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88" r:id="rId2"/>
  </p:sldMasterIdLst>
  <p:notesMasterIdLst>
    <p:notesMasterId r:id="rId88"/>
  </p:notesMasterIdLst>
  <p:handoutMasterIdLst>
    <p:handoutMasterId r:id="rId89"/>
  </p:handoutMasterIdLst>
  <p:sldIdLst>
    <p:sldId id="405" r:id="rId3"/>
    <p:sldId id="379" r:id="rId4"/>
    <p:sldId id="434" r:id="rId5"/>
    <p:sldId id="1162" r:id="rId6"/>
    <p:sldId id="1170" r:id="rId7"/>
    <p:sldId id="1171" r:id="rId8"/>
    <p:sldId id="469" r:id="rId9"/>
    <p:sldId id="526" r:id="rId10"/>
    <p:sldId id="269" r:id="rId11"/>
    <p:sldId id="1172" r:id="rId12"/>
    <p:sldId id="1174" r:id="rId13"/>
    <p:sldId id="1168" r:id="rId14"/>
    <p:sldId id="341" r:id="rId15"/>
    <p:sldId id="399" r:id="rId16"/>
    <p:sldId id="2244" r:id="rId17"/>
    <p:sldId id="260" r:id="rId18"/>
    <p:sldId id="1257" r:id="rId19"/>
    <p:sldId id="2226" r:id="rId20"/>
    <p:sldId id="2237" r:id="rId21"/>
    <p:sldId id="505" r:id="rId22"/>
    <p:sldId id="478" r:id="rId23"/>
    <p:sldId id="1227" r:id="rId24"/>
    <p:sldId id="2246" r:id="rId25"/>
    <p:sldId id="641" r:id="rId26"/>
    <p:sldId id="2215" r:id="rId27"/>
    <p:sldId id="2229" r:id="rId28"/>
    <p:sldId id="654" r:id="rId29"/>
    <p:sldId id="2243" r:id="rId30"/>
    <p:sldId id="2225" r:id="rId31"/>
    <p:sldId id="2242" r:id="rId32"/>
    <p:sldId id="387" r:id="rId33"/>
    <p:sldId id="292" r:id="rId34"/>
    <p:sldId id="479" r:id="rId35"/>
    <p:sldId id="498" r:id="rId36"/>
    <p:sldId id="528" r:id="rId37"/>
    <p:sldId id="504" r:id="rId38"/>
    <p:sldId id="502" r:id="rId39"/>
    <p:sldId id="1259" r:id="rId40"/>
    <p:sldId id="1252" r:id="rId41"/>
    <p:sldId id="2248" r:id="rId42"/>
    <p:sldId id="1253" r:id="rId43"/>
    <p:sldId id="576" r:id="rId44"/>
    <p:sldId id="2249" r:id="rId45"/>
    <p:sldId id="2250" r:id="rId46"/>
    <p:sldId id="2251" r:id="rId47"/>
    <p:sldId id="2252" r:id="rId48"/>
    <p:sldId id="586" r:id="rId49"/>
    <p:sldId id="578" r:id="rId50"/>
    <p:sldId id="2253" r:id="rId51"/>
    <p:sldId id="2254" r:id="rId52"/>
    <p:sldId id="475" r:id="rId53"/>
    <p:sldId id="2255" r:id="rId54"/>
    <p:sldId id="558" r:id="rId55"/>
    <p:sldId id="2256" r:id="rId56"/>
    <p:sldId id="2259" r:id="rId57"/>
    <p:sldId id="2257" r:id="rId58"/>
    <p:sldId id="2258" r:id="rId59"/>
    <p:sldId id="579" r:id="rId60"/>
    <p:sldId id="580" r:id="rId61"/>
    <p:sldId id="581" r:id="rId62"/>
    <p:sldId id="582" r:id="rId63"/>
    <p:sldId id="583" r:id="rId64"/>
    <p:sldId id="467" r:id="rId65"/>
    <p:sldId id="584" r:id="rId66"/>
    <p:sldId id="1243" r:id="rId67"/>
    <p:sldId id="406" r:id="rId68"/>
    <p:sldId id="394" r:id="rId69"/>
    <p:sldId id="395" r:id="rId70"/>
    <p:sldId id="396" r:id="rId71"/>
    <p:sldId id="397" r:id="rId72"/>
    <p:sldId id="1255" r:id="rId73"/>
    <p:sldId id="268" r:id="rId74"/>
    <p:sldId id="267" r:id="rId75"/>
    <p:sldId id="525" r:id="rId76"/>
    <p:sldId id="461" r:id="rId77"/>
    <p:sldId id="300" r:id="rId78"/>
    <p:sldId id="302" r:id="rId79"/>
    <p:sldId id="2247" r:id="rId80"/>
    <p:sldId id="344" r:id="rId81"/>
    <p:sldId id="1212" r:id="rId82"/>
    <p:sldId id="345" r:id="rId83"/>
    <p:sldId id="262" r:id="rId84"/>
    <p:sldId id="1483" r:id="rId85"/>
    <p:sldId id="276" r:id="rId86"/>
    <p:sldId id="350" r:id="rId87"/>
  </p:sldIdLst>
  <p:sldSz cx="9156700" cy="6870700"/>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1pPr>
    <a:lvl2pPr marL="4572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ctr"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4">
          <p15:clr>
            <a:srgbClr val="A4A3A4"/>
          </p15:clr>
        </p15:guide>
        <p15:guide id="2" pos="2884">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6BF69"/>
    <a:srgbClr val="618FFD"/>
    <a:srgbClr val="C1CEFF"/>
    <a:srgbClr val="99FF66"/>
    <a:srgbClr val="A4A4A4"/>
    <a:srgbClr val="E6E6E6"/>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8"/>
    <p:restoredTop sz="96638"/>
  </p:normalViewPr>
  <p:slideViewPr>
    <p:cSldViewPr>
      <p:cViewPr varScale="1">
        <p:scale>
          <a:sx n="120" d="100"/>
          <a:sy n="120" d="100"/>
        </p:scale>
        <p:origin x="200" y="440"/>
      </p:cViewPr>
      <p:guideLst>
        <p:guide orient="horz" pos="2164"/>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4512"/>
    </p:cViewPr>
  </p:sorterViewPr>
  <p:notesViewPr>
    <p:cSldViewPr>
      <p:cViewPr varScale="1">
        <p:scale>
          <a:sx n="57" d="100"/>
          <a:sy n="57" d="100"/>
        </p:scale>
        <p:origin x="-1668" y="-90"/>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260725" y="9150350"/>
            <a:ext cx="795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14" tIns="46008" rIns="92014" bIns="46008">
            <a:spAutoFit/>
          </a:bodyPr>
          <a:lstStyle>
            <a:lvl1pPr defTabSz="906463">
              <a:defRPr sz="500">
                <a:solidFill>
                  <a:schemeClr val="tx1"/>
                </a:solidFill>
                <a:latin typeface="Times New Roman" charset="0"/>
                <a:ea typeface="ＭＳ Ｐゴシック" charset="-128"/>
              </a:defRPr>
            </a:lvl1pPr>
            <a:lvl2pPr marL="742950" indent="-285750" defTabSz="906463">
              <a:defRPr sz="500">
                <a:solidFill>
                  <a:schemeClr val="tx1"/>
                </a:solidFill>
                <a:latin typeface="Times New Roman" charset="0"/>
                <a:ea typeface="ＭＳ Ｐゴシック" charset="-128"/>
              </a:defRPr>
            </a:lvl2pPr>
            <a:lvl3pPr marL="1143000" indent="-228600" defTabSz="906463">
              <a:defRPr sz="500">
                <a:solidFill>
                  <a:schemeClr val="tx1"/>
                </a:solidFill>
                <a:latin typeface="Times New Roman" charset="0"/>
                <a:ea typeface="ＭＳ Ｐゴシック" charset="-128"/>
              </a:defRPr>
            </a:lvl3pPr>
            <a:lvl4pPr marL="1600200" indent="-228600" defTabSz="906463">
              <a:defRPr sz="500">
                <a:solidFill>
                  <a:schemeClr val="tx1"/>
                </a:solidFill>
                <a:latin typeface="Times New Roman" charset="0"/>
                <a:ea typeface="ＭＳ Ｐゴシック" charset="-128"/>
              </a:defRPr>
            </a:lvl4pPr>
            <a:lvl5pPr marL="2057400" indent="-228600" defTabSz="906463">
              <a:defRPr sz="500">
                <a:solidFill>
                  <a:schemeClr val="tx1"/>
                </a:solidFill>
                <a:latin typeface="Times New Roman" charset="0"/>
                <a:ea typeface="ＭＳ Ｐゴシック" charset="-128"/>
              </a:defRPr>
            </a:lvl5pPr>
            <a:lvl6pPr marL="25146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9pPr>
          </a:lstStyle>
          <a:p>
            <a:pPr>
              <a:lnSpc>
                <a:spcPct val="90000"/>
              </a:lnSpc>
            </a:pPr>
            <a:r>
              <a:rPr lang="en-US" altLang="x-none" sz="1100">
                <a:latin typeface="Arial" charset="0"/>
              </a:rPr>
              <a:t>Page </a:t>
            </a:r>
            <a:fld id="{C4F8071E-ABCF-2B42-A935-AD377AFF0C9A}" type="slidenum">
              <a:rPr lang="en-US" altLang="x-none" sz="1100">
                <a:latin typeface="Arial" charset="0"/>
              </a:rPr>
              <a:pPr>
                <a:lnSpc>
                  <a:spcPct val="90000"/>
                </a:lnSpc>
              </a:pPr>
              <a:t>‹#›</a:t>
            </a:fld>
            <a:endParaRPr lang="en-US" altLang="x-none" sz="110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9488" y="4562475"/>
            <a:ext cx="5357812" cy="4319588"/>
          </a:xfrm>
          <a:prstGeom prst="rect">
            <a:avLst/>
          </a:prstGeom>
          <a:noFill/>
          <a:ln w="12700">
            <a:noFill/>
            <a:miter lim="800000"/>
            <a:headEnd/>
            <a:tailEnd/>
          </a:ln>
          <a:effectLst/>
        </p:spPr>
        <p:txBody>
          <a:bodyPr vert="horz" wrap="square" lIns="96942" tIns="47651" rIns="96942" bIns="47651" numCol="1" anchor="t" anchorCtr="0" compatLnSpc="1">
            <a:prstTxWarp prst="textNoShape">
              <a:avLst/>
            </a:prstTxWarp>
          </a:bodyPr>
          <a:lstStyle/>
          <a:p>
            <a:pPr lvl="0"/>
            <a:r>
              <a:rPr lang="en-US" noProof="0"/>
              <a:t>Body Text</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8675" name="Rectangle 3"/>
          <p:cNvSpPr>
            <a:spLocks noChangeArrowheads="1"/>
          </p:cNvSpPr>
          <p:nvPr/>
        </p:nvSpPr>
        <p:spPr bwMode="auto">
          <a:xfrm>
            <a:off x="3260725" y="9150350"/>
            <a:ext cx="795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14" tIns="46008" rIns="92014" bIns="46008">
            <a:spAutoFit/>
          </a:bodyPr>
          <a:lstStyle>
            <a:lvl1pPr defTabSz="906463">
              <a:defRPr sz="500">
                <a:solidFill>
                  <a:schemeClr val="tx1"/>
                </a:solidFill>
                <a:latin typeface="Times New Roman" charset="0"/>
                <a:ea typeface="ＭＳ Ｐゴシック" charset="-128"/>
              </a:defRPr>
            </a:lvl1pPr>
            <a:lvl2pPr marL="742950" indent="-285750" defTabSz="906463">
              <a:defRPr sz="500">
                <a:solidFill>
                  <a:schemeClr val="tx1"/>
                </a:solidFill>
                <a:latin typeface="Times New Roman" charset="0"/>
                <a:ea typeface="ＭＳ Ｐゴシック" charset="-128"/>
              </a:defRPr>
            </a:lvl2pPr>
            <a:lvl3pPr marL="1143000" indent="-228600" defTabSz="906463">
              <a:defRPr sz="500">
                <a:solidFill>
                  <a:schemeClr val="tx1"/>
                </a:solidFill>
                <a:latin typeface="Times New Roman" charset="0"/>
                <a:ea typeface="ＭＳ Ｐゴシック" charset="-128"/>
              </a:defRPr>
            </a:lvl3pPr>
            <a:lvl4pPr marL="1600200" indent="-228600" defTabSz="906463">
              <a:defRPr sz="500">
                <a:solidFill>
                  <a:schemeClr val="tx1"/>
                </a:solidFill>
                <a:latin typeface="Times New Roman" charset="0"/>
                <a:ea typeface="ＭＳ Ｐゴシック" charset="-128"/>
              </a:defRPr>
            </a:lvl4pPr>
            <a:lvl5pPr marL="2057400" indent="-228600" defTabSz="906463">
              <a:defRPr sz="500">
                <a:solidFill>
                  <a:schemeClr val="tx1"/>
                </a:solidFill>
                <a:latin typeface="Times New Roman" charset="0"/>
                <a:ea typeface="ＭＳ Ｐゴシック" charset="-128"/>
              </a:defRPr>
            </a:lvl5pPr>
            <a:lvl6pPr marL="25146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06463" eaLnBrk="0" fontAlgn="base" hangingPunct="0">
              <a:spcBef>
                <a:spcPct val="0"/>
              </a:spcBef>
              <a:spcAft>
                <a:spcPct val="0"/>
              </a:spcAft>
              <a:defRPr sz="500">
                <a:solidFill>
                  <a:schemeClr val="tx1"/>
                </a:solidFill>
                <a:latin typeface="Times New Roman" charset="0"/>
                <a:ea typeface="ＭＳ Ｐゴシック" charset="-128"/>
              </a:defRPr>
            </a:lvl9pPr>
          </a:lstStyle>
          <a:p>
            <a:pPr>
              <a:lnSpc>
                <a:spcPct val="90000"/>
              </a:lnSpc>
            </a:pPr>
            <a:r>
              <a:rPr lang="en-US" altLang="x-none" sz="1100">
                <a:latin typeface="Arial" charset="0"/>
              </a:rPr>
              <a:t>Page </a:t>
            </a:r>
            <a:fld id="{9B0BEFC6-3EAC-9943-B11F-F59D06072D8F}" type="slidenum">
              <a:rPr lang="en-US" altLang="x-none" sz="1100">
                <a:latin typeface="Arial" charset="0"/>
              </a:rPr>
              <a:pPr>
                <a:lnSpc>
                  <a:spcPct val="90000"/>
                </a:lnSpc>
              </a:pPr>
              <a:t>‹#›</a:t>
            </a:fld>
            <a:endParaRPr lang="en-US" altLang="x-none" sz="1100">
              <a:latin typeface="Arial" charset="0"/>
            </a:endParaRPr>
          </a:p>
        </p:txBody>
      </p:sp>
      <p:sp>
        <p:nvSpPr>
          <p:cNvPr id="28676" name="Rectangle 4"/>
          <p:cNvSpPr>
            <a:spLocks noGrp="1" noRot="1" noChangeAspect="1" noChangeArrowheads="1" noTextEdit="1"/>
          </p:cNvSpPr>
          <p:nvPr>
            <p:ph type="sldImg" idx="2"/>
          </p:nvPr>
        </p:nvSpPr>
        <p:spPr bwMode="auto">
          <a:xfrm>
            <a:off x="1306513" y="752475"/>
            <a:ext cx="4719637" cy="35417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 bg1="lt1" tx1="dk1" bg2="lt2" tx2="dk2" accent1="accent1" accent2="accent2" accent3="accent3" accent4="accent4" accent5="accent5" accent6="accent6" hlink="hlink" folHlink="folHlink"/>
  <p:notesStyle>
    <a:lvl1pPr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0487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ndex.php?title=Clos_network&amp;action=edit&amp;section=2"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en.wikipedia.org/wiki/Clos_network#cite_note-4" TargetMode="External"/><Relationship Id="rId5" Type="http://schemas.openxmlformats.org/officeDocument/2006/relationships/hyperlink" Target="https://en.wikipedia.org/wiki/Hall's_marriage_theorem" TargetMode="External"/><Relationship Id="rId4" Type="http://schemas.openxmlformats.org/officeDocument/2006/relationships/hyperlink" Target="https://en.wikipedia.org/wiki/Clos_network#cite_note-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91691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xfrm>
            <a:off x="1304925" y="752475"/>
            <a:ext cx="4721225" cy="3541713"/>
          </a:xfrm>
          <a:ln/>
        </p:spPr>
      </p:sp>
      <p:sp>
        <p:nvSpPr>
          <p:cNvPr id="1413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21063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xfrm>
            <a:off x="1304925" y="752475"/>
            <a:ext cx="4721225" cy="3541713"/>
          </a:xfrm>
          <a:ln/>
        </p:spPr>
      </p:sp>
      <p:sp>
        <p:nvSpPr>
          <p:cNvPr id="1372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73910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Concurrency, reliability, fairness</a:t>
            </a:r>
          </a:p>
        </p:txBody>
      </p:sp>
    </p:spTree>
    <p:extLst>
      <p:ext uri="{BB962C8B-B14F-4D97-AF65-F5344CB8AC3E}">
        <p14:creationId xmlns:p14="http://schemas.microsoft.com/office/powerpoint/2010/main" val="375639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x-none" dirty="0">
                <a:ea typeface="ＭＳ Ｐゴシック" charset="-128"/>
              </a:rPr>
              <a:t>Common abstraction, reliability, ease of use</a:t>
            </a:r>
            <a:endParaRPr lang="x-none" altLang="x-none">
              <a:ea typeface="ＭＳ Ｐゴシック" charset="-128"/>
            </a:endParaRPr>
          </a:p>
        </p:txBody>
      </p:sp>
    </p:spTree>
    <p:extLst>
      <p:ext uri="{BB962C8B-B14F-4D97-AF65-F5344CB8AC3E}">
        <p14:creationId xmlns:p14="http://schemas.microsoft.com/office/powerpoint/2010/main" val="167772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Concurrency, reliability, fairness</a:t>
            </a:r>
          </a:p>
        </p:txBody>
      </p:sp>
    </p:spTree>
    <p:extLst>
      <p:ext uri="{BB962C8B-B14F-4D97-AF65-F5344CB8AC3E}">
        <p14:creationId xmlns:p14="http://schemas.microsoft.com/office/powerpoint/2010/main" val="226934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scaling</a:t>
            </a:r>
          </a:p>
        </p:txBody>
      </p:sp>
    </p:spTree>
    <p:extLst>
      <p:ext uri="{BB962C8B-B14F-4D97-AF65-F5344CB8AC3E}">
        <p14:creationId xmlns:p14="http://schemas.microsoft.com/office/powerpoint/2010/main" val="387599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scaling</a:t>
            </a:r>
          </a:p>
        </p:txBody>
      </p:sp>
    </p:spTree>
    <p:extLst>
      <p:ext uri="{BB962C8B-B14F-4D97-AF65-F5344CB8AC3E}">
        <p14:creationId xmlns:p14="http://schemas.microsoft.com/office/powerpoint/2010/main" val="252501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304925" y="752475"/>
            <a:ext cx="4721225" cy="3541713"/>
          </a:xfrm>
          <a:ln/>
        </p:spPr>
      </p:sp>
      <p:sp>
        <p:nvSpPr>
          <p:cNvPr id="819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33115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304925" y="752475"/>
            <a:ext cx="4721225" cy="3541713"/>
          </a:xfrm>
          <a:ln/>
        </p:spPr>
      </p:sp>
      <p:sp>
        <p:nvSpPr>
          <p:cNvPr id="1003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89117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304925" y="752475"/>
            <a:ext cx="4721225" cy="3541713"/>
          </a:xfrm>
          <a:ln/>
        </p:spPr>
      </p:sp>
      <p:sp>
        <p:nvSpPr>
          <p:cNvPr id="1044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ea typeface="ＭＳ Ｐゴシック" charset="-128"/>
              </a:rPr>
              <a:t>http://www.cse.wustl.edu/~jain/cse570-13/ftp/m_03dct.pdf</a:t>
            </a:r>
          </a:p>
        </p:txBody>
      </p:sp>
    </p:spTree>
    <p:extLst>
      <p:ext uri="{BB962C8B-B14F-4D97-AF65-F5344CB8AC3E}">
        <p14:creationId xmlns:p14="http://schemas.microsoft.com/office/powerpoint/2010/main" val="356991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304925" y="752475"/>
            <a:ext cx="4721225" cy="3541713"/>
          </a:xfrm>
          <a:ln/>
        </p:spPr>
      </p:sp>
      <p:sp>
        <p:nvSpPr>
          <p:cNvPr id="1064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1" i="0" kern="1200" dirty="0">
                <a:solidFill>
                  <a:schemeClr val="tx1"/>
                </a:solidFill>
                <a:effectLst/>
                <a:latin typeface="Arial" charset="0"/>
                <a:ea typeface="ＭＳ Ｐゴシック" charset="0"/>
                <a:cs typeface="ＭＳ Ｐゴシック" charset="0"/>
              </a:rPr>
              <a:t>Strict-sense </a:t>
            </a:r>
            <a:r>
              <a:rPr lang="en-US" sz="1200" b="1" i="0" kern="1200" dirty="0" err="1">
                <a:solidFill>
                  <a:schemeClr val="tx1"/>
                </a:solidFill>
                <a:effectLst/>
                <a:latin typeface="Arial" charset="0"/>
                <a:ea typeface="ＭＳ Ｐゴシック" charset="0"/>
                <a:cs typeface="ＭＳ Ｐゴシック" charset="0"/>
              </a:rPr>
              <a:t>nonblocking</a:t>
            </a:r>
            <a:r>
              <a:rPr lang="en-US" sz="1200" b="1" i="0" kern="1200" dirty="0">
                <a:solidFill>
                  <a:schemeClr val="tx1"/>
                </a:solidFill>
                <a:effectLst/>
                <a:latin typeface="Arial" charset="0"/>
                <a:ea typeface="ＭＳ Ｐゴシック" charset="0"/>
                <a:cs typeface="ＭＳ Ｐゴシック" charset="0"/>
              </a:rPr>
              <a:t> Clos networks (</a:t>
            </a:r>
            <a:r>
              <a:rPr lang="en-US" sz="1200" b="1" i="1" kern="1200" dirty="0">
                <a:solidFill>
                  <a:schemeClr val="tx1"/>
                </a:solidFill>
                <a:effectLst/>
                <a:latin typeface="Arial" charset="0"/>
                <a:ea typeface="ＭＳ Ｐゴシック" charset="0"/>
                <a:cs typeface="ＭＳ Ｐゴシック" charset="0"/>
              </a:rPr>
              <a:t>m</a:t>
            </a:r>
            <a:r>
              <a:rPr lang="en-US" sz="1200" b="1" i="0" kern="1200" dirty="0">
                <a:solidFill>
                  <a:schemeClr val="tx1"/>
                </a:solidFill>
                <a:effectLst/>
                <a:latin typeface="Arial" charset="0"/>
                <a:ea typeface="ＭＳ Ｐゴシック" charset="0"/>
                <a:cs typeface="ＭＳ Ｐゴシック" charset="0"/>
              </a:rPr>
              <a:t> ≥ 2</a:t>
            </a:r>
            <a:r>
              <a:rPr lang="en-US" sz="1200" b="1" i="1" kern="1200" dirty="0">
                <a:solidFill>
                  <a:schemeClr val="tx1"/>
                </a:solidFill>
                <a:effectLst/>
                <a:latin typeface="Arial" charset="0"/>
                <a:ea typeface="ＭＳ Ｐゴシック" charset="0"/>
                <a:cs typeface="ＭＳ Ｐゴシック" charset="0"/>
              </a:rPr>
              <a:t>n</a:t>
            </a:r>
            <a:r>
              <a:rPr lang="en-US" sz="1200" b="1" i="0" kern="1200" dirty="0">
                <a:solidFill>
                  <a:schemeClr val="tx1"/>
                </a:solidFill>
                <a:effectLst/>
                <a:latin typeface="Arial" charset="0"/>
                <a:ea typeface="ＭＳ Ｐゴシック" charset="0"/>
                <a:cs typeface="ＭＳ Ｐゴシック" charset="0"/>
              </a:rPr>
              <a:t>−1): the original 1953 Clos result</a:t>
            </a:r>
            <a:r>
              <a:rPr lang="en-US" sz="1200" b="0" i="0" kern="1200" dirty="0">
                <a:solidFill>
                  <a:schemeClr val="tx1"/>
                </a:solidFill>
                <a:effectLst/>
                <a:latin typeface="Arial" charset="0"/>
                <a:ea typeface="ＭＳ Ｐゴシック" charset="0"/>
                <a:cs typeface="ＭＳ Ｐゴシック" charset="0"/>
              </a:rPr>
              <a:t>[</a:t>
            </a:r>
            <a:r>
              <a:rPr lang="en-US" sz="1200" b="0" i="0" u="none" strike="noStrike" kern="1200" dirty="0">
                <a:solidFill>
                  <a:schemeClr val="tx1"/>
                </a:solidFill>
                <a:effectLst/>
                <a:latin typeface="Arial" charset="0"/>
                <a:ea typeface="ＭＳ Ｐゴシック" charset="0"/>
                <a:cs typeface="ＭＳ Ｐゴシック" charset="0"/>
                <a:hlinkClick r:id="rId3" tooltip="Edit section: Strict-sense nonblocking Clos networks (m ≥ 2n−1): the original 1953 Clos result"/>
              </a:rPr>
              <a:t>edit</a:t>
            </a:r>
            <a:r>
              <a:rPr lang="en-US" sz="1200" b="0" i="0" kern="1200" dirty="0">
                <a:solidFill>
                  <a:schemeClr val="tx1"/>
                </a:solidFill>
                <a:effectLst/>
                <a:latin typeface="Arial" charset="0"/>
                <a:ea typeface="ＭＳ Ｐゴシック" charset="0"/>
                <a:cs typeface="ＭＳ Ｐゴシック" charset="0"/>
              </a:rPr>
              <a:t>]</a:t>
            </a:r>
            <a:endParaRPr lang="en-US" sz="1200" b="1" i="0" kern="1200" dirty="0">
              <a:solidFill>
                <a:schemeClr val="tx1"/>
              </a:solidFill>
              <a:effectLst/>
              <a:latin typeface="Arial" charset="0"/>
              <a:ea typeface="ＭＳ Ｐゴシック" charset="0"/>
              <a:cs typeface="ＭＳ Ｐゴシック" charset="0"/>
            </a:endParaRPr>
          </a:p>
          <a:p>
            <a:r>
              <a:rPr lang="en-US" sz="1200" b="0" i="0" kern="1200" dirty="0">
                <a:solidFill>
                  <a:schemeClr val="tx1"/>
                </a:solidFill>
                <a:effectLst/>
                <a:latin typeface="Arial" charset="0"/>
                <a:ea typeface="ＭＳ Ｐゴシック" charset="0"/>
                <a:cs typeface="ＭＳ Ｐゴシック" charset="0"/>
              </a:rPr>
              <a:t>If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2</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 the Clos network is </a:t>
            </a:r>
            <a:r>
              <a:rPr lang="en-US" sz="1200" b="0" i="1" kern="1200" dirty="0">
                <a:solidFill>
                  <a:schemeClr val="tx1"/>
                </a:solidFill>
                <a:effectLst/>
                <a:latin typeface="Arial" charset="0"/>
                <a:ea typeface="ＭＳ Ｐゴシック" charset="0"/>
                <a:cs typeface="ＭＳ Ｐゴシック" charset="0"/>
              </a:rPr>
              <a:t>strict-sense </a:t>
            </a:r>
            <a:r>
              <a:rPr lang="en-US" sz="1200" b="0" i="1" kern="1200" dirty="0" err="1">
                <a:solidFill>
                  <a:schemeClr val="tx1"/>
                </a:solidFill>
                <a:effectLst/>
                <a:latin typeface="Arial" charset="0"/>
                <a:ea typeface="ＭＳ Ｐゴシック" charset="0"/>
                <a:cs typeface="ＭＳ Ｐゴシック" charset="0"/>
              </a:rPr>
              <a:t>nonblocking</a:t>
            </a:r>
            <a:r>
              <a:rPr lang="en-US" sz="1200" b="0" i="0" kern="1200" dirty="0">
                <a:solidFill>
                  <a:schemeClr val="tx1"/>
                </a:solidFill>
                <a:effectLst/>
                <a:latin typeface="Arial" charset="0"/>
                <a:ea typeface="ＭＳ Ｐゴシック" charset="0"/>
                <a:cs typeface="ＭＳ Ｐゴシック" charset="0"/>
              </a:rPr>
              <a:t>, meaning that an unused input on an ingress switch can always be connected to an unused output on an egress switch, </a:t>
            </a:r>
            <a:r>
              <a:rPr lang="en-US" sz="1200" b="0" i="1" kern="1200" dirty="0">
                <a:solidFill>
                  <a:schemeClr val="tx1"/>
                </a:solidFill>
                <a:effectLst/>
                <a:latin typeface="Arial" charset="0"/>
                <a:ea typeface="ＭＳ Ｐゴシック" charset="0"/>
                <a:cs typeface="ＭＳ Ｐゴシック" charset="0"/>
              </a:rPr>
              <a:t>without having to re-arrange existing calls</a:t>
            </a:r>
            <a:r>
              <a:rPr lang="en-US" sz="1200" b="0" i="0" kern="1200" dirty="0">
                <a:solidFill>
                  <a:schemeClr val="tx1"/>
                </a:solidFill>
                <a:effectLst/>
                <a:latin typeface="Arial" charset="0"/>
                <a:ea typeface="ＭＳ Ｐゴシック" charset="0"/>
                <a:cs typeface="ＭＳ Ｐゴシック" charset="0"/>
              </a:rPr>
              <a:t>. This is the result which formed the basis of </a:t>
            </a:r>
            <a:r>
              <a:rPr lang="en-US" sz="1200" b="0" i="0" kern="1200" dirty="0" err="1">
                <a:solidFill>
                  <a:schemeClr val="tx1"/>
                </a:solidFill>
                <a:effectLst/>
                <a:latin typeface="Arial" charset="0"/>
                <a:ea typeface="ＭＳ Ｐゴシック" charset="0"/>
                <a:cs typeface="ＭＳ Ｐゴシック" charset="0"/>
              </a:rPr>
              <a:t>Clos's</a:t>
            </a:r>
            <a:r>
              <a:rPr lang="en-US" sz="1200" b="0" i="0" kern="1200" dirty="0">
                <a:solidFill>
                  <a:schemeClr val="tx1"/>
                </a:solidFill>
                <a:effectLst/>
                <a:latin typeface="Arial" charset="0"/>
                <a:ea typeface="ＭＳ Ｐゴシック" charset="0"/>
                <a:cs typeface="ＭＳ Ｐゴシック" charset="0"/>
              </a:rPr>
              <a:t> classic 1953 paper. Assume that there is a free terminal on the input of an ingress switch, and this has to be connected to a free terminal on a particular egress switch. In the worst case,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 other calls are active on the ingress switch in question, and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 other calls are active on the egress switch in question. Assume, also in the worst case, that each of these calls passes through a different middle-stage switch. Hence in the worst case, 2</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−2 of the middle stage switches are unable to carry the new call. Therefore, to ensure strict-sense </a:t>
            </a:r>
            <a:r>
              <a:rPr lang="en-US" sz="1200" b="0" i="0" kern="1200" dirty="0" err="1">
                <a:solidFill>
                  <a:schemeClr val="tx1"/>
                </a:solidFill>
                <a:effectLst/>
                <a:latin typeface="Arial" charset="0"/>
                <a:ea typeface="ＭＳ Ｐゴシック" charset="0"/>
                <a:cs typeface="ＭＳ Ｐゴシック" charset="0"/>
              </a:rPr>
              <a:t>nonblocking</a:t>
            </a:r>
            <a:r>
              <a:rPr lang="en-US" sz="1200" b="0" i="0" kern="1200" dirty="0">
                <a:solidFill>
                  <a:schemeClr val="tx1"/>
                </a:solidFill>
                <a:effectLst/>
                <a:latin typeface="Arial" charset="0"/>
                <a:ea typeface="ＭＳ Ｐゴシック" charset="0"/>
                <a:cs typeface="ＭＳ Ｐゴシック" charset="0"/>
              </a:rPr>
              <a:t> operation, another middle stage switch is required, making a total of 2</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−1.</a:t>
            </a:r>
          </a:p>
          <a:p>
            <a:endParaRPr lang="en-US" altLang="x-none" dirty="0">
              <a:ea typeface="ＭＳ Ｐゴシック" charset="-128"/>
            </a:endParaRPr>
          </a:p>
          <a:p>
            <a:r>
              <a:rPr lang="en-US" sz="1200" b="0" i="0" kern="1200" dirty="0">
                <a:solidFill>
                  <a:schemeClr val="tx1"/>
                </a:solidFill>
                <a:effectLst/>
                <a:latin typeface="Arial" charset="0"/>
                <a:ea typeface="ＭＳ Ｐゴシック" charset="0"/>
                <a:cs typeface="ＭＳ Ｐゴシック" charset="0"/>
              </a:rPr>
              <a:t>If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the Clos network is </a:t>
            </a:r>
            <a:r>
              <a:rPr lang="en-US" sz="1200" b="0" i="1" kern="1200" dirty="0" err="1">
                <a:solidFill>
                  <a:schemeClr val="tx1"/>
                </a:solidFill>
                <a:effectLst/>
                <a:latin typeface="Arial" charset="0"/>
                <a:ea typeface="ＭＳ Ｐゴシック" charset="0"/>
                <a:cs typeface="ＭＳ Ｐゴシック" charset="0"/>
              </a:rPr>
              <a:t>rearrangeably</a:t>
            </a:r>
            <a:r>
              <a:rPr lang="en-US" sz="1200" b="0" i="1" kern="1200" dirty="0">
                <a:solidFill>
                  <a:schemeClr val="tx1"/>
                </a:solidFill>
                <a:effectLst/>
                <a:latin typeface="Arial" charset="0"/>
                <a:ea typeface="ＭＳ Ｐゴシック" charset="0"/>
                <a:cs typeface="ＭＳ Ｐゴシック" charset="0"/>
              </a:rPr>
              <a:t> </a:t>
            </a:r>
            <a:r>
              <a:rPr lang="en-US" sz="1200" b="0" i="1" kern="1200" dirty="0" err="1">
                <a:solidFill>
                  <a:schemeClr val="tx1"/>
                </a:solidFill>
                <a:effectLst/>
                <a:latin typeface="Arial" charset="0"/>
                <a:ea typeface="ＭＳ Ｐゴシック" charset="0"/>
                <a:cs typeface="ＭＳ Ｐゴシック" charset="0"/>
              </a:rPr>
              <a:t>nonblocking</a:t>
            </a:r>
            <a:r>
              <a:rPr lang="en-US" sz="1200" b="0" i="0" kern="1200" dirty="0">
                <a:solidFill>
                  <a:schemeClr val="tx1"/>
                </a:solidFill>
                <a:effectLst/>
                <a:latin typeface="Arial" charset="0"/>
                <a:ea typeface="ＭＳ Ｐゴシック" charset="0"/>
                <a:cs typeface="ＭＳ Ｐゴシック" charset="0"/>
              </a:rPr>
              <a:t>, meaning that an unused input on an ingress switch can always be connected to an unused output on an egress switch, but for this to take place, existing calls may have to be rearranged by assigning them to different </a:t>
            </a:r>
            <a:r>
              <a:rPr lang="en-US" sz="1200" b="0" i="0" kern="1200" dirty="0" err="1">
                <a:solidFill>
                  <a:schemeClr val="tx1"/>
                </a:solidFill>
                <a:effectLst/>
                <a:latin typeface="Arial" charset="0"/>
                <a:ea typeface="ＭＳ Ｐゴシック" charset="0"/>
                <a:cs typeface="ＭＳ Ｐゴシック" charset="0"/>
              </a:rPr>
              <a:t>centre</a:t>
            </a:r>
            <a:r>
              <a:rPr lang="en-US" sz="1200" b="0" i="0" kern="1200" dirty="0">
                <a:solidFill>
                  <a:schemeClr val="tx1"/>
                </a:solidFill>
                <a:effectLst/>
                <a:latin typeface="Arial" charset="0"/>
                <a:ea typeface="ＭＳ Ｐゴシック" charset="0"/>
                <a:cs typeface="ＭＳ Ｐゴシック" charset="0"/>
              </a:rPr>
              <a:t> stage switches in the Clos network.</a:t>
            </a:r>
            <a:r>
              <a:rPr lang="en-US" sz="1200" b="0" i="0" u="none" strike="noStrike" kern="1200" baseline="30000" dirty="0">
                <a:solidFill>
                  <a:schemeClr val="tx1"/>
                </a:solidFill>
                <a:effectLst/>
                <a:latin typeface="Arial" charset="0"/>
                <a:ea typeface="ＭＳ Ｐゴシック" charset="0"/>
                <a:cs typeface="ＭＳ Ｐゴシック" charset="0"/>
                <a:hlinkClick r:id="rId4"/>
              </a:rPr>
              <a:t>[3]</a:t>
            </a:r>
            <a:r>
              <a:rPr lang="en-US" sz="1200" b="0" i="0" kern="1200" dirty="0">
                <a:solidFill>
                  <a:schemeClr val="tx1"/>
                </a:solidFill>
                <a:effectLst/>
                <a:latin typeface="Arial" charset="0"/>
                <a:ea typeface="ＭＳ Ｐゴシック" charset="0"/>
                <a:cs typeface="ＭＳ Ｐゴシック" charset="0"/>
              </a:rPr>
              <a:t> To prove this, it is sufficient to consider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with the Clos network fully </a:t>
            </a:r>
            <a:r>
              <a:rPr lang="en-US" sz="1200" b="0" i="0" kern="1200" dirty="0" err="1">
                <a:solidFill>
                  <a:schemeClr val="tx1"/>
                </a:solidFill>
                <a:effectLst/>
                <a:latin typeface="Arial" charset="0"/>
                <a:ea typeface="ＭＳ Ｐゴシック" charset="0"/>
                <a:cs typeface="ＭＳ Ｐゴシック" charset="0"/>
              </a:rPr>
              <a:t>utilised</a:t>
            </a:r>
            <a:r>
              <a:rPr lang="en-US" sz="1200" b="0" i="0" kern="1200" dirty="0">
                <a:solidFill>
                  <a:schemeClr val="tx1"/>
                </a:solidFill>
                <a:effectLst/>
                <a:latin typeface="Arial" charset="0"/>
                <a:ea typeface="ＭＳ Ｐゴシック" charset="0"/>
                <a:cs typeface="ＭＳ Ｐゴシック" charset="0"/>
              </a:rPr>
              <a:t>; that is, </a:t>
            </a:r>
            <a:r>
              <a:rPr lang="en-US" sz="1200" b="0" i="1" kern="1200" dirty="0" err="1">
                <a:solidFill>
                  <a:schemeClr val="tx1"/>
                </a:solidFill>
                <a:effectLst/>
                <a:latin typeface="Arial" charset="0"/>
                <a:ea typeface="ＭＳ Ｐゴシック" charset="0"/>
                <a:cs typeface="ＭＳ Ｐゴシック" charset="0"/>
              </a:rPr>
              <a:t>r</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calls in progress. The proof shows how any permutation of these </a:t>
            </a:r>
            <a:r>
              <a:rPr lang="en-US" sz="1200" b="0" i="1" kern="1200" dirty="0" err="1">
                <a:solidFill>
                  <a:schemeClr val="tx1"/>
                </a:solidFill>
                <a:effectLst/>
                <a:latin typeface="Arial" charset="0"/>
                <a:ea typeface="ＭＳ Ｐゴシック" charset="0"/>
                <a:cs typeface="ＭＳ Ｐゴシック" charset="0"/>
              </a:rPr>
              <a:t>r</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input terminals onto </a:t>
            </a:r>
            <a:r>
              <a:rPr lang="en-US" sz="1200" b="0" i="1" kern="1200" dirty="0" err="1">
                <a:solidFill>
                  <a:schemeClr val="tx1"/>
                </a:solidFill>
                <a:effectLst/>
                <a:latin typeface="Arial" charset="0"/>
                <a:ea typeface="ＭＳ Ｐゴシック" charset="0"/>
                <a:cs typeface="ＭＳ Ｐゴシック" charset="0"/>
              </a:rPr>
              <a:t>r</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output terminals may be broken down into smaller permutations which may each be implemented by the individual crossbar switches in a Clos network with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a:t>
            </a:r>
          </a:p>
          <a:p>
            <a:r>
              <a:rPr lang="en-US" sz="1200" b="0" i="0" kern="1200" dirty="0">
                <a:solidFill>
                  <a:schemeClr val="tx1"/>
                </a:solidFill>
                <a:effectLst/>
                <a:latin typeface="Arial" charset="0"/>
                <a:ea typeface="ＭＳ Ｐゴシック" charset="0"/>
                <a:cs typeface="ＭＳ Ｐゴシック" charset="0"/>
              </a:rPr>
              <a:t>The proof uses </a:t>
            </a:r>
            <a:r>
              <a:rPr lang="en-US" sz="1200" b="0" i="0" u="none" strike="noStrike" kern="1200" dirty="0">
                <a:solidFill>
                  <a:schemeClr val="tx1"/>
                </a:solidFill>
                <a:effectLst/>
                <a:latin typeface="Arial" charset="0"/>
                <a:ea typeface="ＭＳ Ｐゴシック" charset="0"/>
                <a:cs typeface="ＭＳ Ｐゴシック" charset="0"/>
                <a:hlinkClick r:id="rId5" tooltip="Hall's marriage theorem"/>
              </a:rPr>
              <a:t>Hall's marriage theorem</a:t>
            </a:r>
            <a:r>
              <a:rPr lang="en-US" sz="1200" b="0" i="0" u="none" strike="noStrike" kern="1200" baseline="30000" dirty="0">
                <a:solidFill>
                  <a:schemeClr val="tx1"/>
                </a:solidFill>
                <a:effectLst/>
                <a:latin typeface="Arial" charset="0"/>
                <a:ea typeface="ＭＳ Ｐゴシック" charset="0"/>
                <a:cs typeface="ＭＳ Ｐゴシック" charset="0"/>
                <a:hlinkClick r:id="rId6"/>
              </a:rPr>
              <a:t>[4]</a:t>
            </a:r>
            <a:r>
              <a:rPr lang="en-US" sz="1200" b="0" i="0" kern="1200" dirty="0">
                <a:solidFill>
                  <a:schemeClr val="tx1"/>
                </a:solidFill>
                <a:effectLst/>
                <a:latin typeface="Arial" charset="0"/>
                <a:ea typeface="ＭＳ Ｐゴシック" charset="0"/>
                <a:cs typeface="ＭＳ Ｐゴシック" charset="0"/>
              </a:rPr>
              <a:t> which is given this name because it is often explained as follows. Suppose there are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boys and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girls. The theorem states that if every subset of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boys (for each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such that 0 ≤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between them know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or more girls, then each boy can be paired off with a girl that he knows. It is obvious that this is a necessary condition for pairing to take place; what is surprising is that it is sufficient.</a:t>
            </a:r>
          </a:p>
          <a:p>
            <a:r>
              <a:rPr lang="en-US" sz="1200" b="0" i="0" kern="1200" dirty="0">
                <a:solidFill>
                  <a:schemeClr val="tx1"/>
                </a:solidFill>
                <a:effectLst/>
                <a:latin typeface="Arial" charset="0"/>
                <a:ea typeface="ＭＳ Ｐゴシック" charset="0"/>
                <a:cs typeface="ＭＳ Ｐゴシック" charset="0"/>
              </a:rPr>
              <a:t>In the context of a Clos network, each boy represents an ingress switch, and each girl represents an egress switch. A boy is said to know a girl if the corresponding ingress and egress switches carry the same call. Each set of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boys must know at least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girls because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ingress switches are carrying </a:t>
            </a:r>
            <a:r>
              <a:rPr lang="en-US" sz="1200" b="0" i="1" kern="1200" dirty="0" err="1">
                <a:solidFill>
                  <a:schemeClr val="tx1"/>
                </a:solidFill>
                <a:effectLst/>
                <a:latin typeface="Arial" charset="0"/>
                <a:ea typeface="ＭＳ Ｐゴシック" charset="0"/>
                <a:cs typeface="ＭＳ Ｐゴシック" charset="0"/>
              </a:rPr>
              <a:t>k</a:t>
            </a:r>
            <a:r>
              <a:rPr lang="en-US" sz="1200" b="0" i="0" kern="1200" dirty="0" err="1">
                <a:solidFill>
                  <a:schemeClr val="tx1"/>
                </a:solidFill>
                <a:effectLst/>
                <a:latin typeface="Arial" charset="0"/>
                <a:ea typeface="ＭＳ Ｐゴシック" charset="0"/>
                <a:cs typeface="ＭＳ Ｐゴシック" charset="0"/>
              </a:rPr>
              <a:t>×</a:t>
            </a:r>
            <a:r>
              <a:rPr lang="en-US" sz="1200" b="0" i="1" kern="1200" dirty="0" err="1">
                <a:solidFill>
                  <a:schemeClr val="tx1"/>
                </a:solidFill>
                <a:effectLst/>
                <a:latin typeface="Arial" charset="0"/>
                <a:ea typeface="ＭＳ Ｐゴシック" charset="0"/>
                <a:cs typeface="ＭＳ Ｐゴシック" charset="0"/>
              </a:rPr>
              <a:t>n</a:t>
            </a:r>
            <a:r>
              <a:rPr lang="en-US" sz="1200" b="0" i="0" kern="1200" dirty="0">
                <a:solidFill>
                  <a:schemeClr val="tx1"/>
                </a:solidFill>
                <a:effectLst/>
                <a:latin typeface="Arial" charset="0"/>
                <a:ea typeface="ＭＳ Ｐゴシック" charset="0"/>
                <a:cs typeface="ＭＳ Ｐゴシック" charset="0"/>
              </a:rPr>
              <a:t> calls and these cannot be carried by less than </a:t>
            </a:r>
            <a:r>
              <a:rPr lang="en-US" sz="1200" b="0" i="1" kern="1200" dirty="0">
                <a:solidFill>
                  <a:schemeClr val="tx1"/>
                </a:solidFill>
                <a:effectLst/>
                <a:latin typeface="Arial" charset="0"/>
                <a:ea typeface="ＭＳ Ｐゴシック" charset="0"/>
                <a:cs typeface="ＭＳ Ｐゴシック" charset="0"/>
              </a:rPr>
              <a:t>k</a:t>
            </a:r>
            <a:r>
              <a:rPr lang="en-US" sz="1200" b="0" i="0" kern="1200" dirty="0">
                <a:solidFill>
                  <a:schemeClr val="tx1"/>
                </a:solidFill>
                <a:effectLst/>
                <a:latin typeface="Arial" charset="0"/>
                <a:ea typeface="ＭＳ Ｐゴシック" charset="0"/>
                <a:cs typeface="ＭＳ Ｐゴシック" charset="0"/>
              </a:rPr>
              <a:t> egress switches. Hence each ingress switch can be paired off with an egress switch that carries the same call, via a one-to-one mapping. These </a:t>
            </a:r>
            <a:r>
              <a:rPr lang="en-US" sz="1200" b="0" i="1" kern="1200" dirty="0">
                <a:solidFill>
                  <a:schemeClr val="tx1"/>
                </a:solidFill>
                <a:effectLst/>
                <a:latin typeface="Arial" charset="0"/>
                <a:ea typeface="ＭＳ Ｐゴシック" charset="0"/>
                <a:cs typeface="ＭＳ Ｐゴシック" charset="0"/>
              </a:rPr>
              <a:t>r</a:t>
            </a:r>
            <a:r>
              <a:rPr lang="en-US" sz="1200" b="0" i="0" kern="1200" dirty="0">
                <a:solidFill>
                  <a:schemeClr val="tx1"/>
                </a:solidFill>
                <a:effectLst/>
                <a:latin typeface="Arial" charset="0"/>
                <a:ea typeface="ＭＳ Ｐゴシック" charset="0"/>
                <a:cs typeface="ＭＳ Ｐゴシック" charset="0"/>
              </a:rPr>
              <a:t> calls can be carried by one middle-stage switch. If this middle-stage switch is now removed from the Clos network,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is reduced by 1, and we are left with a smaller Clos network. The process then repeats itself until </a:t>
            </a:r>
            <a:r>
              <a:rPr lang="en-US" sz="1200" b="0" i="1" kern="1200" dirty="0">
                <a:solidFill>
                  <a:schemeClr val="tx1"/>
                </a:solidFill>
                <a:effectLst/>
                <a:latin typeface="Arial" charset="0"/>
                <a:ea typeface="ＭＳ Ｐゴシック" charset="0"/>
                <a:cs typeface="ＭＳ Ｐゴシック" charset="0"/>
              </a:rPr>
              <a:t>m</a:t>
            </a:r>
            <a:r>
              <a:rPr lang="en-US" sz="1200" b="0" i="0" kern="1200" dirty="0">
                <a:solidFill>
                  <a:schemeClr val="tx1"/>
                </a:solidFill>
                <a:effectLst/>
                <a:latin typeface="Arial" charset="0"/>
                <a:ea typeface="ＭＳ Ｐゴシック" charset="0"/>
                <a:cs typeface="ＭＳ Ｐゴシック" charset="0"/>
              </a:rPr>
              <a:t> = 1, and every call is assigned to a middle-stage switch.</a:t>
            </a:r>
          </a:p>
          <a:p>
            <a:endParaRPr lang="x-none" altLang="x-none" dirty="0">
              <a:ea typeface="ＭＳ Ｐゴシック" charset="-128"/>
            </a:endParaRPr>
          </a:p>
        </p:txBody>
      </p:sp>
    </p:spTree>
    <p:extLst>
      <p:ext uri="{BB962C8B-B14F-4D97-AF65-F5344CB8AC3E}">
        <p14:creationId xmlns:p14="http://schemas.microsoft.com/office/powerpoint/2010/main" val="2576571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xfrm>
            <a:off x="1304925" y="752475"/>
            <a:ext cx="4721225" cy="3541713"/>
          </a:xfrm>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04875" rtl="0" eaLnBrk="0" fontAlgn="base" latinLnBrk="0" hangingPunct="0">
              <a:lnSpc>
                <a:spcPct val="90000"/>
              </a:lnSpc>
              <a:spcBef>
                <a:spcPct val="40000"/>
              </a:spcBef>
              <a:spcAft>
                <a:spcPct val="0"/>
              </a:spcAft>
              <a:buClrTx/>
              <a:buSzTx/>
              <a:buFontTx/>
              <a:buNone/>
              <a:tabLst/>
              <a:defRPr/>
            </a:pPr>
            <a:r>
              <a:rPr lang="en-US" altLang="x-none" dirty="0">
                <a:ea typeface="ＭＳ Ｐゴシック" charset="-128"/>
              </a:rPr>
              <a:t>K^3/4</a:t>
            </a:r>
          </a:p>
          <a:p>
            <a:pPr marL="0" marR="0" indent="0" algn="l" defTabSz="904875" rtl="0" eaLnBrk="0" fontAlgn="base" latinLnBrk="0" hangingPunct="0">
              <a:lnSpc>
                <a:spcPct val="90000"/>
              </a:lnSpc>
              <a:spcBef>
                <a:spcPct val="40000"/>
              </a:spcBef>
              <a:spcAft>
                <a:spcPct val="0"/>
              </a:spcAft>
              <a:buClrTx/>
              <a:buSzTx/>
              <a:buFontTx/>
              <a:buNone/>
              <a:tabLst/>
              <a:defRPr/>
            </a:pPr>
            <a:endParaRPr lang="en-US" altLang="x-none" dirty="0">
              <a:ea typeface="ＭＳ Ｐゴシック" charset="-128"/>
            </a:endParaRPr>
          </a:p>
          <a:p>
            <a:pPr marL="0" marR="0" indent="0" algn="l" defTabSz="904875" rtl="0" eaLnBrk="0" fontAlgn="base" latinLnBrk="0" hangingPunct="0">
              <a:lnSpc>
                <a:spcPct val="90000"/>
              </a:lnSpc>
              <a:spcBef>
                <a:spcPct val="40000"/>
              </a:spcBef>
              <a:spcAft>
                <a:spcPct val="0"/>
              </a:spcAft>
              <a:buClrTx/>
              <a:buSzTx/>
              <a:buFontTx/>
              <a:buNone/>
              <a:tabLst/>
              <a:defRPr/>
            </a:pPr>
            <a:r>
              <a:rPr lang="en-US" altLang="x-none" dirty="0">
                <a:ea typeface="ＭＳ Ｐゴシック" charset="-128"/>
              </a:rPr>
              <a:t>http://</a:t>
            </a:r>
            <a:r>
              <a:rPr lang="en-US" altLang="x-none" dirty="0" err="1">
                <a:ea typeface="ＭＳ Ｐゴシック" charset="-128"/>
              </a:rPr>
              <a:t>www.fiber</a:t>
            </a:r>
            <a:r>
              <a:rPr lang="en-US" altLang="x-none" dirty="0">
                <a:ea typeface="ＭＳ Ｐゴシック" charset="-128"/>
              </a:rPr>
              <a:t>-optic-</a:t>
            </a:r>
            <a:r>
              <a:rPr lang="en-US" altLang="x-none" dirty="0" err="1">
                <a:ea typeface="ＭＳ Ｐゴシック" charset="-128"/>
              </a:rPr>
              <a:t>tutorial.com</a:t>
            </a:r>
            <a:r>
              <a:rPr lang="en-US" altLang="x-none" dirty="0">
                <a:ea typeface="ＭＳ Ｐゴシック" charset="-128"/>
              </a:rPr>
              <a:t>/100g-switch-price-and-configuration.html</a:t>
            </a:r>
          </a:p>
          <a:p>
            <a:endParaRPr lang="en-US" altLang="x-none" dirty="0">
              <a:ea typeface="ＭＳ Ｐゴシック" charset="-128"/>
            </a:endParaRPr>
          </a:p>
          <a:p>
            <a:r>
              <a:rPr lang="en-US" altLang="x-none" dirty="0">
                <a:ea typeface="ＭＳ Ｐゴシック" charset="-128"/>
              </a:rPr>
              <a:t>http://</a:t>
            </a:r>
            <a:r>
              <a:rPr lang="en-US" altLang="x-none" dirty="0" err="1">
                <a:ea typeface="ＭＳ Ｐゴシック" charset="-128"/>
              </a:rPr>
              <a:t>web.stanford.edu</a:t>
            </a:r>
            <a:r>
              <a:rPr lang="en-US" altLang="x-none" dirty="0">
                <a:ea typeface="ＭＳ Ｐゴシック" charset="-128"/>
              </a:rPr>
              <a:t>/class/ee384y/Handouts/</a:t>
            </a:r>
            <a:r>
              <a:rPr lang="en-US" altLang="x-none" dirty="0" err="1">
                <a:ea typeface="ＭＳ Ｐゴシック" charset="-128"/>
              </a:rPr>
              <a:t>clos_networks.pdf</a:t>
            </a:r>
            <a:endParaRPr lang="en-US" altLang="x-none" dirty="0">
              <a:ea typeface="ＭＳ Ｐゴシック" charset="-128"/>
            </a:endParaRPr>
          </a:p>
          <a:p>
            <a:r>
              <a:rPr lang="en-US" altLang="x-none" dirty="0">
                <a:ea typeface="ＭＳ Ｐゴシック" charset="-128"/>
              </a:rPr>
              <a:t>https://</a:t>
            </a:r>
            <a:r>
              <a:rPr lang="en-US" altLang="x-none" dirty="0" err="1">
                <a:ea typeface="ＭＳ Ｐゴシック" charset="-128"/>
              </a:rPr>
              <a:t>en.wikipedia.org</a:t>
            </a:r>
            <a:r>
              <a:rPr lang="en-US" altLang="x-none" dirty="0">
                <a:ea typeface="ＭＳ Ｐゴシック" charset="-128"/>
              </a:rPr>
              <a:t>/wiki/</a:t>
            </a:r>
            <a:r>
              <a:rPr lang="en-US" altLang="x-none" dirty="0" err="1">
                <a:ea typeface="ＭＳ Ｐゴシック" charset="-128"/>
              </a:rPr>
              <a:t>Clos_network</a:t>
            </a:r>
            <a:endParaRPr lang="en-US" altLang="x-none" dirty="0">
              <a:ea typeface="ＭＳ Ｐゴシック" charset="-128"/>
            </a:endParaRPr>
          </a:p>
          <a:p>
            <a:endParaRPr lang="en-US" altLang="x-none" dirty="0">
              <a:ea typeface="ＭＳ Ｐゴシック" charset="-128"/>
            </a:endParaRPr>
          </a:p>
        </p:txBody>
      </p:sp>
    </p:spTree>
    <p:extLst>
      <p:ext uri="{BB962C8B-B14F-4D97-AF65-F5344CB8AC3E}">
        <p14:creationId xmlns:p14="http://schemas.microsoft.com/office/powerpoint/2010/main" val="395681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304925" y="752475"/>
            <a:ext cx="4721225" cy="3541713"/>
          </a:xfrm>
          <a:ln/>
        </p:spPr>
      </p:sp>
      <p:sp>
        <p:nvSpPr>
          <p:cNvPr id="1044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ea typeface="ＭＳ Ｐゴシック" charset="-128"/>
              </a:rPr>
              <a:t>http://www.cse.wustl.edu/~jain/cse570-13/ftp/m_03dct.pdf</a:t>
            </a:r>
          </a:p>
        </p:txBody>
      </p:sp>
    </p:spTree>
    <p:extLst>
      <p:ext uri="{BB962C8B-B14F-4D97-AF65-F5344CB8AC3E}">
        <p14:creationId xmlns:p14="http://schemas.microsoft.com/office/powerpoint/2010/main" val="1584698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304925" y="752475"/>
            <a:ext cx="4721225" cy="3541713"/>
          </a:xfrm>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156488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4F605230-DB40-CB42-BB43-0D944164FA8A}" type="slidenum">
              <a:rPr lang="en-US" altLang="x-none" sz="1200">
                <a:latin typeface="Comic Sans MS" charset="0"/>
              </a:rPr>
              <a:pPr algn="r"/>
              <a:t>40</a:t>
            </a:fld>
            <a:endParaRPr lang="en-US" altLang="x-none" sz="1200">
              <a:latin typeface="Comic Sans MS"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9413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304925" y="752475"/>
            <a:ext cx="4721225" cy="3541713"/>
          </a:xfrm>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016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A062E58-C85F-E543-A796-C8782BA191A0}" type="slidenum">
              <a:rPr lang="en-US" altLang="x-none" sz="1200">
                <a:latin typeface="Comic Sans MS" charset="0"/>
              </a:rPr>
              <a:pPr algn="r"/>
              <a:t>42</a:t>
            </a:fld>
            <a:endParaRPr lang="en-US" altLang="x-none" sz="1200">
              <a:latin typeface="Comic Sans MS"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49061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0C4E1BF5-EEA4-0447-A17B-637B4720C30D}" type="slidenum">
              <a:rPr lang="en-US" altLang="x-none" sz="1200">
                <a:latin typeface="Comic Sans MS" charset="0"/>
              </a:rPr>
              <a:pPr algn="r"/>
              <a:t>43</a:t>
            </a:fld>
            <a:endParaRPr lang="en-US" altLang="x-none" sz="1200">
              <a:latin typeface="Comic Sans MS"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025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CAC2F94-3553-8641-BD91-AA8A51D2D990}" type="slidenum">
              <a:rPr lang="en-US" altLang="x-none" sz="1200">
                <a:latin typeface="Comic Sans MS" charset="0"/>
              </a:rPr>
              <a:pPr algn="r"/>
              <a:t>44</a:t>
            </a:fld>
            <a:endParaRPr lang="en-US" altLang="x-none" sz="1200">
              <a:latin typeface="Comic Sans MS"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609886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81811892-8FE8-B246-BDEA-D16631782AB3}" type="slidenum">
              <a:rPr lang="en-US" altLang="x-none" sz="1200">
                <a:latin typeface="Comic Sans MS" charset="0"/>
              </a:rPr>
              <a:pPr algn="r"/>
              <a:t>45</a:t>
            </a:fld>
            <a:endParaRPr lang="en-US" altLang="x-none" sz="1200">
              <a:latin typeface="Comic Sans MS"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552098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5B9CD33A-754E-F742-AF22-277BA98DC40F}" type="slidenum">
              <a:rPr lang="en-US" altLang="x-none" sz="1200">
                <a:latin typeface="Comic Sans MS" charset="0"/>
              </a:rPr>
              <a:pPr algn="r"/>
              <a:t>46</a:t>
            </a:fld>
            <a:endParaRPr lang="en-US" altLang="x-none" sz="1200">
              <a:latin typeface="Comic Sans MS"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23118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5B9CD33A-754E-F742-AF22-277BA98DC40F}" type="slidenum">
              <a:rPr lang="en-US" altLang="x-none" sz="1200">
                <a:latin typeface="Comic Sans MS" charset="0"/>
              </a:rPr>
              <a:pPr algn="r"/>
              <a:t>47</a:t>
            </a:fld>
            <a:endParaRPr lang="en-US" altLang="x-none" sz="1200">
              <a:latin typeface="Comic Sans MS"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581275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A0CE33F-A22E-FE4F-B3D5-5527645A8649}" type="slidenum">
              <a:rPr lang="en-US" altLang="x-none" sz="1200">
                <a:latin typeface="Comic Sans MS" charset="0"/>
              </a:rPr>
              <a:pPr algn="r"/>
              <a:t>48</a:t>
            </a:fld>
            <a:endParaRPr lang="en-US" altLang="x-none" sz="1200">
              <a:latin typeface="Comic Sans MS"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168698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C7A3858-470E-7E4C-ABA7-AB93F5B79506}" type="slidenum">
              <a:rPr lang="en-US" altLang="x-none" sz="1200">
                <a:latin typeface="Comic Sans MS" charset="0"/>
              </a:rPr>
              <a:pPr algn="r"/>
              <a:t>49</a:t>
            </a:fld>
            <a:endParaRPr lang="en-US" altLang="x-none" sz="1200">
              <a:latin typeface="Comic Sans MS"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640095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28F5E7A-F533-4640-9B83-F6095C9096F3}" type="slidenum">
              <a:rPr lang="en-US" altLang="x-none" sz="1200">
                <a:latin typeface="Comic Sans MS" charset="0"/>
              </a:rPr>
              <a:pPr algn="r"/>
              <a:t>50</a:t>
            </a:fld>
            <a:endParaRPr lang="en-US" altLang="x-none" sz="1200">
              <a:latin typeface="Comic Sans MS"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908083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112CE01F-B72B-3148-8D60-317F73D99F67}" type="slidenum">
              <a:rPr lang="en-US" altLang="x-none" sz="1200">
                <a:latin typeface="Comic Sans MS" charset="0"/>
              </a:rPr>
              <a:pPr algn="r"/>
              <a:t>51</a:t>
            </a:fld>
            <a:endParaRPr lang="en-US" altLang="x-none" sz="1200">
              <a:latin typeface="Comic Sans MS"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451234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FE33A6B5-1A4D-614F-9443-6042647E4698}" type="slidenum">
              <a:rPr lang="en-US" altLang="x-none" sz="1200">
                <a:latin typeface="Comic Sans MS" charset="0"/>
              </a:rPr>
              <a:pPr algn="r"/>
              <a:t>54</a:t>
            </a:fld>
            <a:endParaRPr lang="en-US" altLang="x-none" sz="1200">
              <a:latin typeface="Comic Sans MS"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23124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304925" y="752475"/>
            <a:ext cx="4721225" cy="3541713"/>
          </a:xfrm>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39416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25CDB3D-7879-034F-814C-8AD519AF6C49}" type="slidenum">
              <a:rPr lang="en-US" altLang="x-none" sz="1200">
                <a:latin typeface="Comic Sans MS" charset="0"/>
              </a:rPr>
              <a:pPr algn="r"/>
              <a:t>56</a:t>
            </a:fld>
            <a:endParaRPr lang="en-US" altLang="x-none" sz="1200">
              <a:latin typeface="Comic Sans MS"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101963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D2153662-EBA3-604D-ABA3-0D8E2556633F}" type="slidenum">
              <a:rPr lang="en-US" altLang="x-none" sz="1200">
                <a:latin typeface="Comic Sans MS" charset="0"/>
              </a:rPr>
              <a:pPr algn="r"/>
              <a:t>57</a:t>
            </a:fld>
            <a:endParaRPr lang="en-US" altLang="x-none" sz="1200">
              <a:latin typeface="Comic Sans MS"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369471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9F2E003-D97F-D747-86BB-ACFE8E5CDA7F}" type="slidenum">
              <a:rPr lang="en-US" altLang="x-none" sz="1200">
                <a:latin typeface="Comic Sans MS" charset="0"/>
              </a:rPr>
              <a:pPr algn="r"/>
              <a:t>58</a:t>
            </a:fld>
            <a:endParaRPr lang="en-US" altLang="x-none" sz="1200">
              <a:latin typeface="Comic Sans MS"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575442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5C8248C-3981-DE46-9349-6D2DB4491FD2}" type="slidenum">
              <a:rPr lang="en-US" altLang="x-none" sz="1200">
                <a:solidFill>
                  <a:srgbClr val="000000"/>
                </a:solidFill>
                <a:latin typeface="Comic Sans MS" charset="0"/>
              </a:rPr>
              <a:pPr algn="r"/>
              <a:t>59</a:t>
            </a:fld>
            <a:endParaRPr lang="en-US" altLang="x-none" sz="1200">
              <a:solidFill>
                <a:srgbClr val="000000"/>
              </a:solidFill>
              <a:latin typeface="Comic Sans MS"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First point: L1 may first ack and then crash; then the function fails; if L2 crash; the application crashes also-&gt;fate sharing</a:t>
            </a:r>
          </a:p>
        </p:txBody>
      </p:sp>
    </p:spTree>
    <p:extLst>
      <p:ext uri="{BB962C8B-B14F-4D97-AF65-F5344CB8AC3E}">
        <p14:creationId xmlns:p14="http://schemas.microsoft.com/office/powerpoint/2010/main" val="1494586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1F0856E-CF46-5741-A4F5-1200379625B5}" type="slidenum">
              <a:rPr lang="en-US" altLang="x-none" sz="1200">
                <a:solidFill>
                  <a:srgbClr val="000000"/>
                </a:solidFill>
                <a:latin typeface="Comic Sans MS" charset="0"/>
              </a:rPr>
              <a:pPr algn="r"/>
              <a:t>60</a:t>
            </a:fld>
            <a:endParaRPr lang="en-US" altLang="x-none" sz="1200">
              <a:solidFill>
                <a:srgbClr val="000000"/>
              </a:solidFill>
              <a:latin typeface="Comic Sans MS"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S to A: San francisco to Yale router</a:t>
            </a:r>
          </a:p>
          <a:p>
            <a:r>
              <a:rPr lang="en-US" altLang="x-none">
                <a:latin typeface="Times New Roman" charset="0"/>
                <a:ea typeface="ＭＳ Ｐゴシック" charset="-128"/>
              </a:rPr>
              <a:t>A to R: Yale router to a wireless laptop (e.g., 10% success rate)</a:t>
            </a:r>
          </a:p>
        </p:txBody>
      </p:sp>
    </p:spTree>
    <p:extLst>
      <p:ext uri="{BB962C8B-B14F-4D97-AF65-F5344CB8AC3E}">
        <p14:creationId xmlns:p14="http://schemas.microsoft.com/office/powerpoint/2010/main" val="665893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800D9FC-003D-1046-9D64-3B60953266AF}" type="slidenum">
              <a:rPr lang="en-US" altLang="x-none" sz="1200">
                <a:solidFill>
                  <a:srgbClr val="000000"/>
                </a:solidFill>
                <a:latin typeface="Comic Sans MS" charset="0"/>
              </a:rPr>
              <a:pPr algn="r"/>
              <a:t>61</a:t>
            </a:fld>
            <a:endParaRPr lang="en-US" altLang="x-none" sz="1200">
              <a:solidFill>
                <a:srgbClr val="000000"/>
              </a:solidFill>
              <a:latin typeface="Comic Sans MS"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Issue: does not reduce complexity/cost</a:t>
            </a:r>
          </a:p>
          <a:p>
            <a:r>
              <a:rPr lang="en-US" altLang="x-none">
                <a:latin typeface="Times New Roman" charset="0"/>
                <a:ea typeface="ＭＳ Ｐゴシック" charset="-128"/>
              </a:rPr>
              <a:t>upper layer needs to be developed for all interfaces</a:t>
            </a:r>
          </a:p>
        </p:txBody>
      </p:sp>
    </p:spTree>
    <p:extLst>
      <p:ext uri="{BB962C8B-B14F-4D97-AF65-F5344CB8AC3E}">
        <p14:creationId xmlns:p14="http://schemas.microsoft.com/office/powerpoint/2010/main" val="200623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D7B6431-6EEF-C84E-AA91-CFBA29D3096D}" type="slidenum">
              <a:rPr lang="en-US" altLang="x-none" sz="1200">
                <a:solidFill>
                  <a:srgbClr val="000000"/>
                </a:solidFill>
                <a:latin typeface="Comic Sans MS" charset="0"/>
              </a:rPr>
              <a:pPr algn="r"/>
              <a:t>62</a:t>
            </a:fld>
            <a:endParaRPr lang="en-US" altLang="x-none" sz="1200">
              <a:solidFill>
                <a:srgbClr val="000000"/>
              </a:solidFill>
              <a:latin typeface="Comic Sans MS"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746894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chor="t"/>
          <a:lstStyle/>
          <a:p>
            <a:pPr eaLnBrk="1" hangingPunct="1">
              <a:spcBef>
                <a:spcPct val="0"/>
              </a:spcBef>
            </a:pPr>
            <a:endParaRPr lang="x-none" altLang="x-none">
              <a:latin typeface="Calibri" charset="0"/>
              <a:ea typeface="ＭＳ Ｐゴシック" charset="-128"/>
            </a:endParaRPr>
          </a:p>
        </p:txBody>
      </p:sp>
      <p:sp>
        <p:nvSpPr>
          <p:cNvPr id="13517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EF9EB237-CDF2-F54A-87AB-E55154EBE615}" type="slidenum">
              <a:rPr lang="en-US" altLang="x-none" sz="1200">
                <a:solidFill>
                  <a:srgbClr val="000000"/>
                </a:solidFill>
                <a:latin typeface="Calibri" charset="0"/>
              </a:rPr>
              <a:pPr algn="r" eaLnBrk="1" hangingPunct="1"/>
              <a:t>63</a:t>
            </a:fld>
            <a:endParaRPr lang="en-US" altLang="x-none" sz="1200">
              <a:solidFill>
                <a:srgbClr val="000000"/>
              </a:solidFill>
              <a:latin typeface="Calibri" charset="0"/>
            </a:endParaRPr>
          </a:p>
        </p:txBody>
      </p:sp>
    </p:spTree>
    <p:extLst>
      <p:ext uri="{BB962C8B-B14F-4D97-AF65-F5344CB8AC3E}">
        <p14:creationId xmlns:p14="http://schemas.microsoft.com/office/powerpoint/2010/main" val="4159521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7B783BA-BD91-A541-9AE7-A1C992A11408}" type="slidenum">
              <a:rPr lang="en-US" altLang="x-none" sz="1200">
                <a:solidFill>
                  <a:srgbClr val="000000"/>
                </a:solidFill>
                <a:latin typeface="Comic Sans MS" charset="0"/>
              </a:rPr>
              <a:pPr algn="r"/>
              <a:t>64</a:t>
            </a:fld>
            <a:endParaRPr lang="en-US" altLang="x-none" sz="1200">
              <a:solidFill>
                <a:srgbClr val="000000"/>
              </a:solidFill>
              <a:latin typeface="Comic Sans MS"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554516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720321B8-4D8A-1748-BB71-ABF5507EC3C3}" type="slidenum">
              <a:rPr lang="en-US" altLang="x-none" sz="1200"/>
              <a:pPr/>
              <a:t>66</a:t>
            </a:fld>
            <a:endParaRPr lang="en-US" altLang="x-none"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29221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1A27237D-E9F1-D942-A587-5B72BE34A112}" type="slidenum">
              <a:rPr lang="en-US" altLang="x-none" sz="1200">
                <a:solidFill>
                  <a:srgbClr val="000000"/>
                </a:solidFill>
              </a:rPr>
              <a:pPr/>
              <a:t>67</a:t>
            </a:fld>
            <a:endParaRPr lang="en-US" altLang="x-none" sz="1200">
              <a:solidFill>
                <a:srgbClr val="000000"/>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639824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38E6E729-92B3-B344-944F-CF956F7840FD}" type="slidenum">
              <a:rPr lang="en-US" altLang="x-none" sz="1200">
                <a:solidFill>
                  <a:srgbClr val="000000"/>
                </a:solidFill>
              </a:rPr>
              <a:pPr/>
              <a:t>68</a:t>
            </a:fld>
            <a:endParaRPr lang="en-US" altLang="x-none" sz="1200">
              <a:solidFill>
                <a:srgbClr val="000000"/>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75579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EBC0EF7D-CD20-234A-B268-23E773503519}" type="slidenum">
              <a:rPr lang="en-US" altLang="x-none" sz="1200">
                <a:solidFill>
                  <a:srgbClr val="000000"/>
                </a:solidFill>
              </a:rPr>
              <a:pPr/>
              <a:t>69</a:t>
            </a:fld>
            <a:endParaRPr lang="en-US" altLang="x-none" sz="1200">
              <a:solidFill>
                <a:srgbClr val="000000"/>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185089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EDCE6766-9101-064B-990C-99C300AE4A75}" type="slidenum">
              <a:rPr lang="en-US" altLang="x-none" sz="1200">
                <a:solidFill>
                  <a:srgbClr val="000000"/>
                </a:solidFill>
              </a:rPr>
              <a:pPr/>
              <a:t>70</a:t>
            </a:fld>
            <a:endParaRPr lang="en-US" altLang="x-none" sz="1200">
              <a:solidFill>
                <a:srgbClr val="000000"/>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How about move the line to on top of TCP/UDP?</a:t>
            </a:r>
          </a:p>
        </p:txBody>
      </p:sp>
    </p:spTree>
    <p:extLst>
      <p:ext uri="{BB962C8B-B14F-4D97-AF65-F5344CB8AC3E}">
        <p14:creationId xmlns:p14="http://schemas.microsoft.com/office/powerpoint/2010/main" val="3581218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304925" y="752475"/>
            <a:ext cx="4721225" cy="3541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Distributed systems: </a:t>
            </a:r>
          </a:p>
          <a:p>
            <a:pPr eaLnBrk="1" hangingPunct="1">
              <a:spcBef>
                <a:spcPct val="0"/>
              </a:spcBef>
            </a:pPr>
            <a:r>
              <a:rPr lang="en-US" dirty="0">
                <a:latin typeface="Calibri" charset="0"/>
                <a:ea typeface="ＭＳ Ｐゴシック" charset="0"/>
                <a:cs typeface="ＭＳ Ｐゴシック" charset="0"/>
              </a:rPr>
              <a:t>Operating systems: end-host networking stack</a:t>
            </a:r>
          </a:p>
          <a:p>
            <a:pPr eaLnBrk="1" hangingPunct="1">
              <a:spcBef>
                <a:spcPct val="0"/>
              </a:spcBef>
            </a:pPr>
            <a:r>
              <a:rPr lang="en-US" dirty="0">
                <a:latin typeface="Calibri" charset="0"/>
                <a:ea typeface="ＭＳ Ｐゴシック" charset="0"/>
                <a:cs typeface="ＭＳ Ｐゴシック" charset="0"/>
              </a:rPr>
              <a:t>Computer architecture: network interface card, router hardware, etc.</a:t>
            </a:r>
          </a:p>
          <a:p>
            <a:pPr eaLnBrk="1" hangingPunct="1">
              <a:spcBef>
                <a:spcPct val="0"/>
              </a:spcBef>
            </a:pPr>
            <a:r>
              <a:rPr lang="en-US" dirty="0">
                <a:latin typeface="Calibri" charset="0"/>
                <a:ea typeface="ＭＳ Ｐゴシック" charset="0"/>
                <a:cs typeface="ＭＳ Ｐゴシック" charset="0"/>
              </a:rPr>
              <a:t>Software engineering: protocol design, understanding requirements, …</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eaLnBrk="1" hangingPunct="1"/>
            <a:fld id="{E175B7BF-B7C5-6543-833C-0F71A04F54A2}" type="slidenum">
              <a:rPr lang="en-US" sz="1200"/>
              <a:pPr eaLnBrk="1" hangingPunct="1"/>
              <a:t>72</a:t>
            </a:fld>
            <a:endParaRPr lang="en-US" sz="1200"/>
          </a:p>
        </p:txBody>
      </p:sp>
    </p:spTree>
    <p:extLst>
      <p:ext uri="{BB962C8B-B14F-4D97-AF65-F5344CB8AC3E}">
        <p14:creationId xmlns:p14="http://schemas.microsoft.com/office/powerpoint/2010/main" val="1383937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304925" y="752475"/>
            <a:ext cx="4721225" cy="3541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err="1">
                <a:latin typeface="Calibri" charset="0"/>
                <a:ea typeface="ＭＳ Ｐゴシック" charset="0"/>
                <a:cs typeface="ＭＳ Ｐゴシック" charset="0"/>
              </a:rPr>
              <a:t>Algs</a:t>
            </a:r>
            <a:r>
              <a:rPr lang="en-US" dirty="0">
                <a:latin typeface="Calibri" charset="0"/>
                <a:ea typeface="ＭＳ Ｐゴシック" charset="0"/>
                <a:cs typeface="ＭＳ Ｐゴシック" charset="0"/>
              </a:rPr>
              <a:t> and data structures: data plane (longest-prefix match, packet classification), control plane (Dijkstra, Bellman-Ford, spanning tree), DHT, …</a:t>
            </a:r>
          </a:p>
          <a:p>
            <a:pPr eaLnBrk="1" hangingPunct="1">
              <a:spcBef>
                <a:spcPct val="0"/>
              </a:spcBef>
            </a:pPr>
            <a:r>
              <a:rPr lang="en-US" dirty="0">
                <a:latin typeface="Calibri" charset="0"/>
                <a:ea typeface="ＭＳ Ｐゴシック" charset="0"/>
                <a:cs typeface="ＭＳ Ｐゴシック" charset="0"/>
              </a:rPr>
              <a:t>Control theory: TCP, load-sensitive routing</a:t>
            </a:r>
          </a:p>
          <a:p>
            <a:pPr eaLnBrk="1" hangingPunct="1">
              <a:spcBef>
                <a:spcPct val="0"/>
              </a:spcBef>
            </a:pPr>
            <a:r>
              <a:rPr lang="en-US" dirty="0">
                <a:latin typeface="Calibri" charset="0"/>
                <a:ea typeface="ＭＳ Ｐゴシック" charset="0"/>
                <a:cs typeface="ＭＳ Ｐゴシック" charset="0"/>
              </a:rPr>
              <a:t>Queuing theory: justification for packet switching (i.e., studying statistical multiplexing)</a:t>
            </a:r>
          </a:p>
          <a:p>
            <a:pPr eaLnBrk="1" hangingPunct="1">
              <a:spcBef>
                <a:spcPct val="0"/>
              </a:spcBef>
            </a:pPr>
            <a:r>
              <a:rPr lang="en-US" dirty="0">
                <a:latin typeface="Calibri" charset="0"/>
                <a:ea typeface="ＭＳ Ｐゴシック" charset="0"/>
                <a:cs typeface="ＭＳ Ｐゴシック" charset="0"/>
              </a:rPr>
              <a:t>Optimization: design/analysis of protocols like TCP congestion control, tuning protocols for traffic engineering </a:t>
            </a:r>
          </a:p>
          <a:p>
            <a:pPr eaLnBrk="1" hangingPunct="1">
              <a:spcBef>
                <a:spcPct val="0"/>
              </a:spcBef>
            </a:pPr>
            <a:r>
              <a:rPr lang="en-US" dirty="0">
                <a:latin typeface="Calibri" charset="0"/>
                <a:ea typeface="ＭＳ Ｐゴシック" charset="0"/>
                <a:cs typeface="ＭＳ Ｐゴシック" charset="0"/>
              </a:rPr>
              <a:t>Game theory: interdomain routing, sharing CPU/bandwidth/power in mobile ad hoc networks</a:t>
            </a:r>
          </a:p>
          <a:p>
            <a:pPr eaLnBrk="1" hangingPunct="1">
              <a:spcBef>
                <a:spcPct val="0"/>
              </a:spcBef>
            </a:pPr>
            <a:r>
              <a:rPr lang="en-US" dirty="0">
                <a:latin typeface="Calibri" charset="0"/>
                <a:ea typeface="ＭＳ Ｐゴシック" charset="0"/>
                <a:cs typeface="ＭＳ Ｐゴシック" charset="0"/>
              </a:rPr>
              <a:t>Formal methods: design and validation of protocols</a:t>
            </a:r>
          </a:p>
          <a:p>
            <a:pPr eaLnBrk="1" hangingPunct="1">
              <a:spcBef>
                <a:spcPct val="0"/>
              </a:spcBef>
            </a:pPr>
            <a:r>
              <a:rPr lang="en-US" dirty="0">
                <a:latin typeface="Calibri" charset="0"/>
                <a:ea typeface="ＭＳ Ｐゴシック" charset="0"/>
                <a:cs typeface="ＭＳ Ｐゴシック" charset="0"/>
              </a:rPr>
              <a:t>Info theory: inference of network properties from limited measurements</a:t>
            </a:r>
          </a:p>
          <a:p>
            <a:pPr eaLnBrk="1" hangingPunct="1">
              <a:spcBef>
                <a:spcPct val="0"/>
              </a:spcBef>
            </a:pPr>
            <a:r>
              <a:rPr lang="en-US" dirty="0">
                <a:latin typeface="Calibri" charset="0"/>
                <a:ea typeface="ＭＳ Ｐゴシック" charset="0"/>
                <a:cs typeface="ＭＳ Ｐゴシック" charset="0"/>
              </a:rPr>
              <a:t>Crypto: secure protocols, analysis of security properties of new/existing protocols</a:t>
            </a:r>
          </a:p>
          <a:p>
            <a:pPr eaLnBrk="1" hangingPunct="1">
              <a:spcBef>
                <a:spcPct val="0"/>
              </a:spcBef>
            </a:pPr>
            <a:r>
              <a:rPr lang="en-US" dirty="0">
                <a:latin typeface="Calibri" charset="0"/>
                <a:ea typeface="ＭＳ Ｐゴシック" charset="0"/>
                <a:cs typeface="ＭＳ Ｐゴシック" charset="0"/>
              </a:rPr>
              <a:t>PL: configuration languages, software-defined networking</a:t>
            </a:r>
          </a:p>
          <a:p>
            <a:pPr eaLnBrk="1" hangingPunct="1">
              <a:spcBef>
                <a:spcPct val="0"/>
              </a:spcBef>
            </a:pPr>
            <a:r>
              <a:rPr lang="en-US" dirty="0">
                <a:latin typeface="Calibri" charset="0"/>
                <a:ea typeface="ＭＳ Ｐゴシック" charset="0"/>
                <a:cs typeface="ＭＳ Ｐゴシック" charset="0"/>
              </a:rPr>
              <a:t>Graph theory: graph algorithms, metrics for characterizing topologies</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eaLnBrk="1" hangingPunct="1"/>
            <a:fld id="{7AF99296-DE1D-E24E-BD14-051EC306B67A}" type="slidenum">
              <a:rPr lang="en-US" sz="1200"/>
              <a:pPr eaLnBrk="1" hangingPunct="1"/>
              <a:t>73</a:t>
            </a:fld>
            <a:endParaRPr lang="en-US" sz="1200"/>
          </a:p>
        </p:txBody>
      </p:sp>
    </p:spTree>
    <p:extLst>
      <p:ext uri="{BB962C8B-B14F-4D97-AF65-F5344CB8AC3E}">
        <p14:creationId xmlns:p14="http://schemas.microsoft.com/office/powerpoint/2010/main" val="4018535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xfrm>
            <a:off x="4144963" y="9121775"/>
            <a:ext cx="3170237"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ea typeface="ＭＳ Ｐゴシック" charset="-128"/>
              </a:defRPr>
            </a:lvl1pPr>
            <a:lvl2pPr marL="742950" indent="-285750" defTabSz="966788">
              <a:defRPr>
                <a:solidFill>
                  <a:schemeClr val="tx1"/>
                </a:solidFill>
                <a:latin typeface="Comic Sans MS" charset="0"/>
                <a:ea typeface="ＭＳ Ｐゴシック" charset="-128"/>
              </a:defRPr>
            </a:lvl2pPr>
            <a:lvl3pPr marL="1143000" indent="-228600" defTabSz="966788">
              <a:defRPr>
                <a:solidFill>
                  <a:schemeClr val="tx1"/>
                </a:solidFill>
                <a:latin typeface="Comic Sans MS" charset="0"/>
                <a:ea typeface="ＭＳ Ｐゴシック" charset="-128"/>
              </a:defRPr>
            </a:lvl3pPr>
            <a:lvl4pPr marL="1600200" indent="-228600" defTabSz="966788">
              <a:defRPr>
                <a:solidFill>
                  <a:schemeClr val="tx1"/>
                </a:solidFill>
                <a:latin typeface="Comic Sans MS" charset="0"/>
                <a:ea typeface="ＭＳ Ｐゴシック" charset="-128"/>
              </a:defRPr>
            </a:lvl4pPr>
            <a:lvl5pPr marL="2057400" indent="-228600" defTabSz="966788">
              <a:defRPr>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a:solidFill>
                  <a:schemeClr val="tx1"/>
                </a:solidFill>
                <a:latin typeface="Comic Sans MS" charset="0"/>
                <a:ea typeface="ＭＳ Ｐゴシック" charset="-128"/>
              </a:defRPr>
            </a:lvl9pPr>
          </a:lstStyle>
          <a:p>
            <a:pPr marL="0" marR="0" lvl="0" indent="0" algn="ctr" defTabSz="966788" rtl="0" eaLnBrk="0" fontAlgn="base" latinLnBrk="0" hangingPunct="0">
              <a:lnSpc>
                <a:spcPct val="100000"/>
              </a:lnSpc>
              <a:spcBef>
                <a:spcPct val="0"/>
              </a:spcBef>
              <a:spcAft>
                <a:spcPct val="0"/>
              </a:spcAft>
              <a:buClrTx/>
              <a:buSzTx/>
              <a:buFontTx/>
              <a:buNone/>
              <a:tabLst/>
              <a:defRPr/>
            </a:pPr>
            <a:fld id="{63A497B2-0396-804C-894A-2E76B4171F56}" type="slidenum">
              <a:rPr kumimoji="0" lang="en-US" altLang="en-US"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ctr" defTabSz="966788"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176130" name="Rectangle 2"/>
          <p:cNvSpPr>
            <a:spLocks noGrp="1" noRot="1" noChangeAspect="1" noChangeArrowheads="1" noTextEdit="1"/>
          </p:cNvSpPr>
          <p:nvPr>
            <p:ph type="sldImg"/>
          </p:nvPr>
        </p:nvSpPr>
        <p:spPr>
          <a:xfrm>
            <a:off x="1304925" y="752475"/>
            <a:ext cx="4721225" cy="3541713"/>
          </a:xfrm>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2553024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7800D9FC-003D-1046-9D64-3B60953266AF}"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75</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131074" name="Rectangle 2"/>
          <p:cNvSpPr>
            <a:spLocks noGrp="1" noRot="1" noChangeAspect="1" noChangeArrowheads="1" noTextEdit="1"/>
          </p:cNvSpPr>
          <p:nvPr>
            <p:ph type="sldImg"/>
          </p:nvPr>
        </p:nvSpPr>
        <p:spPr>
          <a:xfrm>
            <a:off x="1304925" y="752475"/>
            <a:ext cx="4721225" cy="3541713"/>
          </a:xfrm>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Issue: does not reduce complexity/cost</a:t>
            </a:r>
          </a:p>
          <a:p>
            <a:r>
              <a:rPr lang="en-US" altLang="x-none">
                <a:latin typeface="Times New Roman" charset="0"/>
                <a:ea typeface="ＭＳ Ｐゴシック" charset="-128"/>
              </a:rPr>
              <a:t>upper layer needs to be developed for all interfaces</a:t>
            </a:r>
          </a:p>
        </p:txBody>
      </p:sp>
    </p:spTree>
    <p:extLst>
      <p:ext uri="{BB962C8B-B14F-4D97-AF65-F5344CB8AC3E}">
        <p14:creationId xmlns:p14="http://schemas.microsoft.com/office/powerpoint/2010/main" val="2022973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53C6CFB8-7E47-B742-85C3-A63B76EBB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045A5A5-05C8-384B-AE28-4478AFEF5386}" type="slidenum">
              <a:rPr lang="en-US" altLang="en-US" sz="1300" smtClean="0">
                <a:cs typeface="Arial" panose="020B0604020202020204" pitchFamily="34" charset="0"/>
              </a:rPr>
              <a:pPr>
                <a:spcBef>
                  <a:spcPct val="0"/>
                </a:spcBef>
              </a:pPr>
              <a:t>76</a:t>
            </a:fld>
            <a:endParaRPr lang="en-US" altLang="en-US" sz="1300">
              <a:cs typeface="Arial" panose="020B0604020202020204" pitchFamily="34" charset="0"/>
            </a:endParaRPr>
          </a:p>
        </p:txBody>
      </p:sp>
      <p:sp>
        <p:nvSpPr>
          <p:cNvPr id="50178" name="Rectangle 2">
            <a:extLst>
              <a:ext uri="{FF2B5EF4-FFF2-40B4-BE49-F238E27FC236}">
                <a16:creationId xmlns:a16="http://schemas.microsoft.com/office/drawing/2014/main" id="{FB9908E4-6A0E-E544-831D-D72071683DFE}"/>
              </a:ext>
            </a:extLst>
          </p:cNvPr>
          <p:cNvSpPr>
            <a:spLocks noGrp="1" noRot="1" noChangeAspect="1" noChangeArrowheads="1" noTextEdit="1"/>
          </p:cNvSpPr>
          <p:nvPr>
            <p:ph type="sldImg"/>
          </p:nvPr>
        </p:nvSpPr>
        <p:spPr>
          <a:xfrm>
            <a:off x="1304925" y="752475"/>
            <a:ext cx="4721225" cy="3541713"/>
          </a:xfrm>
          <a:ln/>
        </p:spPr>
      </p:sp>
      <p:sp>
        <p:nvSpPr>
          <p:cNvPr id="50179" name="Rectangle 3">
            <a:extLst>
              <a:ext uri="{FF2B5EF4-FFF2-40B4-BE49-F238E27FC236}">
                <a16:creationId xmlns:a16="http://schemas.microsoft.com/office/drawing/2014/main" id="{22F16A1A-295F-CF40-9F0B-2699E1733E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22463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55A61C38-75D8-8B45-B7BD-727573652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1DD4184-DF20-9948-A76B-200EC14C6B10}" type="slidenum">
              <a:rPr lang="en-US" altLang="en-US" sz="1300" smtClean="0">
                <a:cs typeface="Arial" panose="020B0604020202020204" pitchFamily="34" charset="0"/>
              </a:rPr>
              <a:pPr>
                <a:spcBef>
                  <a:spcPct val="0"/>
                </a:spcBef>
              </a:pPr>
              <a:t>77</a:t>
            </a:fld>
            <a:endParaRPr lang="en-US" altLang="en-US" sz="1300">
              <a:cs typeface="Arial" panose="020B0604020202020204" pitchFamily="34" charset="0"/>
            </a:endParaRPr>
          </a:p>
        </p:txBody>
      </p:sp>
      <p:sp>
        <p:nvSpPr>
          <p:cNvPr id="52226" name="Rectangle 2">
            <a:extLst>
              <a:ext uri="{FF2B5EF4-FFF2-40B4-BE49-F238E27FC236}">
                <a16:creationId xmlns:a16="http://schemas.microsoft.com/office/drawing/2014/main" id="{798CF932-8395-E24B-AC5F-F0E21A87E54E}"/>
              </a:ext>
            </a:extLst>
          </p:cNvPr>
          <p:cNvSpPr>
            <a:spLocks noGrp="1" noRot="1" noChangeAspect="1" noChangeArrowheads="1" noTextEdit="1"/>
          </p:cNvSpPr>
          <p:nvPr>
            <p:ph type="sldImg"/>
          </p:nvPr>
        </p:nvSpPr>
        <p:spPr>
          <a:xfrm>
            <a:off x="1304925" y="752475"/>
            <a:ext cx="4721225" cy="3541713"/>
          </a:xfrm>
          <a:ln/>
        </p:spPr>
      </p:sp>
      <p:sp>
        <p:nvSpPr>
          <p:cNvPr id="52227" name="Rectangle 3">
            <a:extLst>
              <a:ext uri="{FF2B5EF4-FFF2-40B4-BE49-F238E27FC236}">
                <a16:creationId xmlns:a16="http://schemas.microsoft.com/office/drawing/2014/main" id="{1B4878FD-9841-7A45-A612-8F6DB1E1E7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To understand what exactly packets look like, we now need to understand a bit more network systems architecture.</a:t>
            </a:r>
          </a:p>
        </p:txBody>
      </p:sp>
    </p:spTree>
    <p:extLst>
      <p:ext uri="{BB962C8B-B14F-4D97-AF65-F5344CB8AC3E}">
        <p14:creationId xmlns:p14="http://schemas.microsoft.com/office/powerpoint/2010/main" val="80191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715595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260475" y="722313"/>
            <a:ext cx="4795838" cy="35988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Red: network layer</a:t>
            </a:r>
          </a:p>
          <a:p>
            <a:pPr eaLnBrk="1" hangingPunct="1">
              <a:spcBef>
                <a:spcPct val="0"/>
              </a:spcBef>
            </a:pPr>
            <a:r>
              <a:rPr lang="en-US" dirty="0">
                <a:latin typeface="Calibri" charset="0"/>
                <a:ea typeface="ＭＳ Ｐゴシック" charset="0"/>
                <a:cs typeface="ＭＳ Ｐゴシック" charset="0"/>
              </a:rPr>
              <a:t>Green: transport layer</a:t>
            </a:r>
          </a:p>
          <a:p>
            <a:pPr eaLnBrk="1" hangingPunct="1">
              <a:spcBef>
                <a:spcPct val="0"/>
              </a:spcBef>
            </a:pPr>
            <a:r>
              <a:rPr lang="en-US" dirty="0">
                <a:latin typeface="Calibri" charset="0"/>
                <a:ea typeface="ＭＳ Ｐゴシック" charset="0"/>
                <a:cs typeface="ＭＳ Ｐゴシック" charset="0"/>
              </a:rPr>
              <a:t>Purple: application layer</a:t>
            </a:r>
          </a:p>
          <a:p>
            <a:pPr eaLnBrk="1" hangingPunct="1">
              <a:spcBef>
                <a:spcPct val="0"/>
              </a:spcBef>
            </a:pPr>
            <a:r>
              <a:rPr lang="en-US" dirty="0">
                <a:latin typeface="Calibri" charset="0"/>
                <a:ea typeface="ＭＳ Ｐゴシック" charset="0"/>
                <a:cs typeface="ＭＳ Ｐゴシック" charset="0"/>
              </a:rPr>
              <a:t>Blue: routing</a:t>
            </a:r>
          </a:p>
          <a:p>
            <a:pPr eaLnBrk="1" hangingPunct="1">
              <a:spcBef>
                <a:spcPct val="0"/>
              </a:spcBef>
            </a:pPr>
            <a:r>
              <a:rPr lang="en-US" dirty="0">
                <a:latin typeface="Calibri" charset="0"/>
                <a:ea typeface="ＭＳ Ｐゴシック" charset="0"/>
                <a:cs typeface="ＭＳ Ｐゴシック" charset="0"/>
              </a:rPr>
              <a:t>Orange: enterprise/edge networks</a:t>
            </a:r>
          </a:p>
          <a:p>
            <a:pPr eaLnBrk="1" hangingPunct="1">
              <a:spcBef>
                <a:spcPct val="0"/>
              </a:spcBef>
            </a:pPr>
            <a:r>
              <a:rPr lang="en-US" dirty="0">
                <a:latin typeface="Calibri" charset="0"/>
                <a:ea typeface="ＭＳ Ｐゴシック" charset="0"/>
                <a:cs typeface="ＭＳ Ｐゴシック" charset="0"/>
              </a:rPr>
              <a:t>Black: other stuff</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Most have three or four letters, except IP has just two.  But IP is special, as it is the center of the known universe.</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705DF17-A74F-EA4A-BC06-610F6F8F61FA}" type="slidenum">
              <a:rPr kumimoji="0" lang="en-US" sz="1200" b="0" i="0" u="none" strike="noStrike" kern="1200" cap="none" spc="0" normalizeH="0" baseline="0" noProof="0">
                <a:ln>
                  <a:noFill/>
                </a:ln>
                <a:solidFill>
                  <a:srgbClr val="000000"/>
                </a:solidFill>
                <a:effectLst/>
                <a:uLnTx/>
                <a:uFillTx/>
                <a:latin typeface="Arial" charset="0"/>
                <a:ea typeface="Heiti SC Light"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charset="0"/>
              <a:ea typeface="Heiti SC Light" charset="0"/>
              <a:sym typeface="Arial" charset="0"/>
            </a:endParaRPr>
          </a:p>
        </p:txBody>
      </p:sp>
    </p:spTree>
    <p:extLst>
      <p:ext uri="{BB962C8B-B14F-4D97-AF65-F5344CB8AC3E}">
        <p14:creationId xmlns:p14="http://schemas.microsoft.com/office/powerpoint/2010/main" val="2246493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260475" y="722313"/>
            <a:ext cx="4795838" cy="35988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Ask yourself what is the real difference between these components?  Do we need to think of them as distinct?  </a:t>
            </a:r>
          </a:p>
          <a:p>
            <a:pPr eaLnBrk="1" hangingPunct="1">
              <a:spcBef>
                <a:spcPct val="0"/>
              </a:spcBef>
            </a:pPr>
            <a:r>
              <a:rPr lang="en-US">
                <a:latin typeface="Calibri" charset="0"/>
                <a:ea typeface="ＭＳ Ｐゴシック" charset="0"/>
                <a:cs typeface="ＭＳ Ｐゴシック" charset="0"/>
              </a:rPr>
              <a:t>Can a common piece of hardware support many of these functions? </a:t>
            </a:r>
          </a:p>
          <a:p>
            <a:pPr eaLnBrk="1" hangingPunct="1">
              <a:spcBef>
                <a:spcPct val="0"/>
              </a:spcBef>
            </a:pPr>
            <a:r>
              <a:rPr lang="en-US">
                <a:latin typeface="Calibri" charset="0"/>
                <a:ea typeface="ＭＳ Ｐゴシック" charset="0"/>
                <a:cs typeface="ＭＳ Ｐゴシック" charset="0"/>
              </a:rPr>
              <a:t>Do ever need to do more than one of these functions at the same time and place?</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B455E17-0F32-1246-9C22-F190CDD0E50D}" type="slidenum">
              <a:rPr kumimoji="0" lang="en-US" sz="1200" b="0" i="0" u="none" strike="noStrike" kern="1200" cap="none" spc="0" normalizeH="0" baseline="0" noProof="0">
                <a:ln>
                  <a:noFill/>
                </a:ln>
                <a:solidFill>
                  <a:srgbClr val="000000"/>
                </a:solidFill>
                <a:effectLst/>
                <a:uLnTx/>
                <a:uFillTx/>
                <a:latin typeface="Arial" charset="0"/>
                <a:ea typeface="Heiti SC Light"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charset="0"/>
              <a:ea typeface="Heiti SC Light" charset="0"/>
              <a:sym typeface="Arial" charset="0"/>
            </a:endParaRPr>
          </a:p>
        </p:txBody>
      </p:sp>
    </p:spTree>
    <p:extLst>
      <p:ext uri="{BB962C8B-B14F-4D97-AF65-F5344CB8AC3E}">
        <p14:creationId xmlns:p14="http://schemas.microsoft.com/office/powerpoint/2010/main" val="22137003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F583461C-0931-A447-8A81-E3D09E84FF0A}"/>
              </a:ext>
            </a:extLst>
          </p:cNvPr>
          <p:cNvSpPr>
            <a:spLocks noGrp="1" noRot="1" noChangeAspect="1" noTextEdit="1"/>
          </p:cNvSpPr>
          <p:nvPr>
            <p:ph type="sldImg"/>
          </p:nvPr>
        </p:nvSpPr>
        <p:spPr>
          <a:xfrm>
            <a:off x="1260475" y="722313"/>
            <a:ext cx="4795838" cy="3598862"/>
          </a:xfrm>
          <a:ln/>
        </p:spPr>
      </p:sp>
      <p:sp>
        <p:nvSpPr>
          <p:cNvPr id="33794" name="Notes Placeholder 2">
            <a:extLst>
              <a:ext uri="{FF2B5EF4-FFF2-40B4-BE49-F238E27FC236}">
                <a16:creationId xmlns:a16="http://schemas.microsoft.com/office/drawing/2014/main" id="{0D16E5DB-A87B-C240-8DB7-FCD46001B7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3AB3CAEF-2017-F544-80D6-1C92CF50C7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57263" rtl="0" eaLnBrk="0" fontAlgn="base" latinLnBrk="0" hangingPunct="0">
              <a:lnSpc>
                <a:spcPct val="100000"/>
              </a:lnSpc>
              <a:spcBef>
                <a:spcPct val="0"/>
              </a:spcBef>
              <a:spcAft>
                <a:spcPct val="0"/>
              </a:spcAft>
              <a:buClrTx/>
              <a:buSzTx/>
              <a:buFontTx/>
              <a:buNone/>
              <a:tabLst/>
              <a:defRPr/>
            </a:pPr>
            <a:fld id="{37E0BB17-8C68-4B41-9A88-9995EDF2A40E}"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l" defTabSz="957263" rtl="0" eaLnBrk="0" fontAlgn="base" latinLnBrk="0" hangingPunct="0">
                <a:lnSpc>
                  <a:spcPct val="100000"/>
                </a:lnSpc>
                <a:spcBef>
                  <a:spcPct val="0"/>
                </a:spcBef>
                <a:spcAft>
                  <a:spcPct val="0"/>
                </a:spcAft>
                <a:buClrTx/>
                <a:buSzTx/>
                <a:buFontTx/>
                <a:buNone/>
                <a:tabLst/>
                <a:defRPr/>
              </a:pPr>
              <a:t>84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5605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438BCDA-59EB-6F40-A6FF-A4BD1D1C802A}"/>
              </a:ext>
            </a:extLst>
          </p:cNvPr>
          <p:cNvSpPr>
            <a:spLocks noGrp="1" noRot="1" noChangeAspect="1" noTextEdit="1"/>
          </p:cNvSpPr>
          <p:nvPr>
            <p:ph type="sldImg"/>
          </p:nvPr>
        </p:nvSpPr>
        <p:spPr>
          <a:xfrm>
            <a:off x="1260475" y="722313"/>
            <a:ext cx="4795838" cy="3598862"/>
          </a:xfrm>
          <a:ln/>
        </p:spPr>
      </p:sp>
      <p:sp>
        <p:nvSpPr>
          <p:cNvPr id="35842" name="Notes Placeholder 2">
            <a:extLst>
              <a:ext uri="{FF2B5EF4-FFF2-40B4-BE49-F238E27FC236}">
                <a16:creationId xmlns:a16="http://schemas.microsoft.com/office/drawing/2014/main" id="{194F0501-D348-5A49-AEE1-27405E9907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Rancid = really awesome new cisco config differ</a:t>
            </a:r>
          </a:p>
        </p:txBody>
      </p:sp>
      <p:sp>
        <p:nvSpPr>
          <p:cNvPr id="35843" name="Slide Number Placeholder 3">
            <a:extLst>
              <a:ext uri="{FF2B5EF4-FFF2-40B4-BE49-F238E27FC236}">
                <a16:creationId xmlns:a16="http://schemas.microsoft.com/office/drawing/2014/main" id="{8F54271F-9598-2A4A-BC1F-EAC22184B5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57263" rtl="0" eaLnBrk="0" fontAlgn="base" latinLnBrk="0" hangingPunct="0">
              <a:lnSpc>
                <a:spcPct val="100000"/>
              </a:lnSpc>
              <a:spcBef>
                <a:spcPct val="0"/>
              </a:spcBef>
              <a:spcAft>
                <a:spcPct val="0"/>
              </a:spcAft>
              <a:buClrTx/>
              <a:buSzTx/>
              <a:buFontTx/>
              <a:buNone/>
              <a:tabLst/>
              <a:defRPr/>
            </a:pPr>
            <a:fld id="{A9FE7980-DA38-FD45-AE83-9FF6EBEEA0ED}"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l" defTabSz="957263" rtl="0" eaLnBrk="0" fontAlgn="base" latinLnBrk="0" hangingPunct="0">
                <a:lnSpc>
                  <a:spcPct val="100000"/>
                </a:lnSpc>
                <a:spcBef>
                  <a:spcPct val="0"/>
                </a:spcBef>
                <a:spcAft>
                  <a:spcPct val="0"/>
                </a:spcAft>
                <a:buClrTx/>
                <a:buSzTx/>
                <a:buFontTx/>
                <a:buNone/>
                <a:tabLst/>
                <a:defRPr/>
              </a:pPr>
              <a:t>85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5116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254244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7388" y="2133600"/>
            <a:ext cx="7781925" cy="1473200"/>
          </a:xfrm>
        </p:spPr>
        <p:txBody>
          <a:bodyPr/>
          <a:lstStyle/>
          <a:p>
            <a:r>
              <a:rPr lang="en-US"/>
              <a:t>Click to edit Master title style</a:t>
            </a:r>
          </a:p>
        </p:txBody>
      </p:sp>
      <p:sp>
        <p:nvSpPr>
          <p:cNvPr id="3" name="Subtitle 2"/>
          <p:cNvSpPr>
            <a:spLocks noGrp="1"/>
          </p:cNvSpPr>
          <p:nvPr>
            <p:ph type="subTitle" idx="1"/>
          </p:nvPr>
        </p:nvSpPr>
        <p:spPr>
          <a:xfrm>
            <a:off x="1373188" y="3894138"/>
            <a:ext cx="6410325" cy="17557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fld id="{28EDB987-7680-8E4D-ADBF-0354B3743011}"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04A4AA04-0ED3-9B41-BA54-43A18A7C5CA1}" type="slidenum">
              <a:rPr lang="en-US" altLang="x-none"/>
              <a:pPr/>
              <a:t>‹#›</a:t>
            </a:fld>
            <a:endParaRPr lang="en-US" altLang="x-none"/>
          </a:p>
        </p:txBody>
      </p:sp>
    </p:spTree>
    <p:extLst>
      <p:ext uri="{BB962C8B-B14F-4D97-AF65-F5344CB8AC3E}">
        <p14:creationId xmlns:p14="http://schemas.microsoft.com/office/powerpoint/2010/main" val="137301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08E5021F-1EA0-6049-8E20-1EE124CEAAF7}"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C6FAA045-73D4-B648-888A-84DB9F1D0082}" type="slidenum">
              <a:rPr lang="en-US" altLang="x-none"/>
              <a:pPr/>
              <a:t>‹#›</a:t>
            </a:fld>
            <a:endParaRPr lang="en-US" altLang="x-none"/>
          </a:p>
        </p:txBody>
      </p:sp>
    </p:spTree>
    <p:extLst>
      <p:ext uri="{BB962C8B-B14F-4D97-AF65-F5344CB8AC3E}">
        <p14:creationId xmlns:p14="http://schemas.microsoft.com/office/powerpoint/2010/main" val="69272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5" y="228600"/>
            <a:ext cx="1944688"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86425"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C9F1C987-D171-C444-AA79-7308BD6F6F7F}"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149D2B19-41B3-6247-94D8-BBAC18AFD760}" type="slidenum">
              <a:rPr lang="en-US" altLang="x-none"/>
              <a:pPr/>
              <a:t>‹#›</a:t>
            </a:fld>
            <a:endParaRPr lang="en-US" altLang="x-none"/>
          </a:p>
        </p:txBody>
      </p:sp>
    </p:spTree>
    <p:extLst>
      <p:ext uri="{BB962C8B-B14F-4D97-AF65-F5344CB8AC3E}">
        <p14:creationId xmlns:p14="http://schemas.microsoft.com/office/powerpoint/2010/main" val="114309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83513" cy="1146175"/>
          </a:xfrm>
        </p:spPr>
        <p:txBody>
          <a:bodyPr/>
          <a:lstStyle/>
          <a:p>
            <a:r>
              <a:rPr lang="en-US"/>
              <a:t>Click to edit Master title style</a:t>
            </a:r>
          </a:p>
        </p:txBody>
      </p:sp>
      <p:sp>
        <p:nvSpPr>
          <p:cNvPr id="3" name="Text Placeholder 2"/>
          <p:cNvSpPr>
            <a:spLocks noGrp="1"/>
          </p:cNvSpPr>
          <p:nvPr>
            <p:ph type="body" sz="half" idx="1"/>
          </p:nvPr>
        </p:nvSpPr>
        <p:spPr>
          <a:xfrm>
            <a:off x="533400" y="1603375"/>
            <a:ext cx="3814763"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3" y="1603375"/>
            <a:ext cx="3816350"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BE91CC1C-AD43-4944-BD37-E793F76797F8}"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120F60C1-DDC1-7E47-A164-022BDDF139E4}" type="slidenum">
              <a:rPr lang="en-US" altLang="x-none"/>
              <a:pPr/>
              <a:t>‹#›</a:t>
            </a:fld>
            <a:endParaRPr lang="en-US" altLang="x-none"/>
          </a:p>
        </p:txBody>
      </p:sp>
    </p:spTree>
    <p:extLst>
      <p:ext uri="{BB962C8B-B14F-4D97-AF65-F5344CB8AC3E}">
        <p14:creationId xmlns:p14="http://schemas.microsoft.com/office/powerpoint/2010/main" val="6751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7389" y="2133600"/>
            <a:ext cx="7781925" cy="1473200"/>
          </a:xfrm>
        </p:spPr>
        <p:txBody>
          <a:bodyPr/>
          <a:lstStyle/>
          <a:p>
            <a:r>
              <a:rPr lang="en-US"/>
              <a:t>Click to edit Master title style</a:t>
            </a:r>
          </a:p>
        </p:txBody>
      </p:sp>
      <p:sp>
        <p:nvSpPr>
          <p:cNvPr id="3" name="Subtitle 2"/>
          <p:cNvSpPr>
            <a:spLocks noGrp="1"/>
          </p:cNvSpPr>
          <p:nvPr>
            <p:ph type="subTitle" idx="1"/>
          </p:nvPr>
        </p:nvSpPr>
        <p:spPr>
          <a:xfrm>
            <a:off x="1373189" y="3894138"/>
            <a:ext cx="6410325" cy="1755775"/>
          </a:xfrm>
        </p:spPr>
        <p:txBody>
          <a:bodyPr/>
          <a:lstStyle>
            <a:lvl1pPr marL="0" indent="0" algn="ctr">
              <a:buNone/>
              <a:defRPr/>
            </a:lvl1pPr>
            <a:lvl2pPr marL="457153" indent="0" algn="ctr">
              <a:buNone/>
              <a:defRPr/>
            </a:lvl2pPr>
            <a:lvl3pPr marL="914306" indent="0" algn="ctr">
              <a:buNone/>
              <a:defRPr/>
            </a:lvl3pPr>
            <a:lvl4pPr marL="1371459" indent="0" algn="ctr">
              <a:buNone/>
              <a:defRPr/>
            </a:lvl4pPr>
            <a:lvl5pPr marL="1828613" indent="0" algn="ctr">
              <a:buNone/>
              <a:defRPr/>
            </a:lvl5pPr>
            <a:lvl6pPr marL="2285766" indent="0" algn="ctr">
              <a:buNone/>
              <a:defRPr/>
            </a:lvl6pPr>
            <a:lvl7pPr marL="2742919" indent="0" algn="ctr">
              <a:buNone/>
              <a:defRPr/>
            </a:lvl7pPr>
            <a:lvl8pPr marL="3200072" indent="0" algn="ctr">
              <a:buNone/>
              <a:defRPr/>
            </a:lvl8pPr>
            <a:lvl9pPr marL="3657226"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fld id="{FBC7B5F5-AE06-3B48-8D58-69469458CA8F}"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B3A30012-EC4E-D442-B1AB-853B7BB1D831}" type="slidenum">
              <a:rPr lang="en-US" altLang="x-none"/>
              <a:pPr/>
              <a:t>‹#›</a:t>
            </a:fld>
            <a:endParaRPr lang="en-US" altLang="x-none"/>
          </a:p>
        </p:txBody>
      </p:sp>
    </p:spTree>
    <p:extLst>
      <p:ext uri="{BB962C8B-B14F-4D97-AF65-F5344CB8AC3E}">
        <p14:creationId xmlns:p14="http://schemas.microsoft.com/office/powerpoint/2010/main" val="42176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E6AB5DEE-913A-CD4E-A2FC-502F920E6EAB}"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74E0FBDC-1D58-A74A-B477-66C729D6A5CA}" type="slidenum">
              <a:rPr lang="en-US" altLang="x-none"/>
              <a:pPr/>
              <a:t>‹#›</a:t>
            </a:fld>
            <a:endParaRPr lang="en-US" altLang="x-none"/>
          </a:p>
        </p:txBody>
      </p:sp>
    </p:spTree>
    <p:extLst>
      <p:ext uri="{BB962C8B-B14F-4D97-AF65-F5344CB8AC3E}">
        <p14:creationId xmlns:p14="http://schemas.microsoft.com/office/powerpoint/2010/main" val="184576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900" y="4414838"/>
            <a:ext cx="7781925" cy="13652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3900" y="2911476"/>
            <a:ext cx="7781925" cy="1503363"/>
          </a:xfrm>
        </p:spPr>
        <p:txBody>
          <a:bodyPr anchor="b"/>
          <a:lstStyle>
            <a:lvl1pPr marL="0" indent="0">
              <a:buNone/>
              <a:defRPr sz="2000"/>
            </a:lvl1pPr>
            <a:lvl2pPr marL="457153" indent="0">
              <a:buNone/>
              <a:defRPr sz="1800"/>
            </a:lvl2pPr>
            <a:lvl3pPr marL="914306" indent="0">
              <a:buNone/>
              <a:defRPr sz="1600"/>
            </a:lvl3pPr>
            <a:lvl4pPr marL="1371459" indent="0">
              <a:buNone/>
              <a:defRPr sz="1400"/>
            </a:lvl4pPr>
            <a:lvl5pPr marL="1828613" indent="0">
              <a:buNone/>
              <a:defRPr sz="1400"/>
            </a:lvl5pPr>
            <a:lvl6pPr marL="2285766" indent="0">
              <a:buNone/>
              <a:defRPr sz="1400"/>
            </a:lvl6pPr>
            <a:lvl7pPr marL="2742919" indent="0">
              <a:buNone/>
              <a:defRPr sz="1400"/>
            </a:lvl7pPr>
            <a:lvl8pPr marL="3200072" indent="0">
              <a:buNone/>
              <a:defRPr sz="1400"/>
            </a:lvl8pPr>
            <a:lvl9pPr marL="3657226"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05788BFC-9756-E94C-8CB1-C1747F8A7071}"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9639A8E7-D724-BB4C-AD4C-27AD32175DF3}" type="slidenum">
              <a:rPr lang="en-US" altLang="x-none"/>
              <a:pPr/>
              <a:t>‹#›</a:t>
            </a:fld>
            <a:endParaRPr lang="en-US" altLang="x-none"/>
          </a:p>
        </p:txBody>
      </p:sp>
    </p:spTree>
    <p:extLst>
      <p:ext uri="{BB962C8B-B14F-4D97-AF65-F5344CB8AC3E}">
        <p14:creationId xmlns:p14="http://schemas.microsoft.com/office/powerpoint/2010/main" val="135840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603376"/>
            <a:ext cx="3814763"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4" y="1603376"/>
            <a:ext cx="38163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376ABFD5-3250-0E45-8020-CEFC66C0D665}"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624CBD62-7F1B-DE4F-98A8-1271FDA7DAB2}" type="slidenum">
              <a:rPr lang="en-US" altLang="x-none"/>
              <a:pPr/>
              <a:t>‹#›</a:t>
            </a:fld>
            <a:endParaRPr lang="en-US" altLang="x-none"/>
          </a:p>
        </p:txBody>
      </p:sp>
    </p:spTree>
    <p:extLst>
      <p:ext uri="{BB962C8B-B14F-4D97-AF65-F5344CB8AC3E}">
        <p14:creationId xmlns:p14="http://schemas.microsoft.com/office/powerpoint/2010/main" val="757157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2300" cy="11461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8288"/>
            <a:ext cx="4046538" cy="641350"/>
          </a:xfrm>
        </p:spPr>
        <p:txBody>
          <a:bodyPr anchor="b"/>
          <a:lstStyle>
            <a:lvl1pPr marL="0" indent="0">
              <a:buNone/>
              <a:defRPr sz="2400" b="1"/>
            </a:lvl1pPr>
            <a:lvl2pPr marL="457153" indent="0">
              <a:buNone/>
              <a:defRPr sz="2000" b="1"/>
            </a:lvl2pPr>
            <a:lvl3pPr marL="914306" indent="0">
              <a:buNone/>
              <a:defRPr sz="1800" b="1"/>
            </a:lvl3pPr>
            <a:lvl4pPr marL="1371459" indent="0">
              <a:buNone/>
              <a:defRPr sz="1600" b="1"/>
            </a:lvl4pPr>
            <a:lvl5pPr marL="1828613"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9638"/>
            <a:ext cx="4046538"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1375" y="1538288"/>
            <a:ext cx="4048125" cy="641350"/>
          </a:xfrm>
        </p:spPr>
        <p:txBody>
          <a:bodyPr anchor="b"/>
          <a:lstStyle>
            <a:lvl1pPr marL="0" indent="0">
              <a:buNone/>
              <a:defRPr sz="2400" b="1"/>
            </a:lvl1pPr>
            <a:lvl2pPr marL="457153" indent="0">
              <a:buNone/>
              <a:defRPr sz="2000" b="1"/>
            </a:lvl2pPr>
            <a:lvl3pPr marL="914306" indent="0">
              <a:buNone/>
              <a:defRPr sz="1800" b="1"/>
            </a:lvl3pPr>
            <a:lvl4pPr marL="1371459" indent="0">
              <a:buNone/>
              <a:defRPr sz="1600" b="1"/>
            </a:lvl4pPr>
            <a:lvl5pPr marL="1828613" indent="0">
              <a:buNone/>
              <a:defRPr sz="1600" b="1"/>
            </a:lvl5pPr>
            <a:lvl6pPr marL="2285766" indent="0">
              <a:buNone/>
              <a:defRPr sz="1600" b="1"/>
            </a:lvl6pPr>
            <a:lvl7pPr marL="2742919" indent="0">
              <a:buNone/>
              <a:defRPr sz="1600" b="1"/>
            </a:lvl7pPr>
            <a:lvl8pPr marL="3200072" indent="0">
              <a:buNone/>
              <a:defRPr sz="1600" b="1"/>
            </a:lvl8pPr>
            <a:lvl9pPr marL="36572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75" y="2179638"/>
            <a:ext cx="4048125"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fld id="{F8318F98-E15A-8746-AA7E-4411A81E92DF}" type="datetime1">
              <a:rPr lang="en-US" altLang="x-none"/>
              <a:pPr/>
              <a:t>9/7/23</a:t>
            </a:fld>
            <a:endParaRPr lang="en-US" altLang="x-none"/>
          </a:p>
        </p:txBody>
      </p:sp>
      <p:sp>
        <p:nvSpPr>
          <p:cNvPr id="8"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9" name="Rectangle 12"/>
          <p:cNvSpPr>
            <a:spLocks noGrp="1" noChangeArrowheads="1"/>
          </p:cNvSpPr>
          <p:nvPr>
            <p:ph type="sldNum" sz="quarter" idx="12"/>
          </p:nvPr>
        </p:nvSpPr>
        <p:spPr>
          <a:ln/>
        </p:spPr>
        <p:txBody>
          <a:bodyPr/>
          <a:lstStyle>
            <a:lvl1pPr>
              <a:defRPr/>
            </a:lvl1pPr>
          </a:lstStyle>
          <a:p>
            <a:fld id="{92DB355D-B4AF-9141-8674-F03A6C11E7E2}" type="slidenum">
              <a:rPr lang="en-US" altLang="x-none"/>
              <a:pPr/>
              <a:t>‹#›</a:t>
            </a:fld>
            <a:endParaRPr lang="en-US" altLang="x-none"/>
          </a:p>
        </p:txBody>
      </p:sp>
    </p:spTree>
    <p:extLst>
      <p:ext uri="{BB962C8B-B14F-4D97-AF65-F5344CB8AC3E}">
        <p14:creationId xmlns:p14="http://schemas.microsoft.com/office/powerpoint/2010/main" val="170704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fld id="{F8412EF4-0632-9746-970C-D54E60210CA0}" type="datetime1">
              <a:rPr lang="en-US" altLang="x-none"/>
              <a:pPr/>
              <a:t>9/7/23</a:t>
            </a:fld>
            <a:endParaRPr lang="en-US" altLang="x-none"/>
          </a:p>
        </p:txBody>
      </p:sp>
      <p:sp>
        <p:nvSpPr>
          <p:cNvPr id="4"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5" name="Rectangle 12"/>
          <p:cNvSpPr>
            <a:spLocks noGrp="1" noChangeArrowheads="1"/>
          </p:cNvSpPr>
          <p:nvPr>
            <p:ph type="sldNum" sz="quarter" idx="12"/>
          </p:nvPr>
        </p:nvSpPr>
        <p:spPr>
          <a:ln/>
        </p:spPr>
        <p:txBody>
          <a:bodyPr/>
          <a:lstStyle>
            <a:lvl1pPr>
              <a:defRPr/>
            </a:lvl1pPr>
          </a:lstStyle>
          <a:p>
            <a:fld id="{9CBD02A0-D767-4149-A48D-2C925B804BC1}" type="slidenum">
              <a:rPr lang="en-US" altLang="x-none"/>
              <a:pPr/>
              <a:t>‹#›</a:t>
            </a:fld>
            <a:endParaRPr lang="en-US" altLang="x-none"/>
          </a:p>
        </p:txBody>
      </p:sp>
    </p:spTree>
    <p:extLst>
      <p:ext uri="{BB962C8B-B14F-4D97-AF65-F5344CB8AC3E}">
        <p14:creationId xmlns:p14="http://schemas.microsoft.com/office/powerpoint/2010/main" val="1991760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255C4CD7-B811-844D-A82D-7A8CA5BCE9FB}" type="datetime1">
              <a:rPr lang="en-US" altLang="x-none"/>
              <a:pPr/>
              <a:t>9/7/23</a:t>
            </a:fld>
            <a:endParaRPr lang="en-US" altLang="x-none"/>
          </a:p>
        </p:txBody>
      </p:sp>
      <p:sp>
        <p:nvSpPr>
          <p:cNvPr id="3"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4" name="Rectangle 12"/>
          <p:cNvSpPr>
            <a:spLocks noGrp="1" noChangeArrowheads="1"/>
          </p:cNvSpPr>
          <p:nvPr>
            <p:ph type="sldNum" sz="quarter" idx="12"/>
          </p:nvPr>
        </p:nvSpPr>
        <p:spPr>
          <a:ln/>
        </p:spPr>
        <p:txBody>
          <a:bodyPr/>
          <a:lstStyle>
            <a:lvl1pPr>
              <a:defRPr/>
            </a:lvl1pPr>
          </a:lstStyle>
          <a:p>
            <a:fld id="{29B016D6-2DD9-4E49-9964-129B81F949C9}" type="slidenum">
              <a:rPr lang="en-US" altLang="x-none"/>
              <a:pPr/>
              <a:t>‹#›</a:t>
            </a:fld>
            <a:endParaRPr lang="en-US" altLang="x-none"/>
          </a:p>
        </p:txBody>
      </p:sp>
    </p:spTree>
    <p:extLst>
      <p:ext uri="{BB962C8B-B14F-4D97-AF65-F5344CB8AC3E}">
        <p14:creationId xmlns:p14="http://schemas.microsoft.com/office/powerpoint/2010/main" val="54884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843D6609-1A66-F141-A053-1FE63D591DD1}"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F1BC9A0C-B9C7-D94C-BB05-DB5EC86B0AC6}" type="slidenum">
              <a:rPr lang="en-US" altLang="x-none"/>
              <a:pPr/>
              <a:t>‹#›</a:t>
            </a:fld>
            <a:endParaRPr lang="en-US" altLang="x-none"/>
          </a:p>
        </p:txBody>
      </p:sp>
    </p:spTree>
    <p:extLst>
      <p:ext uri="{BB962C8B-B14F-4D97-AF65-F5344CB8AC3E}">
        <p14:creationId xmlns:p14="http://schemas.microsoft.com/office/powerpoint/2010/main" val="148388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13075" cy="1165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9814" y="273051"/>
            <a:ext cx="5119687" cy="5864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8275"/>
            <a:ext cx="3013075" cy="4699000"/>
          </a:xfrm>
        </p:spPr>
        <p:txBody>
          <a:bodyPr/>
          <a:lstStyle>
            <a:lvl1pPr marL="0" indent="0">
              <a:buNone/>
              <a:defRPr sz="1400"/>
            </a:lvl1pPr>
            <a:lvl2pPr marL="457153" indent="0">
              <a:buNone/>
              <a:defRPr sz="1200"/>
            </a:lvl2pPr>
            <a:lvl3pPr marL="914306" indent="0">
              <a:buNone/>
              <a:defRPr sz="1000"/>
            </a:lvl3pPr>
            <a:lvl4pPr marL="1371459" indent="0">
              <a:buNone/>
              <a:defRPr sz="900"/>
            </a:lvl4pPr>
            <a:lvl5pPr marL="1828613"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5BEBB59D-1EA0-6E4A-83DD-5BFCA85D3A5D}"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A874B6AD-535F-3748-BCC1-EF08F16544A1}" type="slidenum">
              <a:rPr lang="en-US" altLang="x-none"/>
              <a:pPr/>
              <a:t>‹#›</a:t>
            </a:fld>
            <a:endParaRPr lang="en-US" altLang="x-none"/>
          </a:p>
        </p:txBody>
      </p:sp>
    </p:spTree>
    <p:extLst>
      <p:ext uri="{BB962C8B-B14F-4D97-AF65-F5344CB8AC3E}">
        <p14:creationId xmlns:p14="http://schemas.microsoft.com/office/powerpoint/2010/main" val="98277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463" y="4810125"/>
            <a:ext cx="54927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5463" y="614363"/>
            <a:ext cx="5492750" cy="4122737"/>
          </a:xfrm>
        </p:spPr>
        <p:txBody>
          <a:bodyPr/>
          <a:lstStyle>
            <a:lvl1pPr marL="0" indent="0">
              <a:buNone/>
              <a:defRPr sz="3200"/>
            </a:lvl1pPr>
            <a:lvl2pPr marL="457153" indent="0">
              <a:buNone/>
              <a:defRPr sz="2800"/>
            </a:lvl2pPr>
            <a:lvl3pPr marL="914306" indent="0">
              <a:buNone/>
              <a:defRPr sz="2400"/>
            </a:lvl3pPr>
            <a:lvl4pPr marL="1371459" indent="0">
              <a:buNone/>
              <a:defRPr sz="2000"/>
            </a:lvl4pPr>
            <a:lvl5pPr marL="1828613" indent="0">
              <a:buNone/>
              <a:defRPr sz="2000"/>
            </a:lvl5pPr>
            <a:lvl6pPr marL="2285766" indent="0">
              <a:buNone/>
              <a:defRPr sz="2000"/>
            </a:lvl6pPr>
            <a:lvl7pPr marL="2742919" indent="0">
              <a:buNone/>
              <a:defRPr sz="2000"/>
            </a:lvl7pPr>
            <a:lvl8pPr marL="3200072" indent="0">
              <a:buNone/>
              <a:defRPr sz="2000"/>
            </a:lvl8pPr>
            <a:lvl9pPr marL="3657226" indent="0">
              <a:buNone/>
              <a:defRPr sz="2000"/>
            </a:lvl9pPr>
          </a:lstStyle>
          <a:p>
            <a:pPr lvl="0"/>
            <a:endParaRPr lang="en-US" noProof="0"/>
          </a:p>
        </p:txBody>
      </p:sp>
      <p:sp>
        <p:nvSpPr>
          <p:cNvPr id="4" name="Text Placeholder 3"/>
          <p:cNvSpPr>
            <a:spLocks noGrp="1"/>
          </p:cNvSpPr>
          <p:nvPr>
            <p:ph type="body" sz="half" idx="2"/>
          </p:nvPr>
        </p:nvSpPr>
        <p:spPr>
          <a:xfrm>
            <a:off x="1795463" y="5376863"/>
            <a:ext cx="5492750" cy="806450"/>
          </a:xfrm>
        </p:spPr>
        <p:txBody>
          <a:bodyPr/>
          <a:lstStyle>
            <a:lvl1pPr marL="0" indent="0">
              <a:buNone/>
              <a:defRPr sz="1400"/>
            </a:lvl1pPr>
            <a:lvl2pPr marL="457153" indent="0">
              <a:buNone/>
              <a:defRPr sz="1200"/>
            </a:lvl2pPr>
            <a:lvl3pPr marL="914306" indent="0">
              <a:buNone/>
              <a:defRPr sz="1000"/>
            </a:lvl3pPr>
            <a:lvl4pPr marL="1371459" indent="0">
              <a:buNone/>
              <a:defRPr sz="900"/>
            </a:lvl4pPr>
            <a:lvl5pPr marL="1828613" indent="0">
              <a:buNone/>
              <a:defRPr sz="900"/>
            </a:lvl5pPr>
            <a:lvl6pPr marL="2285766" indent="0">
              <a:buNone/>
              <a:defRPr sz="900"/>
            </a:lvl6pPr>
            <a:lvl7pPr marL="2742919" indent="0">
              <a:buNone/>
              <a:defRPr sz="900"/>
            </a:lvl7pPr>
            <a:lvl8pPr marL="3200072" indent="0">
              <a:buNone/>
              <a:defRPr sz="900"/>
            </a:lvl8pPr>
            <a:lvl9pPr marL="3657226"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EF14277D-F64B-DF4E-853F-59ADC85E1985}"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876AD11A-CBD8-BF4E-B6A5-5DCAECEE8F98}" type="slidenum">
              <a:rPr lang="en-US" altLang="x-none"/>
              <a:pPr/>
              <a:t>‹#›</a:t>
            </a:fld>
            <a:endParaRPr lang="en-US" altLang="x-none"/>
          </a:p>
        </p:txBody>
      </p:sp>
    </p:spTree>
    <p:extLst>
      <p:ext uri="{BB962C8B-B14F-4D97-AF65-F5344CB8AC3E}">
        <p14:creationId xmlns:p14="http://schemas.microsoft.com/office/powerpoint/2010/main" val="1235856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FE3B3AD6-E92D-6343-BC46-29EE81E439C7}"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79DB64D8-25B4-E24E-8E1B-8112C2504696}" type="slidenum">
              <a:rPr lang="en-US" altLang="x-none"/>
              <a:pPr/>
              <a:t>‹#›</a:t>
            </a:fld>
            <a:endParaRPr lang="en-US" altLang="x-none"/>
          </a:p>
        </p:txBody>
      </p:sp>
    </p:spTree>
    <p:extLst>
      <p:ext uri="{BB962C8B-B14F-4D97-AF65-F5344CB8AC3E}">
        <p14:creationId xmlns:p14="http://schemas.microsoft.com/office/powerpoint/2010/main" val="572210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6" y="228601"/>
            <a:ext cx="1944688" cy="6030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228601"/>
            <a:ext cx="5686425" cy="6030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fld id="{FBED102E-2FA3-E246-81AA-94085BDBF431}"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CB5641F6-534E-AF48-B105-2BC9639B07E2}" type="slidenum">
              <a:rPr lang="en-US" altLang="x-none"/>
              <a:pPr/>
              <a:t>‹#›</a:t>
            </a:fld>
            <a:endParaRPr lang="en-US" altLang="x-none"/>
          </a:p>
        </p:txBody>
      </p:sp>
    </p:spTree>
    <p:extLst>
      <p:ext uri="{BB962C8B-B14F-4D97-AF65-F5344CB8AC3E}">
        <p14:creationId xmlns:p14="http://schemas.microsoft.com/office/powerpoint/2010/main" val="707648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83513" cy="1146175"/>
          </a:xfrm>
        </p:spPr>
        <p:txBody>
          <a:bodyPr/>
          <a:lstStyle/>
          <a:p>
            <a:r>
              <a:rPr lang="en-US"/>
              <a:t>Click to edit Master title style</a:t>
            </a:r>
          </a:p>
        </p:txBody>
      </p:sp>
      <p:sp>
        <p:nvSpPr>
          <p:cNvPr id="3" name="Text Placeholder 2"/>
          <p:cNvSpPr>
            <a:spLocks noGrp="1"/>
          </p:cNvSpPr>
          <p:nvPr>
            <p:ph type="body" sz="half" idx="1"/>
          </p:nvPr>
        </p:nvSpPr>
        <p:spPr>
          <a:xfrm>
            <a:off x="533401" y="1603376"/>
            <a:ext cx="3814763"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4" y="1603376"/>
            <a:ext cx="3816350" cy="4656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195284ED-4DB0-744B-BC3E-510CD96762E6}"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8956DA98-ADEB-F040-9182-474A32C5DD37}" type="slidenum">
              <a:rPr lang="en-US" altLang="x-none"/>
              <a:pPr/>
              <a:t>‹#›</a:t>
            </a:fld>
            <a:endParaRPr lang="en-US" altLang="x-none"/>
          </a:p>
        </p:txBody>
      </p:sp>
    </p:spTree>
    <p:extLst>
      <p:ext uri="{BB962C8B-B14F-4D97-AF65-F5344CB8AC3E}">
        <p14:creationId xmlns:p14="http://schemas.microsoft.com/office/powerpoint/2010/main" val="68242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900" y="4414838"/>
            <a:ext cx="7781925" cy="13652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3900" y="2911475"/>
            <a:ext cx="7781925" cy="1503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906DD0CA-58F7-6B4B-89C6-17E0052F046C}" type="datetime1">
              <a:rPr lang="en-US" altLang="x-none"/>
              <a:pPr/>
              <a:t>9/7/23</a:t>
            </a:fld>
            <a:endParaRPr lang="en-US" altLang="x-none"/>
          </a:p>
        </p:txBody>
      </p:sp>
      <p:sp>
        <p:nvSpPr>
          <p:cNvPr id="5"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6" name="Rectangle 12"/>
          <p:cNvSpPr>
            <a:spLocks noGrp="1" noChangeArrowheads="1"/>
          </p:cNvSpPr>
          <p:nvPr>
            <p:ph type="sldNum" sz="quarter" idx="12"/>
          </p:nvPr>
        </p:nvSpPr>
        <p:spPr>
          <a:ln/>
        </p:spPr>
        <p:txBody>
          <a:bodyPr/>
          <a:lstStyle>
            <a:lvl1pPr>
              <a:defRPr/>
            </a:lvl1pPr>
          </a:lstStyle>
          <a:p>
            <a:fld id="{A6A25BC6-169E-5142-A679-370E63121DC5}" type="slidenum">
              <a:rPr lang="en-US" altLang="x-none"/>
              <a:pPr/>
              <a:t>‹#›</a:t>
            </a:fld>
            <a:endParaRPr lang="en-US" altLang="x-none"/>
          </a:p>
        </p:txBody>
      </p:sp>
    </p:spTree>
    <p:extLst>
      <p:ext uri="{BB962C8B-B14F-4D97-AF65-F5344CB8AC3E}">
        <p14:creationId xmlns:p14="http://schemas.microsoft.com/office/powerpoint/2010/main" val="98308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3375"/>
            <a:ext cx="3814763"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0563" y="1603375"/>
            <a:ext cx="38163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fld id="{7C71D9BC-533B-9744-AD70-39BF702CA346}"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016B5FB1-C0DA-F348-8CA8-DFC372EF0DCA}" type="slidenum">
              <a:rPr lang="en-US" altLang="x-none"/>
              <a:pPr/>
              <a:t>‹#›</a:t>
            </a:fld>
            <a:endParaRPr lang="en-US" altLang="x-none"/>
          </a:p>
        </p:txBody>
      </p:sp>
    </p:spTree>
    <p:extLst>
      <p:ext uri="{BB962C8B-B14F-4D97-AF65-F5344CB8AC3E}">
        <p14:creationId xmlns:p14="http://schemas.microsoft.com/office/powerpoint/2010/main" val="207245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2300" cy="11461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8288"/>
            <a:ext cx="4046538"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9638"/>
            <a:ext cx="4046538"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1375" y="1538288"/>
            <a:ext cx="4048125"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75" y="2179638"/>
            <a:ext cx="4048125" cy="395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fld id="{4A4613EE-A4E4-AA42-8A7E-804DE566C3B6}" type="datetime1">
              <a:rPr lang="en-US" altLang="x-none"/>
              <a:pPr/>
              <a:t>9/7/23</a:t>
            </a:fld>
            <a:endParaRPr lang="en-US" altLang="x-none"/>
          </a:p>
        </p:txBody>
      </p:sp>
      <p:sp>
        <p:nvSpPr>
          <p:cNvPr id="8"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9" name="Rectangle 12"/>
          <p:cNvSpPr>
            <a:spLocks noGrp="1" noChangeArrowheads="1"/>
          </p:cNvSpPr>
          <p:nvPr>
            <p:ph type="sldNum" sz="quarter" idx="12"/>
          </p:nvPr>
        </p:nvSpPr>
        <p:spPr>
          <a:ln/>
        </p:spPr>
        <p:txBody>
          <a:bodyPr/>
          <a:lstStyle>
            <a:lvl1pPr>
              <a:defRPr/>
            </a:lvl1pPr>
          </a:lstStyle>
          <a:p>
            <a:fld id="{E9F66280-A527-1F4C-84D7-B0A6CBE22C36}" type="slidenum">
              <a:rPr lang="en-US" altLang="x-none"/>
              <a:pPr/>
              <a:t>‹#›</a:t>
            </a:fld>
            <a:endParaRPr lang="en-US" altLang="x-none"/>
          </a:p>
        </p:txBody>
      </p:sp>
    </p:spTree>
    <p:extLst>
      <p:ext uri="{BB962C8B-B14F-4D97-AF65-F5344CB8AC3E}">
        <p14:creationId xmlns:p14="http://schemas.microsoft.com/office/powerpoint/2010/main" val="167191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fld id="{A6F19A34-049B-0F42-9FB1-1DCFC6B66F9E}" type="datetime1">
              <a:rPr lang="en-US" altLang="x-none"/>
              <a:pPr/>
              <a:t>9/7/23</a:t>
            </a:fld>
            <a:endParaRPr lang="en-US" altLang="x-none"/>
          </a:p>
        </p:txBody>
      </p:sp>
      <p:sp>
        <p:nvSpPr>
          <p:cNvPr id="4"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5" name="Rectangle 12"/>
          <p:cNvSpPr>
            <a:spLocks noGrp="1" noChangeArrowheads="1"/>
          </p:cNvSpPr>
          <p:nvPr>
            <p:ph type="sldNum" sz="quarter" idx="12"/>
          </p:nvPr>
        </p:nvSpPr>
        <p:spPr>
          <a:ln/>
        </p:spPr>
        <p:txBody>
          <a:bodyPr/>
          <a:lstStyle>
            <a:lvl1pPr>
              <a:defRPr/>
            </a:lvl1pPr>
          </a:lstStyle>
          <a:p>
            <a:fld id="{D047F633-3331-744E-AFAB-5186F7023FA2}" type="slidenum">
              <a:rPr lang="en-US" altLang="x-none"/>
              <a:pPr/>
              <a:t>‹#›</a:t>
            </a:fld>
            <a:endParaRPr lang="en-US" altLang="x-none"/>
          </a:p>
        </p:txBody>
      </p:sp>
    </p:spTree>
    <p:extLst>
      <p:ext uri="{BB962C8B-B14F-4D97-AF65-F5344CB8AC3E}">
        <p14:creationId xmlns:p14="http://schemas.microsoft.com/office/powerpoint/2010/main" val="2858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864C993D-E167-2547-9A8F-208EA8613245}" type="datetime1">
              <a:rPr lang="en-US" altLang="x-none"/>
              <a:pPr/>
              <a:t>9/7/23</a:t>
            </a:fld>
            <a:endParaRPr lang="en-US" altLang="x-none"/>
          </a:p>
        </p:txBody>
      </p:sp>
      <p:sp>
        <p:nvSpPr>
          <p:cNvPr id="3"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4" name="Rectangle 12"/>
          <p:cNvSpPr>
            <a:spLocks noGrp="1" noChangeArrowheads="1"/>
          </p:cNvSpPr>
          <p:nvPr>
            <p:ph type="sldNum" sz="quarter" idx="12"/>
          </p:nvPr>
        </p:nvSpPr>
        <p:spPr>
          <a:ln/>
        </p:spPr>
        <p:txBody>
          <a:bodyPr/>
          <a:lstStyle>
            <a:lvl1pPr>
              <a:defRPr/>
            </a:lvl1pPr>
          </a:lstStyle>
          <a:p>
            <a:fld id="{F70A9BBC-AA25-C049-87EC-C641F04CDEF9}" type="slidenum">
              <a:rPr lang="en-US" altLang="x-none"/>
              <a:pPr/>
              <a:t>‹#›</a:t>
            </a:fld>
            <a:endParaRPr lang="en-US" altLang="x-none"/>
          </a:p>
        </p:txBody>
      </p:sp>
    </p:spTree>
    <p:extLst>
      <p:ext uri="{BB962C8B-B14F-4D97-AF65-F5344CB8AC3E}">
        <p14:creationId xmlns:p14="http://schemas.microsoft.com/office/powerpoint/2010/main" val="161492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13075" cy="1165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9813" y="273050"/>
            <a:ext cx="5119687" cy="5864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8275"/>
            <a:ext cx="3013075" cy="469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DCC39B2B-157B-5441-8708-05669110DE9D}"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EE93DFEF-D8D9-FC46-AF0A-067C4783905D}" type="slidenum">
              <a:rPr lang="en-US" altLang="x-none"/>
              <a:pPr/>
              <a:t>‹#›</a:t>
            </a:fld>
            <a:endParaRPr lang="en-US" altLang="x-none"/>
          </a:p>
        </p:txBody>
      </p:sp>
    </p:spTree>
    <p:extLst>
      <p:ext uri="{BB962C8B-B14F-4D97-AF65-F5344CB8AC3E}">
        <p14:creationId xmlns:p14="http://schemas.microsoft.com/office/powerpoint/2010/main" val="212328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463" y="4810125"/>
            <a:ext cx="54927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5463" y="614363"/>
            <a:ext cx="5492750" cy="4122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5463" y="5376863"/>
            <a:ext cx="5492750"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F903ACA0-E848-9D48-9CD5-EDD95AE03FE6}" type="datetime1">
              <a:rPr lang="en-US" altLang="x-none"/>
              <a:pPr/>
              <a:t>9/7/23</a:t>
            </a:fld>
            <a:endParaRPr lang="en-US" altLang="x-none"/>
          </a:p>
        </p:txBody>
      </p:sp>
      <p:sp>
        <p:nvSpPr>
          <p:cNvPr id="6" name="Rectangle 11"/>
          <p:cNvSpPr>
            <a:spLocks noGrp="1" noChangeArrowheads="1"/>
          </p:cNvSpPr>
          <p:nvPr>
            <p:ph type="ftr" sz="quarter" idx="11"/>
          </p:nvPr>
        </p:nvSpPr>
        <p:spPr>
          <a:ln/>
        </p:spPr>
        <p:txBody>
          <a:bodyPr/>
          <a:lstStyle>
            <a:lvl1pPr>
              <a:defRPr/>
            </a:lvl1pPr>
          </a:lstStyle>
          <a:p>
            <a:pPr>
              <a:defRPr/>
            </a:pPr>
            <a:r>
              <a:rPr lang="en-US"/>
              <a:t>CS433/533: COmputer Networks</a:t>
            </a:r>
          </a:p>
        </p:txBody>
      </p:sp>
      <p:sp>
        <p:nvSpPr>
          <p:cNvPr id="7" name="Rectangle 12"/>
          <p:cNvSpPr>
            <a:spLocks noGrp="1" noChangeArrowheads="1"/>
          </p:cNvSpPr>
          <p:nvPr>
            <p:ph type="sldNum" sz="quarter" idx="12"/>
          </p:nvPr>
        </p:nvSpPr>
        <p:spPr>
          <a:ln/>
        </p:spPr>
        <p:txBody>
          <a:bodyPr/>
          <a:lstStyle>
            <a:lvl1pPr>
              <a:defRPr/>
            </a:lvl1pPr>
          </a:lstStyle>
          <a:p>
            <a:fld id="{95AB4144-8B0B-9240-B6D6-98800162DE94}" type="slidenum">
              <a:rPr lang="en-US" altLang="x-none"/>
              <a:pPr/>
              <a:t>‹#›</a:t>
            </a:fld>
            <a:endParaRPr lang="en-US" altLang="x-none"/>
          </a:p>
        </p:txBody>
      </p:sp>
    </p:spTree>
    <p:extLst>
      <p:ext uri="{BB962C8B-B14F-4D97-AF65-F5344CB8AC3E}">
        <p14:creationId xmlns:p14="http://schemas.microsoft.com/office/powerpoint/2010/main" val="134370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57" tIns="45781" rIns="91557" bIns="45781"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57" tIns="45781" rIns="91557" bIns="45781"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230405" name="Text Box 5"/>
          <p:cNvSpPr txBox="1">
            <a:spLocks noChangeArrowheads="1"/>
          </p:cNvSpPr>
          <p:nvPr/>
        </p:nvSpPr>
        <p:spPr bwMode="auto">
          <a:xfrm>
            <a:off x="8051800" y="6407150"/>
            <a:ext cx="184150" cy="168275"/>
          </a:xfrm>
          <a:prstGeom prst="rect">
            <a:avLst/>
          </a:prstGeom>
          <a:noFill/>
          <a:ln w="12700">
            <a:noFill/>
            <a:miter lim="800000"/>
            <a:headEnd/>
            <a:tailEnd/>
          </a:ln>
          <a:effectLst/>
        </p:spPr>
        <p:txBody>
          <a:bodyPr wrap="none" lIns="91431" tIns="45715" rIns="91431" bIns="45715">
            <a:spAutoFit/>
          </a:bodyPr>
          <a:lstStyle>
            <a:lvl1pPr>
              <a:defRPr sz="500">
                <a:solidFill>
                  <a:schemeClr val="tx1"/>
                </a:solidFill>
                <a:latin typeface="Times New Roman" charset="0"/>
                <a:ea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0"/>
              </a:defRPr>
            </a:lvl9pPr>
          </a:lstStyle>
          <a:p>
            <a:pPr>
              <a:defRPr/>
            </a:pPr>
            <a:endParaRPr lang="en-US"/>
          </a:p>
        </p:txBody>
      </p:sp>
      <p:sp>
        <p:nvSpPr>
          <p:cNvPr id="1030" name="Rectangle 7"/>
          <p:cNvSpPr>
            <a:spLocks noChangeArrowheads="1"/>
          </p:cNvSpPr>
          <p:nvPr userDrawn="1"/>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230410" name="Rectangle 10"/>
          <p:cNvSpPr>
            <a:spLocks noGrp="1" noChangeArrowheads="1"/>
          </p:cNvSpPr>
          <p:nvPr>
            <p:ph type="dt" sz="half" idx="2"/>
          </p:nvPr>
        </p:nvSpPr>
        <p:spPr bwMode="auto">
          <a:xfrm>
            <a:off x="234950" y="64135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ahoma" charset="0"/>
              </a:defRPr>
            </a:lvl1pPr>
          </a:lstStyle>
          <a:p>
            <a:fld id="{5DE04C93-C8CF-B645-A38F-745F3865E8D7}" type="datetime1">
              <a:rPr lang="en-US" altLang="x-none"/>
              <a:pPr/>
              <a:t>9/7/23</a:t>
            </a:fld>
            <a:endParaRPr lang="en-US" altLang="x-none"/>
          </a:p>
        </p:txBody>
      </p:sp>
      <p:sp>
        <p:nvSpPr>
          <p:cNvPr id="230411" name="Rectangle 11"/>
          <p:cNvSpPr>
            <a:spLocks noGrp="1" noChangeArrowheads="1"/>
          </p:cNvSpPr>
          <p:nvPr>
            <p:ph type="ftr" sz="quarter" idx="3"/>
          </p:nvPr>
        </p:nvSpPr>
        <p:spPr bwMode="auto">
          <a:xfrm>
            <a:off x="2825750" y="6413500"/>
            <a:ext cx="396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r>
              <a:rPr lang="en-US"/>
              <a:t>CS433/533: COmputer Networks</a:t>
            </a:r>
          </a:p>
        </p:txBody>
      </p:sp>
      <p:sp>
        <p:nvSpPr>
          <p:cNvPr id="230412" name="Rectangle 12"/>
          <p:cNvSpPr>
            <a:spLocks noGrp="1" noChangeArrowheads="1"/>
          </p:cNvSpPr>
          <p:nvPr>
            <p:ph type="sldNum" sz="quarter" idx="4"/>
          </p:nvPr>
        </p:nvSpPr>
        <p:spPr bwMode="auto">
          <a:xfrm>
            <a:off x="7023100" y="64135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fld id="{6522CBCB-C11F-0148-B657-927C60AB639A}"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5988"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defTabSz="915988"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defTabSz="915988" rtl="0" eaLnBrk="0" fontAlgn="base" hangingPunct="0">
        <a:spcBef>
          <a:spcPct val="0"/>
        </a:spcBef>
        <a:spcAft>
          <a:spcPct val="0"/>
        </a:spcAft>
        <a:defRPr sz="4000" u="sng">
          <a:solidFill>
            <a:schemeClr val="accent2"/>
          </a:solidFill>
          <a:latin typeface="Comic Sans MS" pitchFamily="66" charset="0"/>
        </a:defRPr>
      </a:lvl6pPr>
      <a:lvl7pPr marL="914400" algn="l" defTabSz="915988" rtl="0" eaLnBrk="0" fontAlgn="base" hangingPunct="0">
        <a:spcBef>
          <a:spcPct val="0"/>
        </a:spcBef>
        <a:spcAft>
          <a:spcPct val="0"/>
        </a:spcAft>
        <a:defRPr sz="4000" u="sng">
          <a:solidFill>
            <a:schemeClr val="accent2"/>
          </a:solidFill>
          <a:latin typeface="Comic Sans MS" pitchFamily="66" charset="0"/>
        </a:defRPr>
      </a:lvl7pPr>
      <a:lvl8pPr marL="1371600" algn="l" defTabSz="915988" rtl="0" eaLnBrk="0" fontAlgn="base" hangingPunct="0">
        <a:spcBef>
          <a:spcPct val="0"/>
        </a:spcBef>
        <a:spcAft>
          <a:spcPct val="0"/>
        </a:spcAft>
        <a:defRPr sz="4000" u="sng">
          <a:solidFill>
            <a:schemeClr val="accent2"/>
          </a:solidFill>
          <a:latin typeface="Comic Sans MS" pitchFamily="66" charset="0"/>
        </a:defRPr>
      </a:lvl8pPr>
      <a:lvl9pPr marL="1828800" algn="l" defTabSz="915988"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defTabSz="915988"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4538" indent="-287338" algn="l" defTabSz="915988"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4588" indent="-228600" algn="l" defTabSz="915988" rtl="0" eaLnBrk="0" fontAlgn="base" hangingPunct="0">
        <a:spcBef>
          <a:spcPct val="20000"/>
        </a:spcBef>
        <a:spcAft>
          <a:spcPct val="0"/>
        </a:spcAft>
        <a:buChar char="•"/>
        <a:defRPr sz="2000">
          <a:solidFill>
            <a:schemeClr val="tx1"/>
          </a:solidFill>
          <a:latin typeface="+mn-lt"/>
          <a:ea typeface="ＭＳ Ｐゴシック" charset="0"/>
        </a:defRPr>
      </a:lvl3pPr>
      <a:lvl4pPr marL="1603375" indent="-230188" algn="l" defTabSz="915988"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60575" indent="-228600" algn="l" defTabSz="915988"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7775" indent="-228600" algn="l" defTabSz="915988" rtl="0" eaLnBrk="0" fontAlgn="base" hangingPunct="0">
        <a:spcBef>
          <a:spcPct val="20000"/>
        </a:spcBef>
        <a:spcAft>
          <a:spcPct val="0"/>
        </a:spcAft>
        <a:buChar char="»"/>
        <a:defRPr sz="2000">
          <a:solidFill>
            <a:schemeClr val="tx1"/>
          </a:solidFill>
          <a:latin typeface="Times New Roman" pitchFamily="18" charset="0"/>
        </a:defRPr>
      </a:lvl6pPr>
      <a:lvl7pPr marL="2974975" indent="-228600" algn="l" defTabSz="915988" rtl="0" eaLnBrk="0" fontAlgn="base" hangingPunct="0">
        <a:spcBef>
          <a:spcPct val="20000"/>
        </a:spcBef>
        <a:spcAft>
          <a:spcPct val="0"/>
        </a:spcAft>
        <a:buChar char="»"/>
        <a:defRPr sz="2000">
          <a:solidFill>
            <a:schemeClr val="tx1"/>
          </a:solidFill>
          <a:latin typeface="Times New Roman" pitchFamily="18" charset="0"/>
        </a:defRPr>
      </a:lvl7pPr>
      <a:lvl8pPr marL="3432175" indent="-228600" algn="l" defTabSz="915988" rtl="0" eaLnBrk="0" fontAlgn="base" hangingPunct="0">
        <a:spcBef>
          <a:spcPct val="20000"/>
        </a:spcBef>
        <a:spcAft>
          <a:spcPct val="0"/>
        </a:spcAft>
        <a:buChar char="»"/>
        <a:defRPr sz="2000">
          <a:solidFill>
            <a:schemeClr val="tx1"/>
          </a:solidFill>
          <a:latin typeface="Times New Roman" pitchFamily="18" charset="0"/>
        </a:defRPr>
      </a:lvl8pPr>
      <a:lvl9pPr marL="3889375" indent="-228600" algn="l" defTabSz="915988"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33400" y="228600"/>
            <a:ext cx="77835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48" tIns="45777" rIns="91548" bIns="45777" numCol="1" anchor="ctr" anchorCtr="0" compatLnSpc="1">
            <a:prstTxWarp prst="textNoShape">
              <a:avLst/>
            </a:prstTxWarp>
          </a:bodyPr>
          <a:lstStyle/>
          <a:p>
            <a:pPr lvl="0"/>
            <a:r>
              <a:rPr lang="en-US" altLang="x-none"/>
              <a:t>Click to edit Master title style</a:t>
            </a:r>
          </a:p>
        </p:txBody>
      </p:sp>
      <p:sp>
        <p:nvSpPr>
          <p:cNvPr id="14339" name="Rectangle 3"/>
          <p:cNvSpPr>
            <a:spLocks noGrp="1" noChangeArrowheads="1"/>
          </p:cNvSpPr>
          <p:nvPr>
            <p:ph type="body" idx="1"/>
          </p:nvPr>
        </p:nvSpPr>
        <p:spPr bwMode="auto">
          <a:xfrm>
            <a:off x="533400" y="1603375"/>
            <a:ext cx="77835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48" tIns="45777" rIns="91548" bIns="45777"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4340" name="Rectangle 4"/>
          <p:cNvSpPr>
            <a:spLocks noChangeArrowheads="1"/>
          </p:cNvSpPr>
          <p:nvPr/>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79" tIns="44446" rIns="90479" bIns="44446"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solidFill>
                <a:srgbClr val="000000"/>
              </a:solidFill>
            </a:endParaRPr>
          </a:p>
        </p:txBody>
      </p:sp>
      <p:sp>
        <p:nvSpPr>
          <p:cNvPr id="230405" name="Text Box 5"/>
          <p:cNvSpPr txBox="1">
            <a:spLocks noChangeArrowheads="1"/>
          </p:cNvSpPr>
          <p:nvPr/>
        </p:nvSpPr>
        <p:spPr bwMode="auto">
          <a:xfrm>
            <a:off x="8051800" y="6407150"/>
            <a:ext cx="184150" cy="168275"/>
          </a:xfrm>
          <a:prstGeom prst="rect">
            <a:avLst/>
          </a:prstGeom>
          <a:noFill/>
          <a:ln w="12700">
            <a:noFill/>
            <a:miter lim="800000"/>
            <a:headEnd/>
            <a:tailEnd/>
          </a:ln>
          <a:effectLst/>
        </p:spPr>
        <p:txBody>
          <a:bodyPr wrap="none" lIns="91422" tIns="45710" rIns="91422" bIns="45710">
            <a:spAutoFit/>
          </a:bodyPr>
          <a:lstStyle>
            <a:lvl1pPr>
              <a:defRPr sz="500">
                <a:solidFill>
                  <a:schemeClr val="tx1"/>
                </a:solidFill>
                <a:latin typeface="Times New Roman" charset="0"/>
                <a:ea typeface="ＭＳ Ｐゴシック" charset="0"/>
              </a:defRPr>
            </a:lvl1pPr>
            <a:lvl2pPr marL="742950" indent="-285750">
              <a:defRPr sz="500">
                <a:solidFill>
                  <a:schemeClr val="tx1"/>
                </a:solidFill>
                <a:latin typeface="Times New Roman" charset="0"/>
                <a:ea typeface="ＭＳ Ｐゴシック" charset="0"/>
              </a:defRPr>
            </a:lvl2pPr>
            <a:lvl3pPr marL="1143000" indent="-228600">
              <a:defRPr sz="500">
                <a:solidFill>
                  <a:schemeClr val="tx1"/>
                </a:solidFill>
                <a:latin typeface="Times New Roman" charset="0"/>
                <a:ea typeface="ＭＳ Ｐゴシック" charset="0"/>
              </a:defRPr>
            </a:lvl3pPr>
            <a:lvl4pPr marL="1600200" indent="-228600">
              <a:defRPr sz="500">
                <a:solidFill>
                  <a:schemeClr val="tx1"/>
                </a:solidFill>
                <a:latin typeface="Times New Roman" charset="0"/>
                <a:ea typeface="ＭＳ Ｐゴシック" charset="0"/>
              </a:defRPr>
            </a:lvl4pPr>
            <a:lvl5pPr marL="2057400" indent="-228600">
              <a:defRPr sz="5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0"/>
              </a:defRPr>
            </a:lvl9pPr>
          </a:lstStyle>
          <a:p>
            <a:pPr>
              <a:defRPr/>
            </a:pPr>
            <a:endParaRPr lang="en-US">
              <a:solidFill>
                <a:srgbClr val="000000"/>
              </a:solidFill>
              <a:cs typeface="ＭＳ Ｐゴシック" charset="0"/>
            </a:endParaRPr>
          </a:p>
        </p:txBody>
      </p:sp>
      <p:sp>
        <p:nvSpPr>
          <p:cNvPr id="14342" name="Rectangle 7"/>
          <p:cNvSpPr>
            <a:spLocks noChangeArrowheads="1"/>
          </p:cNvSpPr>
          <p:nvPr userDrawn="1"/>
        </p:nvSpPr>
        <p:spPr bwMode="auto">
          <a:xfrm>
            <a:off x="0" y="1295400"/>
            <a:ext cx="91567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79" tIns="44446" rIns="90479" bIns="44446"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solidFill>
                <a:srgbClr val="000000"/>
              </a:solidFill>
            </a:endParaRPr>
          </a:p>
        </p:txBody>
      </p:sp>
      <p:sp>
        <p:nvSpPr>
          <p:cNvPr id="230410" name="Rectangle 10"/>
          <p:cNvSpPr>
            <a:spLocks noGrp="1" noChangeArrowheads="1"/>
          </p:cNvSpPr>
          <p:nvPr>
            <p:ph type="dt" sz="half" idx="2"/>
          </p:nvPr>
        </p:nvSpPr>
        <p:spPr bwMode="auto">
          <a:xfrm>
            <a:off x="234950" y="6413500"/>
            <a:ext cx="21336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eaLnBrk="1" hangingPunct="1">
              <a:defRPr sz="1200">
                <a:solidFill>
                  <a:srgbClr val="000000"/>
                </a:solidFill>
                <a:latin typeface="Tahoma" charset="0"/>
              </a:defRPr>
            </a:lvl1pPr>
          </a:lstStyle>
          <a:p>
            <a:fld id="{CC50C1F9-A34E-1B42-9930-998FDB3EF376}" type="datetime1">
              <a:rPr lang="en-US" altLang="x-none"/>
              <a:pPr/>
              <a:t>9/7/23</a:t>
            </a:fld>
            <a:endParaRPr lang="en-US" altLang="x-none"/>
          </a:p>
        </p:txBody>
      </p:sp>
      <p:sp>
        <p:nvSpPr>
          <p:cNvPr id="230411" name="Rectangle 11"/>
          <p:cNvSpPr>
            <a:spLocks noGrp="1" noChangeArrowheads="1"/>
          </p:cNvSpPr>
          <p:nvPr>
            <p:ph type="ftr" sz="quarter" idx="3"/>
          </p:nvPr>
        </p:nvSpPr>
        <p:spPr bwMode="auto">
          <a:xfrm>
            <a:off x="2825750" y="6413500"/>
            <a:ext cx="39624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eaLnBrk="1" hangingPunct="1">
              <a:defRPr sz="1200">
                <a:solidFill>
                  <a:srgbClr val="000000"/>
                </a:solidFill>
                <a:latin typeface="Tahoma" pitchFamily="34" charset="0"/>
                <a:ea typeface="+mn-ea"/>
                <a:cs typeface="+mn-cs"/>
              </a:defRPr>
            </a:lvl1pPr>
          </a:lstStyle>
          <a:p>
            <a:pPr>
              <a:defRPr/>
            </a:pPr>
            <a:r>
              <a:rPr lang="en-US"/>
              <a:t>CS433/533: COmputer Networks</a:t>
            </a:r>
          </a:p>
        </p:txBody>
      </p:sp>
      <p:sp>
        <p:nvSpPr>
          <p:cNvPr id="230412" name="Rectangle 12"/>
          <p:cNvSpPr>
            <a:spLocks noGrp="1" noChangeArrowheads="1"/>
          </p:cNvSpPr>
          <p:nvPr>
            <p:ph type="sldNum" sz="quarter" idx="4"/>
          </p:nvPr>
        </p:nvSpPr>
        <p:spPr bwMode="auto">
          <a:xfrm>
            <a:off x="7023100" y="6413500"/>
            <a:ext cx="21336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eaLnBrk="1" hangingPunct="1">
              <a:defRPr sz="1200">
                <a:solidFill>
                  <a:srgbClr val="000000"/>
                </a:solidFill>
                <a:latin typeface="Tahoma" charset="0"/>
              </a:defRPr>
            </a:lvl1pPr>
          </a:lstStyle>
          <a:p>
            <a:fld id="{9CEA93A5-BD84-E248-BD3F-46C23321128B}"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153" algn="l" defTabSz="915894" rtl="0" eaLnBrk="0" fontAlgn="base" hangingPunct="0">
        <a:spcBef>
          <a:spcPct val="0"/>
        </a:spcBef>
        <a:spcAft>
          <a:spcPct val="0"/>
        </a:spcAft>
        <a:defRPr sz="4000" u="sng">
          <a:solidFill>
            <a:schemeClr val="accent2"/>
          </a:solidFill>
          <a:latin typeface="Comic Sans MS" pitchFamily="66" charset="0"/>
        </a:defRPr>
      </a:lvl6pPr>
      <a:lvl7pPr marL="914306" algn="l" defTabSz="915894" rtl="0" eaLnBrk="0" fontAlgn="base" hangingPunct="0">
        <a:spcBef>
          <a:spcPct val="0"/>
        </a:spcBef>
        <a:spcAft>
          <a:spcPct val="0"/>
        </a:spcAft>
        <a:defRPr sz="4000" u="sng">
          <a:solidFill>
            <a:schemeClr val="accent2"/>
          </a:solidFill>
          <a:latin typeface="Comic Sans MS" pitchFamily="66" charset="0"/>
        </a:defRPr>
      </a:lvl7pPr>
      <a:lvl8pPr marL="1371459" algn="l" defTabSz="915894" rtl="0" eaLnBrk="0" fontAlgn="base" hangingPunct="0">
        <a:spcBef>
          <a:spcPct val="0"/>
        </a:spcBef>
        <a:spcAft>
          <a:spcPct val="0"/>
        </a:spcAft>
        <a:defRPr sz="4000" u="sng">
          <a:solidFill>
            <a:schemeClr val="accent2"/>
          </a:solidFill>
          <a:latin typeface="Comic Sans MS" pitchFamily="66" charset="0"/>
        </a:defRPr>
      </a:lvl8pPr>
      <a:lvl9pPr marL="1828613" algn="l" defTabSz="915894" rtl="0" eaLnBrk="0" fontAlgn="base" hangingPunct="0">
        <a:spcBef>
          <a:spcPct val="0"/>
        </a:spcBef>
        <a:spcAft>
          <a:spcPct val="0"/>
        </a:spcAft>
        <a:defRPr sz="4000" u="sng">
          <a:solidFill>
            <a:schemeClr val="accent2"/>
          </a:solidFill>
          <a:latin typeface="Comic Sans MS" pitchFamily="66" charset="0"/>
        </a:defRPr>
      </a:lvl9pPr>
    </p:titleStyle>
    <p:bodyStyle>
      <a:lvl1pPr marL="341313" indent="-341313"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7013" algn="l" rtl="0" eaLnBrk="0" fontAlgn="base" hangingPunct="0">
        <a:spcBef>
          <a:spcPct val="20000"/>
        </a:spcBef>
        <a:spcAft>
          <a:spcPct val="0"/>
        </a:spcAft>
        <a:buChar char="•"/>
        <a:defRPr sz="2000">
          <a:solidFill>
            <a:schemeClr val="tx1"/>
          </a:solidFill>
          <a:latin typeface="+mn-lt"/>
          <a:ea typeface="ＭＳ Ｐゴシック" charset="0"/>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8988" indent="-227013"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7518" indent="-228576" algn="l" defTabSz="915894" rtl="0" eaLnBrk="0" fontAlgn="base" hangingPunct="0">
        <a:spcBef>
          <a:spcPct val="20000"/>
        </a:spcBef>
        <a:spcAft>
          <a:spcPct val="0"/>
        </a:spcAft>
        <a:buChar char="»"/>
        <a:defRPr sz="2000">
          <a:solidFill>
            <a:schemeClr val="tx1"/>
          </a:solidFill>
          <a:latin typeface="Times New Roman" pitchFamily="18" charset="0"/>
        </a:defRPr>
      </a:lvl6pPr>
      <a:lvl7pPr marL="2974670" indent="-228576" algn="l" defTabSz="915894" rtl="0" eaLnBrk="0" fontAlgn="base" hangingPunct="0">
        <a:spcBef>
          <a:spcPct val="20000"/>
        </a:spcBef>
        <a:spcAft>
          <a:spcPct val="0"/>
        </a:spcAft>
        <a:buChar char="»"/>
        <a:defRPr sz="2000">
          <a:solidFill>
            <a:schemeClr val="tx1"/>
          </a:solidFill>
          <a:latin typeface="Times New Roman" pitchFamily="18" charset="0"/>
        </a:defRPr>
      </a:lvl7pPr>
      <a:lvl8pPr marL="3431824" indent="-228576" algn="l" defTabSz="915894" rtl="0" eaLnBrk="0" fontAlgn="base" hangingPunct="0">
        <a:spcBef>
          <a:spcPct val="20000"/>
        </a:spcBef>
        <a:spcAft>
          <a:spcPct val="0"/>
        </a:spcAft>
        <a:buChar char="»"/>
        <a:defRPr sz="2000">
          <a:solidFill>
            <a:schemeClr val="tx1"/>
          </a:solidFill>
          <a:latin typeface="Times New Roman" pitchFamily="18" charset="0"/>
        </a:defRPr>
      </a:lvl8pPr>
      <a:lvl9pPr marL="3888977" indent="-228576" algn="l" defTabSz="915894"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notesSlide" Target="../notesSlides/notesSlide19.xml"/><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emf"/><Relationship Id="rId5" Type="http://schemas.openxmlformats.org/officeDocument/2006/relationships/image" Target="../media/image6.png"/><Relationship Id="rId15" Type="http://schemas.openxmlformats.org/officeDocument/2006/relationships/image" Target="../media/image3.png"/><Relationship Id="rId10"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image" Target="../media/image14.emf"/></Relationships>
</file>

<file path=ppt/slides/_rels/slide3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wmf"/><Relationship Id="rId9"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9.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6.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9.wmf"/><Relationship Id="rId4" Type="http://schemas.openxmlformats.org/officeDocument/2006/relationships/oleObject" Target="../embeddings/oleObject6.bin"/><Relationship Id="rId9"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58.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6.emf"/><Relationship Id="rId4" Type="http://schemas.openxmlformats.org/officeDocument/2006/relationships/image" Target="../media/image35.emf"/></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ctrTitle"/>
          </p:nvPr>
        </p:nvSpPr>
        <p:spPr>
          <a:xfrm>
            <a:off x="687386" y="1758950"/>
            <a:ext cx="7781925" cy="1473200"/>
          </a:xfrm>
        </p:spPr>
        <p:txBody>
          <a:bodyPr/>
          <a:lstStyle/>
          <a:p>
            <a:pPr algn="ctr"/>
            <a:r>
              <a:rPr lang="en-US" altLang="zh-CN" sz="3600" dirty="0">
                <a:ea typeface="ＭＳ Ｐゴシック" charset="-128"/>
              </a:rPr>
              <a:t>Advanced</a:t>
            </a:r>
            <a:r>
              <a:rPr lang="zh-CN" altLang="en-US" sz="3600" dirty="0">
                <a:ea typeface="ＭＳ Ｐゴシック" charset="-128"/>
              </a:rPr>
              <a:t> </a:t>
            </a:r>
            <a:r>
              <a:rPr lang="en-US" altLang="zh-CN" sz="3600" dirty="0">
                <a:ea typeface="ＭＳ Ｐゴシック" charset="-128"/>
              </a:rPr>
              <a:t>Research</a:t>
            </a:r>
            <a:r>
              <a:rPr lang="zh-CN" altLang="en-US" sz="3600" dirty="0">
                <a:ea typeface="ＭＳ Ｐゴシック" charset="-128"/>
              </a:rPr>
              <a:t> </a:t>
            </a:r>
            <a:r>
              <a:rPr lang="en-US" altLang="zh-CN" sz="3600" dirty="0">
                <a:ea typeface="ＭＳ Ｐゴシック" charset="-128"/>
              </a:rPr>
              <a:t>Topics</a:t>
            </a:r>
            <a:r>
              <a:rPr lang="zh-CN" altLang="en-US" sz="3600" dirty="0">
                <a:ea typeface="ＭＳ Ｐゴシック" charset="-128"/>
              </a:rPr>
              <a:t> </a:t>
            </a:r>
            <a:r>
              <a:rPr lang="en-US" altLang="zh-CN" sz="3600" dirty="0">
                <a:ea typeface="ＭＳ Ｐゴシック" charset="-128"/>
              </a:rPr>
              <a:t>in</a:t>
            </a:r>
            <a:r>
              <a:rPr lang="zh-CN" altLang="en-US" sz="3600" dirty="0">
                <a:ea typeface="ＭＳ Ｐゴシック" charset="-128"/>
              </a:rPr>
              <a:t> </a:t>
            </a:r>
            <a:br>
              <a:rPr lang="en-US" altLang="zh-CN" sz="3600" dirty="0">
                <a:ea typeface="ＭＳ Ｐゴシック" charset="-128"/>
              </a:rPr>
            </a:br>
            <a:r>
              <a:rPr lang="en-US" altLang="zh-CN" sz="3600" dirty="0">
                <a:ea typeface="ＭＳ Ｐゴシック" charset="-128"/>
              </a:rPr>
              <a:t>Networked</a:t>
            </a:r>
            <a:r>
              <a:rPr lang="zh-CN" altLang="en-US" sz="3600" dirty="0">
                <a:ea typeface="ＭＳ Ｐゴシック" charset="-128"/>
              </a:rPr>
              <a:t> </a:t>
            </a:r>
            <a:r>
              <a:rPr lang="en-US" altLang="zh-CN" sz="3600" dirty="0">
                <a:ea typeface="ＭＳ Ｐゴシック" charset="-128"/>
              </a:rPr>
              <a:t>Systems</a:t>
            </a:r>
            <a:endParaRPr lang="en-US" altLang="x-none" sz="2400" dirty="0">
              <a:ea typeface="ＭＳ Ｐゴシック" charset="-128"/>
            </a:endParaRPr>
          </a:p>
        </p:txBody>
      </p:sp>
      <p:sp>
        <p:nvSpPr>
          <p:cNvPr id="29698" name="Rectangle 5"/>
          <p:cNvSpPr>
            <a:spLocks noGrp="1" noChangeArrowheads="1"/>
          </p:cNvSpPr>
          <p:nvPr>
            <p:ph type="subTitle" idx="1"/>
          </p:nvPr>
        </p:nvSpPr>
        <p:spPr>
          <a:xfrm>
            <a:off x="687387" y="3499236"/>
            <a:ext cx="7853364" cy="2755513"/>
          </a:xfrm>
        </p:spPr>
        <p:txBody>
          <a:bodyPr/>
          <a:lstStyle/>
          <a:p>
            <a:r>
              <a:rPr lang="en-US" altLang="zh-CN" dirty="0">
                <a:ea typeface="ＭＳ Ｐゴシック" charset="-128"/>
              </a:rPr>
              <a:t>Qiao</a:t>
            </a:r>
            <a:r>
              <a:rPr lang="zh-CN" altLang="en-US" dirty="0">
                <a:ea typeface="ＭＳ Ｐゴシック" charset="-128"/>
              </a:rPr>
              <a:t> </a:t>
            </a:r>
            <a:r>
              <a:rPr lang="en-US" altLang="zh-CN" dirty="0">
                <a:ea typeface="ＭＳ Ｐゴシック" charset="-128"/>
              </a:rPr>
              <a:t>Xiang,</a:t>
            </a:r>
            <a:r>
              <a:rPr lang="zh-CN" altLang="en-US" dirty="0">
                <a:ea typeface="ＭＳ Ｐゴシック" charset="-128"/>
              </a:rPr>
              <a:t> </a:t>
            </a: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dirty="0">
                <a:ea typeface="ＭＳ Ｐゴシック" charset="-128"/>
              </a:rPr>
              <a:t>and</a:t>
            </a:r>
            <a:r>
              <a:rPr lang="zh-CN" altLang="en-US" dirty="0">
                <a:ea typeface="ＭＳ Ｐゴシック" charset="-128"/>
              </a:rPr>
              <a:t> </a:t>
            </a:r>
            <a:r>
              <a:rPr lang="en-US" altLang="zh-CN" b="1" dirty="0">
                <a:ea typeface="ＭＳ Ｐゴシック" charset="-128"/>
              </a:rPr>
              <a:t>Lu</a:t>
            </a:r>
            <a:r>
              <a:rPr lang="zh-CN" altLang="en-US" b="1" dirty="0">
                <a:ea typeface="ＭＳ Ｐゴシック" charset="-128"/>
              </a:rPr>
              <a:t> </a:t>
            </a:r>
            <a:r>
              <a:rPr lang="en-US" altLang="zh-CN" b="1" dirty="0">
                <a:ea typeface="ＭＳ Ｐゴシック" charset="-128"/>
              </a:rPr>
              <a:t>Tang</a:t>
            </a:r>
            <a:endParaRPr lang="en-US" altLang="x-none" b="1" dirty="0">
              <a:ea typeface="ＭＳ Ｐゴシック" charset="-128"/>
            </a:endParaRPr>
          </a:p>
          <a:p>
            <a:endParaRPr lang="en-US" altLang="x-none" sz="2400" dirty="0">
              <a:ea typeface="ＭＳ Ｐゴシック" charset="-128"/>
            </a:endParaRPr>
          </a:p>
          <a:p>
            <a:r>
              <a:rPr lang="en-US" altLang="x-none" sz="2400" dirty="0">
                <a:ea typeface="ＭＳ Ｐゴシック" charset="-128"/>
              </a:rPr>
              <a:t>https://</a:t>
            </a:r>
            <a:r>
              <a:rPr lang="en-US" altLang="x-none" sz="2400" dirty="0" err="1">
                <a:ea typeface="ＭＳ Ｐゴシック" charset="-128"/>
              </a:rPr>
              <a:t>sngr</a:t>
            </a:r>
            <a:r>
              <a:rPr lang="en-US" altLang="zh-CN" sz="2400" dirty="0" err="1">
                <a:ea typeface="ＭＳ Ｐゴシック" charset="-128"/>
              </a:rPr>
              <a:t>oup.org.cn</a:t>
            </a:r>
            <a:r>
              <a:rPr lang="en-US" altLang="x-none" sz="2400" dirty="0">
                <a:ea typeface="ＭＳ Ｐゴシック" charset="-128"/>
              </a:rPr>
              <a:t>/courses/</a:t>
            </a:r>
            <a:r>
              <a:rPr lang="en-US" altLang="zh-CN" sz="2400" dirty="0">
                <a:ea typeface="ＭＳ Ｐゴシック" charset="-128"/>
              </a:rPr>
              <a:t>a</a:t>
            </a:r>
            <a:r>
              <a:rPr lang="en-US" altLang="x-none" sz="2400" dirty="0">
                <a:ea typeface="ＭＳ Ｐゴシック" charset="-128"/>
              </a:rPr>
              <a:t>ns-xmuf2</a:t>
            </a:r>
            <a:r>
              <a:rPr lang="en-US" altLang="zh-CN" sz="2400" dirty="0">
                <a:ea typeface="ＭＳ Ｐゴシック" charset="-128"/>
              </a:rPr>
              <a:t>3</a:t>
            </a:r>
            <a:r>
              <a:rPr lang="en-US" altLang="x-none" sz="2400" dirty="0">
                <a:ea typeface="ＭＳ Ｐゴシック" charset="-128"/>
              </a:rPr>
              <a:t>/</a:t>
            </a:r>
            <a:r>
              <a:rPr lang="en-US" altLang="x-none" sz="2400" dirty="0" err="1">
                <a:ea typeface="ＭＳ Ｐゴシック" charset="-128"/>
              </a:rPr>
              <a:t>index.shtml</a:t>
            </a:r>
            <a:br>
              <a:rPr lang="en-US" altLang="x-none" sz="2400" dirty="0">
                <a:ea typeface="ＭＳ Ｐゴシック" charset="-128"/>
              </a:rPr>
            </a:br>
            <a:endParaRPr lang="en-US" altLang="x-none" sz="3600" dirty="0">
              <a:ea typeface="ＭＳ Ｐゴシック" charset="-128"/>
            </a:endParaRPr>
          </a:p>
          <a:p>
            <a:r>
              <a:rPr lang="en-US" altLang="zh-CN" sz="2000" dirty="0">
                <a:ea typeface="ＭＳ Ｐゴシック" charset="-128"/>
              </a:rPr>
              <a:t>9</a:t>
            </a:r>
            <a:r>
              <a:rPr lang="en-US" altLang="x-none" sz="2000" dirty="0">
                <a:ea typeface="ＭＳ Ｐゴシック" charset="-128"/>
              </a:rPr>
              <a:t>/</a:t>
            </a:r>
            <a:r>
              <a:rPr lang="en-US" altLang="zh-CN" sz="2000" dirty="0">
                <a:ea typeface="ＭＳ Ｐゴシック" charset="-128"/>
              </a:rPr>
              <a:t>12</a:t>
            </a:r>
            <a:r>
              <a:rPr lang="en-US" altLang="x-none" sz="2000" dirty="0">
                <a:ea typeface="ＭＳ Ｐゴシック" charset="-128"/>
              </a:rPr>
              <a:t>/20</a:t>
            </a:r>
            <a:r>
              <a:rPr lang="en-US" altLang="zh-CN" sz="2000" dirty="0">
                <a:ea typeface="ＭＳ Ｐゴシック" charset="-128"/>
              </a:rPr>
              <a:t>23</a:t>
            </a:r>
            <a:endParaRPr lang="en-US" altLang="x-none" sz="2000" dirty="0">
              <a:ea typeface="ＭＳ Ｐゴシック" charset="-128"/>
            </a:endParaRPr>
          </a:p>
        </p:txBody>
      </p:sp>
      <p:sp>
        <p:nvSpPr>
          <p:cNvPr id="2" name="TextBox 1">
            <a:extLst>
              <a:ext uri="{FF2B5EF4-FFF2-40B4-BE49-F238E27FC236}">
                <a16:creationId xmlns:a16="http://schemas.microsoft.com/office/drawing/2014/main" id="{9E695C6D-D2E6-4E46-8DBA-DDD17C9A6656}"/>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29A3D60F-EA11-AC4A-BFFC-709FDE0B266B}" type="slidenum">
              <a:rPr lang="en-US" altLang="x-none" sz="1200">
                <a:latin typeface="Tahoma" charset="0"/>
              </a:rPr>
              <a:pPr/>
              <a:t>10</a:t>
            </a:fld>
            <a:endParaRPr lang="en-US" altLang="x-none" sz="1200">
              <a:latin typeface="Tahoma" charset="0"/>
            </a:endParaRPr>
          </a:p>
        </p:txBody>
      </p:sp>
      <p:sp>
        <p:nvSpPr>
          <p:cNvPr id="39938" name="Rectangle 2"/>
          <p:cNvSpPr>
            <a:spLocks noGrp="1" noChangeArrowheads="1"/>
          </p:cNvSpPr>
          <p:nvPr>
            <p:ph type="title"/>
          </p:nvPr>
        </p:nvSpPr>
        <p:spPr/>
        <p:txBody>
          <a:bodyPr/>
          <a:lstStyle/>
          <a:p>
            <a:r>
              <a:rPr lang="en-US" altLang="zh-CN" dirty="0">
                <a:ea typeface="ＭＳ Ｐゴシック" charset="-128"/>
              </a:rPr>
              <a:t>Workload</a:t>
            </a:r>
            <a:endParaRPr lang="en-US" altLang="x-none" dirty="0">
              <a:ea typeface="ＭＳ Ｐゴシック" charset="-128"/>
            </a:endParaRPr>
          </a:p>
        </p:txBody>
      </p:sp>
      <p:sp>
        <p:nvSpPr>
          <p:cNvPr id="39939" name="Rectangle 6"/>
          <p:cNvSpPr>
            <a:spLocks noGrp="1" noChangeArrowheads="1"/>
          </p:cNvSpPr>
          <p:nvPr>
            <p:ph type="body" idx="1"/>
          </p:nvPr>
        </p:nvSpPr>
        <p:spPr>
          <a:xfrm>
            <a:off x="539750" y="1530350"/>
            <a:ext cx="8458200" cy="5029200"/>
          </a:xfrm>
          <a:noFill/>
        </p:spPr>
        <p:txBody>
          <a:bodyPr lIns="90000"/>
          <a:lstStyle/>
          <a:p>
            <a:pPr defTabSz="914400">
              <a:buFont typeface="Wingdings" pitchFamily="2" charset="2"/>
              <a:buChar char="q"/>
            </a:pPr>
            <a:r>
              <a:rPr lang="en-US" altLang="zh-CN" sz="2400" dirty="0">
                <a:latin typeface="Comic Sans MS" charset="0"/>
                <a:ea typeface="ＭＳ Ｐゴシック" charset="-128"/>
              </a:rPr>
              <a:t>Attendance</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10%</a:t>
            </a:r>
            <a:r>
              <a:rPr lang="zh-CN" altLang="en-US" sz="2400" dirty="0">
                <a:latin typeface="Comic Sans MS" charset="0"/>
                <a:ea typeface="ＭＳ Ｐゴシック" charset="-128"/>
              </a:rPr>
              <a:t>）</a:t>
            </a:r>
            <a:endParaRPr lang="en-US" altLang="zh-CN" sz="2400" dirty="0">
              <a:ea typeface="ＭＳ Ｐゴシック" charset="-128"/>
            </a:endParaRPr>
          </a:p>
          <a:p>
            <a:pPr defTabSz="914400">
              <a:buFont typeface="Wingdings" pitchFamily="2" charset="2"/>
              <a:buChar char="q"/>
            </a:pPr>
            <a:r>
              <a:rPr lang="en-US" altLang="zh-CN" sz="2400" dirty="0">
                <a:ea typeface="ＭＳ Ｐゴシック" charset="-128"/>
              </a:rPr>
              <a:t>2</a:t>
            </a:r>
            <a:r>
              <a:rPr lang="zh-CN" altLang="en-US" sz="2400" dirty="0">
                <a:ea typeface="ＭＳ Ｐゴシック" charset="-128"/>
              </a:rPr>
              <a:t> </a:t>
            </a:r>
            <a:r>
              <a:rPr lang="en-US" altLang="zh-CN" sz="2400" dirty="0">
                <a:ea typeface="ＭＳ Ｐゴシック" charset="-128"/>
              </a:rPr>
              <a:t>written</a:t>
            </a:r>
            <a:r>
              <a:rPr lang="en-US" altLang="x-none" sz="2400" dirty="0">
                <a:ea typeface="ＭＳ Ｐゴシック" charset="-128"/>
              </a:rPr>
              <a:t> assignments</a:t>
            </a:r>
            <a:r>
              <a:rPr lang="zh-CN" altLang="en-US" sz="2400" dirty="0">
                <a:ea typeface="ＭＳ Ｐゴシック" charset="-128"/>
              </a:rPr>
              <a:t> </a:t>
            </a:r>
            <a:r>
              <a:rPr lang="en-US" altLang="zh-CN" sz="2400" dirty="0">
                <a:ea typeface="ＭＳ Ｐゴシック" charset="-128"/>
              </a:rPr>
              <a:t>(5%+5%)</a:t>
            </a:r>
          </a:p>
          <a:p>
            <a:pPr lvl="1" defTabSz="914400">
              <a:buFont typeface="Courier New" panose="02070309020205020404" pitchFamily="49" charset="0"/>
              <a:buChar char="o"/>
            </a:pPr>
            <a:r>
              <a:rPr lang="en-US" altLang="zh-CN" sz="2000" dirty="0">
                <a:ea typeface="ＭＳ Ｐゴシック" charset="-128"/>
              </a:rPr>
              <a:t>WA1:</a:t>
            </a:r>
            <a:r>
              <a:rPr lang="zh-CN" altLang="en-US" sz="2000" dirty="0">
                <a:ea typeface="ＭＳ Ｐゴシック" charset="-128"/>
              </a:rPr>
              <a:t> </a:t>
            </a:r>
            <a:r>
              <a:rPr lang="en-US" altLang="zh-CN" sz="2000" dirty="0">
                <a:ea typeface="ＭＳ Ｐゴシック" charset="-128"/>
              </a:rPr>
              <a:t>mock</a:t>
            </a:r>
            <a:r>
              <a:rPr lang="zh-CN" altLang="en-US" sz="2000" dirty="0">
                <a:ea typeface="ＭＳ Ｐゴシック" charset="-128"/>
              </a:rPr>
              <a:t> </a:t>
            </a:r>
            <a:r>
              <a:rPr lang="en-US" altLang="zh-CN" sz="2000" dirty="0">
                <a:ea typeface="ＭＳ Ｐゴシック" charset="-128"/>
              </a:rPr>
              <a:t>PC</a:t>
            </a:r>
            <a:r>
              <a:rPr lang="zh-CN" altLang="en-US" sz="2000" dirty="0">
                <a:ea typeface="ＭＳ Ｐゴシック" charset="-128"/>
              </a:rPr>
              <a:t> </a:t>
            </a:r>
            <a:r>
              <a:rPr lang="en-US" altLang="zh-CN" sz="2000" dirty="0">
                <a:ea typeface="ＭＳ Ｐゴシック" charset="-128"/>
              </a:rPr>
              <a:t>(review</a:t>
            </a:r>
            <a:r>
              <a:rPr lang="zh-CN" altLang="en-US" sz="2000" dirty="0">
                <a:ea typeface="ＭＳ Ｐゴシック" charset="-128"/>
              </a:rPr>
              <a:t> </a:t>
            </a:r>
            <a:r>
              <a:rPr lang="en-US" altLang="zh-CN" sz="2000" dirty="0">
                <a:ea typeface="ＭＳ Ｐゴシック" charset="-128"/>
              </a:rPr>
              <a:t>+</a:t>
            </a:r>
            <a:r>
              <a:rPr lang="zh-CN" altLang="en-US" sz="2000" dirty="0">
                <a:ea typeface="ＭＳ Ｐゴシック" charset="-128"/>
              </a:rPr>
              <a:t> </a:t>
            </a:r>
            <a:r>
              <a:rPr lang="en-US" altLang="zh-CN" sz="2000" dirty="0">
                <a:ea typeface="ＭＳ Ｐゴシック" charset="-128"/>
              </a:rPr>
              <a:t>discussion)</a:t>
            </a:r>
            <a:r>
              <a:rPr lang="zh-CN" altLang="en-US" sz="2000" dirty="0">
                <a:ea typeface="ＭＳ Ｐゴシック" charset="-128"/>
              </a:rPr>
              <a:t> </a:t>
            </a:r>
            <a:r>
              <a:rPr lang="en-US" altLang="zh-CN" sz="2000" dirty="0">
                <a:ea typeface="ＭＳ Ｐゴシック" charset="-128"/>
              </a:rPr>
              <a:t>(2</a:t>
            </a:r>
            <a:r>
              <a:rPr lang="zh-CN" altLang="en-US" sz="2000" dirty="0">
                <a:ea typeface="ＭＳ Ｐゴシック" charset="-128"/>
              </a:rPr>
              <a:t> </a:t>
            </a:r>
            <a:r>
              <a:rPr lang="en-US" altLang="zh-CN" sz="2000" dirty="0">
                <a:ea typeface="ＭＳ Ｐゴシック" charset="-128"/>
              </a:rPr>
              <a:t>weeks)</a:t>
            </a:r>
          </a:p>
          <a:p>
            <a:pPr lvl="1" defTabSz="914400">
              <a:buFont typeface="Courier New" panose="02070309020205020404" pitchFamily="49" charset="0"/>
              <a:buChar char="o"/>
            </a:pPr>
            <a:r>
              <a:rPr lang="en-US" altLang="zh-CN" sz="2000" dirty="0">
                <a:ea typeface="ＭＳ Ｐゴシック" charset="-128"/>
              </a:rPr>
              <a:t>WA2:</a:t>
            </a:r>
            <a:r>
              <a:rPr lang="zh-CN" altLang="en-US" sz="2000" dirty="0">
                <a:ea typeface="ＭＳ Ｐゴシック" charset="-128"/>
              </a:rPr>
              <a:t> </a:t>
            </a:r>
            <a:r>
              <a:rPr lang="en-US" altLang="zh-CN" sz="2000" dirty="0">
                <a:ea typeface="ＭＳ Ｐゴシック" charset="-128"/>
              </a:rPr>
              <a:t>distributed</a:t>
            </a:r>
            <a:r>
              <a:rPr lang="zh-CN" altLang="en-US" sz="2000" dirty="0">
                <a:ea typeface="ＭＳ Ｐゴシック" charset="-128"/>
              </a:rPr>
              <a:t> </a:t>
            </a:r>
            <a:r>
              <a:rPr lang="en-US" altLang="zh-CN" sz="2000" dirty="0">
                <a:ea typeface="ＭＳ Ｐゴシック" charset="-128"/>
              </a:rPr>
              <a:t>algorithms</a:t>
            </a:r>
            <a:r>
              <a:rPr lang="zh-CN" altLang="en-US" sz="2000" dirty="0">
                <a:ea typeface="ＭＳ Ｐゴシック" charset="-128"/>
              </a:rPr>
              <a:t> </a:t>
            </a:r>
            <a:r>
              <a:rPr lang="en-US" altLang="zh-CN" sz="2000" dirty="0">
                <a:ea typeface="ＭＳ Ｐゴシック" charset="-128"/>
              </a:rPr>
              <a:t>(2</a:t>
            </a:r>
            <a:r>
              <a:rPr lang="zh-CN" altLang="en-US" sz="2000" dirty="0">
                <a:ea typeface="ＭＳ Ｐゴシック" charset="-128"/>
              </a:rPr>
              <a:t> </a:t>
            </a:r>
            <a:r>
              <a:rPr lang="en-US" altLang="zh-CN" sz="2000" dirty="0">
                <a:ea typeface="ＭＳ Ｐゴシック" charset="-128"/>
              </a:rPr>
              <a:t>weeks)</a:t>
            </a:r>
            <a:endParaRPr lang="en-US" altLang="x-none" dirty="0">
              <a:ea typeface="ＭＳ Ｐゴシック" charset="-128"/>
            </a:endParaRPr>
          </a:p>
          <a:p>
            <a:pPr defTabSz="914400">
              <a:buFont typeface="Wingdings" pitchFamily="2" charset="2"/>
              <a:buChar char="q"/>
            </a:pPr>
            <a:r>
              <a:rPr lang="en-US" altLang="zh-CN" sz="2400" dirty="0">
                <a:ea typeface="ＭＳ Ｐゴシック" charset="-128"/>
              </a:rPr>
              <a:t>2</a:t>
            </a:r>
            <a:r>
              <a:rPr lang="zh-CN" altLang="en-US" sz="2400" dirty="0">
                <a:ea typeface="ＭＳ Ｐゴシック" charset="-128"/>
              </a:rPr>
              <a:t> </a:t>
            </a:r>
            <a:r>
              <a:rPr lang="en-US" altLang="zh-CN" sz="2400" dirty="0">
                <a:ea typeface="ＭＳ Ｐゴシック" charset="-128"/>
              </a:rPr>
              <a:t>lab</a:t>
            </a:r>
            <a:r>
              <a:rPr lang="zh-CN" altLang="en-US" sz="2400" dirty="0">
                <a:ea typeface="ＭＳ Ｐゴシック" charset="-128"/>
              </a:rPr>
              <a:t> </a:t>
            </a:r>
            <a:r>
              <a:rPr lang="en-US" altLang="zh-CN" sz="2400" dirty="0">
                <a:ea typeface="ＭＳ Ｐゴシック" charset="-128"/>
              </a:rPr>
              <a:t>assignments</a:t>
            </a:r>
            <a:r>
              <a:rPr lang="zh-CN" altLang="en-US" sz="2400" dirty="0">
                <a:ea typeface="ＭＳ Ｐゴシック" charset="-128"/>
              </a:rPr>
              <a:t> </a:t>
            </a:r>
            <a:r>
              <a:rPr lang="en-US" altLang="zh-CN" sz="2400" dirty="0">
                <a:ea typeface="ＭＳ Ｐゴシック" charset="-128"/>
              </a:rPr>
              <a:t>(15%+15%)</a:t>
            </a:r>
          </a:p>
          <a:p>
            <a:pPr lvl="1" defTabSz="914400">
              <a:buFont typeface="Courier New" panose="02070309020205020404" pitchFamily="49" charset="0"/>
              <a:buChar char="o"/>
            </a:pPr>
            <a:r>
              <a:rPr lang="en-US" altLang="zh-CN" sz="2000" dirty="0">
                <a:ea typeface="ＭＳ Ｐゴシック" charset="-128"/>
              </a:rPr>
              <a:t>LA1:</a:t>
            </a:r>
            <a:r>
              <a:rPr lang="zh-CN" altLang="en-US" sz="2000" dirty="0">
                <a:ea typeface="ＭＳ Ｐゴシック" charset="-128"/>
              </a:rPr>
              <a:t> </a:t>
            </a:r>
            <a:r>
              <a:rPr lang="en-US" altLang="zh-CN" sz="2000" dirty="0">
                <a:ea typeface="ＭＳ Ｐゴシック" charset="-128"/>
              </a:rPr>
              <a:t>P4</a:t>
            </a:r>
            <a:r>
              <a:rPr lang="zh-CN" altLang="en-US" sz="2000" dirty="0">
                <a:ea typeface="ＭＳ Ｐゴシック" charset="-128"/>
              </a:rPr>
              <a:t> </a:t>
            </a:r>
            <a:r>
              <a:rPr lang="en-US" altLang="zh-CN" sz="2000" dirty="0">
                <a:ea typeface="ＭＳ Ｐゴシック" charset="-128"/>
              </a:rPr>
              <a:t>tutorial</a:t>
            </a:r>
            <a:r>
              <a:rPr lang="zh-CN" altLang="en-US" sz="2000" dirty="0">
                <a:ea typeface="ＭＳ Ｐゴシック" charset="-128"/>
              </a:rPr>
              <a:t> </a:t>
            </a:r>
            <a:r>
              <a:rPr lang="en-US" altLang="zh-CN" sz="2000" dirty="0">
                <a:ea typeface="ＭＳ Ｐゴシック" charset="-128"/>
              </a:rPr>
              <a:t>(3</a:t>
            </a:r>
            <a:r>
              <a:rPr lang="zh-CN" altLang="en-US" sz="2000" dirty="0">
                <a:ea typeface="ＭＳ Ｐゴシック" charset="-128"/>
              </a:rPr>
              <a:t> </a:t>
            </a:r>
            <a:r>
              <a:rPr lang="en-US" altLang="zh-CN" sz="2000" dirty="0">
                <a:ea typeface="ＭＳ Ｐゴシック" charset="-128"/>
              </a:rPr>
              <a:t>weeks)</a:t>
            </a:r>
          </a:p>
          <a:p>
            <a:pPr lvl="2" defTabSz="914400">
              <a:buFont typeface="Courier New" panose="02070309020205020404" pitchFamily="49" charset="0"/>
              <a:buChar char="o"/>
            </a:pPr>
            <a:r>
              <a:rPr lang="en-US" altLang="zh-CN" dirty="0">
                <a:latin typeface="Comic Sans MS" charset="0"/>
                <a:ea typeface="ＭＳ Ｐゴシック" charset="-128"/>
              </a:rPr>
              <a:t>bmv2</a:t>
            </a:r>
            <a:r>
              <a:rPr lang="zh-CN" altLang="en-US" dirty="0">
                <a:latin typeface="Comic Sans MS" charset="0"/>
                <a:ea typeface="ＭＳ Ｐゴシック" charset="-128"/>
              </a:rPr>
              <a:t> </a:t>
            </a:r>
            <a:r>
              <a:rPr lang="en-US" altLang="zh-CN" dirty="0">
                <a:latin typeface="Comic Sans MS" charset="0"/>
                <a:ea typeface="ＭＳ Ｐゴシック" charset="-128"/>
              </a:rPr>
              <a:t>as</a:t>
            </a:r>
            <a:r>
              <a:rPr lang="zh-CN" altLang="en-US" dirty="0">
                <a:latin typeface="Comic Sans MS" charset="0"/>
                <a:ea typeface="ＭＳ Ｐゴシック" charset="-128"/>
              </a:rPr>
              <a:t> </a:t>
            </a:r>
            <a:r>
              <a:rPr lang="en-US" altLang="zh-CN" dirty="0">
                <a:latin typeface="Comic Sans MS" charset="0"/>
                <a:ea typeface="ＭＳ Ｐゴシック" charset="-128"/>
              </a:rPr>
              <a:t>a</a:t>
            </a:r>
            <a:r>
              <a:rPr lang="zh-CN" altLang="en-US" dirty="0">
                <a:latin typeface="Comic Sans MS" charset="0"/>
                <a:ea typeface="ＭＳ Ｐゴシック" charset="-128"/>
              </a:rPr>
              <a:t> </a:t>
            </a:r>
            <a:r>
              <a:rPr lang="en-US" altLang="zh-CN" dirty="0">
                <a:latin typeface="Comic Sans MS" charset="0"/>
                <a:ea typeface="ＭＳ Ｐゴシック" charset="-128"/>
              </a:rPr>
              <a:t>baseline,</a:t>
            </a:r>
            <a:r>
              <a:rPr lang="zh-CN" altLang="en-US" dirty="0">
                <a:latin typeface="Comic Sans MS" charset="0"/>
                <a:ea typeface="ＭＳ Ｐゴシック" charset="-128"/>
              </a:rPr>
              <a:t> </a:t>
            </a:r>
            <a:r>
              <a:rPr lang="en-US" altLang="zh-CN" dirty="0">
                <a:latin typeface="Comic Sans MS" charset="0"/>
                <a:ea typeface="ＭＳ Ｐゴシック" charset="-128"/>
              </a:rPr>
              <a:t>real</a:t>
            </a:r>
            <a:r>
              <a:rPr lang="zh-CN" altLang="en-US" dirty="0">
                <a:latin typeface="Comic Sans MS" charset="0"/>
                <a:ea typeface="ＭＳ Ｐゴシック" charset="-128"/>
              </a:rPr>
              <a:t> </a:t>
            </a:r>
            <a:r>
              <a:rPr lang="en-US" altLang="zh-CN" dirty="0">
                <a:latin typeface="Comic Sans MS" charset="0"/>
                <a:ea typeface="ＭＳ Ｐゴシック" charset="-128"/>
              </a:rPr>
              <a:t>switch</a:t>
            </a:r>
            <a:r>
              <a:rPr lang="zh-CN" altLang="en-US" dirty="0">
                <a:latin typeface="Comic Sans MS" charset="0"/>
                <a:ea typeface="ＭＳ Ｐゴシック" charset="-128"/>
              </a:rPr>
              <a:t> </a:t>
            </a:r>
            <a:r>
              <a:rPr lang="en-US" altLang="zh-CN" dirty="0">
                <a:latin typeface="Comic Sans MS" charset="0"/>
                <a:ea typeface="ＭＳ Ｐゴシック" charset="-128"/>
              </a:rPr>
              <a:t>for</a:t>
            </a:r>
            <a:r>
              <a:rPr lang="zh-CN" altLang="en-US" dirty="0">
                <a:latin typeface="Comic Sans MS" charset="0"/>
                <a:ea typeface="ＭＳ Ｐゴシック" charset="-128"/>
              </a:rPr>
              <a:t> </a:t>
            </a:r>
            <a:r>
              <a:rPr lang="en-US" altLang="zh-CN" dirty="0">
                <a:latin typeface="Comic Sans MS" charset="0"/>
                <a:ea typeface="ＭＳ Ｐゴシック" charset="-128"/>
              </a:rPr>
              <a:t>bonus</a:t>
            </a:r>
          </a:p>
          <a:p>
            <a:pPr lvl="1" defTabSz="914400">
              <a:buFont typeface="Courier New" panose="02070309020205020404" pitchFamily="49" charset="0"/>
              <a:buChar char="o"/>
            </a:pPr>
            <a:r>
              <a:rPr lang="en-US" altLang="zh-CN" sz="2000" dirty="0">
                <a:ea typeface="ＭＳ Ｐゴシック" charset="-128"/>
              </a:rPr>
              <a:t>LA2:</a:t>
            </a:r>
            <a:r>
              <a:rPr lang="zh-CN" altLang="en-US" sz="2000" dirty="0">
                <a:ea typeface="ＭＳ Ｐゴシック" charset="-128"/>
              </a:rPr>
              <a:t> </a:t>
            </a:r>
            <a:r>
              <a:rPr lang="en-US" altLang="zh-CN" sz="2000" dirty="0">
                <a:ea typeface="ＭＳ Ｐゴシック" charset="-128"/>
              </a:rPr>
              <a:t>experiment</a:t>
            </a:r>
            <a:r>
              <a:rPr lang="zh-CN" altLang="en-US" sz="2000" dirty="0">
                <a:ea typeface="ＭＳ Ｐゴシック" charset="-128"/>
              </a:rPr>
              <a:t> </a:t>
            </a:r>
            <a:r>
              <a:rPr lang="en-US" altLang="zh-CN" sz="2000" dirty="0">
                <a:ea typeface="ＭＳ Ｐゴシック" charset="-128"/>
              </a:rPr>
              <a:t>(3</a:t>
            </a:r>
            <a:r>
              <a:rPr lang="zh-CN" altLang="en-US" sz="2000" dirty="0">
                <a:ea typeface="ＭＳ Ｐゴシック" charset="-128"/>
              </a:rPr>
              <a:t> </a:t>
            </a:r>
            <a:r>
              <a:rPr lang="en-US" altLang="zh-CN" sz="2000" dirty="0">
                <a:ea typeface="ＭＳ Ｐゴシック" charset="-128"/>
              </a:rPr>
              <a:t>weeks)</a:t>
            </a:r>
          </a:p>
          <a:p>
            <a:pPr lvl="2" defTabSz="914400">
              <a:buFont typeface="Courier New" panose="02070309020205020404" pitchFamily="49" charset="0"/>
              <a:buChar char="o"/>
            </a:pPr>
            <a:r>
              <a:rPr lang="en-US" altLang="zh-CN" dirty="0">
                <a:latin typeface="Comic Sans MS" charset="0"/>
                <a:ea typeface="ＭＳ Ｐゴシック" charset="-128"/>
              </a:rPr>
              <a:t>a</a:t>
            </a:r>
            <a:r>
              <a:rPr lang="zh-CN" altLang="en-US" dirty="0">
                <a:latin typeface="Comic Sans MS" charset="0"/>
                <a:ea typeface="ＭＳ Ｐゴシック" charset="-128"/>
              </a:rPr>
              <a:t> </a:t>
            </a:r>
            <a:r>
              <a:rPr lang="en-US" altLang="zh-CN" dirty="0">
                <a:latin typeface="Comic Sans MS" charset="0"/>
                <a:ea typeface="ＭＳ Ｐゴシック" charset="-128"/>
              </a:rPr>
              <a:t>systematic</a:t>
            </a:r>
            <a:r>
              <a:rPr lang="zh-CN" altLang="en-US" dirty="0">
                <a:latin typeface="Comic Sans MS" charset="0"/>
                <a:ea typeface="ＭＳ Ｐゴシック" charset="-128"/>
              </a:rPr>
              <a:t> </a:t>
            </a:r>
            <a:r>
              <a:rPr lang="en-US" altLang="zh-CN" dirty="0">
                <a:latin typeface="Comic Sans MS" charset="0"/>
                <a:ea typeface="ＭＳ Ｐゴシック" charset="-128"/>
              </a:rPr>
              <a:t>experiment</a:t>
            </a:r>
            <a:r>
              <a:rPr lang="zh-CN" altLang="en-US" dirty="0">
                <a:latin typeface="Comic Sans MS" charset="0"/>
                <a:ea typeface="ＭＳ Ｐゴシック" charset="-128"/>
              </a:rPr>
              <a:t> </a:t>
            </a:r>
            <a:r>
              <a:rPr lang="en-US" altLang="zh-CN" dirty="0">
                <a:latin typeface="Comic Sans MS" charset="0"/>
                <a:ea typeface="ＭＳ Ｐゴシック" charset="-128"/>
              </a:rPr>
              <a:t>study</a:t>
            </a:r>
            <a:r>
              <a:rPr lang="zh-CN" altLang="en-US" dirty="0">
                <a:latin typeface="Comic Sans MS" charset="0"/>
                <a:ea typeface="ＭＳ Ｐゴシック" charset="-128"/>
              </a:rPr>
              <a:t> </a:t>
            </a:r>
            <a:r>
              <a:rPr lang="en-US" altLang="zh-CN" dirty="0">
                <a:latin typeface="Comic Sans MS" charset="0"/>
                <a:ea typeface="ＭＳ Ｐゴシック" charset="-128"/>
              </a:rPr>
              <a:t>including</a:t>
            </a:r>
            <a:r>
              <a:rPr lang="zh-CN" altLang="en-US" dirty="0">
                <a:latin typeface="Comic Sans MS" charset="0"/>
                <a:ea typeface="ＭＳ Ｐゴシック" charset="-128"/>
              </a:rPr>
              <a:t> </a:t>
            </a:r>
            <a:r>
              <a:rPr lang="en-US" altLang="zh-CN" dirty="0">
                <a:latin typeface="Comic Sans MS" charset="0"/>
                <a:ea typeface="ＭＳ Ｐゴシック" charset="-128"/>
              </a:rPr>
              <a:t>methodology,</a:t>
            </a:r>
            <a:r>
              <a:rPr lang="zh-CN" altLang="en-US" dirty="0">
                <a:latin typeface="Comic Sans MS" charset="0"/>
                <a:ea typeface="ＭＳ Ｐゴシック" charset="-128"/>
              </a:rPr>
              <a:t> </a:t>
            </a:r>
            <a:r>
              <a:rPr lang="en-US" altLang="zh-CN" dirty="0">
                <a:latin typeface="Comic Sans MS" charset="0"/>
                <a:ea typeface="ＭＳ Ｐゴシック" charset="-128"/>
              </a:rPr>
              <a:t>dataset,</a:t>
            </a:r>
            <a:r>
              <a:rPr lang="zh-CN" altLang="en-US" dirty="0">
                <a:latin typeface="Comic Sans MS" charset="0"/>
                <a:ea typeface="ＭＳ Ｐゴシック" charset="-128"/>
              </a:rPr>
              <a:t> </a:t>
            </a:r>
            <a:r>
              <a:rPr lang="en-US" altLang="zh-CN" dirty="0">
                <a:latin typeface="Comic Sans MS" charset="0"/>
                <a:ea typeface="ＭＳ Ｐゴシック" charset="-128"/>
              </a:rPr>
              <a:t>figures</a:t>
            </a:r>
            <a:r>
              <a:rPr lang="zh-CN" altLang="en-US" dirty="0">
                <a:latin typeface="Comic Sans MS" charset="0"/>
                <a:ea typeface="ＭＳ Ｐゴシック" charset="-128"/>
              </a:rPr>
              <a:t> </a:t>
            </a:r>
            <a:r>
              <a:rPr lang="en-US" altLang="zh-CN" dirty="0">
                <a:latin typeface="Comic Sans MS" charset="0"/>
                <a:ea typeface="ＭＳ Ｐゴシック" charset="-128"/>
              </a:rPr>
              <a:t>and</a:t>
            </a:r>
            <a:r>
              <a:rPr lang="zh-CN" altLang="en-US" dirty="0">
                <a:latin typeface="Comic Sans MS" charset="0"/>
                <a:ea typeface="ＭＳ Ｐゴシック" charset="-128"/>
              </a:rPr>
              <a:t> </a:t>
            </a:r>
            <a:r>
              <a:rPr lang="en-US" altLang="zh-CN" dirty="0">
                <a:latin typeface="Comic Sans MS" charset="0"/>
                <a:ea typeface="ＭＳ Ｐゴシック" charset="-128"/>
              </a:rPr>
              <a:t>results</a:t>
            </a:r>
            <a:r>
              <a:rPr lang="zh-CN" altLang="en-US" dirty="0">
                <a:latin typeface="Comic Sans MS" charset="0"/>
                <a:ea typeface="ＭＳ Ｐゴシック" charset="-128"/>
              </a:rPr>
              <a:t> </a:t>
            </a:r>
            <a:r>
              <a:rPr lang="en-US" altLang="zh-CN" dirty="0">
                <a:latin typeface="Comic Sans MS" charset="0"/>
                <a:ea typeface="ＭＳ Ｐゴシック" charset="-128"/>
              </a:rPr>
              <a:t>analysis</a:t>
            </a:r>
          </a:p>
          <a:p>
            <a:pPr lvl="2" defTabSz="914400">
              <a:buFont typeface="Courier New" panose="02070309020205020404" pitchFamily="49" charset="0"/>
              <a:buChar char="o"/>
            </a:pPr>
            <a:r>
              <a:rPr lang="en-US" altLang="zh-CN" dirty="0">
                <a:latin typeface="Comic Sans MS" charset="0"/>
                <a:ea typeface="ＭＳ Ｐゴシック" charset="-128"/>
              </a:rPr>
              <a:t>the</a:t>
            </a:r>
            <a:r>
              <a:rPr lang="zh-CN" altLang="en-US" dirty="0">
                <a:latin typeface="Comic Sans MS" charset="0"/>
                <a:ea typeface="ＭＳ Ｐゴシック" charset="-128"/>
              </a:rPr>
              <a:t> </a:t>
            </a:r>
            <a:r>
              <a:rPr lang="en-US" altLang="zh-CN" dirty="0">
                <a:latin typeface="Comic Sans MS" charset="0"/>
                <a:ea typeface="ＭＳ Ｐゴシック" charset="-128"/>
              </a:rPr>
              <a:t>specifics</a:t>
            </a:r>
            <a:r>
              <a:rPr lang="zh-CN" altLang="en-US" dirty="0">
                <a:latin typeface="Comic Sans MS" charset="0"/>
                <a:ea typeface="ＭＳ Ｐゴシック" charset="-128"/>
              </a:rPr>
              <a:t> </a:t>
            </a:r>
            <a:r>
              <a:rPr lang="en-US" altLang="zh-CN" dirty="0">
                <a:latin typeface="Comic Sans MS" charset="0"/>
                <a:ea typeface="ＭＳ Ｐゴシック" charset="-128"/>
              </a:rPr>
              <a:t>of</a:t>
            </a:r>
            <a:r>
              <a:rPr lang="zh-CN" altLang="en-US" dirty="0">
                <a:latin typeface="Comic Sans MS" charset="0"/>
                <a:ea typeface="ＭＳ Ｐゴシック" charset="-128"/>
              </a:rPr>
              <a:t> </a:t>
            </a:r>
            <a:r>
              <a:rPr lang="en-US" altLang="zh-CN" dirty="0">
                <a:latin typeface="Comic Sans MS" charset="0"/>
                <a:ea typeface="ＭＳ Ｐゴシック" charset="-128"/>
              </a:rPr>
              <a:t>the</a:t>
            </a:r>
            <a:r>
              <a:rPr lang="zh-CN" altLang="en-US" dirty="0">
                <a:latin typeface="Comic Sans MS" charset="0"/>
                <a:ea typeface="ＭＳ Ｐゴシック" charset="-128"/>
              </a:rPr>
              <a:t> </a:t>
            </a:r>
            <a:r>
              <a:rPr lang="en-US" altLang="zh-CN" dirty="0">
                <a:latin typeface="Comic Sans MS" charset="0"/>
                <a:ea typeface="ＭＳ Ｐゴシック" charset="-128"/>
              </a:rPr>
              <a:t>experiment</a:t>
            </a:r>
            <a:r>
              <a:rPr lang="zh-CN" altLang="en-US" dirty="0">
                <a:latin typeface="Comic Sans MS" charset="0"/>
                <a:ea typeface="ＭＳ Ｐゴシック" charset="-128"/>
              </a:rPr>
              <a:t> </a:t>
            </a:r>
            <a:r>
              <a:rPr lang="en-US" altLang="zh-CN" dirty="0">
                <a:latin typeface="Comic Sans MS" charset="0"/>
                <a:ea typeface="ＭＳ Ｐゴシック" charset="-128"/>
              </a:rPr>
              <a:t>is</a:t>
            </a:r>
            <a:r>
              <a:rPr lang="zh-CN" altLang="en-US" dirty="0">
                <a:latin typeface="Comic Sans MS" charset="0"/>
                <a:ea typeface="ＭＳ Ｐゴシック" charset="-128"/>
              </a:rPr>
              <a:t> </a:t>
            </a:r>
            <a:r>
              <a:rPr lang="en-US" altLang="zh-CN" dirty="0">
                <a:latin typeface="Comic Sans MS" charset="0"/>
                <a:ea typeface="ＭＳ Ｐゴシック" charset="-128"/>
              </a:rPr>
              <a:t>decided</a:t>
            </a:r>
            <a:r>
              <a:rPr lang="zh-CN" altLang="en-US" dirty="0">
                <a:latin typeface="Comic Sans MS" charset="0"/>
                <a:ea typeface="ＭＳ Ｐゴシック" charset="-128"/>
              </a:rPr>
              <a:t> </a:t>
            </a:r>
            <a:r>
              <a:rPr lang="en-US" altLang="zh-CN" dirty="0">
                <a:latin typeface="Comic Sans MS" charset="0"/>
                <a:ea typeface="ＭＳ Ｐゴシック" charset="-128"/>
              </a:rPr>
              <a:t>by</a:t>
            </a:r>
            <a:r>
              <a:rPr lang="zh-CN" altLang="en-US" dirty="0">
                <a:latin typeface="Comic Sans MS" charset="0"/>
                <a:ea typeface="ＭＳ Ｐゴシック" charset="-128"/>
              </a:rPr>
              <a:t> </a:t>
            </a:r>
            <a:r>
              <a:rPr lang="en-US" altLang="zh-CN" dirty="0">
                <a:solidFill>
                  <a:srgbClr val="FF0000"/>
                </a:solidFill>
                <a:latin typeface="Comic Sans MS" charset="0"/>
                <a:ea typeface="ＭＳ Ｐゴシック" charset="-128"/>
              </a:rPr>
              <a:t>your</a:t>
            </a:r>
            <a:r>
              <a:rPr lang="zh-CN" altLang="en-US" dirty="0">
                <a:solidFill>
                  <a:srgbClr val="FF0000"/>
                </a:solidFill>
                <a:latin typeface="Comic Sans MS" charset="0"/>
                <a:ea typeface="ＭＳ Ｐゴシック" charset="-128"/>
              </a:rPr>
              <a:t> </a:t>
            </a:r>
            <a:r>
              <a:rPr lang="en-US" altLang="zh-CN" dirty="0">
                <a:solidFill>
                  <a:srgbClr val="FF0000"/>
                </a:solidFill>
                <a:latin typeface="Comic Sans MS" charset="0"/>
                <a:ea typeface="ＭＳ Ｐゴシック" charset="-128"/>
              </a:rPr>
              <a:t>advisor</a:t>
            </a:r>
          </a:p>
        </p:txBody>
      </p:sp>
    </p:spTree>
    <p:extLst>
      <p:ext uri="{BB962C8B-B14F-4D97-AF65-F5344CB8AC3E}">
        <p14:creationId xmlns:p14="http://schemas.microsoft.com/office/powerpoint/2010/main" val="424950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29A3D60F-EA11-AC4A-BFFC-709FDE0B266B}" type="slidenum">
              <a:rPr lang="en-US" altLang="x-none" sz="1200">
                <a:latin typeface="Tahoma" charset="0"/>
              </a:rPr>
              <a:pPr/>
              <a:t>11</a:t>
            </a:fld>
            <a:endParaRPr lang="en-US" altLang="x-none" sz="1200">
              <a:latin typeface="Tahoma" charset="0"/>
            </a:endParaRPr>
          </a:p>
        </p:txBody>
      </p:sp>
      <p:sp>
        <p:nvSpPr>
          <p:cNvPr id="39938" name="Rectangle 2"/>
          <p:cNvSpPr>
            <a:spLocks noGrp="1" noChangeArrowheads="1"/>
          </p:cNvSpPr>
          <p:nvPr>
            <p:ph type="title"/>
          </p:nvPr>
        </p:nvSpPr>
        <p:spPr/>
        <p:txBody>
          <a:bodyPr/>
          <a:lstStyle/>
          <a:p>
            <a:r>
              <a:rPr lang="en-US" altLang="zh-CN" dirty="0">
                <a:ea typeface="ＭＳ Ｐゴシック" charset="-128"/>
              </a:rPr>
              <a:t>Workload</a:t>
            </a:r>
            <a:endParaRPr lang="en-US" altLang="x-none" dirty="0">
              <a:ea typeface="ＭＳ Ｐゴシック" charset="-128"/>
            </a:endParaRPr>
          </a:p>
        </p:txBody>
      </p:sp>
      <p:sp>
        <p:nvSpPr>
          <p:cNvPr id="39939" name="Rectangle 6"/>
          <p:cNvSpPr>
            <a:spLocks noGrp="1" noChangeArrowheads="1"/>
          </p:cNvSpPr>
          <p:nvPr>
            <p:ph type="body" idx="1"/>
          </p:nvPr>
        </p:nvSpPr>
        <p:spPr>
          <a:xfrm>
            <a:off x="539750" y="1530350"/>
            <a:ext cx="8153400" cy="5029200"/>
          </a:xfrm>
          <a:noFill/>
        </p:spPr>
        <p:txBody>
          <a:bodyPr lIns="90000"/>
          <a:lstStyle/>
          <a:p>
            <a:pPr defTabSz="914400">
              <a:buFont typeface="Wingdings" pitchFamily="2" charset="2"/>
              <a:buChar char="q"/>
            </a:pPr>
            <a:r>
              <a:rPr lang="en-US" altLang="zh-CN" sz="2400" dirty="0">
                <a:latin typeface="Comic Sans MS" charset="0"/>
                <a:ea typeface="ＭＳ Ｐゴシック" charset="-128"/>
              </a:rPr>
              <a:t>2</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class</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projects</a:t>
            </a:r>
            <a:r>
              <a:rPr lang="zh-CN" altLang="en-US" sz="2400" dirty="0">
                <a:latin typeface="Comic Sans MS" charset="0"/>
                <a:ea typeface="ＭＳ Ｐゴシック" charset="-128"/>
              </a:rPr>
              <a:t> </a:t>
            </a:r>
            <a:r>
              <a:rPr lang="en-US" altLang="zh-CN" sz="2400" dirty="0">
                <a:latin typeface="Comic Sans MS" charset="0"/>
                <a:ea typeface="ＭＳ Ｐゴシック" charset="-128"/>
              </a:rPr>
              <a:t>(20%+30%)</a:t>
            </a:r>
          </a:p>
          <a:p>
            <a:pPr lvl="1" defTabSz="914400">
              <a:buFont typeface="Courier New" panose="02070309020205020404" pitchFamily="49" charset="0"/>
              <a:buChar char="o"/>
            </a:pPr>
            <a:r>
              <a:rPr lang="en-US" altLang="zh-CN" sz="2000" dirty="0">
                <a:latin typeface="Comic Sans MS" charset="0"/>
                <a:ea typeface="ＭＳ Ｐゴシック" charset="-128"/>
              </a:rPr>
              <a:t>P1:</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reproducing</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via</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LLM</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(4</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weeks)</a:t>
            </a:r>
            <a:r>
              <a:rPr lang="zh-CN" altLang="en-US" sz="2000" dirty="0">
                <a:latin typeface="Comic Sans MS" charset="0"/>
                <a:ea typeface="ＭＳ Ｐゴシック" charset="-128"/>
              </a:rPr>
              <a:t> </a:t>
            </a:r>
            <a:endParaRPr lang="en-US" altLang="zh-CN" sz="2000" dirty="0">
              <a:latin typeface="Comic Sans MS" charset="0"/>
              <a:ea typeface="ＭＳ Ｐゴシック" charset="-128"/>
            </a:endParaRPr>
          </a:p>
          <a:p>
            <a:pPr lvl="2" defTabSz="914400">
              <a:buFont typeface="Courier New" panose="02070309020205020404" pitchFamily="49" charset="0"/>
              <a:buChar char="o"/>
            </a:pPr>
            <a:r>
              <a:rPr lang="en-US" altLang="zh-CN" dirty="0">
                <a:latin typeface="Comic Sans MS" charset="0"/>
                <a:ea typeface="ＭＳ Ｐゴシック" charset="-128"/>
              </a:rPr>
              <a:t>reproduce</a:t>
            </a:r>
            <a:r>
              <a:rPr lang="zh-CN" altLang="en-US" dirty="0">
                <a:latin typeface="Comic Sans MS" charset="0"/>
                <a:ea typeface="ＭＳ Ｐゴシック" charset="-128"/>
              </a:rPr>
              <a:t> </a:t>
            </a:r>
            <a:r>
              <a:rPr lang="en-US" altLang="zh-CN" dirty="0">
                <a:latin typeface="Comic Sans MS" charset="0"/>
                <a:ea typeface="ＭＳ Ｐゴシック" charset="-128"/>
              </a:rPr>
              <a:t>one</a:t>
            </a:r>
            <a:r>
              <a:rPr lang="zh-CN" altLang="en-US" dirty="0">
                <a:latin typeface="Comic Sans MS" charset="0"/>
                <a:ea typeface="ＭＳ Ｐゴシック" charset="-128"/>
              </a:rPr>
              <a:t> </a:t>
            </a:r>
            <a:r>
              <a:rPr lang="en-US" altLang="zh-CN" dirty="0">
                <a:latin typeface="Comic Sans MS" charset="0"/>
                <a:ea typeface="ＭＳ Ｐゴシック" charset="-128"/>
              </a:rPr>
              <a:t>paper</a:t>
            </a:r>
            <a:r>
              <a:rPr lang="zh-CN" altLang="en-US" dirty="0">
                <a:latin typeface="Comic Sans MS" charset="0"/>
                <a:ea typeface="ＭＳ Ｐゴシック" charset="-128"/>
              </a:rPr>
              <a:t> </a:t>
            </a:r>
            <a:r>
              <a:rPr lang="en-US" altLang="zh-CN" dirty="0">
                <a:latin typeface="Comic Sans MS" charset="0"/>
                <a:ea typeface="ＭＳ Ｐゴシック" charset="-128"/>
              </a:rPr>
              <a:t>by</a:t>
            </a:r>
            <a:r>
              <a:rPr lang="zh-CN" altLang="en-US" dirty="0">
                <a:latin typeface="Comic Sans MS" charset="0"/>
                <a:ea typeface="ＭＳ Ｐゴシック" charset="-128"/>
              </a:rPr>
              <a:t> </a:t>
            </a:r>
            <a:r>
              <a:rPr lang="en-US" altLang="zh-CN" dirty="0">
                <a:latin typeface="Comic Sans MS" charset="0"/>
                <a:ea typeface="ＭＳ Ｐゴシック" charset="-128"/>
              </a:rPr>
              <a:t>prompt</a:t>
            </a:r>
            <a:r>
              <a:rPr lang="zh-CN" altLang="en-US" dirty="0">
                <a:latin typeface="Comic Sans MS" charset="0"/>
                <a:ea typeface="ＭＳ Ｐゴシック" charset="-128"/>
              </a:rPr>
              <a:t> </a:t>
            </a:r>
            <a:r>
              <a:rPr lang="en-US" altLang="zh-CN" dirty="0">
                <a:latin typeface="Comic Sans MS" charset="0"/>
                <a:ea typeface="ＭＳ Ｐゴシック" charset="-128"/>
              </a:rPr>
              <a:t>engineering</a:t>
            </a:r>
            <a:r>
              <a:rPr lang="zh-CN" altLang="en-US" dirty="0">
                <a:latin typeface="Comic Sans MS" charset="0"/>
                <a:ea typeface="ＭＳ Ｐゴシック" charset="-128"/>
              </a:rPr>
              <a:t> </a:t>
            </a:r>
            <a:r>
              <a:rPr lang="en-US" altLang="zh-CN" dirty="0" err="1">
                <a:latin typeface="Comic Sans MS" charset="0"/>
                <a:ea typeface="ＭＳ Ｐゴシック" charset="-128"/>
              </a:rPr>
              <a:t>ChatGPT</a:t>
            </a:r>
            <a:endParaRPr lang="en-US" altLang="zh-CN" dirty="0">
              <a:latin typeface="Comic Sans MS" charset="0"/>
              <a:ea typeface="ＭＳ Ｐゴシック" charset="-128"/>
            </a:endParaRPr>
          </a:p>
          <a:p>
            <a:pPr lvl="2" defTabSz="914400">
              <a:buFont typeface="Courier New" panose="02070309020205020404" pitchFamily="49" charset="0"/>
              <a:buChar char="o"/>
            </a:pPr>
            <a:r>
              <a:rPr lang="en-US" altLang="zh-CN" dirty="0">
                <a:latin typeface="Comic Sans MS" charset="0"/>
                <a:ea typeface="ＭＳ Ｐゴシック" charset="-128"/>
              </a:rPr>
              <a:t>which</a:t>
            </a:r>
            <a:r>
              <a:rPr lang="zh-CN" altLang="en-US" dirty="0">
                <a:latin typeface="Comic Sans MS" charset="0"/>
                <a:ea typeface="ＭＳ Ｐゴシック" charset="-128"/>
              </a:rPr>
              <a:t> </a:t>
            </a:r>
            <a:r>
              <a:rPr lang="en-US" altLang="zh-CN" dirty="0">
                <a:latin typeface="Comic Sans MS" charset="0"/>
                <a:ea typeface="ＭＳ Ｐゴシック" charset="-128"/>
              </a:rPr>
              <a:t>paper</a:t>
            </a:r>
            <a:r>
              <a:rPr lang="zh-CN" altLang="en-US" dirty="0">
                <a:latin typeface="Comic Sans MS" charset="0"/>
                <a:ea typeface="ＭＳ Ｐゴシック" charset="-128"/>
              </a:rPr>
              <a:t> </a:t>
            </a:r>
            <a:r>
              <a:rPr lang="en-US" altLang="zh-CN" dirty="0">
                <a:latin typeface="Comic Sans MS" charset="0"/>
                <a:ea typeface="ＭＳ Ｐゴシック" charset="-128"/>
              </a:rPr>
              <a:t>to</a:t>
            </a:r>
            <a:r>
              <a:rPr lang="zh-CN" altLang="en-US" dirty="0">
                <a:latin typeface="Comic Sans MS" charset="0"/>
                <a:ea typeface="ＭＳ Ｐゴシック" charset="-128"/>
              </a:rPr>
              <a:t> </a:t>
            </a:r>
            <a:r>
              <a:rPr lang="en-US" altLang="zh-CN" dirty="0">
                <a:latin typeface="Comic Sans MS" charset="0"/>
                <a:ea typeface="ＭＳ Ｐゴシック" charset="-128"/>
              </a:rPr>
              <a:t>reproduce</a:t>
            </a:r>
            <a:r>
              <a:rPr lang="zh-CN" altLang="en-US" dirty="0">
                <a:latin typeface="Comic Sans MS" charset="0"/>
                <a:ea typeface="ＭＳ Ｐゴシック" charset="-128"/>
              </a:rPr>
              <a:t> </a:t>
            </a:r>
            <a:r>
              <a:rPr lang="en-US" altLang="zh-CN" dirty="0">
                <a:latin typeface="Comic Sans MS" charset="0"/>
                <a:ea typeface="ＭＳ Ｐゴシック" charset="-128"/>
              </a:rPr>
              <a:t>is</a:t>
            </a:r>
            <a:r>
              <a:rPr lang="zh-CN" altLang="en-US" dirty="0">
                <a:latin typeface="Comic Sans MS" charset="0"/>
                <a:ea typeface="ＭＳ Ｐゴシック" charset="-128"/>
              </a:rPr>
              <a:t> </a:t>
            </a:r>
            <a:r>
              <a:rPr lang="en-US" altLang="zh-CN" dirty="0">
                <a:latin typeface="Comic Sans MS" charset="0"/>
                <a:ea typeface="ＭＳ Ｐゴシック" charset="-128"/>
              </a:rPr>
              <a:t>decided</a:t>
            </a:r>
            <a:r>
              <a:rPr lang="zh-CN" altLang="en-US" dirty="0">
                <a:latin typeface="Comic Sans MS" charset="0"/>
                <a:ea typeface="ＭＳ Ｐゴシック" charset="-128"/>
              </a:rPr>
              <a:t> </a:t>
            </a:r>
            <a:r>
              <a:rPr lang="en-US" altLang="zh-CN" dirty="0">
                <a:latin typeface="Comic Sans MS" charset="0"/>
                <a:ea typeface="ＭＳ Ｐゴシック" charset="-128"/>
              </a:rPr>
              <a:t>by</a:t>
            </a:r>
            <a:r>
              <a:rPr lang="zh-CN" altLang="en-US" dirty="0">
                <a:latin typeface="Comic Sans MS" charset="0"/>
                <a:ea typeface="ＭＳ Ｐゴシック" charset="-128"/>
              </a:rPr>
              <a:t> </a:t>
            </a:r>
            <a:r>
              <a:rPr lang="en-US" altLang="zh-CN" dirty="0">
                <a:solidFill>
                  <a:srgbClr val="FF0000"/>
                </a:solidFill>
                <a:latin typeface="Comic Sans MS" charset="0"/>
                <a:ea typeface="ＭＳ Ｐゴシック" charset="-128"/>
              </a:rPr>
              <a:t>your</a:t>
            </a:r>
            <a:r>
              <a:rPr lang="zh-CN" altLang="en-US" dirty="0">
                <a:solidFill>
                  <a:srgbClr val="FF0000"/>
                </a:solidFill>
                <a:latin typeface="Comic Sans MS" charset="0"/>
                <a:ea typeface="ＭＳ Ｐゴシック" charset="-128"/>
              </a:rPr>
              <a:t> </a:t>
            </a:r>
            <a:r>
              <a:rPr lang="en-US" altLang="zh-CN" dirty="0">
                <a:solidFill>
                  <a:srgbClr val="FF0000"/>
                </a:solidFill>
                <a:latin typeface="Comic Sans MS" charset="0"/>
                <a:ea typeface="ＭＳ Ｐゴシック" charset="-128"/>
              </a:rPr>
              <a:t>advisor</a:t>
            </a:r>
            <a:endParaRPr lang="en-US" altLang="zh-CN" dirty="0">
              <a:latin typeface="Comic Sans MS" charset="0"/>
              <a:ea typeface="ＭＳ Ｐゴシック" charset="-128"/>
            </a:endParaRPr>
          </a:p>
          <a:p>
            <a:pPr lvl="1" defTabSz="914400">
              <a:buFont typeface="Courier New" panose="02070309020205020404" pitchFamily="49" charset="0"/>
              <a:buChar char="o"/>
            </a:pPr>
            <a:r>
              <a:rPr lang="en-US" altLang="zh-CN" sz="2000" dirty="0">
                <a:latin typeface="Comic Sans MS" charset="0"/>
                <a:ea typeface="ＭＳ Ｐゴシック" charset="-128"/>
              </a:rPr>
              <a:t>P2:</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research</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paper</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(1-3</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students</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per</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team,</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going</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through</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the</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whole</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16-week</a:t>
            </a:r>
            <a:r>
              <a:rPr lang="zh-CN" altLang="en-US" sz="2000" dirty="0">
                <a:latin typeface="Comic Sans MS" charset="0"/>
                <a:ea typeface="ＭＳ Ｐゴシック" charset="-128"/>
              </a:rPr>
              <a:t> </a:t>
            </a:r>
            <a:r>
              <a:rPr lang="en-US" altLang="zh-CN" sz="2000" dirty="0">
                <a:latin typeface="Comic Sans MS" charset="0"/>
                <a:ea typeface="ＭＳ Ｐゴシック" charset="-128"/>
              </a:rPr>
              <a:t>semester)</a:t>
            </a:r>
          </a:p>
          <a:p>
            <a:pPr lvl="2" defTabSz="914400">
              <a:buFont typeface="Courier New" panose="02070309020205020404" pitchFamily="49" charset="0"/>
              <a:buChar char="o"/>
            </a:pPr>
            <a:r>
              <a:rPr lang="en-US" altLang="zh-CN" dirty="0">
                <a:latin typeface="Comic Sans MS" charset="0"/>
                <a:ea typeface="ＭＳ Ｐゴシック" charset="-128"/>
              </a:rPr>
              <a:t>the</a:t>
            </a:r>
            <a:r>
              <a:rPr lang="zh-CN" altLang="en-US" dirty="0">
                <a:latin typeface="Comic Sans MS" charset="0"/>
                <a:ea typeface="ＭＳ Ｐゴシック" charset="-128"/>
              </a:rPr>
              <a:t> </a:t>
            </a:r>
            <a:r>
              <a:rPr lang="en-US" altLang="zh-CN" dirty="0">
                <a:latin typeface="Comic Sans MS" charset="0"/>
                <a:ea typeface="ＭＳ Ｐゴシック" charset="-128"/>
              </a:rPr>
              <a:t>complete</a:t>
            </a:r>
            <a:r>
              <a:rPr lang="zh-CN" altLang="en-US" dirty="0">
                <a:latin typeface="Comic Sans MS" charset="0"/>
                <a:ea typeface="ＭＳ Ｐゴシック" charset="-128"/>
              </a:rPr>
              <a:t> </a:t>
            </a:r>
            <a:r>
              <a:rPr lang="en-US" altLang="zh-CN" dirty="0">
                <a:latin typeface="Comic Sans MS" charset="0"/>
                <a:ea typeface="ＭＳ Ｐゴシック" charset="-128"/>
              </a:rPr>
              <a:t>process</a:t>
            </a:r>
            <a:r>
              <a:rPr lang="zh-CN" altLang="en-US" dirty="0">
                <a:latin typeface="Comic Sans MS" charset="0"/>
                <a:ea typeface="ＭＳ Ｐゴシック" charset="-128"/>
              </a:rPr>
              <a:t> </a:t>
            </a:r>
            <a:r>
              <a:rPr lang="en-US" altLang="zh-CN" dirty="0">
                <a:latin typeface="Comic Sans MS" charset="0"/>
                <a:ea typeface="ＭＳ Ｐゴシック" charset="-128"/>
              </a:rPr>
              <a:t>of</a:t>
            </a:r>
            <a:r>
              <a:rPr lang="zh-CN" altLang="en-US" dirty="0">
                <a:latin typeface="Comic Sans MS" charset="0"/>
                <a:ea typeface="ＭＳ Ｐゴシック" charset="-128"/>
              </a:rPr>
              <a:t> </a:t>
            </a:r>
            <a:r>
              <a:rPr lang="en-US" altLang="zh-CN" dirty="0">
                <a:latin typeface="Comic Sans MS" charset="0"/>
                <a:ea typeface="ＭＳ Ｐゴシック" charset="-128"/>
              </a:rPr>
              <a:t>producing</a:t>
            </a:r>
            <a:r>
              <a:rPr lang="zh-CN" altLang="en-US" dirty="0">
                <a:latin typeface="Comic Sans MS" charset="0"/>
                <a:ea typeface="ＭＳ Ｐゴシック" charset="-128"/>
              </a:rPr>
              <a:t> </a:t>
            </a:r>
            <a:r>
              <a:rPr lang="en-US" altLang="zh-CN" dirty="0">
                <a:latin typeface="Comic Sans MS" charset="0"/>
                <a:ea typeface="ＭＳ Ｐゴシック" charset="-128"/>
              </a:rPr>
              <a:t>a</a:t>
            </a:r>
            <a:r>
              <a:rPr lang="zh-CN" altLang="en-US" dirty="0">
                <a:latin typeface="Comic Sans MS" charset="0"/>
                <a:ea typeface="ＭＳ Ｐゴシック" charset="-128"/>
              </a:rPr>
              <a:t> </a:t>
            </a:r>
            <a:r>
              <a:rPr lang="en-US" altLang="zh-CN" dirty="0">
                <a:latin typeface="Comic Sans MS" charset="0"/>
                <a:ea typeface="ＭＳ Ｐゴシック" charset="-128"/>
              </a:rPr>
              <a:t>6</a:t>
            </a:r>
            <a:r>
              <a:rPr lang="zh-CN" altLang="en-US" dirty="0">
                <a:latin typeface="Comic Sans MS" charset="0"/>
                <a:ea typeface="ＭＳ Ｐゴシック" charset="-128"/>
              </a:rPr>
              <a:t> </a:t>
            </a:r>
            <a:r>
              <a:rPr lang="en-US" altLang="zh-CN" dirty="0">
                <a:latin typeface="Comic Sans MS" charset="0"/>
                <a:ea typeface="ＭＳ Ｐゴシック" charset="-128"/>
              </a:rPr>
              <a:t>to</a:t>
            </a:r>
            <a:r>
              <a:rPr lang="zh-CN" altLang="en-US" dirty="0">
                <a:latin typeface="Comic Sans MS" charset="0"/>
                <a:ea typeface="ＭＳ Ｐゴシック" charset="-128"/>
              </a:rPr>
              <a:t> </a:t>
            </a:r>
            <a:r>
              <a:rPr lang="en-US" altLang="zh-CN" dirty="0">
                <a:latin typeface="Comic Sans MS" charset="0"/>
                <a:ea typeface="ＭＳ Ｐゴシック" charset="-128"/>
              </a:rPr>
              <a:t>12-page</a:t>
            </a:r>
            <a:r>
              <a:rPr lang="zh-CN" altLang="en-US" dirty="0">
                <a:latin typeface="Comic Sans MS" charset="0"/>
                <a:ea typeface="ＭＳ Ｐゴシック" charset="-128"/>
              </a:rPr>
              <a:t> </a:t>
            </a:r>
            <a:r>
              <a:rPr lang="en-US" altLang="zh-CN" dirty="0">
                <a:latin typeface="Comic Sans MS" charset="0"/>
                <a:ea typeface="ＭＳ Ｐゴシック" charset="-128"/>
              </a:rPr>
              <a:t>research</a:t>
            </a:r>
            <a:r>
              <a:rPr lang="zh-CN" altLang="en-US" dirty="0">
                <a:latin typeface="Comic Sans MS" charset="0"/>
                <a:ea typeface="ＭＳ Ｐゴシック" charset="-128"/>
              </a:rPr>
              <a:t> </a:t>
            </a:r>
            <a:r>
              <a:rPr lang="en-US" altLang="zh-CN" dirty="0">
                <a:latin typeface="Comic Sans MS" charset="0"/>
                <a:ea typeface="ＭＳ Ｐゴシック" charset="-128"/>
              </a:rPr>
              <a:t>paper</a:t>
            </a:r>
            <a:r>
              <a:rPr lang="zh-CN" altLang="en-US" dirty="0">
                <a:latin typeface="Comic Sans MS" charset="0"/>
                <a:ea typeface="ＭＳ Ｐゴシック" charset="-128"/>
              </a:rPr>
              <a:t> </a:t>
            </a:r>
            <a:r>
              <a:rPr lang="en-US" altLang="zh-CN" dirty="0">
                <a:latin typeface="Comic Sans MS" charset="0"/>
                <a:ea typeface="ＭＳ Ｐゴシック" charset="-128"/>
              </a:rPr>
              <a:t>including</a:t>
            </a:r>
            <a:r>
              <a:rPr lang="zh-CN" altLang="en-US" dirty="0">
                <a:latin typeface="Comic Sans MS" charset="0"/>
                <a:ea typeface="ＭＳ Ｐゴシック" charset="-128"/>
              </a:rPr>
              <a:t> </a:t>
            </a:r>
            <a:r>
              <a:rPr lang="en-US" altLang="zh-CN" dirty="0">
                <a:latin typeface="Comic Sans MS" charset="0"/>
                <a:ea typeface="ＭＳ Ｐゴシック" charset="-128"/>
              </a:rPr>
              <a:t>proposal,</a:t>
            </a:r>
            <a:r>
              <a:rPr lang="zh-CN" altLang="en-US" dirty="0">
                <a:latin typeface="Comic Sans MS" charset="0"/>
                <a:ea typeface="ＭＳ Ｐゴシック" charset="-128"/>
              </a:rPr>
              <a:t> </a:t>
            </a:r>
            <a:r>
              <a:rPr lang="en-US" altLang="zh-CN" dirty="0">
                <a:latin typeface="Comic Sans MS" charset="0"/>
                <a:ea typeface="ＭＳ Ｐゴシック" charset="-128"/>
              </a:rPr>
              <a:t>design,</a:t>
            </a:r>
            <a:r>
              <a:rPr lang="zh-CN" altLang="en-US" dirty="0">
                <a:latin typeface="Comic Sans MS" charset="0"/>
                <a:ea typeface="ＭＳ Ｐゴシック" charset="-128"/>
              </a:rPr>
              <a:t> </a:t>
            </a:r>
            <a:r>
              <a:rPr lang="en-US" altLang="zh-CN" dirty="0">
                <a:latin typeface="Comic Sans MS" charset="0"/>
                <a:ea typeface="ＭＳ Ｐゴシック" charset="-128"/>
              </a:rPr>
              <a:t>implementation,</a:t>
            </a:r>
            <a:r>
              <a:rPr lang="zh-CN" altLang="en-US" dirty="0">
                <a:latin typeface="Comic Sans MS" charset="0"/>
                <a:ea typeface="ＭＳ Ｐゴシック" charset="-128"/>
              </a:rPr>
              <a:t> </a:t>
            </a:r>
            <a:r>
              <a:rPr lang="en-US" altLang="zh-CN" dirty="0">
                <a:latin typeface="Comic Sans MS" charset="0"/>
                <a:ea typeface="ＭＳ Ｐゴシック" charset="-128"/>
              </a:rPr>
              <a:t>experiment</a:t>
            </a:r>
            <a:r>
              <a:rPr lang="zh-CN" altLang="en-US" dirty="0">
                <a:latin typeface="Comic Sans MS" charset="0"/>
                <a:ea typeface="ＭＳ Ｐゴシック" charset="-128"/>
              </a:rPr>
              <a:t> </a:t>
            </a:r>
            <a:r>
              <a:rPr lang="en-US" altLang="zh-CN" dirty="0">
                <a:latin typeface="Comic Sans MS" charset="0"/>
                <a:ea typeface="ＭＳ Ｐゴシック" charset="-128"/>
              </a:rPr>
              <a:t>and</a:t>
            </a:r>
            <a:r>
              <a:rPr lang="zh-CN" altLang="en-US" dirty="0">
                <a:latin typeface="Comic Sans MS" charset="0"/>
                <a:ea typeface="ＭＳ Ｐゴシック" charset="-128"/>
              </a:rPr>
              <a:t> </a:t>
            </a:r>
            <a:r>
              <a:rPr lang="en-US" altLang="zh-CN" dirty="0">
                <a:latin typeface="Comic Sans MS" charset="0"/>
                <a:ea typeface="ＭＳ Ｐゴシック" charset="-128"/>
              </a:rPr>
              <a:t>writing</a:t>
            </a:r>
          </a:p>
          <a:p>
            <a:pPr lvl="2" defTabSz="914400">
              <a:buFont typeface="Courier New" panose="02070309020205020404" pitchFamily="49" charset="0"/>
              <a:buChar char="o"/>
            </a:pPr>
            <a:r>
              <a:rPr lang="en-US" altLang="zh-CN" dirty="0">
                <a:latin typeface="Comic Sans MS" charset="0"/>
                <a:ea typeface="ＭＳ Ｐゴシック" charset="-128"/>
              </a:rPr>
              <a:t>team</a:t>
            </a:r>
            <a:r>
              <a:rPr lang="zh-CN" altLang="en-US" dirty="0">
                <a:latin typeface="Comic Sans MS" charset="0"/>
                <a:ea typeface="ＭＳ Ｐゴシック" charset="-128"/>
              </a:rPr>
              <a:t> </a:t>
            </a:r>
            <a:r>
              <a:rPr lang="en-US" altLang="zh-CN" dirty="0">
                <a:latin typeface="Comic Sans MS" charset="0"/>
                <a:ea typeface="ＭＳ Ｐゴシック" charset="-128"/>
              </a:rPr>
              <a:t>formation</a:t>
            </a:r>
            <a:r>
              <a:rPr lang="zh-CN" altLang="en-US" dirty="0">
                <a:latin typeface="Comic Sans MS" charset="0"/>
                <a:ea typeface="ＭＳ Ｐゴシック" charset="-128"/>
              </a:rPr>
              <a:t> </a:t>
            </a:r>
            <a:r>
              <a:rPr lang="en-US" altLang="zh-CN" dirty="0">
                <a:latin typeface="Comic Sans MS" charset="0"/>
                <a:ea typeface="ＭＳ Ｐゴシック" charset="-128"/>
              </a:rPr>
              <a:t>and</a:t>
            </a:r>
            <a:r>
              <a:rPr lang="zh-CN" altLang="en-US" dirty="0">
                <a:latin typeface="Comic Sans MS" charset="0"/>
                <a:ea typeface="ＭＳ Ｐゴシック" charset="-128"/>
              </a:rPr>
              <a:t> </a:t>
            </a:r>
            <a:r>
              <a:rPr lang="en-US" altLang="zh-CN" dirty="0">
                <a:latin typeface="Comic Sans MS" charset="0"/>
                <a:ea typeface="ＭＳ Ｐゴシック" charset="-128"/>
              </a:rPr>
              <a:t>topic</a:t>
            </a:r>
            <a:r>
              <a:rPr lang="zh-CN" altLang="en-US" dirty="0">
                <a:latin typeface="Comic Sans MS" charset="0"/>
                <a:ea typeface="ＭＳ Ｐゴシック" charset="-128"/>
              </a:rPr>
              <a:t> </a:t>
            </a:r>
            <a:r>
              <a:rPr lang="en-US" altLang="zh-CN" dirty="0">
                <a:latin typeface="Comic Sans MS" charset="0"/>
                <a:ea typeface="ＭＳ Ｐゴシック" charset="-128"/>
              </a:rPr>
              <a:t>are</a:t>
            </a:r>
            <a:r>
              <a:rPr lang="zh-CN" altLang="en-US" dirty="0">
                <a:latin typeface="Comic Sans MS" charset="0"/>
                <a:ea typeface="ＭＳ Ｐゴシック" charset="-128"/>
              </a:rPr>
              <a:t> </a:t>
            </a:r>
            <a:r>
              <a:rPr lang="en-US" altLang="zh-CN" dirty="0">
                <a:latin typeface="Comic Sans MS" charset="0"/>
                <a:ea typeface="ＭＳ Ｐゴシック" charset="-128"/>
              </a:rPr>
              <a:t>decided</a:t>
            </a:r>
            <a:r>
              <a:rPr lang="zh-CN" altLang="en-US" dirty="0">
                <a:latin typeface="Comic Sans MS" charset="0"/>
                <a:ea typeface="ＭＳ Ｐゴシック" charset="-128"/>
              </a:rPr>
              <a:t> </a:t>
            </a:r>
            <a:r>
              <a:rPr lang="en-US" altLang="zh-CN" dirty="0">
                <a:latin typeface="Comic Sans MS" charset="0"/>
                <a:ea typeface="ＭＳ Ｐゴシック" charset="-128"/>
              </a:rPr>
              <a:t>by</a:t>
            </a:r>
            <a:r>
              <a:rPr lang="zh-CN" altLang="en-US" dirty="0">
                <a:latin typeface="Comic Sans MS" charset="0"/>
                <a:ea typeface="ＭＳ Ｐゴシック" charset="-128"/>
              </a:rPr>
              <a:t> </a:t>
            </a:r>
            <a:r>
              <a:rPr lang="en-US" altLang="zh-CN" dirty="0">
                <a:solidFill>
                  <a:srgbClr val="FF0000"/>
                </a:solidFill>
                <a:latin typeface="Comic Sans MS" charset="0"/>
                <a:ea typeface="ＭＳ Ｐゴシック" charset="-128"/>
              </a:rPr>
              <a:t>your</a:t>
            </a:r>
            <a:r>
              <a:rPr lang="zh-CN" altLang="en-US" dirty="0">
                <a:solidFill>
                  <a:srgbClr val="FF0000"/>
                </a:solidFill>
                <a:latin typeface="Comic Sans MS" charset="0"/>
                <a:ea typeface="ＭＳ Ｐゴシック" charset="-128"/>
              </a:rPr>
              <a:t> </a:t>
            </a:r>
            <a:r>
              <a:rPr lang="en-US" altLang="zh-CN" dirty="0">
                <a:solidFill>
                  <a:srgbClr val="FF0000"/>
                </a:solidFill>
                <a:latin typeface="Comic Sans MS" charset="0"/>
                <a:ea typeface="ＭＳ Ｐゴシック" charset="-128"/>
              </a:rPr>
              <a:t>advisor</a:t>
            </a:r>
          </a:p>
          <a:p>
            <a:pPr lvl="2" defTabSz="914400">
              <a:buFont typeface="Courier New" panose="02070309020205020404" pitchFamily="49" charset="0"/>
              <a:buChar char="o"/>
            </a:pPr>
            <a:endParaRPr lang="en-US" altLang="zh-CN" dirty="0">
              <a:latin typeface="Comic Sans MS" charset="0"/>
              <a:ea typeface="ＭＳ Ｐゴシック" charset="-128"/>
            </a:endParaRPr>
          </a:p>
          <a:p>
            <a:pPr defTabSz="914400">
              <a:buFont typeface="Courier New" panose="02070309020205020404" pitchFamily="49" charset="0"/>
              <a:buChar char="o"/>
            </a:pPr>
            <a:endParaRPr lang="en-US" altLang="zh-CN" sz="2600" dirty="0">
              <a:latin typeface="Comic Sans MS" charset="0"/>
              <a:ea typeface="ＭＳ Ｐゴシック" charset="-128"/>
            </a:endParaRPr>
          </a:p>
        </p:txBody>
      </p:sp>
    </p:spTree>
    <p:extLst>
      <p:ext uri="{BB962C8B-B14F-4D97-AF65-F5344CB8AC3E}">
        <p14:creationId xmlns:p14="http://schemas.microsoft.com/office/powerpoint/2010/main" val="291227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7FD8-1801-8547-B9A9-2618FD4AF8DB}"/>
              </a:ext>
            </a:extLst>
          </p:cNvPr>
          <p:cNvSpPr>
            <a:spLocks noGrp="1"/>
          </p:cNvSpPr>
          <p:nvPr>
            <p:ph type="title"/>
          </p:nvPr>
        </p:nvSpPr>
        <p:spPr/>
        <p:txBody>
          <a:bodyPr/>
          <a:lstStyle/>
          <a:p>
            <a:r>
              <a:rPr lang="en-US" altLang="zh-CN" dirty="0"/>
              <a:t>How</a:t>
            </a:r>
            <a:r>
              <a:rPr lang="zh-CN" altLang="en-US" dirty="0"/>
              <a:t> </a:t>
            </a:r>
            <a:r>
              <a:rPr lang="en-US" altLang="zh-CN" dirty="0"/>
              <a:t>to</a:t>
            </a:r>
            <a:r>
              <a:rPr lang="zh-CN" altLang="en-US" dirty="0"/>
              <a:t> </a:t>
            </a:r>
            <a:r>
              <a:rPr lang="en-US" altLang="zh-CN" dirty="0"/>
              <a:t>Succeed</a:t>
            </a:r>
            <a:r>
              <a:rPr lang="zh-CN" altLang="en-US" dirty="0"/>
              <a:t> </a:t>
            </a:r>
            <a:r>
              <a:rPr lang="en-US" altLang="zh-CN" dirty="0"/>
              <a:t>in</a:t>
            </a:r>
            <a:r>
              <a:rPr lang="zh-CN" altLang="en-US" dirty="0"/>
              <a:t> </a:t>
            </a:r>
            <a:r>
              <a:rPr lang="en-US" altLang="zh-CN" dirty="0"/>
              <a:t>this</a:t>
            </a:r>
            <a:r>
              <a:rPr lang="zh-CN" altLang="en-US" dirty="0"/>
              <a:t> </a:t>
            </a:r>
            <a:r>
              <a:rPr lang="en-US" altLang="zh-CN" dirty="0"/>
              <a:t>Class?</a:t>
            </a:r>
            <a:endParaRPr lang="en-US" dirty="0"/>
          </a:p>
        </p:txBody>
      </p:sp>
      <p:sp>
        <p:nvSpPr>
          <p:cNvPr id="3" name="Content Placeholder 2">
            <a:extLst>
              <a:ext uri="{FF2B5EF4-FFF2-40B4-BE49-F238E27FC236}">
                <a16:creationId xmlns:a16="http://schemas.microsoft.com/office/drawing/2014/main" id="{C6098DD5-E23C-7342-AE6E-A6E7374849FF}"/>
              </a:ext>
            </a:extLst>
          </p:cNvPr>
          <p:cNvSpPr>
            <a:spLocks noGrp="1"/>
          </p:cNvSpPr>
          <p:nvPr>
            <p:ph idx="1"/>
          </p:nvPr>
        </p:nvSpPr>
        <p:spPr>
          <a:xfrm>
            <a:off x="533400" y="1603375"/>
            <a:ext cx="8159750" cy="4656138"/>
          </a:xfrm>
        </p:spPr>
        <p:txBody>
          <a:bodyPr/>
          <a:lstStyle/>
          <a:p>
            <a:pPr>
              <a:buFont typeface="Wingdings" pitchFamily="2" charset="2"/>
              <a:buChar char="q"/>
            </a:pPr>
            <a:r>
              <a:rPr lang="en-US" altLang="zh-CN" dirty="0"/>
              <a:t>Engage</a:t>
            </a:r>
            <a:r>
              <a:rPr lang="zh-CN" altLang="en-US" dirty="0"/>
              <a:t> </a:t>
            </a:r>
            <a:r>
              <a:rPr lang="en-US" altLang="zh-CN" dirty="0"/>
              <a:t>in</a:t>
            </a:r>
            <a:r>
              <a:rPr lang="zh-CN" altLang="en-US" dirty="0"/>
              <a:t> </a:t>
            </a:r>
            <a:r>
              <a:rPr lang="en-US" altLang="zh-CN" dirty="0"/>
              <a:t>lectures</a:t>
            </a:r>
          </a:p>
          <a:p>
            <a:pPr lvl="1">
              <a:buFont typeface="Courier New" panose="02070309020205020404" pitchFamily="49" charset="0"/>
              <a:buChar char="o"/>
            </a:pPr>
            <a:r>
              <a:rPr lang="en-US" altLang="zh-CN" dirty="0"/>
              <a:t>Questions</a:t>
            </a:r>
            <a:r>
              <a:rPr lang="zh-CN" altLang="en-US" dirty="0"/>
              <a:t> </a:t>
            </a:r>
            <a:r>
              <a:rPr lang="en-US" altLang="zh-CN" dirty="0"/>
              <a:t>are</a:t>
            </a:r>
            <a:r>
              <a:rPr lang="zh-CN" altLang="en-US" dirty="0"/>
              <a:t> </a:t>
            </a:r>
            <a:r>
              <a:rPr lang="en-US" altLang="zh-CN" dirty="0"/>
              <a:t>highly</a:t>
            </a:r>
            <a:r>
              <a:rPr lang="zh-CN" altLang="en-US" dirty="0"/>
              <a:t> </a:t>
            </a:r>
            <a:r>
              <a:rPr lang="en-US" altLang="zh-CN" dirty="0"/>
              <a:t>encouraged</a:t>
            </a:r>
          </a:p>
          <a:p>
            <a:pPr>
              <a:buFont typeface="Wingdings" pitchFamily="2" charset="2"/>
              <a:buChar char="q"/>
            </a:pPr>
            <a:r>
              <a:rPr lang="en-US" altLang="zh-CN" dirty="0"/>
              <a:t>Push</a:t>
            </a:r>
            <a:r>
              <a:rPr lang="zh-CN" altLang="en-US" dirty="0"/>
              <a:t> </a:t>
            </a:r>
            <a:r>
              <a:rPr lang="en-US" altLang="zh-CN" dirty="0"/>
              <a:t>the</a:t>
            </a:r>
            <a:r>
              <a:rPr lang="zh-CN" altLang="en-US" dirty="0"/>
              <a:t> </a:t>
            </a:r>
            <a:r>
              <a:rPr lang="en-US" altLang="zh-CN" dirty="0"/>
              <a:t>instructors</a:t>
            </a:r>
            <a:r>
              <a:rPr lang="zh-CN" altLang="en-US" dirty="0"/>
              <a:t> </a:t>
            </a:r>
            <a:r>
              <a:rPr lang="en-US" altLang="zh-CN" dirty="0"/>
              <a:t>and</a:t>
            </a:r>
            <a:r>
              <a:rPr lang="zh-CN" altLang="en-US" dirty="0"/>
              <a:t> </a:t>
            </a:r>
            <a:r>
              <a:rPr lang="en-US" altLang="zh-CN" dirty="0">
                <a:solidFill>
                  <a:srgbClr val="FF0000"/>
                </a:solidFill>
              </a:rPr>
              <a:t>your</a:t>
            </a:r>
            <a:r>
              <a:rPr lang="zh-CN" altLang="en-US" dirty="0">
                <a:solidFill>
                  <a:srgbClr val="FF0000"/>
                </a:solidFill>
              </a:rPr>
              <a:t> </a:t>
            </a:r>
            <a:r>
              <a:rPr lang="en-US" altLang="zh-CN" dirty="0">
                <a:solidFill>
                  <a:srgbClr val="FF0000"/>
                </a:solidFill>
              </a:rPr>
              <a:t>advisor</a:t>
            </a:r>
          </a:p>
          <a:p>
            <a:pPr>
              <a:buFont typeface="Wingdings" pitchFamily="2" charset="2"/>
              <a:buChar char="q"/>
            </a:pPr>
            <a:r>
              <a:rPr lang="en-US" altLang="zh-CN" dirty="0"/>
              <a:t>Read</a:t>
            </a:r>
            <a:r>
              <a:rPr lang="zh-CN" altLang="en-US" dirty="0"/>
              <a:t> </a:t>
            </a:r>
            <a:r>
              <a:rPr lang="en-US" altLang="zh-CN" dirty="0"/>
              <a:t>references</a:t>
            </a:r>
            <a:r>
              <a:rPr lang="zh-CN" altLang="en-US" dirty="0"/>
              <a:t> </a:t>
            </a:r>
            <a:r>
              <a:rPr lang="en-US" altLang="zh-CN" dirty="0"/>
              <a:t>/</a:t>
            </a:r>
            <a:r>
              <a:rPr lang="zh-CN" altLang="en-US" dirty="0"/>
              <a:t> </a:t>
            </a:r>
            <a:r>
              <a:rPr lang="en-US" altLang="zh-CN" dirty="0"/>
              <a:t>online</a:t>
            </a:r>
            <a:r>
              <a:rPr lang="zh-CN" altLang="en-US" dirty="0"/>
              <a:t> </a:t>
            </a:r>
            <a:r>
              <a:rPr lang="en-US" altLang="zh-CN" dirty="0"/>
              <a:t>materials</a:t>
            </a:r>
          </a:p>
          <a:p>
            <a:pPr>
              <a:buFont typeface="Wingdings" pitchFamily="2" charset="2"/>
              <a:buChar char="q"/>
            </a:pPr>
            <a:r>
              <a:rPr lang="en-US" altLang="zh-CN" dirty="0"/>
              <a:t>Apply</a:t>
            </a:r>
            <a:r>
              <a:rPr lang="zh-CN" altLang="en-US" dirty="0"/>
              <a:t> </a:t>
            </a:r>
            <a:r>
              <a:rPr lang="en-US" altLang="zh-CN" dirty="0"/>
              <a:t>the</a:t>
            </a:r>
            <a:r>
              <a:rPr lang="zh-CN" altLang="en-US" dirty="0"/>
              <a:t> </a:t>
            </a:r>
            <a:r>
              <a:rPr lang="en-US" altLang="zh-CN" dirty="0"/>
              <a:t>principles</a:t>
            </a:r>
            <a:r>
              <a:rPr lang="zh-CN" altLang="en-US" dirty="0"/>
              <a:t> </a:t>
            </a:r>
            <a:r>
              <a:rPr lang="en-US" altLang="zh-CN" dirty="0"/>
              <a:t>/</a:t>
            </a:r>
            <a:r>
              <a:rPr lang="zh-CN" altLang="en-US" dirty="0"/>
              <a:t> </a:t>
            </a:r>
            <a:r>
              <a:rPr lang="en-US" altLang="zh-CN" dirty="0"/>
              <a:t>techniques</a:t>
            </a:r>
            <a:r>
              <a:rPr lang="zh-CN" altLang="en-US" dirty="0"/>
              <a:t> </a:t>
            </a:r>
            <a:r>
              <a:rPr lang="en-US" altLang="zh-CN" dirty="0"/>
              <a:t>you</a:t>
            </a:r>
            <a:r>
              <a:rPr lang="zh-CN" altLang="en-US" dirty="0"/>
              <a:t> </a:t>
            </a:r>
            <a:r>
              <a:rPr lang="en-US" altLang="zh-CN" dirty="0"/>
              <a:t>learned</a:t>
            </a:r>
            <a:r>
              <a:rPr lang="zh-CN" altLang="en-US" dirty="0"/>
              <a:t> </a:t>
            </a:r>
            <a:r>
              <a:rPr lang="en-US" altLang="zh-CN" dirty="0"/>
              <a:t>in</a:t>
            </a:r>
            <a:r>
              <a:rPr lang="zh-CN" altLang="en-US" dirty="0"/>
              <a:t> </a:t>
            </a:r>
            <a:r>
              <a:rPr lang="en-US" altLang="zh-CN" dirty="0"/>
              <a:t>lectures</a:t>
            </a:r>
            <a:r>
              <a:rPr lang="zh-CN" altLang="en-US" dirty="0"/>
              <a:t> </a:t>
            </a:r>
            <a:r>
              <a:rPr lang="en-US" altLang="zh-CN" dirty="0"/>
              <a:t>to</a:t>
            </a:r>
            <a:r>
              <a:rPr lang="zh-CN" altLang="en-US" dirty="0"/>
              <a:t> </a:t>
            </a:r>
            <a:r>
              <a:rPr lang="en-US" altLang="zh-CN" dirty="0"/>
              <a:t>assignments</a:t>
            </a:r>
            <a:r>
              <a:rPr lang="zh-CN" altLang="en-US" dirty="0"/>
              <a:t> </a:t>
            </a:r>
            <a:r>
              <a:rPr lang="en-US" altLang="zh-CN" dirty="0"/>
              <a:t>and</a:t>
            </a:r>
            <a:r>
              <a:rPr lang="zh-CN" altLang="en-US" dirty="0"/>
              <a:t> </a:t>
            </a:r>
            <a:r>
              <a:rPr lang="en-US" altLang="zh-CN" dirty="0"/>
              <a:t>the</a:t>
            </a:r>
            <a:r>
              <a:rPr lang="zh-CN" altLang="en-US" dirty="0"/>
              <a:t> </a:t>
            </a:r>
            <a:r>
              <a:rPr lang="en-US" altLang="zh-CN" dirty="0"/>
              <a:t>project</a:t>
            </a:r>
            <a:r>
              <a:rPr lang="zh-CN" altLang="en-US" dirty="0"/>
              <a:t> </a:t>
            </a:r>
            <a:endParaRPr lang="en-US" altLang="zh-CN" dirty="0"/>
          </a:p>
          <a:p>
            <a:pPr>
              <a:buFont typeface="Wingdings" pitchFamily="2" charset="2"/>
              <a:buChar char="q"/>
            </a:pPr>
            <a:r>
              <a:rPr lang="en-US" altLang="zh-CN" dirty="0"/>
              <a:t>Do</a:t>
            </a:r>
            <a:r>
              <a:rPr lang="zh-CN" altLang="en-US" dirty="0"/>
              <a:t> </a:t>
            </a:r>
            <a:r>
              <a:rPr lang="en-US" altLang="zh-CN" dirty="0"/>
              <a:t>not</a:t>
            </a:r>
            <a:r>
              <a:rPr lang="zh-CN" altLang="en-US" dirty="0"/>
              <a:t> </a:t>
            </a:r>
            <a:r>
              <a:rPr lang="en-US" altLang="zh-CN" dirty="0"/>
              <a:t>procrastinate</a:t>
            </a:r>
            <a:r>
              <a:rPr lang="zh-CN" altLang="en-US" dirty="0"/>
              <a:t> </a:t>
            </a:r>
            <a:r>
              <a:rPr lang="en-US" altLang="zh-CN" dirty="0"/>
              <a:t>assignments</a:t>
            </a:r>
            <a:r>
              <a:rPr lang="zh-CN" altLang="en-US" dirty="0"/>
              <a:t> </a:t>
            </a:r>
            <a:r>
              <a:rPr lang="en-US" altLang="zh-CN" dirty="0"/>
              <a:t>and</a:t>
            </a:r>
            <a:r>
              <a:rPr lang="zh-CN" altLang="en-US" dirty="0"/>
              <a:t> </a:t>
            </a:r>
            <a:r>
              <a:rPr lang="en-US" altLang="zh-CN" dirty="0"/>
              <a:t>the</a:t>
            </a:r>
            <a:r>
              <a:rPr lang="zh-CN" altLang="en-US" dirty="0"/>
              <a:t> </a:t>
            </a:r>
            <a:r>
              <a:rPr lang="en-US" altLang="zh-CN" dirty="0"/>
              <a:t>project</a:t>
            </a:r>
          </a:p>
          <a:p>
            <a:pPr lvl="1">
              <a:buFont typeface="Wingdings" pitchFamily="2" charset="2"/>
              <a:buChar char="q"/>
            </a:pPr>
            <a:r>
              <a:rPr lang="en-US" altLang="zh-CN" dirty="0"/>
              <a:t>For</a:t>
            </a:r>
            <a:r>
              <a:rPr lang="zh-CN" altLang="en-US" dirty="0"/>
              <a:t> </a:t>
            </a:r>
            <a:r>
              <a:rPr lang="en-US" altLang="zh-CN" dirty="0"/>
              <a:t>lab</a:t>
            </a:r>
            <a:r>
              <a:rPr lang="zh-CN" altLang="en-US" dirty="0"/>
              <a:t> </a:t>
            </a:r>
            <a:r>
              <a:rPr lang="en-US" altLang="zh-CN" dirty="0"/>
              <a:t>assignments</a:t>
            </a:r>
            <a:r>
              <a:rPr lang="zh-CN" altLang="en-US" dirty="0"/>
              <a:t> </a:t>
            </a:r>
            <a:r>
              <a:rPr lang="en-US" altLang="zh-CN" dirty="0"/>
              <a:t>and</a:t>
            </a:r>
            <a:r>
              <a:rPr lang="zh-CN" altLang="en-US" dirty="0"/>
              <a:t> </a:t>
            </a:r>
            <a:r>
              <a:rPr lang="en-US" altLang="zh-CN" dirty="0"/>
              <a:t>projects,</a:t>
            </a:r>
            <a:r>
              <a:rPr lang="zh-CN" altLang="en-US" dirty="0"/>
              <a:t> </a:t>
            </a:r>
            <a:r>
              <a:rPr lang="en-US" altLang="zh-CN" dirty="0"/>
              <a:t>follow</a:t>
            </a:r>
            <a:r>
              <a:rPr lang="zh-CN" altLang="en-US" dirty="0"/>
              <a:t> </a:t>
            </a:r>
            <a:r>
              <a:rPr lang="en-US" altLang="zh-CN" dirty="0"/>
              <a:t>the</a:t>
            </a:r>
            <a:r>
              <a:rPr lang="zh-CN" altLang="en-US" dirty="0"/>
              <a:t> </a:t>
            </a:r>
            <a:r>
              <a:rPr lang="en-US" altLang="zh-CN" dirty="0"/>
              <a:t>timeline</a:t>
            </a:r>
            <a:r>
              <a:rPr lang="zh-CN" altLang="en-US" dirty="0"/>
              <a:t> </a:t>
            </a:r>
            <a:r>
              <a:rPr lang="en-US" altLang="zh-CN" dirty="0"/>
              <a:t>of</a:t>
            </a:r>
            <a:r>
              <a:rPr lang="zh-CN" altLang="en-US" dirty="0"/>
              <a:t> </a:t>
            </a:r>
            <a:r>
              <a:rPr lang="en-US" altLang="zh-CN" dirty="0"/>
              <a:t>checkpoints</a:t>
            </a:r>
            <a:r>
              <a:rPr lang="zh-CN" altLang="en-US" dirty="0"/>
              <a:t> </a:t>
            </a:r>
            <a:r>
              <a:rPr lang="en-US" altLang="zh-CN" dirty="0"/>
              <a:t>to</a:t>
            </a:r>
            <a:r>
              <a:rPr lang="zh-CN" altLang="en-US" dirty="0"/>
              <a:t> </a:t>
            </a:r>
            <a:r>
              <a:rPr lang="en-US" altLang="zh-CN" dirty="0"/>
              <a:t>avoid</a:t>
            </a:r>
            <a:r>
              <a:rPr lang="zh-CN" altLang="en-US" dirty="0"/>
              <a:t> </a:t>
            </a:r>
            <a:r>
              <a:rPr lang="en-US" altLang="zh-CN" dirty="0"/>
              <a:t>the</a:t>
            </a:r>
            <a:r>
              <a:rPr lang="zh-CN" altLang="en-US" dirty="0"/>
              <a:t> </a:t>
            </a:r>
            <a:r>
              <a:rPr lang="en-US" altLang="zh-CN" dirty="0"/>
              <a:t>deadline</a:t>
            </a:r>
            <a:r>
              <a:rPr lang="zh-CN" altLang="en-US" dirty="0"/>
              <a:t> </a:t>
            </a:r>
            <a:r>
              <a:rPr lang="en-US" altLang="zh-CN" dirty="0"/>
              <a:t>panic</a:t>
            </a:r>
            <a:r>
              <a:rPr lang="zh-CN" altLang="en-US" dirty="0"/>
              <a:t> </a:t>
            </a:r>
            <a:endParaRPr lang="en-US" dirty="0"/>
          </a:p>
        </p:txBody>
      </p:sp>
      <p:sp>
        <p:nvSpPr>
          <p:cNvPr id="4" name="Slide Number Placeholder 3">
            <a:extLst>
              <a:ext uri="{FF2B5EF4-FFF2-40B4-BE49-F238E27FC236}">
                <a16:creationId xmlns:a16="http://schemas.microsoft.com/office/drawing/2014/main" id="{FABA5B2C-5163-374E-9917-DDFF7EB645E6}"/>
              </a:ext>
            </a:extLst>
          </p:cNvPr>
          <p:cNvSpPr>
            <a:spLocks noGrp="1"/>
          </p:cNvSpPr>
          <p:nvPr>
            <p:ph type="sldNum" sz="quarter" idx="12"/>
          </p:nvPr>
        </p:nvSpPr>
        <p:spPr/>
        <p:txBody>
          <a:bodyPr/>
          <a:lstStyle/>
          <a:p>
            <a:fld id="{F1BC9A0C-B9C7-D94C-BB05-DB5EC86B0AC6}" type="slidenum">
              <a:rPr lang="en-US" altLang="x-none" smtClean="0"/>
              <a:pPr/>
              <a:t>12</a:t>
            </a:fld>
            <a:endParaRPr lang="en-US" altLang="x-none"/>
          </a:p>
        </p:txBody>
      </p:sp>
    </p:spTree>
    <p:extLst>
      <p:ext uri="{BB962C8B-B14F-4D97-AF65-F5344CB8AC3E}">
        <p14:creationId xmlns:p14="http://schemas.microsoft.com/office/powerpoint/2010/main" val="251299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D9F2761-5E11-854B-8969-32DE9F1407FD}" type="slidenum">
              <a:rPr lang="en-US" altLang="x-none" sz="1200">
                <a:latin typeface="Tahoma" charset="0"/>
              </a:rPr>
              <a:pPr/>
              <a:t>13</a:t>
            </a:fld>
            <a:endParaRPr lang="en-US" altLang="x-none" sz="1200">
              <a:latin typeface="Tahoma" charset="0"/>
            </a:endParaRPr>
          </a:p>
        </p:txBody>
      </p:sp>
      <p:sp>
        <p:nvSpPr>
          <p:cNvPr id="41986" name="Rectangle 2"/>
          <p:cNvSpPr>
            <a:spLocks noGrp="1" noChangeArrowheads="1"/>
          </p:cNvSpPr>
          <p:nvPr>
            <p:ph type="title"/>
          </p:nvPr>
        </p:nvSpPr>
        <p:spPr/>
        <p:txBody>
          <a:bodyPr/>
          <a:lstStyle/>
          <a:p>
            <a:r>
              <a:rPr lang="en-US" altLang="x-none">
                <a:ea typeface="ＭＳ Ｐゴシック" charset="-128"/>
              </a:rPr>
              <a:t>Grading</a:t>
            </a:r>
          </a:p>
        </p:txBody>
      </p:sp>
      <p:sp>
        <p:nvSpPr>
          <p:cNvPr id="41987" name="Rectangle 3"/>
          <p:cNvSpPr>
            <a:spLocks noGrp="1" noChangeArrowheads="1"/>
          </p:cNvSpPr>
          <p:nvPr>
            <p:ph type="body" sz="half" idx="1"/>
          </p:nvPr>
        </p:nvSpPr>
        <p:spPr>
          <a:xfrm>
            <a:off x="615950" y="5111750"/>
            <a:ext cx="7700963" cy="1524000"/>
          </a:xfrm>
        </p:spPr>
        <p:txBody>
          <a:bodyPr/>
          <a:lstStyle/>
          <a:p>
            <a:pPr>
              <a:buFont typeface="Wingdings" pitchFamily="2" charset="2"/>
              <a:buChar char="q"/>
            </a:pPr>
            <a:r>
              <a:rPr lang="en-US" altLang="zh-CN" sz="2000" dirty="0">
                <a:ea typeface="ＭＳ Ｐゴシック" charset="-128"/>
              </a:rPr>
              <a:t>Grades</a:t>
            </a:r>
            <a:r>
              <a:rPr lang="zh-CN" altLang="en-US" sz="2000" dirty="0">
                <a:ea typeface="ＭＳ Ｐゴシック" charset="-128"/>
              </a:rPr>
              <a:t> </a:t>
            </a:r>
            <a:r>
              <a:rPr lang="en-US" altLang="zh-CN" sz="2000" dirty="0">
                <a:ea typeface="ＭＳ Ｐゴシック" charset="-128"/>
              </a:rPr>
              <a:t>are</a:t>
            </a:r>
            <a:r>
              <a:rPr lang="zh-CN" altLang="en-US" sz="2000" dirty="0">
                <a:ea typeface="ＭＳ Ｐゴシック" charset="-128"/>
              </a:rPr>
              <a:t> </a:t>
            </a:r>
            <a:r>
              <a:rPr lang="en-US" altLang="zh-CN" sz="2000" dirty="0">
                <a:ea typeface="ＭＳ Ｐゴシック" charset="-128"/>
              </a:rPr>
              <a:t>important,</a:t>
            </a:r>
            <a:r>
              <a:rPr lang="zh-CN" altLang="en-US" sz="2000" dirty="0">
                <a:ea typeface="ＭＳ Ｐゴシック" charset="-128"/>
              </a:rPr>
              <a:t> </a:t>
            </a:r>
            <a:r>
              <a:rPr lang="en-US" altLang="zh-CN" sz="2000" dirty="0">
                <a:ea typeface="ＭＳ Ｐゴシック" charset="-128"/>
              </a:rPr>
              <a:t>but</a:t>
            </a:r>
            <a:r>
              <a:rPr lang="zh-CN" altLang="en-US" sz="2000" dirty="0">
                <a:ea typeface="ＭＳ Ｐゴシック" charset="-128"/>
              </a:rPr>
              <a:t> </a:t>
            </a:r>
            <a:r>
              <a:rPr lang="en-US" altLang="zh-CN" sz="2000" dirty="0">
                <a:ea typeface="ＭＳ Ｐゴシック" charset="-128"/>
              </a:rPr>
              <a:t>you</a:t>
            </a:r>
            <a:r>
              <a:rPr lang="zh-CN" altLang="en-US" sz="2000" dirty="0">
                <a:ea typeface="ＭＳ Ｐゴシック" charset="-128"/>
              </a:rPr>
              <a:t> </a:t>
            </a:r>
            <a:r>
              <a:rPr lang="en-US" altLang="zh-CN" sz="2000" dirty="0">
                <a:ea typeface="ＭＳ Ｐゴシック" charset="-128"/>
              </a:rPr>
              <a:t>do</a:t>
            </a:r>
            <a:r>
              <a:rPr lang="zh-CN" altLang="en-US" sz="2000" dirty="0">
                <a:ea typeface="ＭＳ Ｐゴシック" charset="-128"/>
              </a:rPr>
              <a:t> </a:t>
            </a:r>
            <a:r>
              <a:rPr lang="en-US" altLang="zh-CN" sz="2000" dirty="0">
                <a:ea typeface="ＭＳ Ｐゴシック" charset="-128"/>
              </a:rPr>
              <a:t>not</a:t>
            </a:r>
            <a:r>
              <a:rPr lang="zh-CN" altLang="en-US" sz="2000" dirty="0">
                <a:ea typeface="ＭＳ Ｐゴシック" charset="-128"/>
              </a:rPr>
              <a:t> </a:t>
            </a:r>
            <a:r>
              <a:rPr lang="en-US" altLang="zh-CN" sz="2000" dirty="0">
                <a:ea typeface="ＭＳ Ｐゴシック" charset="-128"/>
              </a:rPr>
              <a:t>need</a:t>
            </a:r>
            <a:r>
              <a:rPr lang="zh-CN" altLang="en-US" sz="2000" dirty="0">
                <a:ea typeface="ＭＳ Ｐゴシック" charset="-128"/>
              </a:rPr>
              <a:t> </a:t>
            </a:r>
            <a:r>
              <a:rPr lang="en-US" altLang="zh-CN" sz="2000" dirty="0">
                <a:ea typeface="ＭＳ Ｐゴシック" charset="-128"/>
              </a:rPr>
              <a:t>worry</a:t>
            </a:r>
            <a:r>
              <a:rPr lang="zh-CN" altLang="en-US" sz="2000" dirty="0">
                <a:ea typeface="ＭＳ Ｐゴシック" charset="-128"/>
              </a:rPr>
              <a:t> </a:t>
            </a:r>
            <a:r>
              <a:rPr lang="en-US" altLang="zh-CN" sz="2000" dirty="0">
                <a:ea typeface="ＭＳ Ｐゴシック" charset="-128"/>
              </a:rPr>
              <a:t>too</a:t>
            </a:r>
            <a:r>
              <a:rPr lang="zh-CN" altLang="en-US" sz="2000" dirty="0">
                <a:ea typeface="ＭＳ Ｐゴシック" charset="-128"/>
              </a:rPr>
              <a:t> </a:t>
            </a:r>
            <a:r>
              <a:rPr lang="en-US" altLang="zh-CN" sz="2000" dirty="0">
                <a:ea typeface="ＭＳ Ｐゴシック" charset="-128"/>
              </a:rPr>
              <a:t>much</a:t>
            </a:r>
            <a:r>
              <a:rPr lang="zh-CN" altLang="en-US" sz="2000" dirty="0">
                <a:ea typeface="ＭＳ Ｐゴシック" charset="-128"/>
              </a:rPr>
              <a:t> </a:t>
            </a:r>
            <a:r>
              <a:rPr lang="en-US" altLang="zh-CN" sz="2000" dirty="0">
                <a:ea typeface="ＭＳ Ｐゴシック" charset="-128"/>
              </a:rPr>
              <a:t>about</a:t>
            </a:r>
            <a:r>
              <a:rPr lang="zh-CN" altLang="en-US" sz="2000" dirty="0">
                <a:ea typeface="ＭＳ Ｐゴシック" charset="-128"/>
              </a:rPr>
              <a:t> </a:t>
            </a:r>
            <a:r>
              <a:rPr lang="en-US" altLang="zh-CN" sz="2000" dirty="0">
                <a:ea typeface="ＭＳ Ｐゴシック" charset="-128"/>
              </a:rPr>
              <a:t>them</a:t>
            </a:r>
            <a:endParaRPr lang="en-US" altLang="zh-CN" sz="1800" dirty="0">
              <a:ea typeface="ＭＳ Ｐゴシック" charset="-128"/>
            </a:endParaRPr>
          </a:p>
          <a:p>
            <a:pPr>
              <a:buFont typeface="Wingdings" pitchFamily="2" charset="2"/>
              <a:buChar char="q"/>
            </a:pPr>
            <a:r>
              <a:rPr lang="en-US" altLang="x-none" sz="2000" dirty="0">
                <a:ea typeface="ＭＳ Ｐゴシック" charset="-128"/>
              </a:rPr>
              <a:t>More important is what you realize/learn than the grades</a:t>
            </a:r>
            <a:r>
              <a:rPr lang="en-US" altLang="zh-CN" sz="2000" dirty="0">
                <a:ea typeface="ＭＳ Ｐゴシック" charset="-128"/>
              </a:rPr>
              <a:t> !!</a:t>
            </a:r>
            <a:endParaRPr lang="en-US" altLang="x-none" sz="2000" dirty="0">
              <a:ea typeface="ＭＳ Ｐゴシック" charset="-128"/>
            </a:endParaRPr>
          </a:p>
        </p:txBody>
      </p:sp>
      <p:graphicFrame>
        <p:nvGraphicFramePr>
          <p:cNvPr id="143453" name="Group 93"/>
          <p:cNvGraphicFramePr>
            <a:graphicFrameLocks noGrp="1"/>
          </p:cNvGraphicFramePr>
          <p:nvPr>
            <p:extLst>
              <p:ext uri="{D42A27DB-BD31-4B8C-83A1-F6EECF244321}">
                <p14:modId xmlns:p14="http://schemas.microsoft.com/office/powerpoint/2010/main" val="4225747055"/>
              </p:ext>
            </p:extLst>
          </p:nvPr>
        </p:nvGraphicFramePr>
        <p:xfrm>
          <a:off x="1831181" y="2100262"/>
          <a:ext cx="5187950" cy="2286000"/>
        </p:xfrm>
        <a:graphic>
          <a:graphicData uri="http://schemas.openxmlformats.org/drawingml/2006/table">
            <a:tbl>
              <a:tblPr/>
              <a:tblGrid>
                <a:gridCol w="3421840">
                  <a:extLst>
                    <a:ext uri="{9D8B030D-6E8A-4147-A177-3AD203B41FA5}">
                      <a16:colId xmlns:a16="http://schemas.microsoft.com/office/drawing/2014/main" val="20000"/>
                    </a:ext>
                  </a:extLst>
                </a:gridCol>
                <a:gridCol w="1766110">
                  <a:extLst>
                    <a:ext uri="{9D8B030D-6E8A-4147-A177-3AD203B41FA5}">
                      <a16:colId xmlns:a16="http://schemas.microsoft.com/office/drawing/2014/main" val="20001"/>
                    </a:ext>
                  </a:extLst>
                </a:gridCol>
              </a:tblGrid>
              <a:tr h="545348">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defRPr/>
                      </a:pPr>
                      <a:r>
                        <a:rPr kumimoji="0" lang="en-US" sz="2400" b="0" i="0" u="none" strike="noStrike" cap="none" normalizeH="0" baseline="0" dirty="0">
                          <a:ln>
                            <a:noFill/>
                          </a:ln>
                          <a:solidFill>
                            <a:schemeClr val="tx1"/>
                          </a:solidFill>
                          <a:effectLst/>
                          <a:latin typeface="Comic Sans MS" pitchFamily="66" charset="0"/>
                        </a:rPr>
                        <a:t>Class</a:t>
                      </a:r>
                      <a:r>
                        <a:rPr kumimoji="0" lang="zh-CN" altLang="en-US" sz="2400" b="0" i="0" u="none" strike="noStrike" cap="none" normalizeH="0" baseline="0" dirty="0">
                          <a:ln>
                            <a:noFill/>
                          </a:ln>
                          <a:solidFill>
                            <a:schemeClr val="tx1"/>
                          </a:solidFill>
                          <a:effectLst/>
                          <a:latin typeface="Comic Sans MS" pitchFamily="66" charset="0"/>
                        </a:rPr>
                        <a:t> </a:t>
                      </a:r>
                      <a:r>
                        <a:rPr kumimoji="0" lang="en-US" sz="2400" b="0" i="0" u="none" strike="noStrike" cap="none" normalizeH="0" baseline="0" dirty="0">
                          <a:ln>
                            <a:noFill/>
                          </a:ln>
                          <a:solidFill>
                            <a:schemeClr val="tx1"/>
                          </a:solidFill>
                          <a:effectLst/>
                          <a:latin typeface="Comic Sans MS" pitchFamily="66" charset="0"/>
                        </a:rPr>
                        <a:t>Participation</a:t>
                      </a: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defRPr/>
                      </a:pPr>
                      <a:r>
                        <a:rPr kumimoji="0" lang="en-US" sz="2400" b="0" i="0" u="none" strike="noStrike" cap="none" normalizeH="0" baseline="0" dirty="0">
                          <a:ln>
                            <a:noFill/>
                          </a:ln>
                          <a:solidFill>
                            <a:schemeClr val="tx1"/>
                          </a:solidFill>
                          <a:effectLst/>
                          <a:latin typeface="Comic Sans MS" pitchFamily="66" charset="0"/>
                        </a:rPr>
                        <a:t>10%</a:t>
                      </a: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3818263"/>
                  </a:ext>
                </a:extLst>
              </a:tr>
              <a:tr h="559173">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Written</a:t>
                      </a:r>
                      <a:r>
                        <a:rPr kumimoji="0" lang="zh-CN" altLang="en-US" sz="2400" b="0" i="0" u="none" strike="noStrike" cap="none" normalizeH="0" baseline="0" dirty="0">
                          <a:ln>
                            <a:noFill/>
                          </a:ln>
                          <a:solidFill>
                            <a:schemeClr val="tx1"/>
                          </a:solidFill>
                          <a:effectLst/>
                          <a:latin typeface="Comic Sans MS" pitchFamily="66" charset="0"/>
                        </a:rPr>
                        <a:t> </a:t>
                      </a:r>
                      <a:r>
                        <a:rPr kumimoji="0" lang="en-US" sz="2400" b="0" i="0" u="none" strike="noStrike" cap="none" normalizeH="0" baseline="0" dirty="0">
                          <a:ln>
                            <a:noFill/>
                          </a:ln>
                          <a:solidFill>
                            <a:schemeClr val="tx1"/>
                          </a:solidFill>
                          <a:effectLst/>
                          <a:latin typeface="Comic Sans MS" pitchFamily="66" charset="0"/>
                        </a:rPr>
                        <a:t>Assignments</a:t>
                      </a: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10</a:t>
                      </a:r>
                      <a:r>
                        <a:rPr kumimoji="0" lang="en-US" sz="2400" b="0" i="0" u="none" strike="noStrike" cap="none" normalizeH="0" baseline="0" dirty="0">
                          <a:ln>
                            <a:noFill/>
                          </a:ln>
                          <a:solidFill>
                            <a:schemeClr val="tx1"/>
                          </a:solidFill>
                          <a:effectLst/>
                          <a:latin typeface="Comic Sans MS" pitchFamily="66" charset="0"/>
                        </a:rPr>
                        <a:t>%</a:t>
                      </a: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500">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Lab</a:t>
                      </a:r>
                      <a:r>
                        <a:rPr kumimoji="0" lang="zh-CN" altLang="en-US" sz="2400" b="0" i="0" u="none" strike="noStrike" cap="none" normalizeH="0" baseline="0" dirty="0">
                          <a:ln>
                            <a:noFill/>
                          </a:ln>
                          <a:solidFill>
                            <a:schemeClr val="tx1"/>
                          </a:solidFill>
                          <a:effectLst/>
                          <a:latin typeface="Comic Sans MS" pitchFamily="66" charset="0"/>
                        </a:rPr>
                        <a:t> </a:t>
                      </a:r>
                      <a:r>
                        <a:rPr kumimoji="0" lang="en-US" altLang="zh-CN" sz="2400" b="0" i="0" u="none" strike="noStrike" cap="none" normalizeH="0" baseline="0" dirty="0">
                          <a:ln>
                            <a:noFill/>
                          </a:ln>
                          <a:solidFill>
                            <a:schemeClr val="tx1"/>
                          </a:solidFill>
                          <a:effectLst/>
                          <a:latin typeface="Comic Sans MS" pitchFamily="66" charset="0"/>
                        </a:rPr>
                        <a:t>Assignments</a:t>
                      </a:r>
                      <a:endParaRPr kumimoji="0" lang="en-US" sz="2400" b="0" i="0" u="none" strike="noStrike" cap="none" normalizeH="0" baseline="0" dirty="0">
                        <a:ln>
                          <a:noFill/>
                        </a:ln>
                        <a:solidFill>
                          <a:schemeClr val="tx1"/>
                        </a:solidFill>
                        <a:effectLst/>
                        <a:latin typeface="Comic Sans MS" pitchFamily="66" charset="0"/>
                      </a:endParaRP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30%</a:t>
                      </a:r>
                      <a:endParaRPr kumimoji="0" lang="en-US" sz="2400" b="0" i="0" u="none" strike="noStrike" cap="none" normalizeH="0" baseline="0" dirty="0">
                        <a:ln>
                          <a:noFill/>
                        </a:ln>
                        <a:solidFill>
                          <a:schemeClr val="tx1"/>
                        </a:solidFill>
                        <a:effectLst/>
                        <a:latin typeface="Comic Sans MS" pitchFamily="66" charset="0"/>
                      </a:endParaRP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1324645"/>
                  </a:ext>
                </a:extLst>
              </a:tr>
              <a:tr h="620979">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altLang="zh-CN" sz="2400" b="0" i="0" u="none" strike="noStrike" cap="none" normalizeH="0" baseline="0" dirty="0">
                          <a:ln>
                            <a:noFill/>
                          </a:ln>
                          <a:solidFill>
                            <a:schemeClr val="tx1"/>
                          </a:solidFill>
                          <a:effectLst/>
                          <a:latin typeface="Comic Sans MS" pitchFamily="66" charset="0"/>
                        </a:rPr>
                        <a:t>Course</a:t>
                      </a:r>
                      <a:r>
                        <a:rPr kumimoji="0" lang="zh-CN" altLang="en-US" sz="2400" b="0" i="0" u="none" strike="noStrike" cap="none" normalizeH="0" baseline="0" dirty="0">
                          <a:ln>
                            <a:noFill/>
                          </a:ln>
                          <a:solidFill>
                            <a:schemeClr val="tx1"/>
                          </a:solidFill>
                          <a:effectLst/>
                          <a:latin typeface="Comic Sans MS" pitchFamily="66" charset="0"/>
                        </a:rPr>
                        <a:t> </a:t>
                      </a:r>
                      <a:r>
                        <a:rPr kumimoji="0" lang="en-US" altLang="zh-CN" sz="2400" b="0" i="0" u="none" strike="noStrike" cap="none" normalizeH="0" baseline="0" dirty="0">
                          <a:ln>
                            <a:noFill/>
                          </a:ln>
                          <a:solidFill>
                            <a:schemeClr val="tx1"/>
                          </a:solidFill>
                          <a:effectLst/>
                          <a:latin typeface="Comic Sans MS" pitchFamily="66" charset="0"/>
                        </a:rPr>
                        <a:t>Projects</a:t>
                      </a:r>
                      <a:endParaRPr kumimoji="0" lang="en-US" sz="2400" b="0" i="0" u="none" strike="noStrike" cap="none" normalizeH="0" baseline="0" dirty="0">
                        <a:ln>
                          <a:noFill/>
                        </a:ln>
                        <a:solidFill>
                          <a:schemeClr val="tx1"/>
                        </a:solidFill>
                        <a:effectLst/>
                        <a:latin typeface="Comic Sans MS" pitchFamily="66" charset="0"/>
                      </a:endParaRPr>
                    </a:p>
                  </a:txBody>
                  <a:tcPr marL="90470" marR="90470" marT="44437" marB="4443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0" fontAlgn="base" latinLnBrk="0" hangingPunct="0">
                        <a:lnSpc>
                          <a:spcPct val="100000"/>
                        </a:lnSpc>
                        <a:spcBef>
                          <a:spcPct val="20000"/>
                        </a:spcBef>
                        <a:spcAft>
                          <a:spcPct val="0"/>
                        </a:spcAft>
                        <a:buClr>
                          <a:schemeClr val="accent2"/>
                        </a:buClr>
                        <a:buSzPct val="85000"/>
                        <a:buFont typeface="ZapfDingbats" pitchFamily="82" charset="2"/>
                        <a:buNone/>
                        <a:tabLst/>
                        <a:defRPr/>
                      </a:pPr>
                      <a:r>
                        <a:rPr kumimoji="0" lang="en-US" altLang="zh-CN" sz="2400" b="0" i="0" u="none" strike="noStrike" cap="none" normalizeH="0" baseline="0" dirty="0">
                          <a:ln>
                            <a:noFill/>
                          </a:ln>
                          <a:solidFill>
                            <a:schemeClr val="tx1"/>
                          </a:solidFill>
                          <a:effectLst/>
                          <a:latin typeface="Comic Sans MS" pitchFamily="66" charset="0"/>
                        </a:rPr>
                        <a:t>20%+3</a:t>
                      </a:r>
                      <a:r>
                        <a:rPr kumimoji="0" lang="en-US" sz="2400" b="0" i="0" u="none" strike="noStrike" cap="none" normalizeH="0" baseline="0" dirty="0">
                          <a:ln>
                            <a:noFill/>
                          </a:ln>
                          <a:solidFill>
                            <a:schemeClr val="tx1"/>
                          </a:solidFill>
                          <a:effectLst/>
                          <a:latin typeface="Comic Sans MS" pitchFamily="66" charset="0"/>
                        </a:rPr>
                        <a:t>0%</a:t>
                      </a:r>
                    </a:p>
                  </a:txBody>
                  <a:tcPr marL="90470" marR="90470" marT="44437" marB="444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726313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ctrTitle"/>
          </p:nvPr>
        </p:nvSpPr>
        <p:spPr/>
        <p:txBody>
          <a:bodyPr/>
          <a:lstStyle/>
          <a:p>
            <a:pPr algn="ctr"/>
            <a:r>
              <a:rPr lang="en-US" altLang="x-none">
                <a:ea typeface="ＭＳ Ｐゴシック" charset="-128"/>
              </a:rPr>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A46E895-73E7-CD46-8EA3-7F199AB3F657}" type="slidenum">
              <a:rPr lang="en-US" altLang="x-none" sz="1200">
                <a:latin typeface="Tahoma" charset="0"/>
              </a:rPr>
              <a:pPr/>
              <a:t>15</a:t>
            </a:fld>
            <a:endParaRPr lang="en-US" altLang="x-none" sz="1200">
              <a:latin typeface="Tahoma" charset="0"/>
            </a:endParaRPr>
          </a:p>
        </p:txBody>
      </p:sp>
      <p:sp>
        <p:nvSpPr>
          <p:cNvPr id="46082" name="Rectangle 2"/>
          <p:cNvSpPr>
            <a:spLocks noGrp="1" noChangeArrowheads="1"/>
          </p:cNvSpPr>
          <p:nvPr>
            <p:ph type="title"/>
          </p:nvPr>
        </p:nvSpPr>
        <p:spPr/>
        <p:txBody>
          <a:bodyPr/>
          <a:lstStyle/>
          <a:p>
            <a:r>
              <a:rPr lang="en-US" altLang="x-none">
                <a:ea typeface="ＭＳ Ｐゴシック" charset="-128"/>
              </a:rPr>
              <a:t>Outline</a:t>
            </a:r>
          </a:p>
        </p:txBody>
      </p:sp>
      <p:sp>
        <p:nvSpPr>
          <p:cNvPr id="46083"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Clr>
                <a:schemeClr val="accent1"/>
              </a:buClr>
              <a:buFont typeface="Wingdings" charset="2"/>
              <a:buChar char="Ø"/>
            </a:pPr>
            <a:r>
              <a:rPr lang="en-US" altLang="zh-CN" i="1" dirty="0">
                <a:solidFill>
                  <a:schemeClr val="accent1"/>
                </a:solidFill>
                <a:ea typeface="ＭＳ Ｐゴシック" charset="-128"/>
              </a:rPr>
              <a:t>Course</a:t>
            </a:r>
            <a:r>
              <a:rPr lang="zh-CN" altLang="en-US" i="1" dirty="0">
                <a:solidFill>
                  <a:schemeClr val="accent1"/>
                </a:solidFill>
                <a:ea typeface="ＭＳ Ｐゴシック" charset="-128"/>
              </a:rPr>
              <a:t> </a:t>
            </a:r>
            <a:r>
              <a:rPr lang="en-US" altLang="zh-CN" i="1" dirty="0">
                <a:solidFill>
                  <a:schemeClr val="accent1"/>
                </a:solidFill>
                <a:ea typeface="ＭＳ Ｐゴシック" charset="-128"/>
              </a:rPr>
              <a:t>scope</a:t>
            </a:r>
            <a:endParaRPr lang="en-US" altLang="x-none" i="1" dirty="0">
              <a:solidFill>
                <a:schemeClr val="accent1"/>
              </a:solidFill>
              <a:ea typeface="ＭＳ Ｐゴシック" charset="-128"/>
            </a:endParaRPr>
          </a:p>
        </p:txBody>
      </p:sp>
    </p:spTree>
    <p:extLst>
      <p:ext uri="{BB962C8B-B14F-4D97-AF65-F5344CB8AC3E}">
        <p14:creationId xmlns:p14="http://schemas.microsoft.com/office/powerpoint/2010/main" val="361391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2399" dirty="0">
                <a:ea typeface="Heiti SC Light" charset="0"/>
                <a:cs typeface="Heiti SC Light" charset="0"/>
              </a:rPr>
              <a:t>Scope: Network</a:t>
            </a:r>
            <a:r>
              <a:rPr lang="en-US" sz="2399" dirty="0">
                <a:solidFill>
                  <a:srgbClr val="C00000"/>
                </a:solidFill>
                <a:ea typeface="Heiti SC Light" charset="0"/>
                <a:cs typeface="Heiti SC Light" charset="0"/>
              </a:rPr>
              <a:t>ed</a:t>
            </a:r>
            <a:r>
              <a:rPr lang="en-US" sz="2399" dirty="0">
                <a:ea typeface="Heiti SC Light" charset="0"/>
                <a:cs typeface="Heiti SC Light" charset="0"/>
              </a:rPr>
              <a:t> Systems</a:t>
            </a:r>
          </a:p>
        </p:txBody>
      </p:sp>
      <p:sp>
        <p:nvSpPr>
          <p:cNvPr id="17410" name="Content Placeholder 2"/>
          <p:cNvSpPr>
            <a:spLocks noGrp="1"/>
          </p:cNvSpPr>
          <p:nvPr>
            <p:ph idx="1"/>
          </p:nvPr>
        </p:nvSpPr>
        <p:spPr/>
        <p:txBody>
          <a:bodyPr>
            <a:normAutofit/>
          </a:bodyPr>
          <a:lstStyle/>
          <a:p>
            <a:pPr eaLnBrk="1" hangingPunct="1">
              <a:buFont typeface="Wingdings" pitchFamily="2" charset="2"/>
              <a:buChar char="q"/>
            </a:pPr>
            <a:r>
              <a:rPr lang="en-US" sz="2399" dirty="0"/>
              <a:t>Networked systems: higher level computer system services built on top of networking services</a:t>
            </a:r>
          </a:p>
          <a:p>
            <a:pPr eaLnBrk="1" hangingPunct="1">
              <a:buNone/>
            </a:pPr>
            <a:endParaRPr lang="en-US" sz="2399" dirty="0">
              <a:ea typeface="Heiti SC Light" charset="0"/>
              <a:cs typeface="Heiti SC Light" charset="0"/>
            </a:endParaRPr>
          </a:p>
          <a:p>
            <a:pPr eaLnBrk="1" hangingPunct="1">
              <a:buFont typeface="Wingdings" pitchFamily="2" charset="2"/>
              <a:buChar char="q"/>
            </a:pPr>
            <a:r>
              <a:rPr lang="en-US" sz="2399" dirty="0">
                <a:ea typeface="Heiti SC Light" charset="0"/>
                <a:cs typeface="Heiti SC Light" charset="0"/>
              </a:rPr>
              <a:t>Networked systems include some of the most important, pervasive computer systems, e.g.,</a:t>
            </a:r>
            <a:endParaRPr lang="en-US" sz="2399" dirty="0">
              <a:solidFill>
                <a:srgbClr val="0D49E1"/>
              </a:solidFill>
              <a:ea typeface="Heiti SC Light" charset="0"/>
              <a:cs typeface="Heiti SC Light" charset="0"/>
            </a:endParaRPr>
          </a:p>
          <a:p>
            <a:pPr lvl="1" eaLnBrk="1" hangingPunct="1">
              <a:buFont typeface="Courier New" panose="02070309020205020404" pitchFamily="49" charset="0"/>
              <a:buChar char="o"/>
            </a:pPr>
            <a:r>
              <a:rPr lang="en-US" dirty="0">
                <a:ea typeface="Heiti SC Light" charset="0"/>
                <a:cs typeface="Heiti SC Light" charset="0"/>
              </a:rPr>
              <a:t>Web, IM, multimedia</a:t>
            </a:r>
          </a:p>
          <a:p>
            <a:pPr lvl="1" eaLnBrk="1" hangingPunct="1">
              <a:buFont typeface="Courier New" panose="02070309020205020404" pitchFamily="49" charset="0"/>
              <a:buChar char="o"/>
            </a:pPr>
            <a:r>
              <a:rPr lang="en-US" dirty="0">
                <a:ea typeface="Heiti SC Light" charset="0"/>
                <a:cs typeface="Heiti SC Light" charset="0"/>
              </a:rPr>
              <a:t>Large-scale data analytics (e.g., Hadoop, Spark, …)</a:t>
            </a:r>
          </a:p>
          <a:p>
            <a:pPr lvl="1" eaLnBrk="1" hangingPunct="1">
              <a:buFont typeface="Courier New" panose="02070309020205020404" pitchFamily="49" charset="0"/>
              <a:buChar char="o"/>
            </a:pPr>
            <a:r>
              <a:rPr lang="en-US" dirty="0">
                <a:ea typeface="Heiti SC Light" charset="0"/>
                <a:cs typeface="Heiti SC Light" charset="0"/>
              </a:rPr>
              <a:t>Data store, pub/sub system (e.g., Raft, Kafka)</a:t>
            </a:r>
          </a:p>
          <a:p>
            <a:pPr lvl="1" eaLnBrk="1" hangingPunct="1">
              <a:buFont typeface="Courier New" panose="02070309020205020404" pitchFamily="49" charset="0"/>
              <a:buChar char="o"/>
            </a:pPr>
            <a:r>
              <a:rPr lang="en-US" dirty="0">
                <a:ea typeface="Heiti SC Light" charset="0"/>
                <a:cs typeface="Heiti SC Light" charset="0"/>
              </a:rPr>
              <a:t>…</a:t>
            </a:r>
          </a:p>
        </p:txBody>
      </p:sp>
      <p:sp>
        <p:nvSpPr>
          <p:cNvPr id="2" name="Slide Number Placeholder 1"/>
          <p:cNvSpPr>
            <a:spLocks noGrp="1"/>
          </p:cNvSpPr>
          <p:nvPr>
            <p:ph type="sldNum" sz="quarter" idx="12"/>
          </p:nvPr>
        </p:nvSpPr>
        <p:spPr/>
        <p:txBody>
          <a:bodyPr/>
          <a:lstStyle/>
          <a:p>
            <a:fld id="{AC913800-9833-F549-80FC-C3497A40B0B4}" type="slidenum">
              <a:rPr lang="en-US" smtClean="0"/>
              <a:t>16</a:t>
            </a:fld>
            <a:endParaRPr lang="en-US"/>
          </a:p>
        </p:txBody>
      </p:sp>
    </p:spTree>
    <p:extLst>
      <p:ext uri="{BB962C8B-B14F-4D97-AF65-F5344CB8AC3E}">
        <p14:creationId xmlns:p14="http://schemas.microsoft.com/office/powerpoint/2010/main" val="158633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F0F2-6878-FF42-B746-C7A56D8E058A}"/>
              </a:ext>
            </a:extLst>
          </p:cNvPr>
          <p:cNvSpPr>
            <a:spLocks noGrp="1"/>
          </p:cNvSpPr>
          <p:nvPr>
            <p:ph type="title"/>
          </p:nvPr>
        </p:nvSpPr>
        <p:spPr/>
        <p:txBody>
          <a:bodyPr/>
          <a:lstStyle/>
          <a:p>
            <a:r>
              <a:rPr lang="en-US" sz="2699" dirty="0"/>
              <a:t>Networking Systems and Networked Systems</a:t>
            </a:r>
          </a:p>
        </p:txBody>
      </p:sp>
      <p:sp>
        <p:nvSpPr>
          <p:cNvPr id="4" name="Slide Number Placeholder 3">
            <a:extLst>
              <a:ext uri="{FF2B5EF4-FFF2-40B4-BE49-F238E27FC236}">
                <a16:creationId xmlns:a16="http://schemas.microsoft.com/office/drawing/2014/main" id="{EEA3D680-F232-7843-9A11-5C40EFA3AF51}"/>
              </a:ext>
            </a:extLst>
          </p:cNvPr>
          <p:cNvSpPr>
            <a:spLocks noGrp="1"/>
          </p:cNvSpPr>
          <p:nvPr>
            <p:ph type="sldNum" sz="quarter" idx="12"/>
          </p:nvPr>
        </p:nvSpPr>
        <p:spPr/>
        <p:txBody>
          <a:bodyPr/>
          <a:lstStyle/>
          <a:p>
            <a:pPr>
              <a:defRPr/>
            </a:pPr>
            <a:fld id="{C05CC00E-F1BE-0741-A8DD-2BCAB7C5E2AE}" type="slidenum">
              <a:rPr lang="en-US" altLang="x-none" smtClean="0"/>
              <a:pPr>
                <a:defRPr/>
              </a:pPr>
              <a:t>17</a:t>
            </a:fld>
            <a:endParaRPr lang="en-US" altLang="x-none" dirty="0"/>
          </a:p>
        </p:txBody>
      </p:sp>
      <p:sp>
        <p:nvSpPr>
          <p:cNvPr id="6" name="Rectangle 5">
            <a:extLst>
              <a:ext uri="{FF2B5EF4-FFF2-40B4-BE49-F238E27FC236}">
                <a16:creationId xmlns:a16="http://schemas.microsoft.com/office/drawing/2014/main" id="{79F51241-605A-6344-A76F-73743ADE940A}"/>
              </a:ext>
            </a:extLst>
          </p:cNvPr>
          <p:cNvSpPr/>
          <p:nvPr/>
        </p:nvSpPr>
        <p:spPr bwMode="auto">
          <a:xfrm>
            <a:off x="2407591" y="2349886"/>
            <a:ext cx="3256139" cy="971129"/>
          </a:xfrm>
          <a:prstGeom prst="rect">
            <a:avLst/>
          </a:prstGeom>
          <a:no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ctr" anchorCtr="0" compatLnSpc="1">
            <a:prstTxWarp prst="textNoShape">
              <a:avLst/>
            </a:prstTxWarp>
          </a:bodyPr>
          <a:lstStyle/>
          <a:p>
            <a:pPr defTabSz="685526"/>
            <a:r>
              <a:rPr lang="en-US" sz="2699" dirty="0">
                <a:latin typeface="Times New Roman" pitchFamily="18" charset="0"/>
              </a:rPr>
              <a:t>Networked Systems</a:t>
            </a:r>
          </a:p>
        </p:txBody>
      </p:sp>
      <p:sp>
        <p:nvSpPr>
          <p:cNvPr id="7" name="Rectangle 6">
            <a:extLst>
              <a:ext uri="{FF2B5EF4-FFF2-40B4-BE49-F238E27FC236}">
                <a16:creationId xmlns:a16="http://schemas.microsoft.com/office/drawing/2014/main" id="{E9BA5B2C-F792-9847-9C39-B335823173FB}"/>
              </a:ext>
            </a:extLst>
          </p:cNvPr>
          <p:cNvSpPr/>
          <p:nvPr/>
        </p:nvSpPr>
        <p:spPr bwMode="auto">
          <a:xfrm>
            <a:off x="2407591" y="4262439"/>
            <a:ext cx="3256139" cy="971129"/>
          </a:xfrm>
          <a:prstGeom prst="rect">
            <a:avLst/>
          </a:prstGeom>
          <a:no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ctr" anchorCtr="0" compatLnSpc="1">
            <a:prstTxWarp prst="textNoShape">
              <a:avLst/>
            </a:prstTxWarp>
          </a:bodyPr>
          <a:lstStyle/>
          <a:p>
            <a:pPr defTabSz="685526"/>
            <a:r>
              <a:rPr lang="en-US" sz="2699" dirty="0">
                <a:latin typeface="Times New Roman" pitchFamily="18" charset="0"/>
              </a:rPr>
              <a:t>Networking Systems</a:t>
            </a:r>
          </a:p>
        </p:txBody>
      </p:sp>
      <p:sp>
        <p:nvSpPr>
          <p:cNvPr id="8" name="Up-Down Arrow 7">
            <a:extLst>
              <a:ext uri="{FF2B5EF4-FFF2-40B4-BE49-F238E27FC236}">
                <a16:creationId xmlns:a16="http://schemas.microsoft.com/office/drawing/2014/main" id="{AE214E60-9B09-534C-A6A2-917DE87C8C9A}"/>
              </a:ext>
            </a:extLst>
          </p:cNvPr>
          <p:cNvSpPr/>
          <p:nvPr/>
        </p:nvSpPr>
        <p:spPr bwMode="auto">
          <a:xfrm>
            <a:off x="3696908" y="3350720"/>
            <a:ext cx="677505" cy="911719"/>
          </a:xfrm>
          <a:prstGeom prst="up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endParaRPr lang="en-US" sz="375">
              <a:latin typeface="Times New Roman" pitchFamily="18" charset="0"/>
            </a:endParaRPr>
          </a:p>
        </p:txBody>
      </p:sp>
      <p:sp>
        <p:nvSpPr>
          <p:cNvPr id="9" name="TextBox 8">
            <a:extLst>
              <a:ext uri="{FF2B5EF4-FFF2-40B4-BE49-F238E27FC236}">
                <a16:creationId xmlns:a16="http://schemas.microsoft.com/office/drawing/2014/main" id="{0511759C-D134-3248-9B7E-CB1D66E067C9}"/>
              </a:ext>
            </a:extLst>
          </p:cNvPr>
          <p:cNvSpPr txBox="1"/>
          <p:nvPr/>
        </p:nvSpPr>
        <p:spPr>
          <a:xfrm>
            <a:off x="5957280" y="2325679"/>
            <a:ext cx="3027637" cy="1199816"/>
          </a:xfrm>
          <a:prstGeom prst="rect">
            <a:avLst/>
          </a:prstGeom>
          <a:noFill/>
        </p:spPr>
        <p:txBody>
          <a:bodyPr wrap="square" rtlCol="0">
            <a:spAutoFit/>
          </a:bodyPr>
          <a:lstStyle/>
          <a:p>
            <a:pPr marL="257072" indent="-257072">
              <a:buFontTx/>
              <a:buChar char="-"/>
            </a:pPr>
            <a:r>
              <a:rPr lang="en-US" sz="1799" dirty="0"/>
              <a:t>Depend on networking systems capabilities</a:t>
            </a:r>
          </a:p>
          <a:p>
            <a:pPr marL="257072" indent="-257072">
              <a:buFontTx/>
              <a:buChar char="-"/>
            </a:pPr>
            <a:r>
              <a:rPr lang="en-US" sz="1799" dirty="0"/>
              <a:t>Work around networking systems “limitations”</a:t>
            </a:r>
          </a:p>
        </p:txBody>
      </p:sp>
      <p:sp>
        <p:nvSpPr>
          <p:cNvPr id="11" name="TextBox 10">
            <a:extLst>
              <a:ext uri="{FF2B5EF4-FFF2-40B4-BE49-F238E27FC236}">
                <a16:creationId xmlns:a16="http://schemas.microsoft.com/office/drawing/2014/main" id="{C3692149-BC34-FA4A-8B31-2BAC32C78BA2}"/>
              </a:ext>
            </a:extLst>
          </p:cNvPr>
          <p:cNvSpPr txBox="1"/>
          <p:nvPr/>
        </p:nvSpPr>
        <p:spPr>
          <a:xfrm>
            <a:off x="5957280" y="4406479"/>
            <a:ext cx="2856262" cy="646074"/>
          </a:xfrm>
          <a:prstGeom prst="rect">
            <a:avLst/>
          </a:prstGeom>
          <a:noFill/>
        </p:spPr>
        <p:txBody>
          <a:bodyPr wrap="square" rtlCol="0">
            <a:spAutoFit/>
          </a:bodyPr>
          <a:lstStyle/>
          <a:p>
            <a:pPr marL="257072" indent="-257072">
              <a:buFontTx/>
              <a:buChar char="-"/>
            </a:pPr>
            <a:r>
              <a:rPr lang="en-US" sz="1799" dirty="0"/>
              <a:t>Designed to support target networked systems</a:t>
            </a:r>
          </a:p>
        </p:txBody>
      </p:sp>
      <p:grpSp>
        <p:nvGrpSpPr>
          <p:cNvPr id="15" name="Group 14">
            <a:extLst>
              <a:ext uri="{FF2B5EF4-FFF2-40B4-BE49-F238E27FC236}">
                <a16:creationId xmlns:a16="http://schemas.microsoft.com/office/drawing/2014/main" id="{B9207B55-49FB-4541-87D6-AB182161517E}"/>
              </a:ext>
            </a:extLst>
          </p:cNvPr>
          <p:cNvGrpSpPr/>
          <p:nvPr/>
        </p:nvGrpSpPr>
        <p:grpSpPr>
          <a:xfrm>
            <a:off x="171388" y="2806887"/>
            <a:ext cx="2064828" cy="2116981"/>
            <a:chOff x="228615" y="2597036"/>
            <a:chExt cx="2754297" cy="2823865"/>
          </a:xfrm>
        </p:grpSpPr>
        <p:sp>
          <p:nvSpPr>
            <p:cNvPr id="12" name="Left Brace 11">
              <a:extLst>
                <a:ext uri="{FF2B5EF4-FFF2-40B4-BE49-F238E27FC236}">
                  <a16:creationId xmlns:a16="http://schemas.microsoft.com/office/drawing/2014/main" id="{71AACD48-E3D7-C242-A0A0-BCE3F9992925}"/>
                </a:ext>
              </a:extLst>
            </p:cNvPr>
            <p:cNvSpPr/>
            <p:nvPr/>
          </p:nvSpPr>
          <p:spPr bwMode="auto">
            <a:xfrm>
              <a:off x="2464110" y="2597036"/>
              <a:ext cx="518802" cy="2823865"/>
            </a:xfrm>
            <a:prstGeom prst="leftBrace">
              <a:avLst/>
            </a:prstGeom>
            <a:no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endParaRPr lang="en-US" sz="375">
                <a:latin typeface="Times New Roman" pitchFamily="18" charset="0"/>
              </a:endParaRPr>
            </a:p>
          </p:txBody>
        </p:sp>
        <p:sp>
          <p:nvSpPr>
            <p:cNvPr id="14" name="TextBox 13">
              <a:extLst>
                <a:ext uri="{FF2B5EF4-FFF2-40B4-BE49-F238E27FC236}">
                  <a16:creationId xmlns:a16="http://schemas.microsoft.com/office/drawing/2014/main" id="{64E852D1-1B3F-F144-A84D-78A426D1E562}"/>
                </a:ext>
              </a:extLst>
            </p:cNvPr>
            <p:cNvSpPr txBox="1"/>
            <p:nvPr/>
          </p:nvSpPr>
          <p:spPr>
            <a:xfrm>
              <a:off x="228615" y="3282837"/>
              <a:ext cx="2235495" cy="1600448"/>
            </a:xfrm>
            <a:prstGeom prst="rect">
              <a:avLst/>
            </a:prstGeom>
            <a:noFill/>
          </p:spPr>
          <p:txBody>
            <a:bodyPr wrap="square" rtlCol="0">
              <a:spAutoFit/>
            </a:bodyPr>
            <a:lstStyle/>
            <a:p>
              <a:r>
                <a:rPr lang="en-US" sz="1799" dirty="0"/>
                <a:t>Share many common challenges and techniques</a:t>
              </a:r>
            </a:p>
          </p:txBody>
        </p:sp>
      </p:grpSp>
      <p:sp>
        <p:nvSpPr>
          <p:cNvPr id="13" name="TextBox 12">
            <a:extLst>
              <a:ext uri="{FF2B5EF4-FFF2-40B4-BE49-F238E27FC236}">
                <a16:creationId xmlns:a16="http://schemas.microsoft.com/office/drawing/2014/main" id="{3C606640-936E-0A4A-9CAF-0F98096A9037}"/>
              </a:ext>
            </a:extLst>
          </p:cNvPr>
          <p:cNvSpPr txBox="1"/>
          <p:nvPr/>
        </p:nvSpPr>
        <p:spPr>
          <a:xfrm>
            <a:off x="375721" y="5444332"/>
            <a:ext cx="8315646" cy="369204"/>
          </a:xfrm>
          <a:prstGeom prst="rect">
            <a:avLst/>
          </a:prstGeom>
          <a:noFill/>
        </p:spPr>
        <p:txBody>
          <a:bodyPr wrap="square" rtlCol="0">
            <a:spAutoFit/>
          </a:bodyPr>
          <a:lstStyle/>
          <a:p>
            <a:r>
              <a:rPr lang="en-US" sz="1799" dirty="0"/>
              <a:t>One goal of this class is to integrate both networking systems and networked systems</a:t>
            </a:r>
          </a:p>
        </p:txBody>
      </p:sp>
    </p:spTree>
    <p:extLst>
      <p:ext uri="{BB962C8B-B14F-4D97-AF65-F5344CB8AC3E}">
        <p14:creationId xmlns:p14="http://schemas.microsoft.com/office/powerpoint/2010/main" val="7640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F124-ED4B-E54F-AAD3-BE465925FD48}"/>
              </a:ext>
            </a:extLst>
          </p:cNvPr>
          <p:cNvSpPr>
            <a:spLocks noGrp="1"/>
          </p:cNvSpPr>
          <p:nvPr>
            <p:ph type="title"/>
          </p:nvPr>
        </p:nvSpPr>
        <p:spPr/>
        <p:txBody>
          <a:bodyPr/>
          <a:lstStyle/>
          <a:p>
            <a:r>
              <a:rPr lang="en-US" dirty="0"/>
              <a:t>Network</a:t>
            </a:r>
            <a:r>
              <a:rPr lang="en-US" altLang="zh-CN" dirty="0"/>
              <a:t>ed</a:t>
            </a:r>
            <a:r>
              <a:rPr lang="en-US" dirty="0"/>
              <a:t> Systems Topics We Plan to Cover</a:t>
            </a:r>
          </a:p>
        </p:txBody>
      </p:sp>
      <p:sp>
        <p:nvSpPr>
          <p:cNvPr id="4" name="Slide Number Placeholder 3">
            <a:extLst>
              <a:ext uri="{FF2B5EF4-FFF2-40B4-BE49-F238E27FC236}">
                <a16:creationId xmlns:a16="http://schemas.microsoft.com/office/drawing/2014/main" id="{CECCAE71-A14B-9540-ACC7-C93EF58853C1}"/>
              </a:ext>
            </a:extLst>
          </p:cNvPr>
          <p:cNvSpPr>
            <a:spLocks noGrp="1"/>
          </p:cNvSpPr>
          <p:nvPr>
            <p:ph type="sldNum" sz="quarter" idx="12"/>
          </p:nvPr>
        </p:nvSpPr>
        <p:spPr/>
        <p:txBody>
          <a:bodyPr/>
          <a:lstStyle/>
          <a:p>
            <a:pPr>
              <a:defRPr/>
            </a:pPr>
            <a:fld id="{C05CC00E-F1BE-0741-A8DD-2BCAB7C5E2AE}" type="slidenum">
              <a:rPr lang="en-US" altLang="x-none" smtClean="0"/>
              <a:pPr>
                <a:defRPr/>
              </a:pPr>
              <a:t>18</a:t>
            </a:fld>
            <a:endParaRPr lang="en-US" altLang="x-none"/>
          </a:p>
        </p:txBody>
      </p:sp>
      <p:sp>
        <p:nvSpPr>
          <p:cNvPr id="5" name="Oval 4">
            <a:extLst>
              <a:ext uri="{FF2B5EF4-FFF2-40B4-BE49-F238E27FC236}">
                <a16:creationId xmlns:a16="http://schemas.microsoft.com/office/drawing/2014/main" id="{FFDB2FD3-32D6-C941-8241-C19831B452DB}"/>
              </a:ext>
            </a:extLst>
          </p:cNvPr>
          <p:cNvSpPr/>
          <p:nvPr/>
        </p:nvSpPr>
        <p:spPr bwMode="auto">
          <a:xfrm>
            <a:off x="590776" y="3602948"/>
            <a:ext cx="571252" cy="547063"/>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endParaRPr lang="en-US" sz="375">
              <a:latin typeface="Times New Roman" pitchFamily="18" charset="0"/>
            </a:endParaRPr>
          </a:p>
        </p:txBody>
      </p:sp>
      <p:sp>
        <p:nvSpPr>
          <p:cNvPr id="6" name="Oval 5">
            <a:extLst>
              <a:ext uri="{FF2B5EF4-FFF2-40B4-BE49-F238E27FC236}">
                <a16:creationId xmlns:a16="http://schemas.microsoft.com/office/drawing/2014/main" id="{0C7CB7FA-70F0-394C-9B07-23CE8BDE964B}"/>
              </a:ext>
            </a:extLst>
          </p:cNvPr>
          <p:cNvSpPr/>
          <p:nvPr/>
        </p:nvSpPr>
        <p:spPr bwMode="auto">
          <a:xfrm>
            <a:off x="4018290" y="3598504"/>
            <a:ext cx="589436" cy="522547"/>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endParaRPr lang="en-US" sz="375">
              <a:latin typeface="Times New Roman" pitchFamily="18" charset="0"/>
            </a:endParaRPr>
          </a:p>
        </p:txBody>
      </p:sp>
      <p:sp>
        <p:nvSpPr>
          <p:cNvPr id="7" name="TextBox 6">
            <a:extLst>
              <a:ext uri="{FF2B5EF4-FFF2-40B4-BE49-F238E27FC236}">
                <a16:creationId xmlns:a16="http://schemas.microsoft.com/office/drawing/2014/main" id="{2A6EB23A-3780-2C48-B7E0-ADDACFFD0475}"/>
              </a:ext>
            </a:extLst>
          </p:cNvPr>
          <p:cNvSpPr txBox="1"/>
          <p:nvPr/>
        </p:nvSpPr>
        <p:spPr>
          <a:xfrm>
            <a:off x="384922" y="4182945"/>
            <a:ext cx="982962" cy="299954"/>
          </a:xfrm>
          <a:prstGeom prst="rect">
            <a:avLst/>
          </a:prstGeom>
          <a:noFill/>
        </p:spPr>
        <p:txBody>
          <a:bodyPr wrap="none" rtlCol="0">
            <a:spAutoFit/>
          </a:bodyPr>
          <a:lstStyle/>
          <a:p>
            <a:r>
              <a:rPr lang="en-US" sz="1349" dirty="0"/>
              <a:t>User/Client</a:t>
            </a:r>
          </a:p>
        </p:txBody>
      </p:sp>
      <p:sp>
        <p:nvSpPr>
          <p:cNvPr id="8" name="TextBox 7">
            <a:extLst>
              <a:ext uri="{FF2B5EF4-FFF2-40B4-BE49-F238E27FC236}">
                <a16:creationId xmlns:a16="http://schemas.microsoft.com/office/drawing/2014/main" id="{9F24EFA9-44BF-E64A-A649-48CD2156C2A1}"/>
              </a:ext>
            </a:extLst>
          </p:cNvPr>
          <p:cNvSpPr txBox="1"/>
          <p:nvPr/>
        </p:nvSpPr>
        <p:spPr>
          <a:xfrm>
            <a:off x="3886448" y="4217555"/>
            <a:ext cx="853119" cy="507575"/>
          </a:xfrm>
          <a:prstGeom prst="rect">
            <a:avLst/>
          </a:prstGeom>
          <a:noFill/>
        </p:spPr>
        <p:txBody>
          <a:bodyPr wrap="none" rtlCol="0">
            <a:spAutoFit/>
          </a:bodyPr>
          <a:lstStyle/>
          <a:p>
            <a:pPr algn="ctr"/>
            <a:r>
              <a:rPr lang="en-US" sz="1349" dirty="0"/>
              <a:t>Frontend </a:t>
            </a:r>
            <a:br>
              <a:rPr lang="en-US" sz="1349" dirty="0"/>
            </a:br>
            <a:r>
              <a:rPr lang="en-US" sz="1349" dirty="0"/>
              <a:t>Server</a:t>
            </a:r>
          </a:p>
        </p:txBody>
      </p:sp>
      <p:sp>
        <p:nvSpPr>
          <p:cNvPr id="9" name="Rectangular Callout 8">
            <a:extLst>
              <a:ext uri="{FF2B5EF4-FFF2-40B4-BE49-F238E27FC236}">
                <a16:creationId xmlns:a16="http://schemas.microsoft.com/office/drawing/2014/main" id="{A9CE70F7-1289-E041-A096-079838B55720}"/>
              </a:ext>
            </a:extLst>
          </p:cNvPr>
          <p:cNvSpPr/>
          <p:nvPr/>
        </p:nvSpPr>
        <p:spPr bwMode="auto">
          <a:xfrm>
            <a:off x="3730118" y="1328658"/>
            <a:ext cx="2261419" cy="459287"/>
          </a:xfrm>
          <a:prstGeom prst="wedgeRectCallout">
            <a:avLst>
              <a:gd name="adj1" fmla="val 9966"/>
              <a:gd name="adj2" fmla="val 47204"/>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ctr" anchorCtr="0" compatLnSpc="1">
            <a:prstTxWarp prst="textNoShape">
              <a:avLst/>
            </a:prstTxWarp>
          </a:bodyPr>
          <a:lstStyle/>
          <a:p>
            <a:pPr defTabSz="685526"/>
            <a:r>
              <a:rPr lang="en-US" sz="1200" dirty="0">
                <a:latin typeface="Times New Roman" pitchFamily="18" charset="0"/>
              </a:rPr>
              <a:t>T1: </a:t>
            </a:r>
            <a:r>
              <a:rPr lang="en-US" altLang="zh-CN" sz="1200" dirty="0">
                <a:latin typeface="Times New Roman" pitchFamily="18" charset="0"/>
              </a:rPr>
              <a:t>Bigger</a:t>
            </a:r>
            <a:r>
              <a:rPr lang="zh-CN" altLang="en-US" sz="1200" dirty="0">
                <a:latin typeface="Times New Roman" pitchFamily="18" charset="0"/>
              </a:rPr>
              <a:t> </a:t>
            </a:r>
            <a:r>
              <a:rPr lang="en-US" altLang="zh-CN" sz="1200" dirty="0">
                <a:latin typeface="Times New Roman" pitchFamily="18" charset="0"/>
              </a:rPr>
              <a:t>picture</a:t>
            </a:r>
            <a:endParaRPr lang="en-US" sz="1200" dirty="0">
              <a:latin typeface="Times New Roman" pitchFamily="18" charset="0"/>
            </a:endParaRPr>
          </a:p>
        </p:txBody>
      </p:sp>
      <p:cxnSp>
        <p:nvCxnSpPr>
          <p:cNvPr id="11" name="Straight Arrow Connector 10">
            <a:extLst>
              <a:ext uri="{FF2B5EF4-FFF2-40B4-BE49-F238E27FC236}">
                <a16:creationId xmlns:a16="http://schemas.microsoft.com/office/drawing/2014/main" id="{13A2919D-30C0-1E47-97A2-BDC1C273F7A8}"/>
              </a:ext>
            </a:extLst>
          </p:cNvPr>
          <p:cNvCxnSpPr/>
          <p:nvPr/>
        </p:nvCxnSpPr>
        <p:spPr bwMode="auto">
          <a:xfrm>
            <a:off x="1344597" y="3859777"/>
            <a:ext cx="2577627" cy="16702"/>
          </a:xfrm>
          <a:prstGeom prst="straightConnector1">
            <a:avLst/>
          </a:prstGeom>
          <a:solidFill>
            <a:schemeClr val="accent1"/>
          </a:solidFill>
          <a:ln w="41275" cap="flat" cmpd="sng" algn="ctr">
            <a:solidFill>
              <a:schemeClr val="tx1"/>
            </a:solidFill>
            <a:prstDash val="solid"/>
            <a:round/>
            <a:headEnd type="triangle" w="med" len="med"/>
            <a:tailEnd type="triangle"/>
          </a:ln>
          <a:effectLst/>
        </p:spPr>
      </p:cxnSp>
      <p:sp>
        <p:nvSpPr>
          <p:cNvPr id="12" name="Rectangular Callout 11">
            <a:extLst>
              <a:ext uri="{FF2B5EF4-FFF2-40B4-BE49-F238E27FC236}">
                <a16:creationId xmlns:a16="http://schemas.microsoft.com/office/drawing/2014/main" id="{37B08AFE-DE57-5D46-A51F-C5570C44F4C2}"/>
              </a:ext>
            </a:extLst>
          </p:cNvPr>
          <p:cNvSpPr/>
          <p:nvPr/>
        </p:nvSpPr>
        <p:spPr bwMode="auto">
          <a:xfrm>
            <a:off x="3147536" y="6216850"/>
            <a:ext cx="2330942" cy="459287"/>
          </a:xfrm>
          <a:prstGeom prst="wedgeRectCallout">
            <a:avLst>
              <a:gd name="adj1" fmla="val -17527"/>
              <a:gd name="adj2" fmla="val -19621"/>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ctr" anchorCtr="0" compatLnSpc="1">
            <a:prstTxWarp prst="textNoShape">
              <a:avLst/>
            </a:prstTxWarp>
          </a:bodyPr>
          <a:lstStyle/>
          <a:p>
            <a:pPr defTabSz="685526"/>
            <a:r>
              <a:rPr lang="en-US" sz="1200" dirty="0">
                <a:latin typeface="Times New Roman" pitchFamily="18" charset="0"/>
              </a:rPr>
              <a:t>T</a:t>
            </a:r>
            <a:r>
              <a:rPr lang="en-US" altLang="zh-CN" sz="1200" dirty="0">
                <a:latin typeface="Times New Roman" pitchFamily="18" charset="0"/>
              </a:rPr>
              <a:t>3</a:t>
            </a:r>
            <a:r>
              <a:rPr lang="en-US" sz="1200" dirty="0">
                <a:latin typeface="Times New Roman" pitchFamily="18" charset="0"/>
              </a:rPr>
              <a:t>: </a:t>
            </a:r>
            <a:r>
              <a:rPr lang="en-US" altLang="zh-CN" sz="1200" dirty="0">
                <a:latin typeface="Times New Roman" pitchFamily="18" charset="0"/>
              </a:rPr>
              <a:t>Basic</a:t>
            </a:r>
            <a:r>
              <a:rPr lang="zh-CN" altLang="en-US" sz="1200" dirty="0">
                <a:latin typeface="Times New Roman" pitchFamily="18" charset="0"/>
              </a:rPr>
              <a:t> </a:t>
            </a:r>
            <a:r>
              <a:rPr lang="en-US" altLang="zh-CN" sz="1200" dirty="0">
                <a:latin typeface="Times New Roman" pitchFamily="18" charset="0"/>
              </a:rPr>
              <a:t>System</a:t>
            </a:r>
            <a:r>
              <a:rPr lang="zh-CN" altLang="en-US" sz="1200" dirty="0">
                <a:latin typeface="Times New Roman" pitchFamily="18" charset="0"/>
              </a:rPr>
              <a:t> </a:t>
            </a:r>
            <a:r>
              <a:rPr lang="en-US" altLang="zh-CN" sz="1200" dirty="0">
                <a:latin typeface="Times New Roman" pitchFamily="18" charset="0"/>
              </a:rPr>
              <a:t>Research</a:t>
            </a:r>
            <a:r>
              <a:rPr lang="zh-CN" altLang="en-US" sz="1200" dirty="0">
                <a:latin typeface="Times New Roman" pitchFamily="18" charset="0"/>
              </a:rPr>
              <a:t> </a:t>
            </a:r>
            <a:r>
              <a:rPr lang="en-US" altLang="zh-CN" sz="1200" dirty="0">
                <a:latin typeface="Times New Roman" pitchFamily="18" charset="0"/>
              </a:rPr>
              <a:t>Skills</a:t>
            </a:r>
            <a:endParaRPr lang="en-US" sz="1200" dirty="0">
              <a:latin typeface="Times New Roman" pitchFamily="18" charset="0"/>
            </a:endParaRPr>
          </a:p>
        </p:txBody>
      </p:sp>
      <p:grpSp>
        <p:nvGrpSpPr>
          <p:cNvPr id="42" name="Group 41">
            <a:extLst>
              <a:ext uri="{FF2B5EF4-FFF2-40B4-BE49-F238E27FC236}">
                <a16:creationId xmlns:a16="http://schemas.microsoft.com/office/drawing/2014/main" id="{90260A10-EE1E-AC4E-9CAD-3E25A74E7FD3}"/>
              </a:ext>
            </a:extLst>
          </p:cNvPr>
          <p:cNvGrpSpPr/>
          <p:nvPr/>
        </p:nvGrpSpPr>
        <p:grpSpPr>
          <a:xfrm>
            <a:off x="4622132" y="2962395"/>
            <a:ext cx="2659285" cy="1678691"/>
            <a:chOff x="6836384" y="2804469"/>
            <a:chExt cx="3547250" cy="2239225"/>
          </a:xfrm>
        </p:grpSpPr>
        <p:grpSp>
          <p:nvGrpSpPr>
            <p:cNvPr id="13" name="Group 7">
              <a:extLst>
                <a:ext uri="{FF2B5EF4-FFF2-40B4-BE49-F238E27FC236}">
                  <a16:creationId xmlns:a16="http://schemas.microsoft.com/office/drawing/2014/main" id="{86077591-06FD-234B-962A-440BA0ADFA29}"/>
                </a:ext>
              </a:extLst>
            </p:cNvPr>
            <p:cNvGrpSpPr>
              <a:grpSpLocks/>
            </p:cNvGrpSpPr>
            <p:nvPr/>
          </p:nvGrpSpPr>
          <p:grpSpPr bwMode="auto">
            <a:xfrm>
              <a:off x="6836384" y="2804469"/>
              <a:ext cx="3547250" cy="2239225"/>
              <a:chOff x="7245350" y="4273550"/>
              <a:chExt cx="1181100" cy="806450"/>
            </a:xfrm>
          </p:grpSpPr>
          <p:grpSp>
            <p:nvGrpSpPr>
              <p:cNvPr id="14" name="Group 4">
                <a:extLst>
                  <a:ext uri="{FF2B5EF4-FFF2-40B4-BE49-F238E27FC236}">
                    <a16:creationId xmlns:a16="http://schemas.microsoft.com/office/drawing/2014/main" id="{1EA90465-A34C-EF49-8B8E-24277E148835}"/>
                  </a:ext>
                </a:extLst>
              </p:cNvPr>
              <p:cNvGrpSpPr>
                <a:grpSpLocks/>
              </p:cNvGrpSpPr>
              <p:nvPr/>
            </p:nvGrpSpPr>
            <p:grpSpPr bwMode="auto">
              <a:xfrm>
                <a:off x="7245350" y="4273550"/>
                <a:ext cx="1176862" cy="733003"/>
                <a:chOff x="628" y="1878"/>
                <a:chExt cx="833" cy="499"/>
              </a:xfrm>
            </p:grpSpPr>
            <p:sp>
              <p:nvSpPr>
                <p:cNvPr id="32" name="Oval 5">
                  <a:extLst>
                    <a:ext uri="{FF2B5EF4-FFF2-40B4-BE49-F238E27FC236}">
                      <a16:creationId xmlns:a16="http://schemas.microsoft.com/office/drawing/2014/main" id="{23A9755C-2F27-674B-A136-F631186B2C46}"/>
                    </a:ext>
                  </a:extLst>
                </p:cNvPr>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3" name="Oval 6">
                  <a:extLst>
                    <a:ext uri="{FF2B5EF4-FFF2-40B4-BE49-F238E27FC236}">
                      <a16:creationId xmlns:a16="http://schemas.microsoft.com/office/drawing/2014/main" id="{D0747177-9292-D746-A42E-CD82B9D0263A}"/>
                    </a:ext>
                  </a:extLst>
                </p:cNvPr>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4" name="Oval 7">
                  <a:extLst>
                    <a:ext uri="{FF2B5EF4-FFF2-40B4-BE49-F238E27FC236}">
                      <a16:creationId xmlns:a16="http://schemas.microsoft.com/office/drawing/2014/main" id="{925DE0EA-3738-FC4F-9F6D-189C9433C8A5}"/>
                    </a:ext>
                  </a:extLst>
                </p:cNvPr>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5" name="Oval 8">
                  <a:extLst>
                    <a:ext uri="{FF2B5EF4-FFF2-40B4-BE49-F238E27FC236}">
                      <a16:creationId xmlns:a16="http://schemas.microsoft.com/office/drawing/2014/main" id="{2A0D9293-5DCA-9D44-912E-9FF2E15166FE}"/>
                    </a:ext>
                  </a:extLst>
                </p:cNvPr>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6" name="Oval 9">
                  <a:extLst>
                    <a:ext uri="{FF2B5EF4-FFF2-40B4-BE49-F238E27FC236}">
                      <a16:creationId xmlns:a16="http://schemas.microsoft.com/office/drawing/2014/main" id="{FED42164-EF22-6144-9D6D-9DF15E8A712D}"/>
                    </a:ext>
                  </a:extLst>
                </p:cNvPr>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7" name="Oval 10">
                  <a:extLst>
                    <a:ext uri="{FF2B5EF4-FFF2-40B4-BE49-F238E27FC236}">
                      <a16:creationId xmlns:a16="http://schemas.microsoft.com/office/drawing/2014/main" id="{2C54D922-89A5-FF4E-ACB5-88598DD02693}"/>
                    </a:ext>
                  </a:extLst>
                </p:cNvPr>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8" name="Oval 11">
                  <a:extLst>
                    <a:ext uri="{FF2B5EF4-FFF2-40B4-BE49-F238E27FC236}">
                      <a16:creationId xmlns:a16="http://schemas.microsoft.com/office/drawing/2014/main" id="{069B0B97-B128-CE41-8C97-FFBF1ACBC99C}"/>
                    </a:ext>
                  </a:extLst>
                </p:cNvPr>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39" name="Oval 12">
                  <a:extLst>
                    <a:ext uri="{FF2B5EF4-FFF2-40B4-BE49-F238E27FC236}">
                      <a16:creationId xmlns:a16="http://schemas.microsoft.com/office/drawing/2014/main" id="{2BFF36E0-D3A4-7044-8B8F-E238D519CFD2}"/>
                    </a:ext>
                  </a:extLst>
                </p:cNvPr>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40" name="Oval 13">
                  <a:extLst>
                    <a:ext uri="{FF2B5EF4-FFF2-40B4-BE49-F238E27FC236}">
                      <a16:creationId xmlns:a16="http://schemas.microsoft.com/office/drawing/2014/main" id="{DDD1C295-B3F6-FC4E-8B2B-7B253A788F29}"/>
                    </a:ext>
                  </a:extLst>
                </p:cNvPr>
                <p:cNvSpPr>
                  <a:spLocks noChangeArrowheads="1"/>
                </p:cNvSpPr>
                <p:nvPr/>
              </p:nvSpPr>
              <p:spPr bwMode="auto">
                <a:xfrm>
                  <a:off x="788" y="2015"/>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15" name="Group 14">
                <a:extLst>
                  <a:ext uri="{FF2B5EF4-FFF2-40B4-BE49-F238E27FC236}">
                    <a16:creationId xmlns:a16="http://schemas.microsoft.com/office/drawing/2014/main" id="{EA695812-25EE-5843-A2C4-7CD0E3B16541}"/>
                  </a:ext>
                </a:extLst>
              </p:cNvPr>
              <p:cNvGrpSpPr>
                <a:grpSpLocks/>
              </p:cNvGrpSpPr>
              <p:nvPr/>
            </p:nvGrpSpPr>
            <p:grpSpPr bwMode="auto">
              <a:xfrm>
                <a:off x="7245350" y="4341121"/>
                <a:ext cx="1181100" cy="738879"/>
                <a:chOff x="628" y="1876"/>
                <a:chExt cx="836" cy="503"/>
              </a:xfrm>
            </p:grpSpPr>
            <p:sp>
              <p:nvSpPr>
                <p:cNvPr id="16" name="Arc 15">
                  <a:extLst>
                    <a:ext uri="{FF2B5EF4-FFF2-40B4-BE49-F238E27FC236}">
                      <a16:creationId xmlns:a16="http://schemas.microsoft.com/office/drawing/2014/main" id="{2345E85A-61D5-1548-88E4-870A33942CDE}"/>
                    </a:ext>
                  </a:extLst>
                </p:cNvPr>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17" name="Arc 16">
                  <a:extLst>
                    <a:ext uri="{FF2B5EF4-FFF2-40B4-BE49-F238E27FC236}">
                      <a16:creationId xmlns:a16="http://schemas.microsoft.com/office/drawing/2014/main" id="{86CFCE34-8C67-E641-851E-7ABD97675A06}"/>
                    </a:ext>
                  </a:extLst>
                </p:cNvPr>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sz="375"/>
                </a:p>
              </p:txBody>
            </p:sp>
            <p:sp>
              <p:nvSpPr>
                <p:cNvPr id="18" name="Arc 17">
                  <a:extLst>
                    <a:ext uri="{FF2B5EF4-FFF2-40B4-BE49-F238E27FC236}">
                      <a16:creationId xmlns:a16="http://schemas.microsoft.com/office/drawing/2014/main" id="{88777C93-17CE-CD4A-9B0B-9080A7217A10}"/>
                    </a:ext>
                  </a:extLst>
                </p:cNvPr>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19" name="Arc 18">
                  <a:extLst>
                    <a:ext uri="{FF2B5EF4-FFF2-40B4-BE49-F238E27FC236}">
                      <a16:creationId xmlns:a16="http://schemas.microsoft.com/office/drawing/2014/main" id="{99350B33-1028-1A4F-BEF6-2B444B99B484}"/>
                    </a:ext>
                  </a:extLst>
                </p:cNvPr>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sz="375"/>
                </a:p>
              </p:txBody>
            </p:sp>
            <p:sp>
              <p:nvSpPr>
                <p:cNvPr id="20" name="Arc 19">
                  <a:extLst>
                    <a:ext uri="{FF2B5EF4-FFF2-40B4-BE49-F238E27FC236}">
                      <a16:creationId xmlns:a16="http://schemas.microsoft.com/office/drawing/2014/main" id="{5E0F9A66-854F-6842-8F19-25E0072A5F29}"/>
                    </a:ext>
                  </a:extLst>
                </p:cNvPr>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21" name="Arc 20">
                  <a:extLst>
                    <a:ext uri="{FF2B5EF4-FFF2-40B4-BE49-F238E27FC236}">
                      <a16:creationId xmlns:a16="http://schemas.microsoft.com/office/drawing/2014/main" id="{EC939BCC-FA9B-7044-99CE-7F1E050C6D5D}"/>
                    </a:ext>
                  </a:extLst>
                </p:cNvPr>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sz="375"/>
                </a:p>
              </p:txBody>
            </p:sp>
            <p:sp>
              <p:nvSpPr>
                <p:cNvPr id="22" name="Arc 21">
                  <a:extLst>
                    <a:ext uri="{FF2B5EF4-FFF2-40B4-BE49-F238E27FC236}">
                      <a16:creationId xmlns:a16="http://schemas.microsoft.com/office/drawing/2014/main" id="{38F86415-BB06-744E-A81F-94544A2D97EF}"/>
                    </a:ext>
                  </a:extLst>
                </p:cNvPr>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23" name="Arc 22">
                  <a:extLst>
                    <a:ext uri="{FF2B5EF4-FFF2-40B4-BE49-F238E27FC236}">
                      <a16:creationId xmlns:a16="http://schemas.microsoft.com/office/drawing/2014/main" id="{54244B7D-FDE6-BD4D-94B7-775937B03E54}"/>
                    </a:ext>
                  </a:extLst>
                </p:cNvPr>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sz="375"/>
                </a:p>
              </p:txBody>
            </p:sp>
            <p:sp>
              <p:nvSpPr>
                <p:cNvPr id="24" name="Arc 23">
                  <a:extLst>
                    <a:ext uri="{FF2B5EF4-FFF2-40B4-BE49-F238E27FC236}">
                      <a16:creationId xmlns:a16="http://schemas.microsoft.com/office/drawing/2014/main" id="{30F80E8B-077C-774C-BA40-317CB89A92AE}"/>
                    </a:ext>
                  </a:extLst>
                </p:cNvPr>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25" name="Arc 24">
                  <a:extLst>
                    <a:ext uri="{FF2B5EF4-FFF2-40B4-BE49-F238E27FC236}">
                      <a16:creationId xmlns:a16="http://schemas.microsoft.com/office/drawing/2014/main" id="{8634EBE2-198F-6148-A9C2-96A135959F77}"/>
                    </a:ext>
                  </a:extLst>
                </p:cNvPr>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sz="375"/>
                </a:p>
              </p:txBody>
            </p:sp>
            <p:sp>
              <p:nvSpPr>
                <p:cNvPr id="26" name="Arc 25">
                  <a:extLst>
                    <a:ext uri="{FF2B5EF4-FFF2-40B4-BE49-F238E27FC236}">
                      <a16:creationId xmlns:a16="http://schemas.microsoft.com/office/drawing/2014/main" id="{828A219A-12E4-E841-9E1E-D022F3101EE9}"/>
                    </a:ext>
                  </a:extLst>
                </p:cNvPr>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27" name="Arc 26">
                  <a:extLst>
                    <a:ext uri="{FF2B5EF4-FFF2-40B4-BE49-F238E27FC236}">
                      <a16:creationId xmlns:a16="http://schemas.microsoft.com/office/drawing/2014/main" id="{3BABD7C7-B5C2-854B-AB65-FFF536AFE57C}"/>
                    </a:ext>
                  </a:extLst>
                </p:cNvPr>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sz="375"/>
                </a:p>
              </p:txBody>
            </p:sp>
            <p:sp>
              <p:nvSpPr>
                <p:cNvPr id="28" name="Arc 27">
                  <a:extLst>
                    <a:ext uri="{FF2B5EF4-FFF2-40B4-BE49-F238E27FC236}">
                      <a16:creationId xmlns:a16="http://schemas.microsoft.com/office/drawing/2014/main" id="{C4EA371B-DF0F-C84E-8CE3-957063D97DBE}"/>
                    </a:ext>
                  </a:extLst>
                </p:cNvPr>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29" name="Arc 28">
                  <a:extLst>
                    <a:ext uri="{FF2B5EF4-FFF2-40B4-BE49-F238E27FC236}">
                      <a16:creationId xmlns:a16="http://schemas.microsoft.com/office/drawing/2014/main" id="{0E5E05CF-9055-FC4D-B9B8-B2CF7EDCE24B}"/>
                    </a:ext>
                  </a:extLst>
                </p:cNvPr>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sz="375"/>
                </a:p>
              </p:txBody>
            </p:sp>
            <p:sp>
              <p:nvSpPr>
                <p:cNvPr id="30" name="Arc 29">
                  <a:extLst>
                    <a:ext uri="{FF2B5EF4-FFF2-40B4-BE49-F238E27FC236}">
                      <a16:creationId xmlns:a16="http://schemas.microsoft.com/office/drawing/2014/main" id="{6B716F02-2E76-8946-8E12-861BD2011513}"/>
                    </a:ext>
                  </a:extLst>
                </p:cNvPr>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31" name="Arc 30">
                  <a:extLst>
                    <a:ext uri="{FF2B5EF4-FFF2-40B4-BE49-F238E27FC236}">
                      <a16:creationId xmlns:a16="http://schemas.microsoft.com/office/drawing/2014/main" id="{D30EEA45-04A2-8942-9A68-14DD348438C7}"/>
                    </a:ext>
                  </a:extLst>
                </p:cNvPr>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sz="375"/>
                </a:p>
              </p:txBody>
            </p:sp>
          </p:grpSp>
        </p:grpSp>
        <p:sp>
          <p:nvSpPr>
            <p:cNvPr id="41" name="Oval 13">
              <a:extLst>
                <a:ext uri="{FF2B5EF4-FFF2-40B4-BE49-F238E27FC236}">
                  <a16:creationId xmlns:a16="http://schemas.microsoft.com/office/drawing/2014/main" id="{47984C3E-A0D0-2346-8661-0872C795CEE4}"/>
                </a:ext>
              </a:extLst>
            </p:cNvPr>
            <p:cNvSpPr>
              <a:spLocks noChangeArrowheads="1"/>
            </p:cNvSpPr>
            <p:nvPr/>
          </p:nvSpPr>
          <p:spPr bwMode="auto">
            <a:xfrm>
              <a:off x="7631112" y="3794128"/>
              <a:ext cx="2578556" cy="108902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sp>
        <p:nvSpPr>
          <p:cNvPr id="43" name="Rectangular Callout 42">
            <a:extLst>
              <a:ext uri="{FF2B5EF4-FFF2-40B4-BE49-F238E27FC236}">
                <a16:creationId xmlns:a16="http://schemas.microsoft.com/office/drawing/2014/main" id="{8C1603E0-802C-044C-9CDF-3AE3EAB53CA0}"/>
              </a:ext>
            </a:extLst>
          </p:cNvPr>
          <p:cNvSpPr/>
          <p:nvPr/>
        </p:nvSpPr>
        <p:spPr bwMode="auto">
          <a:xfrm>
            <a:off x="3560435" y="5112461"/>
            <a:ext cx="1600026" cy="480012"/>
          </a:xfrm>
          <a:prstGeom prst="wedgeRectCallout">
            <a:avLst>
              <a:gd name="adj1" fmla="val 20568"/>
              <a:gd name="adj2" fmla="val -151712"/>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r>
              <a:rPr lang="en-US" sz="1200" dirty="0">
                <a:latin typeface="Times New Roman" pitchFamily="18" charset="0"/>
              </a:rPr>
              <a:t>T</a:t>
            </a:r>
            <a:r>
              <a:rPr lang="en-US" altLang="zh-CN" sz="1200" dirty="0">
                <a:latin typeface="Times New Roman" pitchFamily="18" charset="0"/>
              </a:rPr>
              <a:t>2</a:t>
            </a:r>
            <a:r>
              <a:rPr lang="en-US" sz="1200" dirty="0">
                <a:latin typeface="Times New Roman" pitchFamily="18" charset="0"/>
              </a:rPr>
              <a:t>: Software-Defined Networking</a:t>
            </a:r>
          </a:p>
        </p:txBody>
      </p:sp>
      <p:sp>
        <p:nvSpPr>
          <p:cNvPr id="44" name="Rectangular Callout 43">
            <a:extLst>
              <a:ext uri="{FF2B5EF4-FFF2-40B4-BE49-F238E27FC236}">
                <a16:creationId xmlns:a16="http://schemas.microsoft.com/office/drawing/2014/main" id="{89172851-DCB5-CA48-85C4-FD26855C121A}"/>
              </a:ext>
            </a:extLst>
          </p:cNvPr>
          <p:cNvSpPr/>
          <p:nvPr/>
        </p:nvSpPr>
        <p:spPr bwMode="auto">
          <a:xfrm>
            <a:off x="5079016" y="2250106"/>
            <a:ext cx="1951105" cy="657130"/>
          </a:xfrm>
          <a:prstGeom prst="wedgeRectCallout">
            <a:avLst>
              <a:gd name="adj1" fmla="val 12940"/>
              <a:gd name="adj2" fmla="val 84967"/>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r>
              <a:rPr lang="en-US" sz="1200" dirty="0">
                <a:latin typeface="Times New Roman" pitchFamily="18" charset="0"/>
              </a:rPr>
              <a:t>T5: Cloud Data Center (CDC) Networking Control Plane</a:t>
            </a:r>
          </a:p>
        </p:txBody>
      </p:sp>
      <p:pic>
        <p:nvPicPr>
          <p:cNvPr id="46" name="Picture 2">
            <a:extLst>
              <a:ext uri="{FF2B5EF4-FFF2-40B4-BE49-F238E27FC236}">
                <a16:creationId xmlns:a16="http://schemas.microsoft.com/office/drawing/2014/main" id="{A9E3E261-6E5A-2446-BD6E-73809871614B}"/>
              </a:ext>
            </a:extLst>
          </p:cNvPr>
          <p:cNvPicPr>
            <a:picLocks noChangeAspect="1"/>
          </p:cNvPicPr>
          <p:nvPr/>
        </p:nvPicPr>
        <p:blipFill>
          <a:blip r:embed="rId2">
            <a:extLst>
              <a:ext uri="{28A0092B-C50C-407E-A947-70E740481C1C}">
                <a14:useLocalDpi xmlns:a14="http://schemas.microsoft.com/office/drawing/2010/main" val="0"/>
              </a:ext>
            </a:extLst>
          </a:blip>
          <a:srcRect t="5940" r="13184"/>
          <a:stretch>
            <a:fillRect/>
          </a:stretch>
        </p:blipFill>
        <p:spPr bwMode="auto">
          <a:xfrm>
            <a:off x="5413857" y="3665974"/>
            <a:ext cx="1085380" cy="4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ular Callout 46">
            <a:extLst>
              <a:ext uri="{FF2B5EF4-FFF2-40B4-BE49-F238E27FC236}">
                <a16:creationId xmlns:a16="http://schemas.microsoft.com/office/drawing/2014/main" id="{F6077145-8E6A-324F-8BD1-29054FBEE945}"/>
              </a:ext>
            </a:extLst>
          </p:cNvPr>
          <p:cNvSpPr/>
          <p:nvPr/>
        </p:nvSpPr>
        <p:spPr bwMode="auto">
          <a:xfrm>
            <a:off x="7304954" y="2270314"/>
            <a:ext cx="1762595" cy="513229"/>
          </a:xfrm>
          <a:prstGeom prst="wedgeRectCallout">
            <a:avLst>
              <a:gd name="adj1" fmla="val -61731"/>
              <a:gd name="adj2" fmla="val 151524"/>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r>
              <a:rPr lang="en-US" sz="1200" dirty="0">
                <a:latin typeface="Times New Roman" pitchFamily="18" charset="0"/>
              </a:rPr>
              <a:t>T6: Cloud Apps &amp; Apps-Driven Network Systems</a:t>
            </a:r>
          </a:p>
        </p:txBody>
      </p:sp>
      <p:sp>
        <p:nvSpPr>
          <p:cNvPr id="50" name="Rectangular Callout 49">
            <a:extLst>
              <a:ext uri="{FF2B5EF4-FFF2-40B4-BE49-F238E27FC236}">
                <a16:creationId xmlns:a16="http://schemas.microsoft.com/office/drawing/2014/main" id="{E446809C-F03D-3549-8405-58A8FA153053}"/>
              </a:ext>
            </a:extLst>
          </p:cNvPr>
          <p:cNvSpPr/>
          <p:nvPr/>
        </p:nvSpPr>
        <p:spPr bwMode="auto">
          <a:xfrm>
            <a:off x="6383092" y="5091980"/>
            <a:ext cx="1535815" cy="473723"/>
          </a:xfrm>
          <a:prstGeom prst="wedgeRectCallout">
            <a:avLst>
              <a:gd name="adj1" fmla="val -41329"/>
              <a:gd name="adj2" fmla="val -161048"/>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r>
              <a:rPr lang="en-US" sz="1200" dirty="0">
                <a:latin typeface="Times New Roman" pitchFamily="18" charset="0"/>
              </a:rPr>
              <a:t>T4: Microservices Architecture</a:t>
            </a:r>
          </a:p>
        </p:txBody>
      </p:sp>
      <p:sp>
        <p:nvSpPr>
          <p:cNvPr id="48" name="Rectangular Callout 47">
            <a:extLst>
              <a:ext uri="{FF2B5EF4-FFF2-40B4-BE49-F238E27FC236}">
                <a16:creationId xmlns:a16="http://schemas.microsoft.com/office/drawing/2014/main" id="{AF430504-29E1-B04D-B0AD-BB12B680A566}"/>
              </a:ext>
            </a:extLst>
          </p:cNvPr>
          <p:cNvSpPr/>
          <p:nvPr/>
        </p:nvSpPr>
        <p:spPr bwMode="auto">
          <a:xfrm>
            <a:off x="7369539" y="4384237"/>
            <a:ext cx="1633426" cy="470609"/>
          </a:xfrm>
          <a:prstGeom prst="wedgeRectCallout">
            <a:avLst>
              <a:gd name="adj1" fmla="val -58680"/>
              <a:gd name="adj2" fmla="val -103789"/>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26"/>
            <a:r>
              <a:rPr lang="en-US" sz="1200" dirty="0">
                <a:latin typeface="Times New Roman" pitchFamily="18" charset="0"/>
              </a:rPr>
              <a:t>T7: </a:t>
            </a:r>
            <a:r>
              <a:rPr lang="en-US" altLang="zh-CN" sz="1200" dirty="0">
                <a:latin typeface="Times New Roman" pitchFamily="18" charset="0"/>
              </a:rPr>
              <a:t>AI</a:t>
            </a:r>
            <a:r>
              <a:rPr lang="zh-CN" altLang="en-US" sz="1200" dirty="0">
                <a:latin typeface="Times New Roman" pitchFamily="18" charset="0"/>
              </a:rPr>
              <a:t> </a:t>
            </a:r>
            <a:r>
              <a:rPr lang="en-US" altLang="zh-CN" sz="1200" dirty="0">
                <a:latin typeface="Times New Roman" pitchFamily="18" charset="0"/>
              </a:rPr>
              <a:t>+</a:t>
            </a:r>
            <a:r>
              <a:rPr lang="en-US" sz="1200" dirty="0">
                <a:latin typeface="Times New Roman" pitchFamily="18" charset="0"/>
              </a:rPr>
              <a:t> Systems</a:t>
            </a:r>
          </a:p>
        </p:txBody>
      </p:sp>
      <p:sp>
        <p:nvSpPr>
          <p:cNvPr id="3" name="Left Brace 2">
            <a:extLst>
              <a:ext uri="{FF2B5EF4-FFF2-40B4-BE49-F238E27FC236}">
                <a16:creationId xmlns:a16="http://schemas.microsoft.com/office/drawing/2014/main" id="{BCCB2BEB-036B-A84E-BAC2-E46BC663C02F}"/>
              </a:ext>
            </a:extLst>
          </p:cNvPr>
          <p:cNvSpPr/>
          <p:nvPr/>
        </p:nvSpPr>
        <p:spPr bwMode="auto">
          <a:xfrm rot="16200000">
            <a:off x="4547166" y="1740190"/>
            <a:ext cx="519571" cy="8229600"/>
          </a:xfrm>
          <a:prstGeom prst="leftBrace">
            <a:avLst>
              <a:gd name="adj1" fmla="val 143396"/>
              <a:gd name="adj2" fmla="val 49849"/>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
        <p:nvSpPr>
          <p:cNvPr id="49" name="Left Brace 48">
            <a:extLst>
              <a:ext uri="{FF2B5EF4-FFF2-40B4-BE49-F238E27FC236}">
                <a16:creationId xmlns:a16="http://schemas.microsoft.com/office/drawing/2014/main" id="{85979F9B-0D57-314C-B967-8031905DDEC1}"/>
              </a:ext>
            </a:extLst>
          </p:cNvPr>
          <p:cNvSpPr/>
          <p:nvPr/>
        </p:nvSpPr>
        <p:spPr bwMode="auto">
          <a:xfrm rot="5400000">
            <a:off x="4632728" y="-2096064"/>
            <a:ext cx="519571" cy="8229600"/>
          </a:xfrm>
          <a:prstGeom prst="leftBrace">
            <a:avLst>
              <a:gd name="adj1" fmla="val 143396"/>
              <a:gd name="adj2" fmla="val 49849"/>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475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43" grpId="0" animBg="1"/>
      <p:bldP spid="44" grpId="0" animBg="1"/>
      <p:bldP spid="47" grpId="0" animBg="1"/>
      <p:bldP spid="50" grpId="0" animBg="1"/>
      <p:bldP spid="48" grpId="0" animBg="1"/>
      <p:bldP spid="3"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Design Goals</a:t>
            </a:r>
          </a:p>
        </p:txBody>
      </p:sp>
      <p:sp>
        <p:nvSpPr>
          <p:cNvPr id="3" name="Content Placeholder 2"/>
          <p:cNvSpPr>
            <a:spLocks noGrp="1"/>
          </p:cNvSpPr>
          <p:nvPr>
            <p:ph idx="1"/>
          </p:nvPr>
        </p:nvSpPr>
        <p:spPr/>
        <p:txBody>
          <a:bodyPr/>
          <a:lstStyle/>
          <a:p>
            <a:pPr>
              <a:buFont typeface="Wingdings" pitchFamily="2" charset="2"/>
              <a:buChar char="q"/>
            </a:pPr>
            <a:r>
              <a:rPr lang="en-US" dirty="0"/>
              <a:t>Scale to massive scale</a:t>
            </a:r>
          </a:p>
          <a:p>
            <a:pPr>
              <a:buFont typeface="Wingdings" pitchFamily="2" charset="2"/>
              <a:buChar char="q"/>
            </a:pPr>
            <a:r>
              <a:rPr lang="en-US" dirty="0"/>
              <a:t>Reduce latency/tail latency</a:t>
            </a:r>
          </a:p>
          <a:p>
            <a:pPr>
              <a:buFont typeface="Wingdings" pitchFamily="2" charset="2"/>
              <a:buChar char="q"/>
            </a:pPr>
            <a:r>
              <a:rPr lang="en-US" dirty="0"/>
              <a:t>Drive down costs</a:t>
            </a:r>
          </a:p>
          <a:p>
            <a:pPr>
              <a:buFont typeface="Wingdings" pitchFamily="2" charset="2"/>
              <a:buChar char="q"/>
            </a:pPr>
            <a:r>
              <a:rPr lang="en-US" dirty="0"/>
              <a:t>Support large-scale resource sharing across users (multi-tenants), apps and servers</a:t>
            </a:r>
          </a:p>
          <a:p>
            <a:pPr>
              <a:buFont typeface="Wingdings" pitchFamily="2" charset="2"/>
              <a:buChar char="q"/>
            </a:pPr>
            <a:r>
              <a:rPr lang="en-US" dirty="0"/>
              <a:t>Integrate next-generation hardware, e.g.,  accelerator, NIC, programmable switch, RDMA fabric, …</a:t>
            </a:r>
          </a:p>
          <a:p>
            <a:pPr>
              <a:buFont typeface="Wingdings" pitchFamily="2" charset="2"/>
              <a:buChar char="q"/>
            </a:pPr>
            <a:r>
              <a:rPr lang="en-US" dirty="0"/>
              <a:t>Improve software development productivity</a:t>
            </a:r>
          </a:p>
        </p:txBody>
      </p:sp>
      <p:sp>
        <p:nvSpPr>
          <p:cNvPr id="6" name="Slide Number Placeholder 5"/>
          <p:cNvSpPr>
            <a:spLocks noGrp="1"/>
          </p:cNvSpPr>
          <p:nvPr>
            <p:ph type="sldNum" sz="quarter" idx="12"/>
          </p:nvPr>
        </p:nvSpPr>
        <p:spPr/>
        <p:txBody>
          <a:bodyPr/>
          <a:lstStyle/>
          <a:p>
            <a:fld id="{AC913800-9833-F549-80FC-C3497A40B0B4}" type="slidenum">
              <a:rPr lang="en-US" smtClean="0"/>
              <a:t>19</a:t>
            </a:fld>
            <a:endParaRPr lang="en-US"/>
          </a:p>
        </p:txBody>
      </p:sp>
      <p:pic>
        <p:nvPicPr>
          <p:cNvPr id="5" name="Picture 4">
            <a:extLst>
              <a:ext uri="{FF2B5EF4-FFF2-40B4-BE49-F238E27FC236}">
                <a16:creationId xmlns:a16="http://schemas.microsoft.com/office/drawing/2014/main" id="{D2C76311-2DDC-C443-B902-2D40BA0C580A}"/>
              </a:ext>
            </a:extLst>
          </p:cNvPr>
          <p:cNvPicPr>
            <a:picLocks noChangeAspect="1"/>
          </p:cNvPicPr>
          <p:nvPr/>
        </p:nvPicPr>
        <p:blipFill>
          <a:blip r:embed="rId2"/>
          <a:stretch>
            <a:fillRect/>
          </a:stretch>
        </p:blipFill>
        <p:spPr>
          <a:xfrm>
            <a:off x="5560130" y="1073150"/>
            <a:ext cx="3596570" cy="2194965"/>
          </a:xfrm>
          <a:prstGeom prst="rect">
            <a:avLst/>
          </a:prstGeom>
        </p:spPr>
      </p:pic>
    </p:spTree>
    <p:extLst>
      <p:ext uri="{BB962C8B-B14F-4D97-AF65-F5344CB8AC3E}">
        <p14:creationId xmlns:p14="http://schemas.microsoft.com/office/powerpoint/2010/main" val="56916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7CBD4323-42A0-E54E-9D59-E221C7814D01}" type="slidenum">
              <a:rPr lang="en-US" altLang="x-none" sz="1200">
                <a:latin typeface="Tahoma" charset="0"/>
              </a:rPr>
              <a:pPr/>
              <a:t>2</a:t>
            </a:fld>
            <a:endParaRPr lang="en-US" altLang="x-none" sz="1200" dirty="0">
              <a:latin typeface="Tahoma" charset="0"/>
            </a:endParaRPr>
          </a:p>
        </p:txBody>
      </p:sp>
      <p:sp>
        <p:nvSpPr>
          <p:cNvPr id="31746" name="Rectangle 2"/>
          <p:cNvSpPr>
            <a:spLocks noGrp="1" noChangeArrowheads="1"/>
          </p:cNvSpPr>
          <p:nvPr>
            <p:ph type="title"/>
          </p:nvPr>
        </p:nvSpPr>
        <p:spPr/>
        <p:txBody>
          <a:bodyPr/>
          <a:lstStyle/>
          <a:p>
            <a:r>
              <a:rPr lang="en-US" altLang="x-none" dirty="0">
                <a:ea typeface="ＭＳ Ｐゴシック" charset="-128"/>
              </a:rPr>
              <a:t>Outline</a:t>
            </a:r>
          </a:p>
        </p:txBody>
      </p:sp>
      <p:sp>
        <p:nvSpPr>
          <p:cNvPr id="31747" name="Rectangle 3"/>
          <p:cNvSpPr>
            <a:spLocks noGrp="1" noChangeArrowheads="1"/>
          </p:cNvSpPr>
          <p:nvPr>
            <p:ph type="body" idx="1"/>
          </p:nvPr>
        </p:nvSpPr>
        <p:spPr/>
        <p:txBody>
          <a:bodyPr/>
          <a:lstStyle/>
          <a:p>
            <a:pPr>
              <a:buClr>
                <a:schemeClr val="accent1"/>
              </a:buClr>
              <a:buFont typeface="Wingdings" charset="2"/>
              <a:buChar char="Ø"/>
            </a:pPr>
            <a:r>
              <a:rPr lang="en-US" altLang="x-none" i="1" dirty="0">
                <a:solidFill>
                  <a:schemeClr val="accent1"/>
                </a:solidFill>
                <a:ea typeface="ＭＳ Ｐゴシック" charset="-128"/>
              </a:rPr>
              <a:t>Administrative trivia</a:t>
            </a:r>
            <a:r>
              <a:rPr lang="ja-JP" altLang="en-US" i="1">
                <a:solidFill>
                  <a:schemeClr val="accent1"/>
                </a:solidFill>
                <a:ea typeface="ＭＳ Ｐゴシック" charset="-128"/>
              </a:rPr>
              <a:t>’</a:t>
            </a:r>
            <a:r>
              <a:rPr lang="en-US" altLang="ja-JP" i="1" dirty="0">
                <a:solidFill>
                  <a:schemeClr val="accent1"/>
                </a:solidFill>
                <a:ea typeface="ＭＳ Ｐゴシック" charset="-128"/>
              </a:rPr>
              <a:t>s</a:t>
            </a:r>
          </a:p>
          <a:p>
            <a:pPr>
              <a:buFont typeface="Wingdings" pitchFamily="2" charset="2"/>
              <a:buChar char="q"/>
            </a:pPr>
            <a:r>
              <a:rPr lang="en-US" altLang="x-none" dirty="0">
                <a:ea typeface="ＭＳ Ｐゴシック" charset="-128"/>
              </a:rPr>
              <a:t>What is a network protocol?</a:t>
            </a:r>
          </a:p>
          <a:p>
            <a:pPr>
              <a:buFont typeface="Wingdings" pitchFamily="2" charset="2"/>
              <a:buChar char="q"/>
            </a:pPr>
            <a:r>
              <a:rPr lang="en-US" altLang="x-none" dirty="0">
                <a:ea typeface="ＭＳ Ｐゴシック" charset="-128"/>
              </a:rPr>
              <a:t>A brief introduction to the Internet: past and present</a:t>
            </a:r>
          </a:p>
          <a:p>
            <a:pPr>
              <a:buFont typeface="Wingdings" pitchFamily="2" charset="2"/>
              <a:buChar char="q"/>
            </a:pPr>
            <a:r>
              <a:rPr lang="en-US" altLang="x-none" dirty="0">
                <a:ea typeface="ＭＳ Ｐゴシック" charset="-128"/>
              </a:rP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tLang="x-none" sz="2699" dirty="0">
                <a:ea typeface="ＭＳ Ｐゴシック" charset="-128"/>
              </a:rPr>
              <a:t>Fundamental Challenge Achieving Goals: Complexity</a:t>
            </a:r>
          </a:p>
        </p:txBody>
      </p:sp>
      <p:sp>
        <p:nvSpPr>
          <p:cNvPr id="140291" name="Content Placeholder 2"/>
          <p:cNvSpPr>
            <a:spLocks noGrp="1"/>
          </p:cNvSpPr>
          <p:nvPr>
            <p:ph idx="1"/>
          </p:nvPr>
        </p:nvSpPr>
        <p:spPr/>
        <p:txBody>
          <a:bodyPr/>
          <a:lstStyle/>
          <a:p>
            <a:pPr>
              <a:buFont typeface="Wingdings" pitchFamily="2" charset="2"/>
              <a:buChar char="q"/>
            </a:pPr>
            <a:r>
              <a:rPr lang="en-US" altLang="x-none" dirty="0">
                <a:solidFill>
                  <a:srgbClr val="000090"/>
                </a:solidFill>
                <a:ea typeface="ＭＳ Ｐゴシック" charset="-128"/>
              </a:rPr>
              <a:t>Complexity</a:t>
            </a:r>
            <a:r>
              <a:rPr lang="en-US" altLang="x-none" dirty="0">
                <a:ea typeface="ＭＳ Ｐゴシック" charset="-128"/>
              </a:rPr>
              <a:t> </a:t>
            </a:r>
            <a:r>
              <a:rPr lang="en-US" altLang="x-none" dirty="0">
                <a:solidFill>
                  <a:schemeClr val="accent4">
                    <a:lumMod val="50000"/>
                    <a:lumOff val="50000"/>
                  </a:schemeClr>
                </a:solidFill>
                <a:ea typeface="ＭＳ Ｐゴシック" charset="-128"/>
              </a:rPr>
              <a:t>arises from design strategies intended to create</a:t>
            </a:r>
          </a:p>
          <a:p>
            <a:pPr lvl="1">
              <a:buFont typeface="Courier New" panose="02070309020205020404" pitchFamily="49" charset="0"/>
              <a:buChar char="o"/>
            </a:pPr>
            <a:r>
              <a:rPr lang="en-US" altLang="x-none" dirty="0">
                <a:solidFill>
                  <a:srgbClr val="000090"/>
                </a:solidFill>
                <a:ea typeface="ＭＳ Ｐゴシック" charset="-128"/>
              </a:rPr>
              <a:t>Scalability</a:t>
            </a:r>
            <a:endParaRPr lang="en-US" altLang="x-none" dirty="0">
              <a:ea typeface="ＭＳ Ｐゴシック" charset="-128"/>
            </a:endParaRPr>
          </a:p>
          <a:p>
            <a:pPr lvl="2">
              <a:buFont typeface="Courier New" panose="02070309020205020404" pitchFamily="49" charset="0"/>
              <a:buChar char="o"/>
            </a:pPr>
            <a:r>
              <a:rPr lang="en-US" altLang="x-none" dirty="0">
                <a:ea typeface="ＭＳ Ｐゴシック" charset="-128"/>
              </a:rPr>
              <a:t>to handle the size and complexity of a system as a whole</a:t>
            </a:r>
          </a:p>
          <a:p>
            <a:pPr lvl="1">
              <a:buFont typeface="Courier New" panose="02070309020205020404" pitchFamily="49" charset="0"/>
              <a:buChar char="o"/>
            </a:pPr>
            <a:r>
              <a:rPr lang="en-US" altLang="x-none" dirty="0">
                <a:solidFill>
                  <a:srgbClr val="000090"/>
                </a:solidFill>
                <a:ea typeface="ＭＳ Ｐゴシック" charset="-128"/>
              </a:rPr>
              <a:t>Efficiency</a:t>
            </a:r>
            <a:endParaRPr lang="en-US" altLang="x-none" dirty="0">
              <a:ea typeface="ＭＳ Ｐゴシック" charset="-128"/>
            </a:endParaRPr>
          </a:p>
          <a:p>
            <a:pPr lvl="2">
              <a:buFont typeface="Courier New" panose="02070309020205020404" pitchFamily="49" charset="0"/>
              <a:buChar char="o"/>
            </a:pPr>
            <a:r>
              <a:rPr lang="en-US" altLang="x-none" dirty="0">
                <a:ea typeface="ＭＳ Ｐゴシック" charset="-128"/>
              </a:rPr>
              <a:t>to handle resource scarcity</a:t>
            </a:r>
            <a:endParaRPr lang="en-US" altLang="x-none" dirty="0">
              <a:solidFill>
                <a:srgbClr val="000090"/>
              </a:solidFill>
              <a:ea typeface="ＭＳ Ｐゴシック" charset="-128"/>
            </a:endParaRPr>
          </a:p>
          <a:p>
            <a:pPr lvl="1">
              <a:buFont typeface="Courier New" panose="02070309020205020404" pitchFamily="49" charset="0"/>
              <a:buChar char="o"/>
            </a:pPr>
            <a:r>
              <a:rPr lang="en-US" altLang="x-none" dirty="0">
                <a:solidFill>
                  <a:srgbClr val="000090"/>
                </a:solidFill>
                <a:ea typeface="ＭＳ Ｐゴシック" charset="-128"/>
              </a:rPr>
              <a:t>Reliability</a:t>
            </a:r>
            <a:r>
              <a:rPr lang="en-US" altLang="x-none" dirty="0">
                <a:ea typeface="ＭＳ Ｐゴシック" charset="-128"/>
              </a:rPr>
              <a:t> </a:t>
            </a:r>
          </a:p>
          <a:p>
            <a:pPr lvl="2">
              <a:buFont typeface="Courier New" panose="02070309020205020404" pitchFamily="49" charset="0"/>
              <a:buChar char="o"/>
            </a:pPr>
            <a:r>
              <a:rPr lang="en-US" altLang="x-none" dirty="0">
                <a:ea typeface="ＭＳ Ｐゴシック" charset="-128"/>
              </a:rPr>
              <a:t>to handle component failures</a:t>
            </a:r>
            <a:endParaRPr lang="en-US" altLang="x-none" dirty="0">
              <a:solidFill>
                <a:srgbClr val="000090"/>
              </a:solidFill>
              <a:ea typeface="ＭＳ Ｐゴシック" charset="-128"/>
            </a:endParaRPr>
          </a:p>
          <a:p>
            <a:pPr lvl="1">
              <a:buFont typeface="Courier New" panose="02070309020205020404" pitchFamily="49" charset="0"/>
              <a:buChar char="o"/>
            </a:pPr>
            <a:r>
              <a:rPr lang="en-US" altLang="x-none" dirty="0">
                <a:solidFill>
                  <a:srgbClr val="000090"/>
                </a:solidFill>
                <a:ea typeface="ＭＳ Ｐゴシック" charset="-128"/>
              </a:rPr>
              <a:t>Modularity</a:t>
            </a:r>
            <a:r>
              <a:rPr lang="en-US" altLang="x-none" dirty="0">
                <a:ea typeface="ＭＳ Ｐゴシック" charset="-128"/>
              </a:rPr>
              <a:t> </a:t>
            </a:r>
          </a:p>
          <a:p>
            <a:pPr lvl="2">
              <a:buFont typeface="Courier New" panose="02070309020205020404" pitchFamily="49" charset="0"/>
              <a:buChar char="o"/>
            </a:pPr>
            <a:r>
              <a:rPr lang="en-US" altLang="x-none" dirty="0">
                <a:ea typeface="ＭＳ Ｐゴシック" charset="-128"/>
              </a:rPr>
              <a:t>to allow reuse of components</a:t>
            </a:r>
            <a:endParaRPr lang="en-US" altLang="x-none" dirty="0">
              <a:solidFill>
                <a:srgbClr val="000090"/>
              </a:solidFill>
              <a:ea typeface="ＭＳ Ｐゴシック" charset="-128"/>
            </a:endParaRPr>
          </a:p>
          <a:p>
            <a:pPr lvl="1">
              <a:buFont typeface="Courier New" panose="02070309020205020404" pitchFamily="49" charset="0"/>
              <a:buChar char="o"/>
            </a:pPr>
            <a:r>
              <a:rPr lang="en-US" altLang="x-none" dirty="0">
                <a:solidFill>
                  <a:srgbClr val="000090"/>
                </a:solidFill>
                <a:ea typeface="ＭＳ Ｐゴシック" charset="-128"/>
              </a:rPr>
              <a:t>Evolvability</a:t>
            </a:r>
            <a:endParaRPr lang="en-US" altLang="x-none" dirty="0">
              <a:ea typeface="ＭＳ Ｐゴシック" charset="-128"/>
            </a:endParaRPr>
          </a:p>
          <a:p>
            <a:pPr lvl="2">
              <a:buFont typeface="Courier New" panose="02070309020205020404" pitchFamily="49" charset="0"/>
              <a:buChar char="o"/>
            </a:pPr>
            <a:r>
              <a:rPr lang="en-US" altLang="x-none" dirty="0">
                <a:ea typeface="ＭＳ Ｐゴシック" charset="-128"/>
              </a:rPr>
              <a:t>to allow reuse of components in time</a:t>
            </a:r>
          </a:p>
        </p:txBody>
      </p:sp>
      <p:sp>
        <p:nvSpPr>
          <p:cNvPr id="140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FA52864F-C8E7-E248-8646-D2149A10AAD6}" type="slidenum">
              <a:rPr lang="en-US" altLang="x-none" sz="900">
                <a:solidFill>
                  <a:srgbClr val="000000"/>
                </a:solidFill>
                <a:latin typeface="Tahoma" charset="0"/>
              </a:rPr>
              <a:pPr defTabSz="685543">
                <a:defRPr/>
              </a:pPr>
              <a:t>20</a:t>
            </a:fld>
            <a:endParaRPr lang="en-US" altLang="x-none" sz="900">
              <a:solidFill>
                <a:srgbClr val="000000"/>
              </a:solidFill>
              <a:latin typeface="Tahoma" charset="0"/>
            </a:endParaRPr>
          </a:p>
        </p:txBody>
      </p:sp>
    </p:spTree>
    <p:extLst>
      <p:ext uri="{BB962C8B-B14F-4D97-AF65-F5344CB8AC3E}">
        <p14:creationId xmlns:p14="http://schemas.microsoft.com/office/powerpoint/2010/main" val="152437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tLang="x-none" dirty="0">
                <a:ea typeface="ＭＳ Ｐゴシック" charset="-128"/>
              </a:rPr>
              <a:t>Complexity</a:t>
            </a:r>
          </a:p>
        </p:txBody>
      </p:sp>
      <p:sp>
        <p:nvSpPr>
          <p:cNvPr id="136195" name="Content Placeholder 2"/>
          <p:cNvSpPr>
            <a:spLocks noGrp="1"/>
          </p:cNvSpPr>
          <p:nvPr>
            <p:ph idx="1"/>
          </p:nvPr>
        </p:nvSpPr>
        <p:spPr/>
        <p:txBody>
          <a:bodyPr/>
          <a:lstStyle/>
          <a:p>
            <a:pPr>
              <a:buFont typeface="ZapfDingbats" charset="0"/>
              <a:buNone/>
            </a:pPr>
            <a:r>
              <a:rPr lang="en-US" altLang="ja-JP" sz="2400" dirty="0">
                <a:ea typeface="ＭＳ Ｐゴシック" charset="-128"/>
              </a:rPr>
              <a:t>  </a:t>
            </a:r>
            <a:r>
              <a:rPr lang="ja-JP" altLang="en-US" sz="2400">
                <a:ea typeface="ＭＳ Ｐゴシック" charset="-128"/>
              </a:rPr>
              <a:t>“</a:t>
            </a:r>
            <a:r>
              <a:rPr lang="en-US" altLang="ja-JP" sz="2400" dirty="0">
                <a:ea typeface="ＭＳ Ｐゴシック" charset="-128"/>
              </a:rPr>
              <a:t>Developers who have worked at the small scale might be asking themselves why we need to bother when we could just use some kind of </a:t>
            </a:r>
            <a:r>
              <a:rPr lang="en-US" altLang="ja-JP" sz="2400" dirty="0" err="1">
                <a:ea typeface="ＭＳ Ｐゴシック" charset="-128"/>
              </a:rPr>
              <a:t>out-of</a:t>
            </a:r>
            <a:r>
              <a:rPr lang="en-US" altLang="ja-JP" sz="2400" dirty="0">
                <a:ea typeface="ＭＳ Ｐゴシック" charset="-128"/>
              </a:rPr>
              <a:t> the-box solution. For small-scale applications, this can be a great idea. We save time and money up front and get a working and serviceable application. The problem comes at larger scales—there are no off-the-shelf kits that will allow you to build something like Amazon... There’s a good reason why </a:t>
            </a:r>
            <a:r>
              <a:rPr lang="en-US" altLang="ja-JP" sz="2400" dirty="0">
                <a:solidFill>
                  <a:srgbClr val="FF0000"/>
                </a:solidFill>
                <a:ea typeface="ＭＳ Ｐゴシック" charset="-128"/>
              </a:rPr>
              <a:t>the largest applications on the Internet are all bespoke creations</a:t>
            </a:r>
            <a:r>
              <a:rPr lang="en-US" altLang="ja-JP" sz="2400" dirty="0">
                <a:ea typeface="ＭＳ Ｐゴシック" charset="-128"/>
              </a:rPr>
              <a:t>: no other approach can create massively scalable applications within a </a:t>
            </a:r>
            <a:br>
              <a:rPr lang="en-US" altLang="ja-JP" sz="2400" dirty="0">
                <a:ea typeface="ＭＳ Ｐゴシック" charset="-128"/>
              </a:rPr>
            </a:br>
            <a:r>
              <a:rPr lang="en-US" altLang="ja-JP" sz="2400" dirty="0">
                <a:ea typeface="ＭＳ Ｐゴシック" charset="-128"/>
              </a:rPr>
              <a:t>reasonable budget.</a:t>
            </a:r>
            <a:r>
              <a:rPr lang="ja-JP" altLang="en-US" sz="2400">
                <a:ea typeface="ＭＳ Ｐゴシック" charset="-128"/>
              </a:rPr>
              <a:t>”</a:t>
            </a:r>
            <a:endParaRPr lang="en-US" altLang="x-none" sz="2400" dirty="0">
              <a:ea typeface="ＭＳ Ｐゴシック" charset="-128"/>
            </a:endParaRPr>
          </a:p>
        </p:txBody>
      </p:sp>
      <p:sp>
        <p:nvSpPr>
          <p:cNvPr id="136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6A009746-0746-DE42-AC01-A6D98B48394D}" type="slidenum">
              <a:rPr lang="en-US" altLang="x-none" sz="900">
                <a:solidFill>
                  <a:srgbClr val="000000"/>
                </a:solidFill>
                <a:latin typeface="Tahoma" charset="0"/>
              </a:rPr>
              <a:pPr defTabSz="685543">
                <a:defRPr/>
              </a:pPr>
              <a:t>21</a:t>
            </a:fld>
            <a:endParaRPr lang="en-US" altLang="x-none" sz="900">
              <a:solidFill>
                <a:srgbClr val="000000"/>
              </a:solidFill>
              <a:latin typeface="Tahoma" charset="0"/>
            </a:endParaRPr>
          </a:p>
        </p:txBody>
      </p:sp>
      <p:sp>
        <p:nvSpPr>
          <p:cNvPr id="136196" name="Rectangle 4"/>
          <p:cNvSpPr>
            <a:spLocks noChangeArrowheads="1"/>
          </p:cNvSpPr>
          <p:nvPr/>
        </p:nvSpPr>
        <p:spPr bwMode="auto">
          <a:xfrm>
            <a:off x="1225550" y="6457498"/>
            <a:ext cx="411093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r>
              <a:rPr lang="en-US" altLang="x-none" sz="1799" i="1" dirty="0">
                <a:solidFill>
                  <a:srgbClr val="000000"/>
                </a:solidFill>
              </a:rPr>
              <a:t>http://</a:t>
            </a:r>
            <a:r>
              <a:rPr lang="en-US" altLang="x-none" sz="1799" i="1" dirty="0" err="1">
                <a:solidFill>
                  <a:srgbClr val="000000"/>
                </a:solidFill>
              </a:rPr>
              <a:t>www.evontech.com</a:t>
            </a:r>
            <a:r>
              <a:rPr lang="en-US" altLang="x-none" sz="1799" i="1" dirty="0">
                <a:solidFill>
                  <a:srgbClr val="000000"/>
                </a:solidFill>
              </a:rPr>
              <a:t>/</a:t>
            </a:r>
            <a:r>
              <a:rPr lang="en-US" altLang="x-none" sz="1799" i="1" dirty="0" err="1">
                <a:solidFill>
                  <a:srgbClr val="000000"/>
                </a:solidFill>
              </a:rPr>
              <a:t>symbian</a:t>
            </a:r>
            <a:r>
              <a:rPr lang="en-US" altLang="x-none" sz="1799" i="1" dirty="0">
                <a:solidFill>
                  <a:srgbClr val="000000"/>
                </a:solidFill>
              </a:rPr>
              <a:t>/55.html</a:t>
            </a:r>
          </a:p>
        </p:txBody>
      </p:sp>
      <p:pic>
        <p:nvPicPr>
          <p:cNvPr id="1361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0232" y="5055169"/>
            <a:ext cx="1379336" cy="9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47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Advantages</a:t>
            </a:r>
          </a:p>
        </p:txBody>
      </p:sp>
      <p:sp>
        <p:nvSpPr>
          <p:cNvPr id="3" name="Content Placeholder 2"/>
          <p:cNvSpPr>
            <a:spLocks noGrp="1"/>
          </p:cNvSpPr>
          <p:nvPr>
            <p:ph idx="1"/>
          </p:nvPr>
        </p:nvSpPr>
        <p:spPr>
          <a:xfrm>
            <a:off x="533402" y="2187626"/>
            <a:ext cx="7986590" cy="3313980"/>
          </a:xfrm>
        </p:spPr>
        <p:txBody>
          <a:bodyPr/>
          <a:lstStyle/>
          <a:p>
            <a:pPr>
              <a:buFont typeface="Wingdings" pitchFamily="2" charset="2"/>
              <a:buChar char="q"/>
            </a:pPr>
            <a:r>
              <a:rPr lang="en-US" dirty="0"/>
              <a:t>Single administrative domain, no need to be compatible with outside world when inside itself</a:t>
            </a:r>
          </a:p>
          <a:p>
            <a:pPr>
              <a:buFont typeface="Wingdings" pitchFamily="2" charset="2"/>
              <a:buChar char="q"/>
            </a:pPr>
            <a:r>
              <a:rPr lang="en-US" dirty="0"/>
              <a:t>Tiny round trip times (microseconds)</a:t>
            </a:r>
          </a:p>
          <a:p>
            <a:pPr>
              <a:buFont typeface="Wingdings" pitchFamily="2" charset="2"/>
              <a:buChar char="q"/>
            </a:pPr>
            <a:r>
              <a:rPr lang="en-US" dirty="0"/>
              <a:t>Control both networks and end hosts</a:t>
            </a:r>
          </a:p>
          <a:p>
            <a:pPr>
              <a:buFont typeface="Wingdings" pitchFamily="2" charset="2"/>
              <a:buChar char="q"/>
            </a:pPr>
            <a:r>
              <a:rPr lang="en-US" dirty="0"/>
              <a:t>Economy of scale—huge buyers that can drive market </a:t>
            </a:r>
          </a:p>
        </p:txBody>
      </p:sp>
      <p:sp>
        <p:nvSpPr>
          <p:cNvPr id="6" name="Slide Number Placeholder 5"/>
          <p:cNvSpPr>
            <a:spLocks noGrp="1"/>
          </p:cNvSpPr>
          <p:nvPr>
            <p:ph type="sldNum" sz="quarter" idx="12"/>
          </p:nvPr>
        </p:nvSpPr>
        <p:spPr/>
        <p:txBody>
          <a:bodyPr/>
          <a:lstStyle/>
          <a:p>
            <a:fld id="{AC913800-9833-F549-80FC-C3497A40B0B4}" type="slidenum">
              <a:rPr lang="en-US" smtClean="0"/>
              <a:t>22</a:t>
            </a:fld>
            <a:endParaRPr lang="en-US"/>
          </a:p>
        </p:txBody>
      </p:sp>
    </p:spTree>
    <p:extLst>
      <p:ext uri="{BB962C8B-B14F-4D97-AF65-F5344CB8AC3E}">
        <p14:creationId xmlns:p14="http://schemas.microsoft.com/office/powerpoint/2010/main" val="21119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5A60-9574-344D-8E64-98E242F5729D}"/>
              </a:ext>
            </a:extLst>
          </p:cNvPr>
          <p:cNvSpPr>
            <a:spLocks noGrp="1"/>
          </p:cNvSpPr>
          <p:nvPr>
            <p:ph type="title"/>
          </p:nvPr>
        </p:nvSpPr>
        <p:spPr/>
        <p:txBody>
          <a:bodyPr/>
          <a:lstStyle/>
          <a:p>
            <a:r>
              <a:rPr lang="en-US" sz="2800" dirty="0"/>
              <a:t>Course Topic </a:t>
            </a:r>
            <a:r>
              <a:rPr lang="en-US" altLang="zh-CN" sz="2800" dirty="0"/>
              <a:t>1</a:t>
            </a:r>
            <a:r>
              <a:rPr lang="en-US" sz="2800" dirty="0"/>
              <a:t>: </a:t>
            </a:r>
            <a:r>
              <a:rPr lang="en-US" altLang="zh-CN" sz="2800" dirty="0"/>
              <a:t>Bigger</a:t>
            </a:r>
            <a:r>
              <a:rPr lang="zh-CN" altLang="en-US" sz="2800" dirty="0"/>
              <a:t> </a:t>
            </a:r>
            <a:r>
              <a:rPr lang="en-US" altLang="zh-CN" sz="2800" dirty="0"/>
              <a:t>Picture</a:t>
            </a:r>
            <a:endParaRPr lang="en-US" sz="2800" dirty="0"/>
          </a:p>
        </p:txBody>
      </p:sp>
      <p:sp>
        <p:nvSpPr>
          <p:cNvPr id="3" name="Content Placeholder 2">
            <a:extLst>
              <a:ext uri="{FF2B5EF4-FFF2-40B4-BE49-F238E27FC236}">
                <a16:creationId xmlns:a16="http://schemas.microsoft.com/office/drawing/2014/main" id="{2D3B38EC-3D79-EE47-997F-F502B8337EE4}"/>
              </a:ext>
            </a:extLst>
          </p:cNvPr>
          <p:cNvSpPr>
            <a:spLocks noGrp="1"/>
          </p:cNvSpPr>
          <p:nvPr>
            <p:ph idx="1"/>
          </p:nvPr>
        </p:nvSpPr>
        <p:spPr/>
        <p:txBody>
          <a:bodyPr/>
          <a:lstStyle/>
          <a:p>
            <a:pPr>
              <a:buFont typeface="Wingdings" pitchFamily="2" charset="2"/>
              <a:buChar char="q"/>
            </a:pPr>
            <a:r>
              <a:rPr lang="en-US" altLang="zh-CN" sz="2400" dirty="0"/>
              <a:t>Network</a:t>
            </a:r>
            <a:r>
              <a:rPr lang="zh-CN" altLang="en-US" sz="2400" dirty="0"/>
              <a:t> </a:t>
            </a:r>
            <a:r>
              <a:rPr lang="en-US" altLang="zh-CN" sz="2400" dirty="0"/>
              <a:t>Physical</a:t>
            </a:r>
            <a:r>
              <a:rPr lang="zh-CN" altLang="en-US" sz="2400" dirty="0"/>
              <a:t> </a:t>
            </a:r>
            <a:r>
              <a:rPr lang="en-US" altLang="zh-CN" sz="2400" dirty="0"/>
              <a:t>Infrastructure</a:t>
            </a:r>
          </a:p>
          <a:p>
            <a:pPr>
              <a:buFont typeface="Wingdings" pitchFamily="2" charset="2"/>
              <a:buChar char="q"/>
            </a:pPr>
            <a:r>
              <a:rPr lang="en-US" altLang="zh-CN" sz="2400" dirty="0"/>
              <a:t>Layering</a:t>
            </a:r>
            <a:r>
              <a:rPr lang="zh-CN" altLang="en-US" sz="2400" dirty="0"/>
              <a:t> </a:t>
            </a:r>
            <a:r>
              <a:rPr lang="en-US" altLang="zh-CN" sz="2400" dirty="0"/>
              <a:t>Architecture</a:t>
            </a:r>
          </a:p>
          <a:p>
            <a:pPr lvl="1">
              <a:buFont typeface="Courier New" panose="02070309020205020404" pitchFamily="49" charset="0"/>
              <a:buChar char="o"/>
            </a:pPr>
            <a:r>
              <a:rPr lang="en-US" altLang="x-none" sz="2000" dirty="0">
                <a:ea typeface="ＭＳ Ｐゴシック" charset="-128"/>
              </a:rPr>
              <a:t>Layering basic concepts</a:t>
            </a:r>
            <a:r>
              <a:rPr lang="zh-CN" altLang="en-US" sz="2000" dirty="0">
                <a:ea typeface="ＭＳ Ｐゴシック" charset="-128"/>
              </a:rPr>
              <a:t> </a:t>
            </a:r>
            <a:r>
              <a:rPr lang="en-US" altLang="zh-CN" sz="2000" dirty="0">
                <a:ea typeface="ＭＳ Ｐゴシック" charset="-128"/>
              </a:rPr>
              <a:t>and</a:t>
            </a:r>
            <a:r>
              <a:rPr lang="zh-CN" altLang="en-US" sz="2000" dirty="0">
                <a:ea typeface="ＭＳ Ｐゴシック" charset="-128"/>
              </a:rPr>
              <a:t> </a:t>
            </a:r>
            <a:r>
              <a:rPr lang="en-US" altLang="zh-CN" sz="2000" dirty="0">
                <a:ea typeface="ＭＳ Ｐゴシック" charset="-128"/>
              </a:rPr>
              <a:t>design</a:t>
            </a:r>
            <a:r>
              <a:rPr lang="zh-CN" altLang="en-US" sz="2000" dirty="0">
                <a:ea typeface="ＭＳ Ｐゴシック" charset="-128"/>
              </a:rPr>
              <a:t> </a:t>
            </a:r>
            <a:r>
              <a:rPr lang="en-US" altLang="zh-CN" sz="2000" dirty="0">
                <a:ea typeface="ＭＳ Ｐゴシック" charset="-128"/>
              </a:rPr>
              <a:t>principle</a:t>
            </a:r>
            <a:endParaRPr lang="en-US" sz="2000" dirty="0"/>
          </a:p>
          <a:p>
            <a:pPr lvl="1">
              <a:buFont typeface="Courier New" panose="02070309020205020404" pitchFamily="49" charset="0"/>
              <a:buChar char="o"/>
            </a:pPr>
            <a:r>
              <a:rPr lang="en-US" sz="2000" dirty="0"/>
              <a:t>A</a:t>
            </a:r>
            <a:r>
              <a:rPr lang="en-US" altLang="zh-CN" sz="2000" dirty="0"/>
              <a:t>pplication</a:t>
            </a:r>
            <a:r>
              <a:rPr lang="zh-CN" altLang="en-US" sz="2000" dirty="0"/>
              <a:t> </a:t>
            </a:r>
            <a:r>
              <a:rPr lang="en-US" altLang="zh-CN" sz="2000" dirty="0"/>
              <a:t>layer</a:t>
            </a:r>
            <a:r>
              <a:rPr lang="zh-CN" altLang="en-US" sz="2000" dirty="0"/>
              <a:t> </a:t>
            </a:r>
            <a:r>
              <a:rPr lang="en-US" altLang="zh-CN" sz="2000" dirty="0"/>
              <a:t>(optional)</a:t>
            </a:r>
          </a:p>
          <a:p>
            <a:pPr lvl="2">
              <a:buFont typeface="Courier New" panose="02070309020205020404" pitchFamily="49" charset="0"/>
              <a:buChar char="o"/>
            </a:pPr>
            <a:r>
              <a:rPr lang="en-US" sz="1600" dirty="0"/>
              <a:t>RFC5246 (TLS1.2), RFC8446 (TLS1.3)</a:t>
            </a:r>
          </a:p>
          <a:p>
            <a:pPr lvl="2">
              <a:buFont typeface="Courier New" panose="02070309020205020404" pitchFamily="49" charset="0"/>
              <a:buChar char="o"/>
            </a:pPr>
            <a:r>
              <a:rPr lang="en-US" sz="1600" dirty="0"/>
              <a:t>RFC7540 (HTTP/2)</a:t>
            </a:r>
          </a:p>
          <a:p>
            <a:pPr lvl="2">
              <a:buFont typeface="Courier New" panose="02070309020205020404" pitchFamily="49" charset="0"/>
              <a:buChar char="o"/>
            </a:pPr>
            <a:r>
              <a:rPr lang="en-US" sz="1600" dirty="0"/>
              <a:t>RFC900 (QUIC)</a:t>
            </a:r>
          </a:p>
          <a:p>
            <a:pPr lvl="2">
              <a:buFont typeface="Courier New" panose="02070309020205020404" pitchFamily="49" charset="0"/>
              <a:buChar char="o"/>
            </a:pPr>
            <a:r>
              <a:rPr lang="en-US" sz="1600" dirty="0"/>
              <a:t>HTTP/3 draft</a:t>
            </a:r>
          </a:p>
          <a:p>
            <a:pPr lvl="1">
              <a:buFont typeface="Courier New" panose="02070309020205020404" pitchFamily="49" charset="0"/>
              <a:buChar char="o"/>
            </a:pPr>
            <a:r>
              <a:rPr lang="en-US" altLang="zh-CN" sz="2000" dirty="0"/>
              <a:t>Transport</a:t>
            </a:r>
            <a:r>
              <a:rPr lang="zh-CN" altLang="en-US" sz="2000" dirty="0"/>
              <a:t> </a:t>
            </a:r>
            <a:r>
              <a:rPr lang="en-US" altLang="zh-CN" sz="2000" dirty="0"/>
              <a:t>layer</a:t>
            </a:r>
            <a:r>
              <a:rPr lang="zh-CN" altLang="en-US" sz="2000" dirty="0"/>
              <a:t> </a:t>
            </a:r>
            <a:r>
              <a:rPr lang="en-US" altLang="zh-CN" sz="2000" dirty="0"/>
              <a:t>(optional)</a:t>
            </a:r>
          </a:p>
          <a:p>
            <a:pPr lvl="2">
              <a:buFont typeface="Courier New" panose="02070309020205020404" pitchFamily="49" charset="0"/>
              <a:buChar char="o"/>
            </a:pPr>
            <a:r>
              <a:rPr lang="en-US" sz="1600" dirty="0"/>
              <a:t>RFC793 (TCP)</a:t>
            </a:r>
          </a:p>
          <a:p>
            <a:pPr lvl="2">
              <a:buFont typeface="Courier New" panose="02070309020205020404" pitchFamily="49" charset="0"/>
              <a:buChar char="o"/>
            </a:pPr>
            <a:r>
              <a:rPr lang="en-US" sz="1600" dirty="0"/>
              <a:t>RFC5681, RFC5682 (TCP congestion control)</a:t>
            </a:r>
          </a:p>
          <a:p>
            <a:pPr lvl="2">
              <a:buFont typeface="Courier New" panose="02070309020205020404" pitchFamily="49" charset="0"/>
              <a:buChar char="o"/>
            </a:pPr>
            <a:r>
              <a:rPr lang="en-US" sz="1600" dirty="0"/>
              <a:t>RFC8312 (Cubic), BBR, MP-TCP</a:t>
            </a:r>
          </a:p>
        </p:txBody>
      </p:sp>
      <p:sp>
        <p:nvSpPr>
          <p:cNvPr id="4" name="Slide Number Placeholder 3">
            <a:extLst>
              <a:ext uri="{FF2B5EF4-FFF2-40B4-BE49-F238E27FC236}">
                <a16:creationId xmlns:a16="http://schemas.microsoft.com/office/drawing/2014/main" id="{1463ABBF-D908-CE41-B5D7-5D85470F7F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2">
                <a:solidFill>
                  <a:schemeClr val="tx1"/>
                </a:solidFill>
                <a:latin typeface="Arial" charset="0"/>
                <a:ea typeface="ＭＳ Ｐゴシック" charset="-128"/>
              </a:defRPr>
            </a:lvl1pPr>
            <a:lvl2pPr marL="557992" indent="-214612" eaLnBrk="0" hangingPunct="0">
              <a:defRPr sz="1802">
                <a:solidFill>
                  <a:schemeClr val="tx1"/>
                </a:solidFill>
                <a:latin typeface="Arial" charset="0"/>
                <a:ea typeface="ＭＳ Ｐゴシック" charset="-128"/>
              </a:defRPr>
            </a:lvl2pPr>
            <a:lvl3pPr marL="858449" indent="-171690" eaLnBrk="0" hangingPunct="0">
              <a:defRPr sz="1802">
                <a:solidFill>
                  <a:schemeClr val="tx1"/>
                </a:solidFill>
                <a:latin typeface="Arial" charset="0"/>
                <a:ea typeface="ＭＳ Ｐゴシック" charset="-128"/>
              </a:defRPr>
            </a:lvl3pPr>
            <a:lvl4pPr marL="1201829" indent="-171690" eaLnBrk="0" hangingPunct="0">
              <a:defRPr sz="1802">
                <a:solidFill>
                  <a:schemeClr val="tx1"/>
                </a:solidFill>
                <a:latin typeface="Arial" charset="0"/>
                <a:ea typeface="ＭＳ Ｐゴシック" charset="-128"/>
              </a:defRPr>
            </a:lvl4pPr>
            <a:lvl5pPr marL="1545209" indent="-171690" eaLnBrk="0" hangingPunct="0">
              <a:defRPr sz="1802">
                <a:solidFill>
                  <a:schemeClr val="tx1"/>
                </a:solidFill>
                <a:latin typeface="Arial" charset="0"/>
                <a:ea typeface="ＭＳ Ｐゴシック" charset="-128"/>
              </a:defRPr>
            </a:lvl5pPr>
            <a:lvl6pPr marL="1888589" indent="-171690" defTabSz="685568" eaLnBrk="0" fontAlgn="base" hangingPunct="0">
              <a:spcBef>
                <a:spcPct val="0"/>
              </a:spcBef>
              <a:spcAft>
                <a:spcPct val="0"/>
              </a:spcAft>
              <a:defRPr sz="1802">
                <a:solidFill>
                  <a:schemeClr val="tx1"/>
                </a:solidFill>
                <a:latin typeface="Arial" charset="0"/>
                <a:ea typeface="ＭＳ Ｐゴシック" charset="-128"/>
              </a:defRPr>
            </a:lvl6pPr>
            <a:lvl7pPr marL="2231969" indent="-171690" defTabSz="685568" eaLnBrk="0" fontAlgn="base" hangingPunct="0">
              <a:spcBef>
                <a:spcPct val="0"/>
              </a:spcBef>
              <a:spcAft>
                <a:spcPct val="0"/>
              </a:spcAft>
              <a:defRPr sz="1802">
                <a:solidFill>
                  <a:schemeClr val="tx1"/>
                </a:solidFill>
                <a:latin typeface="Arial" charset="0"/>
                <a:ea typeface="ＭＳ Ｐゴシック" charset="-128"/>
              </a:defRPr>
            </a:lvl7pPr>
            <a:lvl8pPr marL="2575348" indent="-171690" defTabSz="685568" eaLnBrk="0" fontAlgn="base" hangingPunct="0">
              <a:spcBef>
                <a:spcPct val="0"/>
              </a:spcBef>
              <a:spcAft>
                <a:spcPct val="0"/>
              </a:spcAft>
              <a:defRPr sz="1802">
                <a:solidFill>
                  <a:schemeClr val="tx1"/>
                </a:solidFill>
                <a:latin typeface="Arial" charset="0"/>
                <a:ea typeface="ＭＳ Ｐゴシック" charset="-128"/>
              </a:defRPr>
            </a:lvl8pPr>
            <a:lvl9pPr marL="2918728" indent="-171690" defTabSz="685568" eaLnBrk="0" fontAlgn="base" hangingPunct="0">
              <a:spcBef>
                <a:spcPct val="0"/>
              </a:spcBef>
              <a:spcAft>
                <a:spcPct val="0"/>
              </a:spcAft>
              <a:defRPr sz="1802">
                <a:solidFill>
                  <a:schemeClr val="tx1"/>
                </a:solidFill>
                <a:latin typeface="Arial" charset="0"/>
                <a:ea typeface="ＭＳ Ｐゴシック" charset="-128"/>
              </a:defRPr>
            </a:lvl9pPr>
          </a:lstStyle>
          <a:p>
            <a:pPr defTabSz="685568" eaLnBrk="1" hangingPunct="1">
              <a:defRPr/>
            </a:pPr>
            <a:fld id="{046A09E6-E5AD-F041-AAEE-D1BD19E3957F}" type="slidenum">
              <a:rPr lang="en-US" altLang="x-none" sz="1052">
                <a:solidFill>
                  <a:srgbClr val="000000"/>
                </a:solidFill>
                <a:latin typeface="Comic Sans MS" charset="0"/>
              </a:rPr>
              <a:pPr defTabSz="685568" eaLnBrk="1" hangingPunct="1">
                <a:defRPr/>
              </a:pPr>
              <a:t>23</a:t>
            </a:fld>
            <a:endParaRPr lang="en-US" altLang="x-none" sz="1052" dirty="0">
              <a:solidFill>
                <a:srgbClr val="000000"/>
              </a:solidFill>
              <a:latin typeface="Comic Sans MS" charset="0"/>
            </a:endParaRPr>
          </a:p>
        </p:txBody>
      </p:sp>
    </p:spTree>
    <p:extLst>
      <p:ext uri="{BB962C8B-B14F-4D97-AF65-F5344CB8AC3E}">
        <p14:creationId xmlns:p14="http://schemas.microsoft.com/office/powerpoint/2010/main" val="333589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defTabSz="685526"/>
            <a:r>
              <a:rPr lang="en-US" altLang="x-none" sz="2699" dirty="0">
                <a:ea typeface="ＭＳ Ｐゴシック" charset="-128"/>
              </a:rPr>
              <a:t>Course Topic </a:t>
            </a:r>
            <a:r>
              <a:rPr lang="en-US" altLang="zh-CN" sz="2699" dirty="0">
                <a:ea typeface="ＭＳ Ｐゴシック" charset="-128"/>
              </a:rPr>
              <a:t>2</a:t>
            </a:r>
            <a:r>
              <a:rPr lang="en-US" altLang="x-none" sz="2699" dirty="0">
                <a:ea typeface="ＭＳ Ｐゴシック" charset="-128"/>
              </a:rPr>
              <a:t>: Software-Defined Networking (SDN) Architecture</a:t>
            </a:r>
          </a:p>
        </p:txBody>
      </p:sp>
      <p:sp>
        <p:nvSpPr>
          <p:cNvPr id="94211" name="Rectangle 3"/>
          <p:cNvSpPr>
            <a:spLocks noGrp="1" noChangeArrowheads="1"/>
          </p:cNvSpPr>
          <p:nvPr>
            <p:ph idx="1"/>
          </p:nvPr>
        </p:nvSpPr>
        <p:spPr/>
        <p:txBody>
          <a:bodyPr/>
          <a:lstStyle/>
          <a:p>
            <a:pPr marL="327405" indent="-285750" defTabSz="685526">
              <a:buFont typeface="Wingdings" pitchFamily="2" charset="2"/>
              <a:buChar char="q"/>
              <a:defRPr/>
            </a:pPr>
            <a:r>
              <a:rPr lang="en-US" sz="1799" dirty="0"/>
              <a:t>OpenFlow SDN (OF1.3)</a:t>
            </a:r>
          </a:p>
          <a:p>
            <a:pPr marL="327405" indent="-285750" defTabSz="685526">
              <a:buFont typeface="Wingdings" pitchFamily="2" charset="2"/>
              <a:buChar char="q"/>
              <a:defRPr/>
            </a:pPr>
            <a:r>
              <a:rPr lang="en-US" sz="1799" dirty="0"/>
              <a:t>Programmable ASIC: RMT, P4</a:t>
            </a:r>
          </a:p>
          <a:p>
            <a:pPr marL="327405" indent="-285750" defTabSz="685526">
              <a:buFont typeface="Wingdings" pitchFamily="2" charset="2"/>
              <a:buChar char="q"/>
              <a:defRPr/>
            </a:pPr>
            <a:r>
              <a:rPr lang="en-US" sz="1799" dirty="0"/>
              <a:t>Network operating systems: </a:t>
            </a:r>
            <a:r>
              <a:rPr lang="en-US" altLang="zh-CN" sz="1799" dirty="0"/>
              <a:t>Andromeda/</a:t>
            </a:r>
            <a:r>
              <a:rPr lang="en-US" sz="1799" dirty="0" err="1"/>
              <a:t>Onix</a:t>
            </a:r>
            <a:r>
              <a:rPr lang="en-US" sz="1799" dirty="0"/>
              <a:t>/Orion’21 (Google), SONIC (Microsoft), FBOSS (FB)</a:t>
            </a:r>
          </a:p>
        </p:txBody>
      </p:sp>
      <p:sp>
        <p:nvSpPr>
          <p:cNvPr id="1146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75">
                <a:solidFill>
                  <a:schemeClr val="tx1"/>
                </a:solidFill>
                <a:latin typeface="Times New Roman" charset="0"/>
                <a:ea typeface="ＭＳ Ｐゴシック" charset="-128"/>
              </a:defRPr>
            </a:lvl1pPr>
            <a:lvl2pPr marL="556990" indent="-214227" algn="ctr">
              <a:defRPr sz="375">
                <a:solidFill>
                  <a:schemeClr val="tx1"/>
                </a:solidFill>
                <a:latin typeface="Times New Roman" charset="0"/>
                <a:ea typeface="ＭＳ Ｐゴシック" charset="-128"/>
              </a:defRPr>
            </a:lvl2pPr>
            <a:lvl3pPr marL="856907" indent="-171381" algn="ctr">
              <a:defRPr sz="375">
                <a:solidFill>
                  <a:schemeClr val="tx1"/>
                </a:solidFill>
                <a:latin typeface="Times New Roman" charset="0"/>
                <a:ea typeface="ＭＳ Ｐゴシック" charset="-128"/>
              </a:defRPr>
            </a:lvl3pPr>
            <a:lvl4pPr marL="1199670" indent="-171381" algn="ctr">
              <a:defRPr sz="375">
                <a:solidFill>
                  <a:schemeClr val="tx1"/>
                </a:solidFill>
                <a:latin typeface="Times New Roman" charset="0"/>
                <a:ea typeface="ＭＳ Ｐゴシック" charset="-128"/>
              </a:defRPr>
            </a:lvl4pPr>
            <a:lvl5pPr marL="1542433" indent="-171381" algn="ctr">
              <a:defRPr sz="375">
                <a:solidFill>
                  <a:schemeClr val="tx1"/>
                </a:solidFill>
                <a:latin typeface="Times New Roman" charset="0"/>
                <a:ea typeface="ＭＳ Ｐゴシック" charset="-128"/>
              </a:defRPr>
            </a:lvl5pPr>
            <a:lvl6pPr marL="1885196" indent="-171381" algn="ctr" eaLnBrk="0" fontAlgn="base" hangingPunct="0">
              <a:spcBef>
                <a:spcPct val="0"/>
              </a:spcBef>
              <a:spcAft>
                <a:spcPct val="0"/>
              </a:spcAft>
              <a:defRPr sz="375">
                <a:solidFill>
                  <a:schemeClr val="tx1"/>
                </a:solidFill>
                <a:latin typeface="Times New Roman" charset="0"/>
                <a:ea typeface="ＭＳ Ｐゴシック" charset="-128"/>
              </a:defRPr>
            </a:lvl6pPr>
            <a:lvl7pPr marL="2227958" indent="-171381" algn="ctr" eaLnBrk="0" fontAlgn="base" hangingPunct="0">
              <a:spcBef>
                <a:spcPct val="0"/>
              </a:spcBef>
              <a:spcAft>
                <a:spcPct val="0"/>
              </a:spcAft>
              <a:defRPr sz="375">
                <a:solidFill>
                  <a:schemeClr val="tx1"/>
                </a:solidFill>
                <a:latin typeface="Times New Roman" charset="0"/>
                <a:ea typeface="ＭＳ Ｐゴシック" charset="-128"/>
              </a:defRPr>
            </a:lvl7pPr>
            <a:lvl8pPr marL="2570721" indent="-171381" algn="ctr" eaLnBrk="0" fontAlgn="base" hangingPunct="0">
              <a:spcBef>
                <a:spcPct val="0"/>
              </a:spcBef>
              <a:spcAft>
                <a:spcPct val="0"/>
              </a:spcAft>
              <a:defRPr sz="375">
                <a:solidFill>
                  <a:schemeClr val="tx1"/>
                </a:solidFill>
                <a:latin typeface="Times New Roman" charset="0"/>
                <a:ea typeface="ＭＳ Ｐゴシック" charset="-128"/>
              </a:defRPr>
            </a:lvl8pPr>
            <a:lvl9pPr marL="2913484" indent="-171381" algn="ctr" eaLnBrk="0" fontAlgn="base" hangingPunct="0">
              <a:spcBef>
                <a:spcPct val="0"/>
              </a:spcBef>
              <a:spcAft>
                <a:spcPct val="0"/>
              </a:spcAft>
              <a:defRPr sz="375">
                <a:solidFill>
                  <a:schemeClr val="tx1"/>
                </a:solidFill>
                <a:latin typeface="Times New Roman" charset="0"/>
                <a:ea typeface="ＭＳ Ｐゴシック" charset="-128"/>
              </a:defRPr>
            </a:lvl9pPr>
          </a:lstStyle>
          <a:p>
            <a:pPr algn="r"/>
            <a:fld id="{BBE2F0C1-739B-4548-81B2-1E054969BE18}" type="slidenum">
              <a:rPr lang="en-US" altLang="x-none" sz="900">
                <a:latin typeface="Tahoma" charset="0"/>
              </a:rPr>
              <a:pPr algn="r"/>
              <a:t>24</a:t>
            </a:fld>
            <a:endParaRPr lang="en-US" altLang="x-none" sz="900">
              <a:latin typeface="Tahoma" charset="0"/>
            </a:endParaRPr>
          </a:p>
        </p:txBody>
      </p:sp>
    </p:spTree>
    <p:extLst>
      <p:ext uri="{BB962C8B-B14F-4D97-AF65-F5344CB8AC3E}">
        <p14:creationId xmlns:p14="http://schemas.microsoft.com/office/powerpoint/2010/main" val="26487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5A60-9574-344D-8E64-98E242F5729D}"/>
              </a:ext>
            </a:extLst>
          </p:cNvPr>
          <p:cNvSpPr>
            <a:spLocks noGrp="1"/>
          </p:cNvSpPr>
          <p:nvPr>
            <p:ph type="title"/>
          </p:nvPr>
        </p:nvSpPr>
        <p:spPr/>
        <p:txBody>
          <a:bodyPr/>
          <a:lstStyle/>
          <a:p>
            <a:r>
              <a:rPr lang="en-US" sz="2800" dirty="0"/>
              <a:t>Course Topic </a:t>
            </a:r>
            <a:r>
              <a:rPr lang="en-US" altLang="zh-CN" sz="2800" dirty="0"/>
              <a:t>3</a:t>
            </a:r>
            <a:r>
              <a:rPr lang="en-US" sz="2800" dirty="0"/>
              <a:t>: </a:t>
            </a:r>
            <a:r>
              <a:rPr lang="en-US" altLang="zh-CN" sz="2800" dirty="0"/>
              <a:t>Research</a:t>
            </a:r>
            <a:r>
              <a:rPr lang="zh-CN" altLang="en-US" sz="2800" dirty="0"/>
              <a:t> </a:t>
            </a:r>
            <a:r>
              <a:rPr lang="en-US" altLang="zh-CN" sz="2800" dirty="0"/>
              <a:t>Skills</a:t>
            </a:r>
            <a:endParaRPr lang="en-US" sz="2800" dirty="0"/>
          </a:p>
        </p:txBody>
      </p:sp>
      <p:sp>
        <p:nvSpPr>
          <p:cNvPr id="3" name="Content Placeholder 2">
            <a:extLst>
              <a:ext uri="{FF2B5EF4-FFF2-40B4-BE49-F238E27FC236}">
                <a16:creationId xmlns:a16="http://schemas.microsoft.com/office/drawing/2014/main" id="{2D3B38EC-3D79-EE47-997F-F502B8337EE4}"/>
              </a:ext>
            </a:extLst>
          </p:cNvPr>
          <p:cNvSpPr>
            <a:spLocks noGrp="1"/>
          </p:cNvSpPr>
          <p:nvPr>
            <p:ph idx="1"/>
          </p:nvPr>
        </p:nvSpPr>
        <p:spPr/>
        <p:txBody>
          <a:bodyPr/>
          <a:lstStyle/>
          <a:p>
            <a:pPr marL="0" indent="0">
              <a:buNone/>
            </a:pPr>
            <a:r>
              <a:rPr lang="en-US" altLang="zh-CN" sz="2400" dirty="0"/>
              <a:t>Basic</a:t>
            </a:r>
            <a:r>
              <a:rPr lang="zh-CN" altLang="en-US" sz="2400" dirty="0"/>
              <a:t> </a:t>
            </a:r>
            <a:r>
              <a:rPr lang="en-US" altLang="zh-CN" sz="2400" dirty="0"/>
              <a:t>principles</a:t>
            </a:r>
            <a:r>
              <a:rPr lang="zh-CN" altLang="en-US" sz="2400" dirty="0"/>
              <a:t> </a:t>
            </a:r>
            <a:r>
              <a:rPr lang="en-US" altLang="zh-CN" sz="2400" dirty="0"/>
              <a:t>and</a:t>
            </a:r>
            <a:r>
              <a:rPr lang="zh-CN" altLang="en-US" sz="2400" dirty="0"/>
              <a:t> </a:t>
            </a:r>
            <a:r>
              <a:rPr lang="en-US" altLang="zh-CN" sz="2400" dirty="0"/>
              <a:t>skills</a:t>
            </a:r>
            <a:r>
              <a:rPr lang="zh-CN" altLang="en-US" sz="2400" dirty="0"/>
              <a:t> </a:t>
            </a:r>
            <a:r>
              <a:rPr lang="en-US" altLang="zh-CN" sz="2400" dirty="0"/>
              <a:t>on</a:t>
            </a:r>
            <a:r>
              <a:rPr lang="zh-CN" altLang="en-US" sz="2400" dirty="0"/>
              <a:t> </a:t>
            </a:r>
            <a:endParaRPr lang="en-US" altLang="zh-CN" sz="2400" dirty="0"/>
          </a:p>
          <a:p>
            <a:pPr>
              <a:buFont typeface="Wingdings" pitchFamily="2" charset="2"/>
              <a:buChar char="q"/>
            </a:pPr>
            <a:r>
              <a:rPr lang="en-US" altLang="zh-CN" sz="2400" dirty="0"/>
              <a:t>using</a:t>
            </a:r>
            <a:r>
              <a:rPr lang="zh-CN" altLang="en-US" sz="2400" dirty="0"/>
              <a:t> </a:t>
            </a:r>
            <a:r>
              <a:rPr lang="en-US" altLang="zh-CN" sz="2400" dirty="0"/>
              <a:t>latex</a:t>
            </a:r>
          </a:p>
          <a:p>
            <a:pPr>
              <a:buFont typeface="Wingdings" pitchFamily="2" charset="2"/>
              <a:buChar char="q"/>
            </a:pPr>
            <a:r>
              <a:rPr lang="en-US" altLang="zh-CN" sz="2400" dirty="0"/>
              <a:t>reading</a:t>
            </a:r>
            <a:r>
              <a:rPr lang="zh-CN" altLang="en-US" sz="2400" dirty="0"/>
              <a:t> </a:t>
            </a:r>
            <a:r>
              <a:rPr lang="en-US" altLang="zh-CN" sz="2400" dirty="0"/>
              <a:t>literature</a:t>
            </a:r>
          </a:p>
          <a:p>
            <a:pPr>
              <a:buFont typeface="Wingdings" pitchFamily="2" charset="2"/>
              <a:buChar char="q"/>
            </a:pPr>
            <a:r>
              <a:rPr lang="en-US" altLang="zh-CN" sz="2400" dirty="0"/>
              <a:t>identifying</a:t>
            </a:r>
            <a:r>
              <a:rPr lang="zh-CN" altLang="en-US" sz="2400" dirty="0"/>
              <a:t> </a:t>
            </a:r>
            <a:r>
              <a:rPr lang="en-US" altLang="zh-CN" sz="2400" dirty="0"/>
              <a:t>problem</a:t>
            </a:r>
            <a:r>
              <a:rPr lang="zh-CN" altLang="en-US" sz="2400" dirty="0"/>
              <a:t> </a:t>
            </a:r>
            <a:r>
              <a:rPr lang="en-US" altLang="zh-CN" sz="2400" dirty="0"/>
              <a:t>and</a:t>
            </a:r>
            <a:r>
              <a:rPr lang="zh-CN" altLang="en-US" sz="2400" dirty="0"/>
              <a:t> </a:t>
            </a:r>
            <a:r>
              <a:rPr lang="en-US" altLang="zh-CN" sz="2400" dirty="0"/>
              <a:t>your</a:t>
            </a:r>
            <a:r>
              <a:rPr lang="zh-CN" altLang="en-US" sz="2400" dirty="0"/>
              <a:t> </a:t>
            </a:r>
            <a:r>
              <a:rPr lang="en-US" altLang="zh-CN" sz="2400" dirty="0"/>
              <a:t>own</a:t>
            </a:r>
            <a:r>
              <a:rPr lang="zh-CN" altLang="en-US" sz="2400" dirty="0"/>
              <a:t> </a:t>
            </a:r>
            <a:r>
              <a:rPr lang="en-US" altLang="zh-CN" sz="2400" dirty="0"/>
              <a:t>idea</a:t>
            </a:r>
          </a:p>
          <a:p>
            <a:pPr>
              <a:buFont typeface="Wingdings" pitchFamily="2" charset="2"/>
              <a:buChar char="q"/>
            </a:pPr>
            <a:r>
              <a:rPr lang="en-US" altLang="zh-CN" sz="2400" dirty="0"/>
              <a:t>orchestrating</a:t>
            </a:r>
            <a:r>
              <a:rPr lang="zh-CN" altLang="en-US" sz="2400" dirty="0"/>
              <a:t> </a:t>
            </a:r>
            <a:r>
              <a:rPr lang="en-US" altLang="zh-CN" sz="2400" dirty="0"/>
              <a:t>the</a:t>
            </a:r>
            <a:r>
              <a:rPr lang="zh-CN" altLang="en-US" sz="2400" dirty="0"/>
              <a:t> </a:t>
            </a:r>
            <a:r>
              <a:rPr lang="en-US" altLang="zh-CN" sz="2400" dirty="0"/>
              <a:t>execution</a:t>
            </a:r>
            <a:r>
              <a:rPr lang="zh-CN" altLang="en-US" sz="2400" dirty="0"/>
              <a:t> </a:t>
            </a:r>
            <a:r>
              <a:rPr lang="en-US" altLang="zh-CN" sz="2400" dirty="0"/>
              <a:t>of</a:t>
            </a:r>
            <a:r>
              <a:rPr lang="zh-CN" altLang="en-US" sz="2400" dirty="0"/>
              <a:t> </a:t>
            </a:r>
            <a:r>
              <a:rPr lang="en-US" altLang="zh-CN" sz="2400" dirty="0"/>
              <a:t>a</a:t>
            </a:r>
            <a:r>
              <a:rPr lang="zh-CN" altLang="en-US" sz="2400" dirty="0"/>
              <a:t> </a:t>
            </a:r>
            <a:r>
              <a:rPr lang="en-US" altLang="zh-CN" sz="2400" dirty="0"/>
              <a:t>research</a:t>
            </a:r>
            <a:r>
              <a:rPr lang="zh-CN" altLang="en-US" sz="2400" dirty="0"/>
              <a:t> </a:t>
            </a:r>
            <a:r>
              <a:rPr lang="en-US" altLang="zh-CN" sz="2400" dirty="0"/>
              <a:t>idea</a:t>
            </a:r>
          </a:p>
          <a:p>
            <a:pPr>
              <a:buFont typeface="Wingdings" pitchFamily="2" charset="2"/>
              <a:buChar char="q"/>
            </a:pPr>
            <a:r>
              <a:rPr lang="en-US" altLang="zh-CN" sz="2400" dirty="0"/>
              <a:t>writing</a:t>
            </a:r>
            <a:r>
              <a:rPr lang="zh-CN" altLang="en-US" sz="2400" dirty="0"/>
              <a:t> </a:t>
            </a:r>
            <a:r>
              <a:rPr lang="en-US" altLang="zh-CN" sz="2400" dirty="0"/>
              <a:t>your</a:t>
            </a:r>
            <a:r>
              <a:rPr lang="zh-CN" altLang="en-US" sz="2400" dirty="0"/>
              <a:t> </a:t>
            </a:r>
            <a:r>
              <a:rPr lang="en-US" altLang="zh-CN" sz="2400" dirty="0"/>
              <a:t>own</a:t>
            </a:r>
            <a:r>
              <a:rPr lang="zh-CN" altLang="en-US" sz="2400" dirty="0"/>
              <a:t> </a:t>
            </a:r>
            <a:r>
              <a:rPr lang="en-US" altLang="zh-CN" sz="2400" dirty="0"/>
              <a:t>paper</a:t>
            </a:r>
          </a:p>
          <a:p>
            <a:pPr>
              <a:buFont typeface="Wingdings" pitchFamily="2" charset="2"/>
              <a:buChar char="q"/>
            </a:pPr>
            <a:r>
              <a:rPr lang="en-US" altLang="zh-CN" sz="2400" dirty="0"/>
              <a:t>preparing</a:t>
            </a:r>
            <a:r>
              <a:rPr lang="zh-CN" altLang="en-US" sz="2400" dirty="0"/>
              <a:t> </a:t>
            </a:r>
            <a:r>
              <a:rPr lang="en-US" altLang="zh-CN" sz="2400" dirty="0"/>
              <a:t>rebuttal</a:t>
            </a:r>
          </a:p>
          <a:p>
            <a:pPr>
              <a:buFont typeface="Wingdings" pitchFamily="2" charset="2"/>
              <a:buChar char="q"/>
            </a:pPr>
            <a:r>
              <a:rPr lang="en-US" altLang="zh-CN" sz="2400" dirty="0"/>
              <a:t>publicizing</a:t>
            </a:r>
            <a:r>
              <a:rPr lang="zh-CN" altLang="en-US" sz="2400" dirty="0"/>
              <a:t> </a:t>
            </a:r>
            <a:r>
              <a:rPr lang="en-US" altLang="zh-CN" sz="2400" dirty="0"/>
              <a:t>your</a:t>
            </a:r>
            <a:r>
              <a:rPr lang="zh-CN" altLang="en-US" sz="2400" dirty="0"/>
              <a:t> </a:t>
            </a:r>
            <a:r>
              <a:rPr lang="en-US" altLang="zh-CN" sz="2400" dirty="0"/>
              <a:t>work</a:t>
            </a:r>
          </a:p>
          <a:p>
            <a:pPr>
              <a:buFont typeface="Wingdings" pitchFamily="2" charset="2"/>
              <a:buChar char="q"/>
            </a:pPr>
            <a:r>
              <a:rPr lang="en-US" altLang="zh-CN" sz="2400" dirty="0"/>
              <a:t>attending</a:t>
            </a:r>
            <a:r>
              <a:rPr lang="zh-CN" altLang="en-US" sz="2400" dirty="0"/>
              <a:t> </a:t>
            </a:r>
            <a:r>
              <a:rPr lang="en-US" altLang="zh-CN" sz="2400" dirty="0"/>
              <a:t>conferences</a:t>
            </a:r>
          </a:p>
        </p:txBody>
      </p:sp>
      <p:sp>
        <p:nvSpPr>
          <p:cNvPr id="4" name="Slide Number Placeholder 3">
            <a:extLst>
              <a:ext uri="{FF2B5EF4-FFF2-40B4-BE49-F238E27FC236}">
                <a16:creationId xmlns:a16="http://schemas.microsoft.com/office/drawing/2014/main" id="{1463ABBF-D908-CE41-B5D7-5D85470F7F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2">
                <a:solidFill>
                  <a:schemeClr val="tx1"/>
                </a:solidFill>
                <a:latin typeface="Arial" charset="0"/>
                <a:ea typeface="ＭＳ Ｐゴシック" charset="-128"/>
              </a:defRPr>
            </a:lvl1pPr>
            <a:lvl2pPr marL="557992" indent="-214612" eaLnBrk="0" hangingPunct="0">
              <a:defRPr sz="1802">
                <a:solidFill>
                  <a:schemeClr val="tx1"/>
                </a:solidFill>
                <a:latin typeface="Arial" charset="0"/>
                <a:ea typeface="ＭＳ Ｐゴシック" charset="-128"/>
              </a:defRPr>
            </a:lvl2pPr>
            <a:lvl3pPr marL="858449" indent="-171690" eaLnBrk="0" hangingPunct="0">
              <a:defRPr sz="1802">
                <a:solidFill>
                  <a:schemeClr val="tx1"/>
                </a:solidFill>
                <a:latin typeface="Arial" charset="0"/>
                <a:ea typeface="ＭＳ Ｐゴシック" charset="-128"/>
              </a:defRPr>
            </a:lvl3pPr>
            <a:lvl4pPr marL="1201829" indent="-171690" eaLnBrk="0" hangingPunct="0">
              <a:defRPr sz="1802">
                <a:solidFill>
                  <a:schemeClr val="tx1"/>
                </a:solidFill>
                <a:latin typeface="Arial" charset="0"/>
                <a:ea typeface="ＭＳ Ｐゴシック" charset="-128"/>
              </a:defRPr>
            </a:lvl4pPr>
            <a:lvl5pPr marL="1545209" indent="-171690" eaLnBrk="0" hangingPunct="0">
              <a:defRPr sz="1802">
                <a:solidFill>
                  <a:schemeClr val="tx1"/>
                </a:solidFill>
                <a:latin typeface="Arial" charset="0"/>
                <a:ea typeface="ＭＳ Ｐゴシック" charset="-128"/>
              </a:defRPr>
            </a:lvl5pPr>
            <a:lvl6pPr marL="1888589" indent="-171690" defTabSz="685568" eaLnBrk="0" fontAlgn="base" hangingPunct="0">
              <a:spcBef>
                <a:spcPct val="0"/>
              </a:spcBef>
              <a:spcAft>
                <a:spcPct val="0"/>
              </a:spcAft>
              <a:defRPr sz="1802">
                <a:solidFill>
                  <a:schemeClr val="tx1"/>
                </a:solidFill>
                <a:latin typeface="Arial" charset="0"/>
                <a:ea typeface="ＭＳ Ｐゴシック" charset="-128"/>
              </a:defRPr>
            </a:lvl6pPr>
            <a:lvl7pPr marL="2231969" indent="-171690" defTabSz="685568" eaLnBrk="0" fontAlgn="base" hangingPunct="0">
              <a:spcBef>
                <a:spcPct val="0"/>
              </a:spcBef>
              <a:spcAft>
                <a:spcPct val="0"/>
              </a:spcAft>
              <a:defRPr sz="1802">
                <a:solidFill>
                  <a:schemeClr val="tx1"/>
                </a:solidFill>
                <a:latin typeface="Arial" charset="0"/>
                <a:ea typeface="ＭＳ Ｐゴシック" charset="-128"/>
              </a:defRPr>
            </a:lvl7pPr>
            <a:lvl8pPr marL="2575348" indent="-171690" defTabSz="685568" eaLnBrk="0" fontAlgn="base" hangingPunct="0">
              <a:spcBef>
                <a:spcPct val="0"/>
              </a:spcBef>
              <a:spcAft>
                <a:spcPct val="0"/>
              </a:spcAft>
              <a:defRPr sz="1802">
                <a:solidFill>
                  <a:schemeClr val="tx1"/>
                </a:solidFill>
                <a:latin typeface="Arial" charset="0"/>
                <a:ea typeface="ＭＳ Ｐゴシック" charset="-128"/>
              </a:defRPr>
            </a:lvl8pPr>
            <a:lvl9pPr marL="2918728" indent="-171690" defTabSz="685568" eaLnBrk="0" fontAlgn="base" hangingPunct="0">
              <a:spcBef>
                <a:spcPct val="0"/>
              </a:spcBef>
              <a:spcAft>
                <a:spcPct val="0"/>
              </a:spcAft>
              <a:defRPr sz="1802">
                <a:solidFill>
                  <a:schemeClr val="tx1"/>
                </a:solidFill>
                <a:latin typeface="Arial" charset="0"/>
                <a:ea typeface="ＭＳ Ｐゴシック" charset="-128"/>
              </a:defRPr>
            </a:lvl9pPr>
          </a:lstStyle>
          <a:p>
            <a:pPr defTabSz="685568" eaLnBrk="1" hangingPunct="1">
              <a:defRPr/>
            </a:pPr>
            <a:fld id="{046A09E6-E5AD-F041-AAEE-D1BD19E3957F}" type="slidenum">
              <a:rPr lang="en-US" altLang="x-none" sz="1052">
                <a:solidFill>
                  <a:srgbClr val="000000"/>
                </a:solidFill>
                <a:latin typeface="Comic Sans MS" charset="0"/>
              </a:rPr>
              <a:pPr defTabSz="685568" eaLnBrk="1" hangingPunct="1">
                <a:defRPr/>
              </a:pPr>
              <a:t>25</a:t>
            </a:fld>
            <a:endParaRPr lang="en-US" altLang="x-none" sz="1052" dirty="0">
              <a:solidFill>
                <a:srgbClr val="000000"/>
              </a:solidFill>
              <a:latin typeface="Comic Sans MS" charset="0"/>
            </a:endParaRPr>
          </a:p>
        </p:txBody>
      </p:sp>
    </p:spTree>
    <p:extLst>
      <p:ext uri="{BB962C8B-B14F-4D97-AF65-F5344CB8AC3E}">
        <p14:creationId xmlns:p14="http://schemas.microsoft.com/office/powerpoint/2010/main" val="158844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r>
              <a:rPr lang="en-US" altLang="x-none" sz="2699" dirty="0">
                <a:ea typeface="ＭＳ Ｐゴシック" charset="-128"/>
              </a:rPr>
              <a:t>Course Topic 4: Microservice Architecture</a:t>
            </a:r>
          </a:p>
        </p:txBody>
      </p:sp>
      <p:sp>
        <p:nvSpPr>
          <p:cNvPr id="175106"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Microservices basic concepts  (containers, pods, deployment, service)</a:t>
            </a:r>
          </a:p>
          <a:p>
            <a:pPr>
              <a:buFont typeface="Wingdings" pitchFamily="2" charset="2"/>
              <a:buChar char="q"/>
            </a:pPr>
            <a:r>
              <a:rPr lang="en-US" altLang="x-none" dirty="0">
                <a:ea typeface="ＭＳ Ｐゴシック" charset="-128"/>
              </a:rPr>
              <a:t>Foundation of realizing containers: namespace, </a:t>
            </a:r>
            <a:r>
              <a:rPr lang="en-US" altLang="x-none" dirty="0" err="1">
                <a:ea typeface="ＭＳ Ｐゴシック" charset="-128"/>
              </a:rPr>
              <a:t>veth</a:t>
            </a:r>
            <a:r>
              <a:rPr lang="en-US" altLang="x-none" dirty="0">
                <a:ea typeface="ＭＳ Ｐゴシック" charset="-128"/>
              </a:rPr>
              <a:t>, </a:t>
            </a:r>
            <a:r>
              <a:rPr lang="en-US" altLang="x-none" dirty="0" err="1">
                <a:ea typeface="ＭＳ Ｐゴシック" charset="-128"/>
              </a:rPr>
              <a:t>ip</a:t>
            </a:r>
            <a:r>
              <a:rPr lang="en-US" altLang="x-none" dirty="0">
                <a:ea typeface="ＭＳ Ｐゴシック" charset="-128"/>
              </a:rPr>
              <a:t>, iptables</a:t>
            </a:r>
          </a:p>
          <a:p>
            <a:pPr>
              <a:buFont typeface="Wingdings" pitchFamily="2" charset="2"/>
              <a:buChar char="q"/>
            </a:pPr>
            <a:r>
              <a:rPr lang="en-US" altLang="x-none" dirty="0">
                <a:ea typeface="ＭＳ Ｐゴシック" charset="-128"/>
              </a:rPr>
              <a:t>Microservice architecture control plane: </a:t>
            </a:r>
          </a:p>
          <a:p>
            <a:pPr lvl="1">
              <a:buFont typeface="Courier New" panose="02070309020205020404" pitchFamily="49" charset="0"/>
              <a:buChar char="o"/>
            </a:pPr>
            <a:r>
              <a:rPr lang="en-US" altLang="x-none" dirty="0">
                <a:ea typeface="ＭＳ Ｐゴシック" charset="-128"/>
              </a:rPr>
              <a:t>Cluster control: consistent, replicated log protocol, </a:t>
            </a:r>
            <a:r>
              <a:rPr lang="en-US" altLang="x-none" dirty="0" err="1">
                <a:ea typeface="ＭＳ Ｐゴシック" charset="-128"/>
              </a:rPr>
              <a:t>etcd</a:t>
            </a:r>
            <a:r>
              <a:rPr lang="en-US" altLang="x-none" dirty="0">
                <a:ea typeface="ＭＳ Ｐゴシック" charset="-128"/>
              </a:rPr>
              <a:t>, k8s internals scheduler</a:t>
            </a:r>
          </a:p>
          <a:p>
            <a:pPr lvl="1">
              <a:buFont typeface="Courier New" panose="02070309020205020404" pitchFamily="49" charset="0"/>
              <a:buChar char="o"/>
            </a:pPr>
            <a:r>
              <a:rPr lang="en-US" altLang="x-none" dirty="0">
                <a:ea typeface="ＭＳ Ｐゴシック" charset="-128"/>
              </a:rPr>
              <a:t>Networking control (flannel; calico; weave; </a:t>
            </a:r>
            <a:r>
              <a:rPr lang="en-US" altLang="x-none" dirty="0" err="1">
                <a:ea typeface="ＭＳ Ｐゴシック" charset="-128"/>
              </a:rPr>
              <a:t>istio</a:t>
            </a:r>
            <a:r>
              <a:rPr lang="en-US" altLang="x-none" dirty="0">
                <a:ea typeface="ＭＳ Ｐゴシック" charset="-128"/>
              </a:rPr>
              <a:t>)</a:t>
            </a:r>
          </a:p>
        </p:txBody>
      </p:sp>
      <p:sp>
        <p:nvSpPr>
          <p:cNvPr id="175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6990" indent="-214227">
              <a:defRPr sz="375">
                <a:solidFill>
                  <a:schemeClr val="tx1"/>
                </a:solidFill>
                <a:latin typeface="Times New Roman" charset="0"/>
                <a:ea typeface="ＭＳ Ｐゴシック" charset="-128"/>
              </a:defRPr>
            </a:lvl2pPr>
            <a:lvl3pPr marL="856907" indent="-171381">
              <a:defRPr sz="375">
                <a:solidFill>
                  <a:schemeClr val="tx1"/>
                </a:solidFill>
                <a:latin typeface="Times New Roman" charset="0"/>
                <a:ea typeface="ＭＳ Ｐゴシック" charset="-128"/>
              </a:defRPr>
            </a:lvl3pPr>
            <a:lvl4pPr marL="1199670" indent="-171381">
              <a:defRPr sz="375">
                <a:solidFill>
                  <a:schemeClr val="tx1"/>
                </a:solidFill>
                <a:latin typeface="Times New Roman" charset="0"/>
                <a:ea typeface="ＭＳ Ｐゴシック" charset="-128"/>
              </a:defRPr>
            </a:lvl4pPr>
            <a:lvl5pPr marL="1542433" indent="-171381">
              <a:defRPr sz="375">
                <a:solidFill>
                  <a:schemeClr val="tx1"/>
                </a:solidFill>
                <a:latin typeface="Times New Roman" charset="0"/>
                <a:ea typeface="ＭＳ Ｐゴシック" charset="-128"/>
              </a:defRPr>
            </a:lvl5pPr>
            <a:lvl6pPr marL="1885196" indent="-171381" eaLnBrk="0" fontAlgn="base" hangingPunct="0">
              <a:spcBef>
                <a:spcPct val="0"/>
              </a:spcBef>
              <a:spcAft>
                <a:spcPct val="0"/>
              </a:spcAft>
              <a:defRPr sz="375">
                <a:solidFill>
                  <a:schemeClr val="tx1"/>
                </a:solidFill>
                <a:latin typeface="Times New Roman" charset="0"/>
                <a:ea typeface="ＭＳ Ｐゴシック" charset="-128"/>
              </a:defRPr>
            </a:lvl6pPr>
            <a:lvl7pPr marL="2227958" indent="-171381" eaLnBrk="0" fontAlgn="base" hangingPunct="0">
              <a:spcBef>
                <a:spcPct val="0"/>
              </a:spcBef>
              <a:spcAft>
                <a:spcPct val="0"/>
              </a:spcAft>
              <a:defRPr sz="375">
                <a:solidFill>
                  <a:schemeClr val="tx1"/>
                </a:solidFill>
                <a:latin typeface="Times New Roman" charset="0"/>
                <a:ea typeface="ＭＳ Ｐゴシック" charset="-128"/>
              </a:defRPr>
            </a:lvl7pPr>
            <a:lvl8pPr marL="2570721" indent="-171381" eaLnBrk="0" fontAlgn="base" hangingPunct="0">
              <a:spcBef>
                <a:spcPct val="0"/>
              </a:spcBef>
              <a:spcAft>
                <a:spcPct val="0"/>
              </a:spcAft>
              <a:defRPr sz="375">
                <a:solidFill>
                  <a:schemeClr val="tx1"/>
                </a:solidFill>
                <a:latin typeface="Times New Roman" charset="0"/>
                <a:ea typeface="ＭＳ Ｐゴシック" charset="-128"/>
              </a:defRPr>
            </a:lvl8pPr>
            <a:lvl9pPr marL="2913484" indent="-171381" eaLnBrk="0" fontAlgn="base" hangingPunct="0">
              <a:spcBef>
                <a:spcPct val="0"/>
              </a:spcBef>
              <a:spcAft>
                <a:spcPct val="0"/>
              </a:spcAft>
              <a:defRPr sz="375">
                <a:solidFill>
                  <a:schemeClr val="tx1"/>
                </a:solidFill>
                <a:latin typeface="Times New Roman" charset="0"/>
                <a:ea typeface="ＭＳ Ｐゴシック" charset="-128"/>
              </a:defRPr>
            </a:lvl9pPr>
          </a:lstStyle>
          <a:p>
            <a:fld id="{05F35E51-021D-104D-94EE-F0566CC59334}" type="slidenum">
              <a:rPr lang="en-US" altLang="x-none" sz="900">
                <a:latin typeface="Tahoma" charset="0"/>
              </a:rPr>
              <a:pPr/>
              <a:t>26</a:t>
            </a:fld>
            <a:endParaRPr lang="en-US" altLang="x-none" sz="900">
              <a:latin typeface="Tahoma" charset="0"/>
            </a:endParaRPr>
          </a:p>
        </p:txBody>
      </p:sp>
    </p:spTree>
    <p:extLst>
      <p:ext uri="{BB962C8B-B14F-4D97-AF65-F5344CB8AC3E}">
        <p14:creationId xmlns:p14="http://schemas.microsoft.com/office/powerpoint/2010/main" val="14124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510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r>
              <a:rPr lang="en-US" altLang="x-none" sz="2699" dirty="0">
                <a:ea typeface="ＭＳ Ｐゴシック" charset="-128"/>
              </a:rPr>
              <a:t>Course Topic 5: Cloud Data Center Networking Systems Design &amp; Analysis (Part 1; Control)</a:t>
            </a:r>
          </a:p>
        </p:txBody>
      </p:sp>
      <p:sp>
        <p:nvSpPr>
          <p:cNvPr id="175106"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Classical cloud DC designs: Basic Clos, Facebook topology, Microsoft VL2, Google Juniper, DC evolving</a:t>
            </a:r>
          </a:p>
          <a:p>
            <a:pPr>
              <a:buFont typeface="Wingdings" pitchFamily="2" charset="2"/>
              <a:buChar char="q"/>
            </a:pPr>
            <a:r>
              <a:rPr lang="en-US" altLang="x-none" dirty="0">
                <a:ea typeface="ＭＳ Ｐゴシック" charset="-128"/>
              </a:rPr>
              <a:t>DC WAN control: Google B4’13/B4 and after’18, Microsoft SWAN</a:t>
            </a:r>
          </a:p>
          <a:p>
            <a:pPr>
              <a:buFont typeface="Wingdings" pitchFamily="2" charset="2"/>
              <a:buChar char="q"/>
            </a:pPr>
            <a:r>
              <a:rPr lang="en-US" altLang="x-none" dirty="0">
                <a:ea typeface="ＭＳ Ｐゴシック" charset="-128"/>
              </a:rPr>
              <a:t>Peering control: BGP background, Espresso, edge fabric</a:t>
            </a:r>
          </a:p>
          <a:p>
            <a:endParaRPr lang="en-US" altLang="x-none" dirty="0">
              <a:ea typeface="ＭＳ Ｐゴシック" charset="-128"/>
            </a:endParaRPr>
          </a:p>
          <a:p>
            <a:endParaRPr lang="en-US" altLang="x-none" dirty="0">
              <a:ea typeface="ＭＳ Ｐゴシック" charset="-128"/>
            </a:endParaRPr>
          </a:p>
        </p:txBody>
      </p:sp>
      <p:sp>
        <p:nvSpPr>
          <p:cNvPr id="175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6990" indent="-214227">
              <a:defRPr sz="375">
                <a:solidFill>
                  <a:schemeClr val="tx1"/>
                </a:solidFill>
                <a:latin typeface="Times New Roman" charset="0"/>
                <a:ea typeface="ＭＳ Ｐゴシック" charset="-128"/>
              </a:defRPr>
            </a:lvl2pPr>
            <a:lvl3pPr marL="856907" indent="-171381">
              <a:defRPr sz="375">
                <a:solidFill>
                  <a:schemeClr val="tx1"/>
                </a:solidFill>
                <a:latin typeface="Times New Roman" charset="0"/>
                <a:ea typeface="ＭＳ Ｐゴシック" charset="-128"/>
              </a:defRPr>
            </a:lvl3pPr>
            <a:lvl4pPr marL="1199670" indent="-171381">
              <a:defRPr sz="375">
                <a:solidFill>
                  <a:schemeClr val="tx1"/>
                </a:solidFill>
                <a:latin typeface="Times New Roman" charset="0"/>
                <a:ea typeface="ＭＳ Ｐゴシック" charset="-128"/>
              </a:defRPr>
            </a:lvl4pPr>
            <a:lvl5pPr marL="1542433" indent="-171381">
              <a:defRPr sz="375">
                <a:solidFill>
                  <a:schemeClr val="tx1"/>
                </a:solidFill>
                <a:latin typeface="Times New Roman" charset="0"/>
                <a:ea typeface="ＭＳ Ｐゴシック" charset="-128"/>
              </a:defRPr>
            </a:lvl5pPr>
            <a:lvl6pPr marL="1885196" indent="-171381" eaLnBrk="0" fontAlgn="base" hangingPunct="0">
              <a:spcBef>
                <a:spcPct val="0"/>
              </a:spcBef>
              <a:spcAft>
                <a:spcPct val="0"/>
              </a:spcAft>
              <a:defRPr sz="375">
                <a:solidFill>
                  <a:schemeClr val="tx1"/>
                </a:solidFill>
                <a:latin typeface="Times New Roman" charset="0"/>
                <a:ea typeface="ＭＳ Ｐゴシック" charset="-128"/>
              </a:defRPr>
            </a:lvl6pPr>
            <a:lvl7pPr marL="2227958" indent="-171381" eaLnBrk="0" fontAlgn="base" hangingPunct="0">
              <a:spcBef>
                <a:spcPct val="0"/>
              </a:spcBef>
              <a:spcAft>
                <a:spcPct val="0"/>
              </a:spcAft>
              <a:defRPr sz="375">
                <a:solidFill>
                  <a:schemeClr val="tx1"/>
                </a:solidFill>
                <a:latin typeface="Times New Roman" charset="0"/>
                <a:ea typeface="ＭＳ Ｐゴシック" charset="-128"/>
              </a:defRPr>
            </a:lvl7pPr>
            <a:lvl8pPr marL="2570721" indent="-171381" eaLnBrk="0" fontAlgn="base" hangingPunct="0">
              <a:spcBef>
                <a:spcPct val="0"/>
              </a:spcBef>
              <a:spcAft>
                <a:spcPct val="0"/>
              </a:spcAft>
              <a:defRPr sz="375">
                <a:solidFill>
                  <a:schemeClr val="tx1"/>
                </a:solidFill>
                <a:latin typeface="Times New Roman" charset="0"/>
                <a:ea typeface="ＭＳ Ｐゴシック" charset="-128"/>
              </a:defRPr>
            </a:lvl8pPr>
            <a:lvl9pPr marL="2913484" indent="-171381" eaLnBrk="0" fontAlgn="base" hangingPunct="0">
              <a:spcBef>
                <a:spcPct val="0"/>
              </a:spcBef>
              <a:spcAft>
                <a:spcPct val="0"/>
              </a:spcAft>
              <a:defRPr sz="375">
                <a:solidFill>
                  <a:schemeClr val="tx1"/>
                </a:solidFill>
                <a:latin typeface="Times New Roman" charset="0"/>
                <a:ea typeface="ＭＳ Ｐゴシック" charset="-128"/>
              </a:defRPr>
            </a:lvl9pPr>
          </a:lstStyle>
          <a:p>
            <a:fld id="{05F35E51-021D-104D-94EE-F0566CC59334}" type="slidenum">
              <a:rPr lang="en-US" altLang="x-none" sz="900">
                <a:latin typeface="Tahoma" charset="0"/>
              </a:rPr>
              <a:pPr/>
              <a:t>27</a:t>
            </a:fld>
            <a:endParaRPr lang="en-US" altLang="x-none" sz="900">
              <a:latin typeface="Tahoma" charset="0"/>
            </a:endParaRPr>
          </a:p>
        </p:txBody>
      </p:sp>
    </p:spTree>
    <p:extLst>
      <p:ext uri="{BB962C8B-B14F-4D97-AF65-F5344CB8AC3E}">
        <p14:creationId xmlns:p14="http://schemas.microsoft.com/office/powerpoint/2010/main" val="31744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r>
              <a:rPr lang="en-US" altLang="x-none" sz="2699" dirty="0">
                <a:ea typeface="ＭＳ Ｐゴシック" charset="-128"/>
              </a:rPr>
              <a:t>Course Topic 5: Cloud Data Center Networking Systems Design and Analysis (Part 2/Analysis)</a:t>
            </a:r>
          </a:p>
        </p:txBody>
      </p:sp>
      <p:sp>
        <p:nvSpPr>
          <p:cNvPr id="175106"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Data path analysis (HSA, </a:t>
            </a:r>
            <a:r>
              <a:rPr lang="en-US" altLang="x-none" dirty="0" err="1">
                <a:ea typeface="ＭＳ Ｐゴシック" charset="-128"/>
              </a:rPr>
              <a:t>VeriFlow</a:t>
            </a:r>
            <a:r>
              <a:rPr lang="en-US" altLang="x-none" dirty="0">
                <a:ea typeface="ＭＳ Ｐゴシック" charset="-128"/>
              </a:rPr>
              <a:t>, </a:t>
            </a:r>
            <a:r>
              <a:rPr lang="en-US" altLang="x-none" dirty="0" err="1">
                <a:ea typeface="ＭＳ Ｐゴシック" charset="-128"/>
              </a:rPr>
              <a:t>APKeep</a:t>
            </a:r>
            <a:r>
              <a:rPr lang="en-US" altLang="x-none" dirty="0">
                <a:ea typeface="ＭＳ Ｐゴシック" charset="-128"/>
              </a:rPr>
              <a:t>)</a:t>
            </a:r>
          </a:p>
          <a:p>
            <a:pPr>
              <a:buFont typeface="Wingdings" pitchFamily="2" charset="2"/>
              <a:buChar char="q"/>
            </a:pPr>
            <a:r>
              <a:rPr lang="en-US" altLang="x-none" dirty="0">
                <a:ea typeface="ＭＳ Ｐゴシック" charset="-128"/>
              </a:rPr>
              <a:t>Control-path analysis (minesweeper) </a:t>
            </a:r>
          </a:p>
          <a:p>
            <a:pPr>
              <a:buFont typeface="Wingdings" pitchFamily="2" charset="2"/>
              <a:buChar char="q"/>
            </a:pPr>
            <a:r>
              <a:rPr lang="en-US" altLang="x-none" dirty="0">
                <a:ea typeface="ＭＳ Ｐゴシック" charset="-128"/>
              </a:rPr>
              <a:t>Data center traffic analysis in Microsoft, Facebook</a:t>
            </a:r>
          </a:p>
          <a:p>
            <a:endParaRPr lang="en-US" altLang="x-none" dirty="0">
              <a:ea typeface="ＭＳ Ｐゴシック" charset="-128"/>
            </a:endParaRPr>
          </a:p>
          <a:p>
            <a:endParaRPr lang="en-US" altLang="x-none" dirty="0">
              <a:ea typeface="ＭＳ Ｐゴシック" charset="-128"/>
            </a:endParaRPr>
          </a:p>
        </p:txBody>
      </p:sp>
      <p:sp>
        <p:nvSpPr>
          <p:cNvPr id="175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6990" indent="-214227">
              <a:defRPr sz="375">
                <a:solidFill>
                  <a:schemeClr val="tx1"/>
                </a:solidFill>
                <a:latin typeface="Times New Roman" charset="0"/>
                <a:ea typeface="ＭＳ Ｐゴシック" charset="-128"/>
              </a:defRPr>
            </a:lvl2pPr>
            <a:lvl3pPr marL="856907" indent="-171381">
              <a:defRPr sz="375">
                <a:solidFill>
                  <a:schemeClr val="tx1"/>
                </a:solidFill>
                <a:latin typeface="Times New Roman" charset="0"/>
                <a:ea typeface="ＭＳ Ｐゴシック" charset="-128"/>
              </a:defRPr>
            </a:lvl3pPr>
            <a:lvl4pPr marL="1199670" indent="-171381">
              <a:defRPr sz="375">
                <a:solidFill>
                  <a:schemeClr val="tx1"/>
                </a:solidFill>
                <a:latin typeface="Times New Roman" charset="0"/>
                <a:ea typeface="ＭＳ Ｐゴシック" charset="-128"/>
              </a:defRPr>
            </a:lvl4pPr>
            <a:lvl5pPr marL="1542433" indent="-171381">
              <a:defRPr sz="375">
                <a:solidFill>
                  <a:schemeClr val="tx1"/>
                </a:solidFill>
                <a:latin typeface="Times New Roman" charset="0"/>
                <a:ea typeface="ＭＳ Ｐゴシック" charset="-128"/>
              </a:defRPr>
            </a:lvl5pPr>
            <a:lvl6pPr marL="1885196" indent="-171381" eaLnBrk="0" fontAlgn="base" hangingPunct="0">
              <a:spcBef>
                <a:spcPct val="0"/>
              </a:spcBef>
              <a:spcAft>
                <a:spcPct val="0"/>
              </a:spcAft>
              <a:defRPr sz="375">
                <a:solidFill>
                  <a:schemeClr val="tx1"/>
                </a:solidFill>
                <a:latin typeface="Times New Roman" charset="0"/>
                <a:ea typeface="ＭＳ Ｐゴシック" charset="-128"/>
              </a:defRPr>
            </a:lvl6pPr>
            <a:lvl7pPr marL="2227958" indent="-171381" eaLnBrk="0" fontAlgn="base" hangingPunct="0">
              <a:spcBef>
                <a:spcPct val="0"/>
              </a:spcBef>
              <a:spcAft>
                <a:spcPct val="0"/>
              </a:spcAft>
              <a:defRPr sz="375">
                <a:solidFill>
                  <a:schemeClr val="tx1"/>
                </a:solidFill>
                <a:latin typeface="Times New Roman" charset="0"/>
                <a:ea typeface="ＭＳ Ｐゴシック" charset="-128"/>
              </a:defRPr>
            </a:lvl7pPr>
            <a:lvl8pPr marL="2570721" indent="-171381" eaLnBrk="0" fontAlgn="base" hangingPunct="0">
              <a:spcBef>
                <a:spcPct val="0"/>
              </a:spcBef>
              <a:spcAft>
                <a:spcPct val="0"/>
              </a:spcAft>
              <a:defRPr sz="375">
                <a:solidFill>
                  <a:schemeClr val="tx1"/>
                </a:solidFill>
                <a:latin typeface="Times New Roman" charset="0"/>
                <a:ea typeface="ＭＳ Ｐゴシック" charset="-128"/>
              </a:defRPr>
            </a:lvl8pPr>
            <a:lvl9pPr marL="2913484" indent="-171381" eaLnBrk="0" fontAlgn="base" hangingPunct="0">
              <a:spcBef>
                <a:spcPct val="0"/>
              </a:spcBef>
              <a:spcAft>
                <a:spcPct val="0"/>
              </a:spcAft>
              <a:defRPr sz="375">
                <a:solidFill>
                  <a:schemeClr val="tx1"/>
                </a:solidFill>
                <a:latin typeface="Times New Roman" charset="0"/>
                <a:ea typeface="ＭＳ Ｐゴシック" charset="-128"/>
              </a:defRPr>
            </a:lvl9pPr>
          </a:lstStyle>
          <a:p>
            <a:fld id="{05F35E51-021D-104D-94EE-F0566CC59334}" type="slidenum">
              <a:rPr lang="en-US" altLang="x-none" sz="900">
                <a:latin typeface="Tahoma" charset="0"/>
              </a:rPr>
              <a:pPr/>
              <a:t>28</a:t>
            </a:fld>
            <a:endParaRPr lang="en-US" altLang="x-none" sz="900">
              <a:latin typeface="Tahoma" charset="0"/>
            </a:endParaRPr>
          </a:p>
        </p:txBody>
      </p:sp>
    </p:spTree>
    <p:extLst>
      <p:ext uri="{BB962C8B-B14F-4D97-AF65-F5344CB8AC3E}">
        <p14:creationId xmlns:p14="http://schemas.microsoft.com/office/powerpoint/2010/main" val="30663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r>
              <a:rPr lang="en-US" altLang="x-none" sz="2699" dirty="0">
                <a:ea typeface="ＭＳ Ｐゴシック" charset="-128"/>
              </a:rPr>
              <a:t>Course Topic 6: Cloud Applications &amp; Application-Driven Networking Systems</a:t>
            </a:r>
          </a:p>
        </p:txBody>
      </p:sp>
      <p:sp>
        <p:nvSpPr>
          <p:cNvPr id="175106" name="Content Placeholder 2"/>
          <p:cNvSpPr>
            <a:spLocks noGrp="1"/>
          </p:cNvSpPr>
          <p:nvPr>
            <p:ph idx="1"/>
          </p:nvPr>
        </p:nvSpPr>
        <p:spPr/>
        <p:txBody>
          <a:bodyPr/>
          <a:lstStyle/>
          <a:p>
            <a:pPr>
              <a:buFont typeface="Wingdings" pitchFamily="2" charset="2"/>
              <a:buChar char="q"/>
            </a:pPr>
            <a:r>
              <a:rPr lang="en-US" altLang="x-none" sz="1799" dirty="0">
                <a:ea typeface="ＭＳ Ｐゴシック" charset="-128"/>
              </a:rPr>
              <a:t>Data analytics (DA) programming model</a:t>
            </a:r>
          </a:p>
          <a:p>
            <a:pPr lvl="1">
              <a:buFont typeface="Courier New" panose="02070309020205020404" pitchFamily="49" charset="0"/>
              <a:buChar char="o"/>
            </a:pPr>
            <a:r>
              <a:rPr lang="en-US" altLang="x-none" sz="1499" dirty="0">
                <a:ea typeface="ＭＳ Ｐゴシック" charset="-128"/>
              </a:rPr>
              <a:t>MapReduce, Noria, Spark</a:t>
            </a:r>
          </a:p>
          <a:p>
            <a:pPr lvl="1">
              <a:buFont typeface="Courier New" panose="02070309020205020404" pitchFamily="49" charset="0"/>
              <a:buChar char="o"/>
            </a:pPr>
            <a:r>
              <a:rPr lang="en-US" altLang="x-none" sz="1499" dirty="0">
                <a:ea typeface="ＭＳ Ｐゴシック" charset="-128"/>
              </a:rPr>
              <a:t>Spark perf measurements (DA analysis)</a:t>
            </a:r>
          </a:p>
          <a:p>
            <a:pPr>
              <a:buFont typeface="Wingdings" pitchFamily="2" charset="2"/>
              <a:buChar char="q"/>
            </a:pPr>
            <a:r>
              <a:rPr lang="en-US" altLang="x-none" sz="1799" dirty="0">
                <a:ea typeface="ＭＳ Ｐゴシック" charset="-128"/>
              </a:rPr>
              <a:t>DC cluster compute scheduling</a:t>
            </a:r>
          </a:p>
          <a:p>
            <a:pPr lvl="1">
              <a:buFont typeface="Courier New" panose="02070309020205020404" pitchFamily="49" charset="0"/>
              <a:buChar char="o"/>
            </a:pPr>
            <a:r>
              <a:rPr lang="en-US" altLang="x-none" sz="1499" dirty="0">
                <a:ea typeface="ＭＳ Ｐゴシック" charset="-128"/>
              </a:rPr>
              <a:t>Delayed scheduling, YARN, Mesos, Borg, DRF</a:t>
            </a:r>
          </a:p>
          <a:p>
            <a:pPr>
              <a:buFont typeface="Wingdings" pitchFamily="2" charset="2"/>
              <a:buChar char="q"/>
            </a:pPr>
            <a:r>
              <a:rPr lang="en-US" altLang="x-none" sz="1799" dirty="0">
                <a:ea typeface="ＭＳ Ｐゴシック" charset="-128"/>
              </a:rPr>
              <a:t>Low latency, high-</a:t>
            </a:r>
            <a:r>
              <a:rPr lang="en-US" altLang="x-none" sz="1799" dirty="0" err="1">
                <a:ea typeface="ＭＳ Ｐゴシック" charset="-128"/>
              </a:rPr>
              <a:t>tput</a:t>
            </a:r>
            <a:r>
              <a:rPr lang="en-US" altLang="x-none" sz="1799" dirty="0">
                <a:ea typeface="ＭＳ Ｐゴシック" charset="-128"/>
              </a:rPr>
              <a:t> DC transport scheduling: </a:t>
            </a:r>
            <a:r>
              <a:rPr lang="en-US" altLang="x-none" sz="1649" dirty="0">
                <a:ea typeface="ＭＳ Ｐゴシック" charset="-128"/>
              </a:rPr>
              <a:t>DCTCP, RDMA, DCQCN; TIMELY; HPCC’20; On-Ramp’21</a:t>
            </a:r>
          </a:p>
          <a:p>
            <a:pPr>
              <a:buFont typeface="Wingdings" pitchFamily="2" charset="2"/>
              <a:buChar char="q"/>
            </a:pPr>
            <a:r>
              <a:rPr lang="en-US" altLang="x-none" sz="1949" dirty="0" err="1">
                <a:ea typeface="ＭＳ Ｐゴシック" charset="-128"/>
              </a:rPr>
              <a:t>Coflow</a:t>
            </a:r>
            <a:r>
              <a:rPr lang="en-US" altLang="x-none" sz="1949" dirty="0">
                <a:ea typeface="ＭＳ Ｐゴシック" charset="-128"/>
              </a:rPr>
              <a:t> scheduling: </a:t>
            </a:r>
            <a:r>
              <a:rPr lang="en-US" altLang="x-none" sz="1949" dirty="0" err="1">
                <a:ea typeface="ＭＳ Ｐゴシック" charset="-128"/>
              </a:rPr>
              <a:t>Coflow</a:t>
            </a:r>
            <a:r>
              <a:rPr lang="en-US" altLang="x-none" sz="1949" dirty="0">
                <a:ea typeface="ＭＳ Ｐゴシック" charset="-128"/>
              </a:rPr>
              <a:t> scheduling: </a:t>
            </a:r>
            <a:r>
              <a:rPr lang="en-US" altLang="x-none" sz="2000" dirty="0">
                <a:ea typeface="ＭＳ Ｐゴシック" charset="-128"/>
              </a:rPr>
              <a:t>Sincronia’18</a:t>
            </a:r>
            <a:endParaRPr lang="en-US" altLang="x-none" dirty="0">
              <a:ea typeface="ＭＳ Ｐゴシック" charset="-128"/>
            </a:endParaRPr>
          </a:p>
          <a:p>
            <a:pPr>
              <a:buFont typeface="Wingdings" pitchFamily="2" charset="2"/>
              <a:buChar char="q"/>
            </a:pPr>
            <a:r>
              <a:rPr lang="en-US" altLang="x-none" sz="1949" dirty="0">
                <a:ea typeface="ＭＳ Ｐゴシック" charset="-128"/>
              </a:rPr>
              <a:t>RPC scheduling: </a:t>
            </a:r>
            <a:r>
              <a:rPr lang="en-US" altLang="x-none" sz="1949" dirty="0" err="1">
                <a:ea typeface="ＭＳ Ｐゴシック" charset="-128"/>
              </a:rPr>
              <a:t>gRPC</a:t>
            </a:r>
            <a:r>
              <a:rPr lang="en-US" altLang="x-none" sz="1949" dirty="0">
                <a:ea typeface="ＭＳ Ｐゴシック" charset="-128"/>
              </a:rPr>
              <a:t>, </a:t>
            </a:r>
            <a:r>
              <a:rPr lang="en-US" altLang="x-none" sz="1949" dirty="0" err="1">
                <a:ea typeface="ＭＳ Ｐゴシック" charset="-128"/>
              </a:rPr>
              <a:t>eRPC</a:t>
            </a:r>
            <a:r>
              <a:rPr lang="en-US" altLang="x-none" sz="1949" dirty="0">
                <a:ea typeface="ＭＳ Ｐゴシック" charset="-128"/>
              </a:rPr>
              <a:t>, </a:t>
            </a:r>
            <a:r>
              <a:rPr lang="en-US" altLang="x-none" sz="1949" dirty="0" err="1">
                <a:ea typeface="ＭＳ Ｐゴシック" charset="-128"/>
              </a:rPr>
              <a:t>nanoPU</a:t>
            </a:r>
            <a:endParaRPr lang="en-US" altLang="x-none" sz="1949" dirty="0">
              <a:ea typeface="ＭＳ Ｐゴシック" charset="-128"/>
            </a:endParaRPr>
          </a:p>
          <a:p>
            <a:pPr>
              <a:buFont typeface="Wingdings" pitchFamily="2" charset="2"/>
              <a:buChar char="q"/>
            </a:pPr>
            <a:r>
              <a:rPr lang="en-US" altLang="zh-CN" sz="1949" dirty="0">
                <a:ea typeface="ＭＳ Ｐゴシック" charset="-128"/>
              </a:rPr>
              <a:t>File</a:t>
            </a:r>
            <a:r>
              <a:rPr lang="zh-CN" altLang="en-US" sz="1949" dirty="0">
                <a:ea typeface="ＭＳ Ｐゴシック" charset="-128"/>
              </a:rPr>
              <a:t> </a:t>
            </a:r>
            <a:r>
              <a:rPr lang="en-US" altLang="zh-CN" sz="1949" dirty="0">
                <a:ea typeface="ＭＳ Ｐゴシック" charset="-128"/>
              </a:rPr>
              <a:t>systems</a:t>
            </a:r>
            <a:endParaRPr lang="en-US" altLang="x-none" sz="1949" dirty="0">
              <a:ea typeface="ＭＳ Ｐゴシック" charset="-128"/>
            </a:endParaRPr>
          </a:p>
        </p:txBody>
      </p:sp>
      <p:sp>
        <p:nvSpPr>
          <p:cNvPr id="175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6990" indent="-214227">
              <a:defRPr sz="375">
                <a:solidFill>
                  <a:schemeClr val="tx1"/>
                </a:solidFill>
                <a:latin typeface="Times New Roman" charset="0"/>
                <a:ea typeface="ＭＳ Ｐゴシック" charset="-128"/>
              </a:defRPr>
            </a:lvl2pPr>
            <a:lvl3pPr marL="856907" indent="-171381">
              <a:defRPr sz="375">
                <a:solidFill>
                  <a:schemeClr val="tx1"/>
                </a:solidFill>
                <a:latin typeface="Times New Roman" charset="0"/>
                <a:ea typeface="ＭＳ Ｐゴシック" charset="-128"/>
              </a:defRPr>
            </a:lvl3pPr>
            <a:lvl4pPr marL="1199670" indent="-171381">
              <a:defRPr sz="375">
                <a:solidFill>
                  <a:schemeClr val="tx1"/>
                </a:solidFill>
                <a:latin typeface="Times New Roman" charset="0"/>
                <a:ea typeface="ＭＳ Ｐゴシック" charset="-128"/>
              </a:defRPr>
            </a:lvl4pPr>
            <a:lvl5pPr marL="1542433" indent="-171381">
              <a:defRPr sz="375">
                <a:solidFill>
                  <a:schemeClr val="tx1"/>
                </a:solidFill>
                <a:latin typeface="Times New Roman" charset="0"/>
                <a:ea typeface="ＭＳ Ｐゴシック" charset="-128"/>
              </a:defRPr>
            </a:lvl5pPr>
            <a:lvl6pPr marL="1885196" indent="-171381" eaLnBrk="0" fontAlgn="base" hangingPunct="0">
              <a:spcBef>
                <a:spcPct val="0"/>
              </a:spcBef>
              <a:spcAft>
                <a:spcPct val="0"/>
              </a:spcAft>
              <a:defRPr sz="375">
                <a:solidFill>
                  <a:schemeClr val="tx1"/>
                </a:solidFill>
                <a:latin typeface="Times New Roman" charset="0"/>
                <a:ea typeface="ＭＳ Ｐゴシック" charset="-128"/>
              </a:defRPr>
            </a:lvl6pPr>
            <a:lvl7pPr marL="2227958" indent="-171381" eaLnBrk="0" fontAlgn="base" hangingPunct="0">
              <a:spcBef>
                <a:spcPct val="0"/>
              </a:spcBef>
              <a:spcAft>
                <a:spcPct val="0"/>
              </a:spcAft>
              <a:defRPr sz="375">
                <a:solidFill>
                  <a:schemeClr val="tx1"/>
                </a:solidFill>
                <a:latin typeface="Times New Roman" charset="0"/>
                <a:ea typeface="ＭＳ Ｐゴシック" charset="-128"/>
              </a:defRPr>
            </a:lvl7pPr>
            <a:lvl8pPr marL="2570721" indent="-171381" eaLnBrk="0" fontAlgn="base" hangingPunct="0">
              <a:spcBef>
                <a:spcPct val="0"/>
              </a:spcBef>
              <a:spcAft>
                <a:spcPct val="0"/>
              </a:spcAft>
              <a:defRPr sz="375">
                <a:solidFill>
                  <a:schemeClr val="tx1"/>
                </a:solidFill>
                <a:latin typeface="Times New Roman" charset="0"/>
                <a:ea typeface="ＭＳ Ｐゴシック" charset="-128"/>
              </a:defRPr>
            </a:lvl8pPr>
            <a:lvl9pPr marL="2913484" indent="-171381" eaLnBrk="0" fontAlgn="base" hangingPunct="0">
              <a:spcBef>
                <a:spcPct val="0"/>
              </a:spcBef>
              <a:spcAft>
                <a:spcPct val="0"/>
              </a:spcAft>
              <a:defRPr sz="375">
                <a:solidFill>
                  <a:schemeClr val="tx1"/>
                </a:solidFill>
                <a:latin typeface="Times New Roman" charset="0"/>
                <a:ea typeface="ＭＳ Ｐゴシック" charset="-128"/>
              </a:defRPr>
            </a:lvl9pPr>
          </a:lstStyle>
          <a:p>
            <a:fld id="{05F35E51-021D-104D-94EE-F0566CC59334}" type="slidenum">
              <a:rPr lang="en-US" altLang="x-none" sz="900">
                <a:latin typeface="Tahoma" charset="0"/>
              </a:rPr>
              <a:pPr/>
              <a:t>29</a:t>
            </a:fld>
            <a:endParaRPr lang="en-US" altLang="x-none" sz="900">
              <a:latin typeface="Tahoma" charset="0"/>
            </a:endParaRPr>
          </a:p>
        </p:txBody>
      </p:sp>
    </p:spTree>
    <p:extLst>
      <p:ext uri="{BB962C8B-B14F-4D97-AF65-F5344CB8AC3E}">
        <p14:creationId xmlns:p14="http://schemas.microsoft.com/office/powerpoint/2010/main" val="26360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5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51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10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510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510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5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A09406B-2E0D-2643-B185-88971C3F74AE}" type="slidenum">
              <a:rPr lang="en-US" altLang="x-none" sz="1200">
                <a:latin typeface="Tahoma" charset="0"/>
              </a:rPr>
              <a:pPr/>
              <a:t>3</a:t>
            </a:fld>
            <a:endParaRPr lang="en-US" altLang="x-none" sz="1200">
              <a:latin typeface="Tahoma" charset="0"/>
            </a:endParaRPr>
          </a:p>
        </p:txBody>
      </p:sp>
      <p:sp>
        <p:nvSpPr>
          <p:cNvPr id="33794" name="Rectangle 2"/>
          <p:cNvSpPr>
            <a:spLocks noGrp="1" noChangeArrowheads="1"/>
          </p:cNvSpPr>
          <p:nvPr>
            <p:ph type="title"/>
          </p:nvPr>
        </p:nvSpPr>
        <p:spPr/>
        <p:txBody>
          <a:bodyPr/>
          <a:lstStyle/>
          <a:p>
            <a:r>
              <a:rPr lang="en-US" altLang="x-none">
                <a:ea typeface="ＭＳ Ｐゴシック" charset="-128"/>
              </a:rPr>
              <a:t>Personnel</a:t>
            </a:r>
          </a:p>
        </p:txBody>
      </p:sp>
      <p:sp>
        <p:nvSpPr>
          <p:cNvPr id="33795" name="Rectangle 3"/>
          <p:cNvSpPr>
            <a:spLocks noGrp="1" noChangeArrowheads="1"/>
          </p:cNvSpPr>
          <p:nvPr>
            <p:ph type="body" idx="1"/>
          </p:nvPr>
        </p:nvSpPr>
        <p:spPr/>
        <p:txBody>
          <a:bodyPr/>
          <a:lstStyle/>
          <a:p>
            <a:pPr>
              <a:buFont typeface="Wingdings" pitchFamily="2" charset="2"/>
              <a:buChar char="q"/>
            </a:pPr>
            <a:r>
              <a:rPr lang="en-US" altLang="zh-CN" dirty="0">
                <a:ea typeface="ＭＳ Ｐゴシック" charset="-128"/>
              </a:rPr>
              <a:t>I</a:t>
            </a:r>
            <a:r>
              <a:rPr lang="en-US" altLang="x-none" dirty="0">
                <a:ea typeface="ＭＳ Ｐゴシック" charset="-128"/>
              </a:rPr>
              <a:t>nstructor</a:t>
            </a:r>
          </a:p>
          <a:p>
            <a:pPr lvl="1">
              <a:buFont typeface="Courier New" panose="02070309020205020404" pitchFamily="49" charset="0"/>
              <a:buChar char="o"/>
            </a:pPr>
            <a:r>
              <a:rPr lang="en-US" altLang="zh-CN" dirty="0">
                <a:ea typeface="ＭＳ Ｐゴシック" charset="-128"/>
              </a:rPr>
              <a:t>Qiao</a:t>
            </a:r>
            <a:r>
              <a:rPr lang="zh-CN" altLang="en-US" dirty="0">
                <a:ea typeface="ＭＳ Ｐゴシック" charset="-128"/>
              </a:rPr>
              <a:t> </a:t>
            </a:r>
            <a:r>
              <a:rPr lang="en-US" altLang="zh-CN" dirty="0">
                <a:ea typeface="ＭＳ Ｐゴシック" charset="-128"/>
              </a:rPr>
              <a:t>Xiang</a:t>
            </a:r>
            <a:r>
              <a:rPr lang="en-US" altLang="x-none" dirty="0">
                <a:ea typeface="ＭＳ Ｐゴシック" charset="-128"/>
              </a:rPr>
              <a:t>, </a:t>
            </a:r>
            <a:r>
              <a:rPr lang="en-US" altLang="zh-CN" dirty="0" err="1">
                <a:ea typeface="ＭＳ Ｐゴシック" charset="-128"/>
              </a:rPr>
              <a:t>qiaoxiang</a:t>
            </a:r>
            <a:r>
              <a:rPr lang="en-US" altLang="x-none" dirty="0" err="1">
                <a:ea typeface="ＭＳ Ｐゴシック" charset="-128"/>
              </a:rPr>
              <a:t>@</a:t>
            </a:r>
            <a:r>
              <a:rPr lang="en-US" altLang="zh-CN" dirty="0" err="1">
                <a:ea typeface="ＭＳ Ｐゴシック" charset="-128"/>
              </a:rPr>
              <a:t>xmu.</a:t>
            </a:r>
            <a:r>
              <a:rPr lang="en-US" altLang="x-none" dirty="0" err="1">
                <a:ea typeface="ＭＳ Ｐゴシック" charset="-128"/>
              </a:rPr>
              <a:t>edu</a:t>
            </a:r>
            <a:r>
              <a:rPr lang="en-US" altLang="zh-CN" dirty="0" err="1">
                <a:ea typeface="ＭＳ Ｐゴシック" charset="-128"/>
              </a:rPr>
              <a:t>.cn</a:t>
            </a:r>
            <a:endParaRPr lang="en-US" altLang="x-none" dirty="0">
              <a:ea typeface="ＭＳ Ｐゴシック" charset="-128"/>
            </a:endParaRPr>
          </a:p>
          <a:p>
            <a:pPr lvl="2"/>
            <a:r>
              <a:rPr lang="en-US" altLang="x-none" dirty="0">
                <a:ea typeface="ＭＳ Ｐゴシック" charset="-128"/>
              </a:rPr>
              <a:t>office hours</a:t>
            </a:r>
            <a:r>
              <a:rPr lang="zh-CN" altLang="en-US" dirty="0">
                <a:ea typeface="ＭＳ Ｐゴシック" charset="-128"/>
              </a:rPr>
              <a:t>： </a:t>
            </a:r>
            <a:r>
              <a:rPr lang="en-US" altLang="x-none" dirty="0">
                <a:ea typeface="ＭＳ Ｐゴシック" charset="-128"/>
              </a:rPr>
              <a:t>by appointment</a:t>
            </a:r>
          </a:p>
          <a:p>
            <a:pPr lvl="1">
              <a:buFont typeface="Courier New" panose="02070309020205020404" pitchFamily="49" charset="0"/>
              <a:buChar char="o"/>
            </a:pP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dirty="0">
                <a:solidFill>
                  <a:srgbClr val="FF0000"/>
                </a:solidFill>
                <a:ea typeface="ＭＳ Ｐゴシック" charset="-128"/>
              </a:rPr>
              <a:t>email</a:t>
            </a:r>
          </a:p>
          <a:p>
            <a:pPr lvl="1">
              <a:buFont typeface="Courier New" panose="02070309020205020404" pitchFamily="49" charset="0"/>
              <a:buChar char="o"/>
            </a:pPr>
            <a:r>
              <a:rPr lang="en-US" altLang="zh-CN" dirty="0">
                <a:ea typeface="ＭＳ Ｐゴシック" charset="-128"/>
              </a:rPr>
              <a:t>Lu</a:t>
            </a:r>
            <a:r>
              <a:rPr lang="zh-CN" altLang="en-US" dirty="0">
                <a:ea typeface="ＭＳ Ｐゴシック" charset="-128"/>
              </a:rPr>
              <a:t> </a:t>
            </a:r>
            <a:r>
              <a:rPr lang="en-US" altLang="zh-CN" dirty="0">
                <a:ea typeface="ＭＳ Ｐゴシック" charset="-128"/>
              </a:rPr>
              <a:t>tang,</a:t>
            </a:r>
            <a:r>
              <a:rPr lang="zh-CN" altLang="en-US" dirty="0">
                <a:ea typeface="ＭＳ Ｐゴシック" charset="-128"/>
              </a:rPr>
              <a:t> </a:t>
            </a:r>
            <a:r>
              <a:rPr lang="en-US" altLang="zh-CN" dirty="0">
                <a:solidFill>
                  <a:srgbClr val="FF0000"/>
                </a:solidFill>
                <a:ea typeface="ＭＳ Ｐゴシック" charset="-128"/>
              </a:rPr>
              <a:t>email</a:t>
            </a:r>
            <a:endParaRPr lang="en-US" altLang="x-none" dirty="0">
              <a:solidFill>
                <a:srgbClr val="FF0000"/>
              </a:solidFill>
              <a:ea typeface="ＭＳ Ｐゴシック" charset="-128"/>
            </a:endParaRPr>
          </a:p>
          <a:p>
            <a:pPr lvl="3"/>
            <a:endParaRPr lang="en-US" altLang="x-none" dirty="0">
              <a:latin typeface="Times New Roman" charset="0"/>
              <a:ea typeface="ＭＳ Ｐゴシック" charset="-128"/>
            </a:endParaRPr>
          </a:p>
          <a:p>
            <a:pPr lvl="3"/>
            <a:endParaRPr lang="en-US" altLang="x-none" dirty="0">
              <a:latin typeface="Times New Roman" charset="0"/>
              <a:ea typeface="ＭＳ Ｐゴシック" charset="-128"/>
            </a:endParaRPr>
          </a:p>
          <a:p>
            <a:pPr>
              <a:buFont typeface="Wingdings" pitchFamily="2" charset="2"/>
              <a:buChar char="q"/>
            </a:pPr>
            <a:r>
              <a:rPr lang="en-US" altLang="zh-CN" dirty="0">
                <a:ea typeface="ＭＳ Ｐゴシック" charset="-128"/>
              </a:rPr>
              <a:t>T</a:t>
            </a:r>
            <a:r>
              <a:rPr lang="en-US" altLang="x-none" dirty="0">
                <a:ea typeface="ＭＳ Ｐゴシック" charset="-128"/>
              </a:rPr>
              <a:t>eaching assistant </a:t>
            </a:r>
          </a:p>
          <a:p>
            <a:pPr lvl="1">
              <a:buFont typeface="Courier New" panose="02070309020205020404" pitchFamily="49" charset="0"/>
              <a:buChar char="o"/>
            </a:pPr>
            <a:r>
              <a:rPr lang="en-US" altLang="zh-CN" dirty="0" err="1">
                <a:ea typeface="ＭＳ Ｐゴシック" charset="-128"/>
              </a:rPr>
              <a:t>Rulan</a:t>
            </a:r>
            <a:r>
              <a:rPr lang="zh-CN" altLang="en-US" dirty="0">
                <a:ea typeface="ＭＳ Ｐゴシック" charset="-128"/>
              </a:rPr>
              <a:t> </a:t>
            </a:r>
            <a:r>
              <a:rPr lang="en-US" altLang="zh-CN" dirty="0">
                <a:ea typeface="ＭＳ Ｐゴシック" charset="-128"/>
              </a:rPr>
              <a:t>Yang,</a:t>
            </a:r>
            <a:r>
              <a:rPr lang="zh-CN" altLang="en-US" dirty="0">
                <a:ea typeface="ＭＳ Ｐゴシック" charset="-128"/>
              </a:rPr>
              <a:t> </a:t>
            </a:r>
            <a:r>
              <a:rPr lang="en-US" altLang="zh-CN" dirty="0">
                <a:solidFill>
                  <a:srgbClr val="FF0000"/>
                </a:solidFill>
                <a:ea typeface="ＭＳ Ｐゴシック" charset="-128"/>
              </a:rPr>
              <a:t>email</a:t>
            </a:r>
            <a:endParaRPr lang="en-US" altLang="zh-CN" dirty="0">
              <a:ea typeface="ＭＳ Ｐゴシック" charset="-128"/>
            </a:endParaRPr>
          </a:p>
          <a:p>
            <a:pPr lvl="1">
              <a:buFont typeface="Courier New" panose="02070309020205020404" pitchFamily="49" charset="0"/>
              <a:buChar char="o"/>
            </a:pPr>
            <a:r>
              <a:rPr lang="en-US" altLang="zh-CN" dirty="0">
                <a:ea typeface="ＭＳ Ｐゴシック" charset="-128"/>
              </a:rPr>
              <a:t>Jinghui</a:t>
            </a:r>
            <a:r>
              <a:rPr lang="zh-CN" altLang="en-US" dirty="0">
                <a:ea typeface="ＭＳ Ｐゴシック" charset="-128"/>
              </a:rPr>
              <a:t> </a:t>
            </a:r>
            <a:r>
              <a:rPr lang="en-US" altLang="zh-CN" dirty="0">
                <a:ea typeface="ＭＳ Ｐゴシック" charset="-128"/>
              </a:rPr>
              <a:t>Jiang,</a:t>
            </a:r>
            <a:r>
              <a:rPr lang="zh-CN" altLang="en-US" dirty="0">
                <a:ea typeface="ＭＳ Ｐゴシック" charset="-128"/>
              </a:rPr>
              <a:t> </a:t>
            </a:r>
            <a:r>
              <a:rPr lang="en-US" altLang="zh-CN" dirty="0">
                <a:solidFill>
                  <a:srgbClr val="FF0000"/>
                </a:solidFill>
                <a:ea typeface="ＭＳ Ｐゴシック" charset="-128"/>
              </a:rPr>
              <a:t>email</a:t>
            </a:r>
            <a:endParaRPr lang="en-US" altLang="zh-CN" dirty="0">
              <a:ea typeface="ＭＳ Ｐゴシック"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r>
              <a:rPr lang="en-US" altLang="x-none" sz="2699" dirty="0">
                <a:ea typeface="ＭＳ Ｐゴシック" charset="-128"/>
              </a:rPr>
              <a:t>Course Topic 7: </a:t>
            </a:r>
            <a:r>
              <a:rPr lang="en-US" altLang="zh-CN" sz="2699" dirty="0">
                <a:ea typeface="ＭＳ Ｐゴシック" charset="-128"/>
              </a:rPr>
              <a:t>AI</a:t>
            </a:r>
            <a:r>
              <a:rPr lang="zh-CN" altLang="en-US" sz="2699" dirty="0">
                <a:ea typeface="ＭＳ Ｐゴシック" charset="-128"/>
              </a:rPr>
              <a:t> </a:t>
            </a:r>
            <a:r>
              <a:rPr lang="en-US" altLang="zh-CN" sz="2699" dirty="0">
                <a:ea typeface="ＭＳ Ｐゴシック" charset="-128"/>
              </a:rPr>
              <a:t>+</a:t>
            </a:r>
            <a:r>
              <a:rPr lang="zh-CN" altLang="en-US" sz="2699" dirty="0">
                <a:ea typeface="ＭＳ Ｐゴシック" charset="-128"/>
              </a:rPr>
              <a:t> </a:t>
            </a:r>
            <a:r>
              <a:rPr lang="en-US" altLang="zh-CN" sz="2699" dirty="0">
                <a:ea typeface="ＭＳ Ｐゴシック" charset="-128"/>
              </a:rPr>
              <a:t>Systems</a:t>
            </a:r>
            <a:endParaRPr lang="en-US" altLang="x-none" sz="2699" dirty="0">
              <a:ea typeface="ＭＳ Ｐゴシック" charset="-128"/>
            </a:endParaRPr>
          </a:p>
        </p:txBody>
      </p:sp>
      <p:sp>
        <p:nvSpPr>
          <p:cNvPr id="175106" name="Content Placeholder 2"/>
          <p:cNvSpPr>
            <a:spLocks noGrp="1"/>
          </p:cNvSpPr>
          <p:nvPr>
            <p:ph idx="1"/>
          </p:nvPr>
        </p:nvSpPr>
        <p:spPr/>
        <p:txBody>
          <a:bodyPr/>
          <a:lstStyle/>
          <a:p>
            <a:pPr>
              <a:buFont typeface="Wingdings" pitchFamily="2" charset="2"/>
              <a:buChar char="q"/>
            </a:pPr>
            <a:r>
              <a:rPr lang="en-US" altLang="zh-CN" dirty="0">
                <a:ea typeface="ＭＳ Ｐゴシック" charset="-128"/>
              </a:rPr>
              <a:t>High-performance</a:t>
            </a:r>
            <a:r>
              <a:rPr lang="zh-CN" altLang="en-US" dirty="0">
                <a:ea typeface="ＭＳ Ｐゴシック" charset="-128"/>
              </a:rPr>
              <a:t> </a:t>
            </a:r>
            <a:r>
              <a:rPr lang="en-US" altLang="zh-CN" dirty="0">
                <a:ea typeface="ＭＳ Ｐゴシック" charset="-128"/>
              </a:rPr>
              <a:t>machine</a:t>
            </a:r>
            <a:r>
              <a:rPr lang="zh-CN" altLang="en-US" dirty="0">
                <a:ea typeface="ＭＳ Ｐゴシック" charset="-128"/>
              </a:rPr>
              <a:t> </a:t>
            </a:r>
            <a:r>
              <a:rPr lang="en-US" altLang="zh-CN" dirty="0">
                <a:ea typeface="ＭＳ Ｐゴシック" charset="-128"/>
              </a:rPr>
              <a:t>learning</a:t>
            </a:r>
            <a:r>
              <a:rPr lang="zh-CN" altLang="en-US" dirty="0">
                <a:ea typeface="ＭＳ Ｐゴシック" charset="-128"/>
              </a:rPr>
              <a:t> </a:t>
            </a:r>
            <a:r>
              <a:rPr lang="en-US" altLang="zh-CN" dirty="0">
                <a:ea typeface="ＭＳ Ｐゴシック" charset="-128"/>
              </a:rPr>
              <a:t>systems</a:t>
            </a:r>
          </a:p>
          <a:p>
            <a:pPr>
              <a:buFont typeface="Wingdings" pitchFamily="2" charset="2"/>
              <a:buChar char="q"/>
            </a:pPr>
            <a:r>
              <a:rPr lang="en-US" altLang="zh-CN" dirty="0">
                <a:ea typeface="ＭＳ Ｐゴシック" charset="-128"/>
              </a:rPr>
              <a:t>Large</a:t>
            </a:r>
            <a:r>
              <a:rPr lang="zh-CN" altLang="en-US" dirty="0">
                <a:ea typeface="ＭＳ Ｐゴシック" charset="-128"/>
              </a:rPr>
              <a:t> </a:t>
            </a:r>
            <a:r>
              <a:rPr lang="en-US" altLang="zh-CN" dirty="0">
                <a:ea typeface="ＭＳ Ｐゴシック" charset="-128"/>
              </a:rPr>
              <a:t>language</a:t>
            </a:r>
            <a:r>
              <a:rPr lang="zh-CN" altLang="en-US" dirty="0">
                <a:ea typeface="ＭＳ Ｐゴシック" charset="-128"/>
              </a:rPr>
              <a:t> </a:t>
            </a:r>
            <a:r>
              <a:rPr lang="en-US" altLang="zh-CN" dirty="0">
                <a:ea typeface="ＭＳ Ｐゴシック" charset="-128"/>
              </a:rPr>
              <a:t>models</a:t>
            </a:r>
          </a:p>
          <a:p>
            <a:pPr>
              <a:buFont typeface="Wingdings" pitchFamily="2" charset="2"/>
              <a:buChar char="q"/>
            </a:pPr>
            <a:r>
              <a:rPr lang="en-US" altLang="zh-CN" dirty="0">
                <a:ea typeface="ＭＳ Ｐゴシック" charset="-128"/>
              </a:rPr>
              <a:t>LLM</a:t>
            </a:r>
            <a:r>
              <a:rPr lang="zh-CN" altLang="en-US" dirty="0">
                <a:ea typeface="ＭＳ Ｐゴシック" charset="-128"/>
              </a:rPr>
              <a:t> </a:t>
            </a:r>
            <a:r>
              <a:rPr lang="en-US" altLang="zh-CN" dirty="0">
                <a:ea typeface="ＭＳ Ｐゴシック" charset="-128"/>
              </a:rPr>
              <a:t>for</a:t>
            </a:r>
            <a:r>
              <a:rPr lang="zh-CN" altLang="en-US" dirty="0">
                <a:ea typeface="ＭＳ Ｐゴシック" charset="-128"/>
              </a:rPr>
              <a:t> </a:t>
            </a:r>
            <a:r>
              <a:rPr lang="en-US" altLang="zh-CN" dirty="0">
                <a:ea typeface="ＭＳ Ｐゴシック" charset="-128"/>
              </a:rPr>
              <a:t>X</a:t>
            </a:r>
          </a:p>
          <a:p>
            <a:pPr lvl="1">
              <a:buFont typeface="Wingdings" pitchFamily="2" charset="2"/>
              <a:buChar char="q"/>
            </a:pPr>
            <a:r>
              <a:rPr lang="en-US" altLang="zh-CN" dirty="0">
                <a:ea typeface="ＭＳ Ｐゴシック" charset="-128"/>
              </a:rPr>
              <a:t>X:</a:t>
            </a:r>
            <a:r>
              <a:rPr lang="zh-CN" altLang="en-US" dirty="0">
                <a:ea typeface="ＭＳ Ｐゴシック" charset="-128"/>
              </a:rPr>
              <a:t> </a:t>
            </a:r>
            <a:r>
              <a:rPr lang="en-US" altLang="zh-CN" dirty="0">
                <a:ea typeface="ＭＳ Ｐゴシック" charset="-128"/>
              </a:rPr>
              <a:t>networking,</a:t>
            </a:r>
            <a:r>
              <a:rPr lang="zh-CN" altLang="en-US" dirty="0">
                <a:ea typeface="ＭＳ Ｐゴシック" charset="-128"/>
              </a:rPr>
              <a:t> </a:t>
            </a:r>
            <a:r>
              <a:rPr lang="en-US" altLang="zh-CN" dirty="0">
                <a:ea typeface="ＭＳ Ｐゴシック" charset="-128"/>
              </a:rPr>
              <a:t>system,</a:t>
            </a:r>
            <a:r>
              <a:rPr lang="zh-CN" altLang="en-US" dirty="0">
                <a:ea typeface="ＭＳ Ｐゴシック" charset="-128"/>
              </a:rPr>
              <a:t> </a:t>
            </a:r>
            <a:r>
              <a:rPr lang="en-US" altLang="zh-CN" dirty="0">
                <a:ea typeface="ＭＳ Ｐゴシック" charset="-128"/>
              </a:rPr>
              <a:t>software</a:t>
            </a:r>
            <a:r>
              <a:rPr lang="zh-CN" altLang="en-US" dirty="0">
                <a:ea typeface="ＭＳ Ｐゴシック" charset="-128"/>
              </a:rPr>
              <a:t> </a:t>
            </a:r>
            <a:r>
              <a:rPr lang="en-US" altLang="zh-CN" dirty="0">
                <a:ea typeface="ＭＳ Ｐゴシック" charset="-128"/>
              </a:rPr>
              <a:t>engineering,</a:t>
            </a:r>
            <a:r>
              <a:rPr lang="zh-CN" altLang="en-US" dirty="0">
                <a:ea typeface="ＭＳ Ｐゴシック" charset="-128"/>
              </a:rPr>
              <a:t> </a:t>
            </a:r>
            <a:r>
              <a:rPr lang="en-US" altLang="zh-CN" dirty="0">
                <a:ea typeface="ＭＳ Ｐゴシック" charset="-128"/>
              </a:rPr>
              <a:t>…</a:t>
            </a:r>
          </a:p>
          <a:p>
            <a:pPr lvl="1">
              <a:buFont typeface="Wingdings" pitchFamily="2" charset="2"/>
              <a:buChar char="q"/>
            </a:pPr>
            <a:endParaRPr lang="en-US" altLang="x-none" dirty="0">
              <a:ea typeface="ＭＳ Ｐゴシック" charset="-128"/>
            </a:endParaRPr>
          </a:p>
          <a:p>
            <a:endParaRPr lang="en-US" altLang="x-none" dirty="0">
              <a:ea typeface="ＭＳ Ｐゴシック" charset="-128"/>
            </a:endParaRPr>
          </a:p>
          <a:p>
            <a:pPr marL="0" indent="0">
              <a:buNone/>
            </a:pPr>
            <a:endParaRPr lang="en-US" altLang="x-none" dirty="0">
              <a:ea typeface="ＭＳ Ｐゴシック" charset="-128"/>
            </a:endParaRPr>
          </a:p>
        </p:txBody>
      </p:sp>
      <p:sp>
        <p:nvSpPr>
          <p:cNvPr id="175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6990" indent="-214227">
              <a:defRPr sz="375">
                <a:solidFill>
                  <a:schemeClr val="tx1"/>
                </a:solidFill>
                <a:latin typeface="Times New Roman" charset="0"/>
                <a:ea typeface="ＭＳ Ｐゴシック" charset="-128"/>
              </a:defRPr>
            </a:lvl2pPr>
            <a:lvl3pPr marL="856907" indent="-171381">
              <a:defRPr sz="375">
                <a:solidFill>
                  <a:schemeClr val="tx1"/>
                </a:solidFill>
                <a:latin typeface="Times New Roman" charset="0"/>
                <a:ea typeface="ＭＳ Ｐゴシック" charset="-128"/>
              </a:defRPr>
            </a:lvl3pPr>
            <a:lvl4pPr marL="1199670" indent="-171381">
              <a:defRPr sz="375">
                <a:solidFill>
                  <a:schemeClr val="tx1"/>
                </a:solidFill>
                <a:latin typeface="Times New Roman" charset="0"/>
                <a:ea typeface="ＭＳ Ｐゴシック" charset="-128"/>
              </a:defRPr>
            </a:lvl4pPr>
            <a:lvl5pPr marL="1542433" indent="-171381">
              <a:defRPr sz="375">
                <a:solidFill>
                  <a:schemeClr val="tx1"/>
                </a:solidFill>
                <a:latin typeface="Times New Roman" charset="0"/>
                <a:ea typeface="ＭＳ Ｐゴシック" charset="-128"/>
              </a:defRPr>
            </a:lvl5pPr>
            <a:lvl6pPr marL="1885196" indent="-171381" eaLnBrk="0" fontAlgn="base" hangingPunct="0">
              <a:spcBef>
                <a:spcPct val="0"/>
              </a:spcBef>
              <a:spcAft>
                <a:spcPct val="0"/>
              </a:spcAft>
              <a:defRPr sz="375">
                <a:solidFill>
                  <a:schemeClr val="tx1"/>
                </a:solidFill>
                <a:latin typeface="Times New Roman" charset="0"/>
                <a:ea typeface="ＭＳ Ｐゴシック" charset="-128"/>
              </a:defRPr>
            </a:lvl6pPr>
            <a:lvl7pPr marL="2227958" indent="-171381" eaLnBrk="0" fontAlgn="base" hangingPunct="0">
              <a:spcBef>
                <a:spcPct val="0"/>
              </a:spcBef>
              <a:spcAft>
                <a:spcPct val="0"/>
              </a:spcAft>
              <a:defRPr sz="375">
                <a:solidFill>
                  <a:schemeClr val="tx1"/>
                </a:solidFill>
                <a:latin typeface="Times New Roman" charset="0"/>
                <a:ea typeface="ＭＳ Ｐゴシック" charset="-128"/>
              </a:defRPr>
            </a:lvl7pPr>
            <a:lvl8pPr marL="2570721" indent="-171381" eaLnBrk="0" fontAlgn="base" hangingPunct="0">
              <a:spcBef>
                <a:spcPct val="0"/>
              </a:spcBef>
              <a:spcAft>
                <a:spcPct val="0"/>
              </a:spcAft>
              <a:defRPr sz="375">
                <a:solidFill>
                  <a:schemeClr val="tx1"/>
                </a:solidFill>
                <a:latin typeface="Times New Roman" charset="0"/>
                <a:ea typeface="ＭＳ Ｐゴシック" charset="-128"/>
              </a:defRPr>
            </a:lvl8pPr>
            <a:lvl9pPr marL="2913484" indent="-171381" eaLnBrk="0" fontAlgn="base" hangingPunct="0">
              <a:spcBef>
                <a:spcPct val="0"/>
              </a:spcBef>
              <a:spcAft>
                <a:spcPct val="0"/>
              </a:spcAft>
              <a:defRPr sz="375">
                <a:solidFill>
                  <a:schemeClr val="tx1"/>
                </a:solidFill>
                <a:latin typeface="Times New Roman" charset="0"/>
                <a:ea typeface="ＭＳ Ｐゴシック" charset="-128"/>
              </a:defRPr>
            </a:lvl9pPr>
          </a:lstStyle>
          <a:p>
            <a:fld id="{05F35E51-021D-104D-94EE-F0566CC59334}" type="slidenum">
              <a:rPr lang="en-US" altLang="x-none" sz="900">
                <a:latin typeface="Tahoma" charset="0"/>
              </a:rPr>
              <a:pPr/>
              <a:t>30</a:t>
            </a:fld>
            <a:endParaRPr lang="en-US" altLang="x-none" sz="900">
              <a:latin typeface="Tahoma" charset="0"/>
            </a:endParaRPr>
          </a:p>
        </p:txBody>
      </p:sp>
    </p:spTree>
    <p:extLst>
      <p:ext uri="{BB962C8B-B14F-4D97-AF65-F5344CB8AC3E}">
        <p14:creationId xmlns:p14="http://schemas.microsoft.com/office/powerpoint/2010/main" val="33668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x-none">
                <a:ea typeface="ＭＳ Ｐゴシック" charset="-128"/>
              </a:rPr>
              <a:t>Outline</a:t>
            </a:r>
          </a:p>
        </p:txBody>
      </p:sp>
      <p:sp>
        <p:nvSpPr>
          <p:cNvPr id="46083"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Font typeface="Wingdings" pitchFamily="2" charset="2"/>
              <a:buChar char="q"/>
            </a:pPr>
            <a:r>
              <a:rPr lang="en-US" altLang="zh-CN" dirty="0">
                <a:ea typeface="ＭＳ Ｐゴシック" charset="-128"/>
              </a:rPr>
              <a:t>Course</a:t>
            </a:r>
            <a:r>
              <a:rPr lang="zh-CN" altLang="en-US" dirty="0">
                <a:ea typeface="ＭＳ Ｐゴシック" charset="-128"/>
              </a:rPr>
              <a:t> </a:t>
            </a:r>
            <a:r>
              <a:rPr lang="en-US" altLang="zh-CN" dirty="0">
                <a:ea typeface="ＭＳ Ｐゴシック" charset="-128"/>
              </a:rPr>
              <a:t>scope</a:t>
            </a:r>
          </a:p>
          <a:p>
            <a:pPr>
              <a:buFont typeface="Wingdings" pitchFamily="2" charset="2"/>
              <a:buChar char="q"/>
            </a:pPr>
            <a:r>
              <a:rPr lang="en-US" altLang="zh-CN" i="1" dirty="0">
                <a:ea typeface="ＭＳ Ｐゴシック" charset="-128"/>
              </a:rPr>
              <a:t>Bigger</a:t>
            </a:r>
            <a:r>
              <a:rPr lang="zh-CN" altLang="en-US" i="1" dirty="0">
                <a:ea typeface="ＭＳ Ｐゴシック" charset="-128"/>
              </a:rPr>
              <a:t> </a:t>
            </a:r>
            <a:r>
              <a:rPr lang="en-US" altLang="zh-CN" i="1" dirty="0">
                <a:ea typeface="ＭＳ Ｐゴシック" charset="-128"/>
              </a:rPr>
              <a:t>picture</a:t>
            </a:r>
            <a:r>
              <a:rPr lang="en-US" altLang="x-none" i="1" dirty="0">
                <a:ea typeface="ＭＳ Ｐゴシック" charset="-128"/>
              </a:rPr>
              <a:t> </a:t>
            </a:r>
          </a:p>
          <a:p>
            <a:pPr lvl="1">
              <a:buFont typeface="Wingdings" pitchFamily="2" charset="2"/>
              <a:buChar char="Ø"/>
            </a:pPr>
            <a:r>
              <a:rPr lang="en-US" altLang="x-none" dirty="0">
                <a:ea typeface="ＭＳ Ｐゴシック" charset="-128"/>
              </a:rPr>
              <a:t>Physical infrastructure</a:t>
            </a:r>
            <a:endParaRPr lang="en-US" altLang="x-none" i="1" dirty="0">
              <a:solidFill>
                <a:schemeClr val="accent1"/>
              </a:solidFill>
              <a:ea typeface="ＭＳ Ｐゴシック" charset="-128"/>
            </a:endParaRPr>
          </a:p>
        </p:txBody>
      </p:sp>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A46E895-73E7-CD46-8EA3-7F199AB3F657}" type="slidenum">
              <a:rPr lang="en-US" altLang="x-none" sz="1200">
                <a:latin typeface="Tahoma" charset="0"/>
              </a:rPr>
              <a:pPr/>
              <a:t>31</a:t>
            </a:fld>
            <a:endParaRPr lang="en-US" altLang="x-none" sz="1200">
              <a:latin typeface="Tahoma"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7"/>
          <p:cNvGrpSpPr>
            <a:grpSpLocks/>
          </p:cNvGrpSpPr>
          <p:nvPr/>
        </p:nvGrpSpPr>
        <p:grpSpPr bwMode="auto">
          <a:xfrm>
            <a:off x="6694364" y="4063728"/>
            <a:ext cx="1313881" cy="914004"/>
            <a:chOff x="7245350" y="4273550"/>
            <a:chExt cx="1181100" cy="806450"/>
          </a:xfrm>
        </p:grpSpPr>
        <p:grpSp>
          <p:nvGrpSpPr>
            <p:cNvPr id="81210" name="Group 4"/>
            <p:cNvGrpSpPr>
              <a:grpSpLocks/>
            </p:cNvGrpSpPr>
            <p:nvPr/>
          </p:nvGrpSpPr>
          <p:grpSpPr bwMode="auto">
            <a:xfrm>
              <a:off x="7245350" y="4273550"/>
              <a:ext cx="1176862" cy="733003"/>
              <a:chOff x="628" y="1878"/>
              <a:chExt cx="833" cy="499"/>
            </a:xfrm>
          </p:grpSpPr>
          <p:sp>
            <p:nvSpPr>
              <p:cNvPr id="81228"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29"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0"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1"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2"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3"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4"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5"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36"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211" name="Group 14"/>
            <p:cNvGrpSpPr>
              <a:grpSpLocks/>
            </p:cNvGrpSpPr>
            <p:nvPr/>
          </p:nvGrpSpPr>
          <p:grpSpPr bwMode="auto">
            <a:xfrm>
              <a:off x="7245350" y="4341121"/>
              <a:ext cx="1181100" cy="738879"/>
              <a:chOff x="628" y="1876"/>
              <a:chExt cx="836" cy="503"/>
            </a:xfrm>
          </p:grpSpPr>
          <p:sp>
            <p:nvSpPr>
              <p:cNvPr id="81212"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13"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sz="375"/>
              </a:p>
            </p:txBody>
          </p:sp>
          <p:sp>
            <p:nvSpPr>
              <p:cNvPr id="81214"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15"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sz="375"/>
              </a:p>
            </p:txBody>
          </p:sp>
          <p:sp>
            <p:nvSpPr>
              <p:cNvPr id="81216"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17"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sz="375"/>
              </a:p>
            </p:txBody>
          </p:sp>
          <p:sp>
            <p:nvSpPr>
              <p:cNvPr id="81218"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19"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sz="375"/>
              </a:p>
            </p:txBody>
          </p:sp>
          <p:sp>
            <p:nvSpPr>
              <p:cNvPr id="81220"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21"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sz="375"/>
              </a:p>
            </p:txBody>
          </p:sp>
          <p:sp>
            <p:nvSpPr>
              <p:cNvPr id="81222"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23"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sz="375"/>
              </a:p>
            </p:txBody>
          </p:sp>
          <p:sp>
            <p:nvSpPr>
              <p:cNvPr id="81224"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25"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sz="375"/>
              </a:p>
            </p:txBody>
          </p:sp>
          <p:sp>
            <p:nvSpPr>
              <p:cNvPr id="81226"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27"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sz="375"/>
              </a:p>
            </p:txBody>
          </p:sp>
        </p:grpSp>
      </p:grpSp>
      <p:sp>
        <p:nvSpPr>
          <p:cNvPr id="80950" name="Rectangle 479"/>
          <p:cNvSpPr>
            <a:spLocks noGrp="1" noChangeArrowheads="1"/>
          </p:cNvSpPr>
          <p:nvPr>
            <p:ph type="title"/>
          </p:nvPr>
        </p:nvSpPr>
        <p:spPr/>
        <p:txBody>
          <a:bodyPr anchor="t"/>
          <a:lstStyle/>
          <a:p>
            <a:r>
              <a:rPr lang="en-US" altLang="x-none" sz="2699" dirty="0">
                <a:ea typeface="ＭＳ Ｐゴシック" charset="-128"/>
              </a:rPr>
              <a:t>Network System Physical Infrastructure</a:t>
            </a:r>
          </a:p>
        </p:txBody>
      </p:sp>
      <p:sp>
        <p:nvSpPr>
          <p:cNvPr id="80951" name="Rectangle 492"/>
          <p:cNvSpPr>
            <a:spLocks noGrp="1" noChangeArrowheads="1"/>
          </p:cNvSpPr>
          <p:nvPr>
            <p:ph idx="1"/>
          </p:nvPr>
        </p:nvSpPr>
        <p:spPr/>
        <p:txBody>
          <a:bodyPr/>
          <a:lstStyle/>
          <a:p>
            <a:pPr>
              <a:lnSpc>
                <a:spcPct val="90000"/>
              </a:lnSpc>
              <a:buFont typeface="ZapfDingbats" charset="0"/>
              <a:buNone/>
            </a:pPr>
            <a:r>
              <a:rPr lang="en-US" altLang="x-none" sz="1499" dirty="0">
                <a:ea typeface="ＭＳ Ｐゴシック" charset="-128"/>
              </a:rPr>
              <a:t>Residential </a:t>
            </a:r>
            <a:r>
              <a:rPr lang="en-US" altLang="zh-CN" sz="1499" dirty="0">
                <a:ea typeface="ＭＳ Ｐゴシック" charset="-128"/>
              </a:rPr>
              <a:t>a</a:t>
            </a:r>
            <a:r>
              <a:rPr lang="en-US" altLang="x-none" sz="1499" dirty="0">
                <a:ea typeface="ＭＳ Ｐゴシック" charset="-128"/>
              </a:rPr>
              <a:t>ccess network</a:t>
            </a:r>
          </a:p>
          <a:p>
            <a:pPr lvl="1">
              <a:lnSpc>
                <a:spcPct val="90000"/>
              </a:lnSpc>
              <a:buFont typeface="Courier New" panose="02070309020205020404" pitchFamily="49" charset="0"/>
              <a:buChar char="o"/>
            </a:pPr>
            <a:r>
              <a:rPr lang="en-US" altLang="x-none" sz="1200" dirty="0">
                <a:ea typeface="ＭＳ Ｐゴシック" charset="-128"/>
              </a:rPr>
              <a:t>Cable, Fiber, DSL, </a:t>
            </a:r>
            <a:r>
              <a:rPr lang="en-US" altLang="zh-CN" sz="1200" dirty="0">
                <a:ea typeface="ＭＳ Ｐゴシック" charset="-128"/>
              </a:rPr>
              <a:t>Wireless, Cellular</a:t>
            </a:r>
            <a:endParaRPr lang="en-US" altLang="x-none" sz="1200" dirty="0">
              <a:ea typeface="ＭＳ Ｐゴシック" charset="-128"/>
            </a:endParaRPr>
          </a:p>
        </p:txBody>
      </p:sp>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fld id="{5E88BF4D-9FAC-8447-A26A-70BD40EEFF77}" type="slidenum">
              <a:rPr lang="en-US" altLang="x-none" sz="900">
                <a:latin typeface="Tahoma" charset="0"/>
              </a:rPr>
              <a:pPr/>
              <a:t>32</a:t>
            </a:fld>
            <a:endParaRPr lang="en-US" altLang="x-none" sz="900">
              <a:latin typeface="Tahoma" charset="0"/>
            </a:endParaRPr>
          </a:p>
        </p:txBody>
      </p:sp>
      <p:graphicFrame>
        <p:nvGraphicFramePr>
          <p:cNvPr id="80899" name="Object 498"/>
          <p:cNvGraphicFramePr>
            <a:graphicFrameLocks noChangeAspect="1"/>
          </p:cNvGraphicFramePr>
          <p:nvPr/>
        </p:nvGraphicFramePr>
        <p:xfrm>
          <a:off x="1155596" y="3663853"/>
          <a:ext cx="1667343" cy="1174638"/>
        </p:xfrm>
        <a:graphic>
          <a:graphicData uri="http://schemas.openxmlformats.org/presentationml/2006/ole">
            <mc:AlternateContent xmlns:mc="http://schemas.openxmlformats.org/markup-compatibility/2006">
              <mc:Choice xmlns:v="urn:schemas-microsoft-com:vml" Requires="v">
                <p:oleObj spid="_x0000_s138295" name="Photo Editor Photo" r:id="rId4" imgW="5668166" imgH="3990476" progId="MSPhotoEd.3">
                  <p:embed/>
                </p:oleObj>
              </mc:Choice>
              <mc:Fallback>
                <p:oleObj name="Photo Editor Photo" r:id="rId4" imgW="5668166" imgH="3990476" progId="MSPhotoEd.3">
                  <p:embed/>
                  <p:pic>
                    <p:nvPicPr>
                      <p:cNvPr id="80899" name="Object 4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596" y="3663853"/>
                        <a:ext cx="1667343" cy="11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0900" name="Object 497"/>
          <p:cNvGraphicFramePr>
            <a:graphicFrameLocks noChangeAspect="1"/>
          </p:cNvGraphicFramePr>
          <p:nvPr/>
        </p:nvGraphicFramePr>
        <p:xfrm>
          <a:off x="1436462" y="2349972"/>
          <a:ext cx="1353155" cy="1003262"/>
        </p:xfrm>
        <a:graphic>
          <a:graphicData uri="http://schemas.openxmlformats.org/presentationml/2006/ole">
            <mc:AlternateContent xmlns:mc="http://schemas.openxmlformats.org/markup-compatibility/2006">
              <mc:Choice xmlns:v="urn:schemas-microsoft-com:vml" Requires="v">
                <p:oleObj spid="_x0000_s138296" name="Photo Editor Photo" r:id="rId6" imgW="3761905" imgH="2790476" progId="MSPhotoEd.3">
                  <p:embed/>
                </p:oleObj>
              </mc:Choice>
              <mc:Fallback>
                <p:oleObj name="Photo Editor Photo" r:id="rId6" imgW="3761905" imgH="2790476" progId="MSPhotoEd.3">
                  <p:embed/>
                  <p:pic>
                    <p:nvPicPr>
                      <p:cNvPr id="80900" name="Object 4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462" y="2349972"/>
                        <a:ext cx="1353155" cy="10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80901" name="Group 3"/>
          <p:cNvGrpSpPr>
            <a:grpSpLocks/>
          </p:cNvGrpSpPr>
          <p:nvPr/>
        </p:nvGrpSpPr>
        <p:grpSpPr bwMode="auto">
          <a:xfrm>
            <a:off x="7125184" y="2642738"/>
            <a:ext cx="885441" cy="604575"/>
            <a:chOff x="1372" y="240"/>
            <a:chExt cx="836" cy="549"/>
          </a:xfrm>
        </p:grpSpPr>
        <p:grpSp>
          <p:nvGrpSpPr>
            <p:cNvPr id="81035" name="Group 4"/>
            <p:cNvGrpSpPr>
              <a:grpSpLocks/>
            </p:cNvGrpSpPr>
            <p:nvPr/>
          </p:nvGrpSpPr>
          <p:grpSpPr bwMode="auto">
            <a:xfrm>
              <a:off x="1372" y="240"/>
              <a:ext cx="833" cy="499"/>
              <a:chOff x="628" y="1878"/>
              <a:chExt cx="833" cy="499"/>
            </a:xfrm>
          </p:grpSpPr>
          <p:sp>
            <p:nvSpPr>
              <p:cNvPr id="81201" name="Oval 5"/>
              <p:cNvSpPr>
                <a:spLocks noChangeArrowheads="1"/>
              </p:cNvSpPr>
              <p:nvPr/>
            </p:nvSpPr>
            <p:spPr bwMode="auto">
              <a:xfrm>
                <a:off x="912" y="1878"/>
                <a:ext cx="363" cy="20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2" name="Oval 6"/>
              <p:cNvSpPr>
                <a:spLocks noChangeArrowheads="1"/>
              </p:cNvSpPr>
              <p:nvPr/>
            </p:nvSpPr>
            <p:spPr bwMode="auto">
              <a:xfrm>
                <a:off x="713" y="1932"/>
                <a:ext cx="278" cy="20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3" name="Oval 7"/>
              <p:cNvSpPr>
                <a:spLocks noChangeArrowheads="1"/>
              </p:cNvSpPr>
              <p:nvPr/>
            </p:nvSpPr>
            <p:spPr bwMode="auto">
              <a:xfrm>
                <a:off x="628" y="2056"/>
                <a:ext cx="188" cy="169"/>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4" name="Oval 8"/>
              <p:cNvSpPr>
                <a:spLocks noChangeArrowheads="1"/>
              </p:cNvSpPr>
              <p:nvPr/>
            </p:nvSpPr>
            <p:spPr bwMode="auto">
              <a:xfrm>
                <a:off x="685" y="2131"/>
                <a:ext cx="282" cy="18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5" name="Oval 9"/>
              <p:cNvSpPr>
                <a:spLocks noChangeArrowheads="1"/>
              </p:cNvSpPr>
              <p:nvPr/>
            </p:nvSpPr>
            <p:spPr bwMode="auto">
              <a:xfrm>
                <a:off x="884" y="2161"/>
                <a:ext cx="422" cy="216"/>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6" name="Oval 10"/>
              <p:cNvSpPr>
                <a:spLocks noChangeArrowheads="1"/>
              </p:cNvSpPr>
              <p:nvPr/>
            </p:nvSpPr>
            <p:spPr bwMode="auto">
              <a:xfrm>
                <a:off x="1152" y="1938"/>
                <a:ext cx="271" cy="162"/>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7" name="Oval 11"/>
              <p:cNvSpPr>
                <a:spLocks noChangeArrowheads="1"/>
              </p:cNvSpPr>
              <p:nvPr/>
            </p:nvSpPr>
            <p:spPr bwMode="auto">
              <a:xfrm>
                <a:off x="1193" y="2042"/>
                <a:ext cx="268" cy="163"/>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8" name="Oval 12"/>
              <p:cNvSpPr>
                <a:spLocks noChangeArrowheads="1"/>
              </p:cNvSpPr>
              <p:nvPr/>
            </p:nvSpPr>
            <p:spPr bwMode="auto">
              <a:xfrm>
                <a:off x="1169" y="2076"/>
                <a:ext cx="266"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209" name="Oval 13"/>
              <p:cNvSpPr>
                <a:spLocks noChangeArrowheads="1"/>
              </p:cNvSpPr>
              <p:nvPr/>
            </p:nvSpPr>
            <p:spPr bwMode="auto">
              <a:xfrm>
                <a:off x="779" y="1996"/>
                <a:ext cx="541" cy="267"/>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036" name="Group 14"/>
            <p:cNvGrpSpPr>
              <a:grpSpLocks/>
            </p:cNvGrpSpPr>
            <p:nvPr/>
          </p:nvGrpSpPr>
          <p:grpSpPr bwMode="auto">
            <a:xfrm>
              <a:off x="1372" y="286"/>
              <a:ext cx="836" cy="503"/>
              <a:chOff x="628" y="1876"/>
              <a:chExt cx="836" cy="503"/>
            </a:xfrm>
          </p:grpSpPr>
          <p:sp>
            <p:nvSpPr>
              <p:cNvPr id="81185"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lnTo>
                      <a:pt x="0" y="1496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86"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lnTo>
                      <a:pt x="-1" y="14916"/>
                    </a:lnTo>
                    <a:close/>
                  </a:path>
                </a:pathLst>
              </a:custGeom>
              <a:solidFill>
                <a:srgbClr val="E7EDED"/>
              </a:solidFill>
              <a:ln w="6350">
                <a:solidFill>
                  <a:srgbClr val="6C8F93"/>
                </a:solidFill>
                <a:round/>
                <a:headEnd/>
                <a:tailEnd/>
              </a:ln>
            </p:spPr>
            <p:txBody>
              <a:bodyPr/>
              <a:lstStyle/>
              <a:p>
                <a:endParaRPr lang="en-US" sz="375"/>
              </a:p>
            </p:txBody>
          </p:sp>
          <p:sp>
            <p:nvSpPr>
              <p:cNvPr id="81187"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lnTo>
                      <a:pt x="441" y="2594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88"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lnTo>
                      <a:pt x="445" y="25966"/>
                    </a:lnTo>
                    <a:close/>
                  </a:path>
                </a:pathLst>
              </a:custGeom>
              <a:solidFill>
                <a:srgbClr val="E7EDED"/>
              </a:solidFill>
              <a:ln w="6350">
                <a:solidFill>
                  <a:srgbClr val="6C8F93"/>
                </a:solidFill>
                <a:round/>
                <a:headEnd/>
                <a:tailEnd/>
              </a:ln>
            </p:spPr>
            <p:txBody>
              <a:bodyPr/>
              <a:lstStyle/>
              <a:p>
                <a:endParaRPr lang="en-US" sz="375"/>
              </a:p>
            </p:txBody>
          </p:sp>
          <p:sp>
            <p:nvSpPr>
              <p:cNvPr id="81189"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lnTo>
                      <a:pt x="32073" y="1980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90"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lnTo>
                      <a:pt x="32013" y="19848"/>
                    </a:lnTo>
                    <a:close/>
                  </a:path>
                </a:pathLst>
              </a:custGeom>
              <a:solidFill>
                <a:srgbClr val="E7EDED"/>
              </a:solidFill>
              <a:ln w="6350">
                <a:solidFill>
                  <a:srgbClr val="6C8F93"/>
                </a:solidFill>
                <a:round/>
                <a:headEnd/>
                <a:tailEnd/>
              </a:ln>
            </p:spPr>
            <p:txBody>
              <a:bodyPr/>
              <a:lstStyle/>
              <a:p>
                <a:endParaRPr lang="en-US" sz="375"/>
              </a:p>
            </p:txBody>
          </p:sp>
          <p:sp>
            <p:nvSpPr>
              <p:cNvPr id="81191"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lnTo>
                      <a:pt x="0" y="46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92"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lnTo>
                      <a:pt x="-1" y="459"/>
                    </a:lnTo>
                    <a:close/>
                  </a:path>
                </a:pathLst>
              </a:custGeom>
              <a:solidFill>
                <a:srgbClr val="E7EDED"/>
              </a:solidFill>
              <a:ln w="6350">
                <a:solidFill>
                  <a:srgbClr val="6C8F93"/>
                </a:solidFill>
                <a:round/>
                <a:headEnd/>
                <a:tailEnd/>
              </a:ln>
            </p:spPr>
            <p:txBody>
              <a:bodyPr/>
              <a:lstStyle/>
              <a:p>
                <a:endParaRPr lang="en-US" sz="375"/>
              </a:p>
            </p:txBody>
          </p:sp>
          <p:sp>
            <p:nvSpPr>
              <p:cNvPr id="81193"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lnTo>
                      <a:pt x="13494"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94"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lnTo>
                      <a:pt x="13412" y="0"/>
                    </a:lnTo>
                    <a:close/>
                  </a:path>
                </a:pathLst>
              </a:custGeom>
              <a:solidFill>
                <a:srgbClr val="E7EDED"/>
              </a:solidFill>
              <a:ln w="6350">
                <a:solidFill>
                  <a:srgbClr val="6C8F93"/>
                </a:solidFill>
                <a:round/>
                <a:headEnd/>
                <a:tailEnd/>
              </a:ln>
            </p:spPr>
            <p:txBody>
              <a:bodyPr/>
              <a:lstStyle/>
              <a:p>
                <a:endParaRPr lang="en-US" sz="375"/>
              </a:p>
            </p:txBody>
          </p:sp>
          <p:sp>
            <p:nvSpPr>
              <p:cNvPr id="81195"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lnTo>
                      <a:pt x="2787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96"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lnTo>
                      <a:pt x="27873" y="0"/>
                    </a:lnTo>
                    <a:close/>
                  </a:path>
                </a:pathLst>
              </a:custGeom>
              <a:solidFill>
                <a:srgbClr val="E7EDED"/>
              </a:solidFill>
              <a:ln w="6350">
                <a:solidFill>
                  <a:srgbClr val="6C8F93"/>
                </a:solidFill>
                <a:round/>
                <a:headEnd/>
                <a:tailEnd/>
              </a:ln>
            </p:spPr>
            <p:txBody>
              <a:bodyPr/>
              <a:lstStyle/>
              <a:p>
                <a:endParaRPr lang="en-US" sz="375"/>
              </a:p>
            </p:txBody>
          </p:sp>
          <p:sp>
            <p:nvSpPr>
              <p:cNvPr id="81197"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lnTo>
                      <a:pt x="12768" y="41257"/>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98"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lnTo>
                      <a:pt x="12790" y="41267"/>
                    </a:lnTo>
                    <a:close/>
                  </a:path>
                </a:pathLst>
              </a:custGeom>
              <a:solidFill>
                <a:srgbClr val="E7EDED"/>
              </a:solidFill>
              <a:ln w="6350">
                <a:solidFill>
                  <a:srgbClr val="6C8F93"/>
                </a:solidFill>
                <a:round/>
                <a:headEnd/>
                <a:tailEnd/>
              </a:ln>
            </p:spPr>
            <p:txBody>
              <a:bodyPr/>
              <a:lstStyle/>
              <a:p>
                <a:endParaRPr lang="en-US" sz="375"/>
              </a:p>
            </p:txBody>
          </p:sp>
          <p:sp>
            <p:nvSpPr>
              <p:cNvPr id="81199"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lnTo>
                      <a:pt x="39085" y="1212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200"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lnTo>
                      <a:pt x="39017" y="12206"/>
                    </a:lnTo>
                    <a:close/>
                  </a:path>
                </a:pathLst>
              </a:custGeom>
              <a:solidFill>
                <a:srgbClr val="E7EDED"/>
              </a:solidFill>
              <a:ln w="6350">
                <a:solidFill>
                  <a:srgbClr val="6C8F93"/>
                </a:solidFill>
                <a:round/>
                <a:headEnd/>
                <a:tailEnd/>
              </a:ln>
            </p:spPr>
            <p:txBody>
              <a:bodyPr/>
              <a:lstStyle/>
              <a:p>
                <a:endParaRPr lang="en-US" sz="375"/>
              </a:p>
            </p:txBody>
          </p:sp>
        </p:grpSp>
        <p:sp>
          <p:nvSpPr>
            <p:cNvPr id="81037"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75"/>
            </a:p>
          </p:txBody>
        </p:sp>
        <p:grpSp>
          <p:nvGrpSpPr>
            <p:cNvPr id="81038" name="Group 32"/>
            <p:cNvGrpSpPr>
              <a:grpSpLocks/>
            </p:cNvGrpSpPr>
            <p:nvPr/>
          </p:nvGrpSpPr>
          <p:grpSpPr bwMode="auto">
            <a:xfrm>
              <a:off x="1927" y="332"/>
              <a:ext cx="171" cy="169"/>
              <a:chOff x="1179" y="1966"/>
              <a:chExt cx="171" cy="169"/>
            </a:xfrm>
          </p:grpSpPr>
          <p:sp>
            <p:nvSpPr>
              <p:cNvPr id="81165"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66"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sz="375"/>
              </a:p>
            </p:txBody>
          </p:sp>
          <p:sp>
            <p:nvSpPr>
              <p:cNvPr id="81167" name="Rectangle 35"/>
              <p:cNvSpPr>
                <a:spLocks noChangeArrowheads="1"/>
              </p:cNvSpPr>
              <p:nvPr/>
            </p:nvSpPr>
            <p:spPr bwMode="auto">
              <a:xfrm>
                <a:off x="1203" y="2086"/>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8"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9"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70"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sz="375"/>
              </a:p>
            </p:txBody>
          </p:sp>
          <p:sp>
            <p:nvSpPr>
              <p:cNvPr id="81171"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72"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sz="375"/>
              </a:p>
            </p:txBody>
          </p:sp>
          <p:sp>
            <p:nvSpPr>
              <p:cNvPr id="81173"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74"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sz="375"/>
              </a:p>
            </p:txBody>
          </p:sp>
          <p:sp>
            <p:nvSpPr>
              <p:cNvPr id="81175"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76"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77"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78"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sz="375"/>
              </a:p>
            </p:txBody>
          </p:sp>
          <p:sp>
            <p:nvSpPr>
              <p:cNvPr id="81179"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80"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sz="375"/>
              </a:p>
            </p:txBody>
          </p:sp>
          <p:sp>
            <p:nvSpPr>
              <p:cNvPr id="81181"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82"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sz="375"/>
              </a:p>
            </p:txBody>
          </p:sp>
          <p:sp>
            <p:nvSpPr>
              <p:cNvPr id="81183" name="Rectangle 51"/>
              <p:cNvSpPr>
                <a:spLocks noChangeArrowheads="1"/>
              </p:cNvSpPr>
              <p:nvPr/>
            </p:nvSpPr>
            <p:spPr bwMode="auto">
              <a:xfrm>
                <a:off x="1179"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84"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039" name="Group 53"/>
            <p:cNvGrpSpPr>
              <a:grpSpLocks/>
            </p:cNvGrpSpPr>
            <p:nvPr/>
          </p:nvGrpSpPr>
          <p:grpSpPr bwMode="auto">
            <a:xfrm>
              <a:off x="1971" y="370"/>
              <a:ext cx="94" cy="56"/>
              <a:chOff x="1223" y="2004"/>
              <a:chExt cx="94" cy="56"/>
            </a:xfrm>
          </p:grpSpPr>
          <p:grpSp>
            <p:nvGrpSpPr>
              <p:cNvPr id="81138" name="Group 54"/>
              <p:cNvGrpSpPr>
                <a:grpSpLocks/>
              </p:cNvGrpSpPr>
              <p:nvPr/>
            </p:nvGrpSpPr>
            <p:grpSpPr bwMode="auto">
              <a:xfrm>
                <a:off x="1223" y="2004"/>
                <a:ext cx="93" cy="56"/>
                <a:chOff x="1223" y="2004"/>
                <a:chExt cx="93" cy="56"/>
              </a:xfrm>
            </p:grpSpPr>
            <p:sp>
              <p:nvSpPr>
                <p:cNvPr id="81156" name="Oval 55"/>
                <p:cNvSpPr>
                  <a:spLocks noChangeArrowheads="1"/>
                </p:cNvSpPr>
                <p:nvPr/>
              </p:nvSpPr>
              <p:spPr bwMode="auto">
                <a:xfrm>
                  <a:off x="1255" y="2004"/>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57" name="Oval 56"/>
                <p:cNvSpPr>
                  <a:spLocks noChangeArrowheads="1"/>
                </p:cNvSpPr>
                <p:nvPr/>
              </p:nvSpPr>
              <p:spPr bwMode="auto">
                <a:xfrm>
                  <a:off x="1233"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58" name="Oval 57"/>
                <p:cNvSpPr>
                  <a:spLocks noChangeArrowheads="1"/>
                </p:cNvSpPr>
                <p:nvPr/>
              </p:nvSpPr>
              <p:spPr bwMode="auto">
                <a:xfrm>
                  <a:off x="1223"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59" name="Oval 58"/>
                <p:cNvSpPr>
                  <a:spLocks noChangeArrowheads="1"/>
                </p:cNvSpPr>
                <p:nvPr/>
              </p:nvSpPr>
              <p:spPr bwMode="auto">
                <a:xfrm>
                  <a:off x="1229"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0" name="Oval 59"/>
                <p:cNvSpPr>
                  <a:spLocks noChangeArrowheads="1"/>
                </p:cNvSpPr>
                <p:nvPr/>
              </p:nvSpPr>
              <p:spPr bwMode="auto">
                <a:xfrm>
                  <a:off x="1251" y="2036"/>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1" name="Oval 60"/>
                <p:cNvSpPr>
                  <a:spLocks noChangeArrowheads="1"/>
                </p:cNvSpPr>
                <p:nvPr/>
              </p:nvSpPr>
              <p:spPr bwMode="auto">
                <a:xfrm>
                  <a:off x="1281" y="2010"/>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2" name="Oval 61"/>
                <p:cNvSpPr>
                  <a:spLocks noChangeArrowheads="1"/>
                </p:cNvSpPr>
                <p:nvPr/>
              </p:nvSpPr>
              <p:spPr bwMode="auto">
                <a:xfrm>
                  <a:off x="1285" y="2022"/>
                  <a:ext cx="31"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3" name="Oval 62"/>
                <p:cNvSpPr>
                  <a:spLocks noChangeArrowheads="1"/>
                </p:cNvSpPr>
                <p:nvPr/>
              </p:nvSpPr>
              <p:spPr bwMode="auto">
                <a:xfrm>
                  <a:off x="1283" y="2026"/>
                  <a:ext cx="3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64" name="Oval 63"/>
                <p:cNvSpPr>
                  <a:spLocks noChangeArrowheads="1"/>
                </p:cNvSpPr>
                <p:nvPr/>
              </p:nvSpPr>
              <p:spPr bwMode="auto">
                <a:xfrm>
                  <a:off x="1239" y="2018"/>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139" name="Group 64"/>
              <p:cNvGrpSpPr>
                <a:grpSpLocks/>
              </p:cNvGrpSpPr>
              <p:nvPr/>
            </p:nvGrpSpPr>
            <p:grpSpPr bwMode="auto">
              <a:xfrm>
                <a:off x="1223" y="2004"/>
                <a:ext cx="94" cy="56"/>
                <a:chOff x="1223" y="2004"/>
                <a:chExt cx="94" cy="56"/>
              </a:xfrm>
            </p:grpSpPr>
            <p:sp>
              <p:nvSpPr>
                <p:cNvPr id="81140"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lnTo>
                        <a:pt x="0" y="159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41"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lnTo>
                        <a:pt x="-1" y="15705"/>
                      </a:lnTo>
                      <a:close/>
                    </a:path>
                  </a:pathLst>
                </a:custGeom>
                <a:solidFill>
                  <a:srgbClr val="E7EDED"/>
                </a:solidFill>
                <a:ln w="3175">
                  <a:solidFill>
                    <a:srgbClr val="6C8F93"/>
                  </a:solidFill>
                  <a:round/>
                  <a:headEnd/>
                  <a:tailEnd/>
                </a:ln>
              </p:spPr>
              <p:txBody>
                <a:bodyPr/>
                <a:lstStyle/>
                <a:p>
                  <a:endParaRPr lang="en-US" sz="375"/>
                </a:p>
              </p:txBody>
            </p:sp>
            <p:sp>
              <p:nvSpPr>
                <p:cNvPr id="81142"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lnTo>
                        <a:pt x="453" y="2600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43"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lnTo>
                        <a:pt x="470" y="26081"/>
                      </a:lnTo>
                      <a:close/>
                    </a:path>
                  </a:pathLst>
                </a:custGeom>
                <a:solidFill>
                  <a:srgbClr val="E7EDED"/>
                </a:solidFill>
                <a:ln w="3175">
                  <a:solidFill>
                    <a:srgbClr val="6C8F93"/>
                  </a:solidFill>
                  <a:round/>
                  <a:headEnd/>
                  <a:tailEnd/>
                </a:ln>
              </p:spPr>
              <p:txBody>
                <a:bodyPr/>
                <a:lstStyle/>
                <a:p>
                  <a:endParaRPr lang="en-US" sz="375"/>
                </a:p>
              </p:txBody>
            </p:sp>
            <p:sp>
              <p:nvSpPr>
                <p:cNvPr id="81144"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45"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sz="375"/>
                </a:p>
              </p:txBody>
            </p:sp>
            <p:sp>
              <p:nvSpPr>
                <p:cNvPr id="81146"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lnTo>
                        <a:pt x="-1" y="44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47"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lnTo>
                        <a:pt x="0" y="407"/>
                      </a:lnTo>
                      <a:close/>
                    </a:path>
                  </a:pathLst>
                </a:custGeom>
                <a:solidFill>
                  <a:srgbClr val="E7EDED"/>
                </a:solidFill>
                <a:ln w="3175">
                  <a:solidFill>
                    <a:srgbClr val="6C8F93"/>
                  </a:solidFill>
                  <a:round/>
                  <a:headEnd/>
                  <a:tailEnd/>
                </a:ln>
              </p:spPr>
              <p:txBody>
                <a:bodyPr/>
                <a:lstStyle/>
                <a:p>
                  <a:endParaRPr lang="en-US" sz="375"/>
                </a:p>
              </p:txBody>
            </p:sp>
            <p:sp>
              <p:nvSpPr>
                <p:cNvPr id="81148"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lnTo>
                        <a:pt x="13043"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49"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lnTo>
                        <a:pt x="12687" y="0"/>
                      </a:lnTo>
                      <a:close/>
                    </a:path>
                  </a:pathLst>
                </a:custGeom>
                <a:solidFill>
                  <a:srgbClr val="E7EDED"/>
                </a:solidFill>
                <a:ln w="3175">
                  <a:solidFill>
                    <a:srgbClr val="6C8F93"/>
                  </a:solidFill>
                  <a:round/>
                  <a:headEnd/>
                  <a:tailEnd/>
                </a:ln>
              </p:spPr>
              <p:txBody>
                <a:bodyPr/>
                <a:lstStyle/>
                <a:p>
                  <a:endParaRPr lang="en-US" sz="375"/>
                </a:p>
              </p:txBody>
            </p:sp>
            <p:sp>
              <p:nvSpPr>
                <p:cNvPr id="81150"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lnTo>
                        <a:pt x="27312"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51"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lnTo>
                        <a:pt x="27294" y="-1"/>
                      </a:lnTo>
                      <a:close/>
                    </a:path>
                  </a:pathLst>
                </a:custGeom>
                <a:solidFill>
                  <a:srgbClr val="E7EDED"/>
                </a:solidFill>
                <a:ln w="3175">
                  <a:solidFill>
                    <a:srgbClr val="6C8F93"/>
                  </a:solidFill>
                  <a:round/>
                  <a:headEnd/>
                  <a:tailEnd/>
                </a:ln>
              </p:spPr>
              <p:txBody>
                <a:bodyPr/>
                <a:lstStyle/>
                <a:p>
                  <a:endParaRPr lang="en-US" sz="375"/>
                </a:p>
              </p:txBody>
            </p:sp>
            <p:sp>
              <p:nvSpPr>
                <p:cNvPr id="81152"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lnTo>
                        <a:pt x="13091" y="414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53"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lnTo>
                        <a:pt x="13179" y="41473"/>
                      </a:lnTo>
                      <a:close/>
                    </a:path>
                  </a:pathLst>
                </a:custGeom>
                <a:solidFill>
                  <a:srgbClr val="E7EDED"/>
                </a:solidFill>
                <a:ln w="3175">
                  <a:solidFill>
                    <a:srgbClr val="6C8F93"/>
                  </a:solidFill>
                  <a:round/>
                  <a:headEnd/>
                  <a:tailEnd/>
                </a:ln>
              </p:spPr>
              <p:txBody>
                <a:bodyPr/>
                <a:lstStyle/>
                <a:p>
                  <a:endParaRPr lang="en-US" sz="375"/>
                </a:p>
              </p:txBody>
            </p:sp>
            <p:sp>
              <p:nvSpPr>
                <p:cNvPr id="81154"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lnTo>
                        <a:pt x="38843"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55"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lnTo>
                        <a:pt x="38539" y="12573"/>
                      </a:lnTo>
                      <a:close/>
                    </a:path>
                  </a:pathLst>
                </a:custGeom>
                <a:solidFill>
                  <a:srgbClr val="E7EDED"/>
                </a:solidFill>
                <a:ln w="3175">
                  <a:solidFill>
                    <a:srgbClr val="6C8F93"/>
                  </a:solidFill>
                  <a:round/>
                  <a:headEnd/>
                  <a:tailEnd/>
                </a:ln>
              </p:spPr>
              <p:txBody>
                <a:bodyPr/>
                <a:lstStyle/>
                <a:p>
                  <a:endParaRPr lang="en-US" sz="375"/>
                </a:p>
              </p:txBody>
            </p:sp>
          </p:grpSp>
        </p:grpSp>
        <p:grpSp>
          <p:nvGrpSpPr>
            <p:cNvPr id="81040" name="Group 81"/>
            <p:cNvGrpSpPr>
              <a:grpSpLocks/>
            </p:cNvGrpSpPr>
            <p:nvPr/>
          </p:nvGrpSpPr>
          <p:grpSpPr bwMode="auto">
            <a:xfrm>
              <a:off x="1709" y="533"/>
              <a:ext cx="169" cy="168"/>
              <a:chOff x="961" y="2167"/>
              <a:chExt cx="169" cy="168"/>
            </a:xfrm>
          </p:grpSpPr>
          <p:sp>
            <p:nvSpPr>
              <p:cNvPr id="81118"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19"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sz="375"/>
              </a:p>
            </p:txBody>
          </p:sp>
          <p:sp>
            <p:nvSpPr>
              <p:cNvPr id="81120" name="Rectangle 84"/>
              <p:cNvSpPr>
                <a:spLocks noChangeArrowheads="1"/>
              </p:cNvSpPr>
              <p:nvPr/>
            </p:nvSpPr>
            <p:spPr bwMode="auto">
              <a:xfrm>
                <a:off x="985" y="2287"/>
                <a:ext cx="129"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21"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22"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23"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sz="375"/>
              </a:p>
            </p:txBody>
          </p:sp>
          <p:sp>
            <p:nvSpPr>
              <p:cNvPr id="81124"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25"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sz="375"/>
              </a:p>
            </p:txBody>
          </p:sp>
          <p:sp>
            <p:nvSpPr>
              <p:cNvPr id="81126"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27"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sz="375"/>
              </a:p>
            </p:txBody>
          </p:sp>
          <p:sp>
            <p:nvSpPr>
              <p:cNvPr id="81128"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29"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30"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31"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sz="375"/>
              </a:p>
            </p:txBody>
          </p:sp>
          <p:sp>
            <p:nvSpPr>
              <p:cNvPr id="81132"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33"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sz="375"/>
              </a:p>
            </p:txBody>
          </p:sp>
          <p:sp>
            <p:nvSpPr>
              <p:cNvPr id="81134"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35"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sz="375"/>
              </a:p>
            </p:txBody>
          </p:sp>
          <p:sp>
            <p:nvSpPr>
              <p:cNvPr id="81136" name="Rectangle 100"/>
              <p:cNvSpPr>
                <a:spLocks noChangeArrowheads="1"/>
              </p:cNvSpPr>
              <p:nvPr/>
            </p:nvSpPr>
            <p:spPr bwMode="auto">
              <a:xfrm>
                <a:off x="961" y="23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37"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041" name="Group 102"/>
            <p:cNvGrpSpPr>
              <a:grpSpLocks/>
            </p:cNvGrpSpPr>
            <p:nvPr/>
          </p:nvGrpSpPr>
          <p:grpSpPr bwMode="auto">
            <a:xfrm>
              <a:off x="1753" y="571"/>
              <a:ext cx="93" cy="56"/>
              <a:chOff x="1005" y="2205"/>
              <a:chExt cx="93" cy="56"/>
            </a:xfrm>
          </p:grpSpPr>
          <p:grpSp>
            <p:nvGrpSpPr>
              <p:cNvPr id="81091" name="Group 103"/>
              <p:cNvGrpSpPr>
                <a:grpSpLocks/>
              </p:cNvGrpSpPr>
              <p:nvPr/>
            </p:nvGrpSpPr>
            <p:grpSpPr bwMode="auto">
              <a:xfrm>
                <a:off x="1005" y="2205"/>
                <a:ext cx="93" cy="56"/>
                <a:chOff x="1005" y="2205"/>
                <a:chExt cx="93" cy="56"/>
              </a:xfrm>
            </p:grpSpPr>
            <p:sp>
              <p:nvSpPr>
                <p:cNvPr id="81109" name="Oval 104"/>
                <p:cNvSpPr>
                  <a:spLocks noChangeArrowheads="1"/>
                </p:cNvSpPr>
                <p:nvPr/>
              </p:nvSpPr>
              <p:spPr bwMode="auto">
                <a:xfrm>
                  <a:off x="1037" y="2205"/>
                  <a:ext cx="4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0" name="Oval 105"/>
                <p:cNvSpPr>
                  <a:spLocks noChangeArrowheads="1"/>
                </p:cNvSpPr>
                <p:nvPr/>
              </p:nvSpPr>
              <p:spPr bwMode="auto">
                <a:xfrm>
                  <a:off x="1015" y="2211"/>
                  <a:ext cx="31"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1" name="Oval 106"/>
                <p:cNvSpPr>
                  <a:spLocks noChangeArrowheads="1"/>
                </p:cNvSpPr>
                <p:nvPr/>
              </p:nvSpPr>
              <p:spPr bwMode="auto">
                <a:xfrm>
                  <a:off x="1005" y="2225"/>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2" name="Oval 107"/>
                <p:cNvSpPr>
                  <a:spLocks noChangeArrowheads="1"/>
                </p:cNvSpPr>
                <p:nvPr/>
              </p:nvSpPr>
              <p:spPr bwMode="auto">
                <a:xfrm>
                  <a:off x="1011" y="2233"/>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3" name="Oval 108"/>
                <p:cNvSpPr>
                  <a:spLocks noChangeArrowheads="1"/>
                </p:cNvSpPr>
                <p:nvPr/>
              </p:nvSpPr>
              <p:spPr bwMode="auto">
                <a:xfrm>
                  <a:off x="1033" y="2237"/>
                  <a:ext cx="49"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4" name="Oval 109"/>
                <p:cNvSpPr>
                  <a:spLocks noChangeArrowheads="1"/>
                </p:cNvSpPr>
                <p:nvPr/>
              </p:nvSpPr>
              <p:spPr bwMode="auto">
                <a:xfrm>
                  <a:off x="1064" y="2211"/>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5" name="Oval 110"/>
                <p:cNvSpPr>
                  <a:spLocks noChangeArrowheads="1"/>
                </p:cNvSpPr>
                <p:nvPr/>
              </p:nvSpPr>
              <p:spPr bwMode="auto">
                <a:xfrm>
                  <a:off x="1068" y="2223"/>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6" name="Oval 111"/>
                <p:cNvSpPr>
                  <a:spLocks noChangeArrowheads="1"/>
                </p:cNvSpPr>
                <p:nvPr/>
              </p:nvSpPr>
              <p:spPr bwMode="auto">
                <a:xfrm>
                  <a:off x="1066" y="2227"/>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117" name="Oval 112"/>
                <p:cNvSpPr>
                  <a:spLocks noChangeArrowheads="1"/>
                </p:cNvSpPr>
                <p:nvPr/>
              </p:nvSpPr>
              <p:spPr bwMode="auto">
                <a:xfrm>
                  <a:off x="1021" y="2219"/>
                  <a:ext cx="61"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092" name="Group 113"/>
              <p:cNvGrpSpPr>
                <a:grpSpLocks/>
              </p:cNvGrpSpPr>
              <p:nvPr/>
            </p:nvGrpSpPr>
            <p:grpSpPr bwMode="auto">
              <a:xfrm>
                <a:off x="1005" y="2205"/>
                <a:ext cx="93" cy="56"/>
                <a:chOff x="1005" y="2205"/>
                <a:chExt cx="93" cy="56"/>
              </a:xfrm>
            </p:grpSpPr>
            <p:sp>
              <p:nvSpPr>
                <p:cNvPr id="81093"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lnTo>
                        <a:pt x="0" y="1435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94"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lnTo>
                        <a:pt x="-1" y="14116"/>
                      </a:lnTo>
                      <a:close/>
                    </a:path>
                  </a:pathLst>
                </a:custGeom>
                <a:solidFill>
                  <a:srgbClr val="E7EDED"/>
                </a:solidFill>
                <a:ln w="3175">
                  <a:solidFill>
                    <a:srgbClr val="6C8F93"/>
                  </a:solidFill>
                  <a:round/>
                  <a:headEnd/>
                  <a:tailEnd/>
                </a:ln>
              </p:spPr>
              <p:txBody>
                <a:bodyPr/>
                <a:lstStyle/>
                <a:p>
                  <a:endParaRPr lang="en-US" sz="375"/>
                </a:p>
              </p:txBody>
            </p:sp>
            <p:sp>
              <p:nvSpPr>
                <p:cNvPr id="81095"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lnTo>
                        <a:pt x="447" y="2597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96"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lnTo>
                        <a:pt x="465" y="26057"/>
                      </a:lnTo>
                      <a:close/>
                    </a:path>
                  </a:pathLst>
                </a:custGeom>
                <a:solidFill>
                  <a:srgbClr val="E7EDED"/>
                </a:solidFill>
                <a:ln w="3175">
                  <a:solidFill>
                    <a:srgbClr val="6C8F93"/>
                  </a:solidFill>
                  <a:round/>
                  <a:headEnd/>
                  <a:tailEnd/>
                </a:ln>
              </p:spPr>
              <p:txBody>
                <a:bodyPr/>
                <a:lstStyle/>
                <a:p>
                  <a:endParaRPr lang="en-US" sz="375"/>
                </a:p>
              </p:txBody>
            </p:sp>
            <p:sp>
              <p:nvSpPr>
                <p:cNvPr id="81097"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lnTo>
                        <a:pt x="32393" y="2008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98"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lnTo>
                        <a:pt x="32065" y="20332"/>
                      </a:lnTo>
                      <a:close/>
                    </a:path>
                  </a:pathLst>
                </a:custGeom>
                <a:solidFill>
                  <a:srgbClr val="E7EDED"/>
                </a:solidFill>
                <a:ln w="3175">
                  <a:solidFill>
                    <a:srgbClr val="6C8F93"/>
                  </a:solidFill>
                  <a:round/>
                  <a:headEnd/>
                  <a:tailEnd/>
                </a:ln>
              </p:spPr>
              <p:txBody>
                <a:bodyPr/>
                <a:lstStyle/>
                <a:p>
                  <a:endParaRPr lang="en-US" sz="375"/>
                </a:p>
              </p:txBody>
            </p:sp>
            <p:sp>
              <p:nvSpPr>
                <p:cNvPr id="81099"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lnTo>
                        <a:pt x="0" y="41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00"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lnTo>
                        <a:pt x="0" y="381"/>
                      </a:lnTo>
                      <a:close/>
                    </a:path>
                  </a:pathLst>
                </a:custGeom>
                <a:solidFill>
                  <a:srgbClr val="E7EDED"/>
                </a:solidFill>
                <a:ln w="3175">
                  <a:solidFill>
                    <a:srgbClr val="6C8F93"/>
                  </a:solidFill>
                  <a:round/>
                  <a:headEnd/>
                  <a:tailEnd/>
                </a:ln>
              </p:spPr>
              <p:txBody>
                <a:bodyPr/>
                <a:lstStyle/>
                <a:p>
                  <a:endParaRPr lang="en-US" sz="375"/>
                </a:p>
              </p:txBody>
            </p:sp>
            <p:sp>
              <p:nvSpPr>
                <p:cNvPr id="81101"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lnTo>
                        <a:pt x="13298"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02"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lnTo>
                        <a:pt x="12959" y="-1"/>
                      </a:lnTo>
                      <a:close/>
                    </a:path>
                  </a:pathLst>
                </a:custGeom>
                <a:solidFill>
                  <a:srgbClr val="E7EDED"/>
                </a:solidFill>
                <a:ln w="3175">
                  <a:solidFill>
                    <a:srgbClr val="6C8F93"/>
                  </a:solidFill>
                  <a:round/>
                  <a:headEnd/>
                  <a:tailEnd/>
                </a:ln>
              </p:spPr>
              <p:txBody>
                <a:bodyPr/>
                <a:lstStyle/>
                <a:p>
                  <a:endParaRPr lang="en-US" sz="375"/>
                </a:p>
              </p:txBody>
            </p:sp>
            <p:sp>
              <p:nvSpPr>
                <p:cNvPr id="81103"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04"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lnTo>
                        <a:pt x="27587" y="0"/>
                      </a:lnTo>
                      <a:close/>
                    </a:path>
                  </a:pathLst>
                </a:custGeom>
                <a:solidFill>
                  <a:srgbClr val="E7EDED"/>
                </a:solidFill>
                <a:ln w="3175">
                  <a:solidFill>
                    <a:srgbClr val="6C8F93"/>
                  </a:solidFill>
                  <a:round/>
                  <a:headEnd/>
                  <a:tailEnd/>
                </a:ln>
              </p:spPr>
              <p:txBody>
                <a:bodyPr/>
                <a:lstStyle/>
                <a:p>
                  <a:endParaRPr lang="en-US" sz="375"/>
                </a:p>
              </p:txBody>
            </p:sp>
            <p:sp>
              <p:nvSpPr>
                <p:cNvPr id="81105"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lnTo>
                        <a:pt x="12736" y="4128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06"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lnTo>
                        <a:pt x="12826" y="41322"/>
                      </a:lnTo>
                      <a:close/>
                    </a:path>
                  </a:pathLst>
                </a:custGeom>
                <a:solidFill>
                  <a:srgbClr val="E7EDED"/>
                </a:solidFill>
                <a:ln w="3175">
                  <a:solidFill>
                    <a:srgbClr val="6C8F93"/>
                  </a:solidFill>
                  <a:round/>
                  <a:headEnd/>
                  <a:tailEnd/>
                </a:ln>
              </p:spPr>
              <p:txBody>
                <a:bodyPr/>
                <a:lstStyle/>
                <a:p>
                  <a:endParaRPr lang="en-US" sz="375"/>
                </a:p>
              </p:txBody>
            </p:sp>
            <p:sp>
              <p:nvSpPr>
                <p:cNvPr id="81107"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lnTo>
                        <a:pt x="39156" y="1221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108"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lnTo>
                        <a:pt x="38878" y="12573"/>
                      </a:lnTo>
                      <a:close/>
                    </a:path>
                  </a:pathLst>
                </a:custGeom>
                <a:solidFill>
                  <a:srgbClr val="E7EDED"/>
                </a:solidFill>
                <a:ln w="3175">
                  <a:solidFill>
                    <a:srgbClr val="6C8F93"/>
                  </a:solidFill>
                  <a:round/>
                  <a:headEnd/>
                  <a:tailEnd/>
                </a:ln>
              </p:spPr>
              <p:txBody>
                <a:bodyPr/>
                <a:lstStyle/>
                <a:p>
                  <a:endParaRPr lang="en-US" sz="375"/>
                </a:p>
              </p:txBody>
            </p:sp>
          </p:grpSp>
        </p:grpSp>
        <p:grpSp>
          <p:nvGrpSpPr>
            <p:cNvPr id="81042" name="Group 130"/>
            <p:cNvGrpSpPr>
              <a:grpSpLocks/>
            </p:cNvGrpSpPr>
            <p:nvPr/>
          </p:nvGrpSpPr>
          <p:grpSpPr bwMode="auto">
            <a:xfrm>
              <a:off x="1523" y="332"/>
              <a:ext cx="170" cy="169"/>
              <a:chOff x="775" y="1966"/>
              <a:chExt cx="170" cy="169"/>
            </a:xfrm>
          </p:grpSpPr>
          <p:sp>
            <p:nvSpPr>
              <p:cNvPr id="81071"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72"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sz="375"/>
              </a:p>
            </p:txBody>
          </p:sp>
          <p:sp>
            <p:nvSpPr>
              <p:cNvPr id="81073" name="Rectangle 133"/>
              <p:cNvSpPr>
                <a:spLocks noChangeArrowheads="1"/>
              </p:cNvSpPr>
              <p:nvPr/>
            </p:nvSpPr>
            <p:spPr bwMode="auto">
              <a:xfrm>
                <a:off x="799" y="2086"/>
                <a:ext cx="130" cy="2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74"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75"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76"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sz="375"/>
              </a:p>
            </p:txBody>
          </p:sp>
          <p:sp>
            <p:nvSpPr>
              <p:cNvPr id="81077"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78"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sz="375"/>
              </a:p>
            </p:txBody>
          </p:sp>
          <p:sp>
            <p:nvSpPr>
              <p:cNvPr id="81079"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80"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sz="375"/>
              </a:p>
            </p:txBody>
          </p:sp>
          <p:sp>
            <p:nvSpPr>
              <p:cNvPr id="81081"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82"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83"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84"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sz="375"/>
              </a:p>
            </p:txBody>
          </p:sp>
          <p:sp>
            <p:nvSpPr>
              <p:cNvPr id="81085"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86"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sz="375"/>
              </a:p>
            </p:txBody>
          </p:sp>
          <p:sp>
            <p:nvSpPr>
              <p:cNvPr id="81087"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88"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sz="375"/>
              </a:p>
            </p:txBody>
          </p:sp>
          <p:sp>
            <p:nvSpPr>
              <p:cNvPr id="81089" name="Rectangle 149"/>
              <p:cNvSpPr>
                <a:spLocks noChangeArrowheads="1"/>
              </p:cNvSpPr>
              <p:nvPr/>
            </p:nvSpPr>
            <p:spPr bwMode="auto">
              <a:xfrm>
                <a:off x="775" y="2129"/>
                <a:ext cx="139" cy="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90"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043" name="Group 151"/>
            <p:cNvGrpSpPr>
              <a:grpSpLocks/>
            </p:cNvGrpSpPr>
            <p:nvPr/>
          </p:nvGrpSpPr>
          <p:grpSpPr bwMode="auto">
            <a:xfrm>
              <a:off x="1568" y="370"/>
              <a:ext cx="92" cy="56"/>
              <a:chOff x="820" y="2004"/>
              <a:chExt cx="92" cy="56"/>
            </a:xfrm>
          </p:grpSpPr>
          <p:grpSp>
            <p:nvGrpSpPr>
              <p:cNvPr id="81044" name="Group 152"/>
              <p:cNvGrpSpPr>
                <a:grpSpLocks/>
              </p:cNvGrpSpPr>
              <p:nvPr/>
            </p:nvGrpSpPr>
            <p:grpSpPr bwMode="auto">
              <a:xfrm>
                <a:off x="820" y="2004"/>
                <a:ext cx="92" cy="56"/>
                <a:chOff x="820" y="2004"/>
                <a:chExt cx="92" cy="56"/>
              </a:xfrm>
            </p:grpSpPr>
            <p:sp>
              <p:nvSpPr>
                <p:cNvPr id="81062" name="Oval 153"/>
                <p:cNvSpPr>
                  <a:spLocks noChangeArrowheads="1"/>
                </p:cNvSpPr>
                <p:nvPr/>
              </p:nvSpPr>
              <p:spPr bwMode="auto">
                <a:xfrm>
                  <a:off x="852" y="2004"/>
                  <a:ext cx="4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3" name="Oval 154"/>
                <p:cNvSpPr>
                  <a:spLocks noChangeArrowheads="1"/>
                </p:cNvSpPr>
                <p:nvPr/>
              </p:nvSpPr>
              <p:spPr bwMode="auto">
                <a:xfrm>
                  <a:off x="830" y="2010"/>
                  <a:ext cx="30"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4" name="Oval 155"/>
                <p:cNvSpPr>
                  <a:spLocks noChangeArrowheads="1"/>
                </p:cNvSpPr>
                <p:nvPr/>
              </p:nvSpPr>
              <p:spPr bwMode="auto">
                <a:xfrm>
                  <a:off x="820" y="2024"/>
                  <a:ext cx="2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5" name="Oval 156"/>
                <p:cNvSpPr>
                  <a:spLocks noChangeArrowheads="1"/>
                </p:cNvSpPr>
                <p:nvPr/>
              </p:nvSpPr>
              <p:spPr bwMode="auto">
                <a:xfrm>
                  <a:off x="826" y="2032"/>
                  <a:ext cx="32" cy="2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6" name="Oval 157"/>
                <p:cNvSpPr>
                  <a:spLocks noChangeArrowheads="1"/>
                </p:cNvSpPr>
                <p:nvPr/>
              </p:nvSpPr>
              <p:spPr bwMode="auto">
                <a:xfrm>
                  <a:off x="848" y="2036"/>
                  <a:ext cx="48" cy="24"/>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7" name="Oval 158"/>
                <p:cNvSpPr>
                  <a:spLocks noChangeArrowheads="1"/>
                </p:cNvSpPr>
                <p:nvPr/>
              </p:nvSpPr>
              <p:spPr bwMode="auto">
                <a:xfrm>
                  <a:off x="878" y="2010"/>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8" name="Oval 159"/>
                <p:cNvSpPr>
                  <a:spLocks noChangeArrowheads="1"/>
                </p:cNvSpPr>
                <p:nvPr/>
              </p:nvSpPr>
              <p:spPr bwMode="auto">
                <a:xfrm>
                  <a:off x="882" y="2022"/>
                  <a:ext cx="30" cy="18"/>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69" name="Oval 160"/>
                <p:cNvSpPr>
                  <a:spLocks noChangeArrowheads="1"/>
                </p:cNvSpPr>
                <p:nvPr/>
              </p:nvSpPr>
              <p:spPr bwMode="auto">
                <a:xfrm>
                  <a:off x="880" y="2026"/>
                  <a:ext cx="3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70" name="Oval 161"/>
                <p:cNvSpPr>
                  <a:spLocks noChangeArrowheads="1"/>
                </p:cNvSpPr>
                <p:nvPr/>
              </p:nvSpPr>
              <p:spPr bwMode="auto">
                <a:xfrm>
                  <a:off x="836" y="2018"/>
                  <a:ext cx="60" cy="30"/>
                </a:xfrm>
                <a:prstGeom prst="ellipse">
                  <a:avLst/>
                </a:pr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1045" name="Group 162"/>
              <p:cNvGrpSpPr>
                <a:grpSpLocks/>
              </p:cNvGrpSpPr>
              <p:nvPr/>
            </p:nvGrpSpPr>
            <p:grpSpPr bwMode="auto">
              <a:xfrm>
                <a:off x="820" y="2004"/>
                <a:ext cx="92" cy="56"/>
                <a:chOff x="820" y="2004"/>
                <a:chExt cx="92" cy="56"/>
              </a:xfrm>
            </p:grpSpPr>
            <p:sp>
              <p:nvSpPr>
                <p:cNvPr id="81046"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lnTo>
                        <a:pt x="-1" y="15818"/>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47"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lnTo>
                        <a:pt x="0" y="15624"/>
                      </a:lnTo>
                      <a:close/>
                    </a:path>
                  </a:pathLst>
                </a:custGeom>
                <a:solidFill>
                  <a:srgbClr val="E7EDED"/>
                </a:solidFill>
                <a:ln w="3175">
                  <a:solidFill>
                    <a:srgbClr val="6C8F93"/>
                  </a:solidFill>
                  <a:round/>
                  <a:headEnd/>
                  <a:tailEnd/>
                </a:ln>
              </p:spPr>
              <p:txBody>
                <a:bodyPr/>
                <a:lstStyle/>
                <a:p>
                  <a:endParaRPr lang="en-US" sz="375"/>
                </a:p>
              </p:txBody>
            </p:sp>
            <p:sp>
              <p:nvSpPr>
                <p:cNvPr id="81048"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lnTo>
                        <a:pt x="419" y="25835"/>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49"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lnTo>
                        <a:pt x="434" y="25909"/>
                      </a:lnTo>
                      <a:close/>
                    </a:path>
                  </a:pathLst>
                </a:custGeom>
                <a:solidFill>
                  <a:srgbClr val="E7EDED"/>
                </a:solidFill>
                <a:ln w="3175">
                  <a:solidFill>
                    <a:srgbClr val="6C8F93"/>
                  </a:solidFill>
                  <a:round/>
                  <a:headEnd/>
                  <a:tailEnd/>
                </a:ln>
              </p:spPr>
              <p:txBody>
                <a:bodyPr/>
                <a:lstStyle/>
                <a:p>
                  <a:endParaRPr lang="en-US" sz="375"/>
                </a:p>
              </p:txBody>
            </p:sp>
            <p:sp>
              <p:nvSpPr>
                <p:cNvPr id="81050"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lnTo>
                        <a:pt x="31799" y="1903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51"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lnTo>
                        <a:pt x="31478" y="19208"/>
                      </a:lnTo>
                      <a:close/>
                    </a:path>
                  </a:pathLst>
                </a:custGeom>
                <a:solidFill>
                  <a:srgbClr val="E7EDED"/>
                </a:solidFill>
                <a:ln w="3175">
                  <a:solidFill>
                    <a:srgbClr val="6C8F93"/>
                  </a:solidFill>
                  <a:round/>
                  <a:headEnd/>
                  <a:tailEnd/>
                </a:ln>
              </p:spPr>
              <p:txBody>
                <a:bodyPr/>
                <a:lstStyle/>
                <a:p>
                  <a:endParaRPr lang="en-US" sz="375"/>
                </a:p>
              </p:txBody>
            </p:sp>
            <p:sp>
              <p:nvSpPr>
                <p:cNvPr id="81052"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lnTo>
                        <a:pt x="0" y="47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53"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lnTo>
                        <a:pt x="0" y="436"/>
                      </a:lnTo>
                      <a:close/>
                    </a:path>
                  </a:pathLst>
                </a:custGeom>
                <a:solidFill>
                  <a:srgbClr val="E7EDED"/>
                </a:solidFill>
                <a:ln w="3175">
                  <a:solidFill>
                    <a:srgbClr val="6C8F93"/>
                  </a:solidFill>
                  <a:round/>
                  <a:headEnd/>
                  <a:tailEnd/>
                </a:ln>
              </p:spPr>
              <p:txBody>
                <a:bodyPr/>
                <a:lstStyle/>
                <a:p>
                  <a:endParaRPr lang="en-US" sz="375"/>
                </a:p>
              </p:txBody>
            </p:sp>
            <p:sp>
              <p:nvSpPr>
                <p:cNvPr id="81054"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lnTo>
                        <a:pt x="13827" y="0"/>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55"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lnTo>
                        <a:pt x="13493" y="-1"/>
                      </a:lnTo>
                      <a:close/>
                    </a:path>
                  </a:pathLst>
                </a:custGeom>
                <a:solidFill>
                  <a:srgbClr val="E7EDED"/>
                </a:solidFill>
                <a:ln w="3175">
                  <a:solidFill>
                    <a:srgbClr val="6C8F93"/>
                  </a:solidFill>
                  <a:round/>
                  <a:headEnd/>
                  <a:tailEnd/>
                </a:ln>
              </p:spPr>
              <p:txBody>
                <a:bodyPr/>
                <a:lstStyle/>
                <a:p>
                  <a:endParaRPr lang="en-US" sz="375"/>
                </a:p>
              </p:txBody>
            </p:sp>
            <p:sp>
              <p:nvSpPr>
                <p:cNvPr id="81056"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57"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lnTo>
                        <a:pt x="27566" y="-1"/>
                      </a:lnTo>
                      <a:close/>
                    </a:path>
                  </a:pathLst>
                </a:custGeom>
                <a:solidFill>
                  <a:srgbClr val="E7EDED"/>
                </a:solidFill>
                <a:ln w="3175">
                  <a:solidFill>
                    <a:srgbClr val="6C8F93"/>
                  </a:solidFill>
                  <a:round/>
                  <a:headEnd/>
                  <a:tailEnd/>
                </a:ln>
              </p:spPr>
              <p:txBody>
                <a:bodyPr/>
                <a:lstStyle/>
                <a:p>
                  <a:endParaRPr lang="en-US" sz="375"/>
                </a:p>
              </p:txBody>
            </p:sp>
            <p:sp>
              <p:nvSpPr>
                <p:cNvPr id="81058"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lnTo>
                        <a:pt x="13091" y="41381"/>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59"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lnTo>
                        <a:pt x="13179" y="41421"/>
                      </a:lnTo>
                      <a:close/>
                    </a:path>
                  </a:pathLst>
                </a:custGeom>
                <a:solidFill>
                  <a:srgbClr val="E7EDED"/>
                </a:solidFill>
                <a:ln w="3175">
                  <a:solidFill>
                    <a:srgbClr val="6C8F93"/>
                  </a:solidFill>
                  <a:round/>
                  <a:headEnd/>
                  <a:tailEnd/>
                </a:ln>
              </p:spPr>
              <p:txBody>
                <a:bodyPr/>
                <a:lstStyle/>
                <a:p>
                  <a:endParaRPr lang="en-US" sz="375"/>
                </a:p>
              </p:txBody>
            </p:sp>
            <p:sp>
              <p:nvSpPr>
                <p:cNvPr id="81060"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lnTo>
                        <a:pt x="39208" y="11629"/>
                      </a:lnTo>
                      <a:close/>
                    </a:path>
                  </a:pathLst>
                </a:custGeom>
                <a:solidFill>
                  <a:srgbClr val="E7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61"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lnTo>
                        <a:pt x="38926" y="11981"/>
                      </a:lnTo>
                      <a:close/>
                    </a:path>
                  </a:pathLst>
                </a:custGeom>
                <a:solidFill>
                  <a:srgbClr val="E7EDED"/>
                </a:solidFill>
                <a:ln w="3175">
                  <a:solidFill>
                    <a:srgbClr val="6C8F93"/>
                  </a:solidFill>
                  <a:round/>
                  <a:headEnd/>
                  <a:tailEnd/>
                </a:ln>
              </p:spPr>
              <p:txBody>
                <a:bodyPr/>
                <a:lstStyle/>
                <a:p>
                  <a:endParaRPr lang="en-US" sz="375"/>
                </a:p>
              </p:txBody>
            </p:sp>
          </p:grpSp>
        </p:grpSp>
      </p:grpSp>
      <p:grpSp>
        <p:nvGrpSpPr>
          <p:cNvPr id="80902" name="Group 356"/>
          <p:cNvGrpSpPr>
            <a:grpSpLocks/>
          </p:cNvGrpSpPr>
          <p:nvPr/>
        </p:nvGrpSpPr>
        <p:grpSpPr bwMode="auto">
          <a:xfrm>
            <a:off x="2749153" y="2836725"/>
            <a:ext cx="1351964" cy="1218672"/>
            <a:chOff x="1358" y="1894"/>
            <a:chExt cx="2981" cy="1793"/>
          </a:xfrm>
        </p:grpSpPr>
        <p:sp>
          <p:nvSpPr>
            <p:cNvPr id="81026" name="Oval 35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7" name="Oval 35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8" name="Oval 35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9" name="Oval 36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30" name="Oval 36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31" name="Oval 36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32" name="Oval 36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33" name="Oval 36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34" name="Oval 36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0903" name="Group 366"/>
          <p:cNvGrpSpPr>
            <a:grpSpLocks/>
          </p:cNvGrpSpPr>
          <p:nvPr/>
        </p:nvGrpSpPr>
        <p:grpSpPr bwMode="auto">
          <a:xfrm>
            <a:off x="4046373" y="2906943"/>
            <a:ext cx="1810156" cy="1260326"/>
            <a:chOff x="1358" y="1894"/>
            <a:chExt cx="2981" cy="1793"/>
          </a:xfrm>
        </p:grpSpPr>
        <p:sp>
          <p:nvSpPr>
            <p:cNvPr id="81017" name="Oval 367"/>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18" name="Oval 368"/>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19" name="Oval 369"/>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0" name="Oval 370"/>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1" name="Oval 371"/>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2" name="Oval 372"/>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3" name="Oval 373"/>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4" name="Oval 374"/>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1025" name="Oval 375"/>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0904" name="Group 376"/>
          <p:cNvGrpSpPr>
            <a:grpSpLocks/>
          </p:cNvGrpSpPr>
          <p:nvPr/>
        </p:nvGrpSpPr>
        <p:grpSpPr bwMode="auto">
          <a:xfrm>
            <a:off x="4071363" y="2929556"/>
            <a:ext cx="1794685" cy="1281747"/>
            <a:chOff x="1358" y="1886"/>
            <a:chExt cx="2989" cy="1810"/>
          </a:xfrm>
        </p:grpSpPr>
        <p:sp>
          <p:nvSpPr>
            <p:cNvPr id="81001"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02"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sz="375"/>
            </a:p>
          </p:txBody>
        </p:sp>
        <p:sp>
          <p:nvSpPr>
            <p:cNvPr id="81003"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04"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sz="375"/>
            </a:p>
          </p:txBody>
        </p:sp>
        <p:sp>
          <p:nvSpPr>
            <p:cNvPr id="81005"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06"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sz="375"/>
            </a:p>
          </p:txBody>
        </p:sp>
        <p:sp>
          <p:nvSpPr>
            <p:cNvPr id="81007"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08"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sz="375"/>
            </a:p>
          </p:txBody>
        </p:sp>
        <p:sp>
          <p:nvSpPr>
            <p:cNvPr id="81009"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10"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sz="375"/>
            </a:p>
          </p:txBody>
        </p:sp>
        <p:sp>
          <p:nvSpPr>
            <p:cNvPr id="81011"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12"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sz="375"/>
            </a:p>
          </p:txBody>
        </p:sp>
        <p:sp>
          <p:nvSpPr>
            <p:cNvPr id="81013"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14"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sz="375"/>
            </a:p>
          </p:txBody>
        </p:sp>
        <p:sp>
          <p:nvSpPr>
            <p:cNvPr id="81015"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16"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sz="375"/>
            </a:p>
          </p:txBody>
        </p:sp>
      </p:grpSp>
      <p:grpSp>
        <p:nvGrpSpPr>
          <p:cNvPr id="80905" name="Group 393"/>
          <p:cNvGrpSpPr>
            <a:grpSpLocks/>
          </p:cNvGrpSpPr>
          <p:nvPr/>
        </p:nvGrpSpPr>
        <p:grpSpPr bwMode="auto">
          <a:xfrm>
            <a:off x="2749153" y="2836727"/>
            <a:ext cx="1351964" cy="1240094"/>
            <a:chOff x="1358" y="1886"/>
            <a:chExt cx="2989" cy="1810"/>
          </a:xfrm>
        </p:grpSpPr>
        <p:sp>
          <p:nvSpPr>
            <p:cNvPr id="80985"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86"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sz="375"/>
            </a:p>
          </p:txBody>
        </p:sp>
        <p:sp>
          <p:nvSpPr>
            <p:cNvPr id="80987"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88"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sz="375"/>
            </a:p>
          </p:txBody>
        </p:sp>
        <p:sp>
          <p:nvSpPr>
            <p:cNvPr id="80989"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90"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sz="375"/>
            </a:p>
          </p:txBody>
        </p:sp>
        <p:sp>
          <p:nvSpPr>
            <p:cNvPr id="80991"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92"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sz="375"/>
            </a:p>
          </p:txBody>
        </p:sp>
        <p:sp>
          <p:nvSpPr>
            <p:cNvPr id="80993"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94"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sz="375"/>
            </a:p>
          </p:txBody>
        </p:sp>
        <p:sp>
          <p:nvSpPr>
            <p:cNvPr id="80995"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96"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sz="375"/>
            </a:p>
          </p:txBody>
        </p:sp>
        <p:sp>
          <p:nvSpPr>
            <p:cNvPr id="80997"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98"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sz="375"/>
            </a:p>
          </p:txBody>
        </p:sp>
        <p:sp>
          <p:nvSpPr>
            <p:cNvPr id="80999"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1000"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sz="375"/>
            </a:p>
          </p:txBody>
        </p:sp>
      </p:grpSp>
      <p:sp>
        <p:nvSpPr>
          <p:cNvPr id="66970" name="Line 410"/>
          <p:cNvSpPr>
            <a:spLocks noChangeShapeType="1"/>
          </p:cNvSpPr>
          <p:nvPr/>
        </p:nvSpPr>
        <p:spPr bwMode="auto">
          <a:xfrm>
            <a:off x="2983604" y="3042614"/>
            <a:ext cx="210650" cy="37250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1" name="Line 411"/>
          <p:cNvSpPr>
            <a:spLocks noChangeShapeType="1"/>
          </p:cNvSpPr>
          <p:nvPr/>
        </p:nvSpPr>
        <p:spPr bwMode="auto">
          <a:xfrm flipH="1">
            <a:off x="3228766" y="3249695"/>
            <a:ext cx="457002" cy="165426"/>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2" name="Line 412"/>
          <p:cNvSpPr>
            <a:spLocks noChangeShapeType="1"/>
          </p:cNvSpPr>
          <p:nvPr/>
        </p:nvSpPr>
        <p:spPr bwMode="auto">
          <a:xfrm flipH="1" flipV="1">
            <a:off x="3194255" y="3456773"/>
            <a:ext cx="315379" cy="3308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3" name="Line 413"/>
          <p:cNvSpPr>
            <a:spLocks noChangeShapeType="1"/>
          </p:cNvSpPr>
          <p:nvPr/>
        </p:nvSpPr>
        <p:spPr bwMode="auto">
          <a:xfrm flipH="1" flipV="1">
            <a:off x="3720283" y="3249693"/>
            <a:ext cx="383215" cy="115441"/>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4" name="Line 414"/>
          <p:cNvSpPr>
            <a:spLocks noChangeShapeType="1"/>
          </p:cNvSpPr>
          <p:nvPr/>
        </p:nvSpPr>
        <p:spPr bwMode="auto">
          <a:xfrm flipH="1">
            <a:off x="3509634" y="3422259"/>
            <a:ext cx="593865" cy="32371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5" name="Line 415"/>
          <p:cNvSpPr>
            <a:spLocks noChangeShapeType="1"/>
          </p:cNvSpPr>
          <p:nvPr/>
        </p:nvSpPr>
        <p:spPr bwMode="auto">
          <a:xfrm flipH="1">
            <a:off x="4233218" y="3196139"/>
            <a:ext cx="772381" cy="8449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6" name="Line 416"/>
          <p:cNvSpPr>
            <a:spLocks noChangeShapeType="1"/>
          </p:cNvSpPr>
          <p:nvPr/>
        </p:nvSpPr>
        <p:spPr bwMode="auto">
          <a:xfrm flipH="1" flipV="1">
            <a:off x="4267732" y="3280636"/>
            <a:ext cx="280866" cy="496276"/>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7" name="Line 417"/>
          <p:cNvSpPr>
            <a:spLocks noChangeShapeType="1"/>
          </p:cNvSpPr>
          <p:nvPr/>
        </p:nvSpPr>
        <p:spPr bwMode="auto">
          <a:xfrm flipH="1" flipV="1">
            <a:off x="4267732" y="3237792"/>
            <a:ext cx="422488" cy="247543"/>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8" name="Line 418"/>
          <p:cNvSpPr>
            <a:spLocks noChangeShapeType="1"/>
          </p:cNvSpPr>
          <p:nvPr/>
        </p:nvSpPr>
        <p:spPr bwMode="auto">
          <a:xfrm flipH="1" flipV="1">
            <a:off x="4690220" y="3485336"/>
            <a:ext cx="842597" cy="41654"/>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79" name="Line 419"/>
          <p:cNvSpPr>
            <a:spLocks noChangeShapeType="1"/>
          </p:cNvSpPr>
          <p:nvPr/>
        </p:nvSpPr>
        <p:spPr bwMode="auto">
          <a:xfrm flipH="1" flipV="1">
            <a:off x="5040112" y="3196140"/>
            <a:ext cx="386786" cy="124961"/>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80" name="Line 420"/>
          <p:cNvSpPr>
            <a:spLocks noChangeShapeType="1"/>
          </p:cNvSpPr>
          <p:nvPr/>
        </p:nvSpPr>
        <p:spPr bwMode="auto">
          <a:xfrm flipH="1">
            <a:off x="4548600" y="3817375"/>
            <a:ext cx="772380" cy="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81" name="Line 421"/>
          <p:cNvSpPr>
            <a:spLocks noChangeShapeType="1"/>
          </p:cNvSpPr>
          <p:nvPr/>
        </p:nvSpPr>
        <p:spPr bwMode="auto">
          <a:xfrm flipV="1">
            <a:off x="5356681" y="3526989"/>
            <a:ext cx="210650" cy="290387"/>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82" name="Line 422"/>
          <p:cNvSpPr>
            <a:spLocks noChangeShapeType="1"/>
          </p:cNvSpPr>
          <p:nvPr/>
        </p:nvSpPr>
        <p:spPr bwMode="auto">
          <a:xfrm flipH="1" flipV="1">
            <a:off x="5461411" y="3321100"/>
            <a:ext cx="105920" cy="205889"/>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6983" name="Line 423"/>
          <p:cNvSpPr>
            <a:spLocks noChangeShapeType="1"/>
          </p:cNvSpPr>
          <p:nvPr/>
        </p:nvSpPr>
        <p:spPr bwMode="auto">
          <a:xfrm flipH="1">
            <a:off x="5419758" y="3707887"/>
            <a:ext cx="342751" cy="17256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pic>
        <p:nvPicPr>
          <p:cNvPr id="80920" name="Picture 42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4609" y="2959308"/>
            <a:ext cx="273725" cy="19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985" name="Line 425"/>
          <p:cNvSpPr>
            <a:spLocks noChangeShapeType="1"/>
          </p:cNvSpPr>
          <p:nvPr/>
        </p:nvSpPr>
        <p:spPr bwMode="auto">
          <a:xfrm flipV="1">
            <a:off x="2737251" y="3456772"/>
            <a:ext cx="457002" cy="123771"/>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pic>
        <p:nvPicPr>
          <p:cNvPr id="80922" name="Picture 4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5011" y="3356803"/>
            <a:ext cx="273725" cy="1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3" name="Picture 4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477" y="3177099"/>
            <a:ext cx="273725"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4" name="Picture 42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9199" y="3713837"/>
            <a:ext cx="276105"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5" name="Picture 4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6016" y="3738830"/>
            <a:ext cx="295147"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6" name="Picture 43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085" y="3403217"/>
            <a:ext cx="293957" cy="1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7" name="Picture 4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373" y="3123543"/>
            <a:ext cx="293957"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8" name="Picture 43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2184" y="3234222"/>
            <a:ext cx="295147" cy="1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29" name="Picture 4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553" y="3772153"/>
            <a:ext cx="295147" cy="1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30" name="Picture 4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8584" y="3468673"/>
            <a:ext cx="293957" cy="1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31" name="Text Box 435"/>
          <p:cNvSpPr txBox="1">
            <a:spLocks noChangeArrowheads="1"/>
          </p:cNvSpPr>
          <p:nvPr/>
        </p:nvSpPr>
        <p:spPr bwMode="auto">
          <a:xfrm>
            <a:off x="4606914" y="2489215"/>
            <a:ext cx="1111640" cy="2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8638" tIns="34321" rIns="68638" bIns="3432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r>
              <a:rPr lang="en-US" altLang="x-none" sz="1200">
                <a:latin typeface="Arial" charset="0"/>
              </a:rPr>
              <a:t>Backbone</a:t>
            </a:r>
            <a:r>
              <a:rPr lang="en-US" altLang="zh-CN" sz="1200">
                <a:latin typeface="Arial" charset="0"/>
              </a:rPr>
              <a:t> ISP</a:t>
            </a:r>
            <a:endParaRPr lang="en-US" altLang="x-none" sz="1200">
              <a:latin typeface="Arial" charset="0"/>
            </a:endParaRPr>
          </a:p>
        </p:txBody>
      </p:sp>
      <p:sp>
        <p:nvSpPr>
          <p:cNvPr id="80932" name="Text Box 436"/>
          <p:cNvSpPr txBox="1">
            <a:spLocks noChangeArrowheads="1"/>
          </p:cNvSpPr>
          <p:nvPr/>
        </p:nvSpPr>
        <p:spPr bwMode="auto">
          <a:xfrm>
            <a:off x="3351902" y="2509445"/>
            <a:ext cx="355022" cy="2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8638" tIns="34321" rIns="68638" bIns="3432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050">
                <a:latin typeface="Arial" charset="0"/>
              </a:rPr>
              <a:t>ISP</a:t>
            </a:r>
          </a:p>
        </p:txBody>
      </p:sp>
      <p:pic>
        <p:nvPicPr>
          <p:cNvPr id="80933" name="Picture 43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6373" y="3250883"/>
            <a:ext cx="273725" cy="1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0934" name="Group 439"/>
          <p:cNvGrpSpPr>
            <a:grpSpLocks/>
          </p:cNvGrpSpPr>
          <p:nvPr/>
        </p:nvGrpSpPr>
        <p:grpSpPr bwMode="auto">
          <a:xfrm>
            <a:off x="5876759" y="2849816"/>
            <a:ext cx="1351964" cy="1219862"/>
            <a:chOff x="1358" y="1894"/>
            <a:chExt cx="2981" cy="1793"/>
          </a:xfrm>
        </p:grpSpPr>
        <p:sp>
          <p:nvSpPr>
            <p:cNvPr id="80976" name="Oval 440"/>
            <p:cNvSpPr>
              <a:spLocks noChangeArrowheads="1"/>
            </p:cNvSpPr>
            <p:nvPr/>
          </p:nvSpPr>
          <p:spPr bwMode="auto">
            <a:xfrm>
              <a:off x="2376" y="1894"/>
              <a:ext cx="1299"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77" name="Oval 441"/>
            <p:cNvSpPr>
              <a:spLocks noChangeArrowheads="1"/>
            </p:cNvSpPr>
            <p:nvPr/>
          </p:nvSpPr>
          <p:spPr bwMode="auto">
            <a:xfrm>
              <a:off x="1662" y="2088"/>
              <a:ext cx="996" cy="742"/>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78" name="Oval 442"/>
            <p:cNvSpPr>
              <a:spLocks noChangeArrowheads="1"/>
            </p:cNvSpPr>
            <p:nvPr/>
          </p:nvSpPr>
          <p:spPr bwMode="auto">
            <a:xfrm>
              <a:off x="1358" y="2535"/>
              <a:ext cx="672" cy="605"/>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79" name="Oval 443"/>
            <p:cNvSpPr>
              <a:spLocks noChangeArrowheads="1"/>
            </p:cNvSpPr>
            <p:nvPr/>
          </p:nvSpPr>
          <p:spPr bwMode="auto">
            <a:xfrm>
              <a:off x="1561" y="2801"/>
              <a:ext cx="1010" cy="656"/>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80" name="Oval 444"/>
            <p:cNvSpPr>
              <a:spLocks noChangeArrowheads="1"/>
            </p:cNvSpPr>
            <p:nvPr/>
          </p:nvSpPr>
          <p:spPr bwMode="auto">
            <a:xfrm>
              <a:off x="2275" y="2909"/>
              <a:ext cx="1509" cy="77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81" name="Oval 445"/>
            <p:cNvSpPr>
              <a:spLocks noChangeArrowheads="1"/>
            </p:cNvSpPr>
            <p:nvPr/>
          </p:nvSpPr>
          <p:spPr bwMode="auto">
            <a:xfrm>
              <a:off x="3235" y="2110"/>
              <a:ext cx="967" cy="583"/>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82" name="Oval 446"/>
            <p:cNvSpPr>
              <a:spLocks noChangeArrowheads="1"/>
            </p:cNvSpPr>
            <p:nvPr/>
          </p:nvSpPr>
          <p:spPr bwMode="auto">
            <a:xfrm>
              <a:off x="3379" y="2484"/>
              <a:ext cx="960" cy="584"/>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83" name="Oval 447"/>
            <p:cNvSpPr>
              <a:spLocks noChangeArrowheads="1"/>
            </p:cNvSpPr>
            <p:nvPr/>
          </p:nvSpPr>
          <p:spPr bwMode="auto">
            <a:xfrm>
              <a:off x="3293" y="2607"/>
              <a:ext cx="953"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sp>
          <p:nvSpPr>
            <p:cNvPr id="80984" name="Oval 448"/>
            <p:cNvSpPr>
              <a:spLocks noChangeArrowheads="1"/>
            </p:cNvSpPr>
            <p:nvPr/>
          </p:nvSpPr>
          <p:spPr bwMode="auto">
            <a:xfrm>
              <a:off x="1900" y="2319"/>
              <a:ext cx="1934" cy="958"/>
            </a:xfrm>
            <a:prstGeom prst="ellipse">
              <a:avLst/>
            </a:pr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sz="375"/>
            </a:p>
          </p:txBody>
        </p:sp>
      </p:grpSp>
      <p:grpSp>
        <p:nvGrpSpPr>
          <p:cNvPr id="80935" name="Group 449"/>
          <p:cNvGrpSpPr>
            <a:grpSpLocks/>
          </p:cNvGrpSpPr>
          <p:nvPr/>
        </p:nvGrpSpPr>
        <p:grpSpPr bwMode="auto">
          <a:xfrm>
            <a:off x="5876759" y="2849818"/>
            <a:ext cx="1351964" cy="1241284"/>
            <a:chOff x="1358" y="1886"/>
            <a:chExt cx="2989" cy="1810"/>
          </a:xfrm>
        </p:grpSpPr>
        <p:sp>
          <p:nvSpPr>
            <p:cNvPr id="80960"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lnTo>
                    <a:pt x="0" y="15316"/>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61"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lnTo>
                    <a:pt x="-1" y="15268"/>
                  </a:lnTo>
                  <a:close/>
                </a:path>
              </a:pathLst>
            </a:custGeom>
            <a:solidFill>
              <a:srgbClr val="B6C7C9"/>
            </a:solidFill>
            <a:ln w="22225">
              <a:solidFill>
                <a:srgbClr val="6C8F93"/>
              </a:solidFill>
              <a:round/>
              <a:headEnd/>
              <a:tailEnd/>
            </a:ln>
          </p:spPr>
          <p:txBody>
            <a:bodyPr/>
            <a:lstStyle/>
            <a:p>
              <a:endParaRPr lang="en-US" sz="375"/>
            </a:p>
          </p:txBody>
        </p:sp>
        <p:sp>
          <p:nvSpPr>
            <p:cNvPr id="80962"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lnTo>
                    <a:pt x="392" y="256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63"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lnTo>
                    <a:pt x="395" y="25717"/>
                  </a:lnTo>
                  <a:close/>
                </a:path>
              </a:pathLst>
            </a:custGeom>
            <a:solidFill>
              <a:srgbClr val="B6C7C9"/>
            </a:solidFill>
            <a:ln w="22225">
              <a:solidFill>
                <a:srgbClr val="6C8F93"/>
              </a:solidFill>
              <a:round/>
              <a:headEnd/>
              <a:tailEnd/>
            </a:ln>
          </p:spPr>
          <p:txBody>
            <a:bodyPr/>
            <a:lstStyle/>
            <a:p>
              <a:endParaRPr lang="en-US" sz="375"/>
            </a:p>
          </p:txBody>
        </p:sp>
        <p:sp>
          <p:nvSpPr>
            <p:cNvPr id="80964"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lnTo>
                    <a:pt x="32096" y="19261"/>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65"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lnTo>
                    <a:pt x="32038" y="19295"/>
                  </a:lnTo>
                  <a:close/>
                </a:path>
              </a:pathLst>
            </a:custGeom>
            <a:solidFill>
              <a:srgbClr val="B6C7C9"/>
            </a:solidFill>
            <a:ln w="22225">
              <a:solidFill>
                <a:srgbClr val="6C8F93"/>
              </a:solidFill>
              <a:round/>
              <a:headEnd/>
              <a:tailEnd/>
            </a:ln>
          </p:spPr>
          <p:txBody>
            <a:bodyPr/>
            <a:lstStyle/>
            <a:p>
              <a:endParaRPr lang="en-US" sz="375"/>
            </a:p>
          </p:txBody>
        </p:sp>
        <p:sp>
          <p:nvSpPr>
            <p:cNvPr id="80966"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lnTo>
                    <a:pt x="-1" y="46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67"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lnTo>
                    <a:pt x="-1" y="458"/>
                  </a:lnTo>
                  <a:close/>
                </a:path>
              </a:pathLst>
            </a:custGeom>
            <a:solidFill>
              <a:srgbClr val="B6C7C9"/>
            </a:solidFill>
            <a:ln w="22225">
              <a:solidFill>
                <a:srgbClr val="6C8F93"/>
              </a:solidFill>
              <a:round/>
              <a:headEnd/>
              <a:tailEnd/>
            </a:ln>
          </p:spPr>
          <p:txBody>
            <a:bodyPr/>
            <a:lstStyle/>
            <a:p>
              <a:endParaRPr lang="en-US" sz="375"/>
            </a:p>
          </p:txBody>
        </p:sp>
        <p:sp>
          <p:nvSpPr>
            <p:cNvPr id="80968"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lnTo>
                    <a:pt x="13583"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69"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lnTo>
                    <a:pt x="13504" y="0"/>
                  </a:lnTo>
                  <a:close/>
                </a:path>
              </a:pathLst>
            </a:custGeom>
            <a:solidFill>
              <a:srgbClr val="B6C7C9"/>
            </a:solidFill>
            <a:ln w="22225">
              <a:solidFill>
                <a:srgbClr val="6C8F93"/>
              </a:solidFill>
              <a:round/>
              <a:headEnd/>
              <a:tailEnd/>
            </a:ln>
          </p:spPr>
          <p:txBody>
            <a:bodyPr/>
            <a:lstStyle/>
            <a:p>
              <a:endParaRPr lang="en-US" sz="375"/>
            </a:p>
          </p:txBody>
        </p:sp>
        <p:sp>
          <p:nvSpPr>
            <p:cNvPr id="80970"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lnTo>
                    <a:pt x="27927"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71"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lnTo>
                    <a:pt x="27925" y="0"/>
                  </a:lnTo>
                  <a:close/>
                </a:path>
              </a:pathLst>
            </a:custGeom>
            <a:solidFill>
              <a:srgbClr val="B6C7C9"/>
            </a:solidFill>
            <a:ln w="22225">
              <a:solidFill>
                <a:srgbClr val="6C8F93"/>
              </a:solidFill>
              <a:round/>
              <a:headEnd/>
              <a:tailEnd/>
            </a:ln>
          </p:spPr>
          <p:txBody>
            <a:bodyPr/>
            <a:lstStyle/>
            <a:p>
              <a:endParaRPr lang="en-US" sz="375"/>
            </a:p>
          </p:txBody>
        </p:sp>
        <p:sp>
          <p:nvSpPr>
            <p:cNvPr id="80972"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lnTo>
                    <a:pt x="12844" y="41297"/>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73"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lnTo>
                    <a:pt x="12867" y="41306"/>
                  </a:lnTo>
                  <a:close/>
                </a:path>
              </a:pathLst>
            </a:custGeom>
            <a:solidFill>
              <a:srgbClr val="B6C7C9"/>
            </a:solidFill>
            <a:ln w="22225">
              <a:solidFill>
                <a:srgbClr val="6C8F93"/>
              </a:solidFill>
              <a:round/>
              <a:headEnd/>
              <a:tailEnd/>
            </a:ln>
          </p:spPr>
          <p:txBody>
            <a:bodyPr/>
            <a:lstStyle/>
            <a:p>
              <a:endParaRPr lang="en-US" sz="375"/>
            </a:p>
          </p:txBody>
        </p:sp>
        <p:sp>
          <p:nvSpPr>
            <p:cNvPr id="80974"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lnTo>
                    <a:pt x="39224" y="12019"/>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75"/>
            </a:p>
          </p:txBody>
        </p:sp>
        <p:sp>
          <p:nvSpPr>
            <p:cNvPr id="80975"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lnTo>
                    <a:pt x="39161" y="12103"/>
                  </a:lnTo>
                  <a:close/>
                </a:path>
              </a:pathLst>
            </a:custGeom>
            <a:solidFill>
              <a:srgbClr val="B6C7C9"/>
            </a:solidFill>
            <a:ln w="22225">
              <a:solidFill>
                <a:srgbClr val="6C8F93"/>
              </a:solidFill>
              <a:round/>
              <a:headEnd/>
              <a:tailEnd/>
            </a:ln>
          </p:spPr>
          <p:txBody>
            <a:bodyPr/>
            <a:lstStyle/>
            <a:p>
              <a:endParaRPr lang="en-US" sz="375"/>
            </a:p>
          </p:txBody>
        </p:sp>
      </p:grpSp>
      <p:sp>
        <p:nvSpPr>
          <p:cNvPr id="67026" name="Line 466"/>
          <p:cNvSpPr>
            <a:spLocks noChangeShapeType="1"/>
          </p:cNvSpPr>
          <p:nvPr/>
        </p:nvSpPr>
        <p:spPr bwMode="auto">
          <a:xfrm flipH="1">
            <a:off x="6356375" y="3263974"/>
            <a:ext cx="455812" cy="166615"/>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7027" name="Line 467"/>
          <p:cNvSpPr>
            <a:spLocks noChangeShapeType="1"/>
          </p:cNvSpPr>
          <p:nvPr/>
        </p:nvSpPr>
        <p:spPr bwMode="auto">
          <a:xfrm flipH="1" flipV="1">
            <a:off x="6321862" y="3471055"/>
            <a:ext cx="315379" cy="330850"/>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7028" name="Line 468"/>
          <p:cNvSpPr>
            <a:spLocks noChangeShapeType="1"/>
          </p:cNvSpPr>
          <p:nvPr/>
        </p:nvSpPr>
        <p:spPr bwMode="auto">
          <a:xfrm flipH="1" flipV="1">
            <a:off x="6847890" y="3263976"/>
            <a:ext cx="315379" cy="579584"/>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7029" name="Line 469"/>
          <p:cNvSpPr>
            <a:spLocks noChangeShapeType="1"/>
          </p:cNvSpPr>
          <p:nvPr/>
        </p:nvSpPr>
        <p:spPr bwMode="auto">
          <a:xfrm flipH="1" flipV="1">
            <a:off x="6637240" y="3761440"/>
            <a:ext cx="526028" cy="82118"/>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sp>
        <p:nvSpPr>
          <p:cNvPr id="67030" name="Line 470"/>
          <p:cNvSpPr>
            <a:spLocks noChangeShapeType="1"/>
          </p:cNvSpPr>
          <p:nvPr/>
        </p:nvSpPr>
        <p:spPr bwMode="auto">
          <a:xfrm flipV="1">
            <a:off x="5863669" y="3471053"/>
            <a:ext cx="458192" cy="123771"/>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pic>
        <p:nvPicPr>
          <p:cNvPr id="80941" name="Picture 47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2618" y="3371084"/>
            <a:ext cx="273725" cy="1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2" name="Picture 47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6808" y="3728119"/>
            <a:ext cx="274916"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43" name="Text Box 473"/>
          <p:cNvSpPr txBox="1">
            <a:spLocks noChangeArrowheads="1"/>
          </p:cNvSpPr>
          <p:nvPr/>
        </p:nvSpPr>
        <p:spPr bwMode="auto">
          <a:xfrm>
            <a:off x="6512832" y="2464221"/>
            <a:ext cx="355022" cy="2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8638" tIns="34321" rIns="68638" bIns="34321">
            <a:spAutoFit/>
          </a:bodyPr>
          <a:lstStyle>
            <a:lvl1pPr defTabSz="915988">
              <a:defRPr sz="500">
                <a:solidFill>
                  <a:schemeClr val="tx1"/>
                </a:solidFill>
                <a:latin typeface="Times New Roman" charset="0"/>
                <a:ea typeface="ＭＳ Ｐゴシック" charset="-128"/>
              </a:defRPr>
            </a:lvl1pPr>
            <a:lvl2pPr marL="742950" indent="-285750"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1050">
                <a:latin typeface="Arial" charset="0"/>
              </a:rPr>
              <a:t>ISP</a:t>
            </a:r>
            <a:endParaRPr lang="en-US" altLang="x-none" sz="1050">
              <a:latin typeface="Arial" charset="0"/>
            </a:endParaRPr>
          </a:p>
        </p:txBody>
      </p:sp>
      <p:pic>
        <p:nvPicPr>
          <p:cNvPr id="80944" name="Picture 47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5386" y="3536512"/>
            <a:ext cx="273725"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5" name="Picture 47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2603" y="3728119"/>
            <a:ext cx="274915"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7036" name="Line 476"/>
          <p:cNvSpPr>
            <a:spLocks noChangeShapeType="1"/>
          </p:cNvSpPr>
          <p:nvPr/>
        </p:nvSpPr>
        <p:spPr bwMode="auto">
          <a:xfrm flipH="1">
            <a:off x="6784812" y="3024764"/>
            <a:ext cx="343942" cy="229691"/>
          </a:xfrm>
          <a:prstGeom prst="line">
            <a:avLst/>
          </a:prstGeom>
          <a:noFill/>
          <a:ln w="3175">
            <a:solidFill>
              <a:srgbClr val="00B9EA"/>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sz="375"/>
          </a:p>
        </p:txBody>
      </p:sp>
      <p:pic>
        <p:nvPicPr>
          <p:cNvPr id="80947" name="Picture 47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0471" y="2959307"/>
            <a:ext cx="274916" cy="1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8" name="Picture 47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8894" y="3191380"/>
            <a:ext cx="273725" cy="19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49" name="Picture 43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9432" y="3537700"/>
            <a:ext cx="274916" cy="1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52" name="Rectangle 495"/>
          <p:cNvSpPr>
            <a:spLocks noChangeArrowheads="1"/>
          </p:cNvSpPr>
          <p:nvPr/>
        </p:nvSpPr>
        <p:spPr bwMode="auto">
          <a:xfrm>
            <a:off x="750959" y="4920606"/>
            <a:ext cx="2342135" cy="7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38" tIns="34321" rIns="68638" bIns="34321"/>
          <a:lstStyle>
            <a:lvl1pPr marL="342900" indent="-342900" defTabSz="915988">
              <a:defRPr sz="500">
                <a:solidFill>
                  <a:schemeClr val="tx1"/>
                </a:solidFill>
                <a:latin typeface="Times New Roman" charset="0"/>
                <a:ea typeface="ＭＳ Ｐゴシック" charset="-128"/>
              </a:defRPr>
            </a:lvl1pPr>
            <a:lvl2pPr marL="744538" indent="-287338" defTabSz="915988">
              <a:defRPr sz="500">
                <a:solidFill>
                  <a:schemeClr val="tx1"/>
                </a:solidFill>
                <a:latin typeface="Times New Roman" charset="0"/>
                <a:ea typeface="ＭＳ Ｐゴシック" charset="-128"/>
              </a:defRPr>
            </a:lvl2pPr>
            <a:lvl3pPr marL="1143000" indent="-228600" defTabSz="915988">
              <a:defRPr sz="500">
                <a:solidFill>
                  <a:schemeClr val="tx1"/>
                </a:solidFill>
                <a:latin typeface="Times New Roman" charset="0"/>
                <a:ea typeface="ＭＳ Ｐゴシック" charset="-128"/>
              </a:defRPr>
            </a:lvl3pPr>
            <a:lvl4pPr marL="1600200" indent="-228600" defTabSz="915988">
              <a:defRPr sz="500">
                <a:solidFill>
                  <a:schemeClr val="tx1"/>
                </a:solidFill>
                <a:latin typeface="Times New Roman" charset="0"/>
                <a:ea typeface="ＭＳ Ｐゴシック" charset="-128"/>
              </a:defRPr>
            </a:lvl4pPr>
            <a:lvl5pPr marL="2057400" indent="-228600" defTabSz="915988">
              <a:defRPr sz="500">
                <a:solidFill>
                  <a:schemeClr val="tx1"/>
                </a:solidFill>
                <a:latin typeface="Times New Roman" charset="0"/>
                <a:ea typeface="ＭＳ Ｐゴシック" charset="-128"/>
              </a:defRPr>
            </a:lvl5pPr>
            <a:lvl6pPr marL="25146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15988"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80000"/>
              </a:lnSpc>
              <a:spcBef>
                <a:spcPct val="20000"/>
              </a:spcBef>
              <a:buClr>
                <a:schemeClr val="accent2"/>
              </a:buClr>
              <a:buSzPct val="85000"/>
              <a:buFont typeface="ZapfDingbats" charset="0"/>
              <a:buNone/>
            </a:pPr>
            <a:r>
              <a:rPr lang="en-US" altLang="x-none" sz="1349" dirty="0">
                <a:latin typeface="Comic Sans MS" charset="0"/>
              </a:rPr>
              <a:t>Campus access network, e.g.,</a:t>
            </a:r>
          </a:p>
          <a:p>
            <a:pPr lvl="1" algn="l">
              <a:lnSpc>
                <a:spcPct val="80000"/>
              </a:lnSpc>
              <a:spcBef>
                <a:spcPct val="20000"/>
              </a:spcBef>
              <a:buClr>
                <a:schemeClr val="accent2"/>
              </a:buClr>
              <a:buSzPct val="75000"/>
              <a:buFont typeface="Courier New" panose="02070309020205020404" pitchFamily="49" charset="0"/>
              <a:buChar char="o"/>
            </a:pPr>
            <a:r>
              <a:rPr lang="en-US" altLang="x-none" sz="1200" dirty="0">
                <a:latin typeface="Comic Sans MS" charset="0"/>
              </a:rPr>
              <a:t>Ethernet</a:t>
            </a:r>
          </a:p>
          <a:p>
            <a:pPr lvl="1" algn="l">
              <a:lnSpc>
                <a:spcPct val="80000"/>
              </a:lnSpc>
              <a:spcBef>
                <a:spcPct val="20000"/>
              </a:spcBef>
              <a:buClr>
                <a:schemeClr val="accent2"/>
              </a:buClr>
              <a:buSzPct val="75000"/>
              <a:buFont typeface="Courier New" panose="02070309020205020404" pitchFamily="49" charset="0"/>
              <a:buChar char="o"/>
            </a:pPr>
            <a:r>
              <a:rPr lang="en-US" altLang="x-none" sz="1200" dirty="0">
                <a:latin typeface="Comic Sans MS" charset="0"/>
              </a:rPr>
              <a:t>Wireless</a:t>
            </a:r>
          </a:p>
        </p:txBody>
      </p:sp>
      <p:sp>
        <p:nvSpPr>
          <p:cNvPr id="80953" name="Rectangle 500"/>
          <p:cNvSpPr>
            <a:spLocks noChangeArrowheads="1"/>
          </p:cNvSpPr>
          <p:nvPr/>
        </p:nvSpPr>
        <p:spPr bwMode="auto">
          <a:xfrm>
            <a:off x="3055011" y="4583808"/>
            <a:ext cx="4170143" cy="137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38" tIns="34321" rIns="68638" bIns="34321"/>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80000"/>
              </a:lnSpc>
              <a:spcBef>
                <a:spcPct val="20000"/>
              </a:spcBef>
              <a:buClr>
                <a:schemeClr val="accent2"/>
              </a:buClr>
              <a:buSzPct val="85000"/>
              <a:buFont typeface="Wingdings" pitchFamily="2" charset="2"/>
              <a:buChar char="q"/>
            </a:pPr>
            <a:r>
              <a:rPr lang="en-US" altLang="zh-CN" sz="1799" dirty="0">
                <a:latin typeface="Comic Sans MS" charset="0"/>
              </a:rPr>
              <a:t>Many network systems operate</a:t>
            </a:r>
            <a:br>
              <a:rPr lang="en-US" altLang="zh-CN" sz="1799" dirty="0">
                <a:latin typeface="Comic Sans MS" charset="0"/>
              </a:rPr>
            </a:br>
            <a:r>
              <a:rPr lang="en-US" altLang="zh-CN" sz="1799" dirty="0">
                <a:latin typeface="Comic Sans MS" charset="0"/>
              </a:rPr>
              <a:t>on </a:t>
            </a:r>
            <a:r>
              <a:rPr lang="en-US" altLang="zh-CN" sz="1799" dirty="0">
                <a:solidFill>
                  <a:srgbClr val="C00000"/>
                </a:solidFill>
                <a:latin typeface="Comic Sans MS" charset="0"/>
              </a:rPr>
              <a:t>a network of networks</a:t>
            </a:r>
          </a:p>
          <a:p>
            <a:pPr marL="599835" lvl="1" indent="-257072">
              <a:lnSpc>
                <a:spcPct val="80000"/>
              </a:lnSpc>
              <a:spcBef>
                <a:spcPct val="20000"/>
              </a:spcBef>
              <a:buClr>
                <a:schemeClr val="accent2"/>
              </a:buClr>
              <a:buSzPct val="85000"/>
              <a:buFont typeface="Courier New" panose="02070309020205020404" pitchFamily="49" charset="0"/>
              <a:buChar char="o"/>
            </a:pPr>
            <a:r>
              <a:rPr lang="en-US" altLang="zh-CN" sz="1799" dirty="0">
                <a:latin typeface="Comic Sans MS" charset="0"/>
              </a:rPr>
              <a:t>Each individually administrated network is called an Autonomous System (AS)</a:t>
            </a:r>
          </a:p>
        </p:txBody>
      </p:sp>
      <p:pic>
        <p:nvPicPr>
          <p:cNvPr id="80955" name="Picture 2"/>
          <p:cNvPicPr>
            <a:picLocks noChangeAspect="1"/>
          </p:cNvPicPr>
          <p:nvPr/>
        </p:nvPicPr>
        <p:blipFill>
          <a:blip r:embed="rId15">
            <a:extLst>
              <a:ext uri="{28A0092B-C50C-407E-A947-70E740481C1C}">
                <a14:useLocalDpi xmlns:a14="http://schemas.microsoft.com/office/drawing/2010/main" val="0"/>
              </a:ext>
            </a:extLst>
          </a:blip>
          <a:srcRect t="5940" r="13184"/>
          <a:stretch>
            <a:fillRect/>
          </a:stretch>
        </p:blipFill>
        <p:spPr bwMode="auto">
          <a:xfrm>
            <a:off x="6863359" y="4292229"/>
            <a:ext cx="1085380" cy="4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956" name="Straight Connector 2"/>
          <p:cNvCxnSpPr>
            <a:cxnSpLocks noChangeShapeType="1"/>
            <a:endCxn id="80920" idx="0"/>
          </p:cNvCxnSpPr>
          <p:nvPr/>
        </p:nvCxnSpPr>
        <p:spPr bwMode="auto">
          <a:xfrm>
            <a:off x="2807467" y="2749847"/>
            <a:ext cx="144004" cy="209459"/>
          </a:xfrm>
          <a:prstGeom prst="line">
            <a:avLst/>
          </a:prstGeom>
          <a:noFill/>
          <a:ln w="12700">
            <a:solidFill>
              <a:schemeClr val="tx1"/>
            </a:solidFill>
            <a:round/>
            <a:headEnd/>
            <a:tailEnd/>
          </a:ln>
        </p:spPr>
      </p:cxnSp>
      <p:cxnSp>
        <p:nvCxnSpPr>
          <p:cNvPr id="80957" name="Straight Connector 5"/>
          <p:cNvCxnSpPr>
            <a:cxnSpLocks noChangeShapeType="1"/>
            <a:endCxn id="80949" idx="1"/>
          </p:cNvCxnSpPr>
          <p:nvPr/>
        </p:nvCxnSpPr>
        <p:spPr bwMode="auto">
          <a:xfrm flipV="1">
            <a:off x="2407592" y="3636479"/>
            <a:ext cx="211839" cy="27372"/>
          </a:xfrm>
          <a:prstGeom prst="line">
            <a:avLst/>
          </a:prstGeom>
          <a:noFill/>
          <a:ln w="12700">
            <a:solidFill>
              <a:schemeClr val="tx1"/>
            </a:solidFill>
            <a:round/>
            <a:headEnd/>
            <a:tailEnd/>
          </a:ln>
        </p:spPr>
      </p:cxnSp>
      <p:cxnSp>
        <p:nvCxnSpPr>
          <p:cNvPr id="80958" name="Straight Connector 9"/>
          <p:cNvCxnSpPr>
            <a:cxnSpLocks noChangeShapeType="1"/>
            <a:stCxn id="80945" idx="3"/>
          </p:cNvCxnSpPr>
          <p:nvPr/>
        </p:nvCxnSpPr>
        <p:spPr bwMode="auto">
          <a:xfrm>
            <a:off x="7277519" y="3826897"/>
            <a:ext cx="157094" cy="579583"/>
          </a:xfrm>
          <a:prstGeom prst="line">
            <a:avLst/>
          </a:prstGeom>
          <a:noFill/>
          <a:ln w="12700">
            <a:solidFill>
              <a:schemeClr val="tx1"/>
            </a:solidFill>
            <a:round/>
            <a:headEnd/>
            <a:tailEnd/>
          </a:ln>
        </p:spPr>
      </p:cxnSp>
      <p:sp>
        <p:nvSpPr>
          <p:cNvPr id="80959" name="Rectangle 10"/>
          <p:cNvSpPr>
            <a:spLocks noChangeArrowheads="1"/>
          </p:cNvSpPr>
          <p:nvPr/>
        </p:nvSpPr>
        <p:spPr bwMode="auto">
          <a:xfrm>
            <a:off x="7028750" y="4692107"/>
            <a:ext cx="761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zh-CN" sz="900">
                <a:solidFill>
                  <a:srgbClr val="000000"/>
                </a:solidFill>
                <a:latin typeface="Arial" charset="0"/>
              </a:rPr>
              <a:t>data center</a:t>
            </a:r>
            <a:endParaRPr lang="en-US" altLang="x-none" sz="300"/>
          </a:p>
        </p:txBody>
      </p:sp>
    </p:spTree>
    <p:extLst>
      <p:ext uri="{BB962C8B-B14F-4D97-AF65-F5344CB8AC3E}">
        <p14:creationId xmlns:p14="http://schemas.microsoft.com/office/powerpoint/2010/main" val="286443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x-none" sz="2399" dirty="0">
                <a:ea typeface="ＭＳ Ｐゴシック" charset="-128"/>
              </a:rPr>
              <a:t>Campus/Enterprise Network</a:t>
            </a:r>
          </a:p>
        </p:txBody>
      </p:sp>
      <p:sp>
        <p:nvSpPr>
          <p:cNvPr id="2" name="Content Placeholder 1">
            <a:extLst>
              <a:ext uri="{FF2B5EF4-FFF2-40B4-BE49-F238E27FC236}">
                <a16:creationId xmlns:a16="http://schemas.microsoft.com/office/drawing/2014/main" id="{C28168C1-C023-3D47-8971-2D5F87FD93C3}"/>
              </a:ext>
            </a:extLst>
          </p:cNvPr>
          <p:cNvSpPr>
            <a:spLocks noGrp="1"/>
          </p:cNvSpPr>
          <p:nvPr>
            <p:ph idx="1"/>
          </p:nvPr>
        </p:nvSpPr>
        <p:spPr/>
        <p:txBody>
          <a:bodyPr/>
          <a:lstStyle/>
          <a:p>
            <a:endParaRPr lang="en-US"/>
          </a:p>
        </p:txBody>
      </p:sp>
      <p:sp>
        <p:nvSpPr>
          <p:cNvPr id="993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BE211381-3747-B44D-AD44-CADC0D9C08D8}" type="slidenum">
              <a:rPr lang="en-US" altLang="x-none" sz="900">
                <a:solidFill>
                  <a:srgbClr val="000000"/>
                </a:solidFill>
                <a:latin typeface="Tahoma" charset="0"/>
              </a:rPr>
              <a:pPr defTabSz="685543">
                <a:defRPr/>
              </a:pPr>
              <a:t>33</a:t>
            </a:fld>
            <a:endParaRPr lang="en-US" altLang="x-none" sz="900">
              <a:solidFill>
                <a:srgbClr val="000000"/>
              </a:solidFill>
              <a:latin typeface="Tahoma" charset="0"/>
            </a:endParaRPr>
          </a:p>
        </p:txBody>
      </p:sp>
      <p:sp>
        <p:nvSpPr>
          <p:cNvPr id="6" name="Rounded Rectangle 5"/>
          <p:cNvSpPr>
            <a:spLocks noChangeArrowheads="1"/>
          </p:cNvSpPr>
          <p:nvPr/>
        </p:nvSpPr>
        <p:spPr bwMode="auto">
          <a:xfrm>
            <a:off x="4685462" y="4784934"/>
            <a:ext cx="1897034" cy="1090140"/>
          </a:xfrm>
          <a:prstGeom prst="roundRect">
            <a:avLst>
              <a:gd name="adj" fmla="val 11866"/>
            </a:avLst>
          </a:prstGeom>
          <a:gradFill rotWithShape="1">
            <a:gsLst>
              <a:gs pos="0">
                <a:srgbClr val="EAF6FB"/>
              </a:gs>
              <a:gs pos="64999">
                <a:srgbClr val="CAE8F4"/>
              </a:gs>
              <a:gs pos="100000">
                <a:srgbClr val="B4DFF0"/>
              </a:gs>
            </a:gsLst>
            <a:lin ang="5400000" scaled="1"/>
          </a:gradFill>
          <a:ln w="9525">
            <a:solidFill>
              <a:srgbClr val="6A9DAE"/>
            </a:solidFill>
            <a:prstDash val="dash"/>
            <a:round/>
            <a:headEnd/>
            <a:tailEnd/>
          </a:ln>
          <a:effectLst>
            <a:outerShdw blurRad="40000" dist="20000" dir="5400000" rotWithShape="0">
              <a:srgbClr val="000000">
                <a:alpha val="37999"/>
              </a:srgbClr>
            </a:outerShdw>
          </a:effectLst>
        </p:spPr>
        <p:txBody>
          <a:bodyPr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endParaRPr lang="x-none" altLang="x-none" sz="1050">
              <a:solidFill>
                <a:srgbClr val="000000"/>
              </a:solidFill>
              <a:latin typeface="Comic Sans MS" charset="0"/>
            </a:endParaRPr>
          </a:p>
        </p:txBody>
      </p:sp>
      <p:sp>
        <p:nvSpPr>
          <p:cNvPr id="7" name="Line 182"/>
          <p:cNvSpPr>
            <a:spLocks noChangeShapeType="1"/>
          </p:cNvSpPr>
          <p:nvPr/>
        </p:nvSpPr>
        <p:spPr bwMode="auto">
          <a:xfrm>
            <a:off x="5567331" y="4561195"/>
            <a:ext cx="1428131" cy="52602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8" name="Rounded Rectangle 7"/>
          <p:cNvSpPr>
            <a:spLocks noChangeArrowheads="1"/>
          </p:cNvSpPr>
          <p:nvPr/>
        </p:nvSpPr>
        <p:spPr bwMode="auto">
          <a:xfrm>
            <a:off x="1459074" y="4799216"/>
            <a:ext cx="1641160" cy="1088950"/>
          </a:xfrm>
          <a:prstGeom prst="roundRect">
            <a:avLst>
              <a:gd name="adj" fmla="val 11866"/>
            </a:avLst>
          </a:prstGeom>
          <a:gradFill rotWithShape="1">
            <a:gsLst>
              <a:gs pos="0">
                <a:srgbClr val="EAF6FB"/>
              </a:gs>
              <a:gs pos="64999">
                <a:srgbClr val="CAE8F4"/>
              </a:gs>
              <a:gs pos="100000">
                <a:srgbClr val="B4DFF0"/>
              </a:gs>
            </a:gsLst>
            <a:lin ang="5400000" scaled="1"/>
          </a:gradFill>
          <a:ln w="9525">
            <a:solidFill>
              <a:srgbClr val="6A9DAE"/>
            </a:solidFill>
            <a:prstDash val="dash"/>
            <a:round/>
            <a:headEnd/>
            <a:tailEnd/>
          </a:ln>
          <a:effectLst>
            <a:outerShdw blurRad="40000" dist="20000" dir="5400000" rotWithShape="0">
              <a:srgbClr val="000000">
                <a:alpha val="37999"/>
              </a:srgbClr>
            </a:outerShdw>
          </a:effectLst>
        </p:spPr>
        <p:txBody>
          <a:bodyPr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endParaRPr lang="x-none" altLang="x-none" sz="1050">
              <a:solidFill>
                <a:srgbClr val="000000"/>
              </a:solidFill>
              <a:latin typeface="Comic Sans MS" charset="0"/>
            </a:endParaRPr>
          </a:p>
        </p:txBody>
      </p:sp>
      <p:sp>
        <p:nvSpPr>
          <p:cNvPr id="9" name="Rectangle 183"/>
          <p:cNvSpPr>
            <a:spLocks noChangeArrowheads="1"/>
          </p:cNvSpPr>
          <p:nvPr/>
        </p:nvSpPr>
        <p:spPr bwMode="auto">
          <a:xfrm>
            <a:off x="3147839" y="4748041"/>
            <a:ext cx="528408"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tier-1</a:t>
            </a:r>
          </a:p>
        </p:txBody>
      </p:sp>
      <p:sp>
        <p:nvSpPr>
          <p:cNvPr id="10" name="Line 15"/>
          <p:cNvSpPr>
            <a:spLocks noChangeShapeType="1"/>
          </p:cNvSpPr>
          <p:nvPr/>
        </p:nvSpPr>
        <p:spPr bwMode="auto">
          <a:xfrm flipH="1">
            <a:off x="1856572" y="3269926"/>
            <a:ext cx="635518" cy="7295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a:defRPr/>
            </a:pPr>
            <a:endParaRPr lang="en-US" sz="1050">
              <a:solidFill>
                <a:srgbClr val="000000"/>
              </a:solidFill>
              <a:latin typeface="Comic Sans MS"/>
              <a:ea typeface="ＭＳ Ｐゴシック" charset="0"/>
              <a:cs typeface="ＭＳ Ｐゴシック" charset="0"/>
            </a:endParaRPr>
          </a:p>
        </p:txBody>
      </p:sp>
      <p:sp>
        <p:nvSpPr>
          <p:cNvPr id="11" name="Line 90"/>
          <p:cNvSpPr>
            <a:spLocks noChangeShapeType="1"/>
          </p:cNvSpPr>
          <p:nvPr/>
        </p:nvSpPr>
        <p:spPr bwMode="auto">
          <a:xfrm>
            <a:off x="2670605" y="3209231"/>
            <a:ext cx="3570" cy="17447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a:defRPr/>
            </a:pPr>
            <a:endParaRPr lang="en-US" sz="1050">
              <a:solidFill>
                <a:srgbClr val="000000"/>
              </a:solidFill>
              <a:latin typeface="Comic Sans MS"/>
              <a:ea typeface="ＭＳ Ｐゴシック" charset="0"/>
              <a:cs typeface="ＭＳ Ｐゴシック" charset="0"/>
            </a:endParaRPr>
          </a:p>
        </p:txBody>
      </p:sp>
      <p:sp>
        <p:nvSpPr>
          <p:cNvPr id="12" name="Line 90"/>
          <p:cNvSpPr>
            <a:spLocks noChangeShapeType="1"/>
          </p:cNvSpPr>
          <p:nvPr/>
        </p:nvSpPr>
        <p:spPr bwMode="auto">
          <a:xfrm flipH="1">
            <a:off x="1845860" y="4167268"/>
            <a:ext cx="10711" cy="12270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a:defRPr/>
            </a:pPr>
            <a:endParaRPr lang="en-US" sz="1050">
              <a:solidFill>
                <a:srgbClr val="000000"/>
              </a:solidFill>
              <a:latin typeface="Comic Sans MS"/>
              <a:ea typeface="ＭＳ Ｐゴシック" charset="0"/>
              <a:cs typeface="ＭＳ Ｐゴシック" charset="0"/>
            </a:endParaRPr>
          </a:p>
        </p:txBody>
      </p:sp>
      <p:sp>
        <p:nvSpPr>
          <p:cNvPr id="13" name="Line 90"/>
          <p:cNvSpPr>
            <a:spLocks noChangeShapeType="1"/>
          </p:cNvSpPr>
          <p:nvPr/>
        </p:nvSpPr>
        <p:spPr bwMode="auto">
          <a:xfrm>
            <a:off x="3870235" y="2804593"/>
            <a:ext cx="3570" cy="17447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a:defRPr/>
            </a:pPr>
            <a:endParaRPr lang="en-US" sz="1050">
              <a:solidFill>
                <a:srgbClr val="000000"/>
              </a:solidFill>
              <a:latin typeface="Comic Sans MS"/>
              <a:ea typeface="ＭＳ Ｐゴシック" charset="0"/>
              <a:cs typeface="ＭＳ Ｐゴシック" charset="0"/>
            </a:endParaRPr>
          </a:p>
        </p:txBody>
      </p:sp>
      <p:sp>
        <p:nvSpPr>
          <p:cNvPr id="14" name="Line 55"/>
          <p:cNvSpPr>
            <a:spLocks noChangeShapeType="1"/>
          </p:cNvSpPr>
          <p:nvPr/>
        </p:nvSpPr>
        <p:spPr bwMode="auto">
          <a:xfrm flipH="1">
            <a:off x="6175477" y="2046493"/>
            <a:ext cx="462953" cy="204699"/>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15" name="Line 55"/>
          <p:cNvSpPr>
            <a:spLocks noChangeShapeType="1"/>
          </p:cNvSpPr>
          <p:nvPr/>
        </p:nvSpPr>
        <p:spPr bwMode="auto">
          <a:xfrm flipH="1">
            <a:off x="5443560" y="2323788"/>
            <a:ext cx="470093" cy="23921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pic>
        <p:nvPicPr>
          <p:cNvPr id="9934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615" y="2109569"/>
            <a:ext cx="518888" cy="3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a:spLocks noChangeArrowheads="1"/>
          </p:cNvSpPr>
          <p:nvPr/>
        </p:nvSpPr>
        <p:spPr bwMode="auto">
          <a:xfrm>
            <a:off x="3199015" y="4777795"/>
            <a:ext cx="1373386" cy="1088950"/>
          </a:xfrm>
          <a:prstGeom prst="roundRect">
            <a:avLst>
              <a:gd name="adj" fmla="val 11866"/>
            </a:avLst>
          </a:prstGeom>
          <a:gradFill rotWithShape="1">
            <a:gsLst>
              <a:gs pos="0">
                <a:srgbClr val="EAF6FB"/>
              </a:gs>
              <a:gs pos="64999">
                <a:srgbClr val="CAE8F4"/>
              </a:gs>
              <a:gs pos="100000">
                <a:srgbClr val="B4DFF0"/>
              </a:gs>
            </a:gsLst>
            <a:lin ang="5400000" scaled="1"/>
          </a:gradFill>
          <a:ln w="9525">
            <a:solidFill>
              <a:srgbClr val="6A9DAE"/>
            </a:solidFill>
            <a:prstDash val="dash"/>
            <a:round/>
            <a:headEnd/>
            <a:tailEnd/>
          </a:ln>
          <a:effectLst>
            <a:outerShdw blurRad="40000" dist="20000" dir="5400000" rotWithShape="0">
              <a:srgbClr val="000000">
                <a:alpha val="37999"/>
              </a:srgbClr>
            </a:outerShdw>
          </a:effectLst>
        </p:spPr>
        <p:txBody>
          <a:bodyPr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endParaRPr lang="x-none" altLang="x-none" sz="1050">
              <a:solidFill>
                <a:srgbClr val="000000"/>
              </a:solidFill>
              <a:latin typeface="Comic Sans MS" charset="0"/>
            </a:endParaRPr>
          </a:p>
        </p:txBody>
      </p:sp>
      <p:sp>
        <p:nvSpPr>
          <p:cNvPr id="18" name="Line 182"/>
          <p:cNvSpPr>
            <a:spLocks noChangeShapeType="1"/>
          </p:cNvSpPr>
          <p:nvPr/>
        </p:nvSpPr>
        <p:spPr bwMode="auto">
          <a:xfrm>
            <a:off x="5503065" y="4643311"/>
            <a:ext cx="432009" cy="32371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19" name="Line 85"/>
          <p:cNvSpPr>
            <a:spLocks noChangeShapeType="1"/>
          </p:cNvSpPr>
          <p:nvPr/>
        </p:nvSpPr>
        <p:spPr bwMode="auto">
          <a:xfrm flipH="1">
            <a:off x="5065105" y="4638551"/>
            <a:ext cx="317759" cy="3320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0" name="AutoShape 78"/>
          <p:cNvSpPr>
            <a:spLocks noChangeArrowheads="1"/>
          </p:cNvSpPr>
          <p:nvPr/>
        </p:nvSpPr>
        <p:spPr bwMode="auto">
          <a:xfrm>
            <a:off x="5830347" y="4917037"/>
            <a:ext cx="545070" cy="571252"/>
          </a:xfrm>
          <a:prstGeom prst="roundRect">
            <a:avLst>
              <a:gd name="adj" fmla="val 16667"/>
            </a:avLst>
          </a:prstGeom>
          <a:solidFill>
            <a:srgbClr val="FF6600"/>
          </a:solidFill>
          <a:ln w="9525">
            <a:solidFill>
              <a:srgbClr val="000000"/>
            </a:solidFill>
            <a:prstDash val="dash"/>
            <a:round/>
            <a:headEnd/>
            <a:tailEnd/>
          </a:ln>
        </p:spPr>
        <p:txBody>
          <a:bodyPr wrap="none" anchor="ctr"/>
          <a:lstStyle/>
          <a:p>
            <a:pPr defTabSz="685543" eaLnBrk="1" fontAlgn="auto" hangingPunct="1">
              <a:spcBef>
                <a:spcPct val="5000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1" name="AutoShape 117"/>
          <p:cNvSpPr>
            <a:spLocks noChangeArrowheads="1"/>
          </p:cNvSpPr>
          <p:nvPr/>
        </p:nvSpPr>
        <p:spPr bwMode="auto">
          <a:xfrm>
            <a:off x="4836605" y="4917037"/>
            <a:ext cx="606956" cy="571252"/>
          </a:xfrm>
          <a:prstGeom prst="roundRect">
            <a:avLst>
              <a:gd name="adj" fmla="val 16667"/>
            </a:avLst>
          </a:prstGeom>
          <a:solidFill>
            <a:srgbClr val="586CFE"/>
          </a:solidFill>
          <a:ln w="9525">
            <a:solidFill>
              <a:srgbClr val="000000"/>
            </a:solidFill>
            <a:prstDash val="dash"/>
            <a:round/>
            <a:headEnd/>
            <a:tailEnd/>
          </a:ln>
        </p:spPr>
        <p:txBody>
          <a:bodyPr wrap="none" anchor="ctr"/>
          <a:lstStyle/>
          <a:p>
            <a:pPr defTabSz="685543" eaLnBrk="1" fontAlgn="auto" hangingPunct="1">
              <a:spcBef>
                <a:spcPct val="5000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2" name="Cloud"/>
          <p:cNvSpPr>
            <a:spLocks noChangeAspect="1" noEditPoints="1" noChangeArrowheads="1"/>
          </p:cNvSpPr>
          <p:nvPr/>
        </p:nvSpPr>
        <p:spPr bwMode="auto">
          <a:xfrm>
            <a:off x="6490856" y="1835843"/>
            <a:ext cx="1369815" cy="685503"/>
          </a:xfrm>
          <a:custGeom>
            <a:avLst/>
            <a:gdLst>
              <a:gd name="T0" fmla="*/ 566943 w 21600"/>
              <a:gd name="T1" fmla="*/ 19354800 h 21600"/>
              <a:gd name="T2" fmla="*/ 91385470 w 21600"/>
              <a:gd name="T3" fmla="*/ 38668367 h 21600"/>
              <a:gd name="T4" fmla="*/ 182618589 w 21600"/>
              <a:gd name="T5" fmla="*/ 19354800 h 21600"/>
              <a:gd name="T6" fmla="*/ 91385470 w 21600"/>
              <a:gd name="T7" fmla="*/ 221327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3A2C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defTabSz="610562" eaLnBrk="1" fontAlgn="auto" hangingPunct="1">
              <a:spcBef>
                <a:spcPts val="0"/>
              </a:spcBef>
              <a:spcAft>
                <a:spcPts val="0"/>
              </a:spcAft>
              <a:defRPr/>
            </a:pPr>
            <a:r>
              <a:rPr lang="en-US" altLang="zh-CN" sz="1649" kern="0" dirty="0">
                <a:solidFill>
                  <a:srgbClr val="000000"/>
                </a:solidFill>
                <a:ea typeface="宋体" charset="0"/>
                <a:cs typeface="宋体" charset="0"/>
              </a:rPr>
              <a:t>Internet</a:t>
            </a:r>
          </a:p>
        </p:txBody>
      </p:sp>
      <p:sp>
        <p:nvSpPr>
          <p:cNvPr id="23" name="Text Box 26"/>
          <p:cNvSpPr txBox="1">
            <a:spLocks noChangeArrowheads="1"/>
          </p:cNvSpPr>
          <p:nvPr/>
        </p:nvSpPr>
        <p:spPr bwMode="auto">
          <a:xfrm>
            <a:off x="5414999" y="2115521"/>
            <a:ext cx="478424" cy="216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4745" tIns="27372" rIns="54745" bIns="27372">
            <a:spAutoFit/>
          </a:bodyPr>
          <a:lstStyle>
            <a:lvl1pPr>
              <a:defRPr sz="2400" u="sng">
                <a:solidFill>
                  <a:schemeClr val="tx1"/>
                </a:solidFill>
                <a:latin typeface="Arial" charset="0"/>
                <a:ea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u="sng">
                <a:solidFill>
                  <a:schemeClr val="tx1"/>
                </a:solidFill>
                <a:latin typeface="Arial" charset="0"/>
                <a:ea typeface="ＭＳ Ｐゴシック" charset="0"/>
              </a:defRPr>
            </a:lvl9pPr>
          </a:lstStyle>
          <a:p>
            <a:pPr defTabSz="685543" eaLnBrk="1" fontAlgn="auto" hangingPunct="1">
              <a:spcBef>
                <a:spcPct val="50000"/>
              </a:spcBef>
              <a:spcAft>
                <a:spcPts val="0"/>
              </a:spcAft>
              <a:defRPr/>
            </a:pPr>
            <a:r>
              <a:rPr lang="en-US" sz="1050" b="1" u="none" kern="0" dirty="0">
                <a:solidFill>
                  <a:srgbClr val="000000"/>
                </a:solidFill>
                <a:latin typeface="Comic Sans MS"/>
                <a:cs typeface="ＭＳ Ｐゴシック" charset="0"/>
              </a:rPr>
              <a:t>CE</a:t>
            </a:r>
          </a:p>
        </p:txBody>
      </p:sp>
      <p:sp>
        <p:nvSpPr>
          <p:cNvPr id="24" name="Line 57"/>
          <p:cNvSpPr>
            <a:spLocks noChangeShapeType="1"/>
          </p:cNvSpPr>
          <p:nvPr/>
        </p:nvSpPr>
        <p:spPr bwMode="auto">
          <a:xfrm flipH="1">
            <a:off x="5437609" y="2868858"/>
            <a:ext cx="0" cy="21541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5" name="Line 87"/>
          <p:cNvSpPr>
            <a:spLocks noChangeShapeType="1"/>
          </p:cNvSpPr>
          <p:nvPr/>
        </p:nvSpPr>
        <p:spPr bwMode="auto">
          <a:xfrm>
            <a:off x="4127299" y="2633218"/>
            <a:ext cx="1261516" cy="59743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6" name="Rectangle 183"/>
          <p:cNvSpPr>
            <a:spLocks noChangeArrowheads="1"/>
          </p:cNvSpPr>
          <p:nvPr/>
        </p:nvSpPr>
        <p:spPr bwMode="auto">
          <a:xfrm>
            <a:off x="5447130" y="5648953"/>
            <a:ext cx="700975"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Tier-1</a:t>
            </a:r>
          </a:p>
        </p:txBody>
      </p:sp>
      <p:sp>
        <p:nvSpPr>
          <p:cNvPr id="27" name="Line 187"/>
          <p:cNvSpPr>
            <a:spLocks noChangeShapeType="1"/>
          </p:cNvSpPr>
          <p:nvPr/>
        </p:nvSpPr>
        <p:spPr bwMode="auto">
          <a:xfrm flipH="1">
            <a:off x="3462030" y="4620700"/>
            <a:ext cx="307048" cy="38202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8" name="Line 188"/>
          <p:cNvSpPr>
            <a:spLocks noChangeShapeType="1"/>
          </p:cNvSpPr>
          <p:nvPr/>
        </p:nvSpPr>
        <p:spPr bwMode="auto">
          <a:xfrm>
            <a:off x="3876188" y="4620700"/>
            <a:ext cx="312999" cy="38202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29" name="Rectangle 189"/>
          <p:cNvSpPr>
            <a:spLocks noChangeArrowheads="1"/>
          </p:cNvSpPr>
          <p:nvPr/>
        </p:nvSpPr>
        <p:spPr bwMode="auto">
          <a:xfrm>
            <a:off x="5730376" y="2524917"/>
            <a:ext cx="1404329"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a:solidFill>
                  <a:srgbClr val="000000"/>
                </a:solidFill>
                <a:latin typeface="Comic Sans MS"/>
                <a:ea typeface="宋体" charset="0"/>
                <a:cs typeface="宋体" charset="0"/>
              </a:rPr>
              <a:t>F1 (Firewall)</a:t>
            </a:r>
          </a:p>
        </p:txBody>
      </p:sp>
      <p:sp>
        <p:nvSpPr>
          <p:cNvPr id="30" name="Rectangle 190"/>
          <p:cNvSpPr>
            <a:spLocks noChangeArrowheads="1"/>
          </p:cNvSpPr>
          <p:nvPr/>
        </p:nvSpPr>
        <p:spPr bwMode="auto">
          <a:xfrm>
            <a:off x="5743468" y="2992630"/>
            <a:ext cx="70097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a:solidFill>
                  <a:srgbClr val="000000"/>
                </a:solidFill>
                <a:latin typeface="Comic Sans MS"/>
                <a:ea typeface="宋体" charset="0"/>
                <a:cs typeface="宋体" charset="0"/>
              </a:rPr>
              <a:t>S1</a:t>
            </a:r>
          </a:p>
        </p:txBody>
      </p:sp>
      <p:sp>
        <p:nvSpPr>
          <p:cNvPr id="31" name="Rectangle 191"/>
          <p:cNvSpPr>
            <a:spLocks noChangeArrowheads="1"/>
          </p:cNvSpPr>
          <p:nvPr/>
        </p:nvSpPr>
        <p:spPr bwMode="auto">
          <a:xfrm>
            <a:off x="5755368" y="3477004"/>
            <a:ext cx="1564993"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LB1 (Load balancer)</a:t>
            </a:r>
          </a:p>
        </p:txBody>
      </p:sp>
      <p:sp>
        <p:nvSpPr>
          <p:cNvPr id="32" name="Rectangle 192"/>
          <p:cNvSpPr>
            <a:spLocks noChangeArrowheads="1"/>
          </p:cNvSpPr>
          <p:nvPr/>
        </p:nvSpPr>
        <p:spPr bwMode="auto">
          <a:xfrm>
            <a:off x="5678011" y="4006603"/>
            <a:ext cx="2213603" cy="331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IPS1 (Intrusion prevention)</a:t>
            </a:r>
          </a:p>
          <a:p>
            <a:pPr defTabSz="610562">
              <a:defRPr/>
            </a:pPr>
            <a:endParaRPr lang="en-US" altLang="zh-CN" sz="1050" baseline="-25000" dirty="0">
              <a:solidFill>
                <a:srgbClr val="000000"/>
              </a:solidFill>
              <a:ea typeface="宋体" charset="0"/>
              <a:cs typeface="宋体" charset="0"/>
            </a:endParaRPr>
          </a:p>
        </p:txBody>
      </p:sp>
      <p:sp>
        <p:nvSpPr>
          <p:cNvPr id="33" name="Rectangle 193"/>
          <p:cNvSpPr>
            <a:spLocks noChangeArrowheads="1"/>
          </p:cNvSpPr>
          <p:nvPr/>
        </p:nvSpPr>
        <p:spPr bwMode="auto">
          <a:xfrm>
            <a:off x="4199895" y="2397576"/>
            <a:ext cx="700975"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F2</a:t>
            </a:r>
          </a:p>
        </p:txBody>
      </p:sp>
      <p:sp>
        <p:nvSpPr>
          <p:cNvPr id="34" name="Rectangle 194"/>
          <p:cNvSpPr>
            <a:spLocks noChangeArrowheads="1"/>
          </p:cNvSpPr>
          <p:nvPr/>
        </p:nvSpPr>
        <p:spPr bwMode="auto">
          <a:xfrm>
            <a:off x="4193947" y="2964068"/>
            <a:ext cx="70097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S2</a:t>
            </a:r>
          </a:p>
        </p:txBody>
      </p:sp>
      <p:sp>
        <p:nvSpPr>
          <p:cNvPr id="35" name="Rectangle 195"/>
          <p:cNvSpPr>
            <a:spLocks noChangeArrowheads="1"/>
          </p:cNvSpPr>
          <p:nvPr/>
        </p:nvSpPr>
        <p:spPr bwMode="auto">
          <a:xfrm>
            <a:off x="4201087" y="3402028"/>
            <a:ext cx="70097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LB2</a:t>
            </a:r>
          </a:p>
        </p:txBody>
      </p:sp>
      <p:sp>
        <p:nvSpPr>
          <p:cNvPr id="36" name="Rectangle 196"/>
          <p:cNvSpPr>
            <a:spLocks noChangeArrowheads="1"/>
          </p:cNvSpPr>
          <p:nvPr/>
        </p:nvSpPr>
        <p:spPr bwMode="auto">
          <a:xfrm>
            <a:off x="4186806" y="3907825"/>
            <a:ext cx="70097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a:solidFill>
                  <a:srgbClr val="000000"/>
                </a:solidFill>
                <a:latin typeface="Comic Sans MS"/>
                <a:ea typeface="宋体" charset="0"/>
                <a:cs typeface="宋体" charset="0"/>
              </a:rPr>
              <a:t>IPS2</a:t>
            </a:r>
          </a:p>
        </p:txBody>
      </p:sp>
      <p:sp>
        <p:nvSpPr>
          <p:cNvPr id="37" name="Rectangle 197"/>
          <p:cNvSpPr>
            <a:spLocks noChangeArrowheads="1"/>
          </p:cNvSpPr>
          <p:nvPr/>
        </p:nvSpPr>
        <p:spPr bwMode="auto">
          <a:xfrm>
            <a:off x="5720855" y="4406480"/>
            <a:ext cx="700975"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S3</a:t>
            </a:r>
          </a:p>
        </p:txBody>
      </p:sp>
      <p:sp>
        <p:nvSpPr>
          <p:cNvPr id="38" name="Rectangle 198"/>
          <p:cNvSpPr>
            <a:spLocks noChangeArrowheads="1"/>
          </p:cNvSpPr>
          <p:nvPr/>
        </p:nvSpPr>
        <p:spPr bwMode="auto">
          <a:xfrm>
            <a:off x="4173713" y="4335074"/>
            <a:ext cx="700975"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S4</a:t>
            </a:r>
          </a:p>
        </p:txBody>
      </p:sp>
      <p:pic>
        <p:nvPicPr>
          <p:cNvPr id="99364"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217" y="3513898"/>
            <a:ext cx="539119" cy="2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033" y="3487716"/>
            <a:ext cx="539119" cy="2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31" descr="Det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033" y="3973281"/>
            <a:ext cx="539119" cy="2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7" name="Picture 11" descr="IOSfirew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0776" y="2515398"/>
            <a:ext cx="476044" cy="32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8" name="Picture 31" descr="Det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217" y="3999464"/>
            <a:ext cx="539119" cy="2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9"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031" y="3055707"/>
            <a:ext cx="561732" cy="2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5799" y="4427901"/>
            <a:ext cx="561732" cy="21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1"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8892" y="4431473"/>
            <a:ext cx="561732" cy="2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23"/>
          <p:cNvSpPr>
            <a:spLocks noChangeArrowheads="1"/>
          </p:cNvSpPr>
          <p:nvPr/>
        </p:nvSpPr>
        <p:spPr bwMode="auto">
          <a:xfrm>
            <a:off x="4817562" y="5487099"/>
            <a:ext cx="674792" cy="385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VLAN 300</a:t>
            </a:r>
          </a:p>
        </p:txBody>
      </p:sp>
      <p:sp>
        <p:nvSpPr>
          <p:cNvPr id="48" name="Rectangle 23"/>
          <p:cNvSpPr>
            <a:spLocks noChangeArrowheads="1"/>
          </p:cNvSpPr>
          <p:nvPr/>
        </p:nvSpPr>
        <p:spPr bwMode="auto">
          <a:xfrm>
            <a:off x="5816065" y="5497811"/>
            <a:ext cx="678362" cy="385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VLAN 400</a:t>
            </a:r>
          </a:p>
        </p:txBody>
      </p:sp>
      <p:sp>
        <p:nvSpPr>
          <p:cNvPr id="49" name="Line 57"/>
          <p:cNvSpPr>
            <a:spLocks noChangeShapeType="1"/>
          </p:cNvSpPr>
          <p:nvPr/>
        </p:nvSpPr>
        <p:spPr bwMode="auto">
          <a:xfrm>
            <a:off x="5430470" y="3266356"/>
            <a:ext cx="2380" cy="26896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pic>
        <p:nvPicPr>
          <p:cNvPr id="99375"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3883" y="3081890"/>
            <a:ext cx="561732" cy="2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6" name="Picture 11" descr="IOSfirew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678" y="2541580"/>
            <a:ext cx="476044" cy="32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Line 57"/>
          <p:cNvSpPr>
            <a:spLocks noChangeShapeType="1"/>
          </p:cNvSpPr>
          <p:nvPr/>
        </p:nvSpPr>
        <p:spPr bwMode="auto">
          <a:xfrm>
            <a:off x="5432850" y="3744780"/>
            <a:ext cx="3571" cy="26896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53" name="Line 57"/>
          <p:cNvSpPr>
            <a:spLocks noChangeShapeType="1"/>
          </p:cNvSpPr>
          <p:nvPr/>
        </p:nvSpPr>
        <p:spPr bwMode="auto">
          <a:xfrm>
            <a:off x="5435230" y="4183931"/>
            <a:ext cx="3571" cy="26777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eaLnBrk="1" fontAlgn="auto" hangingPunct="1">
              <a:spcBef>
                <a:spcPts val="0"/>
              </a:spcBef>
              <a:spcAft>
                <a:spcPts val="0"/>
              </a:spcAft>
              <a:defRPr/>
            </a:pPr>
            <a:endParaRPr lang="en-US" sz="1050" kern="0">
              <a:solidFill>
                <a:srgbClr val="000000"/>
              </a:solidFill>
              <a:latin typeface="Comic Sans MS"/>
              <a:ea typeface="ＭＳ Ｐゴシック" charset="0"/>
              <a:cs typeface="ＭＳ Ｐゴシック" charset="0"/>
            </a:endParaRPr>
          </a:p>
        </p:txBody>
      </p:sp>
      <p:sp>
        <p:nvSpPr>
          <p:cNvPr id="54" name="Rectangle 183"/>
          <p:cNvSpPr>
            <a:spLocks noChangeArrowheads="1"/>
          </p:cNvSpPr>
          <p:nvPr/>
        </p:nvSpPr>
        <p:spPr bwMode="auto">
          <a:xfrm>
            <a:off x="3613173" y="5631102"/>
            <a:ext cx="70097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Tier-2</a:t>
            </a:r>
          </a:p>
        </p:txBody>
      </p:sp>
      <p:sp>
        <p:nvSpPr>
          <p:cNvPr id="55" name="Line 15"/>
          <p:cNvSpPr>
            <a:spLocks noChangeShapeType="1"/>
          </p:cNvSpPr>
          <p:nvPr/>
        </p:nvSpPr>
        <p:spPr bwMode="auto">
          <a:xfrm flipH="1">
            <a:off x="2749152" y="2643928"/>
            <a:ext cx="933046" cy="39511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54745" tIns="27372" rIns="54745" bIns="27372"/>
          <a:lstStyle/>
          <a:p>
            <a:pPr defTabSz="685543">
              <a:defRPr/>
            </a:pPr>
            <a:endParaRPr lang="en-US" sz="1050">
              <a:solidFill>
                <a:srgbClr val="000000"/>
              </a:solidFill>
              <a:latin typeface="Comic Sans MS"/>
              <a:ea typeface="ＭＳ Ｐゴシック" charset="0"/>
              <a:cs typeface="ＭＳ Ｐゴシック" charset="0"/>
            </a:endParaRPr>
          </a:p>
        </p:txBody>
      </p:sp>
      <p:sp>
        <p:nvSpPr>
          <p:cNvPr id="56" name="Rectangle 23"/>
          <p:cNvSpPr>
            <a:spLocks noChangeArrowheads="1"/>
          </p:cNvSpPr>
          <p:nvPr/>
        </p:nvSpPr>
        <p:spPr bwMode="auto">
          <a:xfrm>
            <a:off x="2420682" y="5454966"/>
            <a:ext cx="761670"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sz="1050" dirty="0">
                <a:solidFill>
                  <a:srgbClr val="000000"/>
                </a:solidFill>
                <a:latin typeface="Comic Sans MS"/>
                <a:ea typeface="ＭＳ Ｐゴシック" charset="0"/>
                <a:cs typeface="ＭＳ Ｐゴシック" charset="0"/>
              </a:rPr>
              <a:t>VLAN 100</a:t>
            </a:r>
          </a:p>
        </p:txBody>
      </p:sp>
      <p:sp>
        <p:nvSpPr>
          <p:cNvPr id="57" name="Rectangle 30"/>
          <p:cNvSpPr>
            <a:spLocks noChangeArrowheads="1"/>
          </p:cNvSpPr>
          <p:nvPr/>
        </p:nvSpPr>
        <p:spPr bwMode="auto">
          <a:xfrm>
            <a:off x="2029138" y="3048565"/>
            <a:ext cx="335611"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R1</a:t>
            </a:r>
          </a:p>
        </p:txBody>
      </p:sp>
      <p:sp>
        <p:nvSpPr>
          <p:cNvPr id="58" name="Rectangle 31"/>
          <p:cNvSpPr>
            <a:spLocks noChangeArrowheads="1"/>
          </p:cNvSpPr>
          <p:nvPr/>
        </p:nvSpPr>
        <p:spPr bwMode="auto">
          <a:xfrm>
            <a:off x="2993126" y="4342213"/>
            <a:ext cx="326090"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S5</a:t>
            </a:r>
          </a:p>
        </p:txBody>
      </p:sp>
      <p:sp>
        <p:nvSpPr>
          <p:cNvPr id="59" name="Rectangle 36"/>
          <p:cNvSpPr>
            <a:spLocks noChangeArrowheads="1"/>
          </p:cNvSpPr>
          <p:nvPr/>
        </p:nvSpPr>
        <p:spPr bwMode="auto">
          <a:xfrm>
            <a:off x="2126727" y="3911395"/>
            <a:ext cx="48318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IPS3</a:t>
            </a:r>
          </a:p>
        </p:txBody>
      </p:sp>
      <p:sp>
        <p:nvSpPr>
          <p:cNvPr id="60" name="Rectangle 38"/>
          <p:cNvSpPr>
            <a:spLocks noChangeArrowheads="1"/>
          </p:cNvSpPr>
          <p:nvPr/>
        </p:nvSpPr>
        <p:spPr bwMode="auto">
          <a:xfrm>
            <a:off x="1301980" y="4326743"/>
            <a:ext cx="370124"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altLang="zh-CN" sz="1050" dirty="0">
                <a:solidFill>
                  <a:srgbClr val="000000"/>
                </a:solidFill>
                <a:latin typeface="Comic Sans MS"/>
                <a:ea typeface="宋体" charset="0"/>
                <a:cs typeface="宋体" charset="0"/>
              </a:rPr>
              <a:t>S6</a:t>
            </a:r>
          </a:p>
        </p:txBody>
      </p:sp>
      <p:pic>
        <p:nvPicPr>
          <p:cNvPr id="99386" name="Picture 31" descr="Detec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8551" y="3956620"/>
            <a:ext cx="539119" cy="2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7"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4964" y="4411240"/>
            <a:ext cx="561732" cy="21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8"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275" y="4406480"/>
            <a:ext cx="561732" cy="21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9" name="Picture 7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914" y="3037854"/>
            <a:ext cx="518888" cy="30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AutoShape 78"/>
          <p:cNvSpPr>
            <a:spLocks noChangeArrowheads="1"/>
          </p:cNvSpPr>
          <p:nvPr/>
        </p:nvSpPr>
        <p:spPr bwMode="auto">
          <a:xfrm>
            <a:off x="1580467" y="4915846"/>
            <a:ext cx="572442" cy="572443"/>
          </a:xfrm>
          <a:prstGeom prst="roundRect">
            <a:avLst>
              <a:gd name="adj" fmla="val 16667"/>
            </a:avLst>
          </a:prstGeom>
          <a:solidFill>
            <a:srgbClr val="FF99CC"/>
          </a:solidFill>
          <a:ln w="9525">
            <a:solidFill>
              <a:schemeClr val="tx1"/>
            </a:solidFill>
            <a:prstDash val="dash"/>
            <a:round/>
            <a:headEnd/>
            <a:tailEnd/>
          </a:ln>
        </p:spPr>
        <p:txBody>
          <a:bodyPr wrap="none" anchor="ctr"/>
          <a:lstStyle/>
          <a:p>
            <a:pPr defTabSz="685543" eaLnBrk="1" hangingPunct="1">
              <a:spcBef>
                <a:spcPct val="50000"/>
              </a:spcBef>
              <a:defRPr/>
            </a:pPr>
            <a:endParaRPr lang="en-US" sz="1050">
              <a:solidFill>
                <a:srgbClr val="000000"/>
              </a:solidFill>
              <a:latin typeface="Comic Sans MS"/>
              <a:ea typeface="ＭＳ Ｐゴシック" charset="0"/>
              <a:cs typeface="ＭＳ Ｐゴシック" charset="0"/>
            </a:endParaRPr>
          </a:p>
        </p:txBody>
      </p:sp>
      <p:sp>
        <p:nvSpPr>
          <p:cNvPr id="66" name="AutoShape 117"/>
          <p:cNvSpPr>
            <a:spLocks noChangeArrowheads="1"/>
          </p:cNvSpPr>
          <p:nvPr/>
        </p:nvSpPr>
        <p:spPr bwMode="auto">
          <a:xfrm>
            <a:off x="2413542" y="4917038"/>
            <a:ext cx="609336" cy="572442"/>
          </a:xfrm>
          <a:prstGeom prst="roundRect">
            <a:avLst>
              <a:gd name="adj" fmla="val 16667"/>
            </a:avLst>
          </a:prstGeom>
          <a:solidFill>
            <a:srgbClr val="FFFF00"/>
          </a:solidFill>
          <a:ln w="9525">
            <a:solidFill>
              <a:schemeClr val="tx1"/>
            </a:solidFill>
            <a:prstDash val="dash"/>
            <a:round/>
            <a:headEnd/>
            <a:tailEnd/>
          </a:ln>
        </p:spPr>
        <p:txBody>
          <a:bodyPr wrap="none" anchor="ctr"/>
          <a:lstStyle/>
          <a:p>
            <a:pPr defTabSz="685543" eaLnBrk="1" hangingPunct="1">
              <a:spcBef>
                <a:spcPct val="50000"/>
              </a:spcBef>
              <a:defRPr/>
            </a:pPr>
            <a:endParaRPr lang="en-US" sz="1050">
              <a:solidFill>
                <a:srgbClr val="000000"/>
              </a:solidFill>
              <a:latin typeface="Comic Sans MS"/>
              <a:ea typeface="ＭＳ Ｐゴシック" charset="0"/>
              <a:cs typeface="ＭＳ Ｐゴシック" charset="0"/>
            </a:endParaRPr>
          </a:p>
        </p:txBody>
      </p:sp>
      <p:sp>
        <p:nvSpPr>
          <p:cNvPr id="67" name="Rectangle 89"/>
          <p:cNvSpPr>
            <a:spLocks noChangeArrowheads="1"/>
          </p:cNvSpPr>
          <p:nvPr/>
        </p:nvSpPr>
        <p:spPr bwMode="auto">
          <a:xfrm>
            <a:off x="1569754" y="5458536"/>
            <a:ext cx="971129"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a:defRPr/>
            </a:pPr>
            <a:r>
              <a:rPr lang="en-US" sz="1050" dirty="0">
                <a:solidFill>
                  <a:srgbClr val="000000"/>
                </a:solidFill>
                <a:latin typeface="Comic Sans MS"/>
                <a:ea typeface="ＭＳ Ｐゴシック" charset="0"/>
                <a:cs typeface="ＭＳ Ｐゴシック" charset="0"/>
              </a:rPr>
              <a:t>VLAN 200</a:t>
            </a:r>
          </a:p>
        </p:txBody>
      </p:sp>
      <p:sp>
        <p:nvSpPr>
          <p:cNvPr id="68" name="Rectangle 183"/>
          <p:cNvSpPr>
            <a:spLocks noChangeArrowheads="1"/>
          </p:cNvSpPr>
          <p:nvPr/>
        </p:nvSpPr>
        <p:spPr bwMode="auto">
          <a:xfrm>
            <a:off x="2041037" y="5650144"/>
            <a:ext cx="700975"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T</a:t>
            </a:r>
            <a:r>
              <a:rPr lang="en-US" sz="1050" kern="0" dirty="0" err="1">
                <a:solidFill>
                  <a:srgbClr val="000000"/>
                </a:solidFill>
                <a:latin typeface="Comic Sans MS"/>
                <a:ea typeface="ＭＳ Ｐゴシック" charset="0"/>
                <a:cs typeface="ＭＳ Ｐゴシック" charset="0"/>
              </a:rPr>
              <a:t>ier</a:t>
            </a:r>
            <a:r>
              <a:rPr lang="en-US" sz="1050" kern="0" dirty="0">
                <a:solidFill>
                  <a:srgbClr val="000000"/>
                </a:solidFill>
                <a:latin typeface="Comic Sans MS"/>
                <a:ea typeface="ＭＳ Ｐゴシック" charset="0"/>
                <a:cs typeface="ＭＳ Ｐゴシック" charset="0"/>
              </a:rPr>
              <a:t>-3</a:t>
            </a:r>
          </a:p>
        </p:txBody>
      </p:sp>
      <p:pic>
        <p:nvPicPr>
          <p:cNvPr id="99394"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1041" y="5000346"/>
            <a:ext cx="361793" cy="36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5"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054" y="5001534"/>
            <a:ext cx="362983" cy="3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6"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4949" y="5001534"/>
            <a:ext cx="362983" cy="3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7"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2119" y="5002726"/>
            <a:ext cx="362984" cy="36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8"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067" y="4964641"/>
            <a:ext cx="361793" cy="3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9"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330" y="4952741"/>
            <a:ext cx="361793" cy="36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00" name="Picture 13" descr="MCj0431616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2432" y="4977731"/>
            <a:ext cx="362984" cy="3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23"/>
          <p:cNvSpPr>
            <a:spLocks noChangeArrowheads="1"/>
          </p:cNvSpPr>
          <p:nvPr/>
        </p:nvSpPr>
        <p:spPr bwMode="auto">
          <a:xfrm>
            <a:off x="6769341" y="5485909"/>
            <a:ext cx="679552" cy="22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566" tIns="30782" rIns="61566" bIns="30782">
            <a:spAutoFit/>
          </a:bodyPr>
          <a:lstStyle/>
          <a:p>
            <a:pPr defTabSz="610562" eaLnBrk="1" fontAlgn="auto" hangingPunct="1">
              <a:spcBef>
                <a:spcPts val="0"/>
              </a:spcBef>
              <a:spcAft>
                <a:spcPts val="0"/>
              </a:spcAft>
              <a:defRPr/>
            </a:pPr>
            <a:r>
              <a:rPr lang="en-US" sz="1050" kern="0" dirty="0">
                <a:solidFill>
                  <a:srgbClr val="000000"/>
                </a:solidFill>
                <a:latin typeface="Comic Sans MS"/>
                <a:ea typeface="ＭＳ Ｐゴシック" charset="0"/>
                <a:cs typeface="ＭＳ Ｐゴシック" charset="0"/>
              </a:rPr>
              <a:t>Logger</a:t>
            </a:r>
          </a:p>
        </p:txBody>
      </p:sp>
    </p:spTree>
    <p:extLst>
      <p:ext uri="{BB962C8B-B14F-4D97-AF65-F5344CB8AC3E}">
        <p14:creationId xmlns:p14="http://schemas.microsoft.com/office/powerpoint/2010/main" val="3847230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x-none" sz="2399" dirty="0">
                <a:ea typeface="ＭＳ Ｐゴシック" charset="-128"/>
              </a:rPr>
              <a:t>Data Center Network</a:t>
            </a:r>
          </a:p>
        </p:txBody>
      </p:sp>
      <p:sp>
        <p:nvSpPr>
          <p:cNvPr id="2" name="Content Placeholder 1">
            <a:extLst>
              <a:ext uri="{FF2B5EF4-FFF2-40B4-BE49-F238E27FC236}">
                <a16:creationId xmlns:a16="http://schemas.microsoft.com/office/drawing/2014/main" id="{942A672D-3343-E84B-A17B-99FCD960D2ED}"/>
              </a:ext>
            </a:extLst>
          </p:cNvPr>
          <p:cNvSpPr>
            <a:spLocks noGrp="1"/>
          </p:cNvSpPr>
          <p:nvPr>
            <p:ph idx="1"/>
          </p:nvPr>
        </p:nvSpPr>
        <p:spPr/>
        <p:txBody>
          <a:bodyPr/>
          <a:lstStyle/>
          <a:p>
            <a:endParaRPr lang="en-US"/>
          </a:p>
        </p:txBody>
      </p:sp>
      <p:sp>
        <p:nvSpPr>
          <p:cNvPr id="1034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672684DD-635A-C54B-AF87-5F7DB26312FF}" type="slidenum">
              <a:rPr lang="en-US" altLang="x-none" sz="900">
                <a:solidFill>
                  <a:srgbClr val="000000"/>
                </a:solidFill>
                <a:latin typeface="Tahoma" charset="0"/>
              </a:rPr>
              <a:pPr defTabSz="685543">
                <a:defRPr/>
              </a:pPr>
              <a:t>34</a:t>
            </a:fld>
            <a:endParaRPr lang="en-US" altLang="x-none" sz="900">
              <a:solidFill>
                <a:srgbClr val="000000"/>
              </a:solidFill>
              <a:latin typeface="Tahoma" charset="0"/>
            </a:endParaRPr>
          </a:p>
        </p:txBody>
      </p:sp>
      <p:sp>
        <p:nvSpPr>
          <p:cNvPr id="103427" name="Rectangle 3"/>
          <p:cNvSpPr>
            <a:spLocks noChangeArrowheads="1"/>
          </p:cNvSpPr>
          <p:nvPr/>
        </p:nvSpPr>
        <p:spPr bwMode="auto">
          <a:xfrm>
            <a:off x="4904878" y="5324065"/>
            <a:ext cx="44358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r>
              <a:rPr lang="en-US" altLang="x-none" sz="600" dirty="0">
                <a:solidFill>
                  <a:srgbClr val="000000"/>
                </a:solidFill>
              </a:rPr>
              <a:t>http://</a:t>
            </a:r>
            <a:r>
              <a:rPr lang="en-US" altLang="x-none" sz="600" dirty="0" err="1">
                <a:solidFill>
                  <a:srgbClr val="000000"/>
                </a:solidFill>
              </a:rPr>
              <a:t>www.dailymail.co.uk</a:t>
            </a:r>
            <a:r>
              <a:rPr lang="en-US" altLang="x-none" sz="600" dirty="0">
                <a:solidFill>
                  <a:srgbClr val="000000"/>
                </a:solidFill>
              </a:rPr>
              <a:t>/</a:t>
            </a:r>
            <a:r>
              <a:rPr lang="en-US" altLang="x-none" sz="600" dirty="0" err="1">
                <a:solidFill>
                  <a:srgbClr val="000000"/>
                </a:solidFill>
              </a:rPr>
              <a:t>sciencetech</a:t>
            </a:r>
            <a:r>
              <a:rPr lang="en-US" altLang="x-none" sz="600" dirty="0">
                <a:solidFill>
                  <a:srgbClr val="000000"/>
                </a:solidFill>
              </a:rPr>
              <a:t>/article-3369491/Google-s-plan-world-Search-engine-build-half-billion-dollar-data-center-US.html</a:t>
            </a:r>
          </a:p>
        </p:txBody>
      </p:sp>
      <p:pic>
        <p:nvPicPr>
          <p:cNvPr id="1034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20" y="2121469"/>
            <a:ext cx="3174160" cy="308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F286BB5A-434D-2349-B112-A3CCA25224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082" y="2121470"/>
            <a:ext cx="4750776" cy="316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5E5F0B52-2AC7-6A41-92C3-7EE688B94678}"/>
              </a:ext>
            </a:extLst>
          </p:cNvPr>
          <p:cNvSpPr>
            <a:spLocks noChangeArrowheads="1"/>
          </p:cNvSpPr>
          <p:nvPr/>
        </p:nvSpPr>
        <p:spPr bwMode="auto">
          <a:xfrm>
            <a:off x="517179" y="5334517"/>
            <a:ext cx="44358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r>
              <a:rPr lang="en-US" altLang="x-none" sz="600" dirty="0">
                <a:solidFill>
                  <a:srgbClr val="000000"/>
                </a:solidFill>
              </a:rPr>
              <a:t>http://</a:t>
            </a:r>
            <a:r>
              <a:rPr lang="en-US" altLang="x-none" sz="600" dirty="0" err="1">
                <a:solidFill>
                  <a:srgbClr val="000000"/>
                </a:solidFill>
              </a:rPr>
              <a:t>www.dailymail.co.uk</a:t>
            </a:r>
            <a:r>
              <a:rPr lang="en-US" altLang="x-none" sz="600" dirty="0">
                <a:solidFill>
                  <a:srgbClr val="000000"/>
                </a:solidFill>
              </a:rPr>
              <a:t>/</a:t>
            </a:r>
            <a:r>
              <a:rPr lang="en-US" altLang="x-none" sz="600" dirty="0" err="1">
                <a:solidFill>
                  <a:srgbClr val="000000"/>
                </a:solidFill>
              </a:rPr>
              <a:t>sciencetech</a:t>
            </a:r>
            <a:r>
              <a:rPr lang="en-US" altLang="x-none" sz="600" dirty="0">
                <a:solidFill>
                  <a:srgbClr val="000000"/>
                </a:solidFill>
              </a:rPr>
              <a:t>/article-3369491/Google-s-plan-world-Search-engine-build-half-billion-dollar-data-center-US.html</a:t>
            </a:r>
          </a:p>
        </p:txBody>
      </p:sp>
    </p:spTree>
    <p:extLst>
      <p:ext uri="{BB962C8B-B14F-4D97-AF65-F5344CB8AC3E}">
        <p14:creationId xmlns:p14="http://schemas.microsoft.com/office/powerpoint/2010/main" val="3840899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sz="2399" dirty="0">
                <a:ea typeface="ＭＳ Ｐゴシック" charset="-128"/>
              </a:rPr>
              <a:t>Basic Data Center Network Infrastructure Design Goals</a:t>
            </a:r>
            <a:endParaRPr lang="en-US" sz="2399" dirty="0"/>
          </a:p>
        </p:txBody>
      </p:sp>
      <p:sp>
        <p:nvSpPr>
          <p:cNvPr id="6" name="Content Placeholder 5">
            <a:extLst>
              <a:ext uri="{FF2B5EF4-FFF2-40B4-BE49-F238E27FC236}">
                <a16:creationId xmlns:a16="http://schemas.microsoft.com/office/drawing/2014/main" id="{28C46D88-ACCF-2D4E-9BB8-1D1D80FBC155}"/>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defTabSz="685543">
              <a:defRPr/>
            </a:pPr>
            <a:fld id="{F1BC9A0C-B9C7-D94C-BB05-DB5EC86B0AC6}" type="slidenum">
              <a:rPr lang="en-US" altLang="x-none">
                <a:solidFill>
                  <a:srgbClr val="000000"/>
                </a:solidFill>
              </a:rPr>
              <a:pPr defTabSz="685543">
                <a:defRPr/>
              </a:pPr>
              <a:t>35</a:t>
            </a:fld>
            <a:endParaRPr lang="en-US" altLang="x-none">
              <a:solidFill>
                <a:srgbClr val="000000"/>
              </a:solidFill>
            </a:endParaRPr>
          </a:p>
        </p:txBody>
      </p:sp>
      <p:sp>
        <p:nvSpPr>
          <p:cNvPr id="5" name="Rectangle 4"/>
          <p:cNvSpPr/>
          <p:nvPr/>
        </p:nvSpPr>
        <p:spPr bwMode="auto">
          <a:xfrm>
            <a:off x="1664963" y="2168802"/>
            <a:ext cx="2856262" cy="2684886"/>
          </a:xfrm>
          <a:prstGeom prst="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68550" tIns="34275" rIns="68550" bIns="34275" numCol="1" rtlCol="0" anchor="t" anchorCtr="0" compatLnSpc="1">
            <a:prstTxWarp prst="textNoShape">
              <a:avLst/>
            </a:prstTxWarp>
          </a:bodyPr>
          <a:lstStyle/>
          <a:p>
            <a:pPr defTabSz="685543">
              <a:defRPr/>
            </a:pPr>
            <a:endParaRPr lang="en-US" sz="375">
              <a:solidFill>
                <a:srgbClr val="000000"/>
              </a:solidFill>
              <a:latin typeface="Times New Roman" pitchFamily="18" charset="0"/>
            </a:endParaRPr>
          </a:p>
        </p:txBody>
      </p:sp>
      <p:cxnSp>
        <p:nvCxnSpPr>
          <p:cNvPr id="7" name="Straight Arrow Connector 6"/>
          <p:cNvCxnSpPr/>
          <p:nvPr/>
        </p:nvCxnSpPr>
        <p:spPr bwMode="auto">
          <a:xfrm>
            <a:off x="1150836" y="2511553"/>
            <a:ext cx="51412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a:off x="1150836" y="2797179"/>
            <a:ext cx="51412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1150836" y="4510937"/>
            <a:ext cx="51412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1" name="TextBox 10"/>
          <p:cNvSpPr txBox="1"/>
          <p:nvPr/>
        </p:nvSpPr>
        <p:spPr>
          <a:xfrm>
            <a:off x="956331" y="2657626"/>
            <a:ext cx="261610" cy="276999"/>
          </a:xfrm>
          <a:prstGeom prst="rect">
            <a:avLst/>
          </a:prstGeom>
          <a:noFill/>
        </p:spPr>
        <p:txBody>
          <a:bodyPr wrap="none" rtlCol="0">
            <a:spAutoFit/>
          </a:bodyPr>
          <a:lstStyle/>
          <a:p>
            <a:pPr defTabSz="685543">
              <a:defRPr/>
            </a:pPr>
            <a:r>
              <a:rPr lang="en-US" sz="1200" dirty="0">
                <a:solidFill>
                  <a:srgbClr val="000000"/>
                </a:solidFill>
              </a:rPr>
              <a:t>2</a:t>
            </a:r>
          </a:p>
        </p:txBody>
      </p:sp>
      <p:sp>
        <p:nvSpPr>
          <p:cNvPr id="12" name="TextBox 11"/>
          <p:cNvSpPr txBox="1"/>
          <p:nvPr/>
        </p:nvSpPr>
        <p:spPr>
          <a:xfrm>
            <a:off x="951522" y="4371382"/>
            <a:ext cx="271229" cy="299954"/>
          </a:xfrm>
          <a:prstGeom prst="rect">
            <a:avLst/>
          </a:prstGeom>
          <a:noFill/>
        </p:spPr>
        <p:txBody>
          <a:bodyPr wrap="none" rtlCol="0">
            <a:spAutoFit/>
          </a:bodyPr>
          <a:lstStyle/>
          <a:p>
            <a:pPr defTabSz="685543">
              <a:defRPr/>
            </a:pPr>
            <a:r>
              <a:rPr lang="en-US" sz="1349" dirty="0">
                <a:solidFill>
                  <a:srgbClr val="000000"/>
                </a:solidFill>
              </a:rPr>
              <a:t>n</a:t>
            </a:r>
          </a:p>
        </p:txBody>
      </p:sp>
      <p:sp>
        <p:nvSpPr>
          <p:cNvPr id="13" name="TextBox 12"/>
          <p:cNvSpPr txBox="1"/>
          <p:nvPr/>
        </p:nvSpPr>
        <p:spPr>
          <a:xfrm>
            <a:off x="951524" y="2397303"/>
            <a:ext cx="261610" cy="276999"/>
          </a:xfrm>
          <a:prstGeom prst="rect">
            <a:avLst/>
          </a:prstGeom>
          <a:noFill/>
        </p:spPr>
        <p:txBody>
          <a:bodyPr wrap="none" rtlCol="0">
            <a:spAutoFit/>
          </a:bodyPr>
          <a:lstStyle/>
          <a:p>
            <a:pPr defTabSz="685543">
              <a:defRPr/>
            </a:pPr>
            <a:r>
              <a:rPr lang="en-US" sz="1200" dirty="0">
                <a:solidFill>
                  <a:srgbClr val="000000"/>
                </a:solidFill>
              </a:rPr>
              <a:t>1</a:t>
            </a:r>
          </a:p>
        </p:txBody>
      </p:sp>
      <p:grpSp>
        <p:nvGrpSpPr>
          <p:cNvPr id="3" name="Group 2"/>
          <p:cNvGrpSpPr/>
          <p:nvPr/>
        </p:nvGrpSpPr>
        <p:grpSpPr>
          <a:xfrm>
            <a:off x="1960196" y="4858638"/>
            <a:ext cx="2265801" cy="834764"/>
            <a:chOff x="3260869" y="5324429"/>
            <a:chExt cx="3022377" cy="1113502"/>
          </a:xfrm>
        </p:grpSpPr>
        <p:cxnSp>
          <p:nvCxnSpPr>
            <p:cNvPr id="15" name="Straight Arrow Connector 14"/>
            <p:cNvCxnSpPr/>
            <p:nvPr/>
          </p:nvCxnSpPr>
          <p:spPr bwMode="auto">
            <a:xfrm>
              <a:off x="3435350" y="5324429"/>
              <a:ext cx="0" cy="762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8" name="TextBox 17"/>
            <p:cNvSpPr txBox="1"/>
            <p:nvPr/>
          </p:nvSpPr>
          <p:spPr>
            <a:xfrm>
              <a:off x="5921451" y="6037818"/>
              <a:ext cx="361795" cy="400113"/>
            </a:xfrm>
            <a:prstGeom prst="rect">
              <a:avLst/>
            </a:prstGeom>
            <a:noFill/>
          </p:spPr>
          <p:txBody>
            <a:bodyPr wrap="none" rtlCol="0">
              <a:spAutoFit/>
            </a:bodyPr>
            <a:lstStyle/>
            <a:p>
              <a:pPr defTabSz="685543">
                <a:defRPr/>
              </a:pPr>
              <a:r>
                <a:rPr lang="en-US" sz="1349" dirty="0">
                  <a:solidFill>
                    <a:srgbClr val="000000"/>
                  </a:solidFill>
                </a:rPr>
                <a:t>n</a:t>
              </a:r>
            </a:p>
          </p:txBody>
        </p:sp>
        <p:cxnSp>
          <p:nvCxnSpPr>
            <p:cNvPr id="21" name="Straight Arrow Connector 20"/>
            <p:cNvCxnSpPr/>
            <p:nvPr/>
          </p:nvCxnSpPr>
          <p:spPr bwMode="auto">
            <a:xfrm>
              <a:off x="3892550" y="5324429"/>
              <a:ext cx="0" cy="762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6102350" y="5340350"/>
              <a:ext cx="0" cy="762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3" name="TextBox 22"/>
            <p:cNvSpPr txBox="1"/>
            <p:nvPr/>
          </p:nvSpPr>
          <p:spPr>
            <a:xfrm>
              <a:off x="3260869" y="6056275"/>
              <a:ext cx="348965" cy="369492"/>
            </a:xfrm>
            <a:prstGeom prst="rect">
              <a:avLst/>
            </a:prstGeom>
            <a:noFill/>
          </p:spPr>
          <p:txBody>
            <a:bodyPr wrap="none" rtlCol="0">
              <a:spAutoFit/>
            </a:bodyPr>
            <a:lstStyle/>
            <a:p>
              <a:pPr defTabSz="685543">
                <a:defRPr/>
              </a:pPr>
              <a:r>
                <a:rPr lang="en-US" sz="1200" dirty="0">
                  <a:solidFill>
                    <a:srgbClr val="000000"/>
                  </a:solidFill>
                </a:rPr>
                <a:t>1</a:t>
              </a:r>
            </a:p>
          </p:txBody>
        </p:sp>
        <p:sp>
          <p:nvSpPr>
            <p:cNvPr id="24" name="TextBox 23"/>
            <p:cNvSpPr txBox="1"/>
            <p:nvPr/>
          </p:nvSpPr>
          <p:spPr>
            <a:xfrm>
              <a:off x="3726840" y="6056275"/>
              <a:ext cx="348964" cy="369492"/>
            </a:xfrm>
            <a:prstGeom prst="rect">
              <a:avLst/>
            </a:prstGeom>
            <a:noFill/>
          </p:spPr>
          <p:txBody>
            <a:bodyPr wrap="none" rtlCol="0">
              <a:spAutoFit/>
            </a:bodyPr>
            <a:lstStyle/>
            <a:p>
              <a:pPr defTabSz="685543">
                <a:defRPr/>
              </a:pPr>
              <a:r>
                <a:rPr lang="en-US" sz="1200" dirty="0">
                  <a:solidFill>
                    <a:srgbClr val="000000"/>
                  </a:solidFill>
                </a:rPr>
                <a:t>2</a:t>
              </a:r>
            </a:p>
          </p:txBody>
        </p:sp>
      </p:grpSp>
      <p:sp>
        <p:nvSpPr>
          <p:cNvPr id="19" name="Rectangle 18">
            <a:extLst>
              <a:ext uri="{FF2B5EF4-FFF2-40B4-BE49-F238E27FC236}">
                <a16:creationId xmlns:a16="http://schemas.microsoft.com/office/drawing/2014/main" id="{465B132C-31E2-3A4C-A73E-B3BCF7F63AC7}"/>
              </a:ext>
            </a:extLst>
          </p:cNvPr>
          <p:cNvSpPr/>
          <p:nvPr/>
        </p:nvSpPr>
        <p:spPr>
          <a:xfrm>
            <a:off x="4986568" y="2843898"/>
            <a:ext cx="3770266" cy="646074"/>
          </a:xfrm>
          <a:prstGeom prst="rect">
            <a:avLst/>
          </a:prstGeom>
        </p:spPr>
        <p:txBody>
          <a:bodyPr wrap="square">
            <a:spAutoFit/>
          </a:bodyPr>
          <a:lstStyle/>
          <a:p>
            <a:pPr marL="257072" indent="-257072" defTabSz="685543">
              <a:buFontTx/>
              <a:buChar char="-"/>
              <a:defRPr/>
            </a:pPr>
            <a:r>
              <a:rPr lang="en-US" sz="1799" kern="0" dirty="0">
                <a:solidFill>
                  <a:srgbClr val="000000"/>
                </a:solidFill>
                <a:latin typeface="Comic Sans MS" charset="0"/>
                <a:ea typeface="ＭＳ Ｐゴシック" charset="0"/>
                <a:cs typeface="ＭＳ Ｐゴシック" charset="0"/>
              </a:rPr>
              <a:t>High/non-blocking connection (bi-sect bandwidth)</a:t>
            </a:r>
            <a:endParaRPr lang="en-US" sz="300" dirty="0">
              <a:solidFill>
                <a:srgbClr val="000000"/>
              </a:solidFill>
              <a:ea typeface="ＭＳ Ｐゴシック" charset="0"/>
              <a:cs typeface="ＭＳ Ｐゴシック" charset="0"/>
            </a:endParaRPr>
          </a:p>
        </p:txBody>
      </p:sp>
      <p:sp>
        <p:nvSpPr>
          <p:cNvPr id="20" name="Rectangle 19">
            <a:extLst>
              <a:ext uri="{FF2B5EF4-FFF2-40B4-BE49-F238E27FC236}">
                <a16:creationId xmlns:a16="http://schemas.microsoft.com/office/drawing/2014/main" id="{3D3DEA46-EB2F-CC40-9EE6-B812B02598EE}"/>
              </a:ext>
            </a:extLst>
          </p:cNvPr>
          <p:cNvSpPr/>
          <p:nvPr/>
        </p:nvSpPr>
        <p:spPr>
          <a:xfrm>
            <a:off x="4974737" y="3667578"/>
            <a:ext cx="3770266" cy="922945"/>
          </a:xfrm>
          <a:prstGeom prst="rect">
            <a:avLst/>
          </a:prstGeom>
        </p:spPr>
        <p:txBody>
          <a:bodyPr wrap="square">
            <a:spAutoFit/>
          </a:bodyPr>
          <a:lstStyle/>
          <a:p>
            <a:pPr marL="257072" indent="-257072" defTabSz="685543">
              <a:buFontTx/>
              <a:buChar char="-"/>
              <a:defRPr/>
            </a:pPr>
            <a:r>
              <a:rPr lang="en-US" sz="1799" kern="0" dirty="0">
                <a:solidFill>
                  <a:srgbClr val="000000"/>
                </a:solidFill>
                <a:latin typeface="Comic Sans MS" charset="0"/>
                <a:ea typeface="ＭＳ Ｐゴシック" charset="0"/>
                <a:cs typeface="ＭＳ Ｐゴシック" charset="0"/>
              </a:rPr>
              <a:t>Low cost/feasible construction (using existing networking devices)</a:t>
            </a:r>
            <a:endParaRPr lang="en-US" sz="3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8653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x-none" sz="2399" dirty="0">
                <a:ea typeface="ＭＳ Ｐゴシック" charset="-128"/>
              </a:rPr>
              <a:t>Data Center Network Infrastructure Intuition: </a:t>
            </a:r>
            <a:br>
              <a:rPr lang="en-US" altLang="x-none" sz="2399" dirty="0">
                <a:ea typeface="ＭＳ Ｐゴシック" charset="-128"/>
              </a:rPr>
            </a:br>
            <a:r>
              <a:rPr lang="en-US" altLang="x-none" sz="2399" dirty="0">
                <a:ea typeface="ＭＳ Ｐゴシック" charset="-128"/>
              </a:rPr>
              <a:t>Clos Networks</a:t>
            </a:r>
          </a:p>
        </p:txBody>
      </p:sp>
      <p:sp>
        <p:nvSpPr>
          <p:cNvPr id="3" name="Content Placeholder 2">
            <a:extLst>
              <a:ext uri="{FF2B5EF4-FFF2-40B4-BE49-F238E27FC236}">
                <a16:creationId xmlns:a16="http://schemas.microsoft.com/office/drawing/2014/main" id="{7A9FFE68-3FD9-0A47-A900-621EDC1612C7}"/>
              </a:ext>
            </a:extLst>
          </p:cNvPr>
          <p:cNvSpPr>
            <a:spLocks noGrp="1"/>
          </p:cNvSpPr>
          <p:nvPr>
            <p:ph idx="1"/>
          </p:nvPr>
        </p:nvSpPr>
        <p:spPr/>
        <p:txBody>
          <a:bodyPr/>
          <a:lstStyle/>
          <a:p>
            <a:endParaRPr lang="en-US"/>
          </a:p>
        </p:txBody>
      </p:sp>
      <p:sp>
        <p:nvSpPr>
          <p:cNvPr id="1054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8C4DFBD9-BDB3-E041-B160-5B186D7D9CAF}" type="slidenum">
              <a:rPr lang="en-US" altLang="x-none" sz="900">
                <a:solidFill>
                  <a:srgbClr val="000000"/>
                </a:solidFill>
                <a:latin typeface="Tahoma" charset="0"/>
              </a:rPr>
              <a:pPr defTabSz="685543">
                <a:defRPr/>
              </a:pPr>
              <a:t>36</a:t>
            </a:fld>
            <a:endParaRPr lang="en-US" altLang="x-none" sz="900">
              <a:solidFill>
                <a:srgbClr val="000000"/>
              </a:solidFill>
              <a:latin typeface="Tahoma" charset="0"/>
            </a:endParaRPr>
          </a:p>
        </p:txBody>
      </p:sp>
      <p:pic>
        <p:nvPicPr>
          <p:cNvPr id="1054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0712" y="2121471"/>
            <a:ext cx="4341518" cy="376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3"/>
          <p:cNvSpPr>
            <a:spLocks noChangeArrowheads="1"/>
          </p:cNvSpPr>
          <p:nvPr/>
        </p:nvSpPr>
        <p:spPr bwMode="auto">
          <a:xfrm>
            <a:off x="1528733" y="5803668"/>
            <a:ext cx="21980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r>
              <a:rPr lang="en-US" altLang="x-none" sz="900" dirty="0">
                <a:solidFill>
                  <a:srgbClr val="000000"/>
                </a:solidFill>
              </a:rPr>
              <a:t>https://</a:t>
            </a:r>
            <a:r>
              <a:rPr lang="en-US" altLang="x-none" sz="900" dirty="0" err="1">
                <a:solidFill>
                  <a:srgbClr val="000000"/>
                </a:solidFill>
              </a:rPr>
              <a:t>en.wikipedia.org</a:t>
            </a:r>
            <a:r>
              <a:rPr lang="en-US" altLang="x-none" sz="900" dirty="0">
                <a:solidFill>
                  <a:srgbClr val="000000"/>
                </a:solidFill>
              </a:rPr>
              <a:t>/wiki/</a:t>
            </a:r>
            <a:r>
              <a:rPr lang="en-US" altLang="x-none" sz="900" dirty="0" err="1">
                <a:solidFill>
                  <a:srgbClr val="000000"/>
                </a:solidFill>
              </a:rPr>
              <a:t>Clos_network</a:t>
            </a:r>
            <a:endParaRPr lang="en-US" altLang="x-none" sz="900" dirty="0">
              <a:solidFill>
                <a:srgbClr val="000000"/>
              </a:solidFill>
            </a:endParaRPr>
          </a:p>
        </p:txBody>
      </p:sp>
      <p:sp>
        <p:nvSpPr>
          <p:cNvPr id="2" name="Rectangle 1"/>
          <p:cNvSpPr/>
          <p:nvPr/>
        </p:nvSpPr>
        <p:spPr>
          <a:xfrm>
            <a:off x="5998152" y="2007219"/>
            <a:ext cx="2864591" cy="1753557"/>
          </a:xfrm>
          <a:prstGeom prst="rect">
            <a:avLst/>
          </a:prstGeom>
        </p:spPr>
        <p:txBody>
          <a:bodyPr wrap="square">
            <a:spAutoFit/>
          </a:bodyPr>
          <a:lstStyle/>
          <a:p>
            <a:pPr defTabSz="685543">
              <a:defRPr/>
            </a:pPr>
            <a:r>
              <a:rPr lang="en-US" sz="1799" kern="0" dirty="0">
                <a:solidFill>
                  <a:srgbClr val="000000"/>
                </a:solidFill>
                <a:latin typeface="Comic Sans MS" charset="0"/>
                <a:ea typeface="ＭＳ Ｐゴシック" charset="0"/>
                <a:cs typeface="ＭＳ Ｐゴシック" charset="0"/>
              </a:rPr>
              <a:t>Q: How big is </a:t>
            </a:r>
            <a:br>
              <a:rPr lang="en-US" sz="1799" kern="0" dirty="0">
                <a:solidFill>
                  <a:srgbClr val="000000"/>
                </a:solidFill>
                <a:latin typeface="Comic Sans MS" charset="0"/>
                <a:ea typeface="ＭＳ Ｐゴシック" charset="0"/>
                <a:cs typeface="ＭＳ Ｐゴシック" charset="0"/>
              </a:rPr>
            </a:br>
            <a:r>
              <a:rPr lang="en-US" sz="1799" kern="0" dirty="0">
                <a:solidFill>
                  <a:srgbClr val="000000"/>
                </a:solidFill>
                <a:latin typeface="Comic Sans MS" charset="0"/>
                <a:ea typeface="ＭＳ Ｐゴシック" charset="0"/>
                <a:cs typeface="ＭＳ Ｐゴシック" charset="0"/>
              </a:rPr>
              <a:t>m so that each </a:t>
            </a:r>
            <a:br>
              <a:rPr lang="en-US" sz="1799" kern="0" dirty="0">
                <a:solidFill>
                  <a:srgbClr val="000000"/>
                </a:solidFill>
                <a:latin typeface="Comic Sans MS" charset="0"/>
                <a:ea typeface="ＭＳ Ｐゴシック" charset="0"/>
                <a:cs typeface="ＭＳ Ｐゴシック" charset="0"/>
              </a:rPr>
            </a:br>
            <a:r>
              <a:rPr lang="en-US" sz="1799" kern="0" dirty="0">
                <a:solidFill>
                  <a:srgbClr val="000000"/>
                </a:solidFill>
                <a:latin typeface="Comic Sans MS" charset="0"/>
                <a:ea typeface="ＭＳ Ｐゴシック" charset="0"/>
                <a:cs typeface="ＭＳ Ｐゴシック" charset="0"/>
              </a:rPr>
              <a:t>new call can be </a:t>
            </a:r>
            <a:br>
              <a:rPr lang="en-US" sz="1799" kern="0" dirty="0">
                <a:solidFill>
                  <a:srgbClr val="000000"/>
                </a:solidFill>
                <a:latin typeface="Comic Sans MS" charset="0"/>
                <a:ea typeface="ＭＳ Ｐゴシック" charset="0"/>
                <a:cs typeface="ＭＳ Ｐゴシック" charset="0"/>
              </a:rPr>
            </a:br>
            <a:r>
              <a:rPr lang="en-US" sz="1799" kern="0" dirty="0">
                <a:solidFill>
                  <a:srgbClr val="000000"/>
                </a:solidFill>
                <a:latin typeface="Comic Sans MS" charset="0"/>
                <a:ea typeface="ＭＳ Ｐゴシック" charset="0"/>
                <a:cs typeface="ＭＳ Ｐゴシック" charset="0"/>
              </a:rPr>
              <a:t>established w/o moving current calls (see note for analysis)?</a:t>
            </a:r>
            <a:endParaRPr lang="en-US" sz="300" dirty="0">
              <a:solidFill>
                <a:srgbClr val="000000"/>
              </a:solidFill>
              <a:ea typeface="ＭＳ Ｐゴシック" charset="0"/>
              <a:cs typeface="ＭＳ Ｐゴシック" charset="0"/>
            </a:endParaRPr>
          </a:p>
        </p:txBody>
      </p:sp>
      <p:sp>
        <p:nvSpPr>
          <p:cNvPr id="7" name="Rectangle 6"/>
          <p:cNvSpPr/>
          <p:nvPr/>
        </p:nvSpPr>
        <p:spPr>
          <a:xfrm>
            <a:off x="6006481" y="4093481"/>
            <a:ext cx="2570636" cy="1476686"/>
          </a:xfrm>
          <a:prstGeom prst="rect">
            <a:avLst/>
          </a:prstGeom>
        </p:spPr>
        <p:txBody>
          <a:bodyPr wrap="square">
            <a:spAutoFit/>
          </a:bodyPr>
          <a:lstStyle/>
          <a:p>
            <a:pPr defTabSz="685543">
              <a:defRPr/>
            </a:pPr>
            <a:r>
              <a:rPr lang="en-US" sz="1799" kern="0" dirty="0">
                <a:solidFill>
                  <a:srgbClr val="000000"/>
                </a:solidFill>
                <a:latin typeface="Comic Sans MS" charset="0"/>
                <a:ea typeface="ＭＳ Ｐゴシック" charset="0"/>
                <a:cs typeface="ＭＳ Ｐゴシック" charset="0"/>
              </a:rPr>
              <a:t>Problem to think about: If you can move existing calls, it is only m &gt;= n. See note for analysis.</a:t>
            </a:r>
            <a:endParaRPr lang="en-US" sz="3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816253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altLang="x-none" sz="2399" dirty="0">
                <a:ea typeface="ＭＳ Ｐゴシック" charset="-128"/>
              </a:rPr>
              <a:t>Data Center Network Infrastructure </a:t>
            </a:r>
            <a:br>
              <a:rPr lang="en-US" altLang="x-none" sz="2399" dirty="0">
                <a:ea typeface="ＭＳ Ｐゴシック" charset="-128"/>
              </a:rPr>
            </a:br>
            <a:r>
              <a:rPr lang="en-US" altLang="x-none" sz="2399" dirty="0">
                <a:ea typeface="ＭＳ Ｐゴシック" charset="-128"/>
              </a:rPr>
              <a:t>using Fat-tree Networks</a:t>
            </a:r>
          </a:p>
        </p:txBody>
      </p:sp>
      <p:sp>
        <p:nvSpPr>
          <p:cNvPr id="107522" name="Content Placeholder 5"/>
          <p:cNvSpPr>
            <a:spLocks noGrp="1"/>
          </p:cNvSpPr>
          <p:nvPr>
            <p:ph idx="1"/>
          </p:nvPr>
        </p:nvSpPr>
        <p:spPr/>
        <p:txBody>
          <a:bodyPr/>
          <a:lstStyle/>
          <a:p>
            <a:pPr>
              <a:buFont typeface="Wingdings" pitchFamily="2" charset="2"/>
              <a:buChar char="q"/>
            </a:pPr>
            <a:r>
              <a:rPr lang="en-US" altLang="x-none" sz="1349" dirty="0">
                <a:ea typeface="ＭＳ Ｐゴシック" charset="-128"/>
              </a:rPr>
              <a:t>K-</a:t>
            </a:r>
            <a:r>
              <a:rPr lang="en-US" altLang="x-none" sz="1349" dirty="0" err="1">
                <a:ea typeface="ＭＳ Ｐゴシック" charset="-128"/>
              </a:rPr>
              <a:t>ary</a:t>
            </a:r>
            <a:r>
              <a:rPr lang="en-US" altLang="x-none" sz="1349" dirty="0">
                <a:ea typeface="ＭＳ Ｐゴシック" charset="-128"/>
              </a:rPr>
              <a:t> fat tree: three-layer topology (edge, aggregation and core)</a:t>
            </a:r>
          </a:p>
          <a:p>
            <a:pPr lvl="1">
              <a:buFont typeface="Courier New" panose="02070309020205020404" pitchFamily="49" charset="0"/>
              <a:buChar char="o"/>
            </a:pPr>
            <a:r>
              <a:rPr lang="en-US" altLang="x-none" sz="1200" dirty="0">
                <a:ea typeface="ＭＳ Ｐゴシック" charset="-128"/>
              </a:rPr>
              <a:t>k pods w/ each pod consists of (k/2)</a:t>
            </a:r>
            <a:r>
              <a:rPr lang="en-US" altLang="x-none" sz="1200" baseline="30000" dirty="0">
                <a:ea typeface="ＭＳ Ｐゴシック" charset="-128"/>
              </a:rPr>
              <a:t>2</a:t>
            </a:r>
            <a:r>
              <a:rPr lang="en-US" altLang="x-none" sz="1200" dirty="0">
                <a:ea typeface="ＭＳ Ｐゴシック" charset="-128"/>
              </a:rPr>
              <a:t> servers &amp; 2 layers of k/2 k-port switches</a:t>
            </a:r>
          </a:p>
          <a:p>
            <a:pPr lvl="2"/>
            <a:r>
              <a:rPr lang="en-US" altLang="x-none" sz="900" dirty="0">
                <a:ea typeface="ＭＳ Ｐゴシック" charset="-128"/>
              </a:rPr>
              <a:t>each edge switch connects to k/2 servers &amp; k/2 </a:t>
            </a:r>
            <a:r>
              <a:rPr lang="en-US" altLang="x-none" sz="900" dirty="0" err="1">
                <a:ea typeface="ＭＳ Ｐゴシック" charset="-128"/>
              </a:rPr>
              <a:t>aggr</a:t>
            </a:r>
            <a:r>
              <a:rPr lang="en-US" altLang="x-none" sz="900" dirty="0">
                <a:ea typeface="ＭＳ Ｐゴシック" charset="-128"/>
              </a:rPr>
              <a:t>. switches</a:t>
            </a:r>
          </a:p>
          <a:p>
            <a:pPr lvl="2"/>
            <a:r>
              <a:rPr lang="en-US" altLang="x-none" sz="900" dirty="0">
                <a:ea typeface="ＭＳ Ｐゴシック" charset="-128"/>
              </a:rPr>
              <a:t>each </a:t>
            </a:r>
            <a:r>
              <a:rPr lang="en-US" altLang="x-none" sz="900" dirty="0" err="1">
                <a:ea typeface="ＭＳ Ｐゴシック" charset="-128"/>
              </a:rPr>
              <a:t>aggr</a:t>
            </a:r>
            <a:r>
              <a:rPr lang="en-US" altLang="x-none" sz="900" dirty="0">
                <a:ea typeface="ＭＳ Ｐゴシック" charset="-128"/>
              </a:rPr>
              <a:t>. switch connects to k/2 edge &amp; k/2 core switches</a:t>
            </a:r>
          </a:p>
          <a:p>
            <a:pPr lvl="1">
              <a:buFont typeface="Courier New" panose="02070309020205020404" pitchFamily="49" charset="0"/>
              <a:buChar char="o"/>
            </a:pPr>
            <a:r>
              <a:rPr lang="en-US" altLang="x-none" sz="1200" dirty="0">
                <a:ea typeface="ＭＳ Ｐゴシック" charset="-128"/>
              </a:rPr>
              <a:t>(k/2)</a:t>
            </a:r>
            <a:r>
              <a:rPr lang="en-US" altLang="x-none" sz="1200" baseline="30000" dirty="0">
                <a:ea typeface="ＭＳ Ｐゴシック" charset="-128"/>
              </a:rPr>
              <a:t>2</a:t>
            </a:r>
            <a:r>
              <a:rPr lang="en-US" altLang="x-none" sz="1200" dirty="0">
                <a:ea typeface="ＭＳ Ｐゴシック" charset="-128"/>
              </a:rPr>
              <a:t> core switches: each connects to k pods</a:t>
            </a:r>
          </a:p>
        </p:txBody>
      </p:sp>
      <p:sp>
        <p:nvSpPr>
          <p:cNvPr id="107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59C84842-FBA1-1245-A479-03A926B5355D}" type="slidenum">
              <a:rPr lang="en-US" altLang="x-none" sz="900">
                <a:solidFill>
                  <a:srgbClr val="000000"/>
                </a:solidFill>
                <a:latin typeface="Tahoma" charset="0"/>
              </a:rPr>
              <a:pPr defTabSz="685543">
                <a:defRPr/>
              </a:pPr>
              <a:t>37</a:t>
            </a:fld>
            <a:endParaRPr lang="en-US" altLang="x-none" sz="900">
              <a:solidFill>
                <a:srgbClr val="000000"/>
              </a:solidFill>
              <a:latin typeface="Tahoma" charset="0"/>
            </a:endParaRPr>
          </a:p>
        </p:txBody>
      </p:sp>
      <p:pic>
        <p:nvPicPr>
          <p:cNvPr id="1075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6075" y="2978348"/>
            <a:ext cx="6864550" cy="250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3"/>
          <p:cNvSpPr>
            <a:spLocks noChangeArrowheads="1"/>
          </p:cNvSpPr>
          <p:nvPr/>
        </p:nvSpPr>
        <p:spPr bwMode="auto">
          <a:xfrm>
            <a:off x="1129366" y="5752280"/>
            <a:ext cx="3238387"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defTabSz="685543">
              <a:defRPr/>
            </a:pPr>
            <a:r>
              <a:rPr lang="en-US" altLang="x-none" sz="825" dirty="0">
                <a:solidFill>
                  <a:srgbClr val="000000"/>
                </a:solidFill>
              </a:rPr>
              <a:t>http://</a:t>
            </a:r>
            <a:r>
              <a:rPr lang="en-US" altLang="x-none" sz="825" dirty="0" err="1">
                <a:solidFill>
                  <a:srgbClr val="000000"/>
                </a:solidFill>
              </a:rPr>
              <a:t>www.cs.cornell.edu</a:t>
            </a:r>
            <a:r>
              <a:rPr lang="en-US" altLang="x-none" sz="825" dirty="0">
                <a:solidFill>
                  <a:srgbClr val="000000"/>
                </a:solidFill>
              </a:rPr>
              <a:t>/courses/cs5413/2014fa/lectures/08-fattree.pdf</a:t>
            </a:r>
          </a:p>
        </p:txBody>
      </p:sp>
      <p:sp>
        <p:nvSpPr>
          <p:cNvPr id="2" name="Rectangle 1"/>
          <p:cNvSpPr/>
          <p:nvPr/>
        </p:nvSpPr>
        <p:spPr>
          <a:xfrm>
            <a:off x="3663842" y="5488290"/>
            <a:ext cx="4814139" cy="507575"/>
          </a:xfrm>
          <a:prstGeom prst="rect">
            <a:avLst/>
          </a:prstGeom>
        </p:spPr>
        <p:txBody>
          <a:bodyPr wrap="none">
            <a:spAutoFit/>
          </a:bodyPr>
          <a:lstStyle/>
          <a:p>
            <a:pPr defTabSz="685543">
              <a:defRPr/>
            </a:pPr>
            <a:r>
              <a:rPr lang="en-US" sz="1349" kern="0" dirty="0">
                <a:solidFill>
                  <a:srgbClr val="000000"/>
                </a:solidFill>
                <a:latin typeface="Comic Sans MS" charset="0"/>
                <a:ea typeface="ＭＳ Ｐゴシック" charset="0"/>
                <a:cs typeface="ＭＳ Ｐゴシック" charset="0"/>
              </a:rPr>
              <a:t>Question to think: How large a network can k-</a:t>
            </a:r>
            <a:r>
              <a:rPr lang="en-US" sz="1349" kern="0" dirty="0" err="1">
                <a:solidFill>
                  <a:srgbClr val="000000"/>
                </a:solidFill>
                <a:latin typeface="Comic Sans MS" charset="0"/>
                <a:ea typeface="ＭＳ Ｐゴシック" charset="0"/>
                <a:cs typeface="ＭＳ Ｐゴシック" charset="0"/>
              </a:rPr>
              <a:t>ary</a:t>
            </a:r>
            <a:r>
              <a:rPr lang="en-US" sz="1349" kern="0" dirty="0">
                <a:solidFill>
                  <a:srgbClr val="000000"/>
                </a:solidFill>
                <a:latin typeface="Comic Sans MS" charset="0"/>
                <a:ea typeface="ＭＳ Ｐゴシック" charset="0"/>
                <a:cs typeface="ＭＳ Ｐゴシック" charset="0"/>
              </a:rPr>
              <a:t> support</a:t>
            </a:r>
            <a:br>
              <a:rPr lang="en-US" sz="1349" kern="0" dirty="0">
                <a:solidFill>
                  <a:srgbClr val="000000"/>
                </a:solidFill>
                <a:latin typeface="Comic Sans MS" charset="0"/>
                <a:ea typeface="ＭＳ Ｐゴシック" charset="0"/>
                <a:cs typeface="ＭＳ Ｐゴシック" charset="0"/>
              </a:rPr>
            </a:br>
            <a:r>
              <a:rPr lang="en-US" sz="1349" kern="0" dirty="0">
                <a:solidFill>
                  <a:srgbClr val="000000"/>
                </a:solidFill>
                <a:latin typeface="Comic Sans MS" charset="0"/>
                <a:ea typeface="ＭＳ Ｐゴシック" charset="0"/>
                <a:cs typeface="ＭＳ Ｐゴシック" charset="0"/>
              </a:rPr>
              <a:t>using k-port switches?</a:t>
            </a:r>
            <a:endParaRPr lang="en-US" sz="15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021805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x-none" sz="2399" dirty="0">
                <a:ea typeface="ＭＳ Ｐゴシック" charset="-128"/>
              </a:rPr>
              <a:t>Data Center Network</a:t>
            </a:r>
          </a:p>
        </p:txBody>
      </p:sp>
      <p:sp>
        <p:nvSpPr>
          <p:cNvPr id="4" name="Content Placeholder 3">
            <a:extLst>
              <a:ext uri="{FF2B5EF4-FFF2-40B4-BE49-F238E27FC236}">
                <a16:creationId xmlns:a16="http://schemas.microsoft.com/office/drawing/2014/main" id="{DFB2FABA-C005-EC43-A91D-F65094D6E324}"/>
              </a:ext>
            </a:extLst>
          </p:cNvPr>
          <p:cNvSpPr>
            <a:spLocks noGrp="1"/>
          </p:cNvSpPr>
          <p:nvPr>
            <p:ph idx="1"/>
          </p:nvPr>
        </p:nvSpPr>
        <p:spPr/>
        <p:txBody>
          <a:bodyPr/>
          <a:lstStyle/>
          <a:p>
            <a:endParaRPr lang="en-US"/>
          </a:p>
        </p:txBody>
      </p:sp>
      <p:sp>
        <p:nvSpPr>
          <p:cNvPr id="1034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5">
                <a:solidFill>
                  <a:schemeClr val="tx1"/>
                </a:solidFill>
                <a:latin typeface="Times New Roman" charset="0"/>
                <a:ea typeface="ＭＳ Ｐゴシック" charset="-128"/>
              </a:defRPr>
            </a:lvl1pPr>
            <a:lvl2pPr marL="557003" indent="-214232">
              <a:defRPr sz="375">
                <a:solidFill>
                  <a:schemeClr val="tx1"/>
                </a:solidFill>
                <a:latin typeface="Times New Roman" charset="0"/>
                <a:ea typeface="ＭＳ Ｐゴシック" charset="-128"/>
              </a:defRPr>
            </a:lvl2pPr>
            <a:lvl3pPr marL="856929" indent="-171386">
              <a:defRPr sz="375">
                <a:solidFill>
                  <a:schemeClr val="tx1"/>
                </a:solidFill>
                <a:latin typeface="Times New Roman" charset="0"/>
                <a:ea typeface="ＭＳ Ｐゴシック" charset="-128"/>
              </a:defRPr>
            </a:lvl3pPr>
            <a:lvl4pPr marL="1199700" indent="-171386">
              <a:defRPr sz="375">
                <a:solidFill>
                  <a:schemeClr val="tx1"/>
                </a:solidFill>
                <a:latin typeface="Times New Roman" charset="0"/>
                <a:ea typeface="ＭＳ Ｐゴシック" charset="-128"/>
              </a:defRPr>
            </a:lvl4pPr>
            <a:lvl5pPr marL="1542471" indent="-171386">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defTabSz="685543">
              <a:defRPr/>
            </a:pPr>
            <a:fld id="{672684DD-635A-C54B-AF87-5F7DB26312FF}" type="slidenum">
              <a:rPr lang="en-US" altLang="x-none" sz="900">
                <a:solidFill>
                  <a:srgbClr val="000000"/>
                </a:solidFill>
                <a:latin typeface="Tahoma" charset="0"/>
              </a:rPr>
              <a:pPr defTabSz="685543">
                <a:defRPr/>
              </a:pPr>
              <a:t>38</a:t>
            </a:fld>
            <a:endParaRPr lang="en-US" altLang="x-none" sz="900">
              <a:solidFill>
                <a:srgbClr val="000000"/>
              </a:solidFill>
              <a:latin typeface="Tahoma" charset="0"/>
            </a:endParaRPr>
          </a:p>
        </p:txBody>
      </p:sp>
      <p:pic>
        <p:nvPicPr>
          <p:cNvPr id="2" name="Picture 1">
            <a:extLst>
              <a:ext uri="{FF2B5EF4-FFF2-40B4-BE49-F238E27FC236}">
                <a16:creationId xmlns:a16="http://schemas.microsoft.com/office/drawing/2014/main" id="{E7B92A60-839B-C443-A07D-6CB394059AA7}"/>
              </a:ext>
            </a:extLst>
          </p:cNvPr>
          <p:cNvPicPr>
            <a:picLocks noChangeAspect="1"/>
          </p:cNvPicPr>
          <p:nvPr/>
        </p:nvPicPr>
        <p:blipFill>
          <a:blip r:embed="rId3"/>
          <a:stretch>
            <a:fillRect/>
          </a:stretch>
        </p:blipFill>
        <p:spPr>
          <a:xfrm>
            <a:off x="804431" y="1907351"/>
            <a:ext cx="7312031" cy="4113017"/>
          </a:xfrm>
          <a:prstGeom prst="rect">
            <a:avLst/>
          </a:prstGeom>
        </p:spPr>
      </p:pic>
      <p:sp>
        <p:nvSpPr>
          <p:cNvPr id="3" name="Rectangle 2">
            <a:extLst>
              <a:ext uri="{FF2B5EF4-FFF2-40B4-BE49-F238E27FC236}">
                <a16:creationId xmlns:a16="http://schemas.microsoft.com/office/drawing/2014/main" id="{A39A6A4F-A86A-D94F-A153-81281CE8B3FB}"/>
              </a:ext>
            </a:extLst>
          </p:cNvPr>
          <p:cNvSpPr/>
          <p:nvPr/>
        </p:nvSpPr>
        <p:spPr>
          <a:xfrm>
            <a:off x="332848" y="5708720"/>
            <a:ext cx="3775393" cy="230832"/>
          </a:xfrm>
          <a:prstGeom prst="rect">
            <a:avLst/>
          </a:prstGeom>
        </p:spPr>
        <p:txBody>
          <a:bodyPr wrap="none">
            <a:spAutoFit/>
          </a:bodyPr>
          <a:lstStyle/>
          <a:p>
            <a:r>
              <a:rPr lang="en-US" sz="900" dirty="0"/>
              <a:t>https://</a:t>
            </a:r>
            <a:r>
              <a:rPr lang="en-US" sz="900" dirty="0" err="1"/>
              <a:t>engineering.fb.com</a:t>
            </a:r>
            <a:r>
              <a:rPr lang="en-US" sz="900" dirty="0"/>
              <a:t>/2019/03/14/data-center-engineering/f16-minipack/</a:t>
            </a:r>
          </a:p>
        </p:txBody>
      </p:sp>
    </p:spTree>
    <p:extLst>
      <p:ext uri="{BB962C8B-B14F-4D97-AF65-F5344CB8AC3E}">
        <p14:creationId xmlns:p14="http://schemas.microsoft.com/office/powerpoint/2010/main" val="340138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x-none">
                <a:ea typeface="ＭＳ Ｐゴシック" charset="-128"/>
              </a:rPr>
              <a:t>Outline</a:t>
            </a:r>
          </a:p>
        </p:txBody>
      </p:sp>
      <p:sp>
        <p:nvSpPr>
          <p:cNvPr id="17411"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Font typeface="Wingdings" pitchFamily="2" charset="2"/>
              <a:buChar char="q"/>
            </a:pPr>
            <a:r>
              <a:rPr lang="en-US" altLang="zh-CN" dirty="0">
                <a:ea typeface="ＭＳ Ｐゴシック" charset="-128"/>
              </a:rPr>
              <a:t>Course</a:t>
            </a:r>
            <a:r>
              <a:rPr lang="zh-CN" altLang="en-US" dirty="0">
                <a:ea typeface="ＭＳ Ｐゴシック" charset="-128"/>
              </a:rPr>
              <a:t> </a:t>
            </a:r>
            <a:r>
              <a:rPr lang="en-US" altLang="zh-CN" dirty="0">
                <a:ea typeface="ＭＳ Ｐゴシック" charset="-128"/>
              </a:rPr>
              <a:t>scope</a:t>
            </a:r>
          </a:p>
          <a:p>
            <a:pPr>
              <a:buFont typeface="Wingdings" pitchFamily="2" charset="2"/>
              <a:buChar char="q"/>
            </a:pPr>
            <a:r>
              <a:rPr lang="en-US" altLang="zh-CN" i="1" dirty="0">
                <a:ea typeface="ＭＳ Ｐゴシック" charset="-128"/>
              </a:rPr>
              <a:t>Bigger</a:t>
            </a:r>
            <a:r>
              <a:rPr lang="zh-CN" altLang="en-US" i="1" dirty="0">
                <a:ea typeface="ＭＳ Ｐゴシック" charset="-128"/>
              </a:rPr>
              <a:t> </a:t>
            </a:r>
            <a:r>
              <a:rPr lang="en-US" altLang="zh-CN" i="1" dirty="0">
                <a:ea typeface="ＭＳ Ｐゴシック" charset="-128"/>
              </a:rPr>
              <a:t>picture</a:t>
            </a:r>
            <a:r>
              <a:rPr lang="en-US" altLang="x-none" i="1" dirty="0">
                <a:ea typeface="ＭＳ Ｐゴシック" charset="-128"/>
              </a:rPr>
              <a:t> </a:t>
            </a:r>
          </a:p>
          <a:p>
            <a:pPr lvl="1">
              <a:buFont typeface="Courier New" panose="02070309020205020404" pitchFamily="49" charset="0"/>
              <a:buChar char="o"/>
            </a:pPr>
            <a:r>
              <a:rPr lang="en-US" altLang="x-none" dirty="0">
                <a:ea typeface="ＭＳ Ｐゴシック" charset="-128"/>
              </a:rPr>
              <a:t>Physical infrastructure</a:t>
            </a:r>
          </a:p>
          <a:p>
            <a:pPr lvl="1">
              <a:buFont typeface="Wingdings" pitchFamily="2" charset="2"/>
              <a:buChar char="Ø"/>
            </a:pPr>
            <a:r>
              <a:rPr lang="en-US" altLang="x-none" i="1" dirty="0">
                <a:solidFill>
                  <a:srgbClr val="C00000"/>
                </a:solidFill>
                <a:ea typeface="ＭＳ Ｐゴシック" charset="-128"/>
              </a:rPr>
              <a:t>Basic network system architecture: the layering architecture</a:t>
            </a:r>
          </a:p>
        </p:txBody>
      </p:sp>
      <p:sp>
        <p:nvSpPr>
          <p:cNvPr id="17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75">
                <a:solidFill>
                  <a:schemeClr val="tx1"/>
                </a:solidFill>
                <a:latin typeface="Times New Roman" charset="0"/>
                <a:ea typeface="ＭＳ Ｐゴシック" charset="-128"/>
              </a:defRPr>
            </a:lvl1pPr>
            <a:lvl2pPr marL="557003" indent="-214232" algn="ctr">
              <a:defRPr sz="375">
                <a:solidFill>
                  <a:schemeClr val="tx1"/>
                </a:solidFill>
                <a:latin typeface="Times New Roman" charset="0"/>
                <a:ea typeface="ＭＳ Ｐゴシック" charset="-128"/>
              </a:defRPr>
            </a:lvl2pPr>
            <a:lvl3pPr marL="856929" indent="-171386" algn="ctr">
              <a:defRPr sz="375">
                <a:solidFill>
                  <a:schemeClr val="tx1"/>
                </a:solidFill>
                <a:latin typeface="Times New Roman" charset="0"/>
                <a:ea typeface="ＭＳ Ｐゴシック" charset="-128"/>
              </a:defRPr>
            </a:lvl3pPr>
            <a:lvl4pPr marL="1199700" indent="-171386" algn="ctr">
              <a:defRPr sz="375">
                <a:solidFill>
                  <a:schemeClr val="tx1"/>
                </a:solidFill>
                <a:latin typeface="Times New Roman" charset="0"/>
                <a:ea typeface="ＭＳ Ｐゴシック" charset="-128"/>
              </a:defRPr>
            </a:lvl4pPr>
            <a:lvl5pPr marL="1542471" indent="-171386" algn="ctr">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algn="r" defTabSz="685526">
              <a:defRPr/>
            </a:pPr>
            <a:fld id="{023147A5-FECD-F54D-B7EC-B7E19F046E12}" type="slidenum">
              <a:rPr lang="en-US" altLang="x-none" sz="900">
                <a:solidFill>
                  <a:srgbClr val="000000"/>
                </a:solidFill>
                <a:latin typeface="Tahoma" charset="0"/>
              </a:rPr>
              <a:pPr algn="r" defTabSz="685526">
                <a:defRPr/>
              </a:pPr>
              <a:t>39</a:t>
            </a:fld>
            <a:endParaRPr lang="en-US" altLang="x-none" sz="900">
              <a:solidFill>
                <a:srgbClr val="000000"/>
              </a:solidFill>
              <a:latin typeface="Tahoma" charset="0"/>
            </a:endParaRPr>
          </a:p>
        </p:txBody>
      </p:sp>
    </p:spTree>
    <p:extLst>
      <p:ext uri="{BB962C8B-B14F-4D97-AF65-F5344CB8AC3E}">
        <p14:creationId xmlns:p14="http://schemas.microsoft.com/office/powerpoint/2010/main" val="412703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a:t>Qiao</a:t>
            </a:r>
            <a:r>
              <a:rPr lang="zh-CN" altLang="en-US" dirty="0"/>
              <a:t> </a:t>
            </a:r>
            <a:r>
              <a:rPr lang="en-US" altLang="zh-CN" dirty="0"/>
              <a:t>Xiang</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3400" y="1603375"/>
            <a:ext cx="8312150" cy="4656138"/>
          </a:xfrm>
        </p:spPr>
        <p:txBody>
          <a:bodyPr/>
          <a:lstStyle/>
          <a:p>
            <a:pPr>
              <a:buFont typeface="Wingdings" pitchFamily="2" charset="2"/>
              <a:buChar char="q"/>
            </a:pPr>
            <a:r>
              <a:rPr lang="en-US" altLang="zh-CN" dirty="0"/>
              <a:t>Joined</a:t>
            </a:r>
            <a:r>
              <a:rPr lang="zh-CN" altLang="en-US" dirty="0"/>
              <a:t> </a:t>
            </a:r>
            <a:r>
              <a:rPr lang="en-US" altLang="zh-CN" dirty="0"/>
              <a:t>XMU</a:t>
            </a:r>
            <a:r>
              <a:rPr lang="zh-CN" altLang="en-US" dirty="0"/>
              <a:t> </a:t>
            </a:r>
            <a:r>
              <a:rPr lang="en-US" altLang="zh-CN" dirty="0"/>
              <a:t>as</a:t>
            </a:r>
            <a:r>
              <a:rPr lang="zh-CN" altLang="en-US" dirty="0"/>
              <a:t> </a:t>
            </a:r>
            <a:r>
              <a:rPr lang="en-US" altLang="zh-CN" dirty="0"/>
              <a:t>a</a:t>
            </a:r>
            <a:r>
              <a:rPr lang="zh-CN" altLang="en-US" dirty="0"/>
              <a:t> </a:t>
            </a:r>
            <a:r>
              <a:rPr lang="en-US" altLang="zh-CN" dirty="0"/>
              <a:t>professor</a:t>
            </a:r>
            <a:r>
              <a:rPr lang="zh-CN" altLang="en-US" dirty="0"/>
              <a:t> </a:t>
            </a:r>
            <a:r>
              <a:rPr lang="en-US" altLang="zh-CN" dirty="0"/>
              <a:t>in</a:t>
            </a:r>
            <a:r>
              <a:rPr lang="zh-CN" altLang="en-US" dirty="0"/>
              <a:t> </a:t>
            </a:r>
            <a:r>
              <a:rPr lang="en-US" altLang="zh-CN" dirty="0"/>
              <a:t>January</a:t>
            </a:r>
            <a:r>
              <a:rPr lang="zh-CN" altLang="en-US" dirty="0"/>
              <a:t> </a:t>
            </a:r>
            <a:r>
              <a:rPr lang="en-US" altLang="zh-CN" dirty="0"/>
              <a:t>2021</a:t>
            </a:r>
          </a:p>
          <a:p>
            <a:pPr>
              <a:buFont typeface="Wingdings" pitchFamily="2" charset="2"/>
              <a:buChar char="q"/>
            </a:pPr>
            <a:r>
              <a:rPr lang="en-US" altLang="zh-CN" dirty="0"/>
              <a:t>Research:</a:t>
            </a:r>
            <a:r>
              <a:rPr lang="zh-CN" altLang="en-US" dirty="0"/>
              <a:t> </a:t>
            </a:r>
            <a:r>
              <a:rPr lang="en-US" altLang="zh-CN" dirty="0"/>
              <a:t>Computer</a:t>
            </a:r>
            <a:r>
              <a:rPr lang="zh-CN" altLang="en-US" dirty="0"/>
              <a:t> </a:t>
            </a:r>
            <a:r>
              <a:rPr lang="en-US" altLang="zh-CN" dirty="0"/>
              <a:t>Networks</a:t>
            </a:r>
            <a:r>
              <a:rPr lang="zh-CN" altLang="en-US" dirty="0"/>
              <a:t> </a:t>
            </a:r>
            <a:r>
              <a:rPr lang="en-US" altLang="zh-CN" dirty="0"/>
              <a:t>and</a:t>
            </a:r>
            <a:r>
              <a:rPr lang="zh-CN" altLang="en-US" dirty="0"/>
              <a:t> </a:t>
            </a:r>
            <a:r>
              <a:rPr lang="en-US" altLang="zh-CN" dirty="0"/>
              <a:t>Systems</a:t>
            </a:r>
          </a:p>
          <a:p>
            <a:pPr>
              <a:buFont typeface="Wingdings" pitchFamily="2" charset="2"/>
              <a:buChar char="q"/>
            </a:pPr>
            <a:r>
              <a:rPr lang="en-US" altLang="zh-CN" dirty="0"/>
              <a:t>Previously,</a:t>
            </a:r>
          </a:p>
          <a:p>
            <a:pPr lvl="1">
              <a:buFont typeface="Wingdings" pitchFamily="2" charset="2"/>
              <a:buChar char="q"/>
            </a:pPr>
            <a:r>
              <a:rPr lang="en-US" altLang="zh-CN" sz="2000" dirty="0"/>
              <a:t>Research</a:t>
            </a:r>
            <a:r>
              <a:rPr lang="zh-CN" altLang="en-US" sz="2000" dirty="0"/>
              <a:t> </a:t>
            </a:r>
            <a:r>
              <a:rPr lang="en-US" altLang="zh-CN" sz="2000" dirty="0"/>
              <a:t>assistant</a:t>
            </a:r>
            <a:r>
              <a:rPr lang="zh-CN" altLang="en-US" sz="2000" dirty="0"/>
              <a:t> </a:t>
            </a:r>
            <a:r>
              <a:rPr lang="en-US" altLang="zh-CN" sz="2000" dirty="0"/>
              <a:t>professor,</a:t>
            </a:r>
            <a:r>
              <a:rPr lang="zh-CN" altLang="en-US" sz="2000" dirty="0"/>
              <a:t> </a:t>
            </a:r>
            <a:r>
              <a:rPr lang="en-US" altLang="zh-CN" sz="2000" dirty="0"/>
              <a:t>Yale</a:t>
            </a:r>
            <a:r>
              <a:rPr lang="zh-CN" altLang="en-US" sz="2000" dirty="0"/>
              <a:t> </a:t>
            </a:r>
            <a:r>
              <a:rPr lang="en-US" altLang="zh-CN" sz="2000" dirty="0"/>
              <a:t>University,</a:t>
            </a:r>
            <a:r>
              <a:rPr lang="zh-CN" altLang="en-US" sz="2000" dirty="0"/>
              <a:t> </a:t>
            </a:r>
            <a:r>
              <a:rPr lang="en-US" altLang="zh-CN" sz="2000" dirty="0"/>
              <a:t>US.,</a:t>
            </a:r>
            <a:r>
              <a:rPr lang="zh-CN" altLang="en-US" sz="2000" dirty="0"/>
              <a:t> </a:t>
            </a:r>
            <a:r>
              <a:rPr lang="en-US" altLang="zh-CN" sz="2000" dirty="0"/>
              <a:t>2019-2020</a:t>
            </a:r>
          </a:p>
          <a:p>
            <a:pPr lvl="1">
              <a:buFont typeface="Wingdings" pitchFamily="2" charset="2"/>
              <a:buChar char="q"/>
            </a:pPr>
            <a:r>
              <a:rPr lang="en-US" altLang="zh-CN" sz="2000" dirty="0"/>
              <a:t>Postdoctoral</a:t>
            </a:r>
            <a:r>
              <a:rPr lang="zh-CN" altLang="en-US" sz="2000" dirty="0"/>
              <a:t> </a:t>
            </a:r>
            <a:r>
              <a:rPr lang="en-US" altLang="zh-CN" sz="2000" dirty="0"/>
              <a:t>fellow,</a:t>
            </a:r>
            <a:r>
              <a:rPr lang="zh-CN" altLang="en-US" sz="2000" dirty="0"/>
              <a:t> </a:t>
            </a:r>
            <a:r>
              <a:rPr lang="en-US" altLang="zh-CN" sz="2000" dirty="0"/>
              <a:t>Yale</a:t>
            </a:r>
            <a:r>
              <a:rPr lang="zh-CN" altLang="en-US" sz="2000" dirty="0"/>
              <a:t> </a:t>
            </a:r>
            <a:r>
              <a:rPr lang="en-US" altLang="zh-CN" sz="2000" dirty="0"/>
              <a:t>University,</a:t>
            </a:r>
            <a:r>
              <a:rPr lang="zh-CN" altLang="en-US" sz="2000" dirty="0"/>
              <a:t> </a:t>
            </a:r>
            <a:r>
              <a:rPr lang="en-US" altLang="zh-CN" sz="2000" dirty="0"/>
              <a:t>US.</a:t>
            </a:r>
            <a:r>
              <a:rPr lang="zh-CN" altLang="en-US" sz="2000" dirty="0"/>
              <a:t> </a:t>
            </a:r>
            <a:r>
              <a:rPr lang="en-US" altLang="zh-CN" sz="2000" dirty="0"/>
              <a:t>2016-2018</a:t>
            </a:r>
          </a:p>
          <a:p>
            <a:pPr lvl="1">
              <a:buFont typeface="Wingdings" pitchFamily="2" charset="2"/>
              <a:buChar char="q"/>
            </a:pPr>
            <a:r>
              <a:rPr lang="en-US" altLang="zh-CN" sz="2000" dirty="0"/>
              <a:t>Postdoctoral</a:t>
            </a:r>
            <a:r>
              <a:rPr lang="zh-CN" altLang="en-US" sz="2000" dirty="0"/>
              <a:t> </a:t>
            </a:r>
            <a:r>
              <a:rPr lang="en-US" altLang="zh-CN" sz="2000" dirty="0"/>
              <a:t>fellow,</a:t>
            </a:r>
            <a:r>
              <a:rPr lang="zh-CN" altLang="en-US" sz="2000" dirty="0"/>
              <a:t> </a:t>
            </a:r>
            <a:r>
              <a:rPr lang="en-US" altLang="zh-CN" sz="2000" dirty="0"/>
              <a:t>McGill</a:t>
            </a:r>
            <a:r>
              <a:rPr lang="zh-CN" altLang="en-US" sz="2000" dirty="0"/>
              <a:t> </a:t>
            </a:r>
            <a:r>
              <a:rPr lang="en-US" altLang="zh-CN" sz="2000" dirty="0"/>
              <a:t>University,</a:t>
            </a:r>
            <a:r>
              <a:rPr lang="zh-CN" altLang="en-US" sz="2000" dirty="0"/>
              <a:t> </a:t>
            </a:r>
            <a:r>
              <a:rPr lang="en-US" altLang="zh-CN" sz="2000" dirty="0"/>
              <a:t>Canada,</a:t>
            </a:r>
            <a:r>
              <a:rPr lang="zh-CN" altLang="en-US" sz="2000" dirty="0"/>
              <a:t> </a:t>
            </a:r>
            <a:r>
              <a:rPr lang="en-US" altLang="zh-CN" sz="2000" dirty="0"/>
              <a:t>2014-2015</a:t>
            </a:r>
          </a:p>
          <a:p>
            <a:pPr lvl="1">
              <a:buFont typeface="Wingdings" pitchFamily="2" charset="2"/>
              <a:buChar char="q"/>
            </a:pPr>
            <a:r>
              <a:rPr lang="en-US" altLang="zh-CN" sz="2000" dirty="0"/>
              <a:t>Ph.D.</a:t>
            </a:r>
            <a:r>
              <a:rPr lang="zh-CN" altLang="en-US" sz="2000" dirty="0"/>
              <a:t> </a:t>
            </a:r>
            <a:r>
              <a:rPr lang="en-US" altLang="zh-CN" sz="2000" dirty="0"/>
              <a:t>in</a:t>
            </a:r>
            <a:r>
              <a:rPr lang="zh-CN" altLang="en-US" sz="2000" dirty="0"/>
              <a:t> </a:t>
            </a:r>
            <a:r>
              <a:rPr lang="en-US" altLang="zh-CN" sz="2000" dirty="0"/>
              <a:t>Computer</a:t>
            </a:r>
            <a:r>
              <a:rPr lang="zh-CN" altLang="en-US" sz="2000" dirty="0"/>
              <a:t> </a:t>
            </a:r>
            <a:r>
              <a:rPr lang="en-US" altLang="zh-CN" sz="2000" dirty="0"/>
              <a:t>Science,</a:t>
            </a:r>
            <a:r>
              <a:rPr lang="zh-CN" altLang="en-US" sz="2000" dirty="0"/>
              <a:t> </a:t>
            </a:r>
            <a:r>
              <a:rPr lang="en-US" altLang="zh-CN" sz="2000" dirty="0"/>
              <a:t>Wayne</a:t>
            </a:r>
            <a:r>
              <a:rPr lang="zh-CN" altLang="en-US" sz="2000" dirty="0"/>
              <a:t> </a:t>
            </a:r>
            <a:r>
              <a:rPr lang="en-US" altLang="zh-CN" sz="2000" dirty="0"/>
              <a:t>State</a:t>
            </a:r>
            <a:r>
              <a:rPr lang="zh-CN" altLang="en-US" sz="2000" dirty="0"/>
              <a:t> </a:t>
            </a:r>
            <a:r>
              <a:rPr lang="en-US" altLang="zh-CN" sz="2000" dirty="0"/>
              <a:t>University,</a:t>
            </a:r>
            <a:r>
              <a:rPr lang="zh-CN" altLang="en-US" sz="2000" dirty="0"/>
              <a:t> </a:t>
            </a:r>
            <a:r>
              <a:rPr lang="en-US" altLang="zh-CN" sz="2000" dirty="0"/>
              <a:t>US,</a:t>
            </a:r>
            <a:r>
              <a:rPr lang="zh-CN" altLang="en-US" sz="2000" dirty="0"/>
              <a:t> </a:t>
            </a:r>
            <a:r>
              <a:rPr lang="en-US" altLang="zh-CN" sz="2000" dirty="0"/>
              <a:t>2014</a:t>
            </a:r>
          </a:p>
          <a:p>
            <a:pPr lvl="1">
              <a:buFont typeface="Wingdings" pitchFamily="2" charset="2"/>
              <a:buChar char="q"/>
            </a:pPr>
            <a:r>
              <a:rPr lang="en-US" altLang="zh-CN" sz="2000" dirty="0"/>
              <a:t>B.E.</a:t>
            </a:r>
            <a:r>
              <a:rPr lang="zh-CN" altLang="en-US" sz="2000" dirty="0"/>
              <a:t> </a:t>
            </a:r>
            <a:r>
              <a:rPr lang="en-US" altLang="zh-CN" sz="2000" dirty="0"/>
              <a:t>in</a:t>
            </a:r>
            <a:r>
              <a:rPr lang="zh-CN" altLang="en-US" sz="2000" dirty="0"/>
              <a:t> </a:t>
            </a:r>
            <a:r>
              <a:rPr lang="en-US" altLang="zh-CN" sz="2000" dirty="0"/>
              <a:t>Information</a:t>
            </a:r>
            <a:r>
              <a:rPr lang="zh-CN" altLang="en-US" sz="2000" dirty="0"/>
              <a:t> </a:t>
            </a:r>
            <a:r>
              <a:rPr lang="en-US" altLang="zh-CN" sz="2000" dirty="0"/>
              <a:t>Security</a:t>
            </a:r>
            <a:r>
              <a:rPr lang="zh-CN" altLang="en-US" sz="2000" dirty="0"/>
              <a:t> </a:t>
            </a:r>
            <a:r>
              <a:rPr lang="en-US" altLang="zh-CN" sz="2000" dirty="0"/>
              <a:t>and</a:t>
            </a:r>
            <a:r>
              <a:rPr lang="zh-CN" altLang="en-US" sz="2000" dirty="0"/>
              <a:t> </a:t>
            </a:r>
            <a:r>
              <a:rPr lang="en-US" altLang="zh-CN" sz="2000" dirty="0" err="1"/>
              <a:t>B.Econ</a:t>
            </a:r>
            <a:r>
              <a:rPr lang="en-US" altLang="zh-CN" sz="2000" dirty="0"/>
              <a:t>.,</a:t>
            </a:r>
            <a:r>
              <a:rPr lang="zh-CN" altLang="en-US" sz="2000" dirty="0"/>
              <a:t> </a:t>
            </a:r>
            <a:r>
              <a:rPr lang="en-US" altLang="zh-CN" sz="2000" dirty="0"/>
              <a:t>NKU,</a:t>
            </a:r>
            <a:r>
              <a:rPr lang="zh-CN" altLang="en-US" sz="2000" dirty="0"/>
              <a:t> </a:t>
            </a:r>
            <a:r>
              <a:rPr lang="en-US" altLang="zh-CN" sz="2000" dirty="0"/>
              <a:t>2007</a:t>
            </a:r>
            <a:endParaRPr lang="en-US" sz="2000" dirty="0"/>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4</a:t>
            </a:fld>
            <a:endParaRPr lang="en-US" altLang="x-none"/>
          </a:p>
        </p:txBody>
      </p:sp>
      <p:pic>
        <p:nvPicPr>
          <p:cNvPr id="5" name="Picture 4">
            <a:extLst>
              <a:ext uri="{FF2B5EF4-FFF2-40B4-BE49-F238E27FC236}">
                <a16:creationId xmlns:a16="http://schemas.microsoft.com/office/drawing/2014/main" id="{D1432F09-9771-EB4F-BF19-34D3224FF6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0550" y="82550"/>
            <a:ext cx="814617" cy="1159597"/>
          </a:xfrm>
          <a:prstGeom prst="rect">
            <a:avLst/>
          </a:prstGeom>
        </p:spPr>
      </p:pic>
    </p:spTree>
    <p:extLst>
      <p:ext uri="{BB962C8B-B14F-4D97-AF65-F5344CB8AC3E}">
        <p14:creationId xmlns:p14="http://schemas.microsoft.com/office/powerpoint/2010/main" val="115439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5"/>
          <p:cNvSpPr>
            <a:spLocks noChangeArrowheads="1"/>
          </p:cNvSpPr>
          <p:nvPr/>
        </p:nvSpPr>
        <p:spPr bwMode="auto">
          <a:xfrm>
            <a:off x="534141" y="1604010"/>
            <a:ext cx="7783195" cy="465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sz="2804" dirty="0"/>
              <a:t>A technique to organize a networked system into a </a:t>
            </a:r>
            <a:r>
              <a:rPr lang="en-US" altLang="x-none" sz="2804" dirty="0">
                <a:solidFill>
                  <a:srgbClr val="FF0000"/>
                </a:solidFill>
              </a:rPr>
              <a:t>succession</a:t>
            </a:r>
            <a:r>
              <a:rPr lang="en-US" altLang="x-none" sz="2804" dirty="0"/>
              <a:t> of logically distinct entities, such that the service provided by one entity is </a:t>
            </a:r>
            <a:r>
              <a:rPr lang="en-US" altLang="x-none" sz="2804" dirty="0">
                <a:solidFill>
                  <a:srgbClr val="FF0000"/>
                </a:solidFill>
              </a:rPr>
              <a:t>solely</a:t>
            </a:r>
            <a:r>
              <a:rPr lang="en-US" altLang="x-none" sz="2804" dirty="0"/>
              <a:t> based on the service provided by the previous (lower level) entity.</a:t>
            </a:r>
          </a:p>
        </p:txBody>
      </p:sp>
      <p:sp>
        <p:nvSpPr>
          <p:cNvPr id="9113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36064867-AFF1-574C-B2FD-E152DF7BADF3}" type="slidenum">
              <a:rPr lang="en-US" altLang="x-none" sz="1202">
                <a:latin typeface="Tahoma" charset="0"/>
              </a:rPr>
              <a:pPr>
                <a:spcBef>
                  <a:spcPct val="0"/>
                </a:spcBef>
                <a:buClrTx/>
                <a:buSzTx/>
                <a:buFontTx/>
                <a:buNone/>
              </a:pPr>
              <a:t>40</a:t>
            </a:fld>
            <a:endParaRPr lang="en-US" altLang="x-none" sz="1202">
              <a:latin typeface="Tahoma" charset="0"/>
            </a:endParaRPr>
          </a:p>
        </p:txBody>
      </p:sp>
      <p:sp>
        <p:nvSpPr>
          <p:cNvPr id="91138" name="Rectangle 4"/>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6" u="sng" dirty="0">
                <a:solidFill>
                  <a:schemeClr val="accent2"/>
                </a:solidFill>
              </a:rPr>
              <a:t>What is Layering?</a:t>
            </a:r>
          </a:p>
        </p:txBody>
      </p:sp>
      <p:sp>
        <p:nvSpPr>
          <p:cNvPr id="91140" name="Rectangle 4"/>
          <p:cNvSpPr>
            <a:spLocks noChangeArrowheads="1"/>
          </p:cNvSpPr>
          <p:nvPr/>
        </p:nvSpPr>
        <p:spPr bwMode="auto">
          <a:xfrm>
            <a:off x="991976" y="4427326"/>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41" name="Text Box 5"/>
          <p:cNvSpPr txBox="1">
            <a:spLocks noChangeArrowheads="1"/>
          </p:cNvSpPr>
          <p:nvPr/>
        </p:nvSpPr>
        <p:spPr bwMode="auto">
          <a:xfrm>
            <a:off x="1015932" y="4411429"/>
            <a:ext cx="1587894"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Application</a:t>
            </a:r>
          </a:p>
        </p:txBody>
      </p:sp>
      <p:sp>
        <p:nvSpPr>
          <p:cNvPr id="91142" name="Rectangle 6"/>
          <p:cNvSpPr>
            <a:spLocks noChangeArrowheads="1"/>
          </p:cNvSpPr>
          <p:nvPr/>
        </p:nvSpPr>
        <p:spPr bwMode="auto">
          <a:xfrm>
            <a:off x="991976" y="4808855"/>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43" name="Text Box 7"/>
          <p:cNvSpPr txBox="1">
            <a:spLocks noChangeArrowheads="1"/>
          </p:cNvSpPr>
          <p:nvPr/>
        </p:nvSpPr>
        <p:spPr bwMode="auto">
          <a:xfrm>
            <a:off x="1173203" y="4792959"/>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Transport</a:t>
            </a:r>
          </a:p>
        </p:txBody>
      </p:sp>
      <p:sp>
        <p:nvSpPr>
          <p:cNvPr id="91144" name="Rectangle 8"/>
          <p:cNvSpPr>
            <a:spLocks noChangeArrowheads="1"/>
          </p:cNvSpPr>
          <p:nvPr/>
        </p:nvSpPr>
        <p:spPr bwMode="auto">
          <a:xfrm>
            <a:off x="991976" y="5190384"/>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45" name="Text Box 9"/>
          <p:cNvSpPr txBox="1">
            <a:spLocks noChangeArrowheads="1"/>
          </p:cNvSpPr>
          <p:nvPr/>
        </p:nvSpPr>
        <p:spPr bwMode="auto">
          <a:xfrm>
            <a:off x="1167244" y="5174488"/>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Network</a:t>
            </a:r>
          </a:p>
        </p:txBody>
      </p:sp>
      <p:sp>
        <p:nvSpPr>
          <p:cNvPr id="91146" name="Rectangle 10"/>
          <p:cNvSpPr>
            <a:spLocks noChangeArrowheads="1"/>
          </p:cNvSpPr>
          <p:nvPr/>
        </p:nvSpPr>
        <p:spPr bwMode="auto">
          <a:xfrm>
            <a:off x="991976" y="557191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47" name="Text Box 11"/>
          <p:cNvSpPr txBox="1">
            <a:spLocks noChangeArrowheads="1"/>
          </p:cNvSpPr>
          <p:nvPr/>
        </p:nvSpPr>
        <p:spPr bwMode="auto">
          <a:xfrm>
            <a:off x="1166510" y="5556017"/>
            <a:ext cx="118658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Datalink</a:t>
            </a:r>
          </a:p>
        </p:txBody>
      </p:sp>
      <p:sp>
        <p:nvSpPr>
          <p:cNvPr id="91148" name="Rectangle 12"/>
          <p:cNvSpPr>
            <a:spLocks noChangeArrowheads="1"/>
          </p:cNvSpPr>
          <p:nvPr/>
        </p:nvSpPr>
        <p:spPr bwMode="auto">
          <a:xfrm>
            <a:off x="991976" y="595344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49" name="Text Box 13"/>
          <p:cNvSpPr txBox="1">
            <a:spLocks noChangeArrowheads="1"/>
          </p:cNvSpPr>
          <p:nvPr/>
        </p:nvSpPr>
        <p:spPr bwMode="auto">
          <a:xfrm>
            <a:off x="1139277" y="5937546"/>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a:t>
            </a:r>
          </a:p>
        </p:txBody>
      </p:sp>
      <p:sp>
        <p:nvSpPr>
          <p:cNvPr id="91150" name="Rectangle 14"/>
          <p:cNvSpPr>
            <a:spLocks noChangeArrowheads="1"/>
          </p:cNvSpPr>
          <p:nvPr/>
        </p:nvSpPr>
        <p:spPr bwMode="auto">
          <a:xfrm>
            <a:off x="6409690" y="4427326"/>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51" name="Text Box 15"/>
          <p:cNvSpPr txBox="1">
            <a:spLocks noChangeArrowheads="1"/>
          </p:cNvSpPr>
          <p:nvPr/>
        </p:nvSpPr>
        <p:spPr bwMode="auto">
          <a:xfrm>
            <a:off x="6433646" y="4411429"/>
            <a:ext cx="1587894"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Application</a:t>
            </a:r>
          </a:p>
        </p:txBody>
      </p:sp>
      <p:sp>
        <p:nvSpPr>
          <p:cNvPr id="91152" name="Rectangle 16"/>
          <p:cNvSpPr>
            <a:spLocks noChangeArrowheads="1"/>
          </p:cNvSpPr>
          <p:nvPr/>
        </p:nvSpPr>
        <p:spPr bwMode="auto">
          <a:xfrm>
            <a:off x="6409690" y="4808855"/>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53" name="Text Box 17"/>
          <p:cNvSpPr txBox="1">
            <a:spLocks noChangeArrowheads="1"/>
          </p:cNvSpPr>
          <p:nvPr/>
        </p:nvSpPr>
        <p:spPr bwMode="auto">
          <a:xfrm>
            <a:off x="6590917" y="4792959"/>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Transport</a:t>
            </a:r>
          </a:p>
        </p:txBody>
      </p:sp>
      <p:sp>
        <p:nvSpPr>
          <p:cNvPr id="91154" name="Rectangle 18"/>
          <p:cNvSpPr>
            <a:spLocks noChangeArrowheads="1"/>
          </p:cNvSpPr>
          <p:nvPr/>
        </p:nvSpPr>
        <p:spPr bwMode="auto">
          <a:xfrm>
            <a:off x="6409690" y="5190384"/>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55" name="Text Box 19"/>
          <p:cNvSpPr txBox="1">
            <a:spLocks noChangeArrowheads="1"/>
          </p:cNvSpPr>
          <p:nvPr/>
        </p:nvSpPr>
        <p:spPr bwMode="auto">
          <a:xfrm>
            <a:off x="6584958" y="5174488"/>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Network</a:t>
            </a:r>
          </a:p>
        </p:txBody>
      </p:sp>
      <p:sp>
        <p:nvSpPr>
          <p:cNvPr id="91156" name="Rectangle 20"/>
          <p:cNvSpPr>
            <a:spLocks noChangeArrowheads="1"/>
          </p:cNvSpPr>
          <p:nvPr/>
        </p:nvSpPr>
        <p:spPr bwMode="auto">
          <a:xfrm>
            <a:off x="6409690" y="557191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57" name="Text Box 21"/>
          <p:cNvSpPr txBox="1">
            <a:spLocks noChangeArrowheads="1"/>
          </p:cNvSpPr>
          <p:nvPr/>
        </p:nvSpPr>
        <p:spPr bwMode="auto">
          <a:xfrm>
            <a:off x="6584224" y="5556017"/>
            <a:ext cx="118658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Datalink</a:t>
            </a:r>
          </a:p>
        </p:txBody>
      </p:sp>
      <p:sp>
        <p:nvSpPr>
          <p:cNvPr id="91158" name="Rectangle 22"/>
          <p:cNvSpPr>
            <a:spLocks noChangeArrowheads="1"/>
          </p:cNvSpPr>
          <p:nvPr/>
        </p:nvSpPr>
        <p:spPr bwMode="auto">
          <a:xfrm>
            <a:off x="6409690" y="595344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59" name="Text Box 23"/>
          <p:cNvSpPr txBox="1">
            <a:spLocks noChangeArrowheads="1"/>
          </p:cNvSpPr>
          <p:nvPr/>
        </p:nvSpPr>
        <p:spPr bwMode="auto">
          <a:xfrm>
            <a:off x="6556991" y="5937546"/>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a:t>
            </a:r>
          </a:p>
        </p:txBody>
      </p:sp>
      <p:sp>
        <p:nvSpPr>
          <p:cNvPr id="91160" name="Rectangle 24"/>
          <p:cNvSpPr>
            <a:spLocks noChangeArrowheads="1"/>
          </p:cNvSpPr>
          <p:nvPr/>
        </p:nvSpPr>
        <p:spPr bwMode="auto">
          <a:xfrm>
            <a:off x="3635656" y="5190384"/>
            <a:ext cx="1705753"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61" name="Text Box 25"/>
          <p:cNvSpPr txBox="1">
            <a:spLocks noChangeArrowheads="1"/>
          </p:cNvSpPr>
          <p:nvPr/>
        </p:nvSpPr>
        <p:spPr bwMode="auto">
          <a:xfrm>
            <a:off x="3810922" y="5174488"/>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Network</a:t>
            </a:r>
          </a:p>
        </p:txBody>
      </p:sp>
      <p:sp>
        <p:nvSpPr>
          <p:cNvPr id="91162" name="Rectangle 26"/>
          <p:cNvSpPr>
            <a:spLocks noChangeArrowheads="1"/>
          </p:cNvSpPr>
          <p:nvPr/>
        </p:nvSpPr>
        <p:spPr bwMode="auto">
          <a:xfrm>
            <a:off x="3635656" y="5571913"/>
            <a:ext cx="1705753"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63" name="Text Box 27"/>
          <p:cNvSpPr txBox="1">
            <a:spLocks noChangeArrowheads="1"/>
          </p:cNvSpPr>
          <p:nvPr/>
        </p:nvSpPr>
        <p:spPr bwMode="auto">
          <a:xfrm>
            <a:off x="3810190" y="5556017"/>
            <a:ext cx="118658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Datalink</a:t>
            </a:r>
          </a:p>
        </p:txBody>
      </p:sp>
      <p:sp>
        <p:nvSpPr>
          <p:cNvPr id="91164" name="Rectangle 28"/>
          <p:cNvSpPr>
            <a:spLocks noChangeArrowheads="1"/>
          </p:cNvSpPr>
          <p:nvPr/>
        </p:nvSpPr>
        <p:spPr bwMode="auto">
          <a:xfrm>
            <a:off x="3635656" y="5953443"/>
            <a:ext cx="1705753"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65" name="Text Box 29"/>
          <p:cNvSpPr txBox="1">
            <a:spLocks noChangeArrowheads="1"/>
          </p:cNvSpPr>
          <p:nvPr/>
        </p:nvSpPr>
        <p:spPr bwMode="auto">
          <a:xfrm>
            <a:off x="3782956" y="5937546"/>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a:t>
            </a:r>
          </a:p>
        </p:txBody>
      </p:sp>
      <p:sp>
        <p:nvSpPr>
          <p:cNvPr id="91166" name="Rectangle 30"/>
          <p:cNvSpPr>
            <a:spLocks noChangeArrowheads="1"/>
          </p:cNvSpPr>
          <p:nvPr/>
        </p:nvSpPr>
        <p:spPr bwMode="auto">
          <a:xfrm>
            <a:off x="763058" y="6334972"/>
            <a:ext cx="7554278" cy="381529"/>
          </a:xfrm>
          <a:prstGeom prst="rect">
            <a:avLst/>
          </a:prstGeom>
          <a:solidFill>
            <a:srgbClr val="EAEAEA"/>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1167" name="Text Box 31"/>
          <p:cNvSpPr txBox="1">
            <a:spLocks noChangeArrowheads="1"/>
          </p:cNvSpPr>
          <p:nvPr/>
        </p:nvSpPr>
        <p:spPr bwMode="auto">
          <a:xfrm>
            <a:off x="3420157" y="6319075"/>
            <a:ext cx="2287773"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 medium</a:t>
            </a:r>
          </a:p>
        </p:txBody>
      </p:sp>
      <p:cxnSp>
        <p:nvCxnSpPr>
          <p:cNvPr id="91168" name="AutoShape 32"/>
          <p:cNvCxnSpPr>
            <a:cxnSpLocks noChangeShapeType="1"/>
            <a:stCxn id="91148" idx="3"/>
            <a:endCxn id="91164" idx="1"/>
          </p:cNvCxnSpPr>
          <p:nvPr/>
        </p:nvCxnSpPr>
        <p:spPr bwMode="auto">
          <a:xfrm>
            <a:off x="2710448" y="6144207"/>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69" name="AutoShape 33"/>
          <p:cNvCxnSpPr>
            <a:cxnSpLocks noChangeShapeType="1"/>
            <a:stCxn id="91146" idx="3"/>
            <a:endCxn id="91162" idx="1"/>
          </p:cNvCxnSpPr>
          <p:nvPr/>
        </p:nvCxnSpPr>
        <p:spPr bwMode="auto">
          <a:xfrm>
            <a:off x="2710448" y="5762678"/>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0" name="AutoShape 34"/>
          <p:cNvCxnSpPr>
            <a:cxnSpLocks noChangeShapeType="1"/>
            <a:stCxn id="91144" idx="3"/>
            <a:endCxn id="91160" idx="1"/>
          </p:cNvCxnSpPr>
          <p:nvPr/>
        </p:nvCxnSpPr>
        <p:spPr bwMode="auto">
          <a:xfrm>
            <a:off x="2710448" y="5381149"/>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1" name="AutoShape 35"/>
          <p:cNvCxnSpPr>
            <a:cxnSpLocks noChangeShapeType="1"/>
            <a:stCxn id="91164" idx="3"/>
            <a:endCxn id="91158" idx="1"/>
          </p:cNvCxnSpPr>
          <p:nvPr/>
        </p:nvCxnSpPr>
        <p:spPr bwMode="auto">
          <a:xfrm>
            <a:off x="5354126" y="6144207"/>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2" name="AutoShape 36"/>
          <p:cNvCxnSpPr>
            <a:cxnSpLocks noChangeShapeType="1"/>
            <a:stCxn id="91162" idx="3"/>
            <a:endCxn id="91156" idx="1"/>
          </p:cNvCxnSpPr>
          <p:nvPr/>
        </p:nvCxnSpPr>
        <p:spPr bwMode="auto">
          <a:xfrm>
            <a:off x="5354126" y="5762678"/>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3" name="AutoShape 37"/>
          <p:cNvCxnSpPr>
            <a:cxnSpLocks noChangeShapeType="1"/>
            <a:stCxn id="91160" idx="3"/>
            <a:endCxn id="91154" idx="1"/>
          </p:cNvCxnSpPr>
          <p:nvPr/>
        </p:nvCxnSpPr>
        <p:spPr bwMode="auto">
          <a:xfrm>
            <a:off x="5354126" y="5381149"/>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4" name="AutoShape 38"/>
          <p:cNvCxnSpPr>
            <a:cxnSpLocks noChangeShapeType="1"/>
            <a:stCxn id="91142" idx="3"/>
            <a:endCxn id="91152" idx="1"/>
          </p:cNvCxnSpPr>
          <p:nvPr/>
        </p:nvCxnSpPr>
        <p:spPr bwMode="auto">
          <a:xfrm>
            <a:off x="2710447" y="4999620"/>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5" name="AutoShape 39"/>
          <p:cNvCxnSpPr>
            <a:cxnSpLocks noChangeShapeType="1"/>
            <a:stCxn id="91140" idx="3"/>
            <a:endCxn id="91150" idx="1"/>
          </p:cNvCxnSpPr>
          <p:nvPr/>
        </p:nvCxnSpPr>
        <p:spPr bwMode="auto">
          <a:xfrm>
            <a:off x="2710447" y="4618090"/>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5324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x-none">
                <a:ea typeface="ＭＳ Ｐゴシック" charset="-128"/>
              </a:rPr>
              <a:t>Outline</a:t>
            </a:r>
          </a:p>
        </p:txBody>
      </p:sp>
      <p:sp>
        <p:nvSpPr>
          <p:cNvPr id="17411"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Font typeface="Wingdings" pitchFamily="2" charset="2"/>
              <a:buChar char="q"/>
            </a:pPr>
            <a:r>
              <a:rPr lang="en-US" altLang="zh-CN" dirty="0">
                <a:ea typeface="ＭＳ Ｐゴシック" charset="-128"/>
              </a:rPr>
              <a:t>Course</a:t>
            </a:r>
            <a:r>
              <a:rPr lang="zh-CN" altLang="en-US" dirty="0">
                <a:ea typeface="ＭＳ Ｐゴシック" charset="-128"/>
              </a:rPr>
              <a:t> </a:t>
            </a:r>
            <a:r>
              <a:rPr lang="en-US" altLang="zh-CN" dirty="0">
                <a:ea typeface="ＭＳ Ｐゴシック" charset="-128"/>
              </a:rPr>
              <a:t>scope</a:t>
            </a:r>
          </a:p>
          <a:p>
            <a:pPr>
              <a:buFont typeface="Wingdings" pitchFamily="2" charset="2"/>
              <a:buChar char="q"/>
            </a:pPr>
            <a:r>
              <a:rPr lang="en-US" altLang="zh-CN" i="1" dirty="0">
                <a:ea typeface="ＭＳ Ｐゴシック" charset="-128"/>
              </a:rPr>
              <a:t>Bigger</a:t>
            </a:r>
            <a:r>
              <a:rPr lang="zh-CN" altLang="en-US" i="1" dirty="0">
                <a:ea typeface="ＭＳ Ｐゴシック" charset="-128"/>
              </a:rPr>
              <a:t> </a:t>
            </a:r>
            <a:r>
              <a:rPr lang="en-US" altLang="zh-CN" i="1" dirty="0">
                <a:ea typeface="ＭＳ Ｐゴシック" charset="-128"/>
              </a:rPr>
              <a:t>picture</a:t>
            </a:r>
            <a:r>
              <a:rPr lang="en-US" altLang="x-none" i="1" dirty="0">
                <a:ea typeface="ＭＳ Ｐゴシック" charset="-128"/>
              </a:rPr>
              <a:t> </a:t>
            </a:r>
          </a:p>
          <a:p>
            <a:pPr lvl="1">
              <a:buFont typeface="Courier New" panose="02070309020205020404" pitchFamily="49" charset="0"/>
              <a:buChar char="o"/>
            </a:pPr>
            <a:r>
              <a:rPr lang="en-US" altLang="x-none" dirty="0">
                <a:ea typeface="ＭＳ Ｐゴシック" charset="-128"/>
              </a:rPr>
              <a:t>Physical infrastructure</a:t>
            </a:r>
          </a:p>
          <a:p>
            <a:pPr lvl="1">
              <a:buFont typeface="Courier New" panose="02070309020205020404" pitchFamily="49" charset="0"/>
              <a:buChar char="o"/>
            </a:pPr>
            <a:r>
              <a:rPr lang="en-US" altLang="x-none" dirty="0">
                <a:ea typeface="ＭＳ Ｐゴシック" charset="-128"/>
              </a:rPr>
              <a:t>Basic network system architecture: the layering architecture</a:t>
            </a:r>
          </a:p>
          <a:p>
            <a:pPr lvl="2"/>
            <a:r>
              <a:rPr lang="en-US" altLang="x-none" dirty="0">
                <a:ea typeface="ＭＳ Ｐゴシック" charset="-128"/>
              </a:rPr>
              <a:t>Why layering?</a:t>
            </a:r>
          </a:p>
        </p:txBody>
      </p:sp>
      <p:sp>
        <p:nvSpPr>
          <p:cNvPr id="17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75">
                <a:solidFill>
                  <a:schemeClr val="tx1"/>
                </a:solidFill>
                <a:latin typeface="Times New Roman" charset="0"/>
                <a:ea typeface="ＭＳ Ｐゴシック" charset="-128"/>
              </a:defRPr>
            </a:lvl1pPr>
            <a:lvl2pPr marL="557003" indent="-214232" algn="ctr">
              <a:defRPr sz="375">
                <a:solidFill>
                  <a:schemeClr val="tx1"/>
                </a:solidFill>
                <a:latin typeface="Times New Roman" charset="0"/>
                <a:ea typeface="ＭＳ Ｐゴシック" charset="-128"/>
              </a:defRPr>
            </a:lvl2pPr>
            <a:lvl3pPr marL="856929" indent="-171386" algn="ctr">
              <a:defRPr sz="375">
                <a:solidFill>
                  <a:schemeClr val="tx1"/>
                </a:solidFill>
                <a:latin typeface="Times New Roman" charset="0"/>
                <a:ea typeface="ＭＳ Ｐゴシック" charset="-128"/>
              </a:defRPr>
            </a:lvl3pPr>
            <a:lvl4pPr marL="1199700" indent="-171386" algn="ctr">
              <a:defRPr sz="375">
                <a:solidFill>
                  <a:schemeClr val="tx1"/>
                </a:solidFill>
                <a:latin typeface="Times New Roman" charset="0"/>
                <a:ea typeface="ＭＳ Ｐゴシック" charset="-128"/>
              </a:defRPr>
            </a:lvl4pPr>
            <a:lvl5pPr marL="1542471" indent="-171386" algn="ctr">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algn="r" defTabSz="685526">
              <a:defRPr/>
            </a:pPr>
            <a:fld id="{023147A5-FECD-F54D-B7EC-B7E19F046E12}" type="slidenum">
              <a:rPr lang="en-US" altLang="x-none" sz="900">
                <a:solidFill>
                  <a:srgbClr val="000000"/>
                </a:solidFill>
                <a:latin typeface="Tahoma" charset="0"/>
              </a:rPr>
              <a:pPr algn="r" defTabSz="685526">
                <a:defRPr/>
              </a:pPr>
              <a:t>41</a:t>
            </a:fld>
            <a:endParaRPr lang="en-US" altLang="x-none" sz="900">
              <a:solidFill>
                <a:srgbClr val="000000"/>
              </a:solidFill>
              <a:latin typeface="Tahoma" charset="0"/>
            </a:endParaRPr>
          </a:p>
        </p:txBody>
      </p:sp>
    </p:spTree>
    <p:extLst>
      <p:ext uri="{BB962C8B-B14F-4D97-AF65-F5344CB8AC3E}">
        <p14:creationId xmlns:p14="http://schemas.microsoft.com/office/powerpoint/2010/main" val="1668569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6" u="sng" dirty="0">
                <a:solidFill>
                  <a:schemeClr val="accent2"/>
                </a:solidFill>
              </a:rPr>
              <a:t>Why Layering?</a:t>
            </a:r>
          </a:p>
        </p:txBody>
      </p:sp>
      <p:sp>
        <p:nvSpPr>
          <p:cNvPr id="9523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E912523C-E089-A54F-BF04-705AC9DCB5B9}" type="slidenum">
              <a:rPr lang="en-US" altLang="x-none" sz="1202">
                <a:latin typeface="Tahoma" charset="0"/>
              </a:rPr>
              <a:pPr>
                <a:spcBef>
                  <a:spcPct val="0"/>
                </a:spcBef>
                <a:buClrTx/>
                <a:buSzTx/>
                <a:buFontTx/>
                <a:buNone/>
              </a:pPr>
              <a:t>42</a:t>
            </a:fld>
            <a:endParaRPr lang="en-US" altLang="x-none" sz="1202">
              <a:latin typeface="Tahoma" charset="0"/>
            </a:endParaRPr>
          </a:p>
        </p:txBody>
      </p:sp>
      <p:sp>
        <p:nvSpPr>
          <p:cNvPr id="95235" name="Rectangle 5"/>
          <p:cNvSpPr>
            <a:spLocks noChangeArrowheads="1"/>
          </p:cNvSpPr>
          <p:nvPr/>
        </p:nvSpPr>
        <p:spPr bwMode="auto">
          <a:xfrm>
            <a:off x="4502044" y="1680316"/>
            <a:ext cx="4260409" cy="19076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003" dirty="0"/>
              <a:t>Dealing with complex systems:</a:t>
            </a:r>
            <a:br>
              <a:rPr lang="en-US" altLang="x-none" sz="2003" dirty="0"/>
            </a:br>
            <a:r>
              <a:rPr lang="en-US" altLang="x-none" sz="1803" dirty="0"/>
              <a:t>explicit structure allows identification of the relationship among a complex system’</a:t>
            </a:r>
            <a:r>
              <a:rPr lang="en-US" altLang="ja-JP" sz="1803" dirty="0"/>
              <a:t>s pieces</a:t>
            </a:r>
            <a:endParaRPr lang="en-US" altLang="ja-JP" sz="2003" dirty="0"/>
          </a:p>
          <a:p>
            <a:pPr lvl="1" algn="l">
              <a:buFont typeface="Courier New" panose="02070309020205020404" pitchFamily="49" charset="0"/>
              <a:buChar char="o"/>
            </a:pPr>
            <a:r>
              <a:rPr lang="en-US" altLang="x-none" sz="1803" dirty="0"/>
              <a:t>layered </a:t>
            </a:r>
            <a:r>
              <a:rPr lang="en-US" altLang="x-none" sz="1803" dirty="0">
                <a:solidFill>
                  <a:schemeClr val="accent2"/>
                </a:solidFill>
              </a:rPr>
              <a:t>reference model</a:t>
            </a:r>
            <a:r>
              <a:rPr lang="en-US" altLang="x-none" sz="1803" dirty="0"/>
              <a:t> for discussion</a:t>
            </a:r>
          </a:p>
          <a:p>
            <a:pPr lvl="1" algn="l"/>
            <a:endParaRPr lang="en-US" altLang="x-none" sz="1803" dirty="0"/>
          </a:p>
        </p:txBody>
      </p:sp>
      <p:sp>
        <p:nvSpPr>
          <p:cNvPr id="95236" name="Rectangle 5"/>
          <p:cNvSpPr>
            <a:spLocks noChangeArrowheads="1"/>
          </p:cNvSpPr>
          <p:nvPr/>
        </p:nvSpPr>
        <p:spPr bwMode="auto">
          <a:xfrm>
            <a:off x="610447" y="1680316"/>
            <a:ext cx="3586374" cy="465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3" u="sng" dirty="0">
                <a:solidFill>
                  <a:srgbClr val="FF0000"/>
                </a:solidFill>
              </a:rPr>
              <a:t>Networks are complex ! </a:t>
            </a:r>
          </a:p>
          <a:p>
            <a:pPr algn="l">
              <a:buFont typeface="Wingdings" pitchFamily="2" charset="2"/>
              <a:buChar char="q"/>
            </a:pPr>
            <a:r>
              <a:rPr lang="en-US" altLang="x-none" sz="2403" dirty="0"/>
              <a:t>many </a:t>
            </a:r>
            <a:r>
              <a:rPr lang="ja-JP" altLang="en-US" sz="2403" dirty="0"/>
              <a:t>“</a:t>
            </a:r>
            <a:r>
              <a:rPr lang="en-US" altLang="ja-JP" sz="2403" dirty="0"/>
              <a:t>pieces</a:t>
            </a:r>
            <a:r>
              <a:rPr lang="ja-JP" altLang="en-US" sz="2403" dirty="0"/>
              <a:t>”</a:t>
            </a:r>
            <a:r>
              <a:rPr lang="en-US" altLang="ja-JP" sz="2403" dirty="0"/>
              <a:t>:</a:t>
            </a:r>
          </a:p>
          <a:p>
            <a:pPr lvl="1" algn="l">
              <a:buFont typeface="Courier New" panose="02070309020205020404" pitchFamily="49" charset="0"/>
              <a:buChar char="o"/>
            </a:pPr>
            <a:r>
              <a:rPr lang="en-US" altLang="x-none" sz="2403" dirty="0"/>
              <a:t>hardware</a:t>
            </a:r>
          </a:p>
          <a:p>
            <a:pPr lvl="2" algn="l"/>
            <a:r>
              <a:rPr lang="en-US" altLang="x-none" sz="2003" dirty="0"/>
              <a:t>hosts</a:t>
            </a:r>
          </a:p>
          <a:p>
            <a:pPr lvl="2" algn="l"/>
            <a:r>
              <a:rPr lang="en-US" altLang="x-none" sz="2003" dirty="0"/>
              <a:t>routers</a:t>
            </a:r>
          </a:p>
          <a:p>
            <a:pPr lvl="2" algn="l"/>
            <a:r>
              <a:rPr lang="en-US" altLang="x-none" sz="2003" dirty="0"/>
              <a:t>links of various media</a:t>
            </a:r>
          </a:p>
          <a:p>
            <a:pPr lvl="2" algn="l"/>
            <a:endParaRPr lang="en-US" altLang="x-none" sz="2003" dirty="0"/>
          </a:p>
          <a:p>
            <a:pPr lvl="1" algn="l">
              <a:buFont typeface="Courier New" panose="02070309020205020404" pitchFamily="49" charset="0"/>
              <a:buChar char="o"/>
            </a:pPr>
            <a:r>
              <a:rPr lang="en-US" altLang="x-none" sz="2403" dirty="0"/>
              <a:t>software</a:t>
            </a:r>
          </a:p>
          <a:p>
            <a:pPr lvl="2" algn="l"/>
            <a:r>
              <a:rPr lang="en-US" altLang="x-none" sz="2003" dirty="0"/>
              <a:t>applications</a:t>
            </a:r>
          </a:p>
          <a:p>
            <a:pPr lvl="2" algn="l"/>
            <a:r>
              <a:rPr lang="en-US" altLang="x-none" sz="2003" dirty="0"/>
              <a:t>infrastructure</a:t>
            </a:r>
          </a:p>
        </p:txBody>
      </p:sp>
      <p:sp>
        <p:nvSpPr>
          <p:cNvPr id="95237" name="Rectangle 5"/>
          <p:cNvSpPr>
            <a:spLocks noChangeArrowheads="1"/>
          </p:cNvSpPr>
          <p:nvPr/>
        </p:nvSpPr>
        <p:spPr bwMode="auto">
          <a:xfrm>
            <a:off x="4502044" y="3893185"/>
            <a:ext cx="4273127" cy="2441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FontTx/>
              <a:buNone/>
            </a:pPr>
            <a:r>
              <a:rPr lang="en-US" altLang="x-none" sz="1803" dirty="0">
                <a:solidFill>
                  <a:srgbClr val="FF0000"/>
                </a:solidFill>
              </a:rPr>
              <a:t>Modularization</a:t>
            </a:r>
            <a:r>
              <a:rPr lang="en-US" altLang="x-none" sz="1803" dirty="0"/>
              <a:t> eases maintenance, updating of system:</a:t>
            </a:r>
          </a:p>
          <a:p>
            <a:pPr lvl="1">
              <a:buFont typeface="Courier New" panose="02070309020205020404" pitchFamily="49" charset="0"/>
              <a:buChar char="o"/>
            </a:pPr>
            <a:r>
              <a:rPr lang="en-US" altLang="x-none" sz="1803" dirty="0"/>
              <a:t>change of implementation of a layer</a:t>
            </a:r>
            <a:r>
              <a:rPr lang="en-US" altLang="en-US" sz="1803" dirty="0"/>
              <a:t>’</a:t>
            </a:r>
            <a:r>
              <a:rPr lang="en-US" altLang="ja-JP" sz="1803" dirty="0"/>
              <a:t>s service transparent to rest of system</a:t>
            </a:r>
            <a:r>
              <a:rPr lang="en-US" altLang="zh-CN" sz="1803" dirty="0">
                <a:ea typeface="宋体" charset="-122"/>
              </a:rPr>
              <a:t>, </a:t>
            </a:r>
            <a:r>
              <a:rPr lang="en-US" altLang="ja-JP" sz="1803" dirty="0"/>
              <a:t>e.g., change</a:t>
            </a:r>
            <a:r>
              <a:rPr lang="en-US" altLang="zh-CN" sz="1803" dirty="0">
                <a:ea typeface="宋体" charset="-122"/>
              </a:rPr>
              <a:t>s</a:t>
            </a:r>
            <a:r>
              <a:rPr lang="en-US" altLang="ja-JP" sz="1803" dirty="0"/>
              <a:t> in routing protocol doesn’t affect rest of system</a:t>
            </a:r>
            <a:endParaRPr lang="en-US" altLang="x-none" sz="1803" dirty="0"/>
          </a:p>
        </p:txBody>
      </p:sp>
    </p:spTree>
    <p:extLst>
      <p:ext uri="{BB962C8B-B14F-4D97-AF65-F5344CB8AC3E}">
        <p14:creationId xmlns:p14="http://schemas.microsoft.com/office/powerpoint/2010/main" val="4233161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x-none" dirty="0">
                <a:ea typeface="ＭＳ Ｐゴシック" charset="-128"/>
              </a:rPr>
              <a:t>An Example: No Layering</a:t>
            </a:r>
          </a:p>
        </p:txBody>
      </p:sp>
      <p:sp>
        <p:nvSpPr>
          <p:cNvPr id="328707" name="Rectangle 3"/>
          <p:cNvSpPr>
            <a:spLocks noGrp="1" noChangeArrowheads="1"/>
          </p:cNvSpPr>
          <p:nvPr>
            <p:ph idx="1"/>
          </p:nvPr>
        </p:nvSpPr>
        <p:spPr>
          <a:xfrm>
            <a:off x="534141" y="4045795"/>
            <a:ext cx="7783195" cy="2212870"/>
          </a:xfrm>
        </p:spPr>
        <p:txBody>
          <a:bodyPr/>
          <a:lstStyle/>
          <a:p>
            <a:pPr>
              <a:buFont typeface="Wingdings" pitchFamily="2" charset="2"/>
              <a:buChar char="q"/>
            </a:pPr>
            <a:r>
              <a:rPr lang="en-US" altLang="x-none" dirty="0">
                <a:ea typeface="ＭＳ Ｐゴシック" charset="-128"/>
              </a:rPr>
              <a:t>No layering: each new application has to be </a:t>
            </a:r>
            <a:r>
              <a:rPr lang="en-US" altLang="x-none" dirty="0">
                <a:solidFill>
                  <a:srgbClr val="FF0000"/>
                </a:solidFill>
                <a:ea typeface="ＭＳ Ｐゴシック" charset="-128"/>
              </a:rPr>
              <a:t>re-</a:t>
            </a:r>
            <a:r>
              <a:rPr lang="en-US" altLang="x-none" dirty="0">
                <a:ea typeface="ＭＳ Ｐゴシック" charset="-128"/>
              </a:rPr>
              <a:t>implemented for every network technology</a:t>
            </a:r>
            <a:r>
              <a:rPr lang="en-US" altLang="zh-CN" dirty="0">
                <a:ea typeface="宋体" charset="-122"/>
              </a:rPr>
              <a:t> </a:t>
            </a:r>
            <a:r>
              <a:rPr lang="en-US" altLang="x-none" dirty="0">
                <a:ea typeface="ＭＳ Ｐゴシック" charset="-128"/>
              </a:rPr>
              <a:t>!</a:t>
            </a:r>
          </a:p>
        </p:txBody>
      </p:sp>
      <p:sp>
        <p:nvSpPr>
          <p:cNvPr id="9728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5D9073CB-6BD6-4F4F-8DB1-3E71E82C045C}" type="slidenum">
              <a:rPr lang="en-US" altLang="x-none" sz="1202">
                <a:latin typeface="Tahoma" charset="0"/>
              </a:rPr>
              <a:pPr>
                <a:spcBef>
                  <a:spcPct val="0"/>
                </a:spcBef>
                <a:buClrTx/>
                <a:buSzTx/>
                <a:buFontTx/>
                <a:buNone/>
              </a:pPr>
              <a:t>43</a:t>
            </a:fld>
            <a:endParaRPr lang="en-US" altLang="x-none" sz="1202">
              <a:latin typeface="Tahoma" charset="0"/>
            </a:endParaRPr>
          </a:p>
        </p:txBody>
      </p:sp>
      <p:sp>
        <p:nvSpPr>
          <p:cNvPr id="97284" name="Rectangle 4"/>
          <p:cNvSpPr>
            <a:spLocks noChangeArrowheads="1"/>
          </p:cNvSpPr>
          <p:nvPr/>
        </p:nvSpPr>
        <p:spPr bwMode="auto">
          <a:xfrm>
            <a:off x="2823316" y="2061845"/>
            <a:ext cx="915670" cy="457835"/>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7285" name="Rectangle 5"/>
          <p:cNvSpPr>
            <a:spLocks noChangeArrowheads="1"/>
          </p:cNvSpPr>
          <p:nvPr/>
        </p:nvSpPr>
        <p:spPr bwMode="auto">
          <a:xfrm>
            <a:off x="4502044" y="2061845"/>
            <a:ext cx="686753" cy="457835"/>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7286" name="Text Box 6"/>
          <p:cNvSpPr txBox="1">
            <a:spLocks noChangeArrowheads="1"/>
          </p:cNvSpPr>
          <p:nvPr/>
        </p:nvSpPr>
        <p:spPr bwMode="auto">
          <a:xfrm>
            <a:off x="2812189" y="2138151"/>
            <a:ext cx="1003103"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Telnet </a:t>
            </a:r>
          </a:p>
        </p:txBody>
      </p:sp>
      <p:sp>
        <p:nvSpPr>
          <p:cNvPr id="97287" name="Text Box 7"/>
          <p:cNvSpPr txBox="1">
            <a:spLocks noChangeArrowheads="1"/>
          </p:cNvSpPr>
          <p:nvPr/>
        </p:nvSpPr>
        <p:spPr bwMode="auto">
          <a:xfrm>
            <a:off x="4522711" y="2061846"/>
            <a:ext cx="66608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FTP</a:t>
            </a:r>
          </a:p>
        </p:txBody>
      </p:sp>
      <p:grpSp>
        <p:nvGrpSpPr>
          <p:cNvPr id="2" name="Group 38"/>
          <p:cNvGrpSpPr>
            <a:grpSpLocks/>
          </p:cNvGrpSpPr>
          <p:nvPr/>
        </p:nvGrpSpPr>
        <p:grpSpPr bwMode="auto">
          <a:xfrm>
            <a:off x="5899396" y="3053821"/>
            <a:ext cx="1228841" cy="763058"/>
            <a:chOff x="3423" y="2400"/>
            <a:chExt cx="773" cy="480"/>
          </a:xfrm>
        </p:grpSpPr>
        <p:sp>
          <p:nvSpPr>
            <p:cNvPr id="97310" name="Rectangle 12"/>
            <p:cNvSpPr>
              <a:spLocks noChangeArrowheads="1"/>
            </p:cNvSpPr>
            <p:nvPr/>
          </p:nvSpPr>
          <p:spPr bwMode="auto">
            <a:xfrm>
              <a:off x="3456" y="2400"/>
              <a:ext cx="672" cy="48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7311" name="Text Box 11"/>
            <p:cNvSpPr txBox="1">
              <a:spLocks noChangeArrowheads="1"/>
            </p:cNvSpPr>
            <p:nvPr/>
          </p:nvSpPr>
          <p:spPr bwMode="auto">
            <a:xfrm>
              <a:off x="3423" y="2407"/>
              <a:ext cx="7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3" b="1">
                  <a:latin typeface="Arial" charset="0"/>
                  <a:ea typeface="宋体" charset="-122"/>
                </a:rPr>
                <a:t>Wireless</a:t>
              </a:r>
              <a:endParaRPr lang="en-US" altLang="x-none" sz="2003" b="1">
                <a:latin typeface="Arial" charset="0"/>
                <a:ea typeface="宋体" charset="-122"/>
              </a:endParaRPr>
            </a:p>
          </p:txBody>
        </p:sp>
      </p:grpSp>
      <p:sp>
        <p:nvSpPr>
          <p:cNvPr id="97289" name="Rectangle 13"/>
          <p:cNvSpPr>
            <a:spLocks noChangeArrowheads="1"/>
          </p:cNvSpPr>
          <p:nvPr/>
        </p:nvSpPr>
        <p:spPr bwMode="auto">
          <a:xfrm>
            <a:off x="3281151" y="3053821"/>
            <a:ext cx="1144588" cy="763058"/>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7290" name="Text Box 14"/>
          <p:cNvSpPr txBox="1">
            <a:spLocks noChangeArrowheads="1"/>
          </p:cNvSpPr>
          <p:nvPr/>
        </p:nvSpPr>
        <p:spPr bwMode="auto">
          <a:xfrm>
            <a:off x="3341560" y="3064949"/>
            <a:ext cx="1084179"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3" b="1">
                <a:latin typeface="Arial" charset="0"/>
                <a:ea typeface="宋体" charset="-122"/>
              </a:rPr>
              <a:t>Ether-net</a:t>
            </a:r>
            <a:endParaRPr lang="en-US" altLang="x-none" sz="2003" b="1">
              <a:latin typeface="Arial" charset="0"/>
              <a:ea typeface="宋体" charset="-122"/>
            </a:endParaRPr>
          </a:p>
        </p:txBody>
      </p:sp>
      <p:sp>
        <p:nvSpPr>
          <p:cNvPr id="97291" name="Rectangle 15"/>
          <p:cNvSpPr>
            <a:spLocks noChangeArrowheads="1"/>
          </p:cNvSpPr>
          <p:nvPr/>
        </p:nvSpPr>
        <p:spPr bwMode="auto">
          <a:xfrm>
            <a:off x="4730962" y="3053821"/>
            <a:ext cx="991976" cy="763058"/>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7292" name="Text Box 16"/>
          <p:cNvSpPr txBox="1">
            <a:spLocks noChangeArrowheads="1"/>
          </p:cNvSpPr>
          <p:nvPr/>
        </p:nvSpPr>
        <p:spPr bwMode="auto">
          <a:xfrm>
            <a:off x="4791371" y="3064949"/>
            <a:ext cx="855261"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3" b="1">
                <a:latin typeface="Arial" charset="0"/>
                <a:ea typeface="宋体" charset="-122"/>
              </a:rPr>
              <a:t>F</a:t>
            </a:r>
            <a:r>
              <a:rPr lang="en-US" altLang="x-none" sz="2003" b="1">
                <a:latin typeface="Arial" charset="0"/>
                <a:ea typeface="宋体" charset="-122"/>
              </a:rPr>
              <a:t>iber</a:t>
            </a:r>
          </a:p>
          <a:p>
            <a:pPr algn="ctr">
              <a:spcBef>
                <a:spcPct val="0"/>
              </a:spcBef>
              <a:buClrTx/>
              <a:buSzTx/>
              <a:buFontTx/>
              <a:buNone/>
            </a:pPr>
            <a:r>
              <a:rPr lang="en-US" altLang="x-none" sz="2003" b="1">
                <a:latin typeface="Arial" charset="0"/>
                <a:ea typeface="宋体" charset="-122"/>
              </a:rPr>
              <a:t>optic</a:t>
            </a:r>
          </a:p>
        </p:txBody>
      </p:sp>
      <p:sp>
        <p:nvSpPr>
          <p:cNvPr id="97293" name="Line 17"/>
          <p:cNvSpPr>
            <a:spLocks noChangeShapeType="1"/>
          </p:cNvSpPr>
          <p:nvPr/>
        </p:nvSpPr>
        <p:spPr bwMode="auto">
          <a:xfrm>
            <a:off x="2441787" y="2824903"/>
            <a:ext cx="4502044"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97294" name="Text Box 18"/>
          <p:cNvSpPr txBox="1">
            <a:spLocks noChangeArrowheads="1"/>
          </p:cNvSpPr>
          <p:nvPr/>
        </p:nvSpPr>
        <p:spPr bwMode="auto">
          <a:xfrm>
            <a:off x="863321" y="2149280"/>
            <a:ext cx="1587894"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dirty="0">
                <a:latin typeface="Arial" charset="0"/>
              </a:rPr>
              <a:t>Application</a:t>
            </a:r>
          </a:p>
        </p:txBody>
      </p:sp>
      <p:sp>
        <p:nvSpPr>
          <p:cNvPr id="97295" name="Text Box 19"/>
          <p:cNvSpPr txBox="1">
            <a:spLocks noChangeArrowheads="1"/>
          </p:cNvSpPr>
          <p:nvPr/>
        </p:nvSpPr>
        <p:spPr bwMode="auto">
          <a:xfrm>
            <a:off x="896932" y="3130127"/>
            <a:ext cx="1843381"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dirty="0">
                <a:latin typeface="Arial" charset="0"/>
              </a:rPr>
              <a:t>Transmission</a:t>
            </a:r>
          </a:p>
          <a:p>
            <a:pPr>
              <a:spcBef>
                <a:spcPct val="0"/>
              </a:spcBef>
              <a:buClrTx/>
              <a:buSzTx/>
              <a:buFontTx/>
              <a:buNone/>
            </a:pPr>
            <a:r>
              <a:rPr lang="en-US" altLang="x-none" sz="2003" b="1" dirty="0">
                <a:latin typeface="Arial" charset="0"/>
              </a:rPr>
              <a:t>Media</a:t>
            </a:r>
          </a:p>
        </p:txBody>
      </p:sp>
      <p:cxnSp>
        <p:nvCxnSpPr>
          <p:cNvPr id="97296" name="AutoShape 20"/>
          <p:cNvCxnSpPr>
            <a:cxnSpLocks noChangeShapeType="1"/>
            <a:stCxn id="97286" idx="2"/>
            <a:endCxn id="97290" idx="0"/>
          </p:cNvCxnSpPr>
          <p:nvPr/>
        </p:nvCxnSpPr>
        <p:spPr bwMode="auto">
          <a:xfrm>
            <a:off x="3313741" y="2535577"/>
            <a:ext cx="569909" cy="52937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7297" name="AutoShape 21"/>
          <p:cNvCxnSpPr>
            <a:cxnSpLocks noChangeShapeType="1"/>
            <a:stCxn id="97286" idx="2"/>
            <a:endCxn id="97291" idx="0"/>
          </p:cNvCxnSpPr>
          <p:nvPr/>
        </p:nvCxnSpPr>
        <p:spPr bwMode="auto">
          <a:xfrm>
            <a:off x="3314535" y="2535577"/>
            <a:ext cx="1912414" cy="50870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7298" name="AutoShape 22"/>
          <p:cNvCxnSpPr>
            <a:cxnSpLocks noChangeShapeType="1"/>
            <a:stCxn id="97285" idx="2"/>
            <a:endCxn id="97289" idx="0"/>
          </p:cNvCxnSpPr>
          <p:nvPr/>
        </p:nvCxnSpPr>
        <p:spPr bwMode="auto">
          <a:xfrm flipH="1">
            <a:off x="3853445" y="2529218"/>
            <a:ext cx="991976" cy="51506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7299" name="AutoShape 23"/>
          <p:cNvCxnSpPr>
            <a:cxnSpLocks noChangeShapeType="1"/>
            <a:stCxn id="97285" idx="2"/>
            <a:endCxn id="97291" idx="0"/>
          </p:cNvCxnSpPr>
          <p:nvPr/>
        </p:nvCxnSpPr>
        <p:spPr bwMode="auto">
          <a:xfrm>
            <a:off x="4845421" y="2529218"/>
            <a:ext cx="381529" cy="51506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 name="Group 39"/>
          <p:cNvGrpSpPr>
            <a:grpSpLocks/>
          </p:cNvGrpSpPr>
          <p:nvPr/>
        </p:nvGrpSpPr>
        <p:grpSpPr bwMode="auto">
          <a:xfrm>
            <a:off x="5951855" y="2061845"/>
            <a:ext cx="850493" cy="457835"/>
            <a:chOff x="3456" y="1776"/>
            <a:chExt cx="535" cy="288"/>
          </a:xfrm>
        </p:grpSpPr>
        <p:sp>
          <p:nvSpPr>
            <p:cNvPr id="97308" name="Rectangle 29"/>
            <p:cNvSpPr>
              <a:spLocks noChangeArrowheads="1"/>
            </p:cNvSpPr>
            <p:nvPr/>
          </p:nvSpPr>
          <p:spPr bwMode="auto">
            <a:xfrm>
              <a:off x="3463" y="1776"/>
              <a:ext cx="528" cy="288"/>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7309" name="Text Box 30"/>
            <p:cNvSpPr txBox="1">
              <a:spLocks noChangeArrowheads="1"/>
            </p:cNvSpPr>
            <p:nvPr/>
          </p:nvSpPr>
          <p:spPr bwMode="auto">
            <a:xfrm>
              <a:off x="3456" y="1814"/>
              <a:ext cx="5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HTTP</a:t>
              </a:r>
            </a:p>
          </p:txBody>
        </p:sp>
      </p:grpSp>
      <p:grpSp>
        <p:nvGrpSpPr>
          <p:cNvPr id="4" name="Group 47"/>
          <p:cNvGrpSpPr>
            <a:grpSpLocks/>
          </p:cNvGrpSpPr>
          <p:nvPr/>
        </p:nvGrpSpPr>
        <p:grpSpPr bwMode="auto">
          <a:xfrm>
            <a:off x="3853445" y="2519680"/>
            <a:ext cx="2529221" cy="524603"/>
            <a:chOff x="2424" y="1584"/>
            <a:chExt cx="1591" cy="330"/>
          </a:xfrm>
        </p:grpSpPr>
        <p:cxnSp>
          <p:nvCxnSpPr>
            <p:cNvPr id="97306" name="AutoShape 41"/>
            <p:cNvCxnSpPr>
              <a:cxnSpLocks noChangeShapeType="1"/>
            </p:cNvCxnSpPr>
            <p:nvPr/>
          </p:nvCxnSpPr>
          <p:spPr bwMode="auto">
            <a:xfrm flipH="1">
              <a:off x="2424" y="1584"/>
              <a:ext cx="1548" cy="330"/>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7307" name="AutoShape 42"/>
            <p:cNvCxnSpPr>
              <a:cxnSpLocks noChangeShapeType="1"/>
            </p:cNvCxnSpPr>
            <p:nvPr/>
          </p:nvCxnSpPr>
          <p:spPr bwMode="auto">
            <a:xfrm flipH="1">
              <a:off x="3288" y="1590"/>
              <a:ext cx="727" cy="324"/>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5" name="Group 46"/>
          <p:cNvGrpSpPr>
            <a:grpSpLocks/>
          </p:cNvGrpSpPr>
          <p:nvPr/>
        </p:nvGrpSpPr>
        <p:grpSpPr bwMode="auto">
          <a:xfrm>
            <a:off x="3467147" y="2519681"/>
            <a:ext cx="3095155" cy="545269"/>
            <a:chOff x="2181" y="1584"/>
            <a:chExt cx="1947" cy="343"/>
          </a:xfrm>
        </p:grpSpPr>
        <p:cxnSp>
          <p:nvCxnSpPr>
            <p:cNvPr id="97303" name="AutoShape 43"/>
            <p:cNvCxnSpPr>
              <a:cxnSpLocks noChangeShapeType="1"/>
              <a:stCxn id="97285" idx="2"/>
              <a:endCxn id="97310" idx="0"/>
            </p:cNvCxnSpPr>
            <p:nvPr/>
          </p:nvCxnSpPr>
          <p:spPr bwMode="auto">
            <a:xfrm>
              <a:off x="3048" y="1590"/>
              <a:ext cx="1032" cy="3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7304" name="AutoShape 44"/>
            <p:cNvCxnSpPr>
              <a:cxnSpLocks noChangeShapeType="1"/>
              <a:endCxn id="97311" idx="0"/>
            </p:cNvCxnSpPr>
            <p:nvPr/>
          </p:nvCxnSpPr>
          <p:spPr bwMode="auto">
            <a:xfrm>
              <a:off x="2181" y="1584"/>
              <a:ext cx="1917" cy="343"/>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97305" name="Line 45"/>
            <p:cNvSpPr>
              <a:spLocks noChangeShapeType="1"/>
            </p:cNvSpPr>
            <p:nvPr/>
          </p:nvSpPr>
          <p:spPr bwMode="auto">
            <a:xfrm>
              <a:off x="4128" y="1584"/>
              <a:ext cx="0" cy="33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sz="501"/>
            </a:p>
          </p:txBody>
        </p:sp>
      </p:grpSp>
    </p:spTree>
    <p:extLst>
      <p:ext uri="{BB962C8B-B14F-4D97-AF65-F5344CB8AC3E}">
        <p14:creationId xmlns:p14="http://schemas.microsoft.com/office/powerpoint/2010/main" val="2070366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x-none" sz="3605" dirty="0">
                <a:ea typeface="ＭＳ Ｐゴシック" charset="-128"/>
              </a:rPr>
              <a:t>An Example: Benefit of Layering</a:t>
            </a:r>
          </a:p>
        </p:txBody>
      </p:sp>
      <p:sp>
        <p:nvSpPr>
          <p:cNvPr id="99331" name="Rectangle 3"/>
          <p:cNvSpPr>
            <a:spLocks noGrp="1" noChangeArrowheads="1"/>
          </p:cNvSpPr>
          <p:nvPr>
            <p:ph idx="1"/>
          </p:nvPr>
        </p:nvSpPr>
        <p:spPr>
          <a:xfrm>
            <a:off x="534141" y="1375093"/>
            <a:ext cx="7783195" cy="4883573"/>
          </a:xfrm>
        </p:spPr>
        <p:txBody>
          <a:bodyPr/>
          <a:lstStyle/>
          <a:p>
            <a:pPr>
              <a:buFont typeface="Wingdings" pitchFamily="2" charset="2"/>
              <a:buChar char="q"/>
            </a:pPr>
            <a:r>
              <a:rPr lang="en-US" altLang="zh-CN" dirty="0">
                <a:ea typeface="宋体" charset="-122"/>
              </a:rPr>
              <a:t>I</a:t>
            </a:r>
            <a:r>
              <a:rPr lang="en-US" altLang="x-none" dirty="0">
                <a:ea typeface="ＭＳ Ｐゴシック" charset="-128"/>
              </a:rPr>
              <a:t>ntroduc</a:t>
            </a:r>
            <a:r>
              <a:rPr lang="en-US" altLang="zh-CN" dirty="0">
                <a:ea typeface="宋体" charset="-122"/>
              </a:rPr>
              <a:t>ing</a:t>
            </a:r>
            <a:r>
              <a:rPr lang="en-US" altLang="x-none" dirty="0">
                <a:ea typeface="ＭＳ Ｐゴシック" charset="-128"/>
              </a:rPr>
              <a:t> an intermediate layer provides a </a:t>
            </a:r>
            <a:r>
              <a:rPr lang="en-US" altLang="x-none" dirty="0">
                <a:solidFill>
                  <a:srgbClr val="FF0000"/>
                </a:solidFill>
                <a:ea typeface="ＭＳ Ｐゴシック" charset="-128"/>
              </a:rPr>
              <a:t>common</a:t>
            </a:r>
            <a:r>
              <a:rPr lang="en-US" altLang="x-none" dirty="0">
                <a:ea typeface="ＭＳ Ｐゴシック" charset="-128"/>
              </a:rPr>
              <a:t> </a:t>
            </a:r>
            <a:r>
              <a:rPr lang="en-US" altLang="x-none" dirty="0">
                <a:solidFill>
                  <a:srgbClr val="FF0000"/>
                </a:solidFill>
                <a:ea typeface="ＭＳ Ｐゴシック" charset="-128"/>
              </a:rPr>
              <a:t>abstraction</a:t>
            </a:r>
            <a:r>
              <a:rPr lang="en-US" altLang="x-none" dirty="0">
                <a:ea typeface="ＭＳ Ｐゴシック" charset="-128"/>
              </a:rPr>
              <a:t> for network technologies</a:t>
            </a:r>
          </a:p>
        </p:txBody>
      </p:sp>
      <p:sp>
        <p:nvSpPr>
          <p:cNvPr id="9932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11AA6B77-78D0-AF4B-BA76-8DE0C24B5E38}" type="slidenum">
              <a:rPr lang="en-US" altLang="x-none" sz="1202">
                <a:latin typeface="Tahoma" charset="0"/>
              </a:rPr>
              <a:pPr>
                <a:spcBef>
                  <a:spcPct val="0"/>
                </a:spcBef>
                <a:buClrTx/>
                <a:buSzTx/>
                <a:buFontTx/>
                <a:buNone/>
              </a:pPr>
              <a:t>44</a:t>
            </a:fld>
            <a:endParaRPr lang="en-US" altLang="x-none" sz="1202">
              <a:latin typeface="Tahoma" charset="0"/>
            </a:endParaRPr>
          </a:p>
        </p:txBody>
      </p:sp>
      <p:sp>
        <p:nvSpPr>
          <p:cNvPr id="331780" name="Rectangle 4"/>
          <p:cNvSpPr>
            <a:spLocks noChangeArrowheads="1"/>
          </p:cNvSpPr>
          <p:nvPr/>
        </p:nvSpPr>
        <p:spPr bwMode="auto">
          <a:xfrm>
            <a:off x="5722938" y="2672292"/>
            <a:ext cx="839364" cy="457835"/>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latin typeface="Times New Roman" charset="0"/>
              </a:rPr>
              <a:t>HTTP</a:t>
            </a:r>
          </a:p>
        </p:txBody>
      </p:sp>
      <p:sp>
        <p:nvSpPr>
          <p:cNvPr id="99333" name="Rectangle 5"/>
          <p:cNvSpPr>
            <a:spLocks noChangeArrowheads="1"/>
          </p:cNvSpPr>
          <p:nvPr/>
        </p:nvSpPr>
        <p:spPr bwMode="auto">
          <a:xfrm>
            <a:off x="2747010" y="2716803"/>
            <a:ext cx="915670" cy="457835"/>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9334" name="Rectangle 6"/>
          <p:cNvSpPr>
            <a:spLocks noChangeArrowheads="1"/>
          </p:cNvSpPr>
          <p:nvPr/>
        </p:nvSpPr>
        <p:spPr bwMode="auto">
          <a:xfrm>
            <a:off x="4196821" y="2672292"/>
            <a:ext cx="686753" cy="457835"/>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9335" name="Text Box 7"/>
          <p:cNvSpPr txBox="1">
            <a:spLocks noChangeArrowheads="1"/>
          </p:cNvSpPr>
          <p:nvPr/>
        </p:nvSpPr>
        <p:spPr bwMode="auto">
          <a:xfrm>
            <a:off x="2735883" y="2748598"/>
            <a:ext cx="1003103"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dirty="0">
                <a:latin typeface="Arial" charset="0"/>
              </a:rPr>
              <a:t>Telnet </a:t>
            </a:r>
          </a:p>
        </p:txBody>
      </p:sp>
      <p:sp>
        <p:nvSpPr>
          <p:cNvPr id="99336" name="Text Box 8"/>
          <p:cNvSpPr txBox="1">
            <a:spLocks noChangeArrowheads="1"/>
          </p:cNvSpPr>
          <p:nvPr/>
        </p:nvSpPr>
        <p:spPr bwMode="auto">
          <a:xfrm>
            <a:off x="4196821" y="2748598"/>
            <a:ext cx="666087"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FTP</a:t>
            </a:r>
          </a:p>
        </p:txBody>
      </p:sp>
      <p:grpSp>
        <p:nvGrpSpPr>
          <p:cNvPr id="2" name="Group 10"/>
          <p:cNvGrpSpPr>
            <a:grpSpLocks/>
          </p:cNvGrpSpPr>
          <p:nvPr/>
        </p:nvGrpSpPr>
        <p:grpSpPr bwMode="auto">
          <a:xfrm>
            <a:off x="5819911" y="5342996"/>
            <a:ext cx="1228841" cy="763058"/>
            <a:chOff x="3421" y="2400"/>
            <a:chExt cx="773" cy="480"/>
          </a:xfrm>
        </p:grpSpPr>
        <p:sp>
          <p:nvSpPr>
            <p:cNvPr id="99354" name="Rectangle 11"/>
            <p:cNvSpPr>
              <a:spLocks noChangeArrowheads="1"/>
            </p:cNvSpPr>
            <p:nvPr/>
          </p:nvSpPr>
          <p:spPr bwMode="auto">
            <a:xfrm>
              <a:off x="3456" y="2400"/>
              <a:ext cx="672" cy="48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9355" name="Text Box 12"/>
            <p:cNvSpPr txBox="1">
              <a:spLocks noChangeArrowheads="1"/>
            </p:cNvSpPr>
            <p:nvPr/>
          </p:nvSpPr>
          <p:spPr bwMode="auto">
            <a:xfrm>
              <a:off x="3421" y="2407"/>
              <a:ext cx="7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3" b="1">
                  <a:latin typeface="Arial" charset="0"/>
                  <a:ea typeface="宋体" charset="-122"/>
                </a:rPr>
                <a:t>Wireless</a:t>
              </a:r>
              <a:endParaRPr lang="en-US" altLang="x-none" sz="2003" b="1">
                <a:latin typeface="Arial" charset="0"/>
                <a:ea typeface="宋体" charset="-122"/>
              </a:endParaRPr>
            </a:p>
          </p:txBody>
        </p:sp>
      </p:grpSp>
      <p:sp>
        <p:nvSpPr>
          <p:cNvPr id="99338" name="Rectangle 13"/>
          <p:cNvSpPr>
            <a:spLocks noChangeArrowheads="1"/>
          </p:cNvSpPr>
          <p:nvPr/>
        </p:nvSpPr>
        <p:spPr bwMode="auto">
          <a:xfrm>
            <a:off x="3204845" y="5342996"/>
            <a:ext cx="1144588" cy="763058"/>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9339" name="Text Box 14"/>
          <p:cNvSpPr txBox="1">
            <a:spLocks noChangeArrowheads="1"/>
          </p:cNvSpPr>
          <p:nvPr/>
        </p:nvSpPr>
        <p:spPr bwMode="auto">
          <a:xfrm>
            <a:off x="3157154" y="5342996"/>
            <a:ext cx="1216125"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3" b="1">
                <a:latin typeface="Arial" charset="0"/>
                <a:ea typeface="宋体" charset="-122"/>
              </a:rPr>
              <a:t>Ethernet</a:t>
            </a:r>
            <a:endParaRPr lang="en-US" altLang="x-none" sz="2003" b="1">
              <a:latin typeface="Arial" charset="0"/>
              <a:ea typeface="宋体" charset="-122"/>
            </a:endParaRPr>
          </a:p>
        </p:txBody>
      </p:sp>
      <p:sp>
        <p:nvSpPr>
          <p:cNvPr id="99340" name="Rectangle 15"/>
          <p:cNvSpPr>
            <a:spLocks noChangeArrowheads="1"/>
          </p:cNvSpPr>
          <p:nvPr/>
        </p:nvSpPr>
        <p:spPr bwMode="auto">
          <a:xfrm>
            <a:off x="4654656" y="5342996"/>
            <a:ext cx="991976" cy="763058"/>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9341" name="Text Box 16"/>
          <p:cNvSpPr txBox="1">
            <a:spLocks noChangeArrowheads="1"/>
          </p:cNvSpPr>
          <p:nvPr/>
        </p:nvSpPr>
        <p:spPr bwMode="auto">
          <a:xfrm>
            <a:off x="4654656" y="5342996"/>
            <a:ext cx="991976"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3" b="1">
                <a:latin typeface="Arial" charset="0"/>
                <a:ea typeface="宋体" charset="-122"/>
              </a:rPr>
              <a:t>F</a:t>
            </a:r>
            <a:r>
              <a:rPr lang="en-US" altLang="x-none" sz="2003" b="1">
                <a:latin typeface="Arial" charset="0"/>
                <a:ea typeface="宋体" charset="-122"/>
              </a:rPr>
              <a:t>iber</a:t>
            </a:r>
          </a:p>
          <a:p>
            <a:pPr algn="ctr">
              <a:spcBef>
                <a:spcPct val="0"/>
              </a:spcBef>
              <a:buClrTx/>
              <a:buSzTx/>
              <a:buFontTx/>
              <a:buNone/>
            </a:pPr>
            <a:r>
              <a:rPr lang="en-US" altLang="x-none" sz="2003" b="1">
                <a:latin typeface="Arial" charset="0"/>
                <a:ea typeface="宋体" charset="-122"/>
              </a:rPr>
              <a:t>optic</a:t>
            </a:r>
          </a:p>
        </p:txBody>
      </p:sp>
      <p:sp>
        <p:nvSpPr>
          <p:cNvPr id="99342" name="Line 17"/>
          <p:cNvSpPr>
            <a:spLocks noChangeShapeType="1"/>
          </p:cNvSpPr>
          <p:nvPr/>
        </p:nvSpPr>
        <p:spPr bwMode="auto">
          <a:xfrm>
            <a:off x="2365481" y="3495759"/>
            <a:ext cx="4502044"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99343" name="Text Box 18"/>
          <p:cNvSpPr txBox="1">
            <a:spLocks noChangeArrowheads="1"/>
          </p:cNvSpPr>
          <p:nvPr/>
        </p:nvSpPr>
        <p:spPr bwMode="auto">
          <a:xfrm>
            <a:off x="787015" y="2804238"/>
            <a:ext cx="1587894"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Application</a:t>
            </a:r>
          </a:p>
        </p:txBody>
      </p:sp>
      <p:sp>
        <p:nvSpPr>
          <p:cNvPr id="99344" name="Text Box 19"/>
          <p:cNvSpPr txBox="1">
            <a:spLocks noChangeArrowheads="1"/>
          </p:cNvSpPr>
          <p:nvPr/>
        </p:nvSpPr>
        <p:spPr bwMode="auto">
          <a:xfrm>
            <a:off x="820626" y="4564041"/>
            <a:ext cx="1843381"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Transmission</a:t>
            </a:r>
          </a:p>
          <a:p>
            <a:pPr>
              <a:spcBef>
                <a:spcPct val="0"/>
              </a:spcBef>
              <a:buClrTx/>
              <a:buSzTx/>
              <a:buFontTx/>
              <a:buNone/>
            </a:pPr>
            <a:r>
              <a:rPr lang="en-US" altLang="x-none" sz="2003" b="1">
                <a:latin typeface="Arial" charset="0"/>
              </a:rPr>
              <a:t>Media</a:t>
            </a:r>
          </a:p>
        </p:txBody>
      </p:sp>
      <p:sp>
        <p:nvSpPr>
          <p:cNvPr id="99345" name="Rectangle 37"/>
          <p:cNvSpPr>
            <a:spLocks noChangeArrowheads="1"/>
          </p:cNvSpPr>
          <p:nvPr/>
        </p:nvSpPr>
        <p:spPr bwMode="auto">
          <a:xfrm>
            <a:off x="3891597" y="3740573"/>
            <a:ext cx="1449811" cy="228918"/>
          </a:xfrm>
          <a:prstGeom prst="rect">
            <a:avLst/>
          </a:prstGeom>
          <a:solidFill>
            <a:srgbClr val="EAEAEA"/>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99346" name="Line 38"/>
          <p:cNvSpPr>
            <a:spLocks noChangeShapeType="1"/>
          </p:cNvSpPr>
          <p:nvPr/>
        </p:nvSpPr>
        <p:spPr bwMode="auto">
          <a:xfrm>
            <a:off x="2365481" y="4182511"/>
            <a:ext cx="4502044"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99347" name="Text Box 39"/>
          <p:cNvSpPr txBox="1">
            <a:spLocks noChangeArrowheads="1"/>
          </p:cNvSpPr>
          <p:nvPr/>
        </p:nvSpPr>
        <p:spPr bwMode="auto">
          <a:xfrm>
            <a:off x="831361" y="3511656"/>
            <a:ext cx="1457870" cy="7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Transport</a:t>
            </a:r>
          </a:p>
          <a:p>
            <a:pPr>
              <a:spcBef>
                <a:spcPct val="0"/>
              </a:spcBef>
              <a:buClrTx/>
              <a:buSzTx/>
              <a:buFontTx/>
              <a:buNone/>
            </a:pPr>
            <a:r>
              <a:rPr lang="en-US" altLang="x-none" sz="2003" b="1">
                <a:latin typeface="Arial" charset="0"/>
              </a:rPr>
              <a:t>&amp; Network</a:t>
            </a:r>
          </a:p>
        </p:txBody>
      </p:sp>
      <p:cxnSp>
        <p:nvCxnSpPr>
          <p:cNvPr id="99348" name="AutoShape 41"/>
          <p:cNvCxnSpPr>
            <a:cxnSpLocks noChangeShapeType="1"/>
            <a:stCxn id="99333" idx="2"/>
            <a:endCxn id="99345" idx="0"/>
          </p:cNvCxnSpPr>
          <p:nvPr/>
        </p:nvCxnSpPr>
        <p:spPr bwMode="auto">
          <a:xfrm>
            <a:off x="3204845" y="3184177"/>
            <a:ext cx="1411658" cy="54367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9349" name="AutoShape 42"/>
          <p:cNvCxnSpPr>
            <a:cxnSpLocks noChangeShapeType="1"/>
            <a:stCxn id="99334" idx="2"/>
            <a:endCxn id="99345" idx="0"/>
          </p:cNvCxnSpPr>
          <p:nvPr/>
        </p:nvCxnSpPr>
        <p:spPr bwMode="auto">
          <a:xfrm>
            <a:off x="4540197" y="3139665"/>
            <a:ext cx="76306" cy="58819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1819" name="AutoShape 43"/>
          <p:cNvCxnSpPr>
            <a:cxnSpLocks noChangeShapeType="1"/>
            <a:stCxn id="331780" idx="2"/>
            <a:endCxn id="99345" idx="0"/>
          </p:cNvCxnSpPr>
          <p:nvPr/>
        </p:nvCxnSpPr>
        <p:spPr bwMode="auto">
          <a:xfrm flipH="1">
            <a:off x="4616503" y="3139665"/>
            <a:ext cx="1526117" cy="588191"/>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9351" name="AutoShape 44"/>
          <p:cNvCxnSpPr>
            <a:cxnSpLocks noChangeShapeType="1"/>
            <a:stCxn id="99345" idx="2"/>
            <a:endCxn id="99338" idx="0"/>
          </p:cNvCxnSpPr>
          <p:nvPr/>
        </p:nvCxnSpPr>
        <p:spPr bwMode="auto">
          <a:xfrm flipH="1">
            <a:off x="3777139" y="3982209"/>
            <a:ext cx="839364" cy="135124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9352" name="AutoShape 45"/>
          <p:cNvCxnSpPr>
            <a:cxnSpLocks noChangeShapeType="1"/>
            <a:stCxn id="99345" idx="2"/>
            <a:endCxn id="99340" idx="0"/>
          </p:cNvCxnSpPr>
          <p:nvPr/>
        </p:nvCxnSpPr>
        <p:spPr bwMode="auto">
          <a:xfrm>
            <a:off x="4616503" y="3982209"/>
            <a:ext cx="534141" cy="135124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1823" name="AutoShape 47"/>
          <p:cNvCxnSpPr>
            <a:cxnSpLocks noChangeShapeType="1"/>
            <a:stCxn id="99345" idx="2"/>
            <a:endCxn id="99354" idx="0"/>
          </p:cNvCxnSpPr>
          <p:nvPr/>
        </p:nvCxnSpPr>
        <p:spPr bwMode="auto">
          <a:xfrm>
            <a:off x="4616503" y="3982209"/>
            <a:ext cx="1793187" cy="1351249"/>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31349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18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1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24AE18E8-1EDC-4546-9624-B24A2F634629}" type="slidenum">
              <a:rPr lang="en-US" altLang="x-none" sz="1202">
                <a:latin typeface="Tahoma" charset="0"/>
              </a:rPr>
              <a:pPr>
                <a:spcBef>
                  <a:spcPct val="0"/>
                </a:spcBef>
                <a:buClrTx/>
                <a:buSzTx/>
                <a:buFontTx/>
                <a:buNone/>
              </a:pPr>
              <a:t>45</a:t>
            </a:fld>
            <a:endParaRPr lang="en-US" altLang="x-none" sz="1202">
              <a:latin typeface="Tahoma" charset="0"/>
            </a:endParaRPr>
          </a:p>
        </p:txBody>
      </p:sp>
      <p:sp>
        <p:nvSpPr>
          <p:cNvPr id="101378" name="Rectangle 4"/>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6" u="sng" dirty="0">
                <a:solidFill>
                  <a:schemeClr val="accent2"/>
                </a:solidFill>
              </a:rPr>
              <a:t>ISO/OSI Concepts</a:t>
            </a:r>
          </a:p>
        </p:txBody>
      </p:sp>
      <p:sp>
        <p:nvSpPr>
          <p:cNvPr id="496645" name="Rectangle 5"/>
          <p:cNvSpPr>
            <a:spLocks noChangeArrowheads="1"/>
          </p:cNvSpPr>
          <p:nvPr/>
        </p:nvSpPr>
        <p:spPr bwMode="auto">
          <a:xfrm>
            <a:off x="534141" y="1451399"/>
            <a:ext cx="8088418" cy="44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sz="2804" dirty="0"/>
              <a:t>ISO – International Standard Organization</a:t>
            </a:r>
          </a:p>
          <a:p>
            <a:pPr algn="l">
              <a:buFont typeface="Wingdings" pitchFamily="2" charset="2"/>
              <a:buChar char="q"/>
            </a:pPr>
            <a:r>
              <a:rPr lang="en-US" altLang="x-none" sz="2804" dirty="0"/>
              <a:t>OSI – Open System Interconnection</a:t>
            </a:r>
          </a:p>
          <a:p>
            <a:pPr algn="l">
              <a:buFont typeface="Wingdings" pitchFamily="2" charset="2"/>
              <a:buChar char="q"/>
            </a:pPr>
            <a:endParaRPr lang="en-US" altLang="x-none" sz="2804" dirty="0"/>
          </a:p>
          <a:p>
            <a:pPr algn="l">
              <a:buFont typeface="Wingdings" pitchFamily="2" charset="2"/>
              <a:buChar char="q"/>
            </a:pPr>
            <a:r>
              <a:rPr lang="en-US" altLang="x-none" sz="2804" dirty="0"/>
              <a:t>Service – says </a:t>
            </a:r>
            <a:r>
              <a:rPr lang="en-US" altLang="x-none" sz="2804" dirty="0">
                <a:solidFill>
                  <a:srgbClr val="FF0000"/>
                </a:solidFill>
              </a:rPr>
              <a:t>what </a:t>
            </a:r>
            <a:r>
              <a:rPr lang="en-US" altLang="x-none" sz="2804" dirty="0"/>
              <a:t>a layer does</a:t>
            </a:r>
          </a:p>
          <a:p>
            <a:pPr algn="l">
              <a:buFont typeface="Wingdings" pitchFamily="2" charset="2"/>
              <a:buChar char="q"/>
            </a:pPr>
            <a:r>
              <a:rPr lang="en-US" altLang="x-none" sz="2804" dirty="0"/>
              <a:t>Interface – says </a:t>
            </a:r>
            <a:r>
              <a:rPr lang="en-US" altLang="x-none" sz="2804" dirty="0">
                <a:solidFill>
                  <a:srgbClr val="FF0000"/>
                </a:solidFill>
              </a:rPr>
              <a:t>how</a:t>
            </a:r>
            <a:r>
              <a:rPr lang="en-US" altLang="x-none" sz="2804" dirty="0"/>
              <a:t> to </a:t>
            </a:r>
            <a:r>
              <a:rPr lang="en-US" altLang="x-none" sz="2804" dirty="0">
                <a:solidFill>
                  <a:srgbClr val="FF0000"/>
                </a:solidFill>
              </a:rPr>
              <a:t>access</a:t>
            </a:r>
            <a:r>
              <a:rPr lang="en-US" altLang="x-none" sz="2804" dirty="0"/>
              <a:t> the service </a:t>
            </a:r>
          </a:p>
          <a:p>
            <a:pPr algn="l">
              <a:buFont typeface="Wingdings" pitchFamily="2" charset="2"/>
              <a:buChar char="q"/>
            </a:pPr>
            <a:r>
              <a:rPr lang="en-US" altLang="x-none" sz="2804" dirty="0"/>
              <a:t>Protocol – specifies </a:t>
            </a:r>
            <a:r>
              <a:rPr lang="en-US" altLang="x-none" sz="2804" dirty="0">
                <a:solidFill>
                  <a:srgbClr val="FF0000"/>
                </a:solidFill>
              </a:rPr>
              <a:t>how</a:t>
            </a:r>
            <a:r>
              <a:rPr lang="en-US" altLang="x-none" sz="2804" dirty="0"/>
              <a:t> the service is </a:t>
            </a:r>
            <a:r>
              <a:rPr lang="en-US" altLang="x-none" sz="2804" dirty="0">
                <a:solidFill>
                  <a:srgbClr val="FF0000"/>
                </a:solidFill>
              </a:rPr>
              <a:t>implemented</a:t>
            </a:r>
          </a:p>
          <a:p>
            <a:pPr lvl="1" algn="l">
              <a:buFont typeface="Courier New" panose="02070309020205020404" pitchFamily="49" charset="0"/>
              <a:buChar char="o"/>
            </a:pPr>
            <a:r>
              <a:rPr lang="en-US" altLang="x-none" sz="2403" dirty="0"/>
              <a:t>a set of rules and formats that govern the communications between two or more </a:t>
            </a:r>
            <a:r>
              <a:rPr lang="en-US" altLang="x-none" sz="2403" dirty="0">
                <a:solidFill>
                  <a:srgbClr val="FF0000"/>
                </a:solidFill>
              </a:rPr>
              <a:t>peers</a:t>
            </a:r>
            <a:r>
              <a:rPr lang="en-US" altLang="x-none" sz="2403" dirty="0"/>
              <a:t> </a:t>
            </a:r>
          </a:p>
        </p:txBody>
      </p:sp>
    </p:spTree>
    <p:extLst>
      <p:ext uri="{BB962C8B-B14F-4D97-AF65-F5344CB8AC3E}">
        <p14:creationId xmlns:p14="http://schemas.microsoft.com/office/powerpoint/2010/main" val="3800073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664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664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66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66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r>
              <a:rPr lang="en-US" altLang="x-none" dirty="0">
                <a:ea typeface="ＭＳ Ｐゴシック" charset="-128"/>
              </a:rPr>
              <a:t>An Example of Layering</a:t>
            </a:r>
          </a:p>
        </p:txBody>
      </p:sp>
      <p:sp>
        <p:nvSpPr>
          <p:cNvPr id="10342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82E1FB2B-27A1-8D42-96A4-BDA8B033513D}" type="slidenum">
              <a:rPr lang="en-US" altLang="x-none" sz="1202">
                <a:latin typeface="Tahoma" charset="0"/>
              </a:rPr>
              <a:pPr>
                <a:spcBef>
                  <a:spcPct val="0"/>
                </a:spcBef>
                <a:buClrTx/>
                <a:buSzTx/>
                <a:buFontTx/>
                <a:buNone/>
              </a:pPr>
              <a:t>46</a:t>
            </a:fld>
            <a:endParaRPr lang="en-US" altLang="x-none" sz="1202">
              <a:latin typeface="Tahoma" charset="0"/>
            </a:endParaRPr>
          </a:p>
        </p:txBody>
      </p:sp>
      <p:pic>
        <p:nvPicPr>
          <p:cNvPr id="103427"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1604010"/>
            <a:ext cx="8164724" cy="4883573"/>
          </a:xfrm>
        </p:spPr>
      </p:pic>
      <p:sp>
        <p:nvSpPr>
          <p:cNvPr id="103428" name="Rectangle 4"/>
          <p:cNvSpPr>
            <a:spLocks noChangeArrowheads="1"/>
          </p:cNvSpPr>
          <p:nvPr/>
        </p:nvSpPr>
        <p:spPr bwMode="auto">
          <a:xfrm>
            <a:off x="3922445" y="1756622"/>
            <a:ext cx="2060258"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29" name="Rectangle 5"/>
          <p:cNvSpPr>
            <a:spLocks noChangeArrowheads="1"/>
          </p:cNvSpPr>
          <p:nvPr/>
        </p:nvSpPr>
        <p:spPr bwMode="auto">
          <a:xfrm>
            <a:off x="3922445" y="2595986"/>
            <a:ext cx="2060258"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0" name="Rectangle 6"/>
          <p:cNvSpPr>
            <a:spLocks noChangeArrowheads="1"/>
          </p:cNvSpPr>
          <p:nvPr/>
        </p:nvSpPr>
        <p:spPr bwMode="auto">
          <a:xfrm>
            <a:off x="3922445" y="3397197"/>
            <a:ext cx="2060258"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1" name="Rectangle 7"/>
          <p:cNvSpPr>
            <a:spLocks noChangeArrowheads="1"/>
          </p:cNvSpPr>
          <p:nvPr/>
        </p:nvSpPr>
        <p:spPr bwMode="auto">
          <a:xfrm>
            <a:off x="3922445" y="4198409"/>
            <a:ext cx="2060258"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2" name="Rectangle 8"/>
          <p:cNvSpPr>
            <a:spLocks noChangeArrowheads="1"/>
          </p:cNvSpPr>
          <p:nvPr/>
        </p:nvSpPr>
        <p:spPr bwMode="auto">
          <a:xfrm>
            <a:off x="3922445" y="5037773"/>
            <a:ext cx="2060258"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3" name="Rectangle 9"/>
          <p:cNvSpPr>
            <a:spLocks noChangeArrowheads="1"/>
          </p:cNvSpPr>
          <p:nvPr/>
        </p:nvSpPr>
        <p:spPr bwMode="auto">
          <a:xfrm>
            <a:off x="0" y="2367069"/>
            <a:ext cx="2308657"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4" name="Rectangle 10"/>
          <p:cNvSpPr>
            <a:spLocks noChangeArrowheads="1"/>
          </p:cNvSpPr>
          <p:nvPr/>
        </p:nvSpPr>
        <p:spPr bwMode="auto">
          <a:xfrm>
            <a:off x="1" y="3206433"/>
            <a:ext cx="2308657"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5" name="Rectangle 11"/>
          <p:cNvSpPr>
            <a:spLocks noChangeArrowheads="1"/>
          </p:cNvSpPr>
          <p:nvPr/>
        </p:nvSpPr>
        <p:spPr bwMode="auto">
          <a:xfrm>
            <a:off x="0" y="4045797"/>
            <a:ext cx="2308656"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3436" name="Rectangle 12"/>
          <p:cNvSpPr>
            <a:spLocks noChangeArrowheads="1"/>
          </p:cNvSpPr>
          <p:nvPr/>
        </p:nvSpPr>
        <p:spPr bwMode="auto">
          <a:xfrm>
            <a:off x="19482" y="4847008"/>
            <a:ext cx="2289175" cy="30522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Tree>
    <p:extLst>
      <p:ext uri="{BB962C8B-B14F-4D97-AF65-F5344CB8AC3E}">
        <p14:creationId xmlns:p14="http://schemas.microsoft.com/office/powerpoint/2010/main" val="242950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r>
              <a:rPr lang="en-US" altLang="x-none">
                <a:ea typeface="ＭＳ Ｐゴシック" charset="-128"/>
              </a:rPr>
              <a:t>An Example of Layering</a:t>
            </a:r>
          </a:p>
        </p:txBody>
      </p:sp>
      <p:sp>
        <p:nvSpPr>
          <p:cNvPr id="10342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82E1FB2B-27A1-8D42-96A4-BDA8B033513D}" type="slidenum">
              <a:rPr lang="en-US" altLang="x-none" sz="1202">
                <a:latin typeface="Tahoma" charset="0"/>
              </a:rPr>
              <a:pPr>
                <a:spcBef>
                  <a:spcPct val="0"/>
                </a:spcBef>
                <a:buClrTx/>
                <a:buSzTx/>
                <a:buFontTx/>
                <a:buNone/>
              </a:pPr>
              <a:t>47</a:t>
            </a:fld>
            <a:endParaRPr lang="en-US" altLang="x-none" sz="1202">
              <a:latin typeface="Tahoma" charset="0"/>
            </a:endParaRPr>
          </a:p>
        </p:txBody>
      </p:sp>
      <p:pic>
        <p:nvPicPr>
          <p:cNvPr id="103427"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1604010"/>
            <a:ext cx="8164724" cy="4883573"/>
          </a:xfrm>
        </p:spPr>
      </p:pic>
    </p:spTree>
    <p:extLst>
      <p:ext uri="{BB962C8B-B14F-4D97-AF65-F5344CB8AC3E}">
        <p14:creationId xmlns:p14="http://schemas.microsoft.com/office/powerpoint/2010/main" val="1553948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x-none" sz="3204" dirty="0">
                <a:ea typeface="ＭＳ Ｐゴシック" charset="-128"/>
              </a:rPr>
              <a:t>Layering </a:t>
            </a:r>
            <a:r>
              <a:rPr lang="en-US" altLang="x-none" sz="3204" dirty="0">
                <a:latin typeface="Times New Roman" charset="0"/>
                <a:ea typeface="ＭＳ Ｐゴシック" charset="-128"/>
              </a:rPr>
              <a:t>-&gt;</a:t>
            </a:r>
            <a:r>
              <a:rPr lang="en-US" altLang="x-none" sz="3204" dirty="0">
                <a:ea typeface="ＭＳ Ｐゴシック" charset="-128"/>
              </a:rPr>
              <a:t> </a:t>
            </a:r>
            <a:r>
              <a:rPr lang="en-US" altLang="x-none" sz="3204" i="1" dirty="0">
                <a:solidFill>
                  <a:srgbClr val="FF0000"/>
                </a:solidFill>
                <a:ea typeface="ＭＳ Ｐゴシック" charset="-128"/>
              </a:rPr>
              <a:t>Logical </a:t>
            </a:r>
            <a:r>
              <a:rPr lang="en-US" altLang="x-none" sz="3204" dirty="0">
                <a:solidFill>
                  <a:srgbClr val="FF0000"/>
                </a:solidFill>
                <a:ea typeface="ＭＳ Ｐゴシック" charset="-128"/>
              </a:rPr>
              <a:t>Communication</a:t>
            </a:r>
          </a:p>
        </p:txBody>
      </p:sp>
      <p:sp>
        <p:nvSpPr>
          <p:cNvPr id="10752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85D927CE-F6A0-CA4C-918F-9CD2C8EE8E2C}" type="slidenum">
              <a:rPr lang="en-US" altLang="x-none" sz="1202">
                <a:latin typeface="Tahoma" charset="0"/>
              </a:rPr>
              <a:pPr>
                <a:spcBef>
                  <a:spcPct val="0"/>
                </a:spcBef>
                <a:buClrTx/>
                <a:buSzTx/>
                <a:buFontTx/>
                <a:buNone/>
              </a:pPr>
              <a:t>48</a:t>
            </a:fld>
            <a:endParaRPr lang="en-US" altLang="x-none" sz="1202">
              <a:latin typeface="Tahoma" charset="0"/>
            </a:endParaRPr>
          </a:p>
        </p:txBody>
      </p:sp>
      <p:graphicFrame>
        <p:nvGraphicFramePr>
          <p:cNvPr id="107523" name="Object 4"/>
          <p:cNvGraphicFramePr>
            <a:graphicFrameLocks noChangeAspect="1"/>
          </p:cNvGraphicFramePr>
          <p:nvPr/>
        </p:nvGraphicFramePr>
        <p:xfrm>
          <a:off x="3662681" y="1680316"/>
          <a:ext cx="4672143" cy="4883573"/>
        </p:xfrm>
        <a:graphic>
          <a:graphicData uri="http://schemas.openxmlformats.org/presentationml/2006/ole">
            <mc:AlternateContent xmlns:mc="http://schemas.openxmlformats.org/markup-compatibility/2006">
              <mc:Choice xmlns:v="urn:schemas-microsoft-com:vml" Requires="v">
                <p:oleObj spid="_x0000_s144393" name="Photo Editor Photo" r:id="rId4" imgW="7478169" imgH="7819048" progId="MSPhotoEd.3">
                  <p:embed/>
                </p:oleObj>
              </mc:Choice>
              <mc:Fallback>
                <p:oleObj name="Photo Editor Photo" r:id="rId4" imgW="7478169" imgH="7819048" progId="MSPhotoEd.3">
                  <p:embed/>
                  <p:pic>
                    <p:nvPicPr>
                      <p:cNvPr id="10752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681" y="1680316"/>
                        <a:ext cx="4672143" cy="488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7524" name="Rectangle 5"/>
          <p:cNvSpPr>
            <a:spLocks noChangeArrowheads="1"/>
          </p:cNvSpPr>
          <p:nvPr/>
        </p:nvSpPr>
        <p:spPr bwMode="auto">
          <a:xfrm>
            <a:off x="534141" y="1756622"/>
            <a:ext cx="2816957" cy="48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3" dirty="0">
                <a:solidFill>
                  <a:srgbClr val="FF0000"/>
                </a:solidFill>
              </a:rPr>
              <a:t>E.g.: </a:t>
            </a:r>
            <a:r>
              <a:rPr lang="en-US" altLang="zh-CN" sz="2403" dirty="0">
                <a:solidFill>
                  <a:srgbClr val="FF0000"/>
                </a:solidFill>
                <a:ea typeface="宋体" charset="-122"/>
              </a:rPr>
              <a:t>application</a:t>
            </a:r>
            <a:endParaRPr lang="en-US" altLang="x-none" sz="2403" dirty="0">
              <a:ea typeface="宋体" charset="-122"/>
            </a:endParaRPr>
          </a:p>
          <a:p>
            <a:pPr algn="l">
              <a:buFont typeface="Wingdings" pitchFamily="2" charset="2"/>
              <a:buChar char="q"/>
            </a:pPr>
            <a:r>
              <a:rPr lang="en-US" altLang="x-none" sz="2003" dirty="0">
                <a:ea typeface="宋体" charset="-122"/>
              </a:rPr>
              <a:t>provide services to users </a:t>
            </a:r>
          </a:p>
          <a:p>
            <a:pPr algn="l">
              <a:buFont typeface="Wingdings" pitchFamily="2" charset="2"/>
              <a:buChar char="q"/>
            </a:pPr>
            <a:endParaRPr lang="en-US" altLang="zh-CN" sz="2003" dirty="0">
              <a:ea typeface="宋体" charset="-122"/>
            </a:endParaRPr>
          </a:p>
          <a:p>
            <a:pPr algn="l">
              <a:buFont typeface="Wingdings" pitchFamily="2" charset="2"/>
              <a:buChar char="q"/>
            </a:pPr>
            <a:r>
              <a:rPr lang="en-US" altLang="zh-CN" sz="2003" dirty="0">
                <a:ea typeface="宋体" charset="-122"/>
              </a:rPr>
              <a:t>application protocol:</a:t>
            </a:r>
          </a:p>
          <a:p>
            <a:pPr lvl="1" algn="l">
              <a:buFont typeface="Courier New" panose="02070309020205020404" pitchFamily="49" charset="0"/>
              <a:buChar char="o"/>
            </a:pPr>
            <a:r>
              <a:rPr lang="en-US" altLang="zh-CN" sz="1803" dirty="0">
                <a:ea typeface="宋体" charset="-122"/>
              </a:rPr>
              <a:t>s</a:t>
            </a:r>
            <a:r>
              <a:rPr lang="en-US" altLang="x-none" sz="1803" dirty="0"/>
              <a:t>end</a:t>
            </a:r>
            <a:r>
              <a:rPr lang="en-US" altLang="zh-CN" sz="1803" dirty="0">
                <a:ea typeface="宋体" charset="-122"/>
              </a:rPr>
              <a:t> messages </a:t>
            </a:r>
            <a:r>
              <a:rPr lang="en-US" altLang="x-none" sz="1803" dirty="0"/>
              <a:t>to peer</a:t>
            </a:r>
            <a:endParaRPr lang="en-US" altLang="zh-CN" sz="1803" dirty="0">
              <a:ea typeface="宋体" charset="-122"/>
            </a:endParaRPr>
          </a:p>
          <a:p>
            <a:pPr lvl="1" algn="l">
              <a:buFont typeface="Courier New" panose="02070309020205020404" pitchFamily="49" charset="0"/>
              <a:buChar char="o"/>
            </a:pPr>
            <a:r>
              <a:rPr lang="en-US" altLang="zh-CN" sz="1803" dirty="0">
                <a:ea typeface="宋体" charset="-122"/>
              </a:rPr>
              <a:t>for example, HELO, MAIL FROM, RCPT TO are messages between two SMTP peers</a:t>
            </a:r>
            <a:endParaRPr lang="en-US" altLang="x-none" sz="1803" dirty="0"/>
          </a:p>
        </p:txBody>
      </p:sp>
    </p:spTree>
    <p:extLst>
      <p:ext uri="{BB962C8B-B14F-4D97-AF65-F5344CB8AC3E}">
        <p14:creationId xmlns:p14="http://schemas.microsoft.com/office/powerpoint/2010/main" val="2504149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F726AB15-2A6C-BC44-87D0-203AF74E141C}" type="slidenum">
              <a:rPr lang="en-US" altLang="x-none" sz="1202">
                <a:latin typeface="Tahoma" charset="0"/>
              </a:rPr>
              <a:pPr>
                <a:spcBef>
                  <a:spcPct val="0"/>
                </a:spcBef>
                <a:buClrTx/>
                <a:buSzTx/>
                <a:buFontTx/>
                <a:buNone/>
              </a:pPr>
              <a:t>49</a:t>
            </a:fld>
            <a:endParaRPr lang="en-US" altLang="x-none" sz="1202">
              <a:latin typeface="Tahoma" charset="0"/>
            </a:endParaRPr>
          </a:p>
        </p:txBody>
      </p:sp>
      <p:sp>
        <p:nvSpPr>
          <p:cNvPr id="109570" name="Rectangle 4"/>
          <p:cNvSpPr>
            <a:spLocks noChangeArrowheads="1"/>
          </p:cNvSpPr>
          <p:nvPr/>
        </p:nvSpPr>
        <p:spPr bwMode="auto">
          <a:xfrm>
            <a:off x="305223" y="135122"/>
            <a:ext cx="839364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204" u="sng" dirty="0">
                <a:solidFill>
                  <a:schemeClr val="accent2"/>
                </a:solidFill>
              </a:rPr>
              <a:t>Layering: </a:t>
            </a:r>
            <a:r>
              <a:rPr lang="en-US" altLang="x-none" sz="3204" b="1" i="1" u="sng" dirty="0">
                <a:solidFill>
                  <a:schemeClr val="accent2"/>
                </a:solidFill>
              </a:rPr>
              <a:t>Logical</a:t>
            </a:r>
            <a:r>
              <a:rPr lang="en-US" altLang="x-none" sz="3204" i="1" u="sng" dirty="0">
                <a:solidFill>
                  <a:schemeClr val="accent2"/>
                </a:solidFill>
              </a:rPr>
              <a:t> </a:t>
            </a:r>
            <a:r>
              <a:rPr lang="en-US" altLang="x-none" sz="3204" u="sng" dirty="0">
                <a:solidFill>
                  <a:schemeClr val="accent2"/>
                </a:solidFill>
              </a:rPr>
              <a:t>Communication </a:t>
            </a:r>
            <a:endParaRPr lang="en-US" altLang="x-none" sz="4006" u="sng" dirty="0">
              <a:solidFill>
                <a:schemeClr val="accent2"/>
              </a:solidFill>
            </a:endParaRPr>
          </a:p>
        </p:txBody>
      </p:sp>
      <p:sp>
        <p:nvSpPr>
          <p:cNvPr id="109571" name="Freeform 5"/>
          <p:cNvSpPr>
            <a:spLocks/>
          </p:cNvSpPr>
          <p:nvPr/>
        </p:nvSpPr>
        <p:spPr bwMode="auto">
          <a:xfrm>
            <a:off x="3006132" y="1605600"/>
            <a:ext cx="5951855" cy="4457532"/>
          </a:xfrm>
          <a:custGeom>
            <a:avLst/>
            <a:gdLst>
              <a:gd name="T0" fmla="*/ 2147483646 w 1340"/>
              <a:gd name="T1" fmla="*/ 2147483646 h 1191"/>
              <a:gd name="T2" fmla="*/ 2147483646 w 1340"/>
              <a:gd name="T3" fmla="*/ 2147483646 h 1191"/>
              <a:gd name="T4" fmla="*/ 2147483646 w 1340"/>
              <a:gd name="T5" fmla="*/ 2147483646 h 1191"/>
              <a:gd name="T6" fmla="*/ 2147483646 w 1340"/>
              <a:gd name="T7" fmla="*/ 2147483646 h 1191"/>
              <a:gd name="T8" fmla="*/ 2147483646 w 1340"/>
              <a:gd name="T9" fmla="*/ 2147483646 h 1191"/>
              <a:gd name="T10" fmla="*/ 2147483646 w 1340"/>
              <a:gd name="T11" fmla="*/ 2147483646 h 1191"/>
              <a:gd name="T12" fmla="*/ 2147483646 w 1340"/>
              <a:gd name="T13" fmla="*/ 2147483646 h 1191"/>
              <a:gd name="T14" fmla="*/ 2147483646 w 1340"/>
              <a:gd name="T15" fmla="*/ 2147483646 h 1191"/>
              <a:gd name="T16" fmla="*/ 2147483646 w 1340"/>
              <a:gd name="T17" fmla="*/ 2147483646 h 1191"/>
              <a:gd name="T18" fmla="*/ 2147483646 w 1340"/>
              <a:gd name="T19" fmla="*/ 2147483646 h 1191"/>
              <a:gd name="T20" fmla="*/ 2147483646 w 1340"/>
              <a:gd name="T21" fmla="*/ 2147483646 h 1191"/>
              <a:gd name="T22" fmla="*/ 2147483646 w 1340"/>
              <a:gd name="T23" fmla="*/ 214748364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66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501"/>
          </a:p>
        </p:txBody>
      </p:sp>
      <p:graphicFrame>
        <p:nvGraphicFramePr>
          <p:cNvPr id="109572" name="Object 6"/>
          <p:cNvGraphicFramePr>
            <a:graphicFrameLocks noChangeAspect="1"/>
          </p:cNvGraphicFramePr>
          <p:nvPr/>
        </p:nvGraphicFramePr>
        <p:xfrm>
          <a:off x="3366995" y="1956925"/>
          <a:ext cx="1325814" cy="893414"/>
        </p:xfrm>
        <a:graphic>
          <a:graphicData uri="http://schemas.openxmlformats.org/presentationml/2006/ole">
            <mc:AlternateContent xmlns:mc="http://schemas.openxmlformats.org/markup-compatibility/2006">
              <mc:Choice xmlns:v="urn:schemas-microsoft-com:vml" Requires="v">
                <p:oleObj spid="_x0000_s145425" name="ClipArt" r:id="rId4" imgW="1307079" imgH="1083682" progId="MS_ClipArt_Gallery.2">
                  <p:embed/>
                </p:oleObj>
              </mc:Choice>
              <mc:Fallback>
                <p:oleObj name="ClipArt" r:id="rId4" imgW="1307079" imgH="1083682" progId="MS_ClipArt_Gallery.2">
                  <p:embed/>
                  <p:pic>
                    <p:nvPicPr>
                      <p:cNvPr id="10957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995" y="1956925"/>
                        <a:ext cx="1325814" cy="893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9573" name="Line 7"/>
          <p:cNvSpPr>
            <a:spLocks noChangeShapeType="1"/>
          </p:cNvSpPr>
          <p:nvPr/>
        </p:nvSpPr>
        <p:spPr bwMode="auto">
          <a:xfrm flipV="1">
            <a:off x="4661015" y="2634139"/>
            <a:ext cx="364043" cy="79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aphicFrame>
        <p:nvGraphicFramePr>
          <p:cNvPr id="109574" name="Object 8"/>
          <p:cNvGraphicFramePr>
            <a:graphicFrameLocks noChangeAspect="1"/>
          </p:cNvGraphicFramePr>
          <p:nvPr/>
        </p:nvGraphicFramePr>
        <p:xfrm>
          <a:off x="3366995" y="3626115"/>
          <a:ext cx="1325814" cy="895004"/>
        </p:xfrm>
        <a:graphic>
          <a:graphicData uri="http://schemas.openxmlformats.org/presentationml/2006/ole">
            <mc:AlternateContent xmlns:mc="http://schemas.openxmlformats.org/markup-compatibility/2006">
              <mc:Choice xmlns:v="urn:schemas-microsoft-com:vml" Requires="v">
                <p:oleObj spid="_x0000_s145426" name="ClipArt" r:id="rId6" imgW="1307079" imgH="1083682" progId="MS_ClipArt_Gallery.2">
                  <p:embed/>
                </p:oleObj>
              </mc:Choice>
              <mc:Fallback>
                <p:oleObj name="ClipArt" r:id="rId6" imgW="1307079" imgH="1083682" progId="MS_ClipArt_Gallery.2">
                  <p:embed/>
                  <p:pic>
                    <p:nvPicPr>
                      <p:cNvPr id="10957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995" y="3626115"/>
                        <a:ext cx="1325814" cy="895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9575" name="Line 9"/>
          <p:cNvSpPr>
            <a:spLocks noChangeShapeType="1"/>
          </p:cNvSpPr>
          <p:nvPr/>
        </p:nvSpPr>
        <p:spPr bwMode="auto">
          <a:xfrm flipV="1">
            <a:off x="4661015" y="4304919"/>
            <a:ext cx="364043" cy="63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nvGrpSpPr>
          <p:cNvPr id="109576" name="Group 10"/>
          <p:cNvGrpSpPr>
            <a:grpSpLocks/>
          </p:cNvGrpSpPr>
          <p:nvPr/>
        </p:nvGrpSpPr>
        <p:grpSpPr bwMode="auto">
          <a:xfrm>
            <a:off x="5069569" y="3001362"/>
            <a:ext cx="165329" cy="600908"/>
            <a:chOff x="3842" y="406"/>
            <a:chExt cx="51" cy="167"/>
          </a:xfrm>
        </p:grpSpPr>
        <p:sp>
          <p:nvSpPr>
            <p:cNvPr id="109680" name="Oval 11"/>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81" name="Oval 12"/>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82" name="Oval 13"/>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grpSp>
        <p:nvGrpSpPr>
          <p:cNvPr id="109577" name="Group 14"/>
          <p:cNvGrpSpPr>
            <a:grpSpLocks/>
          </p:cNvGrpSpPr>
          <p:nvPr/>
        </p:nvGrpSpPr>
        <p:grpSpPr bwMode="auto">
          <a:xfrm>
            <a:off x="6064725" y="4441634"/>
            <a:ext cx="667676" cy="1108024"/>
            <a:chOff x="4180" y="783"/>
            <a:chExt cx="150" cy="307"/>
          </a:xfrm>
        </p:grpSpPr>
        <p:sp>
          <p:nvSpPr>
            <p:cNvPr id="109672" name="AutoShape 1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3" name="Rectangle 1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4"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5"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6" name="Line 1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77" name="Line 2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78"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9" name="Rectangle 2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grpSp>
        <p:nvGrpSpPr>
          <p:cNvPr id="109578" name="Group 23"/>
          <p:cNvGrpSpPr>
            <a:grpSpLocks/>
          </p:cNvGrpSpPr>
          <p:nvPr/>
        </p:nvGrpSpPr>
        <p:grpSpPr bwMode="auto">
          <a:xfrm rot="16200000">
            <a:off x="7076572" y="4614117"/>
            <a:ext cx="227328" cy="743982"/>
            <a:chOff x="3842" y="406"/>
            <a:chExt cx="51" cy="167"/>
          </a:xfrm>
        </p:grpSpPr>
        <p:sp>
          <p:nvSpPr>
            <p:cNvPr id="109669" name="Oval 24"/>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0" name="Oval 25"/>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71" name="Oval 26"/>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sp>
        <p:nvSpPr>
          <p:cNvPr id="109579" name="Line 27"/>
          <p:cNvSpPr>
            <a:spLocks noChangeShapeType="1"/>
          </p:cNvSpPr>
          <p:nvPr/>
        </p:nvSpPr>
        <p:spPr bwMode="auto">
          <a:xfrm>
            <a:off x="6498714" y="4182512"/>
            <a:ext cx="1580167" cy="31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580" name="Line 28"/>
          <p:cNvSpPr>
            <a:spLocks noChangeShapeType="1"/>
          </p:cNvSpPr>
          <p:nvPr/>
        </p:nvSpPr>
        <p:spPr bwMode="auto">
          <a:xfrm>
            <a:off x="6509842" y="4172973"/>
            <a:ext cx="4769" cy="2686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581" name="Line 29"/>
          <p:cNvSpPr>
            <a:spLocks noChangeShapeType="1"/>
          </p:cNvSpPr>
          <p:nvPr/>
        </p:nvSpPr>
        <p:spPr bwMode="auto">
          <a:xfrm>
            <a:off x="8090009" y="4168205"/>
            <a:ext cx="3179" cy="23209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582" name="Line 30"/>
          <p:cNvSpPr>
            <a:spLocks noChangeShapeType="1"/>
          </p:cNvSpPr>
          <p:nvPr/>
        </p:nvSpPr>
        <p:spPr bwMode="auto">
          <a:xfrm>
            <a:off x="5543301" y="2667523"/>
            <a:ext cx="920439" cy="7439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583" name="Line 31"/>
          <p:cNvSpPr>
            <a:spLocks noChangeShapeType="1"/>
          </p:cNvSpPr>
          <p:nvPr/>
        </p:nvSpPr>
        <p:spPr bwMode="auto">
          <a:xfrm flipV="1">
            <a:off x="5583044" y="3470324"/>
            <a:ext cx="880696" cy="9252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584" name="Line 32"/>
          <p:cNvSpPr>
            <a:spLocks noChangeShapeType="1"/>
          </p:cNvSpPr>
          <p:nvPr/>
        </p:nvSpPr>
        <p:spPr bwMode="auto">
          <a:xfrm flipV="1">
            <a:off x="7263362" y="3710369"/>
            <a:ext cx="4769" cy="4578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nvGrpSpPr>
          <p:cNvPr id="109585" name="Group 33"/>
          <p:cNvGrpSpPr>
            <a:grpSpLocks/>
          </p:cNvGrpSpPr>
          <p:nvPr/>
        </p:nvGrpSpPr>
        <p:grpSpPr bwMode="auto">
          <a:xfrm>
            <a:off x="7673506" y="4405070"/>
            <a:ext cx="667676" cy="1109614"/>
            <a:chOff x="4180" y="783"/>
            <a:chExt cx="150" cy="307"/>
          </a:xfrm>
        </p:grpSpPr>
        <p:sp>
          <p:nvSpPr>
            <p:cNvPr id="109661" name="AutoShape 3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62" name="Rectangle 3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63"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64"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65" name="Line 3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66" name="Line 3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67"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68" name="Rectangle 4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grpSp>
        <p:nvGrpSpPr>
          <p:cNvPr id="109586" name="Group 42"/>
          <p:cNvGrpSpPr>
            <a:grpSpLocks/>
          </p:cNvGrpSpPr>
          <p:nvPr/>
        </p:nvGrpSpPr>
        <p:grpSpPr bwMode="auto">
          <a:xfrm>
            <a:off x="6417639" y="3082436"/>
            <a:ext cx="1600832" cy="654958"/>
            <a:chOff x="3600" y="219"/>
            <a:chExt cx="360" cy="175"/>
          </a:xfrm>
        </p:grpSpPr>
        <p:sp>
          <p:nvSpPr>
            <p:cNvPr id="109648" name="Oval 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49" name="Line 4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50" name="Line 4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51" name="Rectangle 46"/>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3">
                <a:latin typeface="Times New Roman" charset="0"/>
              </a:endParaRPr>
            </a:p>
          </p:txBody>
        </p:sp>
        <p:sp>
          <p:nvSpPr>
            <p:cNvPr id="109652" name="Oval 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nvGrpSpPr>
            <p:cNvPr id="109653" name="Group 48"/>
            <p:cNvGrpSpPr>
              <a:grpSpLocks/>
            </p:cNvGrpSpPr>
            <p:nvPr/>
          </p:nvGrpSpPr>
          <p:grpSpPr bwMode="auto">
            <a:xfrm>
              <a:off x="3686" y="244"/>
              <a:ext cx="177" cy="66"/>
              <a:chOff x="2848" y="848"/>
              <a:chExt cx="140" cy="98"/>
            </a:xfrm>
          </p:grpSpPr>
          <p:sp>
            <p:nvSpPr>
              <p:cNvPr id="109658" name="Line 4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59" name="Line 5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60" name="Line 5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09654" name="Group 52"/>
            <p:cNvGrpSpPr>
              <a:grpSpLocks/>
            </p:cNvGrpSpPr>
            <p:nvPr/>
          </p:nvGrpSpPr>
          <p:grpSpPr bwMode="auto">
            <a:xfrm flipV="1">
              <a:off x="3686" y="243"/>
              <a:ext cx="177" cy="66"/>
              <a:chOff x="2848" y="848"/>
              <a:chExt cx="140" cy="98"/>
            </a:xfrm>
          </p:grpSpPr>
          <p:sp>
            <p:nvSpPr>
              <p:cNvPr id="109655" name="Line 5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56" name="Line 5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57" name="Line 5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grpSp>
        <p:nvGrpSpPr>
          <p:cNvPr id="109587" name="Group 56"/>
          <p:cNvGrpSpPr>
            <a:grpSpLocks/>
          </p:cNvGrpSpPr>
          <p:nvPr/>
        </p:nvGrpSpPr>
        <p:grpSpPr bwMode="auto">
          <a:xfrm>
            <a:off x="3298688" y="1365555"/>
            <a:ext cx="5530534" cy="4492356"/>
            <a:chOff x="1286" y="897"/>
            <a:chExt cx="3501" cy="2856"/>
          </a:xfrm>
        </p:grpSpPr>
        <p:grpSp>
          <p:nvGrpSpPr>
            <p:cNvPr id="109610" name="Group 57"/>
            <p:cNvGrpSpPr>
              <a:grpSpLocks/>
            </p:cNvGrpSpPr>
            <p:nvPr/>
          </p:nvGrpSpPr>
          <p:grpSpPr bwMode="auto">
            <a:xfrm>
              <a:off x="1337" y="897"/>
              <a:ext cx="853" cy="974"/>
              <a:chOff x="182" y="1425"/>
              <a:chExt cx="853" cy="974"/>
            </a:xfrm>
          </p:grpSpPr>
          <p:sp>
            <p:nvSpPr>
              <p:cNvPr id="109641" name="Rectangle 58"/>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42" name="Rectangle 59"/>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43" name="Text Box 60"/>
              <p:cNvSpPr txBox="1">
                <a:spLocks noChangeArrowheads="1"/>
              </p:cNvSpPr>
              <p:nvPr/>
            </p:nvSpPr>
            <p:spPr bwMode="auto">
              <a:xfrm>
                <a:off x="182" y="1457"/>
                <a:ext cx="845"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09644" name="Line 61"/>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45" name="Line 62"/>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46" name="Line 63"/>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47" name="Line 64"/>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09611" name="Group 65"/>
            <p:cNvGrpSpPr>
              <a:grpSpLocks/>
            </p:cNvGrpSpPr>
            <p:nvPr/>
          </p:nvGrpSpPr>
          <p:grpSpPr bwMode="auto">
            <a:xfrm>
              <a:off x="1286" y="1985"/>
              <a:ext cx="855" cy="976"/>
              <a:chOff x="180" y="1425"/>
              <a:chExt cx="855" cy="976"/>
            </a:xfrm>
          </p:grpSpPr>
          <p:sp>
            <p:nvSpPr>
              <p:cNvPr id="109634" name="Rectangle 66"/>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35" name="Rectangle 67"/>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36" name="Text Box 68"/>
              <p:cNvSpPr txBox="1">
                <a:spLocks noChangeArrowheads="1"/>
              </p:cNvSpPr>
              <p:nvPr/>
            </p:nvSpPr>
            <p:spPr bwMode="auto">
              <a:xfrm>
                <a:off x="180" y="1459"/>
                <a:ext cx="845"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09637" name="Line 69"/>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38" name="Line 70"/>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39" name="Line 71"/>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40" name="Line 72"/>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09612" name="Group 73"/>
            <p:cNvGrpSpPr>
              <a:grpSpLocks/>
            </p:cNvGrpSpPr>
            <p:nvPr/>
          </p:nvGrpSpPr>
          <p:grpSpPr bwMode="auto">
            <a:xfrm>
              <a:off x="2809" y="2781"/>
              <a:ext cx="855" cy="972"/>
              <a:chOff x="180" y="1425"/>
              <a:chExt cx="855" cy="972"/>
            </a:xfrm>
          </p:grpSpPr>
          <p:sp>
            <p:nvSpPr>
              <p:cNvPr id="109627" name="Rectangle 74"/>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28" name="Rectangle 75"/>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29" name="Text Box 76"/>
              <p:cNvSpPr txBox="1">
                <a:spLocks noChangeArrowheads="1"/>
              </p:cNvSpPr>
              <p:nvPr/>
            </p:nvSpPr>
            <p:spPr bwMode="auto">
              <a:xfrm>
                <a:off x="180" y="1455"/>
                <a:ext cx="845"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09630" name="Line 77"/>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31" name="Line 78"/>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32" name="Line 79"/>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33" name="Line 80"/>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09613" name="Group 81"/>
            <p:cNvGrpSpPr>
              <a:grpSpLocks/>
            </p:cNvGrpSpPr>
            <p:nvPr/>
          </p:nvGrpSpPr>
          <p:grpSpPr bwMode="auto">
            <a:xfrm>
              <a:off x="3932" y="2777"/>
              <a:ext cx="855" cy="974"/>
              <a:chOff x="180" y="1425"/>
              <a:chExt cx="855" cy="974"/>
            </a:xfrm>
          </p:grpSpPr>
          <p:sp>
            <p:nvSpPr>
              <p:cNvPr id="109620" name="Rectangle 82"/>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21" name="Rectangle 83"/>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22" name="Text Box 84"/>
              <p:cNvSpPr txBox="1">
                <a:spLocks noChangeArrowheads="1"/>
              </p:cNvSpPr>
              <p:nvPr/>
            </p:nvSpPr>
            <p:spPr bwMode="auto">
              <a:xfrm>
                <a:off x="180" y="1457"/>
                <a:ext cx="845"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09623" name="Line 85"/>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24" name="Line 86"/>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25" name="Line 87"/>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26" name="Line 88"/>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09614" name="Group 89"/>
            <p:cNvGrpSpPr>
              <a:grpSpLocks/>
            </p:cNvGrpSpPr>
            <p:nvPr/>
          </p:nvGrpSpPr>
          <p:grpSpPr bwMode="auto">
            <a:xfrm>
              <a:off x="3341" y="1815"/>
              <a:ext cx="832" cy="621"/>
              <a:chOff x="4369" y="791"/>
              <a:chExt cx="832" cy="621"/>
            </a:xfrm>
          </p:grpSpPr>
          <p:sp>
            <p:nvSpPr>
              <p:cNvPr id="109615" name="Rectangle 90"/>
              <p:cNvSpPr>
                <a:spLocks noChangeArrowheads="1"/>
              </p:cNvSpPr>
              <p:nvPr/>
            </p:nvSpPr>
            <p:spPr bwMode="auto">
              <a:xfrm>
                <a:off x="4403" y="791"/>
                <a:ext cx="798" cy="58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16" name="Rectangle 91"/>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17" name="Text Box 92"/>
              <p:cNvSpPr txBox="1">
                <a:spLocks noChangeArrowheads="1"/>
              </p:cNvSpPr>
              <p:nvPr/>
            </p:nvSpPr>
            <p:spPr bwMode="auto">
              <a:xfrm>
                <a:off x="4434" y="823"/>
                <a:ext cx="671"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09618" name="Line 93"/>
              <p:cNvSpPr>
                <a:spLocks noChangeShapeType="1"/>
              </p:cNvSpPr>
              <p:nvPr/>
            </p:nvSpPr>
            <p:spPr bwMode="auto">
              <a:xfrm flipV="1">
                <a:off x="4370" y="103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09619" name="Line 94"/>
              <p:cNvSpPr>
                <a:spLocks noChangeShapeType="1"/>
              </p:cNvSpPr>
              <p:nvPr/>
            </p:nvSpPr>
            <p:spPr bwMode="auto">
              <a:xfrm flipV="1">
                <a:off x="4382" y="121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sp>
        <p:nvSpPr>
          <p:cNvPr id="109588" name="Freeform 95"/>
          <p:cNvSpPr>
            <a:spLocks/>
          </p:cNvSpPr>
          <p:nvPr/>
        </p:nvSpPr>
        <p:spPr bwMode="auto">
          <a:xfrm>
            <a:off x="3834368" y="1518166"/>
            <a:ext cx="3729448" cy="3166692"/>
          </a:xfrm>
          <a:custGeom>
            <a:avLst/>
            <a:gdLst>
              <a:gd name="T0" fmla="*/ 2147483646 w 2346"/>
              <a:gd name="T1" fmla="*/ 0 h 1992"/>
              <a:gd name="T2" fmla="*/ 0 w 2346"/>
              <a:gd name="T3" fmla="*/ 2147483646 h 1992"/>
              <a:gd name="T4" fmla="*/ 2147483646 w 2346"/>
              <a:gd name="T5" fmla="*/ 2147483646 h 1992"/>
              <a:gd name="T6" fmla="*/ 2147483646 w 2346"/>
              <a:gd name="T7" fmla="*/ 2147483646 h 1992"/>
              <a:gd name="T8" fmla="*/ 0 60000 65536"/>
              <a:gd name="T9" fmla="*/ 0 60000 65536"/>
              <a:gd name="T10" fmla="*/ 0 60000 65536"/>
              <a:gd name="T11" fmla="*/ 0 60000 65536"/>
              <a:gd name="T12" fmla="*/ 0 w 2346"/>
              <a:gd name="T13" fmla="*/ 0 h 1992"/>
              <a:gd name="T14" fmla="*/ 2346 w 2346"/>
              <a:gd name="T15" fmla="*/ 1992 h 1992"/>
            </a:gdLst>
            <a:ahLst/>
            <a:cxnLst>
              <a:cxn ang="T8">
                <a:pos x="T0" y="T1"/>
              </a:cxn>
              <a:cxn ang="T9">
                <a:pos x="T2" y="T3"/>
              </a:cxn>
              <a:cxn ang="T10">
                <a:pos x="T4" y="T5"/>
              </a:cxn>
              <a:cxn ang="T11">
                <a:pos x="T6" y="T7"/>
              </a:cxn>
            </a:cxnLst>
            <a:rect l="T12" t="T13" r="T14" b="T15"/>
            <a:pathLst>
              <a:path w="2346" h="1992">
                <a:moveTo>
                  <a:pt x="12" y="0"/>
                </a:moveTo>
                <a:lnTo>
                  <a:pt x="0" y="288"/>
                </a:lnTo>
                <a:lnTo>
                  <a:pt x="2112" y="1812"/>
                </a:lnTo>
                <a:lnTo>
                  <a:pt x="2346" y="199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grpSp>
        <p:nvGrpSpPr>
          <p:cNvPr id="109589" name="Group 96"/>
          <p:cNvGrpSpPr>
            <a:grpSpLocks/>
          </p:cNvGrpSpPr>
          <p:nvPr/>
        </p:nvGrpSpPr>
        <p:grpSpPr bwMode="auto">
          <a:xfrm>
            <a:off x="7977139" y="4053746"/>
            <a:ext cx="701060" cy="383118"/>
            <a:chOff x="4712" y="2088"/>
            <a:chExt cx="444" cy="244"/>
          </a:xfrm>
        </p:grpSpPr>
        <p:sp>
          <p:nvSpPr>
            <p:cNvPr id="109608" name="Rectangle 97"/>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09" name="Text Box 98"/>
            <p:cNvSpPr txBox="1">
              <a:spLocks noChangeArrowheads="1"/>
            </p:cNvSpPr>
            <p:nvPr/>
          </p:nvSpPr>
          <p:spPr bwMode="auto">
            <a:xfrm>
              <a:off x="4726" y="2098"/>
              <a:ext cx="4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3" dirty="0">
                  <a:solidFill>
                    <a:srgbClr val="FF0000"/>
                  </a:solidFill>
                </a:rPr>
                <a:t>data</a:t>
              </a:r>
              <a:endParaRPr lang="en-US" altLang="x-none" sz="2403" dirty="0">
                <a:latin typeface="Times New Roman" charset="0"/>
              </a:endParaRPr>
            </a:p>
          </p:txBody>
        </p:sp>
      </p:grpSp>
      <p:grpSp>
        <p:nvGrpSpPr>
          <p:cNvPr id="109590" name="Group 99"/>
          <p:cNvGrpSpPr>
            <a:grpSpLocks/>
          </p:cNvGrpSpPr>
          <p:nvPr/>
        </p:nvGrpSpPr>
        <p:grpSpPr bwMode="auto">
          <a:xfrm>
            <a:off x="3456019" y="1117560"/>
            <a:ext cx="702650" cy="383119"/>
            <a:chOff x="4712" y="2088"/>
            <a:chExt cx="444" cy="244"/>
          </a:xfrm>
        </p:grpSpPr>
        <p:sp>
          <p:nvSpPr>
            <p:cNvPr id="109606" name="Rectangle 100"/>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07" name="Text Box 101"/>
            <p:cNvSpPr txBox="1">
              <a:spLocks noChangeArrowheads="1"/>
            </p:cNvSpPr>
            <p:nvPr/>
          </p:nvSpPr>
          <p:spPr bwMode="auto">
            <a:xfrm>
              <a:off x="4726" y="2098"/>
              <a:ext cx="41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3">
                  <a:solidFill>
                    <a:srgbClr val="FF0000"/>
                  </a:solidFill>
                </a:rPr>
                <a:t>data</a:t>
              </a:r>
              <a:endParaRPr lang="en-US" altLang="x-none" sz="2403">
                <a:latin typeface="Times New Roman" charset="0"/>
              </a:endParaRPr>
            </a:p>
          </p:txBody>
        </p:sp>
      </p:grpSp>
      <p:sp>
        <p:nvSpPr>
          <p:cNvPr id="109591" name="Rectangle 102"/>
          <p:cNvSpPr>
            <a:spLocks noChangeArrowheads="1"/>
          </p:cNvSpPr>
          <p:nvPr/>
        </p:nvSpPr>
        <p:spPr bwMode="auto">
          <a:xfrm>
            <a:off x="254353" y="2239892"/>
            <a:ext cx="2816957" cy="409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3" dirty="0">
                <a:solidFill>
                  <a:srgbClr val="FF0000"/>
                </a:solidFill>
              </a:rPr>
              <a:t>E.g.: transport</a:t>
            </a:r>
            <a:endParaRPr lang="en-US" altLang="x-none" sz="2403" dirty="0"/>
          </a:p>
          <a:p>
            <a:pPr algn="l">
              <a:buFont typeface="Wingdings" pitchFamily="2" charset="2"/>
              <a:buChar char="q"/>
            </a:pPr>
            <a:r>
              <a:rPr lang="en-US" altLang="x-none" sz="2003" dirty="0"/>
              <a:t>Trans. </a:t>
            </a:r>
            <a:r>
              <a:rPr lang="en-US" altLang="zh-CN" sz="2003" dirty="0" err="1">
                <a:ea typeface="宋体" charset="-122"/>
              </a:rPr>
              <a:t>msg</a:t>
            </a:r>
            <a:r>
              <a:rPr lang="en-US" altLang="x-none" sz="2003" dirty="0">
                <a:ea typeface="宋体" charset="-122"/>
              </a:rPr>
              <a:t> for app</a:t>
            </a:r>
          </a:p>
          <a:p>
            <a:pPr algn="l">
              <a:buFont typeface="Wingdings" pitchFamily="2" charset="2"/>
              <a:buChar char="q"/>
            </a:pPr>
            <a:endParaRPr lang="en-US" altLang="x-none" sz="2003" dirty="0">
              <a:ea typeface="宋体" charset="-122"/>
            </a:endParaRPr>
          </a:p>
          <a:p>
            <a:pPr algn="l">
              <a:buFont typeface="Wingdings" pitchFamily="2" charset="2"/>
              <a:buChar char="q"/>
            </a:pPr>
            <a:r>
              <a:rPr lang="en-US" altLang="x-none" sz="2003" dirty="0">
                <a:ea typeface="宋体" charset="-122"/>
              </a:rPr>
              <a:t>Transport protocol</a:t>
            </a:r>
          </a:p>
          <a:p>
            <a:pPr lvl="1" algn="l">
              <a:buFont typeface="Courier New" panose="02070309020205020404" pitchFamily="49" charset="0"/>
              <a:buChar char="o"/>
            </a:pPr>
            <a:r>
              <a:rPr lang="en-US" altLang="x-none" sz="1803" dirty="0"/>
              <a:t>add </a:t>
            </a:r>
            <a:r>
              <a:rPr lang="en-US" altLang="zh-CN" sz="1803" dirty="0">
                <a:ea typeface="宋体" charset="-122"/>
              </a:rPr>
              <a:t>control</a:t>
            </a:r>
            <a:r>
              <a:rPr lang="en-US" altLang="x-none" sz="1803" dirty="0"/>
              <a:t> info to form </a:t>
            </a:r>
            <a:r>
              <a:rPr lang="ja-JP" altLang="en-US" sz="1803"/>
              <a:t>“</a:t>
            </a:r>
            <a:r>
              <a:rPr lang="en-US" altLang="zh-CN" sz="1803" dirty="0"/>
              <a:t>segment</a:t>
            </a:r>
            <a:r>
              <a:rPr lang="ja-JP" altLang="en-US" sz="1803"/>
              <a:t>”</a:t>
            </a:r>
            <a:endParaRPr lang="en-US" altLang="ja-JP" sz="1803" dirty="0"/>
          </a:p>
          <a:p>
            <a:pPr lvl="1" algn="l">
              <a:buFont typeface="Courier New" panose="02070309020205020404" pitchFamily="49" charset="0"/>
              <a:buChar char="o"/>
            </a:pPr>
            <a:r>
              <a:rPr lang="en-US" altLang="x-none" sz="1803" dirty="0"/>
              <a:t>send </a:t>
            </a:r>
            <a:r>
              <a:rPr lang="en-US" altLang="zh-CN" sz="1803" dirty="0"/>
              <a:t>segment</a:t>
            </a:r>
            <a:r>
              <a:rPr lang="en-US" altLang="x-none" sz="1803" dirty="0"/>
              <a:t> to peer</a:t>
            </a:r>
          </a:p>
          <a:p>
            <a:pPr lvl="1" algn="l">
              <a:buFont typeface="Courier New" panose="02070309020205020404" pitchFamily="49" charset="0"/>
              <a:buChar char="o"/>
            </a:pPr>
            <a:r>
              <a:rPr lang="en-US" altLang="x-none" sz="1803" dirty="0"/>
              <a:t>wait for peer to </a:t>
            </a:r>
            <a:r>
              <a:rPr lang="en-US" altLang="x-none" sz="1803" dirty="0" err="1"/>
              <a:t>ack</a:t>
            </a:r>
            <a:r>
              <a:rPr lang="en-US" altLang="x-none" sz="1803" dirty="0"/>
              <a:t> receipt</a:t>
            </a:r>
            <a:r>
              <a:rPr lang="en-US" altLang="zh-CN" sz="1803" dirty="0">
                <a:ea typeface="宋体" charset="-122"/>
              </a:rPr>
              <a:t>; if no </a:t>
            </a:r>
            <a:r>
              <a:rPr lang="en-US" altLang="zh-CN" sz="1803" dirty="0" err="1">
                <a:ea typeface="宋体" charset="-122"/>
              </a:rPr>
              <a:t>ack</a:t>
            </a:r>
            <a:r>
              <a:rPr lang="en-US" altLang="zh-CN" sz="1803" dirty="0">
                <a:ea typeface="宋体" charset="-122"/>
              </a:rPr>
              <a:t>, retransmit</a:t>
            </a:r>
            <a:endParaRPr lang="en-US" altLang="x-none" sz="1803" dirty="0"/>
          </a:p>
        </p:txBody>
      </p:sp>
      <p:grpSp>
        <p:nvGrpSpPr>
          <p:cNvPr id="109592" name="Group 103"/>
          <p:cNvGrpSpPr>
            <a:grpSpLocks/>
          </p:cNvGrpSpPr>
          <p:nvPr/>
        </p:nvGrpSpPr>
        <p:grpSpPr bwMode="auto">
          <a:xfrm>
            <a:off x="5315973" y="3414685"/>
            <a:ext cx="701060" cy="383118"/>
            <a:chOff x="4712" y="2088"/>
            <a:chExt cx="444" cy="244"/>
          </a:xfrm>
        </p:grpSpPr>
        <p:sp>
          <p:nvSpPr>
            <p:cNvPr id="109604" name="Rectangle 104"/>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05" name="Text Box 105"/>
            <p:cNvSpPr txBox="1">
              <a:spLocks noChangeArrowheads="1"/>
            </p:cNvSpPr>
            <p:nvPr/>
          </p:nvSpPr>
          <p:spPr bwMode="auto">
            <a:xfrm>
              <a:off x="4726" y="2098"/>
              <a:ext cx="4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3">
                  <a:solidFill>
                    <a:srgbClr val="FF0000"/>
                  </a:solidFill>
                </a:rPr>
                <a:t>data</a:t>
              </a:r>
              <a:endParaRPr lang="en-US" altLang="x-none" sz="2403">
                <a:latin typeface="Times New Roman" charset="0"/>
              </a:endParaRPr>
            </a:p>
          </p:txBody>
        </p:sp>
      </p:grpSp>
      <p:sp>
        <p:nvSpPr>
          <p:cNvPr id="109593" name="Line 106"/>
          <p:cNvSpPr>
            <a:spLocks noChangeShapeType="1"/>
          </p:cNvSpPr>
          <p:nvPr/>
        </p:nvSpPr>
        <p:spPr bwMode="auto">
          <a:xfrm>
            <a:off x="6028161" y="3759650"/>
            <a:ext cx="286147" cy="21937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09594" name="Line 107"/>
          <p:cNvSpPr>
            <a:spLocks noChangeShapeType="1"/>
          </p:cNvSpPr>
          <p:nvPr/>
        </p:nvSpPr>
        <p:spPr bwMode="auto">
          <a:xfrm flipH="1" flipV="1">
            <a:off x="5455867" y="2796289"/>
            <a:ext cx="200303" cy="1621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09595" name="Rectangle 108"/>
          <p:cNvSpPr>
            <a:spLocks noChangeArrowheads="1"/>
          </p:cNvSpPr>
          <p:nvPr/>
        </p:nvSpPr>
        <p:spPr bwMode="auto">
          <a:xfrm>
            <a:off x="7535201" y="4723011"/>
            <a:ext cx="1259046" cy="276609"/>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a:solidFill>
                  <a:schemeClr val="bg1"/>
                </a:solidFill>
              </a:rPr>
              <a:t>transport</a:t>
            </a:r>
            <a:endParaRPr lang="en-US" altLang="x-none" sz="2403">
              <a:latin typeface="Times New Roman" charset="0"/>
            </a:endParaRPr>
          </a:p>
        </p:txBody>
      </p:sp>
      <p:sp>
        <p:nvSpPr>
          <p:cNvPr id="109596" name="Rectangle 109"/>
          <p:cNvSpPr>
            <a:spLocks noChangeArrowheads="1"/>
          </p:cNvSpPr>
          <p:nvPr/>
        </p:nvSpPr>
        <p:spPr bwMode="auto">
          <a:xfrm>
            <a:off x="3443301" y="1766160"/>
            <a:ext cx="1259046" cy="276609"/>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a:solidFill>
                  <a:schemeClr val="bg1"/>
                </a:solidFill>
              </a:rPr>
              <a:t>transport</a:t>
            </a:r>
            <a:endParaRPr lang="en-US" altLang="x-none" sz="2403">
              <a:latin typeface="Times New Roman" charset="0"/>
            </a:endParaRPr>
          </a:p>
        </p:txBody>
      </p:sp>
      <p:sp>
        <p:nvSpPr>
          <p:cNvPr id="109597" name="Freeform 110"/>
          <p:cNvSpPr>
            <a:spLocks/>
          </p:cNvSpPr>
          <p:nvPr/>
        </p:nvSpPr>
        <p:spPr bwMode="auto">
          <a:xfrm>
            <a:off x="8450872" y="4427326"/>
            <a:ext cx="9538" cy="362453"/>
          </a:xfrm>
          <a:custGeom>
            <a:avLst/>
            <a:gdLst>
              <a:gd name="T0" fmla="*/ 2147483646 w 6"/>
              <a:gd name="T1" fmla="*/ 2147483646 h 228"/>
              <a:gd name="T2" fmla="*/ 0 w 6"/>
              <a:gd name="T3" fmla="*/ 0 h 228"/>
              <a:gd name="T4" fmla="*/ 0 60000 65536"/>
              <a:gd name="T5" fmla="*/ 0 60000 65536"/>
              <a:gd name="T6" fmla="*/ 0 w 6"/>
              <a:gd name="T7" fmla="*/ 0 h 228"/>
              <a:gd name="T8" fmla="*/ 6 w 6"/>
              <a:gd name="T9" fmla="*/ 228 h 228"/>
            </a:gdLst>
            <a:ahLst/>
            <a:cxnLst>
              <a:cxn ang="T4">
                <a:pos x="T0" y="T1"/>
              </a:cxn>
              <a:cxn ang="T5">
                <a:pos x="T2" y="T3"/>
              </a:cxn>
            </a:cxnLst>
            <a:rect l="T6" t="T7" r="T8" b="T9"/>
            <a:pathLst>
              <a:path w="6" h="228">
                <a:moveTo>
                  <a:pt x="6" y="228"/>
                </a:moveTo>
                <a:lnTo>
                  <a:pt x="0" y="0"/>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09598" name="Freeform 111"/>
          <p:cNvSpPr>
            <a:spLocks/>
          </p:cNvSpPr>
          <p:nvPr/>
        </p:nvSpPr>
        <p:spPr bwMode="auto">
          <a:xfrm>
            <a:off x="4831114" y="2211278"/>
            <a:ext cx="891824" cy="519834"/>
          </a:xfrm>
          <a:custGeom>
            <a:avLst/>
            <a:gdLst>
              <a:gd name="T0" fmla="*/ 2147483646 w 1122"/>
              <a:gd name="T1" fmla="*/ 2147483646 h 981"/>
              <a:gd name="T2" fmla="*/ 2147483646 w 1122"/>
              <a:gd name="T3" fmla="*/ 2147483646 h 981"/>
              <a:gd name="T4" fmla="*/ 2147483646 w 1122"/>
              <a:gd name="T5" fmla="*/ 0 h 981"/>
              <a:gd name="T6" fmla="*/ 2147483646 w 1122"/>
              <a:gd name="T7" fmla="*/ 2147483646 h 981"/>
              <a:gd name="T8" fmla="*/ 2147483646 w 1122"/>
              <a:gd name="T9" fmla="*/ 2147483646 h 981"/>
              <a:gd name="T10" fmla="*/ 2147483646 w 1122"/>
              <a:gd name="T11" fmla="*/ 2147483646 h 981"/>
              <a:gd name="T12" fmla="*/ 2147483646 w 1122"/>
              <a:gd name="T13" fmla="*/ 2147483646 h 981"/>
              <a:gd name="T14" fmla="*/ 2147483646 w 1122"/>
              <a:gd name="T15" fmla="*/ 2147483646 h 981"/>
              <a:gd name="T16" fmla="*/ 2147483646 w 1122"/>
              <a:gd name="T17" fmla="*/ 2147483646 h 981"/>
              <a:gd name="T18" fmla="*/ 2147483646 w 1122"/>
              <a:gd name="T19" fmla="*/ 2147483646 h 981"/>
              <a:gd name="T20" fmla="*/ 2147483646 w 1122"/>
              <a:gd name="T21" fmla="*/ 2147483646 h 981"/>
              <a:gd name="T22" fmla="*/ 2147483646 w 1122"/>
              <a:gd name="T23" fmla="*/ 2147483646 h 981"/>
              <a:gd name="T24" fmla="*/ 2147483646 w 1122"/>
              <a:gd name="T25" fmla="*/ 2147483646 h 981"/>
              <a:gd name="T26" fmla="*/ 2147483646 w 1122"/>
              <a:gd name="T27" fmla="*/ 2147483646 h 981"/>
              <a:gd name="T28" fmla="*/ 2147483646 w 1122"/>
              <a:gd name="T29" fmla="*/ 2147483646 h 981"/>
              <a:gd name="T30" fmla="*/ 2147483646 w 1122"/>
              <a:gd name="T31" fmla="*/ 2147483646 h 981"/>
              <a:gd name="T32" fmla="*/ 2147483646 w 1122"/>
              <a:gd name="T33" fmla="*/ 2147483646 h 981"/>
              <a:gd name="T34" fmla="*/ 2147483646 w 1122"/>
              <a:gd name="T35" fmla="*/ 2147483646 h 981"/>
              <a:gd name="T36" fmla="*/ 2147483646 w 1122"/>
              <a:gd name="T37" fmla="*/ 2147483646 h 981"/>
              <a:gd name="T38" fmla="*/ 2147483646 w 1122"/>
              <a:gd name="T39" fmla="*/ 2147483646 h 981"/>
              <a:gd name="T40" fmla="*/ 2147483646 w 1122"/>
              <a:gd name="T41" fmla="*/ 2147483646 h 981"/>
              <a:gd name="T42" fmla="*/ 2147483646 w 1122"/>
              <a:gd name="T43" fmla="*/ 2147483646 h 981"/>
              <a:gd name="T44" fmla="*/ 2147483646 w 1122"/>
              <a:gd name="T45" fmla="*/ 2147483646 h 981"/>
              <a:gd name="T46" fmla="*/ 2147483646 w 1122"/>
              <a:gd name="T47" fmla="*/ 2147483646 h 981"/>
              <a:gd name="T48" fmla="*/ 2147483646 w 1122"/>
              <a:gd name="T49" fmla="*/ 2147483646 h 981"/>
              <a:gd name="T50" fmla="*/ 2147483646 w 1122"/>
              <a:gd name="T51" fmla="*/ 2147483646 h 981"/>
              <a:gd name="T52" fmla="*/ 2147483646 w 1122"/>
              <a:gd name="T53" fmla="*/ 2147483646 h 981"/>
              <a:gd name="T54" fmla="*/ 2147483646 w 1122"/>
              <a:gd name="T55" fmla="*/ 2147483646 h 981"/>
              <a:gd name="T56" fmla="*/ 2147483646 w 1122"/>
              <a:gd name="T57" fmla="*/ 2147483646 h 981"/>
              <a:gd name="T58" fmla="*/ 2147483646 w 1122"/>
              <a:gd name="T59" fmla="*/ 2147483646 h 981"/>
              <a:gd name="T60" fmla="*/ 2147483646 w 1122"/>
              <a:gd name="T61" fmla="*/ 2147483646 h 981"/>
              <a:gd name="T62" fmla="*/ 2147483646 w 1122"/>
              <a:gd name="T63" fmla="*/ 2147483646 h 981"/>
              <a:gd name="T64" fmla="*/ 2147483646 w 1122"/>
              <a:gd name="T65" fmla="*/ 2147483646 h 981"/>
              <a:gd name="T66" fmla="*/ 2147483646 w 1122"/>
              <a:gd name="T67" fmla="*/ 2147483646 h 981"/>
              <a:gd name="T68" fmla="*/ 2147483646 w 1122"/>
              <a:gd name="T69" fmla="*/ 2147483646 h 981"/>
              <a:gd name="T70" fmla="*/ 2147483646 w 1122"/>
              <a:gd name="T71" fmla="*/ 2147483646 h 981"/>
              <a:gd name="T72" fmla="*/ 2147483646 w 1122"/>
              <a:gd name="T73" fmla="*/ 2147483646 h 981"/>
              <a:gd name="T74" fmla="*/ 2147483646 w 1122"/>
              <a:gd name="T75" fmla="*/ 2147483646 h 981"/>
              <a:gd name="T76" fmla="*/ 2147483646 w 1122"/>
              <a:gd name="T77" fmla="*/ 2147483646 h 981"/>
              <a:gd name="T78" fmla="*/ 2147483646 w 1122"/>
              <a:gd name="T79" fmla="*/ 2147483646 h 981"/>
              <a:gd name="T80" fmla="*/ 2147483646 w 1122"/>
              <a:gd name="T81" fmla="*/ 2147483646 h 981"/>
              <a:gd name="T82" fmla="*/ 2147483646 w 1122"/>
              <a:gd name="T83" fmla="*/ 2147483646 h 981"/>
              <a:gd name="T84" fmla="*/ 2147483646 w 1122"/>
              <a:gd name="T85" fmla="*/ 2147483646 h 981"/>
              <a:gd name="T86" fmla="*/ 2147483646 w 1122"/>
              <a:gd name="T87" fmla="*/ 2147483646 h 981"/>
              <a:gd name="T88" fmla="*/ 2147483646 w 1122"/>
              <a:gd name="T89" fmla="*/ 2147483646 h 981"/>
              <a:gd name="T90" fmla="*/ 2147483646 w 1122"/>
              <a:gd name="T91" fmla="*/ 2147483646 h 981"/>
              <a:gd name="T92" fmla="*/ 2147483646 w 1122"/>
              <a:gd name="T93" fmla="*/ 2147483646 h 981"/>
              <a:gd name="T94" fmla="*/ 2147483646 w 1122"/>
              <a:gd name="T95" fmla="*/ 2147483646 h 981"/>
              <a:gd name="T96" fmla="*/ 2147483646 w 1122"/>
              <a:gd name="T97" fmla="*/ 2147483646 h 981"/>
              <a:gd name="T98" fmla="*/ 2147483646 w 1122"/>
              <a:gd name="T99" fmla="*/ 2147483646 h 981"/>
              <a:gd name="T100" fmla="*/ 2147483646 w 1122"/>
              <a:gd name="T101" fmla="*/ 2147483646 h 981"/>
              <a:gd name="T102" fmla="*/ 2147483646 w 1122"/>
              <a:gd name="T103" fmla="*/ 2147483646 h 981"/>
              <a:gd name="T104" fmla="*/ 2147483646 w 1122"/>
              <a:gd name="T105" fmla="*/ 2147483646 h 981"/>
              <a:gd name="T106" fmla="*/ 2147483646 w 1122"/>
              <a:gd name="T107" fmla="*/ 2147483646 h 981"/>
              <a:gd name="T108" fmla="*/ 2147483646 w 1122"/>
              <a:gd name="T109" fmla="*/ 2147483646 h 981"/>
              <a:gd name="T110" fmla="*/ 2147483646 w 1122"/>
              <a:gd name="T111" fmla="*/ 2147483646 h 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2"/>
              <a:gd name="T169" fmla="*/ 0 h 981"/>
              <a:gd name="T170" fmla="*/ 1122 w 1122"/>
              <a:gd name="T171" fmla="*/ 981 h 9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2" h="981">
                <a:moveTo>
                  <a:pt x="986" y="98"/>
                </a:moveTo>
                <a:lnTo>
                  <a:pt x="964" y="84"/>
                </a:lnTo>
                <a:lnTo>
                  <a:pt x="941" y="72"/>
                </a:lnTo>
                <a:lnTo>
                  <a:pt x="918" y="61"/>
                </a:lnTo>
                <a:lnTo>
                  <a:pt x="894" y="52"/>
                </a:lnTo>
                <a:lnTo>
                  <a:pt x="870" y="42"/>
                </a:lnTo>
                <a:lnTo>
                  <a:pt x="847" y="35"/>
                </a:lnTo>
                <a:lnTo>
                  <a:pt x="821" y="28"/>
                </a:lnTo>
                <a:lnTo>
                  <a:pt x="796" y="21"/>
                </a:lnTo>
                <a:lnTo>
                  <a:pt x="770" y="15"/>
                </a:lnTo>
                <a:lnTo>
                  <a:pt x="744" y="11"/>
                </a:lnTo>
                <a:lnTo>
                  <a:pt x="715" y="8"/>
                </a:lnTo>
                <a:lnTo>
                  <a:pt x="687" y="4"/>
                </a:lnTo>
                <a:lnTo>
                  <a:pt x="657" y="3"/>
                </a:lnTo>
                <a:lnTo>
                  <a:pt x="627" y="1"/>
                </a:lnTo>
                <a:lnTo>
                  <a:pt x="594" y="0"/>
                </a:lnTo>
                <a:lnTo>
                  <a:pt x="562" y="0"/>
                </a:lnTo>
                <a:lnTo>
                  <a:pt x="528" y="0"/>
                </a:lnTo>
                <a:lnTo>
                  <a:pt x="496" y="1"/>
                </a:lnTo>
                <a:lnTo>
                  <a:pt x="465" y="3"/>
                </a:lnTo>
                <a:lnTo>
                  <a:pt x="436" y="4"/>
                </a:lnTo>
                <a:lnTo>
                  <a:pt x="407" y="8"/>
                </a:lnTo>
                <a:lnTo>
                  <a:pt x="378" y="11"/>
                </a:lnTo>
                <a:lnTo>
                  <a:pt x="352" y="15"/>
                </a:lnTo>
                <a:lnTo>
                  <a:pt x="326" y="21"/>
                </a:lnTo>
                <a:lnTo>
                  <a:pt x="300" y="28"/>
                </a:lnTo>
                <a:lnTo>
                  <a:pt x="275" y="35"/>
                </a:lnTo>
                <a:lnTo>
                  <a:pt x="252" y="42"/>
                </a:lnTo>
                <a:lnTo>
                  <a:pt x="227" y="52"/>
                </a:lnTo>
                <a:lnTo>
                  <a:pt x="203" y="61"/>
                </a:lnTo>
                <a:lnTo>
                  <a:pt x="181" y="72"/>
                </a:lnTo>
                <a:lnTo>
                  <a:pt x="157" y="84"/>
                </a:lnTo>
                <a:lnTo>
                  <a:pt x="135" y="98"/>
                </a:lnTo>
                <a:lnTo>
                  <a:pt x="94" y="127"/>
                </a:lnTo>
                <a:lnTo>
                  <a:pt x="63" y="160"/>
                </a:lnTo>
                <a:lnTo>
                  <a:pt x="39" y="196"/>
                </a:lnTo>
                <a:lnTo>
                  <a:pt x="22" y="233"/>
                </a:lnTo>
                <a:lnTo>
                  <a:pt x="11" y="269"/>
                </a:lnTo>
                <a:lnTo>
                  <a:pt x="4" y="304"/>
                </a:lnTo>
                <a:lnTo>
                  <a:pt x="1" y="336"/>
                </a:lnTo>
                <a:lnTo>
                  <a:pt x="0" y="364"/>
                </a:lnTo>
                <a:lnTo>
                  <a:pt x="1" y="386"/>
                </a:lnTo>
                <a:lnTo>
                  <a:pt x="6" y="405"/>
                </a:lnTo>
                <a:lnTo>
                  <a:pt x="11" y="421"/>
                </a:lnTo>
                <a:lnTo>
                  <a:pt x="20" y="432"/>
                </a:lnTo>
                <a:lnTo>
                  <a:pt x="30" y="442"/>
                </a:lnTo>
                <a:lnTo>
                  <a:pt x="43" y="447"/>
                </a:lnTo>
                <a:lnTo>
                  <a:pt x="57" y="453"/>
                </a:lnTo>
                <a:lnTo>
                  <a:pt x="73" y="456"/>
                </a:lnTo>
                <a:lnTo>
                  <a:pt x="86" y="457"/>
                </a:lnTo>
                <a:lnTo>
                  <a:pt x="99" y="457"/>
                </a:lnTo>
                <a:lnTo>
                  <a:pt x="113" y="456"/>
                </a:lnTo>
                <a:lnTo>
                  <a:pt x="127" y="453"/>
                </a:lnTo>
                <a:lnTo>
                  <a:pt x="142" y="450"/>
                </a:lnTo>
                <a:lnTo>
                  <a:pt x="155" y="447"/>
                </a:lnTo>
                <a:lnTo>
                  <a:pt x="168" y="442"/>
                </a:lnTo>
                <a:lnTo>
                  <a:pt x="183" y="438"/>
                </a:lnTo>
                <a:lnTo>
                  <a:pt x="195" y="432"/>
                </a:lnTo>
                <a:lnTo>
                  <a:pt x="208" y="426"/>
                </a:lnTo>
                <a:lnTo>
                  <a:pt x="220" y="421"/>
                </a:lnTo>
                <a:lnTo>
                  <a:pt x="231" y="414"/>
                </a:lnTo>
                <a:lnTo>
                  <a:pt x="241" y="408"/>
                </a:lnTo>
                <a:lnTo>
                  <a:pt x="250" y="403"/>
                </a:lnTo>
                <a:lnTo>
                  <a:pt x="258" y="396"/>
                </a:lnTo>
                <a:lnTo>
                  <a:pt x="265" y="390"/>
                </a:lnTo>
                <a:lnTo>
                  <a:pt x="276" y="379"/>
                </a:lnTo>
                <a:lnTo>
                  <a:pt x="286" y="368"/>
                </a:lnTo>
                <a:lnTo>
                  <a:pt x="294" y="357"/>
                </a:lnTo>
                <a:lnTo>
                  <a:pt x="300" y="346"/>
                </a:lnTo>
                <a:lnTo>
                  <a:pt x="304" y="336"/>
                </a:lnTo>
                <a:lnTo>
                  <a:pt x="308" y="325"/>
                </a:lnTo>
                <a:lnTo>
                  <a:pt x="309" y="315"/>
                </a:lnTo>
                <a:lnTo>
                  <a:pt x="308" y="305"/>
                </a:lnTo>
                <a:lnTo>
                  <a:pt x="302" y="283"/>
                </a:lnTo>
                <a:lnTo>
                  <a:pt x="297" y="255"/>
                </a:lnTo>
                <a:lnTo>
                  <a:pt x="294" y="231"/>
                </a:lnTo>
                <a:lnTo>
                  <a:pt x="300" y="216"/>
                </a:lnTo>
                <a:lnTo>
                  <a:pt x="310" y="215"/>
                </a:lnTo>
                <a:lnTo>
                  <a:pt x="318" y="222"/>
                </a:lnTo>
                <a:lnTo>
                  <a:pt x="323" y="237"/>
                </a:lnTo>
                <a:lnTo>
                  <a:pt x="327" y="259"/>
                </a:lnTo>
                <a:lnTo>
                  <a:pt x="328" y="295"/>
                </a:lnTo>
                <a:lnTo>
                  <a:pt x="326" y="332"/>
                </a:lnTo>
                <a:lnTo>
                  <a:pt x="322" y="365"/>
                </a:lnTo>
                <a:lnTo>
                  <a:pt x="317" y="389"/>
                </a:lnTo>
                <a:lnTo>
                  <a:pt x="312" y="401"/>
                </a:lnTo>
                <a:lnTo>
                  <a:pt x="302" y="419"/>
                </a:lnTo>
                <a:lnTo>
                  <a:pt x="290" y="440"/>
                </a:lnTo>
                <a:lnTo>
                  <a:pt x="275" y="464"/>
                </a:lnTo>
                <a:lnTo>
                  <a:pt x="258" y="489"/>
                </a:lnTo>
                <a:lnTo>
                  <a:pt x="243" y="513"/>
                </a:lnTo>
                <a:lnTo>
                  <a:pt x="227" y="535"/>
                </a:lnTo>
                <a:lnTo>
                  <a:pt x="213" y="553"/>
                </a:lnTo>
                <a:lnTo>
                  <a:pt x="200" y="574"/>
                </a:lnTo>
                <a:lnTo>
                  <a:pt x="185" y="606"/>
                </a:lnTo>
                <a:lnTo>
                  <a:pt x="170" y="644"/>
                </a:lnTo>
                <a:lnTo>
                  <a:pt x="154" y="686"/>
                </a:lnTo>
                <a:lnTo>
                  <a:pt x="138" y="730"/>
                </a:lnTo>
                <a:lnTo>
                  <a:pt x="126" y="772"/>
                </a:lnTo>
                <a:lnTo>
                  <a:pt x="116" y="810"/>
                </a:lnTo>
                <a:lnTo>
                  <a:pt x="110" y="840"/>
                </a:lnTo>
                <a:lnTo>
                  <a:pt x="107" y="882"/>
                </a:lnTo>
                <a:lnTo>
                  <a:pt x="108" y="916"/>
                </a:lnTo>
                <a:lnTo>
                  <a:pt x="113" y="941"/>
                </a:lnTo>
                <a:lnTo>
                  <a:pt x="124" y="957"/>
                </a:lnTo>
                <a:lnTo>
                  <a:pt x="139" y="970"/>
                </a:lnTo>
                <a:lnTo>
                  <a:pt x="159" y="977"/>
                </a:lnTo>
                <a:lnTo>
                  <a:pt x="185" y="980"/>
                </a:lnTo>
                <a:lnTo>
                  <a:pt x="217" y="981"/>
                </a:lnTo>
                <a:lnTo>
                  <a:pt x="235" y="981"/>
                </a:lnTo>
                <a:lnTo>
                  <a:pt x="255" y="981"/>
                </a:lnTo>
                <a:lnTo>
                  <a:pt x="277" y="981"/>
                </a:lnTo>
                <a:lnTo>
                  <a:pt x="301" y="981"/>
                </a:lnTo>
                <a:lnTo>
                  <a:pt x="326" y="981"/>
                </a:lnTo>
                <a:lnTo>
                  <a:pt x="352" y="981"/>
                </a:lnTo>
                <a:lnTo>
                  <a:pt x="378" y="981"/>
                </a:lnTo>
                <a:lnTo>
                  <a:pt x="404" y="981"/>
                </a:lnTo>
                <a:lnTo>
                  <a:pt x="430" y="981"/>
                </a:lnTo>
                <a:lnTo>
                  <a:pt x="455" y="981"/>
                </a:lnTo>
                <a:lnTo>
                  <a:pt x="477" y="981"/>
                </a:lnTo>
                <a:lnTo>
                  <a:pt x="499" y="981"/>
                </a:lnTo>
                <a:lnTo>
                  <a:pt x="518" y="981"/>
                </a:lnTo>
                <a:lnTo>
                  <a:pt x="533" y="981"/>
                </a:lnTo>
                <a:lnTo>
                  <a:pt x="546" y="981"/>
                </a:lnTo>
                <a:lnTo>
                  <a:pt x="555" y="981"/>
                </a:lnTo>
                <a:lnTo>
                  <a:pt x="555" y="872"/>
                </a:lnTo>
                <a:lnTo>
                  <a:pt x="535" y="871"/>
                </a:lnTo>
                <a:lnTo>
                  <a:pt x="514" y="867"/>
                </a:lnTo>
                <a:lnTo>
                  <a:pt x="495" y="860"/>
                </a:lnTo>
                <a:lnTo>
                  <a:pt x="477" y="851"/>
                </a:lnTo>
                <a:lnTo>
                  <a:pt x="459" y="842"/>
                </a:lnTo>
                <a:lnTo>
                  <a:pt x="444" y="828"/>
                </a:lnTo>
                <a:lnTo>
                  <a:pt x="428" y="814"/>
                </a:lnTo>
                <a:lnTo>
                  <a:pt x="413" y="797"/>
                </a:lnTo>
                <a:lnTo>
                  <a:pt x="401" y="779"/>
                </a:lnTo>
                <a:lnTo>
                  <a:pt x="389" y="761"/>
                </a:lnTo>
                <a:lnTo>
                  <a:pt x="380" y="740"/>
                </a:lnTo>
                <a:lnTo>
                  <a:pt x="371" y="718"/>
                </a:lnTo>
                <a:lnTo>
                  <a:pt x="364" y="694"/>
                </a:lnTo>
                <a:lnTo>
                  <a:pt x="359" y="670"/>
                </a:lnTo>
                <a:lnTo>
                  <a:pt x="356" y="645"/>
                </a:lnTo>
                <a:lnTo>
                  <a:pt x="355" y="620"/>
                </a:lnTo>
                <a:lnTo>
                  <a:pt x="356" y="595"/>
                </a:lnTo>
                <a:lnTo>
                  <a:pt x="359" y="570"/>
                </a:lnTo>
                <a:lnTo>
                  <a:pt x="364" y="546"/>
                </a:lnTo>
                <a:lnTo>
                  <a:pt x="371" y="523"/>
                </a:lnTo>
                <a:lnTo>
                  <a:pt x="380" y="500"/>
                </a:lnTo>
                <a:lnTo>
                  <a:pt x="389" y="479"/>
                </a:lnTo>
                <a:lnTo>
                  <a:pt x="401" y="461"/>
                </a:lnTo>
                <a:lnTo>
                  <a:pt x="413" y="443"/>
                </a:lnTo>
                <a:lnTo>
                  <a:pt x="428" y="426"/>
                </a:lnTo>
                <a:lnTo>
                  <a:pt x="444" y="412"/>
                </a:lnTo>
                <a:lnTo>
                  <a:pt x="459" y="399"/>
                </a:lnTo>
                <a:lnTo>
                  <a:pt x="477" y="389"/>
                </a:lnTo>
                <a:lnTo>
                  <a:pt x="495" y="380"/>
                </a:lnTo>
                <a:lnTo>
                  <a:pt x="514" y="373"/>
                </a:lnTo>
                <a:lnTo>
                  <a:pt x="535" y="369"/>
                </a:lnTo>
                <a:lnTo>
                  <a:pt x="555" y="368"/>
                </a:lnTo>
                <a:lnTo>
                  <a:pt x="555" y="241"/>
                </a:lnTo>
                <a:lnTo>
                  <a:pt x="546" y="241"/>
                </a:lnTo>
                <a:lnTo>
                  <a:pt x="536" y="241"/>
                </a:lnTo>
                <a:lnTo>
                  <a:pt x="524" y="242"/>
                </a:lnTo>
                <a:lnTo>
                  <a:pt x="513" y="242"/>
                </a:lnTo>
                <a:lnTo>
                  <a:pt x="503" y="242"/>
                </a:lnTo>
                <a:lnTo>
                  <a:pt x="493" y="244"/>
                </a:lnTo>
                <a:lnTo>
                  <a:pt x="484" y="244"/>
                </a:lnTo>
                <a:lnTo>
                  <a:pt x="477" y="244"/>
                </a:lnTo>
                <a:lnTo>
                  <a:pt x="467" y="237"/>
                </a:lnTo>
                <a:lnTo>
                  <a:pt x="462" y="220"/>
                </a:lnTo>
                <a:lnTo>
                  <a:pt x="460" y="203"/>
                </a:lnTo>
                <a:lnTo>
                  <a:pt x="465" y="195"/>
                </a:lnTo>
                <a:lnTo>
                  <a:pt x="471" y="194"/>
                </a:lnTo>
                <a:lnTo>
                  <a:pt x="478" y="194"/>
                </a:lnTo>
                <a:lnTo>
                  <a:pt x="489" y="194"/>
                </a:lnTo>
                <a:lnTo>
                  <a:pt x="501" y="194"/>
                </a:lnTo>
                <a:lnTo>
                  <a:pt x="514" y="194"/>
                </a:lnTo>
                <a:lnTo>
                  <a:pt x="530" y="195"/>
                </a:lnTo>
                <a:lnTo>
                  <a:pt x="546" y="195"/>
                </a:lnTo>
                <a:lnTo>
                  <a:pt x="562" y="195"/>
                </a:lnTo>
                <a:lnTo>
                  <a:pt x="577" y="195"/>
                </a:lnTo>
                <a:lnTo>
                  <a:pt x="593" y="195"/>
                </a:lnTo>
                <a:lnTo>
                  <a:pt x="608" y="194"/>
                </a:lnTo>
                <a:lnTo>
                  <a:pt x="621" y="194"/>
                </a:lnTo>
                <a:lnTo>
                  <a:pt x="633" y="194"/>
                </a:lnTo>
                <a:lnTo>
                  <a:pt x="644" y="194"/>
                </a:lnTo>
                <a:lnTo>
                  <a:pt x="651" y="194"/>
                </a:lnTo>
                <a:lnTo>
                  <a:pt x="657" y="195"/>
                </a:lnTo>
                <a:lnTo>
                  <a:pt x="662" y="203"/>
                </a:lnTo>
                <a:lnTo>
                  <a:pt x="662" y="220"/>
                </a:lnTo>
                <a:lnTo>
                  <a:pt x="655" y="237"/>
                </a:lnTo>
                <a:lnTo>
                  <a:pt x="645" y="244"/>
                </a:lnTo>
                <a:lnTo>
                  <a:pt x="637" y="244"/>
                </a:lnTo>
                <a:lnTo>
                  <a:pt x="628" y="244"/>
                </a:lnTo>
                <a:lnTo>
                  <a:pt x="617" y="242"/>
                </a:lnTo>
                <a:lnTo>
                  <a:pt x="605" y="242"/>
                </a:lnTo>
                <a:lnTo>
                  <a:pt x="593" y="242"/>
                </a:lnTo>
                <a:lnTo>
                  <a:pt x="581" y="241"/>
                </a:lnTo>
                <a:lnTo>
                  <a:pt x="571" y="241"/>
                </a:lnTo>
                <a:lnTo>
                  <a:pt x="562" y="241"/>
                </a:lnTo>
                <a:lnTo>
                  <a:pt x="560" y="241"/>
                </a:lnTo>
                <a:lnTo>
                  <a:pt x="558" y="241"/>
                </a:lnTo>
                <a:lnTo>
                  <a:pt x="557" y="241"/>
                </a:lnTo>
                <a:lnTo>
                  <a:pt x="555" y="241"/>
                </a:lnTo>
                <a:lnTo>
                  <a:pt x="555" y="368"/>
                </a:lnTo>
                <a:lnTo>
                  <a:pt x="556" y="368"/>
                </a:lnTo>
                <a:lnTo>
                  <a:pt x="557" y="368"/>
                </a:lnTo>
                <a:lnTo>
                  <a:pt x="558" y="368"/>
                </a:lnTo>
                <a:lnTo>
                  <a:pt x="580" y="369"/>
                </a:lnTo>
                <a:lnTo>
                  <a:pt x="600" y="373"/>
                </a:lnTo>
                <a:lnTo>
                  <a:pt x="619" y="379"/>
                </a:lnTo>
                <a:lnTo>
                  <a:pt x="638" y="387"/>
                </a:lnTo>
                <a:lnTo>
                  <a:pt x="656" y="399"/>
                </a:lnTo>
                <a:lnTo>
                  <a:pt x="673" y="411"/>
                </a:lnTo>
                <a:lnTo>
                  <a:pt x="688" y="425"/>
                </a:lnTo>
                <a:lnTo>
                  <a:pt x="703" y="442"/>
                </a:lnTo>
                <a:lnTo>
                  <a:pt x="717" y="460"/>
                </a:lnTo>
                <a:lnTo>
                  <a:pt x="728" y="479"/>
                </a:lnTo>
                <a:lnTo>
                  <a:pt x="738" y="500"/>
                </a:lnTo>
                <a:lnTo>
                  <a:pt x="747" y="523"/>
                </a:lnTo>
                <a:lnTo>
                  <a:pt x="754" y="545"/>
                </a:lnTo>
                <a:lnTo>
                  <a:pt x="758" y="570"/>
                </a:lnTo>
                <a:lnTo>
                  <a:pt x="761" y="594"/>
                </a:lnTo>
                <a:lnTo>
                  <a:pt x="763" y="620"/>
                </a:lnTo>
                <a:lnTo>
                  <a:pt x="761" y="647"/>
                </a:lnTo>
                <a:lnTo>
                  <a:pt x="758" y="670"/>
                </a:lnTo>
                <a:lnTo>
                  <a:pt x="754" y="695"/>
                </a:lnTo>
                <a:lnTo>
                  <a:pt x="747" y="718"/>
                </a:lnTo>
                <a:lnTo>
                  <a:pt x="738" y="740"/>
                </a:lnTo>
                <a:lnTo>
                  <a:pt x="728" y="761"/>
                </a:lnTo>
                <a:lnTo>
                  <a:pt x="717" y="780"/>
                </a:lnTo>
                <a:lnTo>
                  <a:pt x="703" y="798"/>
                </a:lnTo>
                <a:lnTo>
                  <a:pt x="688" y="815"/>
                </a:lnTo>
                <a:lnTo>
                  <a:pt x="673" y="829"/>
                </a:lnTo>
                <a:lnTo>
                  <a:pt x="656" y="842"/>
                </a:lnTo>
                <a:lnTo>
                  <a:pt x="638" y="853"/>
                </a:lnTo>
                <a:lnTo>
                  <a:pt x="619" y="861"/>
                </a:lnTo>
                <a:lnTo>
                  <a:pt x="600" y="867"/>
                </a:lnTo>
                <a:lnTo>
                  <a:pt x="580" y="871"/>
                </a:lnTo>
                <a:lnTo>
                  <a:pt x="558" y="872"/>
                </a:lnTo>
                <a:lnTo>
                  <a:pt x="557" y="872"/>
                </a:lnTo>
                <a:lnTo>
                  <a:pt x="556" y="872"/>
                </a:lnTo>
                <a:lnTo>
                  <a:pt x="555" y="872"/>
                </a:lnTo>
                <a:lnTo>
                  <a:pt x="555" y="981"/>
                </a:lnTo>
                <a:lnTo>
                  <a:pt x="558" y="981"/>
                </a:lnTo>
                <a:lnTo>
                  <a:pt x="560" y="981"/>
                </a:lnTo>
                <a:lnTo>
                  <a:pt x="562" y="981"/>
                </a:lnTo>
                <a:lnTo>
                  <a:pt x="564" y="981"/>
                </a:lnTo>
                <a:lnTo>
                  <a:pt x="573" y="981"/>
                </a:lnTo>
                <a:lnTo>
                  <a:pt x="585" y="981"/>
                </a:lnTo>
                <a:lnTo>
                  <a:pt x="602" y="981"/>
                </a:lnTo>
                <a:lnTo>
                  <a:pt x="622" y="981"/>
                </a:lnTo>
                <a:lnTo>
                  <a:pt x="645" y="981"/>
                </a:lnTo>
                <a:lnTo>
                  <a:pt x="671" y="981"/>
                </a:lnTo>
                <a:lnTo>
                  <a:pt x="697" y="981"/>
                </a:lnTo>
                <a:lnTo>
                  <a:pt x="726" y="981"/>
                </a:lnTo>
                <a:lnTo>
                  <a:pt x="754" y="981"/>
                </a:lnTo>
                <a:lnTo>
                  <a:pt x="783" y="981"/>
                </a:lnTo>
                <a:lnTo>
                  <a:pt x="811" y="981"/>
                </a:lnTo>
                <a:lnTo>
                  <a:pt x="838" y="981"/>
                </a:lnTo>
                <a:lnTo>
                  <a:pt x="863" y="981"/>
                </a:lnTo>
                <a:lnTo>
                  <a:pt x="885" y="981"/>
                </a:lnTo>
                <a:lnTo>
                  <a:pt x="905" y="981"/>
                </a:lnTo>
                <a:lnTo>
                  <a:pt x="937" y="980"/>
                </a:lnTo>
                <a:lnTo>
                  <a:pt x="961" y="977"/>
                </a:lnTo>
                <a:lnTo>
                  <a:pt x="983" y="970"/>
                </a:lnTo>
                <a:lnTo>
                  <a:pt x="997" y="957"/>
                </a:lnTo>
                <a:lnTo>
                  <a:pt x="1009" y="941"/>
                </a:lnTo>
                <a:lnTo>
                  <a:pt x="1013" y="916"/>
                </a:lnTo>
                <a:lnTo>
                  <a:pt x="1014" y="882"/>
                </a:lnTo>
                <a:lnTo>
                  <a:pt x="1011" y="840"/>
                </a:lnTo>
                <a:lnTo>
                  <a:pt x="1005" y="810"/>
                </a:lnTo>
                <a:lnTo>
                  <a:pt x="995" y="772"/>
                </a:lnTo>
                <a:lnTo>
                  <a:pt x="983" y="730"/>
                </a:lnTo>
                <a:lnTo>
                  <a:pt x="968" y="686"/>
                </a:lnTo>
                <a:lnTo>
                  <a:pt x="951" y="644"/>
                </a:lnTo>
                <a:lnTo>
                  <a:pt x="936" y="606"/>
                </a:lnTo>
                <a:lnTo>
                  <a:pt x="921" y="574"/>
                </a:lnTo>
                <a:lnTo>
                  <a:pt x="907" y="553"/>
                </a:lnTo>
                <a:lnTo>
                  <a:pt x="894" y="535"/>
                </a:lnTo>
                <a:lnTo>
                  <a:pt x="878" y="513"/>
                </a:lnTo>
                <a:lnTo>
                  <a:pt x="863" y="489"/>
                </a:lnTo>
                <a:lnTo>
                  <a:pt x="846" y="464"/>
                </a:lnTo>
                <a:lnTo>
                  <a:pt x="831" y="440"/>
                </a:lnTo>
                <a:lnTo>
                  <a:pt x="819" y="419"/>
                </a:lnTo>
                <a:lnTo>
                  <a:pt x="809" y="401"/>
                </a:lnTo>
                <a:lnTo>
                  <a:pt x="804" y="389"/>
                </a:lnTo>
                <a:lnTo>
                  <a:pt x="799" y="365"/>
                </a:lnTo>
                <a:lnTo>
                  <a:pt x="795" y="332"/>
                </a:lnTo>
                <a:lnTo>
                  <a:pt x="794" y="295"/>
                </a:lnTo>
                <a:lnTo>
                  <a:pt x="794" y="259"/>
                </a:lnTo>
                <a:lnTo>
                  <a:pt x="797" y="237"/>
                </a:lnTo>
                <a:lnTo>
                  <a:pt x="803" y="222"/>
                </a:lnTo>
                <a:lnTo>
                  <a:pt x="811" y="215"/>
                </a:lnTo>
                <a:lnTo>
                  <a:pt x="821" y="216"/>
                </a:lnTo>
                <a:lnTo>
                  <a:pt x="827" y="231"/>
                </a:lnTo>
                <a:lnTo>
                  <a:pt x="824" y="255"/>
                </a:lnTo>
                <a:lnTo>
                  <a:pt x="819" y="283"/>
                </a:lnTo>
                <a:lnTo>
                  <a:pt x="813" y="305"/>
                </a:lnTo>
                <a:lnTo>
                  <a:pt x="812" y="315"/>
                </a:lnTo>
                <a:lnTo>
                  <a:pt x="813" y="325"/>
                </a:lnTo>
                <a:lnTo>
                  <a:pt x="817" y="336"/>
                </a:lnTo>
                <a:lnTo>
                  <a:pt x="821" y="346"/>
                </a:lnTo>
                <a:lnTo>
                  <a:pt x="827" y="357"/>
                </a:lnTo>
                <a:lnTo>
                  <a:pt x="834" y="368"/>
                </a:lnTo>
                <a:lnTo>
                  <a:pt x="845" y="379"/>
                </a:lnTo>
                <a:lnTo>
                  <a:pt x="856" y="390"/>
                </a:lnTo>
                <a:lnTo>
                  <a:pt x="863" y="396"/>
                </a:lnTo>
                <a:lnTo>
                  <a:pt x="870" y="403"/>
                </a:lnTo>
                <a:lnTo>
                  <a:pt x="879" y="408"/>
                </a:lnTo>
                <a:lnTo>
                  <a:pt x="890" y="414"/>
                </a:lnTo>
                <a:lnTo>
                  <a:pt x="901" y="421"/>
                </a:lnTo>
                <a:lnTo>
                  <a:pt x="913" y="426"/>
                </a:lnTo>
                <a:lnTo>
                  <a:pt x="925" y="432"/>
                </a:lnTo>
                <a:lnTo>
                  <a:pt x="939" y="438"/>
                </a:lnTo>
                <a:lnTo>
                  <a:pt x="952" y="442"/>
                </a:lnTo>
                <a:lnTo>
                  <a:pt x="966" y="447"/>
                </a:lnTo>
                <a:lnTo>
                  <a:pt x="980" y="450"/>
                </a:lnTo>
                <a:lnTo>
                  <a:pt x="994" y="453"/>
                </a:lnTo>
                <a:lnTo>
                  <a:pt x="1009" y="456"/>
                </a:lnTo>
                <a:lnTo>
                  <a:pt x="1022" y="457"/>
                </a:lnTo>
                <a:lnTo>
                  <a:pt x="1036" y="457"/>
                </a:lnTo>
                <a:lnTo>
                  <a:pt x="1048" y="456"/>
                </a:lnTo>
                <a:lnTo>
                  <a:pt x="1064" y="453"/>
                </a:lnTo>
                <a:lnTo>
                  <a:pt x="1078" y="447"/>
                </a:lnTo>
                <a:lnTo>
                  <a:pt x="1091" y="442"/>
                </a:lnTo>
                <a:lnTo>
                  <a:pt x="1102" y="432"/>
                </a:lnTo>
                <a:lnTo>
                  <a:pt x="1110" y="421"/>
                </a:lnTo>
                <a:lnTo>
                  <a:pt x="1116" y="405"/>
                </a:lnTo>
                <a:lnTo>
                  <a:pt x="1121" y="386"/>
                </a:lnTo>
                <a:lnTo>
                  <a:pt x="1122" y="364"/>
                </a:lnTo>
                <a:lnTo>
                  <a:pt x="1121" y="336"/>
                </a:lnTo>
                <a:lnTo>
                  <a:pt x="1118" y="304"/>
                </a:lnTo>
                <a:lnTo>
                  <a:pt x="1111" y="269"/>
                </a:lnTo>
                <a:lnTo>
                  <a:pt x="1100" y="233"/>
                </a:lnTo>
                <a:lnTo>
                  <a:pt x="1082" y="196"/>
                </a:lnTo>
                <a:lnTo>
                  <a:pt x="1058" y="160"/>
                </a:lnTo>
                <a:lnTo>
                  <a:pt x="1027" y="127"/>
                </a:lnTo>
                <a:lnTo>
                  <a:pt x="986" y="9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501"/>
          </a:p>
        </p:txBody>
      </p:sp>
      <p:sp>
        <p:nvSpPr>
          <p:cNvPr id="109599" name="Freeform 112"/>
          <p:cNvSpPr>
            <a:spLocks/>
          </p:cNvSpPr>
          <p:nvPr/>
        </p:nvSpPr>
        <p:spPr bwMode="auto">
          <a:xfrm>
            <a:off x="4502044" y="2052307"/>
            <a:ext cx="3828009" cy="2896442"/>
          </a:xfrm>
          <a:custGeom>
            <a:avLst/>
            <a:gdLst>
              <a:gd name="T0" fmla="*/ 0 w 2408"/>
              <a:gd name="T1" fmla="*/ 0 h 1822"/>
              <a:gd name="T2" fmla="*/ 2147483646 w 2408"/>
              <a:gd name="T3" fmla="*/ 2147483646 h 1822"/>
              <a:gd name="T4" fmla="*/ 2147483646 w 2408"/>
              <a:gd name="T5" fmla="*/ 2147483646 h 1822"/>
              <a:gd name="T6" fmla="*/ 0 60000 65536"/>
              <a:gd name="T7" fmla="*/ 0 60000 65536"/>
              <a:gd name="T8" fmla="*/ 0 60000 65536"/>
              <a:gd name="T9" fmla="*/ 0 w 2408"/>
              <a:gd name="T10" fmla="*/ 0 h 1822"/>
              <a:gd name="T11" fmla="*/ 2408 w 2408"/>
              <a:gd name="T12" fmla="*/ 1822 h 1822"/>
            </a:gdLst>
            <a:ahLst/>
            <a:cxnLst>
              <a:cxn ang="T6">
                <a:pos x="T0" y="T1"/>
              </a:cxn>
              <a:cxn ang="T7">
                <a:pos x="T2" y="T3"/>
              </a:cxn>
              <a:cxn ang="T8">
                <a:pos x="T4" y="T5"/>
              </a:cxn>
            </a:cxnLst>
            <a:rect l="T9" t="T10" r="T11" b="T12"/>
            <a:pathLst>
              <a:path w="2408" h="1822">
                <a:moveTo>
                  <a:pt x="0" y="0"/>
                </a:moveTo>
                <a:lnTo>
                  <a:pt x="6" y="126"/>
                </a:lnTo>
                <a:lnTo>
                  <a:pt x="2408" y="1822"/>
                </a:lnTo>
              </a:path>
            </a:pathLst>
          </a:cu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grpSp>
        <p:nvGrpSpPr>
          <p:cNvPr id="109600" name="Group 113"/>
          <p:cNvGrpSpPr>
            <a:grpSpLocks/>
          </p:cNvGrpSpPr>
          <p:nvPr/>
        </p:nvGrpSpPr>
        <p:grpSpPr bwMode="auto">
          <a:xfrm>
            <a:off x="5678426" y="2842391"/>
            <a:ext cx="701060" cy="383118"/>
            <a:chOff x="4712" y="2088"/>
            <a:chExt cx="444" cy="244"/>
          </a:xfrm>
        </p:grpSpPr>
        <p:sp>
          <p:nvSpPr>
            <p:cNvPr id="109602" name="Rectangle 114"/>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9603" name="Text Box 115"/>
            <p:cNvSpPr txBox="1">
              <a:spLocks noChangeArrowheads="1"/>
            </p:cNvSpPr>
            <p:nvPr/>
          </p:nvSpPr>
          <p:spPr bwMode="auto">
            <a:xfrm>
              <a:off x="4726" y="2098"/>
              <a:ext cx="34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3">
                  <a:solidFill>
                    <a:srgbClr val="FF0000"/>
                  </a:solidFill>
                </a:rPr>
                <a:t>ack</a:t>
              </a:r>
              <a:endParaRPr lang="en-US" altLang="x-none" sz="2403">
                <a:latin typeface="Times New Roman" charset="0"/>
              </a:endParaRPr>
            </a:p>
          </p:txBody>
        </p:sp>
      </p:grpSp>
      <p:sp>
        <p:nvSpPr>
          <p:cNvPr id="109601" name="Freeform 116"/>
          <p:cNvSpPr>
            <a:spLocks/>
          </p:cNvSpPr>
          <p:nvPr/>
        </p:nvSpPr>
        <p:spPr bwMode="auto">
          <a:xfrm>
            <a:off x="4850190" y="3918621"/>
            <a:ext cx="891824" cy="519834"/>
          </a:xfrm>
          <a:custGeom>
            <a:avLst/>
            <a:gdLst>
              <a:gd name="T0" fmla="*/ 2147483646 w 1122"/>
              <a:gd name="T1" fmla="*/ 2147483646 h 981"/>
              <a:gd name="T2" fmla="*/ 2147483646 w 1122"/>
              <a:gd name="T3" fmla="*/ 2147483646 h 981"/>
              <a:gd name="T4" fmla="*/ 2147483646 w 1122"/>
              <a:gd name="T5" fmla="*/ 0 h 981"/>
              <a:gd name="T6" fmla="*/ 2147483646 w 1122"/>
              <a:gd name="T7" fmla="*/ 2147483646 h 981"/>
              <a:gd name="T8" fmla="*/ 2147483646 w 1122"/>
              <a:gd name="T9" fmla="*/ 2147483646 h 981"/>
              <a:gd name="T10" fmla="*/ 2147483646 w 1122"/>
              <a:gd name="T11" fmla="*/ 2147483646 h 981"/>
              <a:gd name="T12" fmla="*/ 2147483646 w 1122"/>
              <a:gd name="T13" fmla="*/ 2147483646 h 981"/>
              <a:gd name="T14" fmla="*/ 2147483646 w 1122"/>
              <a:gd name="T15" fmla="*/ 2147483646 h 981"/>
              <a:gd name="T16" fmla="*/ 2147483646 w 1122"/>
              <a:gd name="T17" fmla="*/ 2147483646 h 981"/>
              <a:gd name="T18" fmla="*/ 2147483646 w 1122"/>
              <a:gd name="T19" fmla="*/ 2147483646 h 981"/>
              <a:gd name="T20" fmla="*/ 2147483646 w 1122"/>
              <a:gd name="T21" fmla="*/ 2147483646 h 981"/>
              <a:gd name="T22" fmla="*/ 2147483646 w 1122"/>
              <a:gd name="T23" fmla="*/ 2147483646 h 981"/>
              <a:gd name="T24" fmla="*/ 2147483646 w 1122"/>
              <a:gd name="T25" fmla="*/ 2147483646 h 981"/>
              <a:gd name="T26" fmla="*/ 2147483646 w 1122"/>
              <a:gd name="T27" fmla="*/ 2147483646 h 981"/>
              <a:gd name="T28" fmla="*/ 2147483646 w 1122"/>
              <a:gd name="T29" fmla="*/ 2147483646 h 981"/>
              <a:gd name="T30" fmla="*/ 2147483646 w 1122"/>
              <a:gd name="T31" fmla="*/ 2147483646 h 981"/>
              <a:gd name="T32" fmla="*/ 2147483646 w 1122"/>
              <a:gd name="T33" fmla="*/ 2147483646 h 981"/>
              <a:gd name="T34" fmla="*/ 2147483646 w 1122"/>
              <a:gd name="T35" fmla="*/ 2147483646 h 981"/>
              <a:gd name="T36" fmla="*/ 2147483646 w 1122"/>
              <a:gd name="T37" fmla="*/ 2147483646 h 981"/>
              <a:gd name="T38" fmla="*/ 2147483646 w 1122"/>
              <a:gd name="T39" fmla="*/ 2147483646 h 981"/>
              <a:gd name="T40" fmla="*/ 2147483646 w 1122"/>
              <a:gd name="T41" fmla="*/ 2147483646 h 981"/>
              <a:gd name="T42" fmla="*/ 2147483646 w 1122"/>
              <a:gd name="T43" fmla="*/ 2147483646 h 981"/>
              <a:gd name="T44" fmla="*/ 2147483646 w 1122"/>
              <a:gd name="T45" fmla="*/ 2147483646 h 981"/>
              <a:gd name="T46" fmla="*/ 2147483646 w 1122"/>
              <a:gd name="T47" fmla="*/ 2147483646 h 981"/>
              <a:gd name="T48" fmla="*/ 2147483646 w 1122"/>
              <a:gd name="T49" fmla="*/ 2147483646 h 981"/>
              <a:gd name="T50" fmla="*/ 2147483646 w 1122"/>
              <a:gd name="T51" fmla="*/ 2147483646 h 981"/>
              <a:gd name="T52" fmla="*/ 2147483646 w 1122"/>
              <a:gd name="T53" fmla="*/ 2147483646 h 981"/>
              <a:gd name="T54" fmla="*/ 2147483646 w 1122"/>
              <a:gd name="T55" fmla="*/ 2147483646 h 981"/>
              <a:gd name="T56" fmla="*/ 2147483646 w 1122"/>
              <a:gd name="T57" fmla="*/ 2147483646 h 981"/>
              <a:gd name="T58" fmla="*/ 2147483646 w 1122"/>
              <a:gd name="T59" fmla="*/ 2147483646 h 981"/>
              <a:gd name="T60" fmla="*/ 2147483646 w 1122"/>
              <a:gd name="T61" fmla="*/ 2147483646 h 981"/>
              <a:gd name="T62" fmla="*/ 2147483646 w 1122"/>
              <a:gd name="T63" fmla="*/ 2147483646 h 981"/>
              <a:gd name="T64" fmla="*/ 2147483646 w 1122"/>
              <a:gd name="T65" fmla="*/ 2147483646 h 981"/>
              <a:gd name="T66" fmla="*/ 2147483646 w 1122"/>
              <a:gd name="T67" fmla="*/ 2147483646 h 981"/>
              <a:gd name="T68" fmla="*/ 2147483646 w 1122"/>
              <a:gd name="T69" fmla="*/ 2147483646 h 981"/>
              <a:gd name="T70" fmla="*/ 2147483646 w 1122"/>
              <a:gd name="T71" fmla="*/ 2147483646 h 981"/>
              <a:gd name="T72" fmla="*/ 2147483646 w 1122"/>
              <a:gd name="T73" fmla="*/ 2147483646 h 981"/>
              <a:gd name="T74" fmla="*/ 2147483646 w 1122"/>
              <a:gd name="T75" fmla="*/ 2147483646 h 981"/>
              <a:gd name="T76" fmla="*/ 2147483646 w 1122"/>
              <a:gd name="T77" fmla="*/ 2147483646 h 981"/>
              <a:gd name="T78" fmla="*/ 2147483646 w 1122"/>
              <a:gd name="T79" fmla="*/ 2147483646 h 981"/>
              <a:gd name="T80" fmla="*/ 2147483646 w 1122"/>
              <a:gd name="T81" fmla="*/ 2147483646 h 981"/>
              <a:gd name="T82" fmla="*/ 2147483646 w 1122"/>
              <a:gd name="T83" fmla="*/ 2147483646 h 981"/>
              <a:gd name="T84" fmla="*/ 2147483646 w 1122"/>
              <a:gd name="T85" fmla="*/ 2147483646 h 981"/>
              <a:gd name="T86" fmla="*/ 2147483646 w 1122"/>
              <a:gd name="T87" fmla="*/ 2147483646 h 981"/>
              <a:gd name="T88" fmla="*/ 2147483646 w 1122"/>
              <a:gd name="T89" fmla="*/ 2147483646 h 981"/>
              <a:gd name="T90" fmla="*/ 2147483646 w 1122"/>
              <a:gd name="T91" fmla="*/ 2147483646 h 981"/>
              <a:gd name="T92" fmla="*/ 2147483646 w 1122"/>
              <a:gd name="T93" fmla="*/ 2147483646 h 981"/>
              <a:gd name="T94" fmla="*/ 2147483646 w 1122"/>
              <a:gd name="T95" fmla="*/ 2147483646 h 981"/>
              <a:gd name="T96" fmla="*/ 2147483646 w 1122"/>
              <a:gd name="T97" fmla="*/ 2147483646 h 981"/>
              <a:gd name="T98" fmla="*/ 2147483646 w 1122"/>
              <a:gd name="T99" fmla="*/ 2147483646 h 981"/>
              <a:gd name="T100" fmla="*/ 2147483646 w 1122"/>
              <a:gd name="T101" fmla="*/ 2147483646 h 981"/>
              <a:gd name="T102" fmla="*/ 2147483646 w 1122"/>
              <a:gd name="T103" fmla="*/ 2147483646 h 981"/>
              <a:gd name="T104" fmla="*/ 2147483646 w 1122"/>
              <a:gd name="T105" fmla="*/ 2147483646 h 981"/>
              <a:gd name="T106" fmla="*/ 2147483646 w 1122"/>
              <a:gd name="T107" fmla="*/ 2147483646 h 981"/>
              <a:gd name="T108" fmla="*/ 2147483646 w 1122"/>
              <a:gd name="T109" fmla="*/ 2147483646 h 981"/>
              <a:gd name="T110" fmla="*/ 2147483646 w 1122"/>
              <a:gd name="T111" fmla="*/ 2147483646 h 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2"/>
              <a:gd name="T169" fmla="*/ 0 h 981"/>
              <a:gd name="T170" fmla="*/ 1122 w 1122"/>
              <a:gd name="T171" fmla="*/ 981 h 9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2" h="981">
                <a:moveTo>
                  <a:pt x="986" y="98"/>
                </a:moveTo>
                <a:lnTo>
                  <a:pt x="964" y="84"/>
                </a:lnTo>
                <a:lnTo>
                  <a:pt x="941" y="72"/>
                </a:lnTo>
                <a:lnTo>
                  <a:pt x="918" y="61"/>
                </a:lnTo>
                <a:lnTo>
                  <a:pt x="894" y="52"/>
                </a:lnTo>
                <a:lnTo>
                  <a:pt x="870" y="42"/>
                </a:lnTo>
                <a:lnTo>
                  <a:pt x="847" y="35"/>
                </a:lnTo>
                <a:lnTo>
                  <a:pt x="821" y="28"/>
                </a:lnTo>
                <a:lnTo>
                  <a:pt x="796" y="21"/>
                </a:lnTo>
                <a:lnTo>
                  <a:pt x="770" y="15"/>
                </a:lnTo>
                <a:lnTo>
                  <a:pt x="744" y="11"/>
                </a:lnTo>
                <a:lnTo>
                  <a:pt x="715" y="8"/>
                </a:lnTo>
                <a:lnTo>
                  <a:pt x="687" y="4"/>
                </a:lnTo>
                <a:lnTo>
                  <a:pt x="657" y="3"/>
                </a:lnTo>
                <a:lnTo>
                  <a:pt x="627" y="1"/>
                </a:lnTo>
                <a:lnTo>
                  <a:pt x="594" y="0"/>
                </a:lnTo>
                <a:lnTo>
                  <a:pt x="562" y="0"/>
                </a:lnTo>
                <a:lnTo>
                  <a:pt x="528" y="0"/>
                </a:lnTo>
                <a:lnTo>
                  <a:pt x="496" y="1"/>
                </a:lnTo>
                <a:lnTo>
                  <a:pt x="465" y="3"/>
                </a:lnTo>
                <a:lnTo>
                  <a:pt x="436" y="4"/>
                </a:lnTo>
                <a:lnTo>
                  <a:pt x="407" y="8"/>
                </a:lnTo>
                <a:lnTo>
                  <a:pt x="378" y="11"/>
                </a:lnTo>
                <a:lnTo>
                  <a:pt x="352" y="15"/>
                </a:lnTo>
                <a:lnTo>
                  <a:pt x="326" y="21"/>
                </a:lnTo>
                <a:lnTo>
                  <a:pt x="300" y="28"/>
                </a:lnTo>
                <a:lnTo>
                  <a:pt x="275" y="35"/>
                </a:lnTo>
                <a:lnTo>
                  <a:pt x="252" y="42"/>
                </a:lnTo>
                <a:lnTo>
                  <a:pt x="227" y="52"/>
                </a:lnTo>
                <a:lnTo>
                  <a:pt x="203" y="61"/>
                </a:lnTo>
                <a:lnTo>
                  <a:pt x="181" y="72"/>
                </a:lnTo>
                <a:lnTo>
                  <a:pt x="157" y="84"/>
                </a:lnTo>
                <a:lnTo>
                  <a:pt x="135" y="98"/>
                </a:lnTo>
                <a:lnTo>
                  <a:pt x="94" y="127"/>
                </a:lnTo>
                <a:lnTo>
                  <a:pt x="63" y="160"/>
                </a:lnTo>
                <a:lnTo>
                  <a:pt x="39" y="196"/>
                </a:lnTo>
                <a:lnTo>
                  <a:pt x="22" y="233"/>
                </a:lnTo>
                <a:lnTo>
                  <a:pt x="11" y="269"/>
                </a:lnTo>
                <a:lnTo>
                  <a:pt x="4" y="304"/>
                </a:lnTo>
                <a:lnTo>
                  <a:pt x="1" y="336"/>
                </a:lnTo>
                <a:lnTo>
                  <a:pt x="0" y="364"/>
                </a:lnTo>
                <a:lnTo>
                  <a:pt x="1" y="386"/>
                </a:lnTo>
                <a:lnTo>
                  <a:pt x="6" y="405"/>
                </a:lnTo>
                <a:lnTo>
                  <a:pt x="11" y="421"/>
                </a:lnTo>
                <a:lnTo>
                  <a:pt x="20" y="432"/>
                </a:lnTo>
                <a:lnTo>
                  <a:pt x="30" y="442"/>
                </a:lnTo>
                <a:lnTo>
                  <a:pt x="43" y="447"/>
                </a:lnTo>
                <a:lnTo>
                  <a:pt x="57" y="453"/>
                </a:lnTo>
                <a:lnTo>
                  <a:pt x="73" y="456"/>
                </a:lnTo>
                <a:lnTo>
                  <a:pt x="86" y="457"/>
                </a:lnTo>
                <a:lnTo>
                  <a:pt x="99" y="457"/>
                </a:lnTo>
                <a:lnTo>
                  <a:pt x="113" y="456"/>
                </a:lnTo>
                <a:lnTo>
                  <a:pt x="127" y="453"/>
                </a:lnTo>
                <a:lnTo>
                  <a:pt x="142" y="450"/>
                </a:lnTo>
                <a:lnTo>
                  <a:pt x="155" y="447"/>
                </a:lnTo>
                <a:lnTo>
                  <a:pt x="168" y="442"/>
                </a:lnTo>
                <a:lnTo>
                  <a:pt x="183" y="438"/>
                </a:lnTo>
                <a:lnTo>
                  <a:pt x="195" y="432"/>
                </a:lnTo>
                <a:lnTo>
                  <a:pt x="208" y="426"/>
                </a:lnTo>
                <a:lnTo>
                  <a:pt x="220" y="421"/>
                </a:lnTo>
                <a:lnTo>
                  <a:pt x="231" y="414"/>
                </a:lnTo>
                <a:lnTo>
                  <a:pt x="241" y="408"/>
                </a:lnTo>
                <a:lnTo>
                  <a:pt x="250" y="403"/>
                </a:lnTo>
                <a:lnTo>
                  <a:pt x="258" y="396"/>
                </a:lnTo>
                <a:lnTo>
                  <a:pt x="265" y="390"/>
                </a:lnTo>
                <a:lnTo>
                  <a:pt x="276" y="379"/>
                </a:lnTo>
                <a:lnTo>
                  <a:pt x="286" y="368"/>
                </a:lnTo>
                <a:lnTo>
                  <a:pt x="294" y="357"/>
                </a:lnTo>
                <a:lnTo>
                  <a:pt x="300" y="346"/>
                </a:lnTo>
                <a:lnTo>
                  <a:pt x="304" y="336"/>
                </a:lnTo>
                <a:lnTo>
                  <a:pt x="308" y="325"/>
                </a:lnTo>
                <a:lnTo>
                  <a:pt x="309" y="315"/>
                </a:lnTo>
                <a:lnTo>
                  <a:pt x="308" y="305"/>
                </a:lnTo>
                <a:lnTo>
                  <a:pt x="302" y="283"/>
                </a:lnTo>
                <a:lnTo>
                  <a:pt x="297" y="255"/>
                </a:lnTo>
                <a:lnTo>
                  <a:pt x="294" y="231"/>
                </a:lnTo>
                <a:lnTo>
                  <a:pt x="300" y="216"/>
                </a:lnTo>
                <a:lnTo>
                  <a:pt x="310" y="215"/>
                </a:lnTo>
                <a:lnTo>
                  <a:pt x="318" y="222"/>
                </a:lnTo>
                <a:lnTo>
                  <a:pt x="323" y="237"/>
                </a:lnTo>
                <a:lnTo>
                  <a:pt x="327" y="259"/>
                </a:lnTo>
                <a:lnTo>
                  <a:pt x="328" y="295"/>
                </a:lnTo>
                <a:lnTo>
                  <a:pt x="326" y="332"/>
                </a:lnTo>
                <a:lnTo>
                  <a:pt x="322" y="365"/>
                </a:lnTo>
                <a:lnTo>
                  <a:pt x="317" y="389"/>
                </a:lnTo>
                <a:lnTo>
                  <a:pt x="312" y="401"/>
                </a:lnTo>
                <a:lnTo>
                  <a:pt x="302" y="419"/>
                </a:lnTo>
                <a:lnTo>
                  <a:pt x="290" y="440"/>
                </a:lnTo>
                <a:lnTo>
                  <a:pt x="275" y="464"/>
                </a:lnTo>
                <a:lnTo>
                  <a:pt x="258" y="489"/>
                </a:lnTo>
                <a:lnTo>
                  <a:pt x="243" y="513"/>
                </a:lnTo>
                <a:lnTo>
                  <a:pt x="227" y="535"/>
                </a:lnTo>
                <a:lnTo>
                  <a:pt x="213" y="553"/>
                </a:lnTo>
                <a:lnTo>
                  <a:pt x="200" y="574"/>
                </a:lnTo>
                <a:lnTo>
                  <a:pt x="185" y="606"/>
                </a:lnTo>
                <a:lnTo>
                  <a:pt x="170" y="644"/>
                </a:lnTo>
                <a:lnTo>
                  <a:pt x="154" y="686"/>
                </a:lnTo>
                <a:lnTo>
                  <a:pt x="138" y="730"/>
                </a:lnTo>
                <a:lnTo>
                  <a:pt x="126" y="772"/>
                </a:lnTo>
                <a:lnTo>
                  <a:pt x="116" y="810"/>
                </a:lnTo>
                <a:lnTo>
                  <a:pt x="110" y="840"/>
                </a:lnTo>
                <a:lnTo>
                  <a:pt x="107" y="882"/>
                </a:lnTo>
                <a:lnTo>
                  <a:pt x="108" y="916"/>
                </a:lnTo>
                <a:lnTo>
                  <a:pt x="113" y="941"/>
                </a:lnTo>
                <a:lnTo>
                  <a:pt x="124" y="957"/>
                </a:lnTo>
                <a:lnTo>
                  <a:pt x="139" y="970"/>
                </a:lnTo>
                <a:lnTo>
                  <a:pt x="159" y="977"/>
                </a:lnTo>
                <a:lnTo>
                  <a:pt x="185" y="980"/>
                </a:lnTo>
                <a:lnTo>
                  <a:pt x="217" y="981"/>
                </a:lnTo>
                <a:lnTo>
                  <a:pt x="235" y="981"/>
                </a:lnTo>
                <a:lnTo>
                  <a:pt x="255" y="981"/>
                </a:lnTo>
                <a:lnTo>
                  <a:pt x="277" y="981"/>
                </a:lnTo>
                <a:lnTo>
                  <a:pt x="301" y="981"/>
                </a:lnTo>
                <a:lnTo>
                  <a:pt x="326" y="981"/>
                </a:lnTo>
                <a:lnTo>
                  <a:pt x="352" y="981"/>
                </a:lnTo>
                <a:lnTo>
                  <a:pt x="378" y="981"/>
                </a:lnTo>
                <a:lnTo>
                  <a:pt x="404" y="981"/>
                </a:lnTo>
                <a:lnTo>
                  <a:pt x="430" y="981"/>
                </a:lnTo>
                <a:lnTo>
                  <a:pt x="455" y="981"/>
                </a:lnTo>
                <a:lnTo>
                  <a:pt x="477" y="981"/>
                </a:lnTo>
                <a:lnTo>
                  <a:pt x="499" y="981"/>
                </a:lnTo>
                <a:lnTo>
                  <a:pt x="518" y="981"/>
                </a:lnTo>
                <a:lnTo>
                  <a:pt x="533" y="981"/>
                </a:lnTo>
                <a:lnTo>
                  <a:pt x="546" y="981"/>
                </a:lnTo>
                <a:lnTo>
                  <a:pt x="555" y="981"/>
                </a:lnTo>
                <a:lnTo>
                  <a:pt x="555" y="872"/>
                </a:lnTo>
                <a:lnTo>
                  <a:pt x="535" y="871"/>
                </a:lnTo>
                <a:lnTo>
                  <a:pt x="514" y="867"/>
                </a:lnTo>
                <a:lnTo>
                  <a:pt x="495" y="860"/>
                </a:lnTo>
                <a:lnTo>
                  <a:pt x="477" y="851"/>
                </a:lnTo>
                <a:lnTo>
                  <a:pt x="459" y="842"/>
                </a:lnTo>
                <a:lnTo>
                  <a:pt x="444" y="828"/>
                </a:lnTo>
                <a:lnTo>
                  <a:pt x="428" y="814"/>
                </a:lnTo>
                <a:lnTo>
                  <a:pt x="413" y="797"/>
                </a:lnTo>
                <a:lnTo>
                  <a:pt x="401" y="779"/>
                </a:lnTo>
                <a:lnTo>
                  <a:pt x="389" y="761"/>
                </a:lnTo>
                <a:lnTo>
                  <a:pt x="380" y="740"/>
                </a:lnTo>
                <a:lnTo>
                  <a:pt x="371" y="718"/>
                </a:lnTo>
                <a:lnTo>
                  <a:pt x="364" y="694"/>
                </a:lnTo>
                <a:lnTo>
                  <a:pt x="359" y="670"/>
                </a:lnTo>
                <a:lnTo>
                  <a:pt x="356" y="645"/>
                </a:lnTo>
                <a:lnTo>
                  <a:pt x="355" y="620"/>
                </a:lnTo>
                <a:lnTo>
                  <a:pt x="356" y="595"/>
                </a:lnTo>
                <a:lnTo>
                  <a:pt x="359" y="570"/>
                </a:lnTo>
                <a:lnTo>
                  <a:pt x="364" y="546"/>
                </a:lnTo>
                <a:lnTo>
                  <a:pt x="371" y="523"/>
                </a:lnTo>
                <a:lnTo>
                  <a:pt x="380" y="500"/>
                </a:lnTo>
                <a:lnTo>
                  <a:pt x="389" y="479"/>
                </a:lnTo>
                <a:lnTo>
                  <a:pt x="401" y="461"/>
                </a:lnTo>
                <a:lnTo>
                  <a:pt x="413" y="443"/>
                </a:lnTo>
                <a:lnTo>
                  <a:pt x="428" y="426"/>
                </a:lnTo>
                <a:lnTo>
                  <a:pt x="444" y="412"/>
                </a:lnTo>
                <a:lnTo>
                  <a:pt x="459" y="399"/>
                </a:lnTo>
                <a:lnTo>
                  <a:pt x="477" y="389"/>
                </a:lnTo>
                <a:lnTo>
                  <a:pt x="495" y="380"/>
                </a:lnTo>
                <a:lnTo>
                  <a:pt x="514" y="373"/>
                </a:lnTo>
                <a:lnTo>
                  <a:pt x="535" y="369"/>
                </a:lnTo>
                <a:lnTo>
                  <a:pt x="555" y="368"/>
                </a:lnTo>
                <a:lnTo>
                  <a:pt x="555" y="241"/>
                </a:lnTo>
                <a:lnTo>
                  <a:pt x="546" y="241"/>
                </a:lnTo>
                <a:lnTo>
                  <a:pt x="536" y="241"/>
                </a:lnTo>
                <a:lnTo>
                  <a:pt x="524" y="242"/>
                </a:lnTo>
                <a:lnTo>
                  <a:pt x="513" y="242"/>
                </a:lnTo>
                <a:lnTo>
                  <a:pt x="503" y="242"/>
                </a:lnTo>
                <a:lnTo>
                  <a:pt x="493" y="244"/>
                </a:lnTo>
                <a:lnTo>
                  <a:pt x="484" y="244"/>
                </a:lnTo>
                <a:lnTo>
                  <a:pt x="477" y="244"/>
                </a:lnTo>
                <a:lnTo>
                  <a:pt x="467" y="237"/>
                </a:lnTo>
                <a:lnTo>
                  <a:pt x="462" y="220"/>
                </a:lnTo>
                <a:lnTo>
                  <a:pt x="460" y="203"/>
                </a:lnTo>
                <a:lnTo>
                  <a:pt x="465" y="195"/>
                </a:lnTo>
                <a:lnTo>
                  <a:pt x="471" y="194"/>
                </a:lnTo>
                <a:lnTo>
                  <a:pt x="478" y="194"/>
                </a:lnTo>
                <a:lnTo>
                  <a:pt x="489" y="194"/>
                </a:lnTo>
                <a:lnTo>
                  <a:pt x="501" y="194"/>
                </a:lnTo>
                <a:lnTo>
                  <a:pt x="514" y="194"/>
                </a:lnTo>
                <a:lnTo>
                  <a:pt x="530" y="195"/>
                </a:lnTo>
                <a:lnTo>
                  <a:pt x="546" y="195"/>
                </a:lnTo>
                <a:lnTo>
                  <a:pt x="562" y="195"/>
                </a:lnTo>
                <a:lnTo>
                  <a:pt x="577" y="195"/>
                </a:lnTo>
                <a:lnTo>
                  <a:pt x="593" y="195"/>
                </a:lnTo>
                <a:lnTo>
                  <a:pt x="608" y="194"/>
                </a:lnTo>
                <a:lnTo>
                  <a:pt x="621" y="194"/>
                </a:lnTo>
                <a:lnTo>
                  <a:pt x="633" y="194"/>
                </a:lnTo>
                <a:lnTo>
                  <a:pt x="644" y="194"/>
                </a:lnTo>
                <a:lnTo>
                  <a:pt x="651" y="194"/>
                </a:lnTo>
                <a:lnTo>
                  <a:pt x="657" y="195"/>
                </a:lnTo>
                <a:lnTo>
                  <a:pt x="662" y="203"/>
                </a:lnTo>
                <a:lnTo>
                  <a:pt x="662" y="220"/>
                </a:lnTo>
                <a:lnTo>
                  <a:pt x="655" y="237"/>
                </a:lnTo>
                <a:lnTo>
                  <a:pt x="645" y="244"/>
                </a:lnTo>
                <a:lnTo>
                  <a:pt x="637" y="244"/>
                </a:lnTo>
                <a:lnTo>
                  <a:pt x="628" y="244"/>
                </a:lnTo>
                <a:lnTo>
                  <a:pt x="617" y="242"/>
                </a:lnTo>
                <a:lnTo>
                  <a:pt x="605" y="242"/>
                </a:lnTo>
                <a:lnTo>
                  <a:pt x="593" y="242"/>
                </a:lnTo>
                <a:lnTo>
                  <a:pt x="581" y="241"/>
                </a:lnTo>
                <a:lnTo>
                  <a:pt x="571" y="241"/>
                </a:lnTo>
                <a:lnTo>
                  <a:pt x="562" y="241"/>
                </a:lnTo>
                <a:lnTo>
                  <a:pt x="560" y="241"/>
                </a:lnTo>
                <a:lnTo>
                  <a:pt x="558" y="241"/>
                </a:lnTo>
                <a:lnTo>
                  <a:pt x="557" y="241"/>
                </a:lnTo>
                <a:lnTo>
                  <a:pt x="555" y="241"/>
                </a:lnTo>
                <a:lnTo>
                  <a:pt x="555" y="368"/>
                </a:lnTo>
                <a:lnTo>
                  <a:pt x="556" y="368"/>
                </a:lnTo>
                <a:lnTo>
                  <a:pt x="557" y="368"/>
                </a:lnTo>
                <a:lnTo>
                  <a:pt x="558" y="368"/>
                </a:lnTo>
                <a:lnTo>
                  <a:pt x="580" y="369"/>
                </a:lnTo>
                <a:lnTo>
                  <a:pt x="600" y="373"/>
                </a:lnTo>
                <a:lnTo>
                  <a:pt x="619" y="379"/>
                </a:lnTo>
                <a:lnTo>
                  <a:pt x="638" y="387"/>
                </a:lnTo>
                <a:lnTo>
                  <a:pt x="656" y="399"/>
                </a:lnTo>
                <a:lnTo>
                  <a:pt x="673" y="411"/>
                </a:lnTo>
                <a:lnTo>
                  <a:pt x="688" y="425"/>
                </a:lnTo>
                <a:lnTo>
                  <a:pt x="703" y="442"/>
                </a:lnTo>
                <a:lnTo>
                  <a:pt x="717" y="460"/>
                </a:lnTo>
                <a:lnTo>
                  <a:pt x="728" y="479"/>
                </a:lnTo>
                <a:lnTo>
                  <a:pt x="738" y="500"/>
                </a:lnTo>
                <a:lnTo>
                  <a:pt x="747" y="523"/>
                </a:lnTo>
                <a:lnTo>
                  <a:pt x="754" y="545"/>
                </a:lnTo>
                <a:lnTo>
                  <a:pt x="758" y="570"/>
                </a:lnTo>
                <a:lnTo>
                  <a:pt x="761" y="594"/>
                </a:lnTo>
                <a:lnTo>
                  <a:pt x="763" y="620"/>
                </a:lnTo>
                <a:lnTo>
                  <a:pt x="761" y="647"/>
                </a:lnTo>
                <a:lnTo>
                  <a:pt x="758" y="670"/>
                </a:lnTo>
                <a:lnTo>
                  <a:pt x="754" y="695"/>
                </a:lnTo>
                <a:lnTo>
                  <a:pt x="747" y="718"/>
                </a:lnTo>
                <a:lnTo>
                  <a:pt x="738" y="740"/>
                </a:lnTo>
                <a:lnTo>
                  <a:pt x="728" y="761"/>
                </a:lnTo>
                <a:lnTo>
                  <a:pt x="717" y="780"/>
                </a:lnTo>
                <a:lnTo>
                  <a:pt x="703" y="798"/>
                </a:lnTo>
                <a:lnTo>
                  <a:pt x="688" y="815"/>
                </a:lnTo>
                <a:lnTo>
                  <a:pt x="673" y="829"/>
                </a:lnTo>
                <a:lnTo>
                  <a:pt x="656" y="842"/>
                </a:lnTo>
                <a:lnTo>
                  <a:pt x="638" y="853"/>
                </a:lnTo>
                <a:lnTo>
                  <a:pt x="619" y="861"/>
                </a:lnTo>
                <a:lnTo>
                  <a:pt x="600" y="867"/>
                </a:lnTo>
                <a:lnTo>
                  <a:pt x="580" y="871"/>
                </a:lnTo>
                <a:lnTo>
                  <a:pt x="558" y="872"/>
                </a:lnTo>
                <a:lnTo>
                  <a:pt x="557" y="872"/>
                </a:lnTo>
                <a:lnTo>
                  <a:pt x="556" y="872"/>
                </a:lnTo>
                <a:lnTo>
                  <a:pt x="555" y="872"/>
                </a:lnTo>
                <a:lnTo>
                  <a:pt x="555" y="981"/>
                </a:lnTo>
                <a:lnTo>
                  <a:pt x="558" y="981"/>
                </a:lnTo>
                <a:lnTo>
                  <a:pt x="560" y="981"/>
                </a:lnTo>
                <a:lnTo>
                  <a:pt x="562" y="981"/>
                </a:lnTo>
                <a:lnTo>
                  <a:pt x="564" y="981"/>
                </a:lnTo>
                <a:lnTo>
                  <a:pt x="573" y="981"/>
                </a:lnTo>
                <a:lnTo>
                  <a:pt x="585" y="981"/>
                </a:lnTo>
                <a:lnTo>
                  <a:pt x="602" y="981"/>
                </a:lnTo>
                <a:lnTo>
                  <a:pt x="622" y="981"/>
                </a:lnTo>
                <a:lnTo>
                  <a:pt x="645" y="981"/>
                </a:lnTo>
                <a:lnTo>
                  <a:pt x="671" y="981"/>
                </a:lnTo>
                <a:lnTo>
                  <a:pt x="697" y="981"/>
                </a:lnTo>
                <a:lnTo>
                  <a:pt x="726" y="981"/>
                </a:lnTo>
                <a:lnTo>
                  <a:pt x="754" y="981"/>
                </a:lnTo>
                <a:lnTo>
                  <a:pt x="783" y="981"/>
                </a:lnTo>
                <a:lnTo>
                  <a:pt x="811" y="981"/>
                </a:lnTo>
                <a:lnTo>
                  <a:pt x="838" y="981"/>
                </a:lnTo>
                <a:lnTo>
                  <a:pt x="863" y="981"/>
                </a:lnTo>
                <a:lnTo>
                  <a:pt x="885" y="981"/>
                </a:lnTo>
                <a:lnTo>
                  <a:pt x="905" y="981"/>
                </a:lnTo>
                <a:lnTo>
                  <a:pt x="937" y="980"/>
                </a:lnTo>
                <a:lnTo>
                  <a:pt x="961" y="977"/>
                </a:lnTo>
                <a:lnTo>
                  <a:pt x="983" y="970"/>
                </a:lnTo>
                <a:lnTo>
                  <a:pt x="997" y="957"/>
                </a:lnTo>
                <a:lnTo>
                  <a:pt x="1009" y="941"/>
                </a:lnTo>
                <a:lnTo>
                  <a:pt x="1013" y="916"/>
                </a:lnTo>
                <a:lnTo>
                  <a:pt x="1014" y="882"/>
                </a:lnTo>
                <a:lnTo>
                  <a:pt x="1011" y="840"/>
                </a:lnTo>
                <a:lnTo>
                  <a:pt x="1005" y="810"/>
                </a:lnTo>
                <a:lnTo>
                  <a:pt x="995" y="772"/>
                </a:lnTo>
                <a:lnTo>
                  <a:pt x="983" y="730"/>
                </a:lnTo>
                <a:lnTo>
                  <a:pt x="968" y="686"/>
                </a:lnTo>
                <a:lnTo>
                  <a:pt x="951" y="644"/>
                </a:lnTo>
                <a:lnTo>
                  <a:pt x="936" y="606"/>
                </a:lnTo>
                <a:lnTo>
                  <a:pt x="921" y="574"/>
                </a:lnTo>
                <a:lnTo>
                  <a:pt x="907" y="553"/>
                </a:lnTo>
                <a:lnTo>
                  <a:pt x="894" y="535"/>
                </a:lnTo>
                <a:lnTo>
                  <a:pt x="878" y="513"/>
                </a:lnTo>
                <a:lnTo>
                  <a:pt x="863" y="489"/>
                </a:lnTo>
                <a:lnTo>
                  <a:pt x="846" y="464"/>
                </a:lnTo>
                <a:lnTo>
                  <a:pt x="831" y="440"/>
                </a:lnTo>
                <a:lnTo>
                  <a:pt x="819" y="419"/>
                </a:lnTo>
                <a:lnTo>
                  <a:pt x="809" y="401"/>
                </a:lnTo>
                <a:lnTo>
                  <a:pt x="804" y="389"/>
                </a:lnTo>
                <a:lnTo>
                  <a:pt x="799" y="365"/>
                </a:lnTo>
                <a:lnTo>
                  <a:pt x="795" y="332"/>
                </a:lnTo>
                <a:lnTo>
                  <a:pt x="794" y="295"/>
                </a:lnTo>
                <a:lnTo>
                  <a:pt x="794" y="259"/>
                </a:lnTo>
                <a:lnTo>
                  <a:pt x="797" y="237"/>
                </a:lnTo>
                <a:lnTo>
                  <a:pt x="803" y="222"/>
                </a:lnTo>
                <a:lnTo>
                  <a:pt x="811" y="215"/>
                </a:lnTo>
                <a:lnTo>
                  <a:pt x="821" y="216"/>
                </a:lnTo>
                <a:lnTo>
                  <a:pt x="827" y="231"/>
                </a:lnTo>
                <a:lnTo>
                  <a:pt x="824" y="255"/>
                </a:lnTo>
                <a:lnTo>
                  <a:pt x="819" y="283"/>
                </a:lnTo>
                <a:lnTo>
                  <a:pt x="813" y="305"/>
                </a:lnTo>
                <a:lnTo>
                  <a:pt x="812" y="315"/>
                </a:lnTo>
                <a:lnTo>
                  <a:pt x="813" y="325"/>
                </a:lnTo>
                <a:lnTo>
                  <a:pt x="817" y="336"/>
                </a:lnTo>
                <a:lnTo>
                  <a:pt x="821" y="346"/>
                </a:lnTo>
                <a:lnTo>
                  <a:pt x="827" y="357"/>
                </a:lnTo>
                <a:lnTo>
                  <a:pt x="834" y="368"/>
                </a:lnTo>
                <a:lnTo>
                  <a:pt x="845" y="379"/>
                </a:lnTo>
                <a:lnTo>
                  <a:pt x="856" y="390"/>
                </a:lnTo>
                <a:lnTo>
                  <a:pt x="863" y="396"/>
                </a:lnTo>
                <a:lnTo>
                  <a:pt x="870" y="403"/>
                </a:lnTo>
                <a:lnTo>
                  <a:pt x="879" y="408"/>
                </a:lnTo>
                <a:lnTo>
                  <a:pt x="890" y="414"/>
                </a:lnTo>
                <a:lnTo>
                  <a:pt x="901" y="421"/>
                </a:lnTo>
                <a:lnTo>
                  <a:pt x="913" y="426"/>
                </a:lnTo>
                <a:lnTo>
                  <a:pt x="925" y="432"/>
                </a:lnTo>
                <a:lnTo>
                  <a:pt x="939" y="438"/>
                </a:lnTo>
                <a:lnTo>
                  <a:pt x="952" y="442"/>
                </a:lnTo>
                <a:lnTo>
                  <a:pt x="966" y="447"/>
                </a:lnTo>
                <a:lnTo>
                  <a:pt x="980" y="450"/>
                </a:lnTo>
                <a:lnTo>
                  <a:pt x="994" y="453"/>
                </a:lnTo>
                <a:lnTo>
                  <a:pt x="1009" y="456"/>
                </a:lnTo>
                <a:lnTo>
                  <a:pt x="1022" y="457"/>
                </a:lnTo>
                <a:lnTo>
                  <a:pt x="1036" y="457"/>
                </a:lnTo>
                <a:lnTo>
                  <a:pt x="1048" y="456"/>
                </a:lnTo>
                <a:lnTo>
                  <a:pt x="1064" y="453"/>
                </a:lnTo>
                <a:lnTo>
                  <a:pt x="1078" y="447"/>
                </a:lnTo>
                <a:lnTo>
                  <a:pt x="1091" y="442"/>
                </a:lnTo>
                <a:lnTo>
                  <a:pt x="1102" y="432"/>
                </a:lnTo>
                <a:lnTo>
                  <a:pt x="1110" y="421"/>
                </a:lnTo>
                <a:lnTo>
                  <a:pt x="1116" y="405"/>
                </a:lnTo>
                <a:lnTo>
                  <a:pt x="1121" y="386"/>
                </a:lnTo>
                <a:lnTo>
                  <a:pt x="1122" y="364"/>
                </a:lnTo>
                <a:lnTo>
                  <a:pt x="1121" y="336"/>
                </a:lnTo>
                <a:lnTo>
                  <a:pt x="1118" y="304"/>
                </a:lnTo>
                <a:lnTo>
                  <a:pt x="1111" y="269"/>
                </a:lnTo>
                <a:lnTo>
                  <a:pt x="1100" y="233"/>
                </a:lnTo>
                <a:lnTo>
                  <a:pt x="1082" y="196"/>
                </a:lnTo>
                <a:lnTo>
                  <a:pt x="1058" y="160"/>
                </a:lnTo>
                <a:lnTo>
                  <a:pt x="1027" y="127"/>
                </a:lnTo>
                <a:lnTo>
                  <a:pt x="986" y="9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501"/>
          </a:p>
        </p:txBody>
      </p:sp>
    </p:spTree>
    <p:extLst>
      <p:ext uri="{BB962C8B-B14F-4D97-AF65-F5344CB8AC3E}">
        <p14:creationId xmlns:p14="http://schemas.microsoft.com/office/powerpoint/2010/main" val="243678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err="1"/>
              <a:t>Congming</a:t>
            </a:r>
            <a:r>
              <a:rPr lang="zh-CN" altLang="en-US" dirty="0"/>
              <a:t> </a:t>
            </a:r>
            <a:r>
              <a:rPr lang="en-US" altLang="zh-CN" dirty="0"/>
              <a:t>Gao</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3400" y="1603375"/>
            <a:ext cx="7783513" cy="4656138"/>
          </a:xfrm>
        </p:spPr>
        <p:txBody>
          <a:bodyPr/>
          <a:lstStyle/>
          <a:p>
            <a:pPr>
              <a:buFont typeface="Wingdings" pitchFamily="2" charset="2"/>
              <a:buChar char="q"/>
            </a:pPr>
            <a:r>
              <a:rPr lang="en-US" altLang="zh-CN" dirty="0">
                <a:solidFill>
                  <a:srgbClr val="FF0000"/>
                </a:solidFill>
              </a:rPr>
              <a:t>Joined</a:t>
            </a:r>
            <a:r>
              <a:rPr lang="zh-CN" altLang="en-US" dirty="0">
                <a:solidFill>
                  <a:srgbClr val="FF0000"/>
                </a:solidFill>
              </a:rPr>
              <a:t> </a:t>
            </a:r>
            <a:r>
              <a:rPr lang="en-US" altLang="zh-CN" dirty="0">
                <a:solidFill>
                  <a:srgbClr val="FF0000"/>
                </a:solidFill>
              </a:rPr>
              <a:t>XMU</a:t>
            </a:r>
            <a:r>
              <a:rPr lang="zh-CN" altLang="en-US" dirty="0">
                <a:solidFill>
                  <a:srgbClr val="FF0000"/>
                </a:solidFill>
              </a:rPr>
              <a:t> </a:t>
            </a:r>
            <a:r>
              <a:rPr lang="en-US" altLang="zh-CN" dirty="0">
                <a:solidFill>
                  <a:srgbClr val="FF0000"/>
                </a:solidFill>
              </a:rPr>
              <a:t>as</a:t>
            </a:r>
            <a:r>
              <a:rPr lang="zh-CN" altLang="en-US" dirty="0">
                <a:solidFill>
                  <a:srgbClr val="FF0000"/>
                </a:solidFill>
              </a:rPr>
              <a:t> </a:t>
            </a:r>
            <a:r>
              <a:rPr lang="en-US" altLang="zh-CN" dirty="0">
                <a:solidFill>
                  <a:srgbClr val="FF0000"/>
                </a:solidFill>
              </a:rPr>
              <a:t>a</a:t>
            </a:r>
            <a:r>
              <a:rPr lang="zh-CN" altLang="en-US" dirty="0">
                <a:solidFill>
                  <a:srgbClr val="FF0000"/>
                </a:solidFill>
              </a:rPr>
              <a:t> </a:t>
            </a:r>
            <a:r>
              <a:rPr lang="en-US" altLang="zh-CN" dirty="0">
                <a:solidFill>
                  <a:srgbClr val="FF0000"/>
                </a:solidFill>
              </a:rPr>
              <a:t>professor</a:t>
            </a:r>
            <a:r>
              <a:rPr lang="zh-CN" altLang="en-US" dirty="0">
                <a:solidFill>
                  <a:srgbClr val="FF0000"/>
                </a:solidFill>
              </a:rPr>
              <a:t> </a:t>
            </a:r>
            <a:r>
              <a:rPr lang="en-US" altLang="zh-CN" dirty="0">
                <a:solidFill>
                  <a:srgbClr val="FF0000"/>
                </a:solidFill>
              </a:rPr>
              <a:t>this</a:t>
            </a:r>
            <a:r>
              <a:rPr lang="zh-CN" altLang="en-US" dirty="0">
                <a:solidFill>
                  <a:srgbClr val="FF0000"/>
                </a:solidFill>
              </a:rPr>
              <a:t> </a:t>
            </a:r>
            <a:r>
              <a:rPr lang="en-US" altLang="zh-CN" dirty="0">
                <a:solidFill>
                  <a:srgbClr val="FF0000"/>
                </a:solidFill>
              </a:rPr>
              <a:t>January</a:t>
            </a:r>
          </a:p>
          <a:p>
            <a:pPr>
              <a:buFont typeface="Wingdings" pitchFamily="2" charset="2"/>
              <a:buChar char="q"/>
            </a:pPr>
            <a:r>
              <a:rPr lang="en-US" altLang="zh-CN" dirty="0">
                <a:solidFill>
                  <a:srgbClr val="FF0000"/>
                </a:solidFill>
              </a:rPr>
              <a:t>Research:</a:t>
            </a:r>
            <a:r>
              <a:rPr lang="zh-CN" altLang="en-US" dirty="0">
                <a:solidFill>
                  <a:srgbClr val="FF0000"/>
                </a:solidFill>
              </a:rPr>
              <a:t> </a:t>
            </a:r>
            <a:r>
              <a:rPr lang="en-US" altLang="zh-CN" dirty="0">
                <a:solidFill>
                  <a:srgbClr val="FF0000"/>
                </a:solidFill>
              </a:rPr>
              <a:t>Computer</a:t>
            </a:r>
            <a:r>
              <a:rPr lang="zh-CN" altLang="en-US" dirty="0">
                <a:solidFill>
                  <a:srgbClr val="FF0000"/>
                </a:solidFill>
              </a:rPr>
              <a:t> </a:t>
            </a:r>
            <a:r>
              <a:rPr lang="en-US" altLang="zh-CN" dirty="0">
                <a:solidFill>
                  <a:srgbClr val="FF0000"/>
                </a:solidFill>
              </a:rPr>
              <a:t>Networks,</a:t>
            </a:r>
            <a:r>
              <a:rPr lang="zh-CN" altLang="en-US" dirty="0">
                <a:solidFill>
                  <a:srgbClr val="FF0000"/>
                </a:solidFill>
              </a:rPr>
              <a:t> </a:t>
            </a:r>
            <a:r>
              <a:rPr lang="en-US" altLang="zh-CN" dirty="0">
                <a:solidFill>
                  <a:srgbClr val="FF0000"/>
                </a:solidFill>
              </a:rPr>
              <a:t>Computer</a:t>
            </a:r>
            <a:r>
              <a:rPr lang="zh-CN" altLang="en-US" dirty="0">
                <a:solidFill>
                  <a:srgbClr val="FF0000"/>
                </a:solidFill>
              </a:rPr>
              <a:t> </a:t>
            </a:r>
            <a:r>
              <a:rPr lang="en-US" altLang="zh-CN" dirty="0">
                <a:solidFill>
                  <a:srgbClr val="FF0000"/>
                </a:solidFill>
              </a:rPr>
              <a:t>Systems</a:t>
            </a:r>
          </a:p>
          <a:p>
            <a:pPr>
              <a:buFont typeface="Wingdings" pitchFamily="2" charset="2"/>
              <a:buChar char="q"/>
            </a:pPr>
            <a:r>
              <a:rPr lang="en-US" altLang="zh-CN" dirty="0">
                <a:solidFill>
                  <a:srgbClr val="FF0000"/>
                </a:solidFill>
              </a:rPr>
              <a:t>Previously,</a:t>
            </a:r>
          </a:p>
          <a:p>
            <a:pPr lvl="1">
              <a:buFont typeface="Wingdings" pitchFamily="2" charset="2"/>
              <a:buChar char="q"/>
            </a:pPr>
            <a:r>
              <a:rPr lang="en-US" altLang="zh-CN" sz="2000" dirty="0">
                <a:solidFill>
                  <a:srgbClr val="FF0000"/>
                </a:solidFill>
              </a:rPr>
              <a:t>Research</a:t>
            </a:r>
            <a:r>
              <a:rPr lang="zh-CN" altLang="en-US" sz="2000" dirty="0">
                <a:solidFill>
                  <a:srgbClr val="FF0000"/>
                </a:solidFill>
              </a:rPr>
              <a:t> </a:t>
            </a:r>
            <a:r>
              <a:rPr lang="en-US" altLang="zh-CN" sz="2000" dirty="0">
                <a:solidFill>
                  <a:srgbClr val="FF0000"/>
                </a:solidFill>
              </a:rPr>
              <a:t>assistant</a:t>
            </a:r>
            <a:r>
              <a:rPr lang="zh-CN" altLang="en-US" sz="2000" dirty="0">
                <a:solidFill>
                  <a:srgbClr val="FF0000"/>
                </a:solidFill>
              </a:rPr>
              <a:t> </a:t>
            </a:r>
            <a:r>
              <a:rPr lang="en-US" altLang="zh-CN" sz="2000" dirty="0">
                <a:solidFill>
                  <a:srgbClr val="FF0000"/>
                </a:solidFill>
              </a:rPr>
              <a:t>professor,</a:t>
            </a:r>
            <a:r>
              <a:rPr lang="zh-CN" altLang="en-US" sz="2000" dirty="0">
                <a:solidFill>
                  <a:srgbClr val="FF0000"/>
                </a:solidFill>
              </a:rPr>
              <a:t> </a:t>
            </a:r>
            <a:r>
              <a:rPr lang="en-US" altLang="zh-CN" sz="2000" dirty="0">
                <a:solidFill>
                  <a:srgbClr val="FF0000"/>
                </a:solidFill>
              </a:rPr>
              <a:t>Yale</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US.,</a:t>
            </a:r>
            <a:r>
              <a:rPr lang="zh-CN" altLang="en-US" sz="2000" dirty="0">
                <a:solidFill>
                  <a:srgbClr val="FF0000"/>
                </a:solidFill>
              </a:rPr>
              <a:t> </a:t>
            </a:r>
            <a:r>
              <a:rPr lang="en-US" altLang="zh-CN" sz="2000" dirty="0">
                <a:solidFill>
                  <a:srgbClr val="FF0000"/>
                </a:solidFill>
              </a:rPr>
              <a:t>2019-2020</a:t>
            </a:r>
          </a:p>
          <a:p>
            <a:pPr lvl="1">
              <a:buFont typeface="Wingdings" pitchFamily="2" charset="2"/>
              <a:buChar char="q"/>
            </a:pPr>
            <a:r>
              <a:rPr lang="en-US" altLang="zh-CN" sz="2000" dirty="0">
                <a:solidFill>
                  <a:srgbClr val="FF0000"/>
                </a:solidFill>
              </a:rPr>
              <a:t>Postdoctoral</a:t>
            </a:r>
            <a:r>
              <a:rPr lang="zh-CN" altLang="en-US" sz="2000" dirty="0">
                <a:solidFill>
                  <a:srgbClr val="FF0000"/>
                </a:solidFill>
              </a:rPr>
              <a:t> </a:t>
            </a:r>
            <a:r>
              <a:rPr lang="en-US" altLang="zh-CN" sz="2000" dirty="0">
                <a:solidFill>
                  <a:srgbClr val="FF0000"/>
                </a:solidFill>
              </a:rPr>
              <a:t>fellow,</a:t>
            </a:r>
            <a:r>
              <a:rPr lang="zh-CN" altLang="en-US" sz="2000" dirty="0">
                <a:solidFill>
                  <a:srgbClr val="FF0000"/>
                </a:solidFill>
              </a:rPr>
              <a:t> </a:t>
            </a:r>
            <a:r>
              <a:rPr lang="en-US" altLang="zh-CN" sz="2000" dirty="0">
                <a:solidFill>
                  <a:srgbClr val="FF0000"/>
                </a:solidFill>
              </a:rPr>
              <a:t>Yale</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US.</a:t>
            </a:r>
            <a:r>
              <a:rPr lang="zh-CN" altLang="en-US" sz="2000" dirty="0">
                <a:solidFill>
                  <a:srgbClr val="FF0000"/>
                </a:solidFill>
              </a:rPr>
              <a:t> </a:t>
            </a:r>
            <a:r>
              <a:rPr lang="en-US" altLang="zh-CN" sz="2000" dirty="0">
                <a:solidFill>
                  <a:srgbClr val="FF0000"/>
                </a:solidFill>
              </a:rPr>
              <a:t>2016-2018</a:t>
            </a:r>
          </a:p>
          <a:p>
            <a:pPr lvl="1">
              <a:buFont typeface="Wingdings" pitchFamily="2" charset="2"/>
              <a:buChar char="q"/>
            </a:pPr>
            <a:r>
              <a:rPr lang="en-US" altLang="zh-CN" sz="2000" dirty="0">
                <a:solidFill>
                  <a:srgbClr val="FF0000"/>
                </a:solidFill>
              </a:rPr>
              <a:t>Postdoctoral</a:t>
            </a:r>
            <a:r>
              <a:rPr lang="zh-CN" altLang="en-US" sz="2000" dirty="0">
                <a:solidFill>
                  <a:srgbClr val="FF0000"/>
                </a:solidFill>
              </a:rPr>
              <a:t> </a:t>
            </a:r>
            <a:r>
              <a:rPr lang="en-US" altLang="zh-CN" sz="2000" dirty="0">
                <a:solidFill>
                  <a:srgbClr val="FF0000"/>
                </a:solidFill>
              </a:rPr>
              <a:t>fellow,</a:t>
            </a:r>
            <a:r>
              <a:rPr lang="zh-CN" altLang="en-US" sz="2000" dirty="0">
                <a:solidFill>
                  <a:srgbClr val="FF0000"/>
                </a:solidFill>
              </a:rPr>
              <a:t> </a:t>
            </a:r>
            <a:r>
              <a:rPr lang="en-US" altLang="zh-CN" sz="2000" dirty="0">
                <a:solidFill>
                  <a:srgbClr val="FF0000"/>
                </a:solidFill>
              </a:rPr>
              <a:t>McGill</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Canada,</a:t>
            </a:r>
            <a:r>
              <a:rPr lang="zh-CN" altLang="en-US" sz="2000" dirty="0">
                <a:solidFill>
                  <a:srgbClr val="FF0000"/>
                </a:solidFill>
              </a:rPr>
              <a:t> </a:t>
            </a:r>
            <a:r>
              <a:rPr lang="en-US" altLang="zh-CN" sz="2000" dirty="0">
                <a:solidFill>
                  <a:srgbClr val="FF0000"/>
                </a:solidFill>
              </a:rPr>
              <a:t>2014-2015</a:t>
            </a:r>
          </a:p>
          <a:p>
            <a:pPr lvl="1">
              <a:buFont typeface="Wingdings" pitchFamily="2" charset="2"/>
              <a:buChar char="q"/>
            </a:pPr>
            <a:r>
              <a:rPr lang="en-US" altLang="zh-CN" sz="2000" dirty="0">
                <a:solidFill>
                  <a:srgbClr val="FF0000"/>
                </a:solidFill>
              </a:rPr>
              <a:t>Ph.D.</a:t>
            </a:r>
            <a:r>
              <a:rPr lang="zh-CN" altLang="en-US" sz="2000" dirty="0">
                <a:solidFill>
                  <a:srgbClr val="FF0000"/>
                </a:solidFill>
              </a:rPr>
              <a:t> </a:t>
            </a:r>
            <a:r>
              <a:rPr lang="en-US" altLang="zh-CN" sz="2000" dirty="0">
                <a:solidFill>
                  <a:srgbClr val="FF0000"/>
                </a:solidFill>
              </a:rPr>
              <a:t>in</a:t>
            </a:r>
            <a:r>
              <a:rPr lang="zh-CN" altLang="en-US" sz="2000" dirty="0">
                <a:solidFill>
                  <a:srgbClr val="FF0000"/>
                </a:solidFill>
              </a:rPr>
              <a:t> </a:t>
            </a:r>
            <a:r>
              <a:rPr lang="en-US" altLang="zh-CN" sz="2000" dirty="0">
                <a:solidFill>
                  <a:srgbClr val="FF0000"/>
                </a:solidFill>
              </a:rPr>
              <a:t>Computer</a:t>
            </a:r>
            <a:r>
              <a:rPr lang="zh-CN" altLang="en-US" sz="2000" dirty="0">
                <a:solidFill>
                  <a:srgbClr val="FF0000"/>
                </a:solidFill>
              </a:rPr>
              <a:t> </a:t>
            </a:r>
            <a:r>
              <a:rPr lang="en-US" altLang="zh-CN" sz="2000" dirty="0">
                <a:solidFill>
                  <a:srgbClr val="FF0000"/>
                </a:solidFill>
              </a:rPr>
              <a:t>Science,</a:t>
            </a:r>
            <a:r>
              <a:rPr lang="zh-CN" altLang="en-US" sz="2000" dirty="0">
                <a:solidFill>
                  <a:srgbClr val="FF0000"/>
                </a:solidFill>
              </a:rPr>
              <a:t> </a:t>
            </a:r>
            <a:r>
              <a:rPr lang="en-US" altLang="zh-CN" sz="2000" dirty="0">
                <a:solidFill>
                  <a:srgbClr val="FF0000"/>
                </a:solidFill>
              </a:rPr>
              <a:t>Wayne</a:t>
            </a:r>
            <a:r>
              <a:rPr lang="zh-CN" altLang="en-US" sz="2000" dirty="0">
                <a:solidFill>
                  <a:srgbClr val="FF0000"/>
                </a:solidFill>
              </a:rPr>
              <a:t> </a:t>
            </a:r>
            <a:r>
              <a:rPr lang="en-US" altLang="zh-CN" sz="2000" dirty="0">
                <a:solidFill>
                  <a:srgbClr val="FF0000"/>
                </a:solidFill>
              </a:rPr>
              <a:t>State</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US,</a:t>
            </a:r>
            <a:r>
              <a:rPr lang="zh-CN" altLang="en-US" sz="2000" dirty="0">
                <a:solidFill>
                  <a:srgbClr val="FF0000"/>
                </a:solidFill>
              </a:rPr>
              <a:t> </a:t>
            </a:r>
            <a:r>
              <a:rPr lang="en-US" altLang="zh-CN" sz="2000" dirty="0">
                <a:solidFill>
                  <a:srgbClr val="FF0000"/>
                </a:solidFill>
              </a:rPr>
              <a:t>2014</a:t>
            </a:r>
          </a:p>
          <a:p>
            <a:pPr lvl="1">
              <a:buFont typeface="Wingdings" pitchFamily="2" charset="2"/>
              <a:buChar char="q"/>
            </a:pPr>
            <a:r>
              <a:rPr lang="en-US" altLang="zh-CN" sz="2000" dirty="0">
                <a:solidFill>
                  <a:srgbClr val="FF0000"/>
                </a:solidFill>
              </a:rPr>
              <a:t>B.E.</a:t>
            </a:r>
            <a:r>
              <a:rPr lang="zh-CN" altLang="en-US" sz="2000" dirty="0">
                <a:solidFill>
                  <a:srgbClr val="FF0000"/>
                </a:solidFill>
              </a:rPr>
              <a:t> </a:t>
            </a:r>
            <a:r>
              <a:rPr lang="en-US" altLang="zh-CN" sz="2000" dirty="0">
                <a:solidFill>
                  <a:srgbClr val="FF0000"/>
                </a:solidFill>
              </a:rPr>
              <a:t>in</a:t>
            </a:r>
            <a:r>
              <a:rPr lang="zh-CN" altLang="en-US" sz="2000" dirty="0">
                <a:solidFill>
                  <a:srgbClr val="FF0000"/>
                </a:solidFill>
              </a:rPr>
              <a:t> </a:t>
            </a:r>
            <a:r>
              <a:rPr lang="en-US" altLang="zh-CN" sz="2000" dirty="0">
                <a:solidFill>
                  <a:srgbClr val="FF0000"/>
                </a:solidFill>
              </a:rPr>
              <a:t>Information</a:t>
            </a:r>
            <a:r>
              <a:rPr lang="zh-CN" altLang="en-US" sz="2000" dirty="0">
                <a:solidFill>
                  <a:srgbClr val="FF0000"/>
                </a:solidFill>
              </a:rPr>
              <a:t> </a:t>
            </a:r>
            <a:r>
              <a:rPr lang="en-US" altLang="zh-CN" sz="2000" dirty="0">
                <a:solidFill>
                  <a:srgbClr val="FF0000"/>
                </a:solidFill>
              </a:rPr>
              <a:t>Security</a:t>
            </a:r>
            <a:r>
              <a:rPr lang="zh-CN" altLang="en-US" sz="2000" dirty="0">
                <a:solidFill>
                  <a:srgbClr val="FF0000"/>
                </a:solidFill>
              </a:rPr>
              <a:t> </a:t>
            </a:r>
            <a:r>
              <a:rPr lang="en-US" altLang="zh-CN" sz="2000" dirty="0">
                <a:solidFill>
                  <a:srgbClr val="FF0000"/>
                </a:solidFill>
              </a:rPr>
              <a:t>and</a:t>
            </a:r>
            <a:r>
              <a:rPr lang="zh-CN" altLang="en-US" sz="2000" dirty="0">
                <a:solidFill>
                  <a:srgbClr val="FF0000"/>
                </a:solidFill>
              </a:rPr>
              <a:t> </a:t>
            </a:r>
            <a:r>
              <a:rPr lang="en-US" altLang="zh-CN" sz="2000" dirty="0" err="1">
                <a:solidFill>
                  <a:srgbClr val="FF0000"/>
                </a:solidFill>
              </a:rPr>
              <a:t>B.Econ</a:t>
            </a:r>
            <a:r>
              <a:rPr lang="en-US" altLang="zh-CN" sz="2000" dirty="0">
                <a:solidFill>
                  <a:srgbClr val="FF0000"/>
                </a:solidFill>
              </a:rPr>
              <a:t>.,</a:t>
            </a:r>
            <a:r>
              <a:rPr lang="zh-CN" altLang="en-US" sz="2000" dirty="0">
                <a:solidFill>
                  <a:srgbClr val="FF0000"/>
                </a:solidFill>
              </a:rPr>
              <a:t> </a:t>
            </a:r>
            <a:r>
              <a:rPr lang="en-US" altLang="zh-CN" sz="2000" dirty="0">
                <a:solidFill>
                  <a:srgbClr val="FF0000"/>
                </a:solidFill>
              </a:rPr>
              <a:t>NKU,</a:t>
            </a:r>
            <a:r>
              <a:rPr lang="zh-CN" altLang="en-US" sz="2000" dirty="0">
                <a:solidFill>
                  <a:srgbClr val="FF0000"/>
                </a:solidFill>
              </a:rPr>
              <a:t> </a:t>
            </a:r>
            <a:r>
              <a:rPr lang="en-US" altLang="zh-CN" sz="2000" dirty="0">
                <a:solidFill>
                  <a:srgbClr val="FF0000"/>
                </a:solidFill>
              </a:rPr>
              <a:t>2007</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5</a:t>
            </a:fld>
            <a:endParaRPr lang="en-US" altLang="x-none"/>
          </a:p>
        </p:txBody>
      </p:sp>
    </p:spTree>
    <p:extLst>
      <p:ext uri="{BB962C8B-B14F-4D97-AF65-F5344CB8AC3E}">
        <p14:creationId xmlns:p14="http://schemas.microsoft.com/office/powerpoint/2010/main" val="2907000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B623A7FE-334D-3341-B8B3-2D501A69B9D5}" type="slidenum">
              <a:rPr lang="en-US" altLang="x-none" sz="1202">
                <a:latin typeface="Tahoma" charset="0"/>
              </a:rPr>
              <a:pPr>
                <a:spcBef>
                  <a:spcPct val="0"/>
                </a:spcBef>
                <a:buClrTx/>
                <a:buSzTx/>
                <a:buFontTx/>
                <a:buNone/>
              </a:pPr>
              <a:t>50</a:t>
            </a:fld>
            <a:endParaRPr lang="en-US" altLang="x-none" sz="1202">
              <a:latin typeface="Tahoma" charset="0"/>
            </a:endParaRPr>
          </a:p>
        </p:txBody>
      </p:sp>
      <p:sp>
        <p:nvSpPr>
          <p:cNvPr id="111618" name="Rectangle 4"/>
          <p:cNvSpPr>
            <a:spLocks noChangeArrowheads="1"/>
          </p:cNvSpPr>
          <p:nvPr/>
        </p:nvSpPr>
        <p:spPr bwMode="auto">
          <a:xfrm>
            <a:off x="305223" y="230505"/>
            <a:ext cx="839364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204" u="sng" dirty="0">
                <a:solidFill>
                  <a:schemeClr val="accent2"/>
                </a:solidFill>
              </a:rPr>
              <a:t>Layering: </a:t>
            </a:r>
            <a:r>
              <a:rPr lang="en-US" altLang="x-none" sz="3204" b="1" i="1" u="sng" dirty="0">
                <a:solidFill>
                  <a:schemeClr val="accent2"/>
                </a:solidFill>
              </a:rPr>
              <a:t>Physical</a:t>
            </a:r>
            <a:r>
              <a:rPr lang="en-US" altLang="x-none" sz="3204" u="sng" dirty="0">
                <a:solidFill>
                  <a:schemeClr val="accent2"/>
                </a:solidFill>
              </a:rPr>
              <a:t> Communication </a:t>
            </a:r>
            <a:endParaRPr lang="en-US" altLang="x-none" sz="4006" u="sng" dirty="0">
              <a:solidFill>
                <a:schemeClr val="accent2"/>
              </a:solidFill>
            </a:endParaRPr>
          </a:p>
        </p:txBody>
      </p:sp>
      <p:grpSp>
        <p:nvGrpSpPr>
          <p:cNvPr id="111619" name="Group 5"/>
          <p:cNvGrpSpPr>
            <a:grpSpLocks/>
          </p:cNvGrpSpPr>
          <p:nvPr/>
        </p:nvGrpSpPr>
        <p:grpSpPr bwMode="auto">
          <a:xfrm>
            <a:off x="1734368" y="1673957"/>
            <a:ext cx="5990008" cy="4503634"/>
            <a:chOff x="1091" y="1052"/>
            <a:chExt cx="3768" cy="2833"/>
          </a:xfrm>
        </p:grpSpPr>
        <p:sp>
          <p:nvSpPr>
            <p:cNvPr id="111672" name="Freeform 6"/>
            <p:cNvSpPr>
              <a:spLocks/>
            </p:cNvSpPr>
            <p:nvPr/>
          </p:nvSpPr>
          <p:spPr bwMode="auto">
            <a:xfrm>
              <a:off x="1091" y="1052"/>
              <a:ext cx="3768" cy="2833"/>
            </a:xfrm>
            <a:custGeom>
              <a:avLst/>
              <a:gdLst>
                <a:gd name="T0" fmla="*/ 2147483646 w 1340"/>
                <a:gd name="T1" fmla="*/ 2147483646 h 1191"/>
                <a:gd name="T2" fmla="*/ 2147483646 w 1340"/>
                <a:gd name="T3" fmla="*/ 2147483646 h 1191"/>
                <a:gd name="T4" fmla="*/ 2147483646 w 1340"/>
                <a:gd name="T5" fmla="*/ 2147483646 h 1191"/>
                <a:gd name="T6" fmla="*/ 2147483646 w 1340"/>
                <a:gd name="T7" fmla="*/ 2147483646 h 1191"/>
                <a:gd name="T8" fmla="*/ 2147483646 w 1340"/>
                <a:gd name="T9" fmla="*/ 2147483646 h 1191"/>
                <a:gd name="T10" fmla="*/ 2147483646 w 1340"/>
                <a:gd name="T11" fmla="*/ 2147483646 h 1191"/>
                <a:gd name="T12" fmla="*/ 2147483646 w 1340"/>
                <a:gd name="T13" fmla="*/ 2147483646 h 1191"/>
                <a:gd name="T14" fmla="*/ 2147483646 w 1340"/>
                <a:gd name="T15" fmla="*/ 2147483646 h 1191"/>
                <a:gd name="T16" fmla="*/ 2147483646 w 1340"/>
                <a:gd name="T17" fmla="*/ 2147483646 h 1191"/>
                <a:gd name="T18" fmla="*/ 2147483646 w 1340"/>
                <a:gd name="T19" fmla="*/ 2147483646 h 1191"/>
                <a:gd name="T20" fmla="*/ 2147483646 w 1340"/>
                <a:gd name="T21" fmla="*/ 2147483646 h 1191"/>
                <a:gd name="T22" fmla="*/ 2147483646 w 1340"/>
                <a:gd name="T23" fmla="*/ 214748364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66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501"/>
            </a:p>
          </p:txBody>
        </p:sp>
        <p:grpSp>
          <p:nvGrpSpPr>
            <p:cNvPr id="111673" name="Group 7"/>
            <p:cNvGrpSpPr>
              <a:grpSpLocks/>
            </p:cNvGrpSpPr>
            <p:nvPr/>
          </p:nvGrpSpPr>
          <p:grpSpPr bwMode="auto">
            <a:xfrm>
              <a:off x="1319" y="1275"/>
              <a:ext cx="1480" cy="568"/>
              <a:chOff x="3552" y="246"/>
              <a:chExt cx="527" cy="248"/>
            </a:xfrm>
          </p:grpSpPr>
          <p:graphicFrame>
            <p:nvGraphicFramePr>
              <p:cNvPr id="111724" name="Object 8"/>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46465" name="ClipArt" r:id="rId4" imgW="1307079" imgH="1083682" progId="MS_ClipArt_Gallery.2">
                      <p:embed/>
                    </p:oleObj>
                  </mc:Choice>
                  <mc:Fallback>
                    <p:oleObj name="ClipArt" r:id="rId4" imgW="1307079" imgH="1083682" progId="MS_ClipArt_Gallery.2">
                      <p:embed/>
                      <p:pic>
                        <p:nvPicPr>
                          <p:cNvPr id="1117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1725" name="Object 9"/>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46466" name="ClipArt" r:id="rId6" imgW="682368" imgH="480541" progId="MS_ClipArt_Gallery.2">
                      <p:embed/>
                    </p:oleObj>
                  </mc:Choice>
                  <mc:Fallback>
                    <p:oleObj name="ClipArt" r:id="rId6" imgW="682368" imgH="480541" progId="MS_ClipArt_Gallery.2">
                      <p:embed/>
                      <p:pic>
                        <p:nvPicPr>
                          <p:cNvPr id="11172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1726" name="Line 10"/>
              <p:cNvSpPr>
                <a:spLocks noChangeShapeType="1"/>
              </p:cNvSpPr>
              <p:nvPr/>
            </p:nvSpPr>
            <p:spPr bwMode="auto">
              <a:xfrm flipV="1">
                <a:off x="3844" y="434"/>
                <a:ext cx="8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74" name="Group 11"/>
            <p:cNvGrpSpPr>
              <a:grpSpLocks/>
            </p:cNvGrpSpPr>
            <p:nvPr/>
          </p:nvGrpSpPr>
          <p:grpSpPr bwMode="auto">
            <a:xfrm>
              <a:off x="1319" y="2336"/>
              <a:ext cx="1480" cy="569"/>
              <a:chOff x="3552" y="246"/>
              <a:chExt cx="527" cy="248"/>
            </a:xfrm>
          </p:grpSpPr>
          <p:graphicFrame>
            <p:nvGraphicFramePr>
              <p:cNvPr id="111721" name="Object 12"/>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46467" name="ClipArt" r:id="rId8" imgW="1307079" imgH="1083682" progId="MS_ClipArt_Gallery.2">
                      <p:embed/>
                    </p:oleObj>
                  </mc:Choice>
                  <mc:Fallback>
                    <p:oleObj name="ClipArt" r:id="rId8" imgW="1307079" imgH="1083682" progId="MS_ClipArt_Gallery.2">
                      <p:embed/>
                      <p:pic>
                        <p:nvPicPr>
                          <p:cNvPr id="111721"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1722" name="Object 13"/>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46468" name="ClipArt" r:id="rId9" imgW="682368" imgH="480541" progId="MS_ClipArt_Gallery.2">
                      <p:embed/>
                    </p:oleObj>
                  </mc:Choice>
                  <mc:Fallback>
                    <p:oleObj name="ClipArt" r:id="rId9" imgW="682368" imgH="480541" progId="MS_ClipArt_Gallery.2">
                      <p:embed/>
                      <p:pic>
                        <p:nvPicPr>
                          <p:cNvPr id="111722"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1723" name="Line 14"/>
              <p:cNvSpPr>
                <a:spLocks noChangeShapeType="1"/>
              </p:cNvSpPr>
              <p:nvPr/>
            </p:nvSpPr>
            <p:spPr bwMode="auto">
              <a:xfrm flipV="1">
                <a:off x="3844" y="434"/>
                <a:ext cx="8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75" name="Group 15"/>
            <p:cNvGrpSpPr>
              <a:grpSpLocks/>
            </p:cNvGrpSpPr>
            <p:nvPr/>
          </p:nvGrpSpPr>
          <p:grpSpPr bwMode="auto">
            <a:xfrm>
              <a:off x="2397" y="1939"/>
              <a:ext cx="105" cy="382"/>
              <a:chOff x="3842" y="406"/>
              <a:chExt cx="51" cy="167"/>
            </a:xfrm>
          </p:grpSpPr>
          <p:sp>
            <p:nvSpPr>
              <p:cNvPr id="111718" name="Oval 16"/>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19" name="Oval 17"/>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20" name="Oval 18"/>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grpSp>
          <p:nvGrpSpPr>
            <p:cNvPr id="111676" name="Group 19"/>
            <p:cNvGrpSpPr>
              <a:grpSpLocks/>
            </p:cNvGrpSpPr>
            <p:nvPr/>
          </p:nvGrpSpPr>
          <p:grpSpPr bwMode="auto">
            <a:xfrm>
              <a:off x="3027" y="2854"/>
              <a:ext cx="423" cy="705"/>
              <a:chOff x="4180" y="783"/>
              <a:chExt cx="150" cy="307"/>
            </a:xfrm>
          </p:grpSpPr>
          <p:sp>
            <p:nvSpPr>
              <p:cNvPr id="111710" name="AutoShape 2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11" name="Rectangle 2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12"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13"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14" name="Line 2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715" name="Line 2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716"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17" name="Rectangle 2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grpSp>
          <p:nvGrpSpPr>
            <p:cNvPr id="111677" name="Group 28"/>
            <p:cNvGrpSpPr>
              <a:grpSpLocks/>
            </p:cNvGrpSpPr>
            <p:nvPr/>
          </p:nvGrpSpPr>
          <p:grpSpPr bwMode="auto">
            <a:xfrm rot="-5400000">
              <a:off x="3667" y="2965"/>
              <a:ext cx="145" cy="471"/>
              <a:chOff x="3842" y="406"/>
              <a:chExt cx="51" cy="167"/>
            </a:xfrm>
          </p:grpSpPr>
          <p:sp>
            <p:nvSpPr>
              <p:cNvPr id="111707" name="Oval 29"/>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8" name="Oval 30"/>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9" name="Oval 31"/>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sp>
          <p:nvSpPr>
            <p:cNvPr id="111678" name="Line 32"/>
            <p:cNvSpPr>
              <a:spLocks noChangeShapeType="1"/>
            </p:cNvSpPr>
            <p:nvPr/>
          </p:nvSpPr>
          <p:spPr bwMode="auto">
            <a:xfrm>
              <a:off x="3302" y="2690"/>
              <a:ext cx="1000"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79" name="Line 33"/>
            <p:cNvSpPr>
              <a:spLocks noChangeShapeType="1"/>
            </p:cNvSpPr>
            <p:nvPr/>
          </p:nvSpPr>
          <p:spPr bwMode="auto">
            <a:xfrm>
              <a:off x="3309" y="2684"/>
              <a:ext cx="3"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80" name="Line 34"/>
            <p:cNvSpPr>
              <a:spLocks noChangeShapeType="1"/>
            </p:cNvSpPr>
            <p:nvPr/>
          </p:nvSpPr>
          <p:spPr bwMode="auto">
            <a:xfrm>
              <a:off x="4309" y="2681"/>
              <a:ext cx="3" cy="1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81" name="Line 35"/>
            <p:cNvSpPr>
              <a:spLocks noChangeShapeType="1"/>
            </p:cNvSpPr>
            <p:nvPr/>
          </p:nvSpPr>
          <p:spPr bwMode="auto">
            <a:xfrm>
              <a:off x="2697" y="1727"/>
              <a:ext cx="583" cy="4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82" name="Line 36"/>
            <p:cNvSpPr>
              <a:spLocks noChangeShapeType="1"/>
            </p:cNvSpPr>
            <p:nvPr/>
          </p:nvSpPr>
          <p:spPr bwMode="auto">
            <a:xfrm flipV="1">
              <a:off x="2722" y="2237"/>
              <a:ext cx="558" cy="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83" name="Line 37"/>
            <p:cNvSpPr>
              <a:spLocks noChangeShapeType="1"/>
            </p:cNvSpPr>
            <p:nvPr/>
          </p:nvSpPr>
          <p:spPr bwMode="auto">
            <a:xfrm flipV="1">
              <a:off x="3786" y="2390"/>
              <a:ext cx="3" cy="2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nvGrpSpPr>
            <p:cNvPr id="111684" name="Group 38"/>
            <p:cNvGrpSpPr>
              <a:grpSpLocks/>
            </p:cNvGrpSpPr>
            <p:nvPr/>
          </p:nvGrpSpPr>
          <p:grpSpPr bwMode="auto">
            <a:xfrm>
              <a:off x="4046" y="2831"/>
              <a:ext cx="423" cy="705"/>
              <a:chOff x="4180" y="783"/>
              <a:chExt cx="150" cy="307"/>
            </a:xfrm>
          </p:grpSpPr>
          <p:sp>
            <p:nvSpPr>
              <p:cNvPr id="111699" name="AutoShape 3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0" name="Rectangle 4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1"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2"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3" name="Line 4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704" name="Line 4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705"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706" name="Rectangle 4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grpSp>
          <p:nvGrpSpPr>
            <p:cNvPr id="111685" name="Group 47"/>
            <p:cNvGrpSpPr>
              <a:grpSpLocks/>
            </p:cNvGrpSpPr>
            <p:nvPr/>
          </p:nvGrpSpPr>
          <p:grpSpPr bwMode="auto">
            <a:xfrm>
              <a:off x="3251" y="1991"/>
              <a:ext cx="1013" cy="416"/>
              <a:chOff x="3600" y="219"/>
              <a:chExt cx="360" cy="175"/>
            </a:xfrm>
          </p:grpSpPr>
          <p:sp>
            <p:nvSpPr>
              <p:cNvPr id="111686" name="Oval 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87" name="Line 4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88" name="Line 5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89" name="Rectangle 5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3">
                  <a:latin typeface="Times New Roman" charset="0"/>
                </a:endParaRPr>
              </a:p>
            </p:txBody>
          </p:sp>
          <p:sp>
            <p:nvSpPr>
              <p:cNvPr id="111690" name="Oval 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grpSp>
            <p:nvGrpSpPr>
              <p:cNvPr id="111691" name="Group 53"/>
              <p:cNvGrpSpPr>
                <a:grpSpLocks/>
              </p:cNvGrpSpPr>
              <p:nvPr/>
            </p:nvGrpSpPr>
            <p:grpSpPr bwMode="auto">
              <a:xfrm>
                <a:off x="3686" y="244"/>
                <a:ext cx="177" cy="66"/>
                <a:chOff x="2848" y="848"/>
                <a:chExt cx="140" cy="98"/>
              </a:xfrm>
            </p:grpSpPr>
            <p:sp>
              <p:nvSpPr>
                <p:cNvPr id="111696" name="Line 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97" name="Line 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98" name="Line 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92" name="Group 57"/>
              <p:cNvGrpSpPr>
                <a:grpSpLocks/>
              </p:cNvGrpSpPr>
              <p:nvPr/>
            </p:nvGrpSpPr>
            <p:grpSpPr bwMode="auto">
              <a:xfrm flipV="1">
                <a:off x="3686" y="243"/>
                <a:ext cx="177" cy="66"/>
                <a:chOff x="2848" y="848"/>
                <a:chExt cx="140" cy="98"/>
              </a:xfrm>
            </p:grpSpPr>
            <p:sp>
              <p:nvSpPr>
                <p:cNvPr id="111693" name="Line 5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94" name="Line 5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95" name="Line 6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grpSp>
      <p:grpSp>
        <p:nvGrpSpPr>
          <p:cNvPr id="111620" name="Group 61"/>
          <p:cNvGrpSpPr>
            <a:grpSpLocks/>
          </p:cNvGrpSpPr>
          <p:nvPr/>
        </p:nvGrpSpPr>
        <p:grpSpPr bwMode="auto">
          <a:xfrm>
            <a:off x="2111128" y="1430732"/>
            <a:ext cx="1354428" cy="1529295"/>
            <a:chOff x="183" y="1425"/>
            <a:chExt cx="852" cy="962"/>
          </a:xfrm>
        </p:grpSpPr>
        <p:sp>
          <p:nvSpPr>
            <p:cNvPr id="111665" name="Rectangle 62"/>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66" name="Rectangle 63"/>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67" name="Text Box 64"/>
            <p:cNvSpPr txBox="1">
              <a:spLocks noChangeArrowheads="1"/>
            </p:cNvSpPr>
            <p:nvPr/>
          </p:nvSpPr>
          <p:spPr bwMode="auto">
            <a:xfrm>
              <a:off x="183" y="1455"/>
              <a:ext cx="839"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11668" name="Line 65"/>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69" name="Line 66"/>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70" name="Line 67"/>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71" name="Line 68"/>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21" name="Group 69"/>
          <p:cNvGrpSpPr>
            <a:grpSpLocks/>
          </p:cNvGrpSpPr>
          <p:nvPr/>
        </p:nvGrpSpPr>
        <p:grpSpPr bwMode="auto">
          <a:xfrm>
            <a:off x="2033233" y="3160331"/>
            <a:ext cx="1354430" cy="1529295"/>
            <a:chOff x="183" y="1425"/>
            <a:chExt cx="852" cy="962"/>
          </a:xfrm>
        </p:grpSpPr>
        <p:sp>
          <p:nvSpPr>
            <p:cNvPr id="111658" name="Rectangle 70"/>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59" name="Rectangle 71"/>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60" name="Text Box 72"/>
            <p:cNvSpPr txBox="1">
              <a:spLocks noChangeArrowheads="1"/>
            </p:cNvSpPr>
            <p:nvPr/>
          </p:nvSpPr>
          <p:spPr bwMode="auto">
            <a:xfrm>
              <a:off x="183" y="1455"/>
              <a:ext cx="839"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11661" name="Line 73"/>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62" name="Line 74"/>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63" name="Line 75"/>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64" name="Line 76"/>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22" name="Group 77"/>
          <p:cNvGrpSpPr>
            <a:grpSpLocks/>
          </p:cNvGrpSpPr>
          <p:nvPr/>
        </p:nvGrpSpPr>
        <p:grpSpPr bwMode="auto">
          <a:xfrm>
            <a:off x="4454353" y="4425736"/>
            <a:ext cx="1354428" cy="1529295"/>
            <a:chOff x="183" y="1425"/>
            <a:chExt cx="852" cy="962"/>
          </a:xfrm>
        </p:grpSpPr>
        <p:sp>
          <p:nvSpPr>
            <p:cNvPr id="111651" name="Rectangle 78"/>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52" name="Rectangle 79"/>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53" name="Text Box 80"/>
            <p:cNvSpPr txBox="1">
              <a:spLocks noChangeArrowheads="1"/>
            </p:cNvSpPr>
            <p:nvPr/>
          </p:nvSpPr>
          <p:spPr bwMode="auto">
            <a:xfrm>
              <a:off x="183" y="1455"/>
              <a:ext cx="839"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11654" name="Line 81"/>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55" name="Line 82"/>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56" name="Line 83"/>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57" name="Line 84"/>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23" name="Group 85"/>
          <p:cNvGrpSpPr>
            <a:grpSpLocks/>
          </p:cNvGrpSpPr>
          <p:nvPr/>
        </p:nvGrpSpPr>
        <p:grpSpPr bwMode="auto">
          <a:xfrm>
            <a:off x="6239592" y="4419377"/>
            <a:ext cx="1354430" cy="1529295"/>
            <a:chOff x="183" y="1425"/>
            <a:chExt cx="852" cy="962"/>
          </a:xfrm>
        </p:grpSpPr>
        <p:sp>
          <p:nvSpPr>
            <p:cNvPr id="111644" name="Rectangle 86"/>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45" name="Rectangle 87"/>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46" name="Text Box 88"/>
            <p:cNvSpPr txBox="1">
              <a:spLocks noChangeArrowheads="1"/>
            </p:cNvSpPr>
            <p:nvPr/>
          </p:nvSpPr>
          <p:spPr bwMode="auto">
            <a:xfrm>
              <a:off x="183" y="1455"/>
              <a:ext cx="839"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application</a:t>
              </a:r>
            </a:p>
            <a:p>
              <a:pPr algn="ctr">
                <a:spcBef>
                  <a:spcPct val="0"/>
                </a:spcBef>
                <a:buClrTx/>
                <a:buSzTx/>
                <a:buFontTx/>
                <a:buNone/>
              </a:pPr>
              <a:r>
                <a:rPr lang="en-US" altLang="x-none" sz="1803"/>
                <a:t>transport</a:t>
              </a:r>
            </a:p>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11647" name="Line 89"/>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48" name="Line 90"/>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49" name="Line 91"/>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50" name="Line 92"/>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grpSp>
        <p:nvGrpSpPr>
          <p:cNvPr id="111624" name="Group 93"/>
          <p:cNvGrpSpPr>
            <a:grpSpLocks/>
          </p:cNvGrpSpPr>
          <p:nvPr/>
        </p:nvGrpSpPr>
        <p:grpSpPr bwMode="auto">
          <a:xfrm>
            <a:off x="5295308" y="2890081"/>
            <a:ext cx="1322634" cy="972898"/>
            <a:chOff x="4369" y="791"/>
            <a:chExt cx="832" cy="612"/>
          </a:xfrm>
        </p:grpSpPr>
        <p:sp>
          <p:nvSpPr>
            <p:cNvPr id="111639" name="Rectangle 94"/>
            <p:cNvSpPr>
              <a:spLocks noChangeArrowheads="1"/>
            </p:cNvSpPr>
            <p:nvPr/>
          </p:nvSpPr>
          <p:spPr bwMode="auto">
            <a:xfrm>
              <a:off x="4403" y="791"/>
              <a:ext cx="798" cy="58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40" name="Rectangle 95"/>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41" name="Text Box 96"/>
            <p:cNvSpPr txBox="1">
              <a:spLocks noChangeArrowheads="1"/>
            </p:cNvSpPr>
            <p:nvPr/>
          </p:nvSpPr>
          <p:spPr bwMode="auto">
            <a:xfrm>
              <a:off x="4436" y="821"/>
              <a:ext cx="66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3"/>
                <a:t>network</a:t>
              </a:r>
            </a:p>
            <a:p>
              <a:pPr algn="ctr">
                <a:spcBef>
                  <a:spcPct val="0"/>
                </a:spcBef>
                <a:buClrTx/>
                <a:buSzTx/>
                <a:buFontTx/>
                <a:buNone/>
              </a:pPr>
              <a:r>
                <a:rPr lang="en-US" altLang="x-none" sz="1803"/>
                <a:t>link</a:t>
              </a:r>
            </a:p>
            <a:p>
              <a:pPr algn="ctr">
                <a:spcBef>
                  <a:spcPct val="0"/>
                </a:spcBef>
                <a:buClrTx/>
                <a:buSzTx/>
                <a:buFontTx/>
                <a:buNone/>
              </a:pPr>
              <a:r>
                <a:rPr lang="en-US" altLang="x-none" sz="1803"/>
                <a:t>physical</a:t>
              </a:r>
            </a:p>
          </p:txBody>
        </p:sp>
        <p:sp>
          <p:nvSpPr>
            <p:cNvPr id="111642" name="Line 97"/>
            <p:cNvSpPr>
              <a:spLocks noChangeShapeType="1"/>
            </p:cNvSpPr>
            <p:nvPr/>
          </p:nvSpPr>
          <p:spPr bwMode="auto">
            <a:xfrm flipV="1">
              <a:off x="4370" y="103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11643" name="Line 98"/>
            <p:cNvSpPr>
              <a:spLocks noChangeShapeType="1"/>
            </p:cNvSpPr>
            <p:nvPr/>
          </p:nvSpPr>
          <p:spPr bwMode="auto">
            <a:xfrm flipV="1">
              <a:off x="4382" y="121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sp>
        <p:nvSpPr>
          <p:cNvPr id="511075" name="Line 99"/>
          <p:cNvSpPr>
            <a:spLocks noChangeShapeType="1"/>
          </p:cNvSpPr>
          <p:nvPr/>
        </p:nvSpPr>
        <p:spPr bwMode="auto">
          <a:xfrm>
            <a:off x="2944133" y="1642163"/>
            <a:ext cx="6359" cy="103012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511076" name="Line 100"/>
          <p:cNvSpPr>
            <a:spLocks noChangeShapeType="1"/>
          </p:cNvSpPr>
          <p:nvPr/>
        </p:nvSpPr>
        <p:spPr bwMode="auto">
          <a:xfrm>
            <a:off x="6174414" y="3053821"/>
            <a:ext cx="6359" cy="27342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511077" name="Line 101"/>
          <p:cNvSpPr>
            <a:spLocks noChangeShapeType="1"/>
          </p:cNvSpPr>
          <p:nvPr/>
        </p:nvSpPr>
        <p:spPr bwMode="auto">
          <a:xfrm flipV="1">
            <a:off x="5557608" y="3022027"/>
            <a:ext cx="0" cy="61680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511078" name="Line 102"/>
          <p:cNvSpPr>
            <a:spLocks noChangeShapeType="1"/>
          </p:cNvSpPr>
          <p:nvPr/>
        </p:nvSpPr>
        <p:spPr bwMode="auto">
          <a:xfrm>
            <a:off x="5551250" y="3041104"/>
            <a:ext cx="626344" cy="317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511079" name="Line 103"/>
          <p:cNvSpPr>
            <a:spLocks noChangeShapeType="1"/>
          </p:cNvSpPr>
          <p:nvPr/>
        </p:nvSpPr>
        <p:spPr bwMode="auto">
          <a:xfrm>
            <a:off x="6174413" y="5775396"/>
            <a:ext cx="788494" cy="95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511080" name="Line 104"/>
          <p:cNvSpPr>
            <a:spLocks noChangeShapeType="1"/>
          </p:cNvSpPr>
          <p:nvPr/>
        </p:nvSpPr>
        <p:spPr bwMode="auto">
          <a:xfrm flipV="1">
            <a:off x="6962907" y="4614911"/>
            <a:ext cx="12718" cy="117002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511081" name="Line 105"/>
          <p:cNvSpPr>
            <a:spLocks noChangeShapeType="1"/>
          </p:cNvSpPr>
          <p:nvPr/>
        </p:nvSpPr>
        <p:spPr bwMode="auto">
          <a:xfrm flipV="1">
            <a:off x="2975928" y="2688189"/>
            <a:ext cx="1405299" cy="2861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511082" name="Line 106"/>
          <p:cNvSpPr>
            <a:spLocks noChangeShapeType="1"/>
          </p:cNvSpPr>
          <p:nvPr/>
        </p:nvSpPr>
        <p:spPr bwMode="auto">
          <a:xfrm>
            <a:off x="4352612" y="2704086"/>
            <a:ext cx="1214535" cy="96654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nvGrpSpPr>
          <p:cNvPr id="17" name="Group 107"/>
          <p:cNvGrpSpPr>
            <a:grpSpLocks/>
          </p:cNvGrpSpPr>
          <p:nvPr/>
        </p:nvGrpSpPr>
        <p:grpSpPr bwMode="auto">
          <a:xfrm>
            <a:off x="6670402" y="4185691"/>
            <a:ext cx="705829" cy="383119"/>
            <a:chOff x="4712" y="2088"/>
            <a:chExt cx="444" cy="241"/>
          </a:xfrm>
        </p:grpSpPr>
        <p:sp>
          <p:nvSpPr>
            <p:cNvPr id="111637" name="Rectangle 108"/>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38" name="Text Box 109"/>
            <p:cNvSpPr txBox="1">
              <a:spLocks noChangeArrowheads="1"/>
            </p:cNvSpPr>
            <p:nvPr/>
          </p:nvSpPr>
          <p:spPr bwMode="auto">
            <a:xfrm>
              <a:off x="4726" y="2098"/>
              <a:ext cx="4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3">
                  <a:solidFill>
                    <a:srgbClr val="FF0000"/>
                  </a:solidFill>
                </a:rPr>
                <a:t>data</a:t>
              </a:r>
              <a:endParaRPr lang="en-US" altLang="x-none" sz="2403">
                <a:latin typeface="Times New Roman" charset="0"/>
              </a:endParaRPr>
            </a:p>
          </p:txBody>
        </p:sp>
      </p:grpSp>
      <p:grpSp>
        <p:nvGrpSpPr>
          <p:cNvPr id="18" name="Group 110"/>
          <p:cNvGrpSpPr>
            <a:grpSpLocks/>
          </p:cNvGrpSpPr>
          <p:nvPr/>
        </p:nvGrpSpPr>
        <p:grpSpPr bwMode="auto">
          <a:xfrm>
            <a:off x="2613475" y="1260634"/>
            <a:ext cx="705829" cy="383119"/>
            <a:chOff x="4712" y="2088"/>
            <a:chExt cx="444" cy="241"/>
          </a:xfrm>
        </p:grpSpPr>
        <p:sp>
          <p:nvSpPr>
            <p:cNvPr id="111635" name="Rectangle 111"/>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11636" name="Text Box 112"/>
            <p:cNvSpPr txBox="1">
              <a:spLocks noChangeArrowheads="1"/>
            </p:cNvSpPr>
            <p:nvPr/>
          </p:nvSpPr>
          <p:spPr bwMode="auto">
            <a:xfrm>
              <a:off x="4726" y="2098"/>
              <a:ext cx="4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3">
                  <a:solidFill>
                    <a:srgbClr val="FF0000"/>
                  </a:solidFill>
                </a:rPr>
                <a:t>data</a:t>
              </a:r>
              <a:endParaRPr lang="en-US" altLang="x-none" sz="2403">
                <a:latin typeface="Times New Roman" charset="0"/>
              </a:endParaRPr>
            </a:p>
          </p:txBody>
        </p:sp>
      </p:grpSp>
    </p:spTree>
    <p:extLst>
      <p:ext uri="{BB962C8B-B14F-4D97-AF65-F5344CB8AC3E}">
        <p14:creationId xmlns:p14="http://schemas.microsoft.com/office/powerpoint/2010/main" val="297029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511075"/>
                                        </p:tgtEl>
                                        <p:attrNameLst>
                                          <p:attrName>style.visibility</p:attrName>
                                        </p:attrNameLst>
                                      </p:cBhvr>
                                      <p:to>
                                        <p:strVal val="visible"/>
                                      </p:to>
                                    </p:set>
                                    <p:anim calcmode="lin" valueType="num">
                                      <p:cBhvr>
                                        <p:cTn id="11" dur="2000" fill="hold"/>
                                        <p:tgtEl>
                                          <p:spTgt spid="511075"/>
                                        </p:tgtEl>
                                        <p:attrNameLst>
                                          <p:attrName>ppt_x</p:attrName>
                                        </p:attrNameLst>
                                      </p:cBhvr>
                                      <p:tavLst>
                                        <p:tav tm="0">
                                          <p:val>
                                            <p:strVal val="#ppt_x"/>
                                          </p:val>
                                        </p:tav>
                                        <p:tav tm="100000">
                                          <p:val>
                                            <p:strVal val="#ppt_x"/>
                                          </p:val>
                                        </p:tav>
                                      </p:tavLst>
                                    </p:anim>
                                    <p:anim calcmode="lin" valueType="num">
                                      <p:cBhvr>
                                        <p:cTn id="12" dur="2000" fill="hold"/>
                                        <p:tgtEl>
                                          <p:spTgt spid="511075"/>
                                        </p:tgtEl>
                                        <p:attrNameLst>
                                          <p:attrName>ppt_y</p:attrName>
                                        </p:attrNameLst>
                                      </p:cBhvr>
                                      <p:tavLst>
                                        <p:tav tm="0">
                                          <p:val>
                                            <p:strVal val="#ppt_y-#ppt_h/2"/>
                                          </p:val>
                                        </p:tav>
                                        <p:tav tm="100000">
                                          <p:val>
                                            <p:strVal val="#ppt_y"/>
                                          </p:val>
                                        </p:tav>
                                      </p:tavLst>
                                    </p:anim>
                                    <p:anim calcmode="lin" valueType="num">
                                      <p:cBhvr>
                                        <p:cTn id="13" dur="2000" fill="hold"/>
                                        <p:tgtEl>
                                          <p:spTgt spid="511075"/>
                                        </p:tgtEl>
                                        <p:attrNameLst>
                                          <p:attrName>ppt_w</p:attrName>
                                        </p:attrNameLst>
                                      </p:cBhvr>
                                      <p:tavLst>
                                        <p:tav tm="0">
                                          <p:val>
                                            <p:strVal val="#ppt_w"/>
                                          </p:val>
                                        </p:tav>
                                        <p:tav tm="100000">
                                          <p:val>
                                            <p:strVal val="#ppt_w"/>
                                          </p:val>
                                        </p:tav>
                                      </p:tavLst>
                                    </p:anim>
                                    <p:anim calcmode="lin" valueType="num">
                                      <p:cBhvr>
                                        <p:cTn id="14" dur="2000" fill="hold"/>
                                        <p:tgtEl>
                                          <p:spTgt spid="51107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500"/>
                            </p:stCondLst>
                            <p:childTnLst>
                              <p:par>
                                <p:cTn id="16" presetID="17" presetClass="entr" presetSubtype="8" fill="hold" grpId="0" nodeType="afterEffect">
                                  <p:stCondLst>
                                    <p:cond delay="0"/>
                                  </p:stCondLst>
                                  <p:childTnLst>
                                    <p:set>
                                      <p:cBhvr>
                                        <p:cTn id="17" dur="1" fill="hold">
                                          <p:stCondLst>
                                            <p:cond delay="0"/>
                                          </p:stCondLst>
                                        </p:cTn>
                                        <p:tgtEl>
                                          <p:spTgt spid="511081"/>
                                        </p:tgtEl>
                                        <p:attrNameLst>
                                          <p:attrName>style.visibility</p:attrName>
                                        </p:attrNameLst>
                                      </p:cBhvr>
                                      <p:to>
                                        <p:strVal val="visible"/>
                                      </p:to>
                                    </p:set>
                                    <p:anim calcmode="lin" valueType="num">
                                      <p:cBhvr>
                                        <p:cTn id="18" dur="2000" fill="hold"/>
                                        <p:tgtEl>
                                          <p:spTgt spid="511081"/>
                                        </p:tgtEl>
                                        <p:attrNameLst>
                                          <p:attrName>ppt_x</p:attrName>
                                        </p:attrNameLst>
                                      </p:cBhvr>
                                      <p:tavLst>
                                        <p:tav tm="0">
                                          <p:val>
                                            <p:strVal val="#ppt_x-#ppt_w/2"/>
                                          </p:val>
                                        </p:tav>
                                        <p:tav tm="100000">
                                          <p:val>
                                            <p:strVal val="#ppt_x"/>
                                          </p:val>
                                        </p:tav>
                                      </p:tavLst>
                                    </p:anim>
                                    <p:anim calcmode="lin" valueType="num">
                                      <p:cBhvr>
                                        <p:cTn id="19" dur="2000" fill="hold"/>
                                        <p:tgtEl>
                                          <p:spTgt spid="511081"/>
                                        </p:tgtEl>
                                        <p:attrNameLst>
                                          <p:attrName>ppt_y</p:attrName>
                                        </p:attrNameLst>
                                      </p:cBhvr>
                                      <p:tavLst>
                                        <p:tav tm="0">
                                          <p:val>
                                            <p:strVal val="#ppt_y"/>
                                          </p:val>
                                        </p:tav>
                                        <p:tav tm="100000">
                                          <p:val>
                                            <p:strVal val="#ppt_y"/>
                                          </p:val>
                                        </p:tav>
                                      </p:tavLst>
                                    </p:anim>
                                    <p:anim calcmode="lin" valueType="num">
                                      <p:cBhvr>
                                        <p:cTn id="20" dur="2000" fill="hold"/>
                                        <p:tgtEl>
                                          <p:spTgt spid="511081"/>
                                        </p:tgtEl>
                                        <p:attrNameLst>
                                          <p:attrName>ppt_w</p:attrName>
                                        </p:attrNameLst>
                                      </p:cBhvr>
                                      <p:tavLst>
                                        <p:tav tm="0">
                                          <p:val>
                                            <p:fltVal val="0"/>
                                          </p:val>
                                        </p:tav>
                                        <p:tav tm="100000">
                                          <p:val>
                                            <p:strVal val="#ppt_w"/>
                                          </p:val>
                                        </p:tav>
                                      </p:tavLst>
                                    </p:anim>
                                    <p:anim calcmode="lin" valueType="num">
                                      <p:cBhvr>
                                        <p:cTn id="21" dur="2000" fill="hold"/>
                                        <p:tgtEl>
                                          <p:spTgt spid="511081"/>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4500"/>
                            </p:stCondLst>
                            <p:childTnLst>
                              <p:par>
                                <p:cTn id="23" presetID="18" presetClass="entr" presetSubtype="6" fill="hold" grpId="0" nodeType="afterEffect">
                                  <p:stCondLst>
                                    <p:cond delay="0"/>
                                  </p:stCondLst>
                                  <p:childTnLst>
                                    <p:set>
                                      <p:cBhvr>
                                        <p:cTn id="24" dur="1" fill="hold">
                                          <p:stCondLst>
                                            <p:cond delay="0"/>
                                          </p:stCondLst>
                                        </p:cTn>
                                        <p:tgtEl>
                                          <p:spTgt spid="511082"/>
                                        </p:tgtEl>
                                        <p:attrNameLst>
                                          <p:attrName>style.visibility</p:attrName>
                                        </p:attrNameLst>
                                      </p:cBhvr>
                                      <p:to>
                                        <p:strVal val="visible"/>
                                      </p:to>
                                    </p:set>
                                    <p:animEffect transition="in" filter="strips(downRight)">
                                      <p:cBhvr>
                                        <p:cTn id="25" dur="2000"/>
                                        <p:tgtEl>
                                          <p:spTgt spid="511082"/>
                                        </p:tgtEl>
                                      </p:cBhvr>
                                    </p:animEffect>
                                  </p:childTnLst>
                                </p:cTn>
                              </p:par>
                            </p:childTnLst>
                          </p:cTn>
                        </p:par>
                        <p:par>
                          <p:cTn id="26" fill="hold" nodeType="afterGroup">
                            <p:stCondLst>
                              <p:cond delay="6500"/>
                            </p:stCondLst>
                            <p:childTnLst>
                              <p:par>
                                <p:cTn id="27" presetID="17" presetClass="entr" presetSubtype="4" fill="hold" grpId="0" nodeType="afterEffect">
                                  <p:stCondLst>
                                    <p:cond delay="0"/>
                                  </p:stCondLst>
                                  <p:childTnLst>
                                    <p:set>
                                      <p:cBhvr>
                                        <p:cTn id="28" dur="1" fill="hold">
                                          <p:stCondLst>
                                            <p:cond delay="0"/>
                                          </p:stCondLst>
                                        </p:cTn>
                                        <p:tgtEl>
                                          <p:spTgt spid="511077"/>
                                        </p:tgtEl>
                                        <p:attrNameLst>
                                          <p:attrName>style.visibility</p:attrName>
                                        </p:attrNameLst>
                                      </p:cBhvr>
                                      <p:to>
                                        <p:strVal val="visible"/>
                                      </p:to>
                                    </p:set>
                                    <p:anim calcmode="lin" valueType="num">
                                      <p:cBhvr>
                                        <p:cTn id="29" dur="2000" fill="hold"/>
                                        <p:tgtEl>
                                          <p:spTgt spid="511077"/>
                                        </p:tgtEl>
                                        <p:attrNameLst>
                                          <p:attrName>ppt_x</p:attrName>
                                        </p:attrNameLst>
                                      </p:cBhvr>
                                      <p:tavLst>
                                        <p:tav tm="0">
                                          <p:val>
                                            <p:strVal val="#ppt_x"/>
                                          </p:val>
                                        </p:tav>
                                        <p:tav tm="100000">
                                          <p:val>
                                            <p:strVal val="#ppt_x"/>
                                          </p:val>
                                        </p:tav>
                                      </p:tavLst>
                                    </p:anim>
                                    <p:anim calcmode="lin" valueType="num">
                                      <p:cBhvr>
                                        <p:cTn id="30" dur="2000" fill="hold"/>
                                        <p:tgtEl>
                                          <p:spTgt spid="511077"/>
                                        </p:tgtEl>
                                        <p:attrNameLst>
                                          <p:attrName>ppt_y</p:attrName>
                                        </p:attrNameLst>
                                      </p:cBhvr>
                                      <p:tavLst>
                                        <p:tav tm="0">
                                          <p:val>
                                            <p:strVal val="#ppt_y+#ppt_h/2"/>
                                          </p:val>
                                        </p:tav>
                                        <p:tav tm="100000">
                                          <p:val>
                                            <p:strVal val="#ppt_y"/>
                                          </p:val>
                                        </p:tav>
                                      </p:tavLst>
                                    </p:anim>
                                    <p:anim calcmode="lin" valueType="num">
                                      <p:cBhvr>
                                        <p:cTn id="31" dur="2000" fill="hold"/>
                                        <p:tgtEl>
                                          <p:spTgt spid="511077"/>
                                        </p:tgtEl>
                                        <p:attrNameLst>
                                          <p:attrName>ppt_w</p:attrName>
                                        </p:attrNameLst>
                                      </p:cBhvr>
                                      <p:tavLst>
                                        <p:tav tm="0">
                                          <p:val>
                                            <p:strVal val="#ppt_w"/>
                                          </p:val>
                                        </p:tav>
                                        <p:tav tm="100000">
                                          <p:val>
                                            <p:strVal val="#ppt_w"/>
                                          </p:val>
                                        </p:tav>
                                      </p:tavLst>
                                    </p:anim>
                                    <p:anim calcmode="lin" valueType="num">
                                      <p:cBhvr>
                                        <p:cTn id="32" dur="2000" fill="hold"/>
                                        <p:tgtEl>
                                          <p:spTgt spid="51107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8500"/>
                            </p:stCondLst>
                            <p:childTnLst>
                              <p:par>
                                <p:cTn id="34" presetID="17" presetClass="entr" presetSubtype="8" fill="hold" grpId="0" nodeType="afterEffect">
                                  <p:stCondLst>
                                    <p:cond delay="0"/>
                                  </p:stCondLst>
                                  <p:childTnLst>
                                    <p:set>
                                      <p:cBhvr>
                                        <p:cTn id="35" dur="1" fill="hold">
                                          <p:stCondLst>
                                            <p:cond delay="0"/>
                                          </p:stCondLst>
                                        </p:cTn>
                                        <p:tgtEl>
                                          <p:spTgt spid="511078"/>
                                        </p:tgtEl>
                                        <p:attrNameLst>
                                          <p:attrName>style.visibility</p:attrName>
                                        </p:attrNameLst>
                                      </p:cBhvr>
                                      <p:to>
                                        <p:strVal val="visible"/>
                                      </p:to>
                                    </p:set>
                                    <p:anim calcmode="lin" valueType="num">
                                      <p:cBhvr>
                                        <p:cTn id="36" dur="2000" fill="hold"/>
                                        <p:tgtEl>
                                          <p:spTgt spid="511078"/>
                                        </p:tgtEl>
                                        <p:attrNameLst>
                                          <p:attrName>ppt_x</p:attrName>
                                        </p:attrNameLst>
                                      </p:cBhvr>
                                      <p:tavLst>
                                        <p:tav tm="0">
                                          <p:val>
                                            <p:strVal val="#ppt_x-#ppt_w/2"/>
                                          </p:val>
                                        </p:tav>
                                        <p:tav tm="100000">
                                          <p:val>
                                            <p:strVal val="#ppt_x"/>
                                          </p:val>
                                        </p:tav>
                                      </p:tavLst>
                                    </p:anim>
                                    <p:anim calcmode="lin" valueType="num">
                                      <p:cBhvr>
                                        <p:cTn id="37" dur="2000" fill="hold"/>
                                        <p:tgtEl>
                                          <p:spTgt spid="511078"/>
                                        </p:tgtEl>
                                        <p:attrNameLst>
                                          <p:attrName>ppt_y</p:attrName>
                                        </p:attrNameLst>
                                      </p:cBhvr>
                                      <p:tavLst>
                                        <p:tav tm="0">
                                          <p:val>
                                            <p:strVal val="#ppt_y"/>
                                          </p:val>
                                        </p:tav>
                                        <p:tav tm="100000">
                                          <p:val>
                                            <p:strVal val="#ppt_y"/>
                                          </p:val>
                                        </p:tav>
                                      </p:tavLst>
                                    </p:anim>
                                    <p:anim calcmode="lin" valueType="num">
                                      <p:cBhvr>
                                        <p:cTn id="38" dur="2000" fill="hold"/>
                                        <p:tgtEl>
                                          <p:spTgt spid="511078"/>
                                        </p:tgtEl>
                                        <p:attrNameLst>
                                          <p:attrName>ppt_w</p:attrName>
                                        </p:attrNameLst>
                                      </p:cBhvr>
                                      <p:tavLst>
                                        <p:tav tm="0">
                                          <p:val>
                                            <p:fltVal val="0"/>
                                          </p:val>
                                        </p:tav>
                                        <p:tav tm="100000">
                                          <p:val>
                                            <p:strVal val="#ppt_w"/>
                                          </p:val>
                                        </p:tav>
                                      </p:tavLst>
                                    </p:anim>
                                    <p:anim calcmode="lin" valueType="num">
                                      <p:cBhvr>
                                        <p:cTn id="39" dur="2000" fill="hold"/>
                                        <p:tgtEl>
                                          <p:spTgt spid="511078"/>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0500"/>
                            </p:stCondLst>
                            <p:childTnLst>
                              <p:par>
                                <p:cTn id="41" presetID="17" presetClass="entr" presetSubtype="1" fill="hold" grpId="0" nodeType="afterEffect">
                                  <p:stCondLst>
                                    <p:cond delay="0"/>
                                  </p:stCondLst>
                                  <p:childTnLst>
                                    <p:set>
                                      <p:cBhvr>
                                        <p:cTn id="42" dur="1" fill="hold">
                                          <p:stCondLst>
                                            <p:cond delay="0"/>
                                          </p:stCondLst>
                                        </p:cTn>
                                        <p:tgtEl>
                                          <p:spTgt spid="511076"/>
                                        </p:tgtEl>
                                        <p:attrNameLst>
                                          <p:attrName>style.visibility</p:attrName>
                                        </p:attrNameLst>
                                      </p:cBhvr>
                                      <p:to>
                                        <p:strVal val="visible"/>
                                      </p:to>
                                    </p:set>
                                    <p:anim calcmode="lin" valueType="num">
                                      <p:cBhvr>
                                        <p:cTn id="43" dur="2000" fill="hold"/>
                                        <p:tgtEl>
                                          <p:spTgt spid="511076"/>
                                        </p:tgtEl>
                                        <p:attrNameLst>
                                          <p:attrName>ppt_x</p:attrName>
                                        </p:attrNameLst>
                                      </p:cBhvr>
                                      <p:tavLst>
                                        <p:tav tm="0">
                                          <p:val>
                                            <p:strVal val="#ppt_x"/>
                                          </p:val>
                                        </p:tav>
                                        <p:tav tm="100000">
                                          <p:val>
                                            <p:strVal val="#ppt_x"/>
                                          </p:val>
                                        </p:tav>
                                      </p:tavLst>
                                    </p:anim>
                                    <p:anim calcmode="lin" valueType="num">
                                      <p:cBhvr>
                                        <p:cTn id="44" dur="2000" fill="hold"/>
                                        <p:tgtEl>
                                          <p:spTgt spid="511076"/>
                                        </p:tgtEl>
                                        <p:attrNameLst>
                                          <p:attrName>ppt_y</p:attrName>
                                        </p:attrNameLst>
                                      </p:cBhvr>
                                      <p:tavLst>
                                        <p:tav tm="0">
                                          <p:val>
                                            <p:strVal val="#ppt_y-#ppt_h/2"/>
                                          </p:val>
                                        </p:tav>
                                        <p:tav tm="100000">
                                          <p:val>
                                            <p:strVal val="#ppt_y"/>
                                          </p:val>
                                        </p:tav>
                                      </p:tavLst>
                                    </p:anim>
                                    <p:anim calcmode="lin" valueType="num">
                                      <p:cBhvr>
                                        <p:cTn id="45" dur="2000" fill="hold"/>
                                        <p:tgtEl>
                                          <p:spTgt spid="511076"/>
                                        </p:tgtEl>
                                        <p:attrNameLst>
                                          <p:attrName>ppt_w</p:attrName>
                                        </p:attrNameLst>
                                      </p:cBhvr>
                                      <p:tavLst>
                                        <p:tav tm="0">
                                          <p:val>
                                            <p:strVal val="#ppt_w"/>
                                          </p:val>
                                        </p:tav>
                                        <p:tav tm="100000">
                                          <p:val>
                                            <p:strVal val="#ppt_w"/>
                                          </p:val>
                                        </p:tav>
                                      </p:tavLst>
                                    </p:anim>
                                    <p:anim calcmode="lin" valueType="num">
                                      <p:cBhvr>
                                        <p:cTn id="46" dur="2000" fill="hold"/>
                                        <p:tgtEl>
                                          <p:spTgt spid="511076"/>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2500"/>
                            </p:stCondLst>
                            <p:childTnLst>
                              <p:par>
                                <p:cTn id="48" presetID="17" presetClass="entr" presetSubtype="8" fill="hold" grpId="0" nodeType="afterEffect">
                                  <p:stCondLst>
                                    <p:cond delay="0"/>
                                  </p:stCondLst>
                                  <p:childTnLst>
                                    <p:set>
                                      <p:cBhvr>
                                        <p:cTn id="49" dur="1" fill="hold">
                                          <p:stCondLst>
                                            <p:cond delay="0"/>
                                          </p:stCondLst>
                                        </p:cTn>
                                        <p:tgtEl>
                                          <p:spTgt spid="511079"/>
                                        </p:tgtEl>
                                        <p:attrNameLst>
                                          <p:attrName>style.visibility</p:attrName>
                                        </p:attrNameLst>
                                      </p:cBhvr>
                                      <p:to>
                                        <p:strVal val="visible"/>
                                      </p:to>
                                    </p:set>
                                    <p:anim calcmode="lin" valueType="num">
                                      <p:cBhvr>
                                        <p:cTn id="50" dur="2000" fill="hold"/>
                                        <p:tgtEl>
                                          <p:spTgt spid="511079"/>
                                        </p:tgtEl>
                                        <p:attrNameLst>
                                          <p:attrName>ppt_x</p:attrName>
                                        </p:attrNameLst>
                                      </p:cBhvr>
                                      <p:tavLst>
                                        <p:tav tm="0">
                                          <p:val>
                                            <p:strVal val="#ppt_x-#ppt_w/2"/>
                                          </p:val>
                                        </p:tav>
                                        <p:tav tm="100000">
                                          <p:val>
                                            <p:strVal val="#ppt_x"/>
                                          </p:val>
                                        </p:tav>
                                      </p:tavLst>
                                    </p:anim>
                                    <p:anim calcmode="lin" valueType="num">
                                      <p:cBhvr>
                                        <p:cTn id="51" dur="2000" fill="hold"/>
                                        <p:tgtEl>
                                          <p:spTgt spid="511079"/>
                                        </p:tgtEl>
                                        <p:attrNameLst>
                                          <p:attrName>ppt_y</p:attrName>
                                        </p:attrNameLst>
                                      </p:cBhvr>
                                      <p:tavLst>
                                        <p:tav tm="0">
                                          <p:val>
                                            <p:strVal val="#ppt_y"/>
                                          </p:val>
                                        </p:tav>
                                        <p:tav tm="100000">
                                          <p:val>
                                            <p:strVal val="#ppt_y"/>
                                          </p:val>
                                        </p:tav>
                                      </p:tavLst>
                                    </p:anim>
                                    <p:anim calcmode="lin" valueType="num">
                                      <p:cBhvr>
                                        <p:cTn id="52" dur="2000" fill="hold"/>
                                        <p:tgtEl>
                                          <p:spTgt spid="511079"/>
                                        </p:tgtEl>
                                        <p:attrNameLst>
                                          <p:attrName>ppt_w</p:attrName>
                                        </p:attrNameLst>
                                      </p:cBhvr>
                                      <p:tavLst>
                                        <p:tav tm="0">
                                          <p:val>
                                            <p:fltVal val="0"/>
                                          </p:val>
                                        </p:tav>
                                        <p:tav tm="100000">
                                          <p:val>
                                            <p:strVal val="#ppt_w"/>
                                          </p:val>
                                        </p:tav>
                                      </p:tavLst>
                                    </p:anim>
                                    <p:anim calcmode="lin" valueType="num">
                                      <p:cBhvr>
                                        <p:cTn id="53" dur="2000" fill="hold"/>
                                        <p:tgtEl>
                                          <p:spTgt spid="511079"/>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4500"/>
                            </p:stCondLst>
                            <p:childTnLst>
                              <p:par>
                                <p:cTn id="55" presetID="17" presetClass="entr" presetSubtype="4" fill="hold" grpId="0" nodeType="afterEffect">
                                  <p:stCondLst>
                                    <p:cond delay="0"/>
                                  </p:stCondLst>
                                  <p:childTnLst>
                                    <p:set>
                                      <p:cBhvr>
                                        <p:cTn id="56" dur="1" fill="hold">
                                          <p:stCondLst>
                                            <p:cond delay="0"/>
                                          </p:stCondLst>
                                        </p:cTn>
                                        <p:tgtEl>
                                          <p:spTgt spid="511080"/>
                                        </p:tgtEl>
                                        <p:attrNameLst>
                                          <p:attrName>style.visibility</p:attrName>
                                        </p:attrNameLst>
                                      </p:cBhvr>
                                      <p:to>
                                        <p:strVal val="visible"/>
                                      </p:to>
                                    </p:set>
                                    <p:anim calcmode="lin" valueType="num">
                                      <p:cBhvr>
                                        <p:cTn id="57" dur="2000" fill="hold"/>
                                        <p:tgtEl>
                                          <p:spTgt spid="511080"/>
                                        </p:tgtEl>
                                        <p:attrNameLst>
                                          <p:attrName>ppt_x</p:attrName>
                                        </p:attrNameLst>
                                      </p:cBhvr>
                                      <p:tavLst>
                                        <p:tav tm="0">
                                          <p:val>
                                            <p:strVal val="#ppt_x"/>
                                          </p:val>
                                        </p:tav>
                                        <p:tav tm="100000">
                                          <p:val>
                                            <p:strVal val="#ppt_x"/>
                                          </p:val>
                                        </p:tav>
                                      </p:tavLst>
                                    </p:anim>
                                    <p:anim calcmode="lin" valueType="num">
                                      <p:cBhvr>
                                        <p:cTn id="58" dur="2000" fill="hold"/>
                                        <p:tgtEl>
                                          <p:spTgt spid="511080"/>
                                        </p:tgtEl>
                                        <p:attrNameLst>
                                          <p:attrName>ppt_y</p:attrName>
                                        </p:attrNameLst>
                                      </p:cBhvr>
                                      <p:tavLst>
                                        <p:tav tm="0">
                                          <p:val>
                                            <p:strVal val="#ppt_y+#ppt_h/2"/>
                                          </p:val>
                                        </p:tav>
                                        <p:tav tm="100000">
                                          <p:val>
                                            <p:strVal val="#ppt_y"/>
                                          </p:val>
                                        </p:tav>
                                      </p:tavLst>
                                    </p:anim>
                                    <p:anim calcmode="lin" valueType="num">
                                      <p:cBhvr>
                                        <p:cTn id="59" dur="2000" fill="hold"/>
                                        <p:tgtEl>
                                          <p:spTgt spid="511080"/>
                                        </p:tgtEl>
                                        <p:attrNameLst>
                                          <p:attrName>ppt_w</p:attrName>
                                        </p:attrNameLst>
                                      </p:cBhvr>
                                      <p:tavLst>
                                        <p:tav tm="0">
                                          <p:val>
                                            <p:strVal val="#ppt_w"/>
                                          </p:val>
                                        </p:tav>
                                        <p:tav tm="100000">
                                          <p:val>
                                            <p:strVal val="#ppt_w"/>
                                          </p:val>
                                        </p:tav>
                                      </p:tavLst>
                                    </p:anim>
                                    <p:anim calcmode="lin" valueType="num">
                                      <p:cBhvr>
                                        <p:cTn id="60" dur="2000" fill="hold"/>
                                        <p:tgtEl>
                                          <p:spTgt spid="511080"/>
                                        </p:tgtEl>
                                        <p:attrNameLst>
                                          <p:attrName>ppt_h</p:attrName>
                                        </p:attrNameLst>
                                      </p:cBhvr>
                                      <p:tavLst>
                                        <p:tav tm="0">
                                          <p:val>
                                            <p:fltVal val="0"/>
                                          </p:val>
                                        </p:tav>
                                        <p:tav tm="100000">
                                          <p:val>
                                            <p:strVal val="#ppt_h"/>
                                          </p:val>
                                        </p:tav>
                                      </p:tavLst>
                                    </p:anim>
                                  </p:childTnLst>
                                </p:cTn>
                              </p:par>
                            </p:childTnLst>
                          </p:cTn>
                        </p:par>
                        <p:par>
                          <p:cTn id="61" fill="hold" nodeType="afterGroup">
                            <p:stCondLst>
                              <p:cond delay="16500"/>
                            </p:stCondLst>
                            <p:childTnLst>
                              <p:par>
                                <p:cTn id="62" presetID="9"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75" grpId="0" animBg="1"/>
      <p:bldP spid="511076" grpId="0" animBg="1"/>
      <p:bldP spid="511077" grpId="0" animBg="1"/>
      <p:bldP spid="511078" grpId="0" animBg="1"/>
      <p:bldP spid="511079" grpId="0" animBg="1"/>
      <p:bldP spid="511080" grpId="0" animBg="1"/>
      <p:bldP spid="511081" grpId="0" animBg="1"/>
      <p:bldP spid="51108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A751AEAF-EE3D-2042-A9B4-4359B29F9A20}" type="slidenum">
              <a:rPr lang="en-US" altLang="x-none" sz="1202">
                <a:latin typeface="Tahoma" charset="0"/>
              </a:rPr>
              <a:pPr>
                <a:spcBef>
                  <a:spcPct val="0"/>
                </a:spcBef>
                <a:buClrTx/>
                <a:buSzTx/>
                <a:buFontTx/>
                <a:buNone/>
              </a:pPr>
              <a:t>51</a:t>
            </a:fld>
            <a:endParaRPr lang="en-US" altLang="x-none" sz="1202">
              <a:latin typeface="Tahoma" charset="0"/>
            </a:endParaRPr>
          </a:p>
        </p:txBody>
      </p:sp>
      <p:sp>
        <p:nvSpPr>
          <p:cNvPr id="113666" name="Rectangle 4"/>
          <p:cNvSpPr>
            <a:spLocks noChangeArrowheads="1"/>
          </p:cNvSpPr>
          <p:nvPr/>
        </p:nvSpPr>
        <p:spPr bwMode="auto">
          <a:xfrm>
            <a:off x="546858" y="28137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605" u="sng" dirty="0">
                <a:solidFill>
                  <a:schemeClr val="accent2"/>
                </a:solidFill>
              </a:rPr>
              <a:t>Protocol Layering and Meta Data</a:t>
            </a:r>
            <a:endParaRPr lang="en-US" altLang="x-none" sz="4006" u="sng" dirty="0">
              <a:solidFill>
                <a:schemeClr val="accent2"/>
              </a:solidFill>
            </a:endParaRPr>
          </a:p>
        </p:txBody>
      </p:sp>
      <p:sp>
        <p:nvSpPr>
          <p:cNvPr id="113667" name="Rectangle 5"/>
          <p:cNvSpPr>
            <a:spLocks noChangeArrowheads="1"/>
          </p:cNvSpPr>
          <p:nvPr/>
        </p:nvSpPr>
        <p:spPr bwMode="auto">
          <a:xfrm>
            <a:off x="534141" y="1375093"/>
            <a:ext cx="8469948" cy="151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3" dirty="0"/>
              <a:t>Each layer takes data from above</a:t>
            </a:r>
          </a:p>
          <a:p>
            <a:pPr algn="l">
              <a:buFont typeface="Wingdings" pitchFamily="2" charset="2"/>
              <a:buChar char="q"/>
            </a:pPr>
            <a:r>
              <a:rPr lang="en-US" altLang="x-none" sz="2403" dirty="0"/>
              <a:t>adds header (meta) information to its peer to</a:t>
            </a:r>
            <a:br>
              <a:rPr lang="en-US" altLang="x-none" sz="2403" dirty="0"/>
            </a:br>
            <a:r>
              <a:rPr lang="en-US" altLang="x-none" sz="2403" dirty="0"/>
              <a:t>create new data unit</a:t>
            </a:r>
          </a:p>
          <a:p>
            <a:pPr algn="l">
              <a:buFont typeface="Wingdings" pitchFamily="2" charset="2"/>
              <a:buChar char="q"/>
            </a:pPr>
            <a:r>
              <a:rPr lang="en-US" altLang="x-none" sz="2403" dirty="0"/>
              <a:t>passes new data unit to layer below</a:t>
            </a:r>
          </a:p>
        </p:txBody>
      </p:sp>
      <p:pic>
        <p:nvPicPr>
          <p:cNvPr id="3" name="Picture 2">
            <a:extLst>
              <a:ext uri="{FF2B5EF4-FFF2-40B4-BE49-F238E27FC236}">
                <a16:creationId xmlns:a16="http://schemas.microsoft.com/office/drawing/2014/main" id="{294BDD81-2A33-7D4D-B8FE-7CE76E673A00}"/>
              </a:ext>
            </a:extLst>
          </p:cNvPr>
          <p:cNvPicPr>
            <a:picLocks noChangeAspect="1"/>
          </p:cNvPicPr>
          <p:nvPr/>
        </p:nvPicPr>
        <p:blipFill>
          <a:blip r:embed="rId3"/>
          <a:stretch>
            <a:fillRect/>
          </a:stretch>
        </p:blipFill>
        <p:spPr>
          <a:xfrm>
            <a:off x="1831340" y="3139771"/>
            <a:ext cx="5799243" cy="3468670"/>
          </a:xfrm>
          <a:prstGeom prst="rect">
            <a:avLst/>
          </a:prstGeom>
        </p:spPr>
      </p:pic>
    </p:spTree>
    <p:extLst>
      <p:ext uri="{BB962C8B-B14F-4D97-AF65-F5344CB8AC3E}">
        <p14:creationId xmlns:p14="http://schemas.microsoft.com/office/powerpoint/2010/main" val="471703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Packet as a Stack in a Layered Architecture</a:t>
            </a:r>
          </a:p>
        </p:txBody>
      </p:sp>
      <p:sp>
        <p:nvSpPr>
          <p:cNvPr id="2" name="Slide Number Placeholder 1"/>
          <p:cNvSpPr>
            <a:spLocks noGrp="1"/>
          </p:cNvSpPr>
          <p:nvPr>
            <p:ph type="sldNum" sz="quarter" idx="4294967295"/>
          </p:nvPr>
        </p:nvSpPr>
        <p:spPr/>
        <p:txBody>
          <a:bodyPr/>
          <a:lstStyle/>
          <a:p>
            <a:pPr>
              <a:defRPr/>
            </a:pPr>
            <a:fld id="{3AE42049-0041-694B-AAE7-BBF2FB23E03E}" type="slidenum">
              <a:rPr lang="en-US" altLang="x-none" smtClean="0"/>
              <a:pPr>
                <a:defRPr/>
              </a:pPr>
              <a:t>52</a:t>
            </a:fld>
            <a:endParaRPr lang="en-US" altLang="x-none"/>
          </a:p>
        </p:txBody>
      </p:sp>
      <p:sp>
        <p:nvSpPr>
          <p:cNvPr id="5" name="Rectangle 4"/>
          <p:cNvSpPr>
            <a:spLocks noChangeArrowheads="1"/>
          </p:cNvSpPr>
          <p:nvPr/>
        </p:nvSpPr>
        <p:spPr bwMode="auto">
          <a:xfrm>
            <a:off x="991976" y="4427326"/>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6" name="Text Box 5"/>
          <p:cNvSpPr txBox="1">
            <a:spLocks noChangeArrowheads="1"/>
          </p:cNvSpPr>
          <p:nvPr/>
        </p:nvSpPr>
        <p:spPr bwMode="auto">
          <a:xfrm>
            <a:off x="1015932" y="4411429"/>
            <a:ext cx="1587894"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Application</a:t>
            </a:r>
          </a:p>
        </p:txBody>
      </p:sp>
      <p:sp>
        <p:nvSpPr>
          <p:cNvPr id="7" name="Rectangle 6"/>
          <p:cNvSpPr>
            <a:spLocks noChangeArrowheads="1"/>
          </p:cNvSpPr>
          <p:nvPr/>
        </p:nvSpPr>
        <p:spPr bwMode="auto">
          <a:xfrm>
            <a:off x="991976" y="4808855"/>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8" name="Text Box 7"/>
          <p:cNvSpPr txBox="1">
            <a:spLocks noChangeArrowheads="1"/>
          </p:cNvSpPr>
          <p:nvPr/>
        </p:nvSpPr>
        <p:spPr bwMode="auto">
          <a:xfrm>
            <a:off x="1173203" y="4792959"/>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dirty="0">
                <a:latin typeface="Arial" charset="0"/>
              </a:rPr>
              <a:t>Transport</a:t>
            </a:r>
          </a:p>
        </p:txBody>
      </p:sp>
      <p:sp>
        <p:nvSpPr>
          <p:cNvPr id="9" name="Rectangle 8"/>
          <p:cNvSpPr>
            <a:spLocks noChangeArrowheads="1"/>
          </p:cNvSpPr>
          <p:nvPr/>
        </p:nvSpPr>
        <p:spPr bwMode="auto">
          <a:xfrm>
            <a:off x="991976" y="5190384"/>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0" name="Text Box 9"/>
          <p:cNvSpPr txBox="1">
            <a:spLocks noChangeArrowheads="1"/>
          </p:cNvSpPr>
          <p:nvPr/>
        </p:nvSpPr>
        <p:spPr bwMode="auto">
          <a:xfrm>
            <a:off x="1167244" y="5174488"/>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Network</a:t>
            </a:r>
          </a:p>
        </p:txBody>
      </p:sp>
      <p:sp>
        <p:nvSpPr>
          <p:cNvPr id="11" name="Rectangle 10"/>
          <p:cNvSpPr>
            <a:spLocks noChangeArrowheads="1"/>
          </p:cNvSpPr>
          <p:nvPr/>
        </p:nvSpPr>
        <p:spPr bwMode="auto">
          <a:xfrm>
            <a:off x="991976" y="557191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 name="Text Box 11"/>
          <p:cNvSpPr txBox="1">
            <a:spLocks noChangeArrowheads="1"/>
          </p:cNvSpPr>
          <p:nvPr/>
        </p:nvSpPr>
        <p:spPr bwMode="auto">
          <a:xfrm>
            <a:off x="1166510" y="5556017"/>
            <a:ext cx="118658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Datalink</a:t>
            </a:r>
          </a:p>
        </p:txBody>
      </p:sp>
      <p:sp>
        <p:nvSpPr>
          <p:cNvPr id="13" name="Rectangle 12"/>
          <p:cNvSpPr>
            <a:spLocks noChangeArrowheads="1"/>
          </p:cNvSpPr>
          <p:nvPr/>
        </p:nvSpPr>
        <p:spPr bwMode="auto">
          <a:xfrm>
            <a:off x="991976" y="595344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4" name="Text Box 13"/>
          <p:cNvSpPr txBox="1">
            <a:spLocks noChangeArrowheads="1"/>
          </p:cNvSpPr>
          <p:nvPr/>
        </p:nvSpPr>
        <p:spPr bwMode="auto">
          <a:xfrm>
            <a:off x="1139277" y="5937546"/>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a:t>
            </a:r>
          </a:p>
        </p:txBody>
      </p:sp>
      <p:sp>
        <p:nvSpPr>
          <p:cNvPr id="15" name="Rectangle 14"/>
          <p:cNvSpPr>
            <a:spLocks noChangeArrowheads="1"/>
          </p:cNvSpPr>
          <p:nvPr/>
        </p:nvSpPr>
        <p:spPr bwMode="auto">
          <a:xfrm>
            <a:off x="6409690" y="4427326"/>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6" name="Text Box 15"/>
          <p:cNvSpPr txBox="1">
            <a:spLocks noChangeArrowheads="1"/>
          </p:cNvSpPr>
          <p:nvPr/>
        </p:nvSpPr>
        <p:spPr bwMode="auto">
          <a:xfrm>
            <a:off x="6433646" y="4411429"/>
            <a:ext cx="1587894"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Application</a:t>
            </a:r>
          </a:p>
        </p:txBody>
      </p:sp>
      <p:sp>
        <p:nvSpPr>
          <p:cNvPr id="17" name="Rectangle 16"/>
          <p:cNvSpPr>
            <a:spLocks noChangeArrowheads="1"/>
          </p:cNvSpPr>
          <p:nvPr/>
        </p:nvSpPr>
        <p:spPr bwMode="auto">
          <a:xfrm>
            <a:off x="6409690" y="4808855"/>
            <a:ext cx="1705754" cy="381529"/>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8" name="Text Box 17"/>
          <p:cNvSpPr txBox="1">
            <a:spLocks noChangeArrowheads="1"/>
          </p:cNvSpPr>
          <p:nvPr/>
        </p:nvSpPr>
        <p:spPr bwMode="auto">
          <a:xfrm>
            <a:off x="6590917" y="4792959"/>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Transport</a:t>
            </a:r>
          </a:p>
        </p:txBody>
      </p:sp>
      <p:sp>
        <p:nvSpPr>
          <p:cNvPr id="19" name="Rectangle 18"/>
          <p:cNvSpPr>
            <a:spLocks noChangeArrowheads="1"/>
          </p:cNvSpPr>
          <p:nvPr/>
        </p:nvSpPr>
        <p:spPr bwMode="auto">
          <a:xfrm>
            <a:off x="6409690" y="5190384"/>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20" name="Text Box 19"/>
          <p:cNvSpPr txBox="1">
            <a:spLocks noChangeArrowheads="1"/>
          </p:cNvSpPr>
          <p:nvPr/>
        </p:nvSpPr>
        <p:spPr bwMode="auto">
          <a:xfrm>
            <a:off x="6584958" y="5174488"/>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Network</a:t>
            </a:r>
          </a:p>
        </p:txBody>
      </p:sp>
      <p:sp>
        <p:nvSpPr>
          <p:cNvPr id="21" name="Rectangle 20"/>
          <p:cNvSpPr>
            <a:spLocks noChangeArrowheads="1"/>
          </p:cNvSpPr>
          <p:nvPr/>
        </p:nvSpPr>
        <p:spPr bwMode="auto">
          <a:xfrm>
            <a:off x="6409690" y="557191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22" name="Text Box 21"/>
          <p:cNvSpPr txBox="1">
            <a:spLocks noChangeArrowheads="1"/>
          </p:cNvSpPr>
          <p:nvPr/>
        </p:nvSpPr>
        <p:spPr bwMode="auto">
          <a:xfrm>
            <a:off x="6584224" y="5556017"/>
            <a:ext cx="118658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Datalink</a:t>
            </a:r>
          </a:p>
        </p:txBody>
      </p:sp>
      <p:sp>
        <p:nvSpPr>
          <p:cNvPr id="23" name="Rectangle 22"/>
          <p:cNvSpPr>
            <a:spLocks noChangeArrowheads="1"/>
          </p:cNvSpPr>
          <p:nvPr/>
        </p:nvSpPr>
        <p:spPr bwMode="auto">
          <a:xfrm>
            <a:off x="6409690" y="5953443"/>
            <a:ext cx="1705754"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24" name="Text Box 23"/>
          <p:cNvSpPr txBox="1">
            <a:spLocks noChangeArrowheads="1"/>
          </p:cNvSpPr>
          <p:nvPr/>
        </p:nvSpPr>
        <p:spPr bwMode="auto">
          <a:xfrm>
            <a:off x="6556991" y="5937546"/>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a:t>
            </a:r>
          </a:p>
        </p:txBody>
      </p:sp>
      <p:sp>
        <p:nvSpPr>
          <p:cNvPr id="25" name="Rectangle 24"/>
          <p:cNvSpPr>
            <a:spLocks noChangeArrowheads="1"/>
          </p:cNvSpPr>
          <p:nvPr/>
        </p:nvSpPr>
        <p:spPr bwMode="auto">
          <a:xfrm>
            <a:off x="3635656" y="5190384"/>
            <a:ext cx="1705753"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26" name="Text Box 25"/>
          <p:cNvSpPr txBox="1">
            <a:spLocks noChangeArrowheads="1"/>
          </p:cNvSpPr>
          <p:nvPr/>
        </p:nvSpPr>
        <p:spPr bwMode="auto">
          <a:xfrm>
            <a:off x="3810922" y="5174488"/>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Network</a:t>
            </a:r>
          </a:p>
        </p:txBody>
      </p:sp>
      <p:sp>
        <p:nvSpPr>
          <p:cNvPr id="27" name="Rectangle 26"/>
          <p:cNvSpPr>
            <a:spLocks noChangeArrowheads="1"/>
          </p:cNvSpPr>
          <p:nvPr/>
        </p:nvSpPr>
        <p:spPr bwMode="auto">
          <a:xfrm>
            <a:off x="3635656" y="5571913"/>
            <a:ext cx="1705753"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28" name="Text Box 27"/>
          <p:cNvSpPr txBox="1">
            <a:spLocks noChangeArrowheads="1"/>
          </p:cNvSpPr>
          <p:nvPr/>
        </p:nvSpPr>
        <p:spPr bwMode="auto">
          <a:xfrm>
            <a:off x="3810190" y="5556017"/>
            <a:ext cx="118658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Datalink</a:t>
            </a:r>
          </a:p>
        </p:txBody>
      </p:sp>
      <p:sp>
        <p:nvSpPr>
          <p:cNvPr id="29" name="Rectangle 28"/>
          <p:cNvSpPr>
            <a:spLocks noChangeArrowheads="1"/>
          </p:cNvSpPr>
          <p:nvPr/>
        </p:nvSpPr>
        <p:spPr bwMode="auto">
          <a:xfrm>
            <a:off x="3635656" y="5953443"/>
            <a:ext cx="1705753" cy="381529"/>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30" name="Text Box 29"/>
          <p:cNvSpPr txBox="1">
            <a:spLocks noChangeArrowheads="1"/>
          </p:cNvSpPr>
          <p:nvPr/>
        </p:nvSpPr>
        <p:spPr bwMode="auto">
          <a:xfrm>
            <a:off x="3782956" y="5937546"/>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a:t>
            </a:r>
          </a:p>
        </p:txBody>
      </p:sp>
      <p:sp>
        <p:nvSpPr>
          <p:cNvPr id="31" name="Rectangle 30"/>
          <p:cNvSpPr>
            <a:spLocks noChangeArrowheads="1"/>
          </p:cNvSpPr>
          <p:nvPr/>
        </p:nvSpPr>
        <p:spPr bwMode="auto">
          <a:xfrm>
            <a:off x="763058" y="6334972"/>
            <a:ext cx="7554278" cy="381529"/>
          </a:xfrm>
          <a:prstGeom prst="rect">
            <a:avLst/>
          </a:prstGeom>
          <a:solidFill>
            <a:srgbClr val="EAEAEA"/>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32" name="Text Box 31"/>
          <p:cNvSpPr txBox="1">
            <a:spLocks noChangeArrowheads="1"/>
          </p:cNvSpPr>
          <p:nvPr/>
        </p:nvSpPr>
        <p:spPr bwMode="auto">
          <a:xfrm>
            <a:off x="3420157" y="6319075"/>
            <a:ext cx="2287773"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Physical medium</a:t>
            </a:r>
          </a:p>
        </p:txBody>
      </p:sp>
      <p:cxnSp>
        <p:nvCxnSpPr>
          <p:cNvPr id="33" name="AutoShape 32"/>
          <p:cNvCxnSpPr>
            <a:cxnSpLocks noChangeShapeType="1"/>
          </p:cNvCxnSpPr>
          <p:nvPr/>
        </p:nvCxnSpPr>
        <p:spPr bwMode="auto">
          <a:xfrm>
            <a:off x="2710448" y="6144207"/>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33"/>
          <p:cNvCxnSpPr>
            <a:cxnSpLocks noChangeShapeType="1"/>
          </p:cNvCxnSpPr>
          <p:nvPr/>
        </p:nvCxnSpPr>
        <p:spPr bwMode="auto">
          <a:xfrm>
            <a:off x="2710448" y="5762678"/>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5" name="AutoShape 34"/>
          <p:cNvCxnSpPr>
            <a:cxnSpLocks noChangeShapeType="1"/>
          </p:cNvCxnSpPr>
          <p:nvPr/>
        </p:nvCxnSpPr>
        <p:spPr bwMode="auto">
          <a:xfrm>
            <a:off x="2710448" y="5381149"/>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6" name="AutoShape 35"/>
          <p:cNvCxnSpPr>
            <a:cxnSpLocks noChangeShapeType="1"/>
          </p:cNvCxnSpPr>
          <p:nvPr/>
        </p:nvCxnSpPr>
        <p:spPr bwMode="auto">
          <a:xfrm>
            <a:off x="5354126" y="6144207"/>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7" name="AutoShape 36"/>
          <p:cNvCxnSpPr>
            <a:cxnSpLocks noChangeShapeType="1"/>
          </p:cNvCxnSpPr>
          <p:nvPr/>
        </p:nvCxnSpPr>
        <p:spPr bwMode="auto">
          <a:xfrm>
            <a:off x="5354126" y="5762678"/>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8" name="AutoShape 37"/>
          <p:cNvCxnSpPr>
            <a:cxnSpLocks noChangeShapeType="1"/>
          </p:cNvCxnSpPr>
          <p:nvPr/>
        </p:nvCxnSpPr>
        <p:spPr bwMode="auto">
          <a:xfrm>
            <a:off x="5354126" y="5381149"/>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9" name="AutoShape 38"/>
          <p:cNvCxnSpPr>
            <a:cxnSpLocks noChangeShapeType="1"/>
          </p:cNvCxnSpPr>
          <p:nvPr/>
        </p:nvCxnSpPr>
        <p:spPr bwMode="auto">
          <a:xfrm>
            <a:off x="2710447" y="4999620"/>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0" name="AutoShape 39"/>
          <p:cNvCxnSpPr>
            <a:cxnSpLocks noChangeShapeType="1"/>
          </p:cNvCxnSpPr>
          <p:nvPr/>
        </p:nvCxnSpPr>
        <p:spPr bwMode="auto">
          <a:xfrm>
            <a:off x="2710447" y="4618090"/>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6770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Implications of Layered Architecture</a:t>
            </a:r>
          </a:p>
        </p:txBody>
      </p:sp>
      <p:sp>
        <p:nvSpPr>
          <p:cNvPr id="3" name="Content Placeholder 2"/>
          <p:cNvSpPr>
            <a:spLocks noGrp="1"/>
          </p:cNvSpPr>
          <p:nvPr>
            <p:ph idx="1"/>
          </p:nvPr>
        </p:nvSpPr>
        <p:spPr/>
        <p:txBody>
          <a:bodyPr/>
          <a:lstStyle/>
          <a:p>
            <a:pPr>
              <a:buFont typeface="Wingdings" pitchFamily="2" charset="2"/>
              <a:buChar char="q"/>
            </a:pPr>
            <a:r>
              <a:rPr lang="en-US" dirty="0"/>
              <a:t>A packet as a stack container</a:t>
            </a:r>
          </a:p>
          <a:p>
            <a:endParaRPr lang="en-US" dirty="0"/>
          </a:p>
          <a:p>
            <a:endParaRPr lang="en-US" dirty="0"/>
          </a:p>
          <a:p>
            <a:endParaRPr lang="en-US" dirty="0"/>
          </a:p>
          <a:p>
            <a:endParaRPr lang="en-US" dirty="0"/>
          </a:p>
          <a:p>
            <a:pPr>
              <a:buFont typeface="Wingdings" pitchFamily="2" charset="2"/>
              <a:buChar char="q"/>
            </a:pPr>
            <a:r>
              <a:rPr lang="en-US" dirty="0"/>
              <a:t>Each layer needs </a:t>
            </a:r>
            <a:r>
              <a:rPr lang="en-US" dirty="0">
                <a:solidFill>
                  <a:srgbClr val="FF0000"/>
                </a:solidFill>
              </a:rPr>
              <a:t>multiplexing </a:t>
            </a:r>
            <a:r>
              <a:rPr lang="en-US" dirty="0"/>
              <a:t>and</a:t>
            </a:r>
            <a:r>
              <a:rPr lang="en-US" dirty="0">
                <a:solidFill>
                  <a:srgbClr val="FF0000"/>
                </a:solidFill>
              </a:rPr>
              <a:t> </a:t>
            </a:r>
            <a:r>
              <a:rPr lang="en-US" dirty="0" err="1">
                <a:solidFill>
                  <a:srgbClr val="FF0000"/>
                </a:solidFill>
              </a:rPr>
              <a:t>demultiplexing</a:t>
            </a:r>
            <a:r>
              <a:rPr lang="en-US" dirty="0"/>
              <a:t> to serve layer above </a:t>
            </a:r>
          </a:p>
        </p:txBody>
      </p:sp>
      <p:sp>
        <p:nvSpPr>
          <p:cNvPr id="4" name="Slide Number Placeholder 3"/>
          <p:cNvSpPr>
            <a:spLocks noGrp="1"/>
          </p:cNvSpPr>
          <p:nvPr>
            <p:ph type="sldNum" sz="quarter" idx="4294967295"/>
          </p:nvPr>
        </p:nvSpPr>
        <p:spPr/>
        <p:txBody>
          <a:bodyPr/>
          <a:lstStyle/>
          <a:p>
            <a:fld id="{5B515B45-02BE-A846-A238-478A97E3CA84}" type="slidenum">
              <a:rPr lang="en-US" altLang="x-none" smtClean="0"/>
              <a:pPr/>
              <a:t>53</a:t>
            </a:fld>
            <a:endParaRPr lang="en-US" altLang="x-none"/>
          </a:p>
        </p:txBody>
      </p:sp>
      <p:sp>
        <p:nvSpPr>
          <p:cNvPr id="5" name="Rectangle 4"/>
          <p:cNvSpPr/>
          <p:nvPr/>
        </p:nvSpPr>
        <p:spPr bwMode="auto">
          <a:xfrm>
            <a:off x="3360422" y="2105442"/>
            <a:ext cx="929543" cy="1588355"/>
          </a:xfrm>
          <a:prstGeom prst="rect">
            <a:avLst/>
          </a:prstGeom>
          <a:noFill/>
          <a:ln w="12700" cap="flat" cmpd="sng" algn="ctr">
            <a:solidFill>
              <a:schemeClr val="tx1"/>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501">
              <a:latin typeface="Times New Roman" pitchFamily="18" charset="0"/>
            </a:endParaRPr>
          </a:p>
        </p:txBody>
      </p:sp>
      <p:sp>
        <p:nvSpPr>
          <p:cNvPr id="6" name="Rectangle 5"/>
          <p:cNvSpPr/>
          <p:nvPr/>
        </p:nvSpPr>
        <p:spPr bwMode="auto">
          <a:xfrm>
            <a:off x="3360422" y="3198306"/>
            <a:ext cx="929543" cy="49549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r>
              <a:rPr lang="en-US" sz="501" dirty="0" err="1">
                <a:latin typeface="Times New Roman" pitchFamily="18" charset="0"/>
              </a:rPr>
              <a:t>Hn</a:t>
            </a:r>
            <a:endParaRPr lang="en-US" sz="501" dirty="0">
              <a:latin typeface="Times New Roman" pitchFamily="18" charset="0"/>
            </a:endParaRPr>
          </a:p>
        </p:txBody>
      </p:sp>
      <p:sp>
        <p:nvSpPr>
          <p:cNvPr id="7" name="Rectangle 6"/>
          <p:cNvSpPr/>
          <p:nvPr/>
        </p:nvSpPr>
        <p:spPr bwMode="auto">
          <a:xfrm>
            <a:off x="3360422" y="2663063"/>
            <a:ext cx="929543" cy="49549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r>
              <a:rPr lang="en-US" sz="501" dirty="0">
                <a:latin typeface="Times New Roman" pitchFamily="18" charset="0"/>
              </a:rPr>
              <a:t>Hn-1</a:t>
            </a:r>
          </a:p>
        </p:txBody>
      </p:sp>
      <p:sp>
        <p:nvSpPr>
          <p:cNvPr id="8" name="Rectangle 7"/>
          <p:cNvSpPr/>
          <p:nvPr/>
        </p:nvSpPr>
        <p:spPr bwMode="auto">
          <a:xfrm>
            <a:off x="3360422" y="2121795"/>
            <a:ext cx="929543" cy="49549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r>
              <a:rPr lang="mr-IN" sz="501" dirty="0">
                <a:latin typeface="Times New Roman" pitchFamily="18" charset="0"/>
              </a:rPr>
              <a:t>…</a:t>
            </a:r>
            <a:endParaRPr lang="en-US" sz="501" dirty="0">
              <a:latin typeface="Times New Roman" pitchFamily="18" charset="0"/>
            </a:endParaRPr>
          </a:p>
        </p:txBody>
      </p:sp>
      <p:sp>
        <p:nvSpPr>
          <p:cNvPr id="9" name="Rectangle 8"/>
          <p:cNvSpPr/>
          <p:nvPr/>
        </p:nvSpPr>
        <p:spPr bwMode="auto">
          <a:xfrm>
            <a:off x="3360422" y="6088022"/>
            <a:ext cx="929543" cy="49549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r>
              <a:rPr lang="en-US" sz="501" dirty="0">
                <a:latin typeface="Times New Roman" pitchFamily="18" charset="0"/>
              </a:rPr>
              <a:t>Ln-1</a:t>
            </a:r>
          </a:p>
        </p:txBody>
      </p:sp>
      <p:sp>
        <p:nvSpPr>
          <p:cNvPr id="10" name="TextBox 9"/>
          <p:cNvSpPr txBox="1"/>
          <p:nvPr/>
        </p:nvSpPr>
        <p:spPr>
          <a:xfrm>
            <a:off x="4795808" y="5438995"/>
            <a:ext cx="3015686" cy="169640"/>
          </a:xfrm>
          <a:prstGeom prst="rect">
            <a:avLst/>
          </a:prstGeom>
          <a:noFill/>
        </p:spPr>
        <p:txBody>
          <a:bodyPr wrap="square" rtlCol="0">
            <a:spAutoFit/>
          </a:bodyPr>
          <a:lstStyle/>
          <a:p>
            <a:r>
              <a:rPr lang="en-US" sz="501" dirty="0"/>
              <a:t>Has a field to indicate which higher layer requires the service</a:t>
            </a:r>
          </a:p>
        </p:txBody>
      </p:sp>
      <p:cxnSp>
        <p:nvCxnSpPr>
          <p:cNvPr id="12" name="Straight Arrow Connector 11"/>
          <p:cNvCxnSpPr>
            <a:endCxn id="9" idx="3"/>
          </p:cNvCxnSpPr>
          <p:nvPr/>
        </p:nvCxnSpPr>
        <p:spPr bwMode="auto">
          <a:xfrm flipH="1">
            <a:off x="4289965" y="5859899"/>
            <a:ext cx="713518" cy="47586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4" name="Rectangle 13"/>
          <p:cNvSpPr/>
          <p:nvPr/>
        </p:nvSpPr>
        <p:spPr bwMode="auto">
          <a:xfrm>
            <a:off x="3360422" y="5560225"/>
            <a:ext cx="929543" cy="49549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r>
              <a:rPr lang="en-US" sz="501" dirty="0">
                <a:latin typeface="Times New Roman" pitchFamily="18" charset="0"/>
              </a:rPr>
              <a:t>Ln</a:t>
            </a:r>
          </a:p>
        </p:txBody>
      </p:sp>
    </p:spTree>
    <p:extLst>
      <p:ext uri="{BB962C8B-B14F-4D97-AF65-F5344CB8AC3E}">
        <p14:creationId xmlns:p14="http://schemas.microsoft.com/office/powerpoint/2010/main" val="14299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65C0BDE2-DC01-8C44-8F16-7164EBEB54F4}" type="slidenum">
              <a:rPr lang="en-US" altLang="x-none" sz="1202">
                <a:latin typeface="Tahoma" charset="0"/>
              </a:rPr>
              <a:pPr>
                <a:spcBef>
                  <a:spcPct val="0"/>
                </a:spcBef>
                <a:buClrTx/>
                <a:buSzTx/>
                <a:buFontTx/>
                <a:buNone/>
              </a:pPr>
              <a:t>54</a:t>
            </a:fld>
            <a:endParaRPr lang="en-US" altLang="x-none" sz="1202">
              <a:latin typeface="Tahoma" charset="0"/>
            </a:endParaRPr>
          </a:p>
        </p:txBody>
      </p:sp>
      <p:sp>
        <p:nvSpPr>
          <p:cNvPr id="115714" name="Rectangle 7"/>
          <p:cNvSpPr>
            <a:spLocks noChangeArrowheads="1"/>
          </p:cNvSpPr>
          <p:nvPr/>
        </p:nvSpPr>
        <p:spPr bwMode="auto">
          <a:xfrm>
            <a:off x="305223" y="2443374"/>
            <a:ext cx="8317336" cy="21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buFont typeface="ZapfDingbats" charset="0"/>
              <a:buNone/>
            </a:pPr>
            <a:r>
              <a:rPr lang="en-US" altLang="x-none" sz="4006" dirty="0"/>
              <a:t>Key design issue: </a:t>
            </a:r>
          </a:p>
          <a:p>
            <a:pPr algn="ctr">
              <a:buFont typeface="ZapfDingbats" charset="0"/>
              <a:buNone/>
            </a:pPr>
            <a:r>
              <a:rPr lang="en-US" altLang="x-none" sz="4006" dirty="0">
                <a:solidFill>
                  <a:schemeClr val="accent2"/>
                </a:solidFill>
              </a:rPr>
              <a:t>How do you </a:t>
            </a:r>
            <a:r>
              <a:rPr lang="en-US" altLang="x-none" sz="4406" i="1" dirty="0">
                <a:solidFill>
                  <a:schemeClr val="accent2"/>
                </a:solidFill>
              </a:rPr>
              <a:t>divide</a:t>
            </a:r>
            <a:r>
              <a:rPr lang="en-US" altLang="x-none" sz="4006" dirty="0">
                <a:solidFill>
                  <a:schemeClr val="accent2"/>
                </a:solidFill>
              </a:rPr>
              <a:t> functionalit</a:t>
            </a:r>
            <a:r>
              <a:rPr lang="en-US" altLang="zh-CN" sz="4006" dirty="0">
                <a:solidFill>
                  <a:schemeClr val="accent2"/>
                </a:solidFill>
                <a:ea typeface="宋体" charset="-122"/>
              </a:rPr>
              <a:t>ies</a:t>
            </a:r>
            <a:r>
              <a:rPr lang="en-US" altLang="x-none" sz="4006" dirty="0">
                <a:solidFill>
                  <a:schemeClr val="accent2"/>
                </a:solidFill>
                <a:ea typeface="宋体" charset="-122"/>
              </a:rPr>
              <a:t> among the layers?</a:t>
            </a:r>
          </a:p>
        </p:txBody>
      </p:sp>
    </p:spTree>
    <p:extLst>
      <p:ext uri="{BB962C8B-B14F-4D97-AF65-F5344CB8AC3E}">
        <p14:creationId xmlns:p14="http://schemas.microsoft.com/office/powerpoint/2010/main" val="2264874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x-none">
                <a:ea typeface="ＭＳ Ｐゴシック" charset="-128"/>
              </a:rPr>
              <a:t>Outline</a:t>
            </a:r>
          </a:p>
        </p:txBody>
      </p:sp>
      <p:sp>
        <p:nvSpPr>
          <p:cNvPr id="17411"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Font typeface="Wingdings" pitchFamily="2" charset="2"/>
              <a:buChar char="q"/>
            </a:pPr>
            <a:r>
              <a:rPr lang="en-US" altLang="zh-CN" dirty="0">
                <a:ea typeface="ＭＳ Ｐゴシック" charset="-128"/>
              </a:rPr>
              <a:t>Course</a:t>
            </a:r>
            <a:r>
              <a:rPr lang="zh-CN" altLang="en-US" dirty="0">
                <a:ea typeface="ＭＳ Ｐゴシック" charset="-128"/>
              </a:rPr>
              <a:t> </a:t>
            </a:r>
            <a:r>
              <a:rPr lang="en-US" altLang="zh-CN" dirty="0">
                <a:ea typeface="ＭＳ Ｐゴシック" charset="-128"/>
              </a:rPr>
              <a:t>scope</a:t>
            </a:r>
          </a:p>
          <a:p>
            <a:pPr>
              <a:buFont typeface="Wingdings" pitchFamily="2" charset="2"/>
              <a:buChar char="q"/>
            </a:pPr>
            <a:r>
              <a:rPr lang="en-US" altLang="zh-CN" i="1" dirty="0">
                <a:ea typeface="ＭＳ Ｐゴシック" charset="-128"/>
              </a:rPr>
              <a:t>Bigger</a:t>
            </a:r>
            <a:r>
              <a:rPr lang="zh-CN" altLang="en-US" i="1" dirty="0">
                <a:ea typeface="ＭＳ Ｐゴシック" charset="-128"/>
              </a:rPr>
              <a:t> </a:t>
            </a:r>
            <a:r>
              <a:rPr lang="en-US" altLang="zh-CN" i="1" dirty="0">
                <a:ea typeface="ＭＳ Ｐゴシック" charset="-128"/>
              </a:rPr>
              <a:t>picture</a:t>
            </a:r>
            <a:r>
              <a:rPr lang="en-US" altLang="x-none" i="1" dirty="0">
                <a:ea typeface="ＭＳ Ｐゴシック" charset="-128"/>
              </a:rPr>
              <a:t> </a:t>
            </a:r>
          </a:p>
          <a:p>
            <a:pPr lvl="1">
              <a:buFont typeface="Courier New" panose="02070309020205020404" pitchFamily="49" charset="0"/>
              <a:buChar char="o"/>
            </a:pPr>
            <a:r>
              <a:rPr lang="en-US" altLang="x-none" dirty="0">
                <a:ea typeface="ＭＳ Ｐゴシック" charset="-128"/>
              </a:rPr>
              <a:t>Physical infrastructure</a:t>
            </a:r>
          </a:p>
          <a:p>
            <a:pPr lvl="1">
              <a:buFont typeface="Courier New" panose="02070309020205020404" pitchFamily="49" charset="0"/>
              <a:buChar char="o"/>
            </a:pPr>
            <a:r>
              <a:rPr lang="en-US" altLang="x-none" dirty="0">
                <a:ea typeface="ＭＳ Ｐゴシック" charset="-128"/>
              </a:rPr>
              <a:t>Basic network system architecture: the layering architecture</a:t>
            </a:r>
          </a:p>
          <a:p>
            <a:pPr lvl="2"/>
            <a:r>
              <a:rPr lang="en-US" altLang="zh-CN" dirty="0">
                <a:ea typeface="ＭＳ Ｐゴシック" charset="-128"/>
              </a:rPr>
              <a:t>What</a:t>
            </a:r>
            <a:r>
              <a:rPr lang="zh-CN" altLang="en-US" dirty="0">
                <a:ea typeface="ＭＳ Ｐゴシック" charset="-128"/>
              </a:rPr>
              <a:t> </a:t>
            </a:r>
            <a:r>
              <a:rPr lang="en-US" altLang="zh-CN" dirty="0">
                <a:ea typeface="ＭＳ Ｐゴシック" charset="-128"/>
              </a:rPr>
              <a:t>is</a:t>
            </a:r>
            <a:r>
              <a:rPr lang="zh-CN" altLang="en-US" dirty="0">
                <a:ea typeface="ＭＳ Ｐゴシック" charset="-128"/>
              </a:rPr>
              <a:t> </a:t>
            </a:r>
            <a:r>
              <a:rPr lang="en-US" altLang="zh-CN" dirty="0">
                <a:ea typeface="ＭＳ Ｐゴシック" charset="-128"/>
              </a:rPr>
              <a:t>layering?</a:t>
            </a:r>
            <a:endParaRPr lang="en-US" altLang="x-none" dirty="0">
              <a:ea typeface="ＭＳ Ｐゴシック" charset="-128"/>
            </a:endParaRPr>
          </a:p>
          <a:p>
            <a:pPr lvl="2"/>
            <a:r>
              <a:rPr lang="en-US" altLang="x-none" dirty="0">
                <a:ea typeface="ＭＳ Ｐゴシック" charset="-128"/>
              </a:rPr>
              <a:t>Why layering?</a:t>
            </a:r>
          </a:p>
          <a:p>
            <a:pPr lvl="2"/>
            <a:r>
              <a:rPr lang="en-US" altLang="zh-CN" i="1" dirty="0">
                <a:solidFill>
                  <a:srgbClr val="C00000"/>
                </a:solidFill>
              </a:rPr>
              <a:t>H</a:t>
            </a:r>
            <a:r>
              <a:rPr lang="en-US" altLang="x-none" i="1" dirty="0">
                <a:solidFill>
                  <a:srgbClr val="C00000"/>
                </a:solidFill>
              </a:rPr>
              <a:t>ow to determine the layers?</a:t>
            </a:r>
            <a:endParaRPr lang="en-US" altLang="x-none" dirty="0">
              <a:ea typeface="ＭＳ Ｐゴシック" charset="-128"/>
            </a:endParaRPr>
          </a:p>
        </p:txBody>
      </p:sp>
      <p:sp>
        <p:nvSpPr>
          <p:cNvPr id="17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75">
                <a:solidFill>
                  <a:schemeClr val="tx1"/>
                </a:solidFill>
                <a:latin typeface="Times New Roman" charset="0"/>
                <a:ea typeface="ＭＳ Ｐゴシック" charset="-128"/>
              </a:defRPr>
            </a:lvl1pPr>
            <a:lvl2pPr marL="557003" indent="-214232" algn="ctr">
              <a:defRPr sz="375">
                <a:solidFill>
                  <a:schemeClr val="tx1"/>
                </a:solidFill>
                <a:latin typeface="Times New Roman" charset="0"/>
                <a:ea typeface="ＭＳ Ｐゴシック" charset="-128"/>
              </a:defRPr>
            </a:lvl2pPr>
            <a:lvl3pPr marL="856929" indent="-171386" algn="ctr">
              <a:defRPr sz="375">
                <a:solidFill>
                  <a:schemeClr val="tx1"/>
                </a:solidFill>
                <a:latin typeface="Times New Roman" charset="0"/>
                <a:ea typeface="ＭＳ Ｐゴシック" charset="-128"/>
              </a:defRPr>
            </a:lvl3pPr>
            <a:lvl4pPr marL="1199700" indent="-171386" algn="ctr">
              <a:defRPr sz="375">
                <a:solidFill>
                  <a:schemeClr val="tx1"/>
                </a:solidFill>
                <a:latin typeface="Times New Roman" charset="0"/>
                <a:ea typeface="ＭＳ Ｐゴシック" charset="-128"/>
              </a:defRPr>
            </a:lvl4pPr>
            <a:lvl5pPr marL="1542471" indent="-171386" algn="ctr">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algn="r" defTabSz="685526">
              <a:defRPr/>
            </a:pPr>
            <a:fld id="{023147A5-FECD-F54D-B7EC-B7E19F046E12}" type="slidenum">
              <a:rPr lang="en-US" altLang="x-none" sz="900">
                <a:solidFill>
                  <a:srgbClr val="000000"/>
                </a:solidFill>
                <a:latin typeface="Tahoma" charset="0"/>
              </a:rPr>
              <a:pPr algn="r" defTabSz="685526">
                <a:defRPr/>
              </a:pPr>
              <a:t>55</a:t>
            </a:fld>
            <a:endParaRPr lang="en-US" altLang="x-none" sz="900">
              <a:solidFill>
                <a:srgbClr val="000000"/>
              </a:solidFill>
              <a:latin typeface="Tahoma" charset="0"/>
            </a:endParaRPr>
          </a:p>
        </p:txBody>
      </p:sp>
    </p:spTree>
    <p:extLst>
      <p:ext uri="{BB962C8B-B14F-4D97-AF65-F5344CB8AC3E}">
        <p14:creationId xmlns:p14="http://schemas.microsoft.com/office/powerpoint/2010/main" val="736337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A56DFFE3-1455-3C45-94C6-402DEC86D622}" type="slidenum">
              <a:rPr lang="en-US" altLang="x-none" sz="1202">
                <a:latin typeface="Tahoma" charset="0"/>
              </a:rPr>
              <a:pPr>
                <a:spcBef>
                  <a:spcPct val="0"/>
                </a:spcBef>
                <a:buClrTx/>
                <a:buSzTx/>
                <a:buFontTx/>
                <a:buNone/>
              </a:pPr>
              <a:t>56</a:t>
            </a:fld>
            <a:endParaRPr lang="en-US" altLang="x-none" sz="1202">
              <a:latin typeface="Tahoma" charset="0"/>
            </a:endParaRPr>
          </a:p>
        </p:txBody>
      </p:sp>
      <p:sp>
        <p:nvSpPr>
          <p:cNvPr id="119810" name="Rectangle 4"/>
          <p:cNvSpPr>
            <a:spLocks noChangeArrowheads="1"/>
          </p:cNvSpPr>
          <p:nvPr/>
        </p:nvSpPr>
        <p:spPr bwMode="auto">
          <a:xfrm>
            <a:off x="686753"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6" u="sng" dirty="0">
                <a:solidFill>
                  <a:schemeClr val="accent2"/>
                </a:solidFill>
              </a:rPr>
              <a:t>The End-to-End Arguments</a:t>
            </a:r>
          </a:p>
        </p:txBody>
      </p:sp>
      <p:sp>
        <p:nvSpPr>
          <p:cNvPr id="119811" name="Rectangle 5"/>
          <p:cNvSpPr>
            <a:spLocks noChangeArrowheads="1"/>
          </p:cNvSpPr>
          <p:nvPr/>
        </p:nvSpPr>
        <p:spPr bwMode="auto">
          <a:xfrm>
            <a:off x="686752" y="1604010"/>
            <a:ext cx="8012113" cy="47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804" i="1" dirty="0"/>
              <a:t>The function in question can completely and correctly be implemented only with the knowledge and help of the application standing at the endpoints of the communication systems. Therefore, providing that questioned function as a feature of the communications systems itself is not possible.</a:t>
            </a:r>
          </a:p>
          <a:p>
            <a:pPr algn="l">
              <a:buFont typeface="ZapfDingbats" charset="0"/>
              <a:buNone/>
            </a:pPr>
            <a:r>
              <a:rPr lang="en-US" altLang="x-none" sz="2804" dirty="0"/>
              <a:t>                       </a:t>
            </a:r>
            <a:r>
              <a:rPr lang="en-US" altLang="x-none" sz="1803" dirty="0"/>
              <a:t>J. </a:t>
            </a:r>
            <a:r>
              <a:rPr lang="en-US" altLang="x-none" sz="1803" dirty="0" err="1"/>
              <a:t>Saltzer</a:t>
            </a:r>
            <a:r>
              <a:rPr lang="en-US" altLang="x-none" sz="1803" dirty="0"/>
              <a:t>, D. Reed, and D. Clark, 1984 </a:t>
            </a:r>
          </a:p>
        </p:txBody>
      </p:sp>
    </p:spTree>
    <p:extLst>
      <p:ext uri="{BB962C8B-B14F-4D97-AF65-F5344CB8AC3E}">
        <p14:creationId xmlns:p14="http://schemas.microsoft.com/office/powerpoint/2010/main" val="146904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3BD94E3F-7730-F145-A8AB-ED923AAF88E3}" type="slidenum">
              <a:rPr lang="en-US" altLang="x-none" sz="1202">
                <a:latin typeface="Tahoma" charset="0"/>
              </a:rPr>
              <a:pPr>
                <a:spcBef>
                  <a:spcPct val="0"/>
                </a:spcBef>
                <a:buClrTx/>
                <a:buSzTx/>
                <a:buFontTx/>
                <a:buNone/>
              </a:pPr>
              <a:t>57</a:t>
            </a:fld>
            <a:endParaRPr lang="en-US" altLang="x-none" sz="1202">
              <a:latin typeface="Tahoma" charset="0"/>
            </a:endParaRPr>
          </a:p>
        </p:txBody>
      </p:sp>
      <p:sp>
        <p:nvSpPr>
          <p:cNvPr id="121858" name="Rectangle 2"/>
          <p:cNvSpPr>
            <a:spLocks noChangeArrowheads="1"/>
          </p:cNvSpPr>
          <p:nvPr/>
        </p:nvSpPr>
        <p:spPr bwMode="auto">
          <a:xfrm>
            <a:off x="686753" y="383117"/>
            <a:ext cx="7783195" cy="83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2804" u="sng" dirty="0">
                <a:solidFill>
                  <a:schemeClr val="accent2"/>
                </a:solidFill>
              </a:rPr>
              <a:t>What does the End-to-End Arguments Mean?</a:t>
            </a:r>
          </a:p>
        </p:txBody>
      </p:sp>
      <p:sp>
        <p:nvSpPr>
          <p:cNvPr id="121859" name="Rectangle 3"/>
          <p:cNvSpPr>
            <a:spLocks noChangeArrowheads="1"/>
          </p:cNvSpPr>
          <p:nvPr/>
        </p:nvSpPr>
        <p:spPr bwMode="auto">
          <a:xfrm>
            <a:off x="686752" y="1451398"/>
            <a:ext cx="8012113" cy="511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sz="2804" dirty="0"/>
              <a:t>The application knows the requirements best, place functionalit</a:t>
            </a:r>
            <a:r>
              <a:rPr lang="en-US" altLang="zh-CN" sz="2804" dirty="0">
                <a:ea typeface="宋体" charset="-122"/>
              </a:rPr>
              <a:t>ies</a:t>
            </a:r>
            <a:r>
              <a:rPr lang="en-US" altLang="x-none" sz="2804" dirty="0">
                <a:ea typeface="宋体" charset="-122"/>
              </a:rPr>
              <a:t> as high in the layer as possible</a:t>
            </a:r>
          </a:p>
          <a:p>
            <a:pPr algn="l">
              <a:buFont typeface="Wingdings" pitchFamily="2" charset="2"/>
              <a:buChar char="q"/>
            </a:pPr>
            <a:endParaRPr lang="en-US" altLang="zh-CN" sz="2804" dirty="0">
              <a:ea typeface="宋体" charset="-122"/>
            </a:endParaRPr>
          </a:p>
          <a:p>
            <a:pPr algn="l">
              <a:buFont typeface="Wingdings" pitchFamily="2" charset="2"/>
              <a:buChar char="q"/>
            </a:pPr>
            <a:r>
              <a:rPr lang="en-US" altLang="x-none" sz="2804" dirty="0">
                <a:ea typeface="宋体" charset="-122"/>
              </a:rPr>
              <a:t>Think twice before implementing a functionality at a lower layer, even when you believe it will be useful to an application</a:t>
            </a:r>
            <a:endParaRPr lang="en-US" altLang="zh-CN" sz="2804" dirty="0">
              <a:ea typeface="宋体" charset="-122"/>
            </a:endParaRPr>
          </a:p>
        </p:txBody>
      </p:sp>
    </p:spTree>
    <p:extLst>
      <p:ext uri="{BB962C8B-B14F-4D97-AF65-F5344CB8AC3E}">
        <p14:creationId xmlns:p14="http://schemas.microsoft.com/office/powerpoint/2010/main" val="1669740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5A6F9533-2C08-4C41-8406-B93C6552289C}" type="slidenum">
              <a:rPr lang="en-US" altLang="x-none" sz="1202">
                <a:latin typeface="Tahoma" charset="0"/>
              </a:rPr>
              <a:pPr>
                <a:spcBef>
                  <a:spcPct val="0"/>
                </a:spcBef>
                <a:buClrTx/>
                <a:buSzTx/>
                <a:buFontTx/>
                <a:buNone/>
              </a:pPr>
              <a:t>58</a:t>
            </a:fld>
            <a:endParaRPr lang="en-US" altLang="x-none" sz="1202">
              <a:latin typeface="Tahoma" charset="0"/>
            </a:endParaRPr>
          </a:p>
        </p:txBody>
      </p:sp>
      <p:sp>
        <p:nvSpPr>
          <p:cNvPr id="123906" name="Oval 4"/>
          <p:cNvSpPr>
            <a:spLocks noChangeArrowheads="1"/>
          </p:cNvSpPr>
          <p:nvPr/>
        </p:nvSpPr>
        <p:spPr bwMode="auto">
          <a:xfrm>
            <a:off x="1678728" y="1985539"/>
            <a:ext cx="1068282" cy="686753"/>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07" name="Rectangle 5"/>
          <p:cNvSpPr>
            <a:spLocks noChangeArrowheads="1"/>
          </p:cNvSpPr>
          <p:nvPr/>
        </p:nvSpPr>
        <p:spPr bwMode="auto">
          <a:xfrm>
            <a:off x="534141" y="230505"/>
            <a:ext cx="824103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204" u="sng" dirty="0">
                <a:solidFill>
                  <a:schemeClr val="accent2"/>
                </a:solidFill>
              </a:rPr>
              <a:t>Example: </a:t>
            </a:r>
            <a:r>
              <a:rPr lang="en-US" altLang="zh-CN" sz="3204" u="sng" dirty="0">
                <a:solidFill>
                  <a:schemeClr val="accent2"/>
                </a:solidFill>
                <a:ea typeface="宋体" charset="-122"/>
              </a:rPr>
              <a:t>Where to Provide </a:t>
            </a:r>
            <a:r>
              <a:rPr lang="en-US" altLang="x-none" sz="3204" u="sng" dirty="0">
                <a:solidFill>
                  <a:schemeClr val="accent2"/>
                </a:solidFill>
                <a:ea typeface="宋体" charset="-122"/>
              </a:rPr>
              <a:t>Reliability</a:t>
            </a:r>
            <a:r>
              <a:rPr lang="en-US" altLang="zh-CN" sz="3204" u="sng" dirty="0">
                <a:solidFill>
                  <a:schemeClr val="accent2"/>
                </a:solidFill>
                <a:ea typeface="宋体" charset="-122"/>
              </a:rPr>
              <a:t> ?</a:t>
            </a:r>
            <a:endParaRPr lang="en-US" altLang="x-none" sz="3204" u="sng" dirty="0">
              <a:solidFill>
                <a:schemeClr val="accent2"/>
              </a:solidFill>
              <a:ea typeface="宋体" charset="-122"/>
            </a:endParaRPr>
          </a:p>
        </p:txBody>
      </p:sp>
      <p:sp>
        <p:nvSpPr>
          <p:cNvPr id="435206" name="Rectangle 6"/>
          <p:cNvSpPr>
            <a:spLocks noChangeArrowheads="1"/>
          </p:cNvSpPr>
          <p:nvPr/>
        </p:nvSpPr>
        <p:spPr bwMode="auto">
          <a:xfrm>
            <a:off x="610447" y="4122103"/>
            <a:ext cx="7783195" cy="22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sz="2804" dirty="0"/>
              <a:t>Solution 1: the network (lower layer L1) provides reliability, i.e., each hop provides reliability</a:t>
            </a:r>
          </a:p>
          <a:p>
            <a:pPr algn="l">
              <a:buFont typeface="Wingdings" pitchFamily="2" charset="2"/>
              <a:buChar char="q"/>
            </a:pPr>
            <a:r>
              <a:rPr lang="en-US" altLang="x-none" sz="2804" dirty="0"/>
              <a:t>Solution 2: the end host (higher layer L2) provides reliability, i.e., end-to-end check and retry</a:t>
            </a:r>
          </a:p>
        </p:txBody>
      </p:sp>
      <p:sp>
        <p:nvSpPr>
          <p:cNvPr id="123909" name="Oval 7"/>
          <p:cNvSpPr>
            <a:spLocks noChangeArrowheads="1"/>
          </p:cNvSpPr>
          <p:nvPr/>
        </p:nvSpPr>
        <p:spPr bwMode="auto">
          <a:xfrm>
            <a:off x="686752" y="2672292"/>
            <a:ext cx="610447" cy="152612"/>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0" name="Rectangle 8"/>
          <p:cNvSpPr>
            <a:spLocks noChangeArrowheads="1"/>
          </p:cNvSpPr>
          <p:nvPr/>
        </p:nvSpPr>
        <p:spPr bwMode="auto">
          <a:xfrm>
            <a:off x="686752" y="2443374"/>
            <a:ext cx="610447" cy="305223"/>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1" name="Oval 9"/>
          <p:cNvSpPr>
            <a:spLocks noChangeArrowheads="1"/>
          </p:cNvSpPr>
          <p:nvPr/>
        </p:nvSpPr>
        <p:spPr bwMode="auto">
          <a:xfrm>
            <a:off x="686752" y="2367068"/>
            <a:ext cx="610447" cy="152612"/>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2" name="Oval 10"/>
          <p:cNvSpPr>
            <a:spLocks noChangeArrowheads="1"/>
          </p:cNvSpPr>
          <p:nvPr/>
        </p:nvSpPr>
        <p:spPr bwMode="auto">
          <a:xfrm>
            <a:off x="7783195" y="2672292"/>
            <a:ext cx="610447" cy="152612"/>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3" name="Rectangle 11"/>
          <p:cNvSpPr>
            <a:spLocks noChangeArrowheads="1"/>
          </p:cNvSpPr>
          <p:nvPr/>
        </p:nvSpPr>
        <p:spPr bwMode="auto">
          <a:xfrm>
            <a:off x="7783195" y="2443374"/>
            <a:ext cx="610447" cy="305223"/>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4" name="Oval 12"/>
          <p:cNvSpPr>
            <a:spLocks noChangeArrowheads="1"/>
          </p:cNvSpPr>
          <p:nvPr/>
        </p:nvSpPr>
        <p:spPr bwMode="auto">
          <a:xfrm>
            <a:off x="7783195" y="2367068"/>
            <a:ext cx="610447" cy="152612"/>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5" name="Rectangle 13"/>
          <p:cNvSpPr>
            <a:spLocks noChangeArrowheads="1"/>
          </p:cNvSpPr>
          <p:nvPr/>
        </p:nvSpPr>
        <p:spPr bwMode="auto">
          <a:xfrm>
            <a:off x="1602423" y="1909233"/>
            <a:ext cx="1220893" cy="144981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6" name="Oval 14"/>
          <p:cNvSpPr>
            <a:spLocks noChangeArrowheads="1"/>
          </p:cNvSpPr>
          <p:nvPr/>
        </p:nvSpPr>
        <p:spPr bwMode="auto">
          <a:xfrm>
            <a:off x="1831340" y="2748597"/>
            <a:ext cx="915670" cy="534141"/>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latin typeface="Arial" charset="0"/>
              </a:rPr>
              <a:t>L1</a:t>
            </a:r>
          </a:p>
        </p:txBody>
      </p:sp>
      <p:sp>
        <p:nvSpPr>
          <p:cNvPr id="123917" name="Text Box 15"/>
          <p:cNvSpPr txBox="1">
            <a:spLocks noChangeArrowheads="1"/>
          </p:cNvSpPr>
          <p:nvPr/>
        </p:nvSpPr>
        <p:spPr bwMode="auto">
          <a:xfrm>
            <a:off x="1983952" y="2149280"/>
            <a:ext cx="481681"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L2</a:t>
            </a:r>
          </a:p>
        </p:txBody>
      </p:sp>
      <p:sp>
        <p:nvSpPr>
          <p:cNvPr id="123918" name="Oval 16"/>
          <p:cNvSpPr>
            <a:spLocks noChangeArrowheads="1"/>
          </p:cNvSpPr>
          <p:nvPr/>
        </p:nvSpPr>
        <p:spPr bwMode="auto">
          <a:xfrm>
            <a:off x="6409690" y="1985539"/>
            <a:ext cx="1068282" cy="686753"/>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19" name="Rectangle 17"/>
          <p:cNvSpPr>
            <a:spLocks noChangeArrowheads="1"/>
          </p:cNvSpPr>
          <p:nvPr/>
        </p:nvSpPr>
        <p:spPr bwMode="auto">
          <a:xfrm>
            <a:off x="6333384" y="1909233"/>
            <a:ext cx="1220893" cy="144981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20" name="Oval 18"/>
          <p:cNvSpPr>
            <a:spLocks noChangeArrowheads="1"/>
          </p:cNvSpPr>
          <p:nvPr/>
        </p:nvSpPr>
        <p:spPr bwMode="auto">
          <a:xfrm>
            <a:off x="6485996" y="2748597"/>
            <a:ext cx="915670" cy="534141"/>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latin typeface="Arial" charset="0"/>
              </a:rPr>
              <a:t>L1</a:t>
            </a:r>
          </a:p>
        </p:txBody>
      </p:sp>
      <p:sp>
        <p:nvSpPr>
          <p:cNvPr id="123921" name="Line 20"/>
          <p:cNvSpPr>
            <a:spLocks noChangeShapeType="1"/>
          </p:cNvSpPr>
          <p:nvPr/>
        </p:nvSpPr>
        <p:spPr bwMode="auto">
          <a:xfrm>
            <a:off x="4807267" y="3511656"/>
            <a:ext cx="251809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3922" name="Line 21"/>
          <p:cNvSpPr>
            <a:spLocks noChangeShapeType="1"/>
          </p:cNvSpPr>
          <p:nvPr/>
        </p:nvSpPr>
        <p:spPr bwMode="auto">
          <a:xfrm>
            <a:off x="2289175" y="3359044"/>
            <a:ext cx="0" cy="1526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3923" name="Line 22"/>
          <p:cNvSpPr>
            <a:spLocks noChangeShapeType="1"/>
          </p:cNvSpPr>
          <p:nvPr/>
        </p:nvSpPr>
        <p:spPr bwMode="auto">
          <a:xfrm>
            <a:off x="6943831" y="3359044"/>
            <a:ext cx="0" cy="1526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435224" name="Line 24"/>
          <p:cNvSpPr>
            <a:spLocks noChangeShapeType="1"/>
          </p:cNvSpPr>
          <p:nvPr/>
        </p:nvSpPr>
        <p:spPr bwMode="auto">
          <a:xfrm>
            <a:off x="2441787" y="2595986"/>
            <a:ext cx="76306" cy="45783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435226" name="Line 26"/>
          <p:cNvSpPr>
            <a:spLocks noChangeShapeType="1"/>
          </p:cNvSpPr>
          <p:nvPr/>
        </p:nvSpPr>
        <p:spPr bwMode="auto">
          <a:xfrm flipV="1">
            <a:off x="6714913" y="2519680"/>
            <a:ext cx="76306" cy="38152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23926" name="Text Box 28"/>
          <p:cNvSpPr txBox="1">
            <a:spLocks noChangeArrowheads="1"/>
          </p:cNvSpPr>
          <p:nvPr/>
        </p:nvSpPr>
        <p:spPr bwMode="auto">
          <a:xfrm>
            <a:off x="2060258" y="1527705"/>
            <a:ext cx="354505"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latin typeface="Arial" charset="0"/>
                <a:ea typeface="宋体" charset="-122"/>
              </a:rPr>
              <a:t>S</a:t>
            </a:r>
            <a:endParaRPr lang="en-US" altLang="x-none" sz="2003" b="1">
              <a:latin typeface="Arial" charset="0"/>
              <a:ea typeface="宋体" charset="-122"/>
            </a:endParaRPr>
          </a:p>
        </p:txBody>
      </p:sp>
      <p:sp>
        <p:nvSpPr>
          <p:cNvPr id="123927" name="Text Box 29"/>
          <p:cNvSpPr txBox="1">
            <a:spLocks noChangeArrowheads="1"/>
          </p:cNvSpPr>
          <p:nvPr/>
        </p:nvSpPr>
        <p:spPr bwMode="auto">
          <a:xfrm>
            <a:off x="6388503" y="1511808"/>
            <a:ext cx="73230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latin typeface="Arial" charset="0"/>
                <a:ea typeface="宋体" charset="-122"/>
              </a:rPr>
              <a:t>     R</a:t>
            </a:r>
            <a:endParaRPr lang="en-US" altLang="x-none" sz="2003" b="1">
              <a:latin typeface="Arial" charset="0"/>
              <a:ea typeface="宋体" charset="-122"/>
            </a:endParaRPr>
          </a:p>
        </p:txBody>
      </p:sp>
      <p:sp>
        <p:nvSpPr>
          <p:cNvPr id="435230" name="Freeform 30"/>
          <p:cNvSpPr>
            <a:spLocks/>
          </p:cNvSpPr>
          <p:nvPr/>
        </p:nvSpPr>
        <p:spPr bwMode="auto">
          <a:xfrm>
            <a:off x="2594398" y="2977515"/>
            <a:ext cx="1602423" cy="457835"/>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23929" name="Rectangle 35"/>
          <p:cNvSpPr>
            <a:spLocks noChangeArrowheads="1"/>
          </p:cNvSpPr>
          <p:nvPr/>
        </p:nvSpPr>
        <p:spPr bwMode="auto">
          <a:xfrm>
            <a:off x="4044209" y="1909233"/>
            <a:ext cx="1220893" cy="144981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latin typeface="Times New Roman" charset="0"/>
            </a:endParaRPr>
          </a:p>
        </p:txBody>
      </p:sp>
      <p:sp>
        <p:nvSpPr>
          <p:cNvPr id="123930" name="Oval 36"/>
          <p:cNvSpPr>
            <a:spLocks noChangeArrowheads="1"/>
          </p:cNvSpPr>
          <p:nvPr/>
        </p:nvSpPr>
        <p:spPr bwMode="auto">
          <a:xfrm>
            <a:off x="4196821" y="2672292"/>
            <a:ext cx="915670" cy="534141"/>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latin typeface="Arial" charset="0"/>
              </a:rPr>
              <a:t>L1</a:t>
            </a:r>
          </a:p>
        </p:txBody>
      </p:sp>
      <p:sp>
        <p:nvSpPr>
          <p:cNvPr id="123931" name="Text Box 39"/>
          <p:cNvSpPr txBox="1">
            <a:spLocks noChangeArrowheads="1"/>
          </p:cNvSpPr>
          <p:nvPr/>
        </p:nvSpPr>
        <p:spPr bwMode="auto">
          <a:xfrm>
            <a:off x="6691068" y="2138151"/>
            <a:ext cx="481680"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latin typeface="Arial" charset="0"/>
              </a:rPr>
              <a:t>L2</a:t>
            </a:r>
          </a:p>
        </p:txBody>
      </p:sp>
      <p:sp>
        <p:nvSpPr>
          <p:cNvPr id="123932" name="Text Box 40"/>
          <p:cNvSpPr txBox="1">
            <a:spLocks noChangeArrowheads="1"/>
          </p:cNvSpPr>
          <p:nvPr/>
        </p:nvSpPr>
        <p:spPr bwMode="auto">
          <a:xfrm>
            <a:off x="4117335" y="1527705"/>
            <a:ext cx="718547"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latin typeface="Arial" charset="0"/>
                <a:ea typeface="宋体" charset="-122"/>
              </a:rPr>
              <a:t>     A</a:t>
            </a:r>
            <a:endParaRPr lang="en-US" altLang="x-none" sz="2003" b="1">
              <a:latin typeface="Arial" charset="0"/>
              <a:ea typeface="宋体" charset="-122"/>
            </a:endParaRPr>
          </a:p>
        </p:txBody>
      </p:sp>
      <p:sp>
        <p:nvSpPr>
          <p:cNvPr id="123933" name="Line 41"/>
          <p:cNvSpPr>
            <a:spLocks noChangeShapeType="1"/>
          </p:cNvSpPr>
          <p:nvPr/>
        </p:nvSpPr>
        <p:spPr bwMode="auto">
          <a:xfrm>
            <a:off x="1983951" y="3511656"/>
            <a:ext cx="251809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3934" name="Line 42"/>
          <p:cNvSpPr>
            <a:spLocks noChangeShapeType="1"/>
          </p:cNvSpPr>
          <p:nvPr/>
        </p:nvSpPr>
        <p:spPr bwMode="auto">
          <a:xfrm>
            <a:off x="4273127" y="3359044"/>
            <a:ext cx="0" cy="1526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3935" name="Line 43"/>
          <p:cNvSpPr>
            <a:spLocks noChangeShapeType="1"/>
          </p:cNvSpPr>
          <p:nvPr/>
        </p:nvSpPr>
        <p:spPr bwMode="auto">
          <a:xfrm>
            <a:off x="4959879" y="3359044"/>
            <a:ext cx="0" cy="1526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435244" name="Freeform 44"/>
          <p:cNvSpPr>
            <a:spLocks/>
          </p:cNvSpPr>
          <p:nvPr/>
        </p:nvSpPr>
        <p:spPr bwMode="auto">
          <a:xfrm>
            <a:off x="5112491" y="2977515"/>
            <a:ext cx="1602423" cy="457835"/>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Tree>
    <p:extLst>
      <p:ext uri="{BB962C8B-B14F-4D97-AF65-F5344CB8AC3E}">
        <p14:creationId xmlns:p14="http://schemas.microsoft.com/office/powerpoint/2010/main" val="3592099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52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52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5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p:bldP spid="435224" grpId="0" animBg="1"/>
      <p:bldP spid="435226" grpId="0" animBg="1"/>
      <p:bldP spid="435230" grpId="0" animBg="1"/>
      <p:bldP spid="43524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A2C19361-F5AF-1C45-9C73-DA955DF5537D}" type="slidenum">
              <a:rPr lang="en-US" altLang="x-none" sz="1202">
                <a:latin typeface="Tahoma" charset="0"/>
              </a:rPr>
              <a:pPr>
                <a:spcBef>
                  <a:spcPct val="0"/>
                </a:spcBef>
                <a:buClrTx/>
                <a:buSzTx/>
                <a:buFontTx/>
                <a:buNone/>
              </a:pPr>
              <a:t>59</a:t>
            </a:fld>
            <a:endParaRPr lang="en-US" altLang="x-none" sz="1202">
              <a:latin typeface="Tahoma" charset="0"/>
            </a:endParaRPr>
          </a:p>
        </p:txBody>
      </p:sp>
      <p:sp>
        <p:nvSpPr>
          <p:cNvPr id="125954" name="Rectangle 4"/>
          <p:cNvSpPr>
            <a:spLocks noChangeArrowheads="1"/>
          </p:cNvSpPr>
          <p:nvPr/>
        </p:nvSpPr>
        <p:spPr bwMode="auto">
          <a:xfrm>
            <a:off x="534141" y="154199"/>
            <a:ext cx="8164724"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zh-CN" sz="3204" u="sng" dirty="0">
                <a:solidFill>
                  <a:srgbClr val="3333CC"/>
                </a:solidFill>
                <a:ea typeface="宋体" charset="-122"/>
              </a:rPr>
              <a:t>What are Reasons for Implementing Reliability at Higher Layer ?</a:t>
            </a:r>
            <a:endParaRPr lang="en-US" altLang="x-none" sz="3204" u="sng" dirty="0">
              <a:solidFill>
                <a:srgbClr val="3333CC"/>
              </a:solidFill>
              <a:ea typeface="宋体" charset="-122"/>
            </a:endParaRPr>
          </a:p>
        </p:txBody>
      </p:sp>
      <p:sp>
        <p:nvSpPr>
          <p:cNvPr id="436229" name="Rectangle 5"/>
          <p:cNvSpPr>
            <a:spLocks noChangeArrowheads="1"/>
          </p:cNvSpPr>
          <p:nvPr/>
        </p:nvSpPr>
        <p:spPr bwMode="auto">
          <a:xfrm>
            <a:off x="534141" y="1375092"/>
            <a:ext cx="8012113" cy="47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Clr>
                <a:srgbClr val="3333CC"/>
              </a:buClr>
              <a:buFont typeface="Wingdings" pitchFamily="2" charset="2"/>
              <a:buChar char="q"/>
            </a:pPr>
            <a:r>
              <a:rPr lang="en-US" altLang="zh-CN" sz="2003" dirty="0">
                <a:solidFill>
                  <a:srgbClr val="000000"/>
                </a:solidFill>
                <a:ea typeface="宋体" charset="-122"/>
              </a:rPr>
              <a:t>The lower layer cannot completely provide the functionality</a:t>
            </a:r>
          </a:p>
          <a:p>
            <a:pPr lvl="1" algn="l">
              <a:buClr>
                <a:srgbClr val="3333CC"/>
              </a:buClr>
              <a:buFont typeface="Courier New" panose="02070309020205020404" pitchFamily="49" charset="0"/>
              <a:buChar char="o"/>
            </a:pPr>
            <a:r>
              <a:rPr lang="en-US" altLang="zh-CN" sz="1803" dirty="0">
                <a:solidFill>
                  <a:srgbClr val="000000"/>
                </a:solidFill>
                <a:ea typeface="宋体" charset="-122"/>
              </a:rPr>
              <a:t>t</a:t>
            </a:r>
            <a:r>
              <a:rPr lang="en-US" altLang="x-none" sz="1803" dirty="0">
                <a:solidFill>
                  <a:srgbClr val="000000"/>
                </a:solidFill>
              </a:rPr>
              <a:t>he receiver has to do the check anyway</a:t>
            </a:r>
            <a:r>
              <a:rPr lang="en-US" altLang="zh-CN" sz="1803" dirty="0">
                <a:solidFill>
                  <a:srgbClr val="000000"/>
                </a:solidFill>
                <a:ea typeface="宋体" charset="-122"/>
              </a:rPr>
              <a:t> </a:t>
            </a:r>
            <a:r>
              <a:rPr lang="en-US" altLang="x-none" sz="1803" dirty="0">
                <a:solidFill>
                  <a:srgbClr val="000000"/>
                </a:solidFill>
              </a:rPr>
              <a:t>!</a:t>
            </a:r>
            <a:endParaRPr lang="en-US" altLang="zh-CN" sz="1803" dirty="0">
              <a:solidFill>
                <a:srgbClr val="000000"/>
              </a:solidFill>
              <a:ea typeface="宋体" charset="-122"/>
            </a:endParaRPr>
          </a:p>
          <a:p>
            <a:pPr algn="l">
              <a:buClr>
                <a:srgbClr val="3333CC"/>
              </a:buClr>
              <a:buFont typeface="Wingdings" pitchFamily="2" charset="2"/>
              <a:buChar char="q"/>
            </a:pPr>
            <a:r>
              <a:rPr lang="en-US" altLang="zh-CN" sz="2003" dirty="0">
                <a:solidFill>
                  <a:srgbClr val="000000"/>
                </a:solidFill>
                <a:ea typeface="宋体" charset="-122"/>
              </a:rPr>
              <a:t>Implementing it at lower layer increases complexity, cost and overhead at lower layer</a:t>
            </a:r>
          </a:p>
          <a:p>
            <a:pPr lvl="1" algn="l">
              <a:buClr>
                <a:srgbClr val="3333CC"/>
              </a:buClr>
              <a:buFont typeface="Courier New" panose="02070309020205020404" pitchFamily="49" charset="0"/>
              <a:buChar char="o"/>
            </a:pPr>
            <a:r>
              <a:rPr lang="en-US" altLang="zh-CN" sz="1803" dirty="0">
                <a:solidFill>
                  <a:srgbClr val="000000"/>
                </a:solidFill>
                <a:ea typeface="宋体" charset="-122"/>
              </a:rPr>
              <a:t>shared by all upper layer applications </a:t>
            </a:r>
            <a:r>
              <a:rPr lang="en-US" altLang="zh-CN" sz="1803" dirty="0">
                <a:solidFill>
                  <a:srgbClr val="000000"/>
                </a:solidFill>
                <a:ea typeface="宋体" charset="-122"/>
                <a:sym typeface="Wingdings" charset="2"/>
              </a:rPr>
              <a:t> everyone pays for it, even if you do not need it</a:t>
            </a:r>
            <a:endParaRPr lang="en-US" altLang="x-none" sz="1803" dirty="0">
              <a:solidFill>
                <a:srgbClr val="000000"/>
              </a:solidFill>
            </a:endParaRPr>
          </a:p>
          <a:p>
            <a:pPr algn="l">
              <a:buClr>
                <a:srgbClr val="3333CC"/>
              </a:buClr>
              <a:buFont typeface="Wingdings" pitchFamily="2" charset="2"/>
              <a:buChar char="q"/>
            </a:pPr>
            <a:r>
              <a:rPr lang="en-US" altLang="x-none" sz="2003" dirty="0">
                <a:solidFill>
                  <a:srgbClr val="000000"/>
                </a:solidFill>
                <a:ea typeface="宋体" charset="-122"/>
              </a:rPr>
              <a:t>The </a:t>
            </a:r>
            <a:r>
              <a:rPr lang="en-US" altLang="zh-CN" sz="2003" dirty="0">
                <a:solidFill>
                  <a:srgbClr val="000000"/>
                </a:solidFill>
                <a:ea typeface="宋体" charset="-122"/>
              </a:rPr>
              <a:t>upper layer</a:t>
            </a:r>
            <a:endParaRPr lang="en-US" altLang="x-none" sz="2003" dirty="0">
              <a:solidFill>
                <a:srgbClr val="000000"/>
              </a:solidFill>
              <a:ea typeface="宋体" charset="-122"/>
            </a:endParaRPr>
          </a:p>
          <a:p>
            <a:pPr lvl="1" algn="l">
              <a:buClr>
                <a:srgbClr val="3333CC"/>
              </a:buClr>
              <a:buFont typeface="Courier New" panose="02070309020205020404" pitchFamily="49" charset="0"/>
              <a:buChar char="o"/>
            </a:pPr>
            <a:r>
              <a:rPr lang="en-US" altLang="x-none" sz="1803" dirty="0">
                <a:solidFill>
                  <a:srgbClr val="000000"/>
                </a:solidFill>
              </a:rPr>
              <a:t>knows the requirements b</a:t>
            </a:r>
            <a:r>
              <a:rPr lang="en-US" altLang="zh-CN" sz="1803" dirty="0">
                <a:solidFill>
                  <a:srgbClr val="000000"/>
                </a:solidFill>
                <a:ea typeface="宋体" charset="-122"/>
              </a:rPr>
              <a:t>etter and thus may choose a better approach to implement it</a:t>
            </a:r>
          </a:p>
          <a:p>
            <a:pPr algn="l">
              <a:buClr>
                <a:srgbClr val="3333CC"/>
              </a:buClr>
            </a:pPr>
            <a:endParaRPr lang="en-US" altLang="x-none" sz="2003" dirty="0">
              <a:solidFill>
                <a:srgbClr val="000000"/>
              </a:solidFill>
              <a:ea typeface="宋体" charset="-122"/>
            </a:endParaRPr>
          </a:p>
          <a:p>
            <a:pPr algn="l">
              <a:buClr>
                <a:srgbClr val="3333CC"/>
              </a:buClr>
            </a:pPr>
            <a:endParaRPr lang="en-US" altLang="x-none" sz="2003" dirty="0">
              <a:solidFill>
                <a:srgbClr val="000000"/>
              </a:solidFill>
              <a:ea typeface="宋体" charset="-122"/>
            </a:endParaRPr>
          </a:p>
        </p:txBody>
      </p:sp>
      <p:sp>
        <p:nvSpPr>
          <p:cNvPr id="125956" name="Oval 37"/>
          <p:cNvSpPr>
            <a:spLocks noChangeArrowheads="1"/>
          </p:cNvSpPr>
          <p:nvPr/>
        </p:nvSpPr>
        <p:spPr bwMode="auto">
          <a:xfrm>
            <a:off x="3095156" y="5546478"/>
            <a:ext cx="829826" cy="518244"/>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57" name="Oval 38"/>
          <p:cNvSpPr>
            <a:spLocks noChangeArrowheads="1"/>
          </p:cNvSpPr>
          <p:nvPr/>
        </p:nvSpPr>
        <p:spPr bwMode="auto">
          <a:xfrm>
            <a:off x="2500606" y="5955033"/>
            <a:ext cx="475321" cy="114459"/>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58" name="Rectangle 39"/>
          <p:cNvSpPr>
            <a:spLocks noChangeArrowheads="1"/>
          </p:cNvSpPr>
          <p:nvPr/>
        </p:nvSpPr>
        <p:spPr bwMode="auto">
          <a:xfrm>
            <a:off x="2500606" y="5781754"/>
            <a:ext cx="475321" cy="230508"/>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59" name="Oval 40"/>
          <p:cNvSpPr>
            <a:spLocks noChangeArrowheads="1"/>
          </p:cNvSpPr>
          <p:nvPr/>
        </p:nvSpPr>
        <p:spPr bwMode="auto">
          <a:xfrm>
            <a:off x="2500606" y="5724525"/>
            <a:ext cx="475321" cy="114459"/>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0" name="Oval 41"/>
          <p:cNvSpPr>
            <a:spLocks noChangeArrowheads="1"/>
          </p:cNvSpPr>
          <p:nvPr/>
        </p:nvSpPr>
        <p:spPr bwMode="auto">
          <a:xfrm>
            <a:off x="7783196" y="5953442"/>
            <a:ext cx="475322" cy="114459"/>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1" name="Rectangle 42"/>
          <p:cNvSpPr>
            <a:spLocks noChangeArrowheads="1"/>
          </p:cNvSpPr>
          <p:nvPr/>
        </p:nvSpPr>
        <p:spPr bwMode="auto">
          <a:xfrm>
            <a:off x="7783196" y="5799242"/>
            <a:ext cx="475322" cy="230507"/>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2" name="Oval 43"/>
          <p:cNvSpPr>
            <a:spLocks noChangeArrowheads="1"/>
          </p:cNvSpPr>
          <p:nvPr/>
        </p:nvSpPr>
        <p:spPr bwMode="auto">
          <a:xfrm>
            <a:off x="7783196" y="5742012"/>
            <a:ext cx="475322" cy="114459"/>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3" name="Rectangle 44"/>
          <p:cNvSpPr>
            <a:spLocks noChangeArrowheads="1"/>
          </p:cNvSpPr>
          <p:nvPr/>
        </p:nvSpPr>
        <p:spPr bwMode="auto">
          <a:xfrm>
            <a:off x="3034747" y="5489249"/>
            <a:ext cx="950644" cy="10921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4" name="Oval 45"/>
          <p:cNvSpPr>
            <a:spLocks noChangeArrowheads="1"/>
          </p:cNvSpPr>
          <p:nvPr/>
        </p:nvSpPr>
        <p:spPr bwMode="auto">
          <a:xfrm>
            <a:off x="3212794" y="6121951"/>
            <a:ext cx="712188" cy="402196"/>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25965" name="Text Box 46"/>
          <p:cNvSpPr txBox="1">
            <a:spLocks noChangeArrowheads="1"/>
          </p:cNvSpPr>
          <p:nvPr/>
        </p:nvSpPr>
        <p:spPr bwMode="auto">
          <a:xfrm>
            <a:off x="3332022" y="5670476"/>
            <a:ext cx="481681"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25966" name="Oval 47"/>
          <p:cNvSpPr>
            <a:spLocks noChangeArrowheads="1"/>
          </p:cNvSpPr>
          <p:nvPr/>
        </p:nvSpPr>
        <p:spPr bwMode="auto">
          <a:xfrm>
            <a:off x="6773733" y="5546478"/>
            <a:ext cx="831415" cy="518244"/>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7" name="Rectangle 48"/>
          <p:cNvSpPr>
            <a:spLocks noChangeArrowheads="1"/>
          </p:cNvSpPr>
          <p:nvPr/>
        </p:nvSpPr>
        <p:spPr bwMode="auto">
          <a:xfrm>
            <a:off x="6714913" y="5489249"/>
            <a:ext cx="949054" cy="10921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68" name="Oval 49"/>
          <p:cNvSpPr>
            <a:spLocks noChangeArrowheads="1"/>
          </p:cNvSpPr>
          <p:nvPr/>
        </p:nvSpPr>
        <p:spPr bwMode="auto">
          <a:xfrm>
            <a:off x="6834142" y="6121951"/>
            <a:ext cx="712188" cy="402196"/>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25969" name="Line 50"/>
          <p:cNvSpPr>
            <a:spLocks noChangeShapeType="1"/>
          </p:cNvSpPr>
          <p:nvPr/>
        </p:nvSpPr>
        <p:spPr bwMode="auto">
          <a:xfrm>
            <a:off x="5527404" y="6697424"/>
            <a:ext cx="195851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5970" name="Line 51"/>
          <p:cNvSpPr>
            <a:spLocks noChangeShapeType="1"/>
          </p:cNvSpPr>
          <p:nvPr/>
        </p:nvSpPr>
        <p:spPr bwMode="auto">
          <a:xfrm>
            <a:off x="3568888"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5971" name="Line 52"/>
          <p:cNvSpPr>
            <a:spLocks noChangeShapeType="1"/>
          </p:cNvSpPr>
          <p:nvPr/>
        </p:nvSpPr>
        <p:spPr bwMode="auto">
          <a:xfrm>
            <a:off x="7190236"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5972" name="Line 54"/>
          <p:cNvSpPr>
            <a:spLocks noChangeShapeType="1"/>
          </p:cNvSpPr>
          <p:nvPr/>
        </p:nvSpPr>
        <p:spPr bwMode="auto">
          <a:xfrm>
            <a:off x="3688115" y="6007493"/>
            <a:ext cx="58820" cy="34496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25973" name="Line 55"/>
          <p:cNvSpPr>
            <a:spLocks noChangeShapeType="1"/>
          </p:cNvSpPr>
          <p:nvPr/>
        </p:nvSpPr>
        <p:spPr bwMode="auto">
          <a:xfrm flipV="1">
            <a:off x="7012189" y="5950263"/>
            <a:ext cx="58819" cy="28614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25974" name="Text Box 57"/>
          <p:cNvSpPr txBox="1">
            <a:spLocks noChangeArrowheads="1"/>
          </p:cNvSpPr>
          <p:nvPr/>
        </p:nvSpPr>
        <p:spPr bwMode="auto">
          <a:xfrm>
            <a:off x="2926647" y="5403405"/>
            <a:ext cx="354504"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S</a:t>
            </a:r>
            <a:endParaRPr lang="en-US" altLang="x-none" sz="2003" b="1">
              <a:solidFill>
                <a:srgbClr val="000000"/>
              </a:solidFill>
              <a:latin typeface="Arial" charset="0"/>
              <a:ea typeface="宋体" charset="-122"/>
            </a:endParaRPr>
          </a:p>
        </p:txBody>
      </p:sp>
      <p:sp>
        <p:nvSpPr>
          <p:cNvPr id="125975" name="Text Box 58"/>
          <p:cNvSpPr txBox="1">
            <a:spLocks noChangeArrowheads="1"/>
          </p:cNvSpPr>
          <p:nvPr/>
        </p:nvSpPr>
        <p:spPr bwMode="auto">
          <a:xfrm>
            <a:off x="6294710" y="5403405"/>
            <a:ext cx="73230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R</a:t>
            </a:r>
            <a:endParaRPr lang="en-US" altLang="x-none" sz="2003" b="1">
              <a:solidFill>
                <a:srgbClr val="000000"/>
              </a:solidFill>
              <a:latin typeface="Arial" charset="0"/>
              <a:ea typeface="宋体" charset="-122"/>
            </a:endParaRPr>
          </a:p>
        </p:txBody>
      </p:sp>
      <p:sp>
        <p:nvSpPr>
          <p:cNvPr id="125976" name="Freeform 59"/>
          <p:cNvSpPr>
            <a:spLocks/>
          </p:cNvSpPr>
          <p:nvPr/>
        </p:nvSpPr>
        <p:spPr bwMode="auto">
          <a:xfrm>
            <a:off x="3807343" y="6293640"/>
            <a:ext cx="1246329" cy="344966"/>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25977" name="Rectangle 60"/>
          <p:cNvSpPr>
            <a:spLocks noChangeArrowheads="1"/>
          </p:cNvSpPr>
          <p:nvPr/>
        </p:nvSpPr>
        <p:spPr bwMode="auto">
          <a:xfrm>
            <a:off x="4934444" y="5489249"/>
            <a:ext cx="949054" cy="10921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5978" name="Oval 61"/>
          <p:cNvSpPr>
            <a:spLocks noChangeArrowheads="1"/>
          </p:cNvSpPr>
          <p:nvPr/>
        </p:nvSpPr>
        <p:spPr bwMode="auto">
          <a:xfrm>
            <a:off x="5053672" y="6064722"/>
            <a:ext cx="712188" cy="402196"/>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25979" name="Text Box 62"/>
          <p:cNvSpPr txBox="1">
            <a:spLocks noChangeArrowheads="1"/>
          </p:cNvSpPr>
          <p:nvPr/>
        </p:nvSpPr>
        <p:spPr bwMode="auto">
          <a:xfrm>
            <a:off x="6993112" y="5662528"/>
            <a:ext cx="481680"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25980" name="Text Box 63"/>
          <p:cNvSpPr txBox="1">
            <a:spLocks noChangeArrowheads="1"/>
          </p:cNvSpPr>
          <p:nvPr/>
        </p:nvSpPr>
        <p:spPr bwMode="auto">
          <a:xfrm>
            <a:off x="4502044" y="5403405"/>
            <a:ext cx="718547"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A</a:t>
            </a:r>
            <a:endParaRPr lang="en-US" altLang="x-none" sz="2003" b="1">
              <a:solidFill>
                <a:srgbClr val="000000"/>
              </a:solidFill>
              <a:latin typeface="Arial" charset="0"/>
              <a:ea typeface="宋体" charset="-122"/>
            </a:endParaRPr>
          </a:p>
        </p:txBody>
      </p:sp>
      <p:sp>
        <p:nvSpPr>
          <p:cNvPr id="125981" name="Line 64"/>
          <p:cNvSpPr>
            <a:spLocks noChangeShapeType="1"/>
          </p:cNvSpPr>
          <p:nvPr/>
        </p:nvSpPr>
        <p:spPr bwMode="auto">
          <a:xfrm>
            <a:off x="3332022" y="6697424"/>
            <a:ext cx="195851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5982" name="Line 65"/>
          <p:cNvSpPr>
            <a:spLocks noChangeShapeType="1"/>
          </p:cNvSpPr>
          <p:nvPr/>
        </p:nvSpPr>
        <p:spPr bwMode="auto">
          <a:xfrm>
            <a:off x="5112491"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5983" name="Line 66"/>
          <p:cNvSpPr>
            <a:spLocks noChangeShapeType="1"/>
          </p:cNvSpPr>
          <p:nvPr/>
        </p:nvSpPr>
        <p:spPr bwMode="auto">
          <a:xfrm>
            <a:off x="5646632"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5984" name="Freeform 67"/>
          <p:cNvSpPr>
            <a:spLocks/>
          </p:cNvSpPr>
          <p:nvPr/>
        </p:nvSpPr>
        <p:spPr bwMode="auto">
          <a:xfrm>
            <a:off x="5765860" y="6293640"/>
            <a:ext cx="1246329" cy="344966"/>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Tree>
    <p:extLst>
      <p:ext uri="{BB962C8B-B14F-4D97-AF65-F5344CB8AC3E}">
        <p14:creationId xmlns:p14="http://schemas.microsoft.com/office/powerpoint/2010/main" val="3909186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2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622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62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622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622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6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a:t>Lu</a:t>
            </a:r>
            <a:r>
              <a:rPr lang="zh-CN" altLang="en-US" dirty="0"/>
              <a:t> </a:t>
            </a:r>
            <a:r>
              <a:rPr lang="en-US" altLang="zh-CN" dirty="0"/>
              <a:t>Tang</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3400" y="1603375"/>
            <a:ext cx="7783513" cy="4656138"/>
          </a:xfrm>
        </p:spPr>
        <p:txBody>
          <a:bodyPr/>
          <a:lstStyle/>
          <a:p>
            <a:pPr>
              <a:buFont typeface="Wingdings" pitchFamily="2" charset="2"/>
              <a:buChar char="q"/>
            </a:pPr>
            <a:r>
              <a:rPr lang="en-US" altLang="zh-CN" dirty="0">
                <a:solidFill>
                  <a:srgbClr val="FF0000"/>
                </a:solidFill>
              </a:rPr>
              <a:t>Joined</a:t>
            </a:r>
            <a:r>
              <a:rPr lang="zh-CN" altLang="en-US" dirty="0">
                <a:solidFill>
                  <a:srgbClr val="FF0000"/>
                </a:solidFill>
              </a:rPr>
              <a:t> </a:t>
            </a:r>
            <a:r>
              <a:rPr lang="en-US" altLang="zh-CN" dirty="0">
                <a:solidFill>
                  <a:srgbClr val="FF0000"/>
                </a:solidFill>
              </a:rPr>
              <a:t>XMU</a:t>
            </a:r>
            <a:r>
              <a:rPr lang="zh-CN" altLang="en-US" dirty="0">
                <a:solidFill>
                  <a:srgbClr val="FF0000"/>
                </a:solidFill>
              </a:rPr>
              <a:t> </a:t>
            </a:r>
            <a:r>
              <a:rPr lang="en-US" altLang="zh-CN" dirty="0">
                <a:solidFill>
                  <a:srgbClr val="FF0000"/>
                </a:solidFill>
              </a:rPr>
              <a:t>as</a:t>
            </a:r>
            <a:r>
              <a:rPr lang="zh-CN" altLang="en-US" dirty="0">
                <a:solidFill>
                  <a:srgbClr val="FF0000"/>
                </a:solidFill>
              </a:rPr>
              <a:t> </a:t>
            </a:r>
            <a:r>
              <a:rPr lang="en-US" altLang="zh-CN" dirty="0">
                <a:solidFill>
                  <a:srgbClr val="FF0000"/>
                </a:solidFill>
              </a:rPr>
              <a:t>a</a:t>
            </a:r>
            <a:r>
              <a:rPr lang="zh-CN" altLang="en-US" dirty="0">
                <a:solidFill>
                  <a:srgbClr val="FF0000"/>
                </a:solidFill>
              </a:rPr>
              <a:t> </a:t>
            </a:r>
            <a:r>
              <a:rPr lang="en-US" altLang="zh-CN" dirty="0">
                <a:solidFill>
                  <a:srgbClr val="FF0000"/>
                </a:solidFill>
              </a:rPr>
              <a:t>professor</a:t>
            </a:r>
            <a:r>
              <a:rPr lang="zh-CN" altLang="en-US" dirty="0">
                <a:solidFill>
                  <a:srgbClr val="FF0000"/>
                </a:solidFill>
              </a:rPr>
              <a:t> </a:t>
            </a:r>
            <a:r>
              <a:rPr lang="en-US" altLang="zh-CN" dirty="0">
                <a:solidFill>
                  <a:srgbClr val="FF0000"/>
                </a:solidFill>
              </a:rPr>
              <a:t>this</a:t>
            </a:r>
            <a:r>
              <a:rPr lang="zh-CN" altLang="en-US" dirty="0">
                <a:solidFill>
                  <a:srgbClr val="FF0000"/>
                </a:solidFill>
              </a:rPr>
              <a:t> </a:t>
            </a:r>
            <a:r>
              <a:rPr lang="en-US" altLang="zh-CN" dirty="0">
                <a:solidFill>
                  <a:srgbClr val="FF0000"/>
                </a:solidFill>
              </a:rPr>
              <a:t>January</a:t>
            </a:r>
          </a:p>
          <a:p>
            <a:pPr>
              <a:buFont typeface="Wingdings" pitchFamily="2" charset="2"/>
              <a:buChar char="q"/>
            </a:pPr>
            <a:r>
              <a:rPr lang="en-US" altLang="zh-CN" dirty="0">
                <a:solidFill>
                  <a:srgbClr val="FF0000"/>
                </a:solidFill>
              </a:rPr>
              <a:t>Research:</a:t>
            </a:r>
            <a:r>
              <a:rPr lang="zh-CN" altLang="en-US" dirty="0">
                <a:solidFill>
                  <a:srgbClr val="FF0000"/>
                </a:solidFill>
              </a:rPr>
              <a:t> </a:t>
            </a:r>
            <a:r>
              <a:rPr lang="en-US" altLang="zh-CN" dirty="0">
                <a:solidFill>
                  <a:srgbClr val="FF0000"/>
                </a:solidFill>
              </a:rPr>
              <a:t>Computer</a:t>
            </a:r>
            <a:r>
              <a:rPr lang="zh-CN" altLang="en-US" dirty="0">
                <a:solidFill>
                  <a:srgbClr val="FF0000"/>
                </a:solidFill>
              </a:rPr>
              <a:t> </a:t>
            </a:r>
            <a:r>
              <a:rPr lang="en-US" altLang="zh-CN" dirty="0">
                <a:solidFill>
                  <a:srgbClr val="FF0000"/>
                </a:solidFill>
              </a:rPr>
              <a:t>Networks,</a:t>
            </a:r>
            <a:r>
              <a:rPr lang="zh-CN" altLang="en-US" dirty="0">
                <a:solidFill>
                  <a:srgbClr val="FF0000"/>
                </a:solidFill>
              </a:rPr>
              <a:t> </a:t>
            </a:r>
            <a:r>
              <a:rPr lang="en-US" altLang="zh-CN" dirty="0">
                <a:solidFill>
                  <a:srgbClr val="FF0000"/>
                </a:solidFill>
              </a:rPr>
              <a:t>Computer</a:t>
            </a:r>
            <a:r>
              <a:rPr lang="zh-CN" altLang="en-US" dirty="0">
                <a:solidFill>
                  <a:srgbClr val="FF0000"/>
                </a:solidFill>
              </a:rPr>
              <a:t> </a:t>
            </a:r>
            <a:r>
              <a:rPr lang="en-US" altLang="zh-CN" dirty="0">
                <a:solidFill>
                  <a:srgbClr val="FF0000"/>
                </a:solidFill>
              </a:rPr>
              <a:t>Systems</a:t>
            </a:r>
          </a:p>
          <a:p>
            <a:pPr>
              <a:buFont typeface="Wingdings" pitchFamily="2" charset="2"/>
              <a:buChar char="q"/>
            </a:pPr>
            <a:r>
              <a:rPr lang="en-US" altLang="zh-CN" dirty="0">
                <a:solidFill>
                  <a:srgbClr val="FF0000"/>
                </a:solidFill>
              </a:rPr>
              <a:t>Previously,</a:t>
            </a:r>
          </a:p>
          <a:p>
            <a:pPr lvl="1">
              <a:buFont typeface="Wingdings" pitchFamily="2" charset="2"/>
              <a:buChar char="q"/>
            </a:pPr>
            <a:r>
              <a:rPr lang="en-US" altLang="zh-CN" sz="2000" dirty="0">
                <a:solidFill>
                  <a:srgbClr val="FF0000"/>
                </a:solidFill>
              </a:rPr>
              <a:t>Research</a:t>
            </a:r>
            <a:r>
              <a:rPr lang="zh-CN" altLang="en-US" sz="2000" dirty="0">
                <a:solidFill>
                  <a:srgbClr val="FF0000"/>
                </a:solidFill>
              </a:rPr>
              <a:t> </a:t>
            </a:r>
            <a:r>
              <a:rPr lang="en-US" altLang="zh-CN" sz="2000" dirty="0">
                <a:solidFill>
                  <a:srgbClr val="FF0000"/>
                </a:solidFill>
              </a:rPr>
              <a:t>assistant</a:t>
            </a:r>
            <a:r>
              <a:rPr lang="zh-CN" altLang="en-US" sz="2000" dirty="0">
                <a:solidFill>
                  <a:srgbClr val="FF0000"/>
                </a:solidFill>
              </a:rPr>
              <a:t> </a:t>
            </a:r>
            <a:r>
              <a:rPr lang="en-US" altLang="zh-CN" sz="2000" dirty="0">
                <a:solidFill>
                  <a:srgbClr val="FF0000"/>
                </a:solidFill>
              </a:rPr>
              <a:t>professor,</a:t>
            </a:r>
            <a:r>
              <a:rPr lang="zh-CN" altLang="en-US" sz="2000" dirty="0">
                <a:solidFill>
                  <a:srgbClr val="FF0000"/>
                </a:solidFill>
              </a:rPr>
              <a:t> </a:t>
            </a:r>
            <a:r>
              <a:rPr lang="en-US" altLang="zh-CN" sz="2000" dirty="0">
                <a:solidFill>
                  <a:srgbClr val="FF0000"/>
                </a:solidFill>
              </a:rPr>
              <a:t>Yale</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US.,</a:t>
            </a:r>
            <a:r>
              <a:rPr lang="zh-CN" altLang="en-US" sz="2000" dirty="0">
                <a:solidFill>
                  <a:srgbClr val="FF0000"/>
                </a:solidFill>
              </a:rPr>
              <a:t> </a:t>
            </a:r>
            <a:r>
              <a:rPr lang="en-US" altLang="zh-CN" sz="2000" dirty="0">
                <a:solidFill>
                  <a:srgbClr val="FF0000"/>
                </a:solidFill>
              </a:rPr>
              <a:t>2019-2020</a:t>
            </a:r>
          </a:p>
          <a:p>
            <a:pPr lvl="1">
              <a:buFont typeface="Wingdings" pitchFamily="2" charset="2"/>
              <a:buChar char="q"/>
            </a:pPr>
            <a:r>
              <a:rPr lang="en-US" altLang="zh-CN" sz="2000" dirty="0">
                <a:solidFill>
                  <a:srgbClr val="FF0000"/>
                </a:solidFill>
              </a:rPr>
              <a:t>Postdoctoral</a:t>
            </a:r>
            <a:r>
              <a:rPr lang="zh-CN" altLang="en-US" sz="2000" dirty="0">
                <a:solidFill>
                  <a:srgbClr val="FF0000"/>
                </a:solidFill>
              </a:rPr>
              <a:t> </a:t>
            </a:r>
            <a:r>
              <a:rPr lang="en-US" altLang="zh-CN" sz="2000" dirty="0">
                <a:solidFill>
                  <a:srgbClr val="FF0000"/>
                </a:solidFill>
              </a:rPr>
              <a:t>fellow,</a:t>
            </a:r>
            <a:r>
              <a:rPr lang="zh-CN" altLang="en-US" sz="2000" dirty="0">
                <a:solidFill>
                  <a:srgbClr val="FF0000"/>
                </a:solidFill>
              </a:rPr>
              <a:t> </a:t>
            </a:r>
            <a:r>
              <a:rPr lang="en-US" altLang="zh-CN" sz="2000" dirty="0">
                <a:solidFill>
                  <a:srgbClr val="FF0000"/>
                </a:solidFill>
              </a:rPr>
              <a:t>Yale</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US.</a:t>
            </a:r>
            <a:r>
              <a:rPr lang="zh-CN" altLang="en-US" sz="2000" dirty="0">
                <a:solidFill>
                  <a:srgbClr val="FF0000"/>
                </a:solidFill>
              </a:rPr>
              <a:t> </a:t>
            </a:r>
            <a:r>
              <a:rPr lang="en-US" altLang="zh-CN" sz="2000" dirty="0">
                <a:solidFill>
                  <a:srgbClr val="FF0000"/>
                </a:solidFill>
              </a:rPr>
              <a:t>2016-2018</a:t>
            </a:r>
          </a:p>
          <a:p>
            <a:pPr lvl="1">
              <a:buFont typeface="Wingdings" pitchFamily="2" charset="2"/>
              <a:buChar char="q"/>
            </a:pPr>
            <a:r>
              <a:rPr lang="en-US" altLang="zh-CN" sz="2000" dirty="0">
                <a:solidFill>
                  <a:srgbClr val="FF0000"/>
                </a:solidFill>
              </a:rPr>
              <a:t>Postdoctoral</a:t>
            </a:r>
            <a:r>
              <a:rPr lang="zh-CN" altLang="en-US" sz="2000" dirty="0">
                <a:solidFill>
                  <a:srgbClr val="FF0000"/>
                </a:solidFill>
              </a:rPr>
              <a:t> </a:t>
            </a:r>
            <a:r>
              <a:rPr lang="en-US" altLang="zh-CN" sz="2000" dirty="0">
                <a:solidFill>
                  <a:srgbClr val="FF0000"/>
                </a:solidFill>
              </a:rPr>
              <a:t>fellow,</a:t>
            </a:r>
            <a:r>
              <a:rPr lang="zh-CN" altLang="en-US" sz="2000" dirty="0">
                <a:solidFill>
                  <a:srgbClr val="FF0000"/>
                </a:solidFill>
              </a:rPr>
              <a:t> </a:t>
            </a:r>
            <a:r>
              <a:rPr lang="en-US" altLang="zh-CN" sz="2000" dirty="0">
                <a:solidFill>
                  <a:srgbClr val="FF0000"/>
                </a:solidFill>
              </a:rPr>
              <a:t>McGill</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Canada,</a:t>
            </a:r>
            <a:r>
              <a:rPr lang="zh-CN" altLang="en-US" sz="2000" dirty="0">
                <a:solidFill>
                  <a:srgbClr val="FF0000"/>
                </a:solidFill>
              </a:rPr>
              <a:t> </a:t>
            </a:r>
            <a:r>
              <a:rPr lang="en-US" altLang="zh-CN" sz="2000" dirty="0">
                <a:solidFill>
                  <a:srgbClr val="FF0000"/>
                </a:solidFill>
              </a:rPr>
              <a:t>2014-2015</a:t>
            </a:r>
          </a:p>
          <a:p>
            <a:pPr lvl="1">
              <a:buFont typeface="Wingdings" pitchFamily="2" charset="2"/>
              <a:buChar char="q"/>
            </a:pPr>
            <a:r>
              <a:rPr lang="en-US" altLang="zh-CN" sz="2000" dirty="0">
                <a:solidFill>
                  <a:srgbClr val="FF0000"/>
                </a:solidFill>
              </a:rPr>
              <a:t>Ph.D.</a:t>
            </a:r>
            <a:r>
              <a:rPr lang="zh-CN" altLang="en-US" sz="2000" dirty="0">
                <a:solidFill>
                  <a:srgbClr val="FF0000"/>
                </a:solidFill>
              </a:rPr>
              <a:t> </a:t>
            </a:r>
            <a:r>
              <a:rPr lang="en-US" altLang="zh-CN" sz="2000" dirty="0">
                <a:solidFill>
                  <a:srgbClr val="FF0000"/>
                </a:solidFill>
              </a:rPr>
              <a:t>in</a:t>
            </a:r>
            <a:r>
              <a:rPr lang="zh-CN" altLang="en-US" sz="2000" dirty="0">
                <a:solidFill>
                  <a:srgbClr val="FF0000"/>
                </a:solidFill>
              </a:rPr>
              <a:t> </a:t>
            </a:r>
            <a:r>
              <a:rPr lang="en-US" altLang="zh-CN" sz="2000" dirty="0">
                <a:solidFill>
                  <a:srgbClr val="FF0000"/>
                </a:solidFill>
              </a:rPr>
              <a:t>Computer</a:t>
            </a:r>
            <a:r>
              <a:rPr lang="zh-CN" altLang="en-US" sz="2000" dirty="0">
                <a:solidFill>
                  <a:srgbClr val="FF0000"/>
                </a:solidFill>
              </a:rPr>
              <a:t> </a:t>
            </a:r>
            <a:r>
              <a:rPr lang="en-US" altLang="zh-CN" sz="2000" dirty="0">
                <a:solidFill>
                  <a:srgbClr val="FF0000"/>
                </a:solidFill>
              </a:rPr>
              <a:t>Science,</a:t>
            </a:r>
            <a:r>
              <a:rPr lang="zh-CN" altLang="en-US" sz="2000" dirty="0">
                <a:solidFill>
                  <a:srgbClr val="FF0000"/>
                </a:solidFill>
              </a:rPr>
              <a:t> </a:t>
            </a:r>
            <a:r>
              <a:rPr lang="en-US" altLang="zh-CN" sz="2000" dirty="0">
                <a:solidFill>
                  <a:srgbClr val="FF0000"/>
                </a:solidFill>
              </a:rPr>
              <a:t>Wayne</a:t>
            </a:r>
            <a:r>
              <a:rPr lang="zh-CN" altLang="en-US" sz="2000" dirty="0">
                <a:solidFill>
                  <a:srgbClr val="FF0000"/>
                </a:solidFill>
              </a:rPr>
              <a:t> </a:t>
            </a:r>
            <a:r>
              <a:rPr lang="en-US" altLang="zh-CN" sz="2000" dirty="0">
                <a:solidFill>
                  <a:srgbClr val="FF0000"/>
                </a:solidFill>
              </a:rPr>
              <a:t>State</a:t>
            </a:r>
            <a:r>
              <a:rPr lang="zh-CN" altLang="en-US" sz="2000" dirty="0">
                <a:solidFill>
                  <a:srgbClr val="FF0000"/>
                </a:solidFill>
              </a:rPr>
              <a:t> </a:t>
            </a:r>
            <a:r>
              <a:rPr lang="en-US" altLang="zh-CN" sz="2000" dirty="0">
                <a:solidFill>
                  <a:srgbClr val="FF0000"/>
                </a:solidFill>
              </a:rPr>
              <a:t>University,</a:t>
            </a:r>
            <a:r>
              <a:rPr lang="zh-CN" altLang="en-US" sz="2000" dirty="0">
                <a:solidFill>
                  <a:srgbClr val="FF0000"/>
                </a:solidFill>
              </a:rPr>
              <a:t> </a:t>
            </a:r>
            <a:r>
              <a:rPr lang="en-US" altLang="zh-CN" sz="2000" dirty="0">
                <a:solidFill>
                  <a:srgbClr val="FF0000"/>
                </a:solidFill>
              </a:rPr>
              <a:t>US,</a:t>
            </a:r>
            <a:r>
              <a:rPr lang="zh-CN" altLang="en-US" sz="2000" dirty="0">
                <a:solidFill>
                  <a:srgbClr val="FF0000"/>
                </a:solidFill>
              </a:rPr>
              <a:t> </a:t>
            </a:r>
            <a:r>
              <a:rPr lang="en-US" altLang="zh-CN" sz="2000" dirty="0">
                <a:solidFill>
                  <a:srgbClr val="FF0000"/>
                </a:solidFill>
              </a:rPr>
              <a:t>2014</a:t>
            </a:r>
          </a:p>
          <a:p>
            <a:pPr lvl="1">
              <a:buFont typeface="Wingdings" pitchFamily="2" charset="2"/>
              <a:buChar char="q"/>
            </a:pPr>
            <a:r>
              <a:rPr lang="en-US" altLang="zh-CN" sz="2000" dirty="0">
                <a:solidFill>
                  <a:srgbClr val="FF0000"/>
                </a:solidFill>
              </a:rPr>
              <a:t>B.E.</a:t>
            </a:r>
            <a:r>
              <a:rPr lang="zh-CN" altLang="en-US" sz="2000" dirty="0">
                <a:solidFill>
                  <a:srgbClr val="FF0000"/>
                </a:solidFill>
              </a:rPr>
              <a:t> </a:t>
            </a:r>
            <a:r>
              <a:rPr lang="en-US" altLang="zh-CN" sz="2000" dirty="0">
                <a:solidFill>
                  <a:srgbClr val="FF0000"/>
                </a:solidFill>
              </a:rPr>
              <a:t>in</a:t>
            </a:r>
            <a:r>
              <a:rPr lang="zh-CN" altLang="en-US" sz="2000" dirty="0">
                <a:solidFill>
                  <a:srgbClr val="FF0000"/>
                </a:solidFill>
              </a:rPr>
              <a:t> </a:t>
            </a:r>
            <a:r>
              <a:rPr lang="en-US" altLang="zh-CN" sz="2000" dirty="0">
                <a:solidFill>
                  <a:srgbClr val="FF0000"/>
                </a:solidFill>
              </a:rPr>
              <a:t>Information</a:t>
            </a:r>
            <a:r>
              <a:rPr lang="zh-CN" altLang="en-US" sz="2000" dirty="0">
                <a:solidFill>
                  <a:srgbClr val="FF0000"/>
                </a:solidFill>
              </a:rPr>
              <a:t> </a:t>
            </a:r>
            <a:r>
              <a:rPr lang="en-US" altLang="zh-CN" sz="2000" dirty="0">
                <a:solidFill>
                  <a:srgbClr val="FF0000"/>
                </a:solidFill>
              </a:rPr>
              <a:t>Security</a:t>
            </a:r>
            <a:r>
              <a:rPr lang="zh-CN" altLang="en-US" sz="2000" dirty="0">
                <a:solidFill>
                  <a:srgbClr val="FF0000"/>
                </a:solidFill>
              </a:rPr>
              <a:t> </a:t>
            </a:r>
            <a:r>
              <a:rPr lang="en-US" altLang="zh-CN" sz="2000" dirty="0">
                <a:solidFill>
                  <a:srgbClr val="FF0000"/>
                </a:solidFill>
              </a:rPr>
              <a:t>and</a:t>
            </a:r>
            <a:r>
              <a:rPr lang="zh-CN" altLang="en-US" sz="2000" dirty="0">
                <a:solidFill>
                  <a:srgbClr val="FF0000"/>
                </a:solidFill>
              </a:rPr>
              <a:t> </a:t>
            </a:r>
            <a:r>
              <a:rPr lang="en-US" altLang="zh-CN" sz="2000" dirty="0" err="1">
                <a:solidFill>
                  <a:srgbClr val="FF0000"/>
                </a:solidFill>
              </a:rPr>
              <a:t>B.Econ</a:t>
            </a:r>
            <a:r>
              <a:rPr lang="en-US" altLang="zh-CN" sz="2000" dirty="0">
                <a:solidFill>
                  <a:srgbClr val="FF0000"/>
                </a:solidFill>
              </a:rPr>
              <a:t>.,</a:t>
            </a:r>
            <a:r>
              <a:rPr lang="zh-CN" altLang="en-US" sz="2000" dirty="0">
                <a:solidFill>
                  <a:srgbClr val="FF0000"/>
                </a:solidFill>
              </a:rPr>
              <a:t> </a:t>
            </a:r>
            <a:r>
              <a:rPr lang="en-US" altLang="zh-CN" sz="2000" dirty="0">
                <a:solidFill>
                  <a:srgbClr val="FF0000"/>
                </a:solidFill>
              </a:rPr>
              <a:t>NKU,</a:t>
            </a:r>
            <a:r>
              <a:rPr lang="zh-CN" altLang="en-US" sz="2000" dirty="0">
                <a:solidFill>
                  <a:srgbClr val="FF0000"/>
                </a:solidFill>
              </a:rPr>
              <a:t> </a:t>
            </a:r>
            <a:r>
              <a:rPr lang="en-US" altLang="zh-CN" sz="2000" dirty="0">
                <a:solidFill>
                  <a:srgbClr val="FF0000"/>
                </a:solidFill>
              </a:rPr>
              <a:t>2007</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6</a:t>
            </a:fld>
            <a:endParaRPr lang="en-US" altLang="x-none"/>
          </a:p>
        </p:txBody>
      </p:sp>
    </p:spTree>
    <p:extLst>
      <p:ext uri="{BB962C8B-B14F-4D97-AF65-F5344CB8AC3E}">
        <p14:creationId xmlns:p14="http://schemas.microsoft.com/office/powerpoint/2010/main" val="4160500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6A307107-B895-C84F-8E6F-CF2BA3417BAE}" type="slidenum">
              <a:rPr lang="en-US" altLang="x-none" sz="1202">
                <a:latin typeface="Tahoma" charset="0"/>
              </a:rPr>
              <a:pPr>
                <a:spcBef>
                  <a:spcPct val="0"/>
                </a:spcBef>
                <a:buClrTx/>
                <a:buSzTx/>
                <a:buFontTx/>
                <a:buNone/>
              </a:pPr>
              <a:t>60</a:t>
            </a:fld>
            <a:endParaRPr lang="en-US" altLang="x-none" sz="1202">
              <a:latin typeface="Tahoma" charset="0"/>
            </a:endParaRPr>
          </a:p>
        </p:txBody>
      </p:sp>
      <p:sp>
        <p:nvSpPr>
          <p:cNvPr id="128002" name="Rectangle 2"/>
          <p:cNvSpPr>
            <a:spLocks noChangeArrowheads="1"/>
          </p:cNvSpPr>
          <p:nvPr/>
        </p:nvSpPr>
        <p:spPr bwMode="auto">
          <a:xfrm>
            <a:off x="534141" y="154199"/>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zh-CN" sz="3605" u="sng" dirty="0">
                <a:solidFill>
                  <a:srgbClr val="3333CC"/>
                </a:solidFill>
                <a:ea typeface="宋体" charset="-122"/>
              </a:rPr>
              <a:t>Are There Reasons Implementing </a:t>
            </a:r>
            <a:br>
              <a:rPr lang="en-US" altLang="zh-CN" sz="3605" u="sng" dirty="0">
                <a:solidFill>
                  <a:srgbClr val="3333CC"/>
                </a:solidFill>
                <a:ea typeface="宋体" charset="-122"/>
              </a:rPr>
            </a:br>
            <a:r>
              <a:rPr lang="en-US" altLang="zh-CN" sz="3605" u="sng" dirty="0">
                <a:solidFill>
                  <a:srgbClr val="3333CC"/>
                </a:solidFill>
                <a:ea typeface="宋体" charset="-122"/>
              </a:rPr>
              <a:t>Reliability at Lower Layer ?</a:t>
            </a:r>
            <a:endParaRPr lang="en-US" altLang="x-none" sz="3605" u="sng" dirty="0">
              <a:solidFill>
                <a:srgbClr val="3333CC"/>
              </a:solidFill>
              <a:ea typeface="宋体" charset="-122"/>
            </a:endParaRPr>
          </a:p>
        </p:txBody>
      </p:sp>
      <p:sp>
        <p:nvSpPr>
          <p:cNvPr id="547843" name="Rectangle 3"/>
          <p:cNvSpPr>
            <a:spLocks noChangeArrowheads="1"/>
          </p:cNvSpPr>
          <p:nvPr/>
        </p:nvSpPr>
        <p:spPr bwMode="auto">
          <a:xfrm>
            <a:off x="534141" y="1604010"/>
            <a:ext cx="8012113" cy="47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Clr>
                <a:srgbClr val="3333CC"/>
              </a:buClr>
              <a:buFont typeface="Wingdings" pitchFamily="2" charset="2"/>
              <a:buChar char="q"/>
            </a:pPr>
            <a:r>
              <a:rPr lang="en-US" altLang="zh-CN" sz="2804" dirty="0">
                <a:solidFill>
                  <a:srgbClr val="000000"/>
                </a:solidFill>
                <a:ea typeface="宋体" charset="-122"/>
              </a:rPr>
              <a:t>Improve performance, e.g., if </a:t>
            </a:r>
            <a:r>
              <a:rPr lang="en-US" altLang="x-none" sz="2804" dirty="0">
                <a:solidFill>
                  <a:srgbClr val="000000"/>
                </a:solidFill>
                <a:ea typeface="宋体" charset="-122"/>
              </a:rPr>
              <a:t>high cost/delay/… </a:t>
            </a:r>
            <a:r>
              <a:rPr lang="en-US" altLang="zh-CN" sz="2804" dirty="0">
                <a:solidFill>
                  <a:srgbClr val="000000"/>
                </a:solidFill>
                <a:ea typeface="宋体" charset="-122"/>
              </a:rPr>
              <a:t>on a local link</a:t>
            </a:r>
          </a:p>
          <a:p>
            <a:pPr lvl="1" algn="l">
              <a:buClr>
                <a:srgbClr val="3333CC"/>
              </a:buClr>
              <a:buFont typeface="Courier New" panose="02070309020205020404" pitchFamily="49" charset="0"/>
              <a:buChar char="o"/>
            </a:pPr>
            <a:r>
              <a:rPr lang="en-US" altLang="zh-CN" sz="2403" dirty="0">
                <a:solidFill>
                  <a:srgbClr val="000000"/>
                </a:solidFill>
                <a:ea typeface="宋体" charset="-122"/>
              </a:rPr>
              <a:t>improves efficiency</a:t>
            </a:r>
            <a:endParaRPr lang="en-US" altLang="x-none" sz="2403" dirty="0">
              <a:solidFill>
                <a:srgbClr val="000000"/>
              </a:solidFill>
            </a:endParaRPr>
          </a:p>
          <a:p>
            <a:pPr lvl="1" algn="l">
              <a:buClr>
                <a:srgbClr val="3333CC"/>
              </a:buClr>
              <a:buFont typeface="Courier New" panose="02070309020205020404" pitchFamily="49" charset="0"/>
              <a:buChar char="o"/>
            </a:pPr>
            <a:r>
              <a:rPr lang="en-US" altLang="zh-CN" sz="2403" dirty="0">
                <a:solidFill>
                  <a:srgbClr val="000000"/>
                </a:solidFill>
                <a:ea typeface="宋体" charset="-122"/>
              </a:rPr>
              <a:t>reduces delay</a:t>
            </a:r>
          </a:p>
          <a:p>
            <a:pPr algn="l">
              <a:buClr>
                <a:srgbClr val="3333CC"/>
              </a:buClr>
              <a:buFont typeface="Wingdings" pitchFamily="2" charset="2"/>
              <a:buChar char="q"/>
            </a:pPr>
            <a:r>
              <a:rPr lang="en-US" altLang="zh-CN" sz="2804" dirty="0">
                <a:solidFill>
                  <a:srgbClr val="000000"/>
                </a:solidFill>
                <a:ea typeface="宋体" charset="-122"/>
              </a:rPr>
              <a:t>Share common code, e.g., reliability is required by multiple applications</a:t>
            </a:r>
            <a:endParaRPr lang="en-US" altLang="x-none" sz="2804" dirty="0">
              <a:solidFill>
                <a:srgbClr val="000000"/>
              </a:solidFill>
              <a:ea typeface="宋体" charset="-122"/>
            </a:endParaRPr>
          </a:p>
          <a:p>
            <a:pPr algn="l">
              <a:buClr>
                <a:srgbClr val="3333CC"/>
              </a:buClr>
            </a:pPr>
            <a:endParaRPr lang="en-US" altLang="x-none" sz="2804" dirty="0">
              <a:solidFill>
                <a:srgbClr val="000000"/>
              </a:solidFill>
              <a:ea typeface="宋体" charset="-122"/>
            </a:endParaRPr>
          </a:p>
        </p:txBody>
      </p:sp>
      <p:grpSp>
        <p:nvGrpSpPr>
          <p:cNvPr id="128004" name="Group 35"/>
          <p:cNvGrpSpPr>
            <a:grpSpLocks/>
          </p:cNvGrpSpPr>
          <p:nvPr/>
        </p:nvGrpSpPr>
        <p:grpSpPr bwMode="auto">
          <a:xfrm>
            <a:off x="2441787" y="5098182"/>
            <a:ext cx="5875549" cy="1770931"/>
            <a:chOff x="1536" y="3206"/>
            <a:chExt cx="3696" cy="1114"/>
          </a:xfrm>
        </p:grpSpPr>
        <p:sp>
          <p:nvSpPr>
            <p:cNvPr id="128005" name="Oval 36"/>
            <p:cNvSpPr>
              <a:spLocks noChangeArrowheads="1"/>
            </p:cNvSpPr>
            <p:nvPr/>
          </p:nvSpPr>
          <p:spPr bwMode="auto">
            <a:xfrm>
              <a:off x="1947" y="3488"/>
              <a:ext cx="522" cy="326"/>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06" name="Oval 37"/>
            <p:cNvSpPr>
              <a:spLocks noChangeArrowheads="1"/>
            </p:cNvSpPr>
            <p:nvPr/>
          </p:nvSpPr>
          <p:spPr bwMode="auto">
            <a:xfrm>
              <a:off x="1536" y="4248"/>
              <a:ext cx="299" cy="72"/>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07" name="Rectangle 38"/>
            <p:cNvSpPr>
              <a:spLocks noChangeArrowheads="1"/>
            </p:cNvSpPr>
            <p:nvPr/>
          </p:nvSpPr>
          <p:spPr bwMode="auto">
            <a:xfrm>
              <a:off x="1536" y="4139"/>
              <a:ext cx="299" cy="145"/>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08" name="Oval 39"/>
            <p:cNvSpPr>
              <a:spLocks noChangeArrowheads="1"/>
            </p:cNvSpPr>
            <p:nvPr/>
          </p:nvSpPr>
          <p:spPr bwMode="auto">
            <a:xfrm>
              <a:off x="1536" y="4103"/>
              <a:ext cx="299" cy="72"/>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09" name="Oval 40"/>
            <p:cNvSpPr>
              <a:spLocks noChangeArrowheads="1"/>
            </p:cNvSpPr>
            <p:nvPr/>
          </p:nvSpPr>
          <p:spPr bwMode="auto">
            <a:xfrm>
              <a:off x="4933" y="4248"/>
              <a:ext cx="299" cy="72"/>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10" name="Rectangle 41"/>
            <p:cNvSpPr>
              <a:spLocks noChangeArrowheads="1"/>
            </p:cNvSpPr>
            <p:nvPr/>
          </p:nvSpPr>
          <p:spPr bwMode="auto">
            <a:xfrm>
              <a:off x="4933" y="4139"/>
              <a:ext cx="299" cy="145"/>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11" name="Oval 42"/>
            <p:cNvSpPr>
              <a:spLocks noChangeArrowheads="1"/>
            </p:cNvSpPr>
            <p:nvPr/>
          </p:nvSpPr>
          <p:spPr bwMode="auto">
            <a:xfrm>
              <a:off x="4933" y="4103"/>
              <a:ext cx="299" cy="72"/>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12" name="Rectangle 43"/>
            <p:cNvSpPr>
              <a:spLocks noChangeArrowheads="1"/>
            </p:cNvSpPr>
            <p:nvPr/>
          </p:nvSpPr>
          <p:spPr bwMode="auto">
            <a:xfrm>
              <a:off x="1909" y="3452"/>
              <a:ext cx="598" cy="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13" name="Oval 44"/>
            <p:cNvSpPr>
              <a:spLocks noChangeArrowheads="1"/>
            </p:cNvSpPr>
            <p:nvPr/>
          </p:nvSpPr>
          <p:spPr bwMode="auto">
            <a:xfrm>
              <a:off x="2021" y="3850"/>
              <a:ext cx="448" cy="25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28014" name="Text Box 45"/>
            <p:cNvSpPr txBox="1">
              <a:spLocks noChangeArrowheads="1"/>
            </p:cNvSpPr>
            <p:nvPr/>
          </p:nvSpPr>
          <p:spPr bwMode="auto">
            <a:xfrm>
              <a:off x="2096" y="3566"/>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28015" name="Oval 46"/>
            <p:cNvSpPr>
              <a:spLocks noChangeArrowheads="1"/>
            </p:cNvSpPr>
            <p:nvPr/>
          </p:nvSpPr>
          <p:spPr bwMode="auto">
            <a:xfrm>
              <a:off x="4261" y="3488"/>
              <a:ext cx="523" cy="326"/>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16" name="Rectangle 47"/>
            <p:cNvSpPr>
              <a:spLocks noChangeArrowheads="1"/>
            </p:cNvSpPr>
            <p:nvPr/>
          </p:nvSpPr>
          <p:spPr bwMode="auto">
            <a:xfrm>
              <a:off x="4224" y="3452"/>
              <a:ext cx="597" cy="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17" name="Oval 48"/>
            <p:cNvSpPr>
              <a:spLocks noChangeArrowheads="1"/>
            </p:cNvSpPr>
            <p:nvPr/>
          </p:nvSpPr>
          <p:spPr bwMode="auto">
            <a:xfrm>
              <a:off x="4299" y="3850"/>
              <a:ext cx="448" cy="25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28018" name="Line 49"/>
            <p:cNvSpPr>
              <a:spLocks noChangeShapeType="1"/>
            </p:cNvSpPr>
            <p:nvPr/>
          </p:nvSpPr>
          <p:spPr bwMode="auto">
            <a:xfrm>
              <a:off x="3477" y="4212"/>
              <a:ext cx="123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8019" name="Line 50"/>
            <p:cNvSpPr>
              <a:spLocks noChangeShapeType="1"/>
            </p:cNvSpPr>
            <p:nvPr/>
          </p:nvSpPr>
          <p:spPr bwMode="auto">
            <a:xfrm>
              <a:off x="2245"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8020" name="Line 51"/>
            <p:cNvSpPr>
              <a:spLocks noChangeShapeType="1"/>
            </p:cNvSpPr>
            <p:nvPr/>
          </p:nvSpPr>
          <p:spPr bwMode="auto">
            <a:xfrm>
              <a:off x="4523"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8021" name="Freeform 52"/>
            <p:cNvSpPr>
              <a:spLocks/>
            </p:cNvSpPr>
            <p:nvPr/>
          </p:nvSpPr>
          <p:spPr bwMode="auto">
            <a:xfrm>
              <a:off x="1834" y="3741"/>
              <a:ext cx="300" cy="360"/>
            </a:xfrm>
            <a:custGeom>
              <a:avLst/>
              <a:gdLst>
                <a:gd name="T0" fmla="*/ 0 w 384"/>
                <a:gd name="T1" fmla="*/ 2 h 480"/>
                <a:gd name="T2" fmla="*/ 2 w 384"/>
                <a:gd name="T3" fmla="*/ 2 h 480"/>
                <a:gd name="T4" fmla="*/ 2 w 384"/>
                <a:gd name="T5" fmla="*/ 2 h 480"/>
                <a:gd name="T6" fmla="*/ 2 w 384"/>
                <a:gd name="T7" fmla="*/ 0 h 480"/>
                <a:gd name="T8" fmla="*/ 0 60000 65536"/>
                <a:gd name="T9" fmla="*/ 0 60000 65536"/>
                <a:gd name="T10" fmla="*/ 0 60000 65536"/>
                <a:gd name="T11" fmla="*/ 0 60000 65536"/>
                <a:gd name="T12" fmla="*/ 0 w 384"/>
                <a:gd name="T13" fmla="*/ 0 h 480"/>
                <a:gd name="T14" fmla="*/ 384 w 384"/>
                <a:gd name="T15" fmla="*/ 480 h 480"/>
              </a:gdLst>
              <a:ahLst/>
              <a:cxnLst>
                <a:cxn ang="T8">
                  <a:pos x="T0" y="T1"/>
                </a:cxn>
                <a:cxn ang="T9">
                  <a:pos x="T2" y="T3"/>
                </a:cxn>
                <a:cxn ang="T10">
                  <a:pos x="T4" y="T5"/>
                </a:cxn>
                <a:cxn ang="T11">
                  <a:pos x="T6" y="T7"/>
                </a:cxn>
              </a:cxnLst>
              <a:rect l="T12" t="T13" r="T14" b="T15"/>
              <a:pathLst>
                <a:path w="384" h="480">
                  <a:moveTo>
                    <a:pt x="0" y="480"/>
                  </a:moveTo>
                  <a:lnTo>
                    <a:pt x="336" y="384"/>
                  </a:lnTo>
                  <a:lnTo>
                    <a:pt x="384" y="288"/>
                  </a:lnTo>
                  <a:lnTo>
                    <a:pt x="384"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28022" name="Line 53"/>
            <p:cNvSpPr>
              <a:spLocks noChangeShapeType="1"/>
            </p:cNvSpPr>
            <p:nvPr/>
          </p:nvSpPr>
          <p:spPr bwMode="auto">
            <a:xfrm>
              <a:off x="2320" y="3778"/>
              <a:ext cx="37" cy="2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28023" name="Line 54"/>
            <p:cNvSpPr>
              <a:spLocks noChangeShapeType="1"/>
            </p:cNvSpPr>
            <p:nvPr/>
          </p:nvSpPr>
          <p:spPr bwMode="auto">
            <a:xfrm flipV="1">
              <a:off x="4411" y="3742"/>
              <a:ext cx="37" cy="1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28024" name="Freeform 55"/>
            <p:cNvSpPr>
              <a:spLocks/>
            </p:cNvSpPr>
            <p:nvPr/>
          </p:nvSpPr>
          <p:spPr bwMode="auto">
            <a:xfrm>
              <a:off x="4597" y="3778"/>
              <a:ext cx="336" cy="325"/>
            </a:xfrm>
            <a:custGeom>
              <a:avLst/>
              <a:gdLst>
                <a:gd name="T0" fmla="*/ 0 w 432"/>
                <a:gd name="T1" fmla="*/ 0 h 432"/>
                <a:gd name="T2" fmla="*/ 2 w 432"/>
                <a:gd name="T3" fmla="*/ 2 h 432"/>
                <a:gd name="T4" fmla="*/ 2 w 432"/>
                <a:gd name="T5" fmla="*/ 2 h 432"/>
                <a:gd name="T6" fmla="*/ 2 w 432"/>
                <a:gd name="T7" fmla="*/ 2 h 432"/>
                <a:gd name="T8" fmla="*/ 0 60000 65536"/>
                <a:gd name="T9" fmla="*/ 0 60000 65536"/>
                <a:gd name="T10" fmla="*/ 0 60000 65536"/>
                <a:gd name="T11" fmla="*/ 0 60000 65536"/>
                <a:gd name="T12" fmla="*/ 0 w 432"/>
                <a:gd name="T13" fmla="*/ 0 h 432"/>
                <a:gd name="T14" fmla="*/ 432 w 432"/>
                <a:gd name="T15" fmla="*/ 432 h 432"/>
              </a:gdLst>
              <a:ahLst/>
              <a:cxnLst>
                <a:cxn ang="T8">
                  <a:pos x="T0" y="T1"/>
                </a:cxn>
                <a:cxn ang="T9">
                  <a:pos x="T2" y="T3"/>
                </a:cxn>
                <a:cxn ang="T10">
                  <a:pos x="T4" y="T5"/>
                </a:cxn>
                <a:cxn ang="T11">
                  <a:pos x="T6" y="T7"/>
                </a:cxn>
              </a:cxnLst>
              <a:rect l="T12" t="T13" r="T14" b="T15"/>
              <a:pathLst>
                <a:path w="432" h="432">
                  <a:moveTo>
                    <a:pt x="0" y="0"/>
                  </a:moveTo>
                  <a:lnTo>
                    <a:pt x="48" y="288"/>
                  </a:lnTo>
                  <a:lnTo>
                    <a:pt x="240" y="384"/>
                  </a:lnTo>
                  <a:lnTo>
                    <a:pt x="432" y="43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28025" name="Text Box 56"/>
            <p:cNvSpPr txBox="1">
              <a:spLocks noChangeArrowheads="1"/>
            </p:cNvSpPr>
            <p:nvPr/>
          </p:nvSpPr>
          <p:spPr bwMode="auto">
            <a:xfrm>
              <a:off x="2113" y="3206"/>
              <a:ext cx="2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S</a:t>
              </a:r>
              <a:endParaRPr lang="en-US" altLang="x-none" sz="2003" b="1">
                <a:solidFill>
                  <a:srgbClr val="000000"/>
                </a:solidFill>
                <a:latin typeface="Arial" charset="0"/>
                <a:ea typeface="宋体" charset="-122"/>
              </a:endParaRPr>
            </a:p>
          </p:txBody>
        </p:sp>
        <p:sp>
          <p:nvSpPr>
            <p:cNvPr id="128026" name="Text Box 57"/>
            <p:cNvSpPr txBox="1">
              <a:spLocks noChangeArrowheads="1"/>
            </p:cNvSpPr>
            <p:nvPr/>
          </p:nvSpPr>
          <p:spPr bwMode="auto">
            <a:xfrm>
              <a:off x="4172" y="3216"/>
              <a:ext cx="4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R</a:t>
              </a:r>
              <a:endParaRPr lang="en-US" altLang="x-none" sz="2003" b="1">
                <a:solidFill>
                  <a:srgbClr val="000000"/>
                </a:solidFill>
                <a:latin typeface="Arial" charset="0"/>
                <a:ea typeface="宋体" charset="-122"/>
              </a:endParaRPr>
            </a:p>
          </p:txBody>
        </p:sp>
        <p:sp>
          <p:nvSpPr>
            <p:cNvPr id="128027" name="Freeform 58"/>
            <p:cNvSpPr>
              <a:spLocks/>
            </p:cNvSpPr>
            <p:nvPr/>
          </p:nvSpPr>
          <p:spPr bwMode="auto">
            <a:xfrm>
              <a:off x="2395" y="3958"/>
              <a:ext cx="784" cy="217"/>
            </a:xfrm>
            <a:custGeom>
              <a:avLst/>
              <a:gdLst>
                <a:gd name="T0" fmla="*/ 0 w 1776"/>
                <a:gd name="T1" fmla="*/ 0 h 576"/>
                <a:gd name="T2" fmla="*/ 0 w 1776"/>
                <a:gd name="T3" fmla="*/ 0 h 576"/>
                <a:gd name="T4" fmla="*/ 0 w 1776"/>
                <a:gd name="T5" fmla="*/ 0 h 576"/>
                <a:gd name="T6" fmla="*/ 0 w 1776"/>
                <a:gd name="T7" fmla="*/ 0 h 576"/>
                <a:gd name="T8" fmla="*/ 0 w 1776"/>
                <a:gd name="T9" fmla="*/ 0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28028" name="Rectangle 59"/>
            <p:cNvSpPr>
              <a:spLocks noChangeArrowheads="1"/>
            </p:cNvSpPr>
            <p:nvPr/>
          </p:nvSpPr>
          <p:spPr bwMode="auto">
            <a:xfrm>
              <a:off x="3104" y="3452"/>
              <a:ext cx="597" cy="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28029" name="Oval 60"/>
            <p:cNvSpPr>
              <a:spLocks noChangeArrowheads="1"/>
            </p:cNvSpPr>
            <p:nvPr/>
          </p:nvSpPr>
          <p:spPr bwMode="auto">
            <a:xfrm>
              <a:off x="3179" y="3814"/>
              <a:ext cx="448" cy="25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28030" name="Text Box 61"/>
            <p:cNvSpPr txBox="1">
              <a:spLocks noChangeArrowheads="1"/>
            </p:cNvSpPr>
            <p:nvPr/>
          </p:nvSpPr>
          <p:spPr bwMode="auto">
            <a:xfrm>
              <a:off x="4399" y="3561"/>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28031" name="Text Box 62"/>
            <p:cNvSpPr txBox="1">
              <a:spLocks noChangeArrowheads="1"/>
            </p:cNvSpPr>
            <p:nvPr/>
          </p:nvSpPr>
          <p:spPr bwMode="auto">
            <a:xfrm>
              <a:off x="3052" y="3216"/>
              <a:ext cx="4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A</a:t>
              </a:r>
              <a:endParaRPr lang="en-US" altLang="x-none" sz="2003" b="1">
                <a:solidFill>
                  <a:srgbClr val="000000"/>
                </a:solidFill>
                <a:latin typeface="Arial" charset="0"/>
                <a:ea typeface="宋体" charset="-122"/>
              </a:endParaRPr>
            </a:p>
          </p:txBody>
        </p:sp>
        <p:sp>
          <p:nvSpPr>
            <p:cNvPr id="128032" name="Line 63"/>
            <p:cNvSpPr>
              <a:spLocks noChangeShapeType="1"/>
            </p:cNvSpPr>
            <p:nvPr/>
          </p:nvSpPr>
          <p:spPr bwMode="auto">
            <a:xfrm>
              <a:off x="2096" y="4212"/>
              <a:ext cx="123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8033" name="Line 64"/>
            <p:cNvSpPr>
              <a:spLocks noChangeShapeType="1"/>
            </p:cNvSpPr>
            <p:nvPr/>
          </p:nvSpPr>
          <p:spPr bwMode="auto">
            <a:xfrm>
              <a:off x="3216"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8034" name="Line 65"/>
            <p:cNvSpPr>
              <a:spLocks noChangeShapeType="1"/>
            </p:cNvSpPr>
            <p:nvPr/>
          </p:nvSpPr>
          <p:spPr bwMode="auto">
            <a:xfrm>
              <a:off x="3552"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28035" name="Freeform 66"/>
            <p:cNvSpPr>
              <a:spLocks/>
            </p:cNvSpPr>
            <p:nvPr/>
          </p:nvSpPr>
          <p:spPr bwMode="auto">
            <a:xfrm>
              <a:off x="3627" y="3958"/>
              <a:ext cx="784" cy="217"/>
            </a:xfrm>
            <a:custGeom>
              <a:avLst/>
              <a:gdLst>
                <a:gd name="T0" fmla="*/ 0 w 1776"/>
                <a:gd name="T1" fmla="*/ 0 h 576"/>
                <a:gd name="T2" fmla="*/ 0 w 1776"/>
                <a:gd name="T3" fmla="*/ 0 h 576"/>
                <a:gd name="T4" fmla="*/ 0 w 1776"/>
                <a:gd name="T5" fmla="*/ 0 h 576"/>
                <a:gd name="T6" fmla="*/ 0 w 1776"/>
                <a:gd name="T7" fmla="*/ 0 h 576"/>
                <a:gd name="T8" fmla="*/ 0 w 1776"/>
                <a:gd name="T9" fmla="*/ 0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grpSp>
    </p:spTree>
    <p:extLst>
      <p:ext uri="{BB962C8B-B14F-4D97-AF65-F5344CB8AC3E}">
        <p14:creationId xmlns:p14="http://schemas.microsoft.com/office/powerpoint/2010/main" val="192878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34141" y="240245"/>
            <a:ext cx="7783195" cy="1144588"/>
          </a:xfrm>
        </p:spPr>
        <p:txBody>
          <a:bodyPr/>
          <a:lstStyle/>
          <a:p>
            <a:r>
              <a:rPr lang="en-US" altLang="x-none" sz="3605">
                <a:ea typeface="ＭＳ Ｐゴシック" charset="-128"/>
              </a:rPr>
              <a:t>Summary: End-to-End Arguments</a:t>
            </a:r>
          </a:p>
        </p:txBody>
      </p:sp>
      <p:sp>
        <p:nvSpPr>
          <p:cNvPr id="130051"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If a higher layer can do it, don</a:t>
            </a:r>
            <a:r>
              <a:rPr lang="ja-JP" altLang="en-US">
                <a:ea typeface="ＭＳ Ｐゴシック" charset="-128"/>
              </a:rPr>
              <a:t>’</a:t>
            </a:r>
            <a:r>
              <a:rPr lang="en-US" altLang="ja-JP" dirty="0">
                <a:ea typeface="ＭＳ Ｐゴシック" charset="-128"/>
              </a:rPr>
              <a:t>t do it at a lower layer -- the higher the layer, the more it knows about the best what it needs</a:t>
            </a:r>
          </a:p>
          <a:p>
            <a:pPr>
              <a:buFont typeface="Wingdings" pitchFamily="2" charset="2"/>
              <a:buChar char="q"/>
            </a:pPr>
            <a:r>
              <a:rPr lang="en-US" altLang="x-none" dirty="0">
                <a:ea typeface="ＭＳ Ｐゴシック" charset="-128"/>
              </a:rPr>
              <a:t>Add functionality in lower layers </a:t>
            </a:r>
            <a:r>
              <a:rPr lang="en-US" altLang="x-none" dirty="0" err="1">
                <a:ea typeface="ＭＳ Ｐゴシック" charset="-128"/>
              </a:rPr>
              <a:t>iff</a:t>
            </a:r>
            <a:r>
              <a:rPr lang="en-US" altLang="x-none" dirty="0">
                <a:ea typeface="ＭＳ Ｐゴシック" charset="-128"/>
              </a:rPr>
              <a:t> it </a:t>
            </a:r>
          </a:p>
          <a:p>
            <a:pPr lvl="2">
              <a:buFontTx/>
              <a:buNone/>
            </a:pPr>
            <a:r>
              <a:rPr lang="en-US" altLang="x-none" dirty="0">
                <a:ea typeface="ＭＳ Ｐゴシック" charset="-128"/>
              </a:rPr>
              <a:t>(1) is used by and improves performance of a large number of (current and potential future) applications,</a:t>
            </a:r>
          </a:p>
          <a:p>
            <a:pPr lvl="2">
              <a:buFontTx/>
              <a:buNone/>
            </a:pPr>
            <a:r>
              <a:rPr lang="en-US" altLang="x-none" dirty="0">
                <a:ea typeface="ＭＳ Ｐゴシック" charset="-128"/>
              </a:rPr>
              <a:t>(2) does not hurt (too much) other applications</a:t>
            </a:r>
            <a:r>
              <a:rPr lang="en-US" altLang="zh-CN" dirty="0">
                <a:ea typeface="宋体" charset="-122"/>
              </a:rPr>
              <a:t>, and </a:t>
            </a:r>
          </a:p>
          <a:p>
            <a:pPr lvl="2">
              <a:buFontTx/>
              <a:buNone/>
            </a:pPr>
            <a:r>
              <a:rPr lang="en-US" altLang="zh-CN" dirty="0">
                <a:ea typeface="宋体" charset="-122"/>
              </a:rPr>
              <a:t>(3) does not increase (too much) complexity/overhead</a:t>
            </a:r>
          </a:p>
          <a:p>
            <a:pPr>
              <a:buFont typeface="Wingdings" pitchFamily="2" charset="2"/>
              <a:buChar char="q"/>
            </a:pPr>
            <a:r>
              <a:rPr lang="en-US" altLang="x-none" dirty="0">
                <a:ea typeface="宋体" charset="-122"/>
              </a:rPr>
              <a:t>Practical tradeoff, e.g.,</a:t>
            </a:r>
          </a:p>
          <a:p>
            <a:pPr lvl="1">
              <a:buFont typeface="Courier New" panose="02070309020205020404" pitchFamily="49" charset="0"/>
              <a:buChar char="o"/>
            </a:pPr>
            <a:r>
              <a:rPr lang="en-US" altLang="x-none" dirty="0">
                <a:ea typeface="宋体" charset="-122"/>
              </a:rPr>
              <a:t>allow multiple interfaces at a lower layer (one provides the function; one does not)</a:t>
            </a:r>
          </a:p>
        </p:txBody>
      </p:sp>
      <p:sp>
        <p:nvSpPr>
          <p:cNvPr id="13004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59BA0022-1326-A847-838D-45BEB945BB29}" type="slidenum">
              <a:rPr lang="en-US" altLang="x-none" sz="1202">
                <a:latin typeface="Tahoma" charset="0"/>
              </a:rPr>
              <a:pPr>
                <a:spcBef>
                  <a:spcPct val="0"/>
                </a:spcBef>
                <a:buClrTx/>
                <a:buSzTx/>
                <a:buFontTx/>
                <a:buNone/>
              </a:pPr>
              <a:t>61</a:t>
            </a:fld>
            <a:endParaRPr lang="en-US" altLang="x-none" sz="1202">
              <a:latin typeface="Tahoma" charset="0"/>
            </a:endParaRPr>
          </a:p>
        </p:txBody>
      </p:sp>
    </p:spTree>
    <p:extLst>
      <p:ext uri="{BB962C8B-B14F-4D97-AF65-F5344CB8AC3E}">
        <p14:creationId xmlns:p14="http://schemas.microsoft.com/office/powerpoint/2010/main" val="3183804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5"/>
          <p:cNvSpPr>
            <a:spLocks noChangeArrowheads="1"/>
          </p:cNvSpPr>
          <p:nvPr/>
        </p:nvSpPr>
        <p:spPr bwMode="auto">
          <a:xfrm>
            <a:off x="534141" y="1375093"/>
            <a:ext cx="7783195" cy="503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800100" indent="-34290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Clr>
                <a:srgbClr val="3333CC"/>
              </a:buClr>
              <a:buFont typeface="Wingdings" pitchFamily="2" charset="2"/>
              <a:buChar char="q"/>
            </a:pPr>
            <a:r>
              <a:rPr lang="en-US" altLang="x-none" sz="2403" dirty="0">
                <a:solidFill>
                  <a:srgbClr val="000000"/>
                </a:solidFill>
              </a:rPr>
              <a:t>We used reliability as an example</a:t>
            </a:r>
          </a:p>
          <a:p>
            <a:pPr algn="l">
              <a:buClr>
                <a:srgbClr val="3333CC"/>
              </a:buClr>
              <a:buFont typeface="Wingdings" pitchFamily="2" charset="2"/>
              <a:buChar char="q"/>
            </a:pPr>
            <a:endParaRPr lang="en-US" altLang="x-none" sz="2403" dirty="0">
              <a:solidFill>
                <a:srgbClr val="000000"/>
              </a:solidFill>
            </a:endParaRPr>
          </a:p>
          <a:p>
            <a:pPr algn="l">
              <a:buClr>
                <a:srgbClr val="3333CC"/>
              </a:buClr>
              <a:buFont typeface="Wingdings" pitchFamily="2" charset="2"/>
              <a:buChar char="q"/>
            </a:pPr>
            <a:r>
              <a:rPr lang="en-US" altLang="x-none" sz="2403" dirty="0">
                <a:solidFill>
                  <a:srgbClr val="000000"/>
                </a:solidFill>
              </a:rPr>
              <a:t>Assume two layers (L1: network; L2: end-to-end). Where may you implement the following functions?</a:t>
            </a:r>
          </a:p>
          <a:p>
            <a:pPr lvl="1" algn="l">
              <a:buClr>
                <a:srgbClr val="3333CC"/>
              </a:buClr>
              <a:buSzPct val="85000"/>
              <a:buFont typeface="Courier New" panose="02070309020205020404" pitchFamily="49" charset="0"/>
              <a:buChar char="o"/>
            </a:pPr>
            <a:r>
              <a:rPr lang="en-US" altLang="x-none" sz="2403" dirty="0">
                <a:solidFill>
                  <a:srgbClr val="000000"/>
                </a:solidFill>
              </a:rPr>
              <a:t>security (privacy of traffic)</a:t>
            </a:r>
          </a:p>
          <a:p>
            <a:pPr lvl="1" algn="l">
              <a:buClr>
                <a:srgbClr val="3333CC"/>
              </a:buClr>
              <a:buSzPct val="85000"/>
              <a:buFont typeface="Courier New" panose="02070309020205020404" pitchFamily="49" charset="0"/>
              <a:buChar char="o"/>
            </a:pPr>
            <a:r>
              <a:rPr lang="en-US" altLang="x-none" sz="2403" dirty="0">
                <a:solidFill>
                  <a:srgbClr val="000000"/>
                </a:solidFill>
              </a:rPr>
              <a:t>quality of service (e.g., delay/bandwidth guarantee)</a:t>
            </a:r>
          </a:p>
          <a:p>
            <a:pPr lvl="1" algn="l">
              <a:buClr>
                <a:srgbClr val="3333CC"/>
              </a:buClr>
              <a:buSzPct val="85000"/>
              <a:buFont typeface="Courier New" panose="02070309020205020404" pitchFamily="49" charset="0"/>
              <a:buChar char="o"/>
            </a:pPr>
            <a:r>
              <a:rPr lang="en-US" altLang="x-none" sz="2403" dirty="0">
                <a:solidFill>
                  <a:srgbClr val="000000"/>
                </a:solidFill>
              </a:rPr>
              <a:t>congestion control (e.g., not to overwhelm network links or receiver) </a:t>
            </a:r>
          </a:p>
          <a:p>
            <a:pPr lvl="1" algn="l">
              <a:buClr>
                <a:srgbClr val="3333CC"/>
              </a:buClr>
              <a:buSzPct val="85000"/>
              <a:buFont typeface="ZapfDingbats" charset="0"/>
              <a:buChar char="r"/>
            </a:pPr>
            <a:endParaRPr lang="en-US" altLang="x-none" sz="2403" dirty="0">
              <a:solidFill>
                <a:srgbClr val="000000"/>
              </a:solidFill>
            </a:endParaRPr>
          </a:p>
          <a:p>
            <a:pPr lvl="1" algn="l">
              <a:buClr>
                <a:srgbClr val="3333CC"/>
              </a:buClr>
              <a:buSzPct val="85000"/>
              <a:buFont typeface="ZapfDingbats" charset="0"/>
              <a:buChar char="r"/>
            </a:pPr>
            <a:endParaRPr lang="en-US" altLang="x-none" sz="2403" dirty="0">
              <a:solidFill>
                <a:srgbClr val="000000"/>
              </a:solidFill>
            </a:endParaRPr>
          </a:p>
          <a:p>
            <a:pPr lvl="1" algn="l">
              <a:buClr>
                <a:srgbClr val="3333CC"/>
              </a:buClr>
            </a:pPr>
            <a:endParaRPr lang="en-US" altLang="x-none" sz="2403" dirty="0">
              <a:solidFill>
                <a:srgbClr val="000000"/>
              </a:solidFill>
            </a:endParaRPr>
          </a:p>
        </p:txBody>
      </p:sp>
      <p:sp>
        <p:nvSpPr>
          <p:cNvPr id="13209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80F09AC4-6EFE-F040-A3F6-000947CB4D13}" type="slidenum">
              <a:rPr lang="en-US" altLang="x-none" sz="1202">
                <a:latin typeface="Tahoma" charset="0"/>
              </a:rPr>
              <a:pPr>
                <a:spcBef>
                  <a:spcPct val="0"/>
                </a:spcBef>
                <a:buClrTx/>
                <a:buSzTx/>
                <a:buFontTx/>
                <a:buNone/>
              </a:pPr>
              <a:t>62</a:t>
            </a:fld>
            <a:endParaRPr lang="en-US" altLang="x-none" sz="1202">
              <a:latin typeface="Tahoma" charset="0"/>
            </a:endParaRPr>
          </a:p>
        </p:txBody>
      </p:sp>
      <p:sp>
        <p:nvSpPr>
          <p:cNvPr id="132098" name="Rectangle 4"/>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5" rIns="91547" bIns="45775"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6" u="sng" dirty="0">
                <a:solidFill>
                  <a:srgbClr val="3333CC"/>
                </a:solidFill>
              </a:rPr>
              <a:t>Examples</a:t>
            </a:r>
          </a:p>
        </p:txBody>
      </p:sp>
      <p:sp>
        <p:nvSpPr>
          <p:cNvPr id="132100" name="Oval 37"/>
          <p:cNvSpPr>
            <a:spLocks noChangeArrowheads="1"/>
          </p:cNvSpPr>
          <p:nvPr/>
        </p:nvSpPr>
        <p:spPr bwMode="auto">
          <a:xfrm>
            <a:off x="3095156" y="5546478"/>
            <a:ext cx="829826" cy="518244"/>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2101" name="Rectangle 44"/>
          <p:cNvSpPr>
            <a:spLocks noChangeArrowheads="1"/>
          </p:cNvSpPr>
          <p:nvPr/>
        </p:nvSpPr>
        <p:spPr bwMode="auto">
          <a:xfrm>
            <a:off x="3034747" y="5489249"/>
            <a:ext cx="950644" cy="10921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2102" name="Oval 45"/>
          <p:cNvSpPr>
            <a:spLocks noChangeArrowheads="1"/>
          </p:cNvSpPr>
          <p:nvPr/>
        </p:nvSpPr>
        <p:spPr bwMode="auto">
          <a:xfrm>
            <a:off x="3212794" y="6121951"/>
            <a:ext cx="712188" cy="402196"/>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32103" name="Text Box 46"/>
          <p:cNvSpPr txBox="1">
            <a:spLocks noChangeArrowheads="1"/>
          </p:cNvSpPr>
          <p:nvPr/>
        </p:nvSpPr>
        <p:spPr bwMode="auto">
          <a:xfrm>
            <a:off x="3332022" y="5670476"/>
            <a:ext cx="481681"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32104" name="Oval 47"/>
          <p:cNvSpPr>
            <a:spLocks noChangeArrowheads="1"/>
          </p:cNvSpPr>
          <p:nvPr/>
        </p:nvSpPr>
        <p:spPr bwMode="auto">
          <a:xfrm>
            <a:off x="6773733" y="5546478"/>
            <a:ext cx="831415" cy="518244"/>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2105" name="Rectangle 48"/>
          <p:cNvSpPr>
            <a:spLocks noChangeArrowheads="1"/>
          </p:cNvSpPr>
          <p:nvPr/>
        </p:nvSpPr>
        <p:spPr bwMode="auto">
          <a:xfrm>
            <a:off x="6714913" y="5489249"/>
            <a:ext cx="949054" cy="10921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2106" name="Oval 49"/>
          <p:cNvSpPr>
            <a:spLocks noChangeArrowheads="1"/>
          </p:cNvSpPr>
          <p:nvPr/>
        </p:nvSpPr>
        <p:spPr bwMode="auto">
          <a:xfrm>
            <a:off x="6834142" y="6121951"/>
            <a:ext cx="712188" cy="402196"/>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32107" name="Line 50"/>
          <p:cNvSpPr>
            <a:spLocks noChangeShapeType="1"/>
          </p:cNvSpPr>
          <p:nvPr/>
        </p:nvSpPr>
        <p:spPr bwMode="auto">
          <a:xfrm>
            <a:off x="5527404" y="6697424"/>
            <a:ext cx="195851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32108" name="Line 51"/>
          <p:cNvSpPr>
            <a:spLocks noChangeShapeType="1"/>
          </p:cNvSpPr>
          <p:nvPr/>
        </p:nvSpPr>
        <p:spPr bwMode="auto">
          <a:xfrm>
            <a:off x="3568888"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32109" name="Line 52"/>
          <p:cNvSpPr>
            <a:spLocks noChangeShapeType="1"/>
          </p:cNvSpPr>
          <p:nvPr/>
        </p:nvSpPr>
        <p:spPr bwMode="auto">
          <a:xfrm>
            <a:off x="7190236"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32110" name="Line 54"/>
          <p:cNvSpPr>
            <a:spLocks noChangeShapeType="1"/>
          </p:cNvSpPr>
          <p:nvPr/>
        </p:nvSpPr>
        <p:spPr bwMode="auto">
          <a:xfrm>
            <a:off x="3688115" y="6007493"/>
            <a:ext cx="58820" cy="34496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32111" name="Line 55"/>
          <p:cNvSpPr>
            <a:spLocks noChangeShapeType="1"/>
          </p:cNvSpPr>
          <p:nvPr/>
        </p:nvSpPr>
        <p:spPr bwMode="auto">
          <a:xfrm flipV="1">
            <a:off x="7012189" y="5950263"/>
            <a:ext cx="58819" cy="28614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501"/>
          </a:p>
        </p:txBody>
      </p:sp>
      <p:sp>
        <p:nvSpPr>
          <p:cNvPr id="132112" name="Text Box 57"/>
          <p:cNvSpPr txBox="1">
            <a:spLocks noChangeArrowheads="1"/>
          </p:cNvSpPr>
          <p:nvPr/>
        </p:nvSpPr>
        <p:spPr bwMode="auto">
          <a:xfrm>
            <a:off x="2926647" y="5403405"/>
            <a:ext cx="354504"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S</a:t>
            </a:r>
            <a:endParaRPr lang="en-US" altLang="x-none" sz="2003" b="1">
              <a:solidFill>
                <a:srgbClr val="000000"/>
              </a:solidFill>
              <a:latin typeface="Arial" charset="0"/>
              <a:ea typeface="宋体" charset="-122"/>
            </a:endParaRPr>
          </a:p>
        </p:txBody>
      </p:sp>
      <p:sp>
        <p:nvSpPr>
          <p:cNvPr id="132113" name="Text Box 58"/>
          <p:cNvSpPr txBox="1">
            <a:spLocks noChangeArrowheads="1"/>
          </p:cNvSpPr>
          <p:nvPr/>
        </p:nvSpPr>
        <p:spPr bwMode="auto">
          <a:xfrm>
            <a:off x="6294710" y="5403405"/>
            <a:ext cx="73230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R</a:t>
            </a:r>
            <a:endParaRPr lang="en-US" altLang="x-none" sz="2003" b="1">
              <a:solidFill>
                <a:srgbClr val="000000"/>
              </a:solidFill>
              <a:latin typeface="Arial" charset="0"/>
              <a:ea typeface="宋体" charset="-122"/>
            </a:endParaRPr>
          </a:p>
        </p:txBody>
      </p:sp>
      <p:sp>
        <p:nvSpPr>
          <p:cNvPr id="132114" name="Freeform 59"/>
          <p:cNvSpPr>
            <a:spLocks/>
          </p:cNvSpPr>
          <p:nvPr/>
        </p:nvSpPr>
        <p:spPr bwMode="auto">
          <a:xfrm>
            <a:off x="3807343" y="6293640"/>
            <a:ext cx="1246329" cy="344966"/>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
        <p:nvSpPr>
          <p:cNvPr id="132115" name="Rectangle 60"/>
          <p:cNvSpPr>
            <a:spLocks noChangeArrowheads="1"/>
          </p:cNvSpPr>
          <p:nvPr/>
        </p:nvSpPr>
        <p:spPr bwMode="auto">
          <a:xfrm>
            <a:off x="4934444" y="5489249"/>
            <a:ext cx="949054" cy="10921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2116" name="Oval 61"/>
          <p:cNvSpPr>
            <a:spLocks noChangeArrowheads="1"/>
          </p:cNvSpPr>
          <p:nvPr/>
        </p:nvSpPr>
        <p:spPr bwMode="auto">
          <a:xfrm>
            <a:off x="5053672" y="6064722"/>
            <a:ext cx="712188" cy="402196"/>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32117" name="Text Box 62"/>
          <p:cNvSpPr txBox="1">
            <a:spLocks noChangeArrowheads="1"/>
          </p:cNvSpPr>
          <p:nvPr/>
        </p:nvSpPr>
        <p:spPr bwMode="auto">
          <a:xfrm>
            <a:off x="6993112" y="5662528"/>
            <a:ext cx="481680"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32118" name="Text Box 63"/>
          <p:cNvSpPr txBox="1">
            <a:spLocks noChangeArrowheads="1"/>
          </p:cNvSpPr>
          <p:nvPr/>
        </p:nvSpPr>
        <p:spPr bwMode="auto">
          <a:xfrm>
            <a:off x="4502044" y="5403405"/>
            <a:ext cx="718547"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A</a:t>
            </a:r>
            <a:endParaRPr lang="en-US" altLang="x-none" sz="2003" b="1">
              <a:solidFill>
                <a:srgbClr val="000000"/>
              </a:solidFill>
              <a:latin typeface="Arial" charset="0"/>
              <a:ea typeface="宋体" charset="-122"/>
            </a:endParaRPr>
          </a:p>
        </p:txBody>
      </p:sp>
      <p:sp>
        <p:nvSpPr>
          <p:cNvPr id="132119" name="Line 64"/>
          <p:cNvSpPr>
            <a:spLocks noChangeShapeType="1"/>
          </p:cNvSpPr>
          <p:nvPr/>
        </p:nvSpPr>
        <p:spPr bwMode="auto">
          <a:xfrm>
            <a:off x="3332022" y="6697424"/>
            <a:ext cx="195851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32120" name="Line 65"/>
          <p:cNvSpPr>
            <a:spLocks noChangeShapeType="1"/>
          </p:cNvSpPr>
          <p:nvPr/>
        </p:nvSpPr>
        <p:spPr bwMode="auto">
          <a:xfrm>
            <a:off x="5112491"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32121" name="Line 66"/>
          <p:cNvSpPr>
            <a:spLocks noChangeShapeType="1"/>
          </p:cNvSpPr>
          <p:nvPr/>
        </p:nvSpPr>
        <p:spPr bwMode="auto">
          <a:xfrm>
            <a:off x="5646632" y="6581377"/>
            <a:ext cx="0" cy="11604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132122" name="Freeform 67"/>
          <p:cNvSpPr>
            <a:spLocks/>
          </p:cNvSpPr>
          <p:nvPr/>
        </p:nvSpPr>
        <p:spPr bwMode="auto">
          <a:xfrm>
            <a:off x="5765860" y="6293640"/>
            <a:ext cx="1246329" cy="344966"/>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sz="501"/>
          </a:p>
        </p:txBody>
      </p:sp>
    </p:spTree>
    <p:extLst>
      <p:ext uri="{BB962C8B-B14F-4D97-AF65-F5344CB8AC3E}">
        <p14:creationId xmlns:p14="http://schemas.microsoft.com/office/powerpoint/2010/main" val="133640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p:txBody>
          <a:bodyPr/>
          <a:lstStyle/>
          <a:p>
            <a:r>
              <a:rPr lang="en-US" altLang="x-none">
                <a:ea typeface="ＭＳ Ｐゴシック" charset="-128"/>
              </a:rPr>
              <a:t>Example</a:t>
            </a:r>
          </a:p>
        </p:txBody>
      </p:sp>
      <p:sp>
        <p:nvSpPr>
          <p:cNvPr id="134146" name="Content Placeholder 3"/>
          <p:cNvSpPr>
            <a:spLocks noGrp="1"/>
          </p:cNvSpPr>
          <p:nvPr>
            <p:ph idx="1"/>
          </p:nvPr>
        </p:nvSpPr>
        <p:spPr/>
        <p:txBody>
          <a:bodyPr/>
          <a:lstStyle/>
          <a:p>
            <a:pPr>
              <a:buFont typeface="Wingdings" pitchFamily="2" charset="2"/>
              <a:buChar char="q"/>
            </a:pPr>
            <a:r>
              <a:rPr lang="en-US" altLang="x-none" dirty="0">
                <a:ea typeface="ＭＳ Ｐゴシック" charset="-128"/>
              </a:rPr>
              <a:t>Consider the presence service in a social networking system: shows which contacts are online (e.g., skype)</a:t>
            </a:r>
          </a:p>
          <a:p>
            <a:pPr lvl="1">
              <a:buFont typeface="Courier New" panose="02070309020205020404" pitchFamily="49" charset="0"/>
              <a:buChar char="o"/>
            </a:pPr>
            <a:r>
              <a:rPr lang="en-US" altLang="x-none" dirty="0">
                <a:ea typeface="ＭＳ Ｐゴシック" charset="-128"/>
              </a:rPr>
              <a:t>implementing by end user’</a:t>
            </a:r>
            <a:r>
              <a:rPr lang="en-US" altLang="ja-JP" dirty="0">
                <a:ea typeface="ＭＳ Ｐゴシック" charset="-128"/>
              </a:rPr>
              <a:t>s host app or through a third party service?</a:t>
            </a:r>
            <a:endParaRPr lang="en-US" altLang="x-none" dirty="0">
              <a:ea typeface="ＭＳ Ｐゴシック" charset="-128"/>
            </a:endParaRPr>
          </a:p>
        </p:txBody>
      </p:sp>
      <p:sp>
        <p:nvSpPr>
          <p:cNvPr id="134147" name="Slide Number Placehold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a:spcBef>
                <a:spcPct val="20000"/>
              </a:spcBef>
              <a:buChar char="•"/>
              <a:defRPr sz="2003">
                <a:solidFill>
                  <a:schemeClr val="tx1"/>
                </a:solidFill>
                <a:latin typeface="Comic Sans MS" charset="0"/>
                <a:ea typeface="ＭＳ Ｐゴシック" charset="-128"/>
              </a:defRPr>
            </a:lvl3pPr>
            <a:lvl4pPr marL="1602440" indent="-228920">
              <a:spcBef>
                <a:spcPct val="20000"/>
              </a:spcBef>
              <a:buChar char="–"/>
              <a:defRPr sz="2003">
                <a:solidFill>
                  <a:schemeClr val="tx1"/>
                </a:solidFill>
                <a:latin typeface="Times New Roman" charset="0"/>
                <a:ea typeface="ＭＳ Ｐゴシック" charset="-128"/>
              </a:defRPr>
            </a:lvl4pPr>
            <a:lvl5pPr marL="2060280" indent="-228920">
              <a:spcBef>
                <a:spcPct val="20000"/>
              </a:spcBef>
              <a:buChar char="»"/>
              <a:defRPr sz="2003">
                <a:solidFill>
                  <a:schemeClr val="tx1"/>
                </a:solidFill>
                <a:latin typeface="Times New Roman" charset="0"/>
                <a:ea typeface="ＭＳ Ｐゴシック" charset="-128"/>
              </a:defRPr>
            </a:lvl5pPr>
            <a:lvl6pPr marL="2518120" indent="-228920"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eaLnBrk="1" hangingPunct="1">
              <a:spcBef>
                <a:spcPct val="0"/>
              </a:spcBef>
              <a:buClrTx/>
              <a:buSzTx/>
              <a:buFontTx/>
              <a:buNone/>
            </a:pPr>
            <a:fld id="{4FDB941E-CD56-AD43-96BA-64CA64D69C58}" type="slidenum">
              <a:rPr lang="en-US" altLang="x-none" sz="1202">
                <a:solidFill>
                  <a:srgbClr val="000000"/>
                </a:solidFill>
                <a:latin typeface="Tahoma" charset="0"/>
              </a:rPr>
              <a:pPr eaLnBrk="1" hangingPunct="1">
                <a:spcBef>
                  <a:spcPct val="0"/>
                </a:spcBef>
                <a:buClrTx/>
                <a:buSzTx/>
                <a:buFontTx/>
                <a:buNone/>
              </a:pPr>
              <a:t>63</a:t>
            </a:fld>
            <a:endParaRPr lang="en-US" altLang="x-none" sz="1202">
              <a:solidFill>
                <a:srgbClr val="000000"/>
              </a:solidFill>
              <a:latin typeface="Tahoma" charset="0"/>
            </a:endParaRPr>
          </a:p>
        </p:txBody>
      </p:sp>
      <p:sp>
        <p:nvSpPr>
          <p:cNvPr id="134148" name="Oval 37"/>
          <p:cNvSpPr>
            <a:spLocks noChangeArrowheads="1"/>
          </p:cNvSpPr>
          <p:nvPr/>
        </p:nvSpPr>
        <p:spPr bwMode="auto">
          <a:xfrm>
            <a:off x="1950568" y="4331944"/>
            <a:ext cx="1333762" cy="759879"/>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4149" name="Rectangle 44"/>
          <p:cNvSpPr>
            <a:spLocks noChangeArrowheads="1"/>
          </p:cNvSpPr>
          <p:nvPr/>
        </p:nvSpPr>
        <p:spPr bwMode="auto">
          <a:xfrm>
            <a:off x="1890160" y="4274714"/>
            <a:ext cx="1529296" cy="160242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4150" name="Text Box 46"/>
          <p:cNvSpPr txBox="1">
            <a:spLocks noChangeArrowheads="1"/>
          </p:cNvSpPr>
          <p:nvPr/>
        </p:nvSpPr>
        <p:spPr bwMode="auto">
          <a:xfrm>
            <a:off x="2187434" y="4455940"/>
            <a:ext cx="774187" cy="40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134151" name="Oval 47"/>
          <p:cNvSpPr>
            <a:spLocks noChangeArrowheads="1"/>
          </p:cNvSpPr>
          <p:nvPr/>
        </p:nvSpPr>
        <p:spPr bwMode="auto">
          <a:xfrm>
            <a:off x="5629146" y="4331944"/>
            <a:ext cx="1336941" cy="759879"/>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4152" name="Rectangle 48"/>
          <p:cNvSpPr>
            <a:spLocks noChangeArrowheads="1"/>
          </p:cNvSpPr>
          <p:nvPr/>
        </p:nvSpPr>
        <p:spPr bwMode="auto">
          <a:xfrm>
            <a:off x="5570326" y="4274714"/>
            <a:ext cx="1526117" cy="160242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1">
              <a:solidFill>
                <a:srgbClr val="000000"/>
              </a:solidFill>
              <a:latin typeface="Times New Roman" charset="0"/>
            </a:endParaRPr>
          </a:p>
        </p:txBody>
      </p:sp>
      <p:sp>
        <p:nvSpPr>
          <p:cNvPr id="134153" name="Oval 49"/>
          <p:cNvSpPr>
            <a:spLocks noChangeArrowheads="1"/>
          </p:cNvSpPr>
          <p:nvPr/>
        </p:nvSpPr>
        <p:spPr bwMode="auto">
          <a:xfrm>
            <a:off x="3967903" y="5190385"/>
            <a:ext cx="1144588" cy="589781"/>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b="1">
                <a:solidFill>
                  <a:srgbClr val="000000"/>
                </a:solidFill>
                <a:latin typeface="Arial" charset="0"/>
              </a:rPr>
              <a:t>L1</a:t>
            </a:r>
          </a:p>
        </p:txBody>
      </p:sp>
      <p:sp>
        <p:nvSpPr>
          <p:cNvPr id="134154" name="Text Box 57"/>
          <p:cNvSpPr txBox="1">
            <a:spLocks noChangeArrowheads="1"/>
          </p:cNvSpPr>
          <p:nvPr/>
        </p:nvSpPr>
        <p:spPr bwMode="auto">
          <a:xfrm>
            <a:off x="1782059" y="4188870"/>
            <a:ext cx="570704" cy="40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ea typeface="宋体" charset="-122"/>
              </a:rPr>
              <a:t>A</a:t>
            </a:r>
          </a:p>
        </p:txBody>
      </p:sp>
      <p:sp>
        <p:nvSpPr>
          <p:cNvPr id="134155" name="Text Box 58"/>
          <p:cNvSpPr txBox="1">
            <a:spLocks noChangeArrowheads="1"/>
          </p:cNvSpPr>
          <p:nvPr/>
        </p:nvSpPr>
        <p:spPr bwMode="auto">
          <a:xfrm>
            <a:off x="5157003" y="4188870"/>
            <a:ext cx="1155716" cy="40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3" b="1">
                <a:solidFill>
                  <a:srgbClr val="000000"/>
                </a:solidFill>
                <a:latin typeface="Arial" charset="0"/>
                <a:ea typeface="宋体" charset="-122"/>
              </a:rPr>
              <a:t>     B</a:t>
            </a:r>
            <a:endParaRPr lang="en-US" altLang="x-none" sz="2003" b="1">
              <a:solidFill>
                <a:srgbClr val="000000"/>
              </a:solidFill>
              <a:latin typeface="Arial" charset="0"/>
              <a:ea typeface="宋体" charset="-122"/>
            </a:endParaRPr>
          </a:p>
        </p:txBody>
      </p:sp>
      <p:sp>
        <p:nvSpPr>
          <p:cNvPr id="134156" name="Text Box 62"/>
          <p:cNvSpPr txBox="1">
            <a:spLocks noChangeArrowheads="1"/>
          </p:cNvSpPr>
          <p:nvPr/>
        </p:nvSpPr>
        <p:spPr bwMode="auto">
          <a:xfrm>
            <a:off x="5848525" y="4447992"/>
            <a:ext cx="774186" cy="40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3" b="1">
                <a:solidFill>
                  <a:srgbClr val="000000"/>
                </a:solidFill>
                <a:latin typeface="Arial" charset="0"/>
              </a:rPr>
              <a:t>L2</a:t>
            </a:r>
          </a:p>
        </p:txBody>
      </p:sp>
      <p:sp>
        <p:nvSpPr>
          <p:cNvPr id="28" name="Line 54"/>
          <p:cNvSpPr>
            <a:spLocks noChangeShapeType="1"/>
          </p:cNvSpPr>
          <p:nvPr/>
        </p:nvSpPr>
        <p:spPr bwMode="auto">
          <a:xfrm>
            <a:off x="3204845" y="4808855"/>
            <a:ext cx="839364" cy="534141"/>
          </a:xfrm>
          <a:prstGeom prst="line">
            <a:avLst/>
          </a:prstGeom>
          <a:noFill/>
          <a:ln w="38100">
            <a:solidFill>
              <a:schemeClr val="accent6"/>
            </a:solidFill>
            <a:round/>
            <a:headEnd type="triangle" w="lg" len="med"/>
            <a:tailEnd type="triangle" w="lg" len="med"/>
          </a:ln>
          <a:extLst>
            <a:ext uri="{909E8E84-426E-40dd-AFC4-6F175D3DCCD1}"/>
          </a:extLst>
        </p:spPr>
        <p:txBody>
          <a:bodyPr wrap="none" anchor="ctr"/>
          <a:lstStyle/>
          <a:p>
            <a:pPr algn="ctr">
              <a:defRPr/>
            </a:pPr>
            <a:endParaRPr lang="en-US" sz="501">
              <a:ea typeface="ＭＳ Ｐゴシック" charset="0"/>
              <a:cs typeface="ＭＳ Ｐゴシック" charset="0"/>
            </a:endParaRPr>
          </a:p>
        </p:txBody>
      </p:sp>
      <p:sp>
        <p:nvSpPr>
          <p:cNvPr id="29" name="Line 54"/>
          <p:cNvSpPr>
            <a:spLocks noChangeShapeType="1"/>
          </p:cNvSpPr>
          <p:nvPr/>
        </p:nvSpPr>
        <p:spPr bwMode="auto">
          <a:xfrm flipH="1">
            <a:off x="5036185" y="4885161"/>
            <a:ext cx="763058" cy="457835"/>
          </a:xfrm>
          <a:prstGeom prst="line">
            <a:avLst/>
          </a:prstGeom>
          <a:noFill/>
          <a:ln w="38100">
            <a:solidFill>
              <a:schemeClr val="accent6"/>
            </a:solidFill>
            <a:round/>
            <a:headEnd type="triangle" w="lg" len="med"/>
            <a:tailEnd type="triangle" w="lg" len="med"/>
          </a:ln>
          <a:extLst>
            <a:ext uri="{909E8E84-426E-40dd-AFC4-6F175D3DCCD1}"/>
          </a:extLst>
        </p:spPr>
        <p:txBody>
          <a:bodyPr wrap="none" anchor="ctr"/>
          <a:lstStyle/>
          <a:p>
            <a:pPr algn="ctr">
              <a:defRPr/>
            </a:pPr>
            <a:endParaRPr lang="en-US" sz="501">
              <a:ea typeface="ＭＳ Ｐゴシック" charset="0"/>
              <a:cs typeface="ＭＳ Ｐゴシック" charset="0"/>
            </a:endParaRPr>
          </a:p>
        </p:txBody>
      </p:sp>
      <p:sp>
        <p:nvSpPr>
          <p:cNvPr id="134159" name="Line 54"/>
          <p:cNvSpPr>
            <a:spLocks noChangeShapeType="1"/>
          </p:cNvSpPr>
          <p:nvPr/>
        </p:nvSpPr>
        <p:spPr bwMode="auto">
          <a:xfrm>
            <a:off x="3281151" y="4656243"/>
            <a:ext cx="2365481" cy="0"/>
          </a:xfrm>
          <a:prstGeom prst="line">
            <a:avLst/>
          </a:prstGeom>
          <a:noFill/>
          <a:ln w="38100">
            <a:solidFill>
              <a:srgbClr val="660066"/>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sz="501"/>
          </a:p>
        </p:txBody>
      </p:sp>
    </p:spTree>
    <p:extLst>
      <p:ext uri="{BB962C8B-B14F-4D97-AF65-F5344CB8AC3E}">
        <p14:creationId xmlns:p14="http://schemas.microsoft.com/office/powerpoint/2010/main" val="1225295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x-none">
                <a:ea typeface="ＭＳ Ｐゴシック" charset="-128"/>
              </a:rPr>
              <a:t>Challenges</a:t>
            </a:r>
          </a:p>
        </p:txBody>
      </p:sp>
      <p:sp>
        <p:nvSpPr>
          <p:cNvPr id="136195" name="Rectangle 3"/>
          <p:cNvSpPr>
            <a:spLocks noGrp="1" noChangeArrowheads="1"/>
          </p:cNvSpPr>
          <p:nvPr>
            <p:ph idx="1"/>
          </p:nvPr>
        </p:nvSpPr>
        <p:spPr/>
        <p:txBody>
          <a:bodyPr/>
          <a:lstStyle/>
          <a:p>
            <a:pPr>
              <a:lnSpc>
                <a:spcPct val="80000"/>
              </a:lnSpc>
              <a:buFont typeface="Wingdings" pitchFamily="2" charset="2"/>
              <a:buChar char="q"/>
            </a:pPr>
            <a:r>
              <a:rPr lang="en-US" altLang="x-none" dirty="0">
                <a:ea typeface="ＭＳ Ｐゴシック" charset="-128"/>
              </a:rPr>
              <a:t>Challenges to build a good (networking) system: find the right balance between:</a:t>
            </a:r>
          </a:p>
        </p:txBody>
      </p:sp>
      <p:sp>
        <p:nvSpPr>
          <p:cNvPr id="13619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spcBef>
                <a:spcPct val="20000"/>
              </a:spcBef>
              <a:buClr>
                <a:schemeClr val="accent2"/>
              </a:buClr>
              <a:buSzPct val="85000"/>
              <a:buFont typeface="ZapfDingbats" charset="0"/>
              <a:buChar char="r"/>
              <a:defRPr sz="2804">
                <a:solidFill>
                  <a:schemeClr val="tx1"/>
                </a:solidFill>
                <a:latin typeface="Comic Sans MS" charset="0"/>
                <a:ea typeface="ＭＳ Ｐゴシック" charset="-128"/>
              </a:defRPr>
            </a:lvl1pPr>
            <a:lvl2pPr marL="743990" indent="-286150" defTabSz="914091">
              <a:spcBef>
                <a:spcPct val="20000"/>
              </a:spcBef>
              <a:buClr>
                <a:schemeClr val="accent2"/>
              </a:buClr>
              <a:buSzPct val="75000"/>
              <a:buFont typeface="ZapfDingbats" charset="0"/>
              <a:buChar char="m"/>
              <a:defRPr sz="2403">
                <a:solidFill>
                  <a:schemeClr val="tx1"/>
                </a:solidFill>
                <a:latin typeface="Comic Sans MS" charset="0"/>
                <a:ea typeface="ＭＳ Ｐゴシック" charset="-128"/>
              </a:defRPr>
            </a:lvl2pPr>
            <a:lvl3pPr marL="1144600" indent="-228920" defTabSz="914091">
              <a:spcBef>
                <a:spcPct val="20000"/>
              </a:spcBef>
              <a:buChar char="•"/>
              <a:defRPr sz="2003">
                <a:solidFill>
                  <a:schemeClr val="tx1"/>
                </a:solidFill>
                <a:latin typeface="Comic Sans MS" charset="0"/>
                <a:ea typeface="ＭＳ Ｐゴシック" charset="-128"/>
              </a:defRPr>
            </a:lvl3pPr>
            <a:lvl4pPr marL="1602440" indent="-228920" defTabSz="914091">
              <a:spcBef>
                <a:spcPct val="20000"/>
              </a:spcBef>
              <a:buChar char="–"/>
              <a:defRPr sz="2003">
                <a:solidFill>
                  <a:schemeClr val="tx1"/>
                </a:solidFill>
                <a:latin typeface="Times New Roman" charset="0"/>
                <a:ea typeface="ＭＳ Ｐゴシック" charset="-128"/>
              </a:defRPr>
            </a:lvl4pPr>
            <a:lvl5pPr marL="2060280" indent="-228920" defTabSz="914091">
              <a:spcBef>
                <a:spcPct val="20000"/>
              </a:spcBef>
              <a:buChar char="»"/>
              <a:defRPr sz="2003">
                <a:solidFill>
                  <a:schemeClr val="tx1"/>
                </a:solidFill>
                <a:latin typeface="Times New Roman" charset="0"/>
                <a:ea typeface="ＭＳ Ｐゴシック" charset="-128"/>
              </a:defRPr>
            </a:lvl5pPr>
            <a:lvl6pPr marL="2518120"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6pPr>
            <a:lvl7pPr marL="297596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7pPr>
            <a:lvl8pPr marL="343380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8pPr>
            <a:lvl9pPr marL="3891641" indent="-228920" defTabSz="914091" eaLnBrk="0" fontAlgn="base" hangingPunct="0">
              <a:spcBef>
                <a:spcPct val="20000"/>
              </a:spcBef>
              <a:spcAft>
                <a:spcPct val="0"/>
              </a:spcAft>
              <a:buChar char="»"/>
              <a:defRPr sz="2003">
                <a:solidFill>
                  <a:schemeClr val="tx1"/>
                </a:solidFill>
                <a:latin typeface="Times New Roman" charset="0"/>
                <a:ea typeface="ＭＳ Ｐゴシック" charset="-128"/>
              </a:defRPr>
            </a:lvl9pPr>
          </a:lstStyle>
          <a:p>
            <a:pPr>
              <a:spcBef>
                <a:spcPct val="0"/>
              </a:spcBef>
              <a:buClrTx/>
              <a:buSzTx/>
              <a:buFontTx/>
              <a:buNone/>
            </a:pPr>
            <a:fld id="{5E2A6828-7DBC-7D40-9558-B865CE401AED}" type="slidenum">
              <a:rPr lang="en-US" altLang="x-none" sz="1202">
                <a:latin typeface="Tahoma" charset="0"/>
              </a:rPr>
              <a:pPr>
                <a:spcBef>
                  <a:spcPct val="0"/>
                </a:spcBef>
                <a:buClrTx/>
                <a:buSzTx/>
                <a:buFontTx/>
                <a:buNone/>
              </a:pPr>
              <a:t>64</a:t>
            </a:fld>
            <a:endParaRPr lang="en-US" altLang="x-none" sz="1202">
              <a:latin typeface="Tahoma" charset="0"/>
            </a:endParaRPr>
          </a:p>
        </p:txBody>
      </p:sp>
      <p:sp>
        <p:nvSpPr>
          <p:cNvPr id="136196" name="Text Box 4"/>
          <p:cNvSpPr txBox="1">
            <a:spLocks noChangeArrowheads="1"/>
          </p:cNvSpPr>
          <p:nvPr/>
        </p:nvSpPr>
        <p:spPr bwMode="auto">
          <a:xfrm>
            <a:off x="5284572" y="3498939"/>
            <a:ext cx="3041911" cy="10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14" tIns="44512" rIns="90614" bIns="44512">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a:solidFill>
                  <a:srgbClr val="000000"/>
                </a:solidFill>
                <a:latin typeface="Arial" charset="0"/>
              </a:rPr>
              <a:t>reuse, interoperability,</a:t>
            </a:r>
            <a:br>
              <a:rPr lang="en-US" altLang="x-none" sz="2003">
                <a:solidFill>
                  <a:srgbClr val="000000"/>
                </a:solidFill>
                <a:latin typeface="Arial" charset="0"/>
              </a:rPr>
            </a:br>
            <a:r>
              <a:rPr lang="en-US" altLang="x-none" sz="2003">
                <a:solidFill>
                  <a:srgbClr val="000000"/>
                </a:solidFill>
                <a:latin typeface="Arial" charset="0"/>
              </a:rPr>
              <a:t>implementation effort</a:t>
            </a:r>
          </a:p>
          <a:p>
            <a:pPr algn="ctr">
              <a:spcBef>
                <a:spcPct val="0"/>
              </a:spcBef>
              <a:buClrTx/>
              <a:buSzTx/>
              <a:buFontTx/>
              <a:buNone/>
            </a:pPr>
            <a:r>
              <a:rPr lang="en-US" altLang="x-none" sz="2003">
                <a:solidFill>
                  <a:srgbClr val="000000"/>
                </a:solidFill>
                <a:latin typeface="Arial" charset="0"/>
              </a:rPr>
              <a:t>(apply layering concepts)</a:t>
            </a:r>
          </a:p>
        </p:txBody>
      </p:sp>
      <p:sp>
        <p:nvSpPr>
          <p:cNvPr id="136197" name="Text Box 5"/>
          <p:cNvSpPr txBox="1">
            <a:spLocks noChangeArrowheads="1"/>
          </p:cNvSpPr>
          <p:nvPr/>
        </p:nvSpPr>
        <p:spPr bwMode="auto">
          <a:xfrm>
            <a:off x="2578904" y="3041103"/>
            <a:ext cx="2711233" cy="39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14" tIns="44512" rIns="90614" bIns="44512">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a:solidFill>
                  <a:srgbClr val="000000"/>
                </a:solidFill>
                <a:latin typeface="Arial" charset="0"/>
              </a:rPr>
              <a:t>end-to-end arguments</a:t>
            </a:r>
          </a:p>
        </p:txBody>
      </p:sp>
      <p:sp>
        <p:nvSpPr>
          <p:cNvPr id="136198" name="Line 8"/>
          <p:cNvSpPr>
            <a:spLocks noChangeShapeType="1"/>
          </p:cNvSpPr>
          <p:nvPr/>
        </p:nvSpPr>
        <p:spPr bwMode="auto">
          <a:xfrm>
            <a:off x="2823316" y="3893185"/>
            <a:ext cx="2136563" cy="0"/>
          </a:xfrm>
          <a:prstGeom prst="line">
            <a:avLst/>
          </a:prstGeom>
          <a:noFill/>
          <a:ln w="57150">
            <a:solidFill>
              <a:schemeClr val="accent1"/>
            </a:solidFill>
            <a:round/>
            <a:headEnd type="stealth" w="lg" len="lg"/>
            <a:tailEnd type="stealth" w="lg" len="lg"/>
          </a:ln>
          <a:extLst>
            <a:ext uri="{909E8E84-426E-40DD-AFC4-6F175D3DCCD1}">
              <a14:hiddenFill xmlns:a14="http://schemas.microsoft.com/office/drawing/2010/main">
                <a:noFill/>
              </a14:hiddenFill>
            </a:ext>
          </a:extLst>
        </p:spPr>
        <p:txBody>
          <a:bodyPr lIns="90614" tIns="44512" rIns="90614" bIns="44512"/>
          <a:lstStyle/>
          <a:p>
            <a:endParaRPr lang="en-US" sz="501"/>
          </a:p>
        </p:txBody>
      </p:sp>
      <p:sp>
        <p:nvSpPr>
          <p:cNvPr id="136199" name="Text Box 9"/>
          <p:cNvSpPr txBox="1">
            <a:spLocks noChangeArrowheads="1"/>
          </p:cNvSpPr>
          <p:nvPr/>
        </p:nvSpPr>
        <p:spPr bwMode="auto">
          <a:xfrm>
            <a:off x="1059631" y="3664267"/>
            <a:ext cx="1624494" cy="39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14" tIns="44512" rIns="90614" bIns="44512">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3">
                <a:solidFill>
                  <a:srgbClr val="000000"/>
                </a:solidFill>
                <a:latin typeface="Arial" charset="0"/>
              </a:rPr>
              <a:t>performance</a:t>
            </a:r>
          </a:p>
        </p:txBody>
      </p:sp>
      <p:sp>
        <p:nvSpPr>
          <p:cNvPr id="136200" name="Rectangle 10"/>
          <p:cNvSpPr>
            <a:spLocks noChangeArrowheads="1"/>
          </p:cNvSpPr>
          <p:nvPr/>
        </p:nvSpPr>
        <p:spPr bwMode="auto">
          <a:xfrm>
            <a:off x="991976" y="5266690"/>
            <a:ext cx="7172748" cy="6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605" tIns="44508" rIns="90605" bIns="44508"/>
          <a:lstStyle>
            <a:lvl1pPr marL="285750" indent="-28575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80000"/>
              </a:lnSpc>
              <a:spcBef>
                <a:spcPct val="30000"/>
              </a:spcBef>
              <a:buClr>
                <a:srgbClr val="000000"/>
              </a:buClr>
              <a:buSzPct val="75000"/>
              <a:buFont typeface="Wingdings" charset="2"/>
              <a:buNone/>
            </a:pPr>
            <a:r>
              <a:rPr lang="en-US" altLang="x-none" sz="2804">
                <a:solidFill>
                  <a:srgbClr val="000000"/>
                </a:solidFill>
                <a:latin typeface="Arial" charset="0"/>
              </a:rPr>
              <a:t>No universal answer: the answer depends on the goals and assumptions!</a:t>
            </a:r>
          </a:p>
        </p:txBody>
      </p:sp>
      <p:pic>
        <p:nvPicPr>
          <p:cNvPr id="136201" name="Picture 12" descr="yin-y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325" y="1588"/>
            <a:ext cx="1274943" cy="129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1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99" dirty="0"/>
              <a:t>Question to Think: Limitations of Layering Architecture for Network Systems</a:t>
            </a:r>
          </a:p>
        </p:txBody>
      </p:sp>
      <p:sp>
        <p:nvSpPr>
          <p:cNvPr id="5" name="Content Placeholder 4">
            <a:extLst>
              <a:ext uri="{FF2B5EF4-FFF2-40B4-BE49-F238E27FC236}">
                <a16:creationId xmlns:a16="http://schemas.microsoft.com/office/drawing/2014/main" id="{772D3A8D-8C8B-B048-B67C-A1F961BF5580}"/>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defTabSz="686503">
              <a:defRPr/>
            </a:pPr>
            <a:fld id="{1975D657-9558-0F49-AFEE-B5906D87F257}" type="slidenum">
              <a:rPr lang="en-US" altLang="x-none">
                <a:solidFill>
                  <a:srgbClr val="000000"/>
                </a:solidFill>
              </a:rPr>
              <a:pPr defTabSz="686503">
                <a:defRPr/>
              </a:pPr>
              <a:t>65</a:t>
            </a:fld>
            <a:endParaRPr lang="en-US" altLang="x-none">
              <a:solidFill>
                <a:srgbClr val="000000"/>
              </a:solidFill>
            </a:endParaRPr>
          </a:p>
        </p:txBody>
      </p:sp>
    </p:spTree>
    <p:extLst>
      <p:ext uri="{BB962C8B-B14F-4D97-AF65-F5344CB8AC3E}">
        <p14:creationId xmlns:p14="http://schemas.microsoft.com/office/powerpoint/2010/main" val="1789676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4"/>
          <p:cNvSpPr>
            <a:spLocks noGrp="1"/>
          </p:cNvSpPr>
          <p:nvPr>
            <p:ph type="sldNum" sz="quarter" idx="12"/>
          </p:nvPr>
        </p:nvSpPr>
        <p:spPr>
          <a:xfrm>
            <a:off x="5144285" y="6379484"/>
            <a:ext cx="3961545" cy="4562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3">
                <a:solidFill>
                  <a:schemeClr val="tx1"/>
                </a:solidFill>
                <a:latin typeface="Times New Roman" charset="0"/>
                <a:ea typeface="ＭＳ Ｐゴシック" charset="-128"/>
              </a:defRPr>
            </a:lvl1pPr>
            <a:lvl2pPr marL="743990" indent="-286150">
              <a:defRPr sz="2403">
                <a:solidFill>
                  <a:schemeClr val="tx1"/>
                </a:solidFill>
                <a:latin typeface="Times New Roman" charset="0"/>
                <a:ea typeface="ＭＳ Ｐゴシック" charset="-128"/>
              </a:defRPr>
            </a:lvl2pPr>
            <a:lvl3pPr marL="1144600" indent="-228920">
              <a:defRPr sz="2403">
                <a:solidFill>
                  <a:schemeClr val="tx1"/>
                </a:solidFill>
                <a:latin typeface="Times New Roman" charset="0"/>
                <a:ea typeface="ＭＳ Ｐゴシック" charset="-128"/>
              </a:defRPr>
            </a:lvl3pPr>
            <a:lvl4pPr marL="1602440" indent="-228920">
              <a:defRPr sz="2403">
                <a:solidFill>
                  <a:schemeClr val="tx1"/>
                </a:solidFill>
                <a:latin typeface="Times New Roman" charset="0"/>
                <a:ea typeface="ＭＳ Ｐゴシック" charset="-128"/>
              </a:defRPr>
            </a:lvl4pPr>
            <a:lvl5pPr marL="2060280" indent="-228920">
              <a:defRPr sz="2403">
                <a:solidFill>
                  <a:schemeClr val="tx1"/>
                </a:solidFill>
                <a:latin typeface="Times New Roman" charset="0"/>
                <a:ea typeface="ＭＳ Ｐゴシック" charset="-128"/>
              </a:defRPr>
            </a:lvl5pPr>
            <a:lvl6pPr marL="2518120" indent="-228920" algn="ctr"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eaLnBrk="0" fontAlgn="base" hangingPunct="0">
              <a:spcBef>
                <a:spcPct val="0"/>
              </a:spcBef>
              <a:spcAft>
                <a:spcPct val="0"/>
              </a:spcAft>
              <a:defRPr sz="2403">
                <a:solidFill>
                  <a:schemeClr val="tx1"/>
                </a:solidFill>
                <a:latin typeface="Times New Roman" charset="0"/>
                <a:ea typeface="ＭＳ Ｐゴシック" charset="-128"/>
              </a:defRPr>
            </a:lvl9pPr>
          </a:lstStyle>
          <a:p>
            <a:fld id="{22815930-ABDC-E54C-A9B6-86C11191193E}" type="slidenum">
              <a:rPr lang="en-US" altLang="x-none" sz="1202">
                <a:solidFill>
                  <a:srgbClr val="000000"/>
                </a:solidFill>
                <a:latin typeface="Tahoma" charset="0"/>
              </a:rPr>
              <a:pPr/>
              <a:t>66</a:t>
            </a:fld>
            <a:endParaRPr lang="en-US" altLang="x-none" sz="1202">
              <a:solidFill>
                <a:srgbClr val="000000"/>
              </a:solidFill>
              <a:latin typeface="Tahoma" charset="0"/>
            </a:endParaRPr>
          </a:p>
        </p:txBody>
      </p:sp>
      <p:sp>
        <p:nvSpPr>
          <p:cNvPr id="93186" name="Rectangle 2"/>
          <p:cNvSpPr>
            <a:spLocks noGrp="1" noChangeArrowheads="1"/>
          </p:cNvSpPr>
          <p:nvPr>
            <p:ph type="title"/>
          </p:nvPr>
        </p:nvSpPr>
        <p:spPr/>
        <p:txBody>
          <a:bodyPr/>
          <a:lstStyle/>
          <a:p>
            <a:r>
              <a:rPr lang="en-US" altLang="x-none">
                <a:ea typeface="ＭＳ Ｐゴシック" charset="-128"/>
              </a:rPr>
              <a:t>Outline</a:t>
            </a:r>
          </a:p>
        </p:txBody>
      </p:sp>
      <p:sp>
        <p:nvSpPr>
          <p:cNvPr id="93187"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Administrative trivia</a:t>
            </a:r>
            <a:r>
              <a:rPr lang="ja-JP" altLang="en-US">
                <a:ea typeface="ＭＳ Ｐゴシック" charset="-128"/>
              </a:rPr>
              <a:t>’</a:t>
            </a:r>
            <a:r>
              <a:rPr lang="en-US" altLang="ja-JP" dirty="0">
                <a:ea typeface="ＭＳ Ｐゴシック" charset="-128"/>
              </a:rPr>
              <a:t>s</a:t>
            </a:r>
          </a:p>
          <a:p>
            <a:pPr>
              <a:buFont typeface="Wingdings" pitchFamily="2" charset="2"/>
              <a:buChar char="q"/>
            </a:pPr>
            <a:r>
              <a:rPr lang="en-US" altLang="zh-CN" dirty="0">
                <a:ea typeface="ＭＳ Ｐゴシック" charset="-128"/>
              </a:rPr>
              <a:t>Course</a:t>
            </a:r>
            <a:r>
              <a:rPr lang="zh-CN" altLang="en-US" dirty="0">
                <a:ea typeface="ＭＳ Ｐゴシック" charset="-128"/>
              </a:rPr>
              <a:t> </a:t>
            </a:r>
            <a:r>
              <a:rPr lang="en-US" altLang="zh-CN" dirty="0">
                <a:ea typeface="ＭＳ Ｐゴシック" charset="-128"/>
              </a:rPr>
              <a:t>scope</a:t>
            </a:r>
          </a:p>
          <a:p>
            <a:pPr>
              <a:buFont typeface="Wingdings" pitchFamily="2" charset="2"/>
              <a:buChar char="q"/>
            </a:pPr>
            <a:r>
              <a:rPr lang="en-US" altLang="zh-CN" i="1" dirty="0">
                <a:ea typeface="ＭＳ Ｐゴシック" charset="-128"/>
              </a:rPr>
              <a:t>Bigger</a:t>
            </a:r>
            <a:r>
              <a:rPr lang="zh-CN" altLang="en-US" i="1" dirty="0">
                <a:ea typeface="ＭＳ Ｐゴシック" charset="-128"/>
              </a:rPr>
              <a:t> </a:t>
            </a:r>
            <a:r>
              <a:rPr lang="en-US" altLang="zh-CN" i="1" dirty="0">
                <a:ea typeface="ＭＳ Ｐゴシック" charset="-128"/>
              </a:rPr>
              <a:t>picture</a:t>
            </a:r>
            <a:r>
              <a:rPr lang="en-US" altLang="x-none" i="1" dirty="0">
                <a:ea typeface="ＭＳ Ｐゴシック" charset="-128"/>
              </a:rPr>
              <a:t> </a:t>
            </a:r>
          </a:p>
          <a:p>
            <a:pPr lvl="1">
              <a:buFont typeface="Courier New" panose="02070309020205020404" pitchFamily="49" charset="0"/>
              <a:buChar char="o"/>
            </a:pPr>
            <a:r>
              <a:rPr lang="en-US" altLang="x-none" dirty="0">
                <a:ea typeface="ＭＳ Ｐゴシック" charset="-128"/>
              </a:rPr>
              <a:t>Physical infrastructure</a:t>
            </a:r>
          </a:p>
          <a:p>
            <a:pPr lvl="1">
              <a:buFont typeface="Courier New" panose="02070309020205020404" pitchFamily="49" charset="0"/>
              <a:buChar char="o"/>
            </a:pPr>
            <a:r>
              <a:rPr lang="en-US" altLang="x-none" dirty="0">
                <a:ea typeface="ＭＳ Ｐゴシック" charset="-128"/>
              </a:rPr>
              <a:t>Basic network system architecture: the layering architecture</a:t>
            </a:r>
          </a:p>
          <a:p>
            <a:pPr lvl="2">
              <a:buFont typeface="Arial" panose="020B0604020202020204" pitchFamily="34" charset="0"/>
              <a:buChar char="•"/>
            </a:pPr>
            <a:r>
              <a:rPr lang="en-US" altLang="x-none" dirty="0">
                <a:ea typeface="ＭＳ Ｐゴシック" charset="-128"/>
              </a:rPr>
              <a:t>What</a:t>
            </a:r>
            <a:r>
              <a:rPr lang="zh-CN" altLang="en-US" dirty="0">
                <a:ea typeface="ＭＳ Ｐゴシック" charset="-128"/>
              </a:rPr>
              <a:t> </a:t>
            </a:r>
            <a:r>
              <a:rPr lang="en-US" altLang="zh-CN" dirty="0">
                <a:ea typeface="ＭＳ Ｐゴシック" charset="-128"/>
              </a:rPr>
              <a:t>is</a:t>
            </a:r>
            <a:r>
              <a:rPr lang="zh-CN" altLang="en-US" dirty="0">
                <a:ea typeface="ＭＳ Ｐゴシック" charset="-128"/>
              </a:rPr>
              <a:t> </a:t>
            </a:r>
            <a:r>
              <a:rPr lang="en-US" altLang="zh-CN" dirty="0">
                <a:ea typeface="ＭＳ Ｐゴシック" charset="-128"/>
              </a:rPr>
              <a:t>layering?</a:t>
            </a:r>
            <a:endParaRPr lang="en-US" altLang="x-none" dirty="0">
              <a:ea typeface="ＭＳ Ｐゴシック" charset="-128"/>
            </a:endParaRPr>
          </a:p>
          <a:p>
            <a:pPr lvl="2"/>
            <a:r>
              <a:rPr lang="en-US" altLang="x-none" dirty="0">
                <a:ea typeface="ＭＳ Ｐゴシック" charset="-128"/>
              </a:rPr>
              <a:t>Why layering?</a:t>
            </a:r>
          </a:p>
          <a:p>
            <a:pPr lvl="2"/>
            <a:r>
              <a:rPr lang="en-US" altLang="zh-CN" dirty="0"/>
              <a:t>H</a:t>
            </a:r>
            <a:r>
              <a:rPr lang="en-US" altLang="x-none" dirty="0"/>
              <a:t>ow to determine the layers?</a:t>
            </a:r>
            <a:endParaRPr lang="en-US" altLang="x-none" sz="2804" dirty="0"/>
          </a:p>
          <a:p>
            <a:pPr lvl="2"/>
            <a:r>
              <a:rPr lang="en-US" altLang="x-none" i="1" dirty="0">
                <a:solidFill>
                  <a:srgbClr val="C00000"/>
                </a:solidFill>
              </a:rPr>
              <a:t>ISO/OSI layering and Internet layering</a:t>
            </a:r>
            <a:endParaRPr lang="en-US" altLang="x-none" i="1" dirty="0">
              <a:solidFill>
                <a:srgbClr val="C00000"/>
              </a:solidFill>
              <a:ea typeface="ＭＳ Ｐゴシック" charset="-128"/>
            </a:endParaRPr>
          </a:p>
        </p:txBody>
      </p:sp>
    </p:spTree>
    <p:extLst>
      <p:ext uri="{BB962C8B-B14F-4D97-AF65-F5344CB8AC3E}">
        <p14:creationId xmlns:p14="http://schemas.microsoft.com/office/powerpoint/2010/main" val="296767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defRPr sz="2403">
                <a:solidFill>
                  <a:schemeClr val="tx1"/>
                </a:solidFill>
                <a:latin typeface="Times New Roman" charset="0"/>
                <a:ea typeface="ＭＳ Ｐゴシック" charset="-128"/>
              </a:defRPr>
            </a:lvl1pPr>
            <a:lvl2pPr marL="743990" indent="-286150" defTabSz="914091">
              <a:defRPr sz="2403">
                <a:solidFill>
                  <a:schemeClr val="tx1"/>
                </a:solidFill>
                <a:latin typeface="Times New Roman" charset="0"/>
                <a:ea typeface="ＭＳ Ｐゴシック" charset="-128"/>
              </a:defRPr>
            </a:lvl2pPr>
            <a:lvl3pPr marL="1144600" indent="-228920" defTabSz="914091">
              <a:defRPr sz="2403">
                <a:solidFill>
                  <a:schemeClr val="tx1"/>
                </a:solidFill>
                <a:latin typeface="Times New Roman" charset="0"/>
                <a:ea typeface="ＭＳ Ｐゴシック" charset="-128"/>
              </a:defRPr>
            </a:lvl3pPr>
            <a:lvl4pPr marL="1602440" indent="-228920" defTabSz="914091">
              <a:defRPr sz="2403">
                <a:solidFill>
                  <a:schemeClr val="tx1"/>
                </a:solidFill>
                <a:latin typeface="Times New Roman" charset="0"/>
                <a:ea typeface="ＭＳ Ｐゴシック" charset="-128"/>
              </a:defRPr>
            </a:lvl4pPr>
            <a:lvl5pPr marL="2060280" indent="-228920" defTabSz="914091">
              <a:defRPr sz="2403">
                <a:solidFill>
                  <a:schemeClr val="tx1"/>
                </a:solidFill>
                <a:latin typeface="Times New Roman" charset="0"/>
                <a:ea typeface="ＭＳ Ｐゴシック" charset="-128"/>
              </a:defRPr>
            </a:lvl5pPr>
            <a:lvl6pPr marL="2518120"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9pPr>
          </a:lstStyle>
          <a:p>
            <a:fld id="{C6059EFC-89EB-B848-847C-5291CBB143C7}" type="slidenum">
              <a:rPr lang="en-US" altLang="x-none" sz="1202">
                <a:solidFill>
                  <a:srgbClr val="000000"/>
                </a:solidFill>
                <a:latin typeface="Tahoma" charset="0"/>
              </a:rPr>
              <a:pPr/>
              <a:t>67</a:t>
            </a:fld>
            <a:endParaRPr lang="en-US" altLang="x-none" sz="1202">
              <a:solidFill>
                <a:srgbClr val="000000"/>
              </a:solidFill>
              <a:latin typeface="Tahoma" charset="0"/>
            </a:endParaRPr>
          </a:p>
        </p:txBody>
      </p:sp>
      <p:sp>
        <p:nvSpPr>
          <p:cNvPr id="95234" name="Rectangle 4"/>
          <p:cNvSpPr>
            <a:spLocks noChangeArrowheads="1"/>
          </p:cNvSpPr>
          <p:nvPr/>
        </p:nvSpPr>
        <p:spPr bwMode="auto">
          <a:xfrm>
            <a:off x="1068282" y="2977515"/>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35" name="Rectangle 5"/>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4006" u="sng" dirty="0">
                <a:solidFill>
                  <a:srgbClr val="3333CC"/>
                </a:solidFill>
                <a:latin typeface="Comic Sans MS" charset="0"/>
              </a:rPr>
              <a:t>ISO/OSI Reference Model</a:t>
            </a:r>
          </a:p>
        </p:txBody>
      </p:sp>
      <p:sp>
        <p:nvSpPr>
          <p:cNvPr id="95236" name="Rectangle 6"/>
          <p:cNvSpPr>
            <a:spLocks noChangeArrowheads="1"/>
          </p:cNvSpPr>
          <p:nvPr/>
        </p:nvSpPr>
        <p:spPr bwMode="auto">
          <a:xfrm>
            <a:off x="534141" y="1451398"/>
            <a:ext cx="7783195" cy="144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marL="457840" indent="-457840" algn="l">
              <a:spcBef>
                <a:spcPct val="20000"/>
              </a:spcBef>
              <a:buClr>
                <a:srgbClr val="3333CC"/>
              </a:buClr>
              <a:buSzPct val="85000"/>
              <a:buFont typeface="Wingdings" pitchFamily="2" charset="2"/>
              <a:buChar char="q"/>
            </a:pPr>
            <a:r>
              <a:rPr lang="en-US" altLang="x-none" sz="2804" dirty="0">
                <a:solidFill>
                  <a:srgbClr val="000000"/>
                </a:solidFill>
                <a:latin typeface="Comic Sans MS" charset="0"/>
              </a:rPr>
              <a:t>Seven layers</a:t>
            </a:r>
          </a:p>
          <a:p>
            <a:pPr marL="801220" lvl="1" indent="-343380" algn="l">
              <a:spcBef>
                <a:spcPct val="20000"/>
              </a:spcBef>
              <a:buClr>
                <a:srgbClr val="3333CC"/>
              </a:buClr>
              <a:buSzPct val="75000"/>
              <a:buFont typeface="Courier New" panose="02070309020205020404" pitchFamily="49" charset="0"/>
              <a:buChar char="o"/>
            </a:pPr>
            <a:r>
              <a:rPr lang="en-US" altLang="x-none" sz="2403" dirty="0">
                <a:solidFill>
                  <a:srgbClr val="000000"/>
                </a:solidFill>
                <a:latin typeface="Comic Sans MS" charset="0"/>
              </a:rPr>
              <a:t>highest four layers are implemented in host</a:t>
            </a:r>
          </a:p>
        </p:txBody>
      </p:sp>
      <p:sp>
        <p:nvSpPr>
          <p:cNvPr id="95237" name="Text Box 7"/>
          <p:cNvSpPr txBox="1">
            <a:spLocks noChangeArrowheads="1"/>
          </p:cNvSpPr>
          <p:nvPr/>
        </p:nvSpPr>
        <p:spPr bwMode="auto">
          <a:xfrm>
            <a:off x="1144588" y="2977516"/>
            <a:ext cx="1587892"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Application</a:t>
            </a:r>
          </a:p>
        </p:txBody>
      </p:sp>
      <p:sp>
        <p:nvSpPr>
          <p:cNvPr id="95238" name="Rectangle 8"/>
          <p:cNvSpPr>
            <a:spLocks noChangeArrowheads="1"/>
          </p:cNvSpPr>
          <p:nvPr/>
        </p:nvSpPr>
        <p:spPr bwMode="auto">
          <a:xfrm>
            <a:off x="1068282" y="3359044"/>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39" name="Text Box 9"/>
          <p:cNvSpPr txBox="1">
            <a:spLocks noChangeArrowheads="1"/>
          </p:cNvSpPr>
          <p:nvPr/>
        </p:nvSpPr>
        <p:spPr bwMode="auto">
          <a:xfrm>
            <a:off x="1098487" y="3343148"/>
            <a:ext cx="1741995"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dirty="0">
                <a:solidFill>
                  <a:srgbClr val="000000"/>
                </a:solidFill>
                <a:latin typeface="Arial" charset="0"/>
              </a:rPr>
              <a:t>Presentation</a:t>
            </a:r>
          </a:p>
        </p:txBody>
      </p:sp>
      <p:sp>
        <p:nvSpPr>
          <p:cNvPr id="95240" name="Rectangle 10"/>
          <p:cNvSpPr>
            <a:spLocks noChangeArrowheads="1"/>
          </p:cNvSpPr>
          <p:nvPr/>
        </p:nvSpPr>
        <p:spPr bwMode="auto">
          <a:xfrm>
            <a:off x="1068282" y="3740573"/>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41" name="Text Box 11"/>
          <p:cNvSpPr txBox="1">
            <a:spLocks noChangeArrowheads="1"/>
          </p:cNvSpPr>
          <p:nvPr/>
        </p:nvSpPr>
        <p:spPr bwMode="auto">
          <a:xfrm>
            <a:off x="1327404" y="3724677"/>
            <a:ext cx="1172139"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Session</a:t>
            </a:r>
          </a:p>
        </p:txBody>
      </p:sp>
      <p:sp>
        <p:nvSpPr>
          <p:cNvPr id="95242" name="Rectangle 12"/>
          <p:cNvSpPr>
            <a:spLocks noChangeArrowheads="1"/>
          </p:cNvSpPr>
          <p:nvPr/>
        </p:nvSpPr>
        <p:spPr bwMode="auto">
          <a:xfrm>
            <a:off x="1068282" y="4122103"/>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43" name="Text Box 13"/>
          <p:cNvSpPr txBox="1">
            <a:spLocks noChangeArrowheads="1"/>
          </p:cNvSpPr>
          <p:nvPr/>
        </p:nvSpPr>
        <p:spPr bwMode="auto">
          <a:xfrm>
            <a:off x="1249508" y="4106206"/>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Transport</a:t>
            </a:r>
          </a:p>
        </p:txBody>
      </p:sp>
      <p:sp>
        <p:nvSpPr>
          <p:cNvPr id="95244" name="Rectangle 14"/>
          <p:cNvSpPr>
            <a:spLocks noChangeArrowheads="1"/>
          </p:cNvSpPr>
          <p:nvPr/>
        </p:nvSpPr>
        <p:spPr bwMode="auto">
          <a:xfrm>
            <a:off x="1068282" y="4503632"/>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45" name="Text Box 15"/>
          <p:cNvSpPr txBox="1">
            <a:spLocks noChangeArrowheads="1"/>
          </p:cNvSpPr>
          <p:nvPr/>
        </p:nvSpPr>
        <p:spPr bwMode="auto">
          <a:xfrm>
            <a:off x="1249508" y="4487735"/>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Network</a:t>
            </a:r>
          </a:p>
        </p:txBody>
      </p:sp>
      <p:sp>
        <p:nvSpPr>
          <p:cNvPr id="95246" name="Rectangle 16"/>
          <p:cNvSpPr>
            <a:spLocks noChangeArrowheads="1"/>
          </p:cNvSpPr>
          <p:nvPr/>
        </p:nvSpPr>
        <p:spPr bwMode="auto">
          <a:xfrm>
            <a:off x="1068282" y="4885161"/>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47" name="Text Box 17"/>
          <p:cNvSpPr txBox="1">
            <a:spLocks noChangeArrowheads="1"/>
          </p:cNvSpPr>
          <p:nvPr/>
        </p:nvSpPr>
        <p:spPr bwMode="auto">
          <a:xfrm>
            <a:off x="1249508" y="4869264"/>
            <a:ext cx="118658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Datalink</a:t>
            </a:r>
          </a:p>
        </p:txBody>
      </p:sp>
      <p:sp>
        <p:nvSpPr>
          <p:cNvPr id="95248" name="Rectangle 18"/>
          <p:cNvSpPr>
            <a:spLocks noChangeArrowheads="1"/>
          </p:cNvSpPr>
          <p:nvPr/>
        </p:nvSpPr>
        <p:spPr bwMode="auto">
          <a:xfrm>
            <a:off x="1068282" y="5266690"/>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49" name="Text Box 19"/>
          <p:cNvSpPr txBox="1">
            <a:spLocks noChangeArrowheads="1"/>
          </p:cNvSpPr>
          <p:nvPr/>
        </p:nvSpPr>
        <p:spPr bwMode="auto">
          <a:xfrm>
            <a:off x="1222484" y="5250794"/>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a:t>
            </a:r>
          </a:p>
        </p:txBody>
      </p:sp>
      <p:sp>
        <p:nvSpPr>
          <p:cNvPr id="95250" name="Rectangle 20"/>
          <p:cNvSpPr>
            <a:spLocks noChangeArrowheads="1"/>
          </p:cNvSpPr>
          <p:nvPr/>
        </p:nvSpPr>
        <p:spPr bwMode="auto">
          <a:xfrm>
            <a:off x="6485996" y="2977515"/>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51" name="Text Box 21"/>
          <p:cNvSpPr txBox="1">
            <a:spLocks noChangeArrowheads="1"/>
          </p:cNvSpPr>
          <p:nvPr/>
        </p:nvSpPr>
        <p:spPr bwMode="auto">
          <a:xfrm>
            <a:off x="6519380" y="2977516"/>
            <a:ext cx="1587892"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Application</a:t>
            </a:r>
          </a:p>
        </p:txBody>
      </p:sp>
      <p:sp>
        <p:nvSpPr>
          <p:cNvPr id="95252" name="Rectangle 22"/>
          <p:cNvSpPr>
            <a:spLocks noChangeArrowheads="1"/>
          </p:cNvSpPr>
          <p:nvPr/>
        </p:nvSpPr>
        <p:spPr bwMode="auto">
          <a:xfrm>
            <a:off x="6485996" y="3359044"/>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53" name="Text Box 23"/>
          <p:cNvSpPr txBox="1">
            <a:spLocks noChangeArrowheads="1"/>
          </p:cNvSpPr>
          <p:nvPr/>
        </p:nvSpPr>
        <p:spPr bwMode="auto">
          <a:xfrm>
            <a:off x="6516201" y="3343148"/>
            <a:ext cx="1741995"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Presentation</a:t>
            </a:r>
          </a:p>
        </p:txBody>
      </p:sp>
      <p:sp>
        <p:nvSpPr>
          <p:cNvPr id="95254" name="Rectangle 24"/>
          <p:cNvSpPr>
            <a:spLocks noChangeArrowheads="1"/>
          </p:cNvSpPr>
          <p:nvPr/>
        </p:nvSpPr>
        <p:spPr bwMode="auto">
          <a:xfrm>
            <a:off x="6485996" y="3740573"/>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55" name="Text Box 25"/>
          <p:cNvSpPr txBox="1">
            <a:spLocks noChangeArrowheads="1"/>
          </p:cNvSpPr>
          <p:nvPr/>
        </p:nvSpPr>
        <p:spPr bwMode="auto">
          <a:xfrm>
            <a:off x="6745119" y="3724677"/>
            <a:ext cx="1172139"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Session</a:t>
            </a:r>
          </a:p>
        </p:txBody>
      </p:sp>
      <p:sp>
        <p:nvSpPr>
          <p:cNvPr id="95256" name="Rectangle 26"/>
          <p:cNvSpPr>
            <a:spLocks noChangeArrowheads="1"/>
          </p:cNvSpPr>
          <p:nvPr/>
        </p:nvSpPr>
        <p:spPr bwMode="auto">
          <a:xfrm>
            <a:off x="6485996" y="4122103"/>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57" name="Text Box 27"/>
          <p:cNvSpPr txBox="1">
            <a:spLocks noChangeArrowheads="1"/>
          </p:cNvSpPr>
          <p:nvPr/>
        </p:nvSpPr>
        <p:spPr bwMode="auto">
          <a:xfrm>
            <a:off x="6667223" y="4106206"/>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Transport</a:t>
            </a:r>
          </a:p>
        </p:txBody>
      </p:sp>
      <p:sp>
        <p:nvSpPr>
          <p:cNvPr id="95258" name="Rectangle 28"/>
          <p:cNvSpPr>
            <a:spLocks noChangeArrowheads="1"/>
          </p:cNvSpPr>
          <p:nvPr/>
        </p:nvSpPr>
        <p:spPr bwMode="auto">
          <a:xfrm>
            <a:off x="6485996" y="4503632"/>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59" name="Text Box 29"/>
          <p:cNvSpPr txBox="1">
            <a:spLocks noChangeArrowheads="1"/>
          </p:cNvSpPr>
          <p:nvPr/>
        </p:nvSpPr>
        <p:spPr bwMode="auto">
          <a:xfrm>
            <a:off x="6667222" y="4487735"/>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Network</a:t>
            </a:r>
          </a:p>
        </p:txBody>
      </p:sp>
      <p:sp>
        <p:nvSpPr>
          <p:cNvPr id="95260" name="Rectangle 30"/>
          <p:cNvSpPr>
            <a:spLocks noChangeArrowheads="1"/>
          </p:cNvSpPr>
          <p:nvPr/>
        </p:nvSpPr>
        <p:spPr bwMode="auto">
          <a:xfrm>
            <a:off x="6485996" y="4885161"/>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61" name="Text Box 31"/>
          <p:cNvSpPr txBox="1">
            <a:spLocks noChangeArrowheads="1"/>
          </p:cNvSpPr>
          <p:nvPr/>
        </p:nvSpPr>
        <p:spPr bwMode="auto">
          <a:xfrm>
            <a:off x="6667222" y="4869264"/>
            <a:ext cx="118658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Datalink</a:t>
            </a:r>
          </a:p>
        </p:txBody>
      </p:sp>
      <p:sp>
        <p:nvSpPr>
          <p:cNvPr id="95262" name="Rectangle 32"/>
          <p:cNvSpPr>
            <a:spLocks noChangeArrowheads="1"/>
          </p:cNvSpPr>
          <p:nvPr/>
        </p:nvSpPr>
        <p:spPr bwMode="auto">
          <a:xfrm>
            <a:off x="6485996" y="5266690"/>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63" name="Text Box 33"/>
          <p:cNvSpPr txBox="1">
            <a:spLocks noChangeArrowheads="1"/>
          </p:cNvSpPr>
          <p:nvPr/>
        </p:nvSpPr>
        <p:spPr bwMode="auto">
          <a:xfrm>
            <a:off x="6640198" y="5250794"/>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a:t>
            </a:r>
          </a:p>
        </p:txBody>
      </p:sp>
      <p:sp>
        <p:nvSpPr>
          <p:cNvPr id="95264" name="Rectangle 34"/>
          <p:cNvSpPr>
            <a:spLocks noChangeArrowheads="1"/>
          </p:cNvSpPr>
          <p:nvPr/>
        </p:nvSpPr>
        <p:spPr bwMode="auto">
          <a:xfrm>
            <a:off x="3711962" y="4503632"/>
            <a:ext cx="1705753"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65" name="Text Box 35"/>
          <p:cNvSpPr txBox="1">
            <a:spLocks noChangeArrowheads="1"/>
          </p:cNvSpPr>
          <p:nvPr/>
        </p:nvSpPr>
        <p:spPr bwMode="auto">
          <a:xfrm>
            <a:off x="3893187" y="4487735"/>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Network</a:t>
            </a:r>
          </a:p>
        </p:txBody>
      </p:sp>
      <p:sp>
        <p:nvSpPr>
          <p:cNvPr id="95266" name="Rectangle 36"/>
          <p:cNvSpPr>
            <a:spLocks noChangeArrowheads="1"/>
          </p:cNvSpPr>
          <p:nvPr/>
        </p:nvSpPr>
        <p:spPr bwMode="auto">
          <a:xfrm>
            <a:off x="3711962" y="4885161"/>
            <a:ext cx="1705753"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67" name="Text Box 37"/>
          <p:cNvSpPr txBox="1">
            <a:spLocks noChangeArrowheads="1"/>
          </p:cNvSpPr>
          <p:nvPr/>
        </p:nvSpPr>
        <p:spPr bwMode="auto">
          <a:xfrm>
            <a:off x="3893188" y="4869264"/>
            <a:ext cx="118658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Datalink</a:t>
            </a:r>
          </a:p>
        </p:txBody>
      </p:sp>
      <p:sp>
        <p:nvSpPr>
          <p:cNvPr id="95268" name="Rectangle 38"/>
          <p:cNvSpPr>
            <a:spLocks noChangeArrowheads="1"/>
          </p:cNvSpPr>
          <p:nvPr/>
        </p:nvSpPr>
        <p:spPr bwMode="auto">
          <a:xfrm>
            <a:off x="3711962" y="5266690"/>
            <a:ext cx="1705753"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69" name="Text Box 39"/>
          <p:cNvSpPr txBox="1">
            <a:spLocks noChangeArrowheads="1"/>
          </p:cNvSpPr>
          <p:nvPr/>
        </p:nvSpPr>
        <p:spPr bwMode="auto">
          <a:xfrm>
            <a:off x="3866163" y="5250794"/>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a:t>
            </a:r>
          </a:p>
        </p:txBody>
      </p:sp>
      <p:sp>
        <p:nvSpPr>
          <p:cNvPr id="95270" name="Rectangle 40"/>
          <p:cNvSpPr>
            <a:spLocks noChangeArrowheads="1"/>
          </p:cNvSpPr>
          <p:nvPr/>
        </p:nvSpPr>
        <p:spPr bwMode="auto">
          <a:xfrm>
            <a:off x="839364" y="5648219"/>
            <a:ext cx="7554278" cy="381529"/>
          </a:xfrm>
          <a:prstGeom prst="rect">
            <a:avLst/>
          </a:prstGeom>
          <a:solidFill>
            <a:srgbClr val="EAEAEA"/>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5271" name="Text Box 41"/>
          <p:cNvSpPr txBox="1">
            <a:spLocks noChangeArrowheads="1"/>
          </p:cNvSpPr>
          <p:nvPr/>
        </p:nvSpPr>
        <p:spPr bwMode="auto">
          <a:xfrm>
            <a:off x="3510068" y="5632323"/>
            <a:ext cx="2287773"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 medium</a:t>
            </a:r>
          </a:p>
        </p:txBody>
      </p:sp>
      <p:cxnSp>
        <p:nvCxnSpPr>
          <p:cNvPr id="95272" name="AutoShape 42"/>
          <p:cNvCxnSpPr>
            <a:cxnSpLocks noChangeShapeType="1"/>
            <a:stCxn id="95248" idx="3"/>
            <a:endCxn id="95268" idx="1"/>
          </p:cNvCxnSpPr>
          <p:nvPr/>
        </p:nvCxnSpPr>
        <p:spPr bwMode="auto">
          <a:xfrm>
            <a:off x="2786753" y="5457455"/>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3" name="AutoShape 43"/>
          <p:cNvCxnSpPr>
            <a:cxnSpLocks noChangeShapeType="1"/>
            <a:stCxn id="95246" idx="3"/>
            <a:endCxn id="95266" idx="1"/>
          </p:cNvCxnSpPr>
          <p:nvPr/>
        </p:nvCxnSpPr>
        <p:spPr bwMode="auto">
          <a:xfrm>
            <a:off x="2786753" y="5075925"/>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4" name="AutoShape 44"/>
          <p:cNvCxnSpPr>
            <a:cxnSpLocks noChangeShapeType="1"/>
            <a:stCxn id="95244" idx="3"/>
            <a:endCxn id="95264" idx="1"/>
          </p:cNvCxnSpPr>
          <p:nvPr/>
        </p:nvCxnSpPr>
        <p:spPr bwMode="auto">
          <a:xfrm>
            <a:off x="2786753" y="4694396"/>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5" name="AutoShape 45"/>
          <p:cNvCxnSpPr>
            <a:cxnSpLocks noChangeShapeType="1"/>
            <a:stCxn id="95268" idx="3"/>
            <a:endCxn id="95262" idx="1"/>
          </p:cNvCxnSpPr>
          <p:nvPr/>
        </p:nvCxnSpPr>
        <p:spPr bwMode="auto">
          <a:xfrm>
            <a:off x="5430432" y="5457455"/>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6" name="AutoShape 46"/>
          <p:cNvCxnSpPr>
            <a:cxnSpLocks noChangeShapeType="1"/>
            <a:stCxn id="95266" idx="3"/>
            <a:endCxn id="95260" idx="1"/>
          </p:cNvCxnSpPr>
          <p:nvPr/>
        </p:nvCxnSpPr>
        <p:spPr bwMode="auto">
          <a:xfrm>
            <a:off x="5430432" y="5075925"/>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7" name="AutoShape 47"/>
          <p:cNvCxnSpPr>
            <a:cxnSpLocks noChangeShapeType="1"/>
            <a:stCxn id="95264" idx="3"/>
            <a:endCxn id="95258" idx="1"/>
          </p:cNvCxnSpPr>
          <p:nvPr/>
        </p:nvCxnSpPr>
        <p:spPr bwMode="auto">
          <a:xfrm>
            <a:off x="5430432" y="4694396"/>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8" name="AutoShape 48"/>
          <p:cNvCxnSpPr>
            <a:cxnSpLocks noChangeShapeType="1"/>
            <a:stCxn id="95242" idx="3"/>
            <a:endCxn id="95256" idx="1"/>
          </p:cNvCxnSpPr>
          <p:nvPr/>
        </p:nvCxnSpPr>
        <p:spPr bwMode="auto">
          <a:xfrm>
            <a:off x="2786753" y="4312867"/>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79" name="AutoShape 49"/>
          <p:cNvCxnSpPr>
            <a:cxnSpLocks noChangeShapeType="1"/>
            <a:stCxn id="95240" idx="3"/>
            <a:endCxn id="95254" idx="1"/>
          </p:cNvCxnSpPr>
          <p:nvPr/>
        </p:nvCxnSpPr>
        <p:spPr bwMode="auto">
          <a:xfrm>
            <a:off x="2786753" y="3931338"/>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80" name="AutoShape 50"/>
          <p:cNvCxnSpPr>
            <a:cxnSpLocks noChangeShapeType="1"/>
            <a:stCxn id="95234" idx="3"/>
            <a:endCxn id="95251" idx="1"/>
          </p:cNvCxnSpPr>
          <p:nvPr/>
        </p:nvCxnSpPr>
        <p:spPr bwMode="auto">
          <a:xfrm>
            <a:off x="2774035" y="3168279"/>
            <a:ext cx="3745345" cy="9794"/>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5281" name="AutoShape 51"/>
          <p:cNvCxnSpPr>
            <a:cxnSpLocks noChangeShapeType="1"/>
          </p:cNvCxnSpPr>
          <p:nvPr/>
        </p:nvCxnSpPr>
        <p:spPr bwMode="auto">
          <a:xfrm>
            <a:off x="2785163" y="3560937"/>
            <a:ext cx="369288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52071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defRPr sz="2403">
                <a:solidFill>
                  <a:schemeClr val="tx1"/>
                </a:solidFill>
                <a:latin typeface="Times New Roman" charset="0"/>
                <a:ea typeface="ＭＳ Ｐゴシック" charset="-128"/>
              </a:defRPr>
            </a:lvl1pPr>
            <a:lvl2pPr marL="743990" indent="-286150" defTabSz="914091">
              <a:defRPr sz="2403">
                <a:solidFill>
                  <a:schemeClr val="tx1"/>
                </a:solidFill>
                <a:latin typeface="Times New Roman" charset="0"/>
                <a:ea typeface="ＭＳ Ｐゴシック" charset="-128"/>
              </a:defRPr>
            </a:lvl2pPr>
            <a:lvl3pPr marL="1144600" indent="-228920" defTabSz="914091">
              <a:defRPr sz="2403">
                <a:solidFill>
                  <a:schemeClr val="tx1"/>
                </a:solidFill>
                <a:latin typeface="Times New Roman" charset="0"/>
                <a:ea typeface="ＭＳ Ｐゴシック" charset="-128"/>
              </a:defRPr>
            </a:lvl3pPr>
            <a:lvl4pPr marL="1602440" indent="-228920" defTabSz="914091">
              <a:defRPr sz="2403">
                <a:solidFill>
                  <a:schemeClr val="tx1"/>
                </a:solidFill>
                <a:latin typeface="Times New Roman" charset="0"/>
                <a:ea typeface="ＭＳ Ｐゴシック" charset="-128"/>
              </a:defRPr>
            </a:lvl4pPr>
            <a:lvl5pPr marL="2060280" indent="-228920" defTabSz="914091">
              <a:defRPr sz="2403">
                <a:solidFill>
                  <a:schemeClr val="tx1"/>
                </a:solidFill>
                <a:latin typeface="Times New Roman" charset="0"/>
                <a:ea typeface="ＭＳ Ｐゴシック" charset="-128"/>
              </a:defRPr>
            </a:lvl5pPr>
            <a:lvl6pPr marL="2518120"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9pPr>
          </a:lstStyle>
          <a:p>
            <a:fld id="{A7DE50C8-3076-9B47-8C35-334CF0DD5986}" type="slidenum">
              <a:rPr lang="en-US" altLang="x-none" sz="1202">
                <a:solidFill>
                  <a:srgbClr val="000000"/>
                </a:solidFill>
                <a:latin typeface="Tahoma" charset="0"/>
              </a:rPr>
              <a:pPr/>
              <a:t>68</a:t>
            </a:fld>
            <a:endParaRPr lang="en-US" altLang="x-none" sz="1202">
              <a:solidFill>
                <a:srgbClr val="000000"/>
              </a:solidFill>
              <a:latin typeface="Tahoma" charset="0"/>
            </a:endParaRPr>
          </a:p>
        </p:txBody>
      </p:sp>
      <p:sp>
        <p:nvSpPr>
          <p:cNvPr id="97282" name="Rectangle 2"/>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4006" u="sng" dirty="0">
                <a:solidFill>
                  <a:srgbClr val="3333CC"/>
                </a:solidFill>
                <a:latin typeface="Comic Sans MS" charset="0"/>
              </a:rPr>
              <a:t>Internet Layering</a:t>
            </a:r>
          </a:p>
        </p:txBody>
      </p:sp>
      <p:sp>
        <p:nvSpPr>
          <p:cNvPr id="97283" name="Rectangle 3"/>
          <p:cNvSpPr>
            <a:spLocks noChangeArrowheads="1"/>
          </p:cNvSpPr>
          <p:nvPr/>
        </p:nvSpPr>
        <p:spPr bwMode="auto">
          <a:xfrm>
            <a:off x="534141" y="1604010"/>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marL="457840" indent="-457840" algn="l">
              <a:spcBef>
                <a:spcPct val="20000"/>
              </a:spcBef>
              <a:buClr>
                <a:srgbClr val="3333CC"/>
              </a:buClr>
              <a:buSzPct val="85000"/>
              <a:buFont typeface="Wingdings" pitchFamily="2" charset="2"/>
              <a:buChar char="q"/>
            </a:pPr>
            <a:r>
              <a:rPr lang="en-US" altLang="x-none" sz="2804" dirty="0">
                <a:solidFill>
                  <a:srgbClr val="000000"/>
                </a:solidFill>
                <a:latin typeface="Comic Sans MS" charset="0"/>
              </a:rPr>
              <a:t>Five layers</a:t>
            </a:r>
          </a:p>
          <a:p>
            <a:pPr marL="801220" lvl="1" indent="-343380" algn="l">
              <a:spcBef>
                <a:spcPct val="20000"/>
              </a:spcBef>
              <a:buClr>
                <a:srgbClr val="3333CC"/>
              </a:buClr>
              <a:buSzPct val="75000"/>
              <a:buFont typeface="Courier New" panose="02070309020205020404" pitchFamily="49" charset="0"/>
              <a:buChar char="o"/>
            </a:pPr>
            <a:r>
              <a:rPr lang="en-US" altLang="x-none" sz="2403" dirty="0">
                <a:solidFill>
                  <a:srgbClr val="000000"/>
                </a:solidFill>
                <a:latin typeface="Comic Sans MS" charset="0"/>
              </a:rPr>
              <a:t>highest two layers are implemented in host</a:t>
            </a:r>
          </a:p>
        </p:txBody>
      </p:sp>
      <p:sp>
        <p:nvSpPr>
          <p:cNvPr id="97284" name="Rectangle 4"/>
          <p:cNvSpPr>
            <a:spLocks noChangeArrowheads="1"/>
          </p:cNvSpPr>
          <p:nvPr/>
        </p:nvSpPr>
        <p:spPr bwMode="auto">
          <a:xfrm>
            <a:off x="1068282" y="3130127"/>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85" name="Text Box 5"/>
          <p:cNvSpPr txBox="1">
            <a:spLocks noChangeArrowheads="1"/>
          </p:cNvSpPr>
          <p:nvPr/>
        </p:nvSpPr>
        <p:spPr bwMode="auto">
          <a:xfrm>
            <a:off x="1101666" y="3114230"/>
            <a:ext cx="1587892"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Application</a:t>
            </a:r>
          </a:p>
        </p:txBody>
      </p:sp>
      <p:sp>
        <p:nvSpPr>
          <p:cNvPr id="97286" name="Rectangle 6"/>
          <p:cNvSpPr>
            <a:spLocks noChangeArrowheads="1"/>
          </p:cNvSpPr>
          <p:nvPr/>
        </p:nvSpPr>
        <p:spPr bwMode="auto">
          <a:xfrm>
            <a:off x="1068282" y="3511656"/>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87" name="Text Box 7"/>
          <p:cNvSpPr txBox="1">
            <a:spLocks noChangeArrowheads="1"/>
          </p:cNvSpPr>
          <p:nvPr/>
        </p:nvSpPr>
        <p:spPr bwMode="auto">
          <a:xfrm>
            <a:off x="1249508" y="3495759"/>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Transport</a:t>
            </a:r>
          </a:p>
        </p:txBody>
      </p:sp>
      <p:sp>
        <p:nvSpPr>
          <p:cNvPr id="97288" name="Rectangle 8"/>
          <p:cNvSpPr>
            <a:spLocks noChangeArrowheads="1"/>
          </p:cNvSpPr>
          <p:nvPr/>
        </p:nvSpPr>
        <p:spPr bwMode="auto">
          <a:xfrm>
            <a:off x="1068282" y="3893185"/>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89" name="Text Box 9"/>
          <p:cNvSpPr txBox="1">
            <a:spLocks noChangeArrowheads="1"/>
          </p:cNvSpPr>
          <p:nvPr/>
        </p:nvSpPr>
        <p:spPr bwMode="auto">
          <a:xfrm>
            <a:off x="1249508" y="3877289"/>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Network</a:t>
            </a:r>
          </a:p>
        </p:txBody>
      </p:sp>
      <p:sp>
        <p:nvSpPr>
          <p:cNvPr id="97290" name="Rectangle 10"/>
          <p:cNvSpPr>
            <a:spLocks noChangeArrowheads="1"/>
          </p:cNvSpPr>
          <p:nvPr/>
        </p:nvSpPr>
        <p:spPr bwMode="auto">
          <a:xfrm>
            <a:off x="1068282" y="4274714"/>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91" name="Text Box 11"/>
          <p:cNvSpPr txBox="1">
            <a:spLocks noChangeArrowheads="1"/>
          </p:cNvSpPr>
          <p:nvPr/>
        </p:nvSpPr>
        <p:spPr bwMode="auto">
          <a:xfrm>
            <a:off x="1249508" y="4258818"/>
            <a:ext cx="118658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Datalink</a:t>
            </a:r>
          </a:p>
        </p:txBody>
      </p:sp>
      <p:sp>
        <p:nvSpPr>
          <p:cNvPr id="97292" name="Rectangle 12"/>
          <p:cNvSpPr>
            <a:spLocks noChangeArrowheads="1"/>
          </p:cNvSpPr>
          <p:nvPr/>
        </p:nvSpPr>
        <p:spPr bwMode="auto">
          <a:xfrm>
            <a:off x="1068282" y="4656243"/>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93" name="Text Box 13"/>
          <p:cNvSpPr txBox="1">
            <a:spLocks noChangeArrowheads="1"/>
          </p:cNvSpPr>
          <p:nvPr/>
        </p:nvSpPr>
        <p:spPr bwMode="auto">
          <a:xfrm>
            <a:off x="1222484" y="4640347"/>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a:t>
            </a:r>
          </a:p>
        </p:txBody>
      </p:sp>
      <p:sp>
        <p:nvSpPr>
          <p:cNvPr id="97294" name="Rectangle 14"/>
          <p:cNvSpPr>
            <a:spLocks noChangeArrowheads="1"/>
          </p:cNvSpPr>
          <p:nvPr/>
        </p:nvSpPr>
        <p:spPr bwMode="auto">
          <a:xfrm>
            <a:off x="6485996" y="3130127"/>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95" name="Text Box 15"/>
          <p:cNvSpPr txBox="1">
            <a:spLocks noChangeArrowheads="1"/>
          </p:cNvSpPr>
          <p:nvPr/>
        </p:nvSpPr>
        <p:spPr bwMode="auto">
          <a:xfrm>
            <a:off x="6519380" y="3114230"/>
            <a:ext cx="1587892"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Application</a:t>
            </a:r>
          </a:p>
        </p:txBody>
      </p:sp>
      <p:sp>
        <p:nvSpPr>
          <p:cNvPr id="97296" name="Rectangle 16"/>
          <p:cNvSpPr>
            <a:spLocks noChangeArrowheads="1"/>
          </p:cNvSpPr>
          <p:nvPr/>
        </p:nvSpPr>
        <p:spPr bwMode="auto">
          <a:xfrm>
            <a:off x="6485996" y="3511656"/>
            <a:ext cx="1705754" cy="381529"/>
          </a:xfrm>
          <a:prstGeom prst="rect">
            <a:avLst/>
          </a:prstGeom>
          <a:solidFill>
            <a:srgbClr val="FFFFCC"/>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97" name="Text Box 17"/>
          <p:cNvSpPr txBox="1">
            <a:spLocks noChangeArrowheads="1"/>
          </p:cNvSpPr>
          <p:nvPr/>
        </p:nvSpPr>
        <p:spPr bwMode="auto">
          <a:xfrm>
            <a:off x="6667223" y="3495759"/>
            <a:ext cx="1371916" cy="3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Transport</a:t>
            </a:r>
          </a:p>
        </p:txBody>
      </p:sp>
      <p:sp>
        <p:nvSpPr>
          <p:cNvPr id="97298" name="Rectangle 18"/>
          <p:cNvSpPr>
            <a:spLocks noChangeArrowheads="1"/>
          </p:cNvSpPr>
          <p:nvPr/>
        </p:nvSpPr>
        <p:spPr bwMode="auto">
          <a:xfrm>
            <a:off x="6485996" y="3893185"/>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299" name="Text Box 19"/>
          <p:cNvSpPr txBox="1">
            <a:spLocks noChangeArrowheads="1"/>
          </p:cNvSpPr>
          <p:nvPr/>
        </p:nvSpPr>
        <p:spPr bwMode="auto">
          <a:xfrm>
            <a:off x="6667222" y="3877289"/>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Network</a:t>
            </a:r>
          </a:p>
        </p:txBody>
      </p:sp>
      <p:sp>
        <p:nvSpPr>
          <p:cNvPr id="97300" name="Rectangle 20"/>
          <p:cNvSpPr>
            <a:spLocks noChangeArrowheads="1"/>
          </p:cNvSpPr>
          <p:nvPr/>
        </p:nvSpPr>
        <p:spPr bwMode="auto">
          <a:xfrm>
            <a:off x="6485996" y="4274714"/>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301" name="Text Box 21"/>
          <p:cNvSpPr txBox="1">
            <a:spLocks noChangeArrowheads="1"/>
          </p:cNvSpPr>
          <p:nvPr/>
        </p:nvSpPr>
        <p:spPr bwMode="auto">
          <a:xfrm>
            <a:off x="6667222" y="4258818"/>
            <a:ext cx="118658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Datalink</a:t>
            </a:r>
          </a:p>
        </p:txBody>
      </p:sp>
      <p:sp>
        <p:nvSpPr>
          <p:cNvPr id="97302" name="Rectangle 22"/>
          <p:cNvSpPr>
            <a:spLocks noChangeArrowheads="1"/>
          </p:cNvSpPr>
          <p:nvPr/>
        </p:nvSpPr>
        <p:spPr bwMode="auto">
          <a:xfrm>
            <a:off x="6485996" y="4656243"/>
            <a:ext cx="1705754"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303" name="Text Box 23"/>
          <p:cNvSpPr txBox="1">
            <a:spLocks noChangeArrowheads="1"/>
          </p:cNvSpPr>
          <p:nvPr/>
        </p:nvSpPr>
        <p:spPr bwMode="auto">
          <a:xfrm>
            <a:off x="6640198" y="4640347"/>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a:t>
            </a:r>
          </a:p>
        </p:txBody>
      </p:sp>
      <p:sp>
        <p:nvSpPr>
          <p:cNvPr id="97304" name="Rectangle 24"/>
          <p:cNvSpPr>
            <a:spLocks noChangeArrowheads="1"/>
          </p:cNvSpPr>
          <p:nvPr/>
        </p:nvSpPr>
        <p:spPr bwMode="auto">
          <a:xfrm>
            <a:off x="3711962" y="3893185"/>
            <a:ext cx="1705753"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305" name="Text Box 25"/>
          <p:cNvSpPr txBox="1">
            <a:spLocks noChangeArrowheads="1"/>
          </p:cNvSpPr>
          <p:nvPr/>
        </p:nvSpPr>
        <p:spPr bwMode="auto">
          <a:xfrm>
            <a:off x="3893187" y="3877289"/>
            <a:ext cx="1199428"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Network</a:t>
            </a:r>
          </a:p>
        </p:txBody>
      </p:sp>
      <p:sp>
        <p:nvSpPr>
          <p:cNvPr id="97306" name="Rectangle 26"/>
          <p:cNvSpPr>
            <a:spLocks noChangeArrowheads="1"/>
          </p:cNvSpPr>
          <p:nvPr/>
        </p:nvSpPr>
        <p:spPr bwMode="auto">
          <a:xfrm>
            <a:off x="3711962" y="4274714"/>
            <a:ext cx="1705753"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307" name="Text Box 27"/>
          <p:cNvSpPr txBox="1">
            <a:spLocks noChangeArrowheads="1"/>
          </p:cNvSpPr>
          <p:nvPr/>
        </p:nvSpPr>
        <p:spPr bwMode="auto">
          <a:xfrm>
            <a:off x="3893188" y="4258818"/>
            <a:ext cx="1186586"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Datalink</a:t>
            </a:r>
          </a:p>
        </p:txBody>
      </p:sp>
      <p:sp>
        <p:nvSpPr>
          <p:cNvPr id="97308" name="Rectangle 28"/>
          <p:cNvSpPr>
            <a:spLocks noChangeArrowheads="1"/>
          </p:cNvSpPr>
          <p:nvPr/>
        </p:nvSpPr>
        <p:spPr bwMode="auto">
          <a:xfrm>
            <a:off x="3711962" y="4656243"/>
            <a:ext cx="1705753" cy="381529"/>
          </a:xfrm>
          <a:prstGeom prst="rect">
            <a:avLst/>
          </a:prstGeom>
          <a:solidFill>
            <a:srgbClr val="99CCFF"/>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309" name="Text Box 29"/>
          <p:cNvSpPr txBox="1">
            <a:spLocks noChangeArrowheads="1"/>
          </p:cNvSpPr>
          <p:nvPr/>
        </p:nvSpPr>
        <p:spPr bwMode="auto">
          <a:xfrm>
            <a:off x="3866163" y="4640347"/>
            <a:ext cx="1229927"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a:t>
            </a:r>
          </a:p>
        </p:txBody>
      </p:sp>
      <p:sp>
        <p:nvSpPr>
          <p:cNvPr id="97310" name="Rectangle 30"/>
          <p:cNvSpPr>
            <a:spLocks noChangeArrowheads="1"/>
          </p:cNvSpPr>
          <p:nvPr/>
        </p:nvSpPr>
        <p:spPr bwMode="auto">
          <a:xfrm>
            <a:off x="839364" y="5037773"/>
            <a:ext cx="7554278" cy="381529"/>
          </a:xfrm>
          <a:prstGeom prst="rect">
            <a:avLst/>
          </a:prstGeom>
          <a:solidFill>
            <a:srgbClr val="EAEAEA"/>
          </a:solidFill>
          <a:ln w="25400">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7311" name="Text Box 31"/>
          <p:cNvSpPr txBox="1">
            <a:spLocks noChangeArrowheads="1"/>
          </p:cNvSpPr>
          <p:nvPr/>
        </p:nvSpPr>
        <p:spPr bwMode="auto">
          <a:xfrm>
            <a:off x="3510068" y="5021876"/>
            <a:ext cx="2287773" cy="4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003" b="1">
                <a:solidFill>
                  <a:srgbClr val="000000"/>
                </a:solidFill>
                <a:latin typeface="Arial" charset="0"/>
              </a:rPr>
              <a:t>Physical medium</a:t>
            </a:r>
          </a:p>
        </p:txBody>
      </p:sp>
      <p:cxnSp>
        <p:nvCxnSpPr>
          <p:cNvPr id="97312" name="AutoShape 32"/>
          <p:cNvCxnSpPr>
            <a:cxnSpLocks noChangeShapeType="1"/>
            <a:stCxn id="97292" idx="3"/>
            <a:endCxn id="97308" idx="1"/>
          </p:cNvCxnSpPr>
          <p:nvPr/>
        </p:nvCxnSpPr>
        <p:spPr bwMode="auto">
          <a:xfrm>
            <a:off x="2786753" y="4847008"/>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3" name="AutoShape 33"/>
          <p:cNvCxnSpPr>
            <a:cxnSpLocks noChangeShapeType="1"/>
            <a:stCxn id="97290" idx="3"/>
            <a:endCxn id="97306" idx="1"/>
          </p:cNvCxnSpPr>
          <p:nvPr/>
        </p:nvCxnSpPr>
        <p:spPr bwMode="auto">
          <a:xfrm>
            <a:off x="2786753" y="4465479"/>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4" name="AutoShape 34"/>
          <p:cNvCxnSpPr>
            <a:cxnSpLocks noChangeShapeType="1"/>
            <a:stCxn id="97288" idx="3"/>
            <a:endCxn id="97304" idx="1"/>
          </p:cNvCxnSpPr>
          <p:nvPr/>
        </p:nvCxnSpPr>
        <p:spPr bwMode="auto">
          <a:xfrm>
            <a:off x="2786753" y="4083950"/>
            <a:ext cx="91249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5" name="AutoShape 35"/>
          <p:cNvCxnSpPr>
            <a:cxnSpLocks noChangeShapeType="1"/>
            <a:stCxn id="97308" idx="3"/>
            <a:endCxn id="97302" idx="1"/>
          </p:cNvCxnSpPr>
          <p:nvPr/>
        </p:nvCxnSpPr>
        <p:spPr bwMode="auto">
          <a:xfrm>
            <a:off x="5430432" y="4847008"/>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6" name="AutoShape 36"/>
          <p:cNvCxnSpPr>
            <a:cxnSpLocks noChangeShapeType="1"/>
            <a:stCxn id="97306" idx="3"/>
            <a:endCxn id="97300" idx="1"/>
          </p:cNvCxnSpPr>
          <p:nvPr/>
        </p:nvCxnSpPr>
        <p:spPr bwMode="auto">
          <a:xfrm>
            <a:off x="5430432" y="4465479"/>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7" name="AutoShape 37"/>
          <p:cNvCxnSpPr>
            <a:cxnSpLocks noChangeShapeType="1"/>
            <a:stCxn id="97304" idx="3"/>
            <a:endCxn id="97298" idx="1"/>
          </p:cNvCxnSpPr>
          <p:nvPr/>
        </p:nvCxnSpPr>
        <p:spPr bwMode="auto">
          <a:xfrm>
            <a:off x="5430432" y="4083950"/>
            <a:ext cx="1042846"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8" name="AutoShape 38"/>
          <p:cNvCxnSpPr>
            <a:cxnSpLocks noChangeShapeType="1"/>
            <a:stCxn id="97286" idx="3"/>
            <a:endCxn id="97296" idx="1"/>
          </p:cNvCxnSpPr>
          <p:nvPr/>
        </p:nvCxnSpPr>
        <p:spPr bwMode="auto">
          <a:xfrm>
            <a:off x="2786753" y="3702420"/>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7319" name="AutoShape 39"/>
          <p:cNvCxnSpPr>
            <a:cxnSpLocks noChangeShapeType="1"/>
            <a:stCxn id="97284" idx="3"/>
            <a:endCxn id="97294" idx="1"/>
          </p:cNvCxnSpPr>
          <p:nvPr/>
        </p:nvCxnSpPr>
        <p:spPr bwMode="auto">
          <a:xfrm>
            <a:off x="2786753" y="3320891"/>
            <a:ext cx="36865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85823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defRPr sz="2403">
                <a:solidFill>
                  <a:schemeClr val="tx1"/>
                </a:solidFill>
                <a:latin typeface="Times New Roman" charset="0"/>
                <a:ea typeface="ＭＳ Ｐゴシック" charset="-128"/>
              </a:defRPr>
            </a:lvl1pPr>
            <a:lvl2pPr marL="743990" indent="-286150" defTabSz="914091">
              <a:defRPr sz="2403">
                <a:solidFill>
                  <a:schemeClr val="tx1"/>
                </a:solidFill>
                <a:latin typeface="Times New Roman" charset="0"/>
                <a:ea typeface="ＭＳ Ｐゴシック" charset="-128"/>
              </a:defRPr>
            </a:lvl2pPr>
            <a:lvl3pPr marL="1144600" indent="-228920" defTabSz="914091">
              <a:defRPr sz="2403">
                <a:solidFill>
                  <a:schemeClr val="tx1"/>
                </a:solidFill>
                <a:latin typeface="Times New Roman" charset="0"/>
                <a:ea typeface="ＭＳ Ｐゴシック" charset="-128"/>
              </a:defRPr>
            </a:lvl3pPr>
            <a:lvl4pPr marL="1602440" indent="-228920" defTabSz="914091">
              <a:defRPr sz="2403">
                <a:solidFill>
                  <a:schemeClr val="tx1"/>
                </a:solidFill>
                <a:latin typeface="Times New Roman" charset="0"/>
                <a:ea typeface="ＭＳ Ｐゴシック" charset="-128"/>
              </a:defRPr>
            </a:lvl4pPr>
            <a:lvl5pPr marL="2060280" indent="-228920" defTabSz="914091">
              <a:defRPr sz="2403">
                <a:solidFill>
                  <a:schemeClr val="tx1"/>
                </a:solidFill>
                <a:latin typeface="Times New Roman" charset="0"/>
                <a:ea typeface="ＭＳ Ｐゴシック" charset="-128"/>
              </a:defRPr>
            </a:lvl5pPr>
            <a:lvl6pPr marL="2518120"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9pPr>
          </a:lstStyle>
          <a:p>
            <a:fld id="{6ED043CA-8760-5540-A3FB-2D8E707792F9}" type="slidenum">
              <a:rPr lang="en-US" altLang="x-none" sz="1202">
                <a:solidFill>
                  <a:srgbClr val="000000"/>
                </a:solidFill>
                <a:latin typeface="Tahoma" charset="0"/>
              </a:rPr>
              <a:pPr/>
              <a:t>69</a:t>
            </a:fld>
            <a:endParaRPr lang="en-US" altLang="x-none" sz="1202">
              <a:solidFill>
                <a:srgbClr val="000000"/>
              </a:solidFill>
              <a:latin typeface="Tahoma" charset="0"/>
            </a:endParaRPr>
          </a:p>
        </p:txBody>
      </p:sp>
      <p:sp>
        <p:nvSpPr>
          <p:cNvPr id="99330" name="Rectangle 4"/>
          <p:cNvSpPr>
            <a:spLocks noChangeArrowheads="1"/>
          </p:cNvSpPr>
          <p:nvPr/>
        </p:nvSpPr>
        <p:spPr bwMode="auto">
          <a:xfrm>
            <a:off x="6587737" y="2107947"/>
            <a:ext cx="1894928" cy="3535504"/>
          </a:xfrm>
          <a:prstGeom prst="rect">
            <a:avLst/>
          </a:prstGeom>
          <a:solidFill>
            <a:schemeClr val="accent2"/>
          </a:solidFill>
          <a:ln w="38100">
            <a:solidFill>
              <a:schemeClr val="accent2"/>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9331" name="Rectangle 5"/>
          <p:cNvSpPr>
            <a:spLocks noChangeArrowheads="1"/>
          </p:cNvSpPr>
          <p:nvPr/>
        </p:nvSpPr>
        <p:spPr bwMode="auto">
          <a:xfrm>
            <a:off x="534141" y="230505"/>
            <a:ext cx="778319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3605" u="sng" dirty="0">
                <a:solidFill>
                  <a:srgbClr val="3333CC"/>
                </a:solidFill>
                <a:latin typeface="Comic Sans MS" charset="0"/>
              </a:rPr>
              <a:t>Internet Protocol Layers</a:t>
            </a:r>
          </a:p>
        </p:txBody>
      </p:sp>
      <p:sp>
        <p:nvSpPr>
          <p:cNvPr id="99332" name="Rectangle 6"/>
          <p:cNvSpPr>
            <a:spLocks noChangeArrowheads="1"/>
          </p:cNvSpPr>
          <p:nvPr/>
        </p:nvSpPr>
        <p:spPr bwMode="auto">
          <a:xfrm>
            <a:off x="572294" y="1425963"/>
            <a:ext cx="5722938" cy="49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spcBef>
                <a:spcPct val="20000"/>
              </a:spcBef>
              <a:buClr>
                <a:srgbClr val="3333CC"/>
              </a:buClr>
              <a:buSzPct val="85000"/>
              <a:buFont typeface="Wingdings" pitchFamily="2" charset="2"/>
              <a:buChar char="q"/>
            </a:pPr>
            <a:r>
              <a:rPr lang="en-US" altLang="x-none" sz="2003" dirty="0">
                <a:solidFill>
                  <a:srgbClr val="FF0000"/>
                </a:solidFill>
                <a:latin typeface="Comic Sans MS" charset="0"/>
              </a:rPr>
              <a:t>Five layers</a:t>
            </a:r>
          </a:p>
          <a:p>
            <a:pPr lvl="1" algn="l">
              <a:spcBef>
                <a:spcPct val="20000"/>
              </a:spcBef>
              <a:buClr>
                <a:srgbClr val="3333CC"/>
              </a:buClr>
              <a:buSzPct val="75000"/>
              <a:buFont typeface="Courier New" panose="02070309020205020404" pitchFamily="49" charset="0"/>
              <a:buChar char="o"/>
            </a:pPr>
            <a:r>
              <a:rPr lang="en-US" altLang="x-none" sz="1803" dirty="0">
                <a:solidFill>
                  <a:srgbClr val="FF0000"/>
                </a:solidFill>
                <a:latin typeface="Comic Sans MS" charset="0"/>
              </a:rPr>
              <a:t>Application:</a:t>
            </a:r>
            <a:r>
              <a:rPr lang="en-US" altLang="x-none" sz="1803" dirty="0">
                <a:solidFill>
                  <a:srgbClr val="000000"/>
                </a:solidFill>
                <a:latin typeface="Comic Sans MS" charset="0"/>
              </a:rPr>
              <a:t> applications</a:t>
            </a:r>
          </a:p>
          <a:p>
            <a:pPr lvl="2" algn="l">
              <a:spcBef>
                <a:spcPct val="20000"/>
              </a:spcBef>
              <a:buFontTx/>
              <a:buChar char="•"/>
            </a:pPr>
            <a:r>
              <a:rPr lang="en-US" altLang="x-none" sz="2003" dirty="0">
                <a:solidFill>
                  <a:srgbClr val="000000"/>
                </a:solidFill>
                <a:latin typeface="Comic Sans MS" charset="0"/>
              </a:rPr>
              <a:t>ftp, smtp, http</a:t>
            </a:r>
            <a:r>
              <a:rPr lang="en-US" altLang="zh-CN" sz="2003" dirty="0">
                <a:solidFill>
                  <a:srgbClr val="000000"/>
                </a:solidFill>
                <a:latin typeface="Comic Sans MS" charset="0"/>
                <a:ea typeface="宋体" charset="-122"/>
              </a:rPr>
              <a:t>, p2p, IP telephony, blockchain,</a:t>
            </a:r>
            <a:r>
              <a:rPr lang="zh-CN" altLang="en-US" sz="2003" dirty="0">
                <a:solidFill>
                  <a:srgbClr val="000000"/>
                </a:solidFill>
                <a:latin typeface="Comic Sans MS" charset="0"/>
                <a:ea typeface="宋体" charset="-122"/>
              </a:rPr>
              <a:t> </a:t>
            </a:r>
            <a:r>
              <a:rPr lang="en-US" altLang="zh-CN" sz="2003" dirty="0">
                <a:solidFill>
                  <a:srgbClr val="000000"/>
                </a:solidFill>
                <a:latin typeface="Comic Sans MS" charset="0"/>
                <a:ea typeface="宋体" charset="-122"/>
              </a:rPr>
              <a:t>MapReduce,</a:t>
            </a:r>
            <a:r>
              <a:rPr lang="zh-CN" altLang="en-US" sz="2003" dirty="0">
                <a:solidFill>
                  <a:srgbClr val="000000"/>
                </a:solidFill>
                <a:latin typeface="Comic Sans MS" charset="0"/>
                <a:ea typeface="宋体" charset="-122"/>
              </a:rPr>
              <a:t> </a:t>
            </a:r>
            <a:r>
              <a:rPr lang="en-US" altLang="zh-CN" sz="2003" dirty="0">
                <a:solidFill>
                  <a:srgbClr val="000000"/>
                </a:solidFill>
                <a:latin typeface="Comic Sans MS" charset="0"/>
                <a:ea typeface="宋体" charset="-122"/>
              </a:rPr>
              <a:t>…</a:t>
            </a:r>
            <a:endParaRPr lang="en-US" altLang="x-none" sz="2003" dirty="0">
              <a:solidFill>
                <a:srgbClr val="000000"/>
              </a:solidFill>
              <a:latin typeface="Comic Sans MS" charset="0"/>
            </a:endParaRPr>
          </a:p>
          <a:p>
            <a:pPr lvl="1" algn="l">
              <a:spcBef>
                <a:spcPct val="20000"/>
              </a:spcBef>
              <a:buClr>
                <a:srgbClr val="3333CC"/>
              </a:buClr>
              <a:buSzPct val="75000"/>
              <a:buFont typeface="Courier New" panose="02070309020205020404" pitchFamily="49" charset="0"/>
              <a:buChar char="o"/>
            </a:pPr>
            <a:r>
              <a:rPr lang="en-US" altLang="x-none" sz="1803" dirty="0">
                <a:solidFill>
                  <a:srgbClr val="FF0000"/>
                </a:solidFill>
                <a:latin typeface="Comic Sans MS" charset="0"/>
              </a:rPr>
              <a:t>Transport:</a:t>
            </a:r>
            <a:r>
              <a:rPr lang="en-US" altLang="x-none" sz="1803" dirty="0">
                <a:solidFill>
                  <a:srgbClr val="000000"/>
                </a:solidFill>
                <a:latin typeface="Comic Sans MS" charset="0"/>
              </a:rPr>
              <a:t> host-host data transfer</a:t>
            </a:r>
          </a:p>
          <a:p>
            <a:pPr lvl="2" algn="l">
              <a:spcBef>
                <a:spcPct val="20000"/>
              </a:spcBef>
              <a:buFontTx/>
              <a:buChar char="•"/>
            </a:pPr>
            <a:r>
              <a:rPr lang="en-US" altLang="x-none" sz="2003" dirty="0" err="1">
                <a:solidFill>
                  <a:srgbClr val="000000"/>
                </a:solidFill>
                <a:latin typeface="Comic Sans MS" charset="0"/>
              </a:rPr>
              <a:t>tcp</a:t>
            </a:r>
            <a:r>
              <a:rPr lang="en-US" altLang="x-none" sz="2003" dirty="0">
                <a:solidFill>
                  <a:srgbClr val="000000"/>
                </a:solidFill>
                <a:latin typeface="Comic Sans MS" charset="0"/>
              </a:rPr>
              <a:t> (reliable), </a:t>
            </a:r>
            <a:r>
              <a:rPr lang="en-US" altLang="x-none" sz="2003" dirty="0" err="1">
                <a:solidFill>
                  <a:srgbClr val="000000"/>
                </a:solidFill>
                <a:latin typeface="Comic Sans MS" charset="0"/>
              </a:rPr>
              <a:t>udp</a:t>
            </a:r>
            <a:r>
              <a:rPr lang="en-US" altLang="x-none" sz="2003" dirty="0">
                <a:solidFill>
                  <a:srgbClr val="000000"/>
                </a:solidFill>
                <a:latin typeface="Comic Sans MS" charset="0"/>
              </a:rPr>
              <a:t> (not reliable)</a:t>
            </a:r>
          </a:p>
          <a:p>
            <a:pPr lvl="1" algn="l">
              <a:spcBef>
                <a:spcPct val="20000"/>
              </a:spcBef>
              <a:buClr>
                <a:srgbClr val="3333CC"/>
              </a:buClr>
              <a:buSzPct val="75000"/>
              <a:buFont typeface="Courier New" panose="02070309020205020404" pitchFamily="49" charset="0"/>
              <a:buChar char="o"/>
            </a:pPr>
            <a:r>
              <a:rPr lang="en-US" altLang="x-none" sz="1803" dirty="0">
                <a:solidFill>
                  <a:srgbClr val="FF0000"/>
                </a:solidFill>
                <a:latin typeface="Comic Sans MS" charset="0"/>
              </a:rPr>
              <a:t>Network:</a:t>
            </a:r>
            <a:r>
              <a:rPr lang="en-US" altLang="x-none" sz="1803" dirty="0">
                <a:solidFill>
                  <a:srgbClr val="000000"/>
                </a:solidFill>
                <a:latin typeface="Comic Sans MS" charset="0"/>
              </a:rPr>
              <a:t> routing of datagram from source to destination</a:t>
            </a:r>
          </a:p>
          <a:p>
            <a:pPr lvl="2" algn="l">
              <a:spcBef>
                <a:spcPct val="20000"/>
              </a:spcBef>
              <a:buFontTx/>
              <a:buChar char="•"/>
            </a:pPr>
            <a:r>
              <a:rPr lang="en-US" altLang="x-none" sz="2003" dirty="0">
                <a:solidFill>
                  <a:srgbClr val="000000"/>
                </a:solidFill>
                <a:latin typeface="Comic Sans MS" charset="0"/>
              </a:rPr>
              <a:t>ipv4, ipv6</a:t>
            </a:r>
          </a:p>
          <a:p>
            <a:pPr lvl="1" algn="l">
              <a:spcBef>
                <a:spcPct val="20000"/>
              </a:spcBef>
              <a:buClr>
                <a:srgbClr val="3333CC"/>
              </a:buClr>
              <a:buSzPct val="75000"/>
              <a:buFont typeface="Courier New" panose="02070309020205020404" pitchFamily="49" charset="0"/>
              <a:buChar char="o"/>
            </a:pPr>
            <a:r>
              <a:rPr lang="en-US" altLang="x-none" sz="1803" dirty="0">
                <a:solidFill>
                  <a:srgbClr val="FF0000"/>
                </a:solidFill>
                <a:latin typeface="Comic Sans MS" charset="0"/>
              </a:rPr>
              <a:t>Link:</a:t>
            </a:r>
            <a:r>
              <a:rPr lang="en-US" altLang="x-none" sz="1803" dirty="0">
                <a:solidFill>
                  <a:srgbClr val="000000"/>
                </a:solidFill>
                <a:latin typeface="Comic Sans MS" charset="0"/>
              </a:rPr>
              <a:t> data transfer between neighboring  network elements</a:t>
            </a:r>
          </a:p>
          <a:p>
            <a:pPr lvl="2" algn="l">
              <a:spcBef>
                <a:spcPct val="20000"/>
              </a:spcBef>
              <a:buFontTx/>
              <a:buChar char="•"/>
            </a:pPr>
            <a:r>
              <a:rPr lang="en-US" altLang="x-none" sz="2003" dirty="0" err="1">
                <a:solidFill>
                  <a:srgbClr val="000000"/>
                </a:solidFill>
                <a:latin typeface="Comic Sans MS" charset="0"/>
              </a:rPr>
              <a:t>ethernet</a:t>
            </a:r>
            <a:r>
              <a:rPr lang="en-US" altLang="zh-CN" sz="2003" dirty="0">
                <a:solidFill>
                  <a:srgbClr val="000000"/>
                </a:solidFill>
                <a:latin typeface="Comic Sans MS" charset="0"/>
                <a:ea typeface="宋体" charset="-122"/>
              </a:rPr>
              <a:t>, 802.11, cable, DSL, …</a:t>
            </a:r>
            <a:endParaRPr lang="en-US" altLang="x-none" sz="2003" dirty="0">
              <a:solidFill>
                <a:srgbClr val="000000"/>
              </a:solidFill>
              <a:latin typeface="Comic Sans MS" charset="0"/>
            </a:endParaRPr>
          </a:p>
          <a:p>
            <a:pPr lvl="1" algn="l">
              <a:spcBef>
                <a:spcPct val="20000"/>
              </a:spcBef>
              <a:buClr>
                <a:srgbClr val="3333CC"/>
              </a:buClr>
              <a:buSzPct val="75000"/>
              <a:buFont typeface="Courier New" panose="02070309020205020404" pitchFamily="49" charset="0"/>
              <a:buChar char="o"/>
            </a:pPr>
            <a:r>
              <a:rPr lang="en-US" altLang="x-none" sz="1803" dirty="0">
                <a:solidFill>
                  <a:srgbClr val="FF0000"/>
                </a:solidFill>
                <a:latin typeface="Comic Sans MS" charset="0"/>
              </a:rPr>
              <a:t>Physical:</a:t>
            </a:r>
            <a:r>
              <a:rPr lang="en-US" altLang="x-none" sz="1803" dirty="0">
                <a:solidFill>
                  <a:srgbClr val="000000"/>
                </a:solidFill>
                <a:latin typeface="Comic Sans MS" charset="0"/>
              </a:rPr>
              <a:t> bits </a:t>
            </a:r>
            <a:r>
              <a:rPr lang="ja-JP" altLang="en-US" sz="1803" dirty="0">
                <a:solidFill>
                  <a:srgbClr val="000000"/>
                </a:solidFill>
                <a:latin typeface="Comic Sans MS" charset="0"/>
              </a:rPr>
              <a:t>“</a:t>
            </a:r>
            <a:r>
              <a:rPr lang="en-US" altLang="ja-JP" sz="1803" dirty="0">
                <a:solidFill>
                  <a:srgbClr val="000000"/>
                </a:solidFill>
                <a:latin typeface="Comic Sans MS" charset="0"/>
              </a:rPr>
              <a:t>on the wire</a:t>
            </a:r>
            <a:r>
              <a:rPr lang="ja-JP" altLang="en-US" sz="1803" dirty="0">
                <a:solidFill>
                  <a:srgbClr val="000000"/>
                </a:solidFill>
                <a:latin typeface="Comic Sans MS" charset="0"/>
              </a:rPr>
              <a:t>”</a:t>
            </a:r>
            <a:endParaRPr lang="en-US" altLang="ja-JP" sz="1803" dirty="0">
              <a:solidFill>
                <a:srgbClr val="000000"/>
              </a:solidFill>
              <a:latin typeface="Comic Sans MS" charset="0"/>
            </a:endParaRPr>
          </a:p>
          <a:p>
            <a:pPr lvl="2" algn="l">
              <a:spcBef>
                <a:spcPct val="20000"/>
              </a:spcBef>
              <a:buFontTx/>
              <a:buChar char="•"/>
            </a:pPr>
            <a:r>
              <a:rPr lang="en-US" altLang="x-none" sz="2003" dirty="0">
                <a:solidFill>
                  <a:srgbClr val="000000"/>
                </a:solidFill>
                <a:latin typeface="Comic Sans MS" charset="0"/>
              </a:rPr>
              <a:t>cable, wireless, optical fiber</a:t>
            </a:r>
          </a:p>
        </p:txBody>
      </p:sp>
      <p:grpSp>
        <p:nvGrpSpPr>
          <p:cNvPr id="99333" name="Group 7"/>
          <p:cNvGrpSpPr>
            <a:grpSpLocks/>
          </p:cNvGrpSpPr>
          <p:nvPr/>
        </p:nvGrpSpPr>
        <p:grpSpPr bwMode="auto">
          <a:xfrm>
            <a:off x="6517790" y="2222405"/>
            <a:ext cx="1901287" cy="3535504"/>
            <a:chOff x="3076" y="888"/>
            <a:chExt cx="1196" cy="2224"/>
          </a:xfrm>
        </p:grpSpPr>
        <p:sp>
          <p:nvSpPr>
            <p:cNvPr id="99334" name="Rectangle 8"/>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sz="501">
                <a:solidFill>
                  <a:srgbClr val="000000"/>
                </a:solidFill>
              </a:endParaRPr>
            </a:p>
          </p:txBody>
        </p:sp>
        <p:sp>
          <p:nvSpPr>
            <p:cNvPr id="99335" name="Text Box 9"/>
            <p:cNvSpPr txBox="1">
              <a:spLocks noChangeArrowheads="1"/>
            </p:cNvSpPr>
            <p:nvPr/>
          </p:nvSpPr>
          <p:spPr bwMode="auto">
            <a:xfrm>
              <a:off x="3145" y="949"/>
              <a:ext cx="1081" cy="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403">
                  <a:solidFill>
                    <a:srgbClr val="000000"/>
                  </a:solidFill>
                  <a:latin typeface="Comic Sans MS" charset="0"/>
                </a:rPr>
                <a:t>application</a:t>
              </a:r>
            </a:p>
            <a:p>
              <a:endParaRPr lang="en-US" altLang="x-none" sz="2403">
                <a:solidFill>
                  <a:srgbClr val="000000"/>
                </a:solidFill>
                <a:latin typeface="Comic Sans MS" charset="0"/>
              </a:endParaRPr>
            </a:p>
            <a:p>
              <a:r>
                <a:rPr lang="en-US" altLang="x-none" sz="2403">
                  <a:solidFill>
                    <a:srgbClr val="000000"/>
                  </a:solidFill>
                  <a:latin typeface="Comic Sans MS" charset="0"/>
                </a:rPr>
                <a:t>transport</a:t>
              </a:r>
            </a:p>
            <a:p>
              <a:endParaRPr lang="en-US" altLang="x-none" sz="2403">
                <a:solidFill>
                  <a:srgbClr val="000000"/>
                </a:solidFill>
                <a:latin typeface="Comic Sans MS" charset="0"/>
              </a:endParaRPr>
            </a:p>
            <a:p>
              <a:r>
                <a:rPr lang="en-US" altLang="x-none" sz="2403">
                  <a:solidFill>
                    <a:srgbClr val="000000"/>
                  </a:solidFill>
                  <a:latin typeface="Comic Sans MS" charset="0"/>
                </a:rPr>
                <a:t>network</a:t>
              </a:r>
            </a:p>
            <a:p>
              <a:endParaRPr lang="en-US" altLang="x-none" sz="2403">
                <a:solidFill>
                  <a:srgbClr val="000000"/>
                </a:solidFill>
                <a:latin typeface="Comic Sans MS" charset="0"/>
              </a:endParaRPr>
            </a:p>
            <a:p>
              <a:r>
                <a:rPr lang="en-US" altLang="x-none" sz="2403">
                  <a:solidFill>
                    <a:srgbClr val="000000"/>
                  </a:solidFill>
                  <a:latin typeface="Comic Sans MS" charset="0"/>
                </a:rPr>
                <a:t>link</a:t>
              </a:r>
            </a:p>
            <a:p>
              <a:endParaRPr lang="en-US" altLang="x-none" sz="2403">
                <a:solidFill>
                  <a:srgbClr val="000000"/>
                </a:solidFill>
                <a:latin typeface="Comic Sans MS" charset="0"/>
              </a:endParaRPr>
            </a:p>
            <a:p>
              <a:r>
                <a:rPr lang="en-US" altLang="x-none" sz="2403">
                  <a:solidFill>
                    <a:srgbClr val="000000"/>
                  </a:solidFill>
                  <a:latin typeface="Comic Sans MS" charset="0"/>
                </a:rPr>
                <a:t>physical</a:t>
              </a:r>
            </a:p>
          </p:txBody>
        </p:sp>
        <p:sp>
          <p:nvSpPr>
            <p:cNvPr id="99336" name="Line 10"/>
            <p:cNvSpPr>
              <a:spLocks noChangeShapeType="1"/>
            </p:cNvSpPr>
            <p:nvPr/>
          </p:nvSpPr>
          <p:spPr bwMode="auto">
            <a:xfrm>
              <a:off x="3076" y="1324"/>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99337" name="Line 11"/>
            <p:cNvSpPr>
              <a:spLocks noChangeShapeType="1"/>
            </p:cNvSpPr>
            <p:nvPr/>
          </p:nvSpPr>
          <p:spPr bwMode="auto">
            <a:xfrm>
              <a:off x="3076" y="1768"/>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99338" name="Line 12"/>
            <p:cNvSpPr>
              <a:spLocks noChangeShapeType="1"/>
            </p:cNvSpPr>
            <p:nvPr/>
          </p:nvSpPr>
          <p:spPr bwMode="auto">
            <a:xfrm>
              <a:off x="3076" y="2216"/>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sp>
          <p:nvSpPr>
            <p:cNvPr id="99339" name="Line 13"/>
            <p:cNvSpPr>
              <a:spLocks noChangeShapeType="1"/>
            </p:cNvSpPr>
            <p:nvPr/>
          </p:nvSpPr>
          <p:spPr bwMode="auto">
            <a:xfrm>
              <a:off x="3076" y="2664"/>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501"/>
            </a:p>
          </p:txBody>
        </p:sp>
      </p:grpSp>
    </p:spTree>
    <p:extLst>
      <p:ext uri="{BB962C8B-B14F-4D97-AF65-F5344CB8AC3E}">
        <p14:creationId xmlns:p14="http://schemas.microsoft.com/office/powerpoint/2010/main" val="276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982D512E-6E4D-5642-AB18-4CA424746038}" type="slidenum">
              <a:rPr lang="en-US" altLang="x-none" sz="1200">
                <a:solidFill>
                  <a:srgbClr val="000000"/>
                </a:solidFill>
                <a:latin typeface="Tahoma" charset="0"/>
              </a:rPr>
              <a:pPr/>
              <a:t>7</a:t>
            </a:fld>
            <a:endParaRPr lang="en-US" altLang="x-none" sz="1200">
              <a:solidFill>
                <a:srgbClr val="000000"/>
              </a:solidFill>
              <a:latin typeface="Tahoma" charset="0"/>
            </a:endParaRPr>
          </a:p>
        </p:txBody>
      </p:sp>
      <p:sp>
        <p:nvSpPr>
          <p:cNvPr id="37890" name="Rectangle 2"/>
          <p:cNvSpPr>
            <a:spLocks noGrp="1" noChangeArrowheads="1"/>
          </p:cNvSpPr>
          <p:nvPr>
            <p:ph type="title"/>
          </p:nvPr>
        </p:nvSpPr>
        <p:spPr>
          <a:xfrm>
            <a:off x="533400" y="311150"/>
            <a:ext cx="7783513" cy="835025"/>
          </a:xfrm>
        </p:spPr>
        <p:txBody>
          <a:bodyPr/>
          <a:lstStyle/>
          <a:p>
            <a:r>
              <a:rPr lang="en-US" altLang="x-none" sz="3200">
                <a:ea typeface="ＭＳ Ｐゴシック" charset="-128"/>
              </a:rPr>
              <a:t>What are the Goals </a:t>
            </a:r>
            <a:r>
              <a:rPr lang="en-US" altLang="zh-CN" sz="3200">
                <a:ea typeface="ＭＳ Ｐゴシック" charset="-128"/>
              </a:rPr>
              <a:t>o</a:t>
            </a:r>
            <a:r>
              <a:rPr lang="en-US" altLang="x-none" sz="3200">
                <a:ea typeface="ＭＳ Ｐゴシック" charset="-128"/>
              </a:rPr>
              <a:t>f this Course?</a:t>
            </a:r>
          </a:p>
        </p:txBody>
      </p:sp>
      <p:sp>
        <p:nvSpPr>
          <p:cNvPr id="50179" name="Rectangle 3"/>
          <p:cNvSpPr>
            <a:spLocks noGrp="1" noChangeArrowheads="1"/>
          </p:cNvSpPr>
          <p:nvPr>
            <p:ph type="body" idx="1"/>
          </p:nvPr>
        </p:nvSpPr>
        <p:spPr>
          <a:xfrm>
            <a:off x="539750" y="1606550"/>
            <a:ext cx="7848600" cy="4876800"/>
          </a:xfrm>
        </p:spPr>
        <p:txBody>
          <a:bodyPr/>
          <a:lstStyle/>
          <a:p>
            <a:pPr>
              <a:buFont typeface="Wingdings" pitchFamily="2" charset="2"/>
              <a:buChar char="q"/>
            </a:pPr>
            <a:r>
              <a:rPr lang="en-US" altLang="zh-CN" dirty="0">
                <a:ea typeface="ＭＳ Ｐゴシック" charset="-128"/>
              </a:rPr>
              <a:t>Learn design principles and techniques of: </a:t>
            </a:r>
          </a:p>
          <a:p>
            <a:pPr lvl="1">
              <a:buFont typeface="Courier New" panose="02070309020205020404" pitchFamily="49" charset="0"/>
              <a:buChar char="o"/>
            </a:pPr>
            <a:r>
              <a:rPr lang="en-US" altLang="zh-CN" dirty="0">
                <a:ea typeface="ＭＳ Ｐゴシック" charset="-128"/>
              </a:rPr>
              <a:t>the Internet infrastructure (Internet service provider, data center, cloud)</a:t>
            </a:r>
          </a:p>
          <a:p>
            <a:pPr lvl="1">
              <a:buFont typeface="Courier New" panose="02070309020205020404" pitchFamily="49" charset="0"/>
              <a:buChar char="o"/>
            </a:pPr>
            <a:r>
              <a:rPr lang="en-US" altLang="zh-CN" dirty="0">
                <a:ea typeface="ＭＳ Ｐゴシック" charset="-128"/>
              </a:rPr>
              <a:t>large-scale networked</a:t>
            </a:r>
            <a:r>
              <a:rPr lang="zh-CN" altLang="en-US" dirty="0">
                <a:ea typeface="ＭＳ Ｐゴシック" charset="-128"/>
              </a:rPr>
              <a:t> </a:t>
            </a:r>
            <a:r>
              <a:rPr lang="en-US" altLang="zh-CN" dirty="0">
                <a:ea typeface="ＭＳ Ｐゴシック" charset="-128"/>
              </a:rPr>
              <a:t>systems</a:t>
            </a:r>
          </a:p>
          <a:p>
            <a:pPr lvl="1"/>
            <a:endParaRPr lang="en-US" altLang="x-none" dirty="0">
              <a:ea typeface="ＭＳ Ｐゴシック" charset="-128"/>
            </a:endParaRPr>
          </a:p>
          <a:p>
            <a:pPr>
              <a:buFont typeface="Wingdings" pitchFamily="2" charset="2"/>
              <a:buChar char="q"/>
            </a:pPr>
            <a:r>
              <a:rPr lang="en-US" altLang="zh-CN" dirty="0">
                <a:ea typeface="ＭＳ Ｐゴシック" charset="-128"/>
              </a:rPr>
              <a:t>How</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r>
              <a:rPr lang="en-US" altLang="zh-CN" dirty="0">
                <a:ea typeface="ＭＳ Ｐゴシック" charset="-128"/>
              </a:rPr>
              <a:t>do</a:t>
            </a:r>
            <a:r>
              <a:rPr lang="zh-CN" altLang="en-US" dirty="0">
                <a:ea typeface="ＭＳ Ｐゴシック" charset="-128"/>
              </a:rPr>
              <a:t> </a:t>
            </a:r>
            <a:r>
              <a:rPr lang="en-US" altLang="zh-CN" dirty="0">
                <a:ea typeface="ＭＳ Ｐゴシック" charset="-128"/>
              </a:rPr>
              <a:t>high-quality</a:t>
            </a:r>
            <a:r>
              <a:rPr lang="zh-CN" altLang="en-US" dirty="0">
                <a:ea typeface="ＭＳ Ｐゴシック" charset="-128"/>
              </a:rPr>
              <a:t> </a:t>
            </a:r>
            <a:r>
              <a:rPr lang="en-US" altLang="zh-CN" dirty="0">
                <a:ea typeface="ＭＳ Ｐゴシック" charset="-128"/>
              </a:rPr>
              <a:t>system</a:t>
            </a:r>
            <a:r>
              <a:rPr lang="zh-CN" altLang="en-US" dirty="0">
                <a:ea typeface="ＭＳ Ｐゴシック" charset="-128"/>
              </a:rPr>
              <a:t> </a:t>
            </a:r>
            <a:r>
              <a:rPr lang="en-US" altLang="zh-CN" dirty="0">
                <a:ea typeface="ＭＳ Ｐゴシック" charset="-128"/>
              </a:rPr>
              <a:t>research</a:t>
            </a:r>
            <a:endParaRPr lang="en-US" altLang="x-none" dirty="0">
              <a:ea typeface="ＭＳ Ｐゴシック" charset="-128"/>
            </a:endParaRPr>
          </a:p>
          <a:p>
            <a:pPr lvl="1">
              <a:buFont typeface="Courier New" panose="02070309020205020404" pitchFamily="49" charset="0"/>
              <a:buChar char="o"/>
            </a:pPr>
            <a:r>
              <a:rPr lang="en-US" dirty="0"/>
              <a:t>go through the </a:t>
            </a:r>
            <a:r>
              <a:rPr lang="en-US" dirty="0">
                <a:solidFill>
                  <a:srgbClr val="FF0000"/>
                </a:solidFill>
              </a:rPr>
              <a:t>complete cycle </a:t>
            </a:r>
            <a:r>
              <a:rPr lang="en-US" dirty="0"/>
              <a:t>of a research paper, including identifying a problem, making a proposal, iterate different designs, fast prototyping, comprehensive experiments, paper writing and even paper review and TPC meeting</a:t>
            </a:r>
            <a:r>
              <a:rPr lang="en-US" altLang="x-none" dirty="0">
                <a:ea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1">
              <a:defRPr sz="2403">
                <a:solidFill>
                  <a:schemeClr val="tx1"/>
                </a:solidFill>
                <a:latin typeface="Times New Roman" charset="0"/>
                <a:ea typeface="ＭＳ Ｐゴシック" charset="-128"/>
              </a:defRPr>
            </a:lvl1pPr>
            <a:lvl2pPr marL="743990" indent="-286150" defTabSz="914091">
              <a:defRPr sz="2403">
                <a:solidFill>
                  <a:schemeClr val="tx1"/>
                </a:solidFill>
                <a:latin typeface="Times New Roman" charset="0"/>
                <a:ea typeface="ＭＳ Ｐゴシック" charset="-128"/>
              </a:defRPr>
            </a:lvl2pPr>
            <a:lvl3pPr marL="1144600" indent="-228920" defTabSz="914091">
              <a:defRPr sz="2403">
                <a:solidFill>
                  <a:schemeClr val="tx1"/>
                </a:solidFill>
                <a:latin typeface="Times New Roman" charset="0"/>
                <a:ea typeface="ＭＳ Ｐゴシック" charset="-128"/>
              </a:defRPr>
            </a:lvl3pPr>
            <a:lvl4pPr marL="1602440" indent="-228920" defTabSz="914091">
              <a:defRPr sz="2403">
                <a:solidFill>
                  <a:schemeClr val="tx1"/>
                </a:solidFill>
                <a:latin typeface="Times New Roman" charset="0"/>
                <a:ea typeface="ＭＳ Ｐゴシック" charset="-128"/>
              </a:defRPr>
            </a:lvl4pPr>
            <a:lvl5pPr marL="2060280" indent="-228920" defTabSz="914091">
              <a:defRPr sz="2403">
                <a:solidFill>
                  <a:schemeClr val="tx1"/>
                </a:solidFill>
                <a:latin typeface="Times New Roman" charset="0"/>
                <a:ea typeface="ＭＳ Ｐゴシック" charset="-128"/>
              </a:defRPr>
            </a:lvl5pPr>
            <a:lvl6pPr marL="2518120"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6pPr>
            <a:lvl7pPr marL="297596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7pPr>
            <a:lvl8pPr marL="343380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8pPr>
            <a:lvl9pPr marL="3891641" indent="-228920" algn="ctr" defTabSz="914091" eaLnBrk="0" fontAlgn="base" hangingPunct="0">
              <a:spcBef>
                <a:spcPct val="0"/>
              </a:spcBef>
              <a:spcAft>
                <a:spcPct val="0"/>
              </a:spcAft>
              <a:defRPr sz="2403">
                <a:solidFill>
                  <a:schemeClr val="tx1"/>
                </a:solidFill>
                <a:latin typeface="Times New Roman" charset="0"/>
                <a:ea typeface="ＭＳ Ｐゴシック" charset="-128"/>
              </a:defRPr>
            </a:lvl9pPr>
          </a:lstStyle>
          <a:p>
            <a:fld id="{D0E54F85-E63F-954B-8D3B-D285F99479C1}" type="slidenum">
              <a:rPr lang="en-US" altLang="x-none" sz="1202">
                <a:solidFill>
                  <a:srgbClr val="000000"/>
                </a:solidFill>
                <a:latin typeface="Tahoma" charset="0"/>
              </a:rPr>
              <a:pPr/>
              <a:t>70</a:t>
            </a:fld>
            <a:endParaRPr lang="en-US" altLang="x-none" sz="1202">
              <a:solidFill>
                <a:srgbClr val="000000"/>
              </a:solidFill>
              <a:latin typeface="Tahoma" charset="0"/>
            </a:endParaRPr>
          </a:p>
        </p:txBody>
      </p:sp>
      <p:sp>
        <p:nvSpPr>
          <p:cNvPr id="101378" name="Rectangle 5"/>
          <p:cNvSpPr>
            <a:spLocks noChangeArrowheads="1"/>
          </p:cNvSpPr>
          <p:nvPr/>
        </p:nvSpPr>
        <p:spPr bwMode="auto">
          <a:xfrm>
            <a:off x="534141" y="383117"/>
            <a:ext cx="7783195" cy="9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71" rIns="91538" bIns="45771"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x-none" sz="2804" u="sng" dirty="0">
                <a:solidFill>
                  <a:srgbClr val="3333CC"/>
                </a:solidFill>
                <a:latin typeface="Comic Sans MS" charset="0"/>
              </a:rPr>
              <a:t>The Hourglass Architecture of the Internet</a:t>
            </a:r>
          </a:p>
        </p:txBody>
      </p:sp>
      <p:cxnSp>
        <p:nvCxnSpPr>
          <p:cNvPr id="24" name="Straight Connector 23"/>
          <p:cNvCxnSpPr>
            <a:cxnSpLocks noChangeShapeType="1"/>
          </p:cNvCxnSpPr>
          <p:nvPr/>
        </p:nvCxnSpPr>
        <p:spPr bwMode="auto">
          <a:xfrm>
            <a:off x="1637396" y="3441709"/>
            <a:ext cx="6894550" cy="159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
        <p:nvSpPr>
          <p:cNvPr id="25" name="Rectangle 24"/>
          <p:cNvSpPr>
            <a:spLocks noChangeArrowheads="1"/>
          </p:cNvSpPr>
          <p:nvPr/>
        </p:nvSpPr>
        <p:spPr bwMode="auto">
          <a:xfrm>
            <a:off x="6900910" y="3537091"/>
            <a:ext cx="1842467" cy="83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403">
                <a:solidFill>
                  <a:srgbClr val="000000"/>
                </a:solidFill>
              </a:rPr>
              <a:t>network</a:t>
            </a:r>
          </a:p>
          <a:p>
            <a:r>
              <a:rPr lang="en-US" altLang="x-none" sz="2403">
                <a:solidFill>
                  <a:srgbClr val="000000"/>
                </a:solidFill>
              </a:rPr>
              <a:t>infrastructure</a:t>
            </a:r>
            <a:endParaRPr lang="en-US" altLang="x-none" sz="2403"/>
          </a:p>
        </p:txBody>
      </p:sp>
      <p:sp>
        <p:nvSpPr>
          <p:cNvPr id="26" name="Rectangle 25"/>
          <p:cNvSpPr>
            <a:spLocks noChangeArrowheads="1"/>
          </p:cNvSpPr>
          <p:nvPr/>
        </p:nvSpPr>
        <p:spPr bwMode="auto">
          <a:xfrm>
            <a:off x="7123468" y="2691369"/>
            <a:ext cx="1340121" cy="46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403">
                <a:solidFill>
                  <a:srgbClr val="000000"/>
                </a:solidFill>
              </a:rPr>
              <a:t>end users</a:t>
            </a:r>
            <a:endParaRPr lang="en-US" altLang="x-none" sz="2403"/>
          </a:p>
        </p:txBody>
      </p:sp>
      <p:grpSp>
        <p:nvGrpSpPr>
          <p:cNvPr id="101382" name="Group 32"/>
          <p:cNvGrpSpPr>
            <a:grpSpLocks/>
          </p:cNvGrpSpPr>
          <p:nvPr/>
        </p:nvGrpSpPr>
        <p:grpSpPr bwMode="auto">
          <a:xfrm>
            <a:off x="2518093" y="1971233"/>
            <a:ext cx="3128539" cy="3753293"/>
            <a:chOff x="2514600" y="1967359"/>
            <a:chExt cx="3124200" cy="3747641"/>
          </a:xfrm>
        </p:grpSpPr>
        <p:sp>
          <p:nvSpPr>
            <p:cNvPr id="101383" name="Freeform 6"/>
            <p:cNvSpPr>
              <a:spLocks/>
            </p:cNvSpPr>
            <p:nvPr/>
          </p:nvSpPr>
          <p:spPr bwMode="auto">
            <a:xfrm>
              <a:off x="2514600" y="1981200"/>
              <a:ext cx="1003300" cy="3733800"/>
            </a:xfrm>
            <a:custGeom>
              <a:avLst/>
              <a:gdLst>
                <a:gd name="T0" fmla="*/ 2147483647 w 632"/>
                <a:gd name="T1" fmla="*/ 0 h 2496"/>
                <a:gd name="T2" fmla="*/ 2147483647 w 632"/>
                <a:gd name="T3" fmla="*/ 2147483647 h 2496"/>
                <a:gd name="T4" fmla="*/ 0 w 632"/>
                <a:gd name="T5" fmla="*/ 2147483647 h 2496"/>
                <a:gd name="T6" fmla="*/ 0 60000 65536"/>
                <a:gd name="T7" fmla="*/ 0 60000 65536"/>
                <a:gd name="T8" fmla="*/ 0 60000 65536"/>
                <a:gd name="T9" fmla="*/ 0 w 632"/>
                <a:gd name="T10" fmla="*/ 0 h 2496"/>
                <a:gd name="T11" fmla="*/ 632 w 632"/>
                <a:gd name="T12" fmla="*/ 2496 h 2496"/>
              </a:gdLst>
              <a:ahLst/>
              <a:cxnLst>
                <a:cxn ang="T6">
                  <a:pos x="T0" y="T1"/>
                </a:cxn>
                <a:cxn ang="T7">
                  <a:pos x="T2" y="T3"/>
                </a:cxn>
                <a:cxn ang="T8">
                  <a:pos x="T4" y="T5"/>
                </a:cxn>
              </a:cxnLst>
              <a:rect l="T9" t="T10" r="T11" b="T12"/>
              <a:pathLst>
                <a:path w="632" h="2496">
                  <a:moveTo>
                    <a:pt x="48" y="0"/>
                  </a:moveTo>
                  <a:cubicBezTo>
                    <a:pt x="340" y="368"/>
                    <a:pt x="632" y="736"/>
                    <a:pt x="624" y="1152"/>
                  </a:cubicBezTo>
                  <a:cubicBezTo>
                    <a:pt x="616" y="1568"/>
                    <a:pt x="308" y="2032"/>
                    <a:pt x="0" y="249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501"/>
            </a:p>
          </p:txBody>
        </p:sp>
        <p:sp>
          <p:nvSpPr>
            <p:cNvPr id="101384" name="Freeform 7"/>
            <p:cNvSpPr>
              <a:spLocks/>
            </p:cNvSpPr>
            <p:nvPr/>
          </p:nvSpPr>
          <p:spPr bwMode="auto">
            <a:xfrm>
              <a:off x="4559300" y="1981200"/>
              <a:ext cx="1079500" cy="3733800"/>
            </a:xfrm>
            <a:custGeom>
              <a:avLst/>
              <a:gdLst>
                <a:gd name="T0" fmla="*/ 2147483647 w 632"/>
                <a:gd name="T1" fmla="*/ 0 h 2496"/>
                <a:gd name="T2" fmla="*/ 2147483647 w 632"/>
                <a:gd name="T3" fmla="*/ 2147483647 h 2496"/>
                <a:gd name="T4" fmla="*/ 2147483647 w 632"/>
                <a:gd name="T5" fmla="*/ 2147483647 h 2496"/>
                <a:gd name="T6" fmla="*/ 0 60000 65536"/>
                <a:gd name="T7" fmla="*/ 0 60000 65536"/>
                <a:gd name="T8" fmla="*/ 0 60000 65536"/>
                <a:gd name="T9" fmla="*/ 0 w 632"/>
                <a:gd name="T10" fmla="*/ 0 h 2496"/>
                <a:gd name="T11" fmla="*/ 632 w 632"/>
                <a:gd name="T12" fmla="*/ 2496 h 2496"/>
              </a:gdLst>
              <a:ahLst/>
              <a:cxnLst>
                <a:cxn ang="T6">
                  <a:pos x="T0" y="T1"/>
                </a:cxn>
                <a:cxn ang="T7">
                  <a:pos x="T2" y="T3"/>
                </a:cxn>
                <a:cxn ang="T8">
                  <a:pos x="T4" y="T5"/>
                </a:cxn>
              </a:cxnLst>
              <a:rect l="T9" t="T10" r="T11" b="T12"/>
              <a:pathLst>
                <a:path w="632" h="2496">
                  <a:moveTo>
                    <a:pt x="584" y="0"/>
                  </a:moveTo>
                  <a:cubicBezTo>
                    <a:pt x="292" y="416"/>
                    <a:pt x="0" y="832"/>
                    <a:pt x="8" y="1248"/>
                  </a:cubicBezTo>
                  <a:cubicBezTo>
                    <a:pt x="16" y="1664"/>
                    <a:pt x="324" y="2080"/>
                    <a:pt x="632" y="249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501"/>
            </a:p>
          </p:txBody>
        </p:sp>
        <p:sp>
          <p:nvSpPr>
            <p:cNvPr id="101385" name="Line 8"/>
            <p:cNvSpPr>
              <a:spLocks noChangeShapeType="1"/>
            </p:cNvSpPr>
            <p:nvPr/>
          </p:nvSpPr>
          <p:spPr bwMode="auto">
            <a:xfrm>
              <a:off x="3505200" y="34290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501"/>
            </a:p>
          </p:txBody>
        </p:sp>
        <p:sp>
          <p:nvSpPr>
            <p:cNvPr id="101386" name="Line 9"/>
            <p:cNvSpPr>
              <a:spLocks noChangeShapeType="1"/>
            </p:cNvSpPr>
            <p:nvPr/>
          </p:nvSpPr>
          <p:spPr bwMode="auto">
            <a:xfrm>
              <a:off x="3429000" y="40386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501"/>
            </a:p>
          </p:txBody>
        </p:sp>
        <p:sp>
          <p:nvSpPr>
            <p:cNvPr id="101387" name="Text Box 10"/>
            <p:cNvSpPr txBox="1">
              <a:spLocks noChangeArrowheads="1"/>
            </p:cNvSpPr>
            <p:nvPr/>
          </p:nvSpPr>
          <p:spPr bwMode="auto">
            <a:xfrm>
              <a:off x="3733060" y="3470275"/>
              <a:ext cx="612668" cy="4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403" dirty="0">
                  <a:solidFill>
                    <a:srgbClr val="000000"/>
                  </a:solidFill>
                </a:rPr>
                <a:t>IP4</a:t>
              </a:r>
            </a:p>
          </p:txBody>
        </p:sp>
        <p:sp>
          <p:nvSpPr>
            <p:cNvPr id="101388" name="Text Box 11"/>
            <p:cNvSpPr txBox="1">
              <a:spLocks noChangeArrowheads="1"/>
            </p:cNvSpPr>
            <p:nvPr/>
          </p:nvSpPr>
          <p:spPr bwMode="auto">
            <a:xfrm>
              <a:off x="2673925" y="5334005"/>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Ethernet</a:t>
              </a:r>
            </a:p>
          </p:txBody>
        </p:sp>
        <p:sp>
          <p:nvSpPr>
            <p:cNvPr id="101389" name="Text Box 12"/>
            <p:cNvSpPr txBox="1">
              <a:spLocks noChangeArrowheads="1"/>
            </p:cNvSpPr>
            <p:nvPr/>
          </p:nvSpPr>
          <p:spPr bwMode="auto">
            <a:xfrm>
              <a:off x="4342815" y="5334005"/>
              <a:ext cx="1152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Cable/DSL</a:t>
              </a:r>
            </a:p>
          </p:txBody>
        </p:sp>
        <p:sp>
          <p:nvSpPr>
            <p:cNvPr id="101390" name="Text Box 13"/>
            <p:cNvSpPr txBox="1">
              <a:spLocks noChangeArrowheads="1"/>
            </p:cNvSpPr>
            <p:nvPr/>
          </p:nvSpPr>
          <p:spPr bwMode="auto">
            <a:xfrm>
              <a:off x="3546760" y="5334005"/>
              <a:ext cx="931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Wireless</a:t>
              </a:r>
            </a:p>
          </p:txBody>
        </p:sp>
        <p:sp>
          <p:nvSpPr>
            <p:cNvPr id="101391" name="Text Box 14"/>
            <p:cNvSpPr txBox="1">
              <a:spLocks noChangeArrowheads="1"/>
            </p:cNvSpPr>
            <p:nvPr/>
          </p:nvSpPr>
          <p:spPr bwMode="auto">
            <a:xfrm>
              <a:off x="3387864" y="2787650"/>
              <a:ext cx="595035"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TCP</a:t>
              </a:r>
            </a:p>
          </p:txBody>
        </p:sp>
        <p:sp>
          <p:nvSpPr>
            <p:cNvPr id="101392" name="Text Box 15"/>
            <p:cNvSpPr txBox="1">
              <a:spLocks noChangeArrowheads="1"/>
            </p:cNvSpPr>
            <p:nvPr/>
          </p:nvSpPr>
          <p:spPr bwMode="auto">
            <a:xfrm>
              <a:off x="4182346" y="2819400"/>
              <a:ext cx="607860"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UDP</a:t>
              </a:r>
            </a:p>
          </p:txBody>
        </p:sp>
        <p:sp>
          <p:nvSpPr>
            <p:cNvPr id="101393" name="Line 21"/>
            <p:cNvSpPr>
              <a:spLocks noChangeShapeType="1"/>
            </p:cNvSpPr>
            <p:nvPr/>
          </p:nvSpPr>
          <p:spPr bwMode="auto">
            <a:xfrm>
              <a:off x="2514600" y="57150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501"/>
            </a:p>
          </p:txBody>
        </p:sp>
        <p:sp>
          <p:nvSpPr>
            <p:cNvPr id="101394" name="Line 23"/>
            <p:cNvSpPr>
              <a:spLocks noChangeShapeType="1"/>
            </p:cNvSpPr>
            <p:nvPr/>
          </p:nvSpPr>
          <p:spPr bwMode="auto">
            <a:xfrm>
              <a:off x="3124200" y="2667000"/>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501"/>
            </a:p>
          </p:txBody>
        </p:sp>
        <p:sp>
          <p:nvSpPr>
            <p:cNvPr id="101395" name="Line 24"/>
            <p:cNvSpPr>
              <a:spLocks noChangeShapeType="1"/>
            </p:cNvSpPr>
            <p:nvPr/>
          </p:nvSpPr>
          <p:spPr bwMode="auto">
            <a:xfrm>
              <a:off x="4038600" y="2667000"/>
              <a:ext cx="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501"/>
            </a:p>
          </p:txBody>
        </p:sp>
        <p:grpSp>
          <p:nvGrpSpPr>
            <p:cNvPr id="101396" name="Group 31"/>
            <p:cNvGrpSpPr>
              <a:grpSpLocks/>
            </p:cNvGrpSpPr>
            <p:nvPr/>
          </p:nvGrpSpPr>
          <p:grpSpPr bwMode="auto">
            <a:xfrm>
              <a:off x="2604654" y="1967359"/>
              <a:ext cx="2971800" cy="378102"/>
              <a:chOff x="2604654" y="1967359"/>
              <a:chExt cx="2971800" cy="378102"/>
            </a:xfrm>
          </p:grpSpPr>
          <p:sp>
            <p:nvSpPr>
              <p:cNvPr id="101397" name="Text Box 16"/>
              <p:cNvSpPr txBox="1">
                <a:spLocks noChangeArrowheads="1"/>
              </p:cNvSpPr>
              <p:nvPr/>
            </p:nvSpPr>
            <p:spPr bwMode="auto">
              <a:xfrm>
                <a:off x="4642364" y="2008911"/>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Telnet</a:t>
                </a:r>
              </a:p>
            </p:txBody>
          </p:sp>
          <p:sp>
            <p:nvSpPr>
              <p:cNvPr id="101398" name="Text Box 17"/>
              <p:cNvSpPr txBox="1">
                <a:spLocks noChangeArrowheads="1"/>
              </p:cNvSpPr>
              <p:nvPr/>
            </p:nvSpPr>
            <p:spPr bwMode="auto">
              <a:xfrm>
                <a:off x="2843502" y="1995054"/>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Email</a:t>
                </a:r>
              </a:p>
            </p:txBody>
          </p:sp>
          <p:sp>
            <p:nvSpPr>
              <p:cNvPr id="101399" name="Text Box 18"/>
              <p:cNvSpPr txBox="1">
                <a:spLocks noChangeArrowheads="1"/>
              </p:cNvSpPr>
              <p:nvPr/>
            </p:nvSpPr>
            <p:spPr bwMode="auto">
              <a:xfrm>
                <a:off x="4191000" y="2008910"/>
                <a:ext cx="566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FTP</a:t>
                </a:r>
              </a:p>
            </p:txBody>
          </p:sp>
          <p:sp>
            <p:nvSpPr>
              <p:cNvPr id="101400" name="Text Box 19"/>
              <p:cNvSpPr txBox="1">
                <a:spLocks noChangeArrowheads="1"/>
              </p:cNvSpPr>
              <p:nvPr/>
            </p:nvSpPr>
            <p:spPr bwMode="auto">
              <a:xfrm>
                <a:off x="3480522" y="2008908"/>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2" b="1">
                    <a:solidFill>
                      <a:srgbClr val="000000"/>
                    </a:solidFill>
                  </a:rPr>
                  <a:t>WWW</a:t>
                </a:r>
              </a:p>
            </p:txBody>
          </p:sp>
          <p:sp>
            <p:nvSpPr>
              <p:cNvPr id="101401" name="Line 20"/>
              <p:cNvSpPr>
                <a:spLocks noChangeShapeType="1"/>
              </p:cNvSpPr>
              <p:nvPr/>
            </p:nvSpPr>
            <p:spPr bwMode="auto">
              <a:xfrm>
                <a:off x="2604654" y="1967359"/>
                <a:ext cx="297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501"/>
              </a:p>
            </p:txBody>
          </p:sp>
        </p:grpSp>
      </p:grpSp>
    </p:spTree>
    <p:extLst>
      <p:ext uri="{BB962C8B-B14F-4D97-AF65-F5344CB8AC3E}">
        <p14:creationId xmlns:p14="http://schemas.microsoft.com/office/powerpoint/2010/main" val="343377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D53D6C-9655-3047-B549-BABFB47C83B7}"/>
              </a:ext>
            </a:extLst>
          </p:cNvPr>
          <p:cNvSpPr>
            <a:spLocks noGrp="1"/>
          </p:cNvSpPr>
          <p:nvPr>
            <p:ph type="title"/>
          </p:nvPr>
        </p:nvSpPr>
        <p:spPr/>
        <p:txBody>
          <a:bodyPr/>
          <a:lstStyle/>
          <a:p>
            <a:pPr algn="ctr"/>
            <a:r>
              <a:rPr lang="en-US" dirty="0"/>
              <a:t>Backup Slides</a:t>
            </a:r>
          </a:p>
        </p:txBody>
      </p:sp>
      <p:sp>
        <p:nvSpPr>
          <p:cNvPr id="2" name="Content Placeholder 1">
            <a:extLst>
              <a:ext uri="{FF2B5EF4-FFF2-40B4-BE49-F238E27FC236}">
                <a16:creationId xmlns:a16="http://schemas.microsoft.com/office/drawing/2014/main" id="{64EA7ADE-84D0-3B48-9E2B-AF36F019FE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E4A6DE8-671E-304B-BD2F-E62B3C0139BC}"/>
              </a:ext>
            </a:extLst>
          </p:cNvPr>
          <p:cNvSpPr>
            <a:spLocks noGrp="1"/>
          </p:cNvSpPr>
          <p:nvPr>
            <p:ph type="sldNum" sz="quarter" idx="12"/>
          </p:nvPr>
        </p:nvSpPr>
        <p:spPr/>
        <p:txBody>
          <a:bodyPr/>
          <a:lstStyle/>
          <a:p>
            <a:pPr>
              <a:defRPr/>
            </a:pPr>
            <a:fld id="{C05CC00E-F1BE-0741-A8DD-2BCAB7C5E2AE}" type="slidenum">
              <a:rPr lang="en-US" altLang="x-none" smtClean="0"/>
              <a:pPr>
                <a:defRPr/>
              </a:pPr>
              <a:t>71</a:t>
            </a:fld>
            <a:endParaRPr lang="en-US" altLang="x-none"/>
          </a:p>
        </p:txBody>
      </p:sp>
    </p:spTree>
    <p:extLst>
      <p:ext uri="{BB962C8B-B14F-4D97-AF65-F5344CB8AC3E}">
        <p14:creationId xmlns:p14="http://schemas.microsoft.com/office/powerpoint/2010/main" val="64938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2699" dirty="0">
                <a:ea typeface="Heiti SC Light" charset="0"/>
                <a:cs typeface="Heiti SC Light" charset="0"/>
              </a:rPr>
              <a:t>Why Network Systems: A Place to Build Systems</a:t>
            </a:r>
          </a:p>
        </p:txBody>
      </p:sp>
      <p:sp>
        <p:nvSpPr>
          <p:cNvPr id="30722" name="Content Placeholder 2"/>
          <p:cNvSpPr>
            <a:spLocks noGrp="1"/>
          </p:cNvSpPr>
          <p:nvPr>
            <p:ph idx="1"/>
          </p:nvPr>
        </p:nvSpPr>
        <p:spPr/>
        <p:txBody>
          <a:bodyPr/>
          <a:lstStyle/>
          <a:p>
            <a:pPr eaLnBrk="1" hangingPunct="1">
              <a:buFont typeface="Wingdings" pitchFamily="2" charset="2"/>
              <a:buChar char="q"/>
            </a:pPr>
            <a:r>
              <a:rPr lang="en-US" dirty="0">
                <a:ea typeface="Heiti SC Light" charset="0"/>
                <a:cs typeface="Heiti SC Light" charset="0"/>
              </a:rPr>
              <a:t>Distributed systems</a:t>
            </a:r>
          </a:p>
          <a:p>
            <a:pPr eaLnBrk="1" hangingPunct="1">
              <a:buFont typeface="Wingdings" pitchFamily="2" charset="2"/>
              <a:buChar char="q"/>
            </a:pPr>
            <a:r>
              <a:rPr lang="en-US" dirty="0">
                <a:ea typeface="Heiti SC Light" charset="0"/>
                <a:cs typeface="Heiti SC Light" charset="0"/>
              </a:rPr>
              <a:t>Software engineering</a:t>
            </a:r>
          </a:p>
          <a:p>
            <a:pPr eaLnBrk="1" hangingPunct="1">
              <a:buFont typeface="Wingdings" pitchFamily="2" charset="2"/>
              <a:buChar char="q"/>
            </a:pPr>
            <a:r>
              <a:rPr lang="en-US" dirty="0">
                <a:ea typeface="Heiti SC Light" charset="0"/>
                <a:cs typeface="Heiti SC Light" charset="0"/>
              </a:rPr>
              <a:t>Operating systems</a:t>
            </a:r>
          </a:p>
          <a:p>
            <a:pPr eaLnBrk="1" hangingPunct="1">
              <a:buFont typeface="Wingdings" pitchFamily="2" charset="2"/>
              <a:buChar char="q"/>
            </a:pPr>
            <a:r>
              <a:rPr lang="en-US" dirty="0">
                <a:ea typeface="Heiti SC Light" charset="0"/>
                <a:cs typeface="Heiti SC Light" charset="0"/>
              </a:rPr>
              <a:t>Computer architecture</a:t>
            </a:r>
          </a:p>
          <a:p>
            <a:pPr eaLnBrk="1" hangingPunct="1">
              <a:buFont typeface="Wingdings" pitchFamily="2" charset="2"/>
              <a:buChar char="q"/>
            </a:pPr>
            <a:r>
              <a:rPr lang="en-US" dirty="0">
                <a:ea typeface="Heiti SC Light" charset="0"/>
                <a:cs typeface="Heiti SC Light" charset="0"/>
              </a:rPr>
              <a:t>…</a:t>
            </a:r>
          </a:p>
        </p:txBody>
      </p:sp>
      <p:sp>
        <p:nvSpPr>
          <p:cNvPr id="3" name="Slide Number Placeholder 2"/>
          <p:cNvSpPr>
            <a:spLocks noGrp="1"/>
          </p:cNvSpPr>
          <p:nvPr>
            <p:ph type="sldNum" sz="quarter" idx="12"/>
          </p:nvPr>
        </p:nvSpPr>
        <p:spPr/>
        <p:txBody>
          <a:bodyPr/>
          <a:lstStyle/>
          <a:p>
            <a:fld id="{AC913800-9833-F549-80FC-C3497A40B0B4}" type="slidenum">
              <a:rPr lang="en-US" smtClean="0"/>
              <a:t>72</a:t>
            </a:fld>
            <a:endParaRPr lang="en-US"/>
          </a:p>
        </p:txBody>
      </p:sp>
    </p:spTree>
    <p:extLst>
      <p:ext uri="{BB962C8B-B14F-4D97-AF65-F5344CB8AC3E}">
        <p14:creationId xmlns:p14="http://schemas.microsoft.com/office/powerpoint/2010/main" val="2380668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2699" dirty="0">
                <a:ea typeface="Heiti SC Light" charset="0"/>
                <a:cs typeface="Heiti SC Light" charset="0"/>
              </a:rPr>
              <a:t>Why Network</a:t>
            </a:r>
            <a:r>
              <a:rPr lang="en-US" altLang="zh-CN" sz="2699" dirty="0">
                <a:ea typeface="Heiti SC Light" charset="0"/>
                <a:cs typeface="Heiti SC Light" charset="0"/>
              </a:rPr>
              <a:t>ed</a:t>
            </a:r>
            <a:r>
              <a:rPr lang="en-US" sz="2699" dirty="0">
                <a:ea typeface="Heiti SC Light" charset="0"/>
                <a:cs typeface="Heiti SC Light" charset="0"/>
              </a:rPr>
              <a:t> Systems: A Place to Apply Theory</a:t>
            </a:r>
          </a:p>
        </p:txBody>
      </p:sp>
      <p:sp>
        <p:nvSpPr>
          <p:cNvPr id="28674" name="Content Placeholder 2"/>
          <p:cNvSpPr>
            <a:spLocks noGrp="1"/>
          </p:cNvSpPr>
          <p:nvPr>
            <p:ph idx="1"/>
          </p:nvPr>
        </p:nvSpPr>
        <p:spPr/>
        <p:txBody>
          <a:bodyPr>
            <a:normAutofit/>
          </a:bodyPr>
          <a:lstStyle/>
          <a:p>
            <a:pPr eaLnBrk="1" hangingPunct="1">
              <a:spcBef>
                <a:spcPts val="750"/>
              </a:spcBef>
              <a:buFont typeface="Wingdings" pitchFamily="2" charset="2"/>
              <a:buChar char="q"/>
            </a:pPr>
            <a:r>
              <a:rPr lang="en-US" sz="2102" dirty="0">
                <a:ea typeface="Heiti SC Light" charset="0"/>
                <a:cs typeface="Heiti SC Light" charset="0"/>
              </a:rPr>
              <a:t>Algorithms and data structures</a:t>
            </a:r>
          </a:p>
          <a:p>
            <a:pPr eaLnBrk="1" hangingPunct="1">
              <a:spcBef>
                <a:spcPts val="750"/>
              </a:spcBef>
              <a:buFont typeface="Wingdings" pitchFamily="2" charset="2"/>
              <a:buChar char="q"/>
            </a:pPr>
            <a:r>
              <a:rPr lang="en-US" sz="2102" dirty="0">
                <a:ea typeface="Heiti SC Light" charset="0"/>
                <a:cs typeface="Heiti SC Light" charset="0"/>
              </a:rPr>
              <a:t>Queuing theory</a:t>
            </a:r>
          </a:p>
          <a:p>
            <a:pPr eaLnBrk="1" hangingPunct="1">
              <a:spcBef>
                <a:spcPts val="750"/>
              </a:spcBef>
              <a:buFont typeface="Wingdings" pitchFamily="2" charset="2"/>
              <a:buChar char="q"/>
            </a:pPr>
            <a:r>
              <a:rPr lang="en-US" sz="2102" dirty="0">
                <a:ea typeface="Heiti SC Light" charset="0"/>
                <a:cs typeface="Heiti SC Light" charset="0"/>
              </a:rPr>
              <a:t>Formal methods</a:t>
            </a:r>
          </a:p>
          <a:p>
            <a:pPr eaLnBrk="1" hangingPunct="1">
              <a:spcBef>
                <a:spcPts val="750"/>
              </a:spcBef>
              <a:buFont typeface="Wingdings" pitchFamily="2" charset="2"/>
              <a:buChar char="q"/>
            </a:pPr>
            <a:r>
              <a:rPr lang="en-US" sz="2102" dirty="0">
                <a:ea typeface="Heiti SC Light" charset="0"/>
                <a:cs typeface="Heiti SC Light" charset="0"/>
              </a:rPr>
              <a:t>Cryptography</a:t>
            </a:r>
          </a:p>
          <a:p>
            <a:pPr eaLnBrk="1" hangingPunct="1">
              <a:spcBef>
                <a:spcPts val="750"/>
              </a:spcBef>
              <a:buFont typeface="Wingdings" pitchFamily="2" charset="2"/>
              <a:buChar char="q"/>
            </a:pPr>
            <a:r>
              <a:rPr lang="en-US" sz="2102" dirty="0">
                <a:ea typeface="Heiti SC Light" charset="0"/>
                <a:cs typeface="Heiti SC Light" charset="0"/>
              </a:rPr>
              <a:t>Programming languages</a:t>
            </a:r>
          </a:p>
          <a:p>
            <a:pPr eaLnBrk="1" hangingPunct="1">
              <a:spcBef>
                <a:spcPts val="750"/>
              </a:spcBef>
              <a:buFont typeface="Wingdings" pitchFamily="2" charset="2"/>
              <a:buChar char="q"/>
            </a:pPr>
            <a:r>
              <a:rPr lang="en-US" sz="2102" dirty="0">
                <a:ea typeface="Heiti SC Light" charset="0"/>
                <a:cs typeface="Heiti SC Light" charset="0"/>
              </a:rPr>
              <a:t>…</a:t>
            </a:r>
          </a:p>
        </p:txBody>
      </p:sp>
      <p:sp>
        <p:nvSpPr>
          <p:cNvPr id="3" name="Slide Number Placeholder 2"/>
          <p:cNvSpPr>
            <a:spLocks noGrp="1"/>
          </p:cNvSpPr>
          <p:nvPr>
            <p:ph type="sldNum" sz="quarter" idx="12"/>
          </p:nvPr>
        </p:nvSpPr>
        <p:spPr/>
        <p:txBody>
          <a:bodyPr/>
          <a:lstStyle/>
          <a:p>
            <a:fld id="{AC913800-9833-F549-80FC-C3497A40B0B4}" type="slidenum">
              <a:rPr lang="en-US" smtClean="0"/>
              <a:t>73</a:t>
            </a:fld>
            <a:endParaRPr lang="en-US"/>
          </a:p>
        </p:txBody>
      </p:sp>
    </p:spTree>
    <p:extLst>
      <p:ext uri="{BB962C8B-B14F-4D97-AF65-F5344CB8AC3E}">
        <p14:creationId xmlns:p14="http://schemas.microsoft.com/office/powerpoint/2010/main" val="3071553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ChangeArrowheads="1"/>
          </p:cNvSpPr>
          <p:nvPr/>
        </p:nvSpPr>
        <p:spPr bwMode="auto">
          <a:xfrm>
            <a:off x="373270" y="1007720"/>
            <a:ext cx="8375222" cy="74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24" tIns="34313" rIns="68624" bIns="34313"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defTabSz="685543">
              <a:spcBef>
                <a:spcPct val="0"/>
              </a:spcBef>
              <a:buClrTx/>
              <a:buSzTx/>
              <a:buNone/>
              <a:defRPr/>
            </a:pPr>
            <a:endParaRPr lang="en-US" altLang="en-US" sz="2402" u="sng" dirty="0">
              <a:solidFill>
                <a:srgbClr val="3333CC"/>
              </a:solidFill>
            </a:endParaRPr>
          </a:p>
        </p:txBody>
      </p:sp>
      <p:sp>
        <p:nvSpPr>
          <p:cNvPr id="23" name="Content Placeholder 2"/>
          <p:cNvSpPr txBox="1">
            <a:spLocks/>
          </p:cNvSpPr>
          <p:nvPr/>
        </p:nvSpPr>
        <p:spPr>
          <a:xfrm>
            <a:off x="537278" y="1946675"/>
            <a:ext cx="8325465" cy="3892695"/>
          </a:xfrm>
          <a:prstGeom prst="rect">
            <a:avLst/>
          </a:prstGeom>
        </p:spPr>
        <p:txBody>
          <a:bodyPr>
            <a:noAutofit/>
          </a:bodyPr>
          <a:lst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defTabSz="685543">
              <a:buClr>
                <a:srgbClr val="3333CC"/>
              </a:buClr>
              <a:buFont typeface="Wingdings" pitchFamily="2" charset="2"/>
              <a:buChar char="q"/>
              <a:defRPr/>
            </a:pPr>
            <a:r>
              <a:rPr lang="en-US" altLang="ja-JP" sz="2102" kern="0" dirty="0">
                <a:solidFill>
                  <a:srgbClr val="000000"/>
                </a:solidFill>
                <a:latin typeface="Comic Sans MS"/>
              </a:rPr>
              <a:t>Modern networks contain diverse types of equipment beyond simple routing/forwarding</a:t>
            </a:r>
            <a:endParaRPr lang="en-US" altLang="ja-JP" sz="1802" kern="0" dirty="0">
              <a:solidFill>
                <a:srgbClr val="000000"/>
              </a:solidFill>
              <a:latin typeface="Comic Sans MS"/>
            </a:endParaRPr>
          </a:p>
        </p:txBody>
      </p:sp>
      <p:pic>
        <p:nvPicPr>
          <p:cNvPr id="24" name="Picture 23"/>
          <p:cNvPicPr>
            <a:picLocks noChangeAspect="1"/>
          </p:cNvPicPr>
          <p:nvPr/>
        </p:nvPicPr>
        <p:blipFill>
          <a:blip r:embed="rId3"/>
          <a:stretch>
            <a:fillRect/>
          </a:stretch>
        </p:blipFill>
        <p:spPr>
          <a:xfrm>
            <a:off x="1146075" y="3152675"/>
            <a:ext cx="6864550" cy="1891330"/>
          </a:xfrm>
          <a:prstGeom prst="rect">
            <a:avLst/>
          </a:prstGeom>
        </p:spPr>
      </p:pic>
      <p:sp>
        <p:nvSpPr>
          <p:cNvPr id="25" name="Rectangle 24"/>
          <p:cNvSpPr/>
          <p:nvPr/>
        </p:nvSpPr>
        <p:spPr>
          <a:xfrm>
            <a:off x="5987722" y="4962370"/>
            <a:ext cx="1829348" cy="219419"/>
          </a:xfrm>
          <a:prstGeom prst="rect">
            <a:avLst/>
          </a:prstGeom>
        </p:spPr>
        <p:txBody>
          <a:bodyPr wrap="none">
            <a:spAutoFit/>
          </a:bodyPr>
          <a:lstStyle/>
          <a:p>
            <a:pPr defTabSz="685543">
              <a:defRPr/>
            </a:pPr>
            <a:r>
              <a:rPr lang="en-US" altLang="ja-JP" sz="826" i="1" dirty="0">
                <a:solidFill>
                  <a:srgbClr val="000000"/>
                </a:solidFill>
              </a:rPr>
              <a:t>Source: [Sherry, et. al SIGCOMM’12]</a:t>
            </a:r>
            <a:endParaRPr lang="en-US" sz="826" i="1" dirty="0">
              <a:solidFill>
                <a:srgbClr val="000000"/>
              </a:solidFill>
            </a:endParaRPr>
          </a:p>
        </p:txBody>
      </p:sp>
      <p:sp>
        <p:nvSpPr>
          <p:cNvPr id="26" name="Rectangle 25"/>
          <p:cNvSpPr/>
          <p:nvPr/>
        </p:nvSpPr>
        <p:spPr>
          <a:xfrm>
            <a:off x="1364602" y="4962369"/>
            <a:ext cx="5982708" cy="254044"/>
          </a:xfrm>
          <a:prstGeom prst="rect">
            <a:avLst/>
          </a:prstGeom>
        </p:spPr>
        <p:txBody>
          <a:bodyPr wrap="square">
            <a:spAutoFit/>
          </a:bodyPr>
          <a:lstStyle/>
          <a:p>
            <a:pPr defTabSz="685543">
              <a:defRPr/>
            </a:pPr>
            <a:r>
              <a:rPr lang="en-US" sz="1051" dirty="0">
                <a:solidFill>
                  <a:srgbClr val="000000"/>
                </a:solidFill>
              </a:rPr>
              <a:t>Small: &lt;=1k hosts; Medium: 1k-10k; Large: 10k-100k; Very Large: &gt;= 100k</a:t>
            </a:r>
          </a:p>
        </p:txBody>
      </p:sp>
      <p:sp>
        <p:nvSpPr>
          <p:cNvPr id="2" name="Rectangle 1"/>
          <p:cNvSpPr/>
          <p:nvPr/>
        </p:nvSpPr>
        <p:spPr>
          <a:xfrm>
            <a:off x="1693019" y="2970851"/>
            <a:ext cx="569388" cy="150169"/>
          </a:xfrm>
          <a:prstGeom prst="rect">
            <a:avLst/>
          </a:prstGeom>
        </p:spPr>
        <p:txBody>
          <a:bodyPr wrap="none">
            <a:spAutoFit/>
          </a:bodyPr>
          <a:lstStyle/>
          <a:p>
            <a:pPr defTabSz="685543">
              <a:defRPr/>
            </a:pPr>
            <a:r>
              <a:rPr lang="en-US" altLang="ja-JP" sz="376" kern="0" dirty="0">
                <a:solidFill>
                  <a:srgbClr val="000000"/>
                </a:solidFill>
              </a:rPr>
              <a:t>Enterprise networks</a:t>
            </a:r>
            <a:endParaRPr lang="en-US" sz="376" dirty="0">
              <a:solidFill>
                <a:srgbClr val="000000"/>
              </a:solidFill>
            </a:endParaRPr>
          </a:p>
        </p:txBody>
      </p:sp>
      <p:sp>
        <p:nvSpPr>
          <p:cNvPr id="3" name="Title 2">
            <a:extLst>
              <a:ext uri="{FF2B5EF4-FFF2-40B4-BE49-F238E27FC236}">
                <a16:creationId xmlns:a16="http://schemas.microsoft.com/office/drawing/2014/main" id="{D31A3410-668B-2842-A295-FA326729CDB5}"/>
              </a:ext>
            </a:extLst>
          </p:cNvPr>
          <p:cNvSpPr>
            <a:spLocks noGrp="1"/>
          </p:cNvSpPr>
          <p:nvPr>
            <p:ph type="title"/>
          </p:nvPr>
        </p:nvSpPr>
        <p:spPr/>
        <p:txBody>
          <a:bodyPr/>
          <a:lstStyle/>
          <a:p>
            <a:r>
              <a:rPr lang="en-US" altLang="en-US" sz="2800" dirty="0">
                <a:solidFill>
                  <a:srgbClr val="3333CC"/>
                </a:solidFill>
              </a:rPr>
              <a:t>Complexity: Simple Forwarding to Network Functions</a:t>
            </a:r>
            <a:endParaRPr lang="en-US" dirty="0"/>
          </a:p>
        </p:txBody>
      </p:sp>
      <p:sp>
        <p:nvSpPr>
          <p:cNvPr id="9" name="Slide Number Placeholder 6">
            <a:extLst>
              <a:ext uri="{FF2B5EF4-FFF2-40B4-BE49-F238E27FC236}">
                <a16:creationId xmlns:a16="http://schemas.microsoft.com/office/drawing/2014/main" id="{F73DAD9D-AE19-F340-AE31-25CCA16414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75">
                <a:solidFill>
                  <a:schemeClr val="tx1"/>
                </a:solidFill>
                <a:latin typeface="Times New Roman" charset="0"/>
                <a:ea typeface="ＭＳ Ｐゴシック" charset="-128"/>
              </a:defRPr>
            </a:lvl1pPr>
            <a:lvl2pPr marL="557003" indent="-214232" algn="ctr">
              <a:defRPr sz="375">
                <a:solidFill>
                  <a:schemeClr val="tx1"/>
                </a:solidFill>
                <a:latin typeface="Times New Roman" charset="0"/>
                <a:ea typeface="ＭＳ Ｐゴシック" charset="-128"/>
              </a:defRPr>
            </a:lvl2pPr>
            <a:lvl3pPr marL="856929" indent="-171386" algn="ctr">
              <a:defRPr sz="375">
                <a:solidFill>
                  <a:schemeClr val="tx1"/>
                </a:solidFill>
                <a:latin typeface="Times New Roman" charset="0"/>
                <a:ea typeface="ＭＳ Ｐゴシック" charset="-128"/>
              </a:defRPr>
            </a:lvl3pPr>
            <a:lvl4pPr marL="1199700" indent="-171386" algn="ctr">
              <a:defRPr sz="375">
                <a:solidFill>
                  <a:schemeClr val="tx1"/>
                </a:solidFill>
                <a:latin typeface="Times New Roman" charset="0"/>
                <a:ea typeface="ＭＳ Ｐゴシック" charset="-128"/>
              </a:defRPr>
            </a:lvl4pPr>
            <a:lvl5pPr marL="1542471" indent="-171386" algn="ctr">
              <a:defRPr sz="375">
                <a:solidFill>
                  <a:schemeClr val="tx1"/>
                </a:solidFill>
                <a:latin typeface="Times New Roman" charset="0"/>
                <a:ea typeface="ＭＳ Ｐゴシック" charset="-128"/>
              </a:defRPr>
            </a:lvl5pPr>
            <a:lvl6pPr marL="1885242" indent="-171386" algn="ctr" eaLnBrk="0" fontAlgn="base" hangingPunct="0">
              <a:spcBef>
                <a:spcPct val="0"/>
              </a:spcBef>
              <a:spcAft>
                <a:spcPct val="0"/>
              </a:spcAft>
              <a:defRPr sz="375">
                <a:solidFill>
                  <a:schemeClr val="tx1"/>
                </a:solidFill>
                <a:latin typeface="Times New Roman" charset="0"/>
                <a:ea typeface="ＭＳ Ｐゴシック" charset="-128"/>
              </a:defRPr>
            </a:lvl6pPr>
            <a:lvl7pPr marL="2228014" indent="-171386" algn="ctr" eaLnBrk="0" fontAlgn="base" hangingPunct="0">
              <a:spcBef>
                <a:spcPct val="0"/>
              </a:spcBef>
              <a:spcAft>
                <a:spcPct val="0"/>
              </a:spcAft>
              <a:defRPr sz="375">
                <a:solidFill>
                  <a:schemeClr val="tx1"/>
                </a:solidFill>
                <a:latin typeface="Times New Roman" charset="0"/>
                <a:ea typeface="ＭＳ Ｐゴシック" charset="-128"/>
              </a:defRPr>
            </a:lvl7pPr>
            <a:lvl8pPr marL="2570785" indent="-171386" algn="ctr" eaLnBrk="0" fontAlgn="base" hangingPunct="0">
              <a:spcBef>
                <a:spcPct val="0"/>
              </a:spcBef>
              <a:spcAft>
                <a:spcPct val="0"/>
              </a:spcAft>
              <a:defRPr sz="375">
                <a:solidFill>
                  <a:schemeClr val="tx1"/>
                </a:solidFill>
                <a:latin typeface="Times New Roman" charset="0"/>
                <a:ea typeface="ＭＳ Ｐゴシック" charset="-128"/>
              </a:defRPr>
            </a:lvl8pPr>
            <a:lvl9pPr marL="2913556" indent="-171386" algn="ctr" eaLnBrk="0" fontAlgn="base" hangingPunct="0">
              <a:spcBef>
                <a:spcPct val="0"/>
              </a:spcBef>
              <a:spcAft>
                <a:spcPct val="0"/>
              </a:spcAft>
              <a:defRPr sz="375">
                <a:solidFill>
                  <a:schemeClr val="tx1"/>
                </a:solidFill>
                <a:latin typeface="Times New Roman" charset="0"/>
                <a:ea typeface="ＭＳ Ｐゴシック" charset="-128"/>
              </a:defRPr>
            </a:lvl9pPr>
          </a:lstStyle>
          <a:p>
            <a:pPr algn="r"/>
            <a:fld id="{B29D9497-BE4D-1646-B5A7-CD2A4337AC52}" type="slidenum">
              <a:rPr lang="en-US" altLang="x-none" sz="900">
                <a:latin typeface="Tahoma" charset="0"/>
              </a:rPr>
              <a:pPr algn="r"/>
              <a:t>74</a:t>
            </a:fld>
            <a:endParaRPr lang="en-US" altLang="x-none" sz="900" dirty="0">
              <a:latin typeface="Tahoma" charset="0"/>
            </a:endParaRPr>
          </a:p>
        </p:txBody>
      </p:sp>
    </p:spTree>
    <p:extLst>
      <p:ext uri="{BB962C8B-B14F-4D97-AF65-F5344CB8AC3E}">
        <p14:creationId xmlns:p14="http://schemas.microsoft.com/office/powerpoint/2010/main" val="515982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x-none" sz="2703" dirty="0">
                <a:ea typeface="ＭＳ Ｐゴシック" charset="-128"/>
              </a:rPr>
              <a:t>A Typical Summary of End-to-End Arguments</a:t>
            </a:r>
          </a:p>
        </p:txBody>
      </p:sp>
      <p:sp>
        <p:nvSpPr>
          <p:cNvPr id="130051"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If a higher layer can do it, don</a:t>
            </a:r>
            <a:r>
              <a:rPr lang="ja-JP" altLang="en-US">
                <a:ea typeface="ＭＳ Ｐゴシック" charset="-128"/>
              </a:rPr>
              <a:t>’</a:t>
            </a:r>
            <a:r>
              <a:rPr lang="en-US" altLang="ja-JP" dirty="0">
                <a:ea typeface="ＭＳ Ｐゴシック" charset="-128"/>
              </a:rPr>
              <a:t>t do it at a lower layer -- the higher the layer, the more it knows about the best what it needs</a:t>
            </a:r>
          </a:p>
          <a:p>
            <a:pPr>
              <a:buFont typeface="Wingdings" pitchFamily="2" charset="2"/>
              <a:buChar char="q"/>
            </a:pPr>
            <a:r>
              <a:rPr lang="en-US" altLang="x-none" dirty="0">
                <a:ea typeface="ＭＳ Ｐゴシック" charset="-128"/>
              </a:rPr>
              <a:t>Add functionality in lower layers </a:t>
            </a:r>
            <a:r>
              <a:rPr lang="en-US" altLang="x-none" dirty="0" err="1">
                <a:ea typeface="ＭＳ Ｐゴシック" charset="-128"/>
              </a:rPr>
              <a:t>iff</a:t>
            </a:r>
            <a:r>
              <a:rPr lang="en-US" altLang="x-none" dirty="0">
                <a:ea typeface="ＭＳ Ｐゴシック" charset="-128"/>
              </a:rPr>
              <a:t> it </a:t>
            </a:r>
          </a:p>
          <a:p>
            <a:pPr lvl="2">
              <a:buFontTx/>
              <a:buNone/>
            </a:pPr>
            <a:r>
              <a:rPr lang="en-US" altLang="x-none" dirty="0">
                <a:ea typeface="ＭＳ Ｐゴシック" charset="-128"/>
              </a:rPr>
              <a:t>(1) is used by and improves performance of a large number of (current and potential future) applications,</a:t>
            </a:r>
          </a:p>
          <a:p>
            <a:pPr lvl="2">
              <a:buFontTx/>
              <a:buNone/>
            </a:pPr>
            <a:r>
              <a:rPr lang="en-US" altLang="x-none" dirty="0">
                <a:ea typeface="ＭＳ Ｐゴシック" charset="-128"/>
              </a:rPr>
              <a:t>(2) does not hurt (too much) other applications</a:t>
            </a:r>
            <a:r>
              <a:rPr lang="en-US" altLang="zh-CN" dirty="0">
                <a:ea typeface="宋体" charset="-122"/>
              </a:rPr>
              <a:t>, and </a:t>
            </a:r>
          </a:p>
          <a:p>
            <a:pPr lvl="2">
              <a:buFontTx/>
              <a:buNone/>
            </a:pPr>
            <a:r>
              <a:rPr lang="en-US" altLang="zh-CN" dirty="0">
                <a:ea typeface="宋体" charset="-122"/>
              </a:rPr>
              <a:t>(3) does not increase (too much) complexity/overhead</a:t>
            </a:r>
          </a:p>
          <a:p>
            <a:pPr>
              <a:buFont typeface="Wingdings" pitchFamily="2" charset="2"/>
              <a:buChar char="q"/>
            </a:pPr>
            <a:r>
              <a:rPr lang="en-US" altLang="x-none" dirty="0">
                <a:ea typeface="宋体" charset="-122"/>
              </a:rPr>
              <a:t>Practical tradeoff, e.g.,</a:t>
            </a:r>
          </a:p>
          <a:p>
            <a:pPr lvl="1">
              <a:buFont typeface="Courier New" panose="02070309020205020404" pitchFamily="49" charset="0"/>
              <a:buChar char="o"/>
            </a:pPr>
            <a:r>
              <a:rPr lang="en-US" altLang="x-none" dirty="0">
                <a:ea typeface="宋体" charset="-122"/>
              </a:rPr>
              <a:t>allow multiple interfaces at a lower layer (one provides the function; one does not)</a:t>
            </a:r>
          </a:p>
        </p:txBody>
      </p:sp>
      <p:sp>
        <p:nvSpPr>
          <p:cNvPr id="1300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311">
              <a:spcBef>
                <a:spcPct val="20000"/>
              </a:spcBef>
              <a:buClr>
                <a:schemeClr val="accent2"/>
              </a:buClr>
              <a:buSzPct val="85000"/>
              <a:buFont typeface="ZapfDingbats" charset="0"/>
              <a:buChar char="r"/>
              <a:defRPr sz="2102">
                <a:solidFill>
                  <a:schemeClr val="tx1"/>
                </a:solidFill>
                <a:latin typeface="Comic Sans MS" charset="0"/>
                <a:ea typeface="ＭＳ Ｐゴシック" charset="-128"/>
              </a:defRPr>
            </a:lvl1pPr>
            <a:lvl2pPr marL="557783" indent="-214532" defTabSz="685311">
              <a:spcBef>
                <a:spcPct val="20000"/>
              </a:spcBef>
              <a:buClr>
                <a:schemeClr val="accent2"/>
              </a:buClr>
              <a:buSzPct val="75000"/>
              <a:buFont typeface="ZapfDingbats" charset="0"/>
              <a:buChar char="m"/>
              <a:defRPr sz="1802">
                <a:solidFill>
                  <a:schemeClr val="tx1"/>
                </a:solidFill>
                <a:latin typeface="Comic Sans MS" charset="0"/>
                <a:ea typeface="ＭＳ Ｐゴシック" charset="-128"/>
              </a:defRPr>
            </a:lvl2pPr>
            <a:lvl3pPr marL="858128" indent="-171625" defTabSz="685311">
              <a:spcBef>
                <a:spcPct val="20000"/>
              </a:spcBef>
              <a:buChar char="•"/>
              <a:defRPr sz="1502">
                <a:solidFill>
                  <a:schemeClr val="tx1"/>
                </a:solidFill>
                <a:latin typeface="Comic Sans MS" charset="0"/>
                <a:ea typeface="ＭＳ Ｐゴシック" charset="-128"/>
              </a:defRPr>
            </a:lvl3pPr>
            <a:lvl4pPr marL="1201379" indent="-171625" defTabSz="685311">
              <a:spcBef>
                <a:spcPct val="20000"/>
              </a:spcBef>
              <a:buChar char="–"/>
              <a:defRPr sz="1502">
                <a:solidFill>
                  <a:schemeClr val="tx1"/>
                </a:solidFill>
                <a:latin typeface="Times New Roman" charset="0"/>
                <a:ea typeface="ＭＳ Ｐゴシック" charset="-128"/>
              </a:defRPr>
            </a:lvl4pPr>
            <a:lvl5pPr marL="1544630" indent="-171625" defTabSz="685311">
              <a:spcBef>
                <a:spcPct val="20000"/>
              </a:spcBef>
              <a:buChar char="»"/>
              <a:defRPr sz="1502">
                <a:solidFill>
                  <a:schemeClr val="tx1"/>
                </a:solidFill>
                <a:latin typeface="Times New Roman" charset="0"/>
                <a:ea typeface="ＭＳ Ｐゴシック" charset="-128"/>
              </a:defRPr>
            </a:lvl5pPr>
            <a:lvl6pPr marL="1887881" indent="-171625" defTabSz="685311" eaLnBrk="0" fontAlgn="base" hangingPunct="0">
              <a:spcBef>
                <a:spcPct val="20000"/>
              </a:spcBef>
              <a:spcAft>
                <a:spcPct val="0"/>
              </a:spcAft>
              <a:buChar char="»"/>
              <a:defRPr sz="1502">
                <a:solidFill>
                  <a:schemeClr val="tx1"/>
                </a:solidFill>
                <a:latin typeface="Times New Roman" charset="0"/>
                <a:ea typeface="ＭＳ Ｐゴシック" charset="-128"/>
              </a:defRPr>
            </a:lvl6pPr>
            <a:lvl7pPr marL="2231133" indent="-171625" defTabSz="685311" eaLnBrk="0" fontAlgn="base" hangingPunct="0">
              <a:spcBef>
                <a:spcPct val="20000"/>
              </a:spcBef>
              <a:spcAft>
                <a:spcPct val="0"/>
              </a:spcAft>
              <a:buChar char="»"/>
              <a:defRPr sz="1502">
                <a:solidFill>
                  <a:schemeClr val="tx1"/>
                </a:solidFill>
                <a:latin typeface="Times New Roman" charset="0"/>
                <a:ea typeface="ＭＳ Ｐゴシック" charset="-128"/>
              </a:defRPr>
            </a:lvl7pPr>
            <a:lvl8pPr marL="2574384" indent="-171625" defTabSz="685311" eaLnBrk="0" fontAlgn="base" hangingPunct="0">
              <a:spcBef>
                <a:spcPct val="20000"/>
              </a:spcBef>
              <a:spcAft>
                <a:spcPct val="0"/>
              </a:spcAft>
              <a:buChar char="»"/>
              <a:defRPr sz="1502">
                <a:solidFill>
                  <a:schemeClr val="tx1"/>
                </a:solidFill>
                <a:latin typeface="Times New Roman" charset="0"/>
                <a:ea typeface="ＭＳ Ｐゴシック" charset="-128"/>
              </a:defRPr>
            </a:lvl8pPr>
            <a:lvl9pPr marL="2917636" indent="-171625" defTabSz="685311" eaLnBrk="0" fontAlgn="base" hangingPunct="0">
              <a:spcBef>
                <a:spcPct val="20000"/>
              </a:spcBef>
              <a:spcAft>
                <a:spcPct val="0"/>
              </a:spcAft>
              <a:buChar char="»"/>
              <a:defRPr sz="1502">
                <a:solidFill>
                  <a:schemeClr val="tx1"/>
                </a:solidFill>
                <a:latin typeface="Times New Roman" charset="0"/>
                <a:ea typeface="ＭＳ Ｐゴシック" charset="-128"/>
              </a:defRPr>
            </a:lvl9pPr>
          </a:lstStyle>
          <a:p>
            <a:pPr>
              <a:spcBef>
                <a:spcPct val="0"/>
              </a:spcBef>
              <a:buClrTx/>
              <a:buSzTx/>
              <a:buNone/>
            </a:pPr>
            <a:fld id="{59BA0022-1326-A847-838D-45BEB945BB29}" type="slidenum">
              <a:rPr lang="en-US" altLang="x-none" sz="901">
                <a:solidFill>
                  <a:srgbClr val="000000"/>
                </a:solidFill>
                <a:latin typeface="Tahoma" charset="0"/>
              </a:rPr>
              <a:pPr>
                <a:spcBef>
                  <a:spcPct val="0"/>
                </a:spcBef>
                <a:buClrTx/>
                <a:buSzTx/>
                <a:buNone/>
              </a:pPr>
              <a:t>75</a:t>
            </a:fld>
            <a:endParaRPr lang="en-US" altLang="x-none" sz="901">
              <a:solidFill>
                <a:srgbClr val="000000"/>
              </a:solidFill>
              <a:latin typeface="Tahoma" charset="0"/>
            </a:endParaRPr>
          </a:p>
        </p:txBody>
      </p:sp>
    </p:spTree>
    <p:extLst>
      <p:ext uri="{BB962C8B-B14F-4D97-AF65-F5344CB8AC3E}">
        <p14:creationId xmlns:p14="http://schemas.microsoft.com/office/powerpoint/2010/main" val="619751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150348E-89CF-A34D-A34D-A60527B51D73}"/>
              </a:ext>
            </a:extLst>
          </p:cNvPr>
          <p:cNvSpPr>
            <a:spLocks noGrp="1" noChangeArrowheads="1"/>
          </p:cNvSpPr>
          <p:nvPr>
            <p:ph type="title"/>
          </p:nvPr>
        </p:nvSpPr>
        <p:spPr>
          <a:xfrm>
            <a:off x="533400" y="228600"/>
            <a:ext cx="8235950" cy="1146175"/>
          </a:xfrm>
        </p:spPr>
        <p:txBody>
          <a:bodyPr/>
          <a:lstStyle/>
          <a:p>
            <a:r>
              <a:rPr lang="en-US" altLang="en-US" sz="2099" dirty="0">
                <a:ea typeface="ＭＳ Ｐゴシック" panose="020B0600070205080204" pitchFamily="34" charset="-128"/>
              </a:rPr>
              <a:t>Network</a:t>
            </a:r>
            <a:r>
              <a:rPr lang="en-US" altLang="zh-CN" sz="2099" dirty="0">
                <a:ea typeface="ＭＳ Ｐゴシック" panose="020B0600070205080204" pitchFamily="34" charset="-128"/>
              </a:rPr>
              <a:t>ed</a:t>
            </a:r>
            <a:r>
              <a:rPr lang="en-US" altLang="en-US" sz="2099" dirty="0">
                <a:ea typeface="ＭＳ Ｐゴシック" panose="020B0600070205080204" pitchFamily="34" charset="-128"/>
              </a:rPr>
              <a:t> System Communication: Packet Switching Systems</a:t>
            </a:r>
          </a:p>
        </p:txBody>
      </p:sp>
      <p:pic>
        <p:nvPicPr>
          <p:cNvPr id="49156" name="Picture 4" descr="j0285750">
            <a:extLst>
              <a:ext uri="{FF2B5EF4-FFF2-40B4-BE49-F238E27FC236}">
                <a16:creationId xmlns:a16="http://schemas.microsoft.com/office/drawing/2014/main" id="{58ABC408-C91C-244F-AF57-0891CAEBDD5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6517699" y="4822424"/>
            <a:ext cx="1823782" cy="1121448"/>
          </a:xfrm>
          <a:noFill/>
        </p:spPr>
      </p:pic>
      <p:sp>
        <p:nvSpPr>
          <p:cNvPr id="49153" name="Slide Number Placeholder 3">
            <a:extLst>
              <a:ext uri="{FF2B5EF4-FFF2-40B4-BE49-F238E27FC236}">
                <a16:creationId xmlns:a16="http://schemas.microsoft.com/office/drawing/2014/main" id="{4E6597CE-7AEC-644F-AAE2-1EA505EBFA55}"/>
              </a:ext>
            </a:extLst>
          </p:cNvPr>
          <p:cNvSpPr>
            <a:spLocks noGrp="1"/>
          </p:cNvSpPr>
          <p:nvPr>
            <p:ph type="sldNum" sz="quarter" idx="4294967295"/>
          </p:nvPr>
        </p:nvSpPr>
        <p:spPr>
          <a:xfrm>
            <a:off x="7023100" y="5638800"/>
            <a:ext cx="2133600"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83" indent="-214532">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28" indent="-171625">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79" indent="-171625">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630" indent="-171625">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81"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133"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84"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636"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algn="r">
              <a:spcBef>
                <a:spcPct val="0"/>
              </a:spcBef>
              <a:buFontTx/>
              <a:buNone/>
            </a:pPr>
            <a:fld id="{4CF7A9E4-F9AC-4744-AD34-3F3190EBA65F}" type="slidenum">
              <a:rPr lang="en-US" altLang="en-US" sz="1051">
                <a:solidFill>
                  <a:schemeClr val="tx1"/>
                </a:solidFill>
                <a:latin typeface="Times New Roman" panose="02020603050405020304" pitchFamily="18" charset="0"/>
              </a:rPr>
              <a:pPr algn="r">
                <a:spcBef>
                  <a:spcPct val="0"/>
                </a:spcBef>
                <a:buFontTx/>
                <a:buNone/>
              </a:pPr>
              <a:t>76</a:t>
            </a:fld>
            <a:endParaRPr lang="en-US" altLang="en-US" sz="1051" dirty="0">
              <a:solidFill>
                <a:schemeClr val="tx1"/>
              </a:solidFill>
              <a:latin typeface="Times New Roman" panose="02020603050405020304" pitchFamily="18" charset="0"/>
            </a:endParaRPr>
          </a:p>
        </p:txBody>
      </p:sp>
      <p:sp>
        <p:nvSpPr>
          <p:cNvPr id="49155" name="Rectangle 3">
            <a:extLst>
              <a:ext uri="{FF2B5EF4-FFF2-40B4-BE49-F238E27FC236}">
                <a16:creationId xmlns:a16="http://schemas.microsoft.com/office/drawing/2014/main" id="{36685FDC-1C7C-B640-955F-06967D7BB9AA}"/>
              </a:ext>
            </a:extLst>
          </p:cNvPr>
          <p:cNvSpPr>
            <a:spLocks noGrp="1" noChangeArrowheads="1"/>
          </p:cNvSpPr>
          <p:nvPr>
            <p:ph type="body" idx="4294967295"/>
          </p:nvPr>
        </p:nvSpPr>
        <p:spPr>
          <a:xfrm>
            <a:off x="0" y="1944688"/>
            <a:ext cx="3497263" cy="2319337"/>
          </a:xfrm>
        </p:spPr>
        <p:txBody>
          <a:bodyPr/>
          <a:lstStyle/>
          <a:p>
            <a:pPr>
              <a:lnSpc>
                <a:spcPct val="90000"/>
              </a:lnSpc>
              <a:buFont typeface="Wingdings" pitchFamily="2" charset="2"/>
              <a:buChar char="q"/>
            </a:pPr>
            <a:r>
              <a:rPr lang="en-US" altLang="en-US" sz="2402" dirty="0">
                <a:ea typeface="ＭＳ Ｐゴシック" panose="020B0600070205080204" pitchFamily="34" charset="-128"/>
              </a:rPr>
              <a:t>Packet switching</a:t>
            </a:r>
          </a:p>
          <a:p>
            <a:pPr lvl="1">
              <a:lnSpc>
                <a:spcPct val="90000"/>
              </a:lnSpc>
              <a:buFont typeface="Courier New" panose="02070309020205020404" pitchFamily="49" charset="0"/>
              <a:buChar char="o"/>
            </a:pPr>
            <a:r>
              <a:rPr lang="en-US" altLang="en-US" sz="2102" dirty="0"/>
              <a:t>Divide messages into a sequence of packets</a:t>
            </a:r>
          </a:p>
          <a:p>
            <a:pPr lvl="1">
              <a:lnSpc>
                <a:spcPct val="90000"/>
              </a:lnSpc>
              <a:buFont typeface="Courier New" panose="02070309020205020404" pitchFamily="49" charset="0"/>
              <a:buChar char="o"/>
            </a:pPr>
            <a:r>
              <a:rPr lang="en-US" altLang="en-US" sz="2102" dirty="0"/>
              <a:t>Headers with source and destination address</a:t>
            </a:r>
          </a:p>
        </p:txBody>
      </p:sp>
      <p:pic>
        <p:nvPicPr>
          <p:cNvPr id="49162" name="Picture 10" descr="MCj02957280000[1]">
            <a:extLst>
              <a:ext uri="{FF2B5EF4-FFF2-40B4-BE49-F238E27FC236}">
                <a16:creationId xmlns:a16="http://schemas.microsoft.com/office/drawing/2014/main" id="{FBF32B17-5A35-1E4F-89C0-2E0D3B856C89}"/>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051994" y="4720278"/>
            <a:ext cx="1447800" cy="1223962"/>
          </a:xfrm>
          <a:noFill/>
        </p:spPr>
      </p:pic>
      <p:graphicFrame>
        <p:nvGraphicFramePr>
          <p:cNvPr id="49157" name="Object 2">
            <a:extLst>
              <a:ext uri="{FF2B5EF4-FFF2-40B4-BE49-F238E27FC236}">
                <a16:creationId xmlns:a16="http://schemas.microsoft.com/office/drawing/2014/main" id="{67020D76-4269-9643-B7E0-CBFDDE29C285}"/>
              </a:ext>
            </a:extLst>
          </p:cNvPr>
          <p:cNvGraphicFramePr>
            <a:graphicFrameLocks noChangeAspect="1"/>
          </p:cNvGraphicFramePr>
          <p:nvPr/>
        </p:nvGraphicFramePr>
        <p:xfrm>
          <a:off x="3191138" y="4465035"/>
          <a:ext cx="2708876" cy="1548099"/>
        </p:xfrm>
        <a:graphic>
          <a:graphicData uri="http://schemas.openxmlformats.org/presentationml/2006/ole">
            <mc:AlternateContent xmlns:mc="http://schemas.openxmlformats.org/markup-compatibility/2006">
              <mc:Choice xmlns:v="urn:schemas-microsoft-com:vml" Requires="v">
                <p:oleObj spid="_x0000_s143388" name="Photo Editor Photo" r:id="rId6" imgW="1270000" imgH="927100" progId="MSPhotoEd.3">
                  <p:embed/>
                </p:oleObj>
              </mc:Choice>
              <mc:Fallback>
                <p:oleObj name="Photo Editor Photo" r:id="rId6" imgW="1270000" imgH="927100" progId="MSPhotoEd.3">
                  <p:embed/>
                  <p:pic>
                    <p:nvPicPr>
                      <p:cNvPr id="49157" name="Object 2">
                        <a:extLst>
                          <a:ext uri="{FF2B5EF4-FFF2-40B4-BE49-F238E27FC236}">
                            <a16:creationId xmlns:a16="http://schemas.microsoft.com/office/drawing/2014/main" id="{67020D76-4269-9643-B7E0-CBFDDE29C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138" y="4465035"/>
                        <a:ext cx="2708876" cy="154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9158" name="Line 6">
            <a:extLst>
              <a:ext uri="{FF2B5EF4-FFF2-40B4-BE49-F238E27FC236}">
                <a16:creationId xmlns:a16="http://schemas.microsoft.com/office/drawing/2014/main" id="{48027629-0073-D447-A944-629B48CD5F4C}"/>
              </a:ext>
            </a:extLst>
          </p:cNvPr>
          <p:cNvSpPr>
            <a:spLocks noChangeShapeType="1"/>
          </p:cNvSpPr>
          <p:nvPr/>
        </p:nvSpPr>
        <p:spPr bwMode="auto">
          <a:xfrm flipV="1">
            <a:off x="2433180" y="5335021"/>
            <a:ext cx="1009423" cy="119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76"/>
          </a:p>
        </p:txBody>
      </p:sp>
      <p:sp>
        <p:nvSpPr>
          <p:cNvPr id="49159" name="Line 7">
            <a:extLst>
              <a:ext uri="{FF2B5EF4-FFF2-40B4-BE49-F238E27FC236}">
                <a16:creationId xmlns:a16="http://schemas.microsoft.com/office/drawing/2014/main" id="{073D3238-60FD-004B-9C17-9A2A87EA51AA}"/>
              </a:ext>
            </a:extLst>
          </p:cNvPr>
          <p:cNvSpPr>
            <a:spLocks noChangeShapeType="1"/>
          </p:cNvSpPr>
          <p:nvPr/>
        </p:nvSpPr>
        <p:spPr bwMode="auto">
          <a:xfrm flipV="1">
            <a:off x="5742702" y="5224185"/>
            <a:ext cx="8223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76"/>
          </a:p>
        </p:txBody>
      </p:sp>
      <p:sp>
        <p:nvSpPr>
          <p:cNvPr id="49160" name="Text Box 8">
            <a:extLst>
              <a:ext uri="{FF2B5EF4-FFF2-40B4-BE49-F238E27FC236}">
                <a16:creationId xmlns:a16="http://schemas.microsoft.com/office/drawing/2014/main" id="{9FE58E94-7DD7-524E-97F1-1B09FFDC6B3E}"/>
              </a:ext>
            </a:extLst>
          </p:cNvPr>
          <p:cNvSpPr txBox="1">
            <a:spLocks noChangeArrowheads="1"/>
          </p:cNvSpPr>
          <p:nvPr/>
        </p:nvSpPr>
        <p:spPr bwMode="auto">
          <a:xfrm>
            <a:off x="1523312" y="4350625"/>
            <a:ext cx="569388"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2">
                <a:solidFill>
                  <a:schemeClr val="tx1"/>
                </a:solidFill>
                <a:latin typeface="Times New Roman" panose="02020603050405020304" pitchFamily="18" charset="0"/>
              </a:rPr>
              <a:t>host</a:t>
            </a:r>
          </a:p>
        </p:txBody>
      </p:sp>
      <p:sp>
        <p:nvSpPr>
          <p:cNvPr id="49161" name="Text Box 9">
            <a:extLst>
              <a:ext uri="{FF2B5EF4-FFF2-40B4-BE49-F238E27FC236}">
                <a16:creationId xmlns:a16="http://schemas.microsoft.com/office/drawing/2014/main" id="{663E0F07-6B4F-A941-8AEE-3B7F9C60D5EC}"/>
              </a:ext>
            </a:extLst>
          </p:cNvPr>
          <p:cNvSpPr txBox="1">
            <a:spLocks noChangeArrowheads="1"/>
          </p:cNvSpPr>
          <p:nvPr/>
        </p:nvSpPr>
        <p:spPr bwMode="auto">
          <a:xfrm>
            <a:off x="6957747" y="4465033"/>
            <a:ext cx="569388"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2">
                <a:solidFill>
                  <a:schemeClr val="tx1"/>
                </a:solidFill>
                <a:latin typeface="Times New Roman" panose="02020603050405020304" pitchFamily="18" charset="0"/>
              </a:rPr>
              <a:t>host</a:t>
            </a:r>
          </a:p>
        </p:txBody>
      </p:sp>
      <p:sp>
        <p:nvSpPr>
          <p:cNvPr id="49163" name="Text Box 11">
            <a:extLst>
              <a:ext uri="{FF2B5EF4-FFF2-40B4-BE49-F238E27FC236}">
                <a16:creationId xmlns:a16="http://schemas.microsoft.com/office/drawing/2014/main" id="{E9139CC5-92EF-3B4F-B99F-B0C4E1363A76}"/>
              </a:ext>
            </a:extLst>
          </p:cNvPr>
          <p:cNvSpPr txBox="1">
            <a:spLocks noChangeArrowheads="1"/>
          </p:cNvSpPr>
          <p:nvPr/>
        </p:nvSpPr>
        <p:spPr bwMode="auto">
          <a:xfrm>
            <a:off x="3925268" y="5010862"/>
            <a:ext cx="114646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102">
                <a:solidFill>
                  <a:schemeClr val="tx1"/>
                </a:solidFill>
                <a:latin typeface="Tahoma" panose="020B0604030504040204" pitchFamily="34" charset="0"/>
              </a:rPr>
              <a:t>network</a:t>
            </a:r>
          </a:p>
        </p:txBody>
      </p:sp>
      <p:grpSp>
        <p:nvGrpSpPr>
          <p:cNvPr id="49164" name="Group 12">
            <a:extLst>
              <a:ext uri="{FF2B5EF4-FFF2-40B4-BE49-F238E27FC236}">
                <a16:creationId xmlns:a16="http://schemas.microsoft.com/office/drawing/2014/main" id="{BB0E84DF-2F1F-894D-8429-76F736677FE8}"/>
              </a:ext>
            </a:extLst>
          </p:cNvPr>
          <p:cNvGrpSpPr>
            <a:grpSpLocks/>
          </p:cNvGrpSpPr>
          <p:nvPr/>
        </p:nvGrpSpPr>
        <p:grpSpPr bwMode="auto">
          <a:xfrm>
            <a:off x="2714436" y="4931014"/>
            <a:ext cx="245503" cy="343227"/>
            <a:chOff x="4505" y="1615"/>
            <a:chExt cx="206" cy="288"/>
          </a:xfrm>
        </p:grpSpPr>
        <p:sp>
          <p:nvSpPr>
            <p:cNvPr id="49171" name="Rectangle 13">
              <a:extLst>
                <a:ext uri="{FF2B5EF4-FFF2-40B4-BE49-F238E27FC236}">
                  <a16:creationId xmlns:a16="http://schemas.microsoft.com/office/drawing/2014/main" id="{5D9C8D9E-D50B-AA4D-A1FE-F4D1F7B5029D}"/>
                </a:ext>
              </a:extLst>
            </p:cNvPr>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502">
                <a:solidFill>
                  <a:schemeClr val="tx1"/>
                </a:solidFill>
                <a:latin typeface="Helvetica" pitchFamily="2" charset="0"/>
              </a:endParaRPr>
            </a:p>
          </p:txBody>
        </p:sp>
        <p:sp>
          <p:nvSpPr>
            <p:cNvPr id="49172" name="Rectangle 14">
              <a:extLst>
                <a:ext uri="{FF2B5EF4-FFF2-40B4-BE49-F238E27FC236}">
                  <a16:creationId xmlns:a16="http://schemas.microsoft.com/office/drawing/2014/main" id="{3475EC38-F01C-3B45-93FB-C8E407BB9876}"/>
                </a:ext>
              </a:extLst>
            </p:cNvPr>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502">
                <a:solidFill>
                  <a:schemeClr val="tx1"/>
                </a:solidFill>
                <a:latin typeface="Helvetica" pitchFamily="2" charset="0"/>
              </a:endParaRPr>
            </a:p>
          </p:txBody>
        </p:sp>
      </p:grpSp>
      <p:grpSp>
        <p:nvGrpSpPr>
          <p:cNvPr id="49165" name="Group 15">
            <a:extLst>
              <a:ext uri="{FF2B5EF4-FFF2-40B4-BE49-F238E27FC236}">
                <a16:creationId xmlns:a16="http://schemas.microsoft.com/office/drawing/2014/main" id="{C239CA9A-263A-5A4D-B594-5EF2364863BA}"/>
              </a:ext>
            </a:extLst>
          </p:cNvPr>
          <p:cNvGrpSpPr>
            <a:grpSpLocks/>
          </p:cNvGrpSpPr>
          <p:nvPr/>
        </p:nvGrpSpPr>
        <p:grpSpPr bwMode="auto">
          <a:xfrm>
            <a:off x="3086266" y="4934589"/>
            <a:ext cx="245503" cy="343227"/>
            <a:chOff x="4505" y="1615"/>
            <a:chExt cx="206" cy="288"/>
          </a:xfrm>
        </p:grpSpPr>
        <p:sp>
          <p:nvSpPr>
            <p:cNvPr id="49169" name="Rectangle 16">
              <a:extLst>
                <a:ext uri="{FF2B5EF4-FFF2-40B4-BE49-F238E27FC236}">
                  <a16:creationId xmlns:a16="http://schemas.microsoft.com/office/drawing/2014/main" id="{BBF2114C-79E6-024A-B5F3-B986111FB0A8}"/>
                </a:ext>
              </a:extLst>
            </p:cNvPr>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502">
                <a:solidFill>
                  <a:schemeClr val="tx1"/>
                </a:solidFill>
                <a:latin typeface="Helvetica" pitchFamily="2" charset="0"/>
              </a:endParaRPr>
            </a:p>
          </p:txBody>
        </p:sp>
        <p:sp>
          <p:nvSpPr>
            <p:cNvPr id="49170" name="Rectangle 17">
              <a:extLst>
                <a:ext uri="{FF2B5EF4-FFF2-40B4-BE49-F238E27FC236}">
                  <a16:creationId xmlns:a16="http://schemas.microsoft.com/office/drawing/2014/main" id="{EF514710-A622-544D-9D6F-BA08B4566D63}"/>
                </a:ext>
              </a:extLst>
            </p:cNvPr>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502">
                <a:solidFill>
                  <a:schemeClr val="tx1"/>
                </a:solidFill>
                <a:latin typeface="Helvetica" pitchFamily="2" charset="0"/>
              </a:endParaRPr>
            </a:p>
          </p:txBody>
        </p:sp>
      </p:grpSp>
      <p:grpSp>
        <p:nvGrpSpPr>
          <p:cNvPr id="49166" name="Group 18">
            <a:extLst>
              <a:ext uri="{FF2B5EF4-FFF2-40B4-BE49-F238E27FC236}">
                <a16:creationId xmlns:a16="http://schemas.microsoft.com/office/drawing/2014/main" id="{F2E486D6-6853-4D44-8E8C-8E5FE6649098}"/>
              </a:ext>
            </a:extLst>
          </p:cNvPr>
          <p:cNvGrpSpPr>
            <a:grpSpLocks/>
          </p:cNvGrpSpPr>
          <p:nvPr/>
        </p:nvGrpSpPr>
        <p:grpSpPr bwMode="auto">
          <a:xfrm>
            <a:off x="5979865" y="4824947"/>
            <a:ext cx="245503" cy="343227"/>
            <a:chOff x="4505" y="1615"/>
            <a:chExt cx="206" cy="288"/>
          </a:xfrm>
        </p:grpSpPr>
        <p:sp>
          <p:nvSpPr>
            <p:cNvPr id="49167" name="Rectangle 19">
              <a:extLst>
                <a:ext uri="{FF2B5EF4-FFF2-40B4-BE49-F238E27FC236}">
                  <a16:creationId xmlns:a16="http://schemas.microsoft.com/office/drawing/2014/main" id="{256AA911-9192-AD4A-92F8-F6001248708D}"/>
                </a:ext>
              </a:extLst>
            </p:cNvPr>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502">
                <a:solidFill>
                  <a:schemeClr val="tx1"/>
                </a:solidFill>
                <a:latin typeface="Helvetica" pitchFamily="2" charset="0"/>
              </a:endParaRPr>
            </a:p>
          </p:txBody>
        </p:sp>
        <p:sp>
          <p:nvSpPr>
            <p:cNvPr id="49168" name="Rectangle 20">
              <a:extLst>
                <a:ext uri="{FF2B5EF4-FFF2-40B4-BE49-F238E27FC236}">
                  <a16:creationId xmlns:a16="http://schemas.microsoft.com/office/drawing/2014/main" id="{8F84D986-7FF5-1D4A-B92D-CA4AAAF26726}"/>
                </a:ext>
              </a:extLst>
            </p:cNvPr>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502">
                <a:solidFill>
                  <a:schemeClr val="tx1"/>
                </a:solidFill>
                <a:latin typeface="Helvetica" pitchFamily="2" charset="0"/>
              </a:endParaRPr>
            </a:p>
          </p:txBody>
        </p:sp>
      </p:grpSp>
      <p:pic>
        <p:nvPicPr>
          <p:cNvPr id="2" name="Picture 1">
            <a:extLst>
              <a:ext uri="{FF2B5EF4-FFF2-40B4-BE49-F238E27FC236}">
                <a16:creationId xmlns:a16="http://schemas.microsoft.com/office/drawing/2014/main" id="{88EEE12F-9036-304D-86C8-FEE8CD6645E3}"/>
              </a:ext>
            </a:extLst>
          </p:cNvPr>
          <p:cNvPicPr>
            <a:picLocks noChangeAspect="1"/>
          </p:cNvPicPr>
          <p:nvPr/>
        </p:nvPicPr>
        <p:blipFill>
          <a:blip r:embed="rId8"/>
          <a:stretch>
            <a:fillRect/>
          </a:stretch>
        </p:blipFill>
        <p:spPr>
          <a:xfrm>
            <a:off x="4345390" y="2283611"/>
            <a:ext cx="3513256" cy="2067013"/>
          </a:xfrm>
          <a:prstGeom prst="rect">
            <a:avLst/>
          </a:prstGeom>
        </p:spPr>
      </p:pic>
    </p:spTree>
    <p:extLst>
      <p:ext uri="{BB962C8B-B14F-4D97-AF65-F5344CB8AC3E}">
        <p14:creationId xmlns:p14="http://schemas.microsoft.com/office/powerpoint/2010/main" val="481734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7878D15-B519-434B-9E88-0D632DDCC6C1}"/>
              </a:ext>
            </a:extLst>
          </p:cNvPr>
          <p:cNvSpPr>
            <a:spLocks noGrp="1" noChangeArrowheads="1"/>
          </p:cNvSpPr>
          <p:nvPr>
            <p:ph type="title"/>
          </p:nvPr>
        </p:nvSpPr>
        <p:spPr/>
        <p:txBody>
          <a:bodyPr/>
          <a:lstStyle/>
          <a:p>
            <a:r>
              <a:rPr lang="en-US" altLang="en-US" sz="2402" dirty="0">
                <a:ea typeface="ＭＳ Ｐゴシック" panose="020B0600070205080204" pitchFamily="34" charset="-128"/>
              </a:rPr>
              <a:t>Why Packets?</a:t>
            </a:r>
          </a:p>
        </p:txBody>
      </p:sp>
      <p:sp>
        <p:nvSpPr>
          <p:cNvPr id="51203" name="Rectangle 3">
            <a:extLst>
              <a:ext uri="{FF2B5EF4-FFF2-40B4-BE49-F238E27FC236}">
                <a16:creationId xmlns:a16="http://schemas.microsoft.com/office/drawing/2014/main" id="{3BDE0723-A507-1546-8E6C-ABDC30FEAEDA}"/>
              </a:ext>
            </a:extLst>
          </p:cNvPr>
          <p:cNvSpPr>
            <a:spLocks noGrp="1" noChangeArrowheads="1"/>
          </p:cNvSpPr>
          <p:nvPr>
            <p:ph idx="1"/>
          </p:nvPr>
        </p:nvSpPr>
        <p:spPr/>
        <p:txBody>
          <a:bodyPr/>
          <a:lstStyle/>
          <a:p>
            <a:pPr>
              <a:lnSpc>
                <a:spcPct val="90000"/>
              </a:lnSpc>
              <a:buFont typeface="Wingdings" pitchFamily="2" charset="2"/>
              <a:buChar char="q"/>
            </a:pPr>
            <a:r>
              <a:rPr lang="en-US" altLang="en-US" dirty="0">
                <a:ea typeface="ＭＳ Ｐゴシック" panose="020B0600070205080204" pitchFamily="34" charset="-128"/>
              </a:rPr>
              <a:t>Statistical multiplexing</a:t>
            </a:r>
          </a:p>
          <a:p>
            <a:pPr lvl="1">
              <a:lnSpc>
                <a:spcPct val="90000"/>
              </a:lnSpc>
              <a:buFont typeface="Courier New" panose="02070309020205020404" pitchFamily="49" charset="0"/>
              <a:buChar char="o"/>
            </a:pPr>
            <a:r>
              <a:rPr lang="en-US" altLang="en-US" dirty="0">
                <a:ea typeface="ＭＳ Ｐゴシック" panose="020B0600070205080204" pitchFamily="34" charset="-128"/>
              </a:rPr>
              <a:t>Data traffic is </a:t>
            </a:r>
            <a:r>
              <a:rPr lang="en-US" altLang="en-US" dirty="0" err="1">
                <a:ea typeface="ＭＳ Ｐゴシック" panose="020B0600070205080204" pitchFamily="34" charset="-128"/>
              </a:rPr>
              <a:t>bursty</a:t>
            </a:r>
            <a:endParaRPr lang="en-US" altLang="en-US" dirty="0">
              <a:ea typeface="ＭＳ Ｐゴシック" panose="020B0600070205080204" pitchFamily="34" charset="-128"/>
            </a:endParaRPr>
          </a:p>
          <a:p>
            <a:pPr lvl="2">
              <a:lnSpc>
                <a:spcPct val="90000"/>
              </a:lnSpc>
            </a:pPr>
            <a:r>
              <a:rPr lang="en-US" altLang="en-US" dirty="0"/>
              <a:t>Logging in to remote machines</a:t>
            </a:r>
          </a:p>
          <a:p>
            <a:pPr lvl="2">
              <a:lnSpc>
                <a:spcPct val="90000"/>
              </a:lnSpc>
            </a:pPr>
            <a:r>
              <a:rPr lang="en-US" altLang="en-US" dirty="0"/>
              <a:t>Exchanging e-mail messages</a:t>
            </a:r>
          </a:p>
          <a:p>
            <a:pPr lvl="1">
              <a:lnSpc>
                <a:spcPct val="90000"/>
              </a:lnSpc>
              <a:buFont typeface="Courier New" panose="02070309020205020404" pitchFamily="49" charset="0"/>
              <a:buChar char="o"/>
            </a:pPr>
            <a:r>
              <a:rPr lang="en-US" altLang="en-US" dirty="0">
                <a:ea typeface="ＭＳ Ｐゴシック" panose="020B0600070205080204" pitchFamily="34" charset="-128"/>
              </a:rPr>
              <a:t>Don’t want to waste bandwidth</a:t>
            </a:r>
          </a:p>
          <a:p>
            <a:pPr lvl="2">
              <a:lnSpc>
                <a:spcPct val="90000"/>
              </a:lnSpc>
            </a:pPr>
            <a:r>
              <a:rPr lang="en-US" altLang="en-US" dirty="0"/>
              <a:t>No traffic exchanged during idle periods</a:t>
            </a:r>
          </a:p>
          <a:p>
            <a:pPr lvl="2">
              <a:lnSpc>
                <a:spcPct val="90000"/>
              </a:lnSpc>
            </a:pPr>
            <a:endParaRPr lang="en-US" altLang="en-US" dirty="0"/>
          </a:p>
          <a:p>
            <a:pPr>
              <a:lnSpc>
                <a:spcPct val="90000"/>
              </a:lnSpc>
              <a:buFont typeface="Wingdings" pitchFamily="2" charset="2"/>
              <a:buChar char="q"/>
            </a:pPr>
            <a:r>
              <a:rPr lang="en-US" altLang="en-US" dirty="0">
                <a:ea typeface="ＭＳ Ｐゴシック" panose="020B0600070205080204" pitchFamily="34" charset="-128"/>
              </a:rPr>
              <a:t>Packets can be delivered by </a:t>
            </a:r>
            <a:br>
              <a:rPr lang="en-US" altLang="en-US" dirty="0">
                <a:ea typeface="ＭＳ Ｐゴシック" panose="020B0600070205080204" pitchFamily="34" charset="-128"/>
              </a:rPr>
            </a:br>
            <a:r>
              <a:rPr lang="en-US" altLang="en-US" dirty="0">
                <a:ea typeface="ＭＳ Ｐゴシック" panose="020B0600070205080204" pitchFamily="34" charset="-128"/>
              </a:rPr>
              <a:t>most anything</a:t>
            </a:r>
          </a:p>
          <a:p>
            <a:pPr lvl="1">
              <a:lnSpc>
                <a:spcPct val="90000"/>
              </a:lnSpc>
              <a:buFont typeface="Courier New" panose="02070309020205020404" pitchFamily="49" charset="0"/>
              <a:buChar char="o"/>
            </a:pPr>
            <a:r>
              <a:rPr lang="en-US" altLang="en-US" dirty="0"/>
              <a:t>RFC 1149: IP Datagrams over </a:t>
            </a:r>
            <a:br>
              <a:rPr lang="en-US" altLang="en-US" dirty="0"/>
            </a:br>
            <a:r>
              <a:rPr lang="en-US" altLang="en-US" dirty="0"/>
              <a:t>Avian Carriers</a:t>
            </a:r>
          </a:p>
        </p:txBody>
      </p:sp>
      <p:sp>
        <p:nvSpPr>
          <p:cNvPr id="51201" name="Slide Number Placeholder 3">
            <a:extLst>
              <a:ext uri="{FF2B5EF4-FFF2-40B4-BE49-F238E27FC236}">
                <a16:creationId xmlns:a16="http://schemas.microsoft.com/office/drawing/2014/main" id="{49DA1AAB-8978-6C4F-B008-50CA226B1E58}"/>
              </a:ext>
            </a:extLst>
          </p:cNvPr>
          <p:cNvSpPr>
            <a:spLocks noGrp="1"/>
          </p:cNvSpPr>
          <p:nvPr>
            <p:ph type="sldNum" sz="quarter" idx="4294967295"/>
          </p:nvPr>
        </p:nvSpPr>
        <p:spPr>
          <a:xfrm>
            <a:off x="7556500" y="5667375"/>
            <a:ext cx="1600200"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83" indent="-214532">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28" indent="-171625">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79" indent="-171625">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630" indent="-171625">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81"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133"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84"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636" indent="-171625"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algn="r">
              <a:spcBef>
                <a:spcPct val="0"/>
              </a:spcBef>
              <a:buFontTx/>
              <a:buNone/>
            </a:pPr>
            <a:fld id="{8A36C5B6-7D1F-6945-B14A-F2DB5FFBED82}" type="slidenum">
              <a:rPr lang="en-US" altLang="en-US" sz="1051">
                <a:solidFill>
                  <a:schemeClr val="tx1"/>
                </a:solidFill>
                <a:latin typeface="Times New Roman" panose="02020603050405020304" pitchFamily="18" charset="0"/>
              </a:rPr>
              <a:pPr algn="r">
                <a:spcBef>
                  <a:spcPct val="0"/>
                </a:spcBef>
                <a:buFontTx/>
                <a:buNone/>
              </a:pPr>
              <a:t>77</a:t>
            </a:fld>
            <a:endParaRPr lang="en-US" altLang="en-US" sz="1051" dirty="0">
              <a:solidFill>
                <a:schemeClr val="tx1"/>
              </a:solidFill>
              <a:latin typeface="Times New Roman" panose="02020603050405020304" pitchFamily="18" charset="0"/>
            </a:endParaRPr>
          </a:p>
        </p:txBody>
      </p:sp>
      <p:pic>
        <p:nvPicPr>
          <p:cNvPr id="51204" name="Picture 5" descr="180px-Homing_pigeon">
            <a:extLst>
              <a:ext uri="{FF2B5EF4-FFF2-40B4-BE49-F238E27FC236}">
                <a16:creationId xmlns:a16="http://schemas.microsoft.com/office/drawing/2014/main" id="{80187026-E19C-804F-9B92-4699F035B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857" y="4063728"/>
            <a:ext cx="1632714" cy="131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8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4">
            <a:extLst>
              <a:ext uri="{FF2B5EF4-FFF2-40B4-BE49-F238E27FC236}">
                <a16:creationId xmlns:a16="http://schemas.microsoft.com/office/drawing/2014/main" id="{DD3BE27C-5801-D34C-BF39-9F7B4C053A7B}"/>
              </a:ext>
            </a:extLst>
          </p:cNvPr>
          <p:cNvSpPr>
            <a:spLocks noGrp="1"/>
          </p:cNvSpPr>
          <p:nvPr>
            <p:ph type="title"/>
          </p:nvPr>
        </p:nvSpPr>
        <p:spPr/>
        <p:txBody>
          <a:bodyPr/>
          <a:lstStyle/>
          <a:p>
            <a:r>
              <a:rPr lang="en-US" altLang="en-US" sz="2404" dirty="0">
                <a:ea typeface="ＭＳ Ｐゴシック" panose="020B0600070205080204" pitchFamily="34" charset="-128"/>
              </a:rPr>
              <a:t>Supporting Layer: Directories to Map </a:t>
            </a:r>
            <a:r>
              <a:rPr lang="en-US" altLang="en-US" sz="2404" dirty="0">
                <a:solidFill>
                  <a:srgbClr val="FF0000"/>
                </a:solidFill>
                <a:ea typeface="ＭＳ Ｐゴシック" panose="020B0600070205080204" pitchFamily="34" charset="-128"/>
              </a:rPr>
              <a:t>Name </a:t>
            </a:r>
            <a:r>
              <a:rPr lang="en-US" altLang="en-US" sz="2404" dirty="0">
                <a:ea typeface="ＭＳ Ｐゴシック" panose="020B0600070205080204" pitchFamily="34" charset="-128"/>
              </a:rPr>
              <a:t>to </a:t>
            </a:r>
            <a:r>
              <a:rPr lang="en-US" altLang="en-US" sz="2404" dirty="0">
                <a:solidFill>
                  <a:srgbClr val="0000FF"/>
                </a:solidFill>
                <a:ea typeface="ＭＳ Ｐゴシック" panose="020B0600070205080204" pitchFamily="34" charset="-128"/>
              </a:rPr>
              <a:t>Address</a:t>
            </a:r>
          </a:p>
        </p:txBody>
      </p:sp>
      <p:sp>
        <p:nvSpPr>
          <p:cNvPr id="2" name="Content Placeholder 1">
            <a:extLst>
              <a:ext uri="{FF2B5EF4-FFF2-40B4-BE49-F238E27FC236}">
                <a16:creationId xmlns:a16="http://schemas.microsoft.com/office/drawing/2014/main" id="{D05BB0E8-DF5C-614F-94EC-77E3A2118B50}"/>
              </a:ext>
            </a:extLst>
          </p:cNvPr>
          <p:cNvSpPr>
            <a:spLocks noGrp="1"/>
          </p:cNvSpPr>
          <p:nvPr>
            <p:ph idx="1"/>
          </p:nvPr>
        </p:nvSpPr>
        <p:spPr/>
        <p:txBody>
          <a:bodyPr/>
          <a:lstStyle/>
          <a:p>
            <a:endParaRPr lang="en-US"/>
          </a:p>
        </p:txBody>
      </p:sp>
      <p:sp>
        <p:nvSpPr>
          <p:cNvPr id="67586" name="Slide Number Placeholder 3">
            <a:extLst>
              <a:ext uri="{FF2B5EF4-FFF2-40B4-BE49-F238E27FC236}">
                <a16:creationId xmlns:a16="http://schemas.microsoft.com/office/drawing/2014/main" id="{E5BDDE34-09DF-5B4D-9465-CFFD2344FA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68" indent="-214526">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04" indent="-171621">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46" indent="-171621">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587" indent="-171621">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28"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070"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12"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554"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defTabSz="685523">
              <a:spcBef>
                <a:spcPct val="0"/>
              </a:spcBef>
              <a:buNone/>
            </a:pPr>
            <a:fld id="{7F0815C0-E47E-9D40-A3B4-E21A75952B48}" type="slidenum">
              <a:rPr lang="en-US" altLang="en-US" sz="901" b="1">
                <a:solidFill>
                  <a:srgbClr val="898989"/>
                </a:solidFill>
                <a:latin typeface="Courier New" panose="02070309020205020404" pitchFamily="49" charset="0"/>
              </a:rPr>
              <a:pPr defTabSz="685523">
                <a:spcBef>
                  <a:spcPct val="0"/>
                </a:spcBef>
                <a:buNone/>
              </a:pPr>
              <a:t>78</a:t>
            </a:fld>
            <a:endParaRPr lang="en-US" altLang="en-US" sz="901" b="1" dirty="0">
              <a:solidFill>
                <a:srgbClr val="898989"/>
              </a:solidFill>
              <a:latin typeface="Courier New" panose="02070309020205020404" pitchFamily="49" charset="0"/>
            </a:endParaRPr>
          </a:p>
        </p:txBody>
      </p:sp>
      <p:sp>
        <p:nvSpPr>
          <p:cNvPr id="6" name="Oval 5">
            <a:extLst>
              <a:ext uri="{FF2B5EF4-FFF2-40B4-BE49-F238E27FC236}">
                <a16:creationId xmlns:a16="http://schemas.microsoft.com/office/drawing/2014/main" id="{2B5F7C78-9D08-8A4C-A4DC-BE08C7F8F152}"/>
              </a:ext>
            </a:extLst>
          </p:cNvPr>
          <p:cNvSpPr>
            <a:spLocks noChangeArrowheads="1"/>
          </p:cNvSpPr>
          <p:nvPr/>
        </p:nvSpPr>
        <p:spPr bwMode="auto">
          <a:xfrm>
            <a:off x="2633452" y="4579409"/>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7" name="Oval 6">
            <a:extLst>
              <a:ext uri="{FF2B5EF4-FFF2-40B4-BE49-F238E27FC236}">
                <a16:creationId xmlns:a16="http://schemas.microsoft.com/office/drawing/2014/main" id="{03B70B96-C728-414E-B7B3-3D153E54C7D0}"/>
              </a:ext>
            </a:extLst>
          </p:cNvPr>
          <p:cNvSpPr>
            <a:spLocks noChangeArrowheads="1"/>
          </p:cNvSpPr>
          <p:nvPr/>
        </p:nvSpPr>
        <p:spPr bwMode="auto">
          <a:xfrm>
            <a:off x="5722410" y="2462901"/>
            <a:ext cx="686435" cy="629232"/>
          </a:xfrm>
          <a:prstGeom prst="ellipse">
            <a:avLst/>
          </a:prstGeom>
          <a:solidFill>
            <a:srgbClr val="FF0000"/>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8" name="Oval 7">
            <a:extLst>
              <a:ext uri="{FF2B5EF4-FFF2-40B4-BE49-F238E27FC236}">
                <a16:creationId xmlns:a16="http://schemas.microsoft.com/office/drawing/2014/main" id="{2F20D307-C14D-5140-B0D7-0ED513A5D3ED}"/>
              </a:ext>
            </a:extLst>
          </p:cNvPr>
          <p:cNvSpPr>
            <a:spLocks noChangeArrowheads="1"/>
          </p:cNvSpPr>
          <p:nvPr/>
        </p:nvSpPr>
        <p:spPr bwMode="auto">
          <a:xfrm>
            <a:off x="2633452" y="2462901"/>
            <a:ext cx="686435" cy="629232"/>
          </a:xfrm>
          <a:prstGeom prst="ellipse">
            <a:avLst/>
          </a:prstGeom>
          <a:solidFill>
            <a:srgbClr val="FF0000"/>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9" name="Oval 8">
            <a:extLst>
              <a:ext uri="{FF2B5EF4-FFF2-40B4-BE49-F238E27FC236}">
                <a16:creationId xmlns:a16="http://schemas.microsoft.com/office/drawing/2014/main" id="{99E04110-2153-E749-BB83-CA8EF87CB048}"/>
              </a:ext>
            </a:extLst>
          </p:cNvPr>
          <p:cNvSpPr>
            <a:spLocks noChangeArrowheads="1"/>
          </p:cNvSpPr>
          <p:nvPr/>
        </p:nvSpPr>
        <p:spPr bwMode="auto">
          <a:xfrm>
            <a:off x="3777511" y="3892974"/>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10" name="Oval 9">
            <a:extLst>
              <a:ext uri="{FF2B5EF4-FFF2-40B4-BE49-F238E27FC236}">
                <a16:creationId xmlns:a16="http://schemas.microsoft.com/office/drawing/2014/main" id="{1469C295-B915-7544-9DD5-6B3C13A90719}"/>
              </a:ext>
            </a:extLst>
          </p:cNvPr>
          <p:cNvSpPr>
            <a:spLocks noChangeArrowheads="1"/>
          </p:cNvSpPr>
          <p:nvPr/>
        </p:nvSpPr>
        <p:spPr bwMode="auto">
          <a:xfrm>
            <a:off x="5722410" y="4579409"/>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11" name="Oval 10">
            <a:extLst>
              <a:ext uri="{FF2B5EF4-FFF2-40B4-BE49-F238E27FC236}">
                <a16:creationId xmlns:a16="http://schemas.microsoft.com/office/drawing/2014/main" id="{52C0B7C1-7C1A-7C4B-8127-C5F33EC32628}"/>
              </a:ext>
            </a:extLst>
          </p:cNvPr>
          <p:cNvSpPr>
            <a:spLocks noChangeArrowheads="1"/>
          </p:cNvSpPr>
          <p:nvPr/>
        </p:nvSpPr>
        <p:spPr bwMode="auto">
          <a:xfrm>
            <a:off x="4463945" y="5094236"/>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cxnSp>
        <p:nvCxnSpPr>
          <p:cNvPr id="13" name="Straight Connector 12">
            <a:extLst>
              <a:ext uri="{FF2B5EF4-FFF2-40B4-BE49-F238E27FC236}">
                <a16:creationId xmlns:a16="http://schemas.microsoft.com/office/drawing/2014/main" id="{06B8CB38-546F-E84C-9CA9-E52F8B76B671}"/>
              </a:ext>
            </a:extLst>
          </p:cNvPr>
          <p:cNvCxnSpPr>
            <a:cxnSpLocks noChangeShapeType="1"/>
            <a:stCxn id="6" idx="7"/>
            <a:endCxn id="9" idx="2"/>
          </p:cNvCxnSpPr>
          <p:nvPr/>
        </p:nvCxnSpPr>
        <p:spPr bwMode="auto">
          <a:xfrm rot="5400000" flipH="1" flipV="1">
            <a:off x="3266854" y="4160518"/>
            <a:ext cx="463583" cy="557729"/>
          </a:xfrm>
          <a:prstGeom prst="line">
            <a:avLst/>
          </a:prstGeom>
          <a:noFill/>
          <a:ln w="50800">
            <a:solidFill>
              <a:srgbClr val="0000FF"/>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93CE8EAB-BBF5-7644-BCA6-FCA617D95DE8}"/>
              </a:ext>
            </a:extLst>
          </p:cNvPr>
          <p:cNvCxnSpPr>
            <a:cxnSpLocks noChangeShapeType="1"/>
            <a:stCxn id="9" idx="5"/>
            <a:endCxn id="11" idx="1"/>
          </p:cNvCxnSpPr>
          <p:nvPr/>
        </p:nvCxnSpPr>
        <p:spPr bwMode="auto">
          <a:xfrm rot="16200000" flipH="1">
            <a:off x="4086166" y="4708116"/>
            <a:ext cx="755556" cy="200210"/>
          </a:xfrm>
          <a:prstGeom prst="line">
            <a:avLst/>
          </a:prstGeom>
          <a:noFill/>
          <a:ln w="50800">
            <a:solidFill>
              <a:srgbClr val="0000FF"/>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a:extLst>
              <a:ext uri="{FF2B5EF4-FFF2-40B4-BE49-F238E27FC236}">
                <a16:creationId xmlns:a16="http://schemas.microsoft.com/office/drawing/2014/main" id="{AA543E68-14EA-FA4A-B7CA-4F3A27B5C5DC}"/>
              </a:ext>
            </a:extLst>
          </p:cNvPr>
          <p:cNvCxnSpPr>
            <a:cxnSpLocks noChangeShapeType="1"/>
            <a:stCxn id="11" idx="6"/>
            <a:endCxn id="10" idx="2"/>
          </p:cNvCxnSpPr>
          <p:nvPr/>
        </p:nvCxnSpPr>
        <p:spPr bwMode="auto">
          <a:xfrm flipV="1">
            <a:off x="5150380" y="4894025"/>
            <a:ext cx="572029" cy="514827"/>
          </a:xfrm>
          <a:prstGeom prst="line">
            <a:avLst/>
          </a:prstGeom>
          <a:noFill/>
          <a:ln w="50800">
            <a:solidFill>
              <a:srgbClr val="0000FF"/>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149197B1-CE6A-F042-9A9F-900DC51D3B10}"/>
              </a:ext>
            </a:extLst>
          </p:cNvPr>
          <p:cNvSpPr>
            <a:spLocks noChangeArrowheads="1"/>
          </p:cNvSpPr>
          <p:nvPr/>
        </p:nvSpPr>
        <p:spPr bwMode="auto">
          <a:xfrm>
            <a:off x="1947014" y="2119684"/>
            <a:ext cx="5319873" cy="1258465"/>
          </a:xfrm>
          <a:prstGeom prst="rect">
            <a:avLst/>
          </a:prstGeom>
          <a:noFill/>
          <a:ln w="9525">
            <a:solidFill>
              <a:srgbClr val="FF0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23" name="Rectangle 22">
            <a:extLst>
              <a:ext uri="{FF2B5EF4-FFF2-40B4-BE49-F238E27FC236}">
                <a16:creationId xmlns:a16="http://schemas.microsoft.com/office/drawing/2014/main" id="{7E3BE5D3-AFD0-B14B-B60C-D9BD097F7179}"/>
              </a:ext>
            </a:extLst>
          </p:cNvPr>
          <p:cNvSpPr>
            <a:spLocks noChangeArrowheads="1"/>
          </p:cNvSpPr>
          <p:nvPr/>
        </p:nvSpPr>
        <p:spPr bwMode="auto">
          <a:xfrm>
            <a:off x="1947014" y="3835771"/>
            <a:ext cx="5319873" cy="1944899"/>
          </a:xfrm>
          <a:prstGeom prst="rect">
            <a:avLst/>
          </a:prstGeom>
          <a:noFill/>
          <a:ln w="9525">
            <a:solidFill>
              <a:srgbClr val="0000F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cxnSp>
        <p:nvCxnSpPr>
          <p:cNvPr id="26" name="Straight Connector 25">
            <a:extLst>
              <a:ext uri="{FF2B5EF4-FFF2-40B4-BE49-F238E27FC236}">
                <a16:creationId xmlns:a16="http://schemas.microsoft.com/office/drawing/2014/main" id="{2C063198-ADF5-F147-9235-EF3AF517D70B}"/>
              </a:ext>
            </a:extLst>
          </p:cNvPr>
          <p:cNvCxnSpPr>
            <a:cxnSpLocks noChangeShapeType="1"/>
            <a:stCxn id="8" idx="6"/>
            <a:endCxn id="7" idx="2"/>
          </p:cNvCxnSpPr>
          <p:nvPr/>
        </p:nvCxnSpPr>
        <p:spPr bwMode="auto">
          <a:xfrm>
            <a:off x="3319888" y="2777518"/>
            <a:ext cx="2402523" cy="1192"/>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a16="http://schemas.microsoft.com/office/drawing/2014/main" id="{294D1557-25F5-E248-BD8C-06175ACD29AC}"/>
              </a:ext>
            </a:extLst>
          </p:cNvPr>
          <p:cNvCxnSpPr>
            <a:cxnSpLocks noChangeShapeType="1"/>
            <a:stCxn id="8" idx="4"/>
            <a:endCxn id="6" idx="0"/>
          </p:cNvCxnSpPr>
          <p:nvPr/>
        </p:nvCxnSpPr>
        <p:spPr bwMode="auto">
          <a:xfrm rot="5400000">
            <a:off x="2233032" y="3835773"/>
            <a:ext cx="1487277" cy="2383"/>
          </a:xfrm>
          <a:prstGeom prst="line">
            <a:avLst/>
          </a:prstGeom>
          <a:noFill/>
          <a:ln w="381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Connector 28">
            <a:extLst>
              <a:ext uri="{FF2B5EF4-FFF2-40B4-BE49-F238E27FC236}">
                <a16:creationId xmlns:a16="http://schemas.microsoft.com/office/drawing/2014/main" id="{5451240F-204B-D847-A93A-27170DFF83CB}"/>
              </a:ext>
            </a:extLst>
          </p:cNvPr>
          <p:cNvCxnSpPr>
            <a:cxnSpLocks noChangeShapeType="1"/>
          </p:cNvCxnSpPr>
          <p:nvPr/>
        </p:nvCxnSpPr>
        <p:spPr bwMode="auto">
          <a:xfrm rot="5400000">
            <a:off x="5322586" y="3835176"/>
            <a:ext cx="1487277" cy="1192"/>
          </a:xfrm>
          <a:prstGeom prst="line">
            <a:avLst/>
          </a:prstGeom>
          <a:noFill/>
          <a:ln w="381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7601" name="TextBox 30">
            <a:extLst>
              <a:ext uri="{FF2B5EF4-FFF2-40B4-BE49-F238E27FC236}">
                <a16:creationId xmlns:a16="http://schemas.microsoft.com/office/drawing/2014/main" id="{A3FEF6CC-8209-C242-BDDB-9716D14F695F}"/>
              </a:ext>
            </a:extLst>
          </p:cNvPr>
          <p:cNvSpPr txBox="1">
            <a:spLocks noChangeArrowheads="1"/>
          </p:cNvSpPr>
          <p:nvPr/>
        </p:nvSpPr>
        <p:spPr bwMode="auto">
          <a:xfrm>
            <a:off x="4118716" y="2405699"/>
            <a:ext cx="604653"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102">
                <a:solidFill>
                  <a:srgbClr val="FF0000"/>
                </a:solidFill>
                <a:latin typeface="Times New Roman" panose="02020603050405020304" pitchFamily="18" charset="0"/>
              </a:rPr>
              <a:t>link</a:t>
            </a:r>
          </a:p>
        </p:txBody>
      </p:sp>
      <p:sp>
        <p:nvSpPr>
          <p:cNvPr id="67602" name="TextBox 31">
            <a:extLst>
              <a:ext uri="{FF2B5EF4-FFF2-40B4-BE49-F238E27FC236}">
                <a16:creationId xmlns:a16="http://schemas.microsoft.com/office/drawing/2014/main" id="{81724383-9E30-DC4A-926A-A1243B4F3778}"/>
              </a:ext>
            </a:extLst>
          </p:cNvPr>
          <p:cNvSpPr txBox="1">
            <a:spLocks noChangeArrowheads="1"/>
          </p:cNvSpPr>
          <p:nvPr/>
        </p:nvSpPr>
        <p:spPr bwMode="auto">
          <a:xfrm>
            <a:off x="3934619" y="2756068"/>
            <a:ext cx="962123"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102">
                <a:latin typeface="Times New Roman" panose="02020603050405020304" pitchFamily="18" charset="0"/>
              </a:rPr>
              <a:t>session</a:t>
            </a:r>
          </a:p>
        </p:txBody>
      </p:sp>
      <p:sp>
        <p:nvSpPr>
          <p:cNvPr id="67603" name="TextBox 35">
            <a:extLst>
              <a:ext uri="{FF2B5EF4-FFF2-40B4-BE49-F238E27FC236}">
                <a16:creationId xmlns:a16="http://schemas.microsoft.com/office/drawing/2014/main" id="{344F0182-5530-4346-AABE-5087F5780DD5}"/>
              </a:ext>
            </a:extLst>
          </p:cNvPr>
          <p:cNvSpPr txBox="1">
            <a:spLocks noChangeArrowheads="1"/>
          </p:cNvSpPr>
          <p:nvPr/>
        </p:nvSpPr>
        <p:spPr bwMode="auto">
          <a:xfrm>
            <a:off x="4584881" y="4414952"/>
            <a:ext cx="64953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102">
                <a:latin typeface="Times New Roman" panose="02020603050405020304" pitchFamily="18" charset="0"/>
              </a:rPr>
              <a:t>path</a:t>
            </a:r>
          </a:p>
        </p:txBody>
      </p:sp>
      <p:sp>
        <p:nvSpPr>
          <p:cNvPr id="67604" name="TextBox 36">
            <a:extLst>
              <a:ext uri="{FF2B5EF4-FFF2-40B4-BE49-F238E27FC236}">
                <a16:creationId xmlns:a16="http://schemas.microsoft.com/office/drawing/2014/main" id="{BD37AE5F-8A33-AA4D-BB71-698527D47F50}"/>
              </a:ext>
            </a:extLst>
          </p:cNvPr>
          <p:cNvSpPr txBox="1">
            <a:spLocks noChangeArrowheads="1"/>
          </p:cNvSpPr>
          <p:nvPr/>
        </p:nvSpPr>
        <p:spPr bwMode="auto">
          <a:xfrm>
            <a:off x="6268539" y="2119685"/>
            <a:ext cx="934872" cy="50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703">
                <a:solidFill>
                  <a:srgbClr val="FF0000"/>
                </a:solidFill>
                <a:latin typeface="Times New Roman" panose="02020603050405020304" pitchFamily="18" charset="0"/>
              </a:rPr>
              <a:t>name</a:t>
            </a:r>
            <a:endParaRPr lang="en-US" altLang="en-US" sz="2102">
              <a:solidFill>
                <a:srgbClr val="FF0000"/>
              </a:solidFill>
              <a:latin typeface="Times New Roman" panose="02020603050405020304" pitchFamily="18" charset="0"/>
            </a:endParaRPr>
          </a:p>
        </p:txBody>
      </p:sp>
      <p:sp>
        <p:nvSpPr>
          <p:cNvPr id="67605" name="TextBox 37">
            <a:extLst>
              <a:ext uri="{FF2B5EF4-FFF2-40B4-BE49-F238E27FC236}">
                <a16:creationId xmlns:a16="http://schemas.microsoft.com/office/drawing/2014/main" id="{BE3E730D-F12C-FC44-9FB2-AE1A7127FFA6}"/>
              </a:ext>
            </a:extLst>
          </p:cNvPr>
          <p:cNvSpPr txBox="1">
            <a:spLocks noChangeArrowheads="1"/>
          </p:cNvSpPr>
          <p:nvPr/>
        </p:nvSpPr>
        <p:spPr bwMode="auto">
          <a:xfrm>
            <a:off x="6030716" y="4121787"/>
            <a:ext cx="1223413" cy="50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703">
                <a:latin typeface="Times New Roman" panose="02020603050405020304" pitchFamily="18" charset="0"/>
              </a:rPr>
              <a:t>address</a:t>
            </a:r>
          </a:p>
        </p:txBody>
      </p:sp>
    </p:spTree>
    <p:extLst>
      <p:ext uri="{BB962C8B-B14F-4D97-AF65-F5344CB8AC3E}">
        <p14:creationId xmlns:p14="http://schemas.microsoft.com/office/powerpoint/2010/main" val="14279446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785472C3-342B-1E47-982E-F9B034E3BC4D}"/>
              </a:ext>
            </a:extLst>
          </p:cNvPr>
          <p:cNvSpPr>
            <a:spLocks noGrp="1"/>
          </p:cNvSpPr>
          <p:nvPr>
            <p:ph type="title"/>
          </p:nvPr>
        </p:nvSpPr>
        <p:spPr/>
        <p:txBody>
          <a:bodyPr/>
          <a:lstStyle/>
          <a:p>
            <a:r>
              <a:rPr lang="en-US" altLang="en-US">
                <a:ea typeface="ＭＳ Ｐゴシック" panose="020B0600070205080204" pitchFamily="34" charset="-128"/>
              </a:rPr>
              <a:t>Types of Directories</a:t>
            </a:r>
          </a:p>
        </p:txBody>
      </p:sp>
      <p:sp>
        <p:nvSpPr>
          <p:cNvPr id="68610" name="Content Placeholder 3">
            <a:extLst>
              <a:ext uri="{FF2B5EF4-FFF2-40B4-BE49-F238E27FC236}">
                <a16:creationId xmlns:a16="http://schemas.microsoft.com/office/drawing/2014/main" id="{7A1D5682-FAD1-7E4A-9128-B27AFA431989}"/>
              </a:ext>
            </a:extLst>
          </p:cNvPr>
          <p:cNvSpPr>
            <a:spLocks noGrp="1"/>
          </p:cNvSpPr>
          <p:nvPr>
            <p:ph idx="1"/>
          </p:nvPr>
        </p:nvSpPr>
        <p:spPr/>
        <p:txBody>
          <a:bodyPr/>
          <a:lstStyle/>
          <a:p>
            <a:pPr>
              <a:buFont typeface="Wingdings" pitchFamily="2" charset="2"/>
              <a:buChar char="q"/>
            </a:pPr>
            <a:r>
              <a:rPr lang="en-US" altLang="en-US" sz="2402" dirty="0">
                <a:ea typeface="ＭＳ Ｐゴシック" panose="020B0600070205080204" pitchFamily="34" charset="-128"/>
              </a:rPr>
              <a:t>Simplistic designs</a:t>
            </a:r>
          </a:p>
          <a:p>
            <a:pPr lvl="1">
              <a:buFont typeface="Courier New" panose="02070309020205020404" pitchFamily="49" charset="0"/>
              <a:buChar char="o"/>
            </a:pPr>
            <a:r>
              <a:rPr lang="en-US" altLang="en-US" sz="2102" dirty="0"/>
              <a:t>Ask everyone (e.g., flooding in ARP)</a:t>
            </a:r>
          </a:p>
          <a:p>
            <a:pPr lvl="1">
              <a:buFont typeface="Courier New" panose="02070309020205020404" pitchFamily="49" charset="0"/>
              <a:buChar char="o"/>
            </a:pPr>
            <a:r>
              <a:rPr lang="en-US" altLang="en-US" sz="2102" dirty="0"/>
              <a:t>Tell everyone (e.g., pushing /</a:t>
            </a:r>
            <a:r>
              <a:rPr lang="en-US" altLang="en-US" sz="2102" dirty="0" err="1"/>
              <a:t>etc</a:t>
            </a:r>
            <a:r>
              <a:rPr lang="en-US" altLang="en-US" sz="2102" dirty="0"/>
              <a:t>/hosts)</a:t>
            </a:r>
          </a:p>
          <a:p>
            <a:pPr lvl="1">
              <a:buFont typeface="Courier New" panose="02070309020205020404" pitchFamily="49" charset="0"/>
              <a:buChar char="o"/>
            </a:pPr>
            <a:r>
              <a:rPr lang="en-US" altLang="en-US" sz="2102" dirty="0"/>
              <a:t>Central directory</a:t>
            </a:r>
          </a:p>
          <a:p>
            <a:pPr>
              <a:buFont typeface="Wingdings" pitchFamily="2" charset="2"/>
              <a:buChar char="q"/>
            </a:pPr>
            <a:r>
              <a:rPr lang="en-US" altLang="en-US" sz="2402" dirty="0">
                <a:ea typeface="ＭＳ Ｐゴシック" panose="020B0600070205080204" pitchFamily="34" charset="-128"/>
              </a:rPr>
              <a:t>Scalable distributed designs</a:t>
            </a:r>
          </a:p>
          <a:p>
            <a:pPr lvl="1">
              <a:buFont typeface="Courier New" panose="02070309020205020404" pitchFamily="49" charset="0"/>
              <a:buChar char="o"/>
            </a:pPr>
            <a:r>
              <a:rPr lang="en-US" altLang="en-US" sz="2102" dirty="0"/>
              <a:t>Hierarchical namespace (e.g., DNS)</a:t>
            </a:r>
          </a:p>
          <a:p>
            <a:pPr lvl="1">
              <a:buFont typeface="Courier New" panose="02070309020205020404" pitchFamily="49" charset="0"/>
              <a:buChar char="o"/>
            </a:pPr>
            <a:r>
              <a:rPr lang="en-US" altLang="en-US" sz="2102" dirty="0"/>
              <a:t>Flat name space (e.g., Distributed Hash Table)</a:t>
            </a:r>
          </a:p>
          <a:p>
            <a:endParaRPr lang="en-US" altLang="en-US" dirty="0">
              <a:ea typeface="ＭＳ Ｐゴシック" panose="020B0600070205080204" pitchFamily="34" charset="-128"/>
            </a:endParaRPr>
          </a:p>
        </p:txBody>
      </p:sp>
      <p:sp>
        <p:nvSpPr>
          <p:cNvPr id="68611" name="Slide Number Placeholder 2">
            <a:extLst>
              <a:ext uri="{FF2B5EF4-FFF2-40B4-BE49-F238E27FC236}">
                <a16:creationId xmlns:a16="http://schemas.microsoft.com/office/drawing/2014/main" id="{B7AC285E-1581-9F4D-98CA-735C9C0297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68" indent="-214526">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04" indent="-171621">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46" indent="-171621">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587" indent="-171621">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28"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070"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12"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554"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defTabSz="685523">
              <a:spcBef>
                <a:spcPct val="0"/>
              </a:spcBef>
              <a:buNone/>
            </a:pPr>
            <a:fld id="{6D2F57E2-16D0-5848-A770-2EF915EE833A}" type="slidenum">
              <a:rPr lang="en-US" altLang="en-US" sz="1051">
                <a:solidFill>
                  <a:srgbClr val="000000"/>
                </a:solidFill>
                <a:latin typeface="Times New Roman" panose="02020603050405020304" pitchFamily="18" charset="0"/>
              </a:rPr>
              <a:pPr defTabSz="685523">
                <a:spcBef>
                  <a:spcPct val="0"/>
                </a:spcBef>
                <a:buNone/>
              </a:pPr>
              <a:t>79</a:t>
            </a:fld>
            <a:endParaRPr lang="en-US" altLang="en-US" sz="105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2527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64550" cy="1146175"/>
          </a:xfrm>
        </p:spPr>
        <p:txBody>
          <a:bodyPr/>
          <a:lstStyle/>
          <a:p>
            <a:r>
              <a:rPr lang="en-US" altLang="zh-CN" sz="3200" dirty="0"/>
              <a:t>Advanced</a:t>
            </a:r>
            <a:r>
              <a:rPr lang="zh-CN" altLang="en-US" sz="3200" dirty="0"/>
              <a:t> </a:t>
            </a:r>
            <a:r>
              <a:rPr lang="en-US" altLang="zh-CN" sz="3200" dirty="0"/>
              <a:t>Research</a:t>
            </a:r>
            <a:r>
              <a:rPr lang="zh-CN" altLang="en-US" sz="3200" dirty="0"/>
              <a:t> </a:t>
            </a:r>
            <a:r>
              <a:rPr lang="en-US" altLang="zh-CN" sz="3200" dirty="0"/>
              <a:t>Topics</a:t>
            </a:r>
            <a:r>
              <a:rPr lang="zh-CN" altLang="en-US" sz="3200" dirty="0"/>
              <a:t> </a:t>
            </a:r>
            <a:r>
              <a:rPr lang="en-US" altLang="zh-CN" sz="3200" dirty="0"/>
              <a:t>in</a:t>
            </a:r>
            <a:r>
              <a:rPr lang="zh-CN" altLang="en-US" sz="3200" dirty="0"/>
              <a:t> </a:t>
            </a:r>
            <a:r>
              <a:rPr lang="en-US" altLang="zh-CN" sz="3200" dirty="0"/>
              <a:t>Networked</a:t>
            </a:r>
            <a:r>
              <a:rPr lang="zh-CN" altLang="en-US" sz="3200" dirty="0"/>
              <a:t> </a:t>
            </a:r>
            <a:r>
              <a:rPr lang="en-US" altLang="zh-CN" sz="3200" dirty="0"/>
              <a:t>Systems</a:t>
            </a:r>
            <a:r>
              <a:rPr lang="zh-CN" altLang="en-US" sz="3200" dirty="0"/>
              <a:t> </a:t>
            </a:r>
            <a:r>
              <a:rPr lang="en-US" sz="3200" dirty="0"/>
              <a:t>vs</a:t>
            </a:r>
            <a:r>
              <a:rPr lang="en-US" altLang="zh-CN" sz="3200" dirty="0"/>
              <a:t>.</a:t>
            </a:r>
            <a:r>
              <a:rPr lang="en-US" sz="3200" dirty="0"/>
              <a:t> </a:t>
            </a:r>
            <a:r>
              <a:rPr lang="en-US" altLang="zh-CN" sz="3200" dirty="0"/>
              <a:t>Advanced</a:t>
            </a:r>
            <a:r>
              <a:rPr lang="zh-CN" altLang="en-US" sz="3200" dirty="0"/>
              <a:t> </a:t>
            </a:r>
            <a:r>
              <a:rPr lang="en-US" altLang="zh-CN" sz="3200" dirty="0"/>
              <a:t>Network</a:t>
            </a:r>
            <a:r>
              <a:rPr lang="zh-CN" altLang="en-US" sz="3200" dirty="0"/>
              <a:t> </a:t>
            </a:r>
            <a:r>
              <a:rPr lang="en-US" altLang="zh-CN" sz="3200" dirty="0"/>
              <a:t>Technology</a:t>
            </a:r>
            <a:endParaRPr lang="en-US" sz="3200" dirty="0"/>
          </a:p>
        </p:txBody>
      </p:sp>
      <p:sp>
        <p:nvSpPr>
          <p:cNvPr id="3" name="Content Placeholder 2"/>
          <p:cNvSpPr>
            <a:spLocks noGrp="1"/>
          </p:cNvSpPr>
          <p:nvPr>
            <p:ph idx="1"/>
          </p:nvPr>
        </p:nvSpPr>
        <p:spPr/>
        <p:txBody>
          <a:bodyPr/>
          <a:lstStyle/>
          <a:p>
            <a:pPr marL="0" indent="0">
              <a:buNone/>
            </a:pPr>
            <a:r>
              <a:rPr lang="en-US" altLang="zh-CN" dirty="0"/>
              <a:t>ARTNS:</a:t>
            </a:r>
          </a:p>
          <a:p>
            <a:pPr>
              <a:buFont typeface="Wingdings" pitchFamily="2" charset="2"/>
              <a:buChar char="q"/>
            </a:pPr>
            <a:r>
              <a:rPr lang="en-US" altLang="zh-CN" dirty="0"/>
              <a:t>Bilingual:</a:t>
            </a:r>
            <a:r>
              <a:rPr lang="zh-CN" altLang="en-US" dirty="0"/>
              <a:t> </a:t>
            </a:r>
            <a:endParaRPr lang="en-US" altLang="zh-CN" dirty="0"/>
          </a:p>
          <a:p>
            <a:pPr lvl="1">
              <a:buFont typeface="Courier New" panose="02070309020205020404" pitchFamily="49" charset="0"/>
              <a:buChar char="o"/>
            </a:pPr>
            <a:r>
              <a:rPr lang="en-US" altLang="zh-CN" dirty="0"/>
              <a:t>English</a:t>
            </a:r>
            <a:r>
              <a:rPr lang="zh-CN" altLang="en-US" dirty="0"/>
              <a:t> </a:t>
            </a:r>
            <a:r>
              <a:rPr lang="en-US" altLang="zh-CN" dirty="0"/>
              <a:t>in</a:t>
            </a:r>
            <a:r>
              <a:rPr lang="zh-CN" altLang="en-US" dirty="0"/>
              <a:t> </a:t>
            </a:r>
            <a:r>
              <a:rPr lang="en-US" altLang="zh-CN" dirty="0"/>
              <a:t>slides</a:t>
            </a:r>
            <a:r>
              <a:rPr lang="zh-CN" altLang="en-US" dirty="0"/>
              <a:t> </a:t>
            </a:r>
            <a:r>
              <a:rPr lang="en-US" altLang="zh-CN" dirty="0"/>
              <a:t>/</a:t>
            </a:r>
            <a:r>
              <a:rPr lang="zh-CN" altLang="en-US" dirty="0"/>
              <a:t> </a:t>
            </a:r>
            <a:r>
              <a:rPr lang="en-US" altLang="zh-CN" dirty="0"/>
              <a:t>assignments</a:t>
            </a:r>
            <a:r>
              <a:rPr lang="zh-CN" altLang="en-US" dirty="0"/>
              <a:t> </a:t>
            </a:r>
            <a:r>
              <a:rPr lang="en-US" altLang="zh-CN" dirty="0"/>
              <a:t>/</a:t>
            </a:r>
            <a:r>
              <a:rPr lang="zh-CN" altLang="en-US" dirty="0"/>
              <a:t> </a:t>
            </a:r>
            <a:r>
              <a:rPr lang="en-US" altLang="zh-CN" dirty="0"/>
              <a:t>projects</a:t>
            </a:r>
          </a:p>
          <a:p>
            <a:pPr lvl="1">
              <a:buFont typeface="Courier New" panose="02070309020205020404" pitchFamily="49" charset="0"/>
              <a:buChar char="o"/>
            </a:pPr>
            <a:r>
              <a:rPr lang="en-US" altLang="zh-CN" dirty="0"/>
              <a:t>Chinese</a:t>
            </a:r>
            <a:r>
              <a:rPr lang="zh-CN" altLang="en-US" dirty="0"/>
              <a:t> </a:t>
            </a:r>
            <a:r>
              <a:rPr lang="en-US" altLang="zh-CN" dirty="0"/>
              <a:t>in</a:t>
            </a:r>
            <a:r>
              <a:rPr lang="zh-CN" altLang="en-US" dirty="0"/>
              <a:t> </a:t>
            </a:r>
            <a:r>
              <a:rPr lang="en-US" altLang="zh-CN" dirty="0"/>
              <a:t>lecture</a:t>
            </a:r>
            <a:r>
              <a:rPr lang="zh-CN" altLang="en-US" dirty="0"/>
              <a:t> </a:t>
            </a:r>
            <a:r>
              <a:rPr lang="en-US" altLang="zh-CN" dirty="0"/>
              <a:t>/</a:t>
            </a:r>
            <a:r>
              <a:rPr lang="zh-CN" altLang="en-US" dirty="0"/>
              <a:t> </a:t>
            </a:r>
            <a:r>
              <a:rPr lang="en-US" altLang="zh-CN" dirty="0"/>
              <a:t>discussions</a:t>
            </a:r>
          </a:p>
          <a:p>
            <a:pPr>
              <a:buFont typeface="Wingdings" pitchFamily="2" charset="2"/>
              <a:buChar char="q"/>
            </a:pPr>
            <a:r>
              <a:rPr lang="en-US" altLang="zh-CN" dirty="0"/>
              <a:t>More</a:t>
            </a:r>
            <a:r>
              <a:rPr lang="zh-CN" altLang="en-US" dirty="0"/>
              <a:t> </a:t>
            </a:r>
            <a:r>
              <a:rPr lang="en-US" altLang="zh-CN" dirty="0"/>
              <a:t>emphasis</a:t>
            </a:r>
            <a:r>
              <a:rPr lang="zh-CN" altLang="en-US" dirty="0"/>
              <a:t> </a:t>
            </a:r>
            <a:r>
              <a:rPr lang="en-US" altLang="zh-CN" dirty="0"/>
              <a:t>on</a:t>
            </a:r>
            <a:r>
              <a:rPr lang="zh-CN" altLang="en-US" dirty="0"/>
              <a:t> </a:t>
            </a:r>
            <a:r>
              <a:rPr lang="en-US" altLang="zh-CN" dirty="0"/>
              <a:t>system</a:t>
            </a:r>
          </a:p>
          <a:p>
            <a:pPr>
              <a:buFont typeface="Wingdings" pitchFamily="2" charset="2"/>
              <a:buChar char="q"/>
            </a:pPr>
            <a:r>
              <a:rPr lang="en-US" altLang="zh-CN" dirty="0"/>
              <a:t>More</a:t>
            </a:r>
            <a:r>
              <a:rPr lang="zh-CN" altLang="en-US" dirty="0"/>
              <a:t> </a:t>
            </a:r>
            <a:r>
              <a:rPr lang="en-US" altLang="zh-CN" dirty="0"/>
              <a:t>emphasis</a:t>
            </a:r>
            <a:r>
              <a:rPr lang="zh-CN" altLang="en-US" dirty="0"/>
              <a:t> </a:t>
            </a:r>
            <a:r>
              <a:rPr lang="en-US" altLang="zh-CN" dirty="0"/>
              <a:t>on</a:t>
            </a:r>
            <a:r>
              <a:rPr lang="zh-CN" altLang="en-US" dirty="0"/>
              <a:t> </a:t>
            </a:r>
            <a:r>
              <a:rPr lang="en-US" altLang="zh-CN" dirty="0"/>
              <a:t>research</a:t>
            </a:r>
          </a:p>
          <a:p>
            <a:pPr>
              <a:buFont typeface="Wingdings" pitchFamily="2" charset="2"/>
              <a:buChar char="q"/>
            </a:pPr>
            <a:r>
              <a:rPr lang="en-US" altLang="zh-CN" dirty="0"/>
              <a:t>Lab</a:t>
            </a:r>
            <a:r>
              <a:rPr lang="zh-CN" altLang="en-US" dirty="0"/>
              <a:t> </a:t>
            </a:r>
            <a:r>
              <a:rPr lang="en-US" altLang="zh-CN" dirty="0"/>
              <a:t>and</a:t>
            </a:r>
            <a:r>
              <a:rPr lang="zh-CN" altLang="en-US" dirty="0"/>
              <a:t> </a:t>
            </a:r>
            <a:r>
              <a:rPr lang="en-US" altLang="zh-CN" dirty="0"/>
              <a:t>project</a:t>
            </a:r>
            <a:r>
              <a:rPr lang="zh-CN" altLang="en-US" dirty="0"/>
              <a:t> </a:t>
            </a:r>
            <a:r>
              <a:rPr lang="en-US" altLang="zh-CN" dirty="0"/>
              <a:t>closely</a:t>
            </a:r>
            <a:r>
              <a:rPr lang="zh-CN" altLang="en-US" dirty="0"/>
              <a:t> </a:t>
            </a:r>
            <a:r>
              <a:rPr lang="en-US" altLang="zh-CN" dirty="0"/>
              <a:t>related</a:t>
            </a:r>
            <a:r>
              <a:rPr lang="zh-CN" altLang="en-US" dirty="0"/>
              <a:t> </a:t>
            </a:r>
            <a:r>
              <a:rPr lang="en-US" altLang="zh-CN" dirty="0"/>
              <a:t>to</a:t>
            </a:r>
            <a:r>
              <a:rPr lang="zh-CN" altLang="en-US" dirty="0"/>
              <a:t> </a:t>
            </a:r>
            <a:r>
              <a:rPr lang="en-US" altLang="zh-CN" dirty="0"/>
              <a:t>your</a:t>
            </a:r>
            <a:r>
              <a:rPr lang="zh-CN" altLang="en-US" dirty="0"/>
              <a:t> </a:t>
            </a:r>
            <a:r>
              <a:rPr lang="en-US" altLang="zh-CN" dirty="0"/>
              <a:t>own</a:t>
            </a:r>
            <a:r>
              <a:rPr lang="zh-CN" altLang="en-US" dirty="0"/>
              <a:t> </a:t>
            </a:r>
            <a:r>
              <a:rPr lang="en-US" altLang="zh-CN" dirty="0"/>
              <a:t>research</a:t>
            </a:r>
            <a:r>
              <a:rPr lang="zh-CN" altLang="en-US" dirty="0"/>
              <a:t> </a:t>
            </a:r>
            <a:r>
              <a:rPr lang="en-US" altLang="zh-CN" dirty="0"/>
              <a:t>area</a:t>
            </a:r>
          </a:p>
        </p:txBody>
      </p:sp>
      <p:sp>
        <p:nvSpPr>
          <p:cNvPr id="4" name="Slide Number Placeholder 3"/>
          <p:cNvSpPr>
            <a:spLocks noGrp="1"/>
          </p:cNvSpPr>
          <p:nvPr>
            <p:ph type="sldNum" sz="quarter" idx="12"/>
          </p:nvPr>
        </p:nvSpPr>
        <p:spPr/>
        <p:txBody>
          <a:bodyPr/>
          <a:lstStyle/>
          <a:p>
            <a:fld id="{74E0FBDC-1D58-A74A-B477-66C729D6A5CA}" type="slidenum">
              <a:rPr lang="en-US" altLang="x-none" smtClean="0"/>
              <a:pPr/>
              <a:t>8</a:t>
            </a:fld>
            <a:endParaRPr lang="en-US" altLang="x-none"/>
          </a:p>
        </p:txBody>
      </p:sp>
    </p:spTree>
    <p:extLst>
      <p:ext uri="{BB962C8B-B14F-4D97-AF65-F5344CB8AC3E}">
        <p14:creationId xmlns:p14="http://schemas.microsoft.com/office/powerpoint/2010/main" val="7734201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a:extLst>
              <a:ext uri="{FF2B5EF4-FFF2-40B4-BE49-F238E27FC236}">
                <a16:creationId xmlns:a16="http://schemas.microsoft.com/office/drawing/2014/main" id="{A80BCB65-C21A-E74B-9030-3C0D0E6C1547}"/>
              </a:ext>
            </a:extLst>
          </p:cNvPr>
          <p:cNvSpPr>
            <a:spLocks noGrp="1"/>
          </p:cNvSpPr>
          <p:nvPr>
            <p:ph type="title"/>
          </p:nvPr>
        </p:nvSpPr>
        <p:spPr/>
        <p:txBody>
          <a:bodyPr/>
          <a:lstStyle/>
          <a:p>
            <a:r>
              <a:rPr lang="en-US" altLang="en-US" sz="2404" dirty="0">
                <a:ea typeface="ＭＳ Ｐゴシック" panose="020B0600070205080204" pitchFamily="34" charset="-128"/>
              </a:rPr>
              <a:t>Supporting Layer: Routing Mapping </a:t>
            </a:r>
            <a:r>
              <a:rPr lang="en-US" altLang="en-US" sz="2404" dirty="0">
                <a:solidFill>
                  <a:srgbClr val="FF0000"/>
                </a:solidFill>
                <a:ea typeface="ＭＳ Ｐゴシック" panose="020B0600070205080204" pitchFamily="34" charset="-128"/>
              </a:rPr>
              <a:t>Flow/</a:t>
            </a:r>
            <a:r>
              <a:rPr lang="en-US" altLang="en-US" sz="2404" dirty="0" err="1">
                <a:solidFill>
                  <a:srgbClr val="FF0000"/>
                </a:solidFill>
                <a:ea typeface="ＭＳ Ｐゴシック" panose="020B0600070205080204" pitchFamily="34" charset="-128"/>
              </a:rPr>
              <a:t>Pkt</a:t>
            </a:r>
            <a:r>
              <a:rPr lang="en-US" altLang="en-US" sz="2404" dirty="0">
                <a:solidFill>
                  <a:srgbClr val="FF0000"/>
                </a:solidFill>
                <a:ea typeface="ＭＳ Ｐゴシック" panose="020B0600070205080204" pitchFamily="34" charset="-128"/>
              </a:rPr>
              <a:t> </a:t>
            </a:r>
            <a:r>
              <a:rPr lang="en-US" altLang="en-US" sz="2404" dirty="0">
                <a:ea typeface="ＭＳ Ｐゴシック" panose="020B0600070205080204" pitchFamily="34" charset="-128"/>
              </a:rPr>
              <a:t>to </a:t>
            </a:r>
            <a:r>
              <a:rPr lang="en-US" altLang="en-US" sz="2404" dirty="0">
                <a:solidFill>
                  <a:srgbClr val="0000FF"/>
                </a:solidFill>
                <a:ea typeface="ＭＳ Ｐゴシック" panose="020B0600070205080204" pitchFamily="34" charset="-128"/>
              </a:rPr>
              <a:t>Path</a:t>
            </a:r>
          </a:p>
        </p:txBody>
      </p:sp>
      <p:sp>
        <p:nvSpPr>
          <p:cNvPr id="2" name="Content Placeholder 1">
            <a:extLst>
              <a:ext uri="{FF2B5EF4-FFF2-40B4-BE49-F238E27FC236}">
                <a16:creationId xmlns:a16="http://schemas.microsoft.com/office/drawing/2014/main" id="{FD9C3C3F-9842-3346-857C-298E5BBA545F}"/>
              </a:ext>
            </a:extLst>
          </p:cNvPr>
          <p:cNvSpPr>
            <a:spLocks noGrp="1"/>
          </p:cNvSpPr>
          <p:nvPr>
            <p:ph idx="1"/>
          </p:nvPr>
        </p:nvSpPr>
        <p:spPr/>
        <p:txBody>
          <a:bodyPr/>
          <a:lstStyle/>
          <a:p>
            <a:endParaRPr lang="en-US"/>
          </a:p>
        </p:txBody>
      </p:sp>
      <p:sp>
        <p:nvSpPr>
          <p:cNvPr id="69634" name="Slide Number Placeholder 3">
            <a:extLst>
              <a:ext uri="{FF2B5EF4-FFF2-40B4-BE49-F238E27FC236}">
                <a16:creationId xmlns:a16="http://schemas.microsoft.com/office/drawing/2014/main" id="{75031C1F-8ABD-274D-A043-CE71E8CD20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68" indent="-214526">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04" indent="-171621">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46" indent="-171621">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587" indent="-171621">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28"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070"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12"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554"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defTabSz="685523">
              <a:spcBef>
                <a:spcPct val="0"/>
              </a:spcBef>
              <a:buNone/>
            </a:pPr>
            <a:fld id="{522A9FE5-4F23-2047-8B71-8E1611F20DBA}" type="slidenum">
              <a:rPr lang="en-US" altLang="en-US" sz="901" b="1">
                <a:solidFill>
                  <a:srgbClr val="898989"/>
                </a:solidFill>
                <a:latin typeface="Courier New" panose="02070309020205020404" pitchFamily="49" charset="0"/>
              </a:rPr>
              <a:pPr defTabSz="685523">
                <a:spcBef>
                  <a:spcPct val="0"/>
                </a:spcBef>
                <a:buNone/>
              </a:pPr>
              <a:t>80</a:t>
            </a:fld>
            <a:endParaRPr lang="en-US" altLang="en-US" sz="901" b="1" dirty="0">
              <a:solidFill>
                <a:srgbClr val="898989"/>
              </a:solidFill>
              <a:latin typeface="Courier New" panose="02070309020205020404" pitchFamily="49" charset="0"/>
            </a:endParaRPr>
          </a:p>
        </p:txBody>
      </p:sp>
      <p:sp>
        <p:nvSpPr>
          <p:cNvPr id="6" name="Oval 5">
            <a:extLst>
              <a:ext uri="{FF2B5EF4-FFF2-40B4-BE49-F238E27FC236}">
                <a16:creationId xmlns:a16="http://schemas.microsoft.com/office/drawing/2014/main" id="{6129E2E7-689E-9247-BF0D-1935FF6EC1C5}"/>
              </a:ext>
            </a:extLst>
          </p:cNvPr>
          <p:cNvSpPr>
            <a:spLocks noChangeArrowheads="1"/>
          </p:cNvSpPr>
          <p:nvPr/>
        </p:nvSpPr>
        <p:spPr bwMode="auto">
          <a:xfrm>
            <a:off x="2633452" y="4579409"/>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7" name="Oval 6">
            <a:extLst>
              <a:ext uri="{FF2B5EF4-FFF2-40B4-BE49-F238E27FC236}">
                <a16:creationId xmlns:a16="http://schemas.microsoft.com/office/drawing/2014/main" id="{4791EF9A-D511-C047-B459-2A35EE4D0D02}"/>
              </a:ext>
            </a:extLst>
          </p:cNvPr>
          <p:cNvSpPr>
            <a:spLocks noChangeArrowheads="1"/>
          </p:cNvSpPr>
          <p:nvPr/>
        </p:nvSpPr>
        <p:spPr bwMode="auto">
          <a:xfrm>
            <a:off x="5722410" y="2462901"/>
            <a:ext cx="686435" cy="629232"/>
          </a:xfrm>
          <a:prstGeom prst="ellipse">
            <a:avLst/>
          </a:prstGeom>
          <a:solidFill>
            <a:srgbClr val="FF0000"/>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8" name="Oval 7">
            <a:extLst>
              <a:ext uri="{FF2B5EF4-FFF2-40B4-BE49-F238E27FC236}">
                <a16:creationId xmlns:a16="http://schemas.microsoft.com/office/drawing/2014/main" id="{FA53176C-49BE-3B41-8F69-FA132733803E}"/>
              </a:ext>
            </a:extLst>
          </p:cNvPr>
          <p:cNvSpPr>
            <a:spLocks noChangeArrowheads="1"/>
          </p:cNvSpPr>
          <p:nvPr/>
        </p:nvSpPr>
        <p:spPr bwMode="auto">
          <a:xfrm>
            <a:off x="2633452" y="2462901"/>
            <a:ext cx="686435" cy="629232"/>
          </a:xfrm>
          <a:prstGeom prst="ellipse">
            <a:avLst/>
          </a:prstGeom>
          <a:solidFill>
            <a:srgbClr val="FF0000"/>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9" name="Oval 8">
            <a:extLst>
              <a:ext uri="{FF2B5EF4-FFF2-40B4-BE49-F238E27FC236}">
                <a16:creationId xmlns:a16="http://schemas.microsoft.com/office/drawing/2014/main" id="{BF01F50D-CB8D-0D4F-A0FD-CC60AA2E704C}"/>
              </a:ext>
            </a:extLst>
          </p:cNvPr>
          <p:cNvSpPr>
            <a:spLocks noChangeArrowheads="1"/>
          </p:cNvSpPr>
          <p:nvPr/>
        </p:nvSpPr>
        <p:spPr bwMode="auto">
          <a:xfrm>
            <a:off x="3777511" y="3892974"/>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10" name="Oval 9">
            <a:extLst>
              <a:ext uri="{FF2B5EF4-FFF2-40B4-BE49-F238E27FC236}">
                <a16:creationId xmlns:a16="http://schemas.microsoft.com/office/drawing/2014/main" id="{B5013F32-EC43-8A41-B24B-9964BCBB2078}"/>
              </a:ext>
            </a:extLst>
          </p:cNvPr>
          <p:cNvSpPr>
            <a:spLocks noChangeArrowheads="1"/>
          </p:cNvSpPr>
          <p:nvPr/>
        </p:nvSpPr>
        <p:spPr bwMode="auto">
          <a:xfrm>
            <a:off x="5722410" y="4579409"/>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11" name="Oval 10">
            <a:extLst>
              <a:ext uri="{FF2B5EF4-FFF2-40B4-BE49-F238E27FC236}">
                <a16:creationId xmlns:a16="http://schemas.microsoft.com/office/drawing/2014/main" id="{4634B16B-2A99-3A43-8202-D73B31E3DBB0}"/>
              </a:ext>
            </a:extLst>
          </p:cNvPr>
          <p:cNvSpPr>
            <a:spLocks noChangeArrowheads="1"/>
          </p:cNvSpPr>
          <p:nvPr/>
        </p:nvSpPr>
        <p:spPr bwMode="auto">
          <a:xfrm>
            <a:off x="4463945" y="5094236"/>
            <a:ext cx="686435" cy="629232"/>
          </a:xfrm>
          <a:prstGeom prst="ellipse">
            <a:avLst/>
          </a:prstGeom>
          <a:solidFill>
            <a:srgbClr val="0000FF"/>
          </a:solidFill>
          <a:ln w="9525">
            <a:solidFill>
              <a:srgbClr val="F57700"/>
            </a:solidFill>
            <a:round/>
            <a:headEnd/>
            <a:tailEnd/>
          </a:ln>
          <a:effectLst>
            <a:outerShdw blurRad="40000" dist="23000" dir="5400000" rotWithShape="0">
              <a:srgbClr val="808080">
                <a:alpha val="34998"/>
              </a:srgbClr>
            </a:outerShdw>
          </a:effec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cxnSp>
        <p:nvCxnSpPr>
          <p:cNvPr id="13" name="Straight Connector 12">
            <a:extLst>
              <a:ext uri="{FF2B5EF4-FFF2-40B4-BE49-F238E27FC236}">
                <a16:creationId xmlns:a16="http://schemas.microsoft.com/office/drawing/2014/main" id="{FFCFCB81-9EE8-B64E-B3D8-BF8EFFCA53CE}"/>
              </a:ext>
            </a:extLst>
          </p:cNvPr>
          <p:cNvCxnSpPr>
            <a:cxnSpLocks noChangeShapeType="1"/>
            <a:stCxn id="6" idx="7"/>
            <a:endCxn id="9" idx="2"/>
          </p:cNvCxnSpPr>
          <p:nvPr/>
        </p:nvCxnSpPr>
        <p:spPr bwMode="auto">
          <a:xfrm rot="5400000" flipH="1" flipV="1">
            <a:off x="3266854" y="4160518"/>
            <a:ext cx="463583" cy="557729"/>
          </a:xfrm>
          <a:prstGeom prst="line">
            <a:avLst/>
          </a:prstGeom>
          <a:noFill/>
          <a:ln w="50800">
            <a:solidFill>
              <a:srgbClr val="0000FF"/>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C3E8B7CA-02C9-F04C-A9CA-01BD92E5884C}"/>
              </a:ext>
            </a:extLst>
          </p:cNvPr>
          <p:cNvCxnSpPr>
            <a:cxnSpLocks noChangeShapeType="1"/>
            <a:stCxn id="9" idx="5"/>
            <a:endCxn id="11" idx="1"/>
          </p:cNvCxnSpPr>
          <p:nvPr/>
        </p:nvCxnSpPr>
        <p:spPr bwMode="auto">
          <a:xfrm rot="16200000" flipH="1">
            <a:off x="4086166" y="4708116"/>
            <a:ext cx="755556" cy="200210"/>
          </a:xfrm>
          <a:prstGeom prst="line">
            <a:avLst/>
          </a:prstGeom>
          <a:noFill/>
          <a:ln w="50800">
            <a:solidFill>
              <a:srgbClr val="0000FF"/>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a:extLst>
              <a:ext uri="{FF2B5EF4-FFF2-40B4-BE49-F238E27FC236}">
                <a16:creationId xmlns:a16="http://schemas.microsoft.com/office/drawing/2014/main" id="{26E53C30-4423-D84A-8414-24FCF8BE81B7}"/>
              </a:ext>
            </a:extLst>
          </p:cNvPr>
          <p:cNvCxnSpPr>
            <a:cxnSpLocks noChangeShapeType="1"/>
            <a:stCxn id="11" idx="6"/>
            <a:endCxn id="10" idx="2"/>
          </p:cNvCxnSpPr>
          <p:nvPr/>
        </p:nvCxnSpPr>
        <p:spPr bwMode="auto">
          <a:xfrm flipV="1">
            <a:off x="5150380" y="4894025"/>
            <a:ext cx="572029" cy="514827"/>
          </a:xfrm>
          <a:prstGeom prst="line">
            <a:avLst/>
          </a:prstGeom>
          <a:noFill/>
          <a:ln w="50800">
            <a:solidFill>
              <a:srgbClr val="0000FF"/>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2584B04E-8D2F-EB44-A4B2-01AA546A2E50}"/>
              </a:ext>
            </a:extLst>
          </p:cNvPr>
          <p:cNvSpPr>
            <a:spLocks noChangeArrowheads="1"/>
          </p:cNvSpPr>
          <p:nvPr/>
        </p:nvSpPr>
        <p:spPr bwMode="auto">
          <a:xfrm>
            <a:off x="1947014" y="2119684"/>
            <a:ext cx="5319873" cy="1258465"/>
          </a:xfrm>
          <a:prstGeom prst="rect">
            <a:avLst/>
          </a:prstGeom>
          <a:noFill/>
          <a:ln w="9525">
            <a:solidFill>
              <a:srgbClr val="FF0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sp>
        <p:nvSpPr>
          <p:cNvPr id="23" name="Rectangle 22">
            <a:extLst>
              <a:ext uri="{FF2B5EF4-FFF2-40B4-BE49-F238E27FC236}">
                <a16:creationId xmlns:a16="http://schemas.microsoft.com/office/drawing/2014/main" id="{FCF21676-9DB1-174B-8093-62F088D18989}"/>
              </a:ext>
            </a:extLst>
          </p:cNvPr>
          <p:cNvSpPr>
            <a:spLocks noChangeArrowheads="1"/>
          </p:cNvSpPr>
          <p:nvPr/>
        </p:nvSpPr>
        <p:spPr bwMode="auto">
          <a:xfrm>
            <a:off x="1947014" y="3835771"/>
            <a:ext cx="5319873" cy="1944899"/>
          </a:xfrm>
          <a:prstGeom prst="rect">
            <a:avLst/>
          </a:prstGeom>
          <a:noFill/>
          <a:ln w="9525">
            <a:solidFill>
              <a:srgbClr val="0000F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b="1">
                <a:solidFill>
                  <a:schemeClr val="tx1"/>
                </a:solidFill>
                <a:latin typeface="Helvetica" charset="0"/>
                <a:ea typeface="ＭＳ Ｐゴシック" charset="-128"/>
              </a:defRPr>
            </a:lvl1pPr>
            <a:lvl2pPr marL="742950" indent="-285750" eaLnBrk="0" hangingPunct="0">
              <a:defRPr sz="2000" b="1">
                <a:solidFill>
                  <a:schemeClr val="tx1"/>
                </a:solidFill>
                <a:latin typeface="Helvetica" charset="0"/>
                <a:ea typeface="ＭＳ Ｐゴシック" charset="-128"/>
              </a:defRPr>
            </a:lvl2pPr>
            <a:lvl3pPr marL="1143000" indent="-228600" eaLnBrk="0" hangingPunct="0">
              <a:defRPr sz="2000" b="1">
                <a:solidFill>
                  <a:schemeClr val="tx1"/>
                </a:solidFill>
                <a:latin typeface="Helvetica" charset="0"/>
                <a:ea typeface="ＭＳ Ｐゴシック" charset="-128"/>
              </a:defRPr>
            </a:lvl3pPr>
            <a:lvl4pPr marL="1600200" indent="-228600" eaLnBrk="0" hangingPunct="0">
              <a:defRPr sz="2000" b="1">
                <a:solidFill>
                  <a:schemeClr val="tx1"/>
                </a:solidFill>
                <a:latin typeface="Helvetica" charset="0"/>
                <a:ea typeface="ＭＳ Ｐゴシック" charset="-128"/>
              </a:defRPr>
            </a:lvl4pPr>
            <a:lvl5pPr marL="2057400" indent="-228600" eaLnBrk="0" hangingPunct="0">
              <a:defRPr sz="2000" b="1">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128"/>
              </a:defRPr>
            </a:lvl9pPr>
          </a:lstStyle>
          <a:p>
            <a:pPr defTabSz="685523" eaLnBrk="1" hangingPunct="1">
              <a:defRPr/>
            </a:pPr>
            <a:endParaRPr lang="en-US" altLang="en-US" sz="1502">
              <a:solidFill>
                <a:srgbClr val="FFFFFF"/>
              </a:solidFill>
              <a:latin typeface="Arial" charset="0"/>
            </a:endParaRPr>
          </a:p>
        </p:txBody>
      </p:sp>
      <p:cxnSp>
        <p:nvCxnSpPr>
          <p:cNvPr id="26" name="Straight Connector 25">
            <a:extLst>
              <a:ext uri="{FF2B5EF4-FFF2-40B4-BE49-F238E27FC236}">
                <a16:creationId xmlns:a16="http://schemas.microsoft.com/office/drawing/2014/main" id="{6972EF85-90CE-2D46-B0DE-BF5CC37E4AE1}"/>
              </a:ext>
            </a:extLst>
          </p:cNvPr>
          <p:cNvCxnSpPr>
            <a:cxnSpLocks noChangeShapeType="1"/>
            <a:stCxn id="8" idx="6"/>
            <a:endCxn id="7" idx="2"/>
          </p:cNvCxnSpPr>
          <p:nvPr/>
        </p:nvCxnSpPr>
        <p:spPr bwMode="auto">
          <a:xfrm>
            <a:off x="3319888" y="2777518"/>
            <a:ext cx="2402523" cy="1192"/>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a16="http://schemas.microsoft.com/office/drawing/2014/main" id="{E2189B07-FE03-C64E-83DA-7F319859D9DD}"/>
              </a:ext>
            </a:extLst>
          </p:cNvPr>
          <p:cNvCxnSpPr>
            <a:cxnSpLocks noChangeShapeType="1"/>
            <a:stCxn id="8" idx="4"/>
            <a:endCxn id="6" idx="0"/>
          </p:cNvCxnSpPr>
          <p:nvPr/>
        </p:nvCxnSpPr>
        <p:spPr bwMode="auto">
          <a:xfrm rot="5400000">
            <a:off x="2233032" y="3835773"/>
            <a:ext cx="1487277" cy="2383"/>
          </a:xfrm>
          <a:prstGeom prst="line">
            <a:avLst/>
          </a:prstGeom>
          <a:noFill/>
          <a:ln w="381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Connector 28">
            <a:extLst>
              <a:ext uri="{FF2B5EF4-FFF2-40B4-BE49-F238E27FC236}">
                <a16:creationId xmlns:a16="http://schemas.microsoft.com/office/drawing/2014/main" id="{6117EC9A-25C2-CC44-A052-6C5A6AAD64B0}"/>
              </a:ext>
            </a:extLst>
          </p:cNvPr>
          <p:cNvCxnSpPr>
            <a:cxnSpLocks noChangeShapeType="1"/>
          </p:cNvCxnSpPr>
          <p:nvPr/>
        </p:nvCxnSpPr>
        <p:spPr bwMode="auto">
          <a:xfrm rot="5400000">
            <a:off x="5322586" y="3835176"/>
            <a:ext cx="1487277" cy="1192"/>
          </a:xfrm>
          <a:prstGeom prst="line">
            <a:avLst/>
          </a:prstGeom>
          <a:noFill/>
          <a:ln w="381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9649" name="TextBox 30">
            <a:extLst>
              <a:ext uri="{FF2B5EF4-FFF2-40B4-BE49-F238E27FC236}">
                <a16:creationId xmlns:a16="http://schemas.microsoft.com/office/drawing/2014/main" id="{E66C6B78-988F-6E44-9EFE-7556CC1492BE}"/>
              </a:ext>
            </a:extLst>
          </p:cNvPr>
          <p:cNvSpPr txBox="1">
            <a:spLocks noChangeArrowheads="1"/>
          </p:cNvSpPr>
          <p:nvPr/>
        </p:nvSpPr>
        <p:spPr bwMode="auto">
          <a:xfrm>
            <a:off x="4060001" y="2291294"/>
            <a:ext cx="723276" cy="50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703">
                <a:solidFill>
                  <a:srgbClr val="FF0000"/>
                </a:solidFill>
                <a:latin typeface="Times New Roman" panose="02020603050405020304" pitchFamily="18" charset="0"/>
              </a:rPr>
              <a:t>link</a:t>
            </a:r>
            <a:endParaRPr lang="en-US" altLang="en-US" sz="2102">
              <a:solidFill>
                <a:srgbClr val="FF0000"/>
              </a:solidFill>
              <a:latin typeface="Times New Roman" panose="02020603050405020304" pitchFamily="18" charset="0"/>
            </a:endParaRPr>
          </a:p>
        </p:txBody>
      </p:sp>
      <p:sp>
        <p:nvSpPr>
          <p:cNvPr id="69650" name="TextBox 31">
            <a:extLst>
              <a:ext uri="{FF2B5EF4-FFF2-40B4-BE49-F238E27FC236}">
                <a16:creationId xmlns:a16="http://schemas.microsoft.com/office/drawing/2014/main" id="{847D3484-192A-1640-B3CB-9BA0356DE1AD}"/>
              </a:ext>
            </a:extLst>
          </p:cNvPr>
          <p:cNvSpPr txBox="1">
            <a:spLocks noChangeArrowheads="1"/>
          </p:cNvSpPr>
          <p:nvPr/>
        </p:nvSpPr>
        <p:spPr bwMode="auto">
          <a:xfrm>
            <a:off x="3934619" y="2756068"/>
            <a:ext cx="962123"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102">
                <a:latin typeface="Times New Roman" panose="02020603050405020304" pitchFamily="18" charset="0"/>
              </a:rPr>
              <a:t>session</a:t>
            </a:r>
          </a:p>
        </p:txBody>
      </p:sp>
      <p:sp>
        <p:nvSpPr>
          <p:cNvPr id="69651" name="TextBox 35">
            <a:extLst>
              <a:ext uri="{FF2B5EF4-FFF2-40B4-BE49-F238E27FC236}">
                <a16:creationId xmlns:a16="http://schemas.microsoft.com/office/drawing/2014/main" id="{FBEC624E-4430-DA4D-AC2F-DE9AE6BABC61}"/>
              </a:ext>
            </a:extLst>
          </p:cNvPr>
          <p:cNvSpPr txBox="1">
            <a:spLocks noChangeArrowheads="1"/>
          </p:cNvSpPr>
          <p:nvPr/>
        </p:nvSpPr>
        <p:spPr bwMode="auto">
          <a:xfrm>
            <a:off x="4486094" y="4414952"/>
            <a:ext cx="848309" cy="55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3003">
                <a:latin typeface="Times New Roman" panose="02020603050405020304" pitchFamily="18" charset="0"/>
              </a:rPr>
              <a:t>path</a:t>
            </a:r>
          </a:p>
        </p:txBody>
      </p:sp>
      <p:sp>
        <p:nvSpPr>
          <p:cNvPr id="69652" name="TextBox 36">
            <a:extLst>
              <a:ext uri="{FF2B5EF4-FFF2-40B4-BE49-F238E27FC236}">
                <a16:creationId xmlns:a16="http://schemas.microsoft.com/office/drawing/2014/main" id="{E138459B-633D-0945-8CFD-E9C1C652D4B7}"/>
              </a:ext>
            </a:extLst>
          </p:cNvPr>
          <p:cNvSpPr txBox="1">
            <a:spLocks noChangeArrowheads="1"/>
          </p:cNvSpPr>
          <p:nvPr/>
        </p:nvSpPr>
        <p:spPr bwMode="auto">
          <a:xfrm>
            <a:off x="6319510" y="2291294"/>
            <a:ext cx="769763"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102">
                <a:solidFill>
                  <a:srgbClr val="FF0000"/>
                </a:solidFill>
                <a:latin typeface="Times New Roman" panose="02020603050405020304" pitchFamily="18" charset="0"/>
              </a:rPr>
              <a:t>name</a:t>
            </a:r>
          </a:p>
        </p:txBody>
      </p:sp>
      <p:sp>
        <p:nvSpPr>
          <p:cNvPr id="69653" name="TextBox 37">
            <a:extLst>
              <a:ext uri="{FF2B5EF4-FFF2-40B4-BE49-F238E27FC236}">
                <a16:creationId xmlns:a16="http://schemas.microsoft.com/office/drawing/2014/main" id="{A930A1D6-026C-5A42-8C64-DFF2D071217E}"/>
              </a:ext>
            </a:extLst>
          </p:cNvPr>
          <p:cNvSpPr txBox="1">
            <a:spLocks noChangeArrowheads="1"/>
          </p:cNvSpPr>
          <p:nvPr/>
        </p:nvSpPr>
        <p:spPr bwMode="auto">
          <a:xfrm>
            <a:off x="6124683" y="4236193"/>
            <a:ext cx="992580"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102">
                <a:latin typeface="Times New Roman" panose="02020603050405020304" pitchFamily="18" charset="0"/>
              </a:rPr>
              <a:t>address</a:t>
            </a:r>
          </a:p>
        </p:txBody>
      </p:sp>
    </p:spTree>
    <p:extLst>
      <p:ext uri="{BB962C8B-B14F-4D97-AF65-F5344CB8AC3E}">
        <p14:creationId xmlns:p14="http://schemas.microsoft.com/office/powerpoint/2010/main" val="3903927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76649F60-8BF8-9B40-900C-8F3728EAD576}"/>
              </a:ext>
            </a:extLst>
          </p:cNvPr>
          <p:cNvSpPr>
            <a:spLocks noGrp="1"/>
          </p:cNvSpPr>
          <p:nvPr>
            <p:ph type="title"/>
          </p:nvPr>
        </p:nvSpPr>
        <p:spPr/>
        <p:txBody>
          <a:bodyPr/>
          <a:lstStyle/>
          <a:p>
            <a:r>
              <a:rPr lang="en-US" altLang="en-US">
                <a:ea typeface="ＭＳ Ｐゴシック" panose="020B0600070205080204" pitchFamily="34" charset="-128"/>
              </a:rPr>
              <a:t>Path Computation</a:t>
            </a:r>
          </a:p>
        </p:txBody>
      </p:sp>
      <p:sp>
        <p:nvSpPr>
          <p:cNvPr id="70658" name="Content Placeholder 4">
            <a:extLst>
              <a:ext uri="{FF2B5EF4-FFF2-40B4-BE49-F238E27FC236}">
                <a16:creationId xmlns:a16="http://schemas.microsoft.com/office/drawing/2014/main" id="{F5709D77-02DC-4944-952C-FC3783FB1E29}"/>
              </a:ext>
            </a:extLst>
          </p:cNvPr>
          <p:cNvSpPr>
            <a:spLocks noGrp="1"/>
          </p:cNvSpPr>
          <p:nvPr>
            <p:ph idx="1"/>
          </p:nvPr>
        </p:nvSpPr>
        <p:spPr/>
        <p:txBody>
          <a:bodyPr/>
          <a:lstStyle/>
          <a:p>
            <a:pPr>
              <a:buFont typeface="Wingdings" pitchFamily="2" charset="2"/>
              <a:buChar char="q"/>
            </a:pPr>
            <a:r>
              <a:rPr lang="en-US" altLang="en-US" sz="2399" dirty="0">
                <a:ea typeface="ＭＳ Ｐゴシック" panose="020B0600070205080204" pitchFamily="34" charset="-128"/>
              </a:rPr>
              <a:t>Spanning tree (e.g., Ethernet)</a:t>
            </a:r>
          </a:p>
          <a:p>
            <a:pPr lvl="1">
              <a:buFont typeface="Courier New" panose="02070309020205020404" pitchFamily="49" charset="0"/>
              <a:buChar char="o"/>
            </a:pPr>
            <a:r>
              <a:rPr lang="en-US" altLang="en-US" sz="2099" dirty="0"/>
              <a:t>One tree that connects every pair of nodes</a:t>
            </a:r>
          </a:p>
          <a:p>
            <a:pPr>
              <a:buFont typeface="Wingdings" pitchFamily="2" charset="2"/>
              <a:buChar char="q"/>
            </a:pPr>
            <a:r>
              <a:rPr lang="en-US" altLang="en-US" sz="2399" dirty="0">
                <a:ea typeface="ＭＳ Ｐゴシック" panose="020B0600070205080204" pitchFamily="34" charset="-128"/>
              </a:rPr>
              <a:t>Shortest paths (e.g., OSPF, IS-IS, RIP)</a:t>
            </a:r>
          </a:p>
          <a:p>
            <a:pPr lvl="1">
              <a:buFont typeface="Courier New" panose="02070309020205020404" pitchFamily="49" charset="0"/>
              <a:buChar char="o"/>
            </a:pPr>
            <a:r>
              <a:rPr lang="en-US" altLang="en-US" sz="2099" dirty="0"/>
              <a:t>Shortest-path tree rooted at each node</a:t>
            </a:r>
          </a:p>
          <a:p>
            <a:pPr>
              <a:buFont typeface="Wingdings" pitchFamily="2" charset="2"/>
              <a:buChar char="q"/>
            </a:pPr>
            <a:r>
              <a:rPr lang="en-US" altLang="en-US" sz="2399" dirty="0">
                <a:ea typeface="ＭＳ Ｐゴシック" panose="020B0600070205080204" pitchFamily="34" charset="-128"/>
              </a:rPr>
              <a:t>Locally optimal paths (e.g., BGP)</a:t>
            </a:r>
          </a:p>
          <a:p>
            <a:pPr lvl="1">
              <a:buFont typeface="Courier New" panose="02070309020205020404" pitchFamily="49" charset="0"/>
              <a:buChar char="o"/>
            </a:pPr>
            <a:r>
              <a:rPr lang="en-US" altLang="en-US" sz="2099" dirty="0"/>
              <a:t>Each node selects the best among its neighbors</a:t>
            </a:r>
          </a:p>
          <a:p>
            <a:pPr>
              <a:buFont typeface="Wingdings" pitchFamily="2" charset="2"/>
              <a:buChar char="q"/>
            </a:pPr>
            <a:r>
              <a:rPr lang="en-US" altLang="en-US" sz="2399" dirty="0">
                <a:ea typeface="ＭＳ Ｐゴシック" panose="020B0600070205080204" pitchFamily="34" charset="-128"/>
              </a:rPr>
              <a:t>End-to-end paths (e.g., source routing)</a:t>
            </a:r>
          </a:p>
          <a:p>
            <a:pPr lvl="1">
              <a:buFont typeface="Courier New" panose="02070309020205020404" pitchFamily="49" charset="0"/>
              <a:buChar char="o"/>
            </a:pPr>
            <a:r>
              <a:rPr lang="en-US" altLang="en-US" sz="2099" dirty="0"/>
              <a:t>Each node picks the best end-to-end path</a:t>
            </a:r>
          </a:p>
          <a:p>
            <a:pPr>
              <a:buFont typeface="Wingdings" pitchFamily="2" charset="2"/>
              <a:buChar char="q"/>
            </a:pPr>
            <a:r>
              <a:rPr lang="en-US" altLang="en-US" sz="2399" dirty="0"/>
              <a:t>Load balancing path …</a:t>
            </a:r>
          </a:p>
        </p:txBody>
      </p:sp>
      <p:sp>
        <p:nvSpPr>
          <p:cNvPr id="70659" name="Slide Number Placeholder 2">
            <a:extLst>
              <a:ext uri="{FF2B5EF4-FFF2-40B4-BE49-F238E27FC236}">
                <a16:creationId xmlns:a16="http://schemas.microsoft.com/office/drawing/2014/main" id="{91C4A047-A010-C04F-98B9-41E08EC92A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68" indent="-214526">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04" indent="-171621">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46" indent="-171621">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587" indent="-171621">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28"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070"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12"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554"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defTabSz="685523">
              <a:spcBef>
                <a:spcPct val="0"/>
              </a:spcBef>
              <a:buNone/>
            </a:pPr>
            <a:fld id="{21A6AA4F-F720-6A42-BCF9-7591A824E859}" type="slidenum">
              <a:rPr lang="en-US" altLang="en-US" sz="1051">
                <a:solidFill>
                  <a:srgbClr val="000000"/>
                </a:solidFill>
                <a:latin typeface="Times New Roman" panose="02020603050405020304" pitchFamily="18" charset="0"/>
              </a:rPr>
              <a:pPr defTabSz="685523">
                <a:spcBef>
                  <a:spcPct val="0"/>
                </a:spcBef>
                <a:buNone/>
              </a:pPr>
              <a:t>81</a:t>
            </a:fld>
            <a:endParaRPr lang="en-US" altLang="en-US" sz="105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235056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33400" y="228600"/>
            <a:ext cx="8312150" cy="1146175"/>
          </a:xfrm>
        </p:spPr>
        <p:txBody>
          <a:bodyPr/>
          <a:lstStyle/>
          <a:p>
            <a:pPr eaLnBrk="1" hangingPunct="1"/>
            <a:r>
              <a:rPr lang="en-US" dirty="0">
                <a:ea typeface="Heiti SC Light" charset="0"/>
                <a:cs typeface="Heiti SC Light" charset="0"/>
              </a:rPr>
              <a:t>Network</a:t>
            </a:r>
            <a:r>
              <a:rPr lang="en-US" altLang="zh-CN" dirty="0">
                <a:ea typeface="Heiti SC Light" charset="0"/>
                <a:cs typeface="Heiti SC Light" charset="0"/>
              </a:rPr>
              <a:t>ed</a:t>
            </a:r>
            <a:r>
              <a:rPr lang="en-US" dirty="0">
                <a:ea typeface="Heiti SC Light" charset="0"/>
                <a:cs typeface="Heiti SC Light" charset="0"/>
              </a:rPr>
              <a:t> Systems == Protocols?</a:t>
            </a:r>
          </a:p>
        </p:txBody>
      </p:sp>
      <p:sp>
        <p:nvSpPr>
          <p:cNvPr id="4" name="Content Placeholder 3">
            <a:extLst>
              <a:ext uri="{FF2B5EF4-FFF2-40B4-BE49-F238E27FC236}">
                <a16:creationId xmlns:a16="http://schemas.microsoft.com/office/drawing/2014/main" id="{20B7CF61-61AA-9B42-8C2C-B4CD15A776F1}"/>
              </a:ext>
            </a:extLst>
          </p:cNvPr>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pPr defTabSz="685523"/>
            <a:fld id="{AC913800-9833-F549-80FC-C3497A40B0B4}" type="slidenum">
              <a:rPr lang="en-US">
                <a:solidFill>
                  <a:srgbClr val="000000"/>
                </a:solidFill>
              </a:rPr>
              <a:pPr defTabSz="685523"/>
              <a:t>82</a:t>
            </a:fld>
            <a:endParaRPr lang="en-US" dirty="0">
              <a:solidFill>
                <a:srgbClr val="000000"/>
              </a:solidFill>
            </a:endParaRPr>
          </a:p>
        </p:txBody>
      </p:sp>
      <p:sp>
        <p:nvSpPr>
          <p:cNvPr id="19458" name="TextBox 4"/>
          <p:cNvSpPr txBox="1">
            <a:spLocks noChangeArrowheads="1"/>
          </p:cNvSpPr>
          <p:nvPr/>
        </p:nvSpPr>
        <p:spPr bwMode="auto">
          <a:xfrm>
            <a:off x="3203349" y="3306644"/>
            <a:ext cx="67198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0000FF"/>
                </a:solidFill>
              </a:rPr>
              <a:t>BGP</a:t>
            </a:r>
          </a:p>
        </p:txBody>
      </p:sp>
      <p:sp>
        <p:nvSpPr>
          <p:cNvPr id="19459" name="TextBox 5"/>
          <p:cNvSpPr txBox="1">
            <a:spLocks noChangeArrowheads="1"/>
          </p:cNvSpPr>
          <p:nvPr/>
        </p:nvSpPr>
        <p:spPr bwMode="auto">
          <a:xfrm>
            <a:off x="5184987" y="3592659"/>
            <a:ext cx="65915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CC00"/>
                </a:solidFill>
              </a:rPr>
              <a:t>ARP</a:t>
            </a:r>
          </a:p>
        </p:txBody>
      </p:sp>
      <p:sp>
        <p:nvSpPr>
          <p:cNvPr id="19460" name="TextBox 7"/>
          <p:cNvSpPr txBox="1">
            <a:spLocks noChangeArrowheads="1"/>
          </p:cNvSpPr>
          <p:nvPr/>
        </p:nvSpPr>
        <p:spPr bwMode="auto">
          <a:xfrm>
            <a:off x="4212195" y="3421050"/>
            <a:ext cx="78739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HTTP</a:t>
            </a:r>
          </a:p>
        </p:txBody>
      </p:sp>
      <p:sp>
        <p:nvSpPr>
          <p:cNvPr id="19461" name="TextBox 8"/>
          <p:cNvSpPr txBox="1">
            <a:spLocks noChangeArrowheads="1"/>
          </p:cNvSpPr>
          <p:nvPr/>
        </p:nvSpPr>
        <p:spPr bwMode="auto">
          <a:xfrm>
            <a:off x="2153436" y="5194341"/>
            <a:ext cx="67198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DNS</a:t>
            </a:r>
          </a:p>
        </p:txBody>
      </p:sp>
      <p:sp>
        <p:nvSpPr>
          <p:cNvPr id="19462" name="TextBox 9"/>
          <p:cNvSpPr txBox="1">
            <a:spLocks noChangeArrowheads="1"/>
          </p:cNvSpPr>
          <p:nvPr/>
        </p:nvSpPr>
        <p:spPr bwMode="auto">
          <a:xfrm>
            <a:off x="4955967" y="2276992"/>
            <a:ext cx="646332"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PPP</a:t>
            </a:r>
          </a:p>
        </p:txBody>
      </p:sp>
      <p:sp>
        <p:nvSpPr>
          <p:cNvPr id="19463" name="TextBox 10"/>
          <p:cNvSpPr txBox="1">
            <a:spLocks noChangeArrowheads="1"/>
          </p:cNvSpPr>
          <p:nvPr/>
        </p:nvSpPr>
        <p:spPr bwMode="auto">
          <a:xfrm>
            <a:off x="1547903" y="2906224"/>
            <a:ext cx="81304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0000FF"/>
                </a:solidFill>
              </a:rPr>
              <a:t>OSPF</a:t>
            </a:r>
          </a:p>
        </p:txBody>
      </p:sp>
      <p:sp>
        <p:nvSpPr>
          <p:cNvPr id="19464" name="TextBox 11"/>
          <p:cNvSpPr txBox="1">
            <a:spLocks noChangeArrowheads="1"/>
          </p:cNvSpPr>
          <p:nvPr/>
        </p:nvSpPr>
        <p:spPr bwMode="auto">
          <a:xfrm>
            <a:off x="6329527" y="5308748"/>
            <a:ext cx="838691"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FFCC00"/>
                </a:solidFill>
              </a:rPr>
              <a:t>DHCP</a:t>
            </a:r>
          </a:p>
        </p:txBody>
      </p:sp>
      <p:sp>
        <p:nvSpPr>
          <p:cNvPr id="19465" name="TextBox 12"/>
          <p:cNvSpPr txBox="1">
            <a:spLocks noChangeArrowheads="1"/>
          </p:cNvSpPr>
          <p:nvPr/>
        </p:nvSpPr>
        <p:spPr bwMode="auto">
          <a:xfrm>
            <a:off x="5804476" y="3935877"/>
            <a:ext cx="646332"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009900"/>
                </a:solidFill>
              </a:rPr>
              <a:t>TCP</a:t>
            </a:r>
          </a:p>
        </p:txBody>
      </p:sp>
      <p:sp>
        <p:nvSpPr>
          <p:cNvPr id="19466" name="TextBox 13"/>
          <p:cNvSpPr txBox="1">
            <a:spLocks noChangeArrowheads="1"/>
          </p:cNvSpPr>
          <p:nvPr/>
        </p:nvSpPr>
        <p:spPr bwMode="auto">
          <a:xfrm>
            <a:off x="3608536" y="2563007"/>
            <a:ext cx="67198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009900"/>
                </a:solidFill>
              </a:rPr>
              <a:t>UDP</a:t>
            </a:r>
          </a:p>
        </p:txBody>
      </p:sp>
      <p:sp>
        <p:nvSpPr>
          <p:cNvPr id="19467" name="TextBox 14"/>
          <p:cNvSpPr txBox="1">
            <a:spLocks noChangeArrowheads="1"/>
          </p:cNvSpPr>
          <p:nvPr/>
        </p:nvSpPr>
        <p:spPr bwMode="auto">
          <a:xfrm>
            <a:off x="2724935" y="4279094"/>
            <a:ext cx="825868"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SMTP</a:t>
            </a:r>
          </a:p>
        </p:txBody>
      </p:sp>
      <p:sp>
        <p:nvSpPr>
          <p:cNvPr id="19468" name="TextBox 15"/>
          <p:cNvSpPr txBox="1">
            <a:spLocks noChangeArrowheads="1"/>
          </p:cNvSpPr>
          <p:nvPr/>
        </p:nvSpPr>
        <p:spPr bwMode="auto">
          <a:xfrm>
            <a:off x="2599510" y="2391398"/>
            <a:ext cx="620684"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FTP</a:t>
            </a:r>
          </a:p>
        </p:txBody>
      </p:sp>
      <p:sp>
        <p:nvSpPr>
          <p:cNvPr id="19469" name="TextBox 16"/>
          <p:cNvSpPr txBox="1">
            <a:spLocks noChangeArrowheads="1"/>
          </p:cNvSpPr>
          <p:nvPr/>
        </p:nvSpPr>
        <p:spPr bwMode="auto">
          <a:xfrm>
            <a:off x="3983725" y="5137138"/>
            <a:ext cx="65915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SSH</a:t>
            </a:r>
          </a:p>
        </p:txBody>
      </p:sp>
      <p:sp>
        <p:nvSpPr>
          <p:cNvPr id="19470" name="TextBox 17"/>
          <p:cNvSpPr txBox="1">
            <a:spLocks noChangeArrowheads="1"/>
          </p:cNvSpPr>
          <p:nvPr/>
        </p:nvSpPr>
        <p:spPr bwMode="auto">
          <a:xfrm>
            <a:off x="6672278" y="2276992"/>
            <a:ext cx="697628"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CC00"/>
                </a:solidFill>
              </a:rPr>
              <a:t>MAC</a:t>
            </a:r>
          </a:p>
        </p:txBody>
      </p:sp>
      <p:sp>
        <p:nvSpPr>
          <p:cNvPr id="19471" name="TextBox 18"/>
          <p:cNvSpPr txBox="1">
            <a:spLocks noChangeArrowheads="1"/>
          </p:cNvSpPr>
          <p:nvPr/>
        </p:nvSpPr>
        <p:spPr bwMode="auto">
          <a:xfrm>
            <a:off x="3868796" y="3878674"/>
            <a:ext cx="40267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0000"/>
                </a:solidFill>
              </a:rPr>
              <a:t>IP</a:t>
            </a:r>
          </a:p>
        </p:txBody>
      </p:sp>
      <p:sp>
        <p:nvSpPr>
          <p:cNvPr id="19472" name="TextBox 19"/>
          <p:cNvSpPr txBox="1">
            <a:spLocks noChangeArrowheads="1"/>
          </p:cNvSpPr>
          <p:nvPr/>
        </p:nvSpPr>
        <p:spPr bwMode="auto">
          <a:xfrm>
            <a:off x="1648888" y="3993080"/>
            <a:ext cx="569388"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0000FF"/>
                </a:solidFill>
              </a:rPr>
              <a:t>RIP</a:t>
            </a:r>
          </a:p>
        </p:txBody>
      </p:sp>
      <p:sp>
        <p:nvSpPr>
          <p:cNvPr id="19473" name="TextBox 21"/>
          <p:cNvSpPr txBox="1">
            <a:spLocks noChangeArrowheads="1"/>
          </p:cNvSpPr>
          <p:nvPr/>
        </p:nvSpPr>
        <p:spPr bwMode="auto">
          <a:xfrm>
            <a:off x="5470761" y="4851124"/>
            <a:ext cx="629211"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CC00"/>
                </a:solidFill>
              </a:rPr>
              <a:t>NAT</a:t>
            </a:r>
          </a:p>
        </p:txBody>
      </p:sp>
      <p:sp>
        <p:nvSpPr>
          <p:cNvPr id="19474" name="TextBox 22"/>
          <p:cNvSpPr txBox="1">
            <a:spLocks noChangeArrowheads="1"/>
          </p:cNvSpPr>
          <p:nvPr/>
        </p:nvSpPr>
        <p:spPr bwMode="auto">
          <a:xfrm>
            <a:off x="6272081" y="4393500"/>
            <a:ext cx="748924"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0000FF"/>
                </a:solidFill>
              </a:rPr>
              <a:t>CIDR</a:t>
            </a:r>
          </a:p>
        </p:txBody>
      </p:sp>
      <p:sp>
        <p:nvSpPr>
          <p:cNvPr id="19475" name="TextBox 23"/>
          <p:cNvSpPr txBox="1">
            <a:spLocks noChangeArrowheads="1"/>
          </p:cNvSpPr>
          <p:nvPr/>
        </p:nvSpPr>
        <p:spPr bwMode="auto">
          <a:xfrm>
            <a:off x="2954331" y="5537558"/>
            <a:ext cx="78739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CC00"/>
                </a:solidFill>
              </a:rPr>
              <a:t>VLAN</a:t>
            </a:r>
          </a:p>
        </p:txBody>
      </p:sp>
      <p:sp>
        <p:nvSpPr>
          <p:cNvPr id="19476" name="TextBox 24"/>
          <p:cNvSpPr txBox="1">
            <a:spLocks noChangeArrowheads="1"/>
          </p:cNvSpPr>
          <p:nvPr/>
        </p:nvSpPr>
        <p:spPr bwMode="auto">
          <a:xfrm>
            <a:off x="4841356" y="5480355"/>
            <a:ext cx="633507"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CC00"/>
                </a:solidFill>
              </a:rPr>
              <a:t>VTP</a:t>
            </a:r>
          </a:p>
        </p:txBody>
      </p:sp>
      <p:sp>
        <p:nvSpPr>
          <p:cNvPr id="19477" name="TextBox 25"/>
          <p:cNvSpPr txBox="1">
            <a:spLocks noChangeArrowheads="1"/>
          </p:cNvSpPr>
          <p:nvPr/>
        </p:nvSpPr>
        <p:spPr bwMode="auto">
          <a:xfrm>
            <a:off x="1613130" y="4555405"/>
            <a:ext cx="81304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660066"/>
                </a:solidFill>
              </a:rPr>
              <a:t>NNTP</a:t>
            </a:r>
          </a:p>
        </p:txBody>
      </p:sp>
      <p:sp>
        <p:nvSpPr>
          <p:cNvPr id="19478" name="TextBox 26"/>
          <p:cNvSpPr txBox="1">
            <a:spLocks noChangeArrowheads="1"/>
          </p:cNvSpPr>
          <p:nvPr/>
        </p:nvSpPr>
        <p:spPr bwMode="auto">
          <a:xfrm>
            <a:off x="1638610" y="5651965"/>
            <a:ext cx="67198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POP</a:t>
            </a:r>
          </a:p>
        </p:txBody>
      </p:sp>
      <p:sp>
        <p:nvSpPr>
          <p:cNvPr id="19479" name="TextBox 27"/>
          <p:cNvSpPr txBox="1">
            <a:spLocks noChangeArrowheads="1"/>
          </p:cNvSpPr>
          <p:nvPr/>
        </p:nvSpPr>
        <p:spPr bwMode="auto">
          <a:xfrm>
            <a:off x="5413438" y="2906224"/>
            <a:ext cx="748924"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660066"/>
                </a:solidFill>
              </a:rPr>
              <a:t>IMAP</a:t>
            </a:r>
          </a:p>
        </p:txBody>
      </p:sp>
      <p:sp>
        <p:nvSpPr>
          <p:cNvPr id="19480" name="TextBox 28"/>
          <p:cNvSpPr txBox="1">
            <a:spLocks noChangeArrowheads="1"/>
          </p:cNvSpPr>
          <p:nvPr/>
        </p:nvSpPr>
        <p:spPr bwMode="auto">
          <a:xfrm>
            <a:off x="2439451" y="3592659"/>
            <a:ext cx="67198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RED</a:t>
            </a:r>
          </a:p>
        </p:txBody>
      </p:sp>
      <p:sp>
        <p:nvSpPr>
          <p:cNvPr id="19481" name="TextBox 29"/>
          <p:cNvSpPr txBox="1">
            <a:spLocks noChangeArrowheads="1"/>
          </p:cNvSpPr>
          <p:nvPr/>
        </p:nvSpPr>
        <p:spPr bwMode="auto">
          <a:xfrm>
            <a:off x="6615265" y="3421050"/>
            <a:ext cx="67198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ECN</a:t>
            </a:r>
          </a:p>
        </p:txBody>
      </p:sp>
      <p:sp>
        <p:nvSpPr>
          <p:cNvPr id="19482" name="TextBox 30"/>
          <p:cNvSpPr txBox="1">
            <a:spLocks noChangeArrowheads="1"/>
          </p:cNvSpPr>
          <p:nvPr/>
        </p:nvSpPr>
        <p:spPr bwMode="auto">
          <a:xfrm>
            <a:off x="2839736" y="4908327"/>
            <a:ext cx="81304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SACK</a:t>
            </a:r>
          </a:p>
        </p:txBody>
      </p:sp>
      <p:sp>
        <p:nvSpPr>
          <p:cNvPr id="19483" name="TextBox 31"/>
          <p:cNvSpPr txBox="1">
            <a:spLocks noChangeArrowheads="1"/>
          </p:cNvSpPr>
          <p:nvPr/>
        </p:nvSpPr>
        <p:spPr bwMode="auto">
          <a:xfrm>
            <a:off x="1867303" y="2048180"/>
            <a:ext cx="851516"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SNMP</a:t>
            </a:r>
          </a:p>
        </p:txBody>
      </p:sp>
      <p:sp>
        <p:nvSpPr>
          <p:cNvPr id="19484" name="TextBox 32"/>
          <p:cNvSpPr txBox="1">
            <a:spLocks noChangeArrowheads="1"/>
          </p:cNvSpPr>
          <p:nvPr/>
        </p:nvSpPr>
        <p:spPr bwMode="auto">
          <a:xfrm>
            <a:off x="5584651" y="5651965"/>
            <a:ext cx="761747"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TFTP</a:t>
            </a:r>
          </a:p>
        </p:txBody>
      </p:sp>
      <p:sp>
        <p:nvSpPr>
          <p:cNvPr id="19485" name="TextBox 33"/>
          <p:cNvSpPr txBox="1">
            <a:spLocks noChangeArrowheads="1"/>
          </p:cNvSpPr>
          <p:nvPr/>
        </p:nvSpPr>
        <p:spPr bwMode="auto">
          <a:xfrm>
            <a:off x="4671126" y="4793920"/>
            <a:ext cx="607859"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TLS</a:t>
            </a:r>
          </a:p>
        </p:txBody>
      </p:sp>
      <p:sp>
        <p:nvSpPr>
          <p:cNvPr id="19486" name="TextBox 34"/>
          <p:cNvSpPr txBox="1">
            <a:spLocks noChangeArrowheads="1"/>
          </p:cNvSpPr>
          <p:nvPr/>
        </p:nvSpPr>
        <p:spPr bwMode="auto">
          <a:xfrm>
            <a:off x="3182515" y="1990977"/>
            <a:ext cx="701860"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WAP</a:t>
            </a:r>
          </a:p>
        </p:txBody>
      </p:sp>
      <p:sp>
        <p:nvSpPr>
          <p:cNvPr id="19487" name="TextBox 35"/>
          <p:cNvSpPr txBox="1">
            <a:spLocks noChangeArrowheads="1"/>
          </p:cNvSpPr>
          <p:nvPr/>
        </p:nvSpPr>
        <p:spPr bwMode="auto">
          <a:xfrm>
            <a:off x="4154883" y="2162586"/>
            <a:ext cx="55656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SIP</a:t>
            </a:r>
          </a:p>
        </p:txBody>
      </p:sp>
      <p:sp>
        <p:nvSpPr>
          <p:cNvPr id="19488" name="TextBox 36"/>
          <p:cNvSpPr txBox="1">
            <a:spLocks noChangeArrowheads="1"/>
          </p:cNvSpPr>
          <p:nvPr/>
        </p:nvSpPr>
        <p:spPr bwMode="auto">
          <a:xfrm>
            <a:off x="5870971" y="2105382"/>
            <a:ext cx="55656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0000"/>
                </a:solidFill>
              </a:rPr>
              <a:t>IPX</a:t>
            </a:r>
          </a:p>
        </p:txBody>
      </p:sp>
      <p:sp>
        <p:nvSpPr>
          <p:cNvPr id="19489" name="TextBox 37"/>
          <p:cNvSpPr txBox="1">
            <a:spLocks noChangeArrowheads="1"/>
          </p:cNvSpPr>
          <p:nvPr/>
        </p:nvSpPr>
        <p:spPr bwMode="auto">
          <a:xfrm>
            <a:off x="7015549" y="4965530"/>
            <a:ext cx="81304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FFCC00"/>
                </a:solidFill>
              </a:rPr>
              <a:t>STUN</a:t>
            </a:r>
          </a:p>
        </p:txBody>
      </p:sp>
      <p:sp>
        <p:nvSpPr>
          <p:cNvPr id="19490" name="TextBox 38"/>
          <p:cNvSpPr txBox="1">
            <a:spLocks noChangeArrowheads="1"/>
          </p:cNvSpPr>
          <p:nvPr/>
        </p:nvSpPr>
        <p:spPr bwMode="auto">
          <a:xfrm>
            <a:off x="2553432" y="2906224"/>
            <a:ext cx="64216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RTP</a:t>
            </a:r>
          </a:p>
        </p:txBody>
      </p:sp>
      <p:sp>
        <p:nvSpPr>
          <p:cNvPr id="19491" name="TextBox 39"/>
          <p:cNvSpPr txBox="1">
            <a:spLocks noChangeArrowheads="1"/>
          </p:cNvSpPr>
          <p:nvPr/>
        </p:nvSpPr>
        <p:spPr bwMode="auto">
          <a:xfrm>
            <a:off x="3754766" y="4450703"/>
            <a:ext cx="796052"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660066"/>
                </a:solidFill>
              </a:rPr>
              <a:t>RTSP</a:t>
            </a:r>
          </a:p>
        </p:txBody>
      </p:sp>
      <p:sp>
        <p:nvSpPr>
          <p:cNvPr id="19492" name="TextBox 41"/>
          <p:cNvSpPr txBox="1">
            <a:spLocks noChangeArrowheads="1"/>
          </p:cNvSpPr>
          <p:nvPr/>
        </p:nvSpPr>
        <p:spPr bwMode="auto">
          <a:xfrm>
            <a:off x="6901008" y="4050282"/>
            <a:ext cx="838691"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660066"/>
                </a:solidFill>
              </a:rPr>
              <a:t>COAP</a:t>
            </a:r>
          </a:p>
        </p:txBody>
      </p:sp>
      <p:sp>
        <p:nvSpPr>
          <p:cNvPr id="19493" name="TextBox 42"/>
          <p:cNvSpPr txBox="1">
            <a:spLocks noChangeArrowheads="1"/>
          </p:cNvSpPr>
          <p:nvPr/>
        </p:nvSpPr>
        <p:spPr bwMode="auto">
          <a:xfrm>
            <a:off x="1523716" y="3478252"/>
            <a:ext cx="902811"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0000FF"/>
                </a:solidFill>
              </a:rPr>
              <a:t>EIGRP</a:t>
            </a:r>
          </a:p>
        </p:txBody>
      </p:sp>
      <p:sp>
        <p:nvSpPr>
          <p:cNvPr id="19494" name="TextBox 43"/>
          <p:cNvSpPr txBox="1">
            <a:spLocks noChangeArrowheads="1"/>
          </p:cNvSpPr>
          <p:nvPr/>
        </p:nvSpPr>
        <p:spPr bwMode="auto">
          <a:xfrm>
            <a:off x="6255209" y="2963427"/>
            <a:ext cx="774572"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IGMP</a:t>
            </a:r>
          </a:p>
        </p:txBody>
      </p:sp>
      <p:sp>
        <p:nvSpPr>
          <p:cNvPr id="19495" name="TextBox 40"/>
          <p:cNvSpPr txBox="1">
            <a:spLocks noChangeArrowheads="1"/>
          </p:cNvSpPr>
          <p:nvPr/>
        </p:nvSpPr>
        <p:spPr bwMode="auto">
          <a:xfrm>
            <a:off x="4441193" y="2849021"/>
            <a:ext cx="761747"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ICMP</a:t>
            </a:r>
          </a:p>
        </p:txBody>
      </p:sp>
      <p:sp>
        <p:nvSpPr>
          <p:cNvPr id="19496" name="TextBox 41"/>
          <p:cNvSpPr txBox="1">
            <a:spLocks noChangeArrowheads="1"/>
          </p:cNvSpPr>
          <p:nvPr/>
        </p:nvSpPr>
        <p:spPr bwMode="auto">
          <a:xfrm>
            <a:off x="4613026" y="4050283"/>
            <a:ext cx="81304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0000FF"/>
                </a:solidFill>
              </a:rPr>
              <a:t>MPLS</a:t>
            </a:r>
          </a:p>
        </p:txBody>
      </p:sp>
      <p:sp>
        <p:nvSpPr>
          <p:cNvPr id="19497" name="TextBox 29"/>
          <p:cNvSpPr txBox="1">
            <a:spLocks noChangeArrowheads="1"/>
          </p:cNvSpPr>
          <p:nvPr/>
        </p:nvSpPr>
        <p:spPr bwMode="auto">
          <a:xfrm>
            <a:off x="7025187" y="5594760"/>
            <a:ext cx="620684"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0000FF"/>
                </a:solidFill>
              </a:rPr>
              <a:t>ISIS</a:t>
            </a:r>
          </a:p>
        </p:txBody>
      </p:sp>
      <p:sp>
        <p:nvSpPr>
          <p:cNvPr id="19498" name="TextBox 43"/>
          <p:cNvSpPr txBox="1">
            <a:spLocks noChangeArrowheads="1"/>
          </p:cNvSpPr>
          <p:nvPr/>
        </p:nvSpPr>
        <p:spPr bwMode="auto">
          <a:xfrm>
            <a:off x="7186845" y="2791819"/>
            <a:ext cx="569388"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HIP</a:t>
            </a:r>
          </a:p>
        </p:txBody>
      </p:sp>
      <p:sp>
        <p:nvSpPr>
          <p:cNvPr id="19499" name="TextBox 44"/>
          <p:cNvSpPr txBox="1">
            <a:spLocks noChangeArrowheads="1"/>
          </p:cNvSpPr>
          <p:nvPr/>
        </p:nvSpPr>
        <p:spPr bwMode="auto">
          <a:xfrm>
            <a:off x="4155142" y="5651965"/>
            <a:ext cx="68480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LISP</a:t>
            </a:r>
          </a:p>
        </p:txBody>
      </p:sp>
      <p:sp>
        <p:nvSpPr>
          <p:cNvPr id="19500" name="TextBox 45"/>
          <p:cNvSpPr txBox="1">
            <a:spLocks noChangeArrowheads="1"/>
          </p:cNvSpPr>
          <p:nvPr/>
        </p:nvSpPr>
        <p:spPr bwMode="auto">
          <a:xfrm>
            <a:off x="1581649" y="2448600"/>
            <a:ext cx="761747"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LLDP</a:t>
            </a:r>
          </a:p>
        </p:txBody>
      </p:sp>
      <p:sp>
        <p:nvSpPr>
          <p:cNvPr id="19501" name="TextBox 46"/>
          <p:cNvSpPr txBox="1">
            <a:spLocks noChangeArrowheads="1"/>
          </p:cNvSpPr>
          <p:nvPr/>
        </p:nvSpPr>
        <p:spPr bwMode="auto">
          <a:xfrm>
            <a:off x="5299184" y="4393500"/>
            <a:ext cx="646332"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t>BFD</a:t>
            </a:r>
          </a:p>
        </p:txBody>
      </p:sp>
      <p:sp>
        <p:nvSpPr>
          <p:cNvPr id="48" name="TextBox 27">
            <a:extLst>
              <a:ext uri="{FF2B5EF4-FFF2-40B4-BE49-F238E27FC236}">
                <a16:creationId xmlns:a16="http://schemas.microsoft.com/office/drawing/2014/main" id="{57AA100B-358D-464B-8A6F-EF100480F07B}"/>
              </a:ext>
            </a:extLst>
          </p:cNvPr>
          <p:cNvSpPr txBox="1">
            <a:spLocks noChangeArrowheads="1"/>
          </p:cNvSpPr>
          <p:nvPr/>
        </p:nvSpPr>
        <p:spPr bwMode="auto">
          <a:xfrm>
            <a:off x="7144896" y="1930084"/>
            <a:ext cx="78739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660066"/>
                </a:solidFill>
              </a:rPr>
              <a:t>RAFT</a:t>
            </a:r>
          </a:p>
        </p:txBody>
      </p:sp>
      <p:sp>
        <p:nvSpPr>
          <p:cNvPr id="3" name="Rectangle 2">
            <a:extLst>
              <a:ext uri="{FF2B5EF4-FFF2-40B4-BE49-F238E27FC236}">
                <a16:creationId xmlns:a16="http://schemas.microsoft.com/office/drawing/2014/main" id="{1DDD68F3-3B87-8D4D-94AB-9246554C7553}"/>
              </a:ext>
            </a:extLst>
          </p:cNvPr>
          <p:cNvSpPr/>
          <p:nvPr/>
        </p:nvSpPr>
        <p:spPr>
          <a:xfrm>
            <a:off x="1431451" y="5191133"/>
            <a:ext cx="748924" cy="369653"/>
          </a:xfrm>
          <a:prstGeom prst="rect">
            <a:avLst/>
          </a:prstGeom>
        </p:spPr>
        <p:txBody>
          <a:bodyPr wrap="none">
            <a:spAutoFit/>
          </a:bodyPr>
          <a:lstStyle/>
          <a:p>
            <a:pPr defTabSz="685523"/>
            <a:r>
              <a:rPr lang="en-US" sz="1802" dirty="0">
                <a:solidFill>
                  <a:srgbClr val="009900"/>
                </a:solidFill>
              </a:rPr>
              <a:t>QUIC</a:t>
            </a:r>
            <a:endParaRPr lang="en-US" sz="375" dirty="0">
              <a:solidFill>
                <a:srgbClr val="000000"/>
              </a:solidFill>
            </a:endParaRPr>
          </a:p>
        </p:txBody>
      </p:sp>
    </p:spTree>
    <p:extLst>
      <p:ext uri="{BB962C8B-B14F-4D97-AF65-F5344CB8AC3E}">
        <p14:creationId xmlns:p14="http://schemas.microsoft.com/office/powerpoint/2010/main" val="232339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ea typeface="Heiti SC Light" charset="0"/>
                <a:cs typeface="Heiti SC Light" charset="0"/>
              </a:rPr>
              <a:t>Network</a:t>
            </a:r>
            <a:r>
              <a:rPr lang="en-US" altLang="zh-CN" dirty="0">
                <a:ea typeface="Heiti SC Light" charset="0"/>
                <a:cs typeface="Heiti SC Light" charset="0"/>
              </a:rPr>
              <a:t>ed</a:t>
            </a:r>
            <a:r>
              <a:rPr lang="en-US" dirty="0">
                <a:ea typeface="Heiti SC Light" charset="0"/>
                <a:cs typeface="Heiti SC Light" charset="0"/>
              </a:rPr>
              <a:t> Systems == Boxes?</a:t>
            </a:r>
          </a:p>
        </p:txBody>
      </p:sp>
      <p:sp>
        <p:nvSpPr>
          <p:cNvPr id="3" name="Content Placeholder 2">
            <a:extLst>
              <a:ext uri="{FF2B5EF4-FFF2-40B4-BE49-F238E27FC236}">
                <a16:creationId xmlns:a16="http://schemas.microsoft.com/office/drawing/2014/main" id="{019FA610-9CFE-0248-AE0E-7AACF82225D0}"/>
              </a:ext>
            </a:extLst>
          </p:cNvPr>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pPr defTabSz="685523"/>
            <a:fld id="{AC913800-9833-F549-80FC-C3497A40B0B4}" type="slidenum">
              <a:rPr lang="en-US">
                <a:solidFill>
                  <a:srgbClr val="000000"/>
                </a:solidFill>
              </a:rPr>
              <a:pPr defTabSz="685523"/>
              <a:t>83</a:t>
            </a:fld>
            <a:endParaRPr lang="en-US">
              <a:solidFill>
                <a:srgbClr val="000000"/>
              </a:solidFill>
            </a:endParaRPr>
          </a:p>
        </p:txBody>
      </p:sp>
      <p:sp>
        <p:nvSpPr>
          <p:cNvPr id="24578" name="TextBox 4"/>
          <p:cNvSpPr txBox="1">
            <a:spLocks noChangeArrowheads="1"/>
          </p:cNvSpPr>
          <p:nvPr/>
        </p:nvSpPr>
        <p:spPr bwMode="auto">
          <a:xfrm>
            <a:off x="1751723" y="2119683"/>
            <a:ext cx="918841"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Router</a:t>
            </a:r>
          </a:p>
        </p:txBody>
      </p:sp>
      <p:sp>
        <p:nvSpPr>
          <p:cNvPr id="24579" name="TextBox 5"/>
          <p:cNvSpPr txBox="1">
            <a:spLocks noChangeArrowheads="1"/>
          </p:cNvSpPr>
          <p:nvPr/>
        </p:nvSpPr>
        <p:spPr bwMode="auto">
          <a:xfrm>
            <a:off x="6557968" y="2062480"/>
            <a:ext cx="928459"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Switch</a:t>
            </a:r>
          </a:p>
        </p:txBody>
      </p:sp>
      <p:sp>
        <p:nvSpPr>
          <p:cNvPr id="24580" name="TextBox 6"/>
          <p:cNvSpPr txBox="1">
            <a:spLocks noChangeArrowheads="1"/>
          </p:cNvSpPr>
          <p:nvPr/>
        </p:nvSpPr>
        <p:spPr bwMode="auto">
          <a:xfrm>
            <a:off x="2611744" y="4236191"/>
            <a:ext cx="1027845"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Firewall</a:t>
            </a:r>
          </a:p>
        </p:txBody>
      </p:sp>
      <p:sp>
        <p:nvSpPr>
          <p:cNvPr id="24581" name="TextBox 7"/>
          <p:cNvSpPr txBox="1">
            <a:spLocks noChangeArrowheads="1"/>
          </p:cNvSpPr>
          <p:nvPr/>
        </p:nvSpPr>
        <p:spPr bwMode="auto">
          <a:xfrm>
            <a:off x="1867180" y="4465003"/>
            <a:ext cx="694422"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NAT</a:t>
            </a:r>
          </a:p>
        </p:txBody>
      </p:sp>
      <p:sp>
        <p:nvSpPr>
          <p:cNvPr id="24582" name="TextBox 8"/>
          <p:cNvSpPr txBox="1">
            <a:spLocks noChangeArrowheads="1"/>
          </p:cNvSpPr>
          <p:nvPr/>
        </p:nvSpPr>
        <p:spPr bwMode="auto">
          <a:xfrm>
            <a:off x="4211806" y="1948074"/>
            <a:ext cx="1098379"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Load</a:t>
            </a:r>
          </a:p>
          <a:p>
            <a:pPr defTabSz="685523" eaLnBrk="1" hangingPunct="1"/>
            <a:r>
              <a:rPr lang="en-US" sz="1802">
                <a:solidFill>
                  <a:srgbClr val="333399"/>
                </a:solidFill>
                <a:latin typeface="Comic Sans MS"/>
              </a:rPr>
              <a:t>balancer</a:t>
            </a:r>
          </a:p>
        </p:txBody>
      </p:sp>
      <p:sp>
        <p:nvSpPr>
          <p:cNvPr id="24583" name="TextBox 9"/>
          <p:cNvSpPr txBox="1">
            <a:spLocks noChangeArrowheads="1"/>
          </p:cNvSpPr>
          <p:nvPr/>
        </p:nvSpPr>
        <p:spPr bwMode="auto">
          <a:xfrm>
            <a:off x="4783685" y="3892974"/>
            <a:ext cx="883576"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DHCP</a:t>
            </a:r>
          </a:p>
          <a:p>
            <a:pPr defTabSz="685523" eaLnBrk="1" hangingPunct="1"/>
            <a:r>
              <a:rPr lang="en-US" sz="1802">
                <a:solidFill>
                  <a:srgbClr val="333399"/>
                </a:solidFill>
                <a:latin typeface="Comic Sans MS"/>
              </a:rPr>
              <a:t>server</a:t>
            </a:r>
          </a:p>
        </p:txBody>
      </p:sp>
      <p:sp>
        <p:nvSpPr>
          <p:cNvPr id="24584" name="TextBox 10"/>
          <p:cNvSpPr txBox="1">
            <a:spLocks noChangeArrowheads="1"/>
          </p:cNvSpPr>
          <p:nvPr/>
        </p:nvSpPr>
        <p:spPr bwMode="auto">
          <a:xfrm>
            <a:off x="3182004" y="5094235"/>
            <a:ext cx="883576"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DNS</a:t>
            </a:r>
          </a:p>
          <a:p>
            <a:pPr defTabSz="685523" eaLnBrk="1" hangingPunct="1"/>
            <a:r>
              <a:rPr lang="en-US" sz="1802">
                <a:solidFill>
                  <a:srgbClr val="333399"/>
                </a:solidFill>
                <a:latin typeface="Comic Sans MS"/>
              </a:rPr>
              <a:t>server</a:t>
            </a:r>
          </a:p>
        </p:txBody>
      </p:sp>
      <p:sp>
        <p:nvSpPr>
          <p:cNvPr id="24585" name="TextBox 11"/>
          <p:cNvSpPr txBox="1">
            <a:spLocks noChangeArrowheads="1"/>
          </p:cNvSpPr>
          <p:nvPr/>
        </p:nvSpPr>
        <p:spPr bwMode="auto">
          <a:xfrm>
            <a:off x="4897688" y="3034929"/>
            <a:ext cx="891591"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Bridge</a:t>
            </a:r>
          </a:p>
        </p:txBody>
      </p:sp>
      <p:sp>
        <p:nvSpPr>
          <p:cNvPr id="24586" name="TextBox 12"/>
          <p:cNvSpPr txBox="1">
            <a:spLocks noChangeArrowheads="1"/>
          </p:cNvSpPr>
          <p:nvPr/>
        </p:nvSpPr>
        <p:spPr bwMode="auto">
          <a:xfrm>
            <a:off x="3814783" y="4260389"/>
            <a:ext cx="620684"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333399"/>
                </a:solidFill>
                <a:latin typeface="Comic Sans MS"/>
              </a:rPr>
              <a:t>Hub</a:t>
            </a:r>
          </a:p>
        </p:txBody>
      </p:sp>
      <p:sp>
        <p:nvSpPr>
          <p:cNvPr id="24587" name="TextBox 13"/>
          <p:cNvSpPr txBox="1">
            <a:spLocks noChangeArrowheads="1"/>
          </p:cNvSpPr>
          <p:nvPr/>
        </p:nvSpPr>
        <p:spPr bwMode="auto">
          <a:xfrm>
            <a:off x="6613511" y="2691712"/>
            <a:ext cx="1172117"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Repeater</a:t>
            </a:r>
          </a:p>
        </p:txBody>
      </p:sp>
      <p:sp>
        <p:nvSpPr>
          <p:cNvPr id="24588" name="TextBox 14"/>
          <p:cNvSpPr txBox="1">
            <a:spLocks noChangeArrowheads="1"/>
          </p:cNvSpPr>
          <p:nvPr/>
        </p:nvSpPr>
        <p:spPr bwMode="auto">
          <a:xfrm>
            <a:off x="4218491" y="5392758"/>
            <a:ext cx="1026243"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err="1">
                <a:solidFill>
                  <a:srgbClr val="333399"/>
                </a:solidFill>
                <a:latin typeface="Comic Sans MS"/>
              </a:rPr>
              <a:t>eNodeB</a:t>
            </a:r>
            <a:endParaRPr lang="en-US" sz="1802" dirty="0">
              <a:solidFill>
                <a:srgbClr val="333399"/>
              </a:solidFill>
              <a:latin typeface="Comic Sans MS"/>
            </a:endParaRPr>
          </a:p>
        </p:txBody>
      </p:sp>
      <p:sp>
        <p:nvSpPr>
          <p:cNvPr id="24589" name="TextBox 15"/>
          <p:cNvSpPr txBox="1">
            <a:spLocks noChangeArrowheads="1"/>
          </p:cNvSpPr>
          <p:nvPr/>
        </p:nvSpPr>
        <p:spPr bwMode="auto">
          <a:xfrm>
            <a:off x="6327984" y="5208641"/>
            <a:ext cx="793807"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Proxy</a:t>
            </a:r>
          </a:p>
        </p:txBody>
      </p:sp>
      <p:sp>
        <p:nvSpPr>
          <p:cNvPr id="24590" name="TextBox 16"/>
          <p:cNvSpPr txBox="1">
            <a:spLocks noChangeArrowheads="1"/>
          </p:cNvSpPr>
          <p:nvPr/>
        </p:nvSpPr>
        <p:spPr bwMode="auto">
          <a:xfrm>
            <a:off x="1522991" y="5151439"/>
            <a:ext cx="1426994"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WAN</a:t>
            </a:r>
          </a:p>
          <a:p>
            <a:pPr defTabSz="685523" eaLnBrk="1" hangingPunct="1"/>
            <a:r>
              <a:rPr lang="en-US" sz="1802">
                <a:solidFill>
                  <a:srgbClr val="333399"/>
                </a:solidFill>
                <a:latin typeface="Comic Sans MS"/>
              </a:rPr>
              <a:t>accelerator</a:t>
            </a:r>
          </a:p>
        </p:txBody>
      </p:sp>
      <p:sp>
        <p:nvSpPr>
          <p:cNvPr id="24591" name="TextBox 17"/>
          <p:cNvSpPr txBox="1">
            <a:spLocks noChangeArrowheads="1"/>
          </p:cNvSpPr>
          <p:nvPr/>
        </p:nvSpPr>
        <p:spPr bwMode="auto">
          <a:xfrm>
            <a:off x="2096796" y="2920524"/>
            <a:ext cx="1093569" cy="369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333399"/>
                </a:solidFill>
                <a:latin typeface="Comic Sans MS"/>
              </a:rPr>
              <a:t>Gateway</a:t>
            </a:r>
          </a:p>
        </p:txBody>
      </p:sp>
      <p:sp>
        <p:nvSpPr>
          <p:cNvPr id="24592" name="TextBox 18"/>
          <p:cNvSpPr txBox="1">
            <a:spLocks noChangeArrowheads="1"/>
          </p:cNvSpPr>
          <p:nvPr/>
        </p:nvSpPr>
        <p:spPr bwMode="auto">
          <a:xfrm>
            <a:off x="3412133" y="3092133"/>
            <a:ext cx="1247457" cy="92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Intrusion</a:t>
            </a:r>
          </a:p>
          <a:p>
            <a:pPr defTabSz="685523" eaLnBrk="1" hangingPunct="1"/>
            <a:r>
              <a:rPr lang="en-US" sz="1802">
                <a:solidFill>
                  <a:srgbClr val="333399"/>
                </a:solidFill>
                <a:latin typeface="Comic Sans MS"/>
              </a:rPr>
              <a:t>Detection</a:t>
            </a:r>
          </a:p>
          <a:p>
            <a:pPr defTabSz="685523" eaLnBrk="1" hangingPunct="1"/>
            <a:r>
              <a:rPr lang="en-US" sz="1802">
                <a:solidFill>
                  <a:srgbClr val="333399"/>
                </a:solidFill>
                <a:latin typeface="Comic Sans MS"/>
              </a:rPr>
              <a:t>System</a:t>
            </a:r>
          </a:p>
        </p:txBody>
      </p:sp>
      <p:sp>
        <p:nvSpPr>
          <p:cNvPr id="24593" name="TextBox 19"/>
          <p:cNvSpPr txBox="1">
            <a:spLocks noChangeArrowheads="1"/>
          </p:cNvSpPr>
          <p:nvPr/>
        </p:nvSpPr>
        <p:spPr bwMode="auto">
          <a:xfrm>
            <a:off x="6301151" y="4121786"/>
            <a:ext cx="909224"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Packet</a:t>
            </a:r>
          </a:p>
          <a:p>
            <a:pPr defTabSz="685523" eaLnBrk="1" hangingPunct="1"/>
            <a:r>
              <a:rPr lang="en-US" sz="1802">
                <a:solidFill>
                  <a:srgbClr val="333399"/>
                </a:solidFill>
                <a:latin typeface="Comic Sans MS"/>
              </a:rPr>
              <a:t>shaper</a:t>
            </a:r>
          </a:p>
        </p:txBody>
      </p:sp>
      <p:sp>
        <p:nvSpPr>
          <p:cNvPr id="24594" name="TextBox 20"/>
          <p:cNvSpPr txBox="1">
            <a:spLocks noChangeArrowheads="1"/>
          </p:cNvSpPr>
          <p:nvPr/>
        </p:nvSpPr>
        <p:spPr bwMode="auto">
          <a:xfrm>
            <a:off x="5871262" y="3149335"/>
            <a:ext cx="1223413"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Route</a:t>
            </a:r>
          </a:p>
          <a:p>
            <a:pPr defTabSz="685523" eaLnBrk="1" hangingPunct="1"/>
            <a:r>
              <a:rPr lang="en-US" sz="1802">
                <a:solidFill>
                  <a:srgbClr val="333399"/>
                </a:solidFill>
                <a:latin typeface="Comic Sans MS"/>
              </a:rPr>
              <a:t>Reflector</a:t>
            </a:r>
          </a:p>
        </p:txBody>
      </p:sp>
      <p:sp>
        <p:nvSpPr>
          <p:cNvPr id="24595" name="TextBox 21"/>
          <p:cNvSpPr txBox="1">
            <a:spLocks noChangeArrowheads="1"/>
          </p:cNvSpPr>
          <p:nvPr/>
        </p:nvSpPr>
        <p:spPr bwMode="auto">
          <a:xfrm>
            <a:off x="2839315" y="2005277"/>
            <a:ext cx="1191352" cy="92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Label</a:t>
            </a:r>
          </a:p>
          <a:p>
            <a:pPr defTabSz="685523" eaLnBrk="1" hangingPunct="1"/>
            <a:r>
              <a:rPr lang="en-US" sz="1802">
                <a:solidFill>
                  <a:srgbClr val="333399"/>
                </a:solidFill>
                <a:latin typeface="Comic Sans MS"/>
              </a:rPr>
              <a:t>Switched</a:t>
            </a:r>
          </a:p>
          <a:p>
            <a:pPr defTabSz="685523" eaLnBrk="1" hangingPunct="1"/>
            <a:r>
              <a:rPr lang="en-US" sz="1802">
                <a:solidFill>
                  <a:srgbClr val="333399"/>
                </a:solidFill>
                <a:latin typeface="Comic Sans MS"/>
              </a:rPr>
              <a:t>Router</a:t>
            </a:r>
          </a:p>
        </p:txBody>
      </p:sp>
      <p:sp>
        <p:nvSpPr>
          <p:cNvPr id="24596" name="TextBox 22"/>
          <p:cNvSpPr txBox="1">
            <a:spLocks noChangeArrowheads="1"/>
          </p:cNvSpPr>
          <p:nvPr/>
        </p:nvSpPr>
        <p:spPr bwMode="auto">
          <a:xfrm>
            <a:off x="5277389" y="2291291"/>
            <a:ext cx="1093569"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333399"/>
                </a:solidFill>
                <a:latin typeface="Comic Sans MS"/>
              </a:rPr>
              <a:t>Serving</a:t>
            </a:r>
            <a:br>
              <a:rPr lang="en-US" sz="1802" dirty="0">
                <a:solidFill>
                  <a:srgbClr val="333399"/>
                </a:solidFill>
                <a:latin typeface="Comic Sans MS"/>
              </a:rPr>
            </a:br>
            <a:r>
              <a:rPr lang="en-US" sz="1802" dirty="0">
                <a:solidFill>
                  <a:srgbClr val="333399"/>
                </a:solidFill>
                <a:latin typeface="Comic Sans MS"/>
              </a:rPr>
              <a:t>Gateway</a:t>
            </a:r>
          </a:p>
        </p:txBody>
      </p:sp>
      <p:sp>
        <p:nvSpPr>
          <p:cNvPr id="24597" name="TextBox 23"/>
          <p:cNvSpPr txBox="1">
            <a:spLocks noChangeArrowheads="1"/>
          </p:cNvSpPr>
          <p:nvPr/>
        </p:nvSpPr>
        <p:spPr bwMode="auto">
          <a:xfrm>
            <a:off x="5243496" y="4751018"/>
            <a:ext cx="952505"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Packet</a:t>
            </a:r>
          </a:p>
          <a:p>
            <a:pPr defTabSz="685523" eaLnBrk="1" hangingPunct="1"/>
            <a:r>
              <a:rPr lang="en-US" sz="1802">
                <a:solidFill>
                  <a:srgbClr val="333399"/>
                </a:solidFill>
                <a:latin typeface="Comic Sans MS"/>
              </a:rPr>
              <a:t>sniffer</a:t>
            </a:r>
          </a:p>
        </p:txBody>
      </p:sp>
      <p:sp>
        <p:nvSpPr>
          <p:cNvPr id="24598" name="TextBox 24"/>
          <p:cNvSpPr txBox="1">
            <a:spLocks noChangeArrowheads="1"/>
          </p:cNvSpPr>
          <p:nvPr/>
        </p:nvSpPr>
        <p:spPr bwMode="auto">
          <a:xfrm>
            <a:off x="1468017" y="3320945"/>
            <a:ext cx="1327608" cy="92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a:solidFill>
                  <a:srgbClr val="333399"/>
                </a:solidFill>
                <a:latin typeface="Comic Sans MS"/>
              </a:rPr>
              <a:t>Deep</a:t>
            </a:r>
          </a:p>
          <a:p>
            <a:pPr defTabSz="685523" eaLnBrk="1" hangingPunct="1"/>
            <a:r>
              <a:rPr lang="en-US" sz="1802">
                <a:solidFill>
                  <a:srgbClr val="333399"/>
                </a:solidFill>
                <a:latin typeface="Comic Sans MS"/>
              </a:rPr>
              <a:t>Packet</a:t>
            </a:r>
          </a:p>
          <a:p>
            <a:pPr defTabSz="685523" eaLnBrk="1" hangingPunct="1"/>
            <a:r>
              <a:rPr lang="en-US" sz="1802">
                <a:solidFill>
                  <a:srgbClr val="333399"/>
                </a:solidFill>
                <a:latin typeface="Comic Sans MS"/>
              </a:rPr>
              <a:t>Inspection</a:t>
            </a:r>
          </a:p>
        </p:txBody>
      </p:sp>
      <p:sp>
        <p:nvSpPr>
          <p:cNvPr id="25" name="TextBox 14">
            <a:extLst>
              <a:ext uri="{FF2B5EF4-FFF2-40B4-BE49-F238E27FC236}">
                <a16:creationId xmlns:a16="http://schemas.microsoft.com/office/drawing/2014/main" id="{C2C68FE7-3863-A84E-9544-55FFA886B184}"/>
              </a:ext>
            </a:extLst>
          </p:cNvPr>
          <p:cNvSpPr txBox="1">
            <a:spLocks noChangeArrowheads="1"/>
          </p:cNvSpPr>
          <p:nvPr/>
        </p:nvSpPr>
        <p:spPr bwMode="auto">
          <a:xfrm>
            <a:off x="4033876" y="4687970"/>
            <a:ext cx="1093569" cy="64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Heiti SC Light" charset="0"/>
                <a:cs typeface="Heiti SC Light" charset="0"/>
                <a:sym typeface="Arial" charset="0"/>
              </a:defRPr>
            </a:lvl1pPr>
            <a:lvl2pPr marL="742950" indent="-285750" eaLnBrk="0" hangingPunct="0">
              <a:defRPr sz="2400">
                <a:solidFill>
                  <a:srgbClr val="000000"/>
                </a:solidFill>
                <a:latin typeface="Arial" charset="0"/>
                <a:ea typeface="Heiti SC Light" charset="0"/>
                <a:cs typeface="Heiti SC Light" charset="0"/>
                <a:sym typeface="Arial" charset="0"/>
              </a:defRPr>
            </a:lvl2pPr>
            <a:lvl3pPr marL="1143000" indent="-228600" eaLnBrk="0" hangingPunct="0">
              <a:defRPr sz="2400">
                <a:solidFill>
                  <a:srgbClr val="000000"/>
                </a:solidFill>
                <a:latin typeface="Arial" charset="0"/>
                <a:ea typeface="Heiti SC Light" charset="0"/>
                <a:cs typeface="Heiti SC Light" charset="0"/>
                <a:sym typeface="Arial" charset="0"/>
              </a:defRPr>
            </a:lvl3pPr>
            <a:lvl4pPr marL="1600200" indent="-228600" eaLnBrk="0" hangingPunct="0">
              <a:defRPr sz="2400">
                <a:solidFill>
                  <a:srgbClr val="000000"/>
                </a:solidFill>
                <a:latin typeface="Arial" charset="0"/>
                <a:ea typeface="Heiti SC Light" charset="0"/>
                <a:cs typeface="Heiti SC Light" charset="0"/>
                <a:sym typeface="Arial" charset="0"/>
              </a:defRPr>
            </a:lvl4pPr>
            <a:lvl5pPr marL="2057400" indent="-228600" eaLnBrk="0" hangingPunct="0">
              <a:defRPr sz="2400">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Heiti SC Light" charset="0"/>
                <a:cs typeface="Heiti SC Light" charset="0"/>
                <a:sym typeface="Arial" charset="0"/>
              </a:defRPr>
            </a:lvl9pPr>
          </a:lstStyle>
          <a:p>
            <a:pPr defTabSz="685523" eaLnBrk="1" hangingPunct="1"/>
            <a:r>
              <a:rPr lang="en-US" sz="1802" dirty="0">
                <a:solidFill>
                  <a:srgbClr val="333399"/>
                </a:solidFill>
                <a:latin typeface="Comic Sans MS"/>
              </a:rPr>
              <a:t>PDN</a:t>
            </a:r>
          </a:p>
          <a:p>
            <a:pPr defTabSz="685523" eaLnBrk="1" hangingPunct="1"/>
            <a:r>
              <a:rPr lang="en-US" sz="1802" dirty="0">
                <a:solidFill>
                  <a:srgbClr val="333399"/>
                </a:solidFill>
                <a:latin typeface="Comic Sans MS"/>
              </a:rPr>
              <a:t>Gateway</a:t>
            </a:r>
          </a:p>
        </p:txBody>
      </p:sp>
    </p:spTree>
    <p:extLst>
      <p:ext uri="{BB962C8B-B14F-4D97-AF65-F5344CB8AC3E}">
        <p14:creationId xmlns:p14="http://schemas.microsoft.com/office/powerpoint/2010/main" val="7447690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0B676D1-8468-9B42-AAD2-6C6FF7F734ED}"/>
              </a:ext>
            </a:extLst>
          </p:cNvPr>
          <p:cNvSpPr>
            <a:spLocks noGrp="1"/>
          </p:cNvSpPr>
          <p:nvPr>
            <p:ph type="title"/>
          </p:nvPr>
        </p:nvSpPr>
        <p:spPr/>
        <p:txBody>
          <a:bodyPr/>
          <a:lstStyle/>
          <a:p>
            <a:r>
              <a:rPr lang="en-US" sz="2699" dirty="0">
                <a:ea typeface="Heiti SC Light" charset="0"/>
                <a:cs typeface="Heiti SC Light" charset="0"/>
              </a:rPr>
              <a:t>Network Systems == Network Tools?</a:t>
            </a:r>
            <a:endParaRPr lang="en-US" altLang="en-US" sz="2699"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F2507C7D-608E-6B46-A25D-CB909A7B43DD}"/>
              </a:ext>
            </a:extLst>
          </p:cNvPr>
          <p:cNvSpPr>
            <a:spLocks noGrp="1"/>
          </p:cNvSpPr>
          <p:nvPr>
            <p:ph idx="1"/>
          </p:nvPr>
        </p:nvSpPr>
        <p:spPr/>
        <p:txBody>
          <a:bodyPr/>
          <a:lstStyle/>
          <a:p>
            <a:endParaRPr lang="en-US"/>
          </a:p>
        </p:txBody>
      </p:sp>
      <p:sp>
        <p:nvSpPr>
          <p:cNvPr id="32770" name="Slide Number Placeholder 3">
            <a:extLst>
              <a:ext uri="{FF2B5EF4-FFF2-40B4-BE49-F238E27FC236}">
                <a16:creationId xmlns:a16="http://schemas.microsoft.com/office/drawing/2014/main" id="{EB242B85-2308-DF40-8F9C-E6149C8410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68" indent="-214526">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04" indent="-171621">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46" indent="-171621">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587" indent="-171621">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28"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070"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12"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554"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defTabSz="685523">
              <a:spcBef>
                <a:spcPct val="0"/>
              </a:spcBef>
              <a:buNone/>
            </a:pPr>
            <a:fld id="{C2C9E1C3-A115-9A4D-BAE5-8BBDBECC464E}" type="slidenum">
              <a:rPr lang="en-US" altLang="en-US" sz="1051">
                <a:solidFill>
                  <a:srgbClr val="000000"/>
                </a:solidFill>
                <a:latin typeface="Times New Roman" panose="02020603050405020304" pitchFamily="18" charset="0"/>
              </a:rPr>
              <a:pPr defTabSz="685523">
                <a:spcBef>
                  <a:spcPct val="0"/>
                </a:spcBef>
                <a:buNone/>
              </a:pPr>
              <a:t>84</a:t>
            </a:fld>
            <a:endParaRPr lang="en-US" altLang="en-US" sz="1051" dirty="0">
              <a:solidFill>
                <a:srgbClr val="000000"/>
              </a:solidFill>
              <a:latin typeface="Times New Roman" panose="02020603050405020304" pitchFamily="18" charset="0"/>
            </a:endParaRPr>
          </a:p>
        </p:txBody>
      </p:sp>
      <p:sp>
        <p:nvSpPr>
          <p:cNvPr id="32771" name="TextBox 4">
            <a:extLst>
              <a:ext uri="{FF2B5EF4-FFF2-40B4-BE49-F238E27FC236}">
                <a16:creationId xmlns:a16="http://schemas.microsoft.com/office/drawing/2014/main" id="{0339761B-B0FE-A947-89B7-3AC1E3088E09}"/>
              </a:ext>
            </a:extLst>
          </p:cNvPr>
          <p:cNvSpPr txBox="1">
            <a:spLocks noChangeArrowheads="1"/>
          </p:cNvSpPr>
          <p:nvPr/>
        </p:nvSpPr>
        <p:spPr bwMode="auto">
          <a:xfrm>
            <a:off x="2062219" y="2691713"/>
            <a:ext cx="105189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traceroute</a:t>
            </a:r>
          </a:p>
        </p:txBody>
      </p:sp>
      <p:sp>
        <p:nvSpPr>
          <p:cNvPr id="32772" name="TextBox 5">
            <a:extLst>
              <a:ext uri="{FF2B5EF4-FFF2-40B4-BE49-F238E27FC236}">
                <a16:creationId xmlns:a16="http://schemas.microsoft.com/office/drawing/2014/main" id="{1494096E-03DE-5143-9E0F-D24973126287}"/>
              </a:ext>
            </a:extLst>
          </p:cNvPr>
          <p:cNvSpPr txBox="1">
            <a:spLocks noChangeArrowheads="1"/>
          </p:cNvSpPr>
          <p:nvPr/>
        </p:nvSpPr>
        <p:spPr bwMode="auto">
          <a:xfrm>
            <a:off x="4569236" y="2520103"/>
            <a:ext cx="957314"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nslookup</a:t>
            </a:r>
          </a:p>
        </p:txBody>
      </p:sp>
      <p:sp>
        <p:nvSpPr>
          <p:cNvPr id="32773" name="TextBox 6">
            <a:extLst>
              <a:ext uri="{FF2B5EF4-FFF2-40B4-BE49-F238E27FC236}">
                <a16:creationId xmlns:a16="http://schemas.microsoft.com/office/drawing/2014/main" id="{3362D3BE-E91F-2743-A58D-80F51B6A6552}"/>
              </a:ext>
            </a:extLst>
          </p:cNvPr>
          <p:cNvSpPr txBox="1">
            <a:spLocks noChangeArrowheads="1"/>
          </p:cNvSpPr>
          <p:nvPr/>
        </p:nvSpPr>
        <p:spPr bwMode="auto">
          <a:xfrm>
            <a:off x="3858166" y="4522207"/>
            <a:ext cx="5501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ping</a:t>
            </a:r>
          </a:p>
        </p:txBody>
      </p:sp>
      <p:sp>
        <p:nvSpPr>
          <p:cNvPr id="32774" name="TextBox 7">
            <a:extLst>
              <a:ext uri="{FF2B5EF4-FFF2-40B4-BE49-F238E27FC236}">
                <a16:creationId xmlns:a16="http://schemas.microsoft.com/office/drawing/2014/main" id="{2F059C2A-34A3-E049-B70C-D42C5C091236}"/>
              </a:ext>
            </a:extLst>
          </p:cNvPr>
          <p:cNvSpPr txBox="1">
            <a:spLocks noChangeArrowheads="1"/>
          </p:cNvSpPr>
          <p:nvPr/>
        </p:nvSpPr>
        <p:spPr bwMode="auto">
          <a:xfrm>
            <a:off x="5480980" y="3606959"/>
            <a:ext cx="849913"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ipconfig</a:t>
            </a:r>
          </a:p>
        </p:txBody>
      </p:sp>
      <p:sp>
        <p:nvSpPr>
          <p:cNvPr id="32775" name="TextBox 8">
            <a:extLst>
              <a:ext uri="{FF2B5EF4-FFF2-40B4-BE49-F238E27FC236}">
                <a16:creationId xmlns:a16="http://schemas.microsoft.com/office/drawing/2014/main" id="{64BF2492-0120-C047-9272-61195C504BA4}"/>
              </a:ext>
            </a:extLst>
          </p:cNvPr>
          <p:cNvSpPr txBox="1">
            <a:spLocks noChangeArrowheads="1"/>
          </p:cNvSpPr>
          <p:nvPr/>
        </p:nvSpPr>
        <p:spPr bwMode="auto">
          <a:xfrm>
            <a:off x="2061927" y="3892974"/>
            <a:ext cx="7104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rancid</a:t>
            </a:r>
          </a:p>
        </p:txBody>
      </p:sp>
      <p:sp>
        <p:nvSpPr>
          <p:cNvPr id="32776" name="TextBox 9">
            <a:extLst>
              <a:ext uri="{FF2B5EF4-FFF2-40B4-BE49-F238E27FC236}">
                <a16:creationId xmlns:a16="http://schemas.microsoft.com/office/drawing/2014/main" id="{182C0B69-486A-FF40-AAC7-A51F6B8F49FD}"/>
              </a:ext>
            </a:extLst>
          </p:cNvPr>
          <p:cNvSpPr txBox="1">
            <a:spLocks noChangeArrowheads="1"/>
          </p:cNvSpPr>
          <p:nvPr/>
        </p:nvSpPr>
        <p:spPr bwMode="auto">
          <a:xfrm>
            <a:off x="3393624" y="3606959"/>
            <a:ext cx="678392"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whois</a:t>
            </a:r>
          </a:p>
        </p:txBody>
      </p:sp>
      <p:sp>
        <p:nvSpPr>
          <p:cNvPr id="32777" name="TextBox 11">
            <a:extLst>
              <a:ext uri="{FF2B5EF4-FFF2-40B4-BE49-F238E27FC236}">
                <a16:creationId xmlns:a16="http://schemas.microsoft.com/office/drawing/2014/main" id="{B11955EF-4FBC-944D-A896-56D386BDD199}"/>
              </a:ext>
            </a:extLst>
          </p:cNvPr>
          <p:cNvSpPr txBox="1">
            <a:spLocks noChangeArrowheads="1"/>
          </p:cNvSpPr>
          <p:nvPr/>
        </p:nvSpPr>
        <p:spPr bwMode="auto">
          <a:xfrm>
            <a:off x="5501315" y="2005278"/>
            <a:ext cx="9236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tcpdump</a:t>
            </a:r>
          </a:p>
        </p:txBody>
      </p:sp>
      <p:sp>
        <p:nvSpPr>
          <p:cNvPr id="32778" name="TextBox 12">
            <a:extLst>
              <a:ext uri="{FF2B5EF4-FFF2-40B4-BE49-F238E27FC236}">
                <a16:creationId xmlns:a16="http://schemas.microsoft.com/office/drawing/2014/main" id="{14E9922B-7DB3-F847-8391-58662C5565F4}"/>
              </a:ext>
            </a:extLst>
          </p:cNvPr>
          <p:cNvSpPr txBox="1">
            <a:spLocks noChangeArrowheads="1"/>
          </p:cNvSpPr>
          <p:nvPr/>
        </p:nvSpPr>
        <p:spPr bwMode="auto">
          <a:xfrm>
            <a:off x="4657785" y="5037033"/>
            <a:ext cx="1010213"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wireshark</a:t>
            </a:r>
          </a:p>
        </p:txBody>
      </p:sp>
      <p:sp>
        <p:nvSpPr>
          <p:cNvPr id="32779" name="TextBox 13">
            <a:extLst>
              <a:ext uri="{FF2B5EF4-FFF2-40B4-BE49-F238E27FC236}">
                <a16:creationId xmlns:a16="http://schemas.microsoft.com/office/drawing/2014/main" id="{11B5E1CC-0075-3649-AB77-DF58EA95965A}"/>
              </a:ext>
            </a:extLst>
          </p:cNvPr>
          <p:cNvSpPr txBox="1">
            <a:spLocks noChangeArrowheads="1"/>
          </p:cNvSpPr>
          <p:nvPr/>
        </p:nvSpPr>
        <p:spPr bwMode="auto">
          <a:xfrm>
            <a:off x="2038065" y="5094234"/>
            <a:ext cx="580608"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NDT</a:t>
            </a:r>
          </a:p>
        </p:txBody>
      </p:sp>
      <p:sp>
        <p:nvSpPr>
          <p:cNvPr id="32780" name="TextBox 12">
            <a:extLst>
              <a:ext uri="{FF2B5EF4-FFF2-40B4-BE49-F238E27FC236}">
                <a16:creationId xmlns:a16="http://schemas.microsoft.com/office/drawing/2014/main" id="{77E4AFF3-FE87-2A42-A18A-0D83A6EB89C5}"/>
              </a:ext>
            </a:extLst>
          </p:cNvPr>
          <p:cNvSpPr txBox="1">
            <a:spLocks noChangeArrowheads="1"/>
          </p:cNvSpPr>
          <p:nvPr/>
        </p:nvSpPr>
        <p:spPr bwMode="auto">
          <a:xfrm>
            <a:off x="5854862" y="4693815"/>
            <a:ext cx="559769"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iperf</a:t>
            </a:r>
          </a:p>
        </p:txBody>
      </p:sp>
      <p:sp>
        <p:nvSpPr>
          <p:cNvPr id="32781" name="TextBox 13">
            <a:extLst>
              <a:ext uri="{FF2B5EF4-FFF2-40B4-BE49-F238E27FC236}">
                <a16:creationId xmlns:a16="http://schemas.microsoft.com/office/drawing/2014/main" id="{4A5B07DE-9FDC-FC4D-BDF8-725AE3FE06EA}"/>
              </a:ext>
            </a:extLst>
          </p:cNvPr>
          <p:cNvSpPr txBox="1">
            <a:spLocks noChangeArrowheads="1"/>
          </p:cNvSpPr>
          <p:nvPr/>
        </p:nvSpPr>
        <p:spPr bwMode="auto">
          <a:xfrm>
            <a:off x="2990635" y="5323048"/>
            <a:ext cx="10839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dummynet</a:t>
            </a:r>
          </a:p>
        </p:txBody>
      </p:sp>
      <p:sp>
        <p:nvSpPr>
          <p:cNvPr id="32782" name="TextBox 14">
            <a:extLst>
              <a:ext uri="{FF2B5EF4-FFF2-40B4-BE49-F238E27FC236}">
                <a16:creationId xmlns:a16="http://schemas.microsoft.com/office/drawing/2014/main" id="{D77E3799-ECE5-4B4F-B6BB-547CC25C1045}"/>
              </a:ext>
            </a:extLst>
          </p:cNvPr>
          <p:cNvSpPr txBox="1">
            <a:spLocks noChangeArrowheads="1"/>
          </p:cNvSpPr>
          <p:nvPr/>
        </p:nvSpPr>
        <p:spPr bwMode="auto">
          <a:xfrm>
            <a:off x="3214039" y="2176886"/>
            <a:ext cx="73129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syslog</a:t>
            </a:r>
          </a:p>
        </p:txBody>
      </p:sp>
      <p:sp>
        <p:nvSpPr>
          <p:cNvPr id="32783" name="TextBox 15">
            <a:extLst>
              <a:ext uri="{FF2B5EF4-FFF2-40B4-BE49-F238E27FC236}">
                <a16:creationId xmlns:a16="http://schemas.microsoft.com/office/drawing/2014/main" id="{63EC02AD-6EC5-8E4B-B0AA-200E3BCF668C}"/>
              </a:ext>
            </a:extLst>
          </p:cNvPr>
          <p:cNvSpPr txBox="1">
            <a:spLocks noChangeArrowheads="1"/>
          </p:cNvSpPr>
          <p:nvPr/>
        </p:nvSpPr>
        <p:spPr bwMode="auto">
          <a:xfrm>
            <a:off x="6361974" y="2977728"/>
            <a:ext cx="461986"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trat</a:t>
            </a:r>
          </a:p>
        </p:txBody>
      </p:sp>
      <p:sp>
        <p:nvSpPr>
          <p:cNvPr id="32784" name="TextBox 16">
            <a:extLst>
              <a:ext uri="{FF2B5EF4-FFF2-40B4-BE49-F238E27FC236}">
                <a16:creationId xmlns:a16="http://schemas.microsoft.com/office/drawing/2014/main" id="{F8E26B67-B37A-0446-A1B7-0C13D54C7A58}"/>
              </a:ext>
            </a:extLst>
          </p:cNvPr>
          <p:cNvSpPr txBox="1">
            <a:spLocks noChangeArrowheads="1"/>
          </p:cNvSpPr>
          <p:nvPr/>
        </p:nvSpPr>
        <p:spPr bwMode="auto">
          <a:xfrm>
            <a:off x="4067039" y="3149337"/>
            <a:ext cx="612668"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snort</a:t>
            </a:r>
          </a:p>
        </p:txBody>
      </p:sp>
      <p:sp>
        <p:nvSpPr>
          <p:cNvPr id="32785" name="TextBox 17">
            <a:extLst>
              <a:ext uri="{FF2B5EF4-FFF2-40B4-BE49-F238E27FC236}">
                <a16:creationId xmlns:a16="http://schemas.microsoft.com/office/drawing/2014/main" id="{658EC3C0-78BC-1D43-A17E-6CA546098215}"/>
              </a:ext>
            </a:extLst>
          </p:cNvPr>
          <p:cNvSpPr txBox="1">
            <a:spLocks noChangeArrowheads="1"/>
          </p:cNvSpPr>
          <p:nvPr/>
        </p:nvSpPr>
        <p:spPr bwMode="auto">
          <a:xfrm>
            <a:off x="6760997" y="4350598"/>
            <a:ext cx="463589"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bro</a:t>
            </a:r>
          </a:p>
        </p:txBody>
      </p:sp>
      <p:sp>
        <p:nvSpPr>
          <p:cNvPr id="32786" name="TextBox 18">
            <a:extLst>
              <a:ext uri="{FF2B5EF4-FFF2-40B4-BE49-F238E27FC236}">
                <a16:creationId xmlns:a16="http://schemas.microsoft.com/office/drawing/2014/main" id="{22E6CA9D-4146-5F4B-B0C4-B05C8E6A8BDC}"/>
              </a:ext>
            </a:extLst>
          </p:cNvPr>
          <p:cNvSpPr txBox="1">
            <a:spLocks noChangeArrowheads="1"/>
          </p:cNvSpPr>
          <p:nvPr/>
        </p:nvSpPr>
        <p:spPr bwMode="auto">
          <a:xfrm>
            <a:off x="1669718" y="2005278"/>
            <a:ext cx="966932"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arpwatch</a:t>
            </a:r>
          </a:p>
        </p:txBody>
      </p:sp>
      <p:sp>
        <p:nvSpPr>
          <p:cNvPr id="32787" name="TextBox 19">
            <a:extLst>
              <a:ext uri="{FF2B5EF4-FFF2-40B4-BE49-F238E27FC236}">
                <a16:creationId xmlns:a16="http://schemas.microsoft.com/office/drawing/2014/main" id="{F15A8FC4-21E9-2B48-A8F8-31224520938E}"/>
              </a:ext>
            </a:extLst>
          </p:cNvPr>
          <p:cNvSpPr txBox="1">
            <a:spLocks noChangeArrowheads="1"/>
          </p:cNvSpPr>
          <p:nvPr/>
        </p:nvSpPr>
        <p:spPr bwMode="auto">
          <a:xfrm>
            <a:off x="6521593" y="5323048"/>
            <a:ext cx="569388"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mrtg</a:t>
            </a:r>
          </a:p>
        </p:txBody>
      </p:sp>
      <p:sp>
        <p:nvSpPr>
          <p:cNvPr id="32788" name="TextBox 20">
            <a:extLst>
              <a:ext uri="{FF2B5EF4-FFF2-40B4-BE49-F238E27FC236}">
                <a16:creationId xmlns:a16="http://schemas.microsoft.com/office/drawing/2014/main" id="{CB3E1047-DE31-9E45-89CA-89FEE8BAEC89}"/>
              </a:ext>
            </a:extLst>
          </p:cNvPr>
          <p:cNvSpPr txBox="1">
            <a:spLocks noChangeArrowheads="1"/>
          </p:cNvSpPr>
          <p:nvPr/>
        </p:nvSpPr>
        <p:spPr bwMode="auto">
          <a:xfrm>
            <a:off x="1568743" y="3378148"/>
            <a:ext cx="66717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nmap</a:t>
            </a:r>
          </a:p>
        </p:txBody>
      </p:sp>
      <p:sp>
        <p:nvSpPr>
          <p:cNvPr id="32789" name="TextBox 21">
            <a:extLst>
              <a:ext uri="{FF2B5EF4-FFF2-40B4-BE49-F238E27FC236}">
                <a16:creationId xmlns:a16="http://schemas.microsoft.com/office/drawing/2014/main" id="{DF290A4A-E876-3C48-98AF-A489D38C03A0}"/>
              </a:ext>
            </a:extLst>
          </p:cNvPr>
          <p:cNvSpPr txBox="1">
            <a:spLocks noChangeArrowheads="1"/>
          </p:cNvSpPr>
          <p:nvPr/>
        </p:nvSpPr>
        <p:spPr bwMode="auto">
          <a:xfrm>
            <a:off x="4576138" y="4064583"/>
            <a:ext cx="559769"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ntop</a:t>
            </a:r>
          </a:p>
        </p:txBody>
      </p:sp>
      <p:sp>
        <p:nvSpPr>
          <p:cNvPr id="32790" name="TextBox 22">
            <a:extLst>
              <a:ext uri="{FF2B5EF4-FFF2-40B4-BE49-F238E27FC236}">
                <a16:creationId xmlns:a16="http://schemas.microsoft.com/office/drawing/2014/main" id="{D8DFDAA8-823F-5242-958E-36110E58D7CF}"/>
              </a:ext>
            </a:extLst>
          </p:cNvPr>
          <p:cNvSpPr txBox="1">
            <a:spLocks noChangeArrowheads="1"/>
          </p:cNvSpPr>
          <p:nvPr/>
        </p:nvSpPr>
        <p:spPr bwMode="auto">
          <a:xfrm>
            <a:off x="1710745" y="4522207"/>
            <a:ext cx="44275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dig</a:t>
            </a:r>
          </a:p>
        </p:txBody>
      </p:sp>
      <p:sp>
        <p:nvSpPr>
          <p:cNvPr id="32791" name="TextBox 23">
            <a:extLst>
              <a:ext uri="{FF2B5EF4-FFF2-40B4-BE49-F238E27FC236}">
                <a16:creationId xmlns:a16="http://schemas.microsoft.com/office/drawing/2014/main" id="{B0CCF027-9285-D049-90C6-DB000BA17E9A}"/>
              </a:ext>
            </a:extLst>
          </p:cNvPr>
          <p:cNvSpPr txBox="1">
            <a:spLocks noChangeArrowheads="1"/>
          </p:cNvSpPr>
          <p:nvPr/>
        </p:nvSpPr>
        <p:spPr bwMode="auto">
          <a:xfrm>
            <a:off x="6632524" y="2348495"/>
            <a:ext cx="59183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wget</a:t>
            </a:r>
          </a:p>
        </p:txBody>
      </p:sp>
      <p:sp>
        <p:nvSpPr>
          <p:cNvPr id="32792" name="TextBox 24">
            <a:extLst>
              <a:ext uri="{FF2B5EF4-FFF2-40B4-BE49-F238E27FC236}">
                <a16:creationId xmlns:a16="http://schemas.microsoft.com/office/drawing/2014/main" id="{FD6ECC61-4F85-BD42-8122-745E5C44165C}"/>
              </a:ext>
            </a:extLst>
          </p:cNvPr>
          <p:cNvSpPr txBox="1">
            <a:spLocks noChangeArrowheads="1"/>
          </p:cNvSpPr>
          <p:nvPr/>
        </p:nvSpPr>
        <p:spPr bwMode="auto">
          <a:xfrm>
            <a:off x="2527474" y="4407801"/>
            <a:ext cx="98777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net-snmp</a:t>
            </a:r>
          </a:p>
        </p:txBody>
      </p:sp>
    </p:spTree>
    <p:extLst>
      <p:ext uri="{BB962C8B-B14F-4D97-AF65-F5344CB8AC3E}">
        <p14:creationId xmlns:p14="http://schemas.microsoft.com/office/powerpoint/2010/main" val="1449230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86E43D74-7850-2B40-A2AF-571E9631342B}"/>
              </a:ext>
            </a:extLst>
          </p:cNvPr>
          <p:cNvSpPr>
            <a:spLocks noGrp="1"/>
          </p:cNvSpPr>
          <p:nvPr>
            <p:ph type="title"/>
          </p:nvPr>
        </p:nvSpPr>
        <p:spPr/>
        <p:txBody>
          <a:bodyPr/>
          <a:lstStyle/>
          <a:p>
            <a:r>
              <a:rPr lang="en-US" sz="2699" dirty="0">
                <a:ea typeface="Heiti SC Light" charset="0"/>
                <a:cs typeface="Heiti SC Light" charset="0"/>
              </a:rPr>
              <a:t>Network Systems == Network Tools?</a:t>
            </a:r>
            <a:endParaRPr lang="en-US" altLang="en-US" sz="2699"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A53A854F-CFA7-A142-9328-E458CB35DB0B}"/>
              </a:ext>
            </a:extLst>
          </p:cNvPr>
          <p:cNvSpPr>
            <a:spLocks noGrp="1"/>
          </p:cNvSpPr>
          <p:nvPr>
            <p:ph idx="1"/>
          </p:nvPr>
        </p:nvSpPr>
        <p:spPr/>
        <p:txBody>
          <a:bodyPr/>
          <a:lstStyle/>
          <a:p>
            <a:endParaRPr lang="en-US"/>
          </a:p>
        </p:txBody>
      </p:sp>
      <p:sp>
        <p:nvSpPr>
          <p:cNvPr id="34818" name="Slide Number Placeholder 3">
            <a:extLst>
              <a:ext uri="{FF2B5EF4-FFF2-40B4-BE49-F238E27FC236}">
                <a16:creationId xmlns:a16="http://schemas.microsoft.com/office/drawing/2014/main" id="{FD8A92CF-55E9-A146-9CFE-E9394EA834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102">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557768" indent="-214526">
              <a:spcBef>
                <a:spcPct val="10000"/>
              </a:spcBef>
              <a:buFont typeface="Helvetica" pitchFamily="2" charset="0"/>
              <a:buChar char="–"/>
              <a:defRPr sz="1802">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858104" indent="-171621">
              <a:spcBef>
                <a:spcPct val="10000"/>
              </a:spcBef>
              <a:buFont typeface="Wingdings" pitchFamily="2" charset="2"/>
              <a:buChar char=""/>
              <a:defRPr sz="1502">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1346" indent="-171621">
              <a:spcBef>
                <a:spcPct val="10000"/>
              </a:spcBef>
              <a:buChar char="•"/>
              <a:defRPr sz="1502">
                <a:solidFill>
                  <a:schemeClr val="accent2"/>
                </a:solidFill>
                <a:latin typeface="Helvetica" pitchFamily="2" charset="0"/>
                <a:ea typeface="Arial" panose="020B0604020202020204" pitchFamily="34" charset="0"/>
                <a:cs typeface="Arial" panose="020B0604020202020204" pitchFamily="34" charset="0"/>
              </a:defRPr>
            </a:lvl4pPr>
            <a:lvl5pPr marL="1544587" indent="-171621">
              <a:spcBef>
                <a:spcPct val="10000"/>
              </a:spcBef>
              <a:buChar char="•"/>
              <a:defRPr sz="1502">
                <a:solidFill>
                  <a:schemeClr val="tx1"/>
                </a:solidFill>
                <a:latin typeface="Helvetica" pitchFamily="2" charset="0"/>
                <a:ea typeface="Arial" panose="020B0604020202020204" pitchFamily="34" charset="0"/>
                <a:cs typeface="Arial" panose="020B0604020202020204" pitchFamily="34" charset="0"/>
              </a:defRPr>
            </a:lvl5pPr>
            <a:lvl6pPr marL="1887828"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6pPr>
            <a:lvl7pPr marL="2231070"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7pPr>
            <a:lvl8pPr marL="2574312"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8pPr>
            <a:lvl9pPr marL="2917554" indent="-171621" eaLnBrk="0" fontAlgn="base" hangingPunct="0">
              <a:spcBef>
                <a:spcPct val="10000"/>
              </a:spcBef>
              <a:spcAft>
                <a:spcPct val="0"/>
              </a:spcAft>
              <a:buChar char="•"/>
              <a:defRPr sz="1502">
                <a:solidFill>
                  <a:schemeClr val="tx1"/>
                </a:solidFill>
                <a:latin typeface="Helvetica" pitchFamily="2" charset="0"/>
                <a:ea typeface="Arial" panose="020B0604020202020204" pitchFamily="34" charset="0"/>
                <a:cs typeface="Arial" panose="020B0604020202020204" pitchFamily="34" charset="0"/>
              </a:defRPr>
            </a:lvl9pPr>
          </a:lstStyle>
          <a:p>
            <a:pPr defTabSz="685523">
              <a:spcBef>
                <a:spcPct val="0"/>
              </a:spcBef>
              <a:buNone/>
            </a:pPr>
            <a:fld id="{4EF6A263-DBA3-DD4A-892F-0E0F6495733D}" type="slidenum">
              <a:rPr lang="en-US" altLang="en-US" sz="1051">
                <a:solidFill>
                  <a:srgbClr val="000000"/>
                </a:solidFill>
                <a:latin typeface="Times New Roman" panose="02020603050405020304" pitchFamily="18" charset="0"/>
              </a:rPr>
              <a:pPr defTabSz="685523">
                <a:spcBef>
                  <a:spcPct val="0"/>
                </a:spcBef>
                <a:buNone/>
              </a:pPr>
              <a:t>85</a:t>
            </a:fld>
            <a:endParaRPr lang="en-US" altLang="en-US" sz="1051" dirty="0">
              <a:solidFill>
                <a:srgbClr val="000000"/>
              </a:solidFill>
              <a:latin typeface="Times New Roman" panose="02020603050405020304" pitchFamily="18" charset="0"/>
            </a:endParaRPr>
          </a:p>
        </p:txBody>
      </p:sp>
      <p:sp>
        <p:nvSpPr>
          <p:cNvPr id="34819" name="TextBox 4">
            <a:extLst>
              <a:ext uri="{FF2B5EF4-FFF2-40B4-BE49-F238E27FC236}">
                <a16:creationId xmlns:a16="http://schemas.microsoft.com/office/drawing/2014/main" id="{AE112A5C-9F57-0F40-A18B-3ADA7EC3EA97}"/>
              </a:ext>
            </a:extLst>
          </p:cNvPr>
          <p:cNvSpPr txBox="1">
            <a:spLocks noChangeArrowheads="1"/>
          </p:cNvSpPr>
          <p:nvPr/>
        </p:nvSpPr>
        <p:spPr bwMode="auto">
          <a:xfrm>
            <a:off x="2062219" y="2691713"/>
            <a:ext cx="105189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traceroute</a:t>
            </a:r>
          </a:p>
        </p:txBody>
      </p:sp>
      <p:sp>
        <p:nvSpPr>
          <p:cNvPr id="34820" name="TextBox 5">
            <a:extLst>
              <a:ext uri="{FF2B5EF4-FFF2-40B4-BE49-F238E27FC236}">
                <a16:creationId xmlns:a16="http://schemas.microsoft.com/office/drawing/2014/main" id="{895D5968-F1D5-C04E-9F86-E5AA2F870D26}"/>
              </a:ext>
            </a:extLst>
          </p:cNvPr>
          <p:cNvSpPr txBox="1">
            <a:spLocks noChangeArrowheads="1"/>
          </p:cNvSpPr>
          <p:nvPr/>
        </p:nvSpPr>
        <p:spPr bwMode="auto">
          <a:xfrm>
            <a:off x="4569236" y="2520103"/>
            <a:ext cx="957314"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nslookup</a:t>
            </a:r>
          </a:p>
        </p:txBody>
      </p:sp>
      <p:sp>
        <p:nvSpPr>
          <p:cNvPr id="34821" name="TextBox 6">
            <a:extLst>
              <a:ext uri="{FF2B5EF4-FFF2-40B4-BE49-F238E27FC236}">
                <a16:creationId xmlns:a16="http://schemas.microsoft.com/office/drawing/2014/main" id="{8D8949B1-6369-E040-99DC-814B02FDE985}"/>
              </a:ext>
            </a:extLst>
          </p:cNvPr>
          <p:cNvSpPr txBox="1">
            <a:spLocks noChangeArrowheads="1"/>
          </p:cNvSpPr>
          <p:nvPr/>
        </p:nvSpPr>
        <p:spPr bwMode="auto">
          <a:xfrm>
            <a:off x="3858166" y="4522207"/>
            <a:ext cx="5501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ping</a:t>
            </a:r>
          </a:p>
        </p:txBody>
      </p:sp>
      <p:sp>
        <p:nvSpPr>
          <p:cNvPr id="34822" name="TextBox 7">
            <a:extLst>
              <a:ext uri="{FF2B5EF4-FFF2-40B4-BE49-F238E27FC236}">
                <a16:creationId xmlns:a16="http://schemas.microsoft.com/office/drawing/2014/main" id="{17D54403-E0E1-D048-A719-32F0C9302C3E}"/>
              </a:ext>
            </a:extLst>
          </p:cNvPr>
          <p:cNvSpPr txBox="1">
            <a:spLocks noChangeArrowheads="1"/>
          </p:cNvSpPr>
          <p:nvPr/>
        </p:nvSpPr>
        <p:spPr bwMode="auto">
          <a:xfrm>
            <a:off x="5480980" y="3606959"/>
            <a:ext cx="849913"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ipconfig</a:t>
            </a:r>
          </a:p>
        </p:txBody>
      </p:sp>
      <p:sp>
        <p:nvSpPr>
          <p:cNvPr id="34823" name="TextBox 8">
            <a:extLst>
              <a:ext uri="{FF2B5EF4-FFF2-40B4-BE49-F238E27FC236}">
                <a16:creationId xmlns:a16="http://schemas.microsoft.com/office/drawing/2014/main" id="{BE5400CF-DF02-404D-B2C3-6C63118D4859}"/>
              </a:ext>
            </a:extLst>
          </p:cNvPr>
          <p:cNvSpPr txBox="1">
            <a:spLocks noChangeArrowheads="1"/>
          </p:cNvSpPr>
          <p:nvPr/>
        </p:nvSpPr>
        <p:spPr bwMode="auto">
          <a:xfrm>
            <a:off x="1904835" y="3780952"/>
            <a:ext cx="1024639" cy="4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2402">
                <a:solidFill>
                  <a:srgbClr val="FF0000"/>
                </a:solidFill>
                <a:latin typeface="Helvetica" pitchFamily="2" charset="0"/>
              </a:rPr>
              <a:t>rancid</a:t>
            </a:r>
            <a:endParaRPr lang="en-US" altLang="en-US" sz="1502">
              <a:solidFill>
                <a:srgbClr val="FF0000"/>
              </a:solidFill>
              <a:latin typeface="Helvetica" pitchFamily="2" charset="0"/>
            </a:endParaRPr>
          </a:p>
        </p:txBody>
      </p:sp>
      <p:sp>
        <p:nvSpPr>
          <p:cNvPr id="34824" name="TextBox 9">
            <a:extLst>
              <a:ext uri="{FF2B5EF4-FFF2-40B4-BE49-F238E27FC236}">
                <a16:creationId xmlns:a16="http://schemas.microsoft.com/office/drawing/2014/main" id="{156DDD98-EC7C-0A4E-8F33-36ACDAC86EC8}"/>
              </a:ext>
            </a:extLst>
          </p:cNvPr>
          <p:cNvSpPr txBox="1">
            <a:spLocks noChangeArrowheads="1"/>
          </p:cNvSpPr>
          <p:nvPr/>
        </p:nvSpPr>
        <p:spPr bwMode="auto">
          <a:xfrm>
            <a:off x="3393624" y="3606959"/>
            <a:ext cx="678392"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whois</a:t>
            </a:r>
          </a:p>
        </p:txBody>
      </p:sp>
      <p:sp>
        <p:nvSpPr>
          <p:cNvPr id="34825" name="TextBox 11">
            <a:extLst>
              <a:ext uri="{FF2B5EF4-FFF2-40B4-BE49-F238E27FC236}">
                <a16:creationId xmlns:a16="http://schemas.microsoft.com/office/drawing/2014/main" id="{A564BE87-80E8-6444-83AF-CC9A6C8F88C6}"/>
              </a:ext>
            </a:extLst>
          </p:cNvPr>
          <p:cNvSpPr txBox="1">
            <a:spLocks noChangeArrowheads="1"/>
          </p:cNvSpPr>
          <p:nvPr/>
        </p:nvSpPr>
        <p:spPr bwMode="auto">
          <a:xfrm>
            <a:off x="5501315" y="2005278"/>
            <a:ext cx="9236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tcpdump</a:t>
            </a:r>
          </a:p>
        </p:txBody>
      </p:sp>
      <p:sp>
        <p:nvSpPr>
          <p:cNvPr id="34826" name="TextBox 12">
            <a:extLst>
              <a:ext uri="{FF2B5EF4-FFF2-40B4-BE49-F238E27FC236}">
                <a16:creationId xmlns:a16="http://schemas.microsoft.com/office/drawing/2014/main" id="{0CD8EAA3-E57F-0949-BC08-1EA5D0738515}"/>
              </a:ext>
            </a:extLst>
          </p:cNvPr>
          <p:cNvSpPr txBox="1">
            <a:spLocks noChangeArrowheads="1"/>
          </p:cNvSpPr>
          <p:nvPr/>
        </p:nvSpPr>
        <p:spPr bwMode="auto">
          <a:xfrm>
            <a:off x="4657785" y="5037033"/>
            <a:ext cx="1010213"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wireshark</a:t>
            </a:r>
          </a:p>
        </p:txBody>
      </p:sp>
      <p:sp>
        <p:nvSpPr>
          <p:cNvPr id="34827" name="TextBox 13">
            <a:extLst>
              <a:ext uri="{FF2B5EF4-FFF2-40B4-BE49-F238E27FC236}">
                <a16:creationId xmlns:a16="http://schemas.microsoft.com/office/drawing/2014/main" id="{4B0E404C-2F18-924B-BBA3-F255E0A84462}"/>
              </a:ext>
            </a:extLst>
          </p:cNvPr>
          <p:cNvSpPr txBox="1">
            <a:spLocks noChangeArrowheads="1"/>
          </p:cNvSpPr>
          <p:nvPr/>
        </p:nvSpPr>
        <p:spPr bwMode="auto">
          <a:xfrm>
            <a:off x="2038065" y="5094234"/>
            <a:ext cx="580608"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NDT</a:t>
            </a:r>
          </a:p>
        </p:txBody>
      </p:sp>
      <p:sp>
        <p:nvSpPr>
          <p:cNvPr id="34828" name="TextBox 12">
            <a:extLst>
              <a:ext uri="{FF2B5EF4-FFF2-40B4-BE49-F238E27FC236}">
                <a16:creationId xmlns:a16="http://schemas.microsoft.com/office/drawing/2014/main" id="{FA4C3337-D1D1-6741-9721-1C83B1464F96}"/>
              </a:ext>
            </a:extLst>
          </p:cNvPr>
          <p:cNvSpPr txBox="1">
            <a:spLocks noChangeArrowheads="1"/>
          </p:cNvSpPr>
          <p:nvPr/>
        </p:nvSpPr>
        <p:spPr bwMode="auto">
          <a:xfrm>
            <a:off x="5854862" y="4693815"/>
            <a:ext cx="559769"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iperf</a:t>
            </a:r>
          </a:p>
        </p:txBody>
      </p:sp>
      <p:sp>
        <p:nvSpPr>
          <p:cNvPr id="34829" name="TextBox 13">
            <a:extLst>
              <a:ext uri="{FF2B5EF4-FFF2-40B4-BE49-F238E27FC236}">
                <a16:creationId xmlns:a16="http://schemas.microsoft.com/office/drawing/2014/main" id="{18166194-74CA-0348-B6FF-E73A09FEC668}"/>
              </a:ext>
            </a:extLst>
          </p:cNvPr>
          <p:cNvSpPr txBox="1">
            <a:spLocks noChangeArrowheads="1"/>
          </p:cNvSpPr>
          <p:nvPr/>
        </p:nvSpPr>
        <p:spPr bwMode="auto">
          <a:xfrm>
            <a:off x="2990635" y="5323048"/>
            <a:ext cx="108395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dummynet</a:t>
            </a:r>
          </a:p>
        </p:txBody>
      </p:sp>
      <p:sp>
        <p:nvSpPr>
          <p:cNvPr id="34830" name="TextBox 14">
            <a:extLst>
              <a:ext uri="{FF2B5EF4-FFF2-40B4-BE49-F238E27FC236}">
                <a16:creationId xmlns:a16="http://schemas.microsoft.com/office/drawing/2014/main" id="{6F2A82DA-67E7-3F4C-91FC-24F324D1829E}"/>
              </a:ext>
            </a:extLst>
          </p:cNvPr>
          <p:cNvSpPr txBox="1">
            <a:spLocks noChangeArrowheads="1"/>
          </p:cNvSpPr>
          <p:nvPr/>
        </p:nvSpPr>
        <p:spPr bwMode="auto">
          <a:xfrm>
            <a:off x="3214039" y="2176886"/>
            <a:ext cx="73129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syslog</a:t>
            </a:r>
          </a:p>
        </p:txBody>
      </p:sp>
      <p:sp>
        <p:nvSpPr>
          <p:cNvPr id="34831" name="TextBox 15">
            <a:extLst>
              <a:ext uri="{FF2B5EF4-FFF2-40B4-BE49-F238E27FC236}">
                <a16:creationId xmlns:a16="http://schemas.microsoft.com/office/drawing/2014/main" id="{5E728DCB-1EEF-E042-8AE4-A0827B8F34CF}"/>
              </a:ext>
            </a:extLst>
          </p:cNvPr>
          <p:cNvSpPr txBox="1">
            <a:spLocks noChangeArrowheads="1"/>
          </p:cNvSpPr>
          <p:nvPr/>
        </p:nvSpPr>
        <p:spPr bwMode="auto">
          <a:xfrm>
            <a:off x="6361974" y="2977728"/>
            <a:ext cx="461986"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trat</a:t>
            </a:r>
          </a:p>
        </p:txBody>
      </p:sp>
      <p:sp>
        <p:nvSpPr>
          <p:cNvPr id="34832" name="TextBox 16">
            <a:extLst>
              <a:ext uri="{FF2B5EF4-FFF2-40B4-BE49-F238E27FC236}">
                <a16:creationId xmlns:a16="http://schemas.microsoft.com/office/drawing/2014/main" id="{23801C30-BE56-8042-AFCB-58339E7B95F7}"/>
              </a:ext>
            </a:extLst>
          </p:cNvPr>
          <p:cNvSpPr txBox="1">
            <a:spLocks noChangeArrowheads="1"/>
          </p:cNvSpPr>
          <p:nvPr/>
        </p:nvSpPr>
        <p:spPr bwMode="auto">
          <a:xfrm>
            <a:off x="4067039" y="3149337"/>
            <a:ext cx="612668"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snort</a:t>
            </a:r>
          </a:p>
        </p:txBody>
      </p:sp>
      <p:sp>
        <p:nvSpPr>
          <p:cNvPr id="34833" name="TextBox 17">
            <a:extLst>
              <a:ext uri="{FF2B5EF4-FFF2-40B4-BE49-F238E27FC236}">
                <a16:creationId xmlns:a16="http://schemas.microsoft.com/office/drawing/2014/main" id="{6FCD777B-BEEE-E44A-999D-EA8BB3470FF3}"/>
              </a:ext>
            </a:extLst>
          </p:cNvPr>
          <p:cNvSpPr txBox="1">
            <a:spLocks noChangeArrowheads="1"/>
          </p:cNvSpPr>
          <p:nvPr/>
        </p:nvSpPr>
        <p:spPr bwMode="auto">
          <a:xfrm>
            <a:off x="6760997" y="4350598"/>
            <a:ext cx="463589"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bro</a:t>
            </a:r>
          </a:p>
        </p:txBody>
      </p:sp>
      <p:sp>
        <p:nvSpPr>
          <p:cNvPr id="34834" name="TextBox 18">
            <a:extLst>
              <a:ext uri="{FF2B5EF4-FFF2-40B4-BE49-F238E27FC236}">
                <a16:creationId xmlns:a16="http://schemas.microsoft.com/office/drawing/2014/main" id="{28C90ED1-21CF-1B4D-8A4A-1159F7DC5ABD}"/>
              </a:ext>
            </a:extLst>
          </p:cNvPr>
          <p:cNvSpPr txBox="1">
            <a:spLocks noChangeArrowheads="1"/>
          </p:cNvSpPr>
          <p:nvPr/>
        </p:nvSpPr>
        <p:spPr bwMode="auto">
          <a:xfrm>
            <a:off x="1669718" y="2005278"/>
            <a:ext cx="966932"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arpwatch</a:t>
            </a:r>
          </a:p>
        </p:txBody>
      </p:sp>
      <p:sp>
        <p:nvSpPr>
          <p:cNvPr id="34835" name="TextBox 19">
            <a:extLst>
              <a:ext uri="{FF2B5EF4-FFF2-40B4-BE49-F238E27FC236}">
                <a16:creationId xmlns:a16="http://schemas.microsoft.com/office/drawing/2014/main" id="{76098FDC-E1B1-0E46-A026-E37D9C16F2E1}"/>
              </a:ext>
            </a:extLst>
          </p:cNvPr>
          <p:cNvSpPr txBox="1">
            <a:spLocks noChangeArrowheads="1"/>
          </p:cNvSpPr>
          <p:nvPr/>
        </p:nvSpPr>
        <p:spPr bwMode="auto">
          <a:xfrm>
            <a:off x="6521593" y="5323048"/>
            <a:ext cx="569388"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mrtg</a:t>
            </a:r>
          </a:p>
        </p:txBody>
      </p:sp>
      <p:sp>
        <p:nvSpPr>
          <p:cNvPr id="34836" name="TextBox 20">
            <a:extLst>
              <a:ext uri="{FF2B5EF4-FFF2-40B4-BE49-F238E27FC236}">
                <a16:creationId xmlns:a16="http://schemas.microsoft.com/office/drawing/2014/main" id="{5E161A24-7CDF-3141-984E-A709A277E9F7}"/>
              </a:ext>
            </a:extLst>
          </p:cNvPr>
          <p:cNvSpPr txBox="1">
            <a:spLocks noChangeArrowheads="1"/>
          </p:cNvSpPr>
          <p:nvPr/>
        </p:nvSpPr>
        <p:spPr bwMode="auto">
          <a:xfrm>
            <a:off x="1568743" y="3378148"/>
            <a:ext cx="66717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nmap</a:t>
            </a:r>
          </a:p>
        </p:txBody>
      </p:sp>
      <p:sp>
        <p:nvSpPr>
          <p:cNvPr id="34837" name="TextBox 21">
            <a:extLst>
              <a:ext uri="{FF2B5EF4-FFF2-40B4-BE49-F238E27FC236}">
                <a16:creationId xmlns:a16="http://schemas.microsoft.com/office/drawing/2014/main" id="{AA20755D-7FEB-9545-98D7-EFFBB3D1A00D}"/>
              </a:ext>
            </a:extLst>
          </p:cNvPr>
          <p:cNvSpPr txBox="1">
            <a:spLocks noChangeArrowheads="1"/>
          </p:cNvSpPr>
          <p:nvPr/>
        </p:nvSpPr>
        <p:spPr bwMode="auto">
          <a:xfrm>
            <a:off x="4576138" y="4064583"/>
            <a:ext cx="559769"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ntop</a:t>
            </a:r>
          </a:p>
        </p:txBody>
      </p:sp>
      <p:sp>
        <p:nvSpPr>
          <p:cNvPr id="34838" name="TextBox 22">
            <a:extLst>
              <a:ext uri="{FF2B5EF4-FFF2-40B4-BE49-F238E27FC236}">
                <a16:creationId xmlns:a16="http://schemas.microsoft.com/office/drawing/2014/main" id="{A19F05FA-9DCB-7049-9216-B55B3987CC3F}"/>
              </a:ext>
            </a:extLst>
          </p:cNvPr>
          <p:cNvSpPr txBox="1">
            <a:spLocks noChangeArrowheads="1"/>
          </p:cNvSpPr>
          <p:nvPr/>
        </p:nvSpPr>
        <p:spPr bwMode="auto">
          <a:xfrm>
            <a:off x="1710745" y="4522207"/>
            <a:ext cx="44275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dig</a:t>
            </a:r>
          </a:p>
        </p:txBody>
      </p:sp>
      <p:sp>
        <p:nvSpPr>
          <p:cNvPr id="34839" name="TextBox 23">
            <a:extLst>
              <a:ext uri="{FF2B5EF4-FFF2-40B4-BE49-F238E27FC236}">
                <a16:creationId xmlns:a16="http://schemas.microsoft.com/office/drawing/2014/main" id="{B6A5336B-215A-AB4B-9780-5296BA87BAE2}"/>
              </a:ext>
            </a:extLst>
          </p:cNvPr>
          <p:cNvSpPr txBox="1">
            <a:spLocks noChangeArrowheads="1"/>
          </p:cNvSpPr>
          <p:nvPr/>
        </p:nvSpPr>
        <p:spPr bwMode="auto">
          <a:xfrm>
            <a:off x="6632524" y="2348495"/>
            <a:ext cx="591830"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wget</a:t>
            </a:r>
          </a:p>
        </p:txBody>
      </p:sp>
      <p:sp>
        <p:nvSpPr>
          <p:cNvPr id="34840" name="TextBox 24">
            <a:extLst>
              <a:ext uri="{FF2B5EF4-FFF2-40B4-BE49-F238E27FC236}">
                <a16:creationId xmlns:a16="http://schemas.microsoft.com/office/drawing/2014/main" id="{9BE217A1-607C-9443-A7B8-E925F555FC98}"/>
              </a:ext>
            </a:extLst>
          </p:cNvPr>
          <p:cNvSpPr txBox="1">
            <a:spLocks noChangeArrowheads="1"/>
          </p:cNvSpPr>
          <p:nvPr/>
        </p:nvSpPr>
        <p:spPr bwMode="auto">
          <a:xfrm>
            <a:off x="2527474" y="4407801"/>
            <a:ext cx="987771"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F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10000"/>
              </a:spcBef>
              <a:buFont typeface="Helvetica" pitchFamily="2" charset="0"/>
              <a:buChar char="–"/>
              <a:defRPr sz="240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10000"/>
              </a:spcBef>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10000"/>
              </a:spcBef>
              <a:buChar char="•"/>
              <a:defRPr sz="2000">
                <a:solidFill>
                  <a:schemeClr val="accent2"/>
                </a:solidFill>
                <a:latin typeface="Helvetica" pitchFamily="2" charset="0"/>
                <a:ea typeface="Arial" panose="020B0604020202020204" pitchFamily="34" charset="0"/>
                <a:cs typeface="Arial" panose="020B0604020202020204" pitchFamily="34" charset="0"/>
              </a:defRPr>
            </a:lvl4pPr>
            <a:lvl5pPr marL="2057400" indent="-228600">
              <a:spcBef>
                <a:spcPct val="10000"/>
              </a:spcBef>
              <a:buChar char="•"/>
              <a:defRPr sz="2000">
                <a:solidFill>
                  <a:schemeClr val="tx1"/>
                </a:solidFill>
                <a:latin typeface="Helvetica" pitchFamily="2" charset="0"/>
                <a:ea typeface="Arial" panose="020B0604020202020204" pitchFamily="34" charset="0"/>
                <a:cs typeface="Arial" panose="020B0604020202020204" pitchFamily="34" charset="0"/>
              </a:defRPr>
            </a:lvl5pPr>
            <a:lvl6pPr marL="25146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6pPr>
            <a:lvl7pPr marL="29718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7pPr>
            <a:lvl8pPr marL="34290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8pPr>
            <a:lvl9pPr marL="3886200" indent="-228600" eaLnBrk="0" fontAlgn="base" hangingPunct="0">
              <a:spcBef>
                <a:spcPct val="10000"/>
              </a:spcBef>
              <a:spcAft>
                <a:spcPct val="0"/>
              </a:spcAft>
              <a:buChar char="•"/>
              <a:defRPr sz="2000">
                <a:solidFill>
                  <a:schemeClr val="tx1"/>
                </a:solidFill>
                <a:latin typeface="Helvetica" pitchFamily="2" charset="0"/>
                <a:ea typeface="Arial" panose="020B0604020202020204" pitchFamily="34" charset="0"/>
                <a:cs typeface="Arial" panose="020B0604020202020204" pitchFamily="34" charset="0"/>
              </a:defRPr>
            </a:lvl9pPr>
          </a:lstStyle>
          <a:p>
            <a:pPr defTabSz="685523" eaLnBrk="1" hangingPunct="1">
              <a:spcBef>
                <a:spcPct val="0"/>
              </a:spcBef>
              <a:buNone/>
            </a:pPr>
            <a:r>
              <a:rPr lang="en-US" altLang="en-US" sz="1502">
                <a:solidFill>
                  <a:srgbClr val="000000"/>
                </a:solidFill>
                <a:latin typeface="Helvetica" pitchFamily="2" charset="0"/>
              </a:rPr>
              <a:t>net-snmp</a:t>
            </a:r>
          </a:p>
        </p:txBody>
      </p:sp>
    </p:spTree>
    <p:extLst>
      <p:ext uri="{BB962C8B-B14F-4D97-AF65-F5344CB8AC3E}">
        <p14:creationId xmlns:p14="http://schemas.microsoft.com/office/powerpoint/2010/main" val="106031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29A3D60F-EA11-AC4A-BFFC-709FDE0B266B}" type="slidenum">
              <a:rPr lang="en-US" altLang="x-none" sz="1200">
                <a:latin typeface="Tahoma" charset="0"/>
              </a:rPr>
              <a:pPr/>
              <a:t>9</a:t>
            </a:fld>
            <a:endParaRPr lang="en-US" altLang="x-none" sz="1200">
              <a:latin typeface="Tahoma" charset="0"/>
            </a:endParaRPr>
          </a:p>
        </p:txBody>
      </p:sp>
      <p:sp>
        <p:nvSpPr>
          <p:cNvPr id="39938" name="Rectangle 2"/>
          <p:cNvSpPr>
            <a:spLocks noGrp="1" noChangeArrowheads="1"/>
          </p:cNvSpPr>
          <p:nvPr>
            <p:ph type="title"/>
          </p:nvPr>
        </p:nvSpPr>
        <p:spPr/>
        <p:txBody>
          <a:bodyPr/>
          <a:lstStyle/>
          <a:p>
            <a:r>
              <a:rPr lang="en-US" altLang="x-none">
                <a:ea typeface="ＭＳ Ｐゴシック" charset="-128"/>
              </a:rPr>
              <a:t>What Do You Need To Do?</a:t>
            </a:r>
          </a:p>
        </p:txBody>
      </p:sp>
      <p:sp>
        <p:nvSpPr>
          <p:cNvPr id="39939" name="Rectangle 6"/>
          <p:cNvSpPr>
            <a:spLocks noGrp="1" noChangeArrowheads="1"/>
          </p:cNvSpPr>
          <p:nvPr>
            <p:ph type="body" idx="1"/>
          </p:nvPr>
        </p:nvSpPr>
        <p:spPr>
          <a:xfrm>
            <a:off x="539750" y="1530350"/>
            <a:ext cx="8153400" cy="5029200"/>
          </a:xfrm>
          <a:noFill/>
        </p:spPr>
        <p:txBody>
          <a:bodyPr/>
          <a:lstStyle/>
          <a:p>
            <a:pPr defTabSz="914400">
              <a:lnSpc>
                <a:spcPct val="90000"/>
              </a:lnSpc>
              <a:buFont typeface="Wingdings" pitchFamily="2" charset="2"/>
              <a:buChar char="q"/>
            </a:pPr>
            <a:r>
              <a:rPr lang="en-US" altLang="x-none" sz="2400" dirty="0">
                <a:ea typeface="ＭＳ Ｐゴシック" charset="-128"/>
              </a:rPr>
              <a:t>Please </a:t>
            </a:r>
            <a:r>
              <a:rPr lang="en-US" altLang="zh-CN" sz="2400" dirty="0">
                <a:ea typeface="ＭＳ Ｐゴシック" charset="-128"/>
              </a:rPr>
              <a:t>go</a:t>
            </a:r>
            <a:r>
              <a:rPr lang="zh-CN" altLang="en-US" sz="2400" dirty="0">
                <a:ea typeface="ＭＳ Ｐゴシック" charset="-128"/>
              </a:rPr>
              <a:t> </a:t>
            </a:r>
            <a:r>
              <a:rPr lang="en-US" altLang="zh-CN" sz="2400" dirty="0">
                <a:ea typeface="ＭＳ Ｐゴシック" charset="-128"/>
              </a:rPr>
              <a:t>to</a:t>
            </a:r>
            <a:r>
              <a:rPr lang="zh-CN" altLang="en-US" sz="2400" dirty="0">
                <a:ea typeface="ＭＳ Ｐゴシック" charset="-128"/>
              </a:rPr>
              <a:t> </a:t>
            </a:r>
            <a:r>
              <a:rPr lang="en-US" altLang="zh-CN" sz="2400" dirty="0">
                <a:ea typeface="ＭＳ Ｐゴシック" charset="-128"/>
              </a:rPr>
              <a:t>the</a:t>
            </a:r>
            <a:r>
              <a:rPr lang="zh-CN" altLang="en-US" sz="2400" dirty="0">
                <a:ea typeface="ＭＳ Ｐゴシック" charset="-128"/>
              </a:rPr>
              <a:t> </a:t>
            </a:r>
            <a:r>
              <a:rPr lang="en-US" altLang="zh-CN" sz="2400" dirty="0">
                <a:ea typeface="ＭＳ Ｐゴシック" charset="-128"/>
              </a:rPr>
              <a:t>class</a:t>
            </a:r>
            <a:r>
              <a:rPr lang="zh-CN" altLang="en-US" sz="2400" dirty="0">
                <a:ea typeface="ＭＳ Ｐゴシック" charset="-128"/>
              </a:rPr>
              <a:t> </a:t>
            </a:r>
            <a:r>
              <a:rPr lang="en-US" altLang="zh-CN" sz="2400" dirty="0">
                <a:ea typeface="ＭＳ Ｐゴシック" charset="-128"/>
              </a:rPr>
              <a:t>website</a:t>
            </a:r>
            <a:r>
              <a:rPr lang="zh-CN" altLang="en-US" sz="2400" dirty="0">
                <a:ea typeface="ＭＳ Ｐゴシック" charset="-128"/>
              </a:rPr>
              <a:t> </a:t>
            </a:r>
            <a:r>
              <a:rPr lang="en-US" altLang="zh-CN" sz="2400" dirty="0">
                <a:ea typeface="ＭＳ Ｐゴシック" charset="-128"/>
              </a:rPr>
              <a:t>to</a:t>
            </a:r>
            <a:r>
              <a:rPr lang="zh-CN" altLang="en-US" sz="2400" dirty="0">
                <a:ea typeface="ＭＳ Ｐゴシック" charset="-128"/>
              </a:rPr>
              <a:t> </a:t>
            </a:r>
            <a:r>
              <a:rPr lang="en-US" altLang="zh-CN" sz="2400" dirty="0">
                <a:ea typeface="ＭＳ Ｐゴシック" charset="-128"/>
              </a:rPr>
              <a:t>fill</a:t>
            </a:r>
            <a:r>
              <a:rPr lang="zh-CN" altLang="en-US" sz="2400" dirty="0">
                <a:ea typeface="ＭＳ Ｐゴシック" charset="-128"/>
              </a:rPr>
              <a:t> </a:t>
            </a:r>
            <a:r>
              <a:rPr lang="en-US" altLang="zh-CN" sz="2400" dirty="0">
                <a:ea typeface="ＭＳ Ｐゴシック" charset="-128"/>
              </a:rPr>
              <a:t>out</a:t>
            </a:r>
            <a:r>
              <a:rPr lang="en-US" altLang="x-none" sz="2400" dirty="0">
                <a:ea typeface="ＭＳ Ｐゴシック" charset="-128"/>
              </a:rPr>
              <a:t> the class </a:t>
            </a:r>
            <a:r>
              <a:rPr lang="en-US" altLang="zh-CN" sz="2400" dirty="0">
                <a:ea typeface="ＭＳ Ｐゴシック" charset="-128"/>
              </a:rPr>
              <a:t>background </a:t>
            </a:r>
            <a:r>
              <a:rPr lang="en-US" altLang="x-none" sz="2400" dirty="0">
                <a:ea typeface="ＭＳ Ｐゴシック" charset="-128"/>
              </a:rPr>
              <a:t>survey</a:t>
            </a:r>
            <a:endParaRPr lang="en-US" altLang="x-none" sz="2000" dirty="0">
              <a:ea typeface="ＭＳ Ｐゴシック" charset="-128"/>
            </a:endParaRPr>
          </a:p>
          <a:p>
            <a:pPr lvl="1" defTabSz="914400">
              <a:buFont typeface="Courier New" panose="02070309020205020404" pitchFamily="49" charset="0"/>
              <a:buChar char="o"/>
            </a:pPr>
            <a:r>
              <a:rPr lang="en-US" altLang="x-none" sz="2000" dirty="0">
                <a:ea typeface="ＭＳ Ｐゴシック" charset="-128"/>
              </a:rPr>
              <a:t>help us </a:t>
            </a:r>
            <a:r>
              <a:rPr lang="en-US" altLang="zh-CN" sz="2000" dirty="0">
                <a:ea typeface="ＭＳ Ｐゴシック" charset="-128"/>
              </a:rPr>
              <a:t>better</a:t>
            </a:r>
            <a:r>
              <a:rPr lang="zh-CN" altLang="en-US" sz="2000" dirty="0">
                <a:ea typeface="ＭＳ Ｐゴシック" charset="-128"/>
              </a:rPr>
              <a:t> </a:t>
            </a:r>
            <a:r>
              <a:rPr lang="en-US" altLang="zh-CN" sz="2000" dirty="0">
                <a:ea typeface="ＭＳ Ｐゴシック" charset="-128"/>
              </a:rPr>
              <a:t>understand</a:t>
            </a:r>
            <a:r>
              <a:rPr lang="en-US" altLang="x-none" sz="2000" dirty="0">
                <a:ea typeface="ＭＳ Ｐゴシック" charset="-128"/>
              </a:rPr>
              <a:t> your background</a:t>
            </a:r>
          </a:p>
          <a:p>
            <a:pPr lvl="1" defTabSz="914400">
              <a:buFont typeface="Courier New" panose="02070309020205020404" pitchFamily="49" charset="0"/>
              <a:buChar char="o"/>
            </a:pPr>
            <a:r>
              <a:rPr lang="en-US" altLang="x-none" sz="2000" dirty="0">
                <a:ea typeface="ＭＳ Ｐゴシック" charset="-128"/>
              </a:rPr>
              <a:t>help us determine the depth</a:t>
            </a:r>
            <a:r>
              <a:rPr lang="en-US" altLang="zh-CN" sz="2000" dirty="0">
                <a:ea typeface="ＭＳ Ｐゴシック" charset="-128"/>
              </a:rPr>
              <a:t>, </a:t>
            </a:r>
            <a:r>
              <a:rPr lang="en-US" altLang="x-none" sz="2000" dirty="0">
                <a:ea typeface="ＭＳ Ｐゴシック" charset="-128"/>
              </a:rPr>
              <a:t>topics</a:t>
            </a:r>
            <a:r>
              <a:rPr lang="en-US" altLang="zh-CN" sz="2000" dirty="0">
                <a:ea typeface="ＭＳ Ｐゴシック" charset="-128"/>
              </a:rPr>
              <a:t>, and the</a:t>
            </a:r>
            <a:r>
              <a:rPr lang="zh-CN" altLang="en-US" sz="2000" dirty="0">
                <a:ea typeface="ＭＳ Ｐゴシック" charset="-128"/>
              </a:rPr>
              <a:t> </a:t>
            </a:r>
            <a:r>
              <a:rPr lang="en-US" altLang="zh-CN" sz="2000" dirty="0">
                <a:ea typeface="ＭＳ Ｐゴシック" charset="-128"/>
              </a:rPr>
              <a:t>details</a:t>
            </a:r>
            <a:r>
              <a:rPr lang="zh-CN" altLang="en-US" sz="2000" dirty="0">
                <a:ea typeface="ＭＳ Ｐゴシック" charset="-128"/>
              </a:rPr>
              <a:t> </a:t>
            </a:r>
            <a:r>
              <a:rPr lang="en-US" altLang="zh-CN" sz="2000" dirty="0">
                <a:ea typeface="ＭＳ Ｐゴシック" charset="-128"/>
              </a:rPr>
              <a:t>of</a:t>
            </a:r>
            <a:r>
              <a:rPr lang="zh-CN" altLang="en-US" sz="2000" dirty="0">
                <a:ea typeface="ＭＳ Ｐゴシック" charset="-128"/>
              </a:rPr>
              <a:t> </a:t>
            </a:r>
            <a:r>
              <a:rPr lang="en-US" altLang="zh-CN" sz="2000" dirty="0">
                <a:ea typeface="ＭＳ Ｐゴシック" charset="-128"/>
              </a:rPr>
              <a:t>lectures</a:t>
            </a:r>
            <a:endParaRPr lang="en-US" altLang="x-none" sz="2000" dirty="0">
              <a:ea typeface="ＭＳ Ｐゴシック" charset="-128"/>
            </a:endParaRPr>
          </a:p>
          <a:p>
            <a:pPr lvl="1" defTabSz="914400">
              <a:buFont typeface="Courier New" panose="02070309020205020404" pitchFamily="49" charset="0"/>
              <a:buChar char="o"/>
            </a:pPr>
            <a:r>
              <a:rPr lang="en-US" altLang="x-none" sz="2000" dirty="0">
                <a:ea typeface="ＭＳ Ｐゴシック" charset="-128"/>
              </a:rPr>
              <a:t>suggest topics that you want to be covered</a:t>
            </a:r>
            <a:r>
              <a:rPr lang="en-US" altLang="zh-CN" sz="2000" dirty="0">
                <a:ea typeface="ＭＳ Ｐゴシック" charset="-128"/>
              </a:rPr>
              <a:t> (if you think of a topic later, please send me an</a:t>
            </a:r>
            <a:r>
              <a:rPr lang="zh-CN" altLang="en-US" sz="2000" dirty="0">
                <a:ea typeface="ＭＳ Ｐゴシック" charset="-128"/>
              </a:rPr>
              <a:t> </a:t>
            </a:r>
            <a:r>
              <a:rPr lang="en-US" altLang="zh-CN" sz="2000" dirty="0">
                <a:ea typeface="ＭＳ Ｐゴシック" charset="-128"/>
              </a:rPr>
              <a:t>email)</a:t>
            </a:r>
            <a:endParaRPr lang="en-US" altLang="x-none" sz="1600" dirty="0">
              <a:ea typeface="ＭＳ Ｐゴシック" charset="-128"/>
            </a:endParaRPr>
          </a:p>
        </p:txBody>
      </p:sp>
      <p:pic>
        <p:nvPicPr>
          <p:cNvPr id="4" name="Picture 3">
            <a:extLst>
              <a:ext uri="{FF2B5EF4-FFF2-40B4-BE49-F238E27FC236}">
                <a16:creationId xmlns:a16="http://schemas.microsoft.com/office/drawing/2014/main" id="{720789A5-EA96-3D4D-BCB8-93A471DECD6D}"/>
              </a:ext>
            </a:extLst>
          </p:cNvPr>
          <p:cNvPicPr>
            <a:picLocks noChangeAspect="1"/>
          </p:cNvPicPr>
          <p:nvPr/>
        </p:nvPicPr>
        <p:blipFill rotWithShape="1">
          <a:blip r:embed="rId3">
            <a:extLst>
              <a:ext uri="{28A0092B-C50C-407E-A947-70E740481C1C}">
                <a14:useLocalDpi xmlns:a14="http://schemas.microsoft.com/office/drawing/2010/main" val="0"/>
              </a:ext>
            </a:extLst>
          </a:blip>
          <a:srcRect l="23770" t="26250" r="25410" b="33750"/>
          <a:stretch/>
        </p:blipFill>
        <p:spPr>
          <a:xfrm>
            <a:off x="3244056" y="4223686"/>
            <a:ext cx="2362200" cy="2438400"/>
          </a:xfrm>
          <a:prstGeom prst="rect">
            <a:avLst/>
          </a:prstGeom>
        </p:spPr>
      </p:pic>
    </p:spTree>
  </p:cSld>
  <p:clrMapOvr>
    <a:masterClrMapping/>
  </p:clrMapOvr>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CPSC633a</Template>
  <TotalTime>11931</TotalTime>
  <Pages>23</Pages>
  <Words>5304</Words>
  <Application>Microsoft Macintosh PowerPoint</Application>
  <PresentationFormat>Custom</PresentationFormat>
  <Paragraphs>1029</Paragraphs>
  <Slides>85</Slides>
  <Notes>63</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85</vt:i4>
      </vt:variant>
    </vt:vector>
  </HeadingPairs>
  <TitlesOfParts>
    <vt:vector size="101" baseType="lpstr">
      <vt:lpstr>Heiti SC Light</vt:lpstr>
      <vt:lpstr>ＭＳ Ｐゴシック</vt:lpstr>
      <vt:lpstr>宋体</vt:lpstr>
      <vt:lpstr>ZapfDingbats</vt:lpstr>
      <vt:lpstr>Arial</vt:lpstr>
      <vt:lpstr>Calibri</vt:lpstr>
      <vt:lpstr>Comic Sans MS</vt:lpstr>
      <vt:lpstr>Courier New</vt:lpstr>
      <vt:lpstr>Helvetica</vt:lpstr>
      <vt:lpstr>Tahoma</vt:lpstr>
      <vt:lpstr>Times New Roman</vt:lpstr>
      <vt:lpstr>Wingdings</vt:lpstr>
      <vt:lpstr>1_Kurose</vt:lpstr>
      <vt:lpstr>2_Kurose</vt:lpstr>
      <vt:lpstr>Photo Editor Photo</vt:lpstr>
      <vt:lpstr>ClipArt</vt:lpstr>
      <vt:lpstr>Advanced Research Topics in  Networked Systems</vt:lpstr>
      <vt:lpstr>Outline</vt:lpstr>
      <vt:lpstr>Personnel</vt:lpstr>
      <vt:lpstr>Instructor: Qiao Xiang</vt:lpstr>
      <vt:lpstr>Instructor: Congming Gao</vt:lpstr>
      <vt:lpstr>Instructor: Lu Tang</vt:lpstr>
      <vt:lpstr>What are the Goals of this Course?</vt:lpstr>
      <vt:lpstr>Advanced Research Topics in Networked Systems vs. Advanced Network Technology</vt:lpstr>
      <vt:lpstr>What Do You Need To Do?</vt:lpstr>
      <vt:lpstr>Workload</vt:lpstr>
      <vt:lpstr>Workload</vt:lpstr>
      <vt:lpstr>How to Succeed in this Class?</vt:lpstr>
      <vt:lpstr>Grading</vt:lpstr>
      <vt:lpstr>Questions?</vt:lpstr>
      <vt:lpstr>Outline</vt:lpstr>
      <vt:lpstr>Scope: Networked Systems</vt:lpstr>
      <vt:lpstr>Networking Systems and Networked Systems</vt:lpstr>
      <vt:lpstr>Networked Systems Topics We Plan to Cover</vt:lpstr>
      <vt:lpstr>Common Design Goals</vt:lpstr>
      <vt:lpstr>Fundamental Challenge Achieving Goals: Complexity</vt:lpstr>
      <vt:lpstr>Complexity</vt:lpstr>
      <vt:lpstr>Cloud Advantages</vt:lpstr>
      <vt:lpstr>Course Topic 1: Bigger Picture</vt:lpstr>
      <vt:lpstr>Course Topic 2: Software-Defined Networking (SDN) Architecture</vt:lpstr>
      <vt:lpstr>Course Topic 3: Research Skills</vt:lpstr>
      <vt:lpstr>Course Topic 4: Microservice Architecture</vt:lpstr>
      <vt:lpstr>Course Topic 5: Cloud Data Center Networking Systems Design &amp; Analysis (Part 1; Control)</vt:lpstr>
      <vt:lpstr>Course Topic 5: Cloud Data Center Networking Systems Design and Analysis (Part 2/Analysis)</vt:lpstr>
      <vt:lpstr>Course Topic 6: Cloud Applications &amp; Application-Driven Networking Systems</vt:lpstr>
      <vt:lpstr>Course Topic 7: AI + Systems</vt:lpstr>
      <vt:lpstr>Outline</vt:lpstr>
      <vt:lpstr>Network System Physical Infrastructure</vt:lpstr>
      <vt:lpstr>Campus/Enterprise Network</vt:lpstr>
      <vt:lpstr>Data Center Network</vt:lpstr>
      <vt:lpstr>Basic Data Center Network Infrastructure Design Goals</vt:lpstr>
      <vt:lpstr>Data Center Network Infrastructure Intuition:  Clos Networks</vt:lpstr>
      <vt:lpstr>Data Center Network Infrastructure  using Fat-tree Networks</vt:lpstr>
      <vt:lpstr>Data Center Network</vt:lpstr>
      <vt:lpstr>Outline</vt:lpstr>
      <vt:lpstr>PowerPoint Presentation</vt:lpstr>
      <vt:lpstr>Outline</vt:lpstr>
      <vt:lpstr>PowerPoint Presentation</vt:lpstr>
      <vt:lpstr>An Example: No Layering</vt:lpstr>
      <vt:lpstr>An Example: Benefit of Layering</vt:lpstr>
      <vt:lpstr>PowerPoint Presentation</vt:lpstr>
      <vt:lpstr>An Example of Layering</vt:lpstr>
      <vt:lpstr>An Example of Layering</vt:lpstr>
      <vt:lpstr>Layering -&gt; Logical Communication</vt:lpstr>
      <vt:lpstr>PowerPoint Presentation</vt:lpstr>
      <vt:lpstr>PowerPoint Presentation</vt:lpstr>
      <vt:lpstr>PowerPoint Presentation</vt:lpstr>
      <vt:lpstr>Packet as a Stack in a Layered Architecture</vt:lpstr>
      <vt:lpstr>Some Implications of Layered Architecture</vt:lpstr>
      <vt:lpstr>PowerPoint Presentation</vt:lpstr>
      <vt:lpstr>Outline</vt:lpstr>
      <vt:lpstr>PowerPoint Presentation</vt:lpstr>
      <vt:lpstr>PowerPoint Presentation</vt:lpstr>
      <vt:lpstr>PowerPoint Presentation</vt:lpstr>
      <vt:lpstr>PowerPoint Presentation</vt:lpstr>
      <vt:lpstr>PowerPoint Presentation</vt:lpstr>
      <vt:lpstr>Summary: End-to-End Arguments</vt:lpstr>
      <vt:lpstr>PowerPoint Presentation</vt:lpstr>
      <vt:lpstr>Example</vt:lpstr>
      <vt:lpstr>Challenges</vt:lpstr>
      <vt:lpstr>Question to Think: Limitations of Layering Architecture for Network Systems</vt:lpstr>
      <vt:lpstr>Outline</vt:lpstr>
      <vt:lpstr>PowerPoint Presentation</vt:lpstr>
      <vt:lpstr>PowerPoint Presentation</vt:lpstr>
      <vt:lpstr>PowerPoint Presentation</vt:lpstr>
      <vt:lpstr>PowerPoint Presentation</vt:lpstr>
      <vt:lpstr>Backup Slides</vt:lpstr>
      <vt:lpstr>Why Network Systems: A Place to Build Systems</vt:lpstr>
      <vt:lpstr>Why Networked Systems: A Place to Apply Theory</vt:lpstr>
      <vt:lpstr>Complexity: Simple Forwarding to Network Functions</vt:lpstr>
      <vt:lpstr>A Typical Summary of End-to-End Arguments</vt:lpstr>
      <vt:lpstr>Networked System Communication: Packet Switching Systems</vt:lpstr>
      <vt:lpstr>Why Packets?</vt:lpstr>
      <vt:lpstr>Supporting Layer: Directories to Map Name to Address</vt:lpstr>
      <vt:lpstr>Types of Directories</vt:lpstr>
      <vt:lpstr>Supporting Layer: Routing Mapping Flow/Pkt to Path</vt:lpstr>
      <vt:lpstr>Path Computation</vt:lpstr>
      <vt:lpstr>Networked Systems == Protocols?</vt:lpstr>
      <vt:lpstr>Networked Systems == Boxes?</vt:lpstr>
      <vt:lpstr>Network Systems == Network Tools?</vt:lpstr>
      <vt:lpstr>Network Systems == Network Tools?</vt:lpstr>
    </vt:vector>
  </TitlesOfParts>
  <Company>Yale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CPSC433/533: Computer Networks</dc:title>
  <dc:subject/>
  <dc:creator>Yang Richard Yang</dc:creator>
  <cp:keywords/>
  <dc:description/>
  <cp:lastModifiedBy>Qiao Xiang</cp:lastModifiedBy>
  <cp:revision>1107</cp:revision>
  <cp:lastPrinted>2017-08-31T13:23:32Z</cp:lastPrinted>
  <dcterms:created xsi:type="dcterms:W3CDTF">1997-02-16T14:02:43Z</dcterms:created>
  <dcterms:modified xsi:type="dcterms:W3CDTF">2023-09-07T10:15:52Z</dcterms:modified>
</cp:coreProperties>
</file>