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405" r:id="rId2"/>
    <p:sldId id="379" r:id="rId3"/>
    <p:sldId id="1172" r:id="rId4"/>
    <p:sldId id="1174" r:id="rId5"/>
    <p:sldId id="1168" r:id="rId6"/>
    <p:sldId id="2260" r:id="rId7"/>
    <p:sldId id="1162" r:id="rId8"/>
    <p:sldId id="2270" r:id="rId9"/>
    <p:sldId id="2271" r:id="rId10"/>
    <p:sldId id="2272" r:id="rId11"/>
    <p:sldId id="2273" r:id="rId12"/>
    <p:sldId id="2274" r:id="rId13"/>
    <p:sldId id="2275" r:id="rId14"/>
    <p:sldId id="2276" r:id="rId15"/>
    <p:sldId id="2261" r:id="rId16"/>
    <p:sldId id="2262" r:id="rId17"/>
    <p:sldId id="2264" r:id="rId18"/>
    <p:sldId id="2263" r:id="rId19"/>
    <p:sldId id="2265" r:id="rId20"/>
    <p:sldId id="2266" r:id="rId21"/>
    <p:sldId id="2267" r:id="rId22"/>
    <p:sldId id="2268" r:id="rId23"/>
    <p:sldId id="2269" r:id="rId24"/>
    <p:sldId id="2277" r:id="rId25"/>
  </p:sldIdLst>
  <p:sldSz cx="9156700" cy="68707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BF69"/>
    <a:srgbClr val="618FFD"/>
    <a:srgbClr val="C1CEFF"/>
    <a:srgbClr val="99FF66"/>
    <a:srgbClr val="A4A4A4"/>
    <a:srgbClr val="E6E6E6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90"/>
    <p:restoredTop sz="96638"/>
  </p:normalViewPr>
  <p:slideViewPr>
    <p:cSldViewPr>
      <p:cViewPr varScale="1">
        <p:scale>
          <a:sx n="132" d="100"/>
          <a:sy n="132" d="100"/>
        </p:scale>
        <p:origin x="1040" y="168"/>
      </p:cViewPr>
      <p:guideLst>
        <p:guide orient="horz" pos="2164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4512"/>
    </p:cViewPr>
  </p:sorterViewPr>
  <p:notesViewPr>
    <p:cSldViewPr>
      <p:cViewPr varScale="1">
        <p:scale>
          <a:sx n="57" d="100"/>
          <a:sy n="57" d="100"/>
        </p:scale>
        <p:origin x="-1668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60725" y="9150350"/>
            <a:ext cx="7953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14" tIns="46008" rIns="92014" bIns="46008">
            <a:spAutoFit/>
          </a:bodyPr>
          <a:lstStyle>
            <a:lvl1pPr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100">
                <a:latin typeface="Arial" charset="0"/>
              </a:rPr>
              <a:t>Page </a:t>
            </a:r>
            <a:fld id="{C4F8071E-ABCF-2B42-A935-AD377AFF0C9A}" type="slidenum">
              <a:rPr lang="en-US" altLang="x-none" sz="1100">
                <a:latin typeface="Arial" charset="0"/>
              </a:rPr>
              <a:pPr>
                <a:lnSpc>
                  <a:spcPct val="90000"/>
                </a:lnSpc>
              </a:pPr>
              <a:t>‹#›</a:t>
            </a:fld>
            <a:endParaRPr lang="en-US" altLang="x-none" sz="11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9488" y="4562475"/>
            <a:ext cx="5357812" cy="431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942" tIns="47651" rIns="96942" bIns="47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60725" y="9150350"/>
            <a:ext cx="7953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14" tIns="46008" rIns="92014" bIns="46008">
            <a:spAutoFit/>
          </a:bodyPr>
          <a:lstStyle>
            <a:lvl1pPr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06463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defTabSz="90646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100">
                <a:latin typeface="Arial" charset="0"/>
              </a:rPr>
              <a:t>Page </a:t>
            </a:r>
            <a:fld id="{9B0BEFC6-3EAC-9943-B11F-F59D06072D8F}" type="slidenum">
              <a:rPr lang="en-US" altLang="x-none" sz="1100">
                <a:latin typeface="Arial" charset="0"/>
              </a:rPr>
              <a:pPr>
                <a:lnSpc>
                  <a:spcPct val="90000"/>
                </a:lnSpc>
              </a:pPr>
              <a:t>‹#›</a:t>
            </a:fld>
            <a:endParaRPr lang="en-US" altLang="x-none" sz="1100">
              <a:latin typeface="Arial" charset="0"/>
            </a:endParaRP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6513" y="752475"/>
            <a:ext cx="4719637" cy="3541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defTabSz="9048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4784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57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02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278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6338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487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10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388" y="2133600"/>
            <a:ext cx="7781925" cy="1473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88" y="3894138"/>
            <a:ext cx="6410325" cy="1755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DB987-7680-8E4D-ADBF-0354B3743011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4AA04-0ED3-9B41-BA54-43A18A7C5CA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7301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5021F-1EA0-6049-8E20-1EE124CEAAF7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AA045-73D4-B648-888A-84DB9F1D008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9272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25" y="228600"/>
            <a:ext cx="1944688" cy="6030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86425" cy="6030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1C987-D171-C444-AA79-7308BD6F6F7F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D2B19-41B3-6247-94D8-BBAC18AFD76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43098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83513" cy="1146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3375"/>
            <a:ext cx="3814763" cy="4656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3" y="1603375"/>
            <a:ext cx="3816350" cy="4656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1CC1C-AD43-4944-BD37-E793F76797F8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F60C1-DDC1-7E47-A164-022BDDF139E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7517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D6609-1A66-F141-A053-1FE63D591DD1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C9A0C-B9C7-D94C-BB05-DB5EC86B0AC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388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414838"/>
            <a:ext cx="7781925" cy="1365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2911475"/>
            <a:ext cx="7781925" cy="1503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DD0CA-58F7-6B4B-89C6-17E0052F046C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25BC6-169E-5142-A679-370E63121DC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308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3375"/>
            <a:ext cx="3814763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3" y="1603375"/>
            <a:ext cx="381635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1D9BC-533B-9744-AD70-39BF702CA346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B5FB1-C0DA-F348-8CA8-DFC372EF0DC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7245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8288"/>
            <a:ext cx="40465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8"/>
            <a:ext cx="4046538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75" y="1538288"/>
            <a:ext cx="4048125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75" y="2179638"/>
            <a:ext cx="4048125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613EE-A4E4-AA42-8A7E-804DE566C3B6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66280-A527-1F4C-84D7-B0A6CBE22C3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7191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19A34-049B-0F42-9FB1-1DCFC6B66F9E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7F633-3331-744E-AFAB-5186F7023F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58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C993D-E167-2547-9A8F-208EA8613245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A9BBC-AA25-C049-87EC-C641F04CDEF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1492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13075" cy="1165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813" y="273050"/>
            <a:ext cx="5119687" cy="5864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8275"/>
            <a:ext cx="3013075" cy="469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9B2B-157B-5441-8708-05669110DE9D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3DFEF-D8D9-FC46-AF0A-067C4783905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2328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4810125"/>
            <a:ext cx="54927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463" y="614363"/>
            <a:ext cx="5492750" cy="4122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463" y="5376863"/>
            <a:ext cx="5492750" cy="806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3ACA0-E848-9D48-9CD5-EDD95AE03FE6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B4144-8B0B-9240-B6D6-98800162DE9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4370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8351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557" tIns="45781" rIns="91557" bIns="457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3375"/>
            <a:ext cx="7783513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557" tIns="45781" rIns="91557" bIns="45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295400"/>
            <a:ext cx="9156700" cy="76200"/>
          </a:xfrm>
          <a:prstGeom prst="rect">
            <a:avLst/>
          </a:prstGeom>
          <a:gradFill rotWithShape="0">
            <a:gsLst>
              <a:gs pos="0">
                <a:srgbClr val="475E7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8051800" y="6407150"/>
            <a:ext cx="184150" cy="16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1" tIns="45715" rIns="91431" bIns="45715">
            <a:spAutoFit/>
          </a:bodyPr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56700" cy="76200"/>
          </a:xfrm>
          <a:prstGeom prst="rect">
            <a:avLst/>
          </a:prstGeom>
          <a:gradFill rotWithShape="0">
            <a:gsLst>
              <a:gs pos="0">
                <a:srgbClr val="475E7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3041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4950" y="64135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ahoma" charset="0"/>
              </a:defRPr>
            </a:lvl1pPr>
          </a:lstStyle>
          <a:p>
            <a:fld id="{5DE04C93-C8CF-B645-A38F-745F3865E8D7}" type="datetime1">
              <a:rPr lang="en-US" altLang="x-none"/>
              <a:pPr/>
              <a:t>10/5/23</a:t>
            </a:fld>
            <a:endParaRPr lang="en-US" altLang="x-none"/>
          </a:p>
        </p:txBody>
      </p:sp>
      <p:sp>
        <p:nvSpPr>
          <p:cNvPr id="2304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750" y="64135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CS433/533: COmputer Networks</a:t>
            </a:r>
          </a:p>
        </p:txBody>
      </p:sp>
      <p:sp>
        <p:nvSpPr>
          <p:cNvPr id="23041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3100" y="64135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fld id="{6522CBCB-C11F-0148-B657-927C60AB639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2pPr>
      <a:lvl3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3pPr>
      <a:lvl4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4pPr>
      <a:lvl5pPr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5pPr>
      <a:lvl6pPr marL="457200"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defTabSz="915988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defTabSz="915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charset="0"/>
        <a:buChar char="r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4538" indent="-287338" algn="l" defTabSz="915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charset="0"/>
        <a:buChar char="m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4588" indent="-228600" algn="l" defTabSz="915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3375" indent="-230188" algn="l" defTabSz="9159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605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77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49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321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9375" indent="-22860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7386" y="1758950"/>
            <a:ext cx="7781925" cy="14732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altLang="zh-CN" sz="3600" dirty="0">
                <a:ea typeface="ＭＳ Ｐゴシック" charset="-128"/>
              </a:rPr>
              <a:t>Advanced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Research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Topics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in</a:t>
            </a:r>
            <a:r>
              <a:rPr lang="zh-CN" altLang="en-US" sz="3600" dirty="0">
                <a:ea typeface="ＭＳ Ｐゴシック" charset="-128"/>
              </a:rPr>
              <a:t> </a:t>
            </a:r>
            <a:br>
              <a:rPr lang="en-US" altLang="zh-CN" sz="3600" dirty="0">
                <a:ea typeface="ＭＳ Ｐゴシック" charset="-128"/>
              </a:rPr>
            </a:br>
            <a:r>
              <a:rPr lang="en-US" altLang="zh-CN" sz="3600" dirty="0">
                <a:ea typeface="ＭＳ Ｐゴシック" charset="-128"/>
              </a:rPr>
              <a:t>Networked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Systems:</a:t>
            </a:r>
            <a:br>
              <a:rPr lang="en-US" altLang="zh-CN" sz="3600" dirty="0">
                <a:ea typeface="ＭＳ Ｐゴシック" charset="-128"/>
              </a:rPr>
            </a:br>
            <a:r>
              <a:rPr lang="en-US" altLang="zh-CN" sz="3600" dirty="0">
                <a:ea typeface="ＭＳ Ｐゴシック" charset="-128"/>
              </a:rPr>
              <a:t>How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to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Read/Review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A</a:t>
            </a:r>
            <a:r>
              <a:rPr lang="zh-CN" altLang="en-US" sz="3600" dirty="0">
                <a:ea typeface="ＭＳ Ｐゴシック" charset="-128"/>
              </a:rPr>
              <a:t> </a:t>
            </a:r>
            <a:r>
              <a:rPr lang="en-US" altLang="zh-CN" sz="3600" dirty="0">
                <a:ea typeface="ＭＳ Ｐゴシック" charset="-128"/>
              </a:rPr>
              <a:t>Paper?</a:t>
            </a:r>
            <a:endParaRPr lang="en-US" altLang="x-none" sz="2400" dirty="0">
              <a:ea typeface="ＭＳ Ｐゴシック" charset="-128"/>
            </a:endParaRPr>
          </a:p>
        </p:txBody>
      </p:sp>
      <p:sp>
        <p:nvSpPr>
          <p:cNvPr id="2969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1665" y="3665075"/>
            <a:ext cx="7853364" cy="2755513"/>
          </a:xfrm>
        </p:spPr>
        <p:txBody>
          <a:bodyPr/>
          <a:lstStyle/>
          <a:p>
            <a:r>
              <a:rPr lang="en-US" altLang="zh-CN" b="1" dirty="0">
                <a:ea typeface="ＭＳ Ｐゴシック" charset="-128"/>
              </a:rPr>
              <a:t>Qiao</a:t>
            </a:r>
            <a:r>
              <a:rPr lang="zh-CN" altLang="en-US" b="1" dirty="0">
                <a:ea typeface="ＭＳ Ｐゴシック" charset="-128"/>
              </a:rPr>
              <a:t> </a:t>
            </a:r>
            <a:r>
              <a:rPr lang="en-US" altLang="zh-CN" b="1" dirty="0">
                <a:ea typeface="ＭＳ Ｐゴシック" charset="-128"/>
              </a:rPr>
              <a:t>Xiang</a:t>
            </a:r>
            <a:r>
              <a:rPr lang="en-US" altLang="zh-CN" dirty="0">
                <a:ea typeface="ＭＳ Ｐゴシック" charset="-128"/>
              </a:rPr>
              <a:t>,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 err="1">
                <a:ea typeface="ＭＳ Ｐゴシック" charset="-128"/>
              </a:rPr>
              <a:t>Congming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Gao,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and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Lu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Tang</a:t>
            </a:r>
            <a:endParaRPr lang="en-US" altLang="x-none" dirty="0">
              <a:ea typeface="ＭＳ Ｐゴシック" charset="-128"/>
            </a:endParaRPr>
          </a:p>
          <a:p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2400" dirty="0">
                <a:ea typeface="ＭＳ Ｐゴシック" charset="-128"/>
              </a:rPr>
              <a:t>https://</a:t>
            </a:r>
            <a:r>
              <a:rPr lang="en-US" altLang="x-none" sz="2400" dirty="0" err="1">
                <a:ea typeface="ＭＳ Ｐゴシック" charset="-128"/>
              </a:rPr>
              <a:t>sngr</a:t>
            </a:r>
            <a:r>
              <a:rPr lang="en-US" altLang="zh-CN" sz="2400" dirty="0" err="1">
                <a:ea typeface="ＭＳ Ｐゴシック" charset="-128"/>
              </a:rPr>
              <a:t>oup.org.cn</a:t>
            </a:r>
            <a:r>
              <a:rPr lang="en-US" altLang="x-none" sz="2400" dirty="0">
                <a:ea typeface="ＭＳ Ｐゴシック" charset="-128"/>
              </a:rPr>
              <a:t>/courses/</a:t>
            </a:r>
            <a:r>
              <a:rPr lang="en-US" altLang="zh-CN" sz="2400" dirty="0">
                <a:ea typeface="ＭＳ Ｐゴシック" charset="-128"/>
              </a:rPr>
              <a:t>a</a:t>
            </a:r>
            <a:r>
              <a:rPr lang="en-US" altLang="x-none" sz="2400" dirty="0">
                <a:ea typeface="ＭＳ Ｐゴシック" charset="-128"/>
              </a:rPr>
              <a:t>ns-xmuf2</a:t>
            </a:r>
            <a:r>
              <a:rPr lang="en-US" altLang="zh-CN" sz="2400" dirty="0">
                <a:ea typeface="ＭＳ Ｐゴシック" charset="-128"/>
              </a:rPr>
              <a:t>3</a:t>
            </a:r>
            <a:r>
              <a:rPr lang="en-US" altLang="x-none" sz="2400" dirty="0">
                <a:ea typeface="ＭＳ Ｐゴシック" charset="-128"/>
              </a:rPr>
              <a:t>/</a:t>
            </a:r>
            <a:r>
              <a:rPr lang="en-US" altLang="x-none" sz="2400" dirty="0" err="1">
                <a:ea typeface="ＭＳ Ｐゴシック" charset="-128"/>
              </a:rPr>
              <a:t>index.shtml</a:t>
            </a:r>
            <a:br>
              <a:rPr lang="en-US" altLang="x-none" sz="2400" dirty="0">
                <a:ea typeface="ＭＳ Ｐゴシック" charset="-128"/>
              </a:rPr>
            </a:br>
            <a:endParaRPr lang="en-US" altLang="x-none" sz="3600" dirty="0">
              <a:ea typeface="ＭＳ Ｐゴシック" charset="-128"/>
            </a:endParaRPr>
          </a:p>
          <a:p>
            <a:r>
              <a:rPr lang="en-US" altLang="zh-CN" sz="2000" dirty="0">
                <a:ea typeface="ＭＳ Ｐゴシック" charset="-128"/>
              </a:rPr>
              <a:t>9</a:t>
            </a:r>
            <a:r>
              <a:rPr lang="en-US" altLang="x-none" sz="2000" dirty="0">
                <a:ea typeface="ＭＳ Ｐゴシック" charset="-128"/>
              </a:rPr>
              <a:t>/</a:t>
            </a:r>
            <a:r>
              <a:rPr lang="en-US" altLang="zh-CN" sz="2000" dirty="0">
                <a:ea typeface="ＭＳ Ｐゴシック" charset="-128"/>
              </a:rPr>
              <a:t>26</a:t>
            </a:r>
            <a:r>
              <a:rPr lang="en-US" altLang="x-none" sz="2000" dirty="0">
                <a:ea typeface="ＭＳ Ｐゴシック" charset="-128"/>
              </a:rPr>
              <a:t>/20</a:t>
            </a:r>
            <a:r>
              <a:rPr lang="en-US" altLang="zh-CN" sz="2000" dirty="0">
                <a:ea typeface="ＭＳ Ｐゴシック" charset="-128"/>
              </a:rPr>
              <a:t>23</a:t>
            </a:r>
            <a:endParaRPr lang="en-US" altLang="x-none" sz="2000" dirty="0">
              <a:ea typeface="ＭＳ Ｐゴシック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695C6D-D2E6-4E46-8DBA-DDD17C9A6656}"/>
              </a:ext>
            </a:extLst>
          </p:cNvPr>
          <p:cNvSpPr txBox="1"/>
          <p:nvPr/>
        </p:nvSpPr>
        <p:spPr>
          <a:xfrm>
            <a:off x="465683" y="6407150"/>
            <a:ext cx="822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Th</a:t>
            </a:r>
            <a:r>
              <a:rPr lang="en-US" altLang="zh-CN" sz="1200" dirty="0">
                <a:latin typeface="+mn-lt"/>
              </a:rPr>
              <a:t>is</a:t>
            </a:r>
            <a:r>
              <a:rPr lang="zh-CN" altLang="en-US" sz="1200" dirty="0">
                <a:latin typeface="+mn-lt"/>
              </a:rPr>
              <a:t> </a:t>
            </a:r>
            <a:r>
              <a:rPr lang="en-US" altLang="zh-CN" sz="1200" dirty="0">
                <a:latin typeface="+mn-lt"/>
              </a:rPr>
              <a:t>deck</a:t>
            </a:r>
            <a:r>
              <a:rPr lang="zh-CN" altLang="en-US" sz="1200" dirty="0">
                <a:latin typeface="+mn-lt"/>
              </a:rPr>
              <a:t> </a:t>
            </a:r>
            <a:r>
              <a:rPr lang="en-US" altLang="zh-CN" sz="1200" dirty="0">
                <a:latin typeface="+mn-lt"/>
              </a:rPr>
              <a:t>of</a:t>
            </a:r>
            <a:r>
              <a:rPr lang="zh-CN" altLang="en-US" sz="1200" dirty="0">
                <a:latin typeface="+mn-lt"/>
              </a:rPr>
              <a:t> </a:t>
            </a:r>
            <a:r>
              <a:rPr lang="en-US" altLang="zh-CN" sz="1200" dirty="0">
                <a:latin typeface="+mn-lt"/>
              </a:rPr>
              <a:t>slides</a:t>
            </a:r>
            <a:r>
              <a:rPr lang="en-US" sz="1200" dirty="0">
                <a:latin typeface="+mn-lt"/>
              </a:rPr>
              <a:t> are heavily based on CPSC 433/533 at Yale University, by courtesy of Dr. Y. Richard Yang.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3647-6C9D-0841-A76C-17CB29AD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to </a:t>
            </a:r>
            <a:r>
              <a:rPr lang="en-US" altLang="zh-CN" sz="3600" dirty="0"/>
              <a:t>K</a:t>
            </a:r>
            <a:r>
              <a:rPr lang="en-US" sz="3600" dirty="0"/>
              <a:t>now after the </a:t>
            </a:r>
            <a:r>
              <a:rPr lang="en-US" altLang="zh-CN" sz="3600" dirty="0"/>
              <a:t>F</a:t>
            </a:r>
            <a:r>
              <a:rPr lang="en-US" sz="3600" dirty="0"/>
              <a:t>irst </a:t>
            </a:r>
            <a:r>
              <a:rPr lang="en-US" altLang="zh-CN" sz="3600" dirty="0"/>
              <a:t>P</a:t>
            </a:r>
            <a:r>
              <a:rPr lang="en-US" sz="3600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31599-AA4B-E247-BF99-973B8BAE5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</a:t>
            </a:r>
            <a:r>
              <a:rPr lang="en-US" dirty="0"/>
              <a:t>he five Cs</a:t>
            </a:r>
            <a:r>
              <a:rPr lang="zh-CN" altLang="en-US" dirty="0"/>
              <a:t> </a:t>
            </a:r>
            <a:r>
              <a:rPr lang="en-US" altLang="zh-CN" dirty="0"/>
              <a:t>(one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en-US" altLang="zh-CN" dirty="0"/>
              <a:t>diamonds)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b="1" dirty="0"/>
              <a:t>Category</a:t>
            </a:r>
            <a:r>
              <a:rPr lang="en-US" dirty="0"/>
              <a:t>: type of paper (system,</a:t>
            </a:r>
            <a:r>
              <a:rPr lang="zh-CN" altLang="en-US" dirty="0"/>
              <a:t> </a:t>
            </a:r>
            <a:r>
              <a:rPr lang="en-US" dirty="0"/>
              <a:t>measurement study</a:t>
            </a:r>
            <a:r>
              <a:rPr lang="en-US" altLang="zh-CN" dirty="0"/>
              <a:t>,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Context</a:t>
            </a:r>
            <a:r>
              <a:rPr lang="en-US" dirty="0"/>
              <a:t>: related work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Correctness</a:t>
            </a:r>
            <a:r>
              <a:rPr lang="en-US" dirty="0"/>
              <a:t>: valid assumptions?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Contributions</a:t>
            </a:r>
          </a:p>
          <a:p>
            <a:pPr>
              <a:buFont typeface="Wingdings" pitchFamily="2" charset="2"/>
              <a:buChar char="q"/>
            </a:pPr>
            <a:r>
              <a:rPr lang="en-US" b="1" dirty="0"/>
              <a:t>Clarity</a:t>
            </a:r>
            <a:r>
              <a:rPr lang="en-US" dirty="0"/>
              <a:t>: well written?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68980-6382-1549-AC6C-A4FB2A51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3524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4A462-A128-2848-BBC6-3781F3608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altLang="zh-CN" dirty="0"/>
              <a:t>S</a:t>
            </a:r>
            <a:r>
              <a:rPr lang="en-US" dirty="0"/>
              <a:t>econd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9A2-A1AF-C24C-92DA-ABD9E95DA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Read the paper! Expect this to take at least 1</a:t>
            </a:r>
            <a:r>
              <a:rPr lang="en-US" altLang="zh-CN" dirty="0"/>
              <a:t>-2</a:t>
            </a:r>
            <a:r>
              <a:rPr lang="en-US" dirty="0"/>
              <a:t> hours.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Look carefully at the diagrams, tables and graphs.</a:t>
            </a:r>
          </a:p>
          <a:p>
            <a:pPr lvl="1">
              <a:buFont typeface="Wingdings" pitchFamily="2" charset="2"/>
              <a:buChar char="q"/>
            </a:pP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good</a:t>
            </a:r>
            <a:r>
              <a:rPr lang="zh-CN" altLang="en-US" dirty="0"/>
              <a:t> </a:t>
            </a:r>
            <a:r>
              <a:rPr lang="en-US" altLang="zh-CN" dirty="0"/>
              <a:t>overview</a:t>
            </a:r>
            <a:r>
              <a:rPr lang="zh-CN" altLang="en-US" dirty="0"/>
              <a:t> </a:t>
            </a:r>
            <a:r>
              <a:rPr lang="en-US" altLang="zh-CN" dirty="0"/>
              <a:t>section</a:t>
            </a:r>
            <a:r>
              <a:rPr lang="zh-CN" altLang="en-US" dirty="0"/>
              <a:t> </a:t>
            </a:r>
            <a:r>
              <a:rPr lang="en-US" altLang="zh-CN" dirty="0"/>
              <a:t>usually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most</a:t>
            </a:r>
            <a:r>
              <a:rPr lang="zh-CN" altLang="en-US" dirty="0"/>
              <a:t> </a:t>
            </a:r>
            <a:r>
              <a:rPr lang="en-US" altLang="zh-CN" dirty="0"/>
              <a:t>information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need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understand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Check the references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Look at venues and years published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Have you read any of them? Are there some you haven’t</a:t>
            </a:r>
            <a:r>
              <a:rPr lang="zh-CN" altLang="en-US" dirty="0"/>
              <a:t> </a:t>
            </a:r>
            <a:r>
              <a:rPr lang="en-US" dirty="0"/>
              <a:t>read but seem interesting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9D541-F66A-3541-8A2B-F63ECC2B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573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A974-EC12-534D-BE6E-FA75EA34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</a:t>
            </a:r>
            <a:r>
              <a:rPr lang="en-US" altLang="zh-CN" dirty="0"/>
              <a:t>S</a:t>
            </a:r>
            <a:r>
              <a:rPr lang="en-US" dirty="0"/>
              <a:t>econd </a:t>
            </a:r>
            <a:r>
              <a:rPr lang="en-US" altLang="zh-CN" dirty="0"/>
              <a:t>P</a:t>
            </a:r>
            <a:r>
              <a:rPr lang="en-US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E80B7-3E73-8447-BEAE-2304181E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dirty="0"/>
              <a:t>should be able to describe what the paper is about to</a:t>
            </a:r>
            <a:r>
              <a:rPr lang="zh-CN" altLang="en-US" dirty="0"/>
              <a:t> </a:t>
            </a:r>
            <a:r>
              <a:rPr lang="en-US" dirty="0"/>
              <a:t>someone else who hasn’t read it.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This is a skill that improves with practice. Try it out on your</a:t>
            </a:r>
            <a:r>
              <a:rPr lang="zh-CN" altLang="en-US" dirty="0"/>
              <a:t> </a:t>
            </a:r>
            <a:r>
              <a:rPr lang="en-US" dirty="0"/>
              <a:t>friends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colleagues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Advisors,</a:t>
            </a:r>
            <a:r>
              <a:rPr lang="zh-CN" altLang="en-US" dirty="0"/>
              <a:t> </a:t>
            </a:r>
            <a:r>
              <a:rPr lang="en-US" altLang="zh-CN" dirty="0"/>
              <a:t>too!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4F7EF-9951-2643-A4AB-27D20D32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027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F97A2-33D7-0442-8B68-AC150B7D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altLang="zh-CN" dirty="0"/>
              <a:t>T</a:t>
            </a:r>
            <a:r>
              <a:rPr lang="en-US" dirty="0"/>
              <a:t>hird </a:t>
            </a:r>
            <a:r>
              <a:rPr lang="en-US" altLang="zh-CN" dirty="0"/>
              <a:t>P</a:t>
            </a:r>
            <a:r>
              <a:rPr lang="en-US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9C3AA-40D2-A543-9534-711451EA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Read again, in great detail, to “virtually re-implement” the</a:t>
            </a:r>
            <a:r>
              <a:rPr lang="zh-CN" altLang="en-US" dirty="0"/>
              <a:t> </a:t>
            </a:r>
            <a:r>
              <a:rPr lang="en-US" dirty="0"/>
              <a:t>paper (1-5 hours)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Identify and challenge assumptions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Think about how you would approach the problem,</a:t>
            </a:r>
            <a:r>
              <a:rPr lang="zh-CN" altLang="en-US" dirty="0"/>
              <a:t> </a:t>
            </a:r>
            <a:r>
              <a:rPr lang="en-US" dirty="0"/>
              <a:t>evaluate the solution, present the material, etc.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rgbClr val="FF0000"/>
                </a:solidFill>
              </a:rPr>
              <a:t>Try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to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think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how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you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would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approach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the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problem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as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at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the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first/second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pass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Look for what the authors have not said or evaluated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The third pass takes the most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6B364-4750-364D-9AEF-8C01332C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3596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42A82-6EB0-5B4F-A3FC-C0E8F571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</a:t>
            </a:r>
            <a:r>
              <a:rPr lang="en-US" altLang="zh-CN" dirty="0"/>
              <a:t>T</a:t>
            </a:r>
            <a:r>
              <a:rPr lang="en-US" dirty="0"/>
              <a:t>hird </a:t>
            </a:r>
            <a:r>
              <a:rPr lang="en-US" altLang="zh-CN" dirty="0"/>
              <a:t>P</a:t>
            </a:r>
            <a:r>
              <a:rPr lang="en-US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97DBA-0C0A-1F45-A13A-11D02F4DE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You will have a pretty good idea of whether you think this is</a:t>
            </a:r>
            <a:r>
              <a:rPr lang="zh-CN" altLang="en-US" dirty="0"/>
              <a:t> </a:t>
            </a:r>
            <a:r>
              <a:rPr lang="en-US" dirty="0"/>
              <a:t>good work and a good paper, and you will be able to articulate</a:t>
            </a:r>
            <a:r>
              <a:rPr lang="zh-CN" altLang="en-US" dirty="0"/>
              <a:t> </a:t>
            </a:r>
            <a:r>
              <a:rPr lang="en-US" dirty="0"/>
              <a:t>why.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You may have a few ideas for future work yourself!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C6547-B3F1-F24A-B717-B08A387D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712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3529-2EF7-4340-9F16-F8E92704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/>
              <a:t>Rebacca's</a:t>
            </a:r>
            <a:r>
              <a:rPr lang="zh-CN" altLang="en-US" dirty="0"/>
              <a:t> </a:t>
            </a:r>
            <a:r>
              <a:rPr lang="en-US" altLang="zh-CN" dirty="0"/>
              <a:t>Tips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D680C-C736-1646-8D86-34A978B36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Don’t read in order. Jump around however you like.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If the terminology is new, take one term at a time and try to work out its definition in isolation</a:t>
            </a:r>
            <a:r>
              <a:rPr lang="en-US" altLang="zh-CN" dirty="0"/>
              <a:t>.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Allow hours or days between passes.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Watch a video of the conference presentation</a:t>
            </a:r>
            <a:r>
              <a:rPr lang="en-US" altLang="zh-CN" dirty="0"/>
              <a:t>.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Find somebody else’s write-up of the paper</a:t>
            </a:r>
            <a:r>
              <a:rPr lang="en-US" altLang="zh-CN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2BB9B-EE1C-964D-BA69-9046F203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00753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D75E2-58EB-234F-AF78-6CF547DA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388350" cy="1146175"/>
          </a:xfrm>
        </p:spPr>
        <p:txBody>
          <a:bodyPr/>
          <a:lstStyle/>
          <a:p>
            <a:r>
              <a:rPr lang="en-US" altLang="zh-CN" sz="3200" dirty="0"/>
              <a:t>Discussion:</a:t>
            </a:r>
            <a:r>
              <a:rPr lang="zh-CN" altLang="en-US" sz="3200" dirty="0"/>
              <a:t> </a:t>
            </a:r>
            <a:r>
              <a:rPr lang="en-US" altLang="zh-CN" sz="3200" dirty="0"/>
              <a:t>Other</a:t>
            </a:r>
            <a:r>
              <a:rPr lang="zh-CN" altLang="en-US" sz="3200" dirty="0"/>
              <a:t> </a:t>
            </a:r>
            <a:r>
              <a:rPr lang="en-US" altLang="zh-CN" sz="3200" dirty="0"/>
              <a:t>Lessons</a:t>
            </a:r>
            <a:r>
              <a:rPr lang="zh-CN" altLang="en-US" sz="3200" dirty="0"/>
              <a:t> </a:t>
            </a:r>
            <a:r>
              <a:rPr lang="en-US" altLang="zh-CN" sz="3200" dirty="0"/>
              <a:t>/</a:t>
            </a:r>
            <a:r>
              <a:rPr lang="zh-CN" altLang="en-US" sz="3200" dirty="0"/>
              <a:t> </a:t>
            </a:r>
            <a:r>
              <a:rPr lang="en-US" altLang="zh-CN" sz="3200" dirty="0"/>
              <a:t>Experiences?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7F048-3A2B-6D42-902B-03E14F461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Pay</a:t>
            </a:r>
            <a:r>
              <a:rPr lang="zh-CN" altLang="en-US" dirty="0"/>
              <a:t> </a:t>
            </a:r>
            <a:r>
              <a:rPr lang="en-US" altLang="zh-CN" dirty="0"/>
              <a:t>special</a:t>
            </a:r>
            <a:r>
              <a:rPr lang="zh-CN" altLang="en-US" dirty="0"/>
              <a:t> </a:t>
            </a:r>
            <a:r>
              <a:rPr lang="en-US" altLang="zh-CN" dirty="0"/>
              <a:t>attention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Spend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running</a:t>
            </a:r>
            <a:r>
              <a:rPr lang="zh-CN" altLang="en-US" dirty="0"/>
              <a:t> </a:t>
            </a:r>
            <a:r>
              <a:rPr lang="en-US" altLang="zh-CN" dirty="0"/>
              <a:t>example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Sometimes,</a:t>
            </a:r>
            <a:r>
              <a:rPr lang="zh-CN" altLang="en-US" dirty="0"/>
              <a:t> </a:t>
            </a:r>
            <a:r>
              <a:rPr lang="en-US" altLang="zh-CN" dirty="0"/>
              <a:t>skip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Contact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clarifications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EE6BD-F712-1945-BBF2-C0094289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465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17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papers?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system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From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one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one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270718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44CB-E044-B946-B134-B28AAAA5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After</a:t>
            </a:r>
            <a:r>
              <a:rPr lang="zh-CN" altLang="en-US" sz="2800" dirty="0"/>
              <a:t> </a:t>
            </a:r>
            <a:r>
              <a:rPr lang="en-US" altLang="zh-CN" sz="2800" dirty="0"/>
              <a:t>Reading</a:t>
            </a:r>
            <a:r>
              <a:rPr lang="zh-CN" altLang="en-US" sz="2800" dirty="0"/>
              <a:t> </a:t>
            </a:r>
            <a:r>
              <a:rPr lang="en-US" altLang="zh-CN" sz="2800" dirty="0"/>
              <a:t>One</a:t>
            </a:r>
            <a:r>
              <a:rPr lang="zh-CN" altLang="en-US" sz="2800" dirty="0"/>
              <a:t> </a:t>
            </a:r>
            <a:r>
              <a:rPr lang="en-US" altLang="zh-CN" sz="2800" dirty="0"/>
              <a:t>Paper,</a:t>
            </a:r>
            <a:r>
              <a:rPr lang="zh-CN" altLang="en-US" sz="2800" dirty="0"/>
              <a:t> </a:t>
            </a:r>
            <a:r>
              <a:rPr lang="en-US" altLang="zh-CN" sz="2800" dirty="0"/>
              <a:t>What</a:t>
            </a:r>
            <a:r>
              <a:rPr lang="zh-CN" altLang="en-US" sz="2800" dirty="0"/>
              <a:t> </a:t>
            </a:r>
            <a:r>
              <a:rPr lang="en-US" altLang="zh-CN" sz="2800" dirty="0"/>
              <a:t>Next?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AA88F-8322-7D4A-BE91-875D70AB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Re-read</a:t>
            </a:r>
            <a:r>
              <a:rPr lang="zh-CN" altLang="en-US" dirty="0"/>
              <a:t> </a:t>
            </a:r>
            <a:r>
              <a:rPr lang="en-US" altLang="zh-CN" dirty="0"/>
              <a:t>introduction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"Cyberstalk"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authors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"Cited</a:t>
            </a:r>
            <a:r>
              <a:rPr lang="zh-CN" altLang="en-US" dirty="0"/>
              <a:t> </a:t>
            </a:r>
            <a:r>
              <a:rPr lang="en-US" altLang="zh-CN" dirty="0"/>
              <a:t>by"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Google</a:t>
            </a:r>
            <a:r>
              <a:rPr lang="zh-CN" altLang="en-US" dirty="0"/>
              <a:t> </a:t>
            </a:r>
            <a:r>
              <a:rPr lang="en-US" altLang="zh-CN" dirty="0"/>
              <a:t>Scholar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Survey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helpful,</a:t>
            </a:r>
            <a:r>
              <a:rPr lang="zh-CN" altLang="en-US" dirty="0"/>
              <a:t> </a:t>
            </a:r>
            <a:r>
              <a:rPr lang="en-US" altLang="zh-CN" dirty="0"/>
              <a:t>sometimes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B4417-2520-F342-8220-B44D9E43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251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19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papers?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system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From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one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paper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to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one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area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an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experience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paper?</a:t>
            </a:r>
          </a:p>
        </p:txBody>
      </p:sp>
    </p:spTree>
    <p:extLst>
      <p:ext uri="{BB962C8B-B14F-4D97-AF65-F5344CB8AC3E}">
        <p14:creationId xmlns:p14="http://schemas.microsoft.com/office/powerpoint/2010/main" val="32840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2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altLang="x-none" i="1" dirty="0">
                <a:solidFill>
                  <a:schemeClr val="accent1"/>
                </a:solidFill>
                <a:ea typeface="ＭＳ Ｐゴシック" charset="-128"/>
              </a:rPr>
              <a:t>Administrative trivia</a:t>
            </a:r>
            <a:r>
              <a:rPr lang="ja-JP" altLang="en-US" i="1">
                <a:solidFill>
                  <a:schemeClr val="accent1"/>
                </a:solidFill>
                <a:ea typeface="ＭＳ Ｐゴシック" charset="-128"/>
              </a:rPr>
              <a:t>’</a:t>
            </a:r>
            <a:r>
              <a:rPr lang="en-US" altLang="ja-JP" i="1" dirty="0">
                <a:solidFill>
                  <a:schemeClr val="accent1"/>
                </a:solidFill>
                <a:ea typeface="ＭＳ Ｐゴシック" charset="-128"/>
              </a:rPr>
              <a:t>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papers?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review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  <a:endParaRPr lang="en-US" altLang="x-none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ED7F-624A-B74C-A826-0BBCFB252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Experience</a:t>
            </a:r>
            <a:r>
              <a:rPr lang="zh-CN" altLang="en-US" sz="3200" dirty="0"/>
              <a:t> </a:t>
            </a:r>
            <a:r>
              <a:rPr lang="en-US" altLang="zh-CN" sz="3200" dirty="0"/>
              <a:t>Papers</a:t>
            </a:r>
            <a:r>
              <a:rPr lang="zh-CN" altLang="en-US" sz="3200" dirty="0"/>
              <a:t> </a:t>
            </a:r>
            <a:r>
              <a:rPr lang="en-US" altLang="zh-CN" sz="3200" dirty="0"/>
              <a:t>Are</a:t>
            </a:r>
            <a:r>
              <a:rPr lang="zh-CN" altLang="en-US" sz="3200" dirty="0"/>
              <a:t> </a:t>
            </a:r>
            <a:r>
              <a:rPr lang="en-US" altLang="zh-CN" sz="3200" dirty="0"/>
              <a:t>Different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B540-8B23-C640-A0E7-68587A3C1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bigger</a:t>
            </a:r>
            <a:r>
              <a:rPr lang="zh-CN" altLang="en-US" dirty="0"/>
              <a:t> </a:t>
            </a:r>
            <a:r>
              <a:rPr lang="en-US" altLang="zh-CN" dirty="0"/>
              <a:t>picture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company</a:t>
            </a:r>
            <a:r>
              <a:rPr lang="zh-CN" altLang="en-US" dirty="0"/>
              <a:t> </a:t>
            </a:r>
            <a:r>
              <a:rPr lang="en-US" altLang="zh-CN" dirty="0"/>
              <a:t>runs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systems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lot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engineering</a:t>
            </a:r>
            <a:r>
              <a:rPr lang="zh-CN" altLang="en-US" dirty="0"/>
              <a:t> </a:t>
            </a:r>
            <a:r>
              <a:rPr lang="en-US" altLang="zh-CN" dirty="0"/>
              <a:t>efforts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hidden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See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much</a:t>
            </a:r>
            <a:r>
              <a:rPr lang="zh-CN" altLang="en-US" dirty="0"/>
              <a:t> </a:t>
            </a:r>
            <a:r>
              <a:rPr lang="en-US" altLang="zh-CN" dirty="0"/>
              <a:t>efforts</a:t>
            </a:r>
            <a:r>
              <a:rPr lang="zh-CN" altLang="en-US" dirty="0"/>
              <a:t> </a:t>
            </a:r>
            <a:r>
              <a:rPr lang="en-US" altLang="zh-CN" dirty="0"/>
              <a:t>they</a:t>
            </a:r>
            <a:r>
              <a:rPr lang="zh-CN" altLang="en-US" dirty="0"/>
              <a:t> </a:t>
            </a:r>
            <a:r>
              <a:rPr lang="en-US" altLang="zh-CN" dirty="0"/>
              <a:t>spent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research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working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Future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open</a:t>
            </a:r>
            <a:r>
              <a:rPr lang="zh-CN" altLang="en-US" dirty="0"/>
              <a:t> </a:t>
            </a:r>
            <a:r>
              <a:rPr lang="en-US" altLang="zh-CN" dirty="0"/>
              <a:t>questions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valuable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Talks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different</a:t>
            </a:r>
            <a:r>
              <a:rPr lang="zh-CN" altLang="en-US" dirty="0"/>
              <a:t> </a:t>
            </a:r>
            <a:r>
              <a:rPr lang="en-US" altLang="zh-CN" dirty="0"/>
              <a:t>venues</a:t>
            </a:r>
            <a:r>
              <a:rPr lang="zh-CN" altLang="en-US" dirty="0"/>
              <a:t> </a:t>
            </a:r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shed</a:t>
            </a:r>
            <a:r>
              <a:rPr lang="zh-CN" altLang="en-US" dirty="0"/>
              <a:t> </a:t>
            </a:r>
            <a:r>
              <a:rPr lang="en-US" altLang="zh-CN" dirty="0"/>
              <a:t>light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different</a:t>
            </a:r>
            <a:r>
              <a:rPr lang="zh-CN" altLang="en-US" dirty="0"/>
              <a:t> </a:t>
            </a:r>
            <a:r>
              <a:rPr lang="en-US" altLang="zh-CN" dirty="0"/>
              <a:t>perspectives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167A3-B124-8F48-B2C0-0DC41DC7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165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21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papers?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system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From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one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paper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to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one</a:t>
            </a:r>
            <a:r>
              <a:rPr lang="zh-CN" altLang="en-US" dirty="0">
                <a:solidFill>
                  <a:schemeClr val="accent4"/>
                </a:solidFill>
                <a:ea typeface="ＭＳ Ｐゴシック" charset="-128"/>
              </a:rPr>
              <a:t> </a:t>
            </a:r>
            <a:r>
              <a:rPr lang="en-US" altLang="zh-CN" dirty="0">
                <a:solidFill>
                  <a:schemeClr val="accent4"/>
                </a:solidFill>
                <a:ea typeface="ＭＳ Ｐゴシック" charset="-128"/>
              </a:rPr>
              <a:t>area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an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experience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on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X?</a:t>
            </a:r>
          </a:p>
        </p:txBody>
      </p:sp>
    </p:spTree>
    <p:extLst>
      <p:ext uri="{BB962C8B-B14F-4D97-AF65-F5344CB8AC3E}">
        <p14:creationId xmlns:p14="http://schemas.microsoft.com/office/powerpoint/2010/main" val="2779698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D082-0FC8-B34A-B6B9-14F20FCA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388350" cy="1146175"/>
          </a:xfrm>
        </p:spPr>
        <p:txBody>
          <a:bodyPr/>
          <a:lstStyle/>
          <a:p>
            <a:r>
              <a:rPr lang="en-US" altLang="zh-CN" sz="3200" dirty="0"/>
              <a:t>X</a:t>
            </a:r>
            <a:r>
              <a:rPr lang="zh-CN" altLang="en-US" sz="3200" dirty="0"/>
              <a:t> </a:t>
            </a:r>
            <a:r>
              <a:rPr lang="en-US" altLang="zh-CN" sz="3200" dirty="0"/>
              <a:t>=</a:t>
            </a:r>
            <a:r>
              <a:rPr lang="zh-CN" altLang="en-US" sz="3200" dirty="0"/>
              <a:t> </a:t>
            </a:r>
            <a:r>
              <a:rPr lang="en-US" altLang="zh-CN" sz="3200" dirty="0"/>
              <a:t>Anything</a:t>
            </a:r>
            <a:r>
              <a:rPr lang="zh-CN" altLang="en-US" sz="3200" dirty="0"/>
              <a:t> </a:t>
            </a:r>
            <a:r>
              <a:rPr lang="en-US" altLang="zh-CN" sz="3200" dirty="0"/>
              <a:t>but</a:t>
            </a:r>
            <a:r>
              <a:rPr lang="zh-CN" altLang="en-US" sz="3200" dirty="0"/>
              <a:t> </a:t>
            </a:r>
            <a:r>
              <a:rPr lang="en-US" altLang="zh-CN" sz="3200" dirty="0"/>
              <a:t>Your</a:t>
            </a:r>
            <a:r>
              <a:rPr lang="zh-CN" altLang="en-US" sz="3200" dirty="0"/>
              <a:t> </a:t>
            </a:r>
            <a:r>
              <a:rPr lang="en-US" altLang="zh-CN" sz="3200" dirty="0"/>
              <a:t>Field</a:t>
            </a:r>
            <a:r>
              <a:rPr lang="zh-CN" altLang="en-US" sz="3200" dirty="0"/>
              <a:t> </a:t>
            </a:r>
            <a:r>
              <a:rPr lang="en-US" altLang="zh-CN" sz="3200" dirty="0"/>
              <a:t>(e.g.,</a:t>
            </a:r>
            <a:r>
              <a:rPr lang="zh-CN" altLang="en-US" sz="3200" dirty="0"/>
              <a:t> </a:t>
            </a:r>
            <a:r>
              <a:rPr lang="en-US" altLang="zh-CN" sz="3200" dirty="0"/>
              <a:t>TCS,</a:t>
            </a:r>
            <a:r>
              <a:rPr lang="zh-CN" altLang="en-US" sz="3200" dirty="0"/>
              <a:t> </a:t>
            </a:r>
            <a:r>
              <a:rPr lang="en-US" altLang="zh-CN" sz="3200" dirty="0"/>
              <a:t>AI,</a:t>
            </a:r>
            <a:r>
              <a:rPr lang="zh-CN" altLang="en-US" sz="3200" dirty="0"/>
              <a:t> </a:t>
            </a:r>
            <a:r>
              <a:rPr lang="en-US" altLang="zh-CN" sz="3200" dirty="0"/>
              <a:t>PL,</a:t>
            </a:r>
            <a:r>
              <a:rPr lang="zh-CN" altLang="en-US" sz="3200" dirty="0"/>
              <a:t> </a:t>
            </a:r>
            <a:r>
              <a:rPr lang="en-US" altLang="zh-CN" sz="3200" dirty="0"/>
              <a:t>Robotics,</a:t>
            </a:r>
            <a:r>
              <a:rPr lang="zh-CN" altLang="en-US" sz="3200" dirty="0"/>
              <a:t> </a:t>
            </a:r>
            <a:r>
              <a:rPr lang="en-US" altLang="zh-CN" sz="3200" dirty="0"/>
              <a:t>Control,</a:t>
            </a:r>
            <a:r>
              <a:rPr lang="zh-CN" altLang="en-US" sz="3200" dirty="0"/>
              <a:t> </a:t>
            </a:r>
            <a:r>
              <a:rPr lang="en-US" altLang="zh-CN" sz="3200" dirty="0"/>
              <a:t>etc.)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B8C57-3E47-7347-B348-74D5C6E8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papers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X?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Topic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Tool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Open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eyes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…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hard?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Fun?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462EB-B602-ED4E-9D07-2CFA7F9D0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2042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7FD2-487C-7B4D-B7AD-53979A06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Tips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Papers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D8A5E-5BF4-F543-BE81-AC5BF7ACF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Identify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  <a:r>
              <a:rPr lang="zh-CN" altLang="en-US" dirty="0"/>
              <a:t> </a:t>
            </a:r>
            <a:r>
              <a:rPr lang="en-US" altLang="zh-CN" dirty="0"/>
              <a:t>formulation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See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research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Don't</a:t>
            </a:r>
            <a:r>
              <a:rPr lang="zh-CN" altLang="en-US" dirty="0"/>
              <a:t> </a:t>
            </a:r>
            <a:r>
              <a:rPr lang="en-US" altLang="zh-CN" dirty="0"/>
              <a:t>jump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details</a:t>
            </a:r>
            <a:r>
              <a:rPr lang="zh-CN" altLang="en-US" dirty="0"/>
              <a:t> </a:t>
            </a:r>
            <a:r>
              <a:rPr lang="en-US" altLang="zh-CN" dirty="0"/>
              <a:t>just</a:t>
            </a:r>
            <a:r>
              <a:rPr lang="zh-CN" altLang="en-US" dirty="0"/>
              <a:t> </a:t>
            </a:r>
            <a:r>
              <a:rPr lang="en-US" altLang="zh-CN" dirty="0"/>
              <a:t>yet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Understand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assumption/usefulness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Talk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friends/faculties</a:t>
            </a:r>
            <a:r>
              <a:rPr lang="zh-CN" altLang="en-US" dirty="0"/>
              <a:t> </a:t>
            </a:r>
            <a:r>
              <a:rPr lang="en-US" altLang="zh-CN" dirty="0"/>
              <a:t>working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Don't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afraid/shy,</a:t>
            </a:r>
            <a:r>
              <a:rPr lang="zh-CN" altLang="en-US" dirty="0"/>
              <a:t> </a:t>
            </a:r>
            <a:r>
              <a:rPr lang="en-US" altLang="zh-CN" dirty="0"/>
              <a:t>drop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email,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simply</a:t>
            </a:r>
            <a:r>
              <a:rPr lang="zh-CN" altLang="en-US" dirty="0"/>
              <a:t> </a:t>
            </a:r>
            <a:r>
              <a:rPr lang="en-US" altLang="zh-CN" dirty="0"/>
              <a:t>knock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door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They</a:t>
            </a:r>
            <a:r>
              <a:rPr lang="zh-CN" altLang="en-US" dirty="0"/>
              <a:t> </a:t>
            </a:r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know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find,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pointers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19D50-830F-D344-B9D9-DB97A163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23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528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24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papers?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system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From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one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one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area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an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experience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paper?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altLang="zh-CN" dirty="0">
                <a:ea typeface="ＭＳ Ｐゴシック" charset="-128"/>
              </a:rPr>
              <a:t>How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to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read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a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paper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on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X?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review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paper?</a:t>
            </a:r>
          </a:p>
        </p:txBody>
      </p:sp>
    </p:spTree>
    <p:extLst>
      <p:ext uri="{BB962C8B-B14F-4D97-AF65-F5344CB8AC3E}">
        <p14:creationId xmlns:p14="http://schemas.microsoft.com/office/powerpoint/2010/main" val="90092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9A3D60F-EA11-AC4A-BFFC-709FDE0B266B}" type="slidenum">
              <a:rPr lang="en-US" altLang="x-none" sz="1200">
                <a:latin typeface="Tahoma" charset="0"/>
              </a:rPr>
              <a:pPr/>
              <a:t>3</a:t>
            </a:fld>
            <a:endParaRPr lang="en-US" altLang="x-none" sz="1200">
              <a:latin typeface="Tahoma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ＭＳ Ｐゴシック" charset="-128"/>
              </a:rPr>
              <a:t>Recap: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Workload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530350"/>
            <a:ext cx="8458200" cy="5029200"/>
          </a:xfrm>
          <a:noFill/>
        </p:spPr>
        <p:txBody>
          <a:bodyPr lIns="90000"/>
          <a:lstStyle/>
          <a:p>
            <a:pPr defTabSz="914400">
              <a:buFont typeface="Wingdings" pitchFamily="2" charset="2"/>
              <a:buChar char="q"/>
            </a:pPr>
            <a:r>
              <a:rPr lang="en-US" altLang="zh-CN" sz="2400" dirty="0">
                <a:latin typeface="Comic Sans MS" charset="0"/>
                <a:ea typeface="ＭＳ Ｐゴシック" charset="-128"/>
              </a:rPr>
              <a:t>Attendance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 （</a:t>
            </a:r>
            <a:r>
              <a:rPr lang="en-US" altLang="zh-CN" sz="2400" dirty="0">
                <a:latin typeface="Comic Sans MS" charset="0"/>
                <a:ea typeface="ＭＳ Ｐゴシック" charset="-128"/>
              </a:rPr>
              <a:t>10%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）</a:t>
            </a:r>
            <a:endParaRPr lang="en-US" altLang="zh-CN" sz="2400" dirty="0">
              <a:ea typeface="ＭＳ Ｐゴシック" charset="-128"/>
            </a:endParaRPr>
          </a:p>
          <a:p>
            <a:pPr defTabSz="914400">
              <a:buFont typeface="Wingdings" pitchFamily="2" charset="2"/>
              <a:buChar char="q"/>
            </a:pPr>
            <a:r>
              <a:rPr lang="en-US" altLang="zh-CN" sz="2400" dirty="0">
                <a:ea typeface="ＭＳ Ｐゴシック" charset="-128"/>
              </a:rPr>
              <a:t>2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written</a:t>
            </a:r>
            <a:r>
              <a:rPr lang="en-US" altLang="x-none" sz="2400" dirty="0">
                <a:ea typeface="ＭＳ Ｐゴシック" charset="-128"/>
              </a:rPr>
              <a:t> assignments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(5%+5%)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ＭＳ Ｐゴシック" charset="-128"/>
              </a:rPr>
              <a:t>WA1: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mock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PC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(review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+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discussion)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(2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weeks)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To</a:t>
            </a:r>
            <a:r>
              <a:rPr lang="zh-CN" altLang="en-US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be</a:t>
            </a:r>
            <a:r>
              <a:rPr lang="zh-CN" altLang="en-US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posted</a:t>
            </a:r>
            <a:r>
              <a:rPr lang="zh-CN" altLang="en-US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this</a:t>
            </a:r>
            <a:r>
              <a:rPr lang="zh-CN" altLang="en-US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ea typeface="ＭＳ Ｐゴシック" charset="-128"/>
              </a:rPr>
              <a:t>week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ＭＳ Ｐゴシック" charset="-128"/>
              </a:rPr>
              <a:t>WA2: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distributed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algorithms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(2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weeks)</a:t>
            </a:r>
            <a:endParaRPr lang="en-US" altLang="x-none" dirty="0">
              <a:ea typeface="ＭＳ Ｐゴシック" charset="-128"/>
            </a:endParaRPr>
          </a:p>
          <a:p>
            <a:pPr defTabSz="914400">
              <a:buFont typeface="Wingdings" pitchFamily="2" charset="2"/>
              <a:buChar char="q"/>
            </a:pPr>
            <a:r>
              <a:rPr lang="en-US" altLang="zh-CN" sz="2400" dirty="0">
                <a:ea typeface="ＭＳ Ｐゴシック" charset="-128"/>
              </a:rPr>
              <a:t>2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lab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assignments</a:t>
            </a:r>
            <a:r>
              <a:rPr lang="zh-CN" altLang="en-US" sz="2400" dirty="0">
                <a:ea typeface="ＭＳ Ｐゴシック" charset="-128"/>
              </a:rPr>
              <a:t> </a:t>
            </a:r>
            <a:r>
              <a:rPr lang="en-US" altLang="zh-CN" sz="2400" dirty="0">
                <a:ea typeface="ＭＳ Ｐゴシック" charset="-128"/>
              </a:rPr>
              <a:t>(15%+15%)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ＭＳ Ｐゴシック" charset="-128"/>
              </a:rPr>
              <a:t>LA1: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P4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tutorial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(3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weeks)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bmv2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baseline,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real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switch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for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bonus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ＭＳ Ｐゴシック" charset="-128"/>
              </a:rPr>
              <a:t>LA2: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experiment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(3</a:t>
            </a:r>
            <a:r>
              <a:rPr lang="zh-CN" altLang="en-US" sz="2000" dirty="0">
                <a:ea typeface="ＭＳ Ｐゴシック" charset="-128"/>
              </a:rPr>
              <a:t> </a:t>
            </a:r>
            <a:r>
              <a:rPr lang="en-US" altLang="zh-CN" sz="2000" dirty="0">
                <a:ea typeface="ＭＳ Ｐゴシック" charset="-128"/>
              </a:rPr>
              <a:t>weeks)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a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systematic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experiment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study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including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methodology,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dataset,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figures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and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results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analysis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the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specifics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of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the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experiment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decided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your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advisor</a:t>
            </a:r>
          </a:p>
        </p:txBody>
      </p:sp>
    </p:spTree>
    <p:extLst>
      <p:ext uri="{BB962C8B-B14F-4D97-AF65-F5344CB8AC3E}">
        <p14:creationId xmlns:p14="http://schemas.microsoft.com/office/powerpoint/2010/main" val="99425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9A3D60F-EA11-AC4A-BFFC-709FDE0B266B}" type="slidenum">
              <a:rPr lang="en-US" altLang="x-none" sz="1200">
                <a:latin typeface="Tahoma" charset="0"/>
              </a:rPr>
              <a:pPr/>
              <a:t>4</a:t>
            </a:fld>
            <a:endParaRPr lang="en-US" altLang="x-none" sz="1200">
              <a:latin typeface="Tahoma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ＭＳ Ｐゴシック" charset="-128"/>
              </a:rPr>
              <a:t>Recap:</a:t>
            </a:r>
            <a:r>
              <a:rPr lang="zh-CN" altLang="en-US" dirty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Workload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530350"/>
            <a:ext cx="8153400" cy="5029200"/>
          </a:xfrm>
          <a:noFill/>
        </p:spPr>
        <p:txBody>
          <a:bodyPr lIns="90000"/>
          <a:lstStyle/>
          <a:p>
            <a:pPr defTabSz="914400">
              <a:buFont typeface="Wingdings" pitchFamily="2" charset="2"/>
              <a:buChar char="q"/>
            </a:pPr>
            <a:r>
              <a:rPr lang="en-US" altLang="zh-CN" sz="2400" dirty="0">
                <a:latin typeface="Comic Sans MS" charset="0"/>
                <a:ea typeface="ＭＳ Ｐゴシック" charset="-128"/>
              </a:rPr>
              <a:t>2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400" dirty="0">
                <a:latin typeface="Comic Sans MS" charset="0"/>
                <a:ea typeface="ＭＳ Ｐゴシック" charset="-128"/>
              </a:rPr>
              <a:t>class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400" dirty="0">
                <a:latin typeface="Comic Sans MS" charset="0"/>
                <a:ea typeface="ＭＳ Ｐゴシック" charset="-128"/>
              </a:rPr>
              <a:t>projects</a:t>
            </a:r>
            <a:r>
              <a:rPr lang="zh-CN" altLang="en-US" sz="24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400" dirty="0">
                <a:latin typeface="Comic Sans MS" charset="0"/>
                <a:ea typeface="ＭＳ Ｐゴシック" charset="-128"/>
              </a:rPr>
              <a:t>(20%+30%)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latin typeface="Comic Sans MS" charset="0"/>
                <a:ea typeface="ＭＳ Ｐゴシック" charset="-128"/>
              </a:rPr>
              <a:t>P1: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reproducing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via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LLM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(4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weeks)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endParaRPr lang="en-US" altLang="zh-CN" sz="2000" dirty="0">
              <a:latin typeface="Comic Sans MS" charset="0"/>
              <a:ea typeface="ＭＳ Ｐゴシック" charset="-128"/>
            </a:endParaRP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reproduce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one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paper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prompt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engineering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 err="1">
                <a:latin typeface="Comic Sans MS" charset="0"/>
                <a:ea typeface="ＭＳ Ｐゴシック" charset="-128"/>
              </a:rPr>
              <a:t>ChatGPT</a:t>
            </a:r>
            <a:endParaRPr lang="en-US" altLang="zh-CN" dirty="0">
              <a:latin typeface="Comic Sans MS" charset="0"/>
              <a:ea typeface="ＭＳ Ｐゴシック" charset="-128"/>
            </a:endParaRP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which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paper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to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reproduce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decided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your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advisor</a:t>
            </a:r>
            <a:endParaRPr lang="en-US" altLang="zh-CN" dirty="0">
              <a:latin typeface="Comic Sans MS" charset="0"/>
              <a:ea typeface="ＭＳ Ｐゴシック" charset="-128"/>
            </a:endParaRP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US" altLang="zh-CN" sz="2000" dirty="0">
                <a:latin typeface="Comic Sans MS" charset="0"/>
                <a:ea typeface="ＭＳ Ｐゴシック" charset="-128"/>
              </a:rPr>
              <a:t>P2: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research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paper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(1-3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students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per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team,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going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through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the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whole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16-week</a:t>
            </a:r>
            <a:r>
              <a:rPr lang="zh-CN" altLang="en-US" sz="2000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sz="2000" dirty="0">
                <a:latin typeface="Comic Sans MS" charset="0"/>
                <a:ea typeface="ＭＳ Ｐゴシック" charset="-128"/>
              </a:rPr>
              <a:t>semester)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the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complete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process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of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producing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6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to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12-page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research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paper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including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proposal,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design,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implementation,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experiment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and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writing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latin typeface="Comic Sans MS" charset="0"/>
                <a:ea typeface="ＭＳ Ｐゴシック" charset="-128"/>
              </a:rPr>
              <a:t>team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formation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and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topic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are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decided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latin typeface="Comic Sans MS" charset="0"/>
                <a:ea typeface="ＭＳ Ｐゴシック" charset="-128"/>
              </a:rPr>
              <a:t>by</a:t>
            </a:r>
            <a:r>
              <a:rPr lang="zh-CN" altLang="en-US" dirty="0"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your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advisor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checkpoints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be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posted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this</a:t>
            </a:r>
            <a:r>
              <a:rPr lang="zh-CN" altLang="en-US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mic Sans MS" charset="0"/>
                <a:ea typeface="ＭＳ Ｐゴシック" charset="-128"/>
              </a:rPr>
              <a:t>week</a:t>
            </a:r>
          </a:p>
          <a:p>
            <a:pPr lvl="2" defTabSz="914400">
              <a:buFont typeface="Courier New" panose="02070309020205020404" pitchFamily="49" charset="0"/>
              <a:buChar char="o"/>
            </a:pPr>
            <a:endParaRPr lang="en-US" altLang="zh-CN" dirty="0">
              <a:latin typeface="Comic Sans MS" charset="0"/>
              <a:ea typeface="ＭＳ Ｐゴシック" charset="-128"/>
            </a:endParaRPr>
          </a:p>
          <a:p>
            <a:pPr defTabSz="914400">
              <a:buFont typeface="Courier New" panose="02070309020205020404" pitchFamily="49" charset="0"/>
              <a:buChar char="o"/>
            </a:pPr>
            <a:endParaRPr lang="en-US" altLang="zh-CN" sz="2600" dirty="0">
              <a:latin typeface="Comic Sans M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481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7FD8-1801-8547-B9A9-2618FD4A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Succeed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Class?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98DD5-E23C-7342-AE6E-A6E737484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5"/>
            <a:ext cx="815975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zh-CN" dirty="0"/>
              <a:t>Engage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Questions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highly</a:t>
            </a:r>
            <a:r>
              <a:rPr lang="zh-CN" altLang="en-US" dirty="0"/>
              <a:t> </a:t>
            </a:r>
            <a:r>
              <a:rPr lang="en-US" altLang="zh-CN" dirty="0"/>
              <a:t>encouraged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Push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instructors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your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advisor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references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online</a:t>
            </a:r>
            <a:r>
              <a:rPr lang="zh-CN" altLang="en-US" dirty="0"/>
              <a:t> </a:t>
            </a:r>
            <a:r>
              <a:rPr lang="en-US" altLang="zh-CN" dirty="0"/>
              <a:t>materials</a:t>
            </a:r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Apply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principles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techniques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learned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assignments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buFont typeface="Wingdings" pitchFamily="2" charset="2"/>
              <a:buChar char="q"/>
            </a:pP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procrastinate</a:t>
            </a:r>
            <a:r>
              <a:rPr lang="zh-CN" altLang="en-US" dirty="0"/>
              <a:t> </a:t>
            </a:r>
            <a:r>
              <a:rPr lang="en-US" altLang="zh-CN" dirty="0"/>
              <a:t>assignments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</a:p>
          <a:p>
            <a:pPr lvl="1">
              <a:buFont typeface="Wingdings" pitchFamily="2" charset="2"/>
              <a:buChar char="q"/>
            </a:pP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lab</a:t>
            </a:r>
            <a:r>
              <a:rPr lang="zh-CN" altLang="en-US" dirty="0"/>
              <a:t> </a:t>
            </a:r>
            <a:r>
              <a:rPr lang="en-US" altLang="zh-CN" dirty="0"/>
              <a:t>assignments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projects,</a:t>
            </a:r>
            <a:r>
              <a:rPr lang="zh-CN" altLang="en-US" dirty="0"/>
              <a:t> </a:t>
            </a:r>
            <a:r>
              <a:rPr lang="en-US" altLang="zh-CN" dirty="0"/>
              <a:t>follow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timeline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checkpoints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avoid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deadline</a:t>
            </a:r>
            <a:r>
              <a:rPr lang="zh-CN" altLang="en-US" dirty="0"/>
              <a:t> </a:t>
            </a:r>
            <a:r>
              <a:rPr lang="en-US" altLang="zh-CN" dirty="0"/>
              <a:t>panic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A5B2C-5163-374E-9917-DDFF7EB6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4489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CBD4323-42A0-E54E-9D59-E221C7814D01}" type="slidenum">
              <a:rPr lang="en-US" altLang="x-none" sz="1200">
                <a:latin typeface="Tahoma" charset="0"/>
              </a:rPr>
              <a:pPr/>
              <a:t>6</a:t>
            </a:fld>
            <a:endParaRPr lang="en-US" altLang="x-none" sz="1200" dirty="0">
              <a:latin typeface="Tahom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q"/>
            </a:pPr>
            <a:r>
              <a:rPr lang="en-US" altLang="x-none" dirty="0">
                <a:ea typeface="ＭＳ Ｐゴシック" charset="-128"/>
              </a:rPr>
              <a:t>Administrative trivia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papers?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How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to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read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a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system</a:t>
            </a:r>
            <a:r>
              <a:rPr lang="zh-CN" altLang="en-US" i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ea typeface="ＭＳ Ｐゴシック" charset="-128"/>
              </a:rPr>
              <a:t>paper?</a:t>
            </a:r>
          </a:p>
        </p:txBody>
      </p:sp>
    </p:spTree>
    <p:extLst>
      <p:ext uri="{BB962C8B-B14F-4D97-AF65-F5344CB8AC3E}">
        <p14:creationId xmlns:p14="http://schemas.microsoft.com/office/powerpoint/2010/main" val="203130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43FC-2F51-3B49-AD32-DD60324A3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System</a:t>
            </a:r>
            <a:r>
              <a:rPr lang="zh-CN" altLang="en-US" dirty="0"/>
              <a:t> </a:t>
            </a:r>
            <a:r>
              <a:rPr lang="en-US" altLang="zh-CN" dirty="0"/>
              <a:t>Paper?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6EAD-53FD-1844-AD8C-7C63B2030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3375"/>
            <a:ext cx="8312150" cy="46561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S. Keshav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"How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Paper",</a:t>
            </a:r>
            <a:r>
              <a:rPr lang="zh-CN" altLang="en-US" dirty="0"/>
              <a:t> </a:t>
            </a:r>
            <a:r>
              <a:rPr lang="en-US" altLang="zh-CN" dirty="0"/>
              <a:t>ACM</a:t>
            </a:r>
            <a:r>
              <a:rPr lang="zh-CN" altLang="en-US" dirty="0"/>
              <a:t> </a:t>
            </a:r>
            <a:r>
              <a:rPr lang="en-US" altLang="zh-CN" dirty="0"/>
              <a:t>SIGCOMM</a:t>
            </a:r>
            <a:r>
              <a:rPr lang="zh-CN" altLang="en-US" dirty="0"/>
              <a:t> </a:t>
            </a:r>
            <a:r>
              <a:rPr lang="en-US" altLang="zh-CN" dirty="0"/>
              <a:t>CCR,</a:t>
            </a:r>
            <a:r>
              <a:rPr lang="zh-CN" altLang="en-US" dirty="0"/>
              <a:t> </a:t>
            </a:r>
            <a:r>
              <a:rPr lang="en-US" altLang="zh-CN" dirty="0"/>
              <a:t>2007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Rebecca Isaacs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"</a:t>
            </a:r>
            <a:r>
              <a:rPr lang="en-US" dirty="0"/>
              <a:t>How to read a (systems) paper</a:t>
            </a:r>
            <a:r>
              <a:rPr lang="en-US" altLang="zh-CN" dirty="0"/>
              <a:t>",</a:t>
            </a:r>
            <a:r>
              <a:rPr lang="zh-CN" altLang="en-US" dirty="0"/>
              <a:t> </a:t>
            </a:r>
            <a:r>
              <a:rPr lang="en-US" altLang="zh-CN" dirty="0"/>
              <a:t>SOSP</a:t>
            </a:r>
            <a:r>
              <a:rPr lang="zh-CN" altLang="en-US" dirty="0"/>
              <a:t> </a:t>
            </a:r>
            <a:r>
              <a:rPr lang="en-US" altLang="zh-CN" dirty="0"/>
              <a:t>2019</a:t>
            </a:r>
            <a:r>
              <a:rPr lang="zh-CN" altLang="en-US" dirty="0"/>
              <a:t> </a:t>
            </a:r>
            <a:r>
              <a:rPr lang="en-US" altLang="zh-CN" dirty="0"/>
              <a:t>Diversity</a:t>
            </a:r>
            <a:r>
              <a:rPr lang="zh-CN" altLang="en-US" dirty="0"/>
              <a:t> </a:t>
            </a:r>
            <a:r>
              <a:rPr lang="en-US" altLang="zh-CN" dirty="0"/>
              <a:t>Workshop</a:t>
            </a:r>
          </a:p>
          <a:p>
            <a:pPr lvl="1">
              <a:buFont typeface="Wingdings" pitchFamily="2" charset="2"/>
              <a:buChar char="q"/>
            </a:pPr>
            <a:r>
              <a:rPr lang="en-US" altLang="zh-CN" dirty="0"/>
              <a:t>Slides</a:t>
            </a:r>
            <a:r>
              <a:rPr lang="zh-CN" altLang="en-US" dirty="0"/>
              <a:t> </a:t>
            </a:r>
            <a:r>
              <a:rPr lang="en-US" altLang="zh-CN" dirty="0"/>
              <a:t>8-15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heavily</a:t>
            </a:r>
            <a:r>
              <a:rPr lang="zh-CN" altLang="en-US" dirty="0"/>
              <a:t> </a:t>
            </a:r>
            <a:r>
              <a:rPr lang="en-US" altLang="zh-CN" dirty="0"/>
              <a:t>based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Rebecca's</a:t>
            </a:r>
            <a:r>
              <a:rPr lang="zh-CN" altLang="en-US" dirty="0"/>
              <a:t> </a:t>
            </a:r>
            <a:r>
              <a:rPr lang="en-US" altLang="zh-CN" dirty="0"/>
              <a:t>presentation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A155B-ACC5-AF4A-953C-ED74A9D2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439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CCD6-B81F-5941-8D06-1D83C6DF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3-Pass</a:t>
            </a:r>
            <a:r>
              <a:rPr 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C5D7-78B2-4844-82C6-20B25954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Read in 3 passes, gradually diving deeper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Pass 1: the general idea (a “bird’s-eye view”)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Pass 2: content without details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Pass 3: the details, thoughtfully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Leaving some time between passes can help to absorb</a:t>
            </a:r>
            <a:r>
              <a:rPr lang="zh-CN" altLang="en-US" dirty="0"/>
              <a:t> </a:t>
            </a:r>
            <a:r>
              <a:rPr lang="en-US" dirty="0"/>
              <a:t>idea</a:t>
            </a:r>
            <a:r>
              <a:rPr lang="en-US" altLang="zh-CN" dirty="0"/>
              <a:t>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Depending on the purpose, 1 or 2 passes may be enough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72B85-EF0E-8842-8A20-7D90296A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4952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5DEE-A2E5-BA49-8CA8-12F9EB3A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altLang="zh-CN" dirty="0"/>
              <a:t>F</a:t>
            </a:r>
            <a:r>
              <a:rPr lang="en-US" dirty="0"/>
              <a:t>irst </a:t>
            </a:r>
            <a:r>
              <a:rPr lang="en-US" altLang="zh-CN" dirty="0"/>
              <a:t>P</a:t>
            </a:r>
            <a:r>
              <a:rPr lang="en-US" dirty="0"/>
              <a:t>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2FD58-9F30-9946-AEE0-932CE37A1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Should take </a:t>
            </a:r>
            <a:r>
              <a:rPr lang="en-US" altLang="zh-CN" dirty="0"/>
              <a:t>10</a:t>
            </a:r>
            <a:r>
              <a:rPr lang="en-US" dirty="0"/>
              <a:t>-1</a:t>
            </a:r>
            <a:r>
              <a:rPr lang="en-US" altLang="zh-CN" dirty="0"/>
              <a:t>5</a:t>
            </a:r>
            <a:r>
              <a:rPr lang="en-US" dirty="0"/>
              <a:t> mins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Read the title, abstract, intro and</a:t>
            </a:r>
            <a:r>
              <a:rPr lang="zh-CN" altLang="en-US" dirty="0"/>
              <a:t> </a:t>
            </a:r>
            <a:r>
              <a:rPr lang="en-US" dirty="0"/>
              <a:t>conclusion.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Sometimes the conclusion </a:t>
            </a:r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en-US" dirty="0"/>
              <a:t> informative</a:t>
            </a:r>
            <a:r>
              <a:rPr lang="zh-CN" altLang="en-US" dirty="0"/>
              <a:t> </a:t>
            </a:r>
            <a:r>
              <a:rPr lang="en-US" dirty="0"/>
              <a:t>(factual vs aspirational)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Authors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important!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Look at the section headings, note how the material is</a:t>
            </a:r>
            <a:r>
              <a:rPr lang="zh-CN" altLang="en-US" dirty="0"/>
              <a:t> </a:t>
            </a:r>
            <a:r>
              <a:rPr lang="en-US" dirty="0"/>
              <a:t>organi</a:t>
            </a:r>
            <a:r>
              <a:rPr lang="en-US" altLang="zh-CN" dirty="0"/>
              <a:t>z</a:t>
            </a:r>
            <a:r>
              <a:rPr lang="en-US" dirty="0"/>
              <a:t>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C01A0-AB1A-5344-81BA-67BD8B38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9A0C-B9C7-D94C-BB05-DB5EC86B0AC6}" type="slidenum">
              <a:rPr lang="en-US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249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urose">
  <a:themeElements>
    <a:clrScheme name="1_Kuro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Kuros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Kuro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ro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CPSC633a</Template>
  <TotalTime>12926</TotalTime>
  <Pages>23</Pages>
  <Words>1214</Words>
  <Application>Microsoft Macintosh PowerPoint</Application>
  <PresentationFormat>Custom</PresentationFormat>
  <Paragraphs>178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ZapfDingbats</vt:lpstr>
      <vt:lpstr>Arial</vt:lpstr>
      <vt:lpstr>Comic Sans MS</vt:lpstr>
      <vt:lpstr>Courier New</vt:lpstr>
      <vt:lpstr>Tahoma</vt:lpstr>
      <vt:lpstr>Times New Roman</vt:lpstr>
      <vt:lpstr>Wingdings</vt:lpstr>
      <vt:lpstr>1_Kurose</vt:lpstr>
      <vt:lpstr>Advanced Research Topics in  Networked Systems: How to Read/Review A Paper?</vt:lpstr>
      <vt:lpstr>Outline</vt:lpstr>
      <vt:lpstr>Recap: Workload</vt:lpstr>
      <vt:lpstr>Recap: Workload</vt:lpstr>
      <vt:lpstr>How to Succeed in this Class?</vt:lpstr>
      <vt:lpstr>Outline</vt:lpstr>
      <vt:lpstr>How to Read A System Paper?</vt:lpstr>
      <vt:lpstr>The 3-Pass Approach</vt:lpstr>
      <vt:lpstr>The First Pass</vt:lpstr>
      <vt:lpstr>What to Know after the First Pass</vt:lpstr>
      <vt:lpstr>The Second Pass</vt:lpstr>
      <vt:lpstr>After the Second Pass</vt:lpstr>
      <vt:lpstr>The Third Pass</vt:lpstr>
      <vt:lpstr>After the Third Pass</vt:lpstr>
      <vt:lpstr>Rebacca's Tips</vt:lpstr>
      <vt:lpstr>Discussion: Other Lessons / Experiences?</vt:lpstr>
      <vt:lpstr>Outline</vt:lpstr>
      <vt:lpstr>After Reading One Paper, What Next?</vt:lpstr>
      <vt:lpstr>Outline</vt:lpstr>
      <vt:lpstr>Experience Papers Are Different</vt:lpstr>
      <vt:lpstr>Outline</vt:lpstr>
      <vt:lpstr>X = Anything but Your Field (e.g., TCS, AI, PL, Robotics, Control, etc.)</vt:lpstr>
      <vt:lpstr>Tips on Read Papers on X</vt:lpstr>
      <vt:lpstr>Outline</vt:lpstr>
    </vt:vector>
  </TitlesOfParts>
  <Company>Yale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CPSC433/533: Computer Networks</dc:title>
  <dc:subject/>
  <dc:creator>Yang Richard Yang</dc:creator>
  <cp:keywords/>
  <dc:description/>
  <cp:lastModifiedBy>Qiao Xiang</cp:lastModifiedBy>
  <cp:revision>1382</cp:revision>
  <cp:lastPrinted>2017-08-31T13:23:32Z</cp:lastPrinted>
  <dcterms:created xsi:type="dcterms:W3CDTF">1997-02-16T14:02:43Z</dcterms:created>
  <dcterms:modified xsi:type="dcterms:W3CDTF">2023-10-05T09:12:02Z</dcterms:modified>
</cp:coreProperties>
</file>