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37"/>
  </p:notesMasterIdLst>
  <p:handoutMasterIdLst>
    <p:handoutMasterId r:id="rId38"/>
  </p:handoutMasterIdLst>
  <p:sldIdLst>
    <p:sldId id="405" r:id="rId2"/>
    <p:sldId id="379" r:id="rId3"/>
    <p:sldId id="1172" r:id="rId4"/>
    <p:sldId id="1174" r:id="rId5"/>
    <p:sldId id="1168" r:id="rId6"/>
    <p:sldId id="2260" r:id="rId7"/>
    <p:sldId id="1162" r:id="rId8"/>
    <p:sldId id="2270" r:id="rId9"/>
    <p:sldId id="2271" r:id="rId10"/>
    <p:sldId id="2272" r:id="rId11"/>
    <p:sldId id="2273" r:id="rId12"/>
    <p:sldId id="2274" r:id="rId13"/>
    <p:sldId id="2275" r:id="rId14"/>
    <p:sldId id="2276" r:id="rId15"/>
    <p:sldId id="2261" r:id="rId16"/>
    <p:sldId id="2262" r:id="rId17"/>
    <p:sldId id="2264" r:id="rId18"/>
    <p:sldId id="2263" r:id="rId19"/>
    <p:sldId id="2265" r:id="rId20"/>
    <p:sldId id="2266" r:id="rId21"/>
    <p:sldId id="2267" r:id="rId22"/>
    <p:sldId id="2268" r:id="rId23"/>
    <p:sldId id="2269" r:id="rId24"/>
    <p:sldId id="2277" r:id="rId25"/>
    <p:sldId id="2279" r:id="rId26"/>
    <p:sldId id="2280" r:id="rId27"/>
    <p:sldId id="2278" r:id="rId28"/>
    <p:sldId id="2281" r:id="rId29"/>
    <p:sldId id="2282" r:id="rId30"/>
    <p:sldId id="2288" r:id="rId31"/>
    <p:sldId id="2283" r:id="rId32"/>
    <p:sldId id="2284" r:id="rId33"/>
    <p:sldId id="2285" r:id="rId34"/>
    <p:sldId id="2286" r:id="rId35"/>
    <p:sldId id="2287" r:id="rId36"/>
  </p:sldIdLst>
  <p:sldSz cx="9156700" cy="6870700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5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5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5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5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4">
          <p15:clr>
            <a:srgbClr val="A4A3A4"/>
          </p15:clr>
        </p15:guide>
        <p15:guide id="2" pos="28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6BF69"/>
    <a:srgbClr val="618FFD"/>
    <a:srgbClr val="C1CEFF"/>
    <a:srgbClr val="99FF66"/>
    <a:srgbClr val="A4A4A4"/>
    <a:srgbClr val="E6E6E6"/>
    <a:srgbClr val="DDDDD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98"/>
    <p:restoredTop sz="96638"/>
  </p:normalViewPr>
  <p:slideViewPr>
    <p:cSldViewPr>
      <p:cViewPr varScale="1">
        <p:scale>
          <a:sx n="120" d="100"/>
          <a:sy n="120" d="100"/>
        </p:scale>
        <p:origin x="200" y="440"/>
      </p:cViewPr>
      <p:guideLst>
        <p:guide orient="horz" pos="2164"/>
        <p:guide pos="28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14512"/>
    </p:cViewPr>
  </p:sorterViewPr>
  <p:notesViewPr>
    <p:cSldViewPr>
      <p:cViewPr varScale="1">
        <p:scale>
          <a:sx n="57" d="100"/>
          <a:sy n="57" d="100"/>
        </p:scale>
        <p:origin x="-1668" y="-90"/>
      </p:cViewPr>
      <p:guideLst>
        <p:guide orient="horz" pos="3024"/>
        <p:guide pos="230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3260725" y="9150350"/>
            <a:ext cx="795338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14" tIns="46008" rIns="92014" bIns="46008">
            <a:spAutoFit/>
          </a:bodyPr>
          <a:lstStyle>
            <a:lvl1pPr defTabSz="906463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defTabSz="906463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06463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06463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06463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algn="ctr" defTabSz="90646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algn="ctr" defTabSz="90646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algn="ctr" defTabSz="90646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algn="ctr" defTabSz="90646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100">
                <a:latin typeface="Arial" charset="0"/>
              </a:rPr>
              <a:t>Page </a:t>
            </a:r>
            <a:fld id="{C4F8071E-ABCF-2B42-A935-AD377AFF0C9A}" type="slidenum">
              <a:rPr lang="en-US" altLang="x-none" sz="1100">
                <a:latin typeface="Arial" charset="0"/>
              </a:rPr>
              <a:pPr>
                <a:lnSpc>
                  <a:spcPct val="90000"/>
                </a:lnSpc>
              </a:pPr>
              <a:t>‹#›</a:t>
            </a:fld>
            <a:endParaRPr lang="en-US" altLang="x-none" sz="110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9488" y="4562475"/>
            <a:ext cx="5357812" cy="4319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6942" tIns="47651" rIns="96942" bIns="476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0"/>
            <a:r>
              <a:rPr lang="en-US" noProof="0"/>
              <a:t>Second Level</a:t>
            </a:r>
          </a:p>
          <a:p>
            <a:pPr lvl="0"/>
            <a:r>
              <a:rPr lang="en-US" noProof="0"/>
              <a:t>Third Level</a:t>
            </a:r>
          </a:p>
          <a:p>
            <a:pPr lvl="0"/>
            <a:r>
              <a:rPr lang="en-US" noProof="0"/>
              <a:t>Fourth Level</a:t>
            </a:r>
          </a:p>
          <a:p>
            <a:pPr lvl="0"/>
            <a:r>
              <a:rPr lang="en-US" noProof="0"/>
              <a:t>Fifth Level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260725" y="9150350"/>
            <a:ext cx="795338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14" tIns="46008" rIns="92014" bIns="46008">
            <a:spAutoFit/>
          </a:bodyPr>
          <a:lstStyle>
            <a:lvl1pPr defTabSz="906463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defTabSz="906463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06463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06463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06463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algn="ctr" defTabSz="90646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algn="ctr" defTabSz="90646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algn="ctr" defTabSz="90646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algn="ctr" defTabSz="90646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100">
                <a:latin typeface="Arial" charset="0"/>
              </a:rPr>
              <a:t>Page </a:t>
            </a:r>
            <a:fld id="{9B0BEFC6-3EAC-9943-B11F-F59D06072D8F}" type="slidenum">
              <a:rPr lang="en-US" altLang="x-none" sz="1100">
                <a:latin typeface="Arial" charset="0"/>
              </a:rPr>
              <a:pPr>
                <a:lnSpc>
                  <a:spcPct val="90000"/>
                </a:lnSpc>
              </a:pPr>
              <a:t>‹#›</a:t>
            </a:fld>
            <a:endParaRPr lang="en-US" altLang="x-none" sz="1100">
              <a:latin typeface="Arial" charset="0"/>
            </a:endParaRP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6513" y="752475"/>
            <a:ext cx="4719637" cy="35417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0487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742950" indent="-285750" algn="l" defTabSz="90487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1143000" indent="-228600" algn="l" defTabSz="90487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600200" indent="-228600" algn="l" defTabSz="90487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2057400" indent="-228600" algn="l" defTabSz="90487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47840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65795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80267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72784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863381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48726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7104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7388" y="2133600"/>
            <a:ext cx="7781925" cy="1473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3188" y="3894138"/>
            <a:ext cx="6410325" cy="17557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EDB987-7680-8E4D-ADBF-0354B3743011}" type="datetime1">
              <a:rPr lang="en-US" altLang="x-none"/>
              <a:pPr/>
              <a:t>9/25/23</a:t>
            </a:fld>
            <a:endParaRPr lang="en-US" altLang="x-none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CS433/533: COmputer Networks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A4AA04-0ED3-9B41-BA54-43A18A7C5CA1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373010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E5021F-1EA0-6049-8E20-1EE124CEAAF7}" type="datetime1">
              <a:rPr lang="en-US" altLang="x-none"/>
              <a:pPr/>
              <a:t>9/25/23</a:t>
            </a:fld>
            <a:endParaRPr lang="en-US" altLang="x-none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CS433/533: COmputer Networks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FAA045-73D4-B648-888A-84DB9F1D0082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692726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72225" y="228600"/>
            <a:ext cx="1944688" cy="60309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86425" cy="60309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F1C987-D171-C444-AA79-7308BD6F6F7F}" type="datetime1">
              <a:rPr lang="en-US" altLang="x-none"/>
              <a:pPr/>
              <a:t>9/25/23</a:t>
            </a:fld>
            <a:endParaRPr lang="en-US" altLang="x-none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CS433/533: COmputer Networks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9D2B19-41B3-6247-94D8-BBAC18AFD760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143098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83513" cy="1146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3375"/>
            <a:ext cx="3814763" cy="46561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00563" y="1603375"/>
            <a:ext cx="3816350" cy="46561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91CC1C-AD43-4944-BD37-E793F76797F8}" type="datetime1">
              <a:rPr lang="en-US" altLang="x-none"/>
              <a:pPr/>
              <a:t>9/25/23</a:t>
            </a:fld>
            <a:endParaRPr lang="en-US" altLang="x-none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CS433/533: COmputer Networks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0F60C1-DDC1-7E47-A164-022BDDF139E4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675178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3D6609-1A66-F141-A053-1FE63D591DD1}" type="datetime1">
              <a:rPr lang="en-US" altLang="x-none"/>
              <a:pPr/>
              <a:t>9/25/23</a:t>
            </a:fld>
            <a:endParaRPr lang="en-US" altLang="x-none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CS433/533: COmputer Networks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BC9A0C-B9C7-D94C-BB05-DB5EC86B0AC6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483888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4414838"/>
            <a:ext cx="7781925" cy="13652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900" y="2911475"/>
            <a:ext cx="7781925" cy="150336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6DD0CA-58F7-6B4B-89C6-17E0052F046C}" type="datetime1">
              <a:rPr lang="en-US" altLang="x-none"/>
              <a:pPr/>
              <a:t>9/25/23</a:t>
            </a:fld>
            <a:endParaRPr lang="en-US" altLang="x-none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CS433/533: COmputer Networks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A25BC6-169E-5142-A679-370E63121DC5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983082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3375"/>
            <a:ext cx="3814763" cy="4656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00563" y="1603375"/>
            <a:ext cx="3816350" cy="4656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71D9BC-533B-9744-AD70-39BF702CA346}" type="datetime1">
              <a:rPr lang="en-US" altLang="x-none"/>
              <a:pPr/>
              <a:t>9/25/23</a:t>
            </a:fld>
            <a:endParaRPr lang="en-US" altLang="x-none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CS433/533: COmputer Networks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6B5FB1-C0DA-F348-8CA8-DFC372EF0DCA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72452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42300" cy="11461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8288"/>
            <a:ext cx="4046538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9638"/>
            <a:ext cx="4046538" cy="39576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1375" y="1538288"/>
            <a:ext cx="4048125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1375" y="2179638"/>
            <a:ext cx="4048125" cy="39576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4613EE-A4E4-AA42-8A7E-804DE566C3B6}" type="datetime1">
              <a:rPr lang="en-US" altLang="x-none"/>
              <a:pPr/>
              <a:t>9/25/23</a:t>
            </a:fld>
            <a:endParaRPr lang="en-US" altLang="x-none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CS433/533: COmputer Networks</a:t>
            </a:r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F66280-A527-1F4C-84D7-B0A6CBE22C36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671913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F19A34-049B-0F42-9FB1-1DCFC6B66F9E}" type="datetime1">
              <a:rPr lang="en-US" altLang="x-none"/>
              <a:pPr/>
              <a:t>9/25/23</a:t>
            </a:fld>
            <a:endParaRPr lang="en-US" altLang="x-none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CS433/533: COmputer Networks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47F633-3331-744E-AFAB-5186F7023FA2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8589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4C993D-E167-2547-9A8F-208EA8613245}" type="datetime1">
              <a:rPr lang="en-US" altLang="x-none"/>
              <a:pPr/>
              <a:t>9/25/23</a:t>
            </a:fld>
            <a:endParaRPr lang="en-US" altLang="x-none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CS433/533: COmputer Networks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0A9BBC-AA25-C049-87EC-C641F04CDEF9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614923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13075" cy="11652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9813" y="273050"/>
            <a:ext cx="5119687" cy="58642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8275"/>
            <a:ext cx="3013075" cy="4699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C39B2B-157B-5441-8708-05669110DE9D}" type="datetime1">
              <a:rPr lang="en-US" altLang="x-none"/>
              <a:pPr/>
              <a:t>9/25/23</a:t>
            </a:fld>
            <a:endParaRPr lang="en-US" altLang="x-none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CS433/533: COmputer Networks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93DFEF-D8D9-FC46-AF0A-067C4783905D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123286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463" y="4810125"/>
            <a:ext cx="549275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5463" y="614363"/>
            <a:ext cx="5492750" cy="41227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5463" y="5376863"/>
            <a:ext cx="5492750" cy="806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03ACA0-E848-9D48-9CD5-EDD95AE03FE6}" type="datetime1">
              <a:rPr lang="en-US" altLang="x-none"/>
              <a:pPr/>
              <a:t>9/25/23</a:t>
            </a:fld>
            <a:endParaRPr lang="en-US" altLang="x-none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CS433/533: COmputer Networks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AB4144-8B0B-9240-B6D6-98800162DE94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343703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83513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557" tIns="45781" rIns="91557" bIns="4578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3375"/>
            <a:ext cx="7783513" cy="465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557" tIns="45781" rIns="91557" bIns="457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text styles</a:t>
            </a:r>
          </a:p>
          <a:p>
            <a:pPr lvl="1"/>
            <a:r>
              <a:rPr lang="en-US" altLang="x-none"/>
              <a:t>Second level</a:t>
            </a:r>
          </a:p>
          <a:p>
            <a:pPr lvl="2"/>
            <a:r>
              <a:rPr lang="en-US" altLang="x-none"/>
              <a:t>Third level</a:t>
            </a:r>
          </a:p>
          <a:p>
            <a:pPr lvl="3"/>
            <a:r>
              <a:rPr lang="en-US" altLang="x-none"/>
              <a:t>Fourth level</a:t>
            </a:r>
          </a:p>
          <a:p>
            <a:pPr lvl="4"/>
            <a:r>
              <a:rPr lang="en-US" altLang="x-none"/>
              <a:t>Fifth level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1295400"/>
            <a:ext cx="9156700" cy="76200"/>
          </a:xfrm>
          <a:prstGeom prst="rect">
            <a:avLst/>
          </a:prstGeom>
          <a:gradFill rotWithShape="0">
            <a:gsLst>
              <a:gs pos="0">
                <a:srgbClr val="475E76"/>
              </a:gs>
              <a:gs pos="100000">
                <a:srgbClr val="99CC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>
            <a:lvl1pPr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endParaRPr lang="x-none" altLang="x-none"/>
          </a:p>
        </p:txBody>
      </p:sp>
      <p:sp>
        <p:nvSpPr>
          <p:cNvPr id="230405" name="Text Box 5"/>
          <p:cNvSpPr txBox="1">
            <a:spLocks noChangeArrowheads="1"/>
          </p:cNvSpPr>
          <p:nvPr/>
        </p:nvSpPr>
        <p:spPr bwMode="auto">
          <a:xfrm>
            <a:off x="8051800" y="6407150"/>
            <a:ext cx="184150" cy="168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1" tIns="45715" rIns="91431" bIns="45715">
            <a:spAutoFit/>
          </a:bodyPr>
          <a:lstStyle>
            <a:lvl1pPr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7"/>
          <p:cNvSpPr>
            <a:spLocks noChangeArrowheads="1"/>
          </p:cNvSpPr>
          <p:nvPr userDrawn="1"/>
        </p:nvSpPr>
        <p:spPr bwMode="auto">
          <a:xfrm>
            <a:off x="0" y="1295400"/>
            <a:ext cx="9156700" cy="76200"/>
          </a:xfrm>
          <a:prstGeom prst="rect">
            <a:avLst/>
          </a:prstGeom>
          <a:gradFill rotWithShape="0">
            <a:gsLst>
              <a:gs pos="0">
                <a:srgbClr val="475E76"/>
              </a:gs>
              <a:gs pos="100000">
                <a:srgbClr val="99CC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>
            <a:lvl1pPr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endParaRPr lang="x-none" altLang="x-none"/>
          </a:p>
        </p:txBody>
      </p:sp>
      <p:sp>
        <p:nvSpPr>
          <p:cNvPr id="230410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34950" y="64135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ahoma" charset="0"/>
              </a:defRPr>
            </a:lvl1pPr>
          </a:lstStyle>
          <a:p>
            <a:fld id="{5DE04C93-C8CF-B645-A38F-745F3865E8D7}" type="datetime1">
              <a:rPr lang="en-US" altLang="x-none"/>
              <a:pPr/>
              <a:t>9/25/23</a:t>
            </a:fld>
            <a:endParaRPr lang="en-US" altLang="x-none"/>
          </a:p>
        </p:txBody>
      </p:sp>
      <p:sp>
        <p:nvSpPr>
          <p:cNvPr id="230411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25750" y="64135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CS433/533: COmputer Networks</a:t>
            </a:r>
          </a:p>
        </p:txBody>
      </p:sp>
      <p:sp>
        <p:nvSpPr>
          <p:cNvPr id="230412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23100" y="64135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charset="0"/>
              </a:defRPr>
            </a:lvl1pPr>
          </a:lstStyle>
          <a:p>
            <a:fld id="{6522CBCB-C11F-0148-B657-927C60AB639A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hf hdr="0" ftr="0" dt="0"/>
  <p:txStyles>
    <p:titleStyle>
      <a:lvl1pPr algn="l" defTabSz="915988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+mj-lt"/>
          <a:ea typeface="ＭＳ Ｐゴシック" charset="0"/>
          <a:cs typeface="ＭＳ Ｐゴシック" charset="0"/>
        </a:defRPr>
      </a:lvl1pPr>
      <a:lvl2pPr algn="l" defTabSz="915988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  <a:ea typeface="ＭＳ Ｐゴシック" charset="0"/>
          <a:cs typeface="ＭＳ Ｐゴシック" charset="0"/>
        </a:defRPr>
      </a:lvl2pPr>
      <a:lvl3pPr algn="l" defTabSz="915988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  <a:ea typeface="ＭＳ Ｐゴシック" charset="0"/>
          <a:cs typeface="ＭＳ Ｐゴシック" charset="0"/>
        </a:defRPr>
      </a:lvl3pPr>
      <a:lvl4pPr algn="l" defTabSz="915988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  <a:ea typeface="ＭＳ Ｐゴシック" charset="0"/>
          <a:cs typeface="ＭＳ Ｐゴシック" charset="0"/>
        </a:defRPr>
      </a:lvl4pPr>
      <a:lvl5pPr algn="l" defTabSz="915988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  <a:ea typeface="ＭＳ Ｐゴシック" charset="0"/>
          <a:cs typeface="ＭＳ Ｐゴシック" charset="0"/>
        </a:defRPr>
      </a:lvl5pPr>
      <a:lvl6pPr marL="457200" algn="l" defTabSz="915988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defTabSz="915988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defTabSz="915988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defTabSz="915988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defTabSz="915988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ZapfDingbats" charset="0"/>
        <a:buChar char="r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4538" indent="-287338" algn="l" defTabSz="915988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ZapfDingbats" charset="0"/>
        <a:buChar char="m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4588" indent="-228600" algn="l" defTabSz="915988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3375" indent="-230188" algn="l" defTabSz="915988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60575" indent="-228600" algn="l" defTabSz="915988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7775" indent="-228600" algn="l" defTabSz="915988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4975" indent="-228600" algn="l" defTabSz="915988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32175" indent="-228600" algn="l" defTabSz="915988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9375" indent="-228600" algn="l" defTabSz="915988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7386" y="1758950"/>
            <a:ext cx="7781925" cy="1473200"/>
          </a:xfrm>
        </p:spPr>
        <p:txBody>
          <a:bodyPr/>
          <a:lstStyle/>
          <a:p>
            <a:pPr algn="ctr">
              <a:lnSpc>
                <a:spcPct val="120000"/>
              </a:lnSpc>
            </a:pPr>
            <a:r>
              <a:rPr lang="en-US" altLang="zh-CN" sz="3600" dirty="0">
                <a:ea typeface="ＭＳ Ｐゴシック" charset="-128"/>
              </a:rPr>
              <a:t>Advanced</a:t>
            </a:r>
            <a:r>
              <a:rPr lang="zh-CN" altLang="en-US" sz="3600" dirty="0">
                <a:ea typeface="ＭＳ Ｐゴシック" charset="-128"/>
              </a:rPr>
              <a:t> </a:t>
            </a:r>
            <a:r>
              <a:rPr lang="en-US" altLang="zh-CN" sz="3600" dirty="0">
                <a:ea typeface="ＭＳ Ｐゴシック" charset="-128"/>
              </a:rPr>
              <a:t>Research</a:t>
            </a:r>
            <a:r>
              <a:rPr lang="zh-CN" altLang="en-US" sz="3600" dirty="0">
                <a:ea typeface="ＭＳ Ｐゴシック" charset="-128"/>
              </a:rPr>
              <a:t> </a:t>
            </a:r>
            <a:r>
              <a:rPr lang="en-US" altLang="zh-CN" sz="3600" dirty="0">
                <a:ea typeface="ＭＳ Ｐゴシック" charset="-128"/>
              </a:rPr>
              <a:t>Topics</a:t>
            </a:r>
            <a:r>
              <a:rPr lang="zh-CN" altLang="en-US" sz="3600" dirty="0">
                <a:ea typeface="ＭＳ Ｐゴシック" charset="-128"/>
              </a:rPr>
              <a:t> </a:t>
            </a:r>
            <a:r>
              <a:rPr lang="en-US" altLang="zh-CN" sz="3600" dirty="0">
                <a:ea typeface="ＭＳ Ｐゴシック" charset="-128"/>
              </a:rPr>
              <a:t>in</a:t>
            </a:r>
            <a:r>
              <a:rPr lang="zh-CN" altLang="en-US" sz="3600" dirty="0">
                <a:ea typeface="ＭＳ Ｐゴシック" charset="-128"/>
              </a:rPr>
              <a:t> </a:t>
            </a:r>
            <a:br>
              <a:rPr lang="en-US" altLang="zh-CN" sz="3600" dirty="0">
                <a:ea typeface="ＭＳ Ｐゴシック" charset="-128"/>
              </a:rPr>
            </a:br>
            <a:r>
              <a:rPr lang="en-US" altLang="zh-CN" sz="3600" dirty="0">
                <a:ea typeface="ＭＳ Ｐゴシック" charset="-128"/>
              </a:rPr>
              <a:t>Networked</a:t>
            </a:r>
            <a:r>
              <a:rPr lang="zh-CN" altLang="en-US" sz="3600" dirty="0">
                <a:ea typeface="ＭＳ Ｐゴシック" charset="-128"/>
              </a:rPr>
              <a:t> </a:t>
            </a:r>
            <a:r>
              <a:rPr lang="en-US" altLang="zh-CN" sz="3600" dirty="0">
                <a:ea typeface="ＭＳ Ｐゴシック" charset="-128"/>
              </a:rPr>
              <a:t>Systems:</a:t>
            </a:r>
            <a:br>
              <a:rPr lang="en-US" altLang="zh-CN" sz="3600" dirty="0">
                <a:ea typeface="ＭＳ Ｐゴシック" charset="-128"/>
              </a:rPr>
            </a:br>
            <a:r>
              <a:rPr lang="en-US" altLang="zh-CN" sz="3600" dirty="0">
                <a:ea typeface="ＭＳ Ｐゴシック" charset="-128"/>
              </a:rPr>
              <a:t>How</a:t>
            </a:r>
            <a:r>
              <a:rPr lang="zh-CN" altLang="en-US" sz="3600" dirty="0">
                <a:ea typeface="ＭＳ Ｐゴシック" charset="-128"/>
              </a:rPr>
              <a:t> </a:t>
            </a:r>
            <a:r>
              <a:rPr lang="en-US" altLang="zh-CN" sz="3600" dirty="0">
                <a:ea typeface="ＭＳ Ｐゴシック" charset="-128"/>
              </a:rPr>
              <a:t>to</a:t>
            </a:r>
            <a:r>
              <a:rPr lang="zh-CN" altLang="en-US" sz="3600" dirty="0">
                <a:ea typeface="ＭＳ Ｐゴシック" charset="-128"/>
              </a:rPr>
              <a:t> </a:t>
            </a:r>
            <a:r>
              <a:rPr lang="en-US" altLang="zh-CN" sz="3600" dirty="0">
                <a:ea typeface="ＭＳ Ｐゴシック" charset="-128"/>
              </a:rPr>
              <a:t>Read/Review</a:t>
            </a:r>
            <a:r>
              <a:rPr lang="zh-CN" altLang="en-US" sz="3600" dirty="0">
                <a:ea typeface="ＭＳ Ｐゴシック" charset="-128"/>
              </a:rPr>
              <a:t> </a:t>
            </a:r>
            <a:r>
              <a:rPr lang="en-US" altLang="zh-CN" sz="3600" dirty="0">
                <a:ea typeface="ＭＳ Ｐゴシック" charset="-128"/>
              </a:rPr>
              <a:t>A</a:t>
            </a:r>
            <a:r>
              <a:rPr lang="zh-CN" altLang="en-US" sz="3600" dirty="0">
                <a:ea typeface="ＭＳ Ｐゴシック" charset="-128"/>
              </a:rPr>
              <a:t> </a:t>
            </a:r>
            <a:r>
              <a:rPr lang="en-US" altLang="zh-CN" sz="3600" dirty="0">
                <a:ea typeface="ＭＳ Ｐゴシック" charset="-128"/>
              </a:rPr>
              <a:t>Paper?</a:t>
            </a:r>
            <a:endParaRPr lang="en-US" altLang="x-none" sz="2400" dirty="0">
              <a:ea typeface="ＭＳ Ｐゴシック" charset="-128"/>
            </a:endParaRPr>
          </a:p>
        </p:txBody>
      </p:sp>
      <p:sp>
        <p:nvSpPr>
          <p:cNvPr id="2969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51665" y="3665075"/>
            <a:ext cx="7853364" cy="2755513"/>
          </a:xfrm>
        </p:spPr>
        <p:txBody>
          <a:bodyPr/>
          <a:lstStyle/>
          <a:p>
            <a:r>
              <a:rPr lang="en-US" altLang="zh-CN" b="1" dirty="0">
                <a:ea typeface="ＭＳ Ｐゴシック" charset="-128"/>
              </a:rPr>
              <a:t>Qiao</a:t>
            </a:r>
            <a:r>
              <a:rPr lang="zh-CN" altLang="en-US" b="1" dirty="0">
                <a:ea typeface="ＭＳ Ｐゴシック" charset="-128"/>
              </a:rPr>
              <a:t> </a:t>
            </a:r>
            <a:r>
              <a:rPr lang="en-US" altLang="zh-CN" b="1" dirty="0">
                <a:ea typeface="ＭＳ Ｐゴシック" charset="-128"/>
              </a:rPr>
              <a:t>Xiang</a:t>
            </a:r>
            <a:r>
              <a:rPr lang="en-US" altLang="zh-CN" dirty="0">
                <a:ea typeface="ＭＳ Ｐゴシック" charset="-128"/>
              </a:rPr>
              <a:t>,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 err="1">
                <a:ea typeface="ＭＳ Ｐゴシック" charset="-128"/>
              </a:rPr>
              <a:t>Congming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Gao,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and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Lu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Tang</a:t>
            </a:r>
            <a:endParaRPr lang="en-US" altLang="x-none" dirty="0">
              <a:ea typeface="ＭＳ Ｐゴシック" charset="-128"/>
            </a:endParaRPr>
          </a:p>
          <a:p>
            <a:endParaRPr lang="en-US" altLang="x-none" sz="2400" dirty="0">
              <a:ea typeface="ＭＳ Ｐゴシック" charset="-128"/>
            </a:endParaRPr>
          </a:p>
          <a:p>
            <a:r>
              <a:rPr lang="en-US" altLang="x-none" sz="2400" dirty="0">
                <a:ea typeface="ＭＳ Ｐゴシック" charset="-128"/>
              </a:rPr>
              <a:t>https://</a:t>
            </a:r>
            <a:r>
              <a:rPr lang="en-US" altLang="x-none" sz="2400" dirty="0" err="1">
                <a:ea typeface="ＭＳ Ｐゴシック" charset="-128"/>
              </a:rPr>
              <a:t>sngr</a:t>
            </a:r>
            <a:r>
              <a:rPr lang="en-US" altLang="zh-CN" sz="2400" dirty="0" err="1">
                <a:ea typeface="ＭＳ Ｐゴシック" charset="-128"/>
              </a:rPr>
              <a:t>oup.org.cn</a:t>
            </a:r>
            <a:r>
              <a:rPr lang="en-US" altLang="x-none" sz="2400" dirty="0">
                <a:ea typeface="ＭＳ Ｐゴシック" charset="-128"/>
              </a:rPr>
              <a:t>/courses/</a:t>
            </a:r>
            <a:r>
              <a:rPr lang="en-US" altLang="zh-CN" sz="2400" dirty="0">
                <a:ea typeface="ＭＳ Ｐゴシック" charset="-128"/>
              </a:rPr>
              <a:t>a</a:t>
            </a:r>
            <a:r>
              <a:rPr lang="en-US" altLang="x-none" sz="2400" dirty="0">
                <a:ea typeface="ＭＳ Ｐゴシック" charset="-128"/>
              </a:rPr>
              <a:t>ns-xmuf2</a:t>
            </a:r>
            <a:r>
              <a:rPr lang="en-US" altLang="zh-CN" sz="2400" dirty="0">
                <a:ea typeface="ＭＳ Ｐゴシック" charset="-128"/>
              </a:rPr>
              <a:t>3</a:t>
            </a:r>
            <a:r>
              <a:rPr lang="en-US" altLang="x-none" sz="2400" dirty="0">
                <a:ea typeface="ＭＳ Ｐゴシック" charset="-128"/>
              </a:rPr>
              <a:t>/</a:t>
            </a:r>
            <a:r>
              <a:rPr lang="en-US" altLang="x-none" sz="2400" dirty="0" err="1">
                <a:ea typeface="ＭＳ Ｐゴシック" charset="-128"/>
              </a:rPr>
              <a:t>index.shtml</a:t>
            </a:r>
            <a:br>
              <a:rPr lang="en-US" altLang="x-none" sz="2400" dirty="0">
                <a:ea typeface="ＭＳ Ｐゴシック" charset="-128"/>
              </a:rPr>
            </a:br>
            <a:endParaRPr lang="en-US" altLang="x-none" sz="3600" dirty="0">
              <a:ea typeface="ＭＳ Ｐゴシック" charset="-128"/>
            </a:endParaRPr>
          </a:p>
          <a:p>
            <a:r>
              <a:rPr lang="en-US" altLang="zh-CN" sz="2000" dirty="0">
                <a:ea typeface="ＭＳ Ｐゴシック" charset="-128"/>
              </a:rPr>
              <a:t>9</a:t>
            </a:r>
            <a:r>
              <a:rPr lang="en-US" altLang="x-none" sz="2000" dirty="0">
                <a:ea typeface="ＭＳ Ｐゴシック" charset="-128"/>
              </a:rPr>
              <a:t>/</a:t>
            </a:r>
            <a:r>
              <a:rPr lang="en-US" altLang="zh-CN" sz="2000" dirty="0">
                <a:ea typeface="ＭＳ Ｐゴシック" charset="-128"/>
              </a:rPr>
              <a:t>26</a:t>
            </a:r>
            <a:r>
              <a:rPr lang="en-US" altLang="x-none" sz="2000" dirty="0">
                <a:ea typeface="ＭＳ Ｐゴシック" charset="-128"/>
              </a:rPr>
              <a:t>/20</a:t>
            </a:r>
            <a:r>
              <a:rPr lang="en-US" altLang="zh-CN" sz="2000" dirty="0">
                <a:ea typeface="ＭＳ Ｐゴシック" charset="-128"/>
              </a:rPr>
              <a:t>23</a:t>
            </a:r>
            <a:endParaRPr lang="en-US" altLang="x-none" sz="2000" dirty="0">
              <a:ea typeface="ＭＳ Ｐゴシック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E695C6D-D2E6-4E46-8DBA-DDD17C9A6656}"/>
              </a:ext>
            </a:extLst>
          </p:cNvPr>
          <p:cNvSpPr txBox="1"/>
          <p:nvPr/>
        </p:nvSpPr>
        <p:spPr>
          <a:xfrm>
            <a:off x="465683" y="6407150"/>
            <a:ext cx="82253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+mn-lt"/>
              </a:rPr>
              <a:t>Th</a:t>
            </a:r>
            <a:r>
              <a:rPr lang="en-US" altLang="zh-CN" sz="1200" dirty="0">
                <a:latin typeface="+mn-lt"/>
              </a:rPr>
              <a:t>is</a:t>
            </a:r>
            <a:r>
              <a:rPr lang="zh-CN" altLang="en-US" sz="1200" dirty="0">
                <a:latin typeface="+mn-lt"/>
              </a:rPr>
              <a:t> </a:t>
            </a:r>
            <a:r>
              <a:rPr lang="en-US" altLang="zh-CN" sz="1200" dirty="0">
                <a:latin typeface="+mn-lt"/>
              </a:rPr>
              <a:t>deck</a:t>
            </a:r>
            <a:r>
              <a:rPr lang="zh-CN" altLang="en-US" sz="1200" dirty="0">
                <a:latin typeface="+mn-lt"/>
              </a:rPr>
              <a:t> </a:t>
            </a:r>
            <a:r>
              <a:rPr lang="en-US" altLang="zh-CN" sz="1200" dirty="0">
                <a:latin typeface="+mn-lt"/>
              </a:rPr>
              <a:t>of</a:t>
            </a:r>
            <a:r>
              <a:rPr lang="zh-CN" altLang="en-US" sz="1200" dirty="0">
                <a:latin typeface="+mn-lt"/>
              </a:rPr>
              <a:t> </a:t>
            </a:r>
            <a:r>
              <a:rPr lang="en-US" altLang="zh-CN" sz="1200" dirty="0">
                <a:latin typeface="+mn-lt"/>
              </a:rPr>
              <a:t>slides</a:t>
            </a:r>
            <a:r>
              <a:rPr lang="en-US" sz="1200" dirty="0">
                <a:latin typeface="+mn-lt"/>
              </a:rPr>
              <a:t> are heavily based on CPSC 433/533 at Yale University, by courtesy of Dr. Y. Richard Yang. 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83647-6C9D-0841-A76C-17CB29AD2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What to </a:t>
            </a:r>
            <a:r>
              <a:rPr lang="en-US" altLang="zh-CN" sz="3600" dirty="0"/>
              <a:t>K</a:t>
            </a:r>
            <a:r>
              <a:rPr lang="en-US" sz="3600" dirty="0"/>
              <a:t>now after the </a:t>
            </a:r>
            <a:r>
              <a:rPr lang="en-US" altLang="zh-CN" sz="3600" dirty="0"/>
              <a:t>F</a:t>
            </a:r>
            <a:r>
              <a:rPr lang="en-US" sz="3600" dirty="0"/>
              <a:t>irst </a:t>
            </a:r>
            <a:r>
              <a:rPr lang="en-US" altLang="zh-CN" sz="3600" dirty="0"/>
              <a:t>P</a:t>
            </a:r>
            <a:r>
              <a:rPr lang="en-US" sz="3600" dirty="0"/>
              <a:t>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31599-AA4B-E247-BF99-973B8BAE5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T</a:t>
            </a:r>
            <a:r>
              <a:rPr lang="en-US" dirty="0"/>
              <a:t>he five Cs</a:t>
            </a:r>
            <a:r>
              <a:rPr lang="zh-CN" altLang="en-US" dirty="0"/>
              <a:t> </a:t>
            </a:r>
            <a:r>
              <a:rPr lang="en-US" altLang="zh-CN" dirty="0"/>
              <a:t>(one</a:t>
            </a:r>
            <a:r>
              <a:rPr lang="zh-CN" altLang="en-US" dirty="0"/>
              <a:t> </a:t>
            </a:r>
            <a:r>
              <a:rPr lang="en-US" altLang="zh-CN" dirty="0"/>
              <a:t>more</a:t>
            </a:r>
            <a:r>
              <a:rPr lang="zh-CN" altLang="en-US" dirty="0"/>
              <a:t> </a:t>
            </a:r>
            <a:r>
              <a:rPr lang="en-US" altLang="zh-CN" dirty="0"/>
              <a:t>than</a:t>
            </a:r>
            <a:r>
              <a:rPr lang="zh-CN" altLang="en-US" dirty="0"/>
              <a:t> </a:t>
            </a:r>
            <a:r>
              <a:rPr lang="en-US" altLang="zh-CN" dirty="0"/>
              <a:t>diamonds)</a:t>
            </a: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b="1" dirty="0"/>
              <a:t>Category</a:t>
            </a:r>
            <a:r>
              <a:rPr lang="en-US" dirty="0"/>
              <a:t>: type of paper (system,</a:t>
            </a:r>
            <a:r>
              <a:rPr lang="zh-CN" altLang="en-US" dirty="0"/>
              <a:t> </a:t>
            </a:r>
            <a:r>
              <a:rPr lang="en-US" dirty="0"/>
              <a:t>measurement study</a:t>
            </a:r>
            <a:r>
              <a:rPr lang="en-US" altLang="zh-CN" dirty="0"/>
              <a:t>,</a:t>
            </a:r>
            <a:r>
              <a:rPr lang="en-US" dirty="0"/>
              <a:t>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>
              <a:buFont typeface="Wingdings" pitchFamily="2" charset="2"/>
              <a:buChar char="q"/>
            </a:pPr>
            <a:r>
              <a:rPr lang="en-US" b="1" dirty="0"/>
              <a:t>Context</a:t>
            </a:r>
            <a:r>
              <a:rPr lang="en-US" dirty="0"/>
              <a:t>: related work</a:t>
            </a:r>
          </a:p>
          <a:p>
            <a:pPr>
              <a:buFont typeface="Wingdings" pitchFamily="2" charset="2"/>
              <a:buChar char="q"/>
            </a:pPr>
            <a:r>
              <a:rPr lang="en-US" b="1" dirty="0"/>
              <a:t>Correctness</a:t>
            </a:r>
            <a:r>
              <a:rPr lang="en-US" dirty="0"/>
              <a:t>: valid assumptions?</a:t>
            </a:r>
          </a:p>
          <a:p>
            <a:pPr>
              <a:buFont typeface="Wingdings" pitchFamily="2" charset="2"/>
              <a:buChar char="q"/>
            </a:pPr>
            <a:r>
              <a:rPr lang="en-US" b="1" dirty="0"/>
              <a:t>Contributions</a:t>
            </a:r>
          </a:p>
          <a:p>
            <a:pPr>
              <a:buFont typeface="Wingdings" pitchFamily="2" charset="2"/>
              <a:buChar char="q"/>
            </a:pPr>
            <a:r>
              <a:rPr lang="en-US" b="1" dirty="0"/>
              <a:t>Clarity</a:t>
            </a:r>
            <a:r>
              <a:rPr lang="en-US" dirty="0"/>
              <a:t>: well written?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568980-6382-1549-AC6C-A4FB2A51C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9A0C-B9C7-D94C-BB05-DB5EC86B0AC6}" type="slidenum">
              <a:rPr lang="en-US" altLang="x-none" smtClean="0"/>
              <a:pPr/>
              <a:t>10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035246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4A462-A128-2848-BBC6-3781F3608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altLang="zh-CN" dirty="0"/>
              <a:t>S</a:t>
            </a:r>
            <a:r>
              <a:rPr lang="en-US" dirty="0"/>
              <a:t>econd Pass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819A2-A1AF-C24C-92DA-ABD9E95DA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/>
              <a:t>Read the paper! Expect this to take at least 1</a:t>
            </a:r>
            <a:r>
              <a:rPr lang="en-US" altLang="zh-CN" dirty="0"/>
              <a:t>-2</a:t>
            </a:r>
            <a:r>
              <a:rPr lang="en-US" dirty="0"/>
              <a:t> hours.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Look carefully at the diagrams, tables and graphs.</a:t>
            </a:r>
          </a:p>
          <a:p>
            <a:pPr lvl="1">
              <a:buFont typeface="Wingdings" pitchFamily="2" charset="2"/>
              <a:buChar char="q"/>
            </a:pP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good</a:t>
            </a:r>
            <a:r>
              <a:rPr lang="zh-CN" altLang="en-US" dirty="0"/>
              <a:t> </a:t>
            </a:r>
            <a:r>
              <a:rPr lang="en-US" altLang="zh-CN" dirty="0"/>
              <a:t>overview</a:t>
            </a:r>
            <a:r>
              <a:rPr lang="zh-CN" altLang="en-US" dirty="0"/>
              <a:t> </a:t>
            </a:r>
            <a:r>
              <a:rPr lang="en-US" altLang="zh-CN" dirty="0"/>
              <a:t>section</a:t>
            </a:r>
            <a:r>
              <a:rPr lang="zh-CN" altLang="en-US" dirty="0"/>
              <a:t> </a:t>
            </a:r>
            <a:r>
              <a:rPr lang="en-US" altLang="zh-CN" dirty="0"/>
              <a:t>usually</a:t>
            </a:r>
            <a:r>
              <a:rPr lang="zh-CN" altLang="en-US" dirty="0"/>
              <a:t> </a:t>
            </a:r>
            <a:r>
              <a:rPr lang="en-US" altLang="zh-CN" dirty="0"/>
              <a:t>can</a:t>
            </a:r>
            <a:r>
              <a:rPr lang="zh-CN" altLang="en-US" dirty="0"/>
              <a:t> </a:t>
            </a:r>
            <a:r>
              <a:rPr lang="en-US" altLang="zh-CN" dirty="0"/>
              <a:t>give</a:t>
            </a:r>
            <a:r>
              <a:rPr lang="zh-CN" altLang="en-US" dirty="0"/>
              <a:t> </a:t>
            </a:r>
            <a:r>
              <a:rPr lang="en-US" altLang="zh-CN" dirty="0"/>
              <a:t>you</a:t>
            </a:r>
            <a:r>
              <a:rPr lang="zh-CN" altLang="en-US" dirty="0"/>
              <a:t> </a:t>
            </a:r>
            <a:r>
              <a:rPr lang="en-US" altLang="zh-CN" dirty="0"/>
              <a:t>most</a:t>
            </a:r>
            <a:r>
              <a:rPr lang="zh-CN" altLang="en-US" dirty="0"/>
              <a:t> </a:t>
            </a:r>
            <a:r>
              <a:rPr lang="en-US" altLang="zh-CN" dirty="0"/>
              <a:t>information</a:t>
            </a:r>
            <a:r>
              <a:rPr lang="zh-CN" altLang="en-US" dirty="0"/>
              <a:t> </a:t>
            </a:r>
            <a:r>
              <a:rPr lang="en-US" altLang="zh-CN" dirty="0"/>
              <a:t>you</a:t>
            </a:r>
            <a:r>
              <a:rPr lang="zh-CN" altLang="en-US" dirty="0"/>
              <a:t> </a:t>
            </a:r>
            <a:r>
              <a:rPr lang="en-US" altLang="zh-CN" dirty="0"/>
              <a:t>need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understand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paper</a:t>
            </a: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dirty="0"/>
              <a:t>Check the references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Look at venues and years published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Have you read any of them? Are there some you haven’t</a:t>
            </a:r>
            <a:r>
              <a:rPr lang="zh-CN" altLang="en-US" dirty="0"/>
              <a:t> </a:t>
            </a:r>
            <a:r>
              <a:rPr lang="en-US" dirty="0"/>
              <a:t>read but seem interesting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19D541-F66A-3541-8A2B-F63ECC2BC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9A0C-B9C7-D94C-BB05-DB5EC86B0AC6}" type="slidenum">
              <a:rPr lang="en-US" altLang="x-none" smtClean="0"/>
              <a:pPr/>
              <a:t>11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75735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DA974-EC12-534D-BE6E-FA75EA34B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the </a:t>
            </a:r>
            <a:r>
              <a:rPr lang="en-US" altLang="zh-CN" dirty="0"/>
              <a:t>S</a:t>
            </a:r>
            <a:r>
              <a:rPr lang="en-US" dirty="0"/>
              <a:t>econd </a:t>
            </a:r>
            <a:r>
              <a:rPr lang="en-US" altLang="zh-CN" dirty="0"/>
              <a:t>P</a:t>
            </a:r>
            <a:r>
              <a:rPr lang="en-US" dirty="0"/>
              <a:t>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E80B7-3E73-8447-BEAE-2304181E8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altLang="zh-CN" dirty="0"/>
              <a:t>You</a:t>
            </a:r>
            <a:r>
              <a:rPr lang="zh-CN" altLang="en-US" dirty="0"/>
              <a:t> </a:t>
            </a:r>
            <a:r>
              <a:rPr lang="en-US" dirty="0"/>
              <a:t>should be able to describe what the paper is about to</a:t>
            </a:r>
            <a:r>
              <a:rPr lang="zh-CN" altLang="en-US" dirty="0"/>
              <a:t> </a:t>
            </a:r>
            <a:r>
              <a:rPr lang="en-US" dirty="0"/>
              <a:t>someone else who hasn’t read it.</a:t>
            </a:r>
          </a:p>
          <a:p>
            <a:pPr>
              <a:buFont typeface="Wingdings" pitchFamily="2" charset="2"/>
              <a:buChar char="q"/>
            </a:pP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dirty="0"/>
              <a:t>This is a skill that improves with practice. Try it out on your</a:t>
            </a:r>
            <a:r>
              <a:rPr lang="zh-CN" altLang="en-US" dirty="0"/>
              <a:t> </a:t>
            </a:r>
            <a:r>
              <a:rPr lang="en-US" dirty="0"/>
              <a:t>friends</a:t>
            </a:r>
            <a:r>
              <a:rPr lang="en-US" altLang="zh-CN" dirty="0"/>
              <a:t>,</a:t>
            </a:r>
            <a:r>
              <a:rPr lang="zh-CN" altLang="en-US" dirty="0"/>
              <a:t> </a:t>
            </a:r>
            <a:r>
              <a:rPr lang="en-US" dirty="0"/>
              <a:t>colleagues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dirty="0"/>
              <a:t>Advisors,</a:t>
            </a:r>
            <a:r>
              <a:rPr lang="zh-CN" altLang="en-US" dirty="0"/>
              <a:t> </a:t>
            </a:r>
            <a:r>
              <a:rPr lang="en-US" altLang="zh-CN" dirty="0"/>
              <a:t>too!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E4F7EF-9951-2643-A4AB-27D20D322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9A0C-B9C7-D94C-BB05-DB5EC86B0AC6}" type="slidenum">
              <a:rPr lang="en-US" altLang="x-none" smtClean="0"/>
              <a:pPr/>
              <a:t>12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602714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F97A2-33D7-0442-8B68-AC150B7D9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altLang="zh-CN" dirty="0"/>
              <a:t>T</a:t>
            </a:r>
            <a:r>
              <a:rPr lang="en-US" dirty="0"/>
              <a:t>hird </a:t>
            </a:r>
            <a:r>
              <a:rPr lang="en-US" altLang="zh-CN" dirty="0"/>
              <a:t>P</a:t>
            </a:r>
            <a:r>
              <a:rPr lang="en-US" dirty="0"/>
              <a:t>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9C3AA-40D2-A543-9534-711451EA7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/>
              <a:t>Read again, in great detail, to “virtually re-implement” the</a:t>
            </a:r>
            <a:r>
              <a:rPr lang="zh-CN" altLang="en-US" dirty="0"/>
              <a:t> </a:t>
            </a:r>
            <a:r>
              <a:rPr lang="en-US" dirty="0"/>
              <a:t>paper (1-5 hours)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Identify and challenge assumptions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Think about how you would approach the problem,</a:t>
            </a:r>
            <a:r>
              <a:rPr lang="zh-CN" altLang="en-US" dirty="0"/>
              <a:t> </a:t>
            </a:r>
            <a:r>
              <a:rPr lang="en-US" dirty="0"/>
              <a:t>evaluate the solution, present the material, etc.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altLang="zh-CN" dirty="0">
                <a:solidFill>
                  <a:srgbClr val="FF0000"/>
                </a:solidFill>
              </a:rPr>
              <a:t>Try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to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think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how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you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would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approach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the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problem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as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at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the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first/second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pass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Look for what the authors have not said or evaluated</a:t>
            </a:r>
          </a:p>
          <a:p>
            <a:pPr>
              <a:buFont typeface="Wingdings" pitchFamily="2" charset="2"/>
              <a:buChar char="q"/>
            </a:pP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dirty="0"/>
              <a:t>The third pass takes the most time.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F6B364-4750-364D-9AEF-8C01332C2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9A0C-B9C7-D94C-BB05-DB5EC86B0AC6}" type="slidenum">
              <a:rPr lang="en-US" altLang="x-none" smtClean="0"/>
              <a:pPr/>
              <a:t>13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635962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42A82-6EB0-5B4F-A3FC-C0E8F5718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the </a:t>
            </a:r>
            <a:r>
              <a:rPr lang="en-US" altLang="zh-CN" dirty="0"/>
              <a:t>T</a:t>
            </a:r>
            <a:r>
              <a:rPr lang="en-US" dirty="0"/>
              <a:t>hird </a:t>
            </a:r>
            <a:r>
              <a:rPr lang="en-US" altLang="zh-CN" dirty="0"/>
              <a:t>P</a:t>
            </a:r>
            <a:r>
              <a:rPr lang="en-US" dirty="0"/>
              <a:t>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997DBA-0C0A-1F45-A13A-11D02F4DE1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/>
              <a:t>You will have a pretty good idea of whether you think this is</a:t>
            </a:r>
            <a:r>
              <a:rPr lang="zh-CN" altLang="en-US" dirty="0"/>
              <a:t> </a:t>
            </a:r>
            <a:r>
              <a:rPr lang="en-US" dirty="0"/>
              <a:t>good work and a good paper, and you will be able to articulate</a:t>
            </a:r>
            <a:r>
              <a:rPr lang="zh-CN" altLang="en-US" dirty="0"/>
              <a:t> </a:t>
            </a:r>
            <a:r>
              <a:rPr lang="en-US" dirty="0"/>
              <a:t>why.</a:t>
            </a:r>
          </a:p>
          <a:p>
            <a:pPr>
              <a:buFont typeface="Wingdings" pitchFamily="2" charset="2"/>
              <a:buChar char="q"/>
            </a:pP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dirty="0"/>
              <a:t>You may have a few ideas for future work yourself!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AC6547-B3F1-F24A-B717-B08A387DA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9A0C-B9C7-D94C-BB05-DB5EC86B0AC6}" type="slidenum">
              <a:rPr lang="en-US" altLang="x-none" smtClean="0"/>
              <a:pPr/>
              <a:t>14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6671238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03529-2EF7-4340-9F16-F8E927045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err="1"/>
              <a:t>Rebacca's</a:t>
            </a:r>
            <a:r>
              <a:rPr lang="zh-CN" altLang="en-US" dirty="0"/>
              <a:t> </a:t>
            </a:r>
            <a:r>
              <a:rPr lang="en-US" altLang="zh-CN" dirty="0"/>
              <a:t>Tips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D680C-C736-1646-8D86-34A978B36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/>
              <a:t>Don’t read in order. Jump around however you like. 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If the terminology is new, take one term at a time and try to work out its definition in isolation</a:t>
            </a:r>
            <a:r>
              <a:rPr lang="en-US" altLang="zh-CN" dirty="0"/>
              <a:t>.</a:t>
            </a: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dirty="0"/>
              <a:t>Allow hours or days between passes. 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Watch a video of the conference presentation</a:t>
            </a:r>
            <a:r>
              <a:rPr lang="en-US" altLang="zh-CN" dirty="0"/>
              <a:t>.</a:t>
            </a: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dirty="0"/>
              <a:t>Find somebody else’s write-up of the paper</a:t>
            </a:r>
            <a:r>
              <a:rPr lang="en-US" altLang="zh-CN" dirty="0"/>
              <a:t>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02BB9B-EE1C-964D-BA69-9046F203E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9A0C-B9C7-D94C-BB05-DB5EC86B0AC6}" type="slidenum">
              <a:rPr lang="en-US" altLang="x-none" smtClean="0"/>
              <a:pPr/>
              <a:t>15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9007533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D75E2-58EB-234F-AF78-6CF547DA4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228600"/>
            <a:ext cx="8388350" cy="1146175"/>
          </a:xfrm>
        </p:spPr>
        <p:txBody>
          <a:bodyPr/>
          <a:lstStyle/>
          <a:p>
            <a:r>
              <a:rPr lang="en-US" altLang="zh-CN" sz="3200" dirty="0"/>
              <a:t>Discussion:</a:t>
            </a:r>
            <a:r>
              <a:rPr lang="zh-CN" altLang="en-US" sz="3200" dirty="0"/>
              <a:t> </a:t>
            </a:r>
            <a:r>
              <a:rPr lang="en-US" altLang="zh-CN" sz="3200" dirty="0"/>
              <a:t>Other</a:t>
            </a:r>
            <a:r>
              <a:rPr lang="zh-CN" altLang="en-US" sz="3200" dirty="0"/>
              <a:t> </a:t>
            </a:r>
            <a:r>
              <a:rPr lang="en-US" altLang="zh-CN" sz="3200" dirty="0"/>
              <a:t>Lessons</a:t>
            </a:r>
            <a:r>
              <a:rPr lang="zh-CN" altLang="en-US" sz="3200" dirty="0"/>
              <a:t> </a:t>
            </a:r>
            <a:r>
              <a:rPr lang="en-US" altLang="zh-CN" sz="3200" dirty="0"/>
              <a:t>/</a:t>
            </a:r>
            <a:r>
              <a:rPr lang="zh-CN" altLang="en-US" sz="3200" dirty="0"/>
              <a:t> </a:t>
            </a:r>
            <a:r>
              <a:rPr lang="en-US" altLang="zh-CN" sz="3200" dirty="0"/>
              <a:t>Experiences?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7F048-3A2B-6D42-902B-03E14F4617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altLang="zh-CN" dirty="0"/>
              <a:t>Pay</a:t>
            </a:r>
            <a:r>
              <a:rPr lang="zh-CN" altLang="en-US" dirty="0"/>
              <a:t> </a:t>
            </a:r>
            <a:r>
              <a:rPr lang="en-US" altLang="zh-CN" dirty="0"/>
              <a:t>special</a:t>
            </a:r>
            <a:r>
              <a:rPr lang="zh-CN" altLang="en-US" dirty="0"/>
              <a:t> </a:t>
            </a:r>
            <a:r>
              <a:rPr lang="en-US" altLang="zh-CN" dirty="0"/>
              <a:t>attention</a:t>
            </a:r>
            <a:r>
              <a:rPr lang="zh-CN" altLang="en-US" dirty="0"/>
              <a:t> </a:t>
            </a:r>
            <a:endParaRPr lang="en-US" altLang="zh-CN" dirty="0"/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Spend</a:t>
            </a:r>
            <a:r>
              <a:rPr lang="zh-CN" altLang="en-US" dirty="0"/>
              <a:t> </a:t>
            </a:r>
            <a:r>
              <a:rPr lang="en-US" altLang="zh-CN" dirty="0"/>
              <a:t>time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running</a:t>
            </a:r>
            <a:r>
              <a:rPr lang="zh-CN" altLang="en-US" dirty="0"/>
              <a:t> </a:t>
            </a:r>
            <a:r>
              <a:rPr lang="en-US" altLang="zh-CN" dirty="0"/>
              <a:t>example</a:t>
            </a:r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Sometimes,</a:t>
            </a:r>
            <a:r>
              <a:rPr lang="zh-CN" altLang="en-US" dirty="0"/>
              <a:t> </a:t>
            </a:r>
            <a:r>
              <a:rPr lang="en-US" altLang="zh-CN" dirty="0"/>
              <a:t>skip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evaluation</a:t>
            </a:r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Contact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authors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clarifications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6EE6BD-F712-1945-BBF2-C0094289F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9A0C-B9C7-D94C-BB05-DB5EC86B0AC6}" type="slidenum">
              <a:rPr lang="en-US" altLang="x-none" smtClean="0"/>
              <a:pPr/>
              <a:t>16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246531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7CBD4323-42A0-E54E-9D59-E221C7814D01}" type="slidenum">
              <a:rPr lang="en-US" altLang="x-none" sz="1200">
                <a:latin typeface="Tahoma" charset="0"/>
              </a:rPr>
              <a:pPr/>
              <a:t>17</a:t>
            </a:fld>
            <a:endParaRPr lang="en-US" altLang="x-none" sz="1200" dirty="0">
              <a:latin typeface="Tahoma" charset="0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>
                <a:ea typeface="ＭＳ Ｐゴシック" charset="-128"/>
              </a:rPr>
              <a:t>Outline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accent6"/>
              </a:buClr>
              <a:buFont typeface="Wingdings" pitchFamily="2" charset="2"/>
              <a:buChar char="q"/>
            </a:pPr>
            <a:r>
              <a:rPr lang="en-US" altLang="x-none" dirty="0">
                <a:ea typeface="ＭＳ Ｐゴシック" charset="-128"/>
              </a:rPr>
              <a:t>Administrative trivia</a:t>
            </a:r>
            <a:r>
              <a:rPr lang="ja-JP" altLang="en-US">
                <a:ea typeface="ＭＳ Ｐゴシック" charset="-128"/>
              </a:rPr>
              <a:t>’</a:t>
            </a:r>
            <a:r>
              <a:rPr lang="en-US" altLang="ja-JP" dirty="0">
                <a:ea typeface="ＭＳ Ｐゴシック" charset="-128"/>
              </a:rPr>
              <a:t>s</a:t>
            </a:r>
          </a:p>
          <a:p>
            <a:pPr>
              <a:buClr>
                <a:schemeClr val="accent6"/>
              </a:buClr>
              <a:buFont typeface="Wingdings" pitchFamily="2" charset="2"/>
              <a:buChar char="q"/>
            </a:pPr>
            <a:r>
              <a:rPr lang="en-US" altLang="zh-CN" dirty="0">
                <a:ea typeface="ＭＳ Ｐゴシック" charset="-128"/>
              </a:rPr>
              <a:t>How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to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read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papers?</a:t>
            </a:r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US" altLang="zh-CN" dirty="0">
                <a:ea typeface="ＭＳ Ｐゴシック" charset="-128"/>
              </a:rPr>
              <a:t>How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to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read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a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system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paper?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From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one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paper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to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one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area</a:t>
            </a:r>
          </a:p>
        </p:txBody>
      </p:sp>
    </p:spTree>
    <p:extLst>
      <p:ext uri="{BB962C8B-B14F-4D97-AF65-F5344CB8AC3E}">
        <p14:creationId xmlns:p14="http://schemas.microsoft.com/office/powerpoint/2010/main" val="27071806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A44CB-E044-B946-B134-B28AAAA54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/>
              <a:t>After</a:t>
            </a:r>
            <a:r>
              <a:rPr lang="zh-CN" altLang="en-US" sz="2800" dirty="0"/>
              <a:t> </a:t>
            </a:r>
            <a:r>
              <a:rPr lang="en-US" altLang="zh-CN" sz="2800" dirty="0"/>
              <a:t>Reading</a:t>
            </a:r>
            <a:r>
              <a:rPr lang="zh-CN" altLang="en-US" sz="2800" dirty="0"/>
              <a:t> </a:t>
            </a:r>
            <a:r>
              <a:rPr lang="en-US" altLang="zh-CN" sz="2800" dirty="0"/>
              <a:t>One</a:t>
            </a:r>
            <a:r>
              <a:rPr lang="zh-CN" altLang="en-US" sz="2800" dirty="0"/>
              <a:t> </a:t>
            </a:r>
            <a:r>
              <a:rPr lang="en-US" altLang="zh-CN" sz="2800" dirty="0"/>
              <a:t>Paper,</a:t>
            </a:r>
            <a:r>
              <a:rPr lang="zh-CN" altLang="en-US" sz="2800" dirty="0"/>
              <a:t> </a:t>
            </a:r>
            <a:r>
              <a:rPr lang="en-US" altLang="zh-CN" sz="2800" dirty="0"/>
              <a:t>What</a:t>
            </a:r>
            <a:r>
              <a:rPr lang="zh-CN" altLang="en-US" sz="2800" dirty="0"/>
              <a:t> </a:t>
            </a:r>
            <a:r>
              <a:rPr lang="en-US" altLang="zh-CN" sz="2800" dirty="0"/>
              <a:t>Next?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AA88F-8322-7D4A-BE91-875D70AB0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altLang="zh-CN" dirty="0"/>
              <a:t>Re-read</a:t>
            </a:r>
            <a:r>
              <a:rPr lang="zh-CN" altLang="en-US" dirty="0"/>
              <a:t> </a:t>
            </a:r>
            <a:r>
              <a:rPr lang="en-US" altLang="zh-CN" dirty="0"/>
              <a:t>introduction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related</a:t>
            </a:r>
            <a:r>
              <a:rPr lang="zh-CN" altLang="en-US" dirty="0"/>
              <a:t> </a:t>
            </a:r>
            <a:r>
              <a:rPr lang="en-US" altLang="zh-CN" dirty="0"/>
              <a:t>work</a:t>
            </a:r>
            <a:r>
              <a:rPr lang="zh-CN" altLang="en-US" dirty="0"/>
              <a:t> </a:t>
            </a:r>
            <a:endParaRPr lang="en-US" altLang="zh-CN" dirty="0"/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"Cyberstalk"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authors</a:t>
            </a:r>
            <a:r>
              <a:rPr lang="zh-CN" altLang="en-US" dirty="0"/>
              <a:t> </a:t>
            </a:r>
            <a:endParaRPr lang="en-US" altLang="zh-CN" dirty="0"/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"Cited</a:t>
            </a:r>
            <a:r>
              <a:rPr lang="zh-CN" altLang="en-US" dirty="0"/>
              <a:t> </a:t>
            </a:r>
            <a:r>
              <a:rPr lang="en-US" altLang="zh-CN" dirty="0"/>
              <a:t>by"</a:t>
            </a:r>
            <a:r>
              <a:rPr lang="zh-CN" altLang="en-US" dirty="0"/>
              <a:t> </a:t>
            </a:r>
            <a:r>
              <a:rPr lang="en-US" altLang="zh-CN" dirty="0"/>
              <a:t>from</a:t>
            </a:r>
            <a:r>
              <a:rPr lang="zh-CN" altLang="en-US" dirty="0"/>
              <a:t> </a:t>
            </a:r>
            <a:r>
              <a:rPr lang="en-US" altLang="zh-CN" dirty="0"/>
              <a:t>Google</a:t>
            </a:r>
            <a:r>
              <a:rPr lang="zh-CN" altLang="en-US" dirty="0"/>
              <a:t> </a:t>
            </a:r>
            <a:r>
              <a:rPr lang="en-US" altLang="zh-CN" dirty="0"/>
              <a:t>Scholar</a:t>
            </a:r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Survey</a:t>
            </a:r>
            <a:r>
              <a:rPr lang="zh-CN" altLang="en-US" dirty="0"/>
              <a:t> </a:t>
            </a:r>
            <a:r>
              <a:rPr lang="en-US" altLang="zh-CN" dirty="0"/>
              <a:t>can</a:t>
            </a:r>
            <a:r>
              <a:rPr lang="zh-CN" altLang="en-US" dirty="0"/>
              <a:t> </a:t>
            </a:r>
            <a:r>
              <a:rPr lang="en-US" altLang="zh-CN" dirty="0"/>
              <a:t>be</a:t>
            </a:r>
            <a:r>
              <a:rPr lang="zh-CN" altLang="en-US" dirty="0"/>
              <a:t> </a:t>
            </a:r>
            <a:r>
              <a:rPr lang="en-US" altLang="zh-CN" dirty="0"/>
              <a:t>helpful,</a:t>
            </a:r>
            <a:r>
              <a:rPr lang="zh-CN" altLang="en-US" dirty="0"/>
              <a:t> </a:t>
            </a:r>
            <a:r>
              <a:rPr lang="en-US" altLang="zh-CN" dirty="0"/>
              <a:t>sometimes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CB4417-2520-F342-8220-B44D9E433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9A0C-B9C7-D94C-BB05-DB5EC86B0AC6}" type="slidenum">
              <a:rPr lang="en-US" altLang="x-none" smtClean="0"/>
              <a:pPr/>
              <a:t>18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425109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7CBD4323-42A0-E54E-9D59-E221C7814D01}" type="slidenum">
              <a:rPr lang="en-US" altLang="x-none" sz="1200">
                <a:latin typeface="Tahoma" charset="0"/>
              </a:rPr>
              <a:pPr/>
              <a:t>19</a:t>
            </a:fld>
            <a:endParaRPr lang="en-US" altLang="x-none" sz="1200" dirty="0">
              <a:latin typeface="Tahoma" charset="0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>
                <a:ea typeface="ＭＳ Ｐゴシック" charset="-128"/>
              </a:rPr>
              <a:t>Outline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accent6"/>
              </a:buClr>
              <a:buFont typeface="Wingdings" pitchFamily="2" charset="2"/>
              <a:buChar char="q"/>
            </a:pPr>
            <a:r>
              <a:rPr lang="en-US" altLang="x-none" dirty="0">
                <a:ea typeface="ＭＳ Ｐゴシック" charset="-128"/>
              </a:rPr>
              <a:t>Administrative trivia</a:t>
            </a:r>
            <a:r>
              <a:rPr lang="ja-JP" altLang="en-US">
                <a:ea typeface="ＭＳ Ｐゴシック" charset="-128"/>
              </a:rPr>
              <a:t>’</a:t>
            </a:r>
            <a:r>
              <a:rPr lang="en-US" altLang="ja-JP" dirty="0">
                <a:ea typeface="ＭＳ Ｐゴシック" charset="-128"/>
              </a:rPr>
              <a:t>s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How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to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read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papers?</a:t>
            </a:r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US" altLang="zh-CN" dirty="0">
                <a:ea typeface="ＭＳ Ｐゴシック" charset="-128"/>
              </a:rPr>
              <a:t>How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to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read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a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system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paper?</a:t>
            </a:r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US" altLang="zh-CN" dirty="0">
                <a:solidFill>
                  <a:schemeClr val="accent4"/>
                </a:solidFill>
                <a:ea typeface="ＭＳ Ｐゴシック" charset="-128"/>
              </a:rPr>
              <a:t>From</a:t>
            </a:r>
            <a:r>
              <a:rPr lang="zh-CN" altLang="en-US" dirty="0">
                <a:solidFill>
                  <a:schemeClr val="accent4"/>
                </a:solidFill>
                <a:ea typeface="ＭＳ Ｐゴシック" charset="-128"/>
              </a:rPr>
              <a:t> </a:t>
            </a:r>
            <a:r>
              <a:rPr lang="en-US" altLang="zh-CN" dirty="0">
                <a:solidFill>
                  <a:schemeClr val="accent4"/>
                </a:solidFill>
                <a:ea typeface="ＭＳ Ｐゴシック" charset="-128"/>
              </a:rPr>
              <a:t>one</a:t>
            </a:r>
            <a:r>
              <a:rPr lang="zh-CN" altLang="en-US" dirty="0">
                <a:solidFill>
                  <a:schemeClr val="accent4"/>
                </a:solidFill>
                <a:ea typeface="ＭＳ Ｐゴシック" charset="-128"/>
              </a:rPr>
              <a:t> </a:t>
            </a:r>
            <a:r>
              <a:rPr lang="en-US" altLang="zh-CN" dirty="0">
                <a:solidFill>
                  <a:schemeClr val="accent4"/>
                </a:solidFill>
                <a:ea typeface="ＭＳ Ｐゴシック" charset="-128"/>
              </a:rPr>
              <a:t>paper</a:t>
            </a:r>
            <a:r>
              <a:rPr lang="zh-CN" altLang="en-US" dirty="0">
                <a:solidFill>
                  <a:schemeClr val="accent4"/>
                </a:solidFill>
                <a:ea typeface="ＭＳ Ｐゴシック" charset="-128"/>
              </a:rPr>
              <a:t> </a:t>
            </a:r>
            <a:r>
              <a:rPr lang="en-US" altLang="zh-CN" dirty="0">
                <a:solidFill>
                  <a:schemeClr val="accent4"/>
                </a:solidFill>
                <a:ea typeface="ＭＳ Ｐゴシック" charset="-128"/>
              </a:rPr>
              <a:t>to</a:t>
            </a:r>
            <a:r>
              <a:rPr lang="zh-CN" altLang="en-US" dirty="0">
                <a:solidFill>
                  <a:schemeClr val="accent4"/>
                </a:solidFill>
                <a:ea typeface="ＭＳ Ｐゴシック" charset="-128"/>
              </a:rPr>
              <a:t> </a:t>
            </a:r>
            <a:r>
              <a:rPr lang="en-US" altLang="zh-CN" dirty="0">
                <a:solidFill>
                  <a:schemeClr val="accent4"/>
                </a:solidFill>
                <a:ea typeface="ＭＳ Ｐゴシック" charset="-128"/>
              </a:rPr>
              <a:t>one</a:t>
            </a:r>
            <a:r>
              <a:rPr lang="zh-CN" altLang="en-US" dirty="0">
                <a:solidFill>
                  <a:schemeClr val="accent4"/>
                </a:solidFill>
                <a:ea typeface="ＭＳ Ｐゴシック" charset="-128"/>
              </a:rPr>
              <a:t> </a:t>
            </a:r>
            <a:r>
              <a:rPr lang="en-US" altLang="zh-CN" dirty="0">
                <a:solidFill>
                  <a:schemeClr val="accent4"/>
                </a:solidFill>
                <a:ea typeface="ＭＳ Ｐゴシック" charset="-128"/>
              </a:rPr>
              <a:t>area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How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to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read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an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experience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paper?</a:t>
            </a:r>
          </a:p>
        </p:txBody>
      </p:sp>
    </p:spTree>
    <p:extLst>
      <p:ext uri="{BB962C8B-B14F-4D97-AF65-F5344CB8AC3E}">
        <p14:creationId xmlns:p14="http://schemas.microsoft.com/office/powerpoint/2010/main" val="328406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7CBD4323-42A0-E54E-9D59-E221C7814D01}" type="slidenum">
              <a:rPr lang="en-US" altLang="x-none" sz="1200">
                <a:latin typeface="Tahoma" charset="0"/>
              </a:rPr>
              <a:pPr/>
              <a:t>2</a:t>
            </a:fld>
            <a:endParaRPr lang="en-US" altLang="x-none" sz="1200" dirty="0">
              <a:latin typeface="Tahoma" charset="0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>
                <a:ea typeface="ＭＳ Ｐゴシック" charset="-128"/>
              </a:rPr>
              <a:t>Outline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accent1"/>
              </a:buClr>
              <a:buFont typeface="Wingdings" charset="2"/>
              <a:buChar char="Ø"/>
            </a:pPr>
            <a:r>
              <a:rPr lang="en-US" altLang="x-none" i="1" dirty="0">
                <a:solidFill>
                  <a:schemeClr val="accent1"/>
                </a:solidFill>
                <a:ea typeface="ＭＳ Ｐゴシック" charset="-128"/>
              </a:rPr>
              <a:t>Administrative trivia</a:t>
            </a:r>
            <a:r>
              <a:rPr lang="ja-JP" altLang="en-US" i="1">
                <a:solidFill>
                  <a:schemeClr val="accent1"/>
                </a:solidFill>
                <a:ea typeface="ＭＳ Ｐゴシック" charset="-128"/>
              </a:rPr>
              <a:t>’</a:t>
            </a:r>
            <a:r>
              <a:rPr lang="en-US" altLang="ja-JP" i="1" dirty="0">
                <a:solidFill>
                  <a:schemeClr val="accent1"/>
                </a:solidFill>
                <a:ea typeface="ＭＳ Ｐゴシック" charset="-128"/>
              </a:rPr>
              <a:t>s</a:t>
            </a:r>
          </a:p>
          <a:p>
            <a:pPr>
              <a:buFont typeface="Wingdings" pitchFamily="2" charset="2"/>
              <a:buChar char="q"/>
            </a:pPr>
            <a:r>
              <a:rPr lang="en-US" altLang="zh-CN" dirty="0">
                <a:ea typeface="ＭＳ Ｐゴシック" charset="-128"/>
              </a:rPr>
              <a:t>How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to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read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papers?</a:t>
            </a:r>
          </a:p>
          <a:p>
            <a:pPr>
              <a:buFont typeface="Wingdings" pitchFamily="2" charset="2"/>
              <a:buChar char="q"/>
            </a:pPr>
            <a:r>
              <a:rPr lang="en-US" altLang="zh-CN" dirty="0">
                <a:ea typeface="ＭＳ Ｐゴシック" charset="-128"/>
              </a:rPr>
              <a:t>How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to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review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a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paper?</a:t>
            </a:r>
            <a:endParaRPr lang="en-US" altLang="x-none" dirty="0"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EED7F-624A-B74C-A826-0BBCFB252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Experience</a:t>
            </a:r>
            <a:r>
              <a:rPr lang="zh-CN" altLang="en-US" sz="3200" dirty="0"/>
              <a:t> </a:t>
            </a:r>
            <a:r>
              <a:rPr lang="en-US" altLang="zh-CN" sz="3200" dirty="0"/>
              <a:t>Papers</a:t>
            </a:r>
            <a:r>
              <a:rPr lang="zh-CN" altLang="en-US" sz="3200" dirty="0"/>
              <a:t> </a:t>
            </a:r>
            <a:r>
              <a:rPr lang="en-US" altLang="zh-CN" sz="3200" dirty="0"/>
              <a:t>Are</a:t>
            </a:r>
            <a:r>
              <a:rPr lang="zh-CN" altLang="en-US" sz="3200" dirty="0"/>
              <a:t> </a:t>
            </a:r>
            <a:r>
              <a:rPr lang="en-US" altLang="zh-CN" sz="3200" dirty="0"/>
              <a:t>Different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BB540-8B23-C640-A0E7-68587A3C1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altLang="zh-CN" dirty="0"/>
              <a:t>Could</a:t>
            </a:r>
            <a:r>
              <a:rPr lang="zh-CN" altLang="en-US" dirty="0"/>
              <a:t> </a:t>
            </a:r>
            <a:r>
              <a:rPr lang="en-US" altLang="zh-CN" dirty="0"/>
              <a:t>give</a:t>
            </a:r>
            <a:r>
              <a:rPr lang="zh-CN" altLang="en-US" dirty="0"/>
              <a:t> </a:t>
            </a:r>
            <a:r>
              <a:rPr lang="en-US" altLang="zh-CN" dirty="0"/>
              <a:t>you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bigger</a:t>
            </a:r>
            <a:r>
              <a:rPr lang="zh-CN" altLang="en-US" dirty="0"/>
              <a:t> </a:t>
            </a:r>
            <a:r>
              <a:rPr lang="en-US" altLang="zh-CN" dirty="0"/>
              <a:t>picture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/>
              <a:t>how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company</a:t>
            </a:r>
            <a:r>
              <a:rPr lang="zh-CN" altLang="en-US" dirty="0"/>
              <a:t> </a:t>
            </a:r>
            <a:r>
              <a:rPr lang="en-US" altLang="zh-CN" dirty="0"/>
              <a:t>runs</a:t>
            </a:r>
            <a:r>
              <a:rPr lang="zh-CN" altLang="en-US" dirty="0"/>
              <a:t> </a:t>
            </a:r>
            <a:r>
              <a:rPr lang="en-US" altLang="zh-CN" dirty="0"/>
              <a:t>their</a:t>
            </a:r>
            <a:r>
              <a:rPr lang="zh-CN" altLang="en-US" dirty="0"/>
              <a:t> </a:t>
            </a:r>
            <a:r>
              <a:rPr lang="en-US" altLang="zh-CN" dirty="0"/>
              <a:t>systems</a:t>
            </a:r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lot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engineering</a:t>
            </a:r>
            <a:r>
              <a:rPr lang="zh-CN" altLang="en-US" dirty="0"/>
              <a:t> </a:t>
            </a:r>
            <a:r>
              <a:rPr lang="en-US" altLang="zh-CN" dirty="0"/>
              <a:t>efforts</a:t>
            </a:r>
            <a:r>
              <a:rPr lang="zh-CN" altLang="en-US" dirty="0"/>
              <a:t> </a:t>
            </a:r>
            <a:r>
              <a:rPr lang="en-US" altLang="zh-CN" dirty="0"/>
              <a:t>are</a:t>
            </a:r>
            <a:r>
              <a:rPr lang="zh-CN" altLang="en-US" dirty="0"/>
              <a:t> </a:t>
            </a:r>
            <a:r>
              <a:rPr lang="en-US" altLang="zh-CN" dirty="0"/>
              <a:t>hidden</a:t>
            </a:r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See</a:t>
            </a:r>
            <a:r>
              <a:rPr lang="zh-CN" altLang="en-US" dirty="0"/>
              <a:t> </a:t>
            </a:r>
            <a:r>
              <a:rPr lang="en-US" altLang="zh-CN" dirty="0"/>
              <a:t>how</a:t>
            </a:r>
            <a:r>
              <a:rPr lang="zh-CN" altLang="en-US" dirty="0"/>
              <a:t> </a:t>
            </a:r>
            <a:r>
              <a:rPr lang="en-US" altLang="zh-CN" dirty="0"/>
              <a:t>much</a:t>
            </a:r>
            <a:r>
              <a:rPr lang="zh-CN" altLang="en-US" dirty="0"/>
              <a:t> </a:t>
            </a:r>
            <a:r>
              <a:rPr lang="en-US" altLang="zh-CN" dirty="0"/>
              <a:t>efforts</a:t>
            </a:r>
            <a:r>
              <a:rPr lang="zh-CN" altLang="en-US" dirty="0"/>
              <a:t> </a:t>
            </a:r>
            <a:r>
              <a:rPr lang="en-US" altLang="zh-CN" dirty="0"/>
              <a:t>they</a:t>
            </a:r>
            <a:r>
              <a:rPr lang="zh-CN" altLang="en-US" dirty="0"/>
              <a:t> </a:t>
            </a:r>
            <a:r>
              <a:rPr lang="en-US" altLang="zh-CN" dirty="0"/>
              <a:t>spent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research</a:t>
            </a:r>
            <a:r>
              <a:rPr lang="zh-CN" altLang="en-US" dirty="0"/>
              <a:t> </a:t>
            </a:r>
            <a:r>
              <a:rPr lang="en-US" altLang="zh-CN" dirty="0"/>
              <a:t>problems</a:t>
            </a:r>
            <a:r>
              <a:rPr lang="zh-CN" altLang="en-US" dirty="0"/>
              <a:t> </a:t>
            </a:r>
            <a:r>
              <a:rPr lang="en-US" altLang="zh-CN" dirty="0"/>
              <a:t>you</a:t>
            </a:r>
            <a:r>
              <a:rPr lang="zh-CN" altLang="en-US" dirty="0"/>
              <a:t> </a:t>
            </a:r>
            <a:r>
              <a:rPr lang="en-US" altLang="zh-CN" dirty="0"/>
              <a:t>are</a:t>
            </a:r>
            <a:r>
              <a:rPr lang="zh-CN" altLang="en-US" dirty="0"/>
              <a:t> </a:t>
            </a:r>
            <a:r>
              <a:rPr lang="en-US" altLang="zh-CN" dirty="0"/>
              <a:t>working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Future</a:t>
            </a:r>
            <a:r>
              <a:rPr lang="zh-CN" altLang="en-US" dirty="0"/>
              <a:t> </a:t>
            </a:r>
            <a:r>
              <a:rPr lang="en-US" altLang="zh-CN" dirty="0"/>
              <a:t>work</a:t>
            </a:r>
            <a:r>
              <a:rPr lang="zh-CN" altLang="en-US" dirty="0"/>
              <a:t> </a:t>
            </a:r>
            <a:r>
              <a:rPr lang="en-US" altLang="zh-CN" dirty="0"/>
              <a:t>/</a:t>
            </a:r>
            <a:r>
              <a:rPr lang="zh-CN" altLang="en-US" dirty="0"/>
              <a:t> </a:t>
            </a:r>
            <a:r>
              <a:rPr lang="en-US" altLang="zh-CN" dirty="0"/>
              <a:t>open</a:t>
            </a:r>
            <a:r>
              <a:rPr lang="zh-CN" altLang="en-US" dirty="0"/>
              <a:t> </a:t>
            </a:r>
            <a:r>
              <a:rPr lang="en-US" altLang="zh-CN" dirty="0"/>
              <a:t>questions</a:t>
            </a:r>
            <a:r>
              <a:rPr lang="zh-CN" altLang="en-US" dirty="0"/>
              <a:t> </a:t>
            </a:r>
            <a:r>
              <a:rPr lang="en-US" altLang="zh-CN" dirty="0"/>
              <a:t>can</a:t>
            </a:r>
            <a:r>
              <a:rPr lang="zh-CN" altLang="en-US" dirty="0"/>
              <a:t> </a:t>
            </a:r>
            <a:r>
              <a:rPr lang="en-US" altLang="zh-CN" dirty="0"/>
              <a:t>be</a:t>
            </a:r>
            <a:r>
              <a:rPr lang="zh-CN" altLang="en-US" dirty="0"/>
              <a:t> </a:t>
            </a:r>
            <a:r>
              <a:rPr lang="en-US" altLang="zh-CN" dirty="0"/>
              <a:t>valuable</a:t>
            </a:r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Talks</a:t>
            </a:r>
            <a:r>
              <a:rPr lang="zh-CN" altLang="en-US" dirty="0"/>
              <a:t> </a:t>
            </a:r>
            <a:r>
              <a:rPr lang="en-US" altLang="zh-CN" dirty="0"/>
              <a:t>at</a:t>
            </a:r>
            <a:r>
              <a:rPr lang="zh-CN" altLang="en-US" dirty="0"/>
              <a:t> </a:t>
            </a:r>
            <a:r>
              <a:rPr lang="en-US" altLang="zh-CN" dirty="0"/>
              <a:t>different</a:t>
            </a:r>
            <a:r>
              <a:rPr lang="zh-CN" altLang="en-US" dirty="0"/>
              <a:t> </a:t>
            </a:r>
            <a:r>
              <a:rPr lang="en-US" altLang="zh-CN" dirty="0"/>
              <a:t>venues</a:t>
            </a:r>
            <a:r>
              <a:rPr lang="zh-CN" altLang="en-US" dirty="0"/>
              <a:t> </a:t>
            </a:r>
            <a:r>
              <a:rPr lang="en-US" altLang="zh-CN" dirty="0"/>
              <a:t>could</a:t>
            </a:r>
            <a:r>
              <a:rPr lang="zh-CN" altLang="en-US" dirty="0"/>
              <a:t> </a:t>
            </a:r>
            <a:r>
              <a:rPr lang="en-US" altLang="zh-CN" dirty="0"/>
              <a:t>shed</a:t>
            </a:r>
            <a:r>
              <a:rPr lang="zh-CN" altLang="en-US" dirty="0"/>
              <a:t> </a:t>
            </a:r>
            <a:r>
              <a:rPr lang="en-US" altLang="zh-CN" dirty="0"/>
              <a:t>light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/>
              <a:t>different</a:t>
            </a:r>
            <a:r>
              <a:rPr lang="zh-CN" altLang="en-US" dirty="0"/>
              <a:t> </a:t>
            </a:r>
            <a:r>
              <a:rPr lang="en-US" altLang="zh-CN" dirty="0"/>
              <a:t>perspectives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B167A3-B124-8F48-B2C0-0DC41DC7C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9A0C-B9C7-D94C-BB05-DB5EC86B0AC6}" type="slidenum">
              <a:rPr lang="en-US" altLang="x-none" smtClean="0"/>
              <a:pPr/>
              <a:t>20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31653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7CBD4323-42A0-E54E-9D59-E221C7814D01}" type="slidenum">
              <a:rPr lang="en-US" altLang="x-none" sz="1200">
                <a:latin typeface="Tahoma" charset="0"/>
              </a:rPr>
              <a:pPr/>
              <a:t>21</a:t>
            </a:fld>
            <a:endParaRPr lang="en-US" altLang="x-none" sz="1200" dirty="0">
              <a:latin typeface="Tahoma" charset="0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>
                <a:ea typeface="ＭＳ Ｐゴシック" charset="-128"/>
              </a:rPr>
              <a:t>Outline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accent6"/>
              </a:buClr>
              <a:buFont typeface="Wingdings" pitchFamily="2" charset="2"/>
              <a:buChar char="q"/>
            </a:pPr>
            <a:r>
              <a:rPr lang="en-US" altLang="x-none" dirty="0">
                <a:ea typeface="ＭＳ Ｐゴシック" charset="-128"/>
              </a:rPr>
              <a:t>Administrative trivia</a:t>
            </a:r>
            <a:r>
              <a:rPr lang="ja-JP" altLang="en-US">
                <a:ea typeface="ＭＳ Ｐゴシック" charset="-128"/>
              </a:rPr>
              <a:t>’</a:t>
            </a:r>
            <a:r>
              <a:rPr lang="en-US" altLang="ja-JP" dirty="0">
                <a:ea typeface="ＭＳ Ｐゴシック" charset="-128"/>
              </a:rPr>
              <a:t>s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How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to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read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papers?</a:t>
            </a:r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US" altLang="zh-CN" dirty="0">
                <a:ea typeface="ＭＳ Ｐゴシック" charset="-128"/>
              </a:rPr>
              <a:t>How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to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read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a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system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paper?</a:t>
            </a:r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US" altLang="zh-CN" dirty="0">
                <a:solidFill>
                  <a:schemeClr val="accent4"/>
                </a:solidFill>
                <a:ea typeface="ＭＳ Ｐゴシック" charset="-128"/>
              </a:rPr>
              <a:t>From</a:t>
            </a:r>
            <a:r>
              <a:rPr lang="zh-CN" altLang="en-US" dirty="0">
                <a:solidFill>
                  <a:schemeClr val="accent4"/>
                </a:solidFill>
                <a:ea typeface="ＭＳ Ｐゴシック" charset="-128"/>
              </a:rPr>
              <a:t> </a:t>
            </a:r>
            <a:r>
              <a:rPr lang="en-US" altLang="zh-CN" dirty="0">
                <a:solidFill>
                  <a:schemeClr val="accent4"/>
                </a:solidFill>
                <a:ea typeface="ＭＳ Ｐゴシック" charset="-128"/>
              </a:rPr>
              <a:t>one</a:t>
            </a:r>
            <a:r>
              <a:rPr lang="zh-CN" altLang="en-US" dirty="0">
                <a:solidFill>
                  <a:schemeClr val="accent4"/>
                </a:solidFill>
                <a:ea typeface="ＭＳ Ｐゴシック" charset="-128"/>
              </a:rPr>
              <a:t> </a:t>
            </a:r>
            <a:r>
              <a:rPr lang="en-US" altLang="zh-CN" dirty="0">
                <a:solidFill>
                  <a:schemeClr val="accent4"/>
                </a:solidFill>
                <a:ea typeface="ＭＳ Ｐゴシック" charset="-128"/>
              </a:rPr>
              <a:t>paper</a:t>
            </a:r>
            <a:r>
              <a:rPr lang="zh-CN" altLang="en-US" dirty="0">
                <a:solidFill>
                  <a:schemeClr val="accent4"/>
                </a:solidFill>
                <a:ea typeface="ＭＳ Ｐゴシック" charset="-128"/>
              </a:rPr>
              <a:t> </a:t>
            </a:r>
            <a:r>
              <a:rPr lang="en-US" altLang="zh-CN" dirty="0">
                <a:solidFill>
                  <a:schemeClr val="accent4"/>
                </a:solidFill>
                <a:ea typeface="ＭＳ Ｐゴシック" charset="-128"/>
              </a:rPr>
              <a:t>to</a:t>
            </a:r>
            <a:r>
              <a:rPr lang="zh-CN" altLang="en-US" dirty="0">
                <a:solidFill>
                  <a:schemeClr val="accent4"/>
                </a:solidFill>
                <a:ea typeface="ＭＳ Ｐゴシック" charset="-128"/>
              </a:rPr>
              <a:t> </a:t>
            </a:r>
            <a:r>
              <a:rPr lang="en-US" altLang="zh-CN" dirty="0">
                <a:solidFill>
                  <a:schemeClr val="accent4"/>
                </a:solidFill>
                <a:ea typeface="ＭＳ Ｐゴシック" charset="-128"/>
              </a:rPr>
              <a:t>one</a:t>
            </a:r>
            <a:r>
              <a:rPr lang="zh-CN" altLang="en-US" dirty="0">
                <a:solidFill>
                  <a:schemeClr val="accent4"/>
                </a:solidFill>
                <a:ea typeface="ＭＳ Ｐゴシック" charset="-128"/>
              </a:rPr>
              <a:t> </a:t>
            </a:r>
            <a:r>
              <a:rPr lang="en-US" altLang="zh-CN" dirty="0">
                <a:solidFill>
                  <a:schemeClr val="accent4"/>
                </a:solidFill>
                <a:ea typeface="ＭＳ Ｐゴシック" charset="-128"/>
              </a:rPr>
              <a:t>area</a:t>
            </a:r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US" altLang="zh-CN" dirty="0">
                <a:ea typeface="ＭＳ Ｐゴシック" charset="-128"/>
              </a:rPr>
              <a:t>How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to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read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an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experience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paper?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How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to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read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a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paper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on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X?</a:t>
            </a:r>
          </a:p>
        </p:txBody>
      </p:sp>
    </p:spTree>
    <p:extLst>
      <p:ext uri="{BB962C8B-B14F-4D97-AF65-F5344CB8AC3E}">
        <p14:creationId xmlns:p14="http://schemas.microsoft.com/office/powerpoint/2010/main" val="27796980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4D082-0FC8-B34A-B6B9-14F20FCAF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228600"/>
            <a:ext cx="8388350" cy="1146175"/>
          </a:xfrm>
        </p:spPr>
        <p:txBody>
          <a:bodyPr/>
          <a:lstStyle/>
          <a:p>
            <a:r>
              <a:rPr lang="en-US" altLang="zh-CN" sz="3200" dirty="0"/>
              <a:t>X</a:t>
            </a:r>
            <a:r>
              <a:rPr lang="zh-CN" altLang="en-US" sz="3200" dirty="0"/>
              <a:t> </a:t>
            </a:r>
            <a:r>
              <a:rPr lang="en-US" altLang="zh-CN" sz="3200" dirty="0"/>
              <a:t>=</a:t>
            </a:r>
            <a:r>
              <a:rPr lang="zh-CN" altLang="en-US" sz="3200" dirty="0"/>
              <a:t> </a:t>
            </a:r>
            <a:r>
              <a:rPr lang="en-US" altLang="zh-CN" sz="3200" dirty="0"/>
              <a:t>Anything</a:t>
            </a:r>
            <a:r>
              <a:rPr lang="zh-CN" altLang="en-US" sz="3200" dirty="0"/>
              <a:t> </a:t>
            </a:r>
            <a:r>
              <a:rPr lang="en-US" altLang="zh-CN" sz="3200" dirty="0"/>
              <a:t>but</a:t>
            </a:r>
            <a:r>
              <a:rPr lang="zh-CN" altLang="en-US" sz="3200" dirty="0"/>
              <a:t> </a:t>
            </a:r>
            <a:r>
              <a:rPr lang="en-US" altLang="zh-CN" sz="3200" dirty="0"/>
              <a:t>Your</a:t>
            </a:r>
            <a:r>
              <a:rPr lang="zh-CN" altLang="en-US" sz="3200" dirty="0"/>
              <a:t> </a:t>
            </a:r>
            <a:r>
              <a:rPr lang="en-US" altLang="zh-CN" sz="3200" dirty="0"/>
              <a:t>Field</a:t>
            </a:r>
            <a:r>
              <a:rPr lang="zh-CN" altLang="en-US" sz="3200" dirty="0"/>
              <a:t> </a:t>
            </a:r>
            <a:r>
              <a:rPr lang="en-US" altLang="zh-CN" sz="3200" dirty="0"/>
              <a:t>(e.g.,</a:t>
            </a:r>
            <a:r>
              <a:rPr lang="zh-CN" altLang="en-US" sz="3200" dirty="0"/>
              <a:t> </a:t>
            </a:r>
            <a:r>
              <a:rPr lang="en-US" altLang="zh-CN" sz="3200" dirty="0"/>
              <a:t>TCS,</a:t>
            </a:r>
            <a:r>
              <a:rPr lang="zh-CN" altLang="en-US" sz="3200" dirty="0"/>
              <a:t> </a:t>
            </a:r>
            <a:r>
              <a:rPr lang="en-US" altLang="zh-CN" sz="3200" dirty="0"/>
              <a:t>AI,</a:t>
            </a:r>
            <a:r>
              <a:rPr lang="zh-CN" altLang="en-US" sz="3200" dirty="0"/>
              <a:t> </a:t>
            </a:r>
            <a:r>
              <a:rPr lang="en-US" altLang="zh-CN" sz="3200" dirty="0"/>
              <a:t>PL,</a:t>
            </a:r>
            <a:r>
              <a:rPr lang="zh-CN" altLang="en-US" sz="3200" dirty="0"/>
              <a:t> </a:t>
            </a:r>
            <a:r>
              <a:rPr lang="en-US" altLang="zh-CN" sz="3200" dirty="0"/>
              <a:t>Robotics,</a:t>
            </a:r>
            <a:r>
              <a:rPr lang="zh-CN" altLang="en-US" sz="3200" dirty="0"/>
              <a:t> </a:t>
            </a:r>
            <a:r>
              <a:rPr lang="en-US" altLang="zh-CN" sz="3200" dirty="0"/>
              <a:t>Control,</a:t>
            </a:r>
            <a:r>
              <a:rPr lang="zh-CN" altLang="en-US" sz="3200" dirty="0"/>
              <a:t> </a:t>
            </a:r>
            <a:r>
              <a:rPr lang="en-US" altLang="zh-CN" sz="3200" dirty="0"/>
              <a:t>etc.)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B8C57-3E47-7347-B348-74D5C6E82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altLang="zh-CN" dirty="0"/>
              <a:t>Why</a:t>
            </a:r>
            <a:r>
              <a:rPr lang="zh-CN" altLang="en-US" dirty="0"/>
              <a:t> </a:t>
            </a:r>
            <a:r>
              <a:rPr lang="en-US" altLang="zh-CN" dirty="0"/>
              <a:t>do</a:t>
            </a:r>
            <a:r>
              <a:rPr lang="zh-CN" altLang="en-US" dirty="0"/>
              <a:t> </a:t>
            </a:r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read</a:t>
            </a:r>
            <a:r>
              <a:rPr lang="zh-CN" altLang="en-US" dirty="0"/>
              <a:t> </a:t>
            </a:r>
            <a:r>
              <a:rPr lang="en-US" altLang="zh-CN" dirty="0"/>
              <a:t>papers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/>
              <a:t>X?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dirty="0"/>
              <a:t>Topic</a:t>
            </a:r>
            <a:r>
              <a:rPr lang="zh-CN" altLang="en-US" dirty="0"/>
              <a:t> </a:t>
            </a:r>
            <a:r>
              <a:rPr lang="en-US" altLang="zh-CN" dirty="0"/>
              <a:t>related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dirty="0"/>
              <a:t>Tool</a:t>
            </a:r>
            <a:r>
              <a:rPr lang="zh-CN" altLang="en-US" dirty="0"/>
              <a:t> </a:t>
            </a:r>
            <a:r>
              <a:rPr lang="en-US" altLang="zh-CN" dirty="0"/>
              <a:t>related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dirty="0"/>
              <a:t>Open</a:t>
            </a:r>
            <a:r>
              <a:rPr lang="zh-CN" altLang="en-US" dirty="0"/>
              <a:t> </a:t>
            </a:r>
            <a:r>
              <a:rPr lang="en-US" altLang="zh-CN" dirty="0"/>
              <a:t>your</a:t>
            </a:r>
            <a:r>
              <a:rPr lang="zh-CN" altLang="en-US" dirty="0"/>
              <a:t> </a:t>
            </a:r>
            <a:r>
              <a:rPr lang="en-US" altLang="zh-CN" dirty="0"/>
              <a:t>eyes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dirty="0"/>
              <a:t>…</a:t>
            </a:r>
          </a:p>
          <a:p>
            <a:pPr marL="0" indent="0">
              <a:buNone/>
            </a:pPr>
            <a:endParaRPr lang="en-US" altLang="zh-CN" dirty="0"/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it</a:t>
            </a:r>
            <a:r>
              <a:rPr lang="zh-CN" altLang="en-US" dirty="0"/>
              <a:t> </a:t>
            </a:r>
            <a:r>
              <a:rPr lang="en-US" altLang="zh-CN" dirty="0"/>
              <a:t>hard?</a:t>
            </a:r>
            <a:r>
              <a:rPr lang="zh-CN" altLang="en-US" dirty="0"/>
              <a:t> </a:t>
            </a:r>
            <a:r>
              <a:rPr lang="en-US" altLang="zh-CN" dirty="0"/>
              <a:t>Or</a:t>
            </a:r>
            <a:r>
              <a:rPr lang="zh-CN" altLang="en-US" dirty="0"/>
              <a:t> </a:t>
            </a:r>
            <a:r>
              <a:rPr lang="en-US" altLang="zh-CN" dirty="0"/>
              <a:t>Fun?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4462EB-B602-ED4E-9D07-2CFA7F9D0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9A0C-B9C7-D94C-BB05-DB5EC86B0AC6}" type="slidenum">
              <a:rPr lang="en-US" altLang="x-none" smtClean="0"/>
              <a:pPr/>
              <a:t>22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520420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87FD2-487C-7B4D-B7AD-53979A06B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Tips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/>
              <a:t>Read</a:t>
            </a:r>
            <a:r>
              <a:rPr lang="zh-CN" altLang="en-US" dirty="0"/>
              <a:t> </a:t>
            </a:r>
            <a:r>
              <a:rPr lang="en-US" altLang="zh-CN" dirty="0"/>
              <a:t>Papers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/>
              <a:t>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D8A5E-5BF4-F543-BE81-AC5BF7ACF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altLang="zh-CN" dirty="0"/>
              <a:t>Identify</a:t>
            </a:r>
            <a:r>
              <a:rPr lang="zh-CN" altLang="en-US" dirty="0"/>
              <a:t> </a:t>
            </a:r>
            <a:r>
              <a:rPr lang="en-US" altLang="zh-CN" dirty="0"/>
              <a:t>problem</a:t>
            </a:r>
            <a:r>
              <a:rPr lang="zh-CN" altLang="en-US" dirty="0"/>
              <a:t> </a:t>
            </a:r>
            <a:r>
              <a:rPr lang="en-US" altLang="zh-CN" dirty="0"/>
              <a:t>formulation</a:t>
            </a:r>
            <a:r>
              <a:rPr lang="zh-CN" altLang="en-US" dirty="0"/>
              <a:t> </a:t>
            </a:r>
            <a:r>
              <a:rPr lang="en-US" altLang="zh-CN" dirty="0"/>
              <a:t>first</a:t>
            </a:r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See</a:t>
            </a:r>
            <a:r>
              <a:rPr lang="zh-CN" altLang="en-US" dirty="0"/>
              <a:t> </a:t>
            </a:r>
            <a:r>
              <a:rPr lang="en-US" altLang="zh-CN" dirty="0"/>
              <a:t>if</a:t>
            </a:r>
            <a:r>
              <a:rPr lang="zh-CN" altLang="en-US" dirty="0"/>
              <a:t> </a:t>
            </a:r>
            <a:r>
              <a:rPr lang="en-US" altLang="zh-CN" dirty="0"/>
              <a:t>related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your</a:t>
            </a:r>
            <a:r>
              <a:rPr lang="zh-CN" altLang="en-US" dirty="0"/>
              <a:t> </a:t>
            </a:r>
            <a:r>
              <a:rPr lang="en-US" altLang="zh-CN" dirty="0"/>
              <a:t>own</a:t>
            </a:r>
            <a:r>
              <a:rPr lang="zh-CN" altLang="en-US" dirty="0"/>
              <a:t> </a:t>
            </a:r>
            <a:r>
              <a:rPr lang="en-US" altLang="zh-CN" dirty="0"/>
              <a:t>research</a:t>
            </a:r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Don't</a:t>
            </a:r>
            <a:r>
              <a:rPr lang="zh-CN" altLang="en-US" dirty="0"/>
              <a:t> </a:t>
            </a:r>
            <a:r>
              <a:rPr lang="en-US" altLang="zh-CN" dirty="0"/>
              <a:t>jump</a:t>
            </a:r>
            <a:r>
              <a:rPr lang="zh-CN" altLang="en-US" dirty="0"/>
              <a:t> </a:t>
            </a:r>
            <a:r>
              <a:rPr lang="en-US" altLang="zh-CN" dirty="0"/>
              <a:t>into</a:t>
            </a:r>
            <a:r>
              <a:rPr lang="zh-CN" altLang="en-US" dirty="0"/>
              <a:t> </a:t>
            </a:r>
            <a:r>
              <a:rPr lang="en-US" altLang="zh-CN" dirty="0"/>
              <a:t>details</a:t>
            </a:r>
            <a:r>
              <a:rPr lang="zh-CN" altLang="en-US" dirty="0"/>
              <a:t> </a:t>
            </a:r>
            <a:r>
              <a:rPr lang="en-US" altLang="zh-CN" dirty="0"/>
              <a:t>just</a:t>
            </a:r>
            <a:r>
              <a:rPr lang="zh-CN" altLang="en-US" dirty="0"/>
              <a:t> </a:t>
            </a:r>
            <a:r>
              <a:rPr lang="en-US" altLang="zh-CN" dirty="0"/>
              <a:t>yet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dirty="0"/>
              <a:t>Understand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assumption/usefulness</a:t>
            </a:r>
            <a:r>
              <a:rPr lang="zh-CN" altLang="en-US" dirty="0"/>
              <a:t> </a:t>
            </a:r>
            <a:r>
              <a:rPr lang="en-US" altLang="zh-CN" dirty="0"/>
              <a:t>first</a:t>
            </a:r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Talk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friends/faculties</a:t>
            </a:r>
            <a:r>
              <a:rPr lang="zh-CN" altLang="en-US" dirty="0"/>
              <a:t> </a:t>
            </a:r>
            <a:r>
              <a:rPr lang="en-US" altLang="zh-CN" dirty="0"/>
              <a:t>working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/>
              <a:t>X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dirty="0"/>
              <a:t>Don't</a:t>
            </a:r>
            <a:r>
              <a:rPr lang="zh-CN" altLang="en-US" dirty="0"/>
              <a:t> </a:t>
            </a:r>
            <a:r>
              <a:rPr lang="en-US" altLang="zh-CN" dirty="0"/>
              <a:t>be</a:t>
            </a:r>
            <a:r>
              <a:rPr lang="zh-CN" altLang="en-US" dirty="0"/>
              <a:t> </a:t>
            </a:r>
            <a:r>
              <a:rPr lang="en-US" altLang="zh-CN" dirty="0"/>
              <a:t>afraid/shy,</a:t>
            </a:r>
            <a:r>
              <a:rPr lang="zh-CN" altLang="en-US" dirty="0"/>
              <a:t> </a:t>
            </a:r>
            <a:r>
              <a:rPr lang="en-US" altLang="zh-CN" dirty="0"/>
              <a:t>drop</a:t>
            </a:r>
            <a:r>
              <a:rPr lang="zh-CN" altLang="en-US" dirty="0"/>
              <a:t> </a:t>
            </a:r>
            <a:r>
              <a:rPr lang="en-US" altLang="zh-CN" dirty="0"/>
              <a:t>an</a:t>
            </a:r>
            <a:r>
              <a:rPr lang="zh-CN" altLang="en-US" dirty="0"/>
              <a:t> </a:t>
            </a:r>
            <a:r>
              <a:rPr lang="en-US" altLang="zh-CN" dirty="0"/>
              <a:t>email,</a:t>
            </a:r>
            <a:r>
              <a:rPr lang="zh-CN" altLang="en-US" dirty="0"/>
              <a:t> </a:t>
            </a:r>
            <a:r>
              <a:rPr lang="en-US" altLang="zh-CN" dirty="0"/>
              <a:t>or</a:t>
            </a:r>
            <a:r>
              <a:rPr lang="zh-CN" altLang="en-US" dirty="0"/>
              <a:t> </a:t>
            </a:r>
            <a:r>
              <a:rPr lang="en-US" altLang="zh-CN" dirty="0"/>
              <a:t>simply</a:t>
            </a:r>
            <a:r>
              <a:rPr lang="zh-CN" altLang="en-US" dirty="0"/>
              <a:t> </a:t>
            </a:r>
            <a:r>
              <a:rPr lang="en-US" altLang="zh-CN" dirty="0"/>
              <a:t>knock</a:t>
            </a:r>
            <a:r>
              <a:rPr lang="zh-CN" altLang="en-US" dirty="0"/>
              <a:t> </a:t>
            </a:r>
            <a:r>
              <a:rPr lang="en-US" altLang="zh-CN" dirty="0"/>
              <a:t>at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door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dirty="0"/>
              <a:t>They</a:t>
            </a:r>
            <a:r>
              <a:rPr lang="zh-CN" altLang="en-US" dirty="0"/>
              <a:t> </a:t>
            </a:r>
            <a:r>
              <a:rPr lang="en-US" altLang="zh-CN" dirty="0"/>
              <a:t>may</a:t>
            </a:r>
            <a:r>
              <a:rPr lang="zh-CN" altLang="en-US" dirty="0"/>
              <a:t> </a:t>
            </a:r>
            <a:r>
              <a:rPr lang="en-US" altLang="zh-CN" dirty="0"/>
              <a:t>not</a:t>
            </a:r>
            <a:r>
              <a:rPr lang="zh-CN" altLang="en-US" dirty="0"/>
              <a:t> </a:t>
            </a:r>
            <a:r>
              <a:rPr lang="en-US" altLang="zh-CN" dirty="0"/>
              <a:t>know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paper</a:t>
            </a:r>
            <a:r>
              <a:rPr lang="zh-CN" altLang="en-US" dirty="0"/>
              <a:t> </a:t>
            </a:r>
            <a:r>
              <a:rPr lang="en-US" altLang="zh-CN" dirty="0"/>
              <a:t>you</a:t>
            </a:r>
            <a:r>
              <a:rPr lang="zh-CN" altLang="en-US" dirty="0"/>
              <a:t> </a:t>
            </a:r>
            <a:r>
              <a:rPr lang="en-US" altLang="zh-CN" dirty="0"/>
              <a:t>find,</a:t>
            </a:r>
            <a:r>
              <a:rPr lang="zh-CN" altLang="en-US" dirty="0"/>
              <a:t> </a:t>
            </a:r>
            <a:r>
              <a:rPr lang="en-US" altLang="zh-CN" dirty="0"/>
              <a:t>but</a:t>
            </a:r>
            <a:r>
              <a:rPr lang="zh-CN" altLang="en-US" dirty="0"/>
              <a:t> </a:t>
            </a:r>
            <a:r>
              <a:rPr lang="en-US" altLang="zh-CN" dirty="0"/>
              <a:t>could</a:t>
            </a:r>
            <a:r>
              <a:rPr lang="zh-CN" altLang="en-US" dirty="0"/>
              <a:t> </a:t>
            </a:r>
            <a:r>
              <a:rPr lang="en-US" altLang="zh-CN" dirty="0"/>
              <a:t>give</a:t>
            </a:r>
            <a:r>
              <a:rPr lang="zh-CN" altLang="en-US" dirty="0"/>
              <a:t> </a:t>
            </a:r>
            <a:r>
              <a:rPr lang="en-US" altLang="zh-CN" dirty="0"/>
              <a:t>you</a:t>
            </a:r>
            <a:r>
              <a:rPr lang="zh-CN" altLang="en-US" dirty="0"/>
              <a:t> </a:t>
            </a:r>
            <a:r>
              <a:rPr lang="en-US" altLang="zh-CN" dirty="0"/>
              <a:t>other</a:t>
            </a:r>
            <a:r>
              <a:rPr lang="zh-CN" altLang="en-US" dirty="0"/>
              <a:t> </a:t>
            </a:r>
            <a:r>
              <a:rPr lang="en-US" altLang="zh-CN" dirty="0"/>
              <a:t>pointers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C19D50-830F-D344-B9D9-DB97A163D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9A0C-B9C7-D94C-BB05-DB5EC86B0AC6}" type="slidenum">
              <a:rPr lang="en-US" altLang="x-none" smtClean="0"/>
              <a:pPr/>
              <a:t>23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952807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7CBD4323-42A0-E54E-9D59-E221C7814D01}" type="slidenum">
              <a:rPr lang="en-US" altLang="x-none" sz="1200">
                <a:latin typeface="Tahoma" charset="0"/>
              </a:rPr>
              <a:pPr/>
              <a:t>24</a:t>
            </a:fld>
            <a:endParaRPr lang="en-US" altLang="x-none" sz="1200" dirty="0">
              <a:latin typeface="Tahoma" charset="0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>
                <a:ea typeface="ＭＳ Ｐゴシック" charset="-128"/>
              </a:rPr>
              <a:t>Outline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accent6"/>
              </a:buClr>
              <a:buFont typeface="Wingdings" pitchFamily="2" charset="2"/>
              <a:buChar char="q"/>
            </a:pPr>
            <a:r>
              <a:rPr lang="en-US" altLang="x-none" dirty="0">
                <a:ea typeface="ＭＳ Ｐゴシック" charset="-128"/>
              </a:rPr>
              <a:t>Administrative trivia</a:t>
            </a:r>
            <a:r>
              <a:rPr lang="ja-JP" altLang="en-US">
                <a:ea typeface="ＭＳ Ｐゴシック" charset="-128"/>
              </a:rPr>
              <a:t>’</a:t>
            </a:r>
            <a:r>
              <a:rPr lang="en-US" altLang="ja-JP" dirty="0">
                <a:ea typeface="ＭＳ Ｐゴシック" charset="-128"/>
              </a:rPr>
              <a:t>s</a:t>
            </a:r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en-US" altLang="zh-CN" dirty="0">
                <a:ea typeface="ＭＳ Ｐゴシック" charset="-128"/>
              </a:rPr>
              <a:t>How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to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read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papers?</a:t>
            </a:r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US" altLang="zh-CN" dirty="0">
                <a:ea typeface="ＭＳ Ｐゴシック" charset="-128"/>
              </a:rPr>
              <a:t>How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to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read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a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system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paper?</a:t>
            </a:r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US" altLang="zh-CN" dirty="0">
                <a:ea typeface="ＭＳ Ｐゴシック" charset="-128"/>
              </a:rPr>
              <a:t>From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one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paper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to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one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area</a:t>
            </a:r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US" altLang="zh-CN" dirty="0">
                <a:ea typeface="ＭＳ Ｐゴシック" charset="-128"/>
              </a:rPr>
              <a:t>How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to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read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an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experience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paper?</a:t>
            </a:r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US" altLang="zh-CN" dirty="0">
                <a:ea typeface="ＭＳ Ｐゴシック" charset="-128"/>
              </a:rPr>
              <a:t>How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to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read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a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paper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on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X?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How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to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review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a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paper?</a:t>
            </a:r>
          </a:p>
        </p:txBody>
      </p:sp>
    </p:spTree>
    <p:extLst>
      <p:ext uri="{BB962C8B-B14F-4D97-AF65-F5344CB8AC3E}">
        <p14:creationId xmlns:p14="http://schemas.microsoft.com/office/powerpoint/2010/main" val="9009243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EBF8B-8A57-0144-9D11-3CBED44A4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228600"/>
            <a:ext cx="8312150" cy="1146175"/>
          </a:xfrm>
        </p:spPr>
        <p:txBody>
          <a:bodyPr/>
          <a:lstStyle/>
          <a:p>
            <a:r>
              <a:rPr lang="en-US" altLang="zh-CN" sz="3200" dirty="0"/>
              <a:t>Review</a:t>
            </a:r>
            <a:r>
              <a:rPr lang="zh-CN" altLang="en-US" sz="3200" dirty="0"/>
              <a:t> </a:t>
            </a:r>
            <a:r>
              <a:rPr lang="en-US" altLang="zh-CN" sz="3200" dirty="0"/>
              <a:t>Process</a:t>
            </a:r>
            <a:r>
              <a:rPr lang="zh-CN" altLang="en-US" sz="3200" dirty="0"/>
              <a:t> </a:t>
            </a:r>
            <a:r>
              <a:rPr lang="en-US" altLang="zh-CN" sz="3200" dirty="0"/>
              <a:t>of</a:t>
            </a:r>
            <a:r>
              <a:rPr lang="zh-CN" altLang="en-US" sz="3200" dirty="0"/>
              <a:t> </a:t>
            </a:r>
            <a:r>
              <a:rPr lang="en-US" altLang="zh-CN" sz="3200" dirty="0"/>
              <a:t>System</a:t>
            </a:r>
            <a:r>
              <a:rPr lang="zh-CN" altLang="en-US" sz="3200" dirty="0"/>
              <a:t> </a:t>
            </a:r>
            <a:r>
              <a:rPr lang="en-US" altLang="zh-CN" sz="3200" dirty="0"/>
              <a:t>Conferences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59E94F-4AB2-4F4D-BECE-1E0BE3D77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03375"/>
            <a:ext cx="8623300" cy="4656138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/>
              <a:t>Multiple reviewing rounds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3 reviews per paper round 1, </a:t>
            </a:r>
            <a:r>
              <a:rPr lang="en-US" dirty="0" err="1"/>
              <a:t>approx</a:t>
            </a:r>
            <a:r>
              <a:rPr lang="en-US" dirty="0"/>
              <a:t> 50% dropped</a:t>
            </a:r>
            <a:r>
              <a:rPr lang="zh-CN" altLang="en-US" dirty="0"/>
              <a:t> </a:t>
            </a:r>
            <a:r>
              <a:rPr lang="en-US" altLang="zh-CN" dirty="0"/>
              <a:t>[after</a:t>
            </a:r>
            <a:r>
              <a:rPr lang="zh-CN" altLang="en-US" dirty="0"/>
              <a:t> </a:t>
            </a:r>
            <a:r>
              <a:rPr lang="en-US" altLang="zh-CN" dirty="0"/>
              <a:t>online</a:t>
            </a:r>
            <a:r>
              <a:rPr lang="zh-CN" altLang="en-US" dirty="0"/>
              <a:t> </a:t>
            </a:r>
            <a:r>
              <a:rPr lang="en-US" altLang="zh-CN" dirty="0"/>
              <a:t>discussion]</a:t>
            </a: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2-3 more reviews for remaining papers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dirty="0"/>
              <a:t>[Rebuttal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get</a:t>
            </a:r>
            <a:r>
              <a:rPr lang="zh-CN" altLang="en-US" dirty="0"/>
              <a:t> </a:t>
            </a:r>
            <a:r>
              <a:rPr lang="en-US" altLang="zh-CN" dirty="0"/>
              <a:t>authors'</a:t>
            </a:r>
            <a:r>
              <a:rPr lang="zh-CN" altLang="en-US" dirty="0"/>
              <a:t> </a:t>
            </a:r>
            <a:r>
              <a:rPr lang="en-US" altLang="zh-CN" dirty="0"/>
              <a:t>responses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/>
              <a:t>key</a:t>
            </a:r>
            <a:r>
              <a:rPr lang="zh-CN" altLang="en-US" dirty="0"/>
              <a:t> </a:t>
            </a:r>
            <a:r>
              <a:rPr lang="en-US" altLang="zh-CN" dirty="0"/>
              <a:t>questions]</a:t>
            </a: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all candidate papers discussed online before the meeting</a:t>
            </a:r>
            <a:r>
              <a:rPr lang="en-US" altLang="zh-CN" dirty="0"/>
              <a:t>:</a:t>
            </a:r>
            <a:r>
              <a:rPr lang="zh-CN" altLang="en-US" dirty="0"/>
              <a:t> </a:t>
            </a:r>
            <a:r>
              <a:rPr lang="en-US" altLang="zh-CN" i="1" dirty="0"/>
              <a:t>recommended</a:t>
            </a:r>
            <a:r>
              <a:rPr lang="zh-CN" altLang="en-US" i="1" dirty="0"/>
              <a:t> </a:t>
            </a:r>
            <a:r>
              <a:rPr lang="en-US" altLang="zh-CN" i="1" dirty="0"/>
              <a:t>for</a:t>
            </a:r>
            <a:r>
              <a:rPr lang="zh-CN" altLang="en-US" i="1" dirty="0"/>
              <a:t> </a:t>
            </a:r>
            <a:r>
              <a:rPr lang="en-US" altLang="zh-CN" i="1" dirty="0"/>
              <a:t>acceptance/rejection,</a:t>
            </a:r>
            <a:r>
              <a:rPr lang="zh-CN" altLang="en-US" i="1" dirty="0"/>
              <a:t> </a:t>
            </a:r>
            <a:r>
              <a:rPr lang="en-US" altLang="zh-CN" i="1" dirty="0"/>
              <a:t>or</a:t>
            </a:r>
            <a:r>
              <a:rPr lang="zh-CN" altLang="en-US" i="1" dirty="0"/>
              <a:t> </a:t>
            </a:r>
            <a:r>
              <a:rPr lang="en-US" altLang="zh-CN" i="1" dirty="0"/>
              <a:t>go</a:t>
            </a:r>
            <a:r>
              <a:rPr lang="zh-CN" altLang="en-US" i="1" dirty="0"/>
              <a:t> </a:t>
            </a:r>
            <a:r>
              <a:rPr lang="en-US" altLang="zh-CN" i="1" dirty="0"/>
              <a:t>to</a:t>
            </a:r>
            <a:r>
              <a:rPr lang="zh-CN" altLang="en-US" i="1" dirty="0"/>
              <a:t> </a:t>
            </a:r>
            <a:r>
              <a:rPr lang="en-US" altLang="zh-CN" i="1" dirty="0"/>
              <a:t>the</a:t>
            </a:r>
            <a:r>
              <a:rPr lang="zh-CN" altLang="en-US" i="1" dirty="0"/>
              <a:t> </a:t>
            </a:r>
            <a:r>
              <a:rPr lang="en-US" altLang="zh-CN" i="1" dirty="0"/>
              <a:t>PC</a:t>
            </a:r>
            <a:r>
              <a:rPr lang="zh-CN" altLang="en-US" i="1" dirty="0"/>
              <a:t> </a:t>
            </a:r>
            <a:r>
              <a:rPr lang="en-US" altLang="zh-CN" i="1" dirty="0"/>
              <a:t>meeting</a:t>
            </a: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dirty="0"/>
              <a:t>60-80 papers discussed in the PC meeting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single-track conferences accept around 40</a:t>
            </a:r>
            <a:r>
              <a:rPr lang="en-US" altLang="zh-CN" dirty="0"/>
              <a:t>-70</a:t>
            </a:r>
            <a:r>
              <a:rPr lang="en-US" dirty="0"/>
              <a:t> papers</a:t>
            </a:r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70A901-D3CA-394F-8E41-D745C3087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9A0C-B9C7-D94C-BB05-DB5EC86B0AC6}" type="slidenum">
              <a:rPr lang="en-US" altLang="x-none" smtClean="0"/>
              <a:pPr/>
              <a:t>25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2011759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072E3-0B63-1845-A91F-593FF159B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PC</a:t>
            </a:r>
            <a:r>
              <a:rPr lang="zh-CN" altLang="en-US" dirty="0"/>
              <a:t> </a:t>
            </a:r>
            <a:r>
              <a:rPr lang="en-US" altLang="zh-CN" dirty="0"/>
              <a:t>Workload:</a:t>
            </a:r>
            <a:r>
              <a:rPr lang="zh-CN" altLang="en-US" dirty="0"/>
              <a:t> </a:t>
            </a:r>
            <a:r>
              <a:rPr lang="en-US" altLang="zh-CN" dirty="0"/>
              <a:t>Heavy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439E1-61F1-1C4F-B89C-63D367644A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altLang="zh-CN" sz="2400" dirty="0"/>
              <a:t>10</a:t>
            </a:r>
            <a:r>
              <a:rPr lang="en-US" sz="2400" dirty="0"/>
              <a:t>-</a:t>
            </a:r>
            <a:r>
              <a:rPr lang="en-US" altLang="zh-CN" sz="2400" dirty="0"/>
              <a:t>2</a:t>
            </a:r>
            <a:r>
              <a:rPr lang="en-US" sz="2400" dirty="0"/>
              <a:t>0 papers over </a:t>
            </a:r>
            <a:r>
              <a:rPr lang="en-US" altLang="zh-CN" sz="2400" dirty="0"/>
              <a:t>2-</a:t>
            </a:r>
            <a:r>
              <a:rPr lang="en-US" sz="2400" dirty="0"/>
              <a:t>3 months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/>
              <a:t>typically </a:t>
            </a:r>
            <a:r>
              <a:rPr lang="en-US" altLang="zh-CN" sz="2400" dirty="0"/>
              <a:t>2-</a:t>
            </a:r>
            <a:r>
              <a:rPr lang="en-US" sz="2400" dirty="0"/>
              <a:t>3 hours / paper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/>
              <a:t>Online</a:t>
            </a:r>
            <a:r>
              <a:rPr lang="zh-CN" altLang="en-US" sz="2400" dirty="0"/>
              <a:t> </a:t>
            </a:r>
            <a:r>
              <a:rPr lang="en-US" altLang="zh-CN" sz="2400" dirty="0"/>
              <a:t>discussion,</a:t>
            </a:r>
            <a:r>
              <a:rPr lang="zh-CN" altLang="en-US" sz="2400" dirty="0"/>
              <a:t> </a:t>
            </a:r>
            <a:r>
              <a:rPr lang="en-US" altLang="zh-CN" sz="2400" dirty="0"/>
              <a:t>PC</a:t>
            </a:r>
            <a:r>
              <a:rPr lang="zh-CN" altLang="en-US" sz="2400" dirty="0"/>
              <a:t> </a:t>
            </a:r>
            <a:r>
              <a:rPr lang="en-US" altLang="zh-CN" sz="2400" dirty="0"/>
              <a:t>meeting</a:t>
            </a:r>
            <a:r>
              <a:rPr lang="zh-CN" altLang="en-US" sz="2400" dirty="0"/>
              <a:t> </a:t>
            </a:r>
            <a:r>
              <a:rPr lang="en-US" altLang="zh-CN" sz="2400" dirty="0"/>
              <a:t>(sometimes</a:t>
            </a:r>
            <a:r>
              <a:rPr lang="zh-CN" altLang="en-US" sz="2400" dirty="0"/>
              <a:t> </a:t>
            </a:r>
            <a:r>
              <a:rPr lang="en-US" altLang="zh-CN" sz="2400" dirty="0"/>
              <a:t>offline),</a:t>
            </a:r>
            <a:r>
              <a:rPr lang="zh-CN" altLang="en-US" sz="2400" dirty="0"/>
              <a:t>  </a:t>
            </a:r>
            <a:r>
              <a:rPr lang="en-US" altLang="zh-CN" sz="2400" dirty="0"/>
              <a:t>and</a:t>
            </a:r>
            <a:r>
              <a:rPr lang="zh-CN" altLang="en-US" sz="2400" dirty="0"/>
              <a:t> </a:t>
            </a:r>
            <a:r>
              <a:rPr lang="en-US" altLang="zh-CN" sz="2400" dirty="0"/>
              <a:t>shepherding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BA711-15C9-584D-B996-49A4050C6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9A0C-B9C7-D94C-BB05-DB5EC86B0AC6}" type="slidenum">
              <a:rPr lang="en-US" altLang="x-none" smtClean="0"/>
              <a:pPr/>
              <a:t>26</a:t>
            </a:fld>
            <a:endParaRPr lang="en-US" altLang="x-none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7B7719E-6F3B-6547-8B22-316C1D4945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0974" y="3463664"/>
            <a:ext cx="5948363" cy="321491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E4AD4D3-30E3-2249-9197-AA911B8798D9}"/>
              </a:ext>
            </a:extLst>
          </p:cNvPr>
          <p:cNvSpPr/>
          <p:nvPr/>
        </p:nvSpPr>
        <p:spPr>
          <a:xfrm>
            <a:off x="2368550" y="6374528"/>
            <a:ext cx="44085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kern="0" dirty="0">
                <a:latin typeface="Comic Sans MS"/>
                <a:ea typeface="ＭＳ Ｐゴシック" charset="0"/>
              </a:rPr>
              <a:t>Review</a:t>
            </a:r>
            <a:r>
              <a:rPr lang="zh-CN" altLang="en-US" sz="2000" kern="0" dirty="0">
                <a:latin typeface="Comic Sans MS"/>
                <a:ea typeface="ＭＳ Ｐゴシック" charset="0"/>
              </a:rPr>
              <a:t> </a:t>
            </a:r>
            <a:r>
              <a:rPr lang="en-US" altLang="zh-CN" sz="2000" kern="0" dirty="0">
                <a:latin typeface="Comic Sans MS"/>
                <a:ea typeface="ＭＳ Ｐゴシック" charset="0"/>
              </a:rPr>
              <a:t>Statistics</a:t>
            </a:r>
            <a:r>
              <a:rPr lang="zh-CN" altLang="en-US" sz="2000" kern="0" dirty="0">
                <a:latin typeface="Comic Sans MS"/>
                <a:ea typeface="ＭＳ Ｐゴシック" charset="0"/>
              </a:rPr>
              <a:t> </a:t>
            </a:r>
            <a:r>
              <a:rPr lang="en-US" altLang="zh-CN" sz="2000" kern="0" dirty="0">
                <a:latin typeface="Comic Sans MS"/>
                <a:ea typeface="ＭＳ Ｐゴシック" charset="0"/>
              </a:rPr>
              <a:t>of</a:t>
            </a:r>
            <a:r>
              <a:rPr lang="zh-CN" altLang="en-US" sz="2000" kern="0" dirty="0">
                <a:latin typeface="Comic Sans MS"/>
                <a:ea typeface="ＭＳ Ｐゴシック" charset="0"/>
              </a:rPr>
              <a:t> </a:t>
            </a:r>
            <a:r>
              <a:rPr lang="en-US" altLang="zh-CN" sz="2000" kern="0" dirty="0">
                <a:latin typeface="Comic Sans MS"/>
                <a:ea typeface="ＭＳ Ｐゴシック" charset="0"/>
              </a:rPr>
              <a:t>SIGCOMM'23</a:t>
            </a:r>
            <a:endParaRPr lang="en-US" sz="100" dirty="0"/>
          </a:p>
        </p:txBody>
      </p:sp>
    </p:spTree>
    <p:extLst>
      <p:ext uri="{BB962C8B-B14F-4D97-AF65-F5344CB8AC3E}">
        <p14:creationId xmlns:p14="http://schemas.microsoft.com/office/powerpoint/2010/main" val="15599764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3A7A3-2528-5647-8A9C-F76396860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dirty="0"/>
              <a:t>Typical</a:t>
            </a:r>
            <a:r>
              <a:rPr lang="zh-CN" altLang="en-US" sz="3600" dirty="0"/>
              <a:t> </a:t>
            </a:r>
            <a:r>
              <a:rPr lang="en-US" altLang="zh-CN" sz="3600" dirty="0"/>
              <a:t>Review</a:t>
            </a:r>
            <a:r>
              <a:rPr lang="zh-CN" altLang="en-US" sz="3600" dirty="0"/>
              <a:t> </a:t>
            </a:r>
            <a:r>
              <a:rPr lang="en-US" altLang="zh-CN" sz="3600" dirty="0"/>
              <a:t>Form</a:t>
            </a:r>
            <a:r>
              <a:rPr lang="zh-CN" altLang="en-US" sz="3600" dirty="0"/>
              <a:t> </a:t>
            </a:r>
            <a:r>
              <a:rPr lang="en-US" altLang="zh-CN" sz="3600" dirty="0"/>
              <a:t>Structure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2A567-B2B0-8043-8FF4-91BC9A32E1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altLang="zh-CN" dirty="0"/>
              <a:t>Summary</a:t>
            </a:r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Strengths</a:t>
            </a:r>
            <a:r>
              <a:rPr lang="zh-CN" altLang="en-US" dirty="0"/>
              <a:t> </a:t>
            </a:r>
            <a:r>
              <a:rPr lang="en-US" altLang="zh-CN" dirty="0"/>
              <a:t>/</a:t>
            </a:r>
            <a:r>
              <a:rPr lang="zh-CN" altLang="en-US" dirty="0"/>
              <a:t> </a:t>
            </a:r>
            <a:r>
              <a:rPr lang="en-US" altLang="zh-CN" dirty="0"/>
              <a:t>Reasons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accept</a:t>
            </a:r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Weakness</a:t>
            </a:r>
            <a:r>
              <a:rPr lang="zh-CN" altLang="en-US" dirty="0"/>
              <a:t> </a:t>
            </a:r>
            <a:r>
              <a:rPr lang="en-US" altLang="zh-CN" dirty="0"/>
              <a:t>/</a:t>
            </a:r>
            <a:r>
              <a:rPr lang="zh-CN" altLang="en-US" dirty="0"/>
              <a:t> </a:t>
            </a:r>
            <a:r>
              <a:rPr lang="en-US" altLang="zh-CN" dirty="0"/>
              <a:t>Reasons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reject</a:t>
            </a:r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Detailed</a:t>
            </a:r>
            <a:r>
              <a:rPr lang="zh-CN" altLang="en-US" dirty="0"/>
              <a:t> </a:t>
            </a:r>
            <a:r>
              <a:rPr lang="en-US" altLang="zh-CN" dirty="0"/>
              <a:t>feedback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authors</a:t>
            </a:r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Detailed</a:t>
            </a:r>
            <a:r>
              <a:rPr lang="zh-CN" altLang="en-US" dirty="0"/>
              <a:t> </a:t>
            </a:r>
            <a:r>
              <a:rPr lang="en-US" altLang="zh-CN" dirty="0"/>
              <a:t>feedback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PC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680FD-790C-6448-88F5-2295171DB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9A0C-B9C7-D94C-BB05-DB5EC86B0AC6}" type="slidenum">
              <a:rPr lang="en-US" altLang="x-none" smtClean="0"/>
              <a:pPr/>
              <a:t>27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7742133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A2C7B-86CD-8D4B-9CC8-3FC05B93E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Review:</a:t>
            </a:r>
            <a:r>
              <a:rPr lang="zh-CN" altLang="en-US" dirty="0"/>
              <a:t> </a:t>
            </a:r>
            <a:r>
              <a:rPr lang="en-US" altLang="zh-CN" dirty="0"/>
              <a:t>Summary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E93818-1D53-8F49-9BA1-F6BB75039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altLang="zh-CN" dirty="0"/>
              <a:t>~100-150</a:t>
            </a:r>
            <a:r>
              <a:rPr lang="zh-CN" altLang="en-US" dirty="0"/>
              <a:t> </a:t>
            </a:r>
            <a:r>
              <a:rPr lang="en-US" altLang="zh-CN" dirty="0"/>
              <a:t>words</a:t>
            </a:r>
            <a:r>
              <a:rPr lang="zh-CN" altLang="en-US" dirty="0"/>
              <a:t> </a:t>
            </a:r>
            <a:r>
              <a:rPr lang="en-US" altLang="zh-CN" dirty="0"/>
              <a:t>summarizing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contribution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paper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dirty="0"/>
              <a:t>Do</a:t>
            </a:r>
            <a:r>
              <a:rPr lang="zh-CN" altLang="en-US" dirty="0"/>
              <a:t> </a:t>
            </a:r>
            <a:r>
              <a:rPr lang="en-US" altLang="zh-CN" dirty="0"/>
              <a:t>NOT</a:t>
            </a:r>
            <a:r>
              <a:rPr lang="zh-CN" altLang="en-US" dirty="0"/>
              <a:t> </a:t>
            </a:r>
            <a:r>
              <a:rPr lang="en-US" altLang="zh-CN" dirty="0"/>
              <a:t>copy</a:t>
            </a:r>
            <a:r>
              <a:rPr lang="zh-CN" altLang="en-US" dirty="0"/>
              <a:t> </a:t>
            </a:r>
            <a:r>
              <a:rPr lang="en-US" altLang="zh-CN" dirty="0"/>
              <a:t>from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paper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dirty="0"/>
              <a:t>If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sentence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absolutely</a:t>
            </a:r>
            <a:r>
              <a:rPr lang="zh-CN" altLang="en-US" dirty="0"/>
              <a:t> </a:t>
            </a:r>
            <a:r>
              <a:rPr lang="en-US" altLang="zh-CN" dirty="0"/>
              <a:t>needed,</a:t>
            </a:r>
            <a:r>
              <a:rPr lang="zh-CN" altLang="en-US" dirty="0"/>
              <a:t> </a:t>
            </a:r>
            <a:r>
              <a:rPr lang="en-US" altLang="zh-CN" dirty="0"/>
              <a:t>rewrite</a:t>
            </a:r>
            <a:r>
              <a:rPr lang="zh-CN" altLang="en-US" dirty="0"/>
              <a:t> </a:t>
            </a:r>
            <a:r>
              <a:rPr lang="en-US" altLang="zh-CN" dirty="0"/>
              <a:t>it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your</a:t>
            </a:r>
            <a:r>
              <a:rPr lang="zh-CN" altLang="en-US" dirty="0"/>
              <a:t> </a:t>
            </a:r>
            <a:r>
              <a:rPr lang="en-US" altLang="zh-CN" dirty="0"/>
              <a:t>own</a:t>
            </a:r>
            <a:r>
              <a:rPr lang="zh-CN" altLang="en-US" dirty="0"/>
              <a:t> </a:t>
            </a:r>
            <a:r>
              <a:rPr lang="en-US" altLang="zh-CN" dirty="0"/>
              <a:t>words</a:t>
            </a:r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Avoid</a:t>
            </a:r>
            <a:r>
              <a:rPr lang="zh-CN" altLang="en-US" dirty="0"/>
              <a:t> </a:t>
            </a:r>
            <a:r>
              <a:rPr lang="en-US" altLang="zh-CN" dirty="0"/>
              <a:t>using</a:t>
            </a:r>
            <a:r>
              <a:rPr lang="zh-CN" altLang="en-US" dirty="0"/>
              <a:t> </a:t>
            </a:r>
            <a:r>
              <a:rPr lang="en-US" dirty="0"/>
              <a:t>tendentious</a:t>
            </a:r>
            <a:r>
              <a:rPr lang="zh-CN" altLang="en-US" dirty="0"/>
              <a:t> </a:t>
            </a:r>
            <a:r>
              <a:rPr lang="en-US" altLang="zh-CN" dirty="0"/>
              <a:t>words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dirty="0"/>
              <a:t>+:</a:t>
            </a:r>
            <a:r>
              <a:rPr lang="zh-CN" altLang="en-US" dirty="0"/>
              <a:t> </a:t>
            </a:r>
            <a:r>
              <a:rPr lang="en-US" altLang="zh-CN" dirty="0"/>
              <a:t>interesting,</a:t>
            </a:r>
            <a:r>
              <a:rPr lang="zh-CN" altLang="en-US" dirty="0"/>
              <a:t> </a:t>
            </a:r>
            <a:r>
              <a:rPr lang="en-US" altLang="zh-CN" dirty="0"/>
              <a:t>novel,</a:t>
            </a:r>
            <a:r>
              <a:rPr lang="zh-CN" altLang="en-US" dirty="0"/>
              <a:t> </a:t>
            </a:r>
            <a:r>
              <a:rPr lang="en-US" altLang="zh-CN" dirty="0"/>
              <a:t>important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dirty="0"/>
              <a:t>-:</a:t>
            </a:r>
            <a:r>
              <a:rPr lang="zh-CN" altLang="en-US" dirty="0"/>
              <a:t> </a:t>
            </a:r>
            <a:r>
              <a:rPr lang="en-US" altLang="zh-CN" dirty="0"/>
              <a:t>limited,</a:t>
            </a:r>
            <a:r>
              <a:rPr lang="zh-CN" altLang="en-US" dirty="0"/>
              <a:t> </a:t>
            </a:r>
            <a:r>
              <a:rPr lang="en-US" altLang="zh-CN" dirty="0"/>
              <a:t>incremental,</a:t>
            </a:r>
            <a:r>
              <a:rPr lang="zh-CN" altLang="en-US" dirty="0"/>
              <a:t> </a:t>
            </a:r>
            <a:r>
              <a:rPr lang="en-US" altLang="zh-CN" dirty="0"/>
              <a:t>unrealistic</a:t>
            </a:r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714BD4-1000-5A4E-BFE7-1E55042A7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9A0C-B9C7-D94C-BB05-DB5EC86B0AC6}" type="slidenum">
              <a:rPr lang="en-US" altLang="x-none" smtClean="0"/>
              <a:pPr/>
              <a:t>28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9496194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14D5F-2D88-4648-9A3E-F35BAEDAD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228600"/>
            <a:ext cx="8464550" cy="1146175"/>
          </a:xfrm>
        </p:spPr>
        <p:txBody>
          <a:bodyPr/>
          <a:lstStyle/>
          <a:p>
            <a:r>
              <a:rPr lang="en-US" altLang="zh-CN" dirty="0"/>
              <a:t>Review:</a:t>
            </a:r>
            <a:r>
              <a:rPr lang="zh-CN" altLang="en-US" dirty="0"/>
              <a:t> </a:t>
            </a:r>
            <a:r>
              <a:rPr lang="en-US" altLang="zh-CN" dirty="0"/>
              <a:t>Reasons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Accept/Reject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BC5C94-A7E0-1A41-93D6-2EAB424FD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altLang="zh-CN" dirty="0"/>
              <a:t>List</a:t>
            </a:r>
            <a:r>
              <a:rPr lang="zh-CN" altLang="en-US" dirty="0"/>
              <a:t> </a:t>
            </a:r>
            <a:r>
              <a:rPr lang="en-US" altLang="zh-CN" dirty="0"/>
              <a:t>one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three</a:t>
            </a:r>
            <a:r>
              <a:rPr lang="zh-CN" altLang="en-US" dirty="0"/>
              <a:t> </a:t>
            </a:r>
            <a:r>
              <a:rPr lang="en-US" altLang="zh-CN" dirty="0"/>
              <a:t>argument</a:t>
            </a:r>
            <a:r>
              <a:rPr lang="zh-CN" altLang="en-US" dirty="0"/>
              <a:t> </a:t>
            </a:r>
            <a:r>
              <a:rPr lang="en-US" altLang="zh-CN" dirty="0"/>
              <a:t>points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each</a:t>
            </a:r>
            <a:r>
              <a:rPr lang="zh-CN" altLang="en-US" dirty="0"/>
              <a:t> </a:t>
            </a:r>
            <a:r>
              <a:rPr lang="en-US" altLang="zh-CN" dirty="0"/>
              <a:t>column,</a:t>
            </a:r>
            <a:r>
              <a:rPr lang="zh-CN" altLang="en-US" dirty="0"/>
              <a:t> </a:t>
            </a:r>
            <a:r>
              <a:rPr lang="en-US" altLang="zh-CN" dirty="0"/>
              <a:t>each</a:t>
            </a:r>
            <a:r>
              <a:rPr lang="zh-CN" altLang="en-US" dirty="0"/>
              <a:t> </a:t>
            </a:r>
            <a:r>
              <a:rPr lang="en-US" altLang="zh-CN" dirty="0"/>
              <a:t>ranging</a:t>
            </a:r>
            <a:r>
              <a:rPr lang="zh-CN" altLang="en-US" dirty="0"/>
              <a:t> </a:t>
            </a:r>
            <a:r>
              <a:rPr lang="en-US" altLang="zh-CN" dirty="0"/>
              <a:t>between</a:t>
            </a:r>
            <a:r>
              <a:rPr lang="zh-CN" altLang="en-US" dirty="0"/>
              <a:t> </a:t>
            </a:r>
            <a:r>
              <a:rPr lang="en-US" altLang="zh-CN" dirty="0"/>
              <a:t>~15-30</a:t>
            </a:r>
            <a:r>
              <a:rPr lang="zh-CN" altLang="en-US" dirty="0"/>
              <a:t> </a:t>
            </a:r>
            <a:r>
              <a:rPr lang="en-US" altLang="zh-CN" dirty="0"/>
              <a:t>words</a:t>
            </a:r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Do</a:t>
            </a:r>
            <a:r>
              <a:rPr lang="zh-CN" altLang="en-US" dirty="0"/>
              <a:t> </a:t>
            </a:r>
            <a:r>
              <a:rPr lang="en-US" altLang="zh-CN" dirty="0"/>
              <a:t>NOT</a:t>
            </a:r>
            <a:r>
              <a:rPr lang="zh-CN" altLang="en-US" dirty="0"/>
              <a:t> </a:t>
            </a:r>
            <a:r>
              <a:rPr lang="en-US" altLang="zh-CN" dirty="0"/>
              <a:t>go</a:t>
            </a:r>
            <a:r>
              <a:rPr lang="zh-CN" altLang="en-US" dirty="0"/>
              <a:t> </a:t>
            </a:r>
            <a:r>
              <a:rPr lang="en-US" altLang="zh-CN" dirty="0"/>
              <a:t>into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details</a:t>
            </a:r>
            <a:r>
              <a:rPr lang="zh-CN" altLang="en-US" dirty="0"/>
              <a:t> </a:t>
            </a:r>
            <a:r>
              <a:rPr lang="en-US" altLang="zh-CN" dirty="0"/>
              <a:t>here</a:t>
            </a:r>
          </a:p>
          <a:p>
            <a:pPr>
              <a:buFont typeface="Wingdings" pitchFamily="2" charset="2"/>
              <a:buChar char="q"/>
            </a:pPr>
            <a:endParaRPr lang="en-US" altLang="zh-CN" dirty="0"/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If</a:t>
            </a:r>
            <a:r>
              <a:rPr lang="zh-CN" altLang="en-US" dirty="0"/>
              <a:t> </a:t>
            </a:r>
            <a:r>
              <a:rPr lang="en-US" altLang="zh-CN" dirty="0"/>
              <a:t>you</a:t>
            </a:r>
            <a:r>
              <a:rPr lang="zh-CN" altLang="en-US" dirty="0"/>
              <a:t> </a:t>
            </a:r>
            <a:r>
              <a:rPr lang="en-US" altLang="zh-CN" dirty="0"/>
              <a:t>have</a:t>
            </a:r>
            <a:r>
              <a:rPr lang="zh-CN" altLang="en-US" dirty="0"/>
              <a:t> </a:t>
            </a:r>
            <a:r>
              <a:rPr lang="en-US" altLang="zh-CN" dirty="0"/>
              <a:t>made</a:t>
            </a:r>
            <a:r>
              <a:rPr lang="zh-CN" altLang="en-US" dirty="0"/>
              <a:t> </a:t>
            </a:r>
            <a:r>
              <a:rPr lang="en-US" altLang="zh-CN" dirty="0"/>
              <a:t>your</a:t>
            </a:r>
            <a:r>
              <a:rPr lang="zh-CN" altLang="en-US" dirty="0"/>
              <a:t> </a:t>
            </a:r>
            <a:r>
              <a:rPr lang="en-US" altLang="zh-CN" dirty="0"/>
              <a:t>mind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accept/reject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paper,</a:t>
            </a:r>
            <a:r>
              <a:rPr lang="zh-CN" altLang="en-US" dirty="0"/>
              <a:t> </a:t>
            </a:r>
            <a:r>
              <a:rPr lang="en-US" altLang="zh-CN" dirty="0"/>
              <a:t>list</a:t>
            </a:r>
            <a:r>
              <a:rPr lang="zh-CN" altLang="en-US" dirty="0"/>
              <a:t> </a:t>
            </a:r>
            <a:r>
              <a:rPr lang="en-US" altLang="zh-CN" dirty="0"/>
              <a:t>MORE</a:t>
            </a:r>
            <a:r>
              <a:rPr lang="zh-CN" altLang="en-US" dirty="0"/>
              <a:t> </a:t>
            </a:r>
            <a:r>
              <a:rPr lang="en-US" altLang="zh-CN" dirty="0"/>
              <a:t>reasons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accept/reject</a:t>
            </a:r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F1B4C-ECA0-8941-8450-A8C4878A3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9A0C-B9C7-D94C-BB05-DB5EC86B0AC6}" type="slidenum">
              <a:rPr lang="en-US" altLang="x-none" smtClean="0"/>
              <a:pPr/>
              <a:t>29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31474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29A3D60F-EA11-AC4A-BFFC-709FDE0B266B}" type="slidenum">
              <a:rPr lang="en-US" altLang="x-none" sz="1200">
                <a:latin typeface="Tahoma" charset="0"/>
              </a:rPr>
              <a:pPr/>
              <a:t>3</a:t>
            </a:fld>
            <a:endParaRPr lang="en-US" altLang="x-none" sz="1200">
              <a:latin typeface="Tahoma" charset="0"/>
            </a:endParaRP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ＭＳ Ｐゴシック" charset="-128"/>
              </a:rPr>
              <a:t>Recap: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Workload</a:t>
            </a:r>
            <a:endParaRPr lang="en-US" altLang="x-none" dirty="0">
              <a:ea typeface="ＭＳ Ｐゴシック" charset="-128"/>
            </a:endParaRPr>
          </a:p>
        </p:txBody>
      </p:sp>
      <p:sp>
        <p:nvSpPr>
          <p:cNvPr id="3993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39750" y="1530350"/>
            <a:ext cx="8458200" cy="5029200"/>
          </a:xfrm>
          <a:noFill/>
        </p:spPr>
        <p:txBody>
          <a:bodyPr lIns="90000"/>
          <a:lstStyle/>
          <a:p>
            <a:pPr defTabSz="914400">
              <a:buFont typeface="Wingdings" pitchFamily="2" charset="2"/>
              <a:buChar char="q"/>
            </a:pPr>
            <a:r>
              <a:rPr lang="en-US" altLang="zh-CN" sz="2400" dirty="0">
                <a:latin typeface="Comic Sans MS" charset="0"/>
                <a:ea typeface="ＭＳ Ｐゴシック" charset="-128"/>
              </a:rPr>
              <a:t>Attendance</a:t>
            </a:r>
            <a:r>
              <a:rPr lang="zh-CN" altLang="en-US" sz="2400" dirty="0">
                <a:latin typeface="Comic Sans MS" charset="0"/>
                <a:ea typeface="ＭＳ Ｐゴシック" charset="-128"/>
              </a:rPr>
              <a:t> （</a:t>
            </a:r>
            <a:r>
              <a:rPr lang="en-US" altLang="zh-CN" sz="2400" dirty="0">
                <a:latin typeface="Comic Sans MS" charset="0"/>
                <a:ea typeface="ＭＳ Ｐゴシック" charset="-128"/>
              </a:rPr>
              <a:t>10%</a:t>
            </a:r>
            <a:r>
              <a:rPr lang="zh-CN" altLang="en-US" sz="2400" dirty="0">
                <a:latin typeface="Comic Sans MS" charset="0"/>
                <a:ea typeface="ＭＳ Ｐゴシック" charset="-128"/>
              </a:rPr>
              <a:t>）</a:t>
            </a:r>
            <a:endParaRPr lang="en-US" altLang="zh-CN" sz="2400" dirty="0">
              <a:ea typeface="ＭＳ Ｐゴシック" charset="-128"/>
            </a:endParaRPr>
          </a:p>
          <a:p>
            <a:pPr defTabSz="914400">
              <a:buFont typeface="Wingdings" pitchFamily="2" charset="2"/>
              <a:buChar char="q"/>
            </a:pPr>
            <a:r>
              <a:rPr lang="en-US" altLang="zh-CN" sz="2400" dirty="0">
                <a:ea typeface="ＭＳ Ｐゴシック" charset="-128"/>
              </a:rPr>
              <a:t>2</a:t>
            </a:r>
            <a:r>
              <a:rPr lang="zh-CN" altLang="en-US" sz="2400" dirty="0">
                <a:ea typeface="ＭＳ Ｐゴシック" charset="-128"/>
              </a:rPr>
              <a:t> </a:t>
            </a:r>
            <a:r>
              <a:rPr lang="en-US" altLang="zh-CN" sz="2400" dirty="0">
                <a:ea typeface="ＭＳ Ｐゴシック" charset="-128"/>
              </a:rPr>
              <a:t>written</a:t>
            </a:r>
            <a:r>
              <a:rPr lang="en-US" altLang="x-none" sz="2400" dirty="0">
                <a:ea typeface="ＭＳ Ｐゴシック" charset="-128"/>
              </a:rPr>
              <a:t> assignments</a:t>
            </a:r>
            <a:r>
              <a:rPr lang="zh-CN" altLang="en-US" sz="2400" dirty="0">
                <a:ea typeface="ＭＳ Ｐゴシック" charset="-128"/>
              </a:rPr>
              <a:t> </a:t>
            </a:r>
            <a:r>
              <a:rPr lang="en-US" altLang="zh-CN" sz="2400" dirty="0">
                <a:ea typeface="ＭＳ Ｐゴシック" charset="-128"/>
              </a:rPr>
              <a:t>(5%+5%)</a:t>
            </a:r>
          </a:p>
          <a:p>
            <a:pPr lvl="1" defTabSz="914400">
              <a:buFont typeface="Courier New" panose="02070309020205020404" pitchFamily="49" charset="0"/>
              <a:buChar char="o"/>
            </a:pPr>
            <a:r>
              <a:rPr lang="en-US" altLang="zh-CN" sz="2000" dirty="0">
                <a:ea typeface="ＭＳ Ｐゴシック" charset="-128"/>
              </a:rPr>
              <a:t>WA1:</a:t>
            </a:r>
            <a:r>
              <a:rPr lang="zh-CN" altLang="en-US" sz="2000" dirty="0">
                <a:ea typeface="ＭＳ Ｐゴシック" charset="-128"/>
              </a:rPr>
              <a:t> </a:t>
            </a:r>
            <a:r>
              <a:rPr lang="en-US" altLang="zh-CN" sz="2000" dirty="0">
                <a:ea typeface="ＭＳ Ｐゴシック" charset="-128"/>
              </a:rPr>
              <a:t>mock</a:t>
            </a:r>
            <a:r>
              <a:rPr lang="zh-CN" altLang="en-US" sz="2000" dirty="0">
                <a:ea typeface="ＭＳ Ｐゴシック" charset="-128"/>
              </a:rPr>
              <a:t> </a:t>
            </a:r>
            <a:r>
              <a:rPr lang="en-US" altLang="zh-CN" sz="2000" dirty="0">
                <a:ea typeface="ＭＳ Ｐゴシック" charset="-128"/>
              </a:rPr>
              <a:t>PC</a:t>
            </a:r>
            <a:r>
              <a:rPr lang="zh-CN" altLang="en-US" sz="2000" dirty="0">
                <a:ea typeface="ＭＳ Ｐゴシック" charset="-128"/>
              </a:rPr>
              <a:t> </a:t>
            </a:r>
            <a:r>
              <a:rPr lang="en-US" altLang="zh-CN" sz="2000" dirty="0">
                <a:ea typeface="ＭＳ Ｐゴシック" charset="-128"/>
              </a:rPr>
              <a:t>(review</a:t>
            </a:r>
            <a:r>
              <a:rPr lang="zh-CN" altLang="en-US" sz="2000" dirty="0">
                <a:ea typeface="ＭＳ Ｐゴシック" charset="-128"/>
              </a:rPr>
              <a:t> </a:t>
            </a:r>
            <a:r>
              <a:rPr lang="en-US" altLang="zh-CN" sz="2000" dirty="0">
                <a:ea typeface="ＭＳ Ｐゴシック" charset="-128"/>
              </a:rPr>
              <a:t>+</a:t>
            </a:r>
            <a:r>
              <a:rPr lang="zh-CN" altLang="en-US" sz="2000" dirty="0">
                <a:ea typeface="ＭＳ Ｐゴシック" charset="-128"/>
              </a:rPr>
              <a:t> </a:t>
            </a:r>
            <a:r>
              <a:rPr lang="en-US" altLang="zh-CN" sz="2000" dirty="0">
                <a:ea typeface="ＭＳ Ｐゴシック" charset="-128"/>
              </a:rPr>
              <a:t>discussion)</a:t>
            </a:r>
            <a:r>
              <a:rPr lang="zh-CN" altLang="en-US" sz="2000" dirty="0">
                <a:ea typeface="ＭＳ Ｐゴシック" charset="-128"/>
              </a:rPr>
              <a:t> </a:t>
            </a:r>
            <a:r>
              <a:rPr lang="en-US" altLang="zh-CN" sz="2000" dirty="0">
                <a:ea typeface="ＭＳ Ｐゴシック" charset="-128"/>
              </a:rPr>
              <a:t>(2</a:t>
            </a:r>
            <a:r>
              <a:rPr lang="zh-CN" altLang="en-US" sz="2000" dirty="0">
                <a:ea typeface="ＭＳ Ｐゴシック" charset="-128"/>
              </a:rPr>
              <a:t> </a:t>
            </a:r>
            <a:r>
              <a:rPr lang="en-US" altLang="zh-CN" sz="2000" dirty="0">
                <a:ea typeface="ＭＳ Ｐゴシック" charset="-128"/>
              </a:rPr>
              <a:t>weeks)</a:t>
            </a:r>
          </a:p>
          <a:p>
            <a:pPr lvl="2" defTabSz="914400">
              <a:buFont typeface="Courier New" panose="02070309020205020404" pitchFamily="49" charset="0"/>
              <a:buChar char="o"/>
            </a:pPr>
            <a:r>
              <a:rPr lang="en-US" altLang="zh-CN" sz="1600" dirty="0">
                <a:solidFill>
                  <a:srgbClr val="FF0000"/>
                </a:solidFill>
                <a:ea typeface="ＭＳ Ｐゴシック" charset="-128"/>
              </a:rPr>
              <a:t>To</a:t>
            </a:r>
            <a:r>
              <a:rPr lang="zh-CN" altLang="en-US" sz="1600" dirty="0">
                <a:solidFill>
                  <a:srgbClr val="FF0000"/>
                </a:solidFill>
                <a:ea typeface="ＭＳ Ｐゴシック" charset="-128"/>
              </a:rPr>
              <a:t> </a:t>
            </a:r>
            <a:r>
              <a:rPr lang="en-US" altLang="zh-CN" sz="1600" dirty="0">
                <a:solidFill>
                  <a:srgbClr val="FF0000"/>
                </a:solidFill>
                <a:ea typeface="ＭＳ Ｐゴシック" charset="-128"/>
              </a:rPr>
              <a:t>be</a:t>
            </a:r>
            <a:r>
              <a:rPr lang="zh-CN" altLang="en-US" sz="1600" dirty="0">
                <a:solidFill>
                  <a:srgbClr val="FF0000"/>
                </a:solidFill>
                <a:ea typeface="ＭＳ Ｐゴシック" charset="-128"/>
              </a:rPr>
              <a:t> </a:t>
            </a:r>
            <a:r>
              <a:rPr lang="en-US" altLang="zh-CN" sz="1600" dirty="0">
                <a:solidFill>
                  <a:srgbClr val="FF0000"/>
                </a:solidFill>
                <a:ea typeface="ＭＳ Ｐゴシック" charset="-128"/>
              </a:rPr>
              <a:t>posted</a:t>
            </a:r>
            <a:r>
              <a:rPr lang="zh-CN" altLang="en-US" sz="1600" dirty="0">
                <a:solidFill>
                  <a:srgbClr val="FF0000"/>
                </a:solidFill>
                <a:ea typeface="ＭＳ Ｐゴシック" charset="-128"/>
              </a:rPr>
              <a:t> </a:t>
            </a:r>
            <a:r>
              <a:rPr lang="en-US" altLang="zh-CN" sz="1600" dirty="0">
                <a:solidFill>
                  <a:srgbClr val="FF0000"/>
                </a:solidFill>
                <a:ea typeface="ＭＳ Ｐゴシック" charset="-128"/>
              </a:rPr>
              <a:t>this</a:t>
            </a:r>
            <a:r>
              <a:rPr lang="zh-CN" altLang="en-US" sz="1600" dirty="0">
                <a:solidFill>
                  <a:srgbClr val="FF0000"/>
                </a:solidFill>
                <a:ea typeface="ＭＳ Ｐゴシック" charset="-128"/>
              </a:rPr>
              <a:t> </a:t>
            </a:r>
            <a:r>
              <a:rPr lang="en-US" altLang="zh-CN" sz="1600" dirty="0">
                <a:solidFill>
                  <a:srgbClr val="FF0000"/>
                </a:solidFill>
                <a:ea typeface="ＭＳ Ｐゴシック" charset="-128"/>
              </a:rPr>
              <a:t>week</a:t>
            </a:r>
          </a:p>
          <a:p>
            <a:pPr lvl="1" defTabSz="914400">
              <a:buFont typeface="Courier New" panose="02070309020205020404" pitchFamily="49" charset="0"/>
              <a:buChar char="o"/>
            </a:pPr>
            <a:r>
              <a:rPr lang="en-US" altLang="zh-CN" sz="2000" dirty="0">
                <a:ea typeface="ＭＳ Ｐゴシック" charset="-128"/>
              </a:rPr>
              <a:t>WA2:</a:t>
            </a:r>
            <a:r>
              <a:rPr lang="zh-CN" altLang="en-US" sz="2000" dirty="0">
                <a:ea typeface="ＭＳ Ｐゴシック" charset="-128"/>
              </a:rPr>
              <a:t> </a:t>
            </a:r>
            <a:r>
              <a:rPr lang="en-US" altLang="zh-CN" sz="2000" dirty="0">
                <a:ea typeface="ＭＳ Ｐゴシック" charset="-128"/>
              </a:rPr>
              <a:t>distributed</a:t>
            </a:r>
            <a:r>
              <a:rPr lang="zh-CN" altLang="en-US" sz="2000" dirty="0">
                <a:ea typeface="ＭＳ Ｐゴシック" charset="-128"/>
              </a:rPr>
              <a:t> </a:t>
            </a:r>
            <a:r>
              <a:rPr lang="en-US" altLang="zh-CN" sz="2000" dirty="0">
                <a:ea typeface="ＭＳ Ｐゴシック" charset="-128"/>
              </a:rPr>
              <a:t>algorithms</a:t>
            </a:r>
            <a:r>
              <a:rPr lang="zh-CN" altLang="en-US" sz="2000" dirty="0">
                <a:ea typeface="ＭＳ Ｐゴシック" charset="-128"/>
              </a:rPr>
              <a:t> </a:t>
            </a:r>
            <a:r>
              <a:rPr lang="en-US" altLang="zh-CN" sz="2000" dirty="0">
                <a:ea typeface="ＭＳ Ｐゴシック" charset="-128"/>
              </a:rPr>
              <a:t>(2</a:t>
            </a:r>
            <a:r>
              <a:rPr lang="zh-CN" altLang="en-US" sz="2000" dirty="0">
                <a:ea typeface="ＭＳ Ｐゴシック" charset="-128"/>
              </a:rPr>
              <a:t> </a:t>
            </a:r>
            <a:r>
              <a:rPr lang="en-US" altLang="zh-CN" sz="2000" dirty="0">
                <a:ea typeface="ＭＳ Ｐゴシック" charset="-128"/>
              </a:rPr>
              <a:t>weeks)</a:t>
            </a:r>
            <a:endParaRPr lang="en-US" altLang="x-none" dirty="0">
              <a:ea typeface="ＭＳ Ｐゴシック" charset="-128"/>
            </a:endParaRPr>
          </a:p>
          <a:p>
            <a:pPr defTabSz="914400">
              <a:buFont typeface="Wingdings" pitchFamily="2" charset="2"/>
              <a:buChar char="q"/>
            </a:pPr>
            <a:r>
              <a:rPr lang="en-US" altLang="zh-CN" sz="2400" dirty="0">
                <a:ea typeface="ＭＳ Ｐゴシック" charset="-128"/>
              </a:rPr>
              <a:t>2</a:t>
            </a:r>
            <a:r>
              <a:rPr lang="zh-CN" altLang="en-US" sz="2400" dirty="0">
                <a:ea typeface="ＭＳ Ｐゴシック" charset="-128"/>
              </a:rPr>
              <a:t> </a:t>
            </a:r>
            <a:r>
              <a:rPr lang="en-US" altLang="zh-CN" sz="2400" dirty="0">
                <a:ea typeface="ＭＳ Ｐゴシック" charset="-128"/>
              </a:rPr>
              <a:t>lab</a:t>
            </a:r>
            <a:r>
              <a:rPr lang="zh-CN" altLang="en-US" sz="2400" dirty="0">
                <a:ea typeface="ＭＳ Ｐゴシック" charset="-128"/>
              </a:rPr>
              <a:t> </a:t>
            </a:r>
            <a:r>
              <a:rPr lang="en-US" altLang="zh-CN" sz="2400" dirty="0">
                <a:ea typeface="ＭＳ Ｐゴシック" charset="-128"/>
              </a:rPr>
              <a:t>assignments</a:t>
            </a:r>
            <a:r>
              <a:rPr lang="zh-CN" altLang="en-US" sz="2400" dirty="0">
                <a:ea typeface="ＭＳ Ｐゴシック" charset="-128"/>
              </a:rPr>
              <a:t> </a:t>
            </a:r>
            <a:r>
              <a:rPr lang="en-US" altLang="zh-CN" sz="2400" dirty="0">
                <a:ea typeface="ＭＳ Ｐゴシック" charset="-128"/>
              </a:rPr>
              <a:t>(15%+15%)</a:t>
            </a:r>
          </a:p>
          <a:p>
            <a:pPr lvl="1" defTabSz="914400">
              <a:buFont typeface="Courier New" panose="02070309020205020404" pitchFamily="49" charset="0"/>
              <a:buChar char="o"/>
            </a:pPr>
            <a:r>
              <a:rPr lang="en-US" altLang="zh-CN" sz="2000" dirty="0">
                <a:ea typeface="ＭＳ Ｐゴシック" charset="-128"/>
              </a:rPr>
              <a:t>LA1:</a:t>
            </a:r>
            <a:r>
              <a:rPr lang="zh-CN" altLang="en-US" sz="2000" dirty="0">
                <a:ea typeface="ＭＳ Ｐゴシック" charset="-128"/>
              </a:rPr>
              <a:t> </a:t>
            </a:r>
            <a:r>
              <a:rPr lang="en-US" altLang="zh-CN" sz="2000" dirty="0">
                <a:ea typeface="ＭＳ Ｐゴシック" charset="-128"/>
              </a:rPr>
              <a:t>P4</a:t>
            </a:r>
            <a:r>
              <a:rPr lang="zh-CN" altLang="en-US" sz="2000" dirty="0">
                <a:ea typeface="ＭＳ Ｐゴシック" charset="-128"/>
              </a:rPr>
              <a:t> </a:t>
            </a:r>
            <a:r>
              <a:rPr lang="en-US" altLang="zh-CN" sz="2000" dirty="0">
                <a:ea typeface="ＭＳ Ｐゴシック" charset="-128"/>
              </a:rPr>
              <a:t>tutorial</a:t>
            </a:r>
            <a:r>
              <a:rPr lang="zh-CN" altLang="en-US" sz="2000" dirty="0">
                <a:ea typeface="ＭＳ Ｐゴシック" charset="-128"/>
              </a:rPr>
              <a:t> </a:t>
            </a:r>
            <a:r>
              <a:rPr lang="en-US" altLang="zh-CN" sz="2000" dirty="0">
                <a:ea typeface="ＭＳ Ｐゴシック" charset="-128"/>
              </a:rPr>
              <a:t>(3</a:t>
            </a:r>
            <a:r>
              <a:rPr lang="zh-CN" altLang="en-US" sz="2000" dirty="0">
                <a:ea typeface="ＭＳ Ｐゴシック" charset="-128"/>
              </a:rPr>
              <a:t> </a:t>
            </a:r>
            <a:r>
              <a:rPr lang="en-US" altLang="zh-CN" sz="2000" dirty="0">
                <a:ea typeface="ＭＳ Ｐゴシック" charset="-128"/>
              </a:rPr>
              <a:t>weeks)</a:t>
            </a:r>
          </a:p>
          <a:p>
            <a:pPr lvl="2" defTabSz="914400">
              <a:buFont typeface="Courier New" panose="02070309020205020404" pitchFamily="49" charset="0"/>
              <a:buChar char="o"/>
            </a:pPr>
            <a:r>
              <a:rPr lang="en-US" altLang="zh-CN" dirty="0">
                <a:latin typeface="Comic Sans MS" charset="0"/>
                <a:ea typeface="ＭＳ Ｐゴシック" charset="-128"/>
              </a:rPr>
              <a:t>bmv2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as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a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baseline,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real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switch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for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bonus</a:t>
            </a:r>
          </a:p>
          <a:p>
            <a:pPr lvl="1" defTabSz="914400">
              <a:buFont typeface="Courier New" panose="02070309020205020404" pitchFamily="49" charset="0"/>
              <a:buChar char="o"/>
            </a:pPr>
            <a:r>
              <a:rPr lang="en-US" altLang="zh-CN" sz="2000" dirty="0">
                <a:ea typeface="ＭＳ Ｐゴシック" charset="-128"/>
              </a:rPr>
              <a:t>LA2:</a:t>
            </a:r>
            <a:r>
              <a:rPr lang="zh-CN" altLang="en-US" sz="2000" dirty="0">
                <a:ea typeface="ＭＳ Ｐゴシック" charset="-128"/>
              </a:rPr>
              <a:t> </a:t>
            </a:r>
            <a:r>
              <a:rPr lang="en-US" altLang="zh-CN" sz="2000" dirty="0">
                <a:ea typeface="ＭＳ Ｐゴシック" charset="-128"/>
              </a:rPr>
              <a:t>experiment</a:t>
            </a:r>
            <a:r>
              <a:rPr lang="zh-CN" altLang="en-US" sz="2000" dirty="0">
                <a:ea typeface="ＭＳ Ｐゴシック" charset="-128"/>
              </a:rPr>
              <a:t> </a:t>
            </a:r>
            <a:r>
              <a:rPr lang="en-US" altLang="zh-CN" sz="2000" dirty="0">
                <a:ea typeface="ＭＳ Ｐゴシック" charset="-128"/>
              </a:rPr>
              <a:t>(3</a:t>
            </a:r>
            <a:r>
              <a:rPr lang="zh-CN" altLang="en-US" sz="2000" dirty="0">
                <a:ea typeface="ＭＳ Ｐゴシック" charset="-128"/>
              </a:rPr>
              <a:t> </a:t>
            </a:r>
            <a:r>
              <a:rPr lang="en-US" altLang="zh-CN" sz="2000" dirty="0">
                <a:ea typeface="ＭＳ Ｐゴシック" charset="-128"/>
              </a:rPr>
              <a:t>weeks)</a:t>
            </a:r>
          </a:p>
          <a:p>
            <a:pPr lvl="2" defTabSz="914400">
              <a:buFont typeface="Courier New" panose="02070309020205020404" pitchFamily="49" charset="0"/>
              <a:buChar char="o"/>
            </a:pPr>
            <a:r>
              <a:rPr lang="en-US" altLang="zh-CN" dirty="0">
                <a:latin typeface="Comic Sans MS" charset="0"/>
                <a:ea typeface="ＭＳ Ｐゴシック" charset="-128"/>
              </a:rPr>
              <a:t>a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systematic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experiment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study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including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methodology,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dataset,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figures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and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results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analysis</a:t>
            </a:r>
          </a:p>
          <a:p>
            <a:pPr lvl="2" defTabSz="914400">
              <a:buFont typeface="Courier New" panose="02070309020205020404" pitchFamily="49" charset="0"/>
              <a:buChar char="o"/>
            </a:pPr>
            <a:r>
              <a:rPr lang="en-US" altLang="zh-CN" dirty="0">
                <a:latin typeface="Comic Sans MS" charset="0"/>
                <a:ea typeface="ＭＳ Ｐゴシック" charset="-128"/>
              </a:rPr>
              <a:t>the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specifics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of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the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experiment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is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decided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by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omic Sans MS" charset="0"/>
                <a:ea typeface="ＭＳ Ｐゴシック" charset="-128"/>
              </a:rPr>
              <a:t>your</a:t>
            </a:r>
            <a:r>
              <a:rPr lang="zh-CN" altLang="en-US" dirty="0">
                <a:solidFill>
                  <a:srgbClr val="FF0000"/>
                </a:solidFill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omic Sans MS" charset="0"/>
                <a:ea typeface="ＭＳ Ｐゴシック" charset="-128"/>
              </a:rPr>
              <a:t>advisor</a:t>
            </a:r>
          </a:p>
        </p:txBody>
      </p:sp>
    </p:spTree>
    <p:extLst>
      <p:ext uri="{BB962C8B-B14F-4D97-AF65-F5344CB8AC3E}">
        <p14:creationId xmlns:p14="http://schemas.microsoft.com/office/powerpoint/2010/main" val="994254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41449-1C0B-EA42-BFC6-93944D572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Review:</a:t>
            </a:r>
            <a:r>
              <a:rPr lang="zh-CN" altLang="en-US" dirty="0"/>
              <a:t> </a:t>
            </a:r>
            <a:r>
              <a:rPr lang="en-US" altLang="zh-CN" dirty="0"/>
              <a:t>Detailed</a:t>
            </a:r>
            <a:r>
              <a:rPr lang="zh-CN" altLang="en-US" dirty="0"/>
              <a:t> </a:t>
            </a:r>
            <a:r>
              <a:rPr lang="en-US" altLang="zh-CN" dirty="0"/>
              <a:t>Comments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06B88-E468-7147-8570-64636F61B0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altLang="zh-CN" dirty="0"/>
              <a:t>Usually</a:t>
            </a:r>
            <a:r>
              <a:rPr lang="zh-CN" altLang="en-US" dirty="0"/>
              <a:t> </a:t>
            </a:r>
            <a:r>
              <a:rPr lang="en-US" altLang="zh-CN" dirty="0"/>
              <a:t>leave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comments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PC</a:t>
            </a:r>
            <a:r>
              <a:rPr lang="zh-CN" altLang="en-US" dirty="0"/>
              <a:t> </a:t>
            </a:r>
            <a:r>
              <a:rPr lang="en-US" altLang="zh-CN" dirty="0"/>
              <a:t>blank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dirty="0"/>
              <a:t>Exceptions:</a:t>
            </a:r>
            <a:r>
              <a:rPr lang="zh-CN" altLang="en-US" dirty="0"/>
              <a:t> </a:t>
            </a:r>
            <a:r>
              <a:rPr lang="en-US" altLang="zh-CN" dirty="0"/>
              <a:t>break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double-blind,</a:t>
            </a:r>
            <a:r>
              <a:rPr lang="zh-CN" altLang="en-US" dirty="0"/>
              <a:t> </a:t>
            </a:r>
            <a:r>
              <a:rPr lang="en-US" altLang="zh-CN" dirty="0"/>
              <a:t>plagiarism,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political</a:t>
            </a:r>
            <a:r>
              <a:rPr lang="zh-CN" altLang="en-US" dirty="0"/>
              <a:t> </a:t>
            </a:r>
            <a:r>
              <a:rPr lang="en-US" altLang="zh-CN" dirty="0"/>
              <a:t>issues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zh-CN" dirty="0"/>
              <a:t>Detailed</a:t>
            </a:r>
            <a:r>
              <a:rPr lang="zh-CN" altLang="en-US" dirty="0"/>
              <a:t> </a:t>
            </a:r>
            <a:r>
              <a:rPr lang="en-US" altLang="zh-CN" dirty="0"/>
              <a:t>comments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authors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dirty="0"/>
              <a:t>This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where</a:t>
            </a:r>
            <a:r>
              <a:rPr lang="zh-CN" altLang="en-US" dirty="0"/>
              <a:t> </a:t>
            </a:r>
            <a:r>
              <a:rPr lang="en-US" altLang="zh-CN" dirty="0"/>
              <a:t>you</a:t>
            </a:r>
            <a:r>
              <a:rPr lang="zh-CN" altLang="en-US" dirty="0"/>
              <a:t> </a:t>
            </a:r>
            <a:r>
              <a:rPr lang="en-US" altLang="zh-CN" dirty="0"/>
              <a:t>can</a:t>
            </a:r>
            <a:r>
              <a:rPr lang="zh-CN" altLang="en-US" dirty="0"/>
              <a:t> </a:t>
            </a:r>
            <a:r>
              <a:rPr lang="en-US" altLang="zh-CN" dirty="0"/>
              <a:t>write</a:t>
            </a:r>
            <a:r>
              <a:rPr lang="zh-CN" altLang="en-US" dirty="0"/>
              <a:t> </a:t>
            </a:r>
            <a:r>
              <a:rPr lang="en-US" altLang="zh-CN" dirty="0"/>
              <a:t>subjective/</a:t>
            </a:r>
            <a:r>
              <a:rPr lang="en-US" dirty="0"/>
              <a:t> tendentious</a:t>
            </a:r>
            <a:r>
              <a:rPr lang="zh-CN" altLang="en-US" dirty="0"/>
              <a:t> </a:t>
            </a:r>
            <a:r>
              <a:rPr lang="en-US" altLang="zh-CN" dirty="0"/>
              <a:t>comments,</a:t>
            </a:r>
            <a:r>
              <a:rPr lang="zh-CN" altLang="en-US" dirty="0"/>
              <a:t> </a:t>
            </a:r>
            <a:r>
              <a:rPr lang="en-US" altLang="zh-CN" dirty="0"/>
              <a:t>but</a:t>
            </a:r>
            <a:r>
              <a:rPr lang="zh-CN" altLang="en-US" dirty="0"/>
              <a:t> </a:t>
            </a:r>
            <a:r>
              <a:rPr lang="en-US" altLang="zh-CN" dirty="0">
                <a:solidFill>
                  <a:srgbClr val="FF0000"/>
                </a:solidFill>
              </a:rPr>
              <a:t>don't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be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rude!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dirty="0"/>
              <a:t>Elaborate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/>
              <a:t>your</a:t>
            </a:r>
            <a:r>
              <a:rPr lang="zh-CN" altLang="en-US" dirty="0"/>
              <a:t> </a:t>
            </a:r>
            <a:r>
              <a:rPr lang="en-US" altLang="zh-CN" dirty="0"/>
              <a:t>reasons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accept/reject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7A869A-D113-D645-8797-B2C6D8060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9A0C-B9C7-D94C-BB05-DB5EC86B0AC6}" type="slidenum">
              <a:rPr lang="en-US" altLang="x-none" smtClean="0"/>
              <a:pPr/>
              <a:t>30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9120139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65758-3F8C-5B4A-B091-17ED3E7AF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228600"/>
            <a:ext cx="8388350" cy="1146175"/>
          </a:xfrm>
        </p:spPr>
        <p:txBody>
          <a:bodyPr/>
          <a:lstStyle/>
          <a:p>
            <a:r>
              <a:rPr lang="en-US" altLang="zh-CN" dirty="0"/>
              <a:t>Discussion:</a:t>
            </a:r>
            <a:r>
              <a:rPr lang="zh-CN" altLang="en-US" dirty="0"/>
              <a:t> </a:t>
            </a:r>
            <a:r>
              <a:rPr lang="en-US" altLang="zh-CN" dirty="0"/>
              <a:t>What</a:t>
            </a:r>
            <a:r>
              <a:rPr lang="zh-CN" altLang="en-US" dirty="0"/>
              <a:t> </a:t>
            </a:r>
            <a:r>
              <a:rPr lang="en-US" altLang="zh-CN" dirty="0"/>
              <a:t>Should</a:t>
            </a:r>
            <a:r>
              <a:rPr lang="zh-CN" altLang="en-US" dirty="0"/>
              <a:t> </a:t>
            </a:r>
            <a:r>
              <a:rPr lang="en-US" altLang="zh-CN" dirty="0"/>
              <a:t>Your</a:t>
            </a:r>
            <a:r>
              <a:rPr lang="zh-CN" altLang="en-US" dirty="0"/>
              <a:t> </a:t>
            </a:r>
            <a:r>
              <a:rPr lang="en-US" altLang="zh-CN" dirty="0"/>
              <a:t>Mindset</a:t>
            </a:r>
            <a:r>
              <a:rPr lang="zh-CN" altLang="en-US" dirty="0"/>
              <a:t> </a:t>
            </a:r>
            <a:r>
              <a:rPr lang="en-US" altLang="zh-CN" dirty="0"/>
              <a:t>Be?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1968C-7E09-7B44-B4FC-0D7FC09B3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03375"/>
            <a:ext cx="8388350" cy="4656138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altLang="zh-CN" dirty="0"/>
              <a:t>As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>
                <a:solidFill>
                  <a:srgbClr val="FF0000"/>
                </a:solidFill>
              </a:rPr>
              <a:t>beginner</a:t>
            </a:r>
            <a:r>
              <a:rPr lang="en-US" altLang="zh-CN" dirty="0"/>
              <a:t>,</a:t>
            </a:r>
            <a:r>
              <a:rPr lang="zh-CN" altLang="en-US" dirty="0"/>
              <a:t> </a:t>
            </a:r>
            <a:r>
              <a:rPr lang="en-US" altLang="zh-CN" dirty="0"/>
              <a:t>always</a:t>
            </a:r>
            <a:r>
              <a:rPr lang="zh-CN" altLang="en-US" dirty="0"/>
              <a:t> </a:t>
            </a:r>
            <a:r>
              <a:rPr lang="en-US" altLang="zh-CN" dirty="0"/>
              <a:t>review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paper</a:t>
            </a:r>
            <a:r>
              <a:rPr lang="zh-CN" altLang="en-US" dirty="0"/>
              <a:t> </a:t>
            </a:r>
            <a:r>
              <a:rPr lang="en-US" altLang="zh-CN" dirty="0"/>
              <a:t>under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assumption</a:t>
            </a:r>
            <a:r>
              <a:rPr lang="zh-CN" altLang="en-US" dirty="0"/>
              <a:t> </a:t>
            </a:r>
            <a:r>
              <a:rPr lang="en-US" altLang="zh-CN" dirty="0"/>
              <a:t>that</a:t>
            </a:r>
            <a:r>
              <a:rPr lang="zh-CN" altLang="en-US" dirty="0"/>
              <a:t> </a:t>
            </a:r>
            <a:r>
              <a:rPr lang="en-US" altLang="zh-CN" dirty="0"/>
              <a:t>it</a:t>
            </a:r>
            <a:r>
              <a:rPr lang="zh-CN" altLang="en-US" dirty="0"/>
              <a:t> </a:t>
            </a:r>
            <a:r>
              <a:rPr lang="en-US" altLang="zh-CN" dirty="0"/>
              <a:t>should</a:t>
            </a:r>
            <a:r>
              <a:rPr lang="zh-CN" altLang="en-US" dirty="0"/>
              <a:t> </a:t>
            </a:r>
            <a:r>
              <a:rPr lang="en-US" altLang="zh-CN" dirty="0"/>
              <a:t>be</a:t>
            </a:r>
            <a:r>
              <a:rPr lang="zh-CN" altLang="en-US" dirty="0"/>
              <a:t> </a:t>
            </a:r>
            <a:r>
              <a:rPr lang="en-US" altLang="zh-CN" dirty="0">
                <a:solidFill>
                  <a:srgbClr val="FF0000"/>
                </a:solidFill>
              </a:rPr>
              <a:t>declined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dirty="0"/>
              <a:t>Don't</a:t>
            </a:r>
            <a:r>
              <a:rPr lang="zh-CN" altLang="en-US" dirty="0"/>
              <a:t> </a:t>
            </a:r>
            <a:r>
              <a:rPr lang="en-US" altLang="zh-CN" dirty="0"/>
              <a:t>be</a:t>
            </a:r>
            <a:r>
              <a:rPr lang="zh-CN" altLang="en-US" dirty="0"/>
              <a:t> </a:t>
            </a:r>
            <a:r>
              <a:rPr lang="en-US" altLang="zh-CN" dirty="0"/>
              <a:t>intimidated</a:t>
            </a:r>
            <a:r>
              <a:rPr lang="zh-CN" altLang="en-US" dirty="0"/>
              <a:t> </a:t>
            </a:r>
            <a:r>
              <a:rPr lang="en-US" altLang="zh-CN" dirty="0"/>
              <a:t>by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authors</a:t>
            </a:r>
            <a:r>
              <a:rPr lang="zh-CN" altLang="en-US" dirty="0"/>
              <a:t> </a:t>
            </a:r>
            <a:r>
              <a:rPr lang="en-US" altLang="zh-CN" dirty="0"/>
              <a:t>(e.g.,</a:t>
            </a:r>
            <a:r>
              <a:rPr lang="zh-CN" altLang="en-US" dirty="0"/>
              <a:t> </a:t>
            </a:r>
            <a:r>
              <a:rPr lang="en-US" altLang="zh-CN" dirty="0"/>
              <a:t>papers</a:t>
            </a:r>
            <a:r>
              <a:rPr lang="zh-CN" altLang="en-US" dirty="0"/>
              <a:t> </a:t>
            </a:r>
            <a:r>
              <a:rPr lang="en-US" altLang="zh-CN" dirty="0"/>
              <a:t>submitted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/</a:t>
            </a:r>
            <a:r>
              <a:rPr lang="zh-CN" altLang="en-US" dirty="0"/>
              <a:t> </a:t>
            </a:r>
            <a:r>
              <a:rPr lang="en-US" altLang="zh-CN" dirty="0"/>
              <a:t>accepted</a:t>
            </a:r>
            <a:r>
              <a:rPr lang="zh-CN" altLang="en-US" dirty="0"/>
              <a:t> </a:t>
            </a:r>
            <a:r>
              <a:rPr lang="en-US" altLang="zh-CN" dirty="0"/>
              <a:t>by</a:t>
            </a:r>
            <a:r>
              <a:rPr lang="zh-CN" altLang="en-US" dirty="0"/>
              <a:t> </a:t>
            </a:r>
            <a:r>
              <a:rPr lang="en-US" altLang="zh-CN" dirty="0"/>
              <a:t>/</a:t>
            </a:r>
            <a:r>
              <a:rPr lang="zh-CN" altLang="en-US" dirty="0"/>
              <a:t> </a:t>
            </a:r>
            <a:r>
              <a:rPr lang="en-US" altLang="zh-CN" dirty="0"/>
              <a:t>published</a:t>
            </a:r>
            <a:r>
              <a:rPr lang="zh-CN" altLang="en-US" dirty="0"/>
              <a:t> </a:t>
            </a:r>
            <a:r>
              <a:rPr lang="en-US" altLang="zh-CN" dirty="0"/>
              <a:t>at</a:t>
            </a:r>
            <a:r>
              <a:rPr lang="zh-CN" altLang="en-US" dirty="0"/>
              <a:t> </a:t>
            </a:r>
            <a:r>
              <a:rPr lang="en-US" altLang="zh-CN" dirty="0"/>
              <a:t>SIGCOMM</a:t>
            </a:r>
            <a:r>
              <a:rPr lang="zh-CN" altLang="en-US" dirty="0"/>
              <a:t> </a:t>
            </a:r>
            <a:r>
              <a:rPr lang="en-US" altLang="zh-CN" dirty="0"/>
              <a:t>are</a:t>
            </a:r>
            <a:r>
              <a:rPr lang="zh-CN" altLang="en-US" dirty="0"/>
              <a:t> </a:t>
            </a:r>
            <a:r>
              <a:rPr lang="en-US" altLang="zh-CN" dirty="0"/>
              <a:t>very,</a:t>
            </a:r>
            <a:r>
              <a:rPr lang="zh-CN" altLang="en-US" dirty="0"/>
              <a:t> </a:t>
            </a:r>
            <a:r>
              <a:rPr lang="en-US" altLang="zh-CN" dirty="0"/>
              <a:t>very,</a:t>
            </a:r>
            <a:r>
              <a:rPr lang="zh-CN" altLang="en-US" dirty="0"/>
              <a:t> </a:t>
            </a:r>
            <a:r>
              <a:rPr lang="en-US" altLang="zh-CN" dirty="0"/>
              <a:t>very</a:t>
            </a:r>
            <a:r>
              <a:rPr lang="zh-CN" altLang="en-US" dirty="0"/>
              <a:t> </a:t>
            </a:r>
            <a:r>
              <a:rPr lang="en-US" altLang="zh-CN" dirty="0"/>
              <a:t>different!)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dirty="0"/>
              <a:t>You</a:t>
            </a:r>
            <a:r>
              <a:rPr lang="zh-CN" altLang="en-US" dirty="0"/>
              <a:t> </a:t>
            </a:r>
            <a:r>
              <a:rPr lang="en-US" altLang="zh-CN" dirty="0"/>
              <a:t>can</a:t>
            </a:r>
            <a:r>
              <a:rPr lang="zh-CN" altLang="en-US" dirty="0"/>
              <a:t> </a:t>
            </a:r>
            <a:r>
              <a:rPr lang="en-US" altLang="zh-CN" dirty="0"/>
              <a:t>never</a:t>
            </a:r>
            <a:r>
              <a:rPr lang="zh-CN" altLang="en-US" dirty="0"/>
              <a:t> </a:t>
            </a:r>
            <a:r>
              <a:rPr lang="en-US" altLang="zh-CN" dirty="0"/>
              <a:t>learn</a:t>
            </a:r>
            <a:r>
              <a:rPr lang="zh-CN" altLang="en-US" dirty="0"/>
              <a:t> </a:t>
            </a:r>
            <a:r>
              <a:rPr lang="en-US" altLang="zh-CN" dirty="0"/>
              <a:t>if</a:t>
            </a:r>
            <a:r>
              <a:rPr lang="zh-CN" altLang="en-US" dirty="0"/>
              <a:t> </a:t>
            </a:r>
            <a:r>
              <a:rPr lang="en-US" altLang="zh-CN" dirty="0"/>
              <a:t>you</a:t>
            </a:r>
            <a:r>
              <a:rPr lang="zh-CN" altLang="en-US" dirty="0"/>
              <a:t> </a:t>
            </a:r>
            <a:r>
              <a:rPr lang="en-US" altLang="zh-CN" dirty="0"/>
              <a:t>are</a:t>
            </a:r>
            <a:r>
              <a:rPr lang="zh-CN" altLang="en-US" dirty="0"/>
              <a:t> </a:t>
            </a:r>
            <a:r>
              <a:rPr lang="en-US" altLang="zh-CN" dirty="0"/>
              <a:t>not</a:t>
            </a:r>
            <a:r>
              <a:rPr lang="zh-CN" altLang="en-US" dirty="0"/>
              <a:t> </a:t>
            </a:r>
            <a:r>
              <a:rPr lang="en-US" altLang="zh-CN" dirty="0"/>
              <a:t>critical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dirty="0"/>
              <a:t>Only</a:t>
            </a:r>
            <a:r>
              <a:rPr lang="zh-CN" altLang="en-US" dirty="0"/>
              <a:t> </a:t>
            </a:r>
            <a:r>
              <a:rPr lang="en-US" altLang="zh-CN" dirty="0"/>
              <a:t>after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paper</a:t>
            </a:r>
            <a:r>
              <a:rPr lang="zh-CN" altLang="en-US" dirty="0"/>
              <a:t> </a:t>
            </a:r>
            <a:r>
              <a:rPr lang="en-US" altLang="zh-CN" dirty="0"/>
              <a:t>passes</a:t>
            </a:r>
            <a:r>
              <a:rPr lang="zh-CN" altLang="en-US" dirty="0"/>
              <a:t> </a:t>
            </a:r>
            <a:r>
              <a:rPr lang="en-US" altLang="zh-CN" dirty="0"/>
              <a:t>all</a:t>
            </a:r>
            <a:r>
              <a:rPr lang="zh-CN" altLang="en-US" dirty="0"/>
              <a:t> </a:t>
            </a:r>
            <a:r>
              <a:rPr lang="en-US" altLang="zh-CN" dirty="0"/>
              <a:t>your</a:t>
            </a:r>
            <a:r>
              <a:rPr lang="zh-CN" altLang="en-US" dirty="0"/>
              <a:t> </a:t>
            </a:r>
            <a:r>
              <a:rPr lang="en-US" altLang="zh-CN" dirty="0"/>
              <a:t>criticisms,</a:t>
            </a:r>
            <a:r>
              <a:rPr lang="zh-CN" altLang="en-US" dirty="0"/>
              <a:t> </a:t>
            </a:r>
            <a:r>
              <a:rPr lang="en-US" altLang="zh-CN" dirty="0"/>
              <a:t>you</a:t>
            </a:r>
            <a:r>
              <a:rPr lang="zh-CN" altLang="en-US" dirty="0"/>
              <a:t> </a:t>
            </a:r>
            <a:r>
              <a:rPr lang="en-US" altLang="zh-CN" dirty="0"/>
              <a:t>may</a:t>
            </a:r>
            <a:r>
              <a:rPr lang="zh-CN" altLang="en-US" dirty="0"/>
              <a:t> </a:t>
            </a:r>
            <a:r>
              <a:rPr lang="en-US" altLang="zh-CN" dirty="0"/>
              <a:t>want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consider</a:t>
            </a:r>
            <a:r>
              <a:rPr lang="zh-CN" altLang="en-US" dirty="0"/>
              <a:t> </a:t>
            </a:r>
            <a:r>
              <a:rPr lang="en-US" altLang="zh-CN" dirty="0"/>
              <a:t>accepting</a:t>
            </a:r>
            <a:r>
              <a:rPr lang="zh-CN" altLang="en-US" dirty="0"/>
              <a:t> </a:t>
            </a:r>
            <a:r>
              <a:rPr lang="en-US" altLang="zh-CN" dirty="0"/>
              <a:t>it.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0E466D-96FA-4C42-AEFE-843903BA7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9A0C-B9C7-D94C-BB05-DB5EC86B0AC6}" type="slidenum">
              <a:rPr lang="en-US" altLang="x-none" smtClean="0"/>
              <a:pPr/>
              <a:t>31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984582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E4254-2ABC-5B40-B601-E4696DECD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dirty="0"/>
              <a:t>An</a:t>
            </a:r>
            <a:r>
              <a:rPr lang="zh-CN" altLang="en-US" sz="3600" dirty="0"/>
              <a:t> </a:t>
            </a:r>
            <a:r>
              <a:rPr lang="en-US" altLang="zh-CN" sz="3600" dirty="0"/>
              <a:t>Incomplete</a:t>
            </a:r>
            <a:r>
              <a:rPr lang="zh-CN" altLang="en-US" sz="3600" dirty="0"/>
              <a:t> </a:t>
            </a:r>
            <a:r>
              <a:rPr lang="en-US" altLang="zh-CN" sz="3600" dirty="0"/>
              <a:t>List</a:t>
            </a:r>
            <a:r>
              <a:rPr lang="zh-CN" altLang="en-US" sz="3600" dirty="0"/>
              <a:t> </a:t>
            </a:r>
            <a:r>
              <a:rPr lang="en-US" altLang="zh-CN" sz="3600" dirty="0"/>
              <a:t>of</a:t>
            </a:r>
            <a:r>
              <a:rPr lang="zh-CN" altLang="en-US" sz="3600" dirty="0"/>
              <a:t> </a:t>
            </a:r>
            <a:r>
              <a:rPr lang="en-US" sz="3600" dirty="0"/>
              <a:t>Cri</a:t>
            </a:r>
            <a:r>
              <a:rPr lang="en-US" altLang="zh-CN" sz="3600" dirty="0"/>
              <a:t>teria</a:t>
            </a:r>
            <a:r>
              <a:rPr lang="zh-CN" altLang="en-US" sz="3600" dirty="0"/>
              <a:t> </a:t>
            </a:r>
            <a:r>
              <a:rPr lang="en-US" altLang="zh-CN" sz="3600" dirty="0"/>
              <a:t>to</a:t>
            </a:r>
            <a:r>
              <a:rPr lang="zh-CN" altLang="en-US" sz="3600" dirty="0"/>
              <a:t> </a:t>
            </a:r>
            <a:r>
              <a:rPr lang="en-US" altLang="zh-CN" sz="3600" dirty="0"/>
              <a:t>Judge</a:t>
            </a:r>
            <a:r>
              <a:rPr lang="zh-CN" altLang="en-US" sz="3600" dirty="0"/>
              <a:t> </a:t>
            </a:r>
            <a:r>
              <a:rPr lang="en-US" altLang="zh-CN" sz="3600" dirty="0"/>
              <a:t>a</a:t>
            </a:r>
            <a:r>
              <a:rPr lang="zh-CN" altLang="en-US" sz="3600" dirty="0"/>
              <a:t> </a:t>
            </a:r>
            <a:r>
              <a:rPr lang="en-US" altLang="zh-CN" sz="3600" dirty="0"/>
              <a:t>Paper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69DB8F-6D50-EC48-8043-FC79169E23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03374"/>
            <a:ext cx="7783513" cy="5565775"/>
          </a:xfrm>
        </p:spPr>
        <p:txBody>
          <a:bodyPr/>
          <a:lstStyle/>
          <a:p>
            <a:pPr marL="0" indent="0">
              <a:buNone/>
            </a:pPr>
            <a:r>
              <a:rPr lang="en-US" altLang="zh-CN" i="1" dirty="0"/>
              <a:t>A</a:t>
            </a:r>
            <a:r>
              <a:rPr lang="zh-CN" altLang="en-US" i="1" dirty="0"/>
              <a:t> </a:t>
            </a:r>
            <a:r>
              <a:rPr lang="en-US" altLang="zh-CN" i="1" dirty="0"/>
              <a:t>lot</a:t>
            </a:r>
            <a:r>
              <a:rPr lang="zh-CN" altLang="en-US" i="1" dirty="0"/>
              <a:t> </a:t>
            </a:r>
            <a:r>
              <a:rPr lang="en-US" altLang="zh-CN" i="1" dirty="0"/>
              <a:t>like</a:t>
            </a:r>
            <a:r>
              <a:rPr lang="zh-CN" altLang="en-US" i="1" dirty="0"/>
              <a:t> </a:t>
            </a:r>
            <a:r>
              <a:rPr lang="en-US" altLang="zh-CN" i="1" dirty="0"/>
              <a:t>the</a:t>
            </a:r>
            <a:r>
              <a:rPr lang="zh-CN" altLang="en-US" i="1" dirty="0"/>
              <a:t> </a:t>
            </a:r>
            <a:r>
              <a:rPr lang="en-US" altLang="zh-CN" i="1" dirty="0"/>
              <a:t>five</a:t>
            </a:r>
            <a:r>
              <a:rPr lang="zh-CN" altLang="en-US" i="1" dirty="0"/>
              <a:t> </a:t>
            </a:r>
            <a:r>
              <a:rPr lang="en-US" altLang="zh-CN" i="1" dirty="0"/>
              <a:t>Cs,</a:t>
            </a:r>
            <a:r>
              <a:rPr lang="zh-CN" altLang="en-US" i="1" dirty="0"/>
              <a:t> </a:t>
            </a:r>
            <a:r>
              <a:rPr lang="en-US" altLang="zh-CN" i="1" dirty="0"/>
              <a:t>but</a:t>
            </a:r>
            <a:r>
              <a:rPr lang="zh-CN" altLang="en-US" i="1" dirty="0"/>
              <a:t> </a:t>
            </a:r>
            <a:r>
              <a:rPr lang="en-US" altLang="zh-CN" i="1" dirty="0"/>
              <a:t>in</a:t>
            </a:r>
            <a:r>
              <a:rPr lang="zh-CN" altLang="en-US" i="1" dirty="0"/>
              <a:t> </a:t>
            </a:r>
            <a:r>
              <a:rPr lang="en-US" altLang="zh-CN" i="1" dirty="0"/>
              <a:t>more</a:t>
            </a:r>
            <a:r>
              <a:rPr lang="zh-CN" altLang="en-US" i="1" dirty="0"/>
              <a:t> </a:t>
            </a:r>
            <a:r>
              <a:rPr lang="en-US" altLang="zh-CN" i="1" dirty="0"/>
              <a:t>details</a:t>
            </a:r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problem</a:t>
            </a:r>
            <a:r>
              <a:rPr lang="zh-CN" altLang="en-US" dirty="0"/>
              <a:t> </a:t>
            </a:r>
            <a:r>
              <a:rPr lang="en-US" altLang="zh-CN" dirty="0"/>
              <a:t>studied</a:t>
            </a:r>
            <a:r>
              <a:rPr lang="zh-CN" altLang="en-US" dirty="0"/>
              <a:t> </a:t>
            </a:r>
            <a:r>
              <a:rPr lang="en-US" altLang="zh-CN" dirty="0"/>
              <a:t>important</a:t>
            </a:r>
            <a:r>
              <a:rPr lang="zh-CN" altLang="en-US" dirty="0"/>
              <a:t> </a:t>
            </a:r>
            <a:r>
              <a:rPr lang="en-US" altLang="zh-CN" dirty="0"/>
              <a:t>/</a:t>
            </a:r>
            <a:r>
              <a:rPr lang="zh-CN" altLang="en-US" dirty="0"/>
              <a:t> </a:t>
            </a:r>
            <a:r>
              <a:rPr lang="en-US" altLang="zh-CN" dirty="0"/>
              <a:t>real</a:t>
            </a:r>
            <a:r>
              <a:rPr lang="zh-CN" altLang="en-US" dirty="0"/>
              <a:t> </a:t>
            </a:r>
            <a:r>
              <a:rPr lang="en-US" altLang="zh-CN" dirty="0"/>
              <a:t>/</a:t>
            </a:r>
            <a:r>
              <a:rPr lang="zh-CN" altLang="en-US" dirty="0"/>
              <a:t>  </a:t>
            </a:r>
            <a:r>
              <a:rPr lang="en-US" altLang="zh-CN" dirty="0"/>
              <a:t>interesting?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dirty="0"/>
              <a:t>E.g.,</a:t>
            </a:r>
            <a:r>
              <a:rPr lang="zh-CN" altLang="en-US" dirty="0"/>
              <a:t> </a:t>
            </a:r>
            <a:r>
              <a:rPr lang="en-US" altLang="zh-CN" dirty="0"/>
              <a:t>if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problem</a:t>
            </a:r>
            <a:r>
              <a:rPr lang="zh-CN" altLang="en-US" dirty="0"/>
              <a:t> </a:t>
            </a:r>
            <a:r>
              <a:rPr lang="en-US" altLang="zh-CN" dirty="0"/>
              <a:t>can</a:t>
            </a:r>
            <a:r>
              <a:rPr lang="zh-CN" altLang="en-US" dirty="0"/>
              <a:t> </a:t>
            </a:r>
            <a:r>
              <a:rPr lang="en-US" altLang="zh-CN" dirty="0"/>
              <a:t>be</a:t>
            </a:r>
            <a:r>
              <a:rPr lang="zh-CN" altLang="en-US" dirty="0"/>
              <a:t> </a:t>
            </a:r>
            <a:r>
              <a:rPr lang="en-US" altLang="zh-CN" dirty="0"/>
              <a:t>solved</a:t>
            </a:r>
            <a:r>
              <a:rPr lang="zh-CN" altLang="en-US" dirty="0"/>
              <a:t> </a:t>
            </a:r>
            <a:r>
              <a:rPr lang="en-US" altLang="zh-CN" dirty="0"/>
              <a:t>by</a:t>
            </a:r>
            <a:r>
              <a:rPr lang="zh-CN" altLang="en-US" dirty="0"/>
              <a:t> </a:t>
            </a:r>
            <a:r>
              <a:rPr lang="en-US" altLang="zh-CN" dirty="0"/>
              <a:t>simple</a:t>
            </a:r>
            <a:r>
              <a:rPr lang="zh-CN" altLang="en-US" dirty="0"/>
              <a:t> </a:t>
            </a:r>
            <a:r>
              <a:rPr lang="en-US" altLang="zh-CN" dirty="0"/>
              <a:t>engineering,</a:t>
            </a:r>
            <a:r>
              <a:rPr lang="zh-CN" altLang="en-US" dirty="0"/>
              <a:t> </a:t>
            </a:r>
            <a:r>
              <a:rPr lang="en-US" altLang="zh-CN" dirty="0"/>
              <a:t>it</a:t>
            </a:r>
            <a:r>
              <a:rPr lang="zh-CN" altLang="en-US" dirty="0"/>
              <a:t> </a:t>
            </a:r>
            <a:r>
              <a:rPr lang="en-US" altLang="zh-CN" dirty="0"/>
              <a:t>probably</a:t>
            </a:r>
            <a:r>
              <a:rPr lang="zh-CN" altLang="en-US" dirty="0"/>
              <a:t> </a:t>
            </a:r>
            <a:r>
              <a:rPr lang="en-US" altLang="zh-CN" dirty="0"/>
              <a:t>isn't</a:t>
            </a:r>
            <a:r>
              <a:rPr lang="zh-CN" altLang="en-US" dirty="0"/>
              <a:t> </a:t>
            </a:r>
            <a:r>
              <a:rPr lang="en-US" altLang="zh-CN" dirty="0"/>
              <a:t>important</a:t>
            </a:r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assumption</a:t>
            </a:r>
            <a:r>
              <a:rPr lang="zh-CN" altLang="en-US" dirty="0"/>
              <a:t> </a:t>
            </a:r>
            <a:r>
              <a:rPr lang="en-US" altLang="zh-CN" dirty="0"/>
              <a:t>valid?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dirty="0"/>
              <a:t>E.g.,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it</a:t>
            </a:r>
            <a:r>
              <a:rPr lang="zh-CN" altLang="en-US" dirty="0"/>
              <a:t> </a:t>
            </a:r>
            <a:r>
              <a:rPr lang="en-US" altLang="zh-CN" dirty="0"/>
              <a:t>possible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predict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workload</a:t>
            </a:r>
            <a:r>
              <a:rPr lang="zh-CN" altLang="en-US" dirty="0"/>
              <a:t> </a:t>
            </a:r>
            <a:r>
              <a:rPr lang="en-US" altLang="zh-CN" dirty="0"/>
              <a:t>accurately</a:t>
            </a:r>
            <a:r>
              <a:rPr lang="zh-CN" altLang="en-US" dirty="0"/>
              <a:t> </a:t>
            </a:r>
            <a:r>
              <a:rPr lang="en-US" altLang="zh-CN" dirty="0"/>
              <a:t>within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minute?</a:t>
            </a:r>
            <a:r>
              <a:rPr lang="zh-CN" altLang="en-US" dirty="0"/>
              <a:t> </a:t>
            </a:r>
            <a:r>
              <a:rPr lang="en-US" altLang="zh-CN" dirty="0"/>
              <a:t>Or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day?</a:t>
            </a:r>
            <a:r>
              <a:rPr lang="zh-CN" altLang="en-US" dirty="0"/>
              <a:t> </a:t>
            </a:r>
            <a:endParaRPr lang="en-US" altLang="zh-CN" dirty="0"/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Will</a:t>
            </a:r>
            <a:r>
              <a:rPr lang="zh-CN" altLang="en-US" dirty="0"/>
              <a:t> </a:t>
            </a:r>
            <a:r>
              <a:rPr lang="en-US" altLang="zh-CN" dirty="0"/>
              <a:t>people</a:t>
            </a:r>
            <a:r>
              <a:rPr lang="zh-CN" altLang="en-US" dirty="0"/>
              <a:t> </a:t>
            </a:r>
            <a:r>
              <a:rPr lang="en-US" altLang="zh-CN" dirty="0"/>
              <a:t>be</a:t>
            </a:r>
            <a:r>
              <a:rPr lang="zh-CN" altLang="en-US" dirty="0"/>
              <a:t> </a:t>
            </a:r>
            <a:r>
              <a:rPr lang="en-US" altLang="zh-CN" dirty="0"/>
              <a:t>willing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use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solution?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dirty="0"/>
              <a:t>E.g.,</a:t>
            </a:r>
            <a:r>
              <a:rPr lang="zh-CN" altLang="en-US" dirty="0"/>
              <a:t> </a:t>
            </a:r>
            <a:r>
              <a:rPr lang="en-US" altLang="zh-CN" dirty="0"/>
              <a:t>will</a:t>
            </a:r>
            <a:r>
              <a:rPr lang="zh-CN" altLang="en-US" dirty="0"/>
              <a:t> </a:t>
            </a:r>
            <a:r>
              <a:rPr lang="en-US" altLang="zh-CN" dirty="0"/>
              <a:t>people</a:t>
            </a:r>
            <a:r>
              <a:rPr lang="zh-CN" altLang="en-US" dirty="0"/>
              <a:t> </a:t>
            </a:r>
            <a:r>
              <a:rPr lang="en-US" altLang="zh-CN" dirty="0"/>
              <a:t>be</a:t>
            </a:r>
            <a:r>
              <a:rPr lang="zh-CN" altLang="en-US" dirty="0"/>
              <a:t> </a:t>
            </a:r>
            <a:r>
              <a:rPr lang="en-US" altLang="zh-CN" dirty="0"/>
              <a:t>willing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do</a:t>
            </a:r>
            <a:r>
              <a:rPr lang="zh-CN" altLang="en-US" dirty="0"/>
              <a:t> </a:t>
            </a:r>
            <a:r>
              <a:rPr lang="en-US" altLang="zh-CN" dirty="0"/>
              <a:t>auctions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rent</a:t>
            </a:r>
            <a:r>
              <a:rPr lang="zh-CN" altLang="en-US" dirty="0"/>
              <a:t> </a:t>
            </a:r>
            <a:r>
              <a:rPr lang="en-US" altLang="zh-CN" dirty="0"/>
              <a:t>GPU</a:t>
            </a:r>
            <a:r>
              <a:rPr lang="zh-CN" altLang="en-US" dirty="0"/>
              <a:t> </a:t>
            </a:r>
            <a:r>
              <a:rPr lang="en-US" altLang="zh-CN" dirty="0"/>
              <a:t>resources?</a:t>
            </a:r>
            <a:r>
              <a:rPr lang="zh-CN" altLang="en-US" dirty="0"/>
              <a:t> </a:t>
            </a:r>
            <a:r>
              <a:rPr lang="en-US" altLang="zh-CN" dirty="0"/>
              <a:t>Or</a:t>
            </a:r>
            <a:r>
              <a:rPr lang="zh-CN" altLang="en-US" dirty="0"/>
              <a:t> </a:t>
            </a:r>
            <a:r>
              <a:rPr lang="en-US" altLang="zh-CN" dirty="0"/>
              <a:t>purchase</a:t>
            </a:r>
            <a:r>
              <a:rPr lang="zh-CN" altLang="en-US" dirty="0"/>
              <a:t> </a:t>
            </a:r>
            <a:r>
              <a:rPr lang="en-US" altLang="zh-CN" dirty="0"/>
              <a:t>spectrum?</a:t>
            </a:r>
            <a:r>
              <a:rPr lang="zh-CN" altLang="en-US" dirty="0"/>
              <a:t> </a:t>
            </a:r>
            <a:endParaRPr lang="en-US" dirty="0"/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8AA611-5AD2-A848-8DFF-2CFB7650F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9A0C-B9C7-D94C-BB05-DB5EC86B0AC6}" type="slidenum">
              <a:rPr lang="en-US" altLang="x-none" smtClean="0"/>
              <a:pPr/>
              <a:t>32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576737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E4254-2ABC-5B40-B601-E4696DECD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228600"/>
            <a:ext cx="8464550" cy="1146175"/>
          </a:xfrm>
        </p:spPr>
        <p:txBody>
          <a:bodyPr/>
          <a:lstStyle/>
          <a:p>
            <a:r>
              <a:rPr lang="en-US" altLang="zh-CN" dirty="0"/>
              <a:t>An</a:t>
            </a:r>
            <a:r>
              <a:rPr lang="zh-CN" altLang="en-US" dirty="0"/>
              <a:t> </a:t>
            </a:r>
            <a:r>
              <a:rPr lang="en-US" altLang="zh-CN" dirty="0"/>
              <a:t>Incomplete</a:t>
            </a:r>
            <a:r>
              <a:rPr lang="zh-CN" altLang="en-US" dirty="0"/>
              <a:t> </a:t>
            </a:r>
            <a:r>
              <a:rPr lang="en-US" altLang="zh-CN" dirty="0"/>
              <a:t>List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dirty="0"/>
              <a:t>Cri</a:t>
            </a:r>
            <a:r>
              <a:rPr lang="en-US" altLang="zh-CN" dirty="0"/>
              <a:t>teria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Judge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Paper</a:t>
            </a:r>
            <a:r>
              <a:rPr lang="zh-CN" altLang="en-US" dirty="0"/>
              <a:t> </a:t>
            </a:r>
            <a:r>
              <a:rPr lang="en-US" altLang="zh-CN" dirty="0"/>
              <a:t>(Cont.)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69DB8F-6D50-EC48-8043-FC79169E23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150" y="1603375"/>
            <a:ext cx="8845550" cy="4656138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there</a:t>
            </a:r>
            <a:r>
              <a:rPr lang="zh-CN" altLang="en-US" dirty="0"/>
              <a:t> </a:t>
            </a:r>
            <a:r>
              <a:rPr lang="en-US" altLang="zh-CN" dirty="0"/>
              <a:t>simpler</a:t>
            </a:r>
            <a:r>
              <a:rPr lang="zh-CN" altLang="en-US" dirty="0"/>
              <a:t> </a:t>
            </a:r>
            <a:r>
              <a:rPr lang="en-US" altLang="zh-CN" dirty="0"/>
              <a:t>solutions</a:t>
            </a:r>
            <a:r>
              <a:rPr lang="zh-CN" altLang="en-US" dirty="0"/>
              <a:t> </a:t>
            </a:r>
            <a:r>
              <a:rPr lang="en-US" altLang="zh-CN" dirty="0"/>
              <a:t>than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proposed</a:t>
            </a:r>
            <a:r>
              <a:rPr lang="zh-CN" altLang="en-US" dirty="0"/>
              <a:t> </a:t>
            </a:r>
            <a:r>
              <a:rPr lang="en-US" altLang="zh-CN" dirty="0"/>
              <a:t>one?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dirty="0"/>
              <a:t>Smart</a:t>
            </a:r>
            <a:r>
              <a:rPr lang="zh-CN" altLang="en-US" dirty="0"/>
              <a:t> </a:t>
            </a:r>
            <a:r>
              <a:rPr lang="en-US" altLang="zh-CN" dirty="0"/>
              <a:t>authors</a:t>
            </a:r>
            <a:r>
              <a:rPr lang="zh-CN" altLang="en-US" dirty="0"/>
              <a:t> </a:t>
            </a:r>
            <a:r>
              <a:rPr lang="en-US" altLang="zh-CN" dirty="0"/>
              <a:t>might</a:t>
            </a:r>
            <a:r>
              <a:rPr lang="zh-CN" altLang="en-US" dirty="0"/>
              <a:t> </a:t>
            </a:r>
            <a:r>
              <a:rPr lang="en-US" altLang="zh-CN" dirty="0"/>
              <a:t>list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refute</a:t>
            </a:r>
            <a:r>
              <a:rPr lang="zh-CN" altLang="en-US" dirty="0"/>
              <a:t> </a:t>
            </a:r>
            <a:r>
              <a:rPr lang="en-US" altLang="zh-CN" dirty="0"/>
              <a:t>them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paper</a:t>
            </a:r>
            <a:r>
              <a:rPr lang="zh-CN" altLang="en-US" dirty="0"/>
              <a:t> </a:t>
            </a:r>
            <a:endParaRPr lang="en-US" altLang="zh-CN" dirty="0"/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solution</a:t>
            </a:r>
            <a:r>
              <a:rPr lang="zh-CN" altLang="en-US" dirty="0"/>
              <a:t> </a:t>
            </a:r>
            <a:r>
              <a:rPr lang="en-US" altLang="zh-CN" dirty="0"/>
              <a:t>correct?</a:t>
            </a:r>
          </a:p>
          <a:p>
            <a:pPr lvl="1">
              <a:buFont typeface="Wingdings" pitchFamily="2" charset="2"/>
              <a:buChar char="q"/>
            </a:pPr>
            <a:r>
              <a:rPr lang="en-US" altLang="zh-CN" dirty="0"/>
              <a:t>Key</a:t>
            </a:r>
            <a:r>
              <a:rPr lang="zh-CN" altLang="en-US" dirty="0"/>
              <a:t> </a:t>
            </a:r>
            <a:r>
              <a:rPr lang="en-US" altLang="zh-CN" dirty="0"/>
              <a:t>questions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ask</a:t>
            </a:r>
            <a:r>
              <a:rPr lang="zh-CN" altLang="en-US" dirty="0"/>
              <a:t> </a:t>
            </a:r>
            <a:r>
              <a:rPr lang="en-US" altLang="zh-CN" dirty="0"/>
              <a:t>about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system: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liveness,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robustness,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reliability,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security,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scalability,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extensibility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endParaRPr lang="en-US" altLang="zh-CN" dirty="0">
              <a:solidFill>
                <a:srgbClr val="FF0000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dirty="0"/>
              <a:t>Spend</a:t>
            </a:r>
            <a:r>
              <a:rPr lang="zh-CN" altLang="en-US" dirty="0"/>
              <a:t> </a:t>
            </a:r>
            <a:r>
              <a:rPr lang="en-US" altLang="zh-CN" dirty="0"/>
              <a:t>time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verify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equations</a:t>
            </a:r>
            <a:r>
              <a:rPr lang="zh-CN" altLang="en-US" dirty="0"/>
              <a:t> </a:t>
            </a:r>
            <a:r>
              <a:rPr lang="en-US" altLang="zh-CN" dirty="0"/>
              <a:t>/</a:t>
            </a:r>
            <a:r>
              <a:rPr lang="zh-CN" altLang="en-US" dirty="0"/>
              <a:t> </a:t>
            </a:r>
            <a:r>
              <a:rPr lang="en-US" altLang="zh-CN" dirty="0"/>
              <a:t>pseudocode</a:t>
            </a:r>
            <a:r>
              <a:rPr lang="zh-CN" altLang="en-US" dirty="0"/>
              <a:t> </a:t>
            </a:r>
            <a:r>
              <a:rPr lang="en-US" altLang="zh-CN" dirty="0"/>
              <a:t>/</a:t>
            </a:r>
            <a:r>
              <a:rPr lang="zh-CN" altLang="en-US" dirty="0"/>
              <a:t> </a:t>
            </a:r>
            <a:r>
              <a:rPr lang="en-US" altLang="zh-CN" dirty="0"/>
              <a:t>theorems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think</a:t>
            </a:r>
            <a:r>
              <a:rPr lang="zh-CN" altLang="en-US" dirty="0"/>
              <a:t> </a:t>
            </a:r>
            <a:r>
              <a:rPr lang="en-US" altLang="zh-CN" dirty="0"/>
              <a:t>about</a:t>
            </a:r>
            <a:r>
              <a:rPr lang="zh-CN" altLang="en-US" dirty="0"/>
              <a:t> </a:t>
            </a:r>
            <a:r>
              <a:rPr lang="en-US" altLang="zh-CN" dirty="0"/>
              <a:t>counter-examples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dirty="0"/>
              <a:t>E.g.,</a:t>
            </a:r>
            <a:r>
              <a:rPr lang="zh-CN" altLang="en-US" dirty="0"/>
              <a:t> </a:t>
            </a:r>
            <a:r>
              <a:rPr lang="en-US" altLang="zh-CN" dirty="0"/>
              <a:t>some</a:t>
            </a:r>
            <a:r>
              <a:rPr lang="zh-CN" altLang="en-US" dirty="0"/>
              <a:t> </a:t>
            </a:r>
            <a:r>
              <a:rPr lang="en-US" altLang="zh-CN" dirty="0"/>
              <a:t>paper</a:t>
            </a:r>
            <a:r>
              <a:rPr lang="zh-CN" altLang="en-US" dirty="0"/>
              <a:t> </a:t>
            </a:r>
            <a:r>
              <a:rPr lang="en-US" altLang="zh-CN" dirty="0"/>
              <a:t>claims</a:t>
            </a:r>
            <a:r>
              <a:rPr lang="zh-CN" altLang="en-US" dirty="0"/>
              <a:t> </a:t>
            </a:r>
            <a:r>
              <a:rPr lang="en-US" altLang="zh-CN" dirty="0"/>
              <a:t>NP-complete/hard,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proof</a:t>
            </a:r>
            <a:r>
              <a:rPr lang="zh-CN" altLang="en-US" dirty="0"/>
              <a:t> </a:t>
            </a:r>
            <a:r>
              <a:rPr lang="en-US" altLang="zh-CN" dirty="0"/>
              <a:t>correct?</a:t>
            </a:r>
            <a:r>
              <a:rPr lang="zh-CN" altLang="en-US" dirty="0"/>
              <a:t> </a:t>
            </a:r>
            <a:r>
              <a:rPr lang="en-US" altLang="zh-CN" dirty="0"/>
              <a:t>(You</a:t>
            </a:r>
            <a:r>
              <a:rPr lang="zh-CN" altLang="en-US" dirty="0"/>
              <a:t> </a:t>
            </a:r>
            <a:r>
              <a:rPr lang="en-US" altLang="zh-CN" dirty="0"/>
              <a:t>need</a:t>
            </a:r>
            <a:r>
              <a:rPr lang="zh-CN" altLang="en-US" dirty="0"/>
              <a:t> </a:t>
            </a:r>
            <a:r>
              <a:rPr lang="en-US" altLang="zh-CN" dirty="0"/>
              <a:t>two</a:t>
            </a:r>
            <a:r>
              <a:rPr lang="zh-CN" altLang="en-US" dirty="0"/>
              <a:t> </a:t>
            </a:r>
            <a:r>
              <a:rPr lang="en-US" altLang="zh-CN" dirty="0"/>
              <a:t>steps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prove</a:t>
            </a:r>
            <a:r>
              <a:rPr lang="zh-CN" altLang="en-US" dirty="0"/>
              <a:t> </a:t>
            </a:r>
            <a:r>
              <a:rPr lang="en-US" altLang="zh-CN" dirty="0"/>
              <a:t>NP-complete/hard)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8AA611-5AD2-A848-8DFF-2CFB7650F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9A0C-B9C7-D94C-BB05-DB5EC86B0AC6}" type="slidenum">
              <a:rPr lang="en-US" altLang="x-none" smtClean="0"/>
              <a:pPr/>
              <a:t>33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6876698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E4254-2ABC-5B40-B601-E4696DECD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228600"/>
            <a:ext cx="8464550" cy="1146175"/>
          </a:xfrm>
        </p:spPr>
        <p:txBody>
          <a:bodyPr/>
          <a:lstStyle/>
          <a:p>
            <a:r>
              <a:rPr lang="en-US" altLang="zh-CN" dirty="0"/>
              <a:t>An</a:t>
            </a:r>
            <a:r>
              <a:rPr lang="zh-CN" altLang="en-US" dirty="0"/>
              <a:t> </a:t>
            </a:r>
            <a:r>
              <a:rPr lang="en-US" altLang="zh-CN" dirty="0"/>
              <a:t>Incomplete</a:t>
            </a:r>
            <a:r>
              <a:rPr lang="zh-CN" altLang="en-US" dirty="0"/>
              <a:t> </a:t>
            </a:r>
            <a:r>
              <a:rPr lang="en-US" altLang="zh-CN" dirty="0"/>
              <a:t>List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dirty="0"/>
              <a:t>Cri</a:t>
            </a:r>
            <a:r>
              <a:rPr lang="en-US" altLang="zh-CN" dirty="0"/>
              <a:t>teria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Judge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Paper</a:t>
            </a:r>
            <a:r>
              <a:rPr lang="zh-CN" altLang="en-US" dirty="0"/>
              <a:t> </a:t>
            </a:r>
            <a:r>
              <a:rPr lang="en-US" altLang="zh-CN" dirty="0"/>
              <a:t>(Cont.)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69DB8F-6D50-EC48-8043-FC79169E23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03375"/>
            <a:ext cx="8235950" cy="4656138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solution</a:t>
            </a:r>
            <a:r>
              <a:rPr lang="zh-CN" altLang="en-US" dirty="0"/>
              <a:t> </a:t>
            </a:r>
            <a:r>
              <a:rPr lang="en-US" altLang="zh-CN" dirty="0"/>
              <a:t>significant/novel?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sz="2000" dirty="0"/>
              <a:t>E.g.,</a:t>
            </a:r>
            <a:r>
              <a:rPr lang="zh-CN" altLang="en-US" sz="2000" dirty="0"/>
              <a:t> </a:t>
            </a:r>
            <a:r>
              <a:rPr lang="en-US" altLang="zh-CN" sz="2000" dirty="0"/>
              <a:t>a</a:t>
            </a:r>
            <a:r>
              <a:rPr lang="zh-CN" altLang="en-US" sz="2000" dirty="0"/>
              <a:t> </a:t>
            </a:r>
            <a:r>
              <a:rPr lang="en-US" altLang="zh-CN" sz="2000" dirty="0"/>
              <a:t>simple</a:t>
            </a:r>
            <a:r>
              <a:rPr lang="zh-CN" altLang="en-US" sz="2000" dirty="0"/>
              <a:t> </a:t>
            </a:r>
            <a:r>
              <a:rPr lang="en-US" altLang="zh-CN" sz="2000" dirty="0"/>
              <a:t>application</a:t>
            </a:r>
            <a:r>
              <a:rPr lang="zh-CN" altLang="en-US" sz="2000" dirty="0"/>
              <a:t> </a:t>
            </a:r>
            <a:r>
              <a:rPr lang="en-US" altLang="zh-CN" sz="2000" dirty="0"/>
              <a:t>of</a:t>
            </a:r>
            <a:r>
              <a:rPr lang="zh-CN" altLang="en-US" sz="2000" dirty="0"/>
              <a:t> </a:t>
            </a:r>
            <a:r>
              <a:rPr lang="en-US" altLang="zh-CN" sz="2000" dirty="0"/>
              <a:t>existing</a:t>
            </a:r>
            <a:r>
              <a:rPr lang="zh-CN" altLang="en-US" sz="2000" dirty="0"/>
              <a:t> </a:t>
            </a:r>
            <a:r>
              <a:rPr lang="en-US" altLang="zh-CN" sz="2000" dirty="0"/>
              <a:t>optimization</a:t>
            </a:r>
            <a:r>
              <a:rPr lang="zh-CN" altLang="en-US" sz="2000" dirty="0"/>
              <a:t> </a:t>
            </a:r>
            <a:r>
              <a:rPr lang="en-US" altLang="zh-CN" sz="2000" dirty="0"/>
              <a:t>techniques</a:t>
            </a:r>
            <a:r>
              <a:rPr lang="zh-CN" altLang="en-US" sz="2000" dirty="0"/>
              <a:t> </a:t>
            </a:r>
            <a:r>
              <a:rPr lang="en-US" altLang="zh-CN" sz="2000" dirty="0"/>
              <a:t>could</a:t>
            </a:r>
            <a:r>
              <a:rPr lang="zh-CN" altLang="en-US" sz="2000" dirty="0"/>
              <a:t> </a:t>
            </a:r>
            <a:r>
              <a:rPr lang="en-US" altLang="zh-CN" sz="2000" dirty="0"/>
              <a:t>be</a:t>
            </a:r>
            <a:r>
              <a:rPr lang="zh-CN" altLang="en-US" sz="2000" dirty="0"/>
              <a:t> </a:t>
            </a:r>
            <a:r>
              <a:rPr lang="en-US" altLang="zh-CN" sz="2000" dirty="0"/>
              <a:t>a</a:t>
            </a:r>
            <a:r>
              <a:rPr lang="zh-CN" altLang="en-US" sz="2000" dirty="0"/>
              <a:t> </a:t>
            </a:r>
            <a:r>
              <a:rPr lang="en-US" altLang="zh-CN" sz="2000" dirty="0"/>
              <a:t>trivial</a:t>
            </a:r>
            <a:r>
              <a:rPr lang="zh-CN" altLang="en-US" sz="2000" dirty="0"/>
              <a:t> </a:t>
            </a:r>
            <a:r>
              <a:rPr lang="en-US" altLang="zh-CN" sz="2000" dirty="0"/>
              <a:t>solution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sz="2000" dirty="0"/>
              <a:t>However,</a:t>
            </a:r>
            <a:r>
              <a:rPr lang="zh-CN" altLang="en-US" sz="2000" dirty="0"/>
              <a:t> </a:t>
            </a:r>
            <a:r>
              <a:rPr lang="en-US" altLang="zh-CN" sz="2000" dirty="0"/>
              <a:t>if</a:t>
            </a:r>
            <a:r>
              <a:rPr lang="zh-CN" altLang="en-US" sz="2000" dirty="0"/>
              <a:t> </a:t>
            </a:r>
            <a:r>
              <a:rPr lang="en-US" altLang="zh-CN" sz="2000" dirty="0"/>
              <a:t>a</a:t>
            </a:r>
            <a:r>
              <a:rPr lang="zh-CN" altLang="en-US" sz="2000" dirty="0"/>
              <a:t> </a:t>
            </a:r>
            <a:r>
              <a:rPr lang="en-US" altLang="zh-CN" sz="2000" dirty="0"/>
              <a:t>problem</a:t>
            </a:r>
            <a:r>
              <a:rPr lang="zh-CN" altLang="en-US" sz="2000" dirty="0"/>
              <a:t> </a:t>
            </a:r>
            <a:r>
              <a:rPr lang="en-US" altLang="zh-CN" sz="2000" dirty="0"/>
              <a:t>is</a:t>
            </a:r>
            <a:r>
              <a:rPr lang="zh-CN" altLang="en-US" sz="2000" dirty="0"/>
              <a:t> </a:t>
            </a:r>
            <a:r>
              <a:rPr lang="en-US" altLang="zh-CN" sz="2000" dirty="0"/>
              <a:t>super</a:t>
            </a:r>
            <a:r>
              <a:rPr lang="zh-CN" altLang="en-US" sz="2000" dirty="0"/>
              <a:t> </a:t>
            </a:r>
            <a:r>
              <a:rPr lang="en-US" altLang="zh-CN" sz="2000" dirty="0"/>
              <a:t>new</a:t>
            </a:r>
            <a:r>
              <a:rPr lang="zh-CN" altLang="en-US" sz="2000" dirty="0"/>
              <a:t> </a:t>
            </a:r>
            <a:r>
              <a:rPr lang="en-US" altLang="zh-CN" sz="2000" dirty="0"/>
              <a:t>/</a:t>
            </a:r>
            <a:r>
              <a:rPr lang="zh-CN" altLang="en-US" sz="2000" dirty="0"/>
              <a:t> </a:t>
            </a:r>
            <a:r>
              <a:rPr lang="en-US" altLang="zh-CN" sz="2000" dirty="0"/>
              <a:t>exciting</a:t>
            </a:r>
            <a:r>
              <a:rPr lang="zh-CN" altLang="en-US" sz="2000" dirty="0"/>
              <a:t> </a:t>
            </a:r>
            <a:r>
              <a:rPr lang="en-US" altLang="zh-CN" sz="2000" dirty="0"/>
              <a:t>(e.g.,</a:t>
            </a:r>
            <a:r>
              <a:rPr lang="zh-CN" altLang="en-US" sz="2000" dirty="0"/>
              <a:t> </a:t>
            </a:r>
            <a:r>
              <a:rPr lang="en-US" altLang="zh-CN" sz="2000" dirty="0"/>
              <a:t>opening</a:t>
            </a:r>
            <a:r>
              <a:rPr lang="zh-CN" altLang="en-US" sz="2000" dirty="0"/>
              <a:t> </a:t>
            </a:r>
            <a:r>
              <a:rPr lang="en-US" altLang="zh-CN" sz="2000" dirty="0"/>
              <a:t>a</a:t>
            </a:r>
            <a:r>
              <a:rPr lang="zh-CN" altLang="en-US" sz="2000" dirty="0"/>
              <a:t> </a:t>
            </a:r>
            <a:r>
              <a:rPr lang="en-US" altLang="zh-CN" sz="2000" dirty="0"/>
              <a:t>new</a:t>
            </a:r>
            <a:r>
              <a:rPr lang="zh-CN" altLang="en-US" sz="2000" dirty="0"/>
              <a:t> </a:t>
            </a:r>
            <a:r>
              <a:rPr lang="en-US" altLang="zh-CN" sz="2000" dirty="0"/>
              <a:t>area),</a:t>
            </a:r>
            <a:r>
              <a:rPr lang="zh-CN" altLang="en-US" sz="2000" dirty="0"/>
              <a:t> </a:t>
            </a:r>
            <a:r>
              <a:rPr lang="en-US" altLang="zh-CN" sz="2000" dirty="0"/>
              <a:t>its</a:t>
            </a:r>
            <a:r>
              <a:rPr lang="zh-CN" altLang="en-US" sz="2000" dirty="0"/>
              <a:t> </a:t>
            </a:r>
            <a:r>
              <a:rPr lang="en-US" altLang="zh-CN" sz="2000" dirty="0"/>
              <a:t>solution</a:t>
            </a:r>
            <a:r>
              <a:rPr lang="zh-CN" altLang="en-US" sz="2000" dirty="0"/>
              <a:t> </a:t>
            </a:r>
            <a:r>
              <a:rPr lang="en-US" altLang="zh-CN" sz="2000" dirty="0"/>
              <a:t>doesn't</a:t>
            </a:r>
            <a:r>
              <a:rPr lang="zh-CN" altLang="en-US" sz="2000" dirty="0"/>
              <a:t> </a:t>
            </a:r>
            <a:r>
              <a:rPr lang="en-US" altLang="zh-CN" sz="2000" dirty="0"/>
              <a:t>have</a:t>
            </a:r>
            <a:r>
              <a:rPr lang="zh-CN" altLang="en-US" sz="2000" dirty="0"/>
              <a:t> </a:t>
            </a:r>
            <a:r>
              <a:rPr lang="en-US" altLang="zh-CN" sz="2000" dirty="0"/>
              <a:t>to</a:t>
            </a:r>
            <a:r>
              <a:rPr lang="zh-CN" altLang="en-US" sz="2000" dirty="0"/>
              <a:t> </a:t>
            </a:r>
            <a:r>
              <a:rPr lang="en-US" altLang="zh-CN" sz="2000" dirty="0"/>
              <a:t>be</a:t>
            </a:r>
            <a:r>
              <a:rPr lang="zh-CN" altLang="en-US" sz="2000" dirty="0"/>
              <a:t> </a:t>
            </a:r>
            <a:r>
              <a:rPr lang="en-US" altLang="zh-CN" sz="2000" dirty="0"/>
              <a:t>completely</a:t>
            </a:r>
            <a:r>
              <a:rPr lang="zh-CN" altLang="en-US" sz="2000" dirty="0"/>
              <a:t> </a:t>
            </a:r>
            <a:r>
              <a:rPr lang="en-US" altLang="zh-CN" sz="2000" dirty="0"/>
              <a:t>new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evaluation</a:t>
            </a:r>
            <a:r>
              <a:rPr lang="zh-CN" altLang="en-US" dirty="0"/>
              <a:t> </a:t>
            </a:r>
            <a:r>
              <a:rPr lang="en-US" altLang="zh-CN" dirty="0"/>
              <a:t>comprehensive?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sz="2000" dirty="0"/>
              <a:t>E.g.,</a:t>
            </a:r>
            <a:r>
              <a:rPr lang="zh-CN" altLang="en-US" sz="2000" dirty="0"/>
              <a:t> </a:t>
            </a:r>
            <a:r>
              <a:rPr lang="en-US" altLang="zh-CN" sz="2000" dirty="0"/>
              <a:t>methods-in-comparison,</a:t>
            </a:r>
            <a:r>
              <a:rPr lang="zh-CN" altLang="en-US" sz="2000" dirty="0"/>
              <a:t> </a:t>
            </a:r>
            <a:r>
              <a:rPr lang="en-US" altLang="zh-CN" sz="2000" dirty="0"/>
              <a:t>scale,</a:t>
            </a:r>
            <a:r>
              <a:rPr lang="zh-CN" altLang="en-US" sz="2000" dirty="0"/>
              <a:t> </a:t>
            </a:r>
            <a:r>
              <a:rPr lang="en-US" altLang="zh-CN" sz="2000" dirty="0"/>
              <a:t>improvement,</a:t>
            </a:r>
            <a:r>
              <a:rPr lang="zh-CN" altLang="en-US" sz="2000" dirty="0"/>
              <a:t> </a:t>
            </a:r>
            <a:r>
              <a:rPr lang="en-US" altLang="zh-CN" sz="2000" dirty="0"/>
              <a:t>overhead,</a:t>
            </a:r>
            <a:r>
              <a:rPr lang="zh-CN" altLang="en-US" sz="2000" dirty="0"/>
              <a:t> </a:t>
            </a:r>
            <a:r>
              <a:rPr lang="en-US" altLang="zh-CN" sz="2000" dirty="0"/>
              <a:t>etc.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sz="2000" dirty="0"/>
              <a:t>Evaluation</a:t>
            </a:r>
            <a:r>
              <a:rPr lang="zh-CN" altLang="en-US" sz="2000" dirty="0"/>
              <a:t> </a:t>
            </a:r>
            <a:r>
              <a:rPr lang="en-US" altLang="zh-CN" sz="2000" dirty="0"/>
              <a:t>can</a:t>
            </a:r>
            <a:r>
              <a:rPr lang="zh-CN" altLang="en-US" sz="2000" dirty="0"/>
              <a:t> </a:t>
            </a:r>
            <a:r>
              <a:rPr lang="en-US" altLang="zh-CN" sz="2000" dirty="0"/>
              <a:t>be</a:t>
            </a:r>
            <a:r>
              <a:rPr lang="zh-CN" altLang="en-US" sz="2000" dirty="0"/>
              <a:t> </a:t>
            </a:r>
            <a:r>
              <a:rPr lang="en-US" altLang="zh-CN" sz="2000" dirty="0"/>
              <a:t>"faked"</a:t>
            </a:r>
            <a:r>
              <a:rPr lang="zh-CN" altLang="en-US" sz="2000" dirty="0"/>
              <a:t> </a:t>
            </a:r>
            <a:r>
              <a:rPr lang="en-US" altLang="zh-CN" sz="2000" dirty="0"/>
              <a:t>(i.e.,</a:t>
            </a:r>
            <a:r>
              <a:rPr lang="zh-CN" altLang="en-US" sz="2000" dirty="0"/>
              <a:t> </a:t>
            </a:r>
            <a:r>
              <a:rPr lang="en-US" altLang="zh-CN" sz="2000" dirty="0"/>
              <a:t>there</a:t>
            </a:r>
            <a:r>
              <a:rPr lang="zh-CN" altLang="en-US" sz="2000" dirty="0"/>
              <a:t> </a:t>
            </a:r>
            <a:r>
              <a:rPr lang="en-US" altLang="zh-CN" sz="2000" dirty="0"/>
              <a:t>are</a:t>
            </a:r>
            <a:r>
              <a:rPr lang="zh-CN" altLang="en-US" sz="2000" dirty="0"/>
              <a:t> </a:t>
            </a:r>
            <a:r>
              <a:rPr lang="en-US" altLang="zh-CN" sz="2000" dirty="0"/>
              <a:t>settings</a:t>
            </a:r>
            <a:r>
              <a:rPr lang="zh-CN" altLang="en-US" sz="2000" dirty="0"/>
              <a:t> </a:t>
            </a:r>
            <a:r>
              <a:rPr lang="en-US" altLang="zh-CN" sz="2000" dirty="0"/>
              <a:t>the</a:t>
            </a:r>
            <a:r>
              <a:rPr lang="zh-CN" altLang="en-US" sz="2000" dirty="0"/>
              <a:t> </a:t>
            </a:r>
            <a:r>
              <a:rPr lang="en-US" altLang="zh-CN" sz="2000" dirty="0"/>
              <a:t>proposed</a:t>
            </a:r>
            <a:r>
              <a:rPr lang="zh-CN" altLang="en-US" sz="2000" dirty="0"/>
              <a:t> </a:t>
            </a:r>
            <a:r>
              <a:rPr lang="en-US" altLang="zh-CN" sz="2000" dirty="0"/>
              <a:t>solution</a:t>
            </a:r>
            <a:r>
              <a:rPr lang="zh-CN" altLang="en-US" sz="2000" dirty="0"/>
              <a:t> </a:t>
            </a:r>
            <a:r>
              <a:rPr lang="en-US" altLang="zh-CN" sz="2000" dirty="0"/>
              <a:t>perform</a:t>
            </a:r>
            <a:r>
              <a:rPr lang="zh-CN" altLang="en-US" sz="2000" dirty="0"/>
              <a:t> </a:t>
            </a:r>
            <a:r>
              <a:rPr lang="en-US" altLang="zh-CN" sz="2000" dirty="0"/>
              <a:t>well</a:t>
            </a:r>
            <a:r>
              <a:rPr lang="zh-CN" altLang="en-US" sz="2000" dirty="0"/>
              <a:t> </a:t>
            </a:r>
            <a:r>
              <a:rPr lang="en-US" altLang="zh-CN" sz="2000" dirty="0"/>
              <a:t>/</a:t>
            </a:r>
            <a:r>
              <a:rPr lang="zh-CN" altLang="en-US" sz="2000" dirty="0"/>
              <a:t> </a:t>
            </a:r>
            <a:r>
              <a:rPr lang="en-US" altLang="zh-CN" sz="2000" dirty="0"/>
              <a:t>bad)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sz="2000" dirty="0"/>
              <a:t>Think</a:t>
            </a:r>
            <a:r>
              <a:rPr lang="zh-CN" altLang="en-US" sz="2000" dirty="0"/>
              <a:t> </a:t>
            </a:r>
            <a:r>
              <a:rPr lang="en-US" altLang="zh-CN" sz="2000" dirty="0"/>
              <a:t>under</a:t>
            </a:r>
            <a:r>
              <a:rPr lang="zh-CN" altLang="en-US" sz="2000" dirty="0"/>
              <a:t> </a:t>
            </a:r>
            <a:r>
              <a:rPr lang="en-US" altLang="zh-CN" sz="2000" dirty="0"/>
              <a:t>what</a:t>
            </a:r>
            <a:r>
              <a:rPr lang="zh-CN" altLang="en-US" sz="2000" dirty="0"/>
              <a:t> </a:t>
            </a:r>
            <a:r>
              <a:rPr lang="en-US" altLang="zh-CN" sz="2000" dirty="0"/>
              <a:t>settings</a:t>
            </a:r>
            <a:r>
              <a:rPr lang="zh-CN" altLang="en-US" sz="2000" dirty="0"/>
              <a:t> </a:t>
            </a:r>
            <a:r>
              <a:rPr lang="en-US" altLang="zh-CN" sz="2000" dirty="0"/>
              <a:t>the</a:t>
            </a:r>
            <a:r>
              <a:rPr lang="zh-CN" altLang="en-US" sz="2000" dirty="0"/>
              <a:t> </a:t>
            </a:r>
            <a:r>
              <a:rPr lang="en-US" altLang="zh-CN" sz="2000" dirty="0"/>
              <a:t>proposed</a:t>
            </a:r>
            <a:r>
              <a:rPr lang="zh-CN" altLang="en-US" sz="2000" dirty="0"/>
              <a:t> </a:t>
            </a:r>
            <a:r>
              <a:rPr lang="en-US" altLang="zh-CN" sz="2000" dirty="0"/>
              <a:t>solution</a:t>
            </a:r>
            <a:r>
              <a:rPr lang="zh-CN" altLang="en-US" sz="2000" dirty="0"/>
              <a:t> </a:t>
            </a:r>
            <a:r>
              <a:rPr lang="en-US" altLang="zh-CN" sz="2000" dirty="0"/>
              <a:t>would</a:t>
            </a:r>
            <a:r>
              <a:rPr lang="zh-CN" altLang="en-US" sz="2000" dirty="0"/>
              <a:t> </a:t>
            </a:r>
            <a:r>
              <a:rPr lang="en-US" altLang="zh-CN" sz="2000" dirty="0"/>
              <a:t>perform</a:t>
            </a:r>
            <a:r>
              <a:rPr lang="zh-CN" altLang="en-US" sz="2000" dirty="0"/>
              <a:t> </a:t>
            </a:r>
            <a:r>
              <a:rPr lang="en-US" altLang="zh-CN" sz="2000" dirty="0"/>
              <a:t>bad,</a:t>
            </a:r>
            <a:r>
              <a:rPr lang="zh-CN" altLang="en-US" sz="2000" dirty="0"/>
              <a:t> </a:t>
            </a:r>
            <a:r>
              <a:rPr lang="en-US" altLang="zh-CN" sz="2000" dirty="0"/>
              <a:t>and</a:t>
            </a:r>
            <a:r>
              <a:rPr lang="zh-CN" altLang="en-US" sz="2000" dirty="0"/>
              <a:t> </a:t>
            </a:r>
            <a:r>
              <a:rPr lang="en-US" altLang="zh-CN" sz="2000" dirty="0"/>
              <a:t>whether</a:t>
            </a:r>
            <a:r>
              <a:rPr lang="zh-CN" altLang="en-US" sz="2000" dirty="0"/>
              <a:t> </a:t>
            </a:r>
            <a:r>
              <a:rPr lang="en-US" altLang="zh-CN" sz="2000" dirty="0"/>
              <a:t>these</a:t>
            </a:r>
            <a:r>
              <a:rPr lang="zh-CN" altLang="en-US" sz="2000" dirty="0"/>
              <a:t> </a:t>
            </a:r>
            <a:r>
              <a:rPr lang="en-US" altLang="zh-CN" sz="2000" dirty="0"/>
              <a:t>settings</a:t>
            </a:r>
            <a:r>
              <a:rPr lang="zh-CN" altLang="en-US" sz="2000" dirty="0"/>
              <a:t> </a:t>
            </a:r>
            <a:r>
              <a:rPr lang="en-US" altLang="zh-CN" sz="2000" dirty="0"/>
              <a:t>are</a:t>
            </a:r>
            <a:r>
              <a:rPr lang="zh-CN" altLang="en-US" sz="2000" dirty="0"/>
              <a:t> </a:t>
            </a:r>
            <a:r>
              <a:rPr lang="en-US" altLang="zh-CN" sz="2000" dirty="0"/>
              <a:t>important</a:t>
            </a:r>
            <a:r>
              <a:rPr lang="zh-CN" altLang="en-US" sz="2000" dirty="0"/>
              <a:t> </a:t>
            </a:r>
            <a:r>
              <a:rPr lang="en-US" altLang="zh-CN" sz="2000" dirty="0"/>
              <a:t>/</a:t>
            </a:r>
            <a:r>
              <a:rPr lang="zh-CN" altLang="en-US" sz="2000" dirty="0"/>
              <a:t> </a:t>
            </a:r>
            <a:r>
              <a:rPr lang="en-US" altLang="zh-CN" sz="2000" dirty="0"/>
              <a:t>relevant</a:t>
            </a:r>
            <a:r>
              <a:rPr lang="zh-CN" altLang="en-US" sz="2000" dirty="0"/>
              <a:t>  </a:t>
            </a:r>
            <a:endParaRPr lang="en-US" altLang="zh-CN" sz="2000" dirty="0"/>
          </a:p>
          <a:p>
            <a:pPr>
              <a:buFont typeface="Wingdings" pitchFamily="2" charset="2"/>
              <a:buChar char="q"/>
            </a:pPr>
            <a:endParaRPr lang="en-US" altLang="zh-CN" dirty="0"/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8AA611-5AD2-A848-8DFF-2CFB7650F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9A0C-B9C7-D94C-BB05-DB5EC86B0AC6}" type="slidenum">
              <a:rPr lang="en-US" altLang="x-none" smtClean="0"/>
              <a:pPr/>
              <a:t>34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6329604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2F711-C54E-1D45-BB9B-44B2934FD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</a:t>
            </a:r>
            <a:r>
              <a:rPr lang="zh-CN" altLang="en-US" dirty="0"/>
              <a:t> </a:t>
            </a:r>
            <a:r>
              <a:rPr lang="en-US" altLang="zh-CN" dirty="0"/>
              <a:t>Non-Tech</a:t>
            </a:r>
            <a:r>
              <a:rPr lang="zh-CN" altLang="en-US" dirty="0"/>
              <a:t> </a:t>
            </a:r>
            <a:r>
              <a:rPr lang="en-US" altLang="zh-CN" dirty="0"/>
              <a:t>Indicators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C8EC1-A7C8-6048-8798-435EB5109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03375"/>
            <a:ext cx="8312150" cy="4656138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paper</a:t>
            </a:r>
            <a:r>
              <a:rPr lang="zh-CN" altLang="en-US" dirty="0"/>
              <a:t> </a:t>
            </a:r>
            <a:r>
              <a:rPr lang="en-US" altLang="zh-CN" dirty="0"/>
              <a:t>well-written?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dirty="0"/>
              <a:t>E.g.,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lot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typos,</a:t>
            </a:r>
            <a:r>
              <a:rPr lang="zh-CN" altLang="en-US" dirty="0"/>
              <a:t> </a:t>
            </a:r>
            <a:r>
              <a:rPr lang="en-US" altLang="zh-CN" dirty="0"/>
              <a:t>missing</a:t>
            </a:r>
            <a:r>
              <a:rPr lang="zh-CN" altLang="en-US" dirty="0"/>
              <a:t> </a:t>
            </a:r>
            <a:r>
              <a:rPr lang="en-US" altLang="zh-CN" dirty="0"/>
              <a:t>explanation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notations,</a:t>
            </a:r>
            <a:r>
              <a:rPr lang="zh-CN" altLang="en-US" dirty="0"/>
              <a:t> </a:t>
            </a:r>
            <a:r>
              <a:rPr lang="en-US" altLang="zh-CN" dirty="0"/>
              <a:t>gap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math</a:t>
            </a:r>
            <a:r>
              <a:rPr lang="zh-CN" altLang="en-US" dirty="0"/>
              <a:t> </a:t>
            </a:r>
            <a:r>
              <a:rPr lang="en-US" altLang="zh-CN" dirty="0"/>
              <a:t>derivation</a:t>
            </a:r>
            <a:r>
              <a:rPr lang="zh-CN" altLang="en-US" dirty="0"/>
              <a:t> </a:t>
            </a:r>
            <a:r>
              <a:rPr lang="en-US" altLang="zh-CN" dirty="0"/>
              <a:t>usually</a:t>
            </a:r>
            <a:r>
              <a:rPr lang="zh-CN" altLang="en-US" dirty="0"/>
              <a:t> </a:t>
            </a:r>
            <a:r>
              <a:rPr lang="en-US" altLang="zh-CN" dirty="0"/>
              <a:t>means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authors</a:t>
            </a:r>
            <a:r>
              <a:rPr lang="zh-CN" altLang="en-US" dirty="0"/>
              <a:t> </a:t>
            </a:r>
            <a:r>
              <a:rPr lang="en-US" altLang="zh-CN" dirty="0"/>
              <a:t>didn't</a:t>
            </a:r>
            <a:r>
              <a:rPr lang="zh-CN" altLang="en-US" dirty="0"/>
              <a:t> </a:t>
            </a:r>
            <a:r>
              <a:rPr lang="en-US" altLang="zh-CN" dirty="0"/>
              <a:t>spend</a:t>
            </a:r>
            <a:r>
              <a:rPr lang="zh-CN" altLang="en-US" dirty="0"/>
              <a:t> </a:t>
            </a:r>
            <a:r>
              <a:rPr lang="en-US" altLang="zh-CN" dirty="0"/>
              <a:t>enough</a:t>
            </a:r>
            <a:r>
              <a:rPr lang="zh-CN" altLang="en-US" dirty="0"/>
              <a:t> </a:t>
            </a:r>
            <a:r>
              <a:rPr lang="en-US" altLang="zh-CN" dirty="0"/>
              <a:t>efforts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paper.</a:t>
            </a:r>
            <a:r>
              <a:rPr lang="zh-CN" altLang="en-US" dirty="0"/>
              <a:t> </a:t>
            </a:r>
            <a:r>
              <a:rPr lang="en-US" altLang="zh-CN" dirty="0"/>
              <a:t>Then</a:t>
            </a:r>
            <a:r>
              <a:rPr lang="zh-CN" altLang="en-US" dirty="0"/>
              <a:t> </a:t>
            </a:r>
            <a:r>
              <a:rPr lang="en-US" altLang="zh-CN" dirty="0"/>
              <a:t>why</a:t>
            </a:r>
            <a:r>
              <a:rPr lang="zh-CN" altLang="en-US" dirty="0"/>
              <a:t> </a:t>
            </a:r>
            <a:r>
              <a:rPr lang="en-US" altLang="zh-CN" dirty="0"/>
              <a:t>do</a:t>
            </a:r>
            <a:r>
              <a:rPr lang="zh-CN" altLang="en-US" dirty="0"/>
              <a:t> </a:t>
            </a:r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want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accept</a:t>
            </a:r>
            <a:r>
              <a:rPr lang="zh-CN" altLang="en-US" dirty="0"/>
              <a:t> </a:t>
            </a:r>
            <a:r>
              <a:rPr lang="en-US" altLang="zh-CN" dirty="0"/>
              <a:t>it?</a:t>
            </a:r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references</a:t>
            </a:r>
            <a:r>
              <a:rPr lang="zh-CN" altLang="en-US" dirty="0"/>
              <a:t> </a:t>
            </a:r>
            <a:r>
              <a:rPr lang="en-US" altLang="zh-CN" dirty="0"/>
              <a:t>up-to-date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related?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dirty="0"/>
              <a:t>E.g.,</a:t>
            </a:r>
            <a:r>
              <a:rPr lang="zh-CN" altLang="en-US" dirty="0"/>
              <a:t> </a:t>
            </a:r>
            <a:r>
              <a:rPr lang="en-US" altLang="zh-CN" dirty="0"/>
              <a:t>if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paper</a:t>
            </a:r>
            <a:r>
              <a:rPr lang="zh-CN" altLang="en-US" dirty="0"/>
              <a:t> </a:t>
            </a:r>
            <a:r>
              <a:rPr lang="en-US" altLang="zh-CN" dirty="0"/>
              <a:t>submitted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SIGCOMM/NSDI</a:t>
            </a:r>
            <a:r>
              <a:rPr lang="zh-CN" altLang="en-US" dirty="0"/>
              <a:t> </a:t>
            </a:r>
            <a:r>
              <a:rPr lang="en-US" altLang="zh-CN" dirty="0"/>
              <a:t>mostly</a:t>
            </a:r>
            <a:r>
              <a:rPr lang="zh-CN" altLang="en-US" dirty="0"/>
              <a:t> </a:t>
            </a:r>
            <a:r>
              <a:rPr lang="en-US" altLang="zh-CN" dirty="0"/>
              <a:t>cite</a:t>
            </a:r>
            <a:r>
              <a:rPr lang="zh-CN" altLang="en-US" dirty="0"/>
              <a:t> </a:t>
            </a:r>
            <a:r>
              <a:rPr lang="en-US" altLang="zh-CN" dirty="0"/>
              <a:t>papers</a:t>
            </a:r>
            <a:r>
              <a:rPr lang="zh-CN" altLang="en-US" dirty="0"/>
              <a:t> </a:t>
            </a:r>
            <a:r>
              <a:rPr lang="en-US" altLang="zh-CN" dirty="0"/>
              <a:t>from</a:t>
            </a:r>
            <a:r>
              <a:rPr lang="zh-CN" altLang="en-US" dirty="0"/>
              <a:t> </a:t>
            </a:r>
            <a:r>
              <a:rPr lang="en-US" altLang="zh-CN" dirty="0"/>
              <a:t>non-system</a:t>
            </a:r>
            <a:r>
              <a:rPr lang="zh-CN" altLang="en-US" dirty="0"/>
              <a:t> </a:t>
            </a:r>
            <a:r>
              <a:rPr lang="en-US" altLang="zh-CN" dirty="0"/>
              <a:t>venues,</a:t>
            </a:r>
            <a:r>
              <a:rPr lang="zh-CN" altLang="en-US" dirty="0"/>
              <a:t> </a:t>
            </a:r>
            <a:r>
              <a:rPr lang="en-US" altLang="zh-CN" dirty="0"/>
              <a:t>or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latest</a:t>
            </a:r>
            <a:r>
              <a:rPr lang="zh-CN" altLang="en-US" dirty="0"/>
              <a:t> </a:t>
            </a:r>
            <a:r>
              <a:rPr lang="en-US" altLang="zh-CN" dirty="0"/>
              <a:t>cited</a:t>
            </a:r>
            <a:r>
              <a:rPr lang="zh-CN" altLang="en-US" dirty="0"/>
              <a:t> </a:t>
            </a:r>
            <a:r>
              <a:rPr lang="en-US" altLang="zh-CN" dirty="0"/>
              <a:t>papers</a:t>
            </a:r>
            <a:r>
              <a:rPr lang="zh-CN" altLang="en-US" dirty="0"/>
              <a:t> </a:t>
            </a:r>
            <a:r>
              <a:rPr lang="en-US" altLang="zh-CN" dirty="0"/>
              <a:t>are</a:t>
            </a:r>
            <a:r>
              <a:rPr lang="zh-CN" altLang="en-US" dirty="0"/>
              <a:t> </a:t>
            </a:r>
            <a:r>
              <a:rPr lang="en-US" altLang="zh-CN" dirty="0"/>
              <a:t>from</a:t>
            </a:r>
            <a:r>
              <a:rPr lang="zh-CN" altLang="en-US" dirty="0"/>
              <a:t> </a:t>
            </a:r>
            <a:r>
              <a:rPr lang="en-US" altLang="zh-CN" dirty="0"/>
              <a:t>10</a:t>
            </a:r>
            <a:r>
              <a:rPr lang="zh-CN" altLang="en-US" dirty="0"/>
              <a:t> </a:t>
            </a:r>
            <a:r>
              <a:rPr lang="en-US" altLang="zh-CN" dirty="0"/>
              <a:t>years</a:t>
            </a:r>
            <a:r>
              <a:rPr lang="zh-CN" altLang="en-US" dirty="0"/>
              <a:t> </a:t>
            </a:r>
            <a:r>
              <a:rPr lang="en-US" altLang="zh-CN" dirty="0"/>
              <a:t>ago,</a:t>
            </a:r>
            <a:r>
              <a:rPr lang="zh-CN" altLang="en-US" dirty="0"/>
              <a:t> </a:t>
            </a:r>
            <a:r>
              <a:rPr lang="en-US" altLang="zh-CN" dirty="0"/>
              <a:t>it</a:t>
            </a:r>
            <a:r>
              <a:rPr lang="zh-CN" altLang="en-US" dirty="0"/>
              <a:t> </a:t>
            </a:r>
            <a:r>
              <a:rPr lang="en-US" altLang="zh-CN" dirty="0"/>
              <a:t>means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authors</a:t>
            </a:r>
            <a:r>
              <a:rPr lang="zh-CN" altLang="en-US" dirty="0"/>
              <a:t> </a:t>
            </a:r>
            <a:r>
              <a:rPr lang="en-US" altLang="zh-CN" dirty="0"/>
              <a:t>do</a:t>
            </a:r>
            <a:r>
              <a:rPr lang="zh-CN" altLang="en-US" dirty="0"/>
              <a:t> </a:t>
            </a:r>
            <a:r>
              <a:rPr lang="en-US" altLang="zh-CN" dirty="0"/>
              <a:t>not</a:t>
            </a:r>
            <a:r>
              <a:rPr lang="zh-CN" altLang="en-US" dirty="0"/>
              <a:t> </a:t>
            </a:r>
            <a:r>
              <a:rPr lang="en-US" altLang="zh-CN" dirty="0"/>
              <a:t>know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field</a:t>
            </a:r>
            <a:r>
              <a:rPr lang="zh-CN" altLang="en-US" dirty="0"/>
              <a:t> </a:t>
            </a:r>
            <a:r>
              <a:rPr lang="en-US" altLang="zh-CN" dirty="0"/>
              <a:t>enough.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E93015-2785-CF40-A7E1-5AA37206A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9A0C-B9C7-D94C-BB05-DB5EC86B0AC6}" type="slidenum">
              <a:rPr lang="en-US" altLang="x-none" smtClean="0"/>
              <a:pPr/>
              <a:t>35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118774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29A3D60F-EA11-AC4A-BFFC-709FDE0B266B}" type="slidenum">
              <a:rPr lang="en-US" altLang="x-none" sz="1200">
                <a:latin typeface="Tahoma" charset="0"/>
              </a:rPr>
              <a:pPr/>
              <a:t>4</a:t>
            </a:fld>
            <a:endParaRPr lang="en-US" altLang="x-none" sz="1200">
              <a:latin typeface="Tahoma" charset="0"/>
            </a:endParaRP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ＭＳ Ｐゴシック" charset="-128"/>
              </a:rPr>
              <a:t>Recap: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Workload</a:t>
            </a:r>
            <a:endParaRPr lang="en-US" altLang="x-none" dirty="0">
              <a:ea typeface="ＭＳ Ｐゴシック" charset="-128"/>
            </a:endParaRPr>
          </a:p>
        </p:txBody>
      </p:sp>
      <p:sp>
        <p:nvSpPr>
          <p:cNvPr id="3993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39750" y="1530350"/>
            <a:ext cx="8153400" cy="5029200"/>
          </a:xfrm>
          <a:noFill/>
        </p:spPr>
        <p:txBody>
          <a:bodyPr lIns="90000"/>
          <a:lstStyle/>
          <a:p>
            <a:pPr defTabSz="914400">
              <a:buFont typeface="Wingdings" pitchFamily="2" charset="2"/>
              <a:buChar char="q"/>
            </a:pPr>
            <a:r>
              <a:rPr lang="en-US" altLang="zh-CN" sz="2400" dirty="0">
                <a:latin typeface="Comic Sans MS" charset="0"/>
                <a:ea typeface="ＭＳ Ｐゴシック" charset="-128"/>
              </a:rPr>
              <a:t>2</a:t>
            </a:r>
            <a:r>
              <a:rPr lang="zh-CN" altLang="en-US" sz="2400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sz="2400" dirty="0">
                <a:latin typeface="Comic Sans MS" charset="0"/>
                <a:ea typeface="ＭＳ Ｐゴシック" charset="-128"/>
              </a:rPr>
              <a:t>class</a:t>
            </a:r>
            <a:r>
              <a:rPr lang="zh-CN" altLang="en-US" sz="2400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sz="2400" dirty="0">
                <a:latin typeface="Comic Sans MS" charset="0"/>
                <a:ea typeface="ＭＳ Ｐゴシック" charset="-128"/>
              </a:rPr>
              <a:t>projects</a:t>
            </a:r>
            <a:r>
              <a:rPr lang="zh-CN" altLang="en-US" sz="2400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sz="2400" dirty="0">
                <a:latin typeface="Comic Sans MS" charset="0"/>
                <a:ea typeface="ＭＳ Ｐゴシック" charset="-128"/>
              </a:rPr>
              <a:t>(20%+30%)</a:t>
            </a:r>
          </a:p>
          <a:p>
            <a:pPr lvl="1" defTabSz="914400">
              <a:buFont typeface="Courier New" panose="02070309020205020404" pitchFamily="49" charset="0"/>
              <a:buChar char="o"/>
            </a:pPr>
            <a:r>
              <a:rPr lang="en-US" altLang="zh-CN" sz="2000" dirty="0">
                <a:latin typeface="Comic Sans MS" charset="0"/>
                <a:ea typeface="ＭＳ Ｐゴシック" charset="-128"/>
              </a:rPr>
              <a:t>P1:</a:t>
            </a:r>
            <a:r>
              <a:rPr lang="zh-CN" altLang="en-US" sz="2000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sz="2000" dirty="0">
                <a:latin typeface="Comic Sans MS" charset="0"/>
                <a:ea typeface="ＭＳ Ｐゴシック" charset="-128"/>
              </a:rPr>
              <a:t>reproducing</a:t>
            </a:r>
            <a:r>
              <a:rPr lang="zh-CN" altLang="en-US" sz="2000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sz="2000" dirty="0">
                <a:latin typeface="Comic Sans MS" charset="0"/>
                <a:ea typeface="ＭＳ Ｐゴシック" charset="-128"/>
              </a:rPr>
              <a:t>via</a:t>
            </a:r>
            <a:r>
              <a:rPr lang="zh-CN" altLang="en-US" sz="2000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sz="2000" dirty="0">
                <a:latin typeface="Comic Sans MS" charset="0"/>
                <a:ea typeface="ＭＳ Ｐゴシック" charset="-128"/>
              </a:rPr>
              <a:t>LLM</a:t>
            </a:r>
            <a:r>
              <a:rPr lang="zh-CN" altLang="en-US" sz="2000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sz="2000" dirty="0">
                <a:latin typeface="Comic Sans MS" charset="0"/>
                <a:ea typeface="ＭＳ Ｐゴシック" charset="-128"/>
              </a:rPr>
              <a:t>(4</a:t>
            </a:r>
            <a:r>
              <a:rPr lang="zh-CN" altLang="en-US" sz="2000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sz="2000" dirty="0">
                <a:latin typeface="Comic Sans MS" charset="0"/>
                <a:ea typeface="ＭＳ Ｐゴシック" charset="-128"/>
              </a:rPr>
              <a:t>weeks)</a:t>
            </a:r>
            <a:r>
              <a:rPr lang="zh-CN" altLang="en-US" sz="2000" dirty="0">
                <a:latin typeface="Comic Sans MS" charset="0"/>
                <a:ea typeface="ＭＳ Ｐゴシック" charset="-128"/>
              </a:rPr>
              <a:t> </a:t>
            </a:r>
            <a:endParaRPr lang="en-US" altLang="zh-CN" sz="2000" dirty="0">
              <a:latin typeface="Comic Sans MS" charset="0"/>
              <a:ea typeface="ＭＳ Ｐゴシック" charset="-128"/>
            </a:endParaRPr>
          </a:p>
          <a:p>
            <a:pPr lvl="2" defTabSz="914400">
              <a:buFont typeface="Courier New" panose="02070309020205020404" pitchFamily="49" charset="0"/>
              <a:buChar char="o"/>
            </a:pPr>
            <a:r>
              <a:rPr lang="en-US" altLang="zh-CN" dirty="0">
                <a:latin typeface="Comic Sans MS" charset="0"/>
                <a:ea typeface="ＭＳ Ｐゴシック" charset="-128"/>
              </a:rPr>
              <a:t>reproduce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one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paper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by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prompt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engineering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 err="1">
                <a:latin typeface="Comic Sans MS" charset="0"/>
                <a:ea typeface="ＭＳ Ｐゴシック" charset="-128"/>
              </a:rPr>
              <a:t>ChatGPT</a:t>
            </a:r>
            <a:endParaRPr lang="en-US" altLang="zh-CN" dirty="0">
              <a:latin typeface="Comic Sans MS" charset="0"/>
              <a:ea typeface="ＭＳ Ｐゴシック" charset="-128"/>
            </a:endParaRPr>
          </a:p>
          <a:p>
            <a:pPr lvl="2" defTabSz="914400">
              <a:buFont typeface="Courier New" panose="02070309020205020404" pitchFamily="49" charset="0"/>
              <a:buChar char="o"/>
            </a:pPr>
            <a:r>
              <a:rPr lang="en-US" altLang="zh-CN" dirty="0">
                <a:latin typeface="Comic Sans MS" charset="0"/>
                <a:ea typeface="ＭＳ Ｐゴシック" charset="-128"/>
              </a:rPr>
              <a:t>which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paper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to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reproduce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is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decided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by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omic Sans MS" charset="0"/>
                <a:ea typeface="ＭＳ Ｐゴシック" charset="-128"/>
              </a:rPr>
              <a:t>your</a:t>
            </a:r>
            <a:r>
              <a:rPr lang="zh-CN" altLang="en-US" dirty="0">
                <a:solidFill>
                  <a:srgbClr val="FF0000"/>
                </a:solidFill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omic Sans MS" charset="0"/>
                <a:ea typeface="ＭＳ Ｐゴシック" charset="-128"/>
              </a:rPr>
              <a:t>advisor</a:t>
            </a:r>
            <a:endParaRPr lang="en-US" altLang="zh-CN" dirty="0">
              <a:latin typeface="Comic Sans MS" charset="0"/>
              <a:ea typeface="ＭＳ Ｐゴシック" charset="-128"/>
            </a:endParaRPr>
          </a:p>
          <a:p>
            <a:pPr lvl="1" defTabSz="914400">
              <a:buFont typeface="Courier New" panose="02070309020205020404" pitchFamily="49" charset="0"/>
              <a:buChar char="o"/>
            </a:pPr>
            <a:r>
              <a:rPr lang="en-US" altLang="zh-CN" sz="2000" dirty="0">
                <a:latin typeface="Comic Sans MS" charset="0"/>
                <a:ea typeface="ＭＳ Ｐゴシック" charset="-128"/>
              </a:rPr>
              <a:t>P2:</a:t>
            </a:r>
            <a:r>
              <a:rPr lang="zh-CN" altLang="en-US" sz="2000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sz="2000" dirty="0">
                <a:latin typeface="Comic Sans MS" charset="0"/>
                <a:ea typeface="ＭＳ Ｐゴシック" charset="-128"/>
              </a:rPr>
              <a:t>research</a:t>
            </a:r>
            <a:r>
              <a:rPr lang="zh-CN" altLang="en-US" sz="2000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sz="2000" dirty="0">
                <a:latin typeface="Comic Sans MS" charset="0"/>
                <a:ea typeface="ＭＳ Ｐゴシック" charset="-128"/>
              </a:rPr>
              <a:t>paper</a:t>
            </a:r>
            <a:r>
              <a:rPr lang="zh-CN" altLang="en-US" sz="2000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sz="2000" dirty="0">
                <a:latin typeface="Comic Sans MS" charset="0"/>
                <a:ea typeface="ＭＳ Ｐゴシック" charset="-128"/>
              </a:rPr>
              <a:t>(1-3</a:t>
            </a:r>
            <a:r>
              <a:rPr lang="zh-CN" altLang="en-US" sz="2000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sz="2000" dirty="0">
                <a:latin typeface="Comic Sans MS" charset="0"/>
                <a:ea typeface="ＭＳ Ｐゴシック" charset="-128"/>
              </a:rPr>
              <a:t>students</a:t>
            </a:r>
            <a:r>
              <a:rPr lang="zh-CN" altLang="en-US" sz="2000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sz="2000" dirty="0">
                <a:latin typeface="Comic Sans MS" charset="0"/>
                <a:ea typeface="ＭＳ Ｐゴシック" charset="-128"/>
              </a:rPr>
              <a:t>per</a:t>
            </a:r>
            <a:r>
              <a:rPr lang="zh-CN" altLang="en-US" sz="2000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sz="2000" dirty="0">
                <a:latin typeface="Comic Sans MS" charset="0"/>
                <a:ea typeface="ＭＳ Ｐゴシック" charset="-128"/>
              </a:rPr>
              <a:t>team,</a:t>
            </a:r>
            <a:r>
              <a:rPr lang="zh-CN" altLang="en-US" sz="2000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sz="2000" dirty="0">
                <a:latin typeface="Comic Sans MS" charset="0"/>
                <a:ea typeface="ＭＳ Ｐゴシック" charset="-128"/>
              </a:rPr>
              <a:t>going</a:t>
            </a:r>
            <a:r>
              <a:rPr lang="zh-CN" altLang="en-US" sz="2000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sz="2000" dirty="0">
                <a:latin typeface="Comic Sans MS" charset="0"/>
                <a:ea typeface="ＭＳ Ｐゴシック" charset="-128"/>
              </a:rPr>
              <a:t>through</a:t>
            </a:r>
            <a:r>
              <a:rPr lang="zh-CN" altLang="en-US" sz="2000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sz="2000" dirty="0">
                <a:latin typeface="Comic Sans MS" charset="0"/>
                <a:ea typeface="ＭＳ Ｐゴシック" charset="-128"/>
              </a:rPr>
              <a:t>the</a:t>
            </a:r>
            <a:r>
              <a:rPr lang="zh-CN" altLang="en-US" sz="2000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sz="2000" dirty="0">
                <a:latin typeface="Comic Sans MS" charset="0"/>
                <a:ea typeface="ＭＳ Ｐゴシック" charset="-128"/>
              </a:rPr>
              <a:t>whole</a:t>
            </a:r>
            <a:r>
              <a:rPr lang="zh-CN" altLang="en-US" sz="2000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sz="2000" dirty="0">
                <a:latin typeface="Comic Sans MS" charset="0"/>
                <a:ea typeface="ＭＳ Ｐゴシック" charset="-128"/>
              </a:rPr>
              <a:t>16-week</a:t>
            </a:r>
            <a:r>
              <a:rPr lang="zh-CN" altLang="en-US" sz="2000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sz="2000" dirty="0">
                <a:latin typeface="Comic Sans MS" charset="0"/>
                <a:ea typeface="ＭＳ Ｐゴシック" charset="-128"/>
              </a:rPr>
              <a:t>semester)</a:t>
            </a:r>
          </a:p>
          <a:p>
            <a:pPr lvl="2" defTabSz="914400">
              <a:buFont typeface="Courier New" panose="02070309020205020404" pitchFamily="49" charset="0"/>
              <a:buChar char="o"/>
            </a:pPr>
            <a:r>
              <a:rPr lang="en-US" altLang="zh-CN" dirty="0">
                <a:latin typeface="Comic Sans MS" charset="0"/>
                <a:ea typeface="ＭＳ Ｐゴシック" charset="-128"/>
              </a:rPr>
              <a:t>the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complete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process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of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producing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a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6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to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12-page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research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paper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including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proposal,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design,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implementation,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experiment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and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writing</a:t>
            </a:r>
          </a:p>
          <a:p>
            <a:pPr lvl="2" defTabSz="914400">
              <a:buFont typeface="Courier New" panose="02070309020205020404" pitchFamily="49" charset="0"/>
              <a:buChar char="o"/>
            </a:pPr>
            <a:r>
              <a:rPr lang="en-US" altLang="zh-CN" dirty="0">
                <a:latin typeface="Comic Sans MS" charset="0"/>
                <a:ea typeface="ＭＳ Ｐゴシック" charset="-128"/>
              </a:rPr>
              <a:t>team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formation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and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topic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are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decided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by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omic Sans MS" charset="0"/>
                <a:ea typeface="ＭＳ Ｐゴシック" charset="-128"/>
              </a:rPr>
              <a:t>your</a:t>
            </a:r>
            <a:r>
              <a:rPr lang="zh-CN" altLang="en-US" dirty="0">
                <a:solidFill>
                  <a:srgbClr val="FF0000"/>
                </a:solidFill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omic Sans MS" charset="0"/>
                <a:ea typeface="ＭＳ Ｐゴシック" charset="-128"/>
              </a:rPr>
              <a:t>advisor</a:t>
            </a:r>
          </a:p>
          <a:p>
            <a:pPr lvl="2" defTabSz="914400">
              <a:buFont typeface="Courier New" panose="02070309020205020404" pitchFamily="49" charset="0"/>
              <a:buChar char="o"/>
            </a:pPr>
            <a:r>
              <a:rPr lang="en-US" altLang="zh-CN" dirty="0">
                <a:solidFill>
                  <a:srgbClr val="FF0000"/>
                </a:solidFill>
                <a:latin typeface="Comic Sans MS" charset="0"/>
                <a:ea typeface="ＭＳ Ｐゴシック" charset="-128"/>
              </a:rPr>
              <a:t>checkpoints</a:t>
            </a:r>
            <a:r>
              <a:rPr lang="zh-CN" altLang="en-US" dirty="0">
                <a:solidFill>
                  <a:srgbClr val="FF0000"/>
                </a:solidFill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omic Sans MS" charset="0"/>
                <a:ea typeface="ＭＳ Ｐゴシック" charset="-128"/>
              </a:rPr>
              <a:t>to</a:t>
            </a:r>
            <a:r>
              <a:rPr lang="zh-CN" altLang="en-US" dirty="0">
                <a:solidFill>
                  <a:srgbClr val="FF0000"/>
                </a:solidFill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omic Sans MS" charset="0"/>
                <a:ea typeface="ＭＳ Ｐゴシック" charset="-128"/>
              </a:rPr>
              <a:t>be</a:t>
            </a:r>
            <a:r>
              <a:rPr lang="zh-CN" altLang="en-US" dirty="0">
                <a:solidFill>
                  <a:srgbClr val="FF0000"/>
                </a:solidFill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omic Sans MS" charset="0"/>
                <a:ea typeface="ＭＳ Ｐゴシック" charset="-128"/>
              </a:rPr>
              <a:t>posted</a:t>
            </a:r>
            <a:r>
              <a:rPr lang="zh-CN" altLang="en-US" dirty="0">
                <a:solidFill>
                  <a:srgbClr val="FF0000"/>
                </a:solidFill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omic Sans MS" charset="0"/>
                <a:ea typeface="ＭＳ Ｐゴシック" charset="-128"/>
              </a:rPr>
              <a:t>this</a:t>
            </a:r>
            <a:r>
              <a:rPr lang="zh-CN" altLang="en-US" dirty="0">
                <a:solidFill>
                  <a:srgbClr val="FF0000"/>
                </a:solidFill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omic Sans MS" charset="0"/>
                <a:ea typeface="ＭＳ Ｐゴシック" charset="-128"/>
              </a:rPr>
              <a:t>week</a:t>
            </a:r>
          </a:p>
          <a:p>
            <a:pPr lvl="2" defTabSz="914400">
              <a:buFont typeface="Courier New" panose="02070309020205020404" pitchFamily="49" charset="0"/>
              <a:buChar char="o"/>
            </a:pPr>
            <a:endParaRPr lang="en-US" altLang="zh-CN" dirty="0">
              <a:latin typeface="Comic Sans MS" charset="0"/>
              <a:ea typeface="ＭＳ Ｐゴシック" charset="-128"/>
            </a:endParaRPr>
          </a:p>
          <a:p>
            <a:pPr defTabSz="914400">
              <a:buFont typeface="Courier New" panose="02070309020205020404" pitchFamily="49" charset="0"/>
              <a:buChar char="o"/>
            </a:pPr>
            <a:endParaRPr lang="en-US" altLang="zh-CN" sz="2600" dirty="0">
              <a:latin typeface="Comic Sans MS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4816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B7FD8-1801-8547-B9A9-2618FD4AF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How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Succeed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this</a:t>
            </a:r>
            <a:r>
              <a:rPr lang="zh-CN" altLang="en-US" dirty="0"/>
              <a:t> </a:t>
            </a:r>
            <a:r>
              <a:rPr lang="en-US" altLang="zh-CN" dirty="0"/>
              <a:t>Class?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98DD5-E23C-7342-AE6E-A6E7374849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03375"/>
            <a:ext cx="8159750" cy="4656138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altLang="zh-CN" dirty="0"/>
              <a:t>Engage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lectures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dirty="0"/>
              <a:t>Questions</a:t>
            </a:r>
            <a:r>
              <a:rPr lang="zh-CN" altLang="en-US" dirty="0"/>
              <a:t> </a:t>
            </a:r>
            <a:r>
              <a:rPr lang="en-US" altLang="zh-CN" dirty="0"/>
              <a:t>are</a:t>
            </a:r>
            <a:r>
              <a:rPr lang="zh-CN" altLang="en-US" dirty="0"/>
              <a:t> </a:t>
            </a:r>
            <a:r>
              <a:rPr lang="en-US" altLang="zh-CN" dirty="0"/>
              <a:t>highly</a:t>
            </a:r>
            <a:r>
              <a:rPr lang="zh-CN" altLang="en-US" dirty="0"/>
              <a:t> </a:t>
            </a:r>
            <a:r>
              <a:rPr lang="en-US" altLang="zh-CN" dirty="0"/>
              <a:t>encouraged</a:t>
            </a:r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Push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instructors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>
                <a:solidFill>
                  <a:srgbClr val="FF0000"/>
                </a:solidFill>
              </a:rPr>
              <a:t>your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advisor</a:t>
            </a:r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Read</a:t>
            </a:r>
            <a:r>
              <a:rPr lang="zh-CN" altLang="en-US" dirty="0"/>
              <a:t> </a:t>
            </a:r>
            <a:r>
              <a:rPr lang="en-US" altLang="zh-CN" dirty="0"/>
              <a:t>references</a:t>
            </a:r>
            <a:r>
              <a:rPr lang="zh-CN" altLang="en-US" dirty="0"/>
              <a:t> </a:t>
            </a:r>
            <a:r>
              <a:rPr lang="en-US" altLang="zh-CN" dirty="0"/>
              <a:t>/</a:t>
            </a:r>
            <a:r>
              <a:rPr lang="zh-CN" altLang="en-US" dirty="0"/>
              <a:t> </a:t>
            </a:r>
            <a:r>
              <a:rPr lang="en-US" altLang="zh-CN" dirty="0"/>
              <a:t>online</a:t>
            </a:r>
            <a:r>
              <a:rPr lang="zh-CN" altLang="en-US" dirty="0"/>
              <a:t> </a:t>
            </a:r>
            <a:r>
              <a:rPr lang="en-US" altLang="zh-CN" dirty="0"/>
              <a:t>materials</a:t>
            </a:r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Apply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principles</a:t>
            </a:r>
            <a:r>
              <a:rPr lang="zh-CN" altLang="en-US" dirty="0"/>
              <a:t> </a:t>
            </a:r>
            <a:r>
              <a:rPr lang="en-US" altLang="zh-CN" dirty="0"/>
              <a:t>/</a:t>
            </a:r>
            <a:r>
              <a:rPr lang="zh-CN" altLang="en-US" dirty="0"/>
              <a:t> </a:t>
            </a:r>
            <a:r>
              <a:rPr lang="en-US" altLang="zh-CN" dirty="0"/>
              <a:t>techniques</a:t>
            </a:r>
            <a:r>
              <a:rPr lang="zh-CN" altLang="en-US" dirty="0"/>
              <a:t> </a:t>
            </a:r>
            <a:r>
              <a:rPr lang="en-US" altLang="zh-CN" dirty="0"/>
              <a:t>you</a:t>
            </a:r>
            <a:r>
              <a:rPr lang="zh-CN" altLang="en-US" dirty="0"/>
              <a:t> </a:t>
            </a:r>
            <a:r>
              <a:rPr lang="en-US" altLang="zh-CN" dirty="0"/>
              <a:t>learned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lectures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assignments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project</a:t>
            </a:r>
            <a:r>
              <a:rPr lang="zh-CN" altLang="en-US" dirty="0"/>
              <a:t> </a:t>
            </a:r>
            <a:endParaRPr lang="en-US" altLang="zh-CN" dirty="0"/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Do</a:t>
            </a:r>
            <a:r>
              <a:rPr lang="zh-CN" altLang="en-US" dirty="0"/>
              <a:t> </a:t>
            </a:r>
            <a:r>
              <a:rPr lang="en-US" altLang="zh-CN" dirty="0"/>
              <a:t>not</a:t>
            </a:r>
            <a:r>
              <a:rPr lang="zh-CN" altLang="en-US" dirty="0"/>
              <a:t> </a:t>
            </a:r>
            <a:r>
              <a:rPr lang="en-US" altLang="zh-CN" dirty="0"/>
              <a:t>procrastinate</a:t>
            </a:r>
            <a:r>
              <a:rPr lang="zh-CN" altLang="en-US" dirty="0"/>
              <a:t> </a:t>
            </a:r>
            <a:r>
              <a:rPr lang="en-US" altLang="zh-CN" dirty="0"/>
              <a:t>assignments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project</a:t>
            </a:r>
          </a:p>
          <a:p>
            <a:pPr lvl="1">
              <a:buFont typeface="Wingdings" pitchFamily="2" charset="2"/>
              <a:buChar char="q"/>
            </a:pP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lab</a:t>
            </a:r>
            <a:r>
              <a:rPr lang="zh-CN" altLang="en-US" dirty="0"/>
              <a:t> </a:t>
            </a:r>
            <a:r>
              <a:rPr lang="en-US" altLang="zh-CN" dirty="0"/>
              <a:t>assignments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projects,</a:t>
            </a:r>
            <a:r>
              <a:rPr lang="zh-CN" altLang="en-US" dirty="0"/>
              <a:t> </a:t>
            </a:r>
            <a:r>
              <a:rPr lang="en-US" altLang="zh-CN" dirty="0"/>
              <a:t>follow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timeline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checkpoints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avoid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deadline</a:t>
            </a:r>
            <a:r>
              <a:rPr lang="zh-CN" altLang="en-US" dirty="0"/>
              <a:t> </a:t>
            </a:r>
            <a:r>
              <a:rPr lang="en-US" altLang="zh-CN" dirty="0"/>
              <a:t>panic</a:t>
            </a:r>
            <a:r>
              <a:rPr lang="zh-CN" altLang="en-US" dirty="0"/>
              <a:t>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BA5B2C-5163-374E-9917-DDFF7EB64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9A0C-B9C7-D94C-BB05-DB5EC86B0AC6}" type="slidenum">
              <a:rPr lang="en-US" altLang="x-none" smtClean="0"/>
              <a:pPr/>
              <a:t>5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344893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7CBD4323-42A0-E54E-9D59-E221C7814D01}" type="slidenum">
              <a:rPr lang="en-US" altLang="x-none" sz="1200">
                <a:latin typeface="Tahoma" charset="0"/>
              </a:rPr>
              <a:pPr/>
              <a:t>6</a:t>
            </a:fld>
            <a:endParaRPr lang="en-US" altLang="x-none" sz="1200" dirty="0">
              <a:latin typeface="Tahoma" charset="0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>
                <a:ea typeface="ＭＳ Ｐゴシック" charset="-128"/>
              </a:rPr>
              <a:t>Outline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accent6"/>
              </a:buClr>
              <a:buFont typeface="Wingdings" pitchFamily="2" charset="2"/>
              <a:buChar char="q"/>
            </a:pPr>
            <a:r>
              <a:rPr lang="en-US" altLang="x-none" dirty="0">
                <a:ea typeface="ＭＳ Ｐゴシック" charset="-128"/>
              </a:rPr>
              <a:t>Administrative trivia</a:t>
            </a:r>
            <a:r>
              <a:rPr lang="ja-JP" altLang="en-US">
                <a:ea typeface="ＭＳ Ｐゴシック" charset="-128"/>
              </a:rPr>
              <a:t>’</a:t>
            </a:r>
            <a:r>
              <a:rPr lang="en-US" altLang="ja-JP" dirty="0">
                <a:ea typeface="ＭＳ Ｐゴシック" charset="-128"/>
              </a:rPr>
              <a:t>s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How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to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read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papers?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How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to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read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a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system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paper?</a:t>
            </a:r>
          </a:p>
        </p:txBody>
      </p:sp>
    </p:spTree>
    <p:extLst>
      <p:ext uri="{BB962C8B-B14F-4D97-AF65-F5344CB8AC3E}">
        <p14:creationId xmlns:p14="http://schemas.microsoft.com/office/powerpoint/2010/main" val="2031309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943FC-2F51-3B49-AD32-DD60324A3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How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Read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System</a:t>
            </a:r>
            <a:r>
              <a:rPr lang="zh-CN" altLang="en-US" dirty="0"/>
              <a:t> </a:t>
            </a:r>
            <a:r>
              <a:rPr lang="en-US" altLang="zh-CN" dirty="0"/>
              <a:t>Paper?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E6EAD-53FD-1844-AD8C-7C63B2030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03375"/>
            <a:ext cx="8312150" cy="4656138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/>
              <a:t>S. Keshav</a:t>
            </a:r>
            <a:r>
              <a:rPr lang="en-US" altLang="zh-CN" dirty="0"/>
              <a:t>,</a:t>
            </a:r>
            <a:r>
              <a:rPr lang="zh-CN" altLang="en-US" dirty="0"/>
              <a:t> </a:t>
            </a:r>
            <a:r>
              <a:rPr lang="en-US" altLang="zh-CN" dirty="0"/>
              <a:t>"How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Read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Paper",</a:t>
            </a:r>
            <a:r>
              <a:rPr lang="zh-CN" altLang="en-US" dirty="0"/>
              <a:t> </a:t>
            </a:r>
            <a:r>
              <a:rPr lang="en-US" altLang="zh-CN" dirty="0"/>
              <a:t>ACM</a:t>
            </a:r>
            <a:r>
              <a:rPr lang="zh-CN" altLang="en-US" dirty="0"/>
              <a:t> </a:t>
            </a:r>
            <a:r>
              <a:rPr lang="en-US" altLang="zh-CN" dirty="0"/>
              <a:t>SIGCOMM</a:t>
            </a:r>
            <a:r>
              <a:rPr lang="zh-CN" altLang="en-US" dirty="0"/>
              <a:t> </a:t>
            </a:r>
            <a:r>
              <a:rPr lang="en-US" altLang="zh-CN" dirty="0"/>
              <a:t>CCR,</a:t>
            </a:r>
            <a:r>
              <a:rPr lang="zh-CN" altLang="en-US" dirty="0"/>
              <a:t> </a:t>
            </a:r>
            <a:r>
              <a:rPr lang="en-US" altLang="zh-CN" dirty="0"/>
              <a:t>2007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Rebecca Isaacs</a:t>
            </a:r>
            <a:r>
              <a:rPr lang="en-US" altLang="zh-CN" dirty="0"/>
              <a:t>,</a:t>
            </a:r>
            <a:r>
              <a:rPr lang="zh-CN" altLang="en-US" dirty="0"/>
              <a:t> </a:t>
            </a:r>
            <a:r>
              <a:rPr lang="en-US" altLang="zh-CN" dirty="0"/>
              <a:t>"</a:t>
            </a:r>
            <a:r>
              <a:rPr lang="en-US" dirty="0"/>
              <a:t>How to read a (systems) paper</a:t>
            </a:r>
            <a:r>
              <a:rPr lang="en-US" altLang="zh-CN" dirty="0"/>
              <a:t>",</a:t>
            </a:r>
            <a:r>
              <a:rPr lang="zh-CN" altLang="en-US" dirty="0"/>
              <a:t> </a:t>
            </a:r>
            <a:r>
              <a:rPr lang="en-US" altLang="zh-CN" dirty="0"/>
              <a:t>SOSP</a:t>
            </a:r>
            <a:r>
              <a:rPr lang="zh-CN" altLang="en-US" dirty="0"/>
              <a:t> </a:t>
            </a:r>
            <a:r>
              <a:rPr lang="en-US" altLang="zh-CN" dirty="0"/>
              <a:t>2019</a:t>
            </a:r>
            <a:r>
              <a:rPr lang="zh-CN" altLang="en-US" dirty="0"/>
              <a:t> </a:t>
            </a:r>
            <a:r>
              <a:rPr lang="en-US" altLang="zh-CN" dirty="0"/>
              <a:t>Diversity</a:t>
            </a:r>
            <a:r>
              <a:rPr lang="zh-CN" altLang="en-US" dirty="0"/>
              <a:t> </a:t>
            </a:r>
            <a:r>
              <a:rPr lang="en-US" altLang="zh-CN" dirty="0"/>
              <a:t>Workshop</a:t>
            </a:r>
          </a:p>
          <a:p>
            <a:pPr lvl="1">
              <a:buFont typeface="Wingdings" pitchFamily="2" charset="2"/>
              <a:buChar char="q"/>
            </a:pPr>
            <a:r>
              <a:rPr lang="en-US" altLang="zh-CN" dirty="0"/>
              <a:t>Slides</a:t>
            </a:r>
            <a:r>
              <a:rPr lang="zh-CN" altLang="en-US" dirty="0"/>
              <a:t> </a:t>
            </a:r>
            <a:r>
              <a:rPr lang="en-US" altLang="zh-CN" dirty="0"/>
              <a:t>8-15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heavily</a:t>
            </a:r>
            <a:r>
              <a:rPr lang="zh-CN" altLang="en-US" dirty="0"/>
              <a:t> </a:t>
            </a:r>
            <a:r>
              <a:rPr lang="en-US" altLang="zh-CN" dirty="0"/>
              <a:t>based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/>
              <a:t>Rebecca's</a:t>
            </a:r>
            <a:r>
              <a:rPr lang="zh-CN" altLang="en-US" dirty="0"/>
              <a:t> </a:t>
            </a:r>
            <a:r>
              <a:rPr lang="en-US" altLang="zh-CN" dirty="0"/>
              <a:t>presentation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DA155B-ACC5-AF4A-953C-ED74A9D27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9A0C-B9C7-D94C-BB05-DB5EC86B0AC6}" type="slidenum">
              <a:rPr lang="en-US" altLang="x-none" smtClean="0"/>
              <a:pPr/>
              <a:t>7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154398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0CCD6-B81F-5941-8D06-1D83C6DF6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3-Pass</a:t>
            </a:r>
            <a:r>
              <a:rPr lang="en-US" dirty="0"/>
              <a:t> </a:t>
            </a:r>
            <a:r>
              <a:rPr lang="en-US" altLang="zh-CN" dirty="0"/>
              <a:t>A</a:t>
            </a:r>
            <a:r>
              <a:rPr lang="en-US" dirty="0"/>
              <a:t>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28C5D7-78B2-4844-82C6-20B25954E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/>
              <a:t>Read in 3 passes, gradually diving deeper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Pass 1: the general idea (a “bird’s-eye view”)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Pass 2: content without details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Pass 3: the details, thoughtfully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Leaving some time between passes can help to absorb</a:t>
            </a:r>
            <a:r>
              <a:rPr lang="zh-CN" altLang="en-US" dirty="0"/>
              <a:t> </a:t>
            </a:r>
            <a:r>
              <a:rPr lang="en-US" dirty="0"/>
              <a:t>idea</a:t>
            </a:r>
            <a:r>
              <a:rPr lang="en-US" altLang="zh-CN" dirty="0"/>
              <a:t>s</a:t>
            </a: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dirty="0"/>
              <a:t>Depending on the purpose, 1 or 2 passes may be enough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072B85-EF0E-8842-8A20-7D90296A2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9A0C-B9C7-D94C-BB05-DB5EC86B0AC6}" type="slidenum">
              <a:rPr lang="en-US" altLang="x-none" smtClean="0"/>
              <a:pPr/>
              <a:t>8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849527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25DEE-A2E5-BA49-8CA8-12F9EB3A6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altLang="zh-CN" dirty="0"/>
              <a:t>F</a:t>
            </a:r>
            <a:r>
              <a:rPr lang="en-US" dirty="0"/>
              <a:t>irst </a:t>
            </a:r>
            <a:r>
              <a:rPr lang="en-US" altLang="zh-CN" dirty="0"/>
              <a:t>P</a:t>
            </a:r>
            <a:r>
              <a:rPr lang="en-US" dirty="0"/>
              <a:t>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2FD58-9F30-9946-AEE0-932CE37A1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/>
              <a:t>Should take </a:t>
            </a:r>
            <a:r>
              <a:rPr lang="en-US" altLang="zh-CN" dirty="0"/>
              <a:t>10</a:t>
            </a:r>
            <a:r>
              <a:rPr lang="en-US" dirty="0"/>
              <a:t>-1</a:t>
            </a:r>
            <a:r>
              <a:rPr lang="en-US" altLang="zh-CN" dirty="0"/>
              <a:t>5</a:t>
            </a:r>
            <a:r>
              <a:rPr lang="en-US" dirty="0"/>
              <a:t> mins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Read the title, abstract, intro and</a:t>
            </a:r>
            <a:r>
              <a:rPr lang="zh-CN" altLang="en-US" dirty="0"/>
              <a:t> </a:t>
            </a:r>
            <a:r>
              <a:rPr lang="en-US" dirty="0"/>
              <a:t>conclusion.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Sometimes the conclusion </a:t>
            </a:r>
            <a:r>
              <a:rPr lang="en-US" altLang="zh-CN" dirty="0"/>
              <a:t>may</a:t>
            </a:r>
            <a:r>
              <a:rPr lang="zh-CN" altLang="en-US" dirty="0"/>
              <a:t> </a:t>
            </a:r>
            <a:r>
              <a:rPr lang="en-US" altLang="zh-CN" dirty="0"/>
              <a:t>be</a:t>
            </a:r>
            <a:r>
              <a:rPr lang="en-US" dirty="0"/>
              <a:t> informative</a:t>
            </a:r>
            <a:r>
              <a:rPr lang="zh-CN" altLang="en-US" dirty="0"/>
              <a:t> </a:t>
            </a:r>
            <a:r>
              <a:rPr lang="en-US" dirty="0"/>
              <a:t>(factual vs aspirational)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Authors</a:t>
            </a:r>
            <a:r>
              <a:rPr lang="zh-CN" altLang="en-US" dirty="0"/>
              <a:t> </a:t>
            </a:r>
            <a:r>
              <a:rPr lang="en-US" altLang="zh-CN" dirty="0"/>
              <a:t>are</a:t>
            </a:r>
            <a:r>
              <a:rPr lang="zh-CN" altLang="en-US" dirty="0"/>
              <a:t> </a:t>
            </a:r>
            <a:r>
              <a:rPr lang="en-US" altLang="zh-CN" dirty="0"/>
              <a:t>also</a:t>
            </a:r>
            <a:r>
              <a:rPr lang="zh-CN" altLang="en-US" dirty="0"/>
              <a:t> </a:t>
            </a:r>
            <a:r>
              <a:rPr lang="en-US" altLang="zh-CN" dirty="0"/>
              <a:t>important!</a:t>
            </a: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dirty="0"/>
              <a:t>Look at the section headings, note how the material is</a:t>
            </a:r>
            <a:r>
              <a:rPr lang="zh-CN" altLang="en-US" dirty="0"/>
              <a:t> </a:t>
            </a:r>
            <a:r>
              <a:rPr lang="en-US" dirty="0"/>
              <a:t>organi</a:t>
            </a:r>
            <a:r>
              <a:rPr lang="en-US" altLang="zh-CN" dirty="0"/>
              <a:t>z</a:t>
            </a:r>
            <a:r>
              <a:rPr lang="en-US" dirty="0"/>
              <a:t>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3C01A0-AB1A-5344-81BA-67BD8B380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9A0C-B9C7-D94C-BB05-DB5EC86B0AC6}" type="slidenum">
              <a:rPr lang="en-US" altLang="x-none" smtClean="0"/>
              <a:pPr/>
              <a:t>9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724987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Kurose">
  <a:themeElements>
    <a:clrScheme name="1_Kuros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Kurose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Kuros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Kuros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ros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Kuros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Kuros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Kuros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Kuros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CPSC633a</Template>
  <TotalTime>12926</TotalTime>
  <Pages>23</Pages>
  <Words>1994</Words>
  <Application>Microsoft Macintosh PowerPoint</Application>
  <PresentationFormat>Custom</PresentationFormat>
  <Paragraphs>260</Paragraphs>
  <Slides>35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4" baseType="lpstr">
      <vt:lpstr>ＭＳ Ｐゴシック</vt:lpstr>
      <vt:lpstr>ZapfDingbats</vt:lpstr>
      <vt:lpstr>Arial</vt:lpstr>
      <vt:lpstr>Comic Sans MS</vt:lpstr>
      <vt:lpstr>Courier New</vt:lpstr>
      <vt:lpstr>Tahoma</vt:lpstr>
      <vt:lpstr>Times New Roman</vt:lpstr>
      <vt:lpstr>Wingdings</vt:lpstr>
      <vt:lpstr>1_Kurose</vt:lpstr>
      <vt:lpstr>Advanced Research Topics in  Networked Systems: How to Read/Review A Paper?</vt:lpstr>
      <vt:lpstr>Outline</vt:lpstr>
      <vt:lpstr>Recap: Workload</vt:lpstr>
      <vt:lpstr>Recap: Workload</vt:lpstr>
      <vt:lpstr>How to Succeed in this Class?</vt:lpstr>
      <vt:lpstr>Outline</vt:lpstr>
      <vt:lpstr>How to Read A System Paper?</vt:lpstr>
      <vt:lpstr>The 3-Pass Approach</vt:lpstr>
      <vt:lpstr>The First Pass</vt:lpstr>
      <vt:lpstr>What to Know after the First Pass</vt:lpstr>
      <vt:lpstr>The Second Pass</vt:lpstr>
      <vt:lpstr>After the Second Pass</vt:lpstr>
      <vt:lpstr>The Third Pass</vt:lpstr>
      <vt:lpstr>After the Third Pass</vt:lpstr>
      <vt:lpstr>Rebacca's Tips</vt:lpstr>
      <vt:lpstr>Discussion: Other Lessons / Experiences?</vt:lpstr>
      <vt:lpstr>Outline</vt:lpstr>
      <vt:lpstr>After Reading One Paper, What Next?</vt:lpstr>
      <vt:lpstr>Outline</vt:lpstr>
      <vt:lpstr>Experience Papers Are Different</vt:lpstr>
      <vt:lpstr>Outline</vt:lpstr>
      <vt:lpstr>X = Anything but Your Field (e.g., TCS, AI, PL, Robotics, Control, etc.)</vt:lpstr>
      <vt:lpstr>Tips on Read Papers on X</vt:lpstr>
      <vt:lpstr>Outline</vt:lpstr>
      <vt:lpstr>Review Process of System Conferences</vt:lpstr>
      <vt:lpstr>PC Workload: Heavy</vt:lpstr>
      <vt:lpstr>Typical Review Form Structure</vt:lpstr>
      <vt:lpstr>Review: Summary</vt:lpstr>
      <vt:lpstr>Review: Reasons to Accept/Reject</vt:lpstr>
      <vt:lpstr>Review: Detailed Comments</vt:lpstr>
      <vt:lpstr>Discussion: What Should Your Mindset Be?</vt:lpstr>
      <vt:lpstr>An Incomplete List of Criteria to Judge a Paper</vt:lpstr>
      <vt:lpstr>An Incomplete List of Criteria to Judge a Paper (Cont.)</vt:lpstr>
      <vt:lpstr>An Incomplete List of Criteria to Judge a Paper (Cont.)</vt:lpstr>
      <vt:lpstr>Two Non-Tech Indicators</vt:lpstr>
    </vt:vector>
  </TitlesOfParts>
  <Company>Yale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CPSC433/533: Computer Networks</dc:title>
  <dc:subject/>
  <dc:creator>Yang Richard Yang</dc:creator>
  <cp:keywords/>
  <dc:description/>
  <cp:lastModifiedBy>Qiao Xiang</cp:lastModifiedBy>
  <cp:revision>1381</cp:revision>
  <cp:lastPrinted>2017-08-31T13:23:32Z</cp:lastPrinted>
  <dcterms:created xsi:type="dcterms:W3CDTF">1997-02-16T14:02:43Z</dcterms:created>
  <dcterms:modified xsi:type="dcterms:W3CDTF">2023-09-26T04:27:13Z</dcterms:modified>
</cp:coreProperties>
</file>