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4431" r:id="rId2"/>
  </p:sldMasterIdLst>
  <p:notesMasterIdLst>
    <p:notesMasterId r:id="rId43"/>
  </p:notesMasterIdLst>
  <p:handoutMasterIdLst>
    <p:handoutMasterId r:id="rId44"/>
  </p:handoutMasterIdLst>
  <p:sldIdLst>
    <p:sldId id="321" r:id="rId3"/>
    <p:sldId id="1173" r:id="rId4"/>
    <p:sldId id="705" r:id="rId5"/>
    <p:sldId id="927" r:id="rId6"/>
    <p:sldId id="709" r:id="rId7"/>
    <p:sldId id="711" r:id="rId8"/>
    <p:sldId id="712" r:id="rId9"/>
    <p:sldId id="930" r:id="rId10"/>
    <p:sldId id="715" r:id="rId11"/>
    <p:sldId id="922" r:id="rId12"/>
    <p:sldId id="716" r:id="rId13"/>
    <p:sldId id="717" r:id="rId14"/>
    <p:sldId id="718" r:id="rId15"/>
    <p:sldId id="728" r:id="rId16"/>
    <p:sldId id="729" r:id="rId17"/>
    <p:sldId id="912" r:id="rId18"/>
    <p:sldId id="952" r:id="rId19"/>
    <p:sldId id="938" r:id="rId20"/>
    <p:sldId id="939" r:id="rId21"/>
    <p:sldId id="940" r:id="rId22"/>
    <p:sldId id="941" r:id="rId23"/>
    <p:sldId id="942" r:id="rId24"/>
    <p:sldId id="943" r:id="rId25"/>
    <p:sldId id="893" r:id="rId26"/>
    <p:sldId id="944" r:id="rId27"/>
    <p:sldId id="895" r:id="rId28"/>
    <p:sldId id="945" r:id="rId29"/>
    <p:sldId id="946" r:id="rId30"/>
    <p:sldId id="947" r:id="rId31"/>
    <p:sldId id="948" r:id="rId32"/>
    <p:sldId id="949" r:id="rId33"/>
    <p:sldId id="950" r:id="rId34"/>
    <p:sldId id="951" r:id="rId35"/>
    <p:sldId id="900" r:id="rId36"/>
    <p:sldId id="954" r:id="rId37"/>
    <p:sldId id="885" r:id="rId38"/>
    <p:sldId id="886" r:id="rId39"/>
    <p:sldId id="887" r:id="rId40"/>
    <p:sldId id="904" r:id="rId41"/>
    <p:sldId id="910" r:id="rId42"/>
  </p:sldIdLst>
  <p:sldSz cx="9144000" cy="6858000" type="screen4x3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clrMru>
    <a:srgbClr val="FFFF00"/>
    <a:srgbClr val="DDDDDD"/>
    <a:srgbClr val="FFCCFF"/>
    <a:srgbClr val="FF99CC"/>
    <a:srgbClr val="CCFFFF"/>
    <a:srgbClr val="33CCCC"/>
    <a:srgbClr val="FF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18"/>
    <p:restoredTop sz="93439"/>
  </p:normalViewPr>
  <p:slideViewPr>
    <p:cSldViewPr snapToGrid="0">
      <p:cViewPr varScale="1">
        <p:scale>
          <a:sx n="135" d="100"/>
          <a:sy n="135" d="100"/>
        </p:scale>
        <p:origin x="1728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64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0" Type="http://schemas.openxmlformats.org/officeDocument/2006/relationships/slide" Target="slides/slide18.xml"/><Relationship Id="rId41" Type="http://schemas.openxmlformats.org/officeDocument/2006/relationships/slide" Target="slides/slide3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/>
            </a:lvl1pPr>
          </a:lstStyle>
          <a:p>
            <a:fld id="{27E7A4C0-0DF0-0449-9D95-A00C3A00033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41879035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6313" y="4560888"/>
            <a:ext cx="5362575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l" defTabSz="965200">
              <a:defRPr sz="12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1" tIns="48321" rIns="96641" bIns="4832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/>
            </a:lvl1pPr>
          </a:lstStyle>
          <a:p>
            <a:fld id="{4510E3E8-69E0-ED41-B5B1-DFAAFC72025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310561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497F947-D63F-8B4D-8C11-557E21B29093}" type="slidenum">
              <a:rPr lang="en-US" altLang="x-none" sz="1200"/>
              <a:pPr/>
              <a:t>1</a:t>
            </a:fld>
            <a:endParaRPr lang="en-US" altLang="x-none" sz="1200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3198354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5CD690F-AC97-854A-BE3B-ED44186DA66D}" type="slidenum">
              <a:rPr lang="en-US" altLang="x-none" sz="1200">
                <a:solidFill>
                  <a:srgbClr val="000000"/>
                </a:solidFill>
              </a:rPr>
              <a:pPr/>
              <a:t>10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836567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861E921-765A-EC47-A169-C5ACFBA0F6A1}" type="slidenum">
              <a:rPr lang="en-US" altLang="x-none" sz="1200">
                <a:solidFill>
                  <a:srgbClr val="000000"/>
                </a:solidFill>
              </a:rPr>
              <a:pPr/>
              <a:t>11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301357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4DC57F7-F4D5-A149-B61E-40302863D974}" type="slidenum">
              <a:rPr lang="en-US" altLang="x-none" sz="1200">
                <a:solidFill>
                  <a:srgbClr val="000000"/>
                </a:solidFill>
              </a:rPr>
              <a:pPr/>
              <a:t>12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8088933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8F782B7-6391-2E4E-80AF-DB71085C9B14}" type="slidenum">
              <a:rPr lang="en-US" altLang="x-none" sz="1200">
                <a:solidFill>
                  <a:srgbClr val="000000"/>
                </a:solidFill>
              </a:rPr>
              <a:pPr/>
              <a:t>13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145802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64EDCFA-D3BF-1E43-AD53-4464C56DA738}" type="slidenum">
              <a:rPr lang="en-US" altLang="x-none" sz="1200">
                <a:solidFill>
                  <a:srgbClr val="000000"/>
                </a:solidFill>
              </a:rPr>
              <a:pPr/>
              <a:t>14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322877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80C1C87-4515-904E-9F19-DCFC914085DD}" type="slidenum">
              <a:rPr lang="en-US" altLang="x-none" sz="1200">
                <a:solidFill>
                  <a:srgbClr val="000000"/>
                </a:solidFill>
              </a:rPr>
              <a:pPr/>
              <a:t>15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51720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19E3F08-1B0B-5C42-B9C3-822275412AEB}" type="slidenum">
              <a:rPr lang="en-US" altLang="x-none" sz="1200">
                <a:solidFill>
                  <a:srgbClr val="000000"/>
                </a:solidFill>
              </a:rPr>
              <a:pPr/>
              <a:t>16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313417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8FB574B-31AD-A847-8AA6-AD3BC200E112}" type="slidenum">
              <a:rPr lang="en-US" altLang="x-none" sz="1200"/>
              <a:pPr/>
              <a:t>17</a:t>
            </a:fld>
            <a:endParaRPr lang="en-US" altLang="x-none" sz="1200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053712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A030A5C-3EDD-BA42-874F-6C0C1AB8CE3E}" type="slidenum">
              <a:rPr lang="en-US" altLang="x-none" sz="1200">
                <a:solidFill>
                  <a:srgbClr val="000000"/>
                </a:solidFill>
              </a:rPr>
              <a:pPr/>
              <a:t>18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248999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991C4763-92F7-9240-9D4D-C603E5936DE3}" type="slidenum">
              <a:rPr lang="en-US" altLang="x-none" sz="1200">
                <a:solidFill>
                  <a:srgbClr val="000000"/>
                </a:solidFill>
              </a:rPr>
              <a:pPr/>
              <a:t>19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Times New Roman" charset="0"/>
                <a:ea typeface="ＭＳ Ｐゴシック" charset="-128"/>
              </a:rPr>
              <a:t>https://httpd.apache.org/docs/2.2/howto/ssi.html</a:t>
            </a:r>
          </a:p>
        </p:txBody>
      </p:sp>
    </p:spTree>
    <p:extLst>
      <p:ext uri="{BB962C8B-B14F-4D97-AF65-F5344CB8AC3E}">
        <p14:creationId xmlns:p14="http://schemas.microsoft.com/office/powerpoint/2010/main" val="3303525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02B4210-2A7F-9A46-8CBF-E2BBB4AFDEE3}" type="slidenum">
              <a:rPr lang="en-US" altLang="x-none" sz="1200">
                <a:solidFill>
                  <a:srgbClr val="000000"/>
                </a:solidFill>
              </a:rPr>
              <a:pPr/>
              <a:t>2</a:t>
            </a:fld>
            <a:endParaRPr lang="en-US" altLang="x-none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351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58C87C4-74B1-D441-A06F-656F5AFA41AC}" type="slidenum">
              <a:rPr lang="en-US" altLang="x-none" sz="1200">
                <a:solidFill>
                  <a:srgbClr val="000000"/>
                </a:solidFill>
              </a:rPr>
              <a:pPr/>
              <a:t>20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Times New Roman" charset="0"/>
                <a:ea typeface="ＭＳ Ｐゴシック" charset="-128"/>
              </a:rPr>
              <a:t>https://httpd.apache.org/docs/2.2/howto/ssi.html</a:t>
            </a:r>
          </a:p>
        </p:txBody>
      </p:sp>
    </p:spTree>
    <p:extLst>
      <p:ext uri="{BB962C8B-B14F-4D97-AF65-F5344CB8AC3E}">
        <p14:creationId xmlns:p14="http://schemas.microsoft.com/office/powerpoint/2010/main" val="17959109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A28435-050A-BA4B-A1E1-1C51FAD555DC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855104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4F4B48-FA34-2B43-AD6C-CFB66698F632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06514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88B61C4-F7D8-CA4C-8A33-DDDD15CD7008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1594637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B95C97-203B-7E45-AD57-DFA5F69DE0B9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Times New Roman" charset="0"/>
                <a:ea typeface="ＭＳ Ｐゴシック" charset="-128"/>
              </a:rPr>
              <a:t>https://httpd.apache.org/docs/2.2/howto/htaccess.html</a:t>
            </a:r>
          </a:p>
        </p:txBody>
      </p:sp>
    </p:spTree>
    <p:extLst>
      <p:ext uri="{BB962C8B-B14F-4D97-AF65-F5344CB8AC3E}">
        <p14:creationId xmlns:p14="http://schemas.microsoft.com/office/powerpoint/2010/main" val="21499358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79349D4-0637-0744-868C-013D89CA2202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pPr lvl="1"/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42297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23D93DA-6F2E-024F-BD4C-772A1C5B9FD1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17684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421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E523B4-989C-6743-947C-31B4AFB6397B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540490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625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9625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8830508-F43C-1547-B79E-BDBB0B542886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428572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7230364-3C76-1E4B-9C43-63CAAA28057B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703531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263E2C4-E823-4344-9FEC-347C4C15D75A}" type="slidenum">
              <a:rPr lang="en-US" altLang="x-none" sz="1200">
                <a:solidFill>
                  <a:srgbClr val="000000"/>
                </a:solidFill>
              </a:rPr>
              <a:pPr/>
              <a:t>3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6702044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6DD5769-7015-FA4C-BDC9-A3EDD4671132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696139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C0977A-C7DC-5745-B8C0-44B38F6D8F35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/>
            <a:endParaRPr lang="en-US" altLang="x-none">
              <a:latin typeface="Times New Roman" charset="0"/>
              <a:ea typeface="ＭＳ Ｐゴシック" charset="-128"/>
            </a:endParaRPr>
          </a:p>
          <a:p>
            <a:endParaRPr lang="en-US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9646567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69ADB4C-6808-B74F-897E-805300782854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7075288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F8C2125-CF5B-9B46-A9E8-E026F7F06DDF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1"/>
            <a:r>
              <a:rPr lang="en-US" altLang="x-none">
                <a:latin typeface="Times New Roman" charset="0"/>
                <a:ea typeface="ＭＳ Ｐゴシック" charset="-128"/>
              </a:rPr>
              <a:t>Typical approaches to reduce latency:</a:t>
            </a:r>
          </a:p>
          <a:p>
            <a:pPr lvl="1"/>
            <a:r>
              <a:rPr lang="en-US" altLang="x-none">
                <a:latin typeface="Times New Roman" charset="0"/>
                <a:ea typeface="ＭＳ Ｐゴシック" charset="-128"/>
              </a:rPr>
              <a:t>parallel TCP connections</a:t>
            </a:r>
          </a:p>
          <a:p>
            <a:pPr lvl="1"/>
            <a:r>
              <a:rPr lang="en-US" altLang="x-none">
                <a:latin typeface="Times New Roman" charset="0"/>
                <a:ea typeface="ＭＳ Ｐゴシック" charset="-128"/>
              </a:rPr>
              <a:t>persistent HTTP</a:t>
            </a:r>
          </a:p>
          <a:p>
            <a:pPr lvl="1"/>
            <a:r>
              <a:rPr lang="en-US" altLang="x-none">
                <a:latin typeface="Times New Roman" charset="0"/>
                <a:ea typeface="ＭＳ Ｐゴシック" charset="-128"/>
              </a:rPr>
              <a:t>cache and conditional GET</a:t>
            </a:r>
          </a:p>
          <a:p>
            <a:endParaRPr lang="en-US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2253601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FEC3104-E7EA-0640-BEB2-773EA089F5B9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4412237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969E4C9-8C58-6B4A-B0E0-0C2EEAE7A9F7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5019914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2779C09-EB82-F14F-8167-39B89DC19410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310914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132F41B-39FD-D642-B897-3709ADB7930F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121116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5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C1A2D2F-3E11-DB41-931D-98154E197778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52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074817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C33FC07-EB27-1840-B527-F27B2BB6AFA9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733196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B50BDA5-5F04-B443-87DC-E4C59B0FD70D}" type="slidenum">
              <a:rPr lang="en-US" altLang="x-none" sz="1200">
                <a:solidFill>
                  <a:srgbClr val="000000"/>
                </a:solidFill>
              </a:rPr>
              <a:pPr/>
              <a:t>4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x-none">
                <a:latin typeface="Times New Roman" charset="0"/>
                <a:ea typeface="ＭＳ Ｐゴシック" charset="-128"/>
              </a:rPr>
              <a:t>A: someone (either server or client) needs to pick a new port</a:t>
            </a:r>
          </a:p>
        </p:txBody>
      </p:sp>
    </p:spTree>
    <p:extLst>
      <p:ext uri="{BB962C8B-B14F-4D97-AF65-F5344CB8AC3E}">
        <p14:creationId xmlns:p14="http://schemas.microsoft.com/office/powerpoint/2010/main" val="120893760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3FCB8C7-40A7-924C-9AEC-558436CE9AE4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36010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2CC3264-842D-D141-848B-9295C011C138}" type="slidenum">
              <a:rPr lang="en-US" altLang="x-none" sz="1200">
                <a:solidFill>
                  <a:srgbClr val="000000"/>
                </a:solidFill>
              </a:rPr>
              <a:pPr/>
              <a:t>5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43783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50E1CC2E-AC62-8944-A3F0-BFD1360E46BF}" type="slidenum">
              <a:rPr lang="en-US" altLang="x-none" sz="1200">
                <a:solidFill>
                  <a:srgbClr val="000000"/>
                </a:solidFill>
              </a:rPr>
              <a:pPr/>
              <a:t>6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78287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1769CE8-766A-7342-A4AB-0E1FFEB57043}" type="slidenum">
              <a:rPr lang="en-US" altLang="x-none" sz="1200">
                <a:solidFill>
                  <a:srgbClr val="000000"/>
                </a:solidFill>
              </a:rPr>
              <a:pPr/>
              <a:t>7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121974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  <p:sp>
        <p:nvSpPr>
          <p:cNvPr id="10650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02B4210-2A7F-9A46-8CBF-E2BBB4AFDEE3}" type="slidenum">
              <a:rPr lang="en-US" altLang="x-none" sz="1200">
                <a:solidFill>
                  <a:srgbClr val="000000"/>
                </a:solidFill>
              </a:rPr>
              <a:pPr/>
              <a:t>8</a:t>
            </a:fld>
            <a:endParaRPr lang="en-US" altLang="x-none" sz="12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88971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A46E7FE-6536-5A45-A596-A1C14D4EA916}" type="slidenum">
              <a:rPr lang="en-US" altLang="x-none" sz="1200">
                <a:solidFill>
                  <a:srgbClr val="000000"/>
                </a:solidFill>
              </a:rPr>
              <a:pPr/>
              <a:t>9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latin typeface="Times New Roman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5055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1FE8D8-425F-F648-A467-EB9C44A3570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669624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28A825-85E7-A84B-B458-21AE7162F14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303293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62A08-851A-9042-9EB2-DEA07868074B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473546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488728B-FD07-A14F-A15D-89A5C1F0BC5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17919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5D964F3-B62F-4F42-B997-9821C7BF6FC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348273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FB336D-F02B-FC48-B6EB-9F868BB216D6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237381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39BE41-BA02-D44D-8422-15F664104B2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925358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21BED2A-7D3E-F94E-9AE4-DE0B8992709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058399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3B48691-A69C-274B-95FB-46044CA0B58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6998730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5BD61CF-E55B-CB47-A643-BBB4B1D882F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7920507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07B46C2-2399-9B4B-BEC4-FE665291AE22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39343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27DCF1-1802-E74D-A33E-45E83C4548E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55627452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E9DD22-BB8C-AF40-8681-3CA9A0F7E460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2443650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01999E2-FA5A-CA40-8E9F-A8ED1591DE6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1230722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D702D5E-FC0A-AD4D-96B2-6397DFDE155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240859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44167D-54A4-F44F-BC01-BB4C530E3211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102638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5DEAD5-6E9D-DE4E-B757-56CFEF52939F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5397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D42E2C-7B3C-CD42-AA48-458C0B12CD53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5417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E8B300-BB38-F548-B269-114E3DB86FF9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52659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0648D4-6286-9148-8599-E181AA39576A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869130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323466-7E67-894C-87C6-58024C4F7427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290025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ED58CA-2139-1D49-B1C1-1CB336537D2C}" type="slidenum">
              <a:rPr lang="en-US" altLang="x-none"/>
              <a:pPr/>
              <a:t>‹#›</a:t>
            </a:fld>
            <a:endParaRPr lang="en-US" altLang="x-none"/>
          </a:p>
        </p:txBody>
      </p:sp>
    </p:spTree>
    <p:extLst>
      <p:ext uri="{BB962C8B-B14F-4D97-AF65-F5344CB8AC3E}">
        <p14:creationId xmlns:p14="http://schemas.microsoft.com/office/powerpoint/2010/main" val="1819124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75675" y="6575425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3781713-498D-D142-86BE-A260813EE92D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129222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06" r:id="rId1"/>
    <p:sldLayoutId id="2147487407" r:id="rId2"/>
    <p:sldLayoutId id="2147487408" r:id="rId3"/>
    <p:sldLayoutId id="2147487409" r:id="rId4"/>
    <p:sldLayoutId id="2147487410" r:id="rId5"/>
    <p:sldLayoutId id="2147487411" r:id="rId6"/>
    <p:sldLayoutId id="2147487412" r:id="rId7"/>
    <p:sldLayoutId id="2147487413" r:id="rId8"/>
    <p:sldLayoutId id="2147487414" r:id="rId9"/>
    <p:sldLayoutId id="2147487415" r:id="rId10"/>
    <p:sldLayoutId id="214748741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title style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x-none"/>
              <a:t>Click to edit Master text styles</a:t>
            </a:r>
          </a:p>
          <a:p>
            <a:pPr lvl="1"/>
            <a:r>
              <a:rPr lang="en-US" altLang="x-none"/>
              <a:t>Second level</a:t>
            </a:r>
          </a:p>
          <a:p>
            <a:pPr lvl="2"/>
            <a:r>
              <a:rPr lang="en-US" altLang="x-none"/>
              <a:t>Third level</a:t>
            </a:r>
          </a:p>
          <a:p>
            <a:pPr lvl="3"/>
            <a:r>
              <a:rPr lang="en-US" altLang="x-none"/>
              <a:t>Fourth level</a:t>
            </a:r>
          </a:p>
          <a:p>
            <a:pPr lvl="4"/>
            <a:r>
              <a:rPr lang="en-US" altLang="x-none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rgbClr val="000000"/>
                </a:solidFill>
                <a:latin typeface="Times New Roman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515100"/>
            <a:ext cx="45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</a:defRPr>
            </a:lvl1pPr>
          </a:lstStyle>
          <a:p>
            <a:fld id="{87710E19-40DF-8840-A1ED-BB98D1B24519}" type="slidenum">
              <a:rPr lang="en-US" altLang="x-none"/>
              <a:pPr/>
              <a:t>‹#›</a:t>
            </a:fld>
            <a:endParaRPr lang="en-US" altLang="x-none"/>
          </a:p>
        </p:txBody>
      </p:sp>
      <p:sp>
        <p:nvSpPr>
          <p:cNvPr id="13318" name="Rectangle 7"/>
          <p:cNvSpPr>
            <a:spLocks noChangeArrowheads="1"/>
          </p:cNvSpPr>
          <p:nvPr userDrawn="1"/>
        </p:nvSpPr>
        <p:spPr bwMode="auto">
          <a:xfrm>
            <a:off x="0" y="1260475"/>
            <a:ext cx="9144000" cy="76200"/>
          </a:xfrm>
          <a:prstGeom prst="rect">
            <a:avLst/>
          </a:prstGeom>
          <a:gradFill rotWithShape="0">
            <a:gsLst>
              <a:gs pos="0">
                <a:srgbClr val="475E76"/>
              </a:gs>
              <a:gs pos="100000">
                <a:srgbClr val="99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 sz="18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417" r:id="rId1"/>
    <p:sldLayoutId id="2147487418" r:id="rId2"/>
    <p:sldLayoutId id="2147487419" r:id="rId3"/>
    <p:sldLayoutId id="2147487420" r:id="rId4"/>
    <p:sldLayoutId id="2147487421" r:id="rId5"/>
    <p:sldLayoutId id="2147487422" r:id="rId6"/>
    <p:sldLayoutId id="2147487423" r:id="rId7"/>
    <p:sldLayoutId id="2147487424" r:id="rId8"/>
    <p:sldLayoutId id="2147487425" r:id="rId9"/>
    <p:sldLayoutId id="2147487426" r:id="rId10"/>
    <p:sldLayoutId id="2147487427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ZapfDingbats" charset="0"/>
        <a:buChar char="r"/>
        <a:defRPr sz="28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ZapfDingbats" charset="0"/>
        <a:buChar char="m"/>
        <a:defRPr sz="24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yale.edu/cgi-bin/ureserve.pl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httpd.apache.org/docs/2.2/howto/htaccess.html" TargetMode="Externa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5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8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5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39.xml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0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0250" y="1729775"/>
            <a:ext cx="8178800" cy="1470025"/>
          </a:xfrm>
        </p:spPr>
        <p:txBody>
          <a:bodyPr/>
          <a:lstStyle/>
          <a:p>
            <a:pPr algn="ctr"/>
            <a:r>
              <a:rPr lang="en-US" altLang="x-none" dirty="0">
                <a:ea typeface="ＭＳ Ｐゴシック" charset="-128"/>
              </a:rPr>
              <a:t>Network Applications: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HTTP/</a:t>
            </a:r>
            <a:r>
              <a:rPr lang="en-US" altLang="zh-CN" dirty="0">
                <a:ea typeface="ＭＳ Ｐゴシック" charset="-128"/>
              </a:rPr>
              <a:t>1.0/</a:t>
            </a:r>
            <a:r>
              <a:rPr lang="en-US" altLang="x-none" dirty="0">
                <a:ea typeface="ＭＳ Ｐゴシック" charset="-128"/>
              </a:rPr>
              <a:t>1.1/2</a:t>
            </a:r>
            <a:r>
              <a:rPr lang="zh-CN" altLang="en-US" dirty="0">
                <a:ea typeface="ＭＳ Ｐゴシック" charset="-128"/>
              </a:rPr>
              <a:t> 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FC55636-A2A2-A942-B24E-82076898E9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2350" y="3468838"/>
            <a:ext cx="7010400" cy="29383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charset="0"/>
              <a:buNone/>
              <a:defRPr sz="28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ZapfDingbats" charset="0"/>
              <a:buNone/>
              <a:defRPr sz="2400">
                <a:solidFill>
                  <a:schemeClr val="tx1"/>
                </a:solidFill>
                <a:latin typeface="+mn-lt"/>
                <a:ea typeface="ＭＳ Ｐゴシック" charset="0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ＭＳ Ｐゴシック" charset="0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  <a:ea typeface="ＭＳ Ｐゴシック" charset="0"/>
              </a:defRPr>
            </a:lvl5pPr>
            <a:lvl6pPr marL="22860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743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200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657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/>
            <a:r>
              <a:rPr lang="en-US" altLang="x-none" b="1" dirty="0">
                <a:ea typeface="ＭＳ Ｐゴシック" charset="-128"/>
              </a:rPr>
              <a:t>Qi</a:t>
            </a:r>
            <a:r>
              <a:rPr lang="en-US" altLang="zh-CN" b="1" dirty="0">
                <a:ea typeface="ＭＳ Ｐゴシック" charset="-128"/>
              </a:rPr>
              <a:t>ao</a:t>
            </a:r>
            <a:r>
              <a:rPr lang="zh-CN" altLang="en-US" b="1" dirty="0">
                <a:ea typeface="ＭＳ Ｐゴシック" charset="-128"/>
              </a:rPr>
              <a:t> </a:t>
            </a:r>
            <a:r>
              <a:rPr lang="en-US" altLang="zh-CN" b="1" dirty="0">
                <a:ea typeface="ＭＳ Ｐゴシック" charset="-128"/>
              </a:rPr>
              <a:t>Xiang</a:t>
            </a:r>
            <a:r>
              <a:rPr lang="en-US" altLang="zh-CN" dirty="0">
                <a:ea typeface="ＭＳ Ｐゴシック" charset="-128"/>
              </a:rPr>
              <a:t>,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 err="1">
                <a:ea typeface="ＭＳ Ｐゴシック" charset="-128"/>
              </a:rPr>
              <a:t>Congming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Gao,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 err="1">
                <a:ea typeface="ＭＳ Ｐゴシック" charset="-128"/>
              </a:rPr>
              <a:t>Qiang</a:t>
            </a:r>
            <a:r>
              <a:rPr lang="zh-CN" altLang="en-US" dirty="0">
                <a:ea typeface="ＭＳ Ｐゴシック" charset="-128"/>
              </a:rPr>
              <a:t> </a:t>
            </a:r>
            <a:r>
              <a:rPr lang="en-US" altLang="zh-CN" dirty="0">
                <a:ea typeface="ＭＳ Ｐゴシック" charset="-128"/>
              </a:rPr>
              <a:t>Su</a:t>
            </a:r>
            <a:endParaRPr lang="en-US" altLang="x-none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x-none" dirty="0">
                <a:ea typeface="ＭＳ Ｐゴシック" charset="-128"/>
              </a:rPr>
              <a:t>https://</a:t>
            </a:r>
            <a:r>
              <a:rPr lang="en-US" altLang="x-none" dirty="0" err="1">
                <a:ea typeface="ＭＳ Ｐゴシック" charset="-128"/>
              </a:rPr>
              <a:t>sngr</a:t>
            </a:r>
            <a:r>
              <a:rPr lang="en-US" altLang="zh-CN" dirty="0" err="1">
                <a:ea typeface="ＭＳ Ｐゴシック" charset="-128"/>
              </a:rPr>
              <a:t>oup.org.cn</a:t>
            </a:r>
            <a:r>
              <a:rPr lang="en-US" altLang="x-none" dirty="0">
                <a:ea typeface="ＭＳ Ｐゴシック" charset="-128"/>
              </a:rPr>
              <a:t>/courses/cnns-xmuf2</a:t>
            </a:r>
            <a:r>
              <a:rPr lang="en-US" altLang="zh-CN" dirty="0">
                <a:ea typeface="ＭＳ Ｐゴシック" charset="-128"/>
              </a:rPr>
              <a:t>5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index.shtml</a:t>
            </a:r>
            <a:endParaRPr lang="en-US" altLang="x-none" dirty="0">
              <a:ea typeface="ＭＳ Ｐゴシック" charset="-128"/>
            </a:endParaRPr>
          </a:p>
          <a:p>
            <a:pPr lvl="1"/>
            <a:endParaRPr lang="en-US" altLang="x-none" dirty="0">
              <a:ea typeface="ＭＳ Ｐゴシック" charset="-128"/>
            </a:endParaRPr>
          </a:p>
          <a:p>
            <a:pPr lvl="1"/>
            <a:r>
              <a:rPr lang="en-US" altLang="x-none" dirty="0">
                <a:ea typeface="ＭＳ Ｐゴシック" charset="-128"/>
              </a:rPr>
              <a:t>09/</a:t>
            </a:r>
            <a:r>
              <a:rPr lang="en-US" altLang="zh-CN" dirty="0">
                <a:ea typeface="宋体" charset="-122"/>
              </a:rPr>
              <a:t>30</a:t>
            </a:r>
            <a:r>
              <a:rPr lang="en-US" altLang="x-none" dirty="0">
                <a:ea typeface="ＭＳ Ｐゴシック" charset="-128"/>
              </a:rPr>
              <a:t>/20</a:t>
            </a:r>
            <a:r>
              <a:rPr lang="en-US" altLang="zh-CN" dirty="0">
                <a:ea typeface="ＭＳ Ｐゴシック" charset="-128"/>
              </a:rPr>
              <a:t>25</a:t>
            </a:r>
            <a:endParaRPr lang="en-US" altLang="x-none" sz="2400" kern="0" dirty="0">
              <a:ea typeface="ＭＳ Ｐゴシック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4D2397A-A96D-5D43-BF05-F62EA116A4EA}"/>
              </a:ext>
            </a:extLst>
          </p:cNvPr>
          <p:cNvSpPr txBox="1"/>
          <p:nvPr/>
        </p:nvSpPr>
        <p:spPr>
          <a:xfrm>
            <a:off x="465683" y="6407150"/>
            <a:ext cx="82253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+mn-lt"/>
              </a:rPr>
              <a:t>Th</a:t>
            </a:r>
            <a:r>
              <a:rPr lang="en-US" altLang="zh-CN" sz="1200" dirty="0">
                <a:latin typeface="+mn-lt"/>
              </a:rPr>
              <a:t>is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deck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of</a:t>
            </a:r>
            <a:r>
              <a:rPr lang="zh-CN" altLang="en-US" sz="1200" dirty="0">
                <a:latin typeface="+mn-lt"/>
              </a:rPr>
              <a:t> </a:t>
            </a:r>
            <a:r>
              <a:rPr lang="en-US" altLang="zh-CN" sz="1200" dirty="0">
                <a:latin typeface="+mn-lt"/>
              </a:rPr>
              <a:t>slides</a:t>
            </a:r>
            <a:r>
              <a:rPr lang="en-US" sz="1200" dirty="0">
                <a:latin typeface="+mn-lt"/>
              </a:rPr>
              <a:t> are heavily based on CPSC 433/533 at Yale University, by courtesy of Dr. Y. Richard Yang. 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84CF6BC-D129-EF41-AB2D-3FF94D27A87D}" type="slidenum">
              <a:rPr lang="en-US" altLang="x-none" sz="1400">
                <a:solidFill>
                  <a:srgbClr val="000000"/>
                </a:solidFill>
              </a:rPr>
              <a:pPr/>
              <a:t>10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8259762" cy="838200"/>
          </a:xfrm>
        </p:spPr>
        <p:txBody>
          <a:bodyPr/>
          <a:lstStyle/>
          <a:p>
            <a:r>
              <a:rPr lang="en-US" altLang="zh-CN" sz="3600">
                <a:ea typeface="宋体" charset="-122"/>
              </a:rPr>
              <a:t>HTTP is Still Evolving</a:t>
            </a:r>
            <a:endParaRPr lang="en-US" altLang="x-none" sz="3600">
              <a:ea typeface="宋体" charset="-122"/>
            </a:endParaRPr>
          </a:p>
        </p:txBody>
      </p:sp>
      <p:pic>
        <p:nvPicPr>
          <p:cNvPr id="39939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538" y="3813175"/>
            <a:ext cx="8013700" cy="153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0" name="Rectangle 2"/>
          <p:cNvSpPr>
            <a:spLocks noChangeArrowheads="1"/>
          </p:cNvSpPr>
          <p:nvPr/>
        </p:nvSpPr>
        <p:spPr bwMode="auto">
          <a:xfrm rot="-2700000">
            <a:off x="3155950" y="3255963"/>
            <a:ext cx="1203325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>
                <a:latin typeface="Comic Sans MS" charset="0"/>
              </a:rPr>
              <a:t>RFC 1945</a:t>
            </a:r>
          </a:p>
        </p:txBody>
      </p:sp>
      <p:sp>
        <p:nvSpPr>
          <p:cNvPr id="39941" name="Rectangle 3"/>
          <p:cNvSpPr>
            <a:spLocks noChangeArrowheads="1"/>
          </p:cNvSpPr>
          <p:nvPr/>
        </p:nvSpPr>
        <p:spPr bwMode="auto">
          <a:xfrm rot="-2700000">
            <a:off x="3978275" y="3230563"/>
            <a:ext cx="1241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800">
                <a:latin typeface="Comic Sans MS" charset="0"/>
              </a:rPr>
              <a:t>RFC 2068</a:t>
            </a:r>
            <a:endParaRPr lang="en-US" altLang="x-none" sz="1800"/>
          </a:p>
        </p:txBody>
      </p:sp>
      <p:sp>
        <p:nvSpPr>
          <p:cNvPr id="39942" name="Rectangle 4"/>
          <p:cNvSpPr>
            <a:spLocks noChangeArrowheads="1"/>
          </p:cNvSpPr>
          <p:nvPr/>
        </p:nvSpPr>
        <p:spPr bwMode="auto">
          <a:xfrm rot="-2700000">
            <a:off x="7567613" y="3322638"/>
            <a:ext cx="12414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800">
                <a:latin typeface="Comic Sans MS" charset="0"/>
              </a:rPr>
              <a:t>RFC </a:t>
            </a:r>
            <a:r>
              <a:rPr lang="en-US" altLang="x-none" sz="1800">
                <a:solidFill>
                  <a:srgbClr val="000000"/>
                </a:solidFill>
                <a:latin typeface="Comic Sans MS" charset="0"/>
              </a:rPr>
              <a:t>7540</a:t>
            </a:r>
            <a:endParaRPr lang="en-US" altLang="x-none"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3EE66103-8595-B74E-BC0F-2985637BCD2C}" type="slidenum">
              <a:rPr lang="en-US" altLang="x-none" sz="1400">
                <a:solidFill>
                  <a:srgbClr val="000000"/>
                </a:solidFill>
              </a:rPr>
              <a:pPr/>
              <a:t>11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41986" name="Rectangle 9"/>
          <p:cNvSpPr>
            <a:spLocks noChangeArrowheads="1"/>
          </p:cNvSpPr>
          <p:nvPr/>
        </p:nvSpPr>
        <p:spPr bwMode="auto">
          <a:xfrm>
            <a:off x="7667625" y="3238500"/>
            <a:ext cx="828675" cy="295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HTTP </a:t>
            </a:r>
            <a:r>
              <a:rPr lang="en-US" altLang="zh-CN" sz="3600">
                <a:ea typeface="宋体" charset="-122"/>
              </a:rPr>
              <a:t>1.0</a:t>
            </a:r>
            <a:r>
              <a:rPr lang="en-US" altLang="x-none" sz="3600">
                <a:ea typeface="ＭＳ Ｐゴシック" charset="-128"/>
              </a:rPr>
              <a:t> Message Flow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7773988" cy="4648200"/>
          </a:xfrm>
        </p:spPr>
        <p:txBody>
          <a:bodyPr/>
          <a:lstStyle/>
          <a:p>
            <a:pPr>
              <a:lnSpc>
                <a:spcPct val="90000"/>
              </a:lnSpc>
              <a:buClr>
                <a:srgbClr val="3333CC"/>
              </a:buClr>
              <a:buFont typeface="Wingdings" pitchFamily="2" charset="2"/>
              <a:buChar char="q"/>
            </a:pPr>
            <a:r>
              <a:rPr lang="en-US" altLang="zh-CN" sz="2400" dirty="0">
                <a:solidFill>
                  <a:srgbClr val="000000"/>
                </a:solidFill>
                <a:ea typeface="宋体" charset="-122"/>
              </a:rPr>
              <a:t>S</a:t>
            </a:r>
            <a:r>
              <a:rPr lang="en-US" altLang="x-none" sz="2400" dirty="0">
                <a:solidFill>
                  <a:srgbClr val="000000"/>
                </a:solidFill>
                <a:ea typeface="ＭＳ Ｐゴシック" charset="-128"/>
              </a:rPr>
              <a:t>erver waits for requests from clients</a:t>
            </a:r>
          </a:p>
          <a:p>
            <a:pPr>
              <a:lnSpc>
                <a:spcPct val="90000"/>
              </a:lnSpc>
              <a:buClr>
                <a:srgbClr val="3333CC"/>
              </a:buClr>
              <a:buFont typeface="Wingdings" pitchFamily="2" charset="2"/>
              <a:buChar char="q"/>
            </a:pPr>
            <a:endParaRPr lang="en-US" altLang="zh-CN" sz="2400" dirty="0">
              <a:ea typeface="宋体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CN" sz="2400" dirty="0">
                <a:ea typeface="宋体" charset="-122"/>
              </a:rPr>
              <a:t>C</a:t>
            </a:r>
            <a:r>
              <a:rPr lang="en-US" altLang="x-none" sz="2400" dirty="0">
                <a:ea typeface="ＭＳ Ｐゴシック" charset="-128"/>
              </a:rPr>
              <a:t>lient initiates TCP connection (creates socket) to server, port 80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CN" sz="2400" dirty="0">
                <a:solidFill>
                  <a:schemeClr val="accent2"/>
                </a:solidFill>
                <a:ea typeface="宋体" charset="-122"/>
              </a:rPr>
              <a:t>Client sends request for a document</a:t>
            </a: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400" dirty="0">
                <a:solidFill>
                  <a:schemeClr val="accent2"/>
                </a:solidFill>
                <a:ea typeface="ＭＳ Ｐゴシック" charset="-128"/>
              </a:rPr>
              <a:t>Web server </a:t>
            </a:r>
            <a:r>
              <a:rPr lang="en-US" altLang="zh-CN" sz="2400" dirty="0">
                <a:solidFill>
                  <a:schemeClr val="accent2"/>
                </a:solidFill>
                <a:ea typeface="宋体" charset="-122"/>
              </a:rPr>
              <a:t>sends back the document</a:t>
            </a:r>
            <a:endParaRPr lang="en-US" altLang="x-none" sz="2400" dirty="0">
              <a:solidFill>
                <a:schemeClr val="accent2"/>
              </a:solidFill>
              <a:ea typeface="ＭＳ Ｐゴシック" charset="-128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TCP connection closed</a:t>
            </a:r>
            <a:endParaRPr lang="en-US" altLang="zh-CN" sz="2400" dirty="0">
              <a:ea typeface="宋体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endParaRPr lang="en-US" altLang="zh-CN" sz="2400" dirty="0">
              <a:ea typeface="宋体" charset="-122"/>
            </a:endParaRPr>
          </a:p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CN" sz="2400" dirty="0">
                <a:ea typeface="宋体" charset="-122"/>
              </a:rPr>
              <a:t>Client parses the document to find embedded  objects (images)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zh-CN" dirty="0">
                <a:ea typeface="宋体" charset="-122"/>
              </a:rPr>
              <a:t>repeat above for each image</a:t>
            </a:r>
            <a:endParaRPr lang="en-US" altLang="x-none" dirty="0">
              <a:ea typeface="ＭＳ Ｐゴシック" charset="-128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A80B967-A274-E641-B0E8-FB771C5F3F6E}" type="slidenum">
              <a:rPr lang="en-US" altLang="x-none" sz="1200">
                <a:solidFill>
                  <a:srgbClr val="000000"/>
                </a:solidFill>
              </a:rPr>
              <a:pPr/>
              <a:t>12</a:t>
            </a:fld>
            <a:endParaRPr lang="en-US" altLang="x-none" sz="1200">
              <a:solidFill>
                <a:srgbClr val="000000"/>
              </a:solidFill>
            </a:endParaRPr>
          </a:p>
        </p:txBody>
      </p:sp>
      <p:sp>
        <p:nvSpPr>
          <p:cNvPr id="44034" name="Line 11"/>
          <p:cNvSpPr>
            <a:spLocks noChangeShapeType="1"/>
          </p:cNvSpPr>
          <p:nvPr/>
        </p:nvSpPr>
        <p:spPr bwMode="auto">
          <a:xfrm>
            <a:off x="476250" y="2338388"/>
            <a:ext cx="0" cy="44958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Rectangle 13"/>
          <p:cNvSpPr>
            <a:spLocks noChangeArrowheads="1"/>
          </p:cNvSpPr>
          <p:nvPr/>
        </p:nvSpPr>
        <p:spPr bwMode="auto">
          <a:xfrm>
            <a:off x="238125" y="6262688"/>
            <a:ext cx="657225" cy="295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 sz="2000">
              <a:solidFill>
                <a:srgbClr val="000000"/>
              </a:solidFill>
            </a:endParaRPr>
          </a:p>
        </p:txBody>
      </p:sp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>
          <a:xfrm>
            <a:off x="542925" y="257175"/>
            <a:ext cx="8148638" cy="866775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HTTP </a:t>
            </a:r>
            <a:r>
              <a:rPr lang="en-US" altLang="zh-CN" sz="3200">
                <a:ea typeface="宋体" charset="-122"/>
              </a:rPr>
              <a:t>1.0 Message Flow (</a:t>
            </a:r>
            <a:r>
              <a:rPr lang="en-US" altLang="zh-CN" sz="2800">
                <a:ea typeface="宋体" charset="-122"/>
              </a:rPr>
              <a:t>more detail</a:t>
            </a:r>
            <a:r>
              <a:rPr lang="en-US" altLang="zh-CN" sz="3200">
                <a:ea typeface="宋体" charset="-122"/>
              </a:rPr>
              <a:t>)</a:t>
            </a:r>
            <a:endParaRPr lang="en-US" altLang="x-none" sz="3200">
              <a:ea typeface="ＭＳ Ｐゴシック" charset="-128"/>
            </a:endParaRPr>
          </a:p>
        </p:txBody>
      </p:sp>
      <p:sp>
        <p:nvSpPr>
          <p:cNvPr id="4403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3875" y="1487488"/>
            <a:ext cx="8343900" cy="466725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000" dirty="0">
                <a:ea typeface="ＭＳ Ｐゴシック" charset="-128"/>
              </a:rPr>
              <a:t>Suppose user enters URL 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zh-CN" sz="1800" dirty="0" err="1">
                <a:latin typeface="Arial" charset="0"/>
                <a:ea typeface="ＭＳ Ｐゴシック" charset="-128"/>
              </a:rPr>
              <a:t>qiaoxiang.me</a:t>
            </a:r>
            <a:r>
              <a:rPr lang="en-US" altLang="x-none" sz="1800" dirty="0">
                <a:latin typeface="Arial" charset="0"/>
                <a:ea typeface="ＭＳ Ｐゴシック" charset="-128"/>
              </a:rPr>
              <a:t>/</a:t>
            </a:r>
            <a:r>
              <a:rPr lang="en-US" altLang="x-none" sz="1800" dirty="0" err="1">
                <a:latin typeface="Arial" charset="0"/>
                <a:ea typeface="ＭＳ Ｐゴシック" charset="-128"/>
              </a:rPr>
              <a:t>index.html</a:t>
            </a:r>
            <a:endParaRPr lang="en-US" altLang="x-none" sz="2000" dirty="0">
              <a:ea typeface="ＭＳ Ｐゴシック" charset="-128"/>
            </a:endParaRPr>
          </a:p>
        </p:txBody>
      </p:sp>
      <p:sp>
        <p:nvSpPr>
          <p:cNvPr id="4403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657225" y="2185988"/>
            <a:ext cx="3810000" cy="19050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1a</a:t>
            </a:r>
            <a:r>
              <a:rPr lang="en-US" altLang="x-none" sz="1800" dirty="0">
                <a:solidFill>
                  <a:srgbClr val="FF0000"/>
                </a:solidFill>
                <a:ea typeface="ＭＳ Ｐゴシック" charset="-128"/>
              </a:rPr>
              <a:t>.</a:t>
            </a:r>
            <a:r>
              <a:rPr lang="en-US" altLang="x-none" sz="1800" dirty="0">
                <a:ea typeface="ＭＳ Ｐゴシック" charset="-128"/>
              </a:rPr>
              <a:t> http client initiates TCP connection to http server (process) at </a:t>
            </a:r>
            <a:r>
              <a:rPr lang="en-US" altLang="zh-CN" sz="1800" dirty="0" err="1">
                <a:latin typeface="Arial" charset="0"/>
                <a:ea typeface="ＭＳ Ｐゴシック" charset="-128"/>
              </a:rPr>
              <a:t>qiaoxiang.me</a:t>
            </a:r>
            <a:r>
              <a:rPr lang="en-US" altLang="x-none" sz="1800" dirty="0">
                <a:latin typeface="Arial" charset="0"/>
                <a:ea typeface="ＭＳ Ｐゴシック" charset="-128"/>
              </a:rPr>
              <a:t>.</a:t>
            </a:r>
            <a:r>
              <a:rPr lang="en-US" altLang="x-none" sz="1800" dirty="0">
                <a:ea typeface="ＭＳ Ｐゴシック" charset="-128"/>
              </a:rPr>
              <a:t> Port 80 is default for http server.</a:t>
            </a:r>
            <a:endParaRPr lang="en-US" altLang="x-none" sz="2000" dirty="0">
              <a:ea typeface="ＭＳ Ｐゴシック" charset="-128"/>
            </a:endParaRPr>
          </a:p>
        </p:txBody>
      </p:sp>
      <p:sp>
        <p:nvSpPr>
          <p:cNvPr id="44039" name="Rectangle 5"/>
          <p:cNvSpPr>
            <a:spLocks noChangeArrowheads="1"/>
          </p:cNvSpPr>
          <p:nvPr/>
        </p:nvSpPr>
        <p:spPr bwMode="auto">
          <a:xfrm>
            <a:off x="704850" y="3856038"/>
            <a:ext cx="3810000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charset="0"/>
              <a:buNone/>
            </a:pPr>
            <a:r>
              <a:rPr lang="en-US" altLang="x-none" sz="2000" dirty="0">
                <a:solidFill>
                  <a:srgbClr val="FF0000"/>
                </a:solidFill>
              </a:rPr>
              <a:t>2.</a:t>
            </a:r>
            <a:r>
              <a:rPr lang="en-US" altLang="x-none" sz="2000" dirty="0">
                <a:solidFill>
                  <a:srgbClr val="000000"/>
                </a:solidFill>
              </a:rPr>
              <a:t> </a:t>
            </a:r>
            <a:r>
              <a:rPr lang="en-US" altLang="x-none" dirty="0">
                <a:solidFill>
                  <a:srgbClr val="000000"/>
                </a:solidFill>
              </a:rPr>
              <a:t>http client sends http </a:t>
            </a:r>
            <a:r>
              <a:rPr lang="en-US" altLang="x-none" i="1" dirty="0">
                <a:solidFill>
                  <a:srgbClr val="3333CC"/>
                </a:solidFill>
              </a:rPr>
              <a:t>request message</a:t>
            </a:r>
            <a:r>
              <a:rPr lang="en-US" altLang="x-none" dirty="0">
                <a:solidFill>
                  <a:srgbClr val="000000"/>
                </a:solidFill>
              </a:rPr>
              <a:t> (containing URL) into TCP connection socket</a:t>
            </a:r>
          </a:p>
        </p:txBody>
      </p:sp>
      <p:sp>
        <p:nvSpPr>
          <p:cNvPr id="44040" name="Rectangle 6"/>
          <p:cNvSpPr>
            <a:spLocks noChangeArrowheads="1"/>
          </p:cNvSpPr>
          <p:nvPr/>
        </p:nvSpPr>
        <p:spPr bwMode="auto">
          <a:xfrm>
            <a:off x="4781550" y="3067050"/>
            <a:ext cx="3810000" cy="808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charset="0"/>
              <a:buNone/>
            </a:pPr>
            <a:r>
              <a:rPr lang="en-US" altLang="x-none" sz="2000">
                <a:solidFill>
                  <a:srgbClr val="FF0000"/>
                </a:solidFill>
              </a:rPr>
              <a:t>1b.</a:t>
            </a:r>
            <a:r>
              <a:rPr lang="en-US" altLang="x-none" sz="2000">
                <a:solidFill>
                  <a:srgbClr val="000000"/>
                </a:solidFill>
              </a:rPr>
              <a:t> </a:t>
            </a:r>
            <a:r>
              <a:rPr lang="en-US" altLang="zh-CN">
                <a:solidFill>
                  <a:srgbClr val="000000"/>
                </a:solidFill>
                <a:ea typeface="宋体" charset="-122"/>
              </a:rPr>
              <a:t>server</a:t>
            </a:r>
            <a:r>
              <a:rPr lang="en-US" altLang="x-none">
                <a:solidFill>
                  <a:srgbClr val="000000"/>
                </a:solidFill>
              </a:rPr>
              <a:t>  </a:t>
            </a:r>
            <a:r>
              <a:rPr lang="ja-JP" altLang="en-US">
                <a:solidFill>
                  <a:srgbClr val="000000"/>
                </a:solidFill>
              </a:rPr>
              <a:t>“</a:t>
            </a:r>
            <a:r>
              <a:rPr lang="en-US" altLang="ja-JP">
                <a:solidFill>
                  <a:srgbClr val="000000"/>
                </a:solidFill>
              </a:rPr>
              <a:t>accepts</a:t>
            </a:r>
            <a:r>
              <a:rPr lang="ja-JP" altLang="en-US">
                <a:solidFill>
                  <a:srgbClr val="000000"/>
                </a:solidFill>
              </a:rPr>
              <a:t>”</a:t>
            </a:r>
            <a:r>
              <a:rPr lang="en-US" altLang="ja-JP">
                <a:solidFill>
                  <a:srgbClr val="000000"/>
                </a:solidFill>
              </a:rPr>
              <a:t> connection, </a:t>
            </a:r>
            <a:r>
              <a:rPr lang="en-US" altLang="zh-CN">
                <a:solidFill>
                  <a:srgbClr val="000000"/>
                </a:solidFill>
                <a:ea typeface="宋体" charset="-122"/>
              </a:rPr>
              <a:t>ack.</a:t>
            </a:r>
            <a:r>
              <a:rPr lang="en-US" altLang="ja-JP">
                <a:solidFill>
                  <a:srgbClr val="000000"/>
                </a:solidFill>
              </a:rPr>
              <a:t> client</a:t>
            </a:r>
            <a:endParaRPr lang="en-US" altLang="x-none" sz="2000">
              <a:solidFill>
                <a:srgbClr val="000000"/>
              </a:solidFill>
            </a:endParaRPr>
          </a:p>
        </p:txBody>
      </p:sp>
      <p:sp>
        <p:nvSpPr>
          <p:cNvPr id="44041" name="Rectangle 7"/>
          <p:cNvSpPr>
            <a:spLocks noChangeArrowheads="1"/>
          </p:cNvSpPr>
          <p:nvPr/>
        </p:nvSpPr>
        <p:spPr bwMode="auto">
          <a:xfrm>
            <a:off x="4724400" y="4257675"/>
            <a:ext cx="44196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charset="0"/>
              <a:buNone/>
            </a:pPr>
            <a:r>
              <a:rPr lang="en-US" altLang="x-none" sz="2000" dirty="0">
                <a:solidFill>
                  <a:srgbClr val="FF0000"/>
                </a:solidFill>
              </a:rPr>
              <a:t>3.</a:t>
            </a:r>
            <a:r>
              <a:rPr lang="en-US" altLang="x-none" sz="2000" dirty="0">
                <a:solidFill>
                  <a:srgbClr val="000000"/>
                </a:solidFill>
              </a:rPr>
              <a:t> </a:t>
            </a:r>
            <a:r>
              <a:rPr lang="en-US" altLang="x-none" dirty="0">
                <a:solidFill>
                  <a:srgbClr val="000000"/>
                </a:solidFill>
              </a:rPr>
              <a:t>http server receives request message, forms </a:t>
            </a:r>
            <a:r>
              <a:rPr lang="en-US" altLang="x-none" i="1" dirty="0">
                <a:solidFill>
                  <a:srgbClr val="3333CC"/>
                </a:solidFill>
              </a:rPr>
              <a:t>response message</a:t>
            </a:r>
            <a:r>
              <a:rPr lang="en-US" altLang="x-none" dirty="0">
                <a:solidFill>
                  <a:srgbClr val="000000"/>
                </a:solidFill>
              </a:rPr>
              <a:t> containing requested object (</a:t>
            </a:r>
            <a:r>
              <a:rPr lang="en-US" altLang="x-none" dirty="0" err="1">
                <a:solidFill>
                  <a:srgbClr val="000000"/>
                </a:solidFill>
                <a:latin typeface="Arial" charset="0"/>
              </a:rPr>
              <a:t>index.html</a:t>
            </a:r>
            <a:r>
              <a:rPr lang="en-US" altLang="x-none" dirty="0">
                <a:solidFill>
                  <a:srgbClr val="000000"/>
                </a:solidFill>
              </a:rPr>
              <a:t>), sends message into socket (the sending speed increases slowly, which is called slow-start)</a:t>
            </a:r>
          </a:p>
        </p:txBody>
      </p:sp>
      <p:sp>
        <p:nvSpPr>
          <p:cNvPr id="44042" name="Line 8"/>
          <p:cNvSpPr>
            <a:spLocks noChangeShapeType="1"/>
          </p:cNvSpPr>
          <p:nvPr/>
        </p:nvSpPr>
        <p:spPr bwMode="auto">
          <a:xfrm>
            <a:off x="4048125" y="2598738"/>
            <a:ext cx="1095375" cy="5238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9"/>
          <p:cNvSpPr>
            <a:spLocks noChangeShapeType="1"/>
          </p:cNvSpPr>
          <p:nvPr/>
        </p:nvSpPr>
        <p:spPr bwMode="auto">
          <a:xfrm>
            <a:off x="3946525" y="4567238"/>
            <a:ext cx="1095375" cy="5238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4" name="Line 10"/>
          <p:cNvSpPr>
            <a:spLocks noChangeShapeType="1"/>
          </p:cNvSpPr>
          <p:nvPr/>
        </p:nvSpPr>
        <p:spPr bwMode="auto">
          <a:xfrm flipH="1">
            <a:off x="3933825" y="5367338"/>
            <a:ext cx="1095375" cy="5238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Text Box 12"/>
          <p:cNvSpPr txBox="1">
            <a:spLocks noChangeArrowheads="1"/>
          </p:cNvSpPr>
          <p:nvPr/>
        </p:nvSpPr>
        <p:spPr bwMode="auto">
          <a:xfrm>
            <a:off x="279400" y="6184900"/>
            <a:ext cx="6096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3333CC"/>
                </a:solidFill>
                <a:latin typeface="Comic Sans MS" charset="0"/>
              </a:rPr>
              <a:t>time</a:t>
            </a:r>
            <a:endParaRPr lang="en-US" altLang="x-none" sz="16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44046" name="Line 14"/>
          <p:cNvSpPr>
            <a:spLocks noChangeShapeType="1"/>
          </p:cNvSpPr>
          <p:nvPr/>
        </p:nvSpPr>
        <p:spPr bwMode="auto">
          <a:xfrm flipH="1">
            <a:off x="4019550" y="3405188"/>
            <a:ext cx="1095375" cy="52387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Rectangle 18"/>
          <p:cNvSpPr>
            <a:spLocks noChangeArrowheads="1"/>
          </p:cNvSpPr>
          <p:nvPr/>
        </p:nvSpPr>
        <p:spPr bwMode="auto">
          <a:xfrm>
            <a:off x="4833938" y="1295400"/>
            <a:ext cx="38100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charset="0"/>
              <a:buNone/>
            </a:pPr>
            <a:r>
              <a:rPr lang="en-US" altLang="zh-CN" sz="2000" dirty="0">
                <a:solidFill>
                  <a:srgbClr val="FF0000"/>
                </a:solidFill>
                <a:ea typeface="宋体" charset="-122"/>
              </a:rPr>
              <a:t>0</a:t>
            </a:r>
            <a:r>
              <a:rPr lang="en-US" altLang="x-none" sz="2000" dirty="0">
                <a:solidFill>
                  <a:srgbClr val="FF0000"/>
                </a:solidFill>
              </a:rPr>
              <a:t>.</a:t>
            </a:r>
            <a:r>
              <a:rPr lang="en-US" altLang="x-none" sz="2000" dirty="0">
                <a:solidFill>
                  <a:srgbClr val="000000"/>
                </a:solidFill>
              </a:rPr>
              <a:t> </a:t>
            </a:r>
            <a:r>
              <a:rPr lang="en-US" altLang="x-none" dirty="0">
                <a:solidFill>
                  <a:srgbClr val="000000"/>
                </a:solidFill>
              </a:rPr>
              <a:t>http server at host </a:t>
            </a:r>
            <a:r>
              <a:rPr lang="en-US" altLang="zh-CN" dirty="0" err="1">
                <a:solidFill>
                  <a:srgbClr val="000000"/>
                </a:solidFill>
                <a:latin typeface="Arial" charset="0"/>
              </a:rPr>
              <a:t>qiaoxiang.me</a:t>
            </a:r>
            <a:r>
              <a:rPr lang="zh-CN" altLang="en-US" dirty="0">
                <a:solidFill>
                  <a:srgbClr val="000000"/>
                </a:solidFill>
                <a:latin typeface="Arial" charset="0"/>
              </a:rPr>
              <a:t> </a:t>
            </a:r>
            <a:r>
              <a:rPr lang="en-US" altLang="x-none" dirty="0">
                <a:solidFill>
                  <a:srgbClr val="000000"/>
                </a:solidFill>
              </a:rPr>
              <a:t>waiting for TCP connection at port 80. </a:t>
            </a:r>
            <a:endParaRPr lang="en-US" altLang="x-none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49AABBDC-A4B2-1D42-9393-82B7E1394213}" type="slidenum">
              <a:rPr lang="en-US" altLang="x-none" sz="1400">
                <a:solidFill>
                  <a:srgbClr val="000000"/>
                </a:solidFill>
              </a:rPr>
              <a:pPr/>
              <a:t>13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46082" name="Rectangle 4"/>
          <p:cNvSpPr>
            <a:spLocks noGrp="1" noChangeArrowheads="1"/>
          </p:cNvSpPr>
          <p:nvPr>
            <p:ph type="title"/>
          </p:nvPr>
        </p:nvSpPr>
        <p:spPr>
          <a:xfrm>
            <a:off x="542925" y="257175"/>
            <a:ext cx="7772400" cy="866775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HTTP </a:t>
            </a:r>
            <a:r>
              <a:rPr lang="en-US" altLang="zh-CN" sz="3200">
                <a:ea typeface="宋体" charset="-122"/>
              </a:rPr>
              <a:t>1.0 Message Flow</a:t>
            </a:r>
            <a:r>
              <a:rPr lang="en-US" altLang="x-none" sz="3600">
                <a:ea typeface="ＭＳ Ｐゴシック" charset="-128"/>
              </a:rPr>
              <a:t> (cont.)</a:t>
            </a:r>
          </a:p>
        </p:txBody>
      </p:sp>
      <p:sp>
        <p:nvSpPr>
          <p:cNvPr id="46083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685800" y="2428875"/>
            <a:ext cx="3810000" cy="1533525"/>
          </a:xfrm>
        </p:spPr>
        <p:txBody>
          <a:bodyPr/>
          <a:lstStyle/>
          <a:p>
            <a:pPr>
              <a:lnSpc>
                <a:spcPct val="90000"/>
              </a:lnSpc>
              <a:buFont typeface="ZapfDingbats" charset="0"/>
              <a:buNone/>
            </a:pPr>
            <a:r>
              <a:rPr lang="en-US" altLang="x-none" sz="2000">
                <a:solidFill>
                  <a:srgbClr val="FF0000"/>
                </a:solidFill>
                <a:ea typeface="ＭＳ Ｐゴシック" charset="-128"/>
              </a:rPr>
              <a:t>5</a:t>
            </a:r>
            <a:r>
              <a:rPr lang="en-US" altLang="x-none" sz="1800">
                <a:solidFill>
                  <a:srgbClr val="FF0000"/>
                </a:solidFill>
                <a:ea typeface="ＭＳ Ｐゴシック" charset="-128"/>
              </a:rPr>
              <a:t>.</a:t>
            </a:r>
            <a:r>
              <a:rPr lang="en-US" altLang="x-none" sz="1800">
                <a:ea typeface="ＭＳ Ｐゴシック" charset="-128"/>
              </a:rPr>
              <a:t> http client receives response message containing html file, parses html file, finds embedded image</a:t>
            </a:r>
            <a:endParaRPr lang="en-US" altLang="x-none" sz="2000">
              <a:ea typeface="ＭＳ Ｐゴシック" charset="-128"/>
            </a:endParaRPr>
          </a:p>
        </p:txBody>
      </p:sp>
      <p:sp>
        <p:nvSpPr>
          <p:cNvPr id="46084" name="Rectangle 7"/>
          <p:cNvSpPr>
            <a:spLocks noChangeArrowheads="1"/>
          </p:cNvSpPr>
          <p:nvPr/>
        </p:nvSpPr>
        <p:spPr bwMode="auto">
          <a:xfrm>
            <a:off x="714375" y="3924300"/>
            <a:ext cx="381000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charset="0"/>
              <a:buNone/>
            </a:pPr>
            <a:r>
              <a:rPr lang="en-US" altLang="x-none" sz="2000">
                <a:solidFill>
                  <a:srgbClr val="FF0000"/>
                </a:solidFill>
              </a:rPr>
              <a:t>6.</a:t>
            </a:r>
            <a:r>
              <a:rPr lang="en-US" altLang="x-none" sz="2000">
                <a:solidFill>
                  <a:srgbClr val="000000"/>
                </a:solidFill>
              </a:rPr>
              <a:t> </a:t>
            </a:r>
            <a:r>
              <a:rPr lang="en-US" altLang="x-none">
                <a:solidFill>
                  <a:srgbClr val="000000"/>
                </a:solidFill>
              </a:rPr>
              <a:t>Steps 1-5 repeated for each of the embedded images</a:t>
            </a:r>
          </a:p>
        </p:txBody>
      </p:sp>
      <p:sp>
        <p:nvSpPr>
          <p:cNvPr id="46085" name="Rectangle 8"/>
          <p:cNvSpPr>
            <a:spLocks noChangeArrowheads="1"/>
          </p:cNvSpPr>
          <p:nvPr/>
        </p:nvSpPr>
        <p:spPr bwMode="auto">
          <a:xfrm>
            <a:off x="4724400" y="1401763"/>
            <a:ext cx="381000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>
              <a:spcBef>
                <a:spcPct val="20000"/>
              </a:spcBef>
              <a:buClr>
                <a:srgbClr val="3333CC"/>
              </a:buClr>
              <a:buSzPct val="85000"/>
              <a:buFont typeface="ZapfDingbats" charset="0"/>
              <a:buNone/>
            </a:pPr>
            <a:r>
              <a:rPr lang="en-US" altLang="x-none" sz="2000">
                <a:solidFill>
                  <a:srgbClr val="FF0000"/>
                </a:solidFill>
              </a:rPr>
              <a:t>4.</a:t>
            </a:r>
            <a:r>
              <a:rPr lang="en-US" altLang="x-none" sz="2000">
                <a:solidFill>
                  <a:srgbClr val="000000"/>
                </a:solidFill>
              </a:rPr>
              <a:t> </a:t>
            </a:r>
            <a:r>
              <a:rPr lang="en-US" altLang="x-none">
                <a:solidFill>
                  <a:srgbClr val="000000"/>
                </a:solidFill>
              </a:rPr>
              <a:t>http server closes TCP connection. </a:t>
            </a:r>
            <a:endParaRPr lang="en-US" altLang="x-none" sz="2000">
              <a:solidFill>
                <a:srgbClr val="000000"/>
              </a:solidFill>
            </a:endParaRPr>
          </a:p>
        </p:txBody>
      </p:sp>
      <p:sp>
        <p:nvSpPr>
          <p:cNvPr id="46086" name="Line 2"/>
          <p:cNvSpPr>
            <a:spLocks noChangeShapeType="1"/>
          </p:cNvSpPr>
          <p:nvPr/>
        </p:nvSpPr>
        <p:spPr bwMode="auto">
          <a:xfrm>
            <a:off x="542925" y="1962150"/>
            <a:ext cx="0" cy="257175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6087" name="Rectangle 3"/>
          <p:cNvSpPr>
            <a:spLocks noChangeArrowheads="1"/>
          </p:cNvSpPr>
          <p:nvPr/>
        </p:nvSpPr>
        <p:spPr bwMode="auto">
          <a:xfrm>
            <a:off x="304800" y="3962400"/>
            <a:ext cx="342900" cy="2952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endParaRPr lang="x-none" altLang="x-none">
              <a:solidFill>
                <a:srgbClr val="000000"/>
              </a:solidFill>
            </a:endParaRPr>
          </a:p>
        </p:txBody>
      </p:sp>
      <p:sp>
        <p:nvSpPr>
          <p:cNvPr id="46088" name="Text Box 13"/>
          <p:cNvSpPr txBox="1">
            <a:spLocks noChangeArrowheads="1"/>
          </p:cNvSpPr>
          <p:nvPr/>
        </p:nvSpPr>
        <p:spPr bwMode="auto">
          <a:xfrm>
            <a:off x="77788" y="3840163"/>
            <a:ext cx="815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800">
                <a:solidFill>
                  <a:srgbClr val="3333CC"/>
                </a:solidFill>
                <a:latin typeface="Comic Sans MS" charset="0"/>
              </a:rPr>
              <a:t>time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46089" name="Text Box 17"/>
          <p:cNvSpPr txBox="1">
            <a:spLocks noChangeArrowheads="1"/>
          </p:cNvSpPr>
          <p:nvPr/>
        </p:nvSpPr>
        <p:spPr bwMode="auto">
          <a:xfrm>
            <a:off x="1009650" y="5907088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endParaRPr lang="x-none" altLang="x-none" sz="1800">
              <a:solidFill>
                <a:srgbClr val="000000"/>
              </a:solidFill>
              <a:latin typeface="Comic Sans MS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Basic HTTP Server Workflow</a:t>
            </a:r>
            <a:endParaRPr lang="en-US" altLang="x-none">
              <a:ea typeface="ＭＳ Ｐゴシック" charset="-128"/>
            </a:endParaRPr>
          </a:p>
        </p:txBody>
      </p:sp>
      <p:grpSp>
        <p:nvGrpSpPr>
          <p:cNvPr id="68610" name="Group 19"/>
          <p:cNvGrpSpPr>
            <a:grpSpLocks/>
          </p:cNvGrpSpPr>
          <p:nvPr/>
        </p:nvGrpSpPr>
        <p:grpSpPr bwMode="auto">
          <a:xfrm>
            <a:off x="4803775" y="1501775"/>
            <a:ext cx="3375025" cy="4386263"/>
            <a:chOff x="427" y="1018"/>
            <a:chExt cx="2126" cy="2763"/>
          </a:xfrm>
        </p:grpSpPr>
        <p:sp>
          <p:nvSpPr>
            <p:cNvPr id="68628" name="Rectangle 7"/>
            <p:cNvSpPr>
              <a:spLocks noChangeArrowheads="1"/>
            </p:cNvSpPr>
            <p:nvPr/>
          </p:nvSpPr>
          <p:spPr bwMode="auto">
            <a:xfrm>
              <a:off x="500" y="1334"/>
              <a:ext cx="2053" cy="244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68629" name="Text Box 8"/>
            <p:cNvSpPr txBox="1">
              <a:spLocks noChangeArrowheads="1"/>
            </p:cNvSpPr>
            <p:nvPr/>
          </p:nvSpPr>
          <p:spPr bwMode="auto">
            <a:xfrm>
              <a:off x="427" y="1215"/>
              <a:ext cx="76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000">
                  <a:solidFill>
                    <a:srgbClr val="000000"/>
                  </a:solidFill>
                  <a:latin typeface="Comic Sans MS" charset="0"/>
                </a:rPr>
                <a:t>TCP socket space</a:t>
              </a:r>
            </a:p>
          </p:txBody>
        </p:sp>
        <p:grpSp>
          <p:nvGrpSpPr>
            <p:cNvPr id="68630" name="Group 9"/>
            <p:cNvGrpSpPr>
              <a:grpSpLocks/>
            </p:cNvGrpSpPr>
            <p:nvPr/>
          </p:nvGrpSpPr>
          <p:grpSpPr bwMode="auto">
            <a:xfrm>
              <a:off x="558" y="1436"/>
              <a:ext cx="1928" cy="605"/>
              <a:chOff x="625" y="1436"/>
              <a:chExt cx="1786" cy="576"/>
            </a:xfrm>
          </p:grpSpPr>
          <p:sp>
            <p:nvSpPr>
              <p:cNvPr id="68638" name="Rectangle 10"/>
              <p:cNvSpPr>
                <a:spLocks noChangeArrowheads="1"/>
              </p:cNvSpPr>
              <p:nvPr/>
            </p:nvSpPr>
            <p:spPr bwMode="auto">
              <a:xfrm>
                <a:off x="628" y="1436"/>
                <a:ext cx="1783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68639" name="Text Box 11"/>
              <p:cNvSpPr txBox="1">
                <a:spLocks noChangeArrowheads="1"/>
              </p:cNvSpPr>
              <p:nvPr/>
            </p:nvSpPr>
            <p:spPr bwMode="auto">
              <a:xfrm>
                <a:off x="625" y="1445"/>
                <a:ext cx="1116" cy="5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state: listening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address:  {*.</a:t>
                </a:r>
                <a:r>
                  <a:rPr lang="en-US" altLang="zh-CN" sz="1000" b="1">
                    <a:solidFill>
                      <a:srgbClr val="000000"/>
                    </a:solidFill>
                    <a:latin typeface="Comic Sans MS" charset="0"/>
                    <a:ea typeface="宋体" charset="-122"/>
                  </a:rPr>
                  <a:t>6789</a:t>
                </a:r>
                <a:r>
                  <a:rPr lang="en-US" altLang="x-none" sz="1000" b="1">
                    <a:solidFill>
                      <a:srgbClr val="000000"/>
                    </a:solidFill>
                    <a:latin typeface="Comic Sans MS" charset="0"/>
                  </a:rPr>
                  <a:t>, 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*</a:t>
                </a:r>
                <a:r>
                  <a:rPr lang="en-US" altLang="x-none" sz="1000" b="1">
                    <a:solidFill>
                      <a:srgbClr val="000000"/>
                    </a:solidFill>
                    <a:latin typeface="Comic Sans MS" charset="0"/>
                  </a:rPr>
                  <a:t>.*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}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completed connection queue: </a:t>
                </a:r>
                <a:b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</a:b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sendbuf: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recvbuf:</a:t>
                </a:r>
              </a:p>
            </p:txBody>
          </p:sp>
        </p:grpSp>
        <p:sp>
          <p:nvSpPr>
            <p:cNvPr id="68631" name="Text Box 12"/>
            <p:cNvSpPr txBox="1">
              <a:spLocks noChangeArrowheads="1"/>
            </p:cNvSpPr>
            <p:nvPr/>
          </p:nvSpPr>
          <p:spPr bwMode="auto">
            <a:xfrm>
              <a:off x="1151" y="1018"/>
              <a:ext cx="70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200">
                  <a:solidFill>
                    <a:srgbClr val="000000"/>
                  </a:solidFill>
                  <a:latin typeface="Comic Sans MS" charset="0"/>
                </a:rPr>
                <a:t>128.36.2</a:t>
              </a:r>
              <a:r>
                <a:rPr lang="en-US" altLang="zh-CN" sz="12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3</a:t>
              </a:r>
              <a:r>
                <a:rPr lang="en-US" altLang="x-none" sz="1200">
                  <a:solidFill>
                    <a:srgbClr val="000000"/>
                  </a:solidFill>
                  <a:latin typeface="Comic Sans MS" charset="0"/>
                </a:rPr>
                <a:t>2.</a:t>
              </a:r>
              <a:r>
                <a:rPr lang="en-US" altLang="zh-CN" sz="12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5</a:t>
              </a:r>
              <a:br>
                <a:rPr lang="en-US" altLang="x-none" sz="1200">
                  <a:solidFill>
                    <a:srgbClr val="000000"/>
                  </a:solidFill>
                  <a:latin typeface="Comic Sans MS" charset="0"/>
                </a:rPr>
              </a:br>
              <a:r>
                <a:rPr lang="en-US" altLang="x-none" sz="1200">
                  <a:solidFill>
                    <a:srgbClr val="000000"/>
                  </a:solidFill>
                  <a:latin typeface="Comic Sans MS" charset="0"/>
                </a:rPr>
                <a:t>128.36.2</a:t>
              </a:r>
              <a:r>
                <a:rPr lang="en-US" altLang="zh-CN" sz="1200">
                  <a:solidFill>
                    <a:srgbClr val="000000"/>
                  </a:solidFill>
                  <a:latin typeface="Comic Sans MS" charset="0"/>
                  <a:ea typeface="宋体" charset="-122"/>
                </a:rPr>
                <a:t>30</a:t>
              </a:r>
              <a:r>
                <a:rPr lang="en-US" altLang="x-none" sz="1200">
                  <a:solidFill>
                    <a:srgbClr val="000000"/>
                  </a:solidFill>
                  <a:latin typeface="Comic Sans MS" charset="0"/>
                </a:rPr>
                <a:t>.2</a:t>
              </a:r>
            </a:p>
          </p:txBody>
        </p:sp>
        <p:grpSp>
          <p:nvGrpSpPr>
            <p:cNvPr id="68632" name="Group 13"/>
            <p:cNvGrpSpPr>
              <a:grpSpLocks/>
            </p:cNvGrpSpPr>
            <p:nvPr/>
          </p:nvGrpSpPr>
          <p:grpSpPr bwMode="auto">
            <a:xfrm>
              <a:off x="568" y="3017"/>
              <a:ext cx="1926" cy="617"/>
              <a:chOff x="670" y="2989"/>
              <a:chExt cx="1783" cy="617"/>
            </a:xfrm>
          </p:grpSpPr>
          <p:sp>
            <p:nvSpPr>
              <p:cNvPr id="68636" name="Rectangle 14"/>
              <p:cNvSpPr>
                <a:spLocks noChangeArrowheads="1"/>
              </p:cNvSpPr>
              <p:nvPr/>
            </p:nvSpPr>
            <p:spPr bwMode="auto">
              <a:xfrm>
                <a:off x="670" y="2989"/>
                <a:ext cx="1783" cy="617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68637" name="Text Box 15"/>
              <p:cNvSpPr txBox="1">
                <a:spLocks noChangeArrowheads="1"/>
              </p:cNvSpPr>
              <p:nvPr/>
            </p:nvSpPr>
            <p:spPr bwMode="auto">
              <a:xfrm>
                <a:off x="714" y="3032"/>
                <a:ext cx="1094" cy="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state: listening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address:  {*.</a:t>
                </a:r>
                <a:r>
                  <a:rPr lang="en-US" altLang="x-none" sz="1000" b="1">
                    <a:solidFill>
                      <a:srgbClr val="000000"/>
                    </a:solidFill>
                    <a:latin typeface="Comic Sans MS" charset="0"/>
                  </a:rPr>
                  <a:t>2</a:t>
                </a:r>
                <a:r>
                  <a:rPr lang="en-US" altLang="zh-CN" sz="1000" b="1">
                    <a:solidFill>
                      <a:srgbClr val="000000"/>
                    </a:solidFill>
                    <a:latin typeface="Comic Sans MS" charset="0"/>
                    <a:ea typeface="宋体" charset="-122"/>
                  </a:rPr>
                  <a:t>5</a:t>
                </a:r>
                <a:r>
                  <a:rPr lang="en-US" altLang="x-none" sz="1000" b="1">
                    <a:solidFill>
                      <a:srgbClr val="000000"/>
                    </a:solidFill>
                    <a:latin typeface="Comic Sans MS" charset="0"/>
                  </a:rPr>
                  <a:t>, 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*</a:t>
                </a:r>
                <a:r>
                  <a:rPr lang="en-US" altLang="x-none" sz="1000" b="1">
                    <a:solidFill>
                      <a:srgbClr val="000000"/>
                    </a:solidFill>
                    <a:latin typeface="Comic Sans MS" charset="0"/>
                  </a:rPr>
                  <a:t>.*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}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completed connection queue: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sendbuf: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recvbuf:</a:t>
                </a:r>
              </a:p>
            </p:txBody>
          </p:sp>
        </p:grpSp>
        <p:grpSp>
          <p:nvGrpSpPr>
            <p:cNvPr id="68633" name="Group 16"/>
            <p:cNvGrpSpPr>
              <a:grpSpLocks/>
            </p:cNvGrpSpPr>
            <p:nvPr/>
          </p:nvGrpSpPr>
          <p:grpSpPr bwMode="auto">
            <a:xfrm>
              <a:off x="570" y="2134"/>
              <a:ext cx="1972" cy="605"/>
              <a:chOff x="625" y="1436"/>
              <a:chExt cx="1827" cy="576"/>
            </a:xfrm>
          </p:grpSpPr>
          <p:sp>
            <p:nvSpPr>
              <p:cNvPr id="68634" name="Rectangle 17"/>
              <p:cNvSpPr>
                <a:spLocks noChangeArrowheads="1"/>
              </p:cNvSpPr>
              <p:nvPr/>
            </p:nvSpPr>
            <p:spPr bwMode="auto">
              <a:xfrm>
                <a:off x="628" y="1436"/>
                <a:ext cx="1783" cy="576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anchor="ctr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68635" name="Text Box 18"/>
              <p:cNvSpPr txBox="1">
                <a:spLocks noChangeArrowheads="1"/>
              </p:cNvSpPr>
              <p:nvPr/>
            </p:nvSpPr>
            <p:spPr bwMode="auto">
              <a:xfrm>
                <a:off x="625" y="1445"/>
                <a:ext cx="1827" cy="4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state: </a:t>
                </a:r>
                <a:r>
                  <a:rPr lang="en-US" altLang="zh-CN" sz="1000">
                    <a:solidFill>
                      <a:srgbClr val="000000"/>
                    </a:solidFill>
                    <a:latin typeface="Comic Sans MS" charset="0"/>
                    <a:ea typeface="宋体" charset="-122"/>
                  </a:rPr>
                  <a:t>established</a:t>
                </a:r>
                <a:endParaRPr lang="en-US" altLang="x-none" sz="1000">
                  <a:solidFill>
                    <a:srgbClr val="000000"/>
                  </a:solidFill>
                  <a:latin typeface="Comic Sans MS" charset="0"/>
                </a:endParaRP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address:  {128.36.2</a:t>
                </a:r>
                <a:r>
                  <a:rPr lang="en-US" altLang="zh-CN" sz="1000">
                    <a:solidFill>
                      <a:srgbClr val="000000"/>
                    </a:solidFill>
                    <a:latin typeface="Comic Sans MS" charset="0"/>
                    <a:ea typeface="宋体" charset="-122"/>
                  </a:rPr>
                  <a:t>3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2.</a:t>
                </a:r>
                <a:r>
                  <a:rPr lang="en-US" altLang="zh-CN" sz="1000">
                    <a:solidFill>
                      <a:srgbClr val="000000"/>
                    </a:solidFill>
                    <a:latin typeface="Comic Sans MS" charset="0"/>
                    <a:ea typeface="宋体" charset="-122"/>
                  </a:rPr>
                  <a:t>5:</a:t>
                </a:r>
                <a:r>
                  <a:rPr lang="en-US" altLang="zh-CN" sz="1000" b="1">
                    <a:solidFill>
                      <a:srgbClr val="000000"/>
                    </a:solidFill>
                    <a:latin typeface="Comic Sans MS" charset="0"/>
                    <a:ea typeface="宋体" charset="-122"/>
                  </a:rPr>
                  <a:t>6789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, 198.69.10.10.</a:t>
                </a:r>
                <a:r>
                  <a:rPr lang="en-US" altLang="x-none" sz="1000" b="1">
                    <a:solidFill>
                      <a:srgbClr val="000000"/>
                    </a:solidFill>
                    <a:latin typeface="Comic Sans MS" charset="0"/>
                  </a:rPr>
                  <a:t>1500</a:t>
                </a:r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}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sendbuf:</a:t>
                </a:r>
              </a:p>
              <a:p>
                <a:pPr algn="l"/>
                <a:r>
                  <a:rPr lang="en-US" altLang="x-none" sz="1000">
                    <a:solidFill>
                      <a:srgbClr val="000000"/>
                    </a:solidFill>
                    <a:latin typeface="Comic Sans MS" charset="0"/>
                  </a:rPr>
                  <a:t>recvbuf:</a:t>
                </a:r>
              </a:p>
            </p:txBody>
          </p:sp>
        </p:grp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1146175" y="2084388"/>
            <a:ext cx="2768600" cy="800100"/>
            <a:chOff x="1146640" y="2084403"/>
            <a:chExt cx="2768600" cy="800100"/>
          </a:xfrm>
        </p:grpSpPr>
        <p:sp>
          <p:nvSpPr>
            <p:cNvPr id="68626" name="Rectangle 20"/>
            <p:cNvSpPr>
              <a:spLocks noChangeArrowheads="1"/>
            </p:cNvSpPr>
            <p:nvPr/>
          </p:nvSpPr>
          <p:spPr bwMode="auto">
            <a:xfrm>
              <a:off x="1146640" y="2482865"/>
              <a:ext cx="2768600" cy="40163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2000">
                  <a:solidFill>
                    <a:srgbClr val="000000"/>
                  </a:solidFill>
                  <a:ea typeface="宋体" charset="-122"/>
                </a:rPr>
                <a:t>connSocket = accept()</a:t>
              </a:r>
              <a:endParaRPr lang="en-US" altLang="x-none" sz="2000">
                <a:solidFill>
                  <a:srgbClr val="000000"/>
                </a:solidFill>
              </a:endParaRPr>
            </a:p>
          </p:txBody>
        </p:sp>
        <p:sp>
          <p:nvSpPr>
            <p:cNvPr id="68627" name="Line 27"/>
            <p:cNvSpPr>
              <a:spLocks noChangeShapeType="1"/>
            </p:cNvSpPr>
            <p:nvPr/>
          </p:nvSpPr>
          <p:spPr bwMode="auto">
            <a:xfrm>
              <a:off x="2503953" y="2084403"/>
              <a:ext cx="0" cy="3921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1214438" y="4641850"/>
            <a:ext cx="2768600" cy="1112838"/>
            <a:chOff x="1214903" y="4642078"/>
            <a:chExt cx="2768600" cy="1113000"/>
          </a:xfrm>
        </p:grpSpPr>
        <p:sp>
          <p:nvSpPr>
            <p:cNvPr id="68624" name="Rectangle 25"/>
            <p:cNvSpPr>
              <a:spLocks noChangeArrowheads="1"/>
            </p:cNvSpPr>
            <p:nvPr/>
          </p:nvSpPr>
          <p:spPr bwMode="auto">
            <a:xfrm>
              <a:off x="1214903" y="5047192"/>
              <a:ext cx="2768600" cy="70788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2000">
                  <a:solidFill>
                    <a:srgbClr val="000000"/>
                  </a:solidFill>
                  <a:ea typeface="宋体" charset="-122"/>
                </a:rPr>
                <a:t>Read from file/</a:t>
              </a:r>
              <a:br>
                <a:rPr lang="en-US" altLang="zh-CN" sz="2000">
                  <a:solidFill>
                    <a:srgbClr val="000000"/>
                  </a:solidFill>
                  <a:ea typeface="宋体" charset="-122"/>
                </a:rPr>
              </a:br>
              <a:r>
                <a:rPr lang="en-US" altLang="zh-CN" sz="2000">
                  <a:solidFill>
                    <a:srgbClr val="000000"/>
                  </a:solidFill>
                  <a:ea typeface="宋体" charset="-122"/>
                </a:rPr>
                <a:t>write to connSocket</a:t>
              </a:r>
              <a:endParaRPr lang="en-US" altLang="x-none" sz="2000">
                <a:solidFill>
                  <a:srgbClr val="000000"/>
                </a:solidFill>
              </a:endParaRPr>
            </a:p>
          </p:txBody>
        </p:sp>
        <p:sp>
          <p:nvSpPr>
            <p:cNvPr id="68625" name="Line 30"/>
            <p:cNvSpPr>
              <a:spLocks noChangeShapeType="1"/>
            </p:cNvSpPr>
            <p:nvPr/>
          </p:nvSpPr>
          <p:spPr bwMode="auto">
            <a:xfrm>
              <a:off x="2477419" y="4642078"/>
              <a:ext cx="17301" cy="4156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263650" y="5772150"/>
            <a:ext cx="2768600" cy="757238"/>
            <a:chOff x="1264115" y="5772174"/>
            <a:chExt cx="2768600" cy="756465"/>
          </a:xfrm>
        </p:grpSpPr>
        <p:sp>
          <p:nvSpPr>
            <p:cNvPr id="68622" name="Rectangle 26"/>
            <p:cNvSpPr>
              <a:spLocks noChangeArrowheads="1"/>
            </p:cNvSpPr>
            <p:nvPr/>
          </p:nvSpPr>
          <p:spPr bwMode="auto">
            <a:xfrm>
              <a:off x="1264115" y="6128529"/>
              <a:ext cx="2768600" cy="40011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2000">
                  <a:solidFill>
                    <a:srgbClr val="000000"/>
                  </a:solidFill>
                  <a:ea typeface="宋体" charset="-122"/>
                </a:rPr>
                <a:t>close connSocket</a:t>
              </a:r>
              <a:endParaRPr lang="en-US" altLang="x-none" sz="2000">
                <a:solidFill>
                  <a:srgbClr val="000000"/>
                </a:solidFill>
              </a:endParaRPr>
            </a:p>
          </p:txBody>
        </p:sp>
        <p:sp>
          <p:nvSpPr>
            <p:cNvPr id="68623" name="Line 31"/>
            <p:cNvSpPr>
              <a:spLocks noChangeShapeType="1"/>
            </p:cNvSpPr>
            <p:nvPr/>
          </p:nvSpPr>
          <p:spPr bwMode="auto">
            <a:xfrm flipH="1">
              <a:off x="2459503" y="5772174"/>
              <a:ext cx="1198" cy="3619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82286" name="Freeform 32"/>
          <p:cNvSpPr>
            <a:spLocks/>
          </p:cNvSpPr>
          <p:nvPr/>
        </p:nvSpPr>
        <p:spPr bwMode="auto">
          <a:xfrm>
            <a:off x="703263" y="2287588"/>
            <a:ext cx="1785937" cy="4441825"/>
          </a:xfrm>
          <a:custGeom>
            <a:avLst/>
            <a:gdLst>
              <a:gd name="T0" fmla="*/ 2147483647 w 1125"/>
              <a:gd name="T1" fmla="*/ 2147483647 h 2798"/>
              <a:gd name="T2" fmla="*/ 2147483647 w 1125"/>
              <a:gd name="T3" fmla="*/ 2147483647 h 2798"/>
              <a:gd name="T4" fmla="*/ 0 w 1125"/>
              <a:gd name="T5" fmla="*/ 2147483647 h 2798"/>
              <a:gd name="T6" fmla="*/ 0 w 1125"/>
              <a:gd name="T7" fmla="*/ 0 h 2798"/>
              <a:gd name="T8" fmla="*/ 2147483647 w 1125"/>
              <a:gd name="T9" fmla="*/ 0 h 27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25"/>
              <a:gd name="T16" fmla="*/ 0 h 2798"/>
              <a:gd name="T17" fmla="*/ 1125 w 1125"/>
              <a:gd name="T18" fmla="*/ 2798 h 27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25" h="2798">
                <a:moveTo>
                  <a:pt x="1079" y="2670"/>
                </a:moveTo>
                <a:lnTo>
                  <a:pt x="1079" y="2798"/>
                </a:lnTo>
                <a:lnTo>
                  <a:pt x="0" y="2798"/>
                </a:lnTo>
                <a:lnTo>
                  <a:pt x="0" y="0"/>
                </a:lnTo>
                <a:lnTo>
                  <a:pt x="1125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68615" name="Rectangle 22"/>
          <p:cNvSpPr>
            <a:spLocks noChangeArrowheads="1"/>
          </p:cNvSpPr>
          <p:nvPr/>
        </p:nvSpPr>
        <p:spPr bwMode="auto">
          <a:xfrm>
            <a:off x="1123950" y="1504950"/>
            <a:ext cx="2767013" cy="7080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zh-CN" sz="2000">
                <a:solidFill>
                  <a:srgbClr val="000000"/>
                </a:solidFill>
                <a:ea typeface="宋体" charset="-122"/>
              </a:rPr>
              <a:t>Create ServerSocket(6789)</a:t>
            </a:r>
            <a:endParaRPr lang="en-US" altLang="x-none" sz="2000">
              <a:solidFill>
                <a:srgbClr val="000000"/>
              </a:solidFill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192213" y="3821113"/>
            <a:ext cx="2768600" cy="855662"/>
            <a:chOff x="1192678" y="3821350"/>
            <a:chExt cx="2768600" cy="855464"/>
          </a:xfrm>
        </p:grpSpPr>
        <p:sp>
          <p:nvSpPr>
            <p:cNvPr id="68620" name="Line 29"/>
            <p:cNvSpPr>
              <a:spLocks noChangeShapeType="1"/>
            </p:cNvSpPr>
            <p:nvPr/>
          </p:nvSpPr>
          <p:spPr bwMode="auto">
            <a:xfrm flipH="1">
              <a:off x="2483381" y="3821350"/>
              <a:ext cx="1977" cy="4765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8621" name="Rectangle 24"/>
            <p:cNvSpPr>
              <a:spLocks noChangeArrowheads="1"/>
            </p:cNvSpPr>
            <p:nvPr/>
          </p:nvSpPr>
          <p:spPr bwMode="auto">
            <a:xfrm>
              <a:off x="1192678" y="4276704"/>
              <a:ext cx="2768600" cy="40011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2000">
                  <a:solidFill>
                    <a:srgbClr val="000000"/>
                  </a:solidFill>
                  <a:ea typeface="宋体" charset="-122"/>
                </a:rPr>
                <a:t>Map URL to file</a:t>
              </a:r>
              <a:endParaRPr lang="en-US" altLang="x-none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1154113" y="2865438"/>
            <a:ext cx="2768600" cy="1038225"/>
            <a:chOff x="1154578" y="2865453"/>
            <a:chExt cx="2768600" cy="1038156"/>
          </a:xfrm>
        </p:grpSpPr>
        <p:sp>
          <p:nvSpPr>
            <p:cNvPr id="68618" name="Rectangle 23"/>
            <p:cNvSpPr>
              <a:spLocks noChangeArrowheads="1"/>
            </p:cNvSpPr>
            <p:nvPr/>
          </p:nvSpPr>
          <p:spPr bwMode="auto">
            <a:xfrm>
              <a:off x="1154578" y="3195723"/>
              <a:ext cx="2768600" cy="70788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2000">
                  <a:solidFill>
                    <a:srgbClr val="000000"/>
                  </a:solidFill>
                  <a:ea typeface="宋体" charset="-122"/>
                </a:rPr>
                <a:t>read request from connSocket</a:t>
              </a:r>
              <a:endParaRPr lang="en-US" altLang="x-none" sz="2000">
                <a:solidFill>
                  <a:srgbClr val="000000"/>
                </a:solidFill>
              </a:endParaRPr>
            </a:p>
          </p:txBody>
        </p:sp>
        <p:sp>
          <p:nvSpPr>
            <p:cNvPr id="68619" name="Line 28"/>
            <p:cNvSpPr>
              <a:spLocks noChangeShapeType="1"/>
            </p:cNvSpPr>
            <p:nvPr/>
          </p:nvSpPr>
          <p:spPr bwMode="auto">
            <a:xfrm>
              <a:off x="2499190" y="2865453"/>
              <a:ext cx="0" cy="3476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333389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228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2404B0A-7CA0-1741-B0C7-A95D42F7AA8E}" type="slidenum">
              <a:rPr lang="en-US" altLang="x-none" sz="1400">
                <a:solidFill>
                  <a:srgbClr val="000000"/>
                </a:solidFill>
              </a:rPr>
              <a:pPr/>
              <a:t>15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7772400" cy="838200"/>
          </a:xfrm>
        </p:spPr>
        <p:txBody>
          <a:bodyPr/>
          <a:lstStyle/>
          <a:p>
            <a:r>
              <a:rPr lang="en-US" altLang="x-none" sz="3200">
                <a:ea typeface="宋体" charset="-122"/>
              </a:rPr>
              <a:t>Example Code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58913"/>
            <a:ext cx="84105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en-US" altLang="zh-CN" dirty="0">
                <a:ea typeface="宋体" charset="0"/>
                <a:cs typeface="宋体" charset="0"/>
              </a:rPr>
              <a:t>See </a:t>
            </a:r>
            <a:r>
              <a:rPr lang="en-US" altLang="zh-CN" dirty="0" err="1">
                <a:ea typeface="宋体" charset="0"/>
                <a:cs typeface="宋体" charset="0"/>
              </a:rPr>
              <a:t>BasicWebServer.java</a:t>
            </a:r>
            <a:endParaRPr lang="en-US" altLang="zh-CN" dirty="0">
              <a:ea typeface="宋体" charset="0"/>
              <a:cs typeface="宋体" charset="0"/>
            </a:endParaRPr>
          </a:p>
          <a:p>
            <a:pPr>
              <a:defRPr/>
            </a:pPr>
            <a:endParaRPr lang="en-US" altLang="zh-CN" dirty="0">
              <a:ea typeface="宋体" charset="0"/>
              <a:cs typeface="宋体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en-US" altLang="zh-CN" dirty="0">
                <a:ea typeface="宋体" charset="0"/>
                <a:cs typeface="宋体" charset="0"/>
              </a:rPr>
              <a:t>Try using telnet and real browser, and fetch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altLang="zh-CN" dirty="0">
                <a:ea typeface="宋体" charset="0"/>
                <a:cs typeface="宋体" charset="0"/>
              </a:rPr>
              <a:t>file1.html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altLang="zh-CN" dirty="0" err="1">
                <a:ea typeface="宋体" charset="0"/>
                <a:cs typeface="宋体" charset="0"/>
              </a:rPr>
              <a:t>index.html</a:t>
            </a:r>
            <a:endParaRPr lang="en-US" altLang="zh-CN" dirty="0">
              <a:ea typeface="宋体" charset="0"/>
              <a:cs typeface="宋体" charset="0"/>
            </a:endParaRPr>
          </a:p>
          <a:p>
            <a:pPr marL="457200" lvl="1" indent="0">
              <a:buFont typeface="ZapfDingbats" charset="0"/>
              <a:buNone/>
              <a:defRPr/>
            </a:pPr>
            <a:r>
              <a:rPr lang="en-US" altLang="zh-CN" dirty="0">
                <a:ea typeface="宋体" charset="0"/>
                <a:cs typeface="宋体" charset="0"/>
              </a:rPr>
              <a:t>what difference in behavior?</a:t>
            </a:r>
          </a:p>
        </p:txBody>
      </p:sp>
    </p:spTree>
    <p:extLst>
      <p:ext uri="{BB962C8B-B14F-4D97-AF65-F5344CB8AC3E}">
        <p14:creationId xmlns:p14="http://schemas.microsoft.com/office/powerpoint/2010/main" val="19948191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>
                <a:ea typeface="宋体" charset="-122"/>
              </a:rPr>
              <a:t>Static -&gt; Dynamic Content</a:t>
            </a:r>
            <a:endParaRPr lang="en-US" altLang="x-none">
              <a:ea typeface="ＭＳ Ｐゴシック" charset="-128"/>
            </a:endParaRPr>
          </a:p>
        </p:txBody>
      </p:sp>
      <p:grpSp>
        <p:nvGrpSpPr>
          <p:cNvPr id="72706" name="Group 1"/>
          <p:cNvGrpSpPr>
            <a:grpSpLocks/>
          </p:cNvGrpSpPr>
          <p:nvPr/>
        </p:nvGrpSpPr>
        <p:grpSpPr bwMode="auto">
          <a:xfrm>
            <a:off x="1146175" y="2084388"/>
            <a:ext cx="2768600" cy="800100"/>
            <a:chOff x="1146640" y="2084403"/>
            <a:chExt cx="2768600" cy="800100"/>
          </a:xfrm>
        </p:grpSpPr>
        <p:sp>
          <p:nvSpPr>
            <p:cNvPr id="72722" name="Rectangle 20"/>
            <p:cNvSpPr>
              <a:spLocks noChangeArrowheads="1"/>
            </p:cNvSpPr>
            <p:nvPr/>
          </p:nvSpPr>
          <p:spPr bwMode="auto">
            <a:xfrm>
              <a:off x="1146640" y="2482865"/>
              <a:ext cx="2768600" cy="40163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2000">
                  <a:solidFill>
                    <a:srgbClr val="000000"/>
                  </a:solidFill>
                  <a:ea typeface="宋体" charset="-122"/>
                </a:rPr>
                <a:t>connSocket = accept()</a:t>
              </a:r>
              <a:endParaRPr lang="en-US" altLang="x-none" sz="2000">
                <a:solidFill>
                  <a:srgbClr val="000000"/>
                </a:solidFill>
              </a:endParaRPr>
            </a:p>
          </p:txBody>
        </p:sp>
        <p:sp>
          <p:nvSpPr>
            <p:cNvPr id="72723" name="Line 27"/>
            <p:cNvSpPr>
              <a:spLocks noChangeShapeType="1"/>
            </p:cNvSpPr>
            <p:nvPr/>
          </p:nvSpPr>
          <p:spPr bwMode="auto">
            <a:xfrm>
              <a:off x="2503953" y="2084403"/>
              <a:ext cx="0" cy="39211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2707" name="Group 4"/>
          <p:cNvGrpSpPr>
            <a:grpSpLocks/>
          </p:cNvGrpSpPr>
          <p:nvPr/>
        </p:nvGrpSpPr>
        <p:grpSpPr bwMode="auto">
          <a:xfrm>
            <a:off x="1214438" y="4641850"/>
            <a:ext cx="2768600" cy="1112838"/>
            <a:chOff x="1214903" y="4642078"/>
            <a:chExt cx="2768600" cy="1113000"/>
          </a:xfrm>
        </p:grpSpPr>
        <p:sp>
          <p:nvSpPr>
            <p:cNvPr id="72720" name="Rectangle 25"/>
            <p:cNvSpPr>
              <a:spLocks noChangeArrowheads="1"/>
            </p:cNvSpPr>
            <p:nvPr/>
          </p:nvSpPr>
          <p:spPr bwMode="auto">
            <a:xfrm>
              <a:off x="1214903" y="5047192"/>
              <a:ext cx="2768600" cy="70788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2000">
                  <a:solidFill>
                    <a:srgbClr val="000000"/>
                  </a:solidFill>
                  <a:ea typeface="宋体" charset="-122"/>
                </a:rPr>
                <a:t>Read from file/</a:t>
              </a:r>
              <a:br>
                <a:rPr lang="en-US" altLang="zh-CN" sz="2000">
                  <a:solidFill>
                    <a:srgbClr val="000000"/>
                  </a:solidFill>
                  <a:ea typeface="宋体" charset="-122"/>
                </a:rPr>
              </a:br>
              <a:r>
                <a:rPr lang="en-US" altLang="zh-CN" sz="2000">
                  <a:solidFill>
                    <a:srgbClr val="000000"/>
                  </a:solidFill>
                  <a:ea typeface="宋体" charset="-122"/>
                </a:rPr>
                <a:t>write to connSocket</a:t>
              </a:r>
              <a:endParaRPr lang="en-US" altLang="x-none" sz="2000">
                <a:solidFill>
                  <a:srgbClr val="000000"/>
                </a:solidFill>
              </a:endParaRPr>
            </a:p>
          </p:txBody>
        </p:sp>
        <p:sp>
          <p:nvSpPr>
            <p:cNvPr id="72721" name="Line 30"/>
            <p:cNvSpPr>
              <a:spLocks noChangeShapeType="1"/>
            </p:cNvSpPr>
            <p:nvPr/>
          </p:nvSpPr>
          <p:spPr bwMode="auto">
            <a:xfrm>
              <a:off x="2477419" y="4642078"/>
              <a:ext cx="17301" cy="4156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2708" name="Group 5"/>
          <p:cNvGrpSpPr>
            <a:grpSpLocks/>
          </p:cNvGrpSpPr>
          <p:nvPr/>
        </p:nvGrpSpPr>
        <p:grpSpPr bwMode="auto">
          <a:xfrm>
            <a:off x="1263650" y="5772150"/>
            <a:ext cx="2768600" cy="757238"/>
            <a:chOff x="1264115" y="5772174"/>
            <a:chExt cx="2768600" cy="756465"/>
          </a:xfrm>
        </p:grpSpPr>
        <p:sp>
          <p:nvSpPr>
            <p:cNvPr id="72718" name="Rectangle 26"/>
            <p:cNvSpPr>
              <a:spLocks noChangeArrowheads="1"/>
            </p:cNvSpPr>
            <p:nvPr/>
          </p:nvSpPr>
          <p:spPr bwMode="auto">
            <a:xfrm>
              <a:off x="1264115" y="6128529"/>
              <a:ext cx="2768600" cy="40011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2000">
                  <a:solidFill>
                    <a:srgbClr val="000000"/>
                  </a:solidFill>
                  <a:ea typeface="宋体" charset="-122"/>
                </a:rPr>
                <a:t>close connSocket</a:t>
              </a:r>
              <a:endParaRPr lang="en-US" altLang="x-none" sz="2000">
                <a:solidFill>
                  <a:srgbClr val="000000"/>
                </a:solidFill>
              </a:endParaRPr>
            </a:p>
          </p:txBody>
        </p:sp>
        <p:sp>
          <p:nvSpPr>
            <p:cNvPr id="72719" name="Line 31"/>
            <p:cNvSpPr>
              <a:spLocks noChangeShapeType="1"/>
            </p:cNvSpPr>
            <p:nvPr/>
          </p:nvSpPr>
          <p:spPr bwMode="auto">
            <a:xfrm flipH="1">
              <a:off x="2459503" y="5772174"/>
              <a:ext cx="1198" cy="36194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2709" name="Freeform 32"/>
          <p:cNvSpPr>
            <a:spLocks/>
          </p:cNvSpPr>
          <p:nvPr/>
        </p:nvSpPr>
        <p:spPr bwMode="auto">
          <a:xfrm>
            <a:off x="703263" y="2287588"/>
            <a:ext cx="1785937" cy="4441825"/>
          </a:xfrm>
          <a:custGeom>
            <a:avLst/>
            <a:gdLst>
              <a:gd name="T0" fmla="*/ 2147483647 w 1125"/>
              <a:gd name="T1" fmla="*/ 2147483647 h 2798"/>
              <a:gd name="T2" fmla="*/ 2147483647 w 1125"/>
              <a:gd name="T3" fmla="*/ 2147483647 h 2798"/>
              <a:gd name="T4" fmla="*/ 0 w 1125"/>
              <a:gd name="T5" fmla="*/ 2147483647 h 2798"/>
              <a:gd name="T6" fmla="*/ 0 w 1125"/>
              <a:gd name="T7" fmla="*/ 0 h 2798"/>
              <a:gd name="T8" fmla="*/ 2147483647 w 1125"/>
              <a:gd name="T9" fmla="*/ 0 h 279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25"/>
              <a:gd name="T16" fmla="*/ 0 h 2798"/>
              <a:gd name="T17" fmla="*/ 1125 w 1125"/>
              <a:gd name="T18" fmla="*/ 2798 h 2798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25" h="2798">
                <a:moveTo>
                  <a:pt x="1079" y="2670"/>
                </a:moveTo>
                <a:lnTo>
                  <a:pt x="1079" y="2798"/>
                </a:lnTo>
                <a:lnTo>
                  <a:pt x="0" y="2798"/>
                </a:lnTo>
                <a:lnTo>
                  <a:pt x="0" y="0"/>
                </a:lnTo>
                <a:lnTo>
                  <a:pt x="1125" y="0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2710" name="Rectangle 22"/>
          <p:cNvSpPr>
            <a:spLocks noChangeArrowheads="1"/>
          </p:cNvSpPr>
          <p:nvPr/>
        </p:nvSpPr>
        <p:spPr bwMode="auto">
          <a:xfrm>
            <a:off x="1123950" y="1504950"/>
            <a:ext cx="2767013" cy="7080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zh-CN" sz="2000">
                <a:solidFill>
                  <a:srgbClr val="000000"/>
                </a:solidFill>
                <a:ea typeface="宋体" charset="-122"/>
              </a:rPr>
              <a:t>Create ServerSocket(6789)</a:t>
            </a:r>
            <a:endParaRPr lang="en-US" altLang="x-none" sz="2000">
              <a:solidFill>
                <a:srgbClr val="000000"/>
              </a:solidFill>
            </a:endParaRPr>
          </a:p>
        </p:txBody>
      </p:sp>
      <p:grpSp>
        <p:nvGrpSpPr>
          <p:cNvPr id="72711" name="Group 3"/>
          <p:cNvGrpSpPr>
            <a:grpSpLocks/>
          </p:cNvGrpSpPr>
          <p:nvPr/>
        </p:nvGrpSpPr>
        <p:grpSpPr bwMode="auto">
          <a:xfrm>
            <a:off x="1192213" y="3821113"/>
            <a:ext cx="2768600" cy="855662"/>
            <a:chOff x="1192678" y="3821350"/>
            <a:chExt cx="2768600" cy="855464"/>
          </a:xfrm>
        </p:grpSpPr>
        <p:sp>
          <p:nvSpPr>
            <p:cNvPr id="72716" name="Line 29"/>
            <p:cNvSpPr>
              <a:spLocks noChangeShapeType="1"/>
            </p:cNvSpPr>
            <p:nvPr/>
          </p:nvSpPr>
          <p:spPr bwMode="auto">
            <a:xfrm flipH="1">
              <a:off x="2483381" y="3821350"/>
              <a:ext cx="1977" cy="4765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72717" name="Rectangle 24"/>
            <p:cNvSpPr>
              <a:spLocks noChangeArrowheads="1"/>
            </p:cNvSpPr>
            <p:nvPr/>
          </p:nvSpPr>
          <p:spPr bwMode="auto">
            <a:xfrm>
              <a:off x="1192678" y="4276704"/>
              <a:ext cx="2768600" cy="400110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2000">
                  <a:solidFill>
                    <a:srgbClr val="000000"/>
                  </a:solidFill>
                  <a:ea typeface="宋体" charset="-122"/>
                </a:rPr>
                <a:t>Map URL to file</a:t>
              </a:r>
              <a:endParaRPr lang="en-US" altLang="x-none" sz="2000">
                <a:solidFill>
                  <a:srgbClr val="000000"/>
                </a:solidFill>
              </a:endParaRPr>
            </a:p>
          </p:txBody>
        </p:sp>
      </p:grpSp>
      <p:grpSp>
        <p:nvGrpSpPr>
          <p:cNvPr id="72712" name="Group 2"/>
          <p:cNvGrpSpPr>
            <a:grpSpLocks/>
          </p:cNvGrpSpPr>
          <p:nvPr/>
        </p:nvGrpSpPr>
        <p:grpSpPr bwMode="auto">
          <a:xfrm>
            <a:off x="1154113" y="2865438"/>
            <a:ext cx="2768600" cy="1038225"/>
            <a:chOff x="1154578" y="2865453"/>
            <a:chExt cx="2768600" cy="1038156"/>
          </a:xfrm>
        </p:grpSpPr>
        <p:sp>
          <p:nvSpPr>
            <p:cNvPr id="72714" name="Rectangle 23"/>
            <p:cNvSpPr>
              <a:spLocks noChangeArrowheads="1"/>
            </p:cNvSpPr>
            <p:nvPr/>
          </p:nvSpPr>
          <p:spPr bwMode="auto">
            <a:xfrm>
              <a:off x="1154578" y="3195723"/>
              <a:ext cx="2768600" cy="707886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zh-CN" sz="2000">
                  <a:solidFill>
                    <a:srgbClr val="000000"/>
                  </a:solidFill>
                  <a:ea typeface="宋体" charset="-122"/>
                </a:rPr>
                <a:t>read request from connSocket</a:t>
              </a:r>
              <a:endParaRPr lang="en-US" altLang="x-none" sz="2000">
                <a:solidFill>
                  <a:srgbClr val="000000"/>
                </a:solidFill>
              </a:endParaRPr>
            </a:p>
          </p:txBody>
        </p:sp>
        <p:sp>
          <p:nvSpPr>
            <p:cNvPr id="72715" name="Line 28"/>
            <p:cNvSpPr>
              <a:spLocks noChangeShapeType="1"/>
            </p:cNvSpPr>
            <p:nvPr/>
          </p:nvSpPr>
          <p:spPr bwMode="auto">
            <a:xfrm>
              <a:off x="2499190" y="2865453"/>
              <a:ext cx="0" cy="34766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7" name="Rectangular Callout 6"/>
          <p:cNvSpPr>
            <a:spLocks noChangeArrowheads="1"/>
          </p:cNvSpPr>
          <p:nvPr/>
        </p:nvSpPr>
        <p:spPr bwMode="auto">
          <a:xfrm>
            <a:off x="5559425" y="2449513"/>
            <a:ext cx="2511425" cy="1385887"/>
          </a:xfrm>
          <a:prstGeom prst="wedgeRectCallout">
            <a:avLst>
              <a:gd name="adj1" fmla="val -135708"/>
              <a:gd name="adj2" fmla="val 951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800">
                <a:latin typeface="Comic Sans MS" charset="0"/>
              </a:rPr>
              <a:t>It does not have to be a static file</a:t>
            </a:r>
          </a:p>
        </p:txBody>
      </p:sp>
    </p:spTree>
    <p:extLst>
      <p:ext uri="{BB962C8B-B14F-4D97-AF65-F5344CB8AC3E}">
        <p14:creationId xmlns:p14="http://schemas.microsoft.com/office/powerpoint/2010/main" val="292699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EB60BD0D-1ADA-2742-A855-8EB7B6003F51}" type="slidenum">
              <a:rPr lang="en-US" altLang="x-none" sz="1400"/>
              <a:pPr/>
              <a:t>17</a:t>
            </a:fld>
            <a:endParaRPr lang="en-US" altLang="x-none" sz="140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Admin and recap</a:t>
            </a:r>
          </a:p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HTTP/1.0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solidFill>
                  <a:schemeClr val="bg2">
                    <a:lumMod val="20000"/>
                    <a:lumOff val="80000"/>
                  </a:schemeClr>
                </a:solidFill>
                <a:ea typeface="ＭＳ Ｐゴシック" charset="-128"/>
              </a:rPr>
              <a:t>Basic</a:t>
            </a:r>
            <a:r>
              <a:rPr lang="zh-CN" altLang="en-US" dirty="0">
                <a:solidFill>
                  <a:schemeClr val="bg2">
                    <a:lumMod val="20000"/>
                    <a:lumOff val="80000"/>
                  </a:schemeClr>
                </a:solidFill>
                <a:ea typeface="ＭＳ Ｐゴシック" charset="-128"/>
              </a:rPr>
              <a:t> </a:t>
            </a:r>
            <a:r>
              <a:rPr lang="en-US" altLang="zh-CN" dirty="0">
                <a:solidFill>
                  <a:schemeClr val="bg2">
                    <a:lumMod val="20000"/>
                    <a:lumOff val="80000"/>
                  </a:schemeClr>
                </a:solidFill>
                <a:ea typeface="ＭＳ Ｐゴシック" charset="-128"/>
              </a:rPr>
              <a:t>design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en-US" altLang="zh-CN" i="1" dirty="0">
                <a:solidFill>
                  <a:srgbClr val="C00000"/>
                </a:solidFill>
                <a:ea typeface="ＭＳ Ｐゴシック" charset="-128"/>
              </a:rPr>
              <a:t>Dynamic</a:t>
            </a:r>
            <a:r>
              <a:rPr lang="zh-CN" altLang="en-US" i="1" dirty="0">
                <a:solidFill>
                  <a:srgbClr val="C00000"/>
                </a:solidFill>
                <a:ea typeface="ＭＳ Ｐゴシック" charset="-128"/>
              </a:rPr>
              <a:t> </a:t>
            </a:r>
            <a:r>
              <a:rPr lang="en-US" altLang="zh-CN" i="1" dirty="0">
                <a:solidFill>
                  <a:srgbClr val="C00000"/>
                </a:solidFill>
                <a:ea typeface="ＭＳ Ｐゴシック" charset="-128"/>
              </a:rPr>
              <a:t>content</a:t>
            </a:r>
          </a:p>
          <a:p>
            <a:endParaRPr lang="en-US" altLang="x-none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0154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B6A0BA4-5A87-2949-97A4-46E80F7A7FCE}" type="slidenum">
              <a:rPr lang="en-US" altLang="x-none" sz="1400">
                <a:solidFill>
                  <a:srgbClr val="000000"/>
                </a:solidFill>
              </a:rPr>
              <a:pPr/>
              <a:t>18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7772400" cy="838200"/>
          </a:xfrm>
        </p:spPr>
        <p:txBody>
          <a:bodyPr/>
          <a:lstStyle/>
          <a:p>
            <a:r>
              <a:rPr lang="en-US" altLang="zh-CN" sz="3200">
                <a:ea typeface="宋体" charset="-122"/>
              </a:rPr>
              <a:t>Dynamic Content Pages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58913"/>
            <a:ext cx="84105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  <a:defRPr/>
            </a:pPr>
            <a:r>
              <a:rPr lang="en-US" altLang="zh-CN" dirty="0">
                <a:ea typeface="宋体" charset="0"/>
                <a:cs typeface="宋体" charset="0"/>
              </a:rPr>
              <a:t>There are multiple approaches to make dynamic web pages: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altLang="zh-CN" sz="2800" dirty="0">
                <a:ea typeface="宋体" charset="0"/>
                <a:cs typeface="宋体" charset="0"/>
              </a:rPr>
              <a:t>Embed code into pages (</a:t>
            </a:r>
            <a:r>
              <a:rPr lang="en-US" altLang="zh-CN" sz="2800" dirty="0">
                <a:solidFill>
                  <a:srgbClr val="FF0000"/>
                </a:solidFill>
                <a:ea typeface="宋体" charset="0"/>
                <a:cs typeface="宋体" charset="0"/>
              </a:rPr>
              <a:t>server side include</a:t>
            </a:r>
            <a:r>
              <a:rPr lang="en-US" altLang="zh-CN" sz="2800" dirty="0">
                <a:ea typeface="宋体" charset="0"/>
                <a:cs typeface="宋体" charset="0"/>
              </a:rPr>
              <a:t>)</a:t>
            </a:r>
          </a:p>
          <a:p>
            <a:pPr lvl="2">
              <a:defRPr/>
            </a:pPr>
            <a:r>
              <a:rPr lang="en-US" altLang="zh-CN" dirty="0">
                <a:ea typeface="宋体" charset="0"/>
                <a:cs typeface="宋体" charset="0"/>
              </a:rPr>
              <a:t>http server includes an interpreter for the type of pages</a:t>
            </a:r>
          </a:p>
          <a:p>
            <a:pPr lvl="1">
              <a:buFont typeface="Courier New" panose="02070309020205020404" pitchFamily="49" charset="0"/>
              <a:buChar char="o"/>
              <a:defRPr/>
            </a:pPr>
            <a:r>
              <a:rPr lang="en-US" sz="2800" dirty="0">
                <a:ea typeface="宋体" charset="0"/>
                <a:cs typeface="宋体" charset="0"/>
              </a:rPr>
              <a:t>Invoke external programs (http server is agnostic to the external program execution)</a:t>
            </a:r>
          </a:p>
          <a:p>
            <a:pPr lvl="2"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en-US" altLang="zh-CN" sz="1600" dirty="0">
                <a:solidFill>
                  <a:srgbClr val="FF0000"/>
                </a:solidFill>
                <a:ea typeface="宋体" charset="0"/>
                <a:cs typeface="宋体" charset="0"/>
              </a:rPr>
              <a:t>E.g.,</a:t>
            </a:r>
            <a:r>
              <a:rPr lang="zh-CN" altLang="en-US" sz="1600" dirty="0">
                <a:solidFill>
                  <a:srgbClr val="FF0000"/>
                </a:solidFill>
                <a:ea typeface="宋体" charset="0"/>
                <a:cs typeface="宋体" charset="0"/>
              </a:rPr>
              <a:t> </a:t>
            </a:r>
            <a:r>
              <a:rPr lang="en-US" altLang="zh-CN" sz="1600" dirty="0">
                <a:solidFill>
                  <a:srgbClr val="FF0000"/>
                </a:solidFill>
                <a:ea typeface="宋体" charset="0"/>
                <a:cs typeface="宋体" charset="0"/>
              </a:rPr>
              <a:t>Common</a:t>
            </a:r>
            <a:r>
              <a:rPr lang="zh-CN" altLang="en-US" sz="1600" dirty="0">
                <a:solidFill>
                  <a:srgbClr val="FF0000"/>
                </a:solidFill>
                <a:ea typeface="宋体" charset="0"/>
                <a:cs typeface="宋体" charset="0"/>
              </a:rPr>
              <a:t> </a:t>
            </a:r>
            <a:r>
              <a:rPr lang="en-US" altLang="zh-CN" sz="1600" dirty="0">
                <a:solidFill>
                  <a:srgbClr val="FF0000"/>
                </a:solidFill>
                <a:ea typeface="宋体" charset="0"/>
                <a:cs typeface="宋体" charset="0"/>
              </a:rPr>
              <a:t>Gateway</a:t>
            </a:r>
            <a:r>
              <a:rPr lang="zh-CN" altLang="en-US" sz="1600" dirty="0">
                <a:solidFill>
                  <a:srgbClr val="FF0000"/>
                </a:solidFill>
                <a:ea typeface="宋体" charset="0"/>
                <a:cs typeface="宋体" charset="0"/>
              </a:rPr>
              <a:t> </a:t>
            </a:r>
            <a:r>
              <a:rPr lang="en-US" altLang="zh-CN" sz="1600" dirty="0">
                <a:solidFill>
                  <a:srgbClr val="FF0000"/>
                </a:solidFill>
                <a:ea typeface="宋体" charset="0"/>
                <a:cs typeface="宋体" charset="0"/>
              </a:rPr>
              <a:t>Interface</a:t>
            </a:r>
            <a:r>
              <a:rPr lang="zh-CN" altLang="en-US" sz="1600" dirty="0">
                <a:solidFill>
                  <a:srgbClr val="FF0000"/>
                </a:solidFill>
                <a:ea typeface="宋体" charset="0"/>
                <a:cs typeface="宋体" charset="0"/>
              </a:rPr>
              <a:t> </a:t>
            </a:r>
            <a:r>
              <a:rPr lang="en-US" altLang="zh-CN" sz="1600" dirty="0">
                <a:solidFill>
                  <a:srgbClr val="FF0000"/>
                </a:solidFill>
                <a:ea typeface="宋体" charset="0"/>
                <a:cs typeface="宋体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ea typeface="宋体" charset="0"/>
                <a:cs typeface="宋体" charset="0"/>
              </a:rPr>
              <a:t>CGI</a:t>
            </a:r>
            <a:r>
              <a:rPr lang="en-US" altLang="zh-CN" sz="1600" dirty="0">
                <a:solidFill>
                  <a:srgbClr val="FF0000"/>
                </a:solidFill>
                <a:ea typeface="宋体" charset="0"/>
                <a:cs typeface="宋体" charset="0"/>
              </a:rPr>
              <a:t>)</a:t>
            </a:r>
            <a:endParaRPr lang="en-US" sz="1600" dirty="0">
              <a:solidFill>
                <a:srgbClr val="FF0000"/>
              </a:solidFill>
              <a:ea typeface="宋体" charset="0"/>
              <a:cs typeface="宋体" charset="0"/>
            </a:endParaRPr>
          </a:p>
          <a:p>
            <a:pPr marL="457200" lvl="1" indent="0">
              <a:buFont typeface="ZapfDingbats" charset="0"/>
              <a:buNone/>
              <a:defRPr/>
            </a:pPr>
            <a:r>
              <a:rPr lang="en-US" sz="2000" dirty="0">
                <a:latin typeface="Courier New" charset="0"/>
                <a:cs typeface="Courier New" charset="0"/>
              </a:rPr>
              <a:t>	</a:t>
            </a:r>
          </a:p>
          <a:p>
            <a:pPr marL="0" indent="0">
              <a:buFont typeface="ZapfDingbats" charset="0"/>
              <a:buNone/>
              <a:defRPr/>
            </a:pPr>
            <a:r>
              <a:rPr lang="en-US" sz="2000" dirty="0">
                <a:latin typeface="Courier New" charset="0"/>
                <a:cs typeface="Courier New" charset="0"/>
              </a:rPr>
              <a:t>http://www.cs.yale.edu/index.</a:t>
            </a:r>
            <a:r>
              <a:rPr lang="en-US" sz="20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s</a:t>
            </a:r>
            <a:r>
              <a:rPr lang="en-US" sz="2000" dirty="0">
                <a:latin typeface="Courier New" charset="0"/>
                <a:cs typeface="Courier New" charset="0"/>
              </a:rPr>
              <a:t>html</a:t>
            </a:r>
          </a:p>
          <a:p>
            <a:pPr marL="0" indent="0">
              <a:buFont typeface="ZapfDingbats" charset="0"/>
              <a:buNone/>
              <a:defRPr/>
            </a:pPr>
            <a:r>
              <a:rPr lang="en-US" sz="2000" dirty="0">
                <a:latin typeface="Courier New" charset="0"/>
                <a:cs typeface="Courier New" charset="0"/>
              </a:rPr>
              <a:t>http://www.cs.yale.edu/</a:t>
            </a:r>
            <a:r>
              <a:rPr lang="en-US" sz="20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cgi-bin/ureserve.pl</a:t>
            </a:r>
          </a:p>
          <a:p>
            <a:pPr marL="0" indent="0">
              <a:buFont typeface="ZapfDingbats" charset="0"/>
              <a:buNone/>
              <a:defRPr/>
            </a:pPr>
            <a:r>
              <a:rPr lang="en-US" sz="2000" dirty="0">
                <a:latin typeface="Courier New" charset="0"/>
                <a:cs typeface="Courier New" charset="0"/>
              </a:rPr>
              <a:t>http://www.google.com/search</a:t>
            </a:r>
            <a:r>
              <a:rPr lang="en-US" sz="2000" dirty="0">
                <a:solidFill>
                  <a:srgbClr val="FF0000"/>
                </a:solidFill>
                <a:latin typeface="Courier New" charset="0"/>
                <a:cs typeface="Courier New" charset="0"/>
              </a:rPr>
              <a:t>?q=Yale&amp;sourceid=chrome</a:t>
            </a:r>
          </a:p>
          <a:p>
            <a:pPr marL="0" indent="0">
              <a:buFont typeface="ZapfDingbats" charset="0"/>
              <a:buNone/>
              <a:defRPr/>
            </a:pPr>
            <a:endParaRPr lang="en-US" sz="2400" dirty="0">
              <a:latin typeface="Courier New" charset="0"/>
              <a:cs typeface="Courier New" charset="0"/>
              <a:hlinkClick r:id="rId3"/>
            </a:endParaRPr>
          </a:p>
        </p:txBody>
      </p:sp>
    </p:spTree>
    <p:extLst>
      <p:ext uri="{BB962C8B-B14F-4D97-AF65-F5344CB8AC3E}">
        <p14:creationId xmlns:p14="http://schemas.microsoft.com/office/powerpoint/2010/main" val="3171095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AB582C54-FE19-4645-BB5A-FB268E1EC292}" type="slidenum">
              <a:rPr lang="en-US" altLang="x-none" sz="1400">
                <a:solidFill>
                  <a:srgbClr val="000000"/>
                </a:solidFill>
              </a:rPr>
              <a:pPr/>
              <a:t>19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7772400" cy="838200"/>
          </a:xfrm>
        </p:spPr>
        <p:txBody>
          <a:bodyPr/>
          <a:lstStyle/>
          <a:p>
            <a:r>
              <a:rPr lang="en-US" altLang="x-none" sz="3200">
                <a:ea typeface="宋体" charset="-122"/>
              </a:rPr>
              <a:t>Example SSI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58913"/>
            <a:ext cx="84105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宋体" charset="-122"/>
              </a:rPr>
              <a:t>See </a:t>
            </a:r>
            <a:r>
              <a:rPr lang="en-US" altLang="x-none" dirty="0">
                <a:ea typeface="ＭＳ Ｐゴシック" charset="-128"/>
              </a:rPr>
              <a:t>programming/examples-java-socket/</a:t>
            </a:r>
            <a:r>
              <a:rPr lang="en-US" altLang="x-none" dirty="0" err="1">
                <a:ea typeface="ＭＳ Ｐゴシック" charset="-128"/>
              </a:rPr>
              <a:t>BasicWebServer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ssi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zh-CN" dirty="0" err="1">
                <a:ea typeface="宋体" charset="-122"/>
              </a:rPr>
              <a:t>index.shtml</a:t>
            </a:r>
            <a:r>
              <a:rPr lang="en-US" altLang="zh-CN" dirty="0">
                <a:ea typeface="宋体" charset="-122"/>
              </a:rPr>
              <a:t>, </a:t>
            </a:r>
            <a:r>
              <a:rPr lang="en-US" altLang="zh-CN" dirty="0" err="1">
                <a:ea typeface="宋体" charset="-122"/>
              </a:rPr>
              <a:t>header.shtml</a:t>
            </a:r>
            <a:r>
              <a:rPr lang="en-US" altLang="zh-CN" dirty="0">
                <a:ea typeface="宋体" charset="-122"/>
              </a:rPr>
              <a:t>, …</a:t>
            </a:r>
          </a:p>
        </p:txBody>
      </p:sp>
    </p:spTree>
    <p:extLst>
      <p:ext uri="{BB962C8B-B14F-4D97-AF65-F5344CB8AC3E}">
        <p14:creationId xmlns:p14="http://schemas.microsoft.com/office/powerpoint/2010/main" val="1512727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	</a:t>
            </a:r>
          </a:p>
        </p:txBody>
      </p:sp>
      <p:sp>
        <p:nvSpPr>
          <p:cNvPr id="1136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Admin</a:t>
            </a:r>
            <a:r>
              <a:rPr lang="en-US" altLang="zh-CN" dirty="0">
                <a:ea typeface="ＭＳ Ｐゴシック" charset="-128"/>
              </a:rPr>
              <a:t>.</a:t>
            </a:r>
            <a:r>
              <a:rPr lang="en-US" altLang="x-none" dirty="0">
                <a:ea typeface="ＭＳ Ｐゴシック" charset="-128"/>
              </a:rPr>
              <a:t> and recap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Network applications (continue)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x-none" dirty="0">
                <a:ea typeface="ＭＳ Ｐゴシック" charset="-128"/>
              </a:rPr>
              <a:t>File transfer (FTP) and extension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en-US" altLang="zh-CN" i="1" dirty="0">
                <a:solidFill>
                  <a:srgbClr val="C00000"/>
                </a:solidFill>
                <a:ea typeface="ＭＳ Ｐゴシック" charset="-128"/>
              </a:rPr>
              <a:t>HTTP</a:t>
            </a:r>
            <a:endParaRPr lang="en-US" altLang="x-none" i="1" dirty="0">
              <a:solidFill>
                <a:srgbClr val="C00000"/>
              </a:solidFill>
              <a:ea typeface="ＭＳ Ｐゴシック" charset="-128"/>
            </a:endParaRPr>
          </a:p>
        </p:txBody>
      </p:sp>
      <p:sp>
        <p:nvSpPr>
          <p:cNvPr id="11366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3E0666C-05F9-0848-AD26-796CF51578D7}" type="slidenum">
              <a:rPr lang="en-US" altLang="x-none" sz="1400">
                <a:solidFill>
                  <a:srgbClr val="000000"/>
                </a:solidFill>
              </a:rPr>
              <a:pPr/>
              <a:t>2</a:t>
            </a:fld>
            <a:endParaRPr lang="en-US" altLang="x-none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3742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80C082F-B7C6-3B4E-BF8F-88E3053389D0}" type="slidenum">
              <a:rPr lang="en-US" altLang="x-none" sz="1400">
                <a:solidFill>
                  <a:srgbClr val="000000"/>
                </a:solidFill>
              </a:rPr>
              <a:pPr/>
              <a:t>20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7772400" cy="838200"/>
          </a:xfrm>
        </p:spPr>
        <p:txBody>
          <a:bodyPr/>
          <a:lstStyle/>
          <a:p>
            <a:r>
              <a:rPr lang="en-US" altLang="x-none" sz="3200">
                <a:ea typeface="宋体" charset="-122"/>
              </a:rPr>
              <a:t>Example SSI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58913"/>
            <a:ext cx="84105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宋体" charset="-122"/>
              </a:rPr>
              <a:t>See </a:t>
            </a:r>
            <a:r>
              <a:rPr lang="en-US" altLang="x-none" dirty="0">
                <a:ea typeface="ＭＳ Ｐゴシック" charset="-128"/>
              </a:rPr>
              <a:t>programming/examples-java-socket/</a:t>
            </a:r>
            <a:r>
              <a:rPr lang="en-US" altLang="x-none" dirty="0" err="1">
                <a:ea typeface="ＭＳ Ｐゴシック" charset="-128"/>
              </a:rPr>
              <a:t>BasicWebServer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ssi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zh-CN" dirty="0" err="1">
                <a:ea typeface="宋体" charset="-122"/>
              </a:rPr>
              <a:t>index.shtml</a:t>
            </a:r>
            <a:r>
              <a:rPr lang="en-US" altLang="zh-CN" dirty="0">
                <a:ea typeface="宋体" charset="-122"/>
              </a:rPr>
              <a:t>, </a:t>
            </a:r>
            <a:r>
              <a:rPr lang="en-US" altLang="zh-CN" dirty="0" err="1">
                <a:ea typeface="宋体" charset="-122"/>
              </a:rPr>
              <a:t>header.shtml</a:t>
            </a:r>
            <a:r>
              <a:rPr lang="en-US" altLang="zh-CN" dirty="0">
                <a:ea typeface="宋体" charset="-122"/>
              </a:rPr>
              <a:t>, …</a:t>
            </a:r>
          </a:p>
          <a:p>
            <a:endParaRPr lang="en-US" altLang="zh-CN" dirty="0">
              <a:ea typeface="宋体" charset="-122"/>
            </a:endParaRPr>
          </a:p>
          <a:p>
            <a:endParaRPr lang="en-US" altLang="zh-CN" dirty="0">
              <a:ea typeface="宋体" charset="-122"/>
            </a:endParaRPr>
          </a:p>
          <a:p>
            <a:endParaRPr lang="en-US" altLang="zh-CN" dirty="0">
              <a:ea typeface="宋体" charset="-122"/>
            </a:endParaRPr>
          </a:p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宋体" charset="-122"/>
              </a:rPr>
              <a:t>To enable </a:t>
            </a:r>
            <a:r>
              <a:rPr lang="en-US" altLang="zh-CN" dirty="0" err="1">
                <a:ea typeface="宋体" charset="-122"/>
              </a:rPr>
              <a:t>ssi</a:t>
            </a:r>
            <a:r>
              <a:rPr lang="en-US" altLang="zh-CN" dirty="0">
                <a:ea typeface="宋体" charset="-122"/>
              </a:rPr>
              <a:t>, need configuration to tell the web server (see </a:t>
            </a:r>
            <a:r>
              <a:rPr lang="en-US" altLang="zh-CN" dirty="0" err="1">
                <a:ea typeface="宋体" charset="-122"/>
              </a:rPr>
              <a:t>conf</a:t>
            </a:r>
            <a:r>
              <a:rPr lang="en-US" altLang="zh-CN" dirty="0">
                <a:ea typeface="宋体" charset="-122"/>
              </a:rPr>
              <a:t>/apache-</a:t>
            </a:r>
            <a:r>
              <a:rPr lang="en-US" altLang="zh-CN" dirty="0" err="1">
                <a:ea typeface="宋体" charset="-122"/>
              </a:rPr>
              <a:t>htaccess</a:t>
            </a:r>
            <a:r>
              <a:rPr lang="en-US" altLang="zh-CN" dirty="0">
                <a:ea typeface="宋体" charset="-122"/>
              </a:rPr>
              <a:t>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宋体" charset="-122"/>
                <a:hlinkClick r:id="rId3"/>
              </a:rPr>
              <a:t>https://httpd.apache.org/docs/2.2/howto/htaccess.html</a:t>
            </a:r>
            <a:r>
              <a:rPr lang="en-US" altLang="zh-CN" dirty="0">
                <a:ea typeface="宋体" charset="-122"/>
              </a:rPr>
              <a:t> (Server Side Includes example)</a:t>
            </a:r>
          </a:p>
        </p:txBody>
      </p:sp>
    </p:spTree>
    <p:extLst>
      <p:ext uri="{BB962C8B-B14F-4D97-AF65-F5344CB8AC3E}">
        <p14:creationId xmlns:p14="http://schemas.microsoft.com/office/powerpoint/2010/main" val="36632756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0034F0-68AB-FC46-80F5-4CCD92852673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7772400" cy="838200"/>
          </a:xfrm>
        </p:spPr>
        <p:txBody>
          <a:bodyPr/>
          <a:lstStyle/>
          <a:p>
            <a:r>
              <a:rPr lang="en-US" altLang="zh-CN" sz="3200">
                <a:ea typeface="宋体" charset="-122"/>
              </a:rPr>
              <a:t>CGI: Invoking External Programs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18637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58913"/>
            <a:ext cx="84105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sz="3200" dirty="0">
                <a:ea typeface="宋体" charset="-122"/>
              </a:rPr>
              <a:t>Two issues</a:t>
            </a:r>
          </a:p>
          <a:p>
            <a:endParaRPr lang="en-US" altLang="zh-CN" sz="3200" dirty="0">
              <a:ea typeface="宋体" charset="-12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宋体" charset="-122"/>
              </a:rPr>
              <a:t>Input: Pass HTTP request parameters to the external program</a:t>
            </a:r>
          </a:p>
          <a:p>
            <a:pPr lvl="1"/>
            <a:endParaRPr lang="en-US" altLang="x-none" dirty="0">
              <a:ea typeface="宋体" charset="-122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宋体" charset="-122"/>
              </a:rPr>
              <a:t>Output: Redirect external program output to socket</a:t>
            </a:r>
          </a:p>
        </p:txBody>
      </p:sp>
    </p:spTree>
    <p:extLst>
      <p:ext uri="{BB962C8B-B14F-4D97-AF65-F5344CB8AC3E}">
        <p14:creationId xmlns:p14="http://schemas.microsoft.com/office/powerpoint/2010/main" val="3913864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F096F1-669D-9247-837A-307943282BE5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7772400" cy="838200"/>
          </a:xfrm>
        </p:spPr>
        <p:txBody>
          <a:bodyPr/>
          <a:lstStyle/>
          <a:p>
            <a:r>
              <a:rPr lang="en-US" altLang="zh-CN" sz="3200">
                <a:ea typeface="宋体" charset="-122"/>
              </a:rPr>
              <a:t>Example: Typical CGI Implementation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58913"/>
            <a:ext cx="84105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Starts the executable as a child process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Passes HTTP request as environment variables </a:t>
            </a:r>
          </a:p>
          <a:p>
            <a:pPr lvl="2"/>
            <a:r>
              <a:rPr lang="en-US" altLang="x-none" dirty="0">
                <a:latin typeface="Courier New" charset="0"/>
                <a:ea typeface="ＭＳ Ｐゴシック" charset="-128"/>
              </a:rPr>
              <a:t>http://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httpd.apache.org</a:t>
            </a:r>
            <a:r>
              <a:rPr lang="en-US" altLang="x-none" dirty="0">
                <a:latin typeface="Courier New" charset="0"/>
                <a:ea typeface="ＭＳ Ｐゴシック" charset="-128"/>
              </a:rPr>
              <a:t>/docs/2.2/</a:t>
            </a:r>
            <a:r>
              <a:rPr lang="en-US" altLang="x-none" dirty="0" err="1">
                <a:latin typeface="Courier New" charset="0"/>
                <a:ea typeface="ＭＳ Ｐゴシック" charset="-128"/>
              </a:rPr>
              <a:t>env.html</a:t>
            </a:r>
            <a:endParaRPr lang="en-US" altLang="x-none" dirty="0">
              <a:latin typeface="Courier New" charset="0"/>
              <a:ea typeface="ＭＳ Ｐゴシック" charset="-128"/>
            </a:endParaRPr>
          </a:p>
          <a:p>
            <a:pPr lvl="2"/>
            <a:r>
              <a:rPr lang="en-US" altLang="x-none" dirty="0">
                <a:ea typeface="ＭＳ Ｐゴシック" charset="-128"/>
              </a:rPr>
              <a:t>CGI standard: http://</a:t>
            </a:r>
            <a:r>
              <a:rPr lang="en-US" altLang="x-none" dirty="0" err="1">
                <a:ea typeface="ＭＳ Ｐゴシック" charset="-128"/>
              </a:rPr>
              <a:t>www.ietf.org</a:t>
            </a:r>
            <a:r>
              <a:rPr lang="en-US" altLang="x-none" dirty="0">
                <a:ea typeface="ＭＳ Ｐゴシック" charset="-128"/>
              </a:rPr>
              <a:t>/</a:t>
            </a:r>
            <a:r>
              <a:rPr lang="en-US" altLang="x-none" dirty="0" err="1">
                <a:ea typeface="ＭＳ Ｐゴシック" charset="-128"/>
              </a:rPr>
              <a:t>rfc</a:t>
            </a:r>
            <a:r>
              <a:rPr lang="en-US" altLang="x-none" dirty="0">
                <a:ea typeface="ＭＳ Ｐゴシック" charset="-128"/>
              </a:rPr>
              <a:t>/rfc3875</a:t>
            </a:r>
          </a:p>
          <a:p>
            <a:pPr lvl="2"/>
            <a:endParaRPr lang="en-US" altLang="x-none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Redirects input/output of the child process to the socket</a:t>
            </a:r>
            <a:endParaRPr lang="en-US" altLang="x-none" dirty="0">
              <a:latin typeface="Courier New" charset="0"/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142125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6ABEF45-8C32-234C-8A50-41B59EA0A9F2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7772400" cy="838200"/>
          </a:xfrm>
        </p:spPr>
        <p:txBody>
          <a:bodyPr/>
          <a:lstStyle/>
          <a:p>
            <a:r>
              <a:rPr lang="en-US" altLang="zh-CN" sz="3200">
                <a:ea typeface="宋体" charset="-122"/>
              </a:rPr>
              <a:t>Example: CGI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58913"/>
            <a:ext cx="84105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Example:</a:t>
            </a: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/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latin typeface="Courier New" charset="0"/>
                <a:ea typeface="ＭＳ Ｐゴシック" charset="-128"/>
              </a:rPr>
              <a:t>GET /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search?q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=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Yale&amp;sourceid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=chrome HTTP/1.0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altLang="x-none" sz="2000" dirty="0">
              <a:latin typeface="Courier New" charset="0"/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setup environment variables, in particular</a:t>
            </a:r>
            <a:br>
              <a:rPr lang="en-US" altLang="x-none" sz="2000" dirty="0">
                <a:ea typeface="ＭＳ Ｐゴシック" charset="-128"/>
              </a:rPr>
            </a:br>
            <a:r>
              <a:rPr lang="en-US" altLang="x-none" sz="2000" dirty="0">
                <a:ea typeface="ＭＳ Ｐゴシック" charset="-128"/>
              </a:rPr>
              <a:t>$QUERY_STRING=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q=</a:t>
            </a:r>
            <a:r>
              <a:rPr lang="en-US" altLang="x-none" sz="2000" dirty="0" err="1">
                <a:latin typeface="Courier New" charset="0"/>
                <a:ea typeface="ＭＳ Ｐゴシック" charset="-128"/>
              </a:rPr>
              <a:t>Yale&amp;sourceid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=chrome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en-US" altLang="x-none" sz="2000" dirty="0"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start </a:t>
            </a:r>
            <a:r>
              <a:rPr lang="en-US" altLang="x-none" sz="2000" dirty="0">
                <a:latin typeface="Courier New" charset="0"/>
                <a:ea typeface="ＭＳ Ｐゴシック" charset="-128"/>
              </a:rPr>
              <a:t>search</a:t>
            </a:r>
            <a:r>
              <a:rPr lang="en-US" altLang="x-none" sz="2000" dirty="0">
                <a:ea typeface="ＭＳ Ｐゴシック" charset="-128"/>
              </a:rPr>
              <a:t> and redirect its input/output</a:t>
            </a:r>
          </a:p>
        </p:txBody>
      </p:sp>
      <p:sp>
        <p:nvSpPr>
          <p:cNvPr id="84996" name="Rectangle 1"/>
          <p:cNvSpPr>
            <a:spLocks noChangeArrowheads="1"/>
          </p:cNvSpPr>
          <p:nvPr/>
        </p:nvSpPr>
        <p:spPr bwMode="auto">
          <a:xfrm>
            <a:off x="538163" y="5726113"/>
            <a:ext cx="794861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https://docs.oracle.com/javase/7/docs/api/java/lang/ProcessBuilder.html</a:t>
            </a:r>
            <a:b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</a:br>
            <a:endParaRPr kumimoji="0" lang="en-US" altLang="x-none" sz="2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20313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761B838-2E5B-564D-80C7-67DFFF2D4EA3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7772400" cy="838200"/>
          </a:xfrm>
        </p:spPr>
        <p:txBody>
          <a:bodyPr/>
          <a:lstStyle/>
          <a:p>
            <a:r>
              <a:rPr lang="en-US" altLang="zh-CN" sz="3200">
                <a:ea typeface="宋体" charset="-122"/>
              </a:rPr>
              <a:t>Example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06413" y="1425575"/>
            <a:ext cx="84105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sz="1800" dirty="0">
                <a:ea typeface="宋体" charset="-122"/>
              </a:rPr>
              <a:t>http://172.28.229.215/BasicWebServer/cgi/price.cgi?appl</a:t>
            </a:r>
          </a:p>
        </p:txBody>
      </p:sp>
      <p:sp>
        <p:nvSpPr>
          <p:cNvPr id="87044" name="Rectangle 1"/>
          <p:cNvSpPr>
            <a:spLocks noChangeArrowheads="1"/>
          </p:cNvSpPr>
          <p:nvPr/>
        </p:nvSpPr>
        <p:spPr bwMode="auto">
          <a:xfrm>
            <a:off x="1662113" y="2220913"/>
            <a:ext cx="5810250" cy="4524375"/>
          </a:xfrm>
          <a:prstGeom prst="rect">
            <a:avLst/>
          </a:prstGeom>
          <a:noFill/>
          <a:ln w="9525">
            <a:solidFill>
              <a:srgbClr val="66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#!/usr/bin/perl -w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$company = $ENV{'QUERY_STRING'};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print "Content-Type: text/html\r\n";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print "\r\n";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print "&lt;html&gt;";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print "&lt;h1&gt;Hello! The price is ";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if ($company =~ /appl/)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  my $var_rand = rand();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  print 450 + 10 * $var_rand;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} else 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  print "150";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}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16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print "&lt;/h1&gt;";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print "&lt;/html&gt;";</a:t>
            </a:r>
          </a:p>
        </p:txBody>
      </p:sp>
      <p:sp>
        <p:nvSpPr>
          <p:cNvPr id="87045" name="Rectangle 1"/>
          <p:cNvSpPr>
            <a:spLocks noChangeArrowheads="1"/>
          </p:cNvSpPr>
          <p:nvPr/>
        </p:nvSpPr>
        <p:spPr bwMode="auto">
          <a:xfrm>
            <a:off x="2789238" y="0"/>
            <a:ext cx="63547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https://httpd.apache.org/docs/2.2/howto/htaccess.html </a:t>
            </a:r>
            <a:b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</a:b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(CGI Example)</a:t>
            </a:r>
          </a:p>
        </p:txBody>
      </p:sp>
    </p:spTree>
    <p:extLst>
      <p:ext uri="{BB962C8B-B14F-4D97-AF65-F5344CB8AC3E}">
        <p14:creationId xmlns:p14="http://schemas.microsoft.com/office/powerpoint/2010/main" val="37231517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B1DEDF5-57F6-5041-BFD8-512ED283ADE1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7772400" cy="838200"/>
          </a:xfrm>
        </p:spPr>
        <p:txBody>
          <a:bodyPr/>
          <a:lstStyle/>
          <a:p>
            <a:r>
              <a:rPr lang="en-US" altLang="zh-CN" sz="3200">
                <a:ea typeface="宋体" charset="-122"/>
              </a:rPr>
              <a:t>Client Using Dynamic Pages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58913"/>
            <a:ext cx="84105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See </a:t>
            </a:r>
            <a:r>
              <a:rPr lang="en-US" altLang="x-none" dirty="0" err="1">
                <a:ea typeface="ＭＳ Ｐゴシック" charset="-128"/>
              </a:rPr>
              <a:t>ajax.html</a:t>
            </a:r>
            <a:r>
              <a:rPr lang="en-US" altLang="x-none" dirty="0">
                <a:ea typeface="ＭＳ Ｐゴシック" charset="-128"/>
              </a:rPr>
              <a:t> and </a:t>
            </a:r>
            <a:r>
              <a:rPr lang="en-US" altLang="x-none" dirty="0" err="1">
                <a:ea typeface="ＭＳ Ｐゴシック" charset="-128"/>
              </a:rPr>
              <a:t>wireshark</a:t>
            </a:r>
            <a:r>
              <a:rPr lang="en-US" altLang="x-none" dirty="0">
                <a:ea typeface="ＭＳ Ｐゴシック" charset="-128"/>
              </a:rPr>
              <a:t> for client code example</a:t>
            </a:r>
          </a:p>
        </p:txBody>
      </p:sp>
      <p:sp>
        <p:nvSpPr>
          <p:cNvPr id="2" name="Rectangle 1"/>
          <p:cNvSpPr/>
          <p:nvPr/>
        </p:nvSpPr>
        <p:spPr>
          <a:xfrm>
            <a:off x="500063" y="2540000"/>
            <a:ext cx="7839075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75000"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宋体" charset="0"/>
                <a:cs typeface="宋体" charset="0"/>
              </a:rPr>
              <a:t>http://172.28.229.215/BasicWebServer/cgi/ajax.html</a:t>
            </a:r>
          </a:p>
        </p:txBody>
      </p:sp>
    </p:spTree>
    <p:extLst>
      <p:ext uri="{BB962C8B-B14F-4D97-AF65-F5344CB8AC3E}">
        <p14:creationId xmlns:p14="http://schemas.microsoft.com/office/powerpoint/2010/main" val="24889860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7107BF6-C3C5-014D-A5BA-E6E94C032058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7772400" cy="838200"/>
          </a:xfrm>
        </p:spPr>
        <p:txBody>
          <a:bodyPr/>
          <a:lstStyle/>
          <a:p>
            <a:r>
              <a:rPr lang="en-US" altLang="zh-CN" sz="3200">
                <a:ea typeface="宋体" charset="-122"/>
              </a:rPr>
              <a:t>Discussions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58913"/>
            <a:ext cx="84105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What features are missing in HTTP that we have covered so far?</a:t>
            </a:r>
          </a:p>
        </p:txBody>
      </p:sp>
    </p:spTree>
    <p:extLst>
      <p:ext uri="{BB962C8B-B14F-4D97-AF65-F5344CB8AC3E}">
        <p14:creationId xmlns:p14="http://schemas.microsoft.com/office/powerpoint/2010/main" val="37261751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75625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HTTP: POST</a:t>
            </a:r>
          </a:p>
        </p:txBody>
      </p:sp>
      <p:sp>
        <p:nvSpPr>
          <p:cNvPr id="93186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8101013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If an HTML page contains forms or parameter too large, they are sent using POST and encoded in message body</a:t>
            </a:r>
          </a:p>
        </p:txBody>
      </p:sp>
      <p:sp>
        <p:nvSpPr>
          <p:cNvPr id="9318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7C15F6E-4AC9-C647-814F-ED6B1D7705B5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pic>
        <p:nvPicPr>
          <p:cNvPr id="93188" name="Picture 3" descr="HTTPreques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3613" y="2767013"/>
            <a:ext cx="7512050" cy="3778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4927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175625" cy="1143000"/>
          </a:xfrm>
        </p:spPr>
        <p:txBody>
          <a:bodyPr/>
          <a:lstStyle/>
          <a:p>
            <a:r>
              <a:rPr lang="en-US" altLang="x-none">
                <a:ea typeface="ＭＳ Ｐゴシック" charset="-128"/>
              </a:rPr>
              <a:t>HTTP: POST Example</a:t>
            </a:r>
          </a:p>
        </p:txBody>
      </p:sp>
      <p:sp>
        <p:nvSpPr>
          <p:cNvPr id="9523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3238D91-964C-3746-936B-7B62DA48CDAB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5235" name="Rectangle 1"/>
          <p:cNvSpPr>
            <a:spLocks noChangeArrowheads="1"/>
          </p:cNvSpPr>
          <p:nvPr/>
        </p:nvSpPr>
        <p:spPr bwMode="auto">
          <a:xfrm>
            <a:off x="663575" y="1909763"/>
            <a:ext cx="75215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POST /path/script.cgi HTTP/1.0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User-Agent: MyAgent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Content-Type: application/x-www-form-urlencoded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Content-Length: 15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item1=A&amp;item2=B</a:t>
            </a:r>
          </a:p>
        </p:txBody>
      </p:sp>
      <p:sp>
        <p:nvSpPr>
          <p:cNvPr id="3" name="Rectangle 2"/>
          <p:cNvSpPr/>
          <p:nvPr/>
        </p:nvSpPr>
        <p:spPr>
          <a:xfrm>
            <a:off x="639763" y="5549900"/>
            <a:ext cx="8488362" cy="83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ＭＳ Ｐゴシック" charset="0"/>
              </a:rPr>
              <a:t>Example using </a:t>
            </a:r>
            <a:r>
              <a:rPr kumimoji="0" lang="en-US" sz="24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ＭＳ Ｐゴシック" charset="0"/>
              </a:rPr>
              <a:t>nc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ＭＳ Ｐゴシック" charset="0"/>
              </a:rPr>
              <a:t>:</a:t>
            </a:r>
            <a:b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ＭＳ Ｐゴシック" charset="0"/>
              </a:rPr>
            </a:b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ＭＳ Ｐゴシック" charset="0"/>
              </a:rPr>
              <a:t>programming/examples-java-socket/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ＭＳ Ｐゴシック" charset="0"/>
              </a:rPr>
              <a:t>BasicWebServer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ＭＳ Ｐゴシック" charset="0"/>
              </a:rPr>
              <a:t>/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ＭＳ Ｐゴシック" charset="0"/>
              </a:rPr>
              <a:t>nc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0"/>
                <a:cs typeface="ＭＳ Ｐゴシック" charset="0"/>
              </a:rPr>
              <a:t>/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95807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80577B-8316-2C49-89E0-D87AAD9FD622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29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228600"/>
            <a:ext cx="7772400" cy="1143000"/>
          </a:xfrm>
        </p:spPr>
        <p:txBody>
          <a:bodyPr/>
          <a:lstStyle/>
          <a:p>
            <a:r>
              <a:rPr lang="en-US" altLang="x-none" sz="2800">
                <a:ea typeface="ＭＳ Ｐゴシック" charset="-128"/>
              </a:rPr>
              <a:t>Stateful User-server Interaction: Cookies</a:t>
            </a:r>
            <a:endParaRPr lang="en-US" altLang="x-none" sz="3600">
              <a:ea typeface="ＭＳ Ｐゴシック" charset="-128"/>
            </a:endParaRP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0525" y="1590675"/>
            <a:ext cx="3600450" cy="43053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zh-CN" sz="2000" dirty="0">
                <a:ea typeface="宋体" charset="-122"/>
              </a:rPr>
              <a:t>Goal: no explicit application level session</a:t>
            </a:r>
          </a:p>
          <a:p>
            <a:pPr>
              <a:buFont typeface="Wingdings" pitchFamily="2" charset="2"/>
              <a:buChar char="q"/>
            </a:pPr>
            <a:r>
              <a:rPr lang="en-US" altLang="zh-CN" sz="2000" dirty="0">
                <a:ea typeface="宋体" charset="-122"/>
              </a:rPr>
              <a:t>S</a:t>
            </a:r>
            <a:r>
              <a:rPr lang="en-US" altLang="x-none" sz="2000" dirty="0">
                <a:ea typeface="ＭＳ Ｐゴシック" charset="-128"/>
              </a:rPr>
              <a:t>erver sends </a:t>
            </a:r>
            <a:r>
              <a:rPr lang="ja-JP" altLang="en-US" sz="2000">
                <a:ea typeface="ＭＳ Ｐゴシック" charset="-128"/>
              </a:rPr>
              <a:t>“</a:t>
            </a:r>
            <a:r>
              <a:rPr lang="en-US" altLang="ja-JP" sz="2000" dirty="0">
                <a:ea typeface="ＭＳ Ｐゴシック" charset="-128"/>
              </a:rPr>
              <a:t>cookie</a:t>
            </a:r>
            <a:r>
              <a:rPr lang="ja-JP" altLang="en-US" sz="2000">
                <a:ea typeface="ＭＳ Ｐゴシック" charset="-128"/>
              </a:rPr>
              <a:t>”</a:t>
            </a:r>
            <a:r>
              <a:rPr lang="en-US" altLang="ja-JP" sz="2000" dirty="0">
                <a:ea typeface="ＭＳ Ｐゴシック" charset="-128"/>
              </a:rPr>
              <a:t> to client in response </a:t>
            </a:r>
            <a:r>
              <a:rPr lang="en-US" altLang="ja-JP" sz="2000" dirty="0" err="1">
                <a:ea typeface="ＭＳ Ｐゴシック" charset="-128"/>
              </a:rPr>
              <a:t>msg</a:t>
            </a:r>
            <a:endParaRPr lang="en-US" altLang="ja-JP" sz="2000" dirty="0">
              <a:solidFill>
                <a:srgbClr val="FF0000"/>
              </a:solidFill>
              <a:ea typeface="ＭＳ Ｐゴシック" charset="-128"/>
            </a:endParaRP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1800" b="1" dirty="0">
                <a:latin typeface="Courier New" charset="0"/>
                <a:ea typeface="ＭＳ Ｐゴシック" charset="-128"/>
              </a:rPr>
              <a:t>Set-cookie: 1678453</a:t>
            </a:r>
            <a:endParaRPr lang="en-US" altLang="x-none" sz="1800" dirty="0">
              <a:solidFill>
                <a:srgbClr val="FF0000"/>
              </a:solidFill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zh-CN" sz="2000" dirty="0">
                <a:ea typeface="宋体" charset="-122"/>
              </a:rPr>
              <a:t>C</a:t>
            </a:r>
            <a:r>
              <a:rPr lang="en-US" altLang="x-none" sz="2000" dirty="0">
                <a:ea typeface="ＭＳ Ｐゴシック" charset="-128"/>
              </a:rPr>
              <a:t>lient presents cookie in later requests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1800" b="1" dirty="0">
                <a:latin typeface="Courier New" charset="0"/>
                <a:ea typeface="ＭＳ Ｐゴシック" charset="-128"/>
              </a:rPr>
              <a:t>Cookie: 1678453</a:t>
            </a:r>
          </a:p>
          <a:p>
            <a:pPr>
              <a:buFont typeface="Wingdings" pitchFamily="2" charset="2"/>
              <a:buChar char="q"/>
            </a:pPr>
            <a:r>
              <a:rPr lang="en-US" altLang="zh-CN" sz="2000" dirty="0">
                <a:ea typeface="宋体" charset="-122"/>
              </a:rPr>
              <a:t>S</a:t>
            </a:r>
            <a:r>
              <a:rPr lang="en-US" altLang="x-none" sz="2000" dirty="0">
                <a:ea typeface="ＭＳ Ｐゴシック" charset="-128"/>
              </a:rPr>
              <a:t>erver matches presented-cookie with server-stored info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authentication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remembering user preferences, previous choices</a:t>
            </a:r>
          </a:p>
        </p:txBody>
      </p:sp>
      <p:sp>
        <p:nvSpPr>
          <p:cNvPr id="97284" name="Line 4"/>
          <p:cNvSpPr>
            <a:spLocks noChangeShapeType="1"/>
          </p:cNvSpPr>
          <p:nvPr/>
        </p:nvSpPr>
        <p:spPr bwMode="auto">
          <a:xfrm>
            <a:off x="4267200" y="197167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7285" name="Text Box 5"/>
          <p:cNvSpPr txBox="1">
            <a:spLocks noChangeArrowheads="1"/>
          </p:cNvSpPr>
          <p:nvPr/>
        </p:nvSpPr>
        <p:spPr bwMode="auto">
          <a:xfrm>
            <a:off x="3876675" y="1436688"/>
            <a:ext cx="981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client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97286" name="Text Box 6"/>
          <p:cNvSpPr txBox="1">
            <a:spLocks noChangeArrowheads="1"/>
          </p:cNvSpPr>
          <p:nvPr/>
        </p:nvSpPr>
        <p:spPr bwMode="auto">
          <a:xfrm>
            <a:off x="7321550" y="1408113"/>
            <a:ext cx="1104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server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97287" name="Rectangle 7"/>
          <p:cNvSpPr>
            <a:spLocks noChangeArrowheads="1"/>
          </p:cNvSpPr>
          <p:nvPr/>
        </p:nvSpPr>
        <p:spPr bwMode="auto">
          <a:xfrm>
            <a:off x="4505325" y="1971675"/>
            <a:ext cx="2686050" cy="3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7288" name="Text Box 8"/>
          <p:cNvSpPr txBox="1">
            <a:spLocks noChangeArrowheads="1"/>
          </p:cNvSpPr>
          <p:nvPr/>
        </p:nvSpPr>
        <p:spPr bwMode="auto">
          <a:xfrm>
            <a:off x="4511675" y="1955800"/>
            <a:ext cx="2681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usual http request msg</a:t>
            </a:r>
          </a:p>
        </p:txBody>
      </p:sp>
      <p:sp>
        <p:nvSpPr>
          <p:cNvPr id="97289" name="Line 9"/>
          <p:cNvSpPr>
            <a:spLocks noChangeShapeType="1"/>
          </p:cNvSpPr>
          <p:nvPr/>
        </p:nvSpPr>
        <p:spPr bwMode="auto">
          <a:xfrm flipH="1">
            <a:off x="4295775" y="241935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7290" name="Rectangle 10"/>
          <p:cNvSpPr>
            <a:spLocks noChangeArrowheads="1"/>
          </p:cNvSpPr>
          <p:nvPr/>
        </p:nvSpPr>
        <p:spPr bwMode="auto">
          <a:xfrm>
            <a:off x="4629150" y="2392363"/>
            <a:ext cx="2505075" cy="5572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7291" name="Text Box 11"/>
          <p:cNvSpPr txBox="1">
            <a:spLocks noChangeArrowheads="1"/>
          </p:cNvSpPr>
          <p:nvPr/>
        </p:nvSpPr>
        <p:spPr bwMode="auto">
          <a:xfrm>
            <a:off x="4549775" y="2355850"/>
            <a:ext cx="2643188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usual http response +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charset="-128"/>
                <a:cs typeface="+mn-cs"/>
              </a:rPr>
              <a:t>Set-cookie: #</a:t>
            </a:r>
          </a:p>
        </p:txBody>
      </p:sp>
      <p:sp>
        <p:nvSpPr>
          <p:cNvPr id="97292" name="Line 12"/>
          <p:cNvSpPr>
            <a:spLocks noChangeShapeType="1"/>
          </p:cNvSpPr>
          <p:nvPr/>
        </p:nvSpPr>
        <p:spPr bwMode="auto">
          <a:xfrm>
            <a:off x="4276725" y="356235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97293" name="Group 13"/>
          <p:cNvGrpSpPr>
            <a:grpSpLocks/>
          </p:cNvGrpSpPr>
          <p:nvPr/>
        </p:nvGrpSpPr>
        <p:grpSpPr bwMode="auto">
          <a:xfrm>
            <a:off x="4540250" y="3365500"/>
            <a:ext cx="2681288" cy="671513"/>
            <a:chOff x="3124" y="2762"/>
            <a:chExt cx="1689" cy="423"/>
          </a:xfrm>
        </p:grpSpPr>
        <p:sp>
          <p:nvSpPr>
            <p:cNvPr id="97308" name="Rectangle 14"/>
            <p:cNvSpPr>
              <a:spLocks noChangeArrowheads="1"/>
            </p:cNvSpPr>
            <p:nvPr/>
          </p:nvSpPr>
          <p:spPr bwMode="auto">
            <a:xfrm>
              <a:off x="3186" y="2791"/>
              <a:ext cx="1578" cy="35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7309" name="Text Box 15"/>
            <p:cNvSpPr txBox="1">
              <a:spLocks noChangeArrowheads="1"/>
            </p:cNvSpPr>
            <p:nvPr/>
          </p:nvSpPr>
          <p:spPr bwMode="auto">
            <a:xfrm>
              <a:off x="3124" y="2762"/>
              <a:ext cx="1689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usual http request msg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charset="0"/>
                  <a:ea typeface="ＭＳ Ｐゴシック" charset="-128"/>
                  <a:cs typeface="+mn-cs"/>
                </a:rPr>
                <a:t>Cookie: #</a:t>
              </a:r>
            </a:p>
          </p:txBody>
        </p:sp>
      </p:grpSp>
      <p:sp>
        <p:nvSpPr>
          <p:cNvPr id="97294" name="Line 16"/>
          <p:cNvSpPr>
            <a:spLocks noChangeShapeType="1"/>
          </p:cNvSpPr>
          <p:nvPr/>
        </p:nvSpPr>
        <p:spPr bwMode="auto">
          <a:xfrm flipH="1">
            <a:off x="4267200" y="404812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97295" name="Group 17"/>
          <p:cNvGrpSpPr>
            <a:grpSpLocks/>
          </p:cNvGrpSpPr>
          <p:nvPr/>
        </p:nvGrpSpPr>
        <p:grpSpPr bwMode="auto">
          <a:xfrm>
            <a:off x="4483100" y="4079875"/>
            <a:ext cx="2767013" cy="366713"/>
            <a:chOff x="3268" y="2846"/>
            <a:chExt cx="1743" cy="231"/>
          </a:xfrm>
        </p:grpSpPr>
        <p:sp>
          <p:nvSpPr>
            <p:cNvPr id="97306" name="Rectangle 18"/>
            <p:cNvSpPr>
              <a:spLocks noChangeArrowheads="1"/>
            </p:cNvSpPr>
            <p:nvPr/>
          </p:nvSpPr>
          <p:spPr bwMode="auto">
            <a:xfrm>
              <a:off x="3282" y="2856"/>
              <a:ext cx="1692" cy="19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7307" name="Text Box 19"/>
            <p:cNvSpPr txBox="1">
              <a:spLocks noChangeArrowheads="1"/>
            </p:cNvSpPr>
            <p:nvPr/>
          </p:nvSpPr>
          <p:spPr bwMode="auto">
            <a:xfrm>
              <a:off x="3268" y="2846"/>
              <a:ext cx="174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usual http response msg</a:t>
              </a:r>
            </a:p>
          </p:txBody>
        </p:sp>
      </p:grpSp>
      <p:sp>
        <p:nvSpPr>
          <p:cNvPr id="97296" name="Line 20"/>
          <p:cNvSpPr>
            <a:spLocks noChangeShapeType="1"/>
          </p:cNvSpPr>
          <p:nvPr/>
        </p:nvSpPr>
        <p:spPr bwMode="auto">
          <a:xfrm>
            <a:off x="4248150" y="504825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97297" name="Group 21"/>
          <p:cNvGrpSpPr>
            <a:grpSpLocks/>
          </p:cNvGrpSpPr>
          <p:nvPr/>
        </p:nvGrpSpPr>
        <p:grpSpPr bwMode="auto">
          <a:xfrm>
            <a:off x="4521200" y="4870450"/>
            <a:ext cx="2681288" cy="671513"/>
            <a:chOff x="3124" y="2762"/>
            <a:chExt cx="1689" cy="423"/>
          </a:xfrm>
        </p:grpSpPr>
        <p:sp>
          <p:nvSpPr>
            <p:cNvPr id="97304" name="Rectangle 22"/>
            <p:cNvSpPr>
              <a:spLocks noChangeArrowheads="1"/>
            </p:cNvSpPr>
            <p:nvPr/>
          </p:nvSpPr>
          <p:spPr bwMode="auto">
            <a:xfrm>
              <a:off x="3186" y="2791"/>
              <a:ext cx="1578" cy="35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7305" name="Text Box 23"/>
            <p:cNvSpPr txBox="1">
              <a:spLocks noChangeArrowheads="1"/>
            </p:cNvSpPr>
            <p:nvPr/>
          </p:nvSpPr>
          <p:spPr bwMode="auto">
            <a:xfrm>
              <a:off x="3124" y="2762"/>
              <a:ext cx="1689" cy="4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usual http request msg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0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charset="0"/>
                  <a:ea typeface="ＭＳ Ｐゴシック" charset="-128"/>
                  <a:cs typeface="+mn-cs"/>
                </a:rPr>
                <a:t>Cookie: #</a:t>
              </a:r>
            </a:p>
          </p:txBody>
        </p:sp>
      </p:grpSp>
      <p:sp>
        <p:nvSpPr>
          <p:cNvPr id="97298" name="Line 24"/>
          <p:cNvSpPr>
            <a:spLocks noChangeShapeType="1"/>
          </p:cNvSpPr>
          <p:nvPr/>
        </p:nvSpPr>
        <p:spPr bwMode="auto">
          <a:xfrm flipH="1">
            <a:off x="4276725" y="554355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97299" name="Group 25"/>
          <p:cNvGrpSpPr>
            <a:grpSpLocks/>
          </p:cNvGrpSpPr>
          <p:nvPr/>
        </p:nvGrpSpPr>
        <p:grpSpPr bwMode="auto">
          <a:xfrm>
            <a:off x="4492625" y="5575300"/>
            <a:ext cx="2767013" cy="366713"/>
            <a:chOff x="3268" y="2846"/>
            <a:chExt cx="1743" cy="231"/>
          </a:xfrm>
        </p:grpSpPr>
        <p:sp>
          <p:nvSpPr>
            <p:cNvPr id="97302" name="Rectangle 26"/>
            <p:cNvSpPr>
              <a:spLocks noChangeArrowheads="1"/>
            </p:cNvSpPr>
            <p:nvPr/>
          </p:nvSpPr>
          <p:spPr bwMode="auto">
            <a:xfrm>
              <a:off x="3282" y="2856"/>
              <a:ext cx="1692" cy="19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7303" name="Text Box 27"/>
            <p:cNvSpPr txBox="1">
              <a:spLocks noChangeArrowheads="1"/>
            </p:cNvSpPr>
            <p:nvPr/>
          </p:nvSpPr>
          <p:spPr bwMode="auto">
            <a:xfrm>
              <a:off x="3268" y="2846"/>
              <a:ext cx="174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usual http response msg</a:t>
              </a:r>
            </a:p>
          </p:txBody>
        </p:sp>
      </p:grpSp>
      <p:sp>
        <p:nvSpPr>
          <p:cNvPr id="97300" name="Text Box 28"/>
          <p:cNvSpPr txBox="1">
            <a:spLocks noChangeArrowheads="1"/>
          </p:cNvSpPr>
          <p:nvPr/>
        </p:nvSpPr>
        <p:spPr bwMode="auto">
          <a:xfrm>
            <a:off x="7624763" y="3522663"/>
            <a:ext cx="111601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cookie-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specific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action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97301" name="Text Box 29"/>
          <p:cNvSpPr txBox="1">
            <a:spLocks noChangeArrowheads="1"/>
          </p:cNvSpPr>
          <p:nvPr/>
        </p:nvSpPr>
        <p:spPr bwMode="auto">
          <a:xfrm>
            <a:off x="7672388" y="4999038"/>
            <a:ext cx="1116012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cookie-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specific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action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98575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D5F44F2-4CC4-8C4E-9131-FCFA5DF3CADF}" type="slidenum">
              <a:rPr lang="en-US" altLang="x-none" sz="1400">
                <a:solidFill>
                  <a:srgbClr val="000000"/>
                </a:solidFill>
              </a:rPr>
              <a:pPr/>
              <a:t>3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 dirty="0">
                <a:ea typeface="ＭＳ Ｐゴシック" charset="-128"/>
              </a:rPr>
              <a:t>Re</a:t>
            </a:r>
            <a:r>
              <a:rPr lang="en-US" altLang="zh-CN" sz="3600" dirty="0">
                <a:ea typeface="ＭＳ Ｐゴシック" charset="-128"/>
              </a:rPr>
              <a:t>cap:</a:t>
            </a:r>
            <a:r>
              <a:rPr lang="zh-CN" altLang="en-US" sz="3600" dirty="0">
                <a:ea typeface="ＭＳ Ｐゴシック" charset="-128"/>
              </a:rPr>
              <a:t> </a:t>
            </a:r>
            <a:r>
              <a:rPr lang="en-US" altLang="x-none" sz="3600" dirty="0">
                <a:ea typeface="ＭＳ Ｐゴシック" charset="-128"/>
              </a:rPr>
              <a:t>FTP</a:t>
            </a:r>
            <a:endParaRPr lang="en-US" altLang="x-none" dirty="0">
              <a:ea typeface="ＭＳ Ｐゴシック" charset="-128"/>
            </a:endParaRP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22300" y="3705225"/>
            <a:ext cx="7458075" cy="2543175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sz="2000" dirty="0">
                <a:ea typeface="宋体" charset="-122"/>
              </a:rPr>
              <a:t>T</a:t>
            </a:r>
            <a:r>
              <a:rPr lang="en-US" altLang="x-none" sz="2000" dirty="0">
                <a:ea typeface="ＭＳ Ｐゴシック" charset="-128"/>
              </a:rPr>
              <a:t>ransfer file</a:t>
            </a:r>
            <a:r>
              <a:rPr lang="en-US" altLang="zh-CN" sz="2000" dirty="0">
                <a:ea typeface="宋体" charset="-122"/>
              </a:rPr>
              <a:t>s</a:t>
            </a:r>
            <a:r>
              <a:rPr lang="en-US" altLang="x-none" sz="2000" dirty="0">
                <a:ea typeface="ＭＳ Ｐゴシック" charset="-128"/>
              </a:rPr>
              <a:t> to/from remote hos</a:t>
            </a:r>
            <a:r>
              <a:rPr lang="en-US" altLang="zh-CN" sz="2000" dirty="0">
                <a:ea typeface="宋体" charset="-122"/>
              </a:rPr>
              <a:t>t</a:t>
            </a: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zh-CN" sz="2000" dirty="0">
                <a:ea typeface="宋体" charset="-122"/>
              </a:rPr>
              <a:t>C</a:t>
            </a:r>
            <a:r>
              <a:rPr lang="en-US" altLang="x-none" sz="2000" dirty="0">
                <a:ea typeface="ＭＳ Ｐゴシック" charset="-128"/>
              </a:rPr>
              <a:t>lient/server model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i="1" dirty="0">
                <a:solidFill>
                  <a:schemeClr val="accent2"/>
                </a:solidFill>
                <a:ea typeface="ＭＳ Ｐゴシック" charset="-128"/>
              </a:rPr>
              <a:t>client:</a:t>
            </a:r>
            <a:r>
              <a:rPr lang="en-US" altLang="x-none" sz="2000" dirty="0">
                <a:ea typeface="ＭＳ Ｐゴシック" charset="-128"/>
              </a:rPr>
              <a:t> side that initiates transfer (either to/from remote)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i="1" dirty="0">
                <a:solidFill>
                  <a:schemeClr val="accent2"/>
                </a:solidFill>
                <a:ea typeface="ＭＳ Ｐゴシック" charset="-128"/>
              </a:rPr>
              <a:t>server:</a:t>
            </a:r>
            <a:r>
              <a:rPr lang="en-US" altLang="x-none" sz="2000" dirty="0">
                <a:ea typeface="ＭＳ Ｐゴシック" charset="-128"/>
              </a:rPr>
              <a:t> remote host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ftp: RFC 959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ftp server: port 21/20</a:t>
            </a:r>
            <a:r>
              <a:rPr lang="en-US" altLang="zh-CN" sz="2000" dirty="0">
                <a:ea typeface="宋体" charset="-122"/>
              </a:rPr>
              <a:t> (smtp 25, http 80)</a:t>
            </a:r>
            <a:endParaRPr lang="en-US" altLang="x-none" sz="2000" dirty="0">
              <a:ea typeface="ＭＳ Ｐゴシック" charset="-128"/>
            </a:endParaRPr>
          </a:p>
        </p:txBody>
      </p:sp>
      <p:graphicFrame>
        <p:nvGraphicFramePr>
          <p:cNvPr id="115716" name="Object 3"/>
          <p:cNvGraphicFramePr>
            <a:graphicFrameLocks noChangeAspect="1"/>
          </p:cNvGraphicFramePr>
          <p:nvPr/>
        </p:nvGraphicFramePr>
        <p:xfrm>
          <a:off x="3313113" y="1574800"/>
          <a:ext cx="776287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3" name="Clip" r:id="rId4" imgW="1307079" imgH="1083682" progId="MS_ClipArt_Gallery.2">
                  <p:embed/>
                </p:oleObj>
              </mc:Choice>
              <mc:Fallback>
                <p:oleObj name="Clip" r:id="rId4" imgW="1307079" imgH="1083682" progId="MS_ClipArt_Gallery.2">
                  <p:embed/>
                  <p:pic>
                    <p:nvPicPr>
                      <p:cNvPr id="115716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3113" y="1574800"/>
                        <a:ext cx="776287" cy="623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15717" name="Group 6"/>
          <p:cNvGrpSpPr>
            <a:grpSpLocks/>
          </p:cNvGrpSpPr>
          <p:nvPr/>
        </p:nvGrpSpPr>
        <p:grpSpPr bwMode="auto">
          <a:xfrm>
            <a:off x="6764338" y="1412875"/>
            <a:ext cx="355600" cy="933450"/>
            <a:chOff x="4180" y="783"/>
            <a:chExt cx="150" cy="307"/>
          </a:xfrm>
        </p:grpSpPr>
        <p:sp>
          <p:nvSpPr>
            <p:cNvPr id="115749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15750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15751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15752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15753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54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55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15756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</p:grpSp>
      <p:sp>
        <p:nvSpPr>
          <p:cNvPr id="115718" name="Line 15"/>
          <p:cNvSpPr>
            <a:spLocks noChangeShapeType="1"/>
          </p:cNvSpPr>
          <p:nvPr/>
        </p:nvSpPr>
        <p:spPr bwMode="auto">
          <a:xfrm>
            <a:off x="4352925" y="2190750"/>
            <a:ext cx="2209800" cy="95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5719" name="Text Box 16"/>
          <p:cNvSpPr txBox="1">
            <a:spLocks noChangeArrowheads="1"/>
          </p:cNvSpPr>
          <p:nvPr/>
        </p:nvSpPr>
        <p:spPr bwMode="auto">
          <a:xfrm>
            <a:off x="4275138" y="1874838"/>
            <a:ext cx="240982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Comic Sans MS" charset="0"/>
              </a:rPr>
              <a:t>file transfer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grpSp>
        <p:nvGrpSpPr>
          <p:cNvPr id="115720" name="Group 17"/>
          <p:cNvGrpSpPr>
            <a:grpSpLocks/>
          </p:cNvGrpSpPr>
          <p:nvPr/>
        </p:nvGrpSpPr>
        <p:grpSpPr bwMode="auto">
          <a:xfrm>
            <a:off x="6511925" y="1866900"/>
            <a:ext cx="800100" cy="828675"/>
            <a:chOff x="3898" y="1386"/>
            <a:chExt cx="504" cy="522"/>
          </a:xfrm>
        </p:grpSpPr>
        <p:sp>
          <p:nvSpPr>
            <p:cNvPr id="115747" name="Rectangle 18"/>
            <p:cNvSpPr>
              <a:spLocks noChangeArrowheads="1"/>
            </p:cNvSpPr>
            <p:nvPr/>
          </p:nvSpPr>
          <p:spPr bwMode="auto">
            <a:xfrm>
              <a:off x="3930" y="1386"/>
              <a:ext cx="444" cy="522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15748" name="Text Box 19"/>
            <p:cNvSpPr txBox="1">
              <a:spLocks noChangeArrowheads="1"/>
            </p:cNvSpPr>
            <p:nvPr/>
          </p:nvSpPr>
          <p:spPr bwMode="auto">
            <a:xfrm>
              <a:off x="3898" y="1463"/>
              <a:ext cx="504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FTP</a:t>
              </a:r>
            </a:p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server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grpSp>
        <p:nvGrpSpPr>
          <p:cNvPr id="115721" name="Group 20"/>
          <p:cNvGrpSpPr>
            <a:grpSpLocks/>
          </p:cNvGrpSpPr>
          <p:nvPr/>
        </p:nvGrpSpPr>
        <p:grpSpPr bwMode="auto">
          <a:xfrm>
            <a:off x="2582863" y="1857375"/>
            <a:ext cx="1790700" cy="852488"/>
            <a:chOff x="1645" y="1326"/>
            <a:chExt cx="1128" cy="537"/>
          </a:xfrm>
        </p:grpSpPr>
        <p:sp>
          <p:nvSpPr>
            <p:cNvPr id="115743" name="Rectangle 21"/>
            <p:cNvSpPr>
              <a:spLocks noChangeArrowheads="1"/>
            </p:cNvSpPr>
            <p:nvPr/>
          </p:nvSpPr>
          <p:spPr bwMode="auto">
            <a:xfrm>
              <a:off x="2328" y="1326"/>
              <a:ext cx="444" cy="522"/>
            </a:xfrm>
            <a:prstGeom prst="rect">
              <a:avLst/>
            </a:prstGeom>
            <a:solidFill>
              <a:schemeClr val="hlink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15744" name="Rectangle 22"/>
            <p:cNvSpPr>
              <a:spLocks noChangeArrowheads="1"/>
            </p:cNvSpPr>
            <p:nvPr/>
          </p:nvSpPr>
          <p:spPr bwMode="auto">
            <a:xfrm>
              <a:off x="1704" y="1332"/>
              <a:ext cx="606" cy="522"/>
            </a:xfrm>
            <a:prstGeom prst="rect">
              <a:avLst/>
            </a:prstGeom>
            <a:solidFill>
              <a:srgbClr val="33CC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15745" name="Text Box 23"/>
            <p:cNvSpPr txBox="1">
              <a:spLocks noChangeArrowheads="1"/>
            </p:cNvSpPr>
            <p:nvPr/>
          </p:nvSpPr>
          <p:spPr bwMode="auto">
            <a:xfrm>
              <a:off x="1645" y="1343"/>
              <a:ext cx="738" cy="5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FTP</a:t>
              </a:r>
            </a:p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user</a:t>
              </a:r>
            </a:p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interface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15746" name="Text Box 24"/>
            <p:cNvSpPr txBox="1">
              <a:spLocks noChangeArrowheads="1"/>
            </p:cNvSpPr>
            <p:nvPr/>
          </p:nvSpPr>
          <p:spPr bwMode="auto">
            <a:xfrm>
              <a:off x="2323" y="1403"/>
              <a:ext cx="450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FTP</a:t>
              </a:r>
            </a:p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client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grpSp>
        <p:nvGrpSpPr>
          <p:cNvPr id="115722" name="Group 25"/>
          <p:cNvGrpSpPr>
            <a:grpSpLocks/>
          </p:cNvGrpSpPr>
          <p:nvPr/>
        </p:nvGrpSpPr>
        <p:grpSpPr bwMode="auto">
          <a:xfrm>
            <a:off x="3219450" y="2695575"/>
            <a:ext cx="1674813" cy="712788"/>
            <a:chOff x="1812" y="1776"/>
            <a:chExt cx="1055" cy="449"/>
          </a:xfrm>
        </p:grpSpPr>
        <p:grpSp>
          <p:nvGrpSpPr>
            <p:cNvPr id="115735" name="Group 26"/>
            <p:cNvGrpSpPr>
              <a:grpSpLocks/>
            </p:cNvGrpSpPr>
            <p:nvPr/>
          </p:nvGrpSpPr>
          <p:grpSpPr bwMode="auto">
            <a:xfrm>
              <a:off x="1903" y="1845"/>
              <a:ext cx="316" cy="313"/>
              <a:chOff x="4939" y="1431"/>
              <a:chExt cx="316" cy="313"/>
            </a:xfrm>
          </p:grpSpPr>
          <p:sp>
            <p:nvSpPr>
              <p:cNvPr id="115738" name="Oval 27"/>
              <p:cNvSpPr>
                <a:spLocks noChangeArrowheads="1"/>
              </p:cNvSpPr>
              <p:nvPr/>
            </p:nvSpPr>
            <p:spPr bwMode="auto">
              <a:xfrm>
                <a:off x="4941" y="1663"/>
                <a:ext cx="310" cy="81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115739" name="Rectangle 28"/>
              <p:cNvSpPr>
                <a:spLocks noChangeArrowheads="1"/>
              </p:cNvSpPr>
              <p:nvPr/>
            </p:nvSpPr>
            <p:spPr bwMode="auto">
              <a:xfrm>
                <a:off x="4942" y="1490"/>
                <a:ext cx="313" cy="214"/>
              </a:xfrm>
              <a:prstGeom prst="rect">
                <a:avLst/>
              </a:prstGeom>
              <a:solidFill>
                <a:srgbClr val="FFFF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115740" name="Oval 29"/>
              <p:cNvSpPr>
                <a:spLocks noChangeArrowheads="1"/>
              </p:cNvSpPr>
              <p:nvPr/>
            </p:nvSpPr>
            <p:spPr bwMode="auto">
              <a:xfrm>
                <a:off x="4939" y="1431"/>
                <a:ext cx="313" cy="95"/>
              </a:xfrm>
              <a:prstGeom prst="ellipse">
                <a:avLst/>
              </a:prstGeom>
              <a:solidFill>
                <a:srgbClr val="FFFF00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115741" name="Line 30"/>
              <p:cNvSpPr>
                <a:spLocks noChangeShapeType="1"/>
              </p:cNvSpPr>
              <p:nvPr/>
            </p:nvSpPr>
            <p:spPr bwMode="auto">
              <a:xfrm>
                <a:off x="5251" y="1479"/>
                <a:ext cx="1" cy="22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5742" name="Line 31"/>
              <p:cNvSpPr>
                <a:spLocks noChangeShapeType="1"/>
              </p:cNvSpPr>
              <p:nvPr/>
            </p:nvSpPr>
            <p:spPr bwMode="auto">
              <a:xfrm flipH="1">
                <a:off x="4939" y="1483"/>
                <a:ext cx="1" cy="229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5736" name="Text Box 32"/>
            <p:cNvSpPr txBox="1">
              <a:spLocks noChangeArrowheads="1"/>
            </p:cNvSpPr>
            <p:nvPr/>
          </p:nvSpPr>
          <p:spPr bwMode="auto">
            <a:xfrm>
              <a:off x="2189" y="1859"/>
              <a:ext cx="678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algn="l"/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local file</a:t>
              </a:r>
            </a:p>
            <a:p>
              <a:pPr algn="l"/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system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15737" name="Line 33"/>
            <p:cNvSpPr>
              <a:spLocks noChangeShapeType="1"/>
            </p:cNvSpPr>
            <p:nvPr/>
          </p:nvSpPr>
          <p:spPr bwMode="auto">
            <a:xfrm>
              <a:off x="1812" y="1776"/>
              <a:ext cx="204" cy="27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5723" name="Line 34"/>
          <p:cNvSpPr>
            <a:spLocks noChangeShapeType="1"/>
          </p:cNvSpPr>
          <p:nvPr/>
        </p:nvSpPr>
        <p:spPr bwMode="auto">
          <a:xfrm flipH="1">
            <a:off x="3714750" y="2686050"/>
            <a:ext cx="333375" cy="4381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5724" name="Group 35"/>
          <p:cNvGrpSpPr>
            <a:grpSpLocks/>
          </p:cNvGrpSpPr>
          <p:nvPr/>
        </p:nvGrpSpPr>
        <p:grpSpPr bwMode="auto">
          <a:xfrm>
            <a:off x="6659563" y="2824163"/>
            <a:ext cx="501650" cy="496887"/>
            <a:chOff x="4939" y="1431"/>
            <a:chExt cx="316" cy="313"/>
          </a:xfrm>
        </p:grpSpPr>
        <p:sp>
          <p:nvSpPr>
            <p:cNvPr id="115730" name="Oval 36"/>
            <p:cNvSpPr>
              <a:spLocks noChangeArrowheads="1"/>
            </p:cNvSpPr>
            <p:nvPr/>
          </p:nvSpPr>
          <p:spPr bwMode="auto">
            <a:xfrm>
              <a:off x="4941" y="1663"/>
              <a:ext cx="310" cy="81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15731" name="Rectangle 37"/>
            <p:cNvSpPr>
              <a:spLocks noChangeArrowheads="1"/>
            </p:cNvSpPr>
            <p:nvPr/>
          </p:nvSpPr>
          <p:spPr bwMode="auto">
            <a:xfrm>
              <a:off x="4942" y="1490"/>
              <a:ext cx="313" cy="214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15732" name="Oval 38"/>
            <p:cNvSpPr>
              <a:spLocks noChangeArrowheads="1"/>
            </p:cNvSpPr>
            <p:nvPr/>
          </p:nvSpPr>
          <p:spPr bwMode="auto">
            <a:xfrm>
              <a:off x="4939" y="1431"/>
              <a:ext cx="313" cy="95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15733" name="Line 39"/>
            <p:cNvSpPr>
              <a:spLocks noChangeShapeType="1"/>
            </p:cNvSpPr>
            <p:nvPr/>
          </p:nvSpPr>
          <p:spPr bwMode="auto">
            <a:xfrm>
              <a:off x="5251" y="1479"/>
              <a:ext cx="1" cy="22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5734" name="Line 40"/>
            <p:cNvSpPr>
              <a:spLocks noChangeShapeType="1"/>
            </p:cNvSpPr>
            <p:nvPr/>
          </p:nvSpPr>
          <p:spPr bwMode="auto">
            <a:xfrm flipH="1">
              <a:off x="4939" y="1483"/>
              <a:ext cx="1" cy="22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5725" name="Text Box 41"/>
          <p:cNvSpPr txBox="1">
            <a:spLocks noChangeArrowheads="1"/>
          </p:cNvSpPr>
          <p:nvPr/>
        </p:nvSpPr>
        <p:spPr bwMode="auto">
          <a:xfrm>
            <a:off x="7161213" y="2789238"/>
            <a:ext cx="1457325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remote file</a:t>
            </a:r>
          </a:p>
          <a:p>
            <a:pPr algn="l"/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system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15726" name="Line 42"/>
          <p:cNvSpPr>
            <a:spLocks noChangeShapeType="1"/>
          </p:cNvSpPr>
          <p:nvPr/>
        </p:nvSpPr>
        <p:spPr bwMode="auto">
          <a:xfrm>
            <a:off x="6915150" y="2695575"/>
            <a:ext cx="0" cy="4286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5727" name="Picture 43" descr="Ali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663" y="1909763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5728" name="Text Box 44"/>
          <p:cNvSpPr txBox="1">
            <a:spLocks noChangeArrowheads="1"/>
          </p:cNvSpPr>
          <p:nvPr/>
        </p:nvSpPr>
        <p:spPr bwMode="auto">
          <a:xfrm>
            <a:off x="1379538" y="2617788"/>
            <a:ext cx="9715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user </a:t>
            </a:r>
          </a:p>
          <a:p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at host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15729" name="Line 45"/>
          <p:cNvSpPr>
            <a:spLocks noChangeShapeType="1"/>
          </p:cNvSpPr>
          <p:nvPr/>
        </p:nvSpPr>
        <p:spPr bwMode="auto">
          <a:xfrm>
            <a:off x="2028825" y="2305050"/>
            <a:ext cx="5810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580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4874BEC-C5A7-B240-A9CB-E1B9490E5252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30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2800">
                <a:ea typeface="ＭＳ Ｐゴシック" charset="-128"/>
              </a:rPr>
              <a:t>Authentication of Client Request</a:t>
            </a:r>
            <a:endParaRPr lang="en-US" altLang="x-none" sz="3600">
              <a:ea typeface="ＭＳ Ｐゴシック" charset="-128"/>
            </a:endParaRPr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4086225" cy="4305300"/>
          </a:xfrm>
        </p:spPr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Authentication goal:</a:t>
            </a:r>
            <a:r>
              <a:rPr lang="en-US" altLang="x-none" sz="2000" dirty="0">
                <a:ea typeface="ＭＳ Ｐゴシック" charset="-128"/>
              </a:rPr>
              <a:t> control access to server documents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stateless:</a:t>
            </a:r>
            <a:r>
              <a:rPr lang="en-US" altLang="x-none" sz="2000" dirty="0">
                <a:ea typeface="ＭＳ Ｐゴシック" charset="-128"/>
              </a:rPr>
              <a:t> client must present authorization in each request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authorization: typically name, password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1800" b="1" dirty="0">
                <a:latin typeface="Courier New" charset="0"/>
                <a:ea typeface="ＭＳ Ｐゴシック" charset="-128"/>
              </a:rPr>
              <a:t>Authorization:</a:t>
            </a:r>
            <a:r>
              <a:rPr lang="en-US" altLang="x-none" sz="2000" dirty="0">
                <a:ea typeface="ＭＳ Ｐゴシック" charset="-128"/>
              </a:rPr>
              <a:t> header line in request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if no authorization presented, server refuses access, sends</a:t>
            </a:r>
          </a:p>
          <a:p>
            <a:pPr lvl="2">
              <a:buFontTx/>
              <a:buNone/>
            </a:pPr>
            <a:r>
              <a:rPr lang="en-US" altLang="x-none" sz="1800" b="1" dirty="0">
                <a:latin typeface="Courier New" charset="0"/>
                <a:ea typeface="ＭＳ Ｐゴシック" charset="-128"/>
              </a:rPr>
              <a:t>WWW-authenticate:</a:t>
            </a:r>
            <a:r>
              <a:rPr lang="en-US" altLang="x-none" sz="1800" dirty="0">
                <a:ea typeface="ＭＳ Ｐゴシック" charset="-128"/>
              </a:rPr>
              <a:t> </a:t>
            </a:r>
          </a:p>
          <a:p>
            <a:pPr lvl="2">
              <a:buFontTx/>
              <a:buNone/>
            </a:pPr>
            <a:r>
              <a:rPr lang="en-US" altLang="x-none" dirty="0">
                <a:ea typeface="ＭＳ Ｐゴシック" charset="-128"/>
              </a:rPr>
              <a:t>header line in response</a:t>
            </a:r>
            <a:endParaRPr lang="en-US" altLang="x-none" sz="1800" dirty="0">
              <a:ea typeface="ＭＳ Ｐゴシック" charset="-128"/>
            </a:endParaRPr>
          </a:p>
        </p:txBody>
      </p:sp>
      <p:sp>
        <p:nvSpPr>
          <p:cNvPr id="99332" name="Line 5"/>
          <p:cNvSpPr>
            <a:spLocks noChangeShapeType="1"/>
          </p:cNvSpPr>
          <p:nvPr/>
        </p:nvSpPr>
        <p:spPr bwMode="auto">
          <a:xfrm>
            <a:off x="4800600" y="199072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9333" name="Text Box 6"/>
          <p:cNvSpPr txBox="1">
            <a:spLocks noChangeArrowheads="1"/>
          </p:cNvSpPr>
          <p:nvPr/>
        </p:nvSpPr>
        <p:spPr bwMode="auto">
          <a:xfrm>
            <a:off x="4410075" y="1455738"/>
            <a:ext cx="981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client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99334" name="Text Box 7"/>
          <p:cNvSpPr txBox="1">
            <a:spLocks noChangeArrowheads="1"/>
          </p:cNvSpPr>
          <p:nvPr/>
        </p:nvSpPr>
        <p:spPr bwMode="auto">
          <a:xfrm>
            <a:off x="7321550" y="1408113"/>
            <a:ext cx="1104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server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99335" name="Rectangle 9"/>
          <p:cNvSpPr>
            <a:spLocks noChangeArrowheads="1"/>
          </p:cNvSpPr>
          <p:nvPr/>
        </p:nvSpPr>
        <p:spPr bwMode="auto">
          <a:xfrm>
            <a:off x="5038725" y="1990725"/>
            <a:ext cx="2686050" cy="31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9336" name="Text Box 8"/>
          <p:cNvSpPr txBox="1">
            <a:spLocks noChangeArrowheads="1"/>
          </p:cNvSpPr>
          <p:nvPr/>
        </p:nvSpPr>
        <p:spPr bwMode="auto">
          <a:xfrm>
            <a:off x="5045075" y="1974850"/>
            <a:ext cx="2681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usual http request msg</a:t>
            </a:r>
          </a:p>
        </p:txBody>
      </p:sp>
      <p:sp>
        <p:nvSpPr>
          <p:cNvPr id="99337" name="Line 11"/>
          <p:cNvSpPr>
            <a:spLocks noChangeShapeType="1"/>
          </p:cNvSpPr>
          <p:nvPr/>
        </p:nvSpPr>
        <p:spPr bwMode="auto">
          <a:xfrm flipH="1">
            <a:off x="4829175" y="243840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9338" name="Rectangle 13"/>
          <p:cNvSpPr>
            <a:spLocks noChangeArrowheads="1"/>
          </p:cNvSpPr>
          <p:nvPr/>
        </p:nvSpPr>
        <p:spPr bwMode="auto">
          <a:xfrm>
            <a:off x="5162550" y="2411413"/>
            <a:ext cx="2505075" cy="5572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99339" name="Text Box 14"/>
          <p:cNvSpPr txBox="1">
            <a:spLocks noChangeArrowheads="1"/>
          </p:cNvSpPr>
          <p:nvPr/>
        </p:nvSpPr>
        <p:spPr bwMode="auto">
          <a:xfrm>
            <a:off x="5083175" y="2374900"/>
            <a:ext cx="2643188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401: authorization req.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charset="-128"/>
                <a:cs typeface="+mn-cs"/>
              </a:rPr>
              <a:t>WWW-authenticate: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99340" name="Line 16"/>
          <p:cNvSpPr>
            <a:spLocks noChangeShapeType="1"/>
          </p:cNvSpPr>
          <p:nvPr/>
        </p:nvSpPr>
        <p:spPr bwMode="auto">
          <a:xfrm>
            <a:off x="4810125" y="358140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99341" name="Group 20"/>
          <p:cNvGrpSpPr>
            <a:grpSpLocks/>
          </p:cNvGrpSpPr>
          <p:nvPr/>
        </p:nvGrpSpPr>
        <p:grpSpPr bwMode="auto">
          <a:xfrm>
            <a:off x="5073650" y="3384550"/>
            <a:ext cx="2681288" cy="641350"/>
            <a:chOff x="3124" y="2762"/>
            <a:chExt cx="1689" cy="404"/>
          </a:xfrm>
        </p:grpSpPr>
        <p:sp>
          <p:nvSpPr>
            <p:cNvPr id="99359" name="Rectangle 19"/>
            <p:cNvSpPr>
              <a:spLocks noChangeArrowheads="1"/>
            </p:cNvSpPr>
            <p:nvPr/>
          </p:nvSpPr>
          <p:spPr bwMode="auto">
            <a:xfrm>
              <a:off x="3186" y="2791"/>
              <a:ext cx="1578" cy="35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9360" name="Text Box 18"/>
            <p:cNvSpPr txBox="1">
              <a:spLocks noChangeArrowheads="1"/>
            </p:cNvSpPr>
            <p:nvPr/>
          </p:nvSpPr>
          <p:spPr bwMode="auto">
            <a:xfrm>
              <a:off x="3124" y="2762"/>
              <a:ext cx="168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usual http request msg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+ </a:t>
              </a:r>
              <a:r>
                <a:rPr kumimoji="0" lang="en-US" altLang="x-none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charset="0"/>
                  <a:ea typeface="ＭＳ Ｐゴシック" charset="-128"/>
                  <a:cs typeface="+mn-cs"/>
                </a:rPr>
                <a:t>Authorization:line</a:t>
              </a:r>
              <a:endPara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99342" name="Line 21"/>
          <p:cNvSpPr>
            <a:spLocks noChangeShapeType="1"/>
          </p:cNvSpPr>
          <p:nvPr/>
        </p:nvSpPr>
        <p:spPr bwMode="auto">
          <a:xfrm flipH="1">
            <a:off x="4800600" y="406717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99343" name="Group 24"/>
          <p:cNvGrpSpPr>
            <a:grpSpLocks/>
          </p:cNvGrpSpPr>
          <p:nvPr/>
        </p:nvGrpSpPr>
        <p:grpSpPr bwMode="auto">
          <a:xfrm>
            <a:off x="5016500" y="4098925"/>
            <a:ext cx="2767013" cy="366713"/>
            <a:chOff x="3268" y="2846"/>
            <a:chExt cx="1743" cy="231"/>
          </a:xfrm>
        </p:grpSpPr>
        <p:sp>
          <p:nvSpPr>
            <p:cNvPr id="99357" name="Rectangle 22"/>
            <p:cNvSpPr>
              <a:spLocks noChangeArrowheads="1"/>
            </p:cNvSpPr>
            <p:nvPr/>
          </p:nvSpPr>
          <p:spPr bwMode="auto">
            <a:xfrm>
              <a:off x="3282" y="2856"/>
              <a:ext cx="1692" cy="19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9358" name="Text Box 23"/>
            <p:cNvSpPr txBox="1">
              <a:spLocks noChangeArrowheads="1"/>
            </p:cNvSpPr>
            <p:nvPr/>
          </p:nvSpPr>
          <p:spPr bwMode="auto">
            <a:xfrm>
              <a:off x="3268" y="2846"/>
              <a:ext cx="174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usual http response msg</a:t>
              </a:r>
            </a:p>
          </p:txBody>
        </p:sp>
      </p:grpSp>
      <p:sp>
        <p:nvSpPr>
          <p:cNvPr id="99344" name="Line 25"/>
          <p:cNvSpPr>
            <a:spLocks noChangeShapeType="1"/>
          </p:cNvSpPr>
          <p:nvPr/>
        </p:nvSpPr>
        <p:spPr bwMode="auto">
          <a:xfrm>
            <a:off x="4781550" y="506730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99345" name="Group 26"/>
          <p:cNvGrpSpPr>
            <a:grpSpLocks/>
          </p:cNvGrpSpPr>
          <p:nvPr/>
        </p:nvGrpSpPr>
        <p:grpSpPr bwMode="auto">
          <a:xfrm>
            <a:off x="5054600" y="4889500"/>
            <a:ext cx="2681288" cy="641350"/>
            <a:chOff x="3124" y="2762"/>
            <a:chExt cx="1689" cy="404"/>
          </a:xfrm>
        </p:grpSpPr>
        <p:sp>
          <p:nvSpPr>
            <p:cNvPr id="99355" name="Rectangle 27"/>
            <p:cNvSpPr>
              <a:spLocks noChangeArrowheads="1"/>
            </p:cNvSpPr>
            <p:nvPr/>
          </p:nvSpPr>
          <p:spPr bwMode="auto">
            <a:xfrm>
              <a:off x="3186" y="2791"/>
              <a:ext cx="1578" cy="35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9356" name="Text Box 28"/>
            <p:cNvSpPr txBox="1">
              <a:spLocks noChangeArrowheads="1"/>
            </p:cNvSpPr>
            <p:nvPr/>
          </p:nvSpPr>
          <p:spPr bwMode="auto">
            <a:xfrm>
              <a:off x="3124" y="2762"/>
              <a:ext cx="168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usual http request msg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+ </a:t>
              </a:r>
              <a:r>
                <a:rPr kumimoji="0" lang="en-US" altLang="x-none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charset="0"/>
                  <a:ea typeface="ＭＳ Ｐゴシック" charset="-128"/>
                  <a:cs typeface="+mn-cs"/>
                </a:rPr>
                <a:t>Authorization:line</a:t>
              </a:r>
            </a:p>
          </p:txBody>
        </p:sp>
      </p:grpSp>
      <p:sp>
        <p:nvSpPr>
          <p:cNvPr id="99346" name="Line 29"/>
          <p:cNvSpPr>
            <a:spLocks noChangeShapeType="1"/>
          </p:cNvSpPr>
          <p:nvPr/>
        </p:nvSpPr>
        <p:spPr bwMode="auto">
          <a:xfrm flipH="1">
            <a:off x="4810125" y="556260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99347" name="Group 30"/>
          <p:cNvGrpSpPr>
            <a:grpSpLocks/>
          </p:cNvGrpSpPr>
          <p:nvPr/>
        </p:nvGrpSpPr>
        <p:grpSpPr bwMode="auto">
          <a:xfrm>
            <a:off x="5026025" y="5594350"/>
            <a:ext cx="2767013" cy="366713"/>
            <a:chOff x="3268" y="2846"/>
            <a:chExt cx="1743" cy="231"/>
          </a:xfrm>
        </p:grpSpPr>
        <p:sp>
          <p:nvSpPr>
            <p:cNvPr id="99353" name="Rectangle 31"/>
            <p:cNvSpPr>
              <a:spLocks noChangeArrowheads="1"/>
            </p:cNvSpPr>
            <p:nvPr/>
          </p:nvSpPr>
          <p:spPr bwMode="auto">
            <a:xfrm>
              <a:off x="3282" y="2856"/>
              <a:ext cx="1692" cy="19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9354" name="Text Box 32"/>
            <p:cNvSpPr txBox="1">
              <a:spLocks noChangeArrowheads="1"/>
            </p:cNvSpPr>
            <p:nvPr/>
          </p:nvSpPr>
          <p:spPr bwMode="auto">
            <a:xfrm>
              <a:off x="3268" y="2846"/>
              <a:ext cx="1743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usual http response msg</a:t>
              </a:r>
            </a:p>
          </p:txBody>
        </p:sp>
      </p:grpSp>
      <p:sp>
        <p:nvSpPr>
          <p:cNvPr id="99348" name="Line 34"/>
          <p:cNvSpPr>
            <a:spLocks noChangeShapeType="1"/>
          </p:cNvSpPr>
          <p:nvPr/>
        </p:nvSpPr>
        <p:spPr bwMode="auto">
          <a:xfrm>
            <a:off x="8467725" y="2019300"/>
            <a:ext cx="0" cy="41433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99349" name="Group 37"/>
          <p:cNvGrpSpPr>
            <a:grpSpLocks/>
          </p:cNvGrpSpPr>
          <p:nvPr/>
        </p:nvGrpSpPr>
        <p:grpSpPr bwMode="auto">
          <a:xfrm>
            <a:off x="8115300" y="5503863"/>
            <a:ext cx="711200" cy="396875"/>
            <a:chOff x="4986" y="3503"/>
            <a:chExt cx="448" cy="250"/>
          </a:xfrm>
        </p:grpSpPr>
        <p:sp>
          <p:nvSpPr>
            <p:cNvPr id="99351" name="Rectangle 36"/>
            <p:cNvSpPr>
              <a:spLocks noChangeArrowheads="1"/>
            </p:cNvSpPr>
            <p:nvPr/>
          </p:nvSpPr>
          <p:spPr bwMode="auto">
            <a:xfrm>
              <a:off x="5040" y="3564"/>
              <a:ext cx="360" cy="14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99352" name="Text Box 35"/>
            <p:cNvSpPr txBox="1">
              <a:spLocks noChangeArrowheads="1"/>
            </p:cNvSpPr>
            <p:nvPr/>
          </p:nvSpPr>
          <p:spPr bwMode="auto">
            <a:xfrm>
              <a:off x="4986" y="3503"/>
              <a:ext cx="44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0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time</a:t>
              </a:r>
              <a:endPara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99350" name="Text Box 39"/>
          <p:cNvSpPr txBox="1">
            <a:spLocks noChangeArrowheads="1"/>
          </p:cNvSpPr>
          <p:nvPr/>
        </p:nvSpPr>
        <p:spPr bwMode="auto">
          <a:xfrm>
            <a:off x="146050" y="5999163"/>
            <a:ext cx="573563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Browser caches name &amp; password so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that user does not have to repeatedly enter it.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52695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06DB47E-C18E-784F-8B66-98B048CB0640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31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7772400" cy="838200"/>
          </a:xfrm>
        </p:spPr>
        <p:txBody>
          <a:bodyPr/>
          <a:lstStyle/>
          <a:p>
            <a:r>
              <a:rPr lang="en-US" altLang="zh-CN" sz="3200">
                <a:ea typeface="宋体" charset="-122"/>
              </a:rPr>
              <a:t>Example: Amazon S3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58913"/>
            <a:ext cx="8410575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Amazon S3 API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http://</a:t>
            </a:r>
            <a:r>
              <a:rPr lang="en-US" altLang="x-none" dirty="0" err="1">
                <a:ea typeface="ＭＳ Ｐゴシック" charset="-128"/>
              </a:rPr>
              <a:t>docs.aws.amazon.com</a:t>
            </a:r>
            <a:r>
              <a:rPr lang="en-US" altLang="x-none" dirty="0">
                <a:ea typeface="ＭＳ Ｐゴシック" charset="-128"/>
              </a:rPr>
              <a:t>/AmazonS3/latest/API/</a:t>
            </a:r>
            <a:r>
              <a:rPr lang="en-US" altLang="x-none" dirty="0" err="1">
                <a:ea typeface="ＭＳ Ｐゴシック" charset="-128"/>
              </a:rPr>
              <a:t>APIRest.html</a:t>
            </a:r>
            <a:endParaRPr lang="en-US" altLang="x-none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154251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013575" y="6402388"/>
            <a:ext cx="2130425" cy="4556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defTabSz="912813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defTabSz="912813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281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96D23C3-C452-624D-8843-AEC7E7B09FD7}" type="slidenum">
              <a:rPr kumimoji="0" lang="en-US" altLang="x-none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ahoma" charset="0"/>
                <a:ea typeface="ＭＳ Ｐゴシック" charset="-128"/>
                <a:cs typeface="+mn-cs"/>
              </a:rPr>
              <a:pPr marL="0" marR="0" lvl="0" indent="0" algn="r" defTabSz="912813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altLang="x-none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ahoma" charset="0"/>
              <a:ea typeface="ＭＳ Ｐゴシック" charset="-128"/>
              <a:cs typeface="+mn-cs"/>
            </a:endParaRPr>
          </a:p>
        </p:txBody>
      </p:sp>
      <p:sp>
        <p:nvSpPr>
          <p:cNvPr id="103426" name="Rectangle 5"/>
          <p:cNvSpPr>
            <a:spLocks noChangeArrowheads="1"/>
          </p:cNvSpPr>
          <p:nvPr/>
        </p:nvSpPr>
        <p:spPr bwMode="auto">
          <a:xfrm>
            <a:off x="533400" y="381000"/>
            <a:ext cx="7772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11" tIns="45708" rIns="91411" bIns="45708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800" b="0" i="0" u="sng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HTTP as the Thin Waist</a:t>
            </a:r>
          </a:p>
        </p:txBody>
      </p:sp>
      <p:cxnSp>
        <p:nvCxnSpPr>
          <p:cNvPr id="103427" name="Straight Connector 23"/>
          <p:cNvCxnSpPr>
            <a:cxnSpLocks noChangeShapeType="1"/>
          </p:cNvCxnSpPr>
          <p:nvPr/>
        </p:nvCxnSpPr>
        <p:spPr bwMode="auto">
          <a:xfrm>
            <a:off x="1635125" y="3435350"/>
            <a:ext cx="6884988" cy="1588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103428" name="Group 32"/>
          <p:cNvGrpSpPr>
            <a:grpSpLocks/>
          </p:cNvGrpSpPr>
          <p:nvPr/>
        </p:nvGrpSpPr>
        <p:grpSpPr bwMode="auto">
          <a:xfrm>
            <a:off x="2514600" y="1966913"/>
            <a:ext cx="3124200" cy="3748087"/>
            <a:chOff x="2514600" y="1967359"/>
            <a:chExt cx="3124200" cy="3747641"/>
          </a:xfrm>
        </p:grpSpPr>
        <p:sp>
          <p:nvSpPr>
            <p:cNvPr id="103429" name="Freeform 6"/>
            <p:cNvSpPr>
              <a:spLocks/>
            </p:cNvSpPr>
            <p:nvPr/>
          </p:nvSpPr>
          <p:spPr bwMode="auto">
            <a:xfrm>
              <a:off x="2514600" y="1981200"/>
              <a:ext cx="1003300" cy="3733800"/>
            </a:xfrm>
            <a:custGeom>
              <a:avLst/>
              <a:gdLst>
                <a:gd name="T0" fmla="*/ 2147483647 w 632"/>
                <a:gd name="T1" fmla="*/ 0 h 2496"/>
                <a:gd name="T2" fmla="*/ 2147483647 w 632"/>
                <a:gd name="T3" fmla="*/ 2147483647 h 2496"/>
                <a:gd name="T4" fmla="*/ 0 w 632"/>
                <a:gd name="T5" fmla="*/ 2147483647 h 2496"/>
                <a:gd name="T6" fmla="*/ 0 60000 65536"/>
                <a:gd name="T7" fmla="*/ 0 60000 65536"/>
                <a:gd name="T8" fmla="*/ 0 60000 65536"/>
                <a:gd name="T9" fmla="*/ 0 w 632"/>
                <a:gd name="T10" fmla="*/ 0 h 2496"/>
                <a:gd name="T11" fmla="*/ 632 w 632"/>
                <a:gd name="T12" fmla="*/ 2496 h 24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2" h="2496">
                  <a:moveTo>
                    <a:pt x="48" y="0"/>
                  </a:moveTo>
                  <a:cubicBezTo>
                    <a:pt x="340" y="368"/>
                    <a:pt x="632" y="736"/>
                    <a:pt x="624" y="1152"/>
                  </a:cubicBezTo>
                  <a:cubicBezTo>
                    <a:pt x="616" y="1568"/>
                    <a:pt x="308" y="2032"/>
                    <a:pt x="0" y="2496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3430" name="Freeform 7"/>
            <p:cNvSpPr>
              <a:spLocks/>
            </p:cNvSpPr>
            <p:nvPr/>
          </p:nvSpPr>
          <p:spPr bwMode="auto">
            <a:xfrm>
              <a:off x="4559300" y="1981200"/>
              <a:ext cx="1079500" cy="3733800"/>
            </a:xfrm>
            <a:custGeom>
              <a:avLst/>
              <a:gdLst>
                <a:gd name="T0" fmla="*/ 2147483647 w 632"/>
                <a:gd name="T1" fmla="*/ 0 h 2496"/>
                <a:gd name="T2" fmla="*/ 2147483647 w 632"/>
                <a:gd name="T3" fmla="*/ 2147483647 h 2496"/>
                <a:gd name="T4" fmla="*/ 2147483647 w 632"/>
                <a:gd name="T5" fmla="*/ 2147483647 h 2496"/>
                <a:gd name="T6" fmla="*/ 0 60000 65536"/>
                <a:gd name="T7" fmla="*/ 0 60000 65536"/>
                <a:gd name="T8" fmla="*/ 0 60000 65536"/>
                <a:gd name="T9" fmla="*/ 0 w 632"/>
                <a:gd name="T10" fmla="*/ 0 h 2496"/>
                <a:gd name="T11" fmla="*/ 632 w 632"/>
                <a:gd name="T12" fmla="*/ 2496 h 24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32" h="2496">
                  <a:moveTo>
                    <a:pt x="584" y="0"/>
                  </a:moveTo>
                  <a:cubicBezTo>
                    <a:pt x="292" y="416"/>
                    <a:pt x="0" y="832"/>
                    <a:pt x="8" y="1248"/>
                  </a:cubicBezTo>
                  <a:cubicBezTo>
                    <a:pt x="16" y="1664"/>
                    <a:pt x="324" y="2080"/>
                    <a:pt x="632" y="2496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3431" name="Line 8"/>
            <p:cNvSpPr>
              <a:spLocks noChangeShapeType="1"/>
            </p:cNvSpPr>
            <p:nvPr/>
          </p:nvSpPr>
          <p:spPr bwMode="auto">
            <a:xfrm>
              <a:off x="3505200" y="3429000"/>
              <a:ext cx="1143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3432" name="Line 9"/>
            <p:cNvSpPr>
              <a:spLocks noChangeShapeType="1"/>
            </p:cNvSpPr>
            <p:nvPr/>
          </p:nvSpPr>
          <p:spPr bwMode="auto">
            <a:xfrm>
              <a:off x="3429000" y="4038600"/>
              <a:ext cx="11430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3433" name="Text Box 10"/>
            <p:cNvSpPr txBox="1">
              <a:spLocks noChangeArrowheads="1"/>
            </p:cNvSpPr>
            <p:nvPr/>
          </p:nvSpPr>
          <p:spPr bwMode="auto">
            <a:xfrm>
              <a:off x="3562341" y="3470275"/>
              <a:ext cx="954107" cy="4616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HTTP</a:t>
              </a:r>
            </a:p>
          </p:txBody>
        </p:sp>
        <p:sp>
          <p:nvSpPr>
            <p:cNvPr id="103434" name="Text Box 11"/>
            <p:cNvSpPr txBox="1">
              <a:spLocks noChangeArrowheads="1"/>
            </p:cNvSpPr>
            <p:nvPr/>
          </p:nvSpPr>
          <p:spPr bwMode="auto">
            <a:xfrm>
              <a:off x="2673925" y="5334005"/>
              <a:ext cx="9525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Ethernet</a:t>
              </a:r>
            </a:p>
          </p:txBody>
        </p:sp>
        <p:sp>
          <p:nvSpPr>
            <p:cNvPr id="103435" name="Text Box 12"/>
            <p:cNvSpPr txBox="1">
              <a:spLocks noChangeArrowheads="1"/>
            </p:cNvSpPr>
            <p:nvPr/>
          </p:nvSpPr>
          <p:spPr bwMode="auto">
            <a:xfrm>
              <a:off x="4342815" y="5334005"/>
              <a:ext cx="1152881" cy="3385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Cable/DSL</a:t>
              </a:r>
            </a:p>
          </p:txBody>
        </p:sp>
        <p:sp>
          <p:nvSpPr>
            <p:cNvPr id="103436" name="Text Box 13"/>
            <p:cNvSpPr txBox="1">
              <a:spLocks noChangeArrowheads="1"/>
            </p:cNvSpPr>
            <p:nvPr/>
          </p:nvSpPr>
          <p:spPr bwMode="auto">
            <a:xfrm>
              <a:off x="3546760" y="5334005"/>
              <a:ext cx="93186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Wireless</a:t>
              </a:r>
            </a:p>
          </p:txBody>
        </p:sp>
        <p:sp>
          <p:nvSpPr>
            <p:cNvPr id="103437" name="Text Box 14"/>
            <p:cNvSpPr txBox="1">
              <a:spLocks noChangeArrowheads="1"/>
            </p:cNvSpPr>
            <p:nvPr/>
          </p:nvSpPr>
          <p:spPr bwMode="auto">
            <a:xfrm>
              <a:off x="3320345" y="4523111"/>
              <a:ext cx="588963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TCP</a:t>
              </a:r>
            </a:p>
          </p:txBody>
        </p:sp>
        <p:sp>
          <p:nvSpPr>
            <p:cNvPr id="103438" name="Text Box 15"/>
            <p:cNvSpPr txBox="1">
              <a:spLocks noChangeArrowheads="1"/>
            </p:cNvSpPr>
            <p:nvPr/>
          </p:nvSpPr>
          <p:spPr bwMode="auto">
            <a:xfrm>
              <a:off x="4115682" y="4540750"/>
              <a:ext cx="6000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rPr>
                <a:t>UDP</a:t>
              </a:r>
            </a:p>
          </p:txBody>
        </p:sp>
        <p:sp>
          <p:nvSpPr>
            <p:cNvPr id="103439" name="Line 21"/>
            <p:cNvSpPr>
              <a:spLocks noChangeShapeType="1"/>
            </p:cNvSpPr>
            <p:nvPr/>
          </p:nvSpPr>
          <p:spPr bwMode="auto">
            <a:xfrm>
              <a:off x="2514600" y="5715000"/>
              <a:ext cx="31242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103440" name="Group 31"/>
            <p:cNvGrpSpPr>
              <a:grpSpLocks/>
            </p:cNvGrpSpPr>
            <p:nvPr/>
          </p:nvGrpSpPr>
          <p:grpSpPr bwMode="auto">
            <a:xfrm>
              <a:off x="2604654" y="1967359"/>
              <a:ext cx="2971800" cy="380063"/>
              <a:chOff x="2604654" y="1967359"/>
              <a:chExt cx="2971800" cy="380063"/>
            </a:xfrm>
          </p:grpSpPr>
          <p:sp>
            <p:nvSpPr>
              <p:cNvPr id="103441" name="Text Box 17"/>
              <p:cNvSpPr txBox="1">
                <a:spLocks noChangeArrowheads="1"/>
              </p:cNvSpPr>
              <p:nvPr/>
            </p:nvSpPr>
            <p:spPr bwMode="auto">
              <a:xfrm>
                <a:off x="2692525" y="1995054"/>
                <a:ext cx="1006806" cy="3385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WebMail</a:t>
                </a:r>
              </a:p>
            </p:txBody>
          </p:sp>
          <p:sp>
            <p:nvSpPr>
              <p:cNvPr id="103442" name="Text Box 19"/>
              <p:cNvSpPr txBox="1">
                <a:spLocks noChangeArrowheads="1"/>
              </p:cNvSpPr>
              <p:nvPr/>
            </p:nvSpPr>
            <p:spPr bwMode="auto">
              <a:xfrm>
                <a:off x="3979778" y="2008908"/>
                <a:ext cx="1178127" cy="33851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x-none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WebApp</a:t>
                </a:r>
                <a:r>
                  <a:rPr kumimoji="0" lang="is-IS" altLang="x-none" sz="1600" b="1" i="0" u="none" strike="noStrike" kern="1200" cap="none" spc="0" normalizeH="0" baseline="0" noProof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Times New Roman" charset="0"/>
                    <a:ea typeface="ＭＳ Ｐゴシック" charset="-128"/>
                    <a:cs typeface="+mn-cs"/>
                  </a:rPr>
                  <a:t>…</a:t>
                </a:r>
                <a:endParaRPr kumimoji="0" lang="en-US" altLang="x-none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103443" name="Line 20"/>
              <p:cNvSpPr>
                <a:spLocks noChangeShapeType="1"/>
              </p:cNvSpPr>
              <p:nvPr/>
            </p:nvSpPr>
            <p:spPr bwMode="auto">
              <a:xfrm>
                <a:off x="2604654" y="1967359"/>
                <a:ext cx="297180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795678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CC54935-F892-D145-A15C-E7D94DF637DC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33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263525"/>
            <a:ext cx="7772400" cy="838200"/>
          </a:xfrm>
        </p:spPr>
        <p:txBody>
          <a:bodyPr/>
          <a:lstStyle/>
          <a:p>
            <a:r>
              <a:rPr lang="en-US" altLang="zh-CN" sz="3200">
                <a:ea typeface="宋体" charset="-122"/>
              </a:rPr>
              <a:t>Protocol Flow of Basic HTTP/1.0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" y="1458913"/>
            <a:ext cx="7618413" cy="46482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宋体" charset="-122"/>
              </a:rPr>
              <a:t>&gt;= 2 RTTs per object: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宋体" charset="-122"/>
              </a:rPr>
              <a:t>TCP handshake --- 1 RTT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宋体" charset="-122"/>
              </a:rPr>
              <a:t>client request and s</a:t>
            </a:r>
            <a:r>
              <a:rPr lang="en-US" altLang="x-none" dirty="0">
                <a:ea typeface="ＭＳ Ｐゴシック" charset="-128"/>
              </a:rPr>
              <a:t>erver 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responds --- at least 1 RTT 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(if object can be contained </a:t>
            </a:r>
            <a:br>
              <a:rPr lang="en-US" altLang="x-none" dirty="0">
                <a:ea typeface="ＭＳ Ｐゴシック" charset="-128"/>
              </a:rPr>
            </a:br>
            <a:r>
              <a:rPr lang="en-US" altLang="x-none" dirty="0">
                <a:ea typeface="ＭＳ Ｐゴシック" charset="-128"/>
              </a:rPr>
              <a:t>in one packet)</a:t>
            </a:r>
          </a:p>
        </p:txBody>
      </p:sp>
      <p:sp>
        <p:nvSpPr>
          <p:cNvPr id="105476" name="Line 10"/>
          <p:cNvSpPr>
            <a:spLocks noChangeShapeType="1"/>
          </p:cNvSpPr>
          <p:nvPr/>
        </p:nvSpPr>
        <p:spPr bwMode="auto">
          <a:xfrm>
            <a:off x="8464550" y="1401763"/>
            <a:ext cx="3175" cy="54562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105477" name="Line 10"/>
          <p:cNvSpPr>
            <a:spLocks noChangeShapeType="1"/>
          </p:cNvSpPr>
          <p:nvPr/>
        </p:nvSpPr>
        <p:spPr bwMode="auto">
          <a:xfrm>
            <a:off x="5773738" y="1387475"/>
            <a:ext cx="1587" cy="5294313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5745163" y="1550988"/>
            <a:ext cx="2782887" cy="2289175"/>
            <a:chOff x="5745163" y="1550988"/>
            <a:chExt cx="2782887" cy="2289175"/>
          </a:xfrm>
        </p:grpSpPr>
        <p:sp>
          <p:nvSpPr>
            <p:cNvPr id="105488" name="Line 28"/>
            <p:cNvSpPr>
              <a:spLocks noChangeShapeType="1"/>
            </p:cNvSpPr>
            <p:nvPr/>
          </p:nvSpPr>
          <p:spPr bwMode="auto">
            <a:xfrm>
              <a:off x="5791200" y="1662113"/>
              <a:ext cx="2736850" cy="53022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89" name="Line 28"/>
            <p:cNvSpPr>
              <a:spLocks noChangeShapeType="1"/>
            </p:cNvSpPr>
            <p:nvPr/>
          </p:nvSpPr>
          <p:spPr bwMode="auto">
            <a:xfrm>
              <a:off x="5778500" y="2632075"/>
              <a:ext cx="2735263" cy="52863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90" name="Line 28"/>
            <p:cNvSpPr>
              <a:spLocks noChangeShapeType="1"/>
            </p:cNvSpPr>
            <p:nvPr/>
          </p:nvSpPr>
          <p:spPr bwMode="auto">
            <a:xfrm flipH="1">
              <a:off x="5745163" y="2192338"/>
              <a:ext cx="2706687" cy="43815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91" name="Line 28"/>
            <p:cNvSpPr>
              <a:spLocks noChangeShapeType="1"/>
            </p:cNvSpPr>
            <p:nvPr/>
          </p:nvSpPr>
          <p:spPr bwMode="auto">
            <a:xfrm flipH="1">
              <a:off x="5775325" y="3189288"/>
              <a:ext cx="2706688" cy="65087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92" name="Rectangle 1"/>
            <p:cNvSpPr>
              <a:spLocks noChangeArrowheads="1"/>
            </p:cNvSpPr>
            <p:nvPr/>
          </p:nvSpPr>
          <p:spPr bwMode="auto">
            <a:xfrm rot="711532">
              <a:off x="6426200" y="1550988"/>
              <a:ext cx="1160463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宋体" charset="-122"/>
                  <a:cs typeface="+mn-cs"/>
                </a:rPr>
                <a:t>TCP SYN</a:t>
              </a:r>
              <a:endPara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93" name="Rectangle 12"/>
            <p:cNvSpPr>
              <a:spLocks noChangeArrowheads="1"/>
            </p:cNvSpPr>
            <p:nvPr/>
          </p:nvSpPr>
          <p:spPr bwMode="auto">
            <a:xfrm rot="711532">
              <a:off x="6137275" y="2581275"/>
              <a:ext cx="2193925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宋体" charset="-122"/>
                  <a:cs typeface="+mn-cs"/>
                </a:rPr>
                <a:t>TCP/ACK; HTTP GET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94" name="Rectangle 13"/>
            <p:cNvSpPr>
              <a:spLocks noChangeArrowheads="1"/>
            </p:cNvSpPr>
            <p:nvPr/>
          </p:nvSpPr>
          <p:spPr bwMode="auto">
            <a:xfrm rot="-643000">
              <a:off x="6402388" y="2081213"/>
              <a:ext cx="1119187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宋体" charset="-122"/>
                  <a:cs typeface="+mn-cs"/>
                </a:rPr>
                <a:t>TCP ACK</a:t>
              </a:r>
              <a:endPara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95" name="Rectangle 14"/>
            <p:cNvSpPr>
              <a:spLocks noChangeArrowheads="1"/>
            </p:cNvSpPr>
            <p:nvPr/>
          </p:nvSpPr>
          <p:spPr bwMode="auto">
            <a:xfrm rot="-643000">
              <a:off x="6415088" y="3109913"/>
              <a:ext cx="124777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宋体" charset="-122"/>
                  <a:cs typeface="+mn-cs"/>
                </a:rPr>
                <a:t>base page</a:t>
              </a:r>
              <a:endPara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746750" y="3941763"/>
            <a:ext cx="2782888" cy="2287587"/>
            <a:chOff x="5746750" y="3941763"/>
            <a:chExt cx="2782888" cy="2287587"/>
          </a:xfrm>
        </p:grpSpPr>
        <p:sp>
          <p:nvSpPr>
            <p:cNvPr id="105480" name="Line 28"/>
            <p:cNvSpPr>
              <a:spLocks noChangeShapeType="1"/>
            </p:cNvSpPr>
            <p:nvPr/>
          </p:nvSpPr>
          <p:spPr bwMode="auto">
            <a:xfrm>
              <a:off x="5792788" y="4052888"/>
              <a:ext cx="2736850" cy="52863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81" name="Line 28"/>
            <p:cNvSpPr>
              <a:spLocks noChangeShapeType="1"/>
            </p:cNvSpPr>
            <p:nvPr/>
          </p:nvSpPr>
          <p:spPr bwMode="auto">
            <a:xfrm>
              <a:off x="5778500" y="5021263"/>
              <a:ext cx="2736850" cy="530225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82" name="Line 28"/>
            <p:cNvSpPr>
              <a:spLocks noChangeShapeType="1"/>
            </p:cNvSpPr>
            <p:nvPr/>
          </p:nvSpPr>
          <p:spPr bwMode="auto">
            <a:xfrm flipH="1">
              <a:off x="5746750" y="4581525"/>
              <a:ext cx="2706688" cy="43815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83" name="Line 28"/>
            <p:cNvSpPr>
              <a:spLocks noChangeShapeType="1"/>
            </p:cNvSpPr>
            <p:nvPr/>
          </p:nvSpPr>
          <p:spPr bwMode="auto">
            <a:xfrm flipH="1">
              <a:off x="5776913" y="5580063"/>
              <a:ext cx="2706687" cy="64928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anchor="ctr">
              <a:spAutoFit/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84" name="Rectangle 19"/>
            <p:cNvSpPr>
              <a:spLocks noChangeArrowheads="1"/>
            </p:cNvSpPr>
            <p:nvPr/>
          </p:nvSpPr>
          <p:spPr bwMode="auto">
            <a:xfrm rot="711532">
              <a:off x="6427788" y="3941763"/>
              <a:ext cx="1160462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宋体" charset="-122"/>
                  <a:cs typeface="+mn-cs"/>
                </a:rPr>
                <a:t>TCP SYN</a:t>
              </a:r>
              <a:endPara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85" name="Rectangle 20"/>
            <p:cNvSpPr>
              <a:spLocks noChangeArrowheads="1"/>
            </p:cNvSpPr>
            <p:nvPr/>
          </p:nvSpPr>
          <p:spPr bwMode="auto">
            <a:xfrm rot="711532">
              <a:off x="6138863" y="4970463"/>
              <a:ext cx="2193925" cy="3381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宋体" charset="-122"/>
                  <a:cs typeface="+mn-cs"/>
                </a:rPr>
                <a:t>TCP/ACK; HTTP GET</a:t>
              </a:r>
              <a:endPara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86" name="Rectangle 21"/>
            <p:cNvSpPr>
              <a:spLocks noChangeArrowheads="1"/>
            </p:cNvSpPr>
            <p:nvPr/>
          </p:nvSpPr>
          <p:spPr bwMode="auto">
            <a:xfrm rot="-643000">
              <a:off x="6403975" y="4471988"/>
              <a:ext cx="1119188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宋体" charset="-122"/>
                  <a:cs typeface="+mn-cs"/>
                </a:rPr>
                <a:t>TCP ACK</a:t>
              </a:r>
              <a:endPara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105487" name="Rectangle 22"/>
            <p:cNvSpPr>
              <a:spLocks noChangeArrowheads="1"/>
            </p:cNvSpPr>
            <p:nvPr/>
          </p:nvSpPr>
          <p:spPr bwMode="auto">
            <a:xfrm rot="-643000">
              <a:off x="6556375" y="5561013"/>
              <a:ext cx="968375" cy="3698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宋体" charset="-122"/>
                  <a:cs typeface="+mn-cs"/>
                </a:rPr>
                <a:t>image 1</a:t>
              </a:r>
              <a:endPara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55521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C6E41C75-7C0F-B549-B56D-14657FA30611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34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Admin and recap</a:t>
            </a:r>
          </a:p>
          <a:p>
            <a:pPr>
              <a:buFont typeface="Wingdings" pitchFamily="2" charset="2"/>
              <a:buChar char="q"/>
            </a:pPr>
            <a:r>
              <a:rPr lang="en-US" altLang="zh-CN" dirty="0">
                <a:ea typeface="ＭＳ Ｐゴシック" charset="-128"/>
              </a:rPr>
              <a:t>HTTP/1.0</a:t>
            </a:r>
          </a:p>
          <a:p>
            <a:pPr>
              <a:buClr>
                <a:srgbClr val="C00000"/>
              </a:buClr>
              <a:buFont typeface="Wingdings" pitchFamily="2" charset="2"/>
              <a:buChar char="Ø"/>
            </a:pPr>
            <a:r>
              <a:rPr lang="en-US" altLang="zh-CN" i="1" dirty="0">
                <a:solidFill>
                  <a:srgbClr val="C00000"/>
                </a:solidFill>
                <a:ea typeface="ＭＳ Ｐゴシック" charset="-128"/>
              </a:rPr>
              <a:t>HTTP “acceleration”</a:t>
            </a:r>
          </a:p>
          <a:p>
            <a:endParaRPr lang="en-US" altLang="x-none" dirty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489178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D091D4D-34C0-254F-A831-9C5B6D2B3998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35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8259762" cy="838200"/>
          </a:xfrm>
        </p:spPr>
        <p:txBody>
          <a:bodyPr/>
          <a:lstStyle/>
          <a:p>
            <a:r>
              <a:rPr lang="en-US" altLang="zh-CN" sz="2800">
                <a:ea typeface="ＭＳ Ｐゴシック" charset="-128"/>
              </a:rPr>
              <a:t>Substantial Efforts to Speedup Basic HTTP/1.0</a:t>
            </a:r>
            <a:endParaRPr lang="en-US" altLang="x-none" sz="2800">
              <a:ea typeface="ＭＳ Ｐゴシック" charset="-128"/>
            </a:endParaRPr>
          </a:p>
        </p:txBody>
      </p:sp>
      <p:sp>
        <p:nvSpPr>
          <p:cNvPr id="4198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5300" y="1387475"/>
            <a:ext cx="8676120" cy="362585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zh-CN" sz="2000" dirty="0">
                <a:ea typeface="ＭＳ Ｐゴシック" charset="-128"/>
              </a:rPr>
              <a:t>Reduce the number of objects fetched [Browser cache]</a:t>
            </a:r>
          </a:p>
          <a:p>
            <a:pPr>
              <a:buFont typeface="Wingdings" pitchFamily="2" charset="2"/>
              <a:buChar char="q"/>
            </a:pPr>
            <a:endParaRPr lang="en-US" altLang="zh-CN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zh-CN" sz="2000" dirty="0">
                <a:ea typeface="ＭＳ Ｐゴシック" charset="-128"/>
              </a:rPr>
              <a:t>Reduce data volume [Compression of data]</a:t>
            </a: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Header compression [HTTP/2]</a:t>
            </a:r>
          </a:p>
          <a:p>
            <a:pPr>
              <a:buFont typeface="Wingdings" pitchFamily="2" charset="2"/>
              <a:buChar char="q"/>
            </a:pP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Reduce the latency to the server to fetch the content [Proxy cache]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Remove the extra RTTs to fetch an object [Persistent HTTP, aka HTTP/1.1]</a:t>
            </a:r>
          </a:p>
          <a:p>
            <a:pPr>
              <a:buFont typeface="Wingdings" pitchFamily="2" charset="2"/>
              <a:buChar char="q"/>
            </a:pP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Increase concurrency [Multiple TCP connections]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Asynchronous fetch (multiple streams) using a single TCP [HTTP/2]</a:t>
            </a:r>
          </a:p>
          <a:p>
            <a:pPr>
              <a:buFont typeface="Wingdings" pitchFamily="2" charset="2"/>
              <a:buChar char="q"/>
            </a:pPr>
            <a:endParaRPr lang="en-US" altLang="x-none" sz="2000" dirty="0">
              <a:ea typeface="ＭＳ Ｐゴシック" charset="-128"/>
            </a:endParaRP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Server push [HTTP/2]</a:t>
            </a:r>
          </a:p>
        </p:txBody>
      </p:sp>
      <p:pic>
        <p:nvPicPr>
          <p:cNvPr id="41988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8582" y="5666959"/>
            <a:ext cx="4497093" cy="716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9775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E1D8351-ACB8-0346-948F-9724DD0416AF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36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42900" y="228600"/>
            <a:ext cx="8250238" cy="1143000"/>
          </a:xfrm>
        </p:spPr>
        <p:txBody>
          <a:bodyPr/>
          <a:lstStyle/>
          <a:p>
            <a:r>
              <a:rPr lang="en-US" altLang="x-none" sz="3600">
                <a:ea typeface="ＭＳ Ｐゴシック" charset="-128"/>
              </a:rPr>
              <a:t>Browser Cache and Conditional GET</a:t>
            </a:r>
            <a:endParaRPr lang="en-US" altLang="x-none" sz="4400">
              <a:ea typeface="ＭＳ Ｐゴシック" charset="-128"/>
            </a:endParaRP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28600" y="1590675"/>
            <a:ext cx="3886200" cy="43053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sz="2000" dirty="0">
                <a:solidFill>
                  <a:srgbClr val="FF0000"/>
                </a:solidFill>
                <a:ea typeface="ＭＳ Ｐゴシック" charset="-128"/>
              </a:rPr>
              <a:t>Goal:</a:t>
            </a:r>
            <a:r>
              <a:rPr lang="en-US" altLang="x-none" sz="2000" dirty="0">
                <a:ea typeface="ＭＳ Ｐゴシック" charset="-128"/>
              </a:rPr>
              <a:t> don</a:t>
            </a:r>
            <a:r>
              <a:rPr lang="ja-JP" altLang="en-US" sz="2000">
                <a:ea typeface="ＭＳ Ｐゴシック" charset="-128"/>
              </a:rPr>
              <a:t>’</a:t>
            </a:r>
            <a:r>
              <a:rPr lang="en-US" altLang="ja-JP" sz="2000" dirty="0">
                <a:ea typeface="ＭＳ Ｐゴシック" charset="-128"/>
              </a:rPr>
              <a:t>t send object if client has up-to-date stored (cached) version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client: specify date of cached copy in http request</a:t>
            </a:r>
          </a:p>
          <a:p>
            <a:pPr lvl="1">
              <a:buFont typeface="ZapfDingbats" charset="0"/>
              <a:buNone/>
            </a:pPr>
            <a:r>
              <a:rPr lang="en-US" altLang="x-none" sz="1800" b="1" dirty="0">
                <a:latin typeface="Courier New" charset="0"/>
                <a:ea typeface="ＭＳ Ｐゴシック" charset="-128"/>
              </a:rPr>
              <a:t>If-modified-since: &lt;date&gt;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000" dirty="0">
                <a:ea typeface="ＭＳ Ｐゴシック" charset="-128"/>
              </a:rPr>
              <a:t>server: response contains no object if cached copy up-to-date: </a:t>
            </a:r>
          </a:p>
          <a:p>
            <a:pPr lvl="1">
              <a:buFont typeface="ZapfDingbats" charset="0"/>
              <a:buNone/>
            </a:pPr>
            <a:r>
              <a:rPr lang="en-US" altLang="x-none" sz="1800" b="1" dirty="0">
                <a:latin typeface="Courier New" charset="0"/>
                <a:ea typeface="ＭＳ Ｐゴシック" charset="-128"/>
              </a:rPr>
              <a:t>HTTP/1.0 304 Not Modified</a:t>
            </a:r>
            <a:endParaRPr lang="en-US" altLang="x-none" sz="2000" dirty="0">
              <a:ea typeface="ＭＳ Ｐゴシック" charset="-128"/>
            </a:endParaRPr>
          </a:p>
        </p:txBody>
      </p:sp>
      <p:sp>
        <p:nvSpPr>
          <p:cNvPr id="44036" name="Line 4"/>
          <p:cNvSpPr>
            <a:spLocks noChangeShapeType="1"/>
          </p:cNvSpPr>
          <p:nvPr/>
        </p:nvSpPr>
        <p:spPr bwMode="auto">
          <a:xfrm>
            <a:off x="4276725" y="211455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4037" name="Text Box 5"/>
          <p:cNvSpPr txBox="1">
            <a:spLocks noChangeArrowheads="1"/>
          </p:cNvSpPr>
          <p:nvPr/>
        </p:nvSpPr>
        <p:spPr bwMode="auto">
          <a:xfrm>
            <a:off x="3876675" y="1436688"/>
            <a:ext cx="981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client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44038" name="Text Box 6"/>
          <p:cNvSpPr txBox="1">
            <a:spLocks noChangeArrowheads="1"/>
          </p:cNvSpPr>
          <p:nvPr/>
        </p:nvSpPr>
        <p:spPr bwMode="auto">
          <a:xfrm>
            <a:off x="7321550" y="1408113"/>
            <a:ext cx="1104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sng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server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4514850" y="2114550"/>
            <a:ext cx="2686050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4521200" y="2098675"/>
            <a:ext cx="2681288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http request msg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charset="-128"/>
                <a:cs typeface="+mn-cs"/>
              </a:rPr>
              <a:t>If-modified-since: &lt;date&gt;</a:t>
            </a:r>
            <a:endParaRPr kumimoji="0" lang="en-US" altLang="x-none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charset="0"/>
              <a:ea typeface="ＭＳ Ｐゴシック" charset="-128"/>
              <a:cs typeface="+mn-cs"/>
            </a:endParaRPr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 flipH="1">
            <a:off x="4295775" y="3105150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44042" name="Group 10"/>
          <p:cNvGrpSpPr>
            <a:grpSpLocks/>
          </p:cNvGrpSpPr>
          <p:nvPr/>
        </p:nvGrpSpPr>
        <p:grpSpPr bwMode="auto">
          <a:xfrm>
            <a:off x="4502150" y="2974975"/>
            <a:ext cx="2643188" cy="855663"/>
            <a:chOff x="2698" y="2036"/>
            <a:chExt cx="1665" cy="539"/>
          </a:xfrm>
        </p:grpSpPr>
        <p:sp>
          <p:nvSpPr>
            <p:cNvPr id="44052" name="Rectangle 11"/>
            <p:cNvSpPr>
              <a:spLocks noChangeArrowheads="1"/>
            </p:cNvSpPr>
            <p:nvPr/>
          </p:nvSpPr>
          <p:spPr bwMode="auto">
            <a:xfrm>
              <a:off x="2760" y="2071"/>
              <a:ext cx="1578" cy="46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4053" name="Text Box 12"/>
            <p:cNvSpPr txBox="1">
              <a:spLocks noChangeArrowheads="1"/>
            </p:cNvSpPr>
            <p:nvPr/>
          </p:nvSpPr>
          <p:spPr bwMode="auto">
            <a:xfrm>
              <a:off x="2698" y="2036"/>
              <a:ext cx="1665" cy="5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8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http response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charset="0"/>
                  <a:ea typeface="ＭＳ Ｐゴシック" charset="-128"/>
                  <a:cs typeface="+mn-cs"/>
                </a:rPr>
                <a:t>HTTP/1.0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1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charset="0"/>
                  <a:ea typeface="ＭＳ Ｐゴシック" charset="-128"/>
                  <a:cs typeface="+mn-cs"/>
                </a:rPr>
                <a:t>304 Not Modified</a:t>
              </a:r>
              <a:endParaRPr kumimoji="0" lang="en-US" altLang="x-none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44043" name="Text Box 13"/>
          <p:cNvSpPr txBox="1">
            <a:spLocks noChangeArrowheads="1"/>
          </p:cNvSpPr>
          <p:nvPr/>
        </p:nvSpPr>
        <p:spPr bwMode="auto">
          <a:xfrm>
            <a:off x="7585075" y="2360613"/>
            <a:ext cx="122396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object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not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modified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sp>
        <p:nvSpPr>
          <p:cNvPr id="44044" name="Line 14"/>
          <p:cNvSpPr>
            <a:spLocks noChangeShapeType="1"/>
          </p:cNvSpPr>
          <p:nvPr/>
        </p:nvSpPr>
        <p:spPr bwMode="auto">
          <a:xfrm>
            <a:off x="4400550" y="4171950"/>
            <a:ext cx="3905250" cy="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4045" name="Line 15"/>
          <p:cNvSpPr>
            <a:spLocks noChangeShapeType="1"/>
          </p:cNvSpPr>
          <p:nvPr/>
        </p:nvSpPr>
        <p:spPr bwMode="auto">
          <a:xfrm>
            <a:off x="4343400" y="446722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4046" name="Rectangle 16"/>
          <p:cNvSpPr>
            <a:spLocks noChangeArrowheads="1"/>
          </p:cNvSpPr>
          <p:nvPr/>
        </p:nvSpPr>
        <p:spPr bwMode="auto">
          <a:xfrm>
            <a:off x="4581525" y="4467225"/>
            <a:ext cx="2686050" cy="7905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4047" name="Text Box 17"/>
          <p:cNvSpPr txBox="1">
            <a:spLocks noChangeArrowheads="1"/>
          </p:cNvSpPr>
          <p:nvPr/>
        </p:nvSpPr>
        <p:spPr bwMode="auto">
          <a:xfrm>
            <a:off x="4587875" y="4451350"/>
            <a:ext cx="2681288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http request msg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charset="-128"/>
                <a:cs typeface="+mn-cs"/>
              </a:rPr>
              <a:t>If-modified-since: &lt;date&gt;</a:t>
            </a:r>
            <a:endParaRPr kumimoji="0" lang="en-US" altLang="x-none" sz="2000" b="1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charset="0"/>
              <a:ea typeface="ＭＳ Ｐゴシック" charset="-128"/>
              <a:cs typeface="+mn-cs"/>
            </a:endParaRPr>
          </a:p>
        </p:txBody>
      </p:sp>
      <p:sp>
        <p:nvSpPr>
          <p:cNvPr id="44048" name="Line 18"/>
          <p:cNvSpPr>
            <a:spLocks noChangeShapeType="1"/>
          </p:cNvSpPr>
          <p:nvPr/>
        </p:nvSpPr>
        <p:spPr bwMode="auto">
          <a:xfrm flipH="1">
            <a:off x="4362450" y="5457825"/>
            <a:ext cx="3305175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4049" name="Rectangle 19"/>
          <p:cNvSpPr>
            <a:spLocks noChangeArrowheads="1"/>
          </p:cNvSpPr>
          <p:nvPr/>
        </p:nvSpPr>
        <p:spPr bwMode="auto">
          <a:xfrm>
            <a:off x="4667250" y="5383213"/>
            <a:ext cx="2505075" cy="10429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x-none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4050" name="Text Box 20"/>
          <p:cNvSpPr txBox="1">
            <a:spLocks noChangeArrowheads="1"/>
          </p:cNvSpPr>
          <p:nvPr/>
        </p:nvSpPr>
        <p:spPr bwMode="auto">
          <a:xfrm>
            <a:off x="4568825" y="5327650"/>
            <a:ext cx="2643188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http response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charset="-128"/>
                <a:cs typeface="+mn-cs"/>
              </a:rPr>
              <a:t>HTTP/1.1 200 OK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charset="-128"/>
                <a:cs typeface="+mn-cs"/>
              </a:rPr>
              <a:t>…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charset="0"/>
                <a:ea typeface="ＭＳ Ｐゴシック" charset="-128"/>
                <a:cs typeface="+mn-cs"/>
              </a:rPr>
              <a:t>&lt;data&gt;</a:t>
            </a:r>
          </a:p>
        </p:txBody>
      </p:sp>
      <p:sp>
        <p:nvSpPr>
          <p:cNvPr id="44051" name="Text Box 21"/>
          <p:cNvSpPr txBox="1">
            <a:spLocks noChangeArrowheads="1"/>
          </p:cNvSpPr>
          <p:nvPr/>
        </p:nvSpPr>
        <p:spPr bwMode="auto">
          <a:xfrm>
            <a:off x="7651750" y="4808538"/>
            <a:ext cx="12239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object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modified</a:t>
            </a:r>
            <a:endParaRPr kumimoji="0" lang="en-US" altLang="x-none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881156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18B6D0A-EACE-1F46-945B-E7013338CCBB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37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Web Caches (Proxy)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00075" y="1428750"/>
            <a:ext cx="72009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ZapfDingbats" charset="0"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Goal:</a:t>
            </a: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 satisfy client request without involving origin server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charset="0"/>
              <a:ea typeface="ＭＳ Ｐゴシック" charset="-128"/>
              <a:cs typeface="+mn-cs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746538" y="2187431"/>
            <a:ext cx="5374698" cy="4387994"/>
            <a:chOff x="1746538" y="2187431"/>
            <a:chExt cx="4570413" cy="3914775"/>
          </a:xfrm>
        </p:grpSpPr>
        <p:graphicFrame>
          <p:nvGraphicFramePr>
            <p:cNvPr id="46085" name="Object 5"/>
            <p:cNvGraphicFramePr>
              <a:graphicFrameLocks noChangeAspect="1"/>
            </p:cNvGraphicFramePr>
            <p:nvPr>
              <p:extLst/>
            </p:nvPr>
          </p:nvGraphicFramePr>
          <p:xfrm>
            <a:off x="1806863" y="3011343"/>
            <a:ext cx="515938" cy="4143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1421" name="Clip" r:id="rId4" imgW="1307079" imgH="1083682" progId="MS_ClipArt_Gallery.2">
                    <p:embed/>
                  </p:oleObj>
                </mc:Choice>
                <mc:Fallback>
                  <p:oleObj name="Clip" r:id="rId4" imgW="1307079" imgH="1083682" progId="MS_ClipArt_Gallery.2">
                    <p:embed/>
                    <p:pic>
                      <p:nvPicPr>
                        <p:cNvPr id="46085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06863" y="3011343"/>
                          <a:ext cx="515938" cy="4143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6086" name="Text Box 6"/>
            <p:cNvSpPr txBox="1">
              <a:spLocks noChangeArrowheads="1"/>
            </p:cNvSpPr>
            <p:nvPr/>
          </p:nvSpPr>
          <p:spPr bwMode="auto">
            <a:xfrm>
              <a:off x="1746538" y="3424093"/>
              <a:ext cx="7143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client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aphicFrame>
          <p:nvGraphicFramePr>
            <p:cNvPr id="46087" name="Object 7"/>
            <p:cNvGraphicFramePr>
              <a:graphicFrameLocks noChangeAspect="1"/>
            </p:cNvGraphicFramePr>
            <p:nvPr>
              <p:extLst/>
            </p:nvPr>
          </p:nvGraphicFramePr>
          <p:xfrm>
            <a:off x="1871951" y="4881418"/>
            <a:ext cx="515937" cy="41275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1422" name="Clip" r:id="rId6" imgW="1307079" imgH="1083682" progId="MS_ClipArt_Gallery.2">
                    <p:embed/>
                  </p:oleObj>
                </mc:Choice>
                <mc:Fallback>
                  <p:oleObj name="Clip" r:id="rId6" imgW="1307079" imgH="1083682" progId="MS_ClipArt_Gallery.2">
                    <p:embed/>
                    <p:pic>
                      <p:nvPicPr>
                        <p:cNvPr id="46087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1951" y="4881418"/>
                          <a:ext cx="515937" cy="41275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6088" name="Text Box 8"/>
            <p:cNvSpPr txBox="1">
              <a:spLocks noChangeArrowheads="1"/>
            </p:cNvSpPr>
            <p:nvPr/>
          </p:nvSpPr>
          <p:spPr bwMode="auto">
            <a:xfrm>
              <a:off x="3627726" y="2830368"/>
              <a:ext cx="955675" cy="7016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Proxy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20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server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46089" name="Group 9"/>
            <p:cNvGrpSpPr>
              <a:grpSpLocks/>
            </p:cNvGrpSpPr>
            <p:nvPr/>
          </p:nvGrpSpPr>
          <p:grpSpPr bwMode="auto">
            <a:xfrm>
              <a:off x="3853151" y="3611418"/>
              <a:ext cx="346075" cy="742950"/>
              <a:chOff x="4180" y="783"/>
              <a:chExt cx="150" cy="307"/>
            </a:xfrm>
          </p:grpSpPr>
          <p:sp>
            <p:nvSpPr>
              <p:cNvPr id="46127" name="AutoShape 10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28" name="Rectangle 11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29" name="Rectangle 12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30" name="AutoShape 13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31" name="Line 14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32" name="Line 15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33" name="Rectangle 16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34" name="Rectangle 17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46090" name="Line 18"/>
            <p:cNvSpPr>
              <a:spLocks noChangeShapeType="1"/>
            </p:cNvSpPr>
            <p:nvPr/>
          </p:nvSpPr>
          <p:spPr bwMode="auto">
            <a:xfrm>
              <a:off x="2368838" y="3200256"/>
              <a:ext cx="1428750" cy="66833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091" name="Line 19"/>
            <p:cNvSpPr>
              <a:spLocks noChangeShapeType="1"/>
            </p:cNvSpPr>
            <p:nvPr/>
          </p:nvSpPr>
          <p:spPr bwMode="auto">
            <a:xfrm flipH="1" flipV="1">
              <a:off x="2406938" y="3339956"/>
              <a:ext cx="1350963" cy="62706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092" name="Line 20"/>
            <p:cNvSpPr>
              <a:spLocks noChangeShapeType="1"/>
            </p:cNvSpPr>
            <p:nvPr/>
          </p:nvSpPr>
          <p:spPr bwMode="auto">
            <a:xfrm flipV="1">
              <a:off x="2362488" y="4151168"/>
              <a:ext cx="1401763" cy="76041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093" name="Line 21"/>
            <p:cNvSpPr>
              <a:spLocks noChangeShapeType="1"/>
            </p:cNvSpPr>
            <p:nvPr/>
          </p:nvSpPr>
          <p:spPr bwMode="auto">
            <a:xfrm flipH="1">
              <a:off x="2413288" y="4238481"/>
              <a:ext cx="1403350" cy="7858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094" name="Text Box 22"/>
            <p:cNvSpPr txBox="1">
              <a:spLocks noChangeArrowheads="1"/>
            </p:cNvSpPr>
            <p:nvPr/>
          </p:nvSpPr>
          <p:spPr bwMode="auto">
            <a:xfrm>
              <a:off x="1902113" y="5340206"/>
              <a:ext cx="7143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client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095" name="Text Box 23"/>
            <p:cNvSpPr txBox="1">
              <a:spLocks noChangeArrowheads="1"/>
            </p:cNvSpPr>
            <p:nvPr/>
          </p:nvSpPr>
          <p:spPr bwMode="auto">
            <a:xfrm rot="1422049">
              <a:off x="2451388" y="3251056"/>
              <a:ext cx="13874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http request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096" name="Text Box 24"/>
            <p:cNvSpPr txBox="1">
              <a:spLocks noChangeArrowheads="1"/>
            </p:cNvSpPr>
            <p:nvPr/>
          </p:nvSpPr>
          <p:spPr bwMode="auto">
            <a:xfrm rot="19907361">
              <a:off x="2229138" y="4255943"/>
              <a:ext cx="13874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http request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097" name="Text Box 25"/>
            <p:cNvSpPr txBox="1">
              <a:spLocks noChangeArrowheads="1"/>
            </p:cNvSpPr>
            <p:nvPr/>
          </p:nvSpPr>
          <p:spPr bwMode="auto">
            <a:xfrm rot="1411598">
              <a:off x="2267238" y="3617768"/>
              <a:ext cx="1498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http response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098" name="Text Box 26"/>
            <p:cNvSpPr txBox="1">
              <a:spLocks noChangeArrowheads="1"/>
            </p:cNvSpPr>
            <p:nvPr/>
          </p:nvSpPr>
          <p:spPr bwMode="auto">
            <a:xfrm rot="19862217">
              <a:off x="2435513" y="4575031"/>
              <a:ext cx="1498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http response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46099" name="Group 27"/>
            <p:cNvGrpSpPr>
              <a:grpSpLocks/>
            </p:cNvGrpSpPr>
            <p:nvPr/>
          </p:nvGrpSpPr>
          <p:grpSpPr bwMode="auto">
            <a:xfrm>
              <a:off x="5777201" y="2820843"/>
              <a:ext cx="346075" cy="742950"/>
              <a:chOff x="4180" y="783"/>
              <a:chExt cx="150" cy="307"/>
            </a:xfrm>
          </p:grpSpPr>
          <p:sp>
            <p:nvSpPr>
              <p:cNvPr id="46119" name="AutoShape 28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20" name="Rectangle 29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21" name="Rectangle 30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22" name="AutoShape 31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23" name="Line 32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24" name="Line 33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25" name="Rectangle 34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26" name="Rectangle 35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grpSp>
          <p:nvGrpSpPr>
            <p:cNvPr id="46100" name="Group 36"/>
            <p:cNvGrpSpPr>
              <a:grpSpLocks/>
            </p:cNvGrpSpPr>
            <p:nvPr/>
          </p:nvGrpSpPr>
          <p:grpSpPr bwMode="auto">
            <a:xfrm>
              <a:off x="5777201" y="4725843"/>
              <a:ext cx="346075" cy="742950"/>
              <a:chOff x="4180" y="783"/>
              <a:chExt cx="150" cy="307"/>
            </a:xfrm>
          </p:grpSpPr>
          <p:sp>
            <p:nvSpPr>
              <p:cNvPr id="46111" name="AutoShape 3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12" name="Rectangle 3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13" name="Rectangle 3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14" name="AutoShape 4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15" name="Line 4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16" name="Line 4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17" name="Rectangle 4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46118" name="Rectangle 4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sp>
          <p:nvSpPr>
            <p:cNvPr id="46101" name="Line 45"/>
            <p:cNvSpPr>
              <a:spLocks noChangeShapeType="1"/>
            </p:cNvSpPr>
            <p:nvPr/>
          </p:nvSpPr>
          <p:spPr bwMode="auto">
            <a:xfrm flipV="1">
              <a:off x="4296063" y="3151043"/>
              <a:ext cx="1401763" cy="76041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102" name="Line 46"/>
            <p:cNvSpPr>
              <a:spLocks noChangeShapeType="1"/>
            </p:cNvSpPr>
            <p:nvPr/>
          </p:nvSpPr>
          <p:spPr bwMode="auto">
            <a:xfrm flipH="1">
              <a:off x="4346863" y="3238356"/>
              <a:ext cx="1403350" cy="7858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103" name="Text Box 47"/>
            <p:cNvSpPr txBox="1">
              <a:spLocks noChangeArrowheads="1"/>
            </p:cNvSpPr>
            <p:nvPr/>
          </p:nvSpPr>
          <p:spPr bwMode="auto">
            <a:xfrm rot="19907361">
              <a:off x="4162713" y="3255818"/>
              <a:ext cx="13874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http request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104" name="Text Box 48"/>
            <p:cNvSpPr txBox="1">
              <a:spLocks noChangeArrowheads="1"/>
            </p:cNvSpPr>
            <p:nvPr/>
          </p:nvSpPr>
          <p:spPr bwMode="auto">
            <a:xfrm rot="19862217">
              <a:off x="4369088" y="3574906"/>
              <a:ext cx="1498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http response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105" name="Line 49"/>
            <p:cNvSpPr>
              <a:spLocks noChangeShapeType="1"/>
            </p:cNvSpPr>
            <p:nvPr/>
          </p:nvSpPr>
          <p:spPr bwMode="auto">
            <a:xfrm>
              <a:off x="4254788" y="4314681"/>
              <a:ext cx="1428750" cy="66833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106" name="Line 50"/>
            <p:cNvSpPr>
              <a:spLocks noChangeShapeType="1"/>
            </p:cNvSpPr>
            <p:nvPr/>
          </p:nvSpPr>
          <p:spPr bwMode="auto">
            <a:xfrm flipH="1" flipV="1">
              <a:off x="4292888" y="4454381"/>
              <a:ext cx="1350963" cy="62706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107" name="Text Box 51"/>
            <p:cNvSpPr txBox="1">
              <a:spLocks noChangeArrowheads="1"/>
            </p:cNvSpPr>
            <p:nvPr/>
          </p:nvSpPr>
          <p:spPr bwMode="auto">
            <a:xfrm rot="1422049">
              <a:off x="4337338" y="4365481"/>
              <a:ext cx="1387475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http request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108" name="Text Box 52"/>
            <p:cNvSpPr txBox="1">
              <a:spLocks noChangeArrowheads="1"/>
            </p:cNvSpPr>
            <p:nvPr/>
          </p:nvSpPr>
          <p:spPr bwMode="auto">
            <a:xfrm rot="1411598">
              <a:off x="4153188" y="4732193"/>
              <a:ext cx="14986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http response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109" name="Text Box 53"/>
            <p:cNvSpPr txBox="1">
              <a:spLocks noChangeArrowheads="1"/>
            </p:cNvSpPr>
            <p:nvPr/>
          </p:nvSpPr>
          <p:spPr bwMode="auto">
            <a:xfrm>
              <a:off x="5488276" y="5521181"/>
              <a:ext cx="8001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origin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server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46110" name="Text Box 54"/>
            <p:cNvSpPr txBox="1">
              <a:spLocks noChangeArrowheads="1"/>
            </p:cNvSpPr>
            <p:nvPr/>
          </p:nvSpPr>
          <p:spPr bwMode="auto">
            <a:xfrm>
              <a:off x="5516851" y="2187431"/>
              <a:ext cx="800100" cy="581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origin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x-none" sz="16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charset="0"/>
                  <a:ea typeface="ＭＳ Ｐゴシック" charset="-128"/>
                  <a:cs typeface="+mn-cs"/>
                </a:rPr>
                <a:t>server</a:t>
              </a:r>
              <a:endPara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71162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4FA03F0-EC57-C349-B495-635BF003C2F7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38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503238" y="374650"/>
            <a:ext cx="7772400" cy="838200"/>
          </a:xfrm>
        </p:spPr>
        <p:txBody>
          <a:bodyPr/>
          <a:lstStyle/>
          <a:p>
            <a:r>
              <a:rPr lang="en-US" altLang="zh-CN" sz="2800">
                <a:ea typeface="ＭＳ Ｐゴシック" charset="-128"/>
              </a:rPr>
              <a:t>Two Types of Proxies</a:t>
            </a:r>
            <a:endParaRPr lang="en-US" altLang="x-none" sz="2800">
              <a:ea typeface="ＭＳ Ｐゴシック" charset="-128"/>
            </a:endParaRPr>
          </a:p>
        </p:txBody>
      </p:sp>
      <p:pic>
        <p:nvPicPr>
          <p:cNvPr id="48131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413" y="1373188"/>
            <a:ext cx="7088187" cy="5484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2" name="Rectangle 3"/>
          <p:cNvSpPr>
            <a:spLocks noChangeArrowheads="1"/>
          </p:cNvSpPr>
          <p:nvPr/>
        </p:nvSpPr>
        <p:spPr bwMode="auto">
          <a:xfrm>
            <a:off x="2874963" y="160338"/>
            <a:ext cx="61261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http://www.celinio.net/techblog/?p=1027</a:t>
            </a:r>
          </a:p>
        </p:txBody>
      </p:sp>
      <p:sp>
        <p:nvSpPr>
          <p:cNvPr id="2" name="Rectangle 1"/>
          <p:cNvSpPr/>
          <p:nvPr/>
        </p:nvSpPr>
        <p:spPr>
          <a:xfrm>
            <a:off x="-77499" y="3470702"/>
            <a:ext cx="174567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Typically </a:t>
            </a:r>
            <a:b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</a:b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in the same network as</a:t>
            </a:r>
            <a:b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</a:br>
            <a:r>
              <a:rPr kumimoji="0" lang="en-US" altLang="x-none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the client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065820" y="3829340"/>
            <a:ext cx="22444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lvl="2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t>Typically in the same network as the server</a:t>
            </a:r>
            <a:endParaRPr kumimoji="0" lang="en-US" altLang="x-none" sz="16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210704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0C25A3D-0C9A-FF42-A781-4777F2A0B701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178" name="Line 2"/>
          <p:cNvSpPr>
            <a:spLocks noChangeShapeType="1"/>
          </p:cNvSpPr>
          <p:nvPr/>
        </p:nvSpPr>
        <p:spPr bwMode="auto">
          <a:xfrm>
            <a:off x="5067300" y="2076450"/>
            <a:ext cx="285750" cy="1143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Benefits of Forward Proxy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buFont typeface="ZapfDingbats" charset="0"/>
              <a:buNone/>
            </a:pP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Assume:</a:t>
            </a:r>
            <a:r>
              <a:rPr lang="en-US" altLang="x-none" sz="2400" dirty="0">
                <a:ea typeface="ＭＳ Ｐゴシック" charset="-128"/>
              </a:rPr>
              <a:t> cache is </a:t>
            </a:r>
            <a:r>
              <a:rPr lang="ja-JP" altLang="en-US" sz="2400" dirty="0">
                <a:ea typeface="ＭＳ Ｐゴシック" charset="-128"/>
              </a:rPr>
              <a:t>“</a:t>
            </a:r>
            <a:r>
              <a:rPr lang="en-US" altLang="ja-JP" sz="2400" dirty="0">
                <a:ea typeface="ＭＳ Ｐゴシック" charset="-128"/>
              </a:rPr>
              <a:t>close</a:t>
            </a:r>
            <a:r>
              <a:rPr lang="ja-JP" altLang="en-US" sz="2400" dirty="0">
                <a:ea typeface="ＭＳ Ｐゴシック" charset="-128"/>
              </a:rPr>
              <a:t>”</a:t>
            </a:r>
            <a:r>
              <a:rPr lang="en-US" altLang="ja-JP" sz="2400" dirty="0">
                <a:ea typeface="ＭＳ Ｐゴシック" charset="-128"/>
              </a:rPr>
              <a:t> to client (e.g., in same network)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smaller response time: cache </a:t>
            </a:r>
            <a:r>
              <a:rPr lang="ja-JP" altLang="en-US" sz="2400" dirty="0">
                <a:ea typeface="ＭＳ Ｐゴシック" charset="-128"/>
              </a:rPr>
              <a:t>“</a:t>
            </a:r>
            <a:r>
              <a:rPr lang="en-US" altLang="ja-JP" sz="2400" dirty="0">
                <a:ea typeface="ＭＳ Ｐゴシック" charset="-128"/>
              </a:rPr>
              <a:t>closer</a:t>
            </a:r>
            <a:r>
              <a:rPr lang="ja-JP" altLang="en-US" sz="2400" dirty="0">
                <a:ea typeface="ＭＳ Ｐゴシック" charset="-128"/>
              </a:rPr>
              <a:t>”</a:t>
            </a:r>
            <a:r>
              <a:rPr lang="en-US" altLang="ja-JP" sz="2400" dirty="0">
                <a:ea typeface="ＭＳ Ｐゴシック" charset="-128"/>
              </a:rPr>
              <a:t> to client</a:t>
            </a:r>
          </a:p>
          <a:p>
            <a:pPr>
              <a:buFont typeface="Wingdings" pitchFamily="2" charset="2"/>
              <a:buChar char="q"/>
            </a:pPr>
            <a:r>
              <a:rPr lang="en-US" altLang="x-none" sz="2400" dirty="0">
                <a:ea typeface="ＭＳ Ｐゴシック" charset="-128"/>
              </a:rPr>
              <a:t>decrease traffic to distant servers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sz="2000" dirty="0">
                <a:ea typeface="ＭＳ Ｐゴシック" charset="-128"/>
              </a:rPr>
              <a:t>link out of institutional/local ISP network often is bottleneck  </a:t>
            </a:r>
          </a:p>
        </p:txBody>
      </p:sp>
      <p:grpSp>
        <p:nvGrpSpPr>
          <p:cNvPr id="50181" name="Group 5"/>
          <p:cNvGrpSpPr>
            <a:grpSpLocks/>
          </p:cNvGrpSpPr>
          <p:nvPr/>
        </p:nvGrpSpPr>
        <p:grpSpPr bwMode="auto">
          <a:xfrm>
            <a:off x="4878388" y="1698625"/>
            <a:ext cx="184150" cy="542925"/>
            <a:chOff x="4180" y="783"/>
            <a:chExt cx="150" cy="307"/>
          </a:xfrm>
        </p:grpSpPr>
        <p:sp>
          <p:nvSpPr>
            <p:cNvPr id="50281" name="AutoShape 6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82" name="Rectangle 7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83" name="Rectangle 8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84" name="AutoShape 9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85" name="Line 10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86" name="Line 11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87" name="Rectangle 12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88" name="Rectangle 13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50182" name="Group 14"/>
          <p:cNvGrpSpPr>
            <a:grpSpLocks/>
          </p:cNvGrpSpPr>
          <p:nvPr/>
        </p:nvGrpSpPr>
        <p:grpSpPr bwMode="auto">
          <a:xfrm>
            <a:off x="5802313" y="1155700"/>
            <a:ext cx="184150" cy="542925"/>
            <a:chOff x="4180" y="783"/>
            <a:chExt cx="150" cy="307"/>
          </a:xfrm>
        </p:grpSpPr>
        <p:sp>
          <p:nvSpPr>
            <p:cNvPr id="50273" name="AutoShape 15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74" name="Rectangle 16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75" name="Rectangle 17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76" name="AutoShape 18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77" name="Line 19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78" name="Line 20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79" name="Rectangle 21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80" name="Rectangle 22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50183" name="Group 23"/>
          <p:cNvGrpSpPr>
            <a:grpSpLocks/>
          </p:cNvGrpSpPr>
          <p:nvPr/>
        </p:nvGrpSpPr>
        <p:grpSpPr bwMode="auto">
          <a:xfrm>
            <a:off x="6478588" y="1184275"/>
            <a:ext cx="184150" cy="542925"/>
            <a:chOff x="4180" y="783"/>
            <a:chExt cx="150" cy="307"/>
          </a:xfrm>
        </p:grpSpPr>
        <p:sp>
          <p:nvSpPr>
            <p:cNvPr id="50265" name="AutoShape 24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66" name="Rectangle 25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67" name="Rectangle 26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68" name="AutoShape 27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69" name="Line 28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70" name="Line 29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71" name="Rectangle 30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72" name="Rectangle 31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50184" name="Group 32"/>
          <p:cNvGrpSpPr>
            <a:grpSpLocks/>
          </p:cNvGrpSpPr>
          <p:nvPr/>
        </p:nvGrpSpPr>
        <p:grpSpPr bwMode="auto">
          <a:xfrm>
            <a:off x="7059613" y="1365250"/>
            <a:ext cx="184150" cy="542925"/>
            <a:chOff x="4180" y="783"/>
            <a:chExt cx="150" cy="307"/>
          </a:xfrm>
        </p:grpSpPr>
        <p:sp>
          <p:nvSpPr>
            <p:cNvPr id="50257" name="AutoShape 33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58" name="Rectangle 34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59" name="Rectangle 35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60" name="AutoShape 36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61" name="Line 37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62" name="Line 38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63" name="Rectangle 39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64" name="Rectangle 40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grpSp>
        <p:nvGrpSpPr>
          <p:cNvPr id="50185" name="Group 41"/>
          <p:cNvGrpSpPr>
            <a:grpSpLocks/>
          </p:cNvGrpSpPr>
          <p:nvPr/>
        </p:nvGrpSpPr>
        <p:grpSpPr bwMode="auto">
          <a:xfrm>
            <a:off x="7373938" y="2155825"/>
            <a:ext cx="184150" cy="542925"/>
            <a:chOff x="4180" y="783"/>
            <a:chExt cx="150" cy="307"/>
          </a:xfrm>
        </p:grpSpPr>
        <p:sp>
          <p:nvSpPr>
            <p:cNvPr id="50249" name="AutoShape 42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50" name="Rectangle 43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51" name="Rectangle 44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52" name="AutoShape 45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53" name="Line 46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54" name="Line 47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55" name="Rectangle 48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56" name="Rectangle 49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</p:grpSp>
      <p:sp>
        <p:nvSpPr>
          <p:cNvPr id="50186" name="Text Box 50"/>
          <p:cNvSpPr txBox="1">
            <a:spLocks noChangeArrowheads="1"/>
          </p:cNvSpPr>
          <p:nvPr/>
        </p:nvSpPr>
        <p:spPr bwMode="auto">
          <a:xfrm>
            <a:off x="7600950" y="1208088"/>
            <a:ext cx="10795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origin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20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servers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187" name="Line 51"/>
          <p:cNvSpPr>
            <a:spLocks noChangeShapeType="1"/>
          </p:cNvSpPr>
          <p:nvPr/>
        </p:nvSpPr>
        <p:spPr bwMode="auto">
          <a:xfrm>
            <a:off x="5876925" y="1695450"/>
            <a:ext cx="66675" cy="2762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188" name="Line 52"/>
          <p:cNvSpPr>
            <a:spLocks noChangeShapeType="1"/>
          </p:cNvSpPr>
          <p:nvPr/>
        </p:nvSpPr>
        <p:spPr bwMode="auto">
          <a:xfrm flipH="1">
            <a:off x="6505575" y="1733550"/>
            <a:ext cx="9525" cy="238125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189" name="Line 53"/>
          <p:cNvSpPr>
            <a:spLocks noChangeShapeType="1"/>
          </p:cNvSpPr>
          <p:nvPr/>
        </p:nvSpPr>
        <p:spPr bwMode="auto">
          <a:xfrm flipH="1">
            <a:off x="6962775" y="1895475"/>
            <a:ext cx="133350" cy="20955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190" name="Line 54"/>
          <p:cNvSpPr>
            <a:spLocks noChangeShapeType="1"/>
          </p:cNvSpPr>
          <p:nvPr/>
        </p:nvSpPr>
        <p:spPr bwMode="auto">
          <a:xfrm flipH="1" flipV="1">
            <a:off x="7124700" y="2657475"/>
            <a:ext cx="2476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191" name="Freeform 55"/>
          <p:cNvSpPr>
            <a:spLocks/>
          </p:cNvSpPr>
          <p:nvPr/>
        </p:nvSpPr>
        <p:spPr bwMode="auto">
          <a:xfrm>
            <a:off x="5162550" y="1689100"/>
            <a:ext cx="2174875" cy="1581150"/>
          </a:xfrm>
          <a:custGeom>
            <a:avLst/>
            <a:gdLst>
              <a:gd name="T0" fmla="*/ 2147483647 w 2135"/>
              <a:gd name="T1" fmla="*/ 2147483647 h 1662"/>
              <a:gd name="T2" fmla="*/ 2147483647 w 2135"/>
              <a:gd name="T3" fmla="*/ 2147483647 h 1662"/>
              <a:gd name="T4" fmla="*/ 2147483647 w 2135"/>
              <a:gd name="T5" fmla="*/ 2147483647 h 1662"/>
              <a:gd name="T6" fmla="*/ 2147483647 w 2135"/>
              <a:gd name="T7" fmla="*/ 2147483647 h 1662"/>
              <a:gd name="T8" fmla="*/ 2147483647 w 2135"/>
              <a:gd name="T9" fmla="*/ 2147483647 h 1662"/>
              <a:gd name="T10" fmla="*/ 2147483647 w 2135"/>
              <a:gd name="T11" fmla="*/ 2147483647 h 1662"/>
              <a:gd name="T12" fmla="*/ 2147483647 w 2135"/>
              <a:gd name="T13" fmla="*/ 2147483647 h 1662"/>
              <a:gd name="T14" fmla="*/ 2147483647 w 2135"/>
              <a:gd name="T15" fmla="*/ 2147483647 h 1662"/>
              <a:gd name="T16" fmla="*/ 2147483647 w 2135"/>
              <a:gd name="T17" fmla="*/ 2147483647 h 1662"/>
              <a:gd name="T18" fmla="*/ 2147483647 w 2135"/>
              <a:gd name="T19" fmla="*/ 2147483647 h 1662"/>
              <a:gd name="T20" fmla="*/ 2147483647 w 2135"/>
              <a:gd name="T21" fmla="*/ 2147483647 h 1662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135"/>
              <a:gd name="T34" fmla="*/ 0 h 1662"/>
              <a:gd name="T35" fmla="*/ 2135 w 2135"/>
              <a:gd name="T36" fmla="*/ 1662 h 1662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50192" name="Group 56"/>
          <p:cNvGrpSpPr>
            <a:grpSpLocks/>
          </p:cNvGrpSpPr>
          <p:nvPr/>
        </p:nvGrpSpPr>
        <p:grpSpPr bwMode="auto">
          <a:xfrm>
            <a:off x="6145213" y="2890838"/>
            <a:ext cx="501650" cy="233362"/>
            <a:chOff x="3600" y="219"/>
            <a:chExt cx="360" cy="175"/>
          </a:xfrm>
        </p:grpSpPr>
        <p:sp>
          <p:nvSpPr>
            <p:cNvPr id="50236" name="Oval 5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37" name="Line 5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38" name="Line 5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39" name="Rectangle 6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40" name="Oval 6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50241" name="Group 6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50246" name="Line 6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47" name="Line 6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48" name="Line 6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grpSp>
          <p:nvGrpSpPr>
            <p:cNvPr id="50242" name="Group 6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50243" name="Line 6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44" name="Line 6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45" name="Line 6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</p:grpSp>
      <p:sp>
        <p:nvSpPr>
          <p:cNvPr id="50193" name="Text Box 70"/>
          <p:cNvSpPr txBox="1">
            <a:spLocks noChangeArrowheads="1"/>
          </p:cNvSpPr>
          <p:nvPr/>
        </p:nvSpPr>
        <p:spPr bwMode="auto">
          <a:xfrm>
            <a:off x="5595938" y="1998663"/>
            <a:ext cx="10795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public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 Internet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194" name="Freeform 71"/>
          <p:cNvSpPr>
            <a:spLocks/>
          </p:cNvSpPr>
          <p:nvPr/>
        </p:nvSpPr>
        <p:spPr bwMode="auto">
          <a:xfrm>
            <a:off x="4732338" y="4059238"/>
            <a:ext cx="2965450" cy="1390650"/>
          </a:xfrm>
          <a:custGeom>
            <a:avLst/>
            <a:gdLst>
              <a:gd name="T0" fmla="*/ 2147483647 w 1868"/>
              <a:gd name="T1" fmla="*/ 2147483647 h 876"/>
              <a:gd name="T2" fmla="*/ 2147483647 w 1868"/>
              <a:gd name="T3" fmla="*/ 2147483647 h 876"/>
              <a:gd name="T4" fmla="*/ 2147483647 w 1868"/>
              <a:gd name="T5" fmla="*/ 2147483647 h 876"/>
              <a:gd name="T6" fmla="*/ 2147483647 w 1868"/>
              <a:gd name="T7" fmla="*/ 2147483647 h 876"/>
              <a:gd name="T8" fmla="*/ 2147483647 w 1868"/>
              <a:gd name="T9" fmla="*/ 2147483647 h 876"/>
              <a:gd name="T10" fmla="*/ 2147483647 w 1868"/>
              <a:gd name="T11" fmla="*/ 2147483647 h 876"/>
              <a:gd name="T12" fmla="*/ 2147483647 w 1868"/>
              <a:gd name="T13" fmla="*/ 2147483647 h 876"/>
              <a:gd name="T14" fmla="*/ 2147483647 w 1868"/>
              <a:gd name="T15" fmla="*/ 2147483647 h 876"/>
              <a:gd name="T16" fmla="*/ 2147483647 w 1868"/>
              <a:gd name="T17" fmla="*/ 2147483647 h 876"/>
              <a:gd name="T18" fmla="*/ 2147483647 w 1868"/>
              <a:gd name="T19" fmla="*/ 2147483647 h 876"/>
              <a:gd name="T20" fmla="*/ 2147483647 w 1868"/>
              <a:gd name="T21" fmla="*/ 2147483647 h 87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868"/>
              <a:gd name="T34" fmla="*/ 0 h 876"/>
              <a:gd name="T35" fmla="*/ 1868 w 1868"/>
              <a:gd name="T36" fmla="*/ 876 h 87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868" h="876">
                <a:moveTo>
                  <a:pt x="31" y="327"/>
                </a:moveTo>
                <a:cubicBezTo>
                  <a:pt x="20" y="237"/>
                  <a:pt x="0" y="189"/>
                  <a:pt x="103" y="137"/>
                </a:cubicBezTo>
                <a:cubicBezTo>
                  <a:pt x="206" y="85"/>
                  <a:pt x="476" y="34"/>
                  <a:pt x="649" y="17"/>
                </a:cubicBezTo>
                <a:cubicBezTo>
                  <a:pt x="822" y="0"/>
                  <a:pt x="955" y="18"/>
                  <a:pt x="1141" y="35"/>
                </a:cubicBezTo>
                <a:cubicBezTo>
                  <a:pt x="1327" y="52"/>
                  <a:pt x="1658" y="3"/>
                  <a:pt x="1763" y="121"/>
                </a:cubicBezTo>
                <a:cubicBezTo>
                  <a:pt x="1868" y="239"/>
                  <a:pt x="1840" y="621"/>
                  <a:pt x="1774" y="741"/>
                </a:cubicBezTo>
                <a:cubicBezTo>
                  <a:pt x="1708" y="861"/>
                  <a:pt x="1534" y="827"/>
                  <a:pt x="1369" y="845"/>
                </a:cubicBezTo>
                <a:cubicBezTo>
                  <a:pt x="1204" y="863"/>
                  <a:pt x="935" y="851"/>
                  <a:pt x="781" y="851"/>
                </a:cubicBezTo>
                <a:cubicBezTo>
                  <a:pt x="627" y="851"/>
                  <a:pt x="549" y="876"/>
                  <a:pt x="447" y="847"/>
                </a:cubicBezTo>
                <a:cubicBezTo>
                  <a:pt x="345" y="818"/>
                  <a:pt x="237" y="762"/>
                  <a:pt x="168" y="676"/>
                </a:cubicBezTo>
                <a:cubicBezTo>
                  <a:pt x="98" y="589"/>
                  <a:pt x="29" y="468"/>
                  <a:pt x="31" y="327"/>
                </a:cubicBezTo>
                <a:close/>
              </a:path>
            </a:pathLst>
          </a:custGeom>
          <a:solidFill>
            <a:srgbClr val="CC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aphicFrame>
        <p:nvGraphicFramePr>
          <p:cNvPr id="50195" name="Object 72"/>
          <p:cNvGraphicFramePr>
            <a:graphicFrameLocks noChangeAspect="1"/>
          </p:cNvGraphicFramePr>
          <p:nvPr/>
        </p:nvGraphicFramePr>
        <p:xfrm>
          <a:off x="4979988" y="4803775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9" name="Clip" r:id="rId4" imgW="1307079" imgH="1083682" progId="MS_ClipArt_Gallery.2">
                  <p:embed/>
                </p:oleObj>
              </mc:Choice>
              <mc:Fallback>
                <p:oleObj name="Clip" r:id="rId4" imgW="1307079" imgH="1083682" progId="MS_ClipArt_Gallery.2">
                  <p:embed/>
                  <p:pic>
                    <p:nvPicPr>
                      <p:cNvPr id="50195" name="Object 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9988" y="4803775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6" name="Object 73"/>
          <p:cNvGraphicFramePr>
            <a:graphicFrameLocks noChangeAspect="1"/>
          </p:cNvGraphicFramePr>
          <p:nvPr/>
        </p:nvGraphicFramePr>
        <p:xfrm>
          <a:off x="5484813" y="4803775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0" name="Clip" r:id="rId6" imgW="1307079" imgH="1083682" progId="MS_ClipArt_Gallery.2">
                  <p:embed/>
                </p:oleObj>
              </mc:Choice>
              <mc:Fallback>
                <p:oleObj name="Clip" r:id="rId6" imgW="1307079" imgH="1083682" progId="MS_ClipArt_Gallery.2">
                  <p:embed/>
                  <p:pic>
                    <p:nvPicPr>
                      <p:cNvPr id="50196" name="Object 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4813" y="4803775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7" name="Object 74"/>
          <p:cNvGraphicFramePr>
            <a:graphicFrameLocks noChangeAspect="1"/>
          </p:cNvGraphicFramePr>
          <p:nvPr/>
        </p:nvGraphicFramePr>
        <p:xfrm>
          <a:off x="6018213" y="4794250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1" name="Clip" r:id="rId7" imgW="1307079" imgH="1083682" progId="MS_ClipArt_Gallery.2">
                  <p:embed/>
                </p:oleObj>
              </mc:Choice>
              <mc:Fallback>
                <p:oleObj name="Clip" r:id="rId7" imgW="1307079" imgH="1083682" progId="MS_ClipArt_Gallery.2">
                  <p:embed/>
                  <p:pic>
                    <p:nvPicPr>
                      <p:cNvPr id="50197" name="Object 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8213" y="4794250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98" name="Object 75"/>
          <p:cNvGraphicFramePr>
            <a:graphicFrameLocks noChangeAspect="1"/>
          </p:cNvGraphicFramePr>
          <p:nvPr/>
        </p:nvGraphicFramePr>
        <p:xfrm>
          <a:off x="6532563" y="4803775"/>
          <a:ext cx="4445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2" name="Clip" r:id="rId8" imgW="1307079" imgH="1083682" progId="MS_ClipArt_Gallery.2">
                  <p:embed/>
                </p:oleObj>
              </mc:Choice>
              <mc:Fallback>
                <p:oleObj name="Clip" r:id="rId8" imgW="1307079" imgH="1083682" progId="MS_ClipArt_Gallery.2">
                  <p:embed/>
                  <p:pic>
                    <p:nvPicPr>
                      <p:cNvPr id="50198" name="Object 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2563" y="4803775"/>
                        <a:ext cx="4445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199" name="Line 76"/>
          <p:cNvSpPr>
            <a:spLocks noChangeShapeType="1"/>
          </p:cNvSpPr>
          <p:nvPr/>
        </p:nvSpPr>
        <p:spPr bwMode="auto">
          <a:xfrm>
            <a:off x="5172075" y="4605338"/>
            <a:ext cx="22050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200" name="Line 77"/>
          <p:cNvSpPr>
            <a:spLocks noChangeShapeType="1"/>
          </p:cNvSpPr>
          <p:nvPr/>
        </p:nvSpPr>
        <p:spPr bwMode="auto">
          <a:xfrm>
            <a:off x="5181600" y="4605338"/>
            <a:ext cx="0" cy="195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201" name="Line 78"/>
          <p:cNvSpPr>
            <a:spLocks noChangeShapeType="1"/>
          </p:cNvSpPr>
          <p:nvPr/>
        </p:nvSpPr>
        <p:spPr bwMode="auto">
          <a:xfrm>
            <a:off x="5691188" y="4614863"/>
            <a:ext cx="0" cy="1952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202" name="Line 79"/>
          <p:cNvSpPr>
            <a:spLocks noChangeShapeType="1"/>
          </p:cNvSpPr>
          <p:nvPr/>
        </p:nvSpPr>
        <p:spPr bwMode="auto">
          <a:xfrm>
            <a:off x="6229350" y="4610100"/>
            <a:ext cx="0" cy="1952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203" name="Line 80"/>
          <p:cNvSpPr>
            <a:spLocks noChangeShapeType="1"/>
          </p:cNvSpPr>
          <p:nvPr/>
        </p:nvSpPr>
        <p:spPr bwMode="auto">
          <a:xfrm>
            <a:off x="6729413" y="4610100"/>
            <a:ext cx="0" cy="223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204" name="Line 81"/>
          <p:cNvSpPr>
            <a:spLocks noChangeShapeType="1"/>
          </p:cNvSpPr>
          <p:nvPr/>
        </p:nvSpPr>
        <p:spPr bwMode="auto">
          <a:xfrm>
            <a:off x="7367588" y="4605338"/>
            <a:ext cx="0" cy="22383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grpSp>
        <p:nvGrpSpPr>
          <p:cNvPr id="50205" name="Group 82"/>
          <p:cNvGrpSpPr>
            <a:grpSpLocks/>
          </p:cNvGrpSpPr>
          <p:nvPr/>
        </p:nvGrpSpPr>
        <p:grpSpPr bwMode="auto">
          <a:xfrm>
            <a:off x="7142163" y="4689475"/>
            <a:ext cx="347662" cy="695325"/>
            <a:chOff x="4730" y="2897"/>
            <a:chExt cx="219" cy="438"/>
          </a:xfrm>
        </p:grpSpPr>
        <p:sp>
          <p:nvSpPr>
            <p:cNvPr id="50226" name="Freeform 83"/>
            <p:cNvSpPr>
              <a:spLocks/>
            </p:cNvSpPr>
            <p:nvPr/>
          </p:nvSpPr>
          <p:spPr bwMode="auto">
            <a:xfrm>
              <a:off x="4730" y="2897"/>
              <a:ext cx="219" cy="438"/>
            </a:xfrm>
            <a:custGeom>
              <a:avLst/>
              <a:gdLst>
                <a:gd name="T0" fmla="*/ 16 w 219"/>
                <a:gd name="T1" fmla="*/ 109 h 438"/>
                <a:gd name="T2" fmla="*/ 94 w 219"/>
                <a:gd name="T3" fmla="*/ 7 h 438"/>
                <a:gd name="T4" fmla="*/ 178 w 219"/>
                <a:gd name="T5" fmla="*/ 67 h 438"/>
                <a:gd name="T6" fmla="*/ 196 w 219"/>
                <a:gd name="T7" fmla="*/ 379 h 438"/>
                <a:gd name="T8" fmla="*/ 40 w 219"/>
                <a:gd name="T9" fmla="*/ 421 h 438"/>
                <a:gd name="T10" fmla="*/ 4 w 219"/>
                <a:gd name="T11" fmla="*/ 313 h 438"/>
                <a:gd name="T12" fmla="*/ 16 w 219"/>
                <a:gd name="T13" fmla="*/ 109 h 43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19"/>
                <a:gd name="T22" fmla="*/ 0 h 438"/>
                <a:gd name="T23" fmla="*/ 219 w 219"/>
                <a:gd name="T24" fmla="*/ 438 h 438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19" h="438">
                  <a:moveTo>
                    <a:pt x="16" y="109"/>
                  </a:moveTo>
                  <a:cubicBezTo>
                    <a:pt x="31" y="58"/>
                    <a:pt x="67" y="14"/>
                    <a:pt x="94" y="7"/>
                  </a:cubicBezTo>
                  <a:cubicBezTo>
                    <a:pt x="121" y="0"/>
                    <a:pt x="161" y="5"/>
                    <a:pt x="178" y="67"/>
                  </a:cubicBezTo>
                  <a:cubicBezTo>
                    <a:pt x="195" y="129"/>
                    <a:pt x="219" y="320"/>
                    <a:pt x="196" y="379"/>
                  </a:cubicBezTo>
                  <a:cubicBezTo>
                    <a:pt x="173" y="438"/>
                    <a:pt x="72" y="432"/>
                    <a:pt x="40" y="421"/>
                  </a:cubicBezTo>
                  <a:cubicBezTo>
                    <a:pt x="8" y="410"/>
                    <a:pt x="8" y="365"/>
                    <a:pt x="4" y="313"/>
                  </a:cubicBezTo>
                  <a:cubicBezTo>
                    <a:pt x="0" y="261"/>
                    <a:pt x="1" y="160"/>
                    <a:pt x="16" y="109"/>
                  </a:cubicBez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50227" name="Group 84"/>
            <p:cNvGrpSpPr>
              <a:grpSpLocks/>
            </p:cNvGrpSpPr>
            <p:nvPr/>
          </p:nvGrpSpPr>
          <p:grpSpPr bwMode="auto">
            <a:xfrm>
              <a:off x="4771" y="2948"/>
              <a:ext cx="116" cy="342"/>
              <a:chOff x="4180" y="783"/>
              <a:chExt cx="150" cy="307"/>
            </a:xfrm>
          </p:grpSpPr>
          <p:sp>
            <p:nvSpPr>
              <p:cNvPr id="50228" name="AutoShape 85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29" name="Rectangle 86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30" name="Rectangle 87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31" name="AutoShape 88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32" name="Line 89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33" name="Line 90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34" name="Rectangle 91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35" name="Rectangle 92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x-none" altLang="x-none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</p:grpSp>
      <p:grpSp>
        <p:nvGrpSpPr>
          <p:cNvPr id="50206" name="Group 93"/>
          <p:cNvGrpSpPr>
            <a:grpSpLocks/>
          </p:cNvGrpSpPr>
          <p:nvPr/>
        </p:nvGrpSpPr>
        <p:grpSpPr bwMode="auto">
          <a:xfrm>
            <a:off x="6145213" y="4181475"/>
            <a:ext cx="501650" cy="233363"/>
            <a:chOff x="3600" y="219"/>
            <a:chExt cx="360" cy="175"/>
          </a:xfrm>
        </p:grpSpPr>
        <p:sp>
          <p:nvSpPr>
            <p:cNvPr id="50213" name="Oval 9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14" name="Line 9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15" name="Line 9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16" name="Rectangle 97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sp>
          <p:nvSpPr>
            <p:cNvPr id="50217" name="Oval 9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x-none" altLang="x-none" sz="2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endParaRPr>
            </a:p>
          </p:txBody>
        </p:sp>
        <p:grpSp>
          <p:nvGrpSpPr>
            <p:cNvPr id="50218" name="Group 9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50223" name="Line 10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24" name="Line 10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25" name="Line 10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  <p:grpSp>
          <p:nvGrpSpPr>
            <p:cNvPr id="50219" name="Group 10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50220" name="Line 10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21" name="Line 10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  <p:sp>
            <p:nvSpPr>
              <p:cNvPr id="50222" name="Line 10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120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 New Roman" charset="0"/>
                  <a:ea typeface="ＭＳ Ｐゴシック" charset="-128"/>
                  <a:cs typeface="+mn-cs"/>
                </a:endParaRPr>
              </a:p>
            </p:txBody>
          </p:sp>
        </p:grpSp>
      </p:grpSp>
      <p:sp>
        <p:nvSpPr>
          <p:cNvPr id="50207" name="Line 107"/>
          <p:cNvSpPr>
            <a:spLocks noChangeShapeType="1"/>
          </p:cNvSpPr>
          <p:nvPr/>
        </p:nvSpPr>
        <p:spPr bwMode="auto">
          <a:xfrm>
            <a:off x="6391275" y="3133725"/>
            <a:ext cx="0" cy="10620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208" name="Line 108"/>
          <p:cNvSpPr>
            <a:spLocks noChangeShapeType="1"/>
          </p:cNvSpPr>
          <p:nvPr/>
        </p:nvSpPr>
        <p:spPr bwMode="auto">
          <a:xfrm>
            <a:off x="6396038" y="4419600"/>
            <a:ext cx="0" cy="166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209" name="Text Box 109"/>
          <p:cNvSpPr txBox="1">
            <a:spLocks noChangeArrowheads="1"/>
          </p:cNvSpPr>
          <p:nvPr/>
        </p:nvSpPr>
        <p:spPr bwMode="auto">
          <a:xfrm>
            <a:off x="4695825" y="3946525"/>
            <a:ext cx="132556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institutional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network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210" name="Text Box 110"/>
          <p:cNvSpPr txBox="1">
            <a:spLocks noChangeArrowheads="1"/>
          </p:cNvSpPr>
          <p:nvPr/>
        </p:nvSpPr>
        <p:spPr bwMode="auto">
          <a:xfrm>
            <a:off x="6667500" y="4294188"/>
            <a:ext cx="14509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10 Mbps LAN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211" name="Text Box 111"/>
          <p:cNvSpPr txBox="1">
            <a:spLocks noChangeArrowheads="1"/>
          </p:cNvSpPr>
          <p:nvPr/>
        </p:nvSpPr>
        <p:spPr bwMode="auto">
          <a:xfrm>
            <a:off x="6392863" y="3322638"/>
            <a:ext cx="1195387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1.5 Mbps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access link</a:t>
            </a:r>
            <a:endParaRPr kumimoji="0" lang="en-US" altLang="x-none" sz="2400" b="0" i="0" u="none" strike="noStrike" kern="1200" cap="none" spc="0" normalizeH="0" baseline="0" noProof="0" dirty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0212" name="Text Box 112"/>
          <p:cNvSpPr txBox="1">
            <a:spLocks noChangeArrowheads="1"/>
          </p:cNvSpPr>
          <p:nvPr/>
        </p:nvSpPr>
        <p:spPr bwMode="auto">
          <a:xfrm>
            <a:off x="6877050" y="5370513"/>
            <a:ext cx="1466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institutional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x-none" sz="18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mic Sans MS" charset="0"/>
                <a:ea typeface="ＭＳ Ｐゴシック" charset="-128"/>
                <a:cs typeface="+mn-cs"/>
              </a:rPr>
              <a:t>cache</a:t>
            </a:r>
            <a:endParaRPr kumimoji="0" lang="en-US" altLang="x-none" sz="2400" b="0" i="0" u="none" strike="noStrike" kern="1200" cap="none" spc="0" normalizeH="0" baseline="0" noProof="0">
              <a:ln>
                <a:noFill/>
              </a:ln>
              <a:solidFill>
                <a:srgbClr val="3333CC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0433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C358BA8-5D6E-FD46-A024-89D5FA3D28F4}" type="slidenum">
              <a:rPr lang="en-US" altLang="x-none" sz="1400">
                <a:solidFill>
                  <a:srgbClr val="000000"/>
                </a:solidFill>
              </a:rPr>
              <a:pPr/>
              <a:t>4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216900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FTP: </a:t>
            </a:r>
            <a:r>
              <a:rPr lang="en-US" altLang="zh-CN" sz="3200">
                <a:ea typeface="宋体" charset="-122"/>
              </a:rPr>
              <a:t>A Client-Server Application with </a:t>
            </a:r>
            <a:r>
              <a:rPr lang="en-US" altLang="x-none" sz="3200">
                <a:ea typeface="ＭＳ Ｐゴシック" charset="-128"/>
              </a:rPr>
              <a:t>Separate Control, Data Connections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7188200" cy="4648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</a:pPr>
            <a:r>
              <a:rPr lang="en-US" altLang="zh-CN" sz="2400" dirty="0">
                <a:solidFill>
                  <a:srgbClr val="FF0000"/>
                </a:solidFill>
                <a:ea typeface="宋体" charset="-122"/>
              </a:rPr>
              <a:t>T</a:t>
            </a:r>
            <a:r>
              <a:rPr lang="en-US" altLang="x-none" sz="2400" dirty="0">
                <a:solidFill>
                  <a:srgbClr val="FF0000"/>
                </a:solidFill>
                <a:ea typeface="ＭＳ Ｐゴシック" charset="-128"/>
              </a:rPr>
              <a:t>wo</a:t>
            </a:r>
            <a:r>
              <a:rPr lang="en-US" altLang="x-none" sz="2400" dirty="0">
                <a:ea typeface="ＭＳ Ｐゴシック" charset="-128"/>
              </a:rPr>
              <a:t> types of TCP connections opened:</a:t>
            </a:r>
          </a:p>
          <a:p>
            <a:pPr>
              <a:lnSpc>
                <a:spcPct val="90000"/>
              </a:lnSpc>
            </a:pPr>
            <a:endParaRPr lang="en-US" altLang="x-none" sz="2400" dirty="0">
              <a:ea typeface="ＭＳ Ｐゴシック" charset="-128"/>
            </a:endParaRP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A control connection:</a:t>
            </a:r>
            <a:r>
              <a:rPr lang="en-US" altLang="x-none" dirty="0">
                <a:ea typeface="ＭＳ Ｐゴシック" charset="-128"/>
              </a:rPr>
              <a:t> exchange commands, responses between client, server.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ja-JP" altLang="en-US" sz="2400" dirty="0">
                <a:solidFill>
                  <a:srgbClr val="FF0000"/>
                </a:solidFill>
                <a:ea typeface="ＭＳ Ｐゴシック" charset="-128"/>
              </a:rPr>
              <a:t>“</a:t>
            </a:r>
            <a:r>
              <a:rPr lang="en-US" altLang="ja-JP" sz="2400" dirty="0">
                <a:solidFill>
                  <a:srgbClr val="FF0000"/>
                </a:solidFill>
                <a:ea typeface="ＭＳ Ｐゴシック" charset="-128"/>
              </a:rPr>
              <a:t>out of band control</a:t>
            </a:r>
            <a:r>
              <a:rPr lang="ja-JP" altLang="en-US" sz="2400" dirty="0">
                <a:solidFill>
                  <a:srgbClr val="FF0000"/>
                </a:solidFill>
                <a:ea typeface="ＭＳ Ｐゴシック" charset="-128"/>
              </a:rPr>
              <a:t>”</a:t>
            </a:r>
            <a:endParaRPr lang="en-US" altLang="ja-JP" sz="2400" dirty="0">
              <a:solidFill>
                <a:srgbClr val="FF0000"/>
              </a:solidFill>
              <a:ea typeface="ＭＳ Ｐゴシック" charset="-128"/>
            </a:endParaRPr>
          </a:p>
          <a:p>
            <a:pPr lvl="2">
              <a:lnSpc>
                <a:spcPct val="90000"/>
              </a:lnSpc>
              <a:buFontTx/>
              <a:buNone/>
            </a:pPr>
            <a:endParaRPr lang="en-US" altLang="ja-JP" sz="2400" dirty="0">
              <a:solidFill>
                <a:srgbClr val="FF0000"/>
              </a:solidFill>
              <a:ea typeface="ＭＳ Ｐゴシック" charset="-128"/>
            </a:endParaRP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</a:pP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Data connections:</a:t>
            </a:r>
            <a:r>
              <a:rPr lang="en-US" altLang="x-none" dirty="0">
                <a:ea typeface="ＭＳ Ｐゴシック" charset="-128"/>
              </a:rPr>
              <a:t> each for file data to/from server</a:t>
            </a:r>
          </a:p>
        </p:txBody>
      </p:sp>
      <p:sp>
        <p:nvSpPr>
          <p:cNvPr id="154636" name="Text Box 5"/>
          <p:cNvSpPr txBox="1">
            <a:spLocks noChangeArrowheads="1"/>
          </p:cNvSpPr>
          <p:nvPr/>
        </p:nvSpPr>
        <p:spPr bwMode="auto">
          <a:xfrm>
            <a:off x="647700" y="5413375"/>
            <a:ext cx="75247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zh-CN" sz="2000">
                <a:solidFill>
                  <a:srgbClr val="000000"/>
                </a:solidFill>
                <a:latin typeface="Comic Sans MS" charset="0"/>
                <a:ea typeface="宋体" charset="-122"/>
              </a:rPr>
              <a:t>Discussion: why does FTP separate control/data connections?</a:t>
            </a:r>
            <a:endParaRPr lang="en-US" altLang="x-none" sz="20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26" name="Text Box 5"/>
          <p:cNvSpPr txBox="1">
            <a:spLocks noChangeArrowheads="1"/>
          </p:cNvSpPr>
          <p:nvPr/>
        </p:nvSpPr>
        <p:spPr bwMode="auto">
          <a:xfrm>
            <a:off x="641350" y="6086475"/>
            <a:ext cx="50927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zh-CN" sz="2000">
                <a:solidFill>
                  <a:srgbClr val="000000"/>
                </a:solidFill>
                <a:latin typeface="Comic Sans MS" charset="0"/>
                <a:ea typeface="宋体" charset="-122"/>
              </a:rPr>
              <a:t>Q: How to create a new data connection?</a:t>
            </a:r>
            <a:endParaRPr lang="en-US" altLang="x-none" sz="20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15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36" grpId="0"/>
      <p:bldP spid="26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D56820C-97E9-1945-8E98-AE5AD8AAE9BF}" type="slidenum">
              <a:rPr kumimoji="0" lang="en-US" altLang="x-none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charset="0"/>
                <a:ea typeface="ＭＳ Ｐゴシック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altLang="x-none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charset="0"/>
              <a:ea typeface="ＭＳ Ｐゴシック" charset="-128"/>
              <a:cs typeface="+mn-cs"/>
            </a:endParaRPr>
          </a:p>
        </p:txBody>
      </p:sp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2800">
                <a:ea typeface="ＭＳ Ｐゴシック" charset="-128"/>
              </a:rPr>
              <a:t>No Free Lunch: </a:t>
            </a:r>
            <a:r>
              <a:rPr lang="en-US" altLang="zh-CN" sz="2800">
                <a:ea typeface="ＭＳ Ｐゴシック" charset="-128"/>
              </a:rPr>
              <a:t>Problems of </a:t>
            </a:r>
            <a:r>
              <a:rPr lang="en-US" altLang="x-none" sz="2800">
                <a:ea typeface="ＭＳ Ｐゴシック" charset="-128"/>
              </a:rPr>
              <a:t>Web Caching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The major issue of web caching is how to maintain consistency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Two ways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p</a:t>
            </a:r>
            <a:r>
              <a:rPr lang="en-US" altLang="x-none" dirty="0">
                <a:ea typeface="ＭＳ Ｐゴシック" charset="-128"/>
              </a:rPr>
              <a:t>ull</a:t>
            </a:r>
          </a:p>
          <a:p>
            <a:pPr lvl="2"/>
            <a:r>
              <a:rPr lang="en-US" altLang="x-none" dirty="0">
                <a:ea typeface="ＭＳ Ｐゴシック" charset="-128"/>
              </a:rPr>
              <a:t>Web caches periodically pull the web server to see if a document is modified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zh-CN" dirty="0">
                <a:ea typeface="ＭＳ Ｐゴシック" charset="-128"/>
              </a:rPr>
              <a:t>p</a:t>
            </a:r>
            <a:r>
              <a:rPr lang="en-US" altLang="x-none" dirty="0">
                <a:ea typeface="ＭＳ Ｐゴシック" charset="-128"/>
              </a:rPr>
              <a:t>ush</a:t>
            </a:r>
          </a:p>
          <a:p>
            <a:pPr lvl="2"/>
            <a:r>
              <a:rPr lang="en-US" altLang="zh-CN" dirty="0">
                <a:ea typeface="ＭＳ Ｐゴシック" charset="-128"/>
              </a:rPr>
              <a:t>w</a:t>
            </a:r>
            <a:r>
              <a:rPr lang="en-US" altLang="x-none" dirty="0">
                <a:ea typeface="ＭＳ Ｐゴシック" charset="-128"/>
              </a:rPr>
              <a:t>henever a server gives a copy of a web page to a web cache, they sign a lease with an expiration time; if the web page is modified before the lease, the server notifies the cache</a:t>
            </a:r>
          </a:p>
        </p:txBody>
      </p:sp>
    </p:spTree>
    <p:extLst>
      <p:ext uri="{BB962C8B-B14F-4D97-AF65-F5344CB8AC3E}">
        <p14:creationId xmlns:p14="http://schemas.microsoft.com/office/powerpoint/2010/main" val="3980905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0E48821-FAFD-7D4B-9DC3-67DACC49FC0B}" type="slidenum">
              <a:rPr lang="en-US" altLang="x-none" sz="1400">
                <a:solidFill>
                  <a:srgbClr val="000000"/>
                </a:solidFill>
              </a:rPr>
              <a:pPr/>
              <a:t>5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82563"/>
            <a:ext cx="8216900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Traditional FTP: Client Specifies Port for Data Connection</a:t>
            </a:r>
            <a:endParaRPr lang="en-US" altLang="x-none">
              <a:ea typeface="ＭＳ Ｐゴシック" charset="-128"/>
            </a:endParaRPr>
          </a:p>
        </p:txBody>
      </p:sp>
      <p:graphicFrame>
        <p:nvGraphicFramePr>
          <p:cNvPr id="123907" name="Object 2"/>
          <p:cNvGraphicFramePr>
            <a:graphicFrameLocks noChangeAspect="1"/>
          </p:cNvGraphicFramePr>
          <p:nvPr/>
        </p:nvGraphicFramePr>
        <p:xfrm>
          <a:off x="2065338" y="3165475"/>
          <a:ext cx="781050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41" name="Clip" r:id="rId4" imgW="1307079" imgH="1083682" progId="MS_ClipArt_Gallery.2">
                  <p:embed/>
                </p:oleObj>
              </mc:Choice>
              <mc:Fallback>
                <p:oleObj name="Clip" r:id="rId4" imgW="1307079" imgH="1083682" progId="MS_ClipArt_Gallery.2">
                  <p:embed/>
                  <p:pic>
                    <p:nvPicPr>
                      <p:cNvPr id="12390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5338" y="3165475"/>
                        <a:ext cx="781050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3908" name="Group 6"/>
          <p:cNvGrpSpPr>
            <a:grpSpLocks/>
          </p:cNvGrpSpPr>
          <p:nvPr/>
        </p:nvGrpSpPr>
        <p:grpSpPr bwMode="auto">
          <a:xfrm>
            <a:off x="5478463" y="2708275"/>
            <a:ext cx="387350" cy="1508125"/>
            <a:chOff x="4180" y="783"/>
            <a:chExt cx="150" cy="307"/>
          </a:xfrm>
        </p:grpSpPr>
        <p:sp>
          <p:nvSpPr>
            <p:cNvPr id="123922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23923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23924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23925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23926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7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8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23929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</p:grpSp>
      <p:sp>
        <p:nvSpPr>
          <p:cNvPr id="123909" name="Text Box 15"/>
          <p:cNvSpPr txBox="1">
            <a:spLocks noChangeArrowheads="1"/>
          </p:cNvSpPr>
          <p:nvPr/>
        </p:nvSpPr>
        <p:spPr bwMode="auto">
          <a:xfrm>
            <a:off x="2146300" y="1514475"/>
            <a:ext cx="847725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FTP</a:t>
            </a:r>
          </a:p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client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23910" name="Text Box 16"/>
          <p:cNvSpPr txBox="1">
            <a:spLocks noChangeArrowheads="1"/>
          </p:cNvSpPr>
          <p:nvPr/>
        </p:nvSpPr>
        <p:spPr bwMode="auto">
          <a:xfrm>
            <a:off x="5114925" y="1527175"/>
            <a:ext cx="955675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FTP</a:t>
            </a:r>
          </a:p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server</a:t>
            </a:r>
          </a:p>
        </p:txBody>
      </p:sp>
      <p:sp>
        <p:nvSpPr>
          <p:cNvPr id="123911" name="Line 17"/>
          <p:cNvSpPr>
            <a:spLocks noChangeShapeType="1"/>
          </p:cNvSpPr>
          <p:nvPr/>
        </p:nvSpPr>
        <p:spPr bwMode="auto">
          <a:xfrm>
            <a:off x="2876550" y="3103563"/>
            <a:ext cx="2562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3912" name="Text Box 19"/>
          <p:cNvSpPr txBox="1">
            <a:spLocks noChangeArrowheads="1"/>
          </p:cNvSpPr>
          <p:nvPr/>
        </p:nvSpPr>
        <p:spPr bwMode="auto">
          <a:xfrm>
            <a:off x="2938463" y="2509838"/>
            <a:ext cx="24098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TCP control connection</a:t>
            </a:r>
          </a:p>
          <a:p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port </a:t>
            </a:r>
            <a:r>
              <a:rPr lang="en-US" altLang="x-none" sz="1600">
                <a:solidFill>
                  <a:srgbClr val="FF0000"/>
                </a:solidFill>
                <a:latin typeface="Comic Sans MS" charset="0"/>
              </a:rPr>
              <a:t>21</a:t>
            </a:r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 at server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grpSp>
        <p:nvGrpSpPr>
          <p:cNvPr id="123913" name="Group 3"/>
          <p:cNvGrpSpPr>
            <a:grpSpLocks/>
          </p:cNvGrpSpPr>
          <p:nvPr/>
        </p:nvGrpSpPr>
        <p:grpSpPr bwMode="auto">
          <a:xfrm>
            <a:off x="2879725" y="3492500"/>
            <a:ext cx="2562225" cy="393700"/>
            <a:chOff x="2879639" y="3491835"/>
            <a:chExt cx="2562225" cy="393700"/>
          </a:xfrm>
        </p:grpSpPr>
        <p:sp>
          <p:nvSpPr>
            <p:cNvPr id="123920" name="Line 18"/>
            <p:cNvSpPr>
              <a:spLocks noChangeShapeType="1"/>
            </p:cNvSpPr>
            <p:nvPr/>
          </p:nvSpPr>
          <p:spPr bwMode="auto">
            <a:xfrm flipV="1">
              <a:off x="2879639" y="3866485"/>
              <a:ext cx="2562225" cy="1905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21" name="Text Box 20"/>
            <p:cNvSpPr txBox="1">
              <a:spLocks noChangeArrowheads="1"/>
            </p:cNvSpPr>
            <p:nvPr/>
          </p:nvSpPr>
          <p:spPr bwMode="auto">
            <a:xfrm>
              <a:off x="3027277" y="3491835"/>
              <a:ext cx="2409825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FF0000"/>
                  </a:solidFill>
                  <a:latin typeface="Comic Sans MS" charset="0"/>
                </a:rPr>
                <a:t>PORT clientip:cport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grpSp>
        <p:nvGrpSpPr>
          <p:cNvPr id="123914" name="Group 4"/>
          <p:cNvGrpSpPr>
            <a:grpSpLocks/>
          </p:cNvGrpSpPr>
          <p:nvPr/>
        </p:nvGrpSpPr>
        <p:grpSpPr bwMode="auto">
          <a:xfrm>
            <a:off x="2892425" y="4249738"/>
            <a:ext cx="2562225" cy="393700"/>
            <a:chOff x="2892339" y="4249072"/>
            <a:chExt cx="2562225" cy="393700"/>
          </a:xfrm>
        </p:grpSpPr>
        <p:sp>
          <p:nvSpPr>
            <p:cNvPr id="123918" name="Line 18"/>
            <p:cNvSpPr>
              <a:spLocks noChangeShapeType="1"/>
            </p:cNvSpPr>
            <p:nvPr/>
          </p:nvSpPr>
          <p:spPr bwMode="auto">
            <a:xfrm flipV="1">
              <a:off x="2892339" y="4622135"/>
              <a:ext cx="2562225" cy="2063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919" name="Text Box 20"/>
            <p:cNvSpPr txBox="1">
              <a:spLocks noChangeArrowheads="1"/>
            </p:cNvSpPr>
            <p:nvPr/>
          </p:nvSpPr>
          <p:spPr bwMode="auto">
            <a:xfrm>
              <a:off x="3039977" y="4249072"/>
              <a:ext cx="2409825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RETR file.dat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grpSp>
        <p:nvGrpSpPr>
          <p:cNvPr id="123915" name="Group 5"/>
          <p:cNvGrpSpPr>
            <a:grpSpLocks/>
          </p:cNvGrpSpPr>
          <p:nvPr/>
        </p:nvGrpSpPr>
        <p:grpSpPr bwMode="auto">
          <a:xfrm>
            <a:off x="2951163" y="5384800"/>
            <a:ext cx="2597150" cy="1076325"/>
            <a:chOff x="2951077" y="5384135"/>
            <a:chExt cx="2597150" cy="1077218"/>
          </a:xfrm>
        </p:grpSpPr>
        <p:sp>
          <p:nvSpPr>
            <p:cNvPr id="123916" name="Text Box 20"/>
            <p:cNvSpPr txBox="1">
              <a:spLocks noChangeArrowheads="1"/>
            </p:cNvSpPr>
            <p:nvPr/>
          </p:nvSpPr>
          <p:spPr bwMode="auto">
            <a:xfrm>
              <a:off x="3138402" y="5384135"/>
              <a:ext cx="2409825" cy="1077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Server initiates TCP data connection</a:t>
              </a:r>
            </a:p>
            <a:p>
              <a:r>
                <a:rPr lang="en-US" altLang="x-none" sz="1600">
                  <a:solidFill>
                    <a:srgbClr val="FF0000"/>
                  </a:solidFill>
                  <a:latin typeface="Comic Sans MS" charset="0"/>
                </a:rPr>
                <a:t>server:20  clientip:cport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23917" name="Line 17"/>
            <p:cNvSpPr>
              <a:spLocks noChangeShapeType="1"/>
            </p:cNvSpPr>
            <p:nvPr/>
          </p:nvSpPr>
          <p:spPr bwMode="auto">
            <a:xfrm>
              <a:off x="2951077" y="5407947"/>
              <a:ext cx="256222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216961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017FC9E-7F37-EA47-B80D-A7525EE920A0}" type="slidenum">
              <a:rPr lang="en-US" altLang="x-none" sz="1400">
                <a:solidFill>
                  <a:srgbClr val="000000"/>
                </a:solidFill>
              </a:rPr>
              <a:pPr/>
              <a:t>6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18475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Problem of the Client PORT Approach</a:t>
            </a:r>
            <a:endParaRPr lang="en-US" altLang="x-none" sz="3600">
              <a:ea typeface="ＭＳ Ｐゴシック" charset="-12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Many Internet hosts are behind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NAT/firewalls </a:t>
            </a:r>
            <a:r>
              <a:rPr lang="en-US" altLang="x-none" dirty="0">
                <a:ea typeface="ＭＳ Ｐゴシック" charset="-128"/>
              </a:rPr>
              <a:t>that </a:t>
            </a:r>
            <a:r>
              <a:rPr lang="en-US" altLang="x-none" dirty="0">
                <a:solidFill>
                  <a:srgbClr val="FF0000"/>
                </a:solidFill>
                <a:ea typeface="ＭＳ Ｐゴシック" charset="-128"/>
              </a:rPr>
              <a:t>block connections initiated from outside</a:t>
            </a:r>
          </a:p>
        </p:txBody>
      </p:sp>
      <p:graphicFrame>
        <p:nvGraphicFramePr>
          <p:cNvPr id="128004" name="Object 2"/>
          <p:cNvGraphicFramePr>
            <a:graphicFrameLocks noChangeAspect="1"/>
          </p:cNvGraphicFramePr>
          <p:nvPr/>
        </p:nvGraphicFramePr>
        <p:xfrm>
          <a:off x="4559300" y="3244850"/>
          <a:ext cx="781050" cy="973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5" name="Clip" r:id="rId4" imgW="1307079" imgH="1083682" progId="MS_ClipArt_Gallery.2">
                  <p:embed/>
                </p:oleObj>
              </mc:Choice>
              <mc:Fallback>
                <p:oleObj name="Clip" r:id="rId4" imgW="1307079" imgH="1083682" progId="MS_ClipArt_Gallery.2">
                  <p:embed/>
                  <p:pic>
                    <p:nvPicPr>
                      <p:cNvPr id="12800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300" y="3244850"/>
                        <a:ext cx="781050" cy="973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28005" name="Group 6"/>
          <p:cNvGrpSpPr>
            <a:grpSpLocks/>
          </p:cNvGrpSpPr>
          <p:nvPr/>
        </p:nvGrpSpPr>
        <p:grpSpPr bwMode="auto">
          <a:xfrm>
            <a:off x="7972425" y="2787650"/>
            <a:ext cx="387350" cy="1508125"/>
            <a:chOff x="4180" y="783"/>
            <a:chExt cx="150" cy="307"/>
          </a:xfrm>
        </p:grpSpPr>
        <p:sp>
          <p:nvSpPr>
            <p:cNvPr id="128019" name="AutoShape 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28020" name="Rectangle 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28021" name="Rectangle 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28022" name="AutoShape 1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28023" name="Line 1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24" name="Line 1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25" name="Rectangle 1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128026" name="Rectangle 1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</p:grpSp>
      <p:sp>
        <p:nvSpPr>
          <p:cNvPr id="128006" name="Text Box 15"/>
          <p:cNvSpPr txBox="1">
            <a:spLocks noChangeArrowheads="1"/>
          </p:cNvSpPr>
          <p:nvPr/>
        </p:nvSpPr>
        <p:spPr bwMode="auto">
          <a:xfrm>
            <a:off x="4641850" y="1593850"/>
            <a:ext cx="847725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FTP</a:t>
            </a:r>
          </a:p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client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128007" name="Text Box 16"/>
          <p:cNvSpPr txBox="1">
            <a:spLocks noChangeArrowheads="1"/>
          </p:cNvSpPr>
          <p:nvPr/>
        </p:nvSpPr>
        <p:spPr bwMode="auto">
          <a:xfrm>
            <a:off x="7610475" y="1606550"/>
            <a:ext cx="955675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FTP</a:t>
            </a:r>
          </a:p>
          <a:p>
            <a:r>
              <a:rPr lang="en-US" altLang="x-none" sz="2000">
                <a:solidFill>
                  <a:srgbClr val="000000"/>
                </a:solidFill>
                <a:latin typeface="Comic Sans MS" charset="0"/>
              </a:rPr>
              <a:t>server</a:t>
            </a:r>
          </a:p>
        </p:txBody>
      </p:sp>
      <p:sp>
        <p:nvSpPr>
          <p:cNvPr id="128008" name="Line 17"/>
          <p:cNvSpPr>
            <a:spLocks noChangeShapeType="1"/>
          </p:cNvSpPr>
          <p:nvPr/>
        </p:nvSpPr>
        <p:spPr bwMode="auto">
          <a:xfrm>
            <a:off x="5370513" y="3182938"/>
            <a:ext cx="25622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8009" name="Text Box 19"/>
          <p:cNvSpPr txBox="1">
            <a:spLocks noChangeArrowheads="1"/>
          </p:cNvSpPr>
          <p:nvPr/>
        </p:nvSpPr>
        <p:spPr bwMode="auto">
          <a:xfrm>
            <a:off x="5432425" y="2589213"/>
            <a:ext cx="240982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TCP control connection</a:t>
            </a:r>
          </a:p>
          <a:p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port </a:t>
            </a:r>
            <a:r>
              <a:rPr lang="en-US" altLang="x-none" sz="1600">
                <a:solidFill>
                  <a:srgbClr val="FF0000"/>
                </a:solidFill>
                <a:latin typeface="Comic Sans MS" charset="0"/>
              </a:rPr>
              <a:t>21</a:t>
            </a:r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 at server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grpSp>
        <p:nvGrpSpPr>
          <p:cNvPr id="128010" name="Group 19"/>
          <p:cNvGrpSpPr>
            <a:grpSpLocks/>
          </p:cNvGrpSpPr>
          <p:nvPr/>
        </p:nvGrpSpPr>
        <p:grpSpPr bwMode="auto">
          <a:xfrm>
            <a:off x="5373688" y="3571875"/>
            <a:ext cx="2562225" cy="393700"/>
            <a:chOff x="2879639" y="3491835"/>
            <a:chExt cx="2562225" cy="393700"/>
          </a:xfrm>
        </p:grpSpPr>
        <p:sp>
          <p:nvSpPr>
            <p:cNvPr id="128017" name="Line 18"/>
            <p:cNvSpPr>
              <a:spLocks noChangeShapeType="1"/>
            </p:cNvSpPr>
            <p:nvPr/>
          </p:nvSpPr>
          <p:spPr bwMode="auto">
            <a:xfrm flipV="1">
              <a:off x="2879639" y="3866485"/>
              <a:ext cx="2562225" cy="1905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18" name="Text Box 20"/>
            <p:cNvSpPr txBox="1">
              <a:spLocks noChangeArrowheads="1"/>
            </p:cNvSpPr>
            <p:nvPr/>
          </p:nvSpPr>
          <p:spPr bwMode="auto">
            <a:xfrm>
              <a:off x="3027277" y="3491835"/>
              <a:ext cx="2409825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FF0000"/>
                  </a:solidFill>
                  <a:latin typeface="Comic Sans MS" charset="0"/>
                </a:rPr>
                <a:t>PORT clientip:cport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grpSp>
        <p:nvGrpSpPr>
          <p:cNvPr id="128011" name="Group 22"/>
          <p:cNvGrpSpPr>
            <a:grpSpLocks/>
          </p:cNvGrpSpPr>
          <p:nvPr/>
        </p:nvGrpSpPr>
        <p:grpSpPr bwMode="auto">
          <a:xfrm>
            <a:off x="5386388" y="4329113"/>
            <a:ext cx="2562225" cy="393700"/>
            <a:chOff x="2892339" y="4249072"/>
            <a:chExt cx="2562225" cy="393700"/>
          </a:xfrm>
        </p:grpSpPr>
        <p:sp>
          <p:nvSpPr>
            <p:cNvPr id="128015" name="Line 18"/>
            <p:cNvSpPr>
              <a:spLocks noChangeShapeType="1"/>
            </p:cNvSpPr>
            <p:nvPr/>
          </p:nvSpPr>
          <p:spPr bwMode="auto">
            <a:xfrm flipV="1">
              <a:off x="2892339" y="4622135"/>
              <a:ext cx="2562225" cy="2063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8016" name="Text Box 20"/>
            <p:cNvSpPr txBox="1">
              <a:spLocks noChangeArrowheads="1"/>
            </p:cNvSpPr>
            <p:nvPr/>
          </p:nvSpPr>
          <p:spPr bwMode="auto">
            <a:xfrm>
              <a:off x="3039977" y="4249072"/>
              <a:ext cx="2409825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RETR file.dat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</p:grpSp>
      <p:grpSp>
        <p:nvGrpSpPr>
          <p:cNvPr id="128012" name="Group 25"/>
          <p:cNvGrpSpPr>
            <a:grpSpLocks/>
          </p:cNvGrpSpPr>
          <p:nvPr/>
        </p:nvGrpSpPr>
        <p:grpSpPr bwMode="auto">
          <a:xfrm>
            <a:off x="5445125" y="5464175"/>
            <a:ext cx="2597150" cy="1076325"/>
            <a:chOff x="2951077" y="5384135"/>
            <a:chExt cx="2597150" cy="1077218"/>
          </a:xfrm>
        </p:grpSpPr>
        <p:sp>
          <p:nvSpPr>
            <p:cNvPr id="128013" name="Text Box 20"/>
            <p:cNvSpPr txBox="1">
              <a:spLocks noChangeArrowheads="1"/>
            </p:cNvSpPr>
            <p:nvPr/>
          </p:nvSpPr>
          <p:spPr bwMode="auto">
            <a:xfrm>
              <a:off x="3138402" y="5384135"/>
              <a:ext cx="2409825" cy="1077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Server initiates TCP data connection</a:t>
              </a:r>
            </a:p>
            <a:p>
              <a:r>
                <a:rPr lang="en-US" altLang="x-none" sz="1600">
                  <a:solidFill>
                    <a:srgbClr val="FF0000"/>
                  </a:solidFill>
                  <a:latin typeface="Comic Sans MS" charset="0"/>
                </a:rPr>
                <a:t>server:20  clientip:cport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28014" name="Line 17"/>
            <p:cNvSpPr>
              <a:spLocks noChangeShapeType="1"/>
            </p:cNvSpPr>
            <p:nvPr/>
          </p:nvSpPr>
          <p:spPr bwMode="auto">
            <a:xfrm>
              <a:off x="2951077" y="5407947"/>
              <a:ext cx="256222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0612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A14A010-FA08-2C4F-95A1-FB01C471E7CB}" type="slidenum">
              <a:rPr lang="en-US" altLang="x-none" sz="1400">
                <a:solidFill>
                  <a:srgbClr val="000000"/>
                </a:solidFill>
              </a:rPr>
              <a:pPr/>
              <a:t>7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82563"/>
            <a:ext cx="8216900" cy="1143000"/>
          </a:xfrm>
        </p:spPr>
        <p:txBody>
          <a:bodyPr/>
          <a:lstStyle/>
          <a:p>
            <a:r>
              <a:rPr lang="en-US" altLang="x-none" sz="3200">
                <a:ea typeface="ＭＳ Ｐゴシック" charset="-128"/>
              </a:rPr>
              <a:t>FTP PASV: Server Specifies Data Port, Client Initiates Connection</a:t>
            </a:r>
            <a:endParaRPr lang="en-US" altLang="x-none">
              <a:ea typeface="ＭＳ Ｐゴシック" charset="-128"/>
            </a:endParaRPr>
          </a:p>
        </p:txBody>
      </p:sp>
      <p:grpSp>
        <p:nvGrpSpPr>
          <p:cNvPr id="130051" name="Group 2"/>
          <p:cNvGrpSpPr>
            <a:grpSpLocks/>
          </p:cNvGrpSpPr>
          <p:nvPr/>
        </p:nvGrpSpPr>
        <p:grpSpPr bwMode="auto">
          <a:xfrm>
            <a:off x="534988" y="1538288"/>
            <a:ext cx="4005262" cy="4945062"/>
            <a:chOff x="534401" y="1537608"/>
            <a:chExt cx="4005482" cy="4946425"/>
          </a:xfrm>
        </p:grpSpPr>
        <p:graphicFrame>
          <p:nvGraphicFramePr>
            <p:cNvPr id="130075" name="Object 2"/>
            <p:cNvGraphicFramePr>
              <a:graphicFrameLocks noChangeAspect="1"/>
            </p:cNvGraphicFramePr>
            <p:nvPr/>
          </p:nvGraphicFramePr>
          <p:xfrm>
            <a:off x="534401" y="3187490"/>
            <a:ext cx="781050" cy="973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481" name="Clip" r:id="rId4" imgW="1307079" imgH="1083682" progId="MS_ClipArt_Gallery.2">
                    <p:embed/>
                  </p:oleObj>
                </mc:Choice>
                <mc:Fallback>
                  <p:oleObj name="Clip" r:id="rId4" imgW="1307079" imgH="1083682" progId="MS_ClipArt_Gallery.2">
                    <p:embed/>
                    <p:pic>
                      <p:nvPicPr>
                        <p:cNvPr id="130075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4401" y="3187490"/>
                          <a:ext cx="781050" cy="973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30076" name="Group 6"/>
            <p:cNvGrpSpPr>
              <a:grpSpLocks/>
            </p:cNvGrpSpPr>
            <p:nvPr/>
          </p:nvGrpSpPr>
          <p:grpSpPr bwMode="auto">
            <a:xfrm>
              <a:off x="3947526" y="2730290"/>
              <a:ext cx="387350" cy="1508125"/>
              <a:chOff x="4180" y="783"/>
              <a:chExt cx="150" cy="307"/>
            </a:xfrm>
          </p:grpSpPr>
          <p:sp>
            <p:nvSpPr>
              <p:cNvPr id="130087" name="AutoShape 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130088" name="Rectangle 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130089" name="Rectangle 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130090" name="AutoShape 1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130091" name="Line 1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092" name="Line 1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093" name="Rectangle 1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130094" name="Rectangle 1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0077" name="Text Box 15"/>
            <p:cNvSpPr txBox="1">
              <a:spLocks noChangeArrowheads="1"/>
            </p:cNvSpPr>
            <p:nvPr/>
          </p:nvSpPr>
          <p:spPr bwMode="auto">
            <a:xfrm>
              <a:off x="616049" y="1537608"/>
              <a:ext cx="847725" cy="146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FTP</a:t>
              </a:r>
            </a:p>
            <a:p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client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30078" name="Text Box 16"/>
            <p:cNvSpPr txBox="1">
              <a:spLocks noChangeArrowheads="1"/>
            </p:cNvSpPr>
            <p:nvPr/>
          </p:nvSpPr>
          <p:spPr bwMode="auto">
            <a:xfrm>
              <a:off x="3584208" y="1549177"/>
              <a:ext cx="955675" cy="1462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FTP</a:t>
              </a:r>
            </a:p>
            <a:p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server</a:t>
              </a:r>
            </a:p>
          </p:txBody>
        </p:sp>
        <p:sp>
          <p:nvSpPr>
            <p:cNvPr id="130079" name="Line 17"/>
            <p:cNvSpPr>
              <a:spLocks noChangeShapeType="1"/>
            </p:cNvSpPr>
            <p:nvPr/>
          </p:nvSpPr>
          <p:spPr bwMode="auto">
            <a:xfrm>
              <a:off x="1345613" y="3125577"/>
              <a:ext cx="256222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80" name="Line 18"/>
            <p:cNvSpPr>
              <a:spLocks noChangeShapeType="1"/>
            </p:cNvSpPr>
            <p:nvPr/>
          </p:nvSpPr>
          <p:spPr bwMode="auto">
            <a:xfrm flipV="1">
              <a:off x="1348788" y="3889165"/>
              <a:ext cx="2562225" cy="1905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81" name="Text Box 19"/>
            <p:cNvSpPr txBox="1">
              <a:spLocks noChangeArrowheads="1"/>
            </p:cNvSpPr>
            <p:nvPr/>
          </p:nvSpPr>
          <p:spPr bwMode="auto">
            <a:xfrm>
              <a:off x="1407526" y="2531852"/>
              <a:ext cx="2409825" cy="58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TCP control connection</a:t>
              </a:r>
            </a:p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port </a:t>
              </a:r>
              <a:r>
                <a:rPr lang="en-US" altLang="x-none" sz="1600">
                  <a:solidFill>
                    <a:srgbClr val="FF0000"/>
                  </a:solidFill>
                  <a:latin typeface="Comic Sans MS" charset="0"/>
                </a:rPr>
                <a:t>21</a:t>
              </a:r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 at server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30082" name="Text Box 20"/>
            <p:cNvSpPr txBox="1">
              <a:spLocks noChangeArrowheads="1"/>
            </p:cNvSpPr>
            <p:nvPr/>
          </p:nvSpPr>
          <p:spPr bwMode="auto">
            <a:xfrm>
              <a:off x="1607551" y="5406815"/>
              <a:ext cx="2409825" cy="1077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Server initiates TCP data connection</a:t>
              </a:r>
            </a:p>
            <a:p>
              <a:r>
                <a:rPr lang="en-US" altLang="x-none" sz="1600">
                  <a:solidFill>
                    <a:srgbClr val="FF0000"/>
                  </a:solidFill>
                  <a:latin typeface="Comic Sans MS" charset="0"/>
                </a:rPr>
                <a:t>server:20  clientip:cport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30083" name="Text Box 20"/>
            <p:cNvSpPr txBox="1">
              <a:spLocks noChangeArrowheads="1"/>
            </p:cNvSpPr>
            <p:nvPr/>
          </p:nvSpPr>
          <p:spPr bwMode="auto">
            <a:xfrm>
              <a:off x="1496426" y="3514515"/>
              <a:ext cx="2409825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FF0000"/>
                  </a:solidFill>
                  <a:latin typeface="Comic Sans MS" charset="0"/>
                </a:rPr>
                <a:t>PORT clientip:cport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30084" name="Line 18"/>
            <p:cNvSpPr>
              <a:spLocks noChangeShapeType="1"/>
            </p:cNvSpPr>
            <p:nvPr/>
          </p:nvSpPr>
          <p:spPr bwMode="auto">
            <a:xfrm flipV="1">
              <a:off x="1361488" y="4644815"/>
              <a:ext cx="2562225" cy="2063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85" name="Text Box 20"/>
            <p:cNvSpPr txBox="1">
              <a:spLocks noChangeArrowheads="1"/>
            </p:cNvSpPr>
            <p:nvPr/>
          </p:nvSpPr>
          <p:spPr bwMode="auto">
            <a:xfrm>
              <a:off x="1509126" y="4271752"/>
              <a:ext cx="2409825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RETR file.dat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30086" name="Line 17"/>
            <p:cNvSpPr>
              <a:spLocks noChangeShapeType="1"/>
            </p:cNvSpPr>
            <p:nvPr/>
          </p:nvSpPr>
          <p:spPr bwMode="auto">
            <a:xfrm>
              <a:off x="1420226" y="5430627"/>
              <a:ext cx="256222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30052" name="Group 27"/>
          <p:cNvGrpSpPr>
            <a:grpSpLocks/>
          </p:cNvGrpSpPr>
          <p:nvPr/>
        </p:nvGrpSpPr>
        <p:grpSpPr bwMode="auto">
          <a:xfrm>
            <a:off x="4826000" y="1543050"/>
            <a:ext cx="4005263" cy="4946650"/>
            <a:chOff x="534401" y="1537608"/>
            <a:chExt cx="4005482" cy="4946425"/>
          </a:xfrm>
        </p:grpSpPr>
        <p:graphicFrame>
          <p:nvGraphicFramePr>
            <p:cNvPr id="130055" name="Object 2"/>
            <p:cNvGraphicFramePr>
              <a:graphicFrameLocks noChangeAspect="1"/>
            </p:cNvGraphicFramePr>
            <p:nvPr/>
          </p:nvGraphicFramePr>
          <p:xfrm>
            <a:off x="534401" y="3187490"/>
            <a:ext cx="781050" cy="9731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5482" name="Clip" r:id="rId6" imgW="1307079" imgH="1083682" progId="MS_ClipArt_Gallery.2">
                    <p:embed/>
                  </p:oleObj>
                </mc:Choice>
                <mc:Fallback>
                  <p:oleObj name="Clip" r:id="rId6" imgW="1307079" imgH="1083682" progId="MS_ClipArt_Gallery.2">
                    <p:embed/>
                    <p:pic>
                      <p:nvPicPr>
                        <p:cNvPr id="130055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4401" y="3187490"/>
                          <a:ext cx="781050" cy="97313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130056" name="Group 6"/>
            <p:cNvGrpSpPr>
              <a:grpSpLocks/>
            </p:cNvGrpSpPr>
            <p:nvPr/>
          </p:nvGrpSpPr>
          <p:grpSpPr bwMode="auto">
            <a:xfrm>
              <a:off x="3947526" y="2730290"/>
              <a:ext cx="387350" cy="1508125"/>
              <a:chOff x="4180" y="783"/>
              <a:chExt cx="150" cy="307"/>
            </a:xfrm>
          </p:grpSpPr>
          <p:sp>
            <p:nvSpPr>
              <p:cNvPr id="130067" name="AutoShape 7"/>
              <p:cNvSpPr>
                <a:spLocks noChangeArrowheads="1"/>
              </p:cNvSpPr>
              <p:nvPr/>
            </p:nvSpPr>
            <p:spPr bwMode="auto">
              <a:xfrm>
                <a:off x="4180" y="1019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130068" name="Rectangle 8"/>
              <p:cNvSpPr>
                <a:spLocks noChangeArrowheads="1"/>
              </p:cNvSpPr>
              <p:nvPr/>
            </p:nvSpPr>
            <p:spPr bwMode="auto">
              <a:xfrm>
                <a:off x="4256" y="785"/>
                <a:ext cx="69" cy="236"/>
              </a:xfrm>
              <a:prstGeom prst="rect">
                <a:avLst/>
              </a:prstGeom>
              <a:solidFill>
                <a:srgbClr val="33CCC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130069" name="Rectangle 9"/>
              <p:cNvSpPr>
                <a:spLocks noChangeArrowheads="1"/>
              </p:cNvSpPr>
              <p:nvPr/>
            </p:nvSpPr>
            <p:spPr bwMode="auto">
              <a:xfrm>
                <a:off x="4181" y="852"/>
                <a:ext cx="95" cy="236"/>
              </a:xfrm>
              <a:prstGeom prst="rect">
                <a:avLst/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130070" name="AutoShape 10"/>
              <p:cNvSpPr>
                <a:spLocks noChangeArrowheads="1"/>
              </p:cNvSpPr>
              <p:nvPr/>
            </p:nvSpPr>
            <p:spPr bwMode="auto">
              <a:xfrm>
                <a:off x="4180" y="783"/>
                <a:ext cx="150" cy="71"/>
              </a:xfrm>
              <a:prstGeom prst="parallelogram">
                <a:avLst>
                  <a:gd name="adj" fmla="val 81387"/>
                </a:avLst>
              </a:prstGeom>
              <a:solidFill>
                <a:srgbClr val="33CCCC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130071" name="Line 11"/>
              <p:cNvSpPr>
                <a:spLocks noChangeShapeType="1"/>
              </p:cNvSpPr>
              <p:nvPr/>
            </p:nvSpPr>
            <p:spPr bwMode="auto">
              <a:xfrm>
                <a:off x="4330" y="788"/>
                <a:ext cx="0" cy="23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072" name="Line 12"/>
              <p:cNvSpPr>
                <a:spLocks noChangeShapeType="1"/>
              </p:cNvSpPr>
              <p:nvPr/>
            </p:nvSpPr>
            <p:spPr bwMode="auto">
              <a:xfrm flipH="1">
                <a:off x="4276" y="1019"/>
                <a:ext cx="54" cy="6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0073" name="Rectangle 13"/>
              <p:cNvSpPr>
                <a:spLocks noChangeArrowheads="1"/>
              </p:cNvSpPr>
              <p:nvPr/>
            </p:nvSpPr>
            <p:spPr bwMode="auto">
              <a:xfrm>
                <a:off x="4193" y="883"/>
                <a:ext cx="63" cy="136"/>
              </a:xfrm>
              <a:prstGeom prst="rect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  <p:sp>
            <p:nvSpPr>
              <p:cNvPr id="130074" name="Rectangle 14"/>
              <p:cNvSpPr>
                <a:spLocks noChangeArrowheads="1"/>
              </p:cNvSpPr>
              <p:nvPr/>
            </p:nvSpPr>
            <p:spPr bwMode="auto">
              <a:xfrm>
                <a:off x="4202" y="924"/>
                <a:ext cx="48" cy="4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-128"/>
                  </a:defRPr>
                </a:lvl9pPr>
              </a:lstStyle>
              <a:p>
                <a:endParaRPr lang="x-none" altLang="x-none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130057" name="Text Box 15"/>
            <p:cNvSpPr txBox="1">
              <a:spLocks noChangeArrowheads="1"/>
            </p:cNvSpPr>
            <p:nvPr/>
          </p:nvSpPr>
          <p:spPr bwMode="auto">
            <a:xfrm>
              <a:off x="616049" y="1537608"/>
              <a:ext cx="847725" cy="14620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FTP</a:t>
              </a:r>
            </a:p>
            <a:p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client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30058" name="Text Box 16"/>
            <p:cNvSpPr txBox="1">
              <a:spLocks noChangeArrowheads="1"/>
            </p:cNvSpPr>
            <p:nvPr/>
          </p:nvSpPr>
          <p:spPr bwMode="auto">
            <a:xfrm>
              <a:off x="3584208" y="1549177"/>
              <a:ext cx="955675" cy="14620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FTP</a:t>
              </a:r>
            </a:p>
            <a:p>
              <a:r>
                <a:rPr lang="en-US" altLang="x-none" sz="2000">
                  <a:solidFill>
                    <a:srgbClr val="000000"/>
                  </a:solidFill>
                  <a:latin typeface="Comic Sans MS" charset="0"/>
                </a:rPr>
                <a:t>server</a:t>
              </a:r>
            </a:p>
          </p:txBody>
        </p:sp>
        <p:sp>
          <p:nvSpPr>
            <p:cNvPr id="130059" name="Line 17"/>
            <p:cNvSpPr>
              <a:spLocks noChangeShapeType="1"/>
            </p:cNvSpPr>
            <p:nvPr/>
          </p:nvSpPr>
          <p:spPr bwMode="auto">
            <a:xfrm>
              <a:off x="1345613" y="3125577"/>
              <a:ext cx="256222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60" name="Line 18"/>
            <p:cNvSpPr>
              <a:spLocks noChangeShapeType="1"/>
            </p:cNvSpPr>
            <p:nvPr/>
          </p:nvSpPr>
          <p:spPr bwMode="auto">
            <a:xfrm flipV="1">
              <a:off x="1348788" y="3719062"/>
              <a:ext cx="2562225" cy="1905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61" name="Text Box 19"/>
            <p:cNvSpPr txBox="1">
              <a:spLocks noChangeArrowheads="1"/>
            </p:cNvSpPr>
            <p:nvPr/>
          </p:nvSpPr>
          <p:spPr bwMode="auto">
            <a:xfrm>
              <a:off x="1407526" y="2531852"/>
              <a:ext cx="2409825" cy="5857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TCP control connection</a:t>
              </a:r>
            </a:p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port </a:t>
              </a:r>
              <a:r>
                <a:rPr lang="en-US" altLang="x-none" sz="1600">
                  <a:solidFill>
                    <a:srgbClr val="FF0000"/>
                  </a:solidFill>
                  <a:latin typeface="Comic Sans MS" charset="0"/>
                </a:rPr>
                <a:t>21</a:t>
              </a:r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 at server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30062" name="Text Box 20"/>
            <p:cNvSpPr txBox="1">
              <a:spLocks noChangeArrowheads="1"/>
            </p:cNvSpPr>
            <p:nvPr/>
          </p:nvSpPr>
          <p:spPr bwMode="auto">
            <a:xfrm>
              <a:off x="1607551" y="5406815"/>
              <a:ext cx="2409825" cy="10772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Client initiates TCP data connection</a:t>
              </a:r>
            </a:p>
            <a:p>
              <a:r>
                <a:rPr lang="en-US" altLang="x-none" sz="1600">
                  <a:solidFill>
                    <a:srgbClr val="FF0000"/>
                  </a:solidFill>
                  <a:latin typeface="Comic Sans MS" charset="0"/>
                </a:rPr>
                <a:t> of PASV returned serverip:sport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30063" name="Text Box 20"/>
            <p:cNvSpPr txBox="1">
              <a:spLocks noChangeArrowheads="1"/>
            </p:cNvSpPr>
            <p:nvPr/>
          </p:nvSpPr>
          <p:spPr bwMode="auto">
            <a:xfrm>
              <a:off x="1496426" y="3378435"/>
              <a:ext cx="2409825" cy="3397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FF0000"/>
                  </a:solidFill>
                  <a:latin typeface="Comic Sans MS" charset="0"/>
                </a:rPr>
                <a:t>PASV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30064" name="Line 18"/>
            <p:cNvSpPr>
              <a:spLocks noChangeShapeType="1"/>
            </p:cNvSpPr>
            <p:nvPr/>
          </p:nvSpPr>
          <p:spPr bwMode="auto">
            <a:xfrm flipV="1">
              <a:off x="1361488" y="4644815"/>
              <a:ext cx="2562225" cy="20637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0065" name="Text Box 20"/>
            <p:cNvSpPr txBox="1">
              <a:spLocks noChangeArrowheads="1"/>
            </p:cNvSpPr>
            <p:nvPr/>
          </p:nvSpPr>
          <p:spPr bwMode="auto">
            <a:xfrm>
              <a:off x="1509126" y="4271752"/>
              <a:ext cx="2409825" cy="3381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r>
                <a:rPr lang="en-US" altLang="x-none" sz="1600">
                  <a:solidFill>
                    <a:srgbClr val="000000"/>
                  </a:solidFill>
                  <a:latin typeface="Comic Sans MS" charset="0"/>
                </a:rPr>
                <a:t>RETR file.dat</a:t>
              </a:r>
              <a:endParaRPr lang="en-US" altLang="x-none" sz="1800">
                <a:solidFill>
                  <a:srgbClr val="000000"/>
                </a:solidFill>
                <a:latin typeface="Comic Sans MS" charset="0"/>
              </a:endParaRPr>
            </a:p>
          </p:txBody>
        </p:sp>
        <p:sp>
          <p:nvSpPr>
            <p:cNvPr id="130066" name="Line 17"/>
            <p:cNvSpPr>
              <a:spLocks noChangeShapeType="1"/>
            </p:cNvSpPr>
            <p:nvPr/>
          </p:nvSpPr>
          <p:spPr bwMode="auto">
            <a:xfrm>
              <a:off x="1420226" y="5430627"/>
              <a:ext cx="2562225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 type="triangle" w="lg" len="lg"/>
              <a:tailEnd type="triangle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0053" name="Line 18"/>
          <p:cNvSpPr>
            <a:spLocks noChangeShapeType="1"/>
          </p:cNvSpPr>
          <p:nvPr/>
        </p:nvSpPr>
        <p:spPr bwMode="auto">
          <a:xfrm flipV="1">
            <a:off x="5634038" y="4159250"/>
            <a:ext cx="2562225" cy="190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arrow" w="lg" len="lg"/>
            <a:tailEnd type="none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0054" name="Text Box 20"/>
          <p:cNvSpPr txBox="1">
            <a:spLocks noChangeArrowheads="1"/>
          </p:cNvSpPr>
          <p:nvPr/>
        </p:nvSpPr>
        <p:spPr bwMode="auto">
          <a:xfrm>
            <a:off x="5792788" y="3830638"/>
            <a:ext cx="24098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Comic Sans MS" charset="0"/>
              </a:rPr>
              <a:t>serverip:sport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0763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>
                <a:ea typeface="ＭＳ Ｐゴシック" charset="-128"/>
              </a:rPr>
              <a:t>Outline	</a:t>
            </a:r>
          </a:p>
        </p:txBody>
      </p:sp>
      <p:sp>
        <p:nvSpPr>
          <p:cNvPr id="11366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Admin</a:t>
            </a:r>
            <a:r>
              <a:rPr lang="en-US" altLang="zh-CN" dirty="0">
                <a:ea typeface="ＭＳ Ｐゴシック" charset="-128"/>
              </a:rPr>
              <a:t>.</a:t>
            </a:r>
            <a:r>
              <a:rPr lang="en-US" altLang="x-none" dirty="0">
                <a:ea typeface="ＭＳ Ｐゴシック" charset="-128"/>
              </a:rPr>
              <a:t> and recap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Network application programming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UDP sockets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US" altLang="x-none" dirty="0">
                <a:ea typeface="ＭＳ Ｐゴシック" charset="-128"/>
              </a:rPr>
              <a:t>TCP sockets</a:t>
            </a:r>
          </a:p>
          <a:p>
            <a:pPr>
              <a:buFont typeface="Wingdings" pitchFamily="2" charset="2"/>
              <a:buChar char="q"/>
            </a:pPr>
            <a:r>
              <a:rPr lang="en-US" altLang="x-none" dirty="0">
                <a:ea typeface="ＭＳ Ｐゴシック" charset="-128"/>
              </a:rPr>
              <a:t>Network applications (continue)</a:t>
            </a:r>
          </a:p>
          <a:p>
            <a:pPr lvl="1">
              <a:buClr>
                <a:schemeClr val="tx1"/>
              </a:buClr>
              <a:buFont typeface="Wingdings" pitchFamily="2" charset="2"/>
              <a:buChar char="Ø"/>
            </a:pPr>
            <a:r>
              <a:rPr lang="en-US" altLang="x-none" dirty="0">
                <a:ea typeface="ＭＳ Ｐゴシック" charset="-128"/>
              </a:rPr>
              <a:t>File transfer (FTP) and extension</a:t>
            </a:r>
          </a:p>
          <a:p>
            <a:pPr lvl="1">
              <a:buClr>
                <a:srgbClr val="C00000"/>
              </a:buClr>
              <a:buFont typeface="Wingdings" pitchFamily="2" charset="2"/>
              <a:buChar char="Ø"/>
            </a:pPr>
            <a:r>
              <a:rPr lang="en-US" altLang="zh-CN" i="1" dirty="0">
                <a:solidFill>
                  <a:srgbClr val="C00000"/>
                </a:solidFill>
                <a:ea typeface="ＭＳ Ｐゴシック" charset="-128"/>
              </a:rPr>
              <a:t>HTTP</a:t>
            </a:r>
            <a:endParaRPr lang="en-US" altLang="x-none" i="1" dirty="0">
              <a:solidFill>
                <a:srgbClr val="C00000"/>
              </a:solidFill>
              <a:ea typeface="ＭＳ Ｐゴシック" charset="-128"/>
            </a:endParaRPr>
          </a:p>
        </p:txBody>
      </p:sp>
      <p:sp>
        <p:nvSpPr>
          <p:cNvPr id="113667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63E0666C-05F9-0848-AD26-796CF51578D7}" type="slidenum">
              <a:rPr lang="en-US" altLang="x-none" sz="1400">
                <a:solidFill>
                  <a:srgbClr val="000000"/>
                </a:solidFill>
              </a:rPr>
              <a:pPr/>
              <a:t>8</a:t>
            </a:fld>
            <a:endParaRPr lang="en-US" altLang="x-none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167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B7A06AE9-4F27-0B4C-B125-486C92D2C0B0}" type="slidenum">
              <a:rPr lang="en-US" altLang="x-none" sz="1400">
                <a:solidFill>
                  <a:srgbClr val="000000"/>
                </a:solidFill>
              </a:rPr>
              <a:pPr/>
              <a:t>9</a:t>
            </a:fld>
            <a:endParaRPr lang="en-US" altLang="x-none" sz="1400">
              <a:solidFill>
                <a:srgbClr val="000000"/>
              </a:solidFill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x-none" sz="3600">
                <a:ea typeface="ＭＳ Ｐゴシック" charset="-128"/>
              </a:rPr>
              <a:t>From Opaque Files to Web Pages</a:t>
            </a:r>
            <a:endParaRPr lang="en-US" altLang="x-none">
              <a:ea typeface="ＭＳ Ｐゴシック" charset="-128"/>
            </a:endParaRPr>
          </a:p>
        </p:txBody>
      </p:sp>
      <p:sp>
        <p:nvSpPr>
          <p:cNvPr id="159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600200"/>
            <a:ext cx="4264025" cy="48863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dirty="0"/>
              <a:t>Web page: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en-US" dirty="0"/>
              <a:t>authored in HTML</a:t>
            </a:r>
            <a:endParaRPr lang="en-US" altLang="ja-JP" dirty="0"/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en-US" dirty="0"/>
              <a:t>addressed by a URL</a:t>
            </a:r>
          </a:p>
          <a:p>
            <a:pPr lvl="2">
              <a:lnSpc>
                <a:spcPct val="90000"/>
              </a:lnSpc>
              <a:defRPr/>
            </a:pPr>
            <a:r>
              <a:rPr lang="en-US" sz="1800" dirty="0"/>
              <a:t>URL has two components: </a:t>
            </a:r>
          </a:p>
          <a:p>
            <a:pPr lvl="3">
              <a:lnSpc>
                <a:spcPct val="90000"/>
              </a:lnSpc>
              <a:defRPr/>
            </a:pPr>
            <a:r>
              <a:rPr lang="en-US" sz="1600" dirty="0">
                <a:latin typeface="Comic Sans MS" charset="0"/>
              </a:rPr>
              <a:t>host name, port number and </a:t>
            </a:r>
          </a:p>
          <a:p>
            <a:pPr lvl="3">
              <a:lnSpc>
                <a:spcPct val="90000"/>
              </a:lnSpc>
              <a:defRPr/>
            </a:pPr>
            <a:r>
              <a:rPr lang="en-US" sz="1600" dirty="0">
                <a:latin typeface="Comic Sans MS" charset="0"/>
              </a:rPr>
              <a:t>path name</a:t>
            </a:r>
            <a:endParaRPr lang="en-US" sz="2800" dirty="0">
              <a:latin typeface="Comic Sans MS" charset="0"/>
            </a:endParaRPr>
          </a:p>
          <a:p>
            <a:pPr marL="0" indent="0">
              <a:lnSpc>
                <a:spcPct val="90000"/>
              </a:lnSpc>
              <a:buFont typeface="ZapfDingbats" charset="0"/>
              <a:buNone/>
              <a:defRPr/>
            </a:pPr>
            <a:endParaRPr lang="en-US" dirty="0"/>
          </a:p>
          <a:p>
            <a:pPr>
              <a:lnSpc>
                <a:spcPct val="90000"/>
              </a:lnSpc>
              <a:buFont typeface="Wingdings" pitchFamily="2" charset="2"/>
              <a:buChar char="q"/>
              <a:defRPr/>
            </a:pPr>
            <a:r>
              <a:rPr lang="en-US" dirty="0"/>
              <a:t>Most Web pages consist of: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en-US" dirty="0"/>
              <a:t>base HTML page, and</a:t>
            </a:r>
          </a:p>
          <a:p>
            <a:pPr lvl="1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en-US" dirty="0"/>
              <a:t>several referenced objects</a:t>
            </a:r>
          </a:p>
          <a:p>
            <a:pPr lvl="2">
              <a:lnSpc>
                <a:spcPct val="90000"/>
              </a:lnSpc>
              <a:buFont typeface="Courier New" panose="02070309020205020404" pitchFamily="49" charset="0"/>
              <a:buChar char="o"/>
              <a:defRPr/>
            </a:pPr>
            <a:r>
              <a:rPr lang="en-US" altLang="zh-CN" dirty="0"/>
              <a:t>E.g.,</a:t>
            </a:r>
            <a:r>
              <a:rPr lang="zh-CN" altLang="en-US" dirty="0"/>
              <a:t> </a:t>
            </a:r>
            <a:r>
              <a:rPr lang="en-US" altLang="zh-CN" dirty="0"/>
              <a:t>image</a:t>
            </a:r>
            <a:endParaRPr lang="en-US" dirty="0"/>
          </a:p>
          <a:p>
            <a:pPr>
              <a:lnSpc>
                <a:spcPct val="90000"/>
              </a:lnSpc>
              <a:defRPr/>
            </a:pPr>
            <a:endParaRPr lang="en-US" dirty="0"/>
          </a:p>
        </p:txBody>
      </p:sp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390525" y="3908425"/>
            <a:ext cx="438132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algn="l"/>
            <a:r>
              <a:rPr lang="en-US" altLang="x-none" sz="1600" b="1" dirty="0">
                <a:solidFill>
                  <a:srgbClr val="33CCCC"/>
                </a:solidFill>
                <a:latin typeface="Courier New" charset="0"/>
              </a:rPr>
              <a:t>http</a:t>
            </a:r>
            <a:r>
              <a:rPr lang="en-US" altLang="x-none" sz="1600" b="1" dirty="0">
                <a:solidFill>
                  <a:srgbClr val="FF0000"/>
                </a:solidFill>
                <a:latin typeface="Courier New" charset="0"/>
              </a:rPr>
              <a:t>://qiaoxiang.me:</a:t>
            </a:r>
            <a:r>
              <a:rPr lang="en-US" altLang="x-none" sz="1600" b="1" dirty="0">
                <a:solidFill>
                  <a:srgbClr val="00CC99"/>
                </a:solidFill>
                <a:latin typeface="Courier New" charset="0"/>
              </a:rPr>
              <a:t>80</a:t>
            </a:r>
            <a:r>
              <a:rPr lang="en-US" altLang="x-none" sz="1600" b="1" dirty="0">
                <a:solidFill>
                  <a:srgbClr val="3333CC"/>
                </a:solidFill>
                <a:latin typeface="Courier New" charset="0"/>
              </a:rPr>
              <a:t>/</a:t>
            </a:r>
            <a:r>
              <a:rPr lang="en-US" altLang="x-none" sz="1600" b="1" dirty="0" err="1">
                <a:solidFill>
                  <a:srgbClr val="3333CC"/>
                </a:solidFill>
                <a:latin typeface="Courier New" charset="0"/>
              </a:rPr>
              <a:t>index.html</a:t>
            </a:r>
            <a:endParaRPr lang="en-US" altLang="x-none" sz="1400" dirty="0">
              <a:solidFill>
                <a:srgbClr val="000000"/>
              </a:solidFill>
              <a:latin typeface="Comic Sans MS" charset="0"/>
            </a:endParaRPr>
          </a:p>
        </p:txBody>
      </p:sp>
      <p:graphicFrame>
        <p:nvGraphicFramePr>
          <p:cNvPr id="37893" name="Object 6"/>
          <p:cNvGraphicFramePr>
            <a:graphicFrameLocks noChangeAspect="1"/>
          </p:cNvGraphicFramePr>
          <p:nvPr/>
        </p:nvGraphicFramePr>
        <p:xfrm>
          <a:off x="4924425" y="1860550"/>
          <a:ext cx="7524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08" name="Clip" r:id="rId4" imgW="1307079" imgH="1083682" progId="MS_ClipArt_Gallery.2">
                  <p:embed/>
                </p:oleObj>
              </mc:Choice>
              <mc:Fallback>
                <p:oleObj name="Clip" r:id="rId4" imgW="1307079" imgH="1083682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4425" y="1860550"/>
                        <a:ext cx="752475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4" name="Text Box 7"/>
          <p:cNvSpPr txBox="1">
            <a:spLocks noChangeArrowheads="1"/>
          </p:cNvSpPr>
          <p:nvPr/>
        </p:nvSpPr>
        <p:spPr bwMode="auto">
          <a:xfrm>
            <a:off x="4705350" y="2455863"/>
            <a:ext cx="12985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User agent:</a:t>
            </a:r>
            <a:br>
              <a:rPr lang="en-US" altLang="x-none" sz="1600">
                <a:solidFill>
                  <a:srgbClr val="000000"/>
                </a:solidFill>
                <a:latin typeface="Comic Sans MS" charset="0"/>
              </a:rPr>
            </a:br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Explorer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graphicFrame>
        <p:nvGraphicFramePr>
          <p:cNvPr id="37895" name="Object 8"/>
          <p:cNvGraphicFramePr>
            <a:graphicFrameLocks noChangeAspect="1"/>
          </p:cNvGraphicFramePr>
          <p:nvPr/>
        </p:nvGraphicFramePr>
        <p:xfrm>
          <a:off x="5019675" y="4556125"/>
          <a:ext cx="75247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109" name="Clip" r:id="rId6" imgW="1307079" imgH="1083682" progId="MS_ClipArt_Gallery.2">
                  <p:embed/>
                </p:oleObj>
              </mc:Choice>
              <mc:Fallback>
                <p:oleObj name="Clip" r:id="rId6" imgW="1307079" imgH="1083682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9675" y="4556125"/>
                        <a:ext cx="752475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6" name="Text Box 9"/>
          <p:cNvSpPr txBox="1">
            <a:spLocks noChangeArrowheads="1"/>
          </p:cNvSpPr>
          <p:nvPr/>
        </p:nvSpPr>
        <p:spPr bwMode="auto">
          <a:xfrm>
            <a:off x="7491413" y="3836988"/>
            <a:ext cx="1382712" cy="106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Server </a:t>
            </a:r>
          </a:p>
          <a:p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running</a:t>
            </a:r>
          </a:p>
          <a:p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Apache Web</a:t>
            </a:r>
          </a:p>
          <a:p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server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grpSp>
        <p:nvGrpSpPr>
          <p:cNvPr id="37897" name="Group 10"/>
          <p:cNvGrpSpPr>
            <a:grpSpLocks/>
          </p:cNvGrpSpPr>
          <p:nvPr/>
        </p:nvGrpSpPr>
        <p:grpSpPr bwMode="auto">
          <a:xfrm>
            <a:off x="7910513" y="2725738"/>
            <a:ext cx="504825" cy="1071562"/>
            <a:chOff x="4180" y="783"/>
            <a:chExt cx="150" cy="307"/>
          </a:xfrm>
        </p:grpSpPr>
        <p:sp>
          <p:nvSpPr>
            <p:cNvPr id="37908" name="AutoShape 11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37909" name="Rectangle 12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37910" name="Rectangle 13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37911" name="AutoShape 14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37912" name="Line 15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3" name="Line 16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914" name="Rectangle 17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  <p:sp>
          <p:nvSpPr>
            <p:cNvPr id="37915" name="Rectangle 18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-128"/>
                </a:defRPr>
              </a:lvl9pPr>
            </a:lstStyle>
            <a:p>
              <a:endParaRPr lang="x-none" altLang="x-none">
                <a:solidFill>
                  <a:srgbClr val="000000"/>
                </a:solidFill>
              </a:endParaRPr>
            </a:p>
          </p:txBody>
        </p:sp>
      </p:grpSp>
      <p:sp>
        <p:nvSpPr>
          <p:cNvPr id="37898" name="Line 19"/>
          <p:cNvSpPr>
            <a:spLocks noChangeShapeType="1"/>
          </p:cNvSpPr>
          <p:nvPr/>
        </p:nvSpPr>
        <p:spPr bwMode="auto">
          <a:xfrm>
            <a:off x="5743575" y="2133600"/>
            <a:ext cx="2085975" cy="9620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9" name="Line 20"/>
          <p:cNvSpPr>
            <a:spLocks noChangeShapeType="1"/>
          </p:cNvSpPr>
          <p:nvPr/>
        </p:nvSpPr>
        <p:spPr bwMode="auto">
          <a:xfrm flipH="1" flipV="1">
            <a:off x="5800725" y="2333625"/>
            <a:ext cx="1971675" cy="9048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0" name="Line 21"/>
          <p:cNvSpPr>
            <a:spLocks noChangeShapeType="1"/>
          </p:cNvSpPr>
          <p:nvPr/>
        </p:nvSpPr>
        <p:spPr bwMode="auto">
          <a:xfrm flipV="1">
            <a:off x="5734050" y="3505200"/>
            <a:ext cx="2047875" cy="1095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Line 22"/>
          <p:cNvSpPr>
            <a:spLocks noChangeShapeType="1"/>
          </p:cNvSpPr>
          <p:nvPr/>
        </p:nvSpPr>
        <p:spPr bwMode="auto">
          <a:xfrm flipH="1">
            <a:off x="5810250" y="3629025"/>
            <a:ext cx="2047875" cy="11334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902" name="Text Box 23"/>
          <p:cNvSpPr txBox="1">
            <a:spLocks noChangeArrowheads="1"/>
          </p:cNvSpPr>
          <p:nvPr/>
        </p:nvSpPr>
        <p:spPr bwMode="auto">
          <a:xfrm>
            <a:off x="4933950" y="5218113"/>
            <a:ext cx="1300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User agent:</a:t>
            </a:r>
          </a:p>
          <a:p>
            <a:r>
              <a:rPr lang="en-US" altLang="x-none" sz="1600">
                <a:solidFill>
                  <a:srgbClr val="000000"/>
                </a:solidFill>
                <a:latin typeface="Comic Sans MS" charset="0"/>
              </a:rPr>
              <a:t>Firefox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37903" name="Text Box 24"/>
          <p:cNvSpPr txBox="1">
            <a:spLocks noChangeArrowheads="1"/>
          </p:cNvSpPr>
          <p:nvPr/>
        </p:nvSpPr>
        <p:spPr bwMode="auto">
          <a:xfrm rot="1422049">
            <a:off x="6156325" y="2293938"/>
            <a:ext cx="1387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Comic Sans MS" charset="0"/>
              </a:rPr>
              <a:t>http request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37904" name="Text Box 25"/>
          <p:cNvSpPr txBox="1">
            <a:spLocks noChangeArrowheads="1"/>
          </p:cNvSpPr>
          <p:nvPr/>
        </p:nvSpPr>
        <p:spPr bwMode="auto">
          <a:xfrm rot="-1692639">
            <a:off x="5946775" y="3789363"/>
            <a:ext cx="13874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Comic Sans MS" charset="0"/>
              </a:rPr>
              <a:t>http request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37905" name="Text Box 26"/>
          <p:cNvSpPr txBox="1">
            <a:spLocks noChangeArrowheads="1"/>
          </p:cNvSpPr>
          <p:nvPr/>
        </p:nvSpPr>
        <p:spPr bwMode="auto">
          <a:xfrm rot="1411598">
            <a:off x="5969000" y="2741613"/>
            <a:ext cx="1498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Comic Sans MS" charset="0"/>
              </a:rPr>
              <a:t>http response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37906" name="Text Box 28"/>
          <p:cNvSpPr txBox="1">
            <a:spLocks noChangeArrowheads="1"/>
          </p:cNvSpPr>
          <p:nvPr/>
        </p:nvSpPr>
        <p:spPr bwMode="auto">
          <a:xfrm rot="-1737783">
            <a:off x="6149975" y="4122738"/>
            <a:ext cx="1498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altLang="x-none" sz="1600">
                <a:solidFill>
                  <a:srgbClr val="FF0000"/>
                </a:solidFill>
                <a:latin typeface="Comic Sans MS" charset="0"/>
              </a:rPr>
              <a:t>http response</a:t>
            </a:r>
            <a:endParaRPr lang="en-US" altLang="x-none" sz="1800">
              <a:solidFill>
                <a:srgbClr val="000000"/>
              </a:solidFill>
              <a:latin typeface="Comic Sans MS" charset="0"/>
            </a:endParaRPr>
          </a:p>
        </p:txBody>
      </p:sp>
      <p:sp>
        <p:nvSpPr>
          <p:cNvPr id="37907" name="Rectangle 2"/>
          <p:cNvSpPr>
            <a:spLocks noChangeArrowheads="1"/>
          </p:cNvSpPr>
          <p:nvPr/>
        </p:nvSpPr>
        <p:spPr bwMode="auto">
          <a:xfrm>
            <a:off x="4406900" y="5826125"/>
            <a:ext cx="4572000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x-none" sz="1800">
                <a:latin typeface="Comic Sans MS" charset="0"/>
              </a:rPr>
              <a:t>The Web pages are requested through HTTP: hypertext transfer protocol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12656</TotalTime>
  <Words>2327</Words>
  <Application>Microsoft Macintosh PowerPoint</Application>
  <PresentationFormat>On-screen Show (4:3)</PresentationFormat>
  <Paragraphs>509</Paragraphs>
  <Slides>40</Slides>
  <Notes>40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2" baseType="lpstr">
      <vt:lpstr>ＭＳ Ｐゴシック</vt:lpstr>
      <vt:lpstr>宋体</vt:lpstr>
      <vt:lpstr>ZapfDingbats</vt:lpstr>
      <vt:lpstr>Arial</vt:lpstr>
      <vt:lpstr>Comic Sans MS</vt:lpstr>
      <vt:lpstr>Courier New</vt:lpstr>
      <vt:lpstr>Tahoma</vt:lpstr>
      <vt:lpstr>Times New Roman</vt:lpstr>
      <vt:lpstr>Wingdings</vt:lpstr>
      <vt:lpstr>Default Design</vt:lpstr>
      <vt:lpstr>3_Default Design</vt:lpstr>
      <vt:lpstr>Clip</vt:lpstr>
      <vt:lpstr>Network Applications: HTTP/1.0/1.1/2 </vt:lpstr>
      <vt:lpstr>Outline </vt:lpstr>
      <vt:lpstr>Recap: FTP</vt:lpstr>
      <vt:lpstr>FTP: A Client-Server Application with Separate Control, Data Connections</vt:lpstr>
      <vt:lpstr>Traditional FTP: Client Specifies Port for Data Connection</vt:lpstr>
      <vt:lpstr>Problem of the Client PORT Approach</vt:lpstr>
      <vt:lpstr>FTP PASV: Server Specifies Data Port, Client Initiates Connection</vt:lpstr>
      <vt:lpstr>Outline </vt:lpstr>
      <vt:lpstr>From Opaque Files to Web Pages</vt:lpstr>
      <vt:lpstr>HTTP is Still Evolving</vt:lpstr>
      <vt:lpstr>HTTP 1.0 Message Flow</vt:lpstr>
      <vt:lpstr>HTTP 1.0 Message Flow (more detail)</vt:lpstr>
      <vt:lpstr>HTTP 1.0 Message Flow (cont.)</vt:lpstr>
      <vt:lpstr>Basic HTTP Server Workflow</vt:lpstr>
      <vt:lpstr>Example Code</vt:lpstr>
      <vt:lpstr>Static -&gt; Dynamic Content</vt:lpstr>
      <vt:lpstr>Outline</vt:lpstr>
      <vt:lpstr>Dynamic Content Pages</vt:lpstr>
      <vt:lpstr>Example SSI</vt:lpstr>
      <vt:lpstr>Example SSI</vt:lpstr>
      <vt:lpstr>CGI: Invoking External Programs</vt:lpstr>
      <vt:lpstr>Example: Typical CGI Implementation</vt:lpstr>
      <vt:lpstr>Example: CGI</vt:lpstr>
      <vt:lpstr>Example</vt:lpstr>
      <vt:lpstr>Client Using Dynamic Pages</vt:lpstr>
      <vt:lpstr>Discussions</vt:lpstr>
      <vt:lpstr>HTTP: POST</vt:lpstr>
      <vt:lpstr>HTTP: POST Example</vt:lpstr>
      <vt:lpstr>Stateful User-server Interaction: Cookies</vt:lpstr>
      <vt:lpstr>Authentication of Client Request</vt:lpstr>
      <vt:lpstr>Example: Amazon S3</vt:lpstr>
      <vt:lpstr>PowerPoint Presentation</vt:lpstr>
      <vt:lpstr>Protocol Flow of Basic HTTP/1.0</vt:lpstr>
      <vt:lpstr>Outline</vt:lpstr>
      <vt:lpstr>Substantial Efforts to Speedup Basic HTTP/1.0</vt:lpstr>
      <vt:lpstr>Browser Cache and Conditional GET</vt:lpstr>
      <vt:lpstr>Web Caches (Proxy)</vt:lpstr>
      <vt:lpstr>Two Types of Proxies</vt:lpstr>
      <vt:lpstr>Benefits of Forward Proxy</vt:lpstr>
      <vt:lpstr>No Free Lunch: Problems of Web Caching</vt:lpstr>
    </vt:vector>
  </TitlesOfParts>
  <Company>Yale University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I</dc:title>
  <dc:creator>Yang Richard Yang</dc:creator>
  <cp:lastModifiedBy>Microsoft Office User</cp:lastModifiedBy>
  <cp:revision>524</cp:revision>
  <cp:lastPrinted>2016-02-10T18:25:21Z</cp:lastPrinted>
  <dcterms:created xsi:type="dcterms:W3CDTF">1999-10-08T19:08:27Z</dcterms:created>
  <dcterms:modified xsi:type="dcterms:W3CDTF">2025-10-01T03:10:47Z</dcterms:modified>
</cp:coreProperties>
</file>