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6475" r:id="rId2"/>
    <p:sldMasterId id="2147486487" r:id="rId3"/>
  </p:sldMasterIdLst>
  <p:notesMasterIdLst>
    <p:notesMasterId r:id="rId43"/>
  </p:notesMasterIdLst>
  <p:handoutMasterIdLst>
    <p:handoutMasterId r:id="rId44"/>
  </p:handoutMasterIdLst>
  <p:sldIdLst>
    <p:sldId id="784" r:id="rId4"/>
    <p:sldId id="1026" r:id="rId5"/>
    <p:sldId id="1236" r:id="rId6"/>
    <p:sldId id="1161" r:id="rId7"/>
    <p:sldId id="902" r:id="rId8"/>
    <p:sldId id="1062" r:id="rId9"/>
    <p:sldId id="909" r:id="rId10"/>
    <p:sldId id="1157" r:id="rId11"/>
    <p:sldId id="1127" r:id="rId12"/>
    <p:sldId id="1158" r:id="rId13"/>
    <p:sldId id="1267" r:id="rId14"/>
    <p:sldId id="1130" r:id="rId15"/>
    <p:sldId id="1269" r:id="rId16"/>
    <p:sldId id="1132" r:id="rId17"/>
    <p:sldId id="1270" r:id="rId18"/>
    <p:sldId id="1271" r:id="rId19"/>
    <p:sldId id="1272" r:id="rId20"/>
    <p:sldId id="1273" r:id="rId21"/>
    <p:sldId id="1137" r:id="rId22"/>
    <p:sldId id="1274" r:id="rId23"/>
    <p:sldId id="1139" r:id="rId24"/>
    <p:sldId id="1140" r:id="rId25"/>
    <p:sldId id="1275" r:id="rId26"/>
    <p:sldId id="1276" r:id="rId27"/>
    <p:sldId id="1277" r:id="rId28"/>
    <p:sldId id="1278" r:id="rId29"/>
    <p:sldId id="1279" r:id="rId30"/>
    <p:sldId id="1146" r:id="rId31"/>
    <p:sldId id="1147" r:id="rId32"/>
    <p:sldId id="1280" r:id="rId33"/>
    <p:sldId id="1281" r:id="rId34"/>
    <p:sldId id="1125" r:id="rId35"/>
    <p:sldId id="1148" r:id="rId36"/>
    <p:sldId id="1149" r:id="rId37"/>
    <p:sldId id="1150" r:id="rId38"/>
    <p:sldId id="1282" r:id="rId39"/>
    <p:sldId id="1152" r:id="rId40"/>
    <p:sldId id="1153" r:id="rId41"/>
    <p:sldId id="1283" r:id="rId42"/>
  </p:sldIdLst>
  <p:sldSz cx="9144000" cy="6858000" type="screen4x3"/>
  <p:notesSz cx="7315200" cy="9601200"/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68425" indent="3175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5625" indent="3175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34"/>
    <p:restoredTop sz="96766"/>
  </p:normalViewPr>
  <p:slideViewPr>
    <p:cSldViewPr>
      <p:cViewPr varScale="1">
        <p:scale>
          <a:sx n="142" d="100"/>
          <a:sy n="142" d="100"/>
        </p:scale>
        <p:origin x="12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6" d="100"/>
        <a:sy n="1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600" y="-12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viewProps" Target="view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ED6FB7B5-9EBD-E540-BF6C-72FE8B8F040E}" type="datetimeFigureOut">
              <a:rPr lang="en-US" altLang="x-none"/>
              <a:pPr/>
              <a:t>10/20/25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D4FE0730-6AF0-1A40-9652-7D1ECBC22F5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1060140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charset="0"/>
              </a:defRPr>
            </a:lvl1pPr>
          </a:lstStyle>
          <a:p>
            <a:fld id="{AE0AEBEE-BFAF-6444-BE8E-CD9D25A2AF0F}" type="datetimeFigureOut">
              <a:rPr lang="en-US" altLang="x-none"/>
              <a:pPr/>
              <a:t>10/20/25</a:t>
            </a:fld>
            <a:endParaRPr lang="en-US" alt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charset="0"/>
              </a:defRPr>
            </a:lvl1pPr>
          </a:lstStyle>
          <a:p>
            <a:fld id="{5411E171-F03E-E743-9E6D-476D2E81B93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3514739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68425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5625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3193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831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470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107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6D67023-F412-D845-BB21-E6580AE12E7A}" type="slidenum">
              <a:rPr lang="en-US" altLang="x-none" sz="1200">
                <a:latin typeface="Times New Roman" charset="0"/>
              </a:rPr>
              <a:pPr eaLnBrk="1" hangingPunct="1"/>
              <a:t>1</a:t>
            </a:fld>
            <a:endParaRPr lang="en-US" altLang="x-none" sz="1200">
              <a:latin typeface="Times New Roman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20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72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1C91F5-28CD-7945-BBD7-8F0787DB6AE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5254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81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78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9B36B-47BB-A04E-9007-74B9786CC25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5084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02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0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E93317-FC24-5A4F-95E2-F16DFA6F3C4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0586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2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E4CBA63-292D-EC4A-BCA5-1980CA66D1E7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5210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4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653E575-2B8E-9E48-9B53-D28F405841E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1167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63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6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9EDBF8-D772-3742-AB9A-50B42771D13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3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84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8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55EDBCF-3D94-E447-938A-45B92A3AAD8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4874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04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90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65040AB-404D-8C4B-BAE6-D3E0A67DBBE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1611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48297B-26AF-834F-92AF-D67329263B6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1454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94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41791D9-BC15-8F40-A603-4ED5D65ECE5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017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D349128-BA39-C149-A42E-15502011A9D8}" type="slidenum">
              <a:rPr lang="en-US" altLang="x-none" sz="1200">
                <a:solidFill>
                  <a:srgbClr val="000000"/>
                </a:solidFill>
                <a:latin typeface="Times New Roman" charset="0"/>
              </a:rPr>
              <a:pPr eaLnBrk="1" hangingPunct="1"/>
              <a:t>2</a:t>
            </a:fld>
            <a:endParaRPr lang="en-US" altLang="x-none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03361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66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96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0EBE4B-74FF-154C-A6C6-FACB7C2A889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8072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68E10B8-3B3D-544B-8683-D3897C58992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6363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250E68-0C22-1B47-BE87-21668CF6B52F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5800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5BAF5FD-9137-8540-98B4-636BE3E5C791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049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04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DFB5453-8DF3-C84F-B6C1-EE6F9A85EC4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0088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68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06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E3A43B-8FBA-9948-8570-073FC964F34B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7324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88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08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8599D1-CDAF-A44F-8971-1D7B4D29F230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7509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09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10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94F1CD-CC8E-E244-A9F8-722C0F499A49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1838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29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12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607A140-40B5-6543-A40B-FE22B320AD8B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362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15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13133C-E3C0-954F-BD5D-686A10AE9413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733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407BA62-4FCE-0B47-8E21-BB66B678C8ED}" type="slidenum">
              <a:rPr lang="en-US" altLang="x-none" sz="1300"/>
              <a:pPr/>
              <a:t>3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8881731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70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17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28A8E01-C2A3-EA4B-A113-41C5C2640326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7998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91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19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86537D3-82AA-8D47-86FE-B69EB53D1CEF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86503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11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211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767C6B6-FA95-6949-B144-4706301C9C8C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1252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50DB3CC-17DC-BC4C-8289-F6DB37F00C30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67346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734C0DF-A967-944C-8D9E-697B81946635}" type="slidenum">
              <a:rPr lang="en-US" altLang="x-none" sz="1300">
                <a:latin typeface="Times New Roman" charset="0"/>
              </a:rPr>
              <a:pPr eaLnBrk="1" hangingPunct="1"/>
              <a:t>34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40687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C6901D3-05E7-6944-98F6-5CD2150D6485}" type="slidenum">
              <a:rPr lang="en-US" altLang="x-none" sz="1300">
                <a:latin typeface="Times New Roman" charset="0"/>
              </a:rPr>
              <a:pPr eaLnBrk="1" hangingPunct="1"/>
              <a:t>35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098329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EFA9E82-B3BD-F84E-AB84-EEC813BBEA10}" type="slidenum">
              <a:rPr lang="en-US" altLang="x-none" sz="1300">
                <a:latin typeface="Times New Roman" charset="0"/>
              </a:rPr>
              <a:pPr eaLnBrk="1" hangingPunct="1"/>
              <a:t>36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https://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www.ietf.org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/proceedings/99/slides/slides-99-maprg-the-quic-transport-protocol-design-and-internet-scale-deployment-01.pdf</a:t>
            </a:r>
            <a:endParaRPr lang="x-none" altLang="x-none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525440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CCE3788B-2645-244F-BF2A-EBC457099617}" type="slidenum">
              <a:rPr lang="en-US" altLang="x-none" sz="1300">
                <a:latin typeface="Times New Roman" charset="0"/>
              </a:rPr>
              <a:pPr eaLnBrk="1" hangingPunct="1"/>
              <a:t>37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966968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9A76C86-B880-6A45-9A1B-459C70F34DC6}" type="slidenum">
              <a:rPr lang="en-US" altLang="x-none" sz="1300">
                <a:latin typeface="Times New Roman" charset="0"/>
              </a:rPr>
              <a:pPr eaLnBrk="1" hangingPunct="1"/>
              <a:t>38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74990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6D01575-0A39-0D4E-9DF2-BA8F57EE0CE3}" type="slidenum">
              <a:rPr lang="en-US" altLang="x-none" sz="1300">
                <a:latin typeface="Times New Roman" charset="0"/>
              </a:rPr>
              <a:pPr eaLnBrk="1" hangingPunct="1"/>
              <a:t>39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5417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39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x-none" dirty="0">
                <a:ea typeface="ＭＳ Ｐゴシック" charset="-128"/>
              </a:rPr>
              <a:t>Facebook 12 M HTTP/sec</a:t>
            </a:r>
          </a:p>
          <a:p>
            <a:r>
              <a:rPr lang="en-US" altLang="x-none" dirty="0">
                <a:ea typeface="ＭＳ Ｐゴシック" charset="-128"/>
              </a:rPr>
              <a:t>http://</a:t>
            </a:r>
            <a:r>
              <a:rPr lang="en-US" altLang="x-none" dirty="0" err="1">
                <a:ea typeface="ＭＳ Ｐゴシック" charset="-128"/>
              </a:rPr>
              <a:t>www.datadoghq.com</a:t>
            </a:r>
            <a:r>
              <a:rPr lang="en-US" altLang="x-none" dirty="0">
                <a:ea typeface="ＭＳ Ｐゴシック" charset="-128"/>
              </a:rPr>
              <a:t>/2013/07/the-best-of-velocity-and-devopsdays-2013-part-ii/</a:t>
            </a:r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A8D70F2-6682-A540-B1F7-75D815836947}" type="slidenum">
              <a:rPr lang="en-US" altLang="x-none" sz="1300">
                <a:latin typeface="Calibri" charset="0"/>
              </a:rPr>
              <a:pPr eaLnBrk="1" hangingPunct="1"/>
              <a:t>4</a:t>
            </a:fld>
            <a:endParaRPr lang="en-US" altLang="x-none" sz="13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595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8850CC-E15A-5A43-8979-256D62A6A166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7372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CE839A7-F1C7-D944-87C4-584BCFCF148E}" type="slidenum">
              <a:rPr lang="en-US" altLang="x-none" sz="1300">
                <a:latin typeface="Calibri" charset="0"/>
              </a:rPr>
              <a:pPr eaLnBrk="1" hangingPunct="1"/>
              <a:t>6</a:t>
            </a:fld>
            <a:endParaRPr lang="en-US" altLang="x-none" sz="13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380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85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FEF065C-B9BC-E046-B942-5AA4FD42B974}" type="slidenum">
              <a:rPr lang="en-US" altLang="x-none" sz="1300">
                <a:latin typeface="Calibri" charset="0"/>
              </a:rPr>
              <a:pPr eaLnBrk="1" hangingPunct="1"/>
              <a:t>7</a:t>
            </a:fld>
            <a:endParaRPr lang="en-US" altLang="x-none" sz="13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026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x-none">
              <a:ea typeface="ＭＳ Ｐゴシック" charset="-128"/>
            </a:endParaRPr>
          </a:p>
          <a:p>
            <a:endParaRPr lang="en-US" altLang="x-none">
              <a:ea typeface="ＭＳ Ｐゴシック" charset="-128"/>
            </a:endParaRPr>
          </a:p>
        </p:txBody>
      </p:sp>
      <p:sp>
        <p:nvSpPr>
          <p:cNvPr id="1105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5BBA42-E452-FE4B-B260-46830EA4CCBD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59514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74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82C720-86B8-BC4F-B7F3-CD6532FF58A0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336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448" y="2129656"/>
            <a:ext cx="7771132" cy="14704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297" y="3886940"/>
            <a:ext cx="6401434" cy="1752530"/>
          </a:xfrm>
        </p:spPr>
        <p:txBody>
          <a:bodyPr/>
          <a:lstStyle>
            <a:lvl1pPr marL="0" indent="0" algn="ctr">
              <a:buNone/>
              <a:defRPr/>
            </a:lvl1pPr>
            <a:lvl2pPr marL="455860" indent="0" algn="ctr">
              <a:buNone/>
              <a:defRPr/>
            </a:lvl2pPr>
            <a:lvl3pPr marL="911722" indent="0" algn="ctr">
              <a:buNone/>
              <a:defRPr/>
            </a:lvl3pPr>
            <a:lvl4pPr marL="1367583" indent="0" algn="ctr">
              <a:buNone/>
              <a:defRPr/>
            </a:lvl4pPr>
            <a:lvl5pPr marL="1823446" indent="0" algn="ctr">
              <a:buNone/>
              <a:defRPr/>
            </a:lvl5pPr>
            <a:lvl6pPr marL="2279306" indent="0" algn="ctr">
              <a:buNone/>
              <a:defRPr/>
            </a:lvl6pPr>
            <a:lvl7pPr marL="2735167" indent="0" algn="ctr">
              <a:buNone/>
              <a:defRPr/>
            </a:lvl7pPr>
            <a:lvl8pPr marL="3191028" indent="0" algn="ctr">
              <a:buNone/>
              <a:defRPr/>
            </a:lvl8pPr>
            <a:lvl9pPr marL="364689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F3106-869E-BD47-B0CE-63CEA5CBFCD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07723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F7BDB-8B70-AF49-A319-6CC881E2C00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1232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3400" y="228191"/>
            <a:ext cx="1941991" cy="6019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2674" y="228191"/>
            <a:ext cx="5678538" cy="60197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68D67-34E2-5C46-AE8E-AA8909A320A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32316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660" y="228178"/>
            <a:ext cx="7772718" cy="11440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2674" y="1600415"/>
            <a:ext cx="3809472" cy="46475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4334" y="1600415"/>
            <a:ext cx="3811057" cy="46475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9E364-467F-1345-B39E-770C71BC256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18737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2813" eaLnBrk="1" hangingPunct="1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1E1C57C1-1FFB-6644-BC18-6AD993EE617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2813" eaLnBrk="1" hangingPunct="1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F7D0EFB2-9129-5843-ACEC-231FCF9C3FB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2813" eaLnBrk="1" hangingPunct="1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ACB955DE-AB02-7046-8632-E8B50EE4EB1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2813" eaLnBrk="1" hangingPunct="1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BBCC0B70-F577-BD47-B174-4243E4CA940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2813" eaLnBrk="1" hangingPunct="1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953A0065-E774-FD46-A489-FFC2447B6E8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2813" eaLnBrk="1" hangingPunct="1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852C93CA-3F19-9F4C-9816-863D8F83840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2813" eaLnBrk="1" hangingPunct="1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909CCAA0-2845-A24F-87D9-33CC5C0C39A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066F9E-7D57-F84D-B619-AE9C647FA29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78178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2813" eaLnBrk="1" hangingPunct="1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A24BE1A5-5A4B-9848-B4E1-3A439D1110D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2813" eaLnBrk="1" hangingPunct="1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99A57C70-9C2B-5145-A116-4E563CAE258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2813" eaLnBrk="1" hangingPunct="1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86678F19-C6BA-9F48-B516-AA81F8DCEE6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/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2813" eaLnBrk="1" hangingPunct="1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54CBFB67-2250-3F4C-ADCA-AD957834E8B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/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448" y="2129656"/>
            <a:ext cx="7771132" cy="14704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297" y="3886940"/>
            <a:ext cx="6401434" cy="1752530"/>
          </a:xfrm>
        </p:spPr>
        <p:txBody>
          <a:bodyPr/>
          <a:lstStyle>
            <a:lvl1pPr marL="0" indent="0" algn="ctr">
              <a:buNone/>
              <a:defRPr/>
            </a:lvl1pPr>
            <a:lvl2pPr marL="455860" indent="0" algn="ctr">
              <a:buNone/>
              <a:defRPr/>
            </a:lvl2pPr>
            <a:lvl3pPr marL="911722" indent="0" algn="ctr">
              <a:buNone/>
              <a:defRPr/>
            </a:lvl3pPr>
            <a:lvl4pPr marL="1367583" indent="0" algn="ctr">
              <a:buNone/>
              <a:defRPr/>
            </a:lvl4pPr>
            <a:lvl5pPr marL="1823446" indent="0" algn="ctr">
              <a:buNone/>
              <a:defRPr/>
            </a:lvl5pPr>
            <a:lvl6pPr marL="2279306" indent="0" algn="ctr">
              <a:buNone/>
              <a:defRPr/>
            </a:lvl6pPr>
            <a:lvl7pPr marL="2735167" indent="0" algn="ctr">
              <a:buNone/>
              <a:defRPr/>
            </a:lvl7pPr>
            <a:lvl8pPr marL="3191028" indent="0" algn="ctr">
              <a:buNone/>
              <a:defRPr/>
            </a:lvl8pPr>
            <a:lvl9pPr marL="364689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AD0D6-075D-6143-965C-1570A3191111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9F519-CD00-5F4D-B7F2-0EE1F4636E5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0998516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07135D-D8AE-944F-A2F7-E99889097000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3A062-1DAB-6544-B281-8FCB983AFCD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8042238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96" y="4406678"/>
            <a:ext cx="7771132" cy="13627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96" y="2906107"/>
            <a:ext cx="7771132" cy="1500584"/>
          </a:xfrm>
        </p:spPr>
        <p:txBody>
          <a:bodyPr anchor="b"/>
          <a:lstStyle>
            <a:lvl1pPr marL="0" indent="0">
              <a:buNone/>
              <a:defRPr sz="2000"/>
            </a:lvl1pPr>
            <a:lvl2pPr marL="455860" indent="0">
              <a:buNone/>
              <a:defRPr sz="1800"/>
            </a:lvl2pPr>
            <a:lvl3pPr marL="911722" indent="0">
              <a:buNone/>
              <a:defRPr sz="1600"/>
            </a:lvl3pPr>
            <a:lvl4pPr marL="1367583" indent="0">
              <a:buNone/>
              <a:defRPr sz="1400"/>
            </a:lvl4pPr>
            <a:lvl5pPr marL="1823446" indent="0">
              <a:buNone/>
              <a:defRPr sz="1400"/>
            </a:lvl5pPr>
            <a:lvl6pPr marL="2279306" indent="0">
              <a:buNone/>
              <a:defRPr sz="1400"/>
            </a:lvl6pPr>
            <a:lvl7pPr marL="2735167" indent="0">
              <a:buNone/>
              <a:defRPr sz="1400"/>
            </a:lvl7pPr>
            <a:lvl8pPr marL="3191028" indent="0">
              <a:buNone/>
              <a:defRPr sz="1400"/>
            </a:lvl8pPr>
            <a:lvl9pPr marL="364689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14BFB4-783E-ED44-BB55-4EEC14F37513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FBD51-7707-A14D-8E45-40C7AB00D71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320226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674" y="1600415"/>
            <a:ext cx="3809472" cy="4647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4334" y="1600415"/>
            <a:ext cx="3811057" cy="4647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6867D5-0150-8443-850C-7385870BEEB9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FC1C5-9278-B343-903F-967F183C1B5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2636364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6" y="274131"/>
            <a:ext cx="8230868" cy="11440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566" y="1535444"/>
            <a:ext cx="4040926" cy="6401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860" indent="0">
              <a:buNone/>
              <a:defRPr sz="2000" b="1"/>
            </a:lvl2pPr>
            <a:lvl3pPr marL="911722" indent="0">
              <a:buNone/>
              <a:defRPr sz="1800" b="1"/>
            </a:lvl3pPr>
            <a:lvl4pPr marL="1367583" indent="0">
              <a:buNone/>
              <a:defRPr sz="1600" b="1"/>
            </a:lvl4pPr>
            <a:lvl5pPr marL="1823446" indent="0">
              <a:buNone/>
              <a:defRPr sz="1600" b="1"/>
            </a:lvl5pPr>
            <a:lvl6pPr marL="2279306" indent="0">
              <a:buNone/>
              <a:defRPr sz="1600" b="1"/>
            </a:lvl6pPr>
            <a:lvl7pPr marL="2735167" indent="0">
              <a:buNone/>
              <a:defRPr sz="1600" b="1"/>
            </a:lvl7pPr>
            <a:lvl8pPr marL="3191028" indent="0">
              <a:buNone/>
              <a:defRPr sz="1600" b="1"/>
            </a:lvl8pPr>
            <a:lvl9pPr marL="364689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566" y="2175609"/>
            <a:ext cx="4040926" cy="3950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924" y="1535444"/>
            <a:ext cx="4042510" cy="6401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860" indent="0">
              <a:buNone/>
              <a:defRPr sz="2000" b="1"/>
            </a:lvl2pPr>
            <a:lvl3pPr marL="911722" indent="0">
              <a:buNone/>
              <a:defRPr sz="1800" b="1"/>
            </a:lvl3pPr>
            <a:lvl4pPr marL="1367583" indent="0">
              <a:buNone/>
              <a:defRPr sz="1600" b="1"/>
            </a:lvl4pPr>
            <a:lvl5pPr marL="1823446" indent="0">
              <a:buNone/>
              <a:defRPr sz="1600" b="1"/>
            </a:lvl5pPr>
            <a:lvl6pPr marL="2279306" indent="0">
              <a:buNone/>
              <a:defRPr sz="1600" b="1"/>
            </a:lvl6pPr>
            <a:lvl7pPr marL="2735167" indent="0">
              <a:buNone/>
              <a:defRPr sz="1600" b="1"/>
            </a:lvl7pPr>
            <a:lvl8pPr marL="3191028" indent="0">
              <a:buNone/>
              <a:defRPr sz="1600" b="1"/>
            </a:lvl8pPr>
            <a:lvl9pPr marL="364689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924" y="2175609"/>
            <a:ext cx="4042510" cy="3950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C7FD87-B3B1-0D4A-94CF-9CF6704F41A8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9D330-CC91-AD43-9267-70A9CD434F3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617856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CD475A-68D6-1F4A-9584-7A701CB7D666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38B40-F02D-614F-8C35-BB1692F75E2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0933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96" y="4406678"/>
            <a:ext cx="7771132" cy="13627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96" y="2906107"/>
            <a:ext cx="7771132" cy="1500584"/>
          </a:xfrm>
        </p:spPr>
        <p:txBody>
          <a:bodyPr anchor="b"/>
          <a:lstStyle>
            <a:lvl1pPr marL="0" indent="0">
              <a:buNone/>
              <a:defRPr sz="2000"/>
            </a:lvl1pPr>
            <a:lvl2pPr marL="455860" indent="0">
              <a:buNone/>
              <a:defRPr sz="1800"/>
            </a:lvl2pPr>
            <a:lvl3pPr marL="911722" indent="0">
              <a:buNone/>
              <a:defRPr sz="1600"/>
            </a:lvl3pPr>
            <a:lvl4pPr marL="1367583" indent="0">
              <a:buNone/>
              <a:defRPr sz="1400"/>
            </a:lvl4pPr>
            <a:lvl5pPr marL="1823446" indent="0">
              <a:buNone/>
              <a:defRPr sz="1400"/>
            </a:lvl5pPr>
            <a:lvl6pPr marL="2279306" indent="0">
              <a:buNone/>
              <a:defRPr sz="1400"/>
            </a:lvl6pPr>
            <a:lvl7pPr marL="2735167" indent="0">
              <a:buNone/>
              <a:defRPr sz="1400"/>
            </a:lvl7pPr>
            <a:lvl8pPr marL="3191028" indent="0">
              <a:buNone/>
              <a:defRPr sz="1400"/>
            </a:lvl8pPr>
            <a:lvl9pPr marL="364689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4720A-A9EE-6D40-9A1A-C08B48151DB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496020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C38C56-F3DD-BA4F-BA8A-8A28594E2536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AE1A1-5CDD-DC4F-A65B-FF7949D08C2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105023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6" y="272559"/>
            <a:ext cx="3008896" cy="11630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862" y="272559"/>
            <a:ext cx="5112586" cy="58533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566" y="1435617"/>
            <a:ext cx="3008896" cy="4690314"/>
          </a:xfrm>
        </p:spPr>
        <p:txBody>
          <a:bodyPr/>
          <a:lstStyle>
            <a:lvl1pPr marL="0" indent="0">
              <a:buNone/>
              <a:defRPr sz="1400"/>
            </a:lvl1pPr>
            <a:lvl2pPr marL="455860" indent="0">
              <a:buNone/>
              <a:defRPr sz="1200"/>
            </a:lvl2pPr>
            <a:lvl3pPr marL="911722" indent="0">
              <a:buNone/>
              <a:defRPr sz="1000"/>
            </a:lvl3pPr>
            <a:lvl4pPr marL="1367583" indent="0">
              <a:buNone/>
              <a:defRPr sz="900"/>
            </a:lvl4pPr>
            <a:lvl5pPr marL="1823446" indent="0">
              <a:buNone/>
              <a:defRPr sz="900"/>
            </a:lvl5pPr>
            <a:lvl6pPr marL="2279306" indent="0">
              <a:buNone/>
              <a:defRPr sz="900"/>
            </a:lvl6pPr>
            <a:lvl7pPr marL="2735167" indent="0">
              <a:buNone/>
              <a:defRPr sz="900"/>
            </a:lvl7pPr>
            <a:lvl8pPr marL="3191028" indent="0">
              <a:buNone/>
              <a:defRPr sz="900"/>
            </a:lvl8pPr>
            <a:lvl9pPr marL="364689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DB38F-F891-4E43-8576-2E4F46733BD6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1666B-0EEC-2B45-B80D-4EBE635E63F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2771909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973" y="4801234"/>
            <a:ext cx="5485132" cy="5656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973" y="613228"/>
            <a:ext cx="5485132" cy="4115116"/>
          </a:xfrm>
        </p:spPr>
        <p:txBody>
          <a:bodyPr/>
          <a:lstStyle>
            <a:lvl1pPr marL="0" indent="0">
              <a:buNone/>
              <a:defRPr sz="3200"/>
            </a:lvl1pPr>
            <a:lvl2pPr marL="455860" indent="0">
              <a:buNone/>
              <a:defRPr sz="2800"/>
            </a:lvl2pPr>
            <a:lvl3pPr marL="911722" indent="0">
              <a:buNone/>
              <a:defRPr sz="2400"/>
            </a:lvl3pPr>
            <a:lvl4pPr marL="1367583" indent="0">
              <a:buNone/>
              <a:defRPr sz="2000"/>
            </a:lvl4pPr>
            <a:lvl5pPr marL="1823446" indent="0">
              <a:buNone/>
              <a:defRPr sz="2000"/>
            </a:lvl5pPr>
            <a:lvl6pPr marL="2279306" indent="0">
              <a:buNone/>
              <a:defRPr sz="2000"/>
            </a:lvl6pPr>
            <a:lvl7pPr marL="2735167" indent="0">
              <a:buNone/>
              <a:defRPr sz="2000"/>
            </a:lvl7pPr>
            <a:lvl8pPr marL="3191028" indent="0">
              <a:buNone/>
              <a:defRPr sz="2000"/>
            </a:lvl8pPr>
            <a:lvl9pPr marL="364689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973" y="5366924"/>
            <a:ext cx="5485132" cy="804959"/>
          </a:xfrm>
        </p:spPr>
        <p:txBody>
          <a:bodyPr/>
          <a:lstStyle>
            <a:lvl1pPr marL="0" indent="0">
              <a:buNone/>
              <a:defRPr sz="1400"/>
            </a:lvl1pPr>
            <a:lvl2pPr marL="455860" indent="0">
              <a:buNone/>
              <a:defRPr sz="1200"/>
            </a:lvl2pPr>
            <a:lvl3pPr marL="911722" indent="0">
              <a:buNone/>
              <a:defRPr sz="1000"/>
            </a:lvl3pPr>
            <a:lvl4pPr marL="1367583" indent="0">
              <a:buNone/>
              <a:defRPr sz="900"/>
            </a:lvl4pPr>
            <a:lvl5pPr marL="1823446" indent="0">
              <a:buNone/>
              <a:defRPr sz="900"/>
            </a:lvl5pPr>
            <a:lvl6pPr marL="2279306" indent="0">
              <a:buNone/>
              <a:defRPr sz="900"/>
            </a:lvl6pPr>
            <a:lvl7pPr marL="2735167" indent="0">
              <a:buNone/>
              <a:defRPr sz="900"/>
            </a:lvl7pPr>
            <a:lvl8pPr marL="3191028" indent="0">
              <a:buNone/>
              <a:defRPr sz="900"/>
            </a:lvl8pPr>
            <a:lvl9pPr marL="364689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091F03-82E5-DA46-B3E5-045E75AAFE5F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55842-54D0-0447-98F9-D129128F187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467720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CF74D8-01B6-DA4E-8738-1AB73E5B15A5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A529D-6132-CB46-8C6C-DAD9A2385A4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497240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3400" y="228191"/>
            <a:ext cx="1941991" cy="6019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2674" y="228191"/>
            <a:ext cx="5678538" cy="60197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59DF67-2265-6845-A86E-1D18FA25ECD6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BDC82-DC13-7947-B18B-0C71C25B5EE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6721920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660" y="228178"/>
            <a:ext cx="7772718" cy="11440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2674" y="1600415"/>
            <a:ext cx="3809472" cy="46475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4334" y="1600415"/>
            <a:ext cx="3811057" cy="46475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62DA20-1F74-084F-8266-F07A407FD0FC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768B2-D33F-BF4A-93BD-11F19F8D517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3798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674" y="1600415"/>
            <a:ext cx="3809472" cy="4647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4334" y="1600415"/>
            <a:ext cx="3811057" cy="4647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C282E-E86E-A34F-AC3B-7E93D9E08FA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47250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6" y="274131"/>
            <a:ext cx="8230868" cy="11440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566" y="1535444"/>
            <a:ext cx="4040926" cy="6401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860" indent="0">
              <a:buNone/>
              <a:defRPr sz="2000" b="1"/>
            </a:lvl2pPr>
            <a:lvl3pPr marL="911722" indent="0">
              <a:buNone/>
              <a:defRPr sz="1800" b="1"/>
            </a:lvl3pPr>
            <a:lvl4pPr marL="1367583" indent="0">
              <a:buNone/>
              <a:defRPr sz="1600" b="1"/>
            </a:lvl4pPr>
            <a:lvl5pPr marL="1823446" indent="0">
              <a:buNone/>
              <a:defRPr sz="1600" b="1"/>
            </a:lvl5pPr>
            <a:lvl6pPr marL="2279306" indent="0">
              <a:buNone/>
              <a:defRPr sz="1600" b="1"/>
            </a:lvl6pPr>
            <a:lvl7pPr marL="2735167" indent="0">
              <a:buNone/>
              <a:defRPr sz="1600" b="1"/>
            </a:lvl7pPr>
            <a:lvl8pPr marL="3191028" indent="0">
              <a:buNone/>
              <a:defRPr sz="1600" b="1"/>
            </a:lvl8pPr>
            <a:lvl9pPr marL="364689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566" y="2175609"/>
            <a:ext cx="4040926" cy="3950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924" y="1535444"/>
            <a:ext cx="4042510" cy="6401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860" indent="0">
              <a:buNone/>
              <a:defRPr sz="2000" b="1"/>
            </a:lvl2pPr>
            <a:lvl3pPr marL="911722" indent="0">
              <a:buNone/>
              <a:defRPr sz="1800" b="1"/>
            </a:lvl3pPr>
            <a:lvl4pPr marL="1367583" indent="0">
              <a:buNone/>
              <a:defRPr sz="1600" b="1"/>
            </a:lvl4pPr>
            <a:lvl5pPr marL="1823446" indent="0">
              <a:buNone/>
              <a:defRPr sz="1600" b="1"/>
            </a:lvl5pPr>
            <a:lvl6pPr marL="2279306" indent="0">
              <a:buNone/>
              <a:defRPr sz="1600" b="1"/>
            </a:lvl6pPr>
            <a:lvl7pPr marL="2735167" indent="0">
              <a:buNone/>
              <a:defRPr sz="1600" b="1"/>
            </a:lvl7pPr>
            <a:lvl8pPr marL="3191028" indent="0">
              <a:buNone/>
              <a:defRPr sz="1600" b="1"/>
            </a:lvl8pPr>
            <a:lvl9pPr marL="364689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924" y="2175609"/>
            <a:ext cx="4042510" cy="3950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575ED-2F6F-7D40-B80B-A4570B103D4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2363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80D01-EA77-4F4A-AEAC-088C1657FBB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900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915DF-872A-B548-A2A9-88D714A38F5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6480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6" y="272559"/>
            <a:ext cx="3008896" cy="11630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862" y="272559"/>
            <a:ext cx="5112586" cy="58533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566" y="1435617"/>
            <a:ext cx="3008896" cy="4690314"/>
          </a:xfrm>
        </p:spPr>
        <p:txBody>
          <a:bodyPr/>
          <a:lstStyle>
            <a:lvl1pPr marL="0" indent="0">
              <a:buNone/>
              <a:defRPr sz="1400"/>
            </a:lvl1pPr>
            <a:lvl2pPr marL="455860" indent="0">
              <a:buNone/>
              <a:defRPr sz="1200"/>
            </a:lvl2pPr>
            <a:lvl3pPr marL="911722" indent="0">
              <a:buNone/>
              <a:defRPr sz="1000"/>
            </a:lvl3pPr>
            <a:lvl4pPr marL="1367583" indent="0">
              <a:buNone/>
              <a:defRPr sz="900"/>
            </a:lvl4pPr>
            <a:lvl5pPr marL="1823446" indent="0">
              <a:buNone/>
              <a:defRPr sz="900"/>
            </a:lvl5pPr>
            <a:lvl6pPr marL="2279306" indent="0">
              <a:buNone/>
              <a:defRPr sz="900"/>
            </a:lvl6pPr>
            <a:lvl7pPr marL="2735167" indent="0">
              <a:buNone/>
              <a:defRPr sz="900"/>
            </a:lvl7pPr>
            <a:lvl8pPr marL="3191028" indent="0">
              <a:buNone/>
              <a:defRPr sz="900"/>
            </a:lvl8pPr>
            <a:lvl9pPr marL="364689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213F1-317C-3C44-93D8-A843E5C9909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5691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973" y="4801234"/>
            <a:ext cx="5485132" cy="5656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973" y="613228"/>
            <a:ext cx="5485132" cy="4115116"/>
          </a:xfrm>
        </p:spPr>
        <p:txBody>
          <a:bodyPr/>
          <a:lstStyle>
            <a:lvl1pPr marL="0" indent="0">
              <a:buNone/>
              <a:defRPr sz="3200"/>
            </a:lvl1pPr>
            <a:lvl2pPr marL="455860" indent="0">
              <a:buNone/>
              <a:defRPr sz="2800"/>
            </a:lvl2pPr>
            <a:lvl3pPr marL="911722" indent="0">
              <a:buNone/>
              <a:defRPr sz="2400"/>
            </a:lvl3pPr>
            <a:lvl4pPr marL="1367583" indent="0">
              <a:buNone/>
              <a:defRPr sz="2000"/>
            </a:lvl4pPr>
            <a:lvl5pPr marL="1823446" indent="0">
              <a:buNone/>
              <a:defRPr sz="2000"/>
            </a:lvl5pPr>
            <a:lvl6pPr marL="2279306" indent="0">
              <a:buNone/>
              <a:defRPr sz="2000"/>
            </a:lvl6pPr>
            <a:lvl7pPr marL="2735167" indent="0">
              <a:buNone/>
              <a:defRPr sz="2000"/>
            </a:lvl7pPr>
            <a:lvl8pPr marL="3191028" indent="0">
              <a:buNone/>
              <a:defRPr sz="2000"/>
            </a:lvl8pPr>
            <a:lvl9pPr marL="364689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973" y="5366924"/>
            <a:ext cx="5485132" cy="804959"/>
          </a:xfrm>
        </p:spPr>
        <p:txBody>
          <a:bodyPr/>
          <a:lstStyle>
            <a:lvl1pPr marL="0" indent="0">
              <a:buNone/>
              <a:defRPr sz="1400"/>
            </a:lvl1pPr>
            <a:lvl2pPr marL="455860" indent="0">
              <a:buNone/>
              <a:defRPr sz="1200"/>
            </a:lvl2pPr>
            <a:lvl3pPr marL="911722" indent="0">
              <a:buNone/>
              <a:defRPr sz="1000"/>
            </a:lvl3pPr>
            <a:lvl4pPr marL="1367583" indent="0">
              <a:buNone/>
              <a:defRPr sz="900"/>
            </a:lvl4pPr>
            <a:lvl5pPr marL="1823446" indent="0">
              <a:buNone/>
              <a:defRPr sz="900"/>
            </a:lvl5pPr>
            <a:lvl6pPr marL="2279306" indent="0">
              <a:buNone/>
              <a:defRPr sz="900"/>
            </a:lvl6pPr>
            <a:lvl7pPr marL="2735167" indent="0">
              <a:buNone/>
              <a:defRPr sz="900"/>
            </a:lvl7pPr>
            <a:lvl8pPr marL="3191028" indent="0">
              <a:buNone/>
              <a:defRPr sz="900"/>
            </a:lvl8pPr>
            <a:lvl9pPr marL="364689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6E5745-35E0-A84E-9838-9BE6CAD6E26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1551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94" tIns="45654" rIns="91294" bIns="4565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94" tIns="45654" rIns="91294" bIns="45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215" tIns="44326" rIns="90215" bIns="44326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endParaRPr lang="x-none" altLang="x-none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30405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168" tIns="45577" rIns="91168" bIns="4557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defRPr/>
            </a:pPr>
            <a:endParaRPr lang="en-US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215" tIns="44326" rIns="90215" bIns="44326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endParaRPr lang="x-none" altLang="x-none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3041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Tahoma" charset="0"/>
              </a:defRPr>
            </a:lvl1pPr>
          </a:lstStyle>
          <a:p>
            <a:endParaRPr lang="en-US" altLang="x-none"/>
          </a:p>
        </p:txBody>
      </p:sp>
      <p:sp>
        <p:nvSpPr>
          <p:cNvPr id="23041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 algn="ctr" defTabSz="913276" eaLnBrk="1" hangingPunct="1">
              <a:defRPr sz="1200">
                <a:solidFill>
                  <a:srgbClr val="000000"/>
                </a:solidFill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041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Tahoma" charset="0"/>
              </a:defRPr>
            </a:lvl1pPr>
          </a:lstStyle>
          <a:p>
            <a:fld id="{D1285A3A-EB13-EE4C-896D-E64706686859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36" r:id="rId1"/>
    <p:sldLayoutId id="2147486437" r:id="rId2"/>
    <p:sldLayoutId id="2147486438" r:id="rId3"/>
    <p:sldLayoutId id="2147486439" r:id="rId4"/>
    <p:sldLayoutId id="2147486440" r:id="rId5"/>
    <p:sldLayoutId id="2147486441" r:id="rId6"/>
    <p:sldLayoutId id="2147486442" r:id="rId7"/>
    <p:sldLayoutId id="2147486443" r:id="rId8"/>
    <p:sldLayoutId id="2147486444" r:id="rId9"/>
    <p:sldLayoutId id="2147486445" r:id="rId10"/>
    <p:sldLayoutId id="2147486446" r:id="rId11"/>
    <p:sldLayoutId id="214748644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5860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1722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67583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3446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39775" indent="-2841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38238" indent="-22542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2638" indent="-2254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0403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66262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2124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77987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86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722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583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446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9306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5167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1028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689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914400" eaLnBrk="0" hangingPunct="0"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5151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914400" eaLnBrk="0" hangingPunct="0"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fld id="{664B718F-3730-9844-8A29-988FC194D1C8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4342" name="Rectangle 7"/>
          <p:cNvSpPr>
            <a:spLocks noChangeArrowheads="1"/>
          </p:cNvSpPr>
          <p:nvPr userDrawn="1"/>
        </p:nvSpPr>
        <p:spPr bwMode="auto">
          <a:xfrm>
            <a:off x="0" y="126047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914400"/>
            <a:endParaRPr lang="x-none" altLang="x-none" sz="18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55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76" r:id="rId1"/>
    <p:sldLayoutId id="2147486477" r:id="rId2"/>
    <p:sldLayoutId id="2147486478" r:id="rId3"/>
    <p:sldLayoutId id="2147486479" r:id="rId4"/>
    <p:sldLayoutId id="2147486480" r:id="rId5"/>
    <p:sldLayoutId id="2147486481" r:id="rId6"/>
    <p:sldLayoutId id="2147486482" r:id="rId7"/>
    <p:sldLayoutId id="2147486483" r:id="rId8"/>
    <p:sldLayoutId id="2147486484" r:id="rId9"/>
    <p:sldLayoutId id="2147486485" r:id="rId10"/>
    <p:sldLayoutId id="214748648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294" tIns="45654" rIns="91294" bIns="4565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294" tIns="45654" rIns="91294" bIns="45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215" tIns="44326" rIns="90215" bIns="44326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endParaRPr lang="x-none" altLang="x-none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30405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168" tIns="45577" rIns="91168" bIns="4557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defRPr/>
            </a:pPr>
            <a:endParaRPr lang="en-US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215" tIns="44326" rIns="90215" bIns="44326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endParaRPr lang="x-none" altLang="x-none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3041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Tahoma" charset="0"/>
              </a:defRPr>
            </a:lvl1pPr>
          </a:lstStyle>
          <a:p>
            <a:fld id="{B30A6FCE-25EF-C44C-BE71-0B4336441FB2}" type="datetime1">
              <a:rPr lang="en-US" altLang="x-none" smtClean="0"/>
              <a:t>10/20/25</a:t>
            </a:fld>
            <a:endParaRPr lang="en-US" altLang="x-none"/>
          </a:p>
        </p:txBody>
      </p:sp>
      <p:sp>
        <p:nvSpPr>
          <p:cNvPr id="23041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 algn="ctr" defTabSz="913276" eaLnBrk="1" hangingPunct="1">
              <a:defRPr sz="1200">
                <a:solidFill>
                  <a:srgbClr val="000000"/>
                </a:solidFill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041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Tahoma" charset="0"/>
              </a:defRPr>
            </a:lvl1pPr>
          </a:lstStyle>
          <a:p>
            <a:fld id="{423624A3-3C20-1242-81F5-81B2E8617FF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115045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88" r:id="rId1"/>
    <p:sldLayoutId id="2147486489" r:id="rId2"/>
    <p:sldLayoutId id="2147486490" r:id="rId3"/>
    <p:sldLayoutId id="2147486491" r:id="rId4"/>
    <p:sldLayoutId id="2147486492" r:id="rId5"/>
    <p:sldLayoutId id="2147486493" r:id="rId6"/>
    <p:sldLayoutId id="2147486494" r:id="rId7"/>
    <p:sldLayoutId id="2147486495" r:id="rId8"/>
    <p:sldLayoutId id="2147486496" r:id="rId9"/>
    <p:sldLayoutId id="2147486497" r:id="rId10"/>
    <p:sldLayoutId id="2147486498" r:id="rId11"/>
    <p:sldLayoutId id="214748649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5860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1722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67583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3446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39775" indent="-2841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38238" indent="-22542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2638" indent="-2254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0403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66262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2124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77987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86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722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583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446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9306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5167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1028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689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7.jpeg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4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8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8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8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0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7.wmf"/><Relationship Id="rId3" Type="http://schemas.openxmlformats.org/officeDocument/2006/relationships/notesSlide" Target="../notesSlides/notesSlide35.xml"/><Relationship Id="rId21" Type="http://schemas.openxmlformats.org/officeDocument/2006/relationships/oleObject" Target="../embeddings/oleObject20.bin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4.bin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7.xml"/><Relationship Id="rId16" Type="http://schemas.openxmlformats.org/officeDocument/2006/relationships/oleObject" Target="../embeddings/oleObject17.bin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3.bin"/><Relationship Id="rId5" Type="http://schemas.openxmlformats.org/officeDocument/2006/relationships/image" Target="../media/image14.wmf"/><Relationship Id="rId15" Type="http://schemas.openxmlformats.org/officeDocument/2006/relationships/image" Target="../media/image16.wmf"/><Relationship Id="rId23" Type="http://schemas.openxmlformats.org/officeDocument/2006/relationships/oleObject" Target="../embeddings/oleObject22.bin"/><Relationship Id="rId10" Type="http://schemas.openxmlformats.org/officeDocument/2006/relationships/oleObject" Target="../embeddings/oleObject12.bin"/><Relationship Id="rId19" Type="http://schemas.openxmlformats.org/officeDocument/2006/relationships/oleObject" Target="../embeddings/oleObject19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21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7.bin"/><Relationship Id="rId5" Type="http://schemas.openxmlformats.org/officeDocument/2006/relationships/image" Target="../media/image1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8128000" cy="2228850"/>
          </a:xfrm>
        </p:spPr>
        <p:txBody>
          <a:bodyPr/>
          <a:lstStyle/>
          <a:p>
            <a:pPr algn="ctr"/>
            <a:r>
              <a:rPr lang="en-US" altLang="x-none" sz="3200" dirty="0">
                <a:ea typeface="ＭＳ Ｐゴシック" charset="-128"/>
              </a:rPr>
              <a:t>Network Applications:</a:t>
            </a:r>
            <a:br>
              <a:rPr lang="en-US" altLang="x-none" sz="3200" dirty="0">
                <a:ea typeface="ＭＳ Ｐゴシック" charset="-128"/>
              </a:rPr>
            </a:br>
            <a:r>
              <a:rPr lang="en-US" altLang="zh-CN" sz="3200" dirty="0">
                <a:ea typeface="ＭＳ Ｐゴシック" charset="-128"/>
              </a:rPr>
              <a:t>Load Balancing among Homogeneous Servers </a:t>
            </a:r>
            <a:endParaRPr lang="en-US" altLang="x-none" sz="3200" dirty="0"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3106-869E-BD47-B0CE-63CEA5CBFCD2}" type="slidenum">
              <a:rPr lang="en-US" altLang="x-none" smtClean="0"/>
              <a:pPr/>
              <a:t>1</a:t>
            </a:fld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8D5284-182D-D442-8F39-A91D00586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3468839"/>
            <a:ext cx="7010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None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None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x-none" b="1" dirty="0">
                <a:ea typeface="ＭＳ Ｐゴシック" charset="-128"/>
              </a:rPr>
              <a:t>Qi</a:t>
            </a:r>
            <a:r>
              <a:rPr lang="en-US" altLang="zh-CN" b="1" dirty="0">
                <a:ea typeface="ＭＳ Ｐゴシック" charset="-128"/>
              </a:rPr>
              <a:t>ao</a:t>
            </a:r>
            <a:r>
              <a:rPr lang="zh-CN" altLang="en-US" b="1" dirty="0">
                <a:ea typeface="ＭＳ Ｐゴシック" charset="-128"/>
              </a:rPr>
              <a:t> </a:t>
            </a:r>
            <a:r>
              <a:rPr lang="en-US" altLang="zh-CN" b="1" dirty="0">
                <a:ea typeface="ＭＳ Ｐゴシック" charset="-128"/>
              </a:rPr>
              <a:t>Xiang</a:t>
            </a:r>
            <a:r>
              <a:rPr lang="en-US" altLang="zh-CN" dirty="0">
                <a:ea typeface="ＭＳ Ｐゴシック" charset="-128"/>
              </a:rPr>
              <a:t>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 err="1">
                <a:ea typeface="ＭＳ Ｐゴシック" charset="-128"/>
              </a:rPr>
              <a:t>Congming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Gao,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 err="1">
                <a:ea typeface="ＭＳ Ｐゴシック" charset="-128"/>
              </a:rPr>
              <a:t>Qiang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Su</a:t>
            </a:r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https://</a:t>
            </a:r>
            <a:r>
              <a:rPr lang="en-US" altLang="x-none" dirty="0" err="1">
                <a:ea typeface="ＭＳ Ｐゴシック" charset="-128"/>
              </a:rPr>
              <a:t>sngr</a:t>
            </a:r>
            <a:r>
              <a:rPr lang="en-US" altLang="zh-CN" dirty="0" err="1">
                <a:ea typeface="ＭＳ Ｐゴシック" charset="-128"/>
              </a:rPr>
              <a:t>oup.org.cn</a:t>
            </a:r>
            <a:r>
              <a:rPr lang="en-US" altLang="x-none" dirty="0">
                <a:ea typeface="ＭＳ Ｐゴシック" charset="-128"/>
              </a:rPr>
              <a:t>/courses/cnns-xmuf2</a:t>
            </a:r>
            <a:r>
              <a:rPr lang="en-US" altLang="zh-CN" dirty="0">
                <a:ea typeface="ＭＳ Ｐゴシック" charset="-128"/>
              </a:rPr>
              <a:t>5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index.shtml</a:t>
            </a:r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zh-CN" dirty="0">
                <a:ea typeface="ＭＳ Ｐゴシック" charset="-128"/>
              </a:rPr>
              <a:t>10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zh-CN" dirty="0">
                <a:ea typeface="宋体" charset="-122"/>
              </a:rPr>
              <a:t>21</a:t>
            </a:r>
            <a:r>
              <a:rPr lang="en-US" altLang="x-none" dirty="0">
                <a:ea typeface="ＭＳ Ｐゴシック" charset="-128"/>
              </a:rPr>
              <a:t>/20</a:t>
            </a:r>
            <a:r>
              <a:rPr lang="en-US" altLang="zh-CN" dirty="0">
                <a:ea typeface="ＭＳ Ｐゴシック" charset="-128"/>
              </a:rPr>
              <a:t>25</a:t>
            </a:r>
            <a:endParaRPr lang="en-US" altLang="x-none" kern="0" dirty="0">
              <a:ea typeface="ＭＳ Ｐゴシック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2BE2EF-29A6-1742-A47D-707EE1AFD00F}"/>
              </a:ext>
            </a:extLst>
          </p:cNvPr>
          <p:cNvSpPr txBox="1"/>
          <p:nvPr/>
        </p:nvSpPr>
        <p:spPr>
          <a:xfrm>
            <a:off x="465683" y="6407150"/>
            <a:ext cx="8225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+mn-lt"/>
              </a:rPr>
              <a:t>Th</a:t>
            </a:r>
            <a:r>
              <a:rPr lang="en-US" altLang="zh-CN" sz="1200" dirty="0">
                <a:latin typeface="+mn-lt"/>
              </a:rPr>
              <a:t>is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deck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of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slides</a:t>
            </a:r>
            <a:r>
              <a:rPr lang="en-US" sz="1200" dirty="0">
                <a:latin typeface="+mn-lt"/>
              </a:rPr>
              <a:t> are heavily based on CPSC 433/533 at Yale University, by courtesy of Dr. Y. Richard Yang. 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Outline</a:t>
            </a:r>
          </a:p>
        </p:txBody>
      </p:sp>
      <p:sp>
        <p:nvSpPr>
          <p:cNvPr id="171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q"/>
            </a:pPr>
            <a:r>
              <a:rPr lang="en-US" dirty="0">
                <a:latin typeface="Comic Sans MS" charset="0"/>
              </a:rPr>
              <a:t>Admin and recap</a:t>
            </a:r>
          </a:p>
          <a:p>
            <a:pPr>
              <a:buFont typeface="Wingdings" charset="0"/>
              <a:buChar char="q"/>
            </a:pPr>
            <a:r>
              <a:rPr lang="en-US" dirty="0">
                <a:latin typeface="Comic Sans MS" charset="0"/>
              </a:rPr>
              <a:t>Multiple servers</a:t>
            </a:r>
          </a:p>
          <a:p>
            <a:pPr>
              <a:buFont typeface="Wingdings" charset="0"/>
              <a:buChar char="q"/>
            </a:pPr>
            <a:r>
              <a:rPr lang="en-US" dirty="0">
                <a:latin typeface="Comic Sans MS" charset="0"/>
              </a:rPr>
              <a:t>Application overlays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Comic Sans MS" charset="0"/>
              </a:rPr>
              <a:t>potential</a:t>
            </a:r>
          </a:p>
        </p:txBody>
      </p:sp>
      <p:sp>
        <p:nvSpPr>
          <p:cNvPr id="1710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5187950" y="6386513"/>
            <a:ext cx="3956050" cy="455612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90E10D8-C400-D64F-B8FA-0EC6EE29013F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244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Title 2"/>
          <p:cNvSpPr>
            <a:spLocks noGrp="1"/>
          </p:cNvSpPr>
          <p:nvPr>
            <p:ph type="title"/>
          </p:nvPr>
        </p:nvSpPr>
        <p:spPr>
          <a:xfrm>
            <a:off x="533400" y="173038"/>
            <a:ext cx="7772400" cy="1143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An Upper Bound on Scalability</a:t>
            </a:r>
          </a:p>
        </p:txBody>
      </p:sp>
      <p:sp>
        <p:nvSpPr>
          <p:cNvPr id="177154" name="Content Placeholder 3"/>
          <p:cNvSpPr>
            <a:spLocks noGrp="1"/>
          </p:cNvSpPr>
          <p:nvPr>
            <p:ph idx="1"/>
          </p:nvPr>
        </p:nvSpPr>
        <p:spPr>
          <a:xfrm>
            <a:off x="533400" y="1600200"/>
            <a:ext cx="3027363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TW" sz="2400" dirty="0">
                <a:latin typeface="Comic Sans MS" charset="0"/>
                <a:ea typeface="新細明體" charset="0"/>
                <a:cs typeface="新細明體" charset="0"/>
              </a:rPr>
              <a:t>Idea: use resources from both clients and the server</a:t>
            </a:r>
          </a:p>
          <a:p>
            <a:pPr>
              <a:buFont typeface="Wingdings" pitchFamily="2" charset="2"/>
              <a:buChar char="q"/>
            </a:pPr>
            <a:r>
              <a:rPr lang="en-US" altLang="zh-TW" sz="2400" dirty="0">
                <a:latin typeface="Comic Sans MS" charset="0"/>
                <a:ea typeface="新細明體" charset="0"/>
                <a:cs typeface="新細明體" charset="0"/>
              </a:rPr>
              <a:t>Assume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Comic Sans MS" charset="0"/>
              </a:rPr>
              <a:t>need to achieve same rate to all clients</a:t>
            </a:r>
            <a:endParaRPr lang="en-US" altLang="zh-TW" sz="2000" dirty="0">
              <a:latin typeface="Comic Sans MS" charset="0"/>
              <a:ea typeface="新細明體" charset="0"/>
              <a:cs typeface="新細明體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TW" sz="2000" dirty="0">
                <a:latin typeface="Comic Sans MS" charset="0"/>
                <a:ea typeface="新細明體" charset="0"/>
                <a:cs typeface="新細明體" charset="0"/>
              </a:rPr>
              <a:t>only uplinks can be bottlenecks</a:t>
            </a:r>
          </a:p>
          <a:p>
            <a:pPr>
              <a:buFont typeface="Wingdings" pitchFamily="2" charset="2"/>
              <a:buChar char="q"/>
            </a:pPr>
            <a:r>
              <a:rPr lang="en-US" altLang="zh-TW" sz="2400" dirty="0">
                <a:latin typeface="Comic Sans MS" charset="0"/>
                <a:ea typeface="新細明體" charset="0"/>
                <a:cs typeface="新細明體" charset="0"/>
              </a:rPr>
              <a:t>What is an upper bound on scalability?</a:t>
            </a:r>
          </a:p>
        </p:txBody>
      </p:sp>
      <p:sp>
        <p:nvSpPr>
          <p:cNvPr id="177155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1A9D82-2305-5949-BEC9-A993F9FB3FD7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grpSp>
        <p:nvGrpSpPr>
          <p:cNvPr id="177156" name="Group 4"/>
          <p:cNvGrpSpPr>
            <a:grpSpLocks/>
          </p:cNvGrpSpPr>
          <p:nvPr/>
        </p:nvGrpSpPr>
        <p:grpSpPr bwMode="auto">
          <a:xfrm>
            <a:off x="3989388" y="1828800"/>
            <a:ext cx="4248150" cy="3967163"/>
            <a:chOff x="385" y="572"/>
            <a:chExt cx="2676" cy="2499"/>
          </a:xfrm>
        </p:grpSpPr>
        <p:sp>
          <p:nvSpPr>
            <p:cNvPr id="177157" name="Rectangle 5"/>
            <p:cNvSpPr>
              <a:spLocks noChangeArrowheads="1"/>
            </p:cNvSpPr>
            <p:nvPr/>
          </p:nvSpPr>
          <p:spPr bwMode="auto">
            <a:xfrm>
              <a:off x="1610" y="709"/>
              <a:ext cx="272" cy="2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58" name="Oval 6"/>
            <p:cNvSpPr>
              <a:spLocks noChangeArrowheads="1"/>
            </p:cNvSpPr>
            <p:nvPr/>
          </p:nvSpPr>
          <p:spPr bwMode="auto">
            <a:xfrm>
              <a:off x="1610" y="1616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59" name="Oval 7"/>
            <p:cNvSpPr>
              <a:spLocks noChangeArrowheads="1"/>
            </p:cNvSpPr>
            <p:nvPr/>
          </p:nvSpPr>
          <p:spPr bwMode="auto">
            <a:xfrm>
              <a:off x="748" y="2069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60" name="Oval 8"/>
            <p:cNvSpPr>
              <a:spLocks noChangeArrowheads="1"/>
            </p:cNvSpPr>
            <p:nvPr/>
          </p:nvSpPr>
          <p:spPr bwMode="auto">
            <a:xfrm>
              <a:off x="1020" y="2387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61" name="Oval 9"/>
            <p:cNvSpPr>
              <a:spLocks noChangeArrowheads="1"/>
            </p:cNvSpPr>
            <p:nvPr/>
          </p:nvSpPr>
          <p:spPr bwMode="auto">
            <a:xfrm>
              <a:off x="1383" y="2568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62" name="Oval 10"/>
            <p:cNvSpPr>
              <a:spLocks noChangeArrowheads="1"/>
            </p:cNvSpPr>
            <p:nvPr/>
          </p:nvSpPr>
          <p:spPr bwMode="auto">
            <a:xfrm>
              <a:off x="2336" y="220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63" name="Line 11"/>
            <p:cNvSpPr>
              <a:spLocks noChangeShapeType="1"/>
            </p:cNvSpPr>
            <p:nvPr/>
          </p:nvSpPr>
          <p:spPr bwMode="auto">
            <a:xfrm flipH="1">
              <a:off x="1746" y="98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64" name="Line 12"/>
            <p:cNvSpPr>
              <a:spLocks noChangeShapeType="1"/>
            </p:cNvSpPr>
            <p:nvPr/>
          </p:nvSpPr>
          <p:spPr bwMode="auto">
            <a:xfrm flipV="1">
              <a:off x="975" y="1797"/>
              <a:ext cx="635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65" name="Line 13"/>
            <p:cNvSpPr>
              <a:spLocks noChangeShapeType="1"/>
            </p:cNvSpPr>
            <p:nvPr/>
          </p:nvSpPr>
          <p:spPr bwMode="auto">
            <a:xfrm flipV="1">
              <a:off x="1202" y="1888"/>
              <a:ext cx="453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66" name="Line 14"/>
            <p:cNvSpPr>
              <a:spLocks noChangeShapeType="1"/>
            </p:cNvSpPr>
            <p:nvPr/>
          </p:nvSpPr>
          <p:spPr bwMode="auto">
            <a:xfrm flipV="1">
              <a:off x="1565" y="1888"/>
              <a:ext cx="136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67" name="Line 15"/>
            <p:cNvSpPr>
              <a:spLocks noChangeShapeType="1"/>
            </p:cNvSpPr>
            <p:nvPr/>
          </p:nvSpPr>
          <p:spPr bwMode="auto">
            <a:xfrm flipH="1" flipV="1">
              <a:off x="1882" y="1842"/>
              <a:ext cx="499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68" name="Text Box 16"/>
            <p:cNvSpPr txBox="1">
              <a:spLocks noChangeArrowheads="1"/>
            </p:cNvSpPr>
            <p:nvPr/>
          </p:nvSpPr>
          <p:spPr bwMode="auto">
            <a:xfrm>
              <a:off x="1837" y="572"/>
              <a:ext cx="77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server</a:t>
              </a:r>
            </a:p>
          </p:txBody>
        </p:sp>
        <p:sp>
          <p:nvSpPr>
            <p:cNvPr id="177169" name="Text Box 17"/>
            <p:cNvSpPr txBox="1">
              <a:spLocks noChangeArrowheads="1"/>
            </p:cNvSpPr>
            <p:nvPr/>
          </p:nvSpPr>
          <p:spPr bwMode="auto">
            <a:xfrm>
              <a:off x="1746" y="1207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0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7170" name="Text Box 18"/>
            <p:cNvSpPr txBox="1">
              <a:spLocks noChangeArrowheads="1"/>
            </p:cNvSpPr>
            <p:nvPr/>
          </p:nvSpPr>
          <p:spPr bwMode="auto">
            <a:xfrm>
              <a:off x="385" y="184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1</a:t>
              </a:r>
            </a:p>
          </p:txBody>
        </p:sp>
        <p:sp>
          <p:nvSpPr>
            <p:cNvPr id="177171" name="Text Box 19"/>
            <p:cNvSpPr txBox="1">
              <a:spLocks noChangeArrowheads="1"/>
            </p:cNvSpPr>
            <p:nvPr/>
          </p:nvSpPr>
          <p:spPr bwMode="auto">
            <a:xfrm>
              <a:off x="415" y="243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2</a:t>
              </a:r>
            </a:p>
          </p:txBody>
        </p:sp>
        <p:sp>
          <p:nvSpPr>
            <p:cNvPr id="177172" name="Text Box 20"/>
            <p:cNvSpPr txBox="1">
              <a:spLocks noChangeArrowheads="1"/>
            </p:cNvSpPr>
            <p:nvPr/>
          </p:nvSpPr>
          <p:spPr bwMode="auto">
            <a:xfrm>
              <a:off x="1020" y="2840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3</a:t>
              </a:r>
            </a:p>
          </p:txBody>
        </p:sp>
        <p:sp>
          <p:nvSpPr>
            <p:cNvPr id="177173" name="Text Box 21"/>
            <p:cNvSpPr txBox="1">
              <a:spLocks noChangeArrowheads="1"/>
            </p:cNvSpPr>
            <p:nvPr/>
          </p:nvSpPr>
          <p:spPr bwMode="auto">
            <a:xfrm>
              <a:off x="2426" y="2523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n</a:t>
              </a:r>
            </a:p>
          </p:txBody>
        </p:sp>
        <p:sp>
          <p:nvSpPr>
            <p:cNvPr id="177174" name="Text Box 22"/>
            <p:cNvSpPr txBox="1">
              <a:spLocks noChangeArrowheads="1"/>
            </p:cNvSpPr>
            <p:nvPr/>
          </p:nvSpPr>
          <p:spPr bwMode="auto">
            <a:xfrm>
              <a:off x="1111" y="1706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1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7175" name="Text Box 23"/>
            <p:cNvSpPr txBox="1">
              <a:spLocks noChangeArrowheads="1"/>
            </p:cNvSpPr>
            <p:nvPr/>
          </p:nvSpPr>
          <p:spPr bwMode="auto">
            <a:xfrm>
              <a:off x="1156" y="1979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2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7176" name="Text Box 24"/>
            <p:cNvSpPr txBox="1">
              <a:spLocks noChangeArrowheads="1"/>
            </p:cNvSpPr>
            <p:nvPr/>
          </p:nvSpPr>
          <p:spPr bwMode="auto">
            <a:xfrm>
              <a:off x="1383" y="2115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3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7177" name="Text Box 25"/>
            <p:cNvSpPr txBox="1">
              <a:spLocks noChangeArrowheads="1"/>
            </p:cNvSpPr>
            <p:nvPr/>
          </p:nvSpPr>
          <p:spPr bwMode="auto">
            <a:xfrm>
              <a:off x="2064" y="1842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n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7178" name="Oval 26"/>
            <p:cNvSpPr>
              <a:spLocks noChangeArrowheads="1"/>
            </p:cNvSpPr>
            <p:nvPr/>
          </p:nvSpPr>
          <p:spPr bwMode="auto">
            <a:xfrm>
              <a:off x="1791" y="2659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79" name="Oval 27"/>
            <p:cNvSpPr>
              <a:spLocks noChangeArrowheads="1"/>
            </p:cNvSpPr>
            <p:nvPr/>
          </p:nvSpPr>
          <p:spPr bwMode="auto">
            <a:xfrm>
              <a:off x="1927" y="2614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7180" name="Oval 28"/>
            <p:cNvSpPr>
              <a:spLocks noChangeArrowheads="1"/>
            </p:cNvSpPr>
            <p:nvPr/>
          </p:nvSpPr>
          <p:spPr bwMode="auto">
            <a:xfrm>
              <a:off x="2064" y="2568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7666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Title 2"/>
          <p:cNvSpPr>
            <a:spLocks noGrp="1"/>
          </p:cNvSpPr>
          <p:nvPr>
            <p:ph type="title"/>
          </p:nvPr>
        </p:nvSpPr>
        <p:spPr>
          <a:xfrm>
            <a:off x="533400" y="173038"/>
            <a:ext cx="7772400" cy="1143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The Scalability Problem</a:t>
            </a:r>
          </a:p>
        </p:txBody>
      </p:sp>
      <p:sp>
        <p:nvSpPr>
          <p:cNvPr id="179202" name="Content Placeholder 3"/>
          <p:cNvSpPr>
            <a:spLocks noGrp="1"/>
          </p:cNvSpPr>
          <p:nvPr>
            <p:ph idx="1"/>
          </p:nvPr>
        </p:nvSpPr>
        <p:spPr>
          <a:xfrm>
            <a:off x="533400" y="1489075"/>
            <a:ext cx="3303588" cy="4648200"/>
          </a:xfrm>
        </p:spPr>
        <p:txBody>
          <a:bodyPr/>
          <a:lstStyle/>
          <a:p>
            <a:pPr marL="319088" indent="-319088">
              <a:spcBef>
                <a:spcPts val="700"/>
              </a:spcBef>
              <a:buClr>
                <a:srgbClr val="DD8047"/>
              </a:buClr>
              <a:buSzPct val="60000"/>
              <a:buFont typeface="Wingdings" charset="0"/>
              <a:buChar char=""/>
            </a:pPr>
            <a:r>
              <a:rPr lang="en-US" altLang="zh-TW" sz="4000">
                <a:solidFill>
                  <a:srgbClr val="000000"/>
                </a:solidFill>
                <a:latin typeface="Comic Sans MS" charset="0"/>
                <a:ea typeface="新細明體" charset="0"/>
                <a:cs typeface="新細明體" charset="0"/>
              </a:rPr>
              <a:t>Maximum throughput</a:t>
            </a:r>
          </a:p>
          <a:p>
            <a:pPr marL="319088" indent="-319088">
              <a:spcBef>
                <a:spcPts val="700"/>
              </a:spcBef>
              <a:buClr>
                <a:srgbClr val="DD8047"/>
              </a:buClr>
              <a:buSzPct val="60000"/>
              <a:buFont typeface="ZapfDingbats" charset="0"/>
              <a:buNone/>
            </a:pPr>
            <a:r>
              <a:rPr lang="en-US" altLang="zh-TW" sz="4000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</a:rPr>
              <a:t>	</a:t>
            </a:r>
            <a:r>
              <a:rPr lang="en-US" altLang="zh-TW" sz="3200" b="1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</a:rPr>
              <a:t>R = min{C</a:t>
            </a:r>
            <a:r>
              <a:rPr lang="en-US" altLang="zh-TW" sz="3200" b="1" baseline="-25000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</a:rPr>
              <a:t>0</a:t>
            </a:r>
            <a:r>
              <a:rPr lang="en-US" altLang="zh-TW" sz="3200" b="1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</a:rPr>
              <a:t>, (C</a:t>
            </a:r>
            <a:r>
              <a:rPr lang="en-US" altLang="zh-TW" sz="3200" b="1" baseline="-25000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</a:rPr>
              <a:t>0</a:t>
            </a:r>
            <a:r>
              <a:rPr lang="en-US" altLang="zh-TW" sz="3200" b="1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</a:rPr>
              <a:t>+</a:t>
            </a:r>
            <a:r>
              <a:rPr lang="en-US" altLang="zh-TW" sz="3200" b="1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  <a:sym typeface="Symbol" charset="0"/>
              </a:rPr>
              <a:t>C</a:t>
            </a:r>
            <a:r>
              <a:rPr lang="en-US" altLang="zh-TW" sz="3200" b="1" baseline="-25000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  <a:sym typeface="Symbol" charset="0"/>
              </a:rPr>
              <a:t>i</a:t>
            </a:r>
            <a:r>
              <a:rPr lang="en-US" altLang="zh-TW" sz="3200" b="1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  <a:sym typeface="Symbol" charset="0"/>
              </a:rPr>
              <a:t>)/n}</a:t>
            </a:r>
            <a:br>
              <a:rPr lang="en-US" altLang="zh-TW" sz="3200" b="1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  <a:sym typeface="Symbol" charset="0"/>
              </a:rPr>
            </a:br>
            <a:endParaRPr lang="en-US" altLang="zh-TW" sz="3200" b="1">
              <a:solidFill>
                <a:srgbClr val="000000"/>
              </a:solidFill>
              <a:latin typeface="Tw Cen MT" charset="0"/>
              <a:ea typeface="新細明體" charset="0"/>
              <a:cs typeface="新細明體" charset="0"/>
              <a:sym typeface="Symbol" charset="0"/>
            </a:endParaRPr>
          </a:p>
          <a:p>
            <a:pPr marL="319088" indent="-319088">
              <a:spcBef>
                <a:spcPts val="700"/>
              </a:spcBef>
              <a:buClr>
                <a:srgbClr val="DD8047"/>
              </a:buClr>
              <a:buSzPct val="60000"/>
              <a:buFont typeface="Wingdings" charset="0"/>
              <a:buChar char=""/>
            </a:pPr>
            <a:r>
              <a:rPr lang="en-US" altLang="zh-TW" sz="3200">
                <a:solidFill>
                  <a:srgbClr val="000000"/>
                </a:solidFill>
                <a:latin typeface="Comic Sans MS" charset="0"/>
                <a:ea typeface="新細明體" charset="0"/>
                <a:cs typeface="新細明體" charset="0"/>
                <a:sym typeface="Symbol" charset="0"/>
              </a:rPr>
              <a:t>The bound is theoretically approachable</a:t>
            </a:r>
          </a:p>
        </p:txBody>
      </p:sp>
      <p:sp>
        <p:nvSpPr>
          <p:cNvPr id="179203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106DB1-748A-B742-BE9E-7364B798473E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grpSp>
        <p:nvGrpSpPr>
          <p:cNvPr id="179204" name="Group 4"/>
          <p:cNvGrpSpPr>
            <a:grpSpLocks/>
          </p:cNvGrpSpPr>
          <p:nvPr/>
        </p:nvGrpSpPr>
        <p:grpSpPr bwMode="auto">
          <a:xfrm>
            <a:off x="3906838" y="1828800"/>
            <a:ext cx="4248150" cy="3967163"/>
            <a:chOff x="385" y="572"/>
            <a:chExt cx="2676" cy="2499"/>
          </a:xfrm>
        </p:grpSpPr>
        <p:sp>
          <p:nvSpPr>
            <p:cNvPr id="179205" name="Rectangle 5"/>
            <p:cNvSpPr>
              <a:spLocks noChangeArrowheads="1"/>
            </p:cNvSpPr>
            <p:nvPr/>
          </p:nvSpPr>
          <p:spPr bwMode="auto">
            <a:xfrm>
              <a:off x="1610" y="709"/>
              <a:ext cx="272" cy="2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06" name="Oval 6"/>
            <p:cNvSpPr>
              <a:spLocks noChangeArrowheads="1"/>
            </p:cNvSpPr>
            <p:nvPr/>
          </p:nvSpPr>
          <p:spPr bwMode="auto">
            <a:xfrm>
              <a:off x="1610" y="1616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07" name="Oval 7"/>
            <p:cNvSpPr>
              <a:spLocks noChangeArrowheads="1"/>
            </p:cNvSpPr>
            <p:nvPr/>
          </p:nvSpPr>
          <p:spPr bwMode="auto">
            <a:xfrm>
              <a:off x="748" y="2069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08" name="Oval 8"/>
            <p:cNvSpPr>
              <a:spLocks noChangeArrowheads="1"/>
            </p:cNvSpPr>
            <p:nvPr/>
          </p:nvSpPr>
          <p:spPr bwMode="auto">
            <a:xfrm>
              <a:off x="1020" y="2387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09" name="Oval 9"/>
            <p:cNvSpPr>
              <a:spLocks noChangeArrowheads="1"/>
            </p:cNvSpPr>
            <p:nvPr/>
          </p:nvSpPr>
          <p:spPr bwMode="auto">
            <a:xfrm>
              <a:off x="1383" y="2568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10" name="Oval 10"/>
            <p:cNvSpPr>
              <a:spLocks noChangeArrowheads="1"/>
            </p:cNvSpPr>
            <p:nvPr/>
          </p:nvSpPr>
          <p:spPr bwMode="auto">
            <a:xfrm>
              <a:off x="2336" y="220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11" name="Line 11"/>
            <p:cNvSpPr>
              <a:spLocks noChangeShapeType="1"/>
            </p:cNvSpPr>
            <p:nvPr/>
          </p:nvSpPr>
          <p:spPr bwMode="auto">
            <a:xfrm flipH="1">
              <a:off x="1746" y="98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12" name="Line 12"/>
            <p:cNvSpPr>
              <a:spLocks noChangeShapeType="1"/>
            </p:cNvSpPr>
            <p:nvPr/>
          </p:nvSpPr>
          <p:spPr bwMode="auto">
            <a:xfrm flipV="1">
              <a:off x="975" y="1797"/>
              <a:ext cx="635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13" name="Line 13"/>
            <p:cNvSpPr>
              <a:spLocks noChangeShapeType="1"/>
            </p:cNvSpPr>
            <p:nvPr/>
          </p:nvSpPr>
          <p:spPr bwMode="auto">
            <a:xfrm flipV="1">
              <a:off x="1202" y="1888"/>
              <a:ext cx="453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14" name="Line 14"/>
            <p:cNvSpPr>
              <a:spLocks noChangeShapeType="1"/>
            </p:cNvSpPr>
            <p:nvPr/>
          </p:nvSpPr>
          <p:spPr bwMode="auto">
            <a:xfrm flipV="1">
              <a:off x="1565" y="1888"/>
              <a:ext cx="136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15" name="Line 15"/>
            <p:cNvSpPr>
              <a:spLocks noChangeShapeType="1"/>
            </p:cNvSpPr>
            <p:nvPr/>
          </p:nvSpPr>
          <p:spPr bwMode="auto">
            <a:xfrm flipH="1" flipV="1">
              <a:off x="1882" y="1842"/>
              <a:ext cx="499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16" name="Text Box 16"/>
            <p:cNvSpPr txBox="1">
              <a:spLocks noChangeArrowheads="1"/>
            </p:cNvSpPr>
            <p:nvPr/>
          </p:nvSpPr>
          <p:spPr bwMode="auto">
            <a:xfrm>
              <a:off x="1837" y="572"/>
              <a:ext cx="77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server</a:t>
              </a:r>
            </a:p>
          </p:txBody>
        </p:sp>
        <p:sp>
          <p:nvSpPr>
            <p:cNvPr id="179217" name="Text Box 17"/>
            <p:cNvSpPr txBox="1">
              <a:spLocks noChangeArrowheads="1"/>
            </p:cNvSpPr>
            <p:nvPr/>
          </p:nvSpPr>
          <p:spPr bwMode="auto">
            <a:xfrm>
              <a:off x="1746" y="1207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0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9218" name="Text Box 18"/>
            <p:cNvSpPr txBox="1">
              <a:spLocks noChangeArrowheads="1"/>
            </p:cNvSpPr>
            <p:nvPr/>
          </p:nvSpPr>
          <p:spPr bwMode="auto">
            <a:xfrm>
              <a:off x="385" y="184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1</a:t>
              </a:r>
            </a:p>
          </p:txBody>
        </p:sp>
        <p:sp>
          <p:nvSpPr>
            <p:cNvPr id="179219" name="Text Box 19"/>
            <p:cNvSpPr txBox="1">
              <a:spLocks noChangeArrowheads="1"/>
            </p:cNvSpPr>
            <p:nvPr/>
          </p:nvSpPr>
          <p:spPr bwMode="auto">
            <a:xfrm>
              <a:off x="415" y="243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2</a:t>
              </a:r>
            </a:p>
          </p:txBody>
        </p:sp>
        <p:sp>
          <p:nvSpPr>
            <p:cNvPr id="179220" name="Text Box 20"/>
            <p:cNvSpPr txBox="1">
              <a:spLocks noChangeArrowheads="1"/>
            </p:cNvSpPr>
            <p:nvPr/>
          </p:nvSpPr>
          <p:spPr bwMode="auto">
            <a:xfrm>
              <a:off x="1020" y="2840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3</a:t>
              </a:r>
            </a:p>
          </p:txBody>
        </p:sp>
        <p:sp>
          <p:nvSpPr>
            <p:cNvPr id="179221" name="Text Box 21"/>
            <p:cNvSpPr txBox="1">
              <a:spLocks noChangeArrowheads="1"/>
            </p:cNvSpPr>
            <p:nvPr/>
          </p:nvSpPr>
          <p:spPr bwMode="auto">
            <a:xfrm>
              <a:off x="2426" y="2523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n</a:t>
              </a:r>
            </a:p>
          </p:txBody>
        </p:sp>
        <p:sp>
          <p:nvSpPr>
            <p:cNvPr id="179222" name="Text Box 22"/>
            <p:cNvSpPr txBox="1">
              <a:spLocks noChangeArrowheads="1"/>
            </p:cNvSpPr>
            <p:nvPr/>
          </p:nvSpPr>
          <p:spPr bwMode="auto">
            <a:xfrm>
              <a:off x="1111" y="1706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1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9223" name="Text Box 23"/>
            <p:cNvSpPr txBox="1">
              <a:spLocks noChangeArrowheads="1"/>
            </p:cNvSpPr>
            <p:nvPr/>
          </p:nvSpPr>
          <p:spPr bwMode="auto">
            <a:xfrm>
              <a:off x="1156" y="1979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2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9224" name="Text Box 24"/>
            <p:cNvSpPr txBox="1">
              <a:spLocks noChangeArrowheads="1"/>
            </p:cNvSpPr>
            <p:nvPr/>
          </p:nvSpPr>
          <p:spPr bwMode="auto">
            <a:xfrm>
              <a:off x="1383" y="2115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3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9225" name="Text Box 25"/>
            <p:cNvSpPr txBox="1">
              <a:spLocks noChangeArrowheads="1"/>
            </p:cNvSpPr>
            <p:nvPr/>
          </p:nvSpPr>
          <p:spPr bwMode="auto">
            <a:xfrm>
              <a:off x="2064" y="1842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n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9226" name="Oval 26"/>
            <p:cNvSpPr>
              <a:spLocks noChangeArrowheads="1"/>
            </p:cNvSpPr>
            <p:nvPr/>
          </p:nvSpPr>
          <p:spPr bwMode="auto">
            <a:xfrm>
              <a:off x="1791" y="2659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27" name="Oval 27"/>
            <p:cNvSpPr>
              <a:spLocks noChangeArrowheads="1"/>
            </p:cNvSpPr>
            <p:nvPr/>
          </p:nvSpPr>
          <p:spPr bwMode="auto">
            <a:xfrm>
              <a:off x="1927" y="2614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9228" name="Oval 28"/>
            <p:cNvSpPr>
              <a:spLocks noChangeArrowheads="1"/>
            </p:cNvSpPr>
            <p:nvPr/>
          </p:nvSpPr>
          <p:spPr bwMode="auto">
            <a:xfrm>
              <a:off x="2064" y="2568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7682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Theoretical Capacity: </a:t>
            </a:r>
            <a:br>
              <a:rPr lang="en-US">
                <a:latin typeface="Comic Sans MS" charset="0"/>
              </a:rPr>
            </a:br>
            <a:r>
              <a:rPr lang="en-US">
                <a:latin typeface="Comic Sans MS" charset="0"/>
              </a:rPr>
              <a:t>upload is bottleneck</a:t>
            </a:r>
          </a:p>
        </p:txBody>
      </p:sp>
      <p:sp>
        <p:nvSpPr>
          <p:cNvPr id="1812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Assume </a:t>
            </a:r>
            <a:r>
              <a:rPr lang="en-US" altLang="zh-TW" sz="3200" dirty="0">
                <a:solidFill>
                  <a:srgbClr val="000000"/>
                </a:solidFill>
                <a:latin typeface="Comic Sans MS" charset="0"/>
                <a:ea typeface="新細明體" charset="0"/>
                <a:cs typeface="新細明體" charset="0"/>
              </a:rPr>
              <a:t>c</a:t>
            </a:r>
            <a:r>
              <a:rPr lang="en-US" altLang="zh-TW" sz="3200" baseline="-25000" dirty="0">
                <a:solidFill>
                  <a:srgbClr val="000000"/>
                </a:solidFill>
                <a:latin typeface="Comic Sans MS" charset="0"/>
                <a:ea typeface="新細明體" charset="0"/>
                <a:cs typeface="新細明體" charset="0"/>
              </a:rPr>
              <a:t>0 </a:t>
            </a:r>
            <a:r>
              <a:rPr lang="en-US" altLang="zh-TW" dirty="0">
                <a:latin typeface="Comic Sans MS" charset="0"/>
                <a:ea typeface="新細明體" charset="0"/>
                <a:cs typeface="新細明體" charset="0"/>
              </a:rPr>
              <a:t>&gt; (</a:t>
            </a:r>
            <a:r>
              <a:rPr lang="en-US" altLang="zh-TW" b="1" dirty="0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</a:rPr>
              <a:t>C</a:t>
            </a:r>
            <a:r>
              <a:rPr lang="en-US" altLang="zh-TW" b="1" baseline="-25000" dirty="0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</a:rPr>
              <a:t>0</a:t>
            </a:r>
            <a:r>
              <a:rPr lang="en-US" altLang="zh-TW" b="1" dirty="0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</a:rPr>
              <a:t>+</a:t>
            </a:r>
            <a:r>
              <a:rPr lang="en-US" altLang="zh-TW" b="1" dirty="0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  <a:sym typeface="Symbol" charset="0"/>
              </a:rPr>
              <a:t>C</a:t>
            </a:r>
            <a:r>
              <a:rPr lang="en-US" altLang="zh-TW" b="1" baseline="-25000" dirty="0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  <a:sym typeface="Symbol" charset="0"/>
              </a:rPr>
              <a:t>i</a:t>
            </a:r>
            <a:r>
              <a:rPr lang="en-US" altLang="zh-TW" b="1" dirty="0">
                <a:solidFill>
                  <a:srgbClr val="000000"/>
                </a:solidFill>
                <a:latin typeface="Tw Cen MT" charset="0"/>
                <a:ea typeface="新細明體" charset="0"/>
                <a:cs typeface="新細明體" charset="0"/>
                <a:sym typeface="Symbol" charset="0"/>
              </a:rPr>
              <a:t>)/n</a:t>
            </a:r>
            <a:endParaRPr lang="en-US" dirty="0"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Tree </a:t>
            </a:r>
            <a:r>
              <a:rPr lang="en-US" dirty="0" err="1">
                <a:latin typeface="Comic Sans MS" charset="0"/>
              </a:rPr>
              <a:t>i</a:t>
            </a:r>
            <a:r>
              <a:rPr lang="en-US" dirty="0">
                <a:latin typeface="Comic Sans MS" charset="0"/>
              </a:rPr>
              <a:t>:</a:t>
            </a:r>
            <a:br>
              <a:rPr lang="en-US" dirty="0">
                <a:latin typeface="Comic Sans MS" charset="0"/>
              </a:rPr>
            </a:br>
            <a:r>
              <a:rPr lang="en-US" dirty="0">
                <a:latin typeface="Comic Sans MS" charset="0"/>
              </a:rPr>
              <a:t>server </a:t>
            </a:r>
            <a:r>
              <a:rPr lang="en-US" dirty="0">
                <a:latin typeface="Comic Sans MS" charset="0"/>
                <a:sym typeface="Wingdings" charset="0"/>
              </a:rPr>
              <a:t> client </a:t>
            </a:r>
            <a:r>
              <a:rPr lang="en-US" dirty="0" err="1">
                <a:latin typeface="Comic Sans MS" charset="0"/>
                <a:sym typeface="Wingdings" charset="0"/>
              </a:rPr>
              <a:t>i</a:t>
            </a:r>
            <a:r>
              <a:rPr lang="en-US" dirty="0">
                <a:latin typeface="Comic Sans MS" charset="0"/>
                <a:sym typeface="Wingdings" charset="0"/>
              </a:rPr>
              <a:t>: </a:t>
            </a:r>
            <a:r>
              <a:rPr lang="en-US" altLang="zh-TW" sz="3200" dirty="0">
                <a:solidFill>
                  <a:srgbClr val="000000"/>
                </a:solidFill>
                <a:latin typeface="Comic Sans MS" charset="0"/>
                <a:ea typeface="新細明體" charset="0"/>
                <a:cs typeface="新細明體" charset="0"/>
              </a:rPr>
              <a:t>c</a:t>
            </a:r>
            <a:r>
              <a:rPr lang="en-US" altLang="zh-TW" sz="3200" baseline="-25000" dirty="0">
                <a:solidFill>
                  <a:srgbClr val="000000"/>
                </a:solidFill>
                <a:latin typeface="Comic Sans MS" charset="0"/>
                <a:ea typeface="新細明體" charset="0"/>
                <a:cs typeface="新細明體" charset="0"/>
              </a:rPr>
              <a:t>i</a:t>
            </a:r>
            <a:r>
              <a:rPr lang="en-US" altLang="zh-TW" sz="1800" baseline="-25000" dirty="0">
                <a:solidFill>
                  <a:srgbClr val="000000"/>
                </a:solidFill>
                <a:latin typeface="Comic Sans MS" charset="0"/>
                <a:ea typeface="新細明體" charset="0"/>
                <a:cs typeface="新細明體" charset="0"/>
              </a:rPr>
              <a:t> </a:t>
            </a:r>
            <a:r>
              <a:rPr lang="en-US" dirty="0">
                <a:latin typeface="Comic Sans MS" charset="0"/>
                <a:sym typeface="Wingdings" charset="0"/>
              </a:rPr>
              <a:t>/(n-1)</a:t>
            </a:r>
            <a:br>
              <a:rPr lang="en-US" dirty="0">
                <a:latin typeface="Comic Sans MS" charset="0"/>
                <a:sym typeface="Wingdings" charset="0"/>
              </a:rPr>
            </a:br>
            <a:r>
              <a:rPr lang="en-US" dirty="0">
                <a:latin typeface="Comic Sans MS" charset="0"/>
                <a:sym typeface="Wingdings" charset="0"/>
              </a:rPr>
              <a:t>client </a:t>
            </a:r>
            <a:r>
              <a:rPr lang="en-US" dirty="0" err="1">
                <a:latin typeface="Comic Sans MS" charset="0"/>
                <a:sym typeface="Wingdings" charset="0"/>
              </a:rPr>
              <a:t>i</a:t>
            </a:r>
            <a:r>
              <a:rPr lang="en-US" dirty="0">
                <a:latin typeface="Comic Sans MS" charset="0"/>
                <a:sym typeface="Wingdings" charset="0"/>
              </a:rPr>
              <a:t>  other n-1</a:t>
            </a:r>
            <a:r>
              <a:rPr lang="en-US" dirty="0">
                <a:latin typeface="Comic Sans MS" charset="0"/>
              </a:rPr>
              <a:t> clients</a:t>
            </a:r>
          </a:p>
          <a:p>
            <a:endParaRPr lang="en-US" dirty="0">
              <a:latin typeface="Comic Sans MS" charset="0"/>
            </a:endParaRPr>
          </a:p>
          <a:p>
            <a:endParaRPr lang="en-US" dirty="0"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Tree 0:</a:t>
            </a:r>
            <a:br>
              <a:rPr lang="en-US" dirty="0">
                <a:latin typeface="Comic Sans MS" charset="0"/>
              </a:rPr>
            </a:br>
            <a:r>
              <a:rPr lang="en-US" dirty="0">
                <a:latin typeface="Comic Sans MS" charset="0"/>
              </a:rPr>
              <a:t>server has remaining</a:t>
            </a:r>
            <a:br>
              <a:rPr lang="en-US" dirty="0">
                <a:latin typeface="Comic Sans MS" charset="0"/>
              </a:rPr>
            </a:br>
            <a:r>
              <a:rPr lang="en-US" altLang="zh-TW" dirty="0">
                <a:solidFill>
                  <a:srgbClr val="000000"/>
                </a:solidFill>
                <a:latin typeface="Comic Sans MS" charset="0"/>
                <a:ea typeface="新細明體" charset="0"/>
                <a:cs typeface="新細明體" charset="0"/>
              </a:rPr>
              <a:t> </a:t>
            </a:r>
            <a:r>
              <a:rPr lang="en-US" altLang="zh-TW" sz="3200" dirty="0">
                <a:solidFill>
                  <a:srgbClr val="000000"/>
                </a:solidFill>
                <a:latin typeface="Comic Sans MS" charset="0"/>
                <a:ea typeface="新細明體" charset="0"/>
                <a:cs typeface="新細明體" charset="0"/>
              </a:rPr>
              <a:t>c</a:t>
            </a:r>
            <a:r>
              <a:rPr lang="en-US" altLang="zh-TW" sz="3200" baseline="-25000" dirty="0">
                <a:solidFill>
                  <a:srgbClr val="000000"/>
                </a:solidFill>
                <a:latin typeface="Comic Sans MS" charset="0"/>
                <a:ea typeface="新細明體" charset="0"/>
                <a:cs typeface="新細明體" charset="0"/>
              </a:rPr>
              <a:t>m</a:t>
            </a:r>
            <a:r>
              <a:rPr lang="en-US" altLang="zh-TW" sz="1800" baseline="-25000" dirty="0">
                <a:solidFill>
                  <a:srgbClr val="000000"/>
                </a:solidFill>
                <a:latin typeface="Comic Sans MS" charset="0"/>
                <a:ea typeface="新細明體" charset="0"/>
                <a:cs typeface="新細明體" charset="0"/>
              </a:rPr>
              <a:t> </a:t>
            </a:r>
            <a:r>
              <a:rPr lang="en-US" dirty="0">
                <a:latin typeface="Comic Sans MS" charset="0"/>
              </a:rPr>
              <a:t>= c0 – (c1 + c2 + … </a:t>
            </a:r>
            <a:r>
              <a:rPr lang="en-US" dirty="0" err="1">
                <a:latin typeface="Comic Sans MS" charset="0"/>
              </a:rPr>
              <a:t>cn</a:t>
            </a:r>
            <a:r>
              <a:rPr lang="en-US" dirty="0">
                <a:latin typeface="Comic Sans MS" charset="0"/>
              </a:rPr>
              <a:t>)/(n-1)</a:t>
            </a:r>
            <a:br>
              <a:rPr lang="en-US" dirty="0">
                <a:latin typeface="Comic Sans MS" charset="0"/>
              </a:rPr>
            </a:br>
            <a:r>
              <a:rPr lang="en-US" dirty="0">
                <a:latin typeface="Comic Sans MS" charset="0"/>
              </a:rPr>
              <a:t>send to client </a:t>
            </a:r>
            <a:r>
              <a:rPr lang="en-US" dirty="0" err="1">
                <a:latin typeface="Comic Sans MS" charset="0"/>
              </a:rPr>
              <a:t>i</a:t>
            </a:r>
            <a:r>
              <a:rPr lang="en-US" dirty="0">
                <a:latin typeface="Comic Sans MS" charset="0"/>
              </a:rPr>
              <a:t>: c</a:t>
            </a:r>
            <a:r>
              <a:rPr lang="en-US" baseline="-25000" dirty="0">
                <a:latin typeface="Comic Sans MS" charset="0"/>
              </a:rPr>
              <a:t>m</a:t>
            </a:r>
            <a:r>
              <a:rPr lang="en-US" dirty="0">
                <a:latin typeface="Comic Sans MS" charset="0"/>
              </a:rPr>
              <a:t>/n</a:t>
            </a:r>
          </a:p>
        </p:txBody>
      </p:sp>
      <p:sp>
        <p:nvSpPr>
          <p:cNvPr id="18125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01A885-E849-4345-BA1B-BEECE193E4C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grpSp>
        <p:nvGrpSpPr>
          <p:cNvPr id="181252" name="Group 36"/>
          <p:cNvGrpSpPr>
            <a:grpSpLocks/>
          </p:cNvGrpSpPr>
          <p:nvPr/>
        </p:nvGrpSpPr>
        <p:grpSpPr bwMode="auto">
          <a:xfrm>
            <a:off x="6272185" y="4314825"/>
            <a:ext cx="2490284" cy="2349500"/>
            <a:chOff x="6078797" y="1627195"/>
            <a:chExt cx="2489777" cy="2349061"/>
          </a:xfrm>
        </p:grpSpPr>
        <p:grpSp>
          <p:nvGrpSpPr>
            <p:cNvPr id="181274" name="Group 4"/>
            <p:cNvGrpSpPr>
              <a:grpSpLocks/>
            </p:cNvGrpSpPr>
            <p:nvPr/>
          </p:nvGrpSpPr>
          <p:grpSpPr bwMode="auto">
            <a:xfrm>
              <a:off x="6078797" y="1627195"/>
              <a:ext cx="2489777" cy="2349061"/>
              <a:chOff x="3073" y="1080"/>
              <a:chExt cx="1135" cy="927"/>
            </a:xfrm>
          </p:grpSpPr>
          <p:grpSp>
            <p:nvGrpSpPr>
              <p:cNvPr id="181279" name="Group 5"/>
              <p:cNvGrpSpPr>
                <a:grpSpLocks/>
              </p:cNvGrpSpPr>
              <p:nvPr/>
            </p:nvGrpSpPr>
            <p:grpSpPr bwMode="auto">
              <a:xfrm>
                <a:off x="3221" y="1202"/>
                <a:ext cx="725" cy="630"/>
                <a:chOff x="3029" y="1154"/>
                <a:chExt cx="725" cy="630"/>
              </a:xfrm>
            </p:grpSpPr>
            <p:sp>
              <p:nvSpPr>
                <p:cNvPr id="181285" name="Oval 6"/>
                <p:cNvSpPr>
                  <a:spLocks noChangeArrowheads="1"/>
                </p:cNvSpPr>
                <p:nvPr/>
              </p:nvSpPr>
              <p:spPr bwMode="auto">
                <a:xfrm>
                  <a:off x="3337" y="1154"/>
                  <a:ext cx="95" cy="88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81286" name="Oval 7"/>
                <p:cNvSpPr>
                  <a:spLocks noChangeArrowheads="1"/>
                </p:cNvSpPr>
                <p:nvPr/>
              </p:nvSpPr>
              <p:spPr bwMode="auto">
                <a:xfrm>
                  <a:off x="3244" y="1698"/>
                  <a:ext cx="87" cy="8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81287" name="Oval 8"/>
                <p:cNvSpPr>
                  <a:spLocks noChangeArrowheads="1"/>
                </p:cNvSpPr>
                <p:nvPr/>
              </p:nvSpPr>
              <p:spPr bwMode="auto">
                <a:xfrm>
                  <a:off x="3507" y="1676"/>
                  <a:ext cx="96" cy="81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81288" name="Oval 9"/>
                <p:cNvSpPr>
                  <a:spLocks noChangeArrowheads="1"/>
                </p:cNvSpPr>
                <p:nvPr/>
              </p:nvSpPr>
              <p:spPr bwMode="auto">
                <a:xfrm>
                  <a:off x="3648" y="1441"/>
                  <a:ext cx="106" cy="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81289" name="Oval 10"/>
                <p:cNvSpPr>
                  <a:spLocks noChangeArrowheads="1"/>
                </p:cNvSpPr>
                <p:nvPr/>
              </p:nvSpPr>
              <p:spPr bwMode="auto">
                <a:xfrm>
                  <a:off x="3029" y="1560"/>
                  <a:ext cx="93" cy="93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</p:grpSp>
          <p:sp>
            <p:nvSpPr>
              <p:cNvPr id="181280" name="Text Box 11"/>
              <p:cNvSpPr txBox="1">
                <a:spLocks noChangeArrowheads="1"/>
              </p:cNvSpPr>
              <p:nvPr/>
            </p:nvSpPr>
            <p:spPr bwMode="auto">
              <a:xfrm>
                <a:off x="3499" y="1080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C</a:t>
                </a:r>
                <a:r>
                  <a:rPr kumimoji="0" lang="en-US" altLang="zh-TW" sz="1800" b="0" i="0" u="none" strike="noStrike" kern="120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0</a:t>
                </a:r>
              </a:p>
            </p:txBody>
          </p:sp>
          <p:sp>
            <p:nvSpPr>
              <p:cNvPr id="181281" name="Text Box 12"/>
              <p:cNvSpPr txBox="1">
                <a:spLocks noChangeArrowheads="1"/>
              </p:cNvSpPr>
              <p:nvPr/>
            </p:nvSpPr>
            <p:spPr bwMode="auto">
              <a:xfrm>
                <a:off x="3073" y="1588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C</a:t>
                </a:r>
                <a:r>
                  <a:rPr kumimoji="0" lang="en-US" altLang="zh-TW" sz="1800" b="0" i="0" u="none" strike="noStrike" kern="120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1</a:t>
                </a:r>
              </a:p>
            </p:txBody>
          </p:sp>
          <p:sp>
            <p:nvSpPr>
              <p:cNvPr id="181282" name="Text Box 13"/>
              <p:cNvSpPr txBox="1">
                <a:spLocks noChangeArrowheads="1"/>
              </p:cNvSpPr>
              <p:nvPr/>
            </p:nvSpPr>
            <p:spPr bwMode="auto">
              <a:xfrm>
                <a:off x="3408" y="1776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C</a:t>
                </a:r>
                <a:r>
                  <a:rPr kumimoji="0" lang="en-US" altLang="zh-TW" sz="1800" b="0" i="0" u="none" strike="noStrike" kern="120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2</a:t>
                </a:r>
              </a:p>
            </p:txBody>
          </p:sp>
          <p:sp>
            <p:nvSpPr>
              <p:cNvPr id="181283" name="Text Box 14"/>
              <p:cNvSpPr txBox="1">
                <a:spLocks noChangeArrowheads="1"/>
              </p:cNvSpPr>
              <p:nvPr/>
            </p:nvSpPr>
            <p:spPr bwMode="auto">
              <a:xfrm>
                <a:off x="3696" y="1776"/>
                <a:ext cx="336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C</a:t>
                </a:r>
                <a:r>
                  <a:rPr kumimoji="0" lang="en-US" altLang="zh-TW" sz="1800" b="0" i="0" u="none" strike="noStrike" kern="120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i</a:t>
                </a:r>
              </a:p>
            </p:txBody>
          </p:sp>
          <p:sp>
            <p:nvSpPr>
              <p:cNvPr id="181284" name="Text Box 15"/>
              <p:cNvSpPr txBox="1">
                <a:spLocks noChangeArrowheads="1"/>
              </p:cNvSpPr>
              <p:nvPr/>
            </p:nvSpPr>
            <p:spPr bwMode="auto">
              <a:xfrm>
                <a:off x="3872" y="1522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C</a:t>
                </a:r>
                <a:r>
                  <a:rPr kumimoji="0" lang="en-US" altLang="zh-TW" sz="1800" b="0" i="0" u="none" strike="noStrike" kern="120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n</a:t>
                </a:r>
              </a:p>
            </p:txBody>
          </p:sp>
        </p:grpSp>
        <p:sp>
          <p:nvSpPr>
            <p:cNvPr id="181275" name="Line 28"/>
            <p:cNvSpPr>
              <a:spLocks noChangeShapeType="1"/>
            </p:cNvSpPr>
            <p:nvPr/>
          </p:nvSpPr>
          <p:spPr bwMode="auto">
            <a:xfrm flipH="1">
              <a:off x="6511636" y="2098963"/>
              <a:ext cx="574963" cy="86590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1276" name="Line 29"/>
            <p:cNvSpPr>
              <a:spLocks noChangeShapeType="1"/>
            </p:cNvSpPr>
            <p:nvPr/>
          </p:nvSpPr>
          <p:spPr bwMode="auto">
            <a:xfrm flipH="1">
              <a:off x="7010400" y="2168237"/>
              <a:ext cx="173181" cy="121227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1277" name="Line 30"/>
            <p:cNvSpPr>
              <a:spLocks noChangeShapeType="1"/>
            </p:cNvSpPr>
            <p:nvPr/>
          </p:nvSpPr>
          <p:spPr bwMode="auto">
            <a:xfrm>
              <a:off x="7225144" y="2140528"/>
              <a:ext cx="297874" cy="11014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1278" name="Line 31"/>
            <p:cNvSpPr>
              <a:spLocks noChangeShapeType="1"/>
            </p:cNvSpPr>
            <p:nvPr/>
          </p:nvSpPr>
          <p:spPr bwMode="auto">
            <a:xfrm>
              <a:off x="7287492" y="2119745"/>
              <a:ext cx="526472" cy="54032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181253" name="Group 37"/>
          <p:cNvGrpSpPr>
            <a:grpSpLocks/>
          </p:cNvGrpSpPr>
          <p:nvPr/>
        </p:nvGrpSpPr>
        <p:grpSpPr bwMode="auto">
          <a:xfrm>
            <a:off x="5840415" y="1725613"/>
            <a:ext cx="3226196" cy="2303462"/>
            <a:chOff x="5839691" y="1661825"/>
            <a:chExt cx="2049463" cy="1420813"/>
          </a:xfrm>
        </p:grpSpPr>
        <p:grpSp>
          <p:nvGrpSpPr>
            <p:cNvPr id="181258" name="Group 16"/>
            <p:cNvGrpSpPr>
              <a:grpSpLocks/>
            </p:cNvGrpSpPr>
            <p:nvPr/>
          </p:nvGrpSpPr>
          <p:grpSpPr bwMode="auto">
            <a:xfrm>
              <a:off x="5839691" y="1661825"/>
              <a:ext cx="2049463" cy="1420813"/>
              <a:chOff x="3024" y="1025"/>
              <a:chExt cx="1291" cy="895"/>
            </a:xfrm>
          </p:grpSpPr>
          <p:grpSp>
            <p:nvGrpSpPr>
              <p:cNvPr id="181263" name="Group 17"/>
              <p:cNvGrpSpPr>
                <a:grpSpLocks/>
              </p:cNvGrpSpPr>
              <p:nvPr/>
            </p:nvGrpSpPr>
            <p:grpSpPr bwMode="auto">
              <a:xfrm>
                <a:off x="3120" y="1104"/>
                <a:ext cx="864" cy="720"/>
                <a:chOff x="2928" y="1056"/>
                <a:chExt cx="864" cy="720"/>
              </a:xfrm>
            </p:grpSpPr>
            <p:sp>
              <p:nvSpPr>
                <p:cNvPr id="181269" name="Oval 18"/>
                <p:cNvSpPr>
                  <a:spLocks noChangeArrowheads="1"/>
                </p:cNvSpPr>
                <p:nvPr/>
              </p:nvSpPr>
              <p:spPr bwMode="auto">
                <a:xfrm>
                  <a:off x="3312" y="1056"/>
                  <a:ext cx="144" cy="144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81270" name="Oval 19"/>
                <p:cNvSpPr>
                  <a:spLocks noChangeArrowheads="1"/>
                </p:cNvSpPr>
                <p:nvPr/>
              </p:nvSpPr>
              <p:spPr bwMode="auto">
                <a:xfrm>
                  <a:off x="3168" y="1632"/>
                  <a:ext cx="144" cy="144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81271" name="Oval 20"/>
                <p:cNvSpPr>
                  <a:spLocks noChangeArrowheads="1"/>
                </p:cNvSpPr>
                <p:nvPr/>
              </p:nvSpPr>
              <p:spPr bwMode="auto">
                <a:xfrm>
                  <a:off x="3456" y="1632"/>
                  <a:ext cx="144" cy="144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81272" name="Oval 21"/>
                <p:cNvSpPr>
                  <a:spLocks noChangeArrowheads="1"/>
                </p:cNvSpPr>
                <p:nvPr/>
              </p:nvSpPr>
              <p:spPr bwMode="auto">
                <a:xfrm>
                  <a:off x="3648" y="1392"/>
                  <a:ext cx="144" cy="144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81273" name="Oval 22"/>
                <p:cNvSpPr>
                  <a:spLocks noChangeArrowheads="1"/>
                </p:cNvSpPr>
                <p:nvPr/>
              </p:nvSpPr>
              <p:spPr bwMode="auto">
                <a:xfrm>
                  <a:off x="2928" y="1440"/>
                  <a:ext cx="144" cy="144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</p:grpSp>
          <p:sp>
            <p:nvSpPr>
              <p:cNvPr id="181264" name="Text Box 23"/>
              <p:cNvSpPr txBox="1">
                <a:spLocks noChangeArrowheads="1"/>
              </p:cNvSpPr>
              <p:nvPr/>
            </p:nvSpPr>
            <p:spPr bwMode="auto">
              <a:xfrm>
                <a:off x="3614" y="1025"/>
                <a:ext cx="336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c</a:t>
                </a:r>
                <a:r>
                  <a:rPr kumimoji="0" lang="en-US" altLang="zh-TW" sz="1800" b="0" i="0" u="none" strike="noStrike" kern="120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0</a:t>
                </a:r>
              </a:p>
            </p:txBody>
          </p:sp>
          <p:sp>
            <p:nvSpPr>
              <p:cNvPr id="181265" name="Text Box 24"/>
              <p:cNvSpPr txBox="1">
                <a:spLocks noChangeArrowheads="1"/>
              </p:cNvSpPr>
              <p:nvPr/>
            </p:nvSpPr>
            <p:spPr bwMode="auto">
              <a:xfrm>
                <a:off x="3024" y="1568"/>
                <a:ext cx="336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c</a:t>
                </a:r>
                <a:r>
                  <a:rPr kumimoji="0" lang="en-US" altLang="zh-TW" sz="1800" b="0" i="0" u="none" strike="noStrike" kern="120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i</a:t>
                </a:r>
              </a:p>
            </p:txBody>
          </p:sp>
          <p:sp>
            <p:nvSpPr>
              <p:cNvPr id="181266" name="Text Box 25"/>
              <p:cNvSpPr txBox="1">
                <a:spLocks noChangeArrowheads="1"/>
              </p:cNvSpPr>
              <p:nvPr/>
            </p:nvSpPr>
            <p:spPr bwMode="auto">
              <a:xfrm>
                <a:off x="3408" y="1776"/>
                <a:ext cx="336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c</a:t>
                </a:r>
                <a:r>
                  <a:rPr kumimoji="0" lang="en-US" altLang="zh-TW" sz="1800" b="0" i="0" u="none" strike="noStrike" kern="120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1</a:t>
                </a:r>
              </a:p>
            </p:txBody>
          </p:sp>
          <p:sp>
            <p:nvSpPr>
              <p:cNvPr id="181267" name="Text Box 26"/>
              <p:cNvSpPr txBox="1">
                <a:spLocks noChangeArrowheads="1"/>
              </p:cNvSpPr>
              <p:nvPr/>
            </p:nvSpPr>
            <p:spPr bwMode="auto">
              <a:xfrm>
                <a:off x="3696" y="1776"/>
                <a:ext cx="336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c</a:t>
                </a:r>
                <a:r>
                  <a:rPr kumimoji="0" lang="en-US" altLang="zh-TW" sz="1800" b="0" i="0" u="none" strike="noStrike" kern="120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2</a:t>
                </a:r>
              </a:p>
            </p:txBody>
          </p:sp>
          <p:sp>
            <p:nvSpPr>
              <p:cNvPr id="181268" name="Text Box 27"/>
              <p:cNvSpPr txBox="1">
                <a:spLocks noChangeArrowheads="1"/>
              </p:cNvSpPr>
              <p:nvPr/>
            </p:nvSpPr>
            <p:spPr bwMode="auto">
              <a:xfrm>
                <a:off x="3979" y="1420"/>
                <a:ext cx="336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c</a:t>
                </a:r>
                <a:r>
                  <a:rPr kumimoji="0" lang="en-US" altLang="zh-TW" sz="1800" b="0" i="0" u="none" strike="noStrike" kern="120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新細明體" charset="0"/>
                    <a:cs typeface="新細明體" charset="0"/>
                  </a:rPr>
                  <a:t>n</a:t>
                </a:r>
                <a:endParaRPr kumimoji="0" lang="en-US" altLang="zh-TW" sz="1800" b="0" i="0" u="none" strike="noStrike" kern="120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endParaRPr>
              </a:p>
            </p:txBody>
          </p:sp>
        </p:grpSp>
        <p:sp>
          <p:nvSpPr>
            <p:cNvPr id="181259" name="Line 32"/>
            <p:cNvSpPr>
              <a:spLocks noChangeShapeType="1"/>
            </p:cNvSpPr>
            <p:nvPr/>
          </p:nvSpPr>
          <p:spPr bwMode="auto">
            <a:xfrm flipH="1">
              <a:off x="6220690" y="2015837"/>
              <a:ext cx="381000" cy="3810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1260" name="Line 33"/>
            <p:cNvSpPr>
              <a:spLocks noChangeShapeType="1"/>
            </p:cNvSpPr>
            <p:nvPr/>
          </p:nvSpPr>
          <p:spPr bwMode="auto">
            <a:xfrm>
              <a:off x="6220690" y="2473037"/>
              <a:ext cx="152400" cy="228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1261" name="Line 34"/>
            <p:cNvSpPr>
              <a:spLocks noChangeShapeType="1"/>
            </p:cNvSpPr>
            <p:nvPr/>
          </p:nvSpPr>
          <p:spPr bwMode="auto">
            <a:xfrm>
              <a:off x="6220690" y="2473037"/>
              <a:ext cx="609600" cy="2286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1262" name="Line 35"/>
            <p:cNvSpPr>
              <a:spLocks noChangeShapeType="1"/>
            </p:cNvSpPr>
            <p:nvPr/>
          </p:nvSpPr>
          <p:spPr bwMode="auto">
            <a:xfrm>
              <a:off x="6220690" y="2473037"/>
              <a:ext cx="9144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81254" name="Rectangle 38"/>
          <p:cNvSpPr>
            <a:spLocks noChangeArrowheads="1"/>
          </p:cNvSpPr>
          <p:nvPr/>
        </p:nvSpPr>
        <p:spPr bwMode="auto">
          <a:xfrm>
            <a:off x="5861050" y="2260600"/>
            <a:ext cx="1066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charset="0"/>
                <a:cs typeface="新細明體" charset="0"/>
              </a:rPr>
              <a:t>c</a:t>
            </a:r>
            <a:r>
              <a:rPr kumimoji="0" lang="en-US" altLang="zh-TW" sz="20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charset="0"/>
                <a:cs typeface="新細明體" charset="0"/>
              </a:rPr>
              <a:t>i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  <a:sym typeface="Wingdings" charset="0"/>
              </a:rPr>
              <a:t>/(n-1)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81255" name="Rectangle 39"/>
          <p:cNvSpPr>
            <a:spLocks noChangeArrowheads="1"/>
          </p:cNvSpPr>
          <p:nvPr/>
        </p:nvSpPr>
        <p:spPr bwMode="auto">
          <a:xfrm>
            <a:off x="6316663" y="4948238"/>
            <a:ext cx="708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charset="0"/>
                <a:cs typeface="新細明體" charset="0"/>
              </a:rPr>
              <a:t>c</a:t>
            </a:r>
            <a:r>
              <a:rPr kumimoji="0" lang="en-US" altLang="zh-TW" sz="24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charset="0"/>
                <a:cs typeface="新細明體" charset="0"/>
              </a:rPr>
              <a:t>m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/n</a:t>
            </a:r>
          </a:p>
        </p:txBody>
      </p:sp>
      <p:cxnSp>
        <p:nvCxnSpPr>
          <p:cNvPr id="181256" name="Straight Connector 43"/>
          <p:cNvCxnSpPr>
            <a:cxnSpLocks noChangeShapeType="1"/>
            <a:endCxn id="181268" idx="1"/>
          </p:cNvCxnSpPr>
          <p:nvPr/>
        </p:nvCxnSpPr>
        <p:spPr bwMode="auto">
          <a:xfrm rot="5400000" flipH="1" flipV="1">
            <a:off x="7996633" y="2960203"/>
            <a:ext cx="265113" cy="200025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81257" name="Rectangle 41"/>
          <p:cNvSpPr>
            <a:spLocks noChangeArrowheads="1"/>
          </p:cNvSpPr>
          <p:nvPr/>
        </p:nvSpPr>
        <p:spPr bwMode="auto">
          <a:xfrm>
            <a:off x="5338763" y="1276350"/>
            <a:ext cx="3805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charset="0"/>
                <a:ea typeface="新細明體" charset="0"/>
                <a:cs typeface="新細明體" charset="0"/>
              </a:rPr>
              <a:t>R = min{C</a:t>
            </a:r>
            <a:r>
              <a:rPr kumimoji="0" lang="en-US" altLang="zh-TW" sz="2800" b="1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charset="0"/>
                <a:ea typeface="新細明體" charset="0"/>
                <a:cs typeface="新細明體" charset="0"/>
              </a:rPr>
              <a:t>0</a:t>
            </a:r>
            <a:r>
              <a:rPr kumimoji="0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charset="0"/>
                <a:ea typeface="新細明體" charset="0"/>
                <a:cs typeface="新細明體" charset="0"/>
              </a:rPr>
              <a:t>, (C</a:t>
            </a:r>
            <a:r>
              <a:rPr kumimoji="0" lang="en-US" altLang="zh-TW" sz="2800" b="1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charset="0"/>
                <a:ea typeface="新細明體" charset="0"/>
                <a:cs typeface="新細明體" charset="0"/>
              </a:rPr>
              <a:t>0</a:t>
            </a:r>
            <a:r>
              <a:rPr kumimoji="0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charset="0"/>
                <a:ea typeface="新細明體" charset="0"/>
                <a:cs typeface="新細明體" charset="0"/>
              </a:rPr>
              <a:t>+</a:t>
            </a:r>
            <a:r>
              <a:rPr kumimoji="0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charset="0"/>
                <a:ea typeface="新細明體" charset="0"/>
                <a:cs typeface="新細明體" charset="0"/>
                <a:sym typeface="Symbol" charset="0"/>
              </a:rPr>
              <a:t>C</a:t>
            </a:r>
            <a:r>
              <a:rPr kumimoji="0" lang="en-US" altLang="zh-TW" sz="2800" b="1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charset="0"/>
                <a:ea typeface="新細明體" charset="0"/>
                <a:cs typeface="新細明體" charset="0"/>
                <a:sym typeface="Symbol" charset="0"/>
              </a:rPr>
              <a:t>i</a:t>
            </a:r>
            <a:r>
              <a:rPr kumimoji="0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charset="0"/>
                <a:ea typeface="新細明體" charset="0"/>
                <a:cs typeface="新細明體" charset="0"/>
                <a:sym typeface="Symbol" charset="0"/>
              </a:rPr>
              <a:t>)/n}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2395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Title 2"/>
          <p:cNvSpPr>
            <a:spLocks noGrp="1"/>
          </p:cNvSpPr>
          <p:nvPr>
            <p:ph type="title"/>
          </p:nvPr>
        </p:nvSpPr>
        <p:spPr>
          <a:xfrm>
            <a:off x="533400" y="173038"/>
            <a:ext cx="7772400" cy="1143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Why not Building the Trees?</a:t>
            </a:r>
          </a:p>
        </p:txBody>
      </p:sp>
      <p:sp>
        <p:nvSpPr>
          <p:cNvPr id="183298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502D554-DFAC-2541-988A-5822EAD6C24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grpSp>
        <p:nvGrpSpPr>
          <p:cNvPr id="183299" name="Group 4"/>
          <p:cNvGrpSpPr>
            <a:grpSpLocks/>
          </p:cNvGrpSpPr>
          <p:nvPr/>
        </p:nvGrpSpPr>
        <p:grpSpPr bwMode="auto">
          <a:xfrm>
            <a:off x="4710113" y="1550988"/>
            <a:ext cx="4248150" cy="3967162"/>
            <a:chOff x="385" y="572"/>
            <a:chExt cx="2676" cy="2499"/>
          </a:xfrm>
        </p:grpSpPr>
        <p:sp>
          <p:nvSpPr>
            <p:cNvPr id="183302" name="Rectangle 5"/>
            <p:cNvSpPr>
              <a:spLocks noChangeArrowheads="1"/>
            </p:cNvSpPr>
            <p:nvPr/>
          </p:nvSpPr>
          <p:spPr bwMode="auto">
            <a:xfrm>
              <a:off x="1610" y="709"/>
              <a:ext cx="272" cy="2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03" name="Oval 6"/>
            <p:cNvSpPr>
              <a:spLocks noChangeArrowheads="1"/>
            </p:cNvSpPr>
            <p:nvPr/>
          </p:nvSpPr>
          <p:spPr bwMode="auto">
            <a:xfrm>
              <a:off x="1610" y="1616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04" name="Oval 7"/>
            <p:cNvSpPr>
              <a:spLocks noChangeArrowheads="1"/>
            </p:cNvSpPr>
            <p:nvPr/>
          </p:nvSpPr>
          <p:spPr bwMode="auto">
            <a:xfrm>
              <a:off x="748" y="2069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05" name="Oval 8"/>
            <p:cNvSpPr>
              <a:spLocks noChangeArrowheads="1"/>
            </p:cNvSpPr>
            <p:nvPr/>
          </p:nvSpPr>
          <p:spPr bwMode="auto">
            <a:xfrm>
              <a:off x="1020" y="2387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06" name="Oval 9"/>
            <p:cNvSpPr>
              <a:spLocks noChangeArrowheads="1"/>
            </p:cNvSpPr>
            <p:nvPr/>
          </p:nvSpPr>
          <p:spPr bwMode="auto">
            <a:xfrm>
              <a:off x="1383" y="2568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07" name="Oval 10"/>
            <p:cNvSpPr>
              <a:spLocks noChangeArrowheads="1"/>
            </p:cNvSpPr>
            <p:nvPr/>
          </p:nvSpPr>
          <p:spPr bwMode="auto">
            <a:xfrm>
              <a:off x="2336" y="220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08" name="Line 11"/>
            <p:cNvSpPr>
              <a:spLocks noChangeShapeType="1"/>
            </p:cNvSpPr>
            <p:nvPr/>
          </p:nvSpPr>
          <p:spPr bwMode="auto">
            <a:xfrm flipH="1">
              <a:off x="1746" y="98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09" name="Line 12"/>
            <p:cNvSpPr>
              <a:spLocks noChangeShapeType="1"/>
            </p:cNvSpPr>
            <p:nvPr/>
          </p:nvSpPr>
          <p:spPr bwMode="auto">
            <a:xfrm flipV="1">
              <a:off x="975" y="1797"/>
              <a:ext cx="635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10" name="Line 13"/>
            <p:cNvSpPr>
              <a:spLocks noChangeShapeType="1"/>
            </p:cNvSpPr>
            <p:nvPr/>
          </p:nvSpPr>
          <p:spPr bwMode="auto">
            <a:xfrm flipV="1">
              <a:off x="1202" y="1888"/>
              <a:ext cx="453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11" name="Line 14"/>
            <p:cNvSpPr>
              <a:spLocks noChangeShapeType="1"/>
            </p:cNvSpPr>
            <p:nvPr/>
          </p:nvSpPr>
          <p:spPr bwMode="auto">
            <a:xfrm flipV="1">
              <a:off x="1565" y="1888"/>
              <a:ext cx="136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12" name="Line 15"/>
            <p:cNvSpPr>
              <a:spLocks noChangeShapeType="1"/>
            </p:cNvSpPr>
            <p:nvPr/>
          </p:nvSpPr>
          <p:spPr bwMode="auto">
            <a:xfrm flipH="1" flipV="1">
              <a:off x="1882" y="1842"/>
              <a:ext cx="499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13" name="Text Box 16"/>
            <p:cNvSpPr txBox="1">
              <a:spLocks noChangeArrowheads="1"/>
            </p:cNvSpPr>
            <p:nvPr/>
          </p:nvSpPr>
          <p:spPr bwMode="auto">
            <a:xfrm>
              <a:off x="1837" y="572"/>
              <a:ext cx="77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servers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3314" name="Text Box 17"/>
            <p:cNvSpPr txBox="1">
              <a:spLocks noChangeArrowheads="1"/>
            </p:cNvSpPr>
            <p:nvPr/>
          </p:nvSpPr>
          <p:spPr bwMode="auto">
            <a:xfrm>
              <a:off x="1746" y="1207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0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3315" name="Text Box 18"/>
            <p:cNvSpPr txBox="1">
              <a:spLocks noChangeArrowheads="1"/>
            </p:cNvSpPr>
            <p:nvPr/>
          </p:nvSpPr>
          <p:spPr bwMode="auto">
            <a:xfrm>
              <a:off x="385" y="184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1</a:t>
              </a:r>
            </a:p>
          </p:txBody>
        </p:sp>
        <p:sp>
          <p:nvSpPr>
            <p:cNvPr id="183316" name="Text Box 19"/>
            <p:cNvSpPr txBox="1">
              <a:spLocks noChangeArrowheads="1"/>
            </p:cNvSpPr>
            <p:nvPr/>
          </p:nvSpPr>
          <p:spPr bwMode="auto">
            <a:xfrm>
              <a:off x="415" y="243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2</a:t>
              </a:r>
            </a:p>
          </p:txBody>
        </p:sp>
        <p:sp>
          <p:nvSpPr>
            <p:cNvPr id="183317" name="Text Box 20"/>
            <p:cNvSpPr txBox="1">
              <a:spLocks noChangeArrowheads="1"/>
            </p:cNvSpPr>
            <p:nvPr/>
          </p:nvSpPr>
          <p:spPr bwMode="auto">
            <a:xfrm>
              <a:off x="1020" y="2840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3</a:t>
              </a:r>
            </a:p>
          </p:txBody>
        </p:sp>
        <p:sp>
          <p:nvSpPr>
            <p:cNvPr id="183318" name="Text Box 21"/>
            <p:cNvSpPr txBox="1">
              <a:spLocks noChangeArrowheads="1"/>
            </p:cNvSpPr>
            <p:nvPr/>
          </p:nvSpPr>
          <p:spPr bwMode="auto">
            <a:xfrm>
              <a:off x="2426" y="2523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n</a:t>
              </a:r>
            </a:p>
          </p:txBody>
        </p:sp>
        <p:sp>
          <p:nvSpPr>
            <p:cNvPr id="183319" name="Text Box 22"/>
            <p:cNvSpPr txBox="1">
              <a:spLocks noChangeArrowheads="1"/>
            </p:cNvSpPr>
            <p:nvPr/>
          </p:nvSpPr>
          <p:spPr bwMode="auto">
            <a:xfrm>
              <a:off x="1111" y="1706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1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3320" name="Text Box 23"/>
            <p:cNvSpPr txBox="1">
              <a:spLocks noChangeArrowheads="1"/>
            </p:cNvSpPr>
            <p:nvPr/>
          </p:nvSpPr>
          <p:spPr bwMode="auto">
            <a:xfrm>
              <a:off x="1156" y="1979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2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3321" name="Text Box 24"/>
            <p:cNvSpPr txBox="1">
              <a:spLocks noChangeArrowheads="1"/>
            </p:cNvSpPr>
            <p:nvPr/>
          </p:nvSpPr>
          <p:spPr bwMode="auto">
            <a:xfrm>
              <a:off x="1383" y="2115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3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3322" name="Text Box 25"/>
            <p:cNvSpPr txBox="1">
              <a:spLocks noChangeArrowheads="1"/>
            </p:cNvSpPr>
            <p:nvPr/>
          </p:nvSpPr>
          <p:spPr bwMode="auto">
            <a:xfrm>
              <a:off x="2064" y="1842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n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3323" name="Oval 26"/>
            <p:cNvSpPr>
              <a:spLocks noChangeArrowheads="1"/>
            </p:cNvSpPr>
            <p:nvPr/>
          </p:nvSpPr>
          <p:spPr bwMode="auto">
            <a:xfrm>
              <a:off x="1791" y="2659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24" name="Oval 27"/>
            <p:cNvSpPr>
              <a:spLocks noChangeArrowheads="1"/>
            </p:cNvSpPr>
            <p:nvPr/>
          </p:nvSpPr>
          <p:spPr bwMode="auto">
            <a:xfrm>
              <a:off x="1927" y="2614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3325" name="Oval 28"/>
            <p:cNvSpPr>
              <a:spLocks noChangeArrowheads="1"/>
            </p:cNvSpPr>
            <p:nvPr/>
          </p:nvSpPr>
          <p:spPr bwMode="auto">
            <a:xfrm>
              <a:off x="2064" y="2568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3" y="1420813"/>
            <a:ext cx="4489450" cy="297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98475" y="4859338"/>
            <a:ext cx="4110038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Pct val="90000"/>
              <a:buFont typeface="Wingdings" charset="0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Clients come and go (churns): maintaining the trees is too expensive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Pct val="90000"/>
              <a:buFont typeface="Wingdings" charset="0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Each client needs N connections</a:t>
            </a:r>
          </a:p>
        </p:txBody>
      </p:sp>
    </p:spTree>
    <p:extLst>
      <p:ext uri="{BB962C8B-B14F-4D97-AF65-F5344CB8AC3E}">
        <p14:creationId xmlns:p14="http://schemas.microsoft.com/office/powerpoint/2010/main" val="1926866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Server+Host (P2P) Content Distribution: Key Design Issues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514350" y="1454150"/>
            <a:ext cx="4057650" cy="4983163"/>
          </a:xfrm>
        </p:spPr>
        <p:txBody>
          <a:bodyPr/>
          <a:lstStyle/>
          <a:p>
            <a:pPr>
              <a:buFont typeface="ZapfDingbats" pitchFamily="82" charset="2"/>
              <a:buChar char="r"/>
              <a:defRPr/>
            </a:pPr>
            <a:r>
              <a:rPr lang="en-US" sz="2000" dirty="0">
                <a:ea typeface="+mn-ea"/>
                <a:cs typeface="+mn-cs"/>
              </a:rPr>
              <a:t>Robustness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1800" dirty="0"/>
              <a:t>Resistant to churns and failures</a:t>
            </a:r>
          </a:p>
          <a:p>
            <a:pPr>
              <a:buFont typeface="ZapfDingbats" pitchFamily="82" charset="2"/>
              <a:buChar char="r"/>
              <a:defRPr/>
            </a:pPr>
            <a:r>
              <a:rPr lang="en-US" sz="2000" dirty="0">
                <a:ea typeface="+mn-ea"/>
                <a:cs typeface="+mn-cs"/>
              </a:rPr>
              <a:t>Efficiency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1800" dirty="0"/>
              <a:t>A client has content that others need; otherwise, its upload capacity may not be utilized</a:t>
            </a:r>
          </a:p>
          <a:p>
            <a:pPr>
              <a:buFont typeface="ZapfDingbats" pitchFamily="82" charset="2"/>
              <a:buChar char="r"/>
              <a:defRPr/>
            </a:pPr>
            <a:r>
              <a:rPr lang="en-US" sz="2000" dirty="0">
                <a:ea typeface="+mn-ea"/>
                <a:cs typeface="+mn-cs"/>
              </a:rPr>
              <a:t>Incentive: clients are willing </a:t>
            </a:r>
            <a:br>
              <a:rPr lang="en-US" sz="2000" dirty="0">
                <a:ea typeface="+mn-ea"/>
                <a:cs typeface="+mn-cs"/>
              </a:rPr>
            </a:br>
            <a:r>
              <a:rPr lang="en-US" sz="2000" dirty="0">
                <a:ea typeface="+mn-ea"/>
                <a:cs typeface="+mn-cs"/>
              </a:rPr>
              <a:t>to upload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1800" dirty="0">
                <a:ea typeface="+mn-ea"/>
                <a:cs typeface="+mn-cs"/>
              </a:rPr>
              <a:t>Some real systems nearly 50% of all responses are returned by the top 1% of sharing hosts</a:t>
            </a:r>
          </a:p>
        </p:txBody>
      </p:sp>
      <p:sp>
        <p:nvSpPr>
          <p:cNvPr id="18534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7ACEA4-F189-5A4F-A4DE-F55B72043A6F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grpSp>
        <p:nvGrpSpPr>
          <p:cNvPr id="185348" name="Group 4"/>
          <p:cNvGrpSpPr>
            <a:grpSpLocks/>
          </p:cNvGrpSpPr>
          <p:nvPr/>
        </p:nvGrpSpPr>
        <p:grpSpPr bwMode="auto">
          <a:xfrm>
            <a:off x="4710113" y="1550988"/>
            <a:ext cx="4248150" cy="3967162"/>
            <a:chOff x="385" y="572"/>
            <a:chExt cx="2676" cy="2499"/>
          </a:xfrm>
        </p:grpSpPr>
        <p:sp>
          <p:nvSpPr>
            <p:cNvPr id="185349" name="Rectangle 5"/>
            <p:cNvSpPr>
              <a:spLocks noChangeArrowheads="1"/>
            </p:cNvSpPr>
            <p:nvPr/>
          </p:nvSpPr>
          <p:spPr bwMode="auto">
            <a:xfrm>
              <a:off x="1610" y="709"/>
              <a:ext cx="272" cy="2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0" name="Oval 6"/>
            <p:cNvSpPr>
              <a:spLocks noChangeArrowheads="1"/>
            </p:cNvSpPr>
            <p:nvPr/>
          </p:nvSpPr>
          <p:spPr bwMode="auto">
            <a:xfrm>
              <a:off x="1610" y="1616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1" name="Oval 7"/>
            <p:cNvSpPr>
              <a:spLocks noChangeArrowheads="1"/>
            </p:cNvSpPr>
            <p:nvPr/>
          </p:nvSpPr>
          <p:spPr bwMode="auto">
            <a:xfrm>
              <a:off x="748" y="2069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2" name="Oval 8"/>
            <p:cNvSpPr>
              <a:spLocks noChangeArrowheads="1"/>
            </p:cNvSpPr>
            <p:nvPr/>
          </p:nvSpPr>
          <p:spPr bwMode="auto">
            <a:xfrm>
              <a:off x="1020" y="2387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3" name="Oval 9"/>
            <p:cNvSpPr>
              <a:spLocks noChangeArrowheads="1"/>
            </p:cNvSpPr>
            <p:nvPr/>
          </p:nvSpPr>
          <p:spPr bwMode="auto">
            <a:xfrm>
              <a:off x="1383" y="2568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4" name="Oval 10"/>
            <p:cNvSpPr>
              <a:spLocks noChangeArrowheads="1"/>
            </p:cNvSpPr>
            <p:nvPr/>
          </p:nvSpPr>
          <p:spPr bwMode="auto">
            <a:xfrm>
              <a:off x="2336" y="220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5" name="Line 11"/>
            <p:cNvSpPr>
              <a:spLocks noChangeShapeType="1"/>
            </p:cNvSpPr>
            <p:nvPr/>
          </p:nvSpPr>
          <p:spPr bwMode="auto">
            <a:xfrm flipH="1">
              <a:off x="1746" y="98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6" name="Line 12"/>
            <p:cNvSpPr>
              <a:spLocks noChangeShapeType="1"/>
            </p:cNvSpPr>
            <p:nvPr/>
          </p:nvSpPr>
          <p:spPr bwMode="auto">
            <a:xfrm flipV="1">
              <a:off x="975" y="1797"/>
              <a:ext cx="635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7" name="Line 13"/>
            <p:cNvSpPr>
              <a:spLocks noChangeShapeType="1"/>
            </p:cNvSpPr>
            <p:nvPr/>
          </p:nvSpPr>
          <p:spPr bwMode="auto">
            <a:xfrm flipV="1">
              <a:off x="1202" y="1888"/>
              <a:ext cx="453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8" name="Line 14"/>
            <p:cNvSpPr>
              <a:spLocks noChangeShapeType="1"/>
            </p:cNvSpPr>
            <p:nvPr/>
          </p:nvSpPr>
          <p:spPr bwMode="auto">
            <a:xfrm flipV="1">
              <a:off x="1565" y="1888"/>
              <a:ext cx="136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9" name="Line 15"/>
            <p:cNvSpPr>
              <a:spLocks noChangeShapeType="1"/>
            </p:cNvSpPr>
            <p:nvPr/>
          </p:nvSpPr>
          <p:spPr bwMode="auto">
            <a:xfrm flipH="1" flipV="1">
              <a:off x="1882" y="1842"/>
              <a:ext cx="499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60" name="Text Box 16"/>
            <p:cNvSpPr txBox="1">
              <a:spLocks noChangeArrowheads="1"/>
            </p:cNvSpPr>
            <p:nvPr/>
          </p:nvSpPr>
          <p:spPr bwMode="auto">
            <a:xfrm>
              <a:off x="1837" y="572"/>
              <a:ext cx="77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servers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61" name="Text Box 17"/>
            <p:cNvSpPr txBox="1">
              <a:spLocks noChangeArrowheads="1"/>
            </p:cNvSpPr>
            <p:nvPr/>
          </p:nvSpPr>
          <p:spPr bwMode="auto">
            <a:xfrm>
              <a:off x="1746" y="1207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0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62" name="Text Box 18"/>
            <p:cNvSpPr txBox="1">
              <a:spLocks noChangeArrowheads="1"/>
            </p:cNvSpPr>
            <p:nvPr/>
          </p:nvSpPr>
          <p:spPr bwMode="auto">
            <a:xfrm>
              <a:off x="385" y="184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1</a:t>
              </a:r>
            </a:p>
          </p:txBody>
        </p:sp>
        <p:sp>
          <p:nvSpPr>
            <p:cNvPr id="185363" name="Text Box 19"/>
            <p:cNvSpPr txBox="1">
              <a:spLocks noChangeArrowheads="1"/>
            </p:cNvSpPr>
            <p:nvPr/>
          </p:nvSpPr>
          <p:spPr bwMode="auto">
            <a:xfrm>
              <a:off x="415" y="243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2</a:t>
              </a:r>
            </a:p>
          </p:txBody>
        </p:sp>
        <p:sp>
          <p:nvSpPr>
            <p:cNvPr id="185364" name="Text Box 20"/>
            <p:cNvSpPr txBox="1">
              <a:spLocks noChangeArrowheads="1"/>
            </p:cNvSpPr>
            <p:nvPr/>
          </p:nvSpPr>
          <p:spPr bwMode="auto">
            <a:xfrm>
              <a:off x="1020" y="2840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3</a:t>
              </a:r>
            </a:p>
          </p:txBody>
        </p:sp>
        <p:sp>
          <p:nvSpPr>
            <p:cNvPr id="185365" name="Text Box 21"/>
            <p:cNvSpPr txBox="1">
              <a:spLocks noChangeArrowheads="1"/>
            </p:cNvSpPr>
            <p:nvPr/>
          </p:nvSpPr>
          <p:spPr bwMode="auto">
            <a:xfrm>
              <a:off x="2426" y="2523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n</a:t>
              </a:r>
            </a:p>
          </p:txBody>
        </p:sp>
        <p:sp>
          <p:nvSpPr>
            <p:cNvPr id="185366" name="Text Box 22"/>
            <p:cNvSpPr txBox="1">
              <a:spLocks noChangeArrowheads="1"/>
            </p:cNvSpPr>
            <p:nvPr/>
          </p:nvSpPr>
          <p:spPr bwMode="auto">
            <a:xfrm>
              <a:off x="1111" y="1706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1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67" name="Text Box 23"/>
            <p:cNvSpPr txBox="1">
              <a:spLocks noChangeArrowheads="1"/>
            </p:cNvSpPr>
            <p:nvPr/>
          </p:nvSpPr>
          <p:spPr bwMode="auto">
            <a:xfrm>
              <a:off x="1156" y="1979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2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68" name="Text Box 24"/>
            <p:cNvSpPr txBox="1">
              <a:spLocks noChangeArrowheads="1"/>
            </p:cNvSpPr>
            <p:nvPr/>
          </p:nvSpPr>
          <p:spPr bwMode="auto">
            <a:xfrm>
              <a:off x="1383" y="2115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3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69" name="Text Box 25"/>
            <p:cNvSpPr txBox="1">
              <a:spLocks noChangeArrowheads="1"/>
            </p:cNvSpPr>
            <p:nvPr/>
          </p:nvSpPr>
          <p:spPr bwMode="auto">
            <a:xfrm>
              <a:off x="2064" y="1842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n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70" name="Oval 26"/>
            <p:cNvSpPr>
              <a:spLocks noChangeArrowheads="1"/>
            </p:cNvSpPr>
            <p:nvPr/>
          </p:nvSpPr>
          <p:spPr bwMode="auto">
            <a:xfrm>
              <a:off x="1791" y="2659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71" name="Oval 27"/>
            <p:cNvSpPr>
              <a:spLocks noChangeArrowheads="1"/>
            </p:cNvSpPr>
            <p:nvPr/>
          </p:nvSpPr>
          <p:spPr bwMode="auto">
            <a:xfrm>
              <a:off x="1927" y="2614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72" name="Oval 28"/>
            <p:cNvSpPr>
              <a:spLocks noChangeArrowheads="1"/>
            </p:cNvSpPr>
            <p:nvPr/>
          </p:nvSpPr>
          <p:spPr bwMode="auto">
            <a:xfrm>
              <a:off x="2064" y="2568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211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Title 1"/>
          <p:cNvSpPr>
            <a:spLocks noGrp="1"/>
          </p:cNvSpPr>
          <p:nvPr>
            <p:ph type="title"/>
          </p:nvPr>
        </p:nvSpPr>
        <p:spPr>
          <a:xfrm>
            <a:off x="533400" y="46038"/>
            <a:ext cx="7772400" cy="1143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Discussion: How to handle the issues?</a:t>
            </a:r>
          </a:p>
        </p:txBody>
      </p:sp>
      <p:sp>
        <p:nvSpPr>
          <p:cNvPr id="187394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3965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Robustness</a:t>
            </a:r>
          </a:p>
          <a:p>
            <a:pPr>
              <a:buFont typeface="Wingdings" pitchFamily="2" charset="2"/>
              <a:buChar char="q"/>
            </a:pPr>
            <a:endParaRPr lang="en-US" dirty="0"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endParaRPr lang="en-US" dirty="0"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Efficiency</a:t>
            </a:r>
          </a:p>
          <a:p>
            <a:pPr>
              <a:buFont typeface="Wingdings" pitchFamily="2" charset="2"/>
              <a:buChar char="q"/>
            </a:pPr>
            <a:endParaRPr lang="en-US" dirty="0"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endParaRPr lang="en-US" dirty="0"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Incentive</a:t>
            </a:r>
          </a:p>
        </p:txBody>
      </p:sp>
      <p:sp>
        <p:nvSpPr>
          <p:cNvPr id="18739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9DF49F-C12A-4749-9797-6DA24BAA142E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grpSp>
        <p:nvGrpSpPr>
          <p:cNvPr id="187396" name="Group 4"/>
          <p:cNvGrpSpPr>
            <a:grpSpLocks/>
          </p:cNvGrpSpPr>
          <p:nvPr/>
        </p:nvGrpSpPr>
        <p:grpSpPr bwMode="auto">
          <a:xfrm>
            <a:off x="4710113" y="1550988"/>
            <a:ext cx="4248150" cy="3967162"/>
            <a:chOff x="385" y="572"/>
            <a:chExt cx="2676" cy="2499"/>
          </a:xfrm>
        </p:grpSpPr>
        <p:sp>
          <p:nvSpPr>
            <p:cNvPr id="187397" name="Rectangle 5"/>
            <p:cNvSpPr>
              <a:spLocks noChangeArrowheads="1"/>
            </p:cNvSpPr>
            <p:nvPr/>
          </p:nvSpPr>
          <p:spPr bwMode="auto">
            <a:xfrm>
              <a:off x="1610" y="709"/>
              <a:ext cx="272" cy="2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398" name="Oval 6"/>
            <p:cNvSpPr>
              <a:spLocks noChangeArrowheads="1"/>
            </p:cNvSpPr>
            <p:nvPr/>
          </p:nvSpPr>
          <p:spPr bwMode="auto">
            <a:xfrm>
              <a:off x="1610" y="1616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399" name="Oval 7"/>
            <p:cNvSpPr>
              <a:spLocks noChangeArrowheads="1"/>
            </p:cNvSpPr>
            <p:nvPr/>
          </p:nvSpPr>
          <p:spPr bwMode="auto">
            <a:xfrm>
              <a:off x="748" y="2069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400" name="Oval 8"/>
            <p:cNvSpPr>
              <a:spLocks noChangeArrowheads="1"/>
            </p:cNvSpPr>
            <p:nvPr/>
          </p:nvSpPr>
          <p:spPr bwMode="auto">
            <a:xfrm>
              <a:off x="1020" y="2387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401" name="Oval 9"/>
            <p:cNvSpPr>
              <a:spLocks noChangeArrowheads="1"/>
            </p:cNvSpPr>
            <p:nvPr/>
          </p:nvSpPr>
          <p:spPr bwMode="auto">
            <a:xfrm>
              <a:off x="1383" y="2568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402" name="Oval 10"/>
            <p:cNvSpPr>
              <a:spLocks noChangeArrowheads="1"/>
            </p:cNvSpPr>
            <p:nvPr/>
          </p:nvSpPr>
          <p:spPr bwMode="auto">
            <a:xfrm>
              <a:off x="2336" y="220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403" name="Line 11"/>
            <p:cNvSpPr>
              <a:spLocks noChangeShapeType="1"/>
            </p:cNvSpPr>
            <p:nvPr/>
          </p:nvSpPr>
          <p:spPr bwMode="auto">
            <a:xfrm flipH="1">
              <a:off x="1746" y="98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404" name="Line 12"/>
            <p:cNvSpPr>
              <a:spLocks noChangeShapeType="1"/>
            </p:cNvSpPr>
            <p:nvPr/>
          </p:nvSpPr>
          <p:spPr bwMode="auto">
            <a:xfrm flipV="1">
              <a:off x="975" y="1797"/>
              <a:ext cx="635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405" name="Line 13"/>
            <p:cNvSpPr>
              <a:spLocks noChangeShapeType="1"/>
            </p:cNvSpPr>
            <p:nvPr/>
          </p:nvSpPr>
          <p:spPr bwMode="auto">
            <a:xfrm flipV="1">
              <a:off x="1202" y="1888"/>
              <a:ext cx="453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406" name="Line 14"/>
            <p:cNvSpPr>
              <a:spLocks noChangeShapeType="1"/>
            </p:cNvSpPr>
            <p:nvPr/>
          </p:nvSpPr>
          <p:spPr bwMode="auto">
            <a:xfrm flipV="1">
              <a:off x="1565" y="1888"/>
              <a:ext cx="136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407" name="Line 15"/>
            <p:cNvSpPr>
              <a:spLocks noChangeShapeType="1"/>
            </p:cNvSpPr>
            <p:nvPr/>
          </p:nvSpPr>
          <p:spPr bwMode="auto">
            <a:xfrm flipH="1" flipV="1">
              <a:off x="1882" y="1842"/>
              <a:ext cx="499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408" name="Text Box 16"/>
            <p:cNvSpPr txBox="1">
              <a:spLocks noChangeArrowheads="1"/>
            </p:cNvSpPr>
            <p:nvPr/>
          </p:nvSpPr>
          <p:spPr bwMode="auto">
            <a:xfrm>
              <a:off x="1837" y="572"/>
              <a:ext cx="771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servers/</a:t>
              </a:r>
              <a:b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</a:b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seeds</a:t>
              </a:r>
            </a:p>
          </p:txBody>
        </p:sp>
        <p:sp>
          <p:nvSpPr>
            <p:cNvPr id="187409" name="Text Box 17"/>
            <p:cNvSpPr txBox="1">
              <a:spLocks noChangeArrowheads="1"/>
            </p:cNvSpPr>
            <p:nvPr/>
          </p:nvSpPr>
          <p:spPr bwMode="auto">
            <a:xfrm>
              <a:off x="1746" y="1207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0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7410" name="Text Box 18"/>
            <p:cNvSpPr txBox="1">
              <a:spLocks noChangeArrowheads="1"/>
            </p:cNvSpPr>
            <p:nvPr/>
          </p:nvSpPr>
          <p:spPr bwMode="auto">
            <a:xfrm>
              <a:off x="385" y="184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1</a:t>
              </a:r>
            </a:p>
          </p:txBody>
        </p:sp>
        <p:sp>
          <p:nvSpPr>
            <p:cNvPr id="187411" name="Text Box 19"/>
            <p:cNvSpPr txBox="1">
              <a:spLocks noChangeArrowheads="1"/>
            </p:cNvSpPr>
            <p:nvPr/>
          </p:nvSpPr>
          <p:spPr bwMode="auto">
            <a:xfrm>
              <a:off x="415" y="243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2</a:t>
              </a:r>
            </a:p>
          </p:txBody>
        </p:sp>
        <p:sp>
          <p:nvSpPr>
            <p:cNvPr id="187412" name="Text Box 20"/>
            <p:cNvSpPr txBox="1">
              <a:spLocks noChangeArrowheads="1"/>
            </p:cNvSpPr>
            <p:nvPr/>
          </p:nvSpPr>
          <p:spPr bwMode="auto">
            <a:xfrm>
              <a:off x="1020" y="2840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3</a:t>
              </a:r>
            </a:p>
          </p:txBody>
        </p:sp>
        <p:sp>
          <p:nvSpPr>
            <p:cNvPr id="187413" name="Text Box 21"/>
            <p:cNvSpPr txBox="1">
              <a:spLocks noChangeArrowheads="1"/>
            </p:cNvSpPr>
            <p:nvPr/>
          </p:nvSpPr>
          <p:spPr bwMode="auto">
            <a:xfrm>
              <a:off x="2426" y="2523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n</a:t>
              </a:r>
            </a:p>
          </p:txBody>
        </p:sp>
        <p:sp>
          <p:nvSpPr>
            <p:cNvPr id="187414" name="Text Box 22"/>
            <p:cNvSpPr txBox="1">
              <a:spLocks noChangeArrowheads="1"/>
            </p:cNvSpPr>
            <p:nvPr/>
          </p:nvSpPr>
          <p:spPr bwMode="auto">
            <a:xfrm>
              <a:off x="1111" y="1706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1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7415" name="Text Box 23"/>
            <p:cNvSpPr txBox="1">
              <a:spLocks noChangeArrowheads="1"/>
            </p:cNvSpPr>
            <p:nvPr/>
          </p:nvSpPr>
          <p:spPr bwMode="auto">
            <a:xfrm>
              <a:off x="1156" y="1979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2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7416" name="Text Box 24"/>
            <p:cNvSpPr txBox="1">
              <a:spLocks noChangeArrowheads="1"/>
            </p:cNvSpPr>
            <p:nvPr/>
          </p:nvSpPr>
          <p:spPr bwMode="auto">
            <a:xfrm>
              <a:off x="1383" y="2115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3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7417" name="Text Box 25"/>
            <p:cNvSpPr txBox="1">
              <a:spLocks noChangeArrowheads="1"/>
            </p:cNvSpPr>
            <p:nvPr/>
          </p:nvSpPr>
          <p:spPr bwMode="auto">
            <a:xfrm>
              <a:off x="2064" y="1842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n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7418" name="Oval 26"/>
            <p:cNvSpPr>
              <a:spLocks noChangeArrowheads="1"/>
            </p:cNvSpPr>
            <p:nvPr/>
          </p:nvSpPr>
          <p:spPr bwMode="auto">
            <a:xfrm>
              <a:off x="1791" y="2659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419" name="Oval 27"/>
            <p:cNvSpPr>
              <a:spLocks noChangeArrowheads="1"/>
            </p:cNvSpPr>
            <p:nvPr/>
          </p:nvSpPr>
          <p:spPr bwMode="auto">
            <a:xfrm>
              <a:off x="1927" y="2614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7420" name="Oval 28"/>
            <p:cNvSpPr>
              <a:spLocks noChangeArrowheads="1"/>
            </p:cNvSpPr>
            <p:nvPr/>
          </p:nvSpPr>
          <p:spPr bwMode="auto">
            <a:xfrm>
              <a:off x="2064" y="2568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4125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Example: BitTorrent</a:t>
            </a:r>
          </a:p>
        </p:txBody>
      </p:sp>
      <p:sp>
        <p:nvSpPr>
          <p:cNvPr id="189442" name="Content Placeholder 3"/>
          <p:cNvSpPr>
            <a:spLocks noGrp="1"/>
          </p:cNvSpPr>
          <p:nvPr>
            <p:ph idx="1"/>
          </p:nvPr>
        </p:nvSpPr>
        <p:spPr>
          <a:xfrm>
            <a:off x="533400" y="1600200"/>
            <a:ext cx="83058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A P2P file sharing protocol</a:t>
            </a:r>
          </a:p>
          <a:p>
            <a:pPr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Created by Bram Cohen in 2004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Spec at bep_0003: http://</a:t>
            </a:r>
            <a:r>
              <a:rPr lang="en-US" dirty="0" err="1">
                <a:latin typeface="Comic Sans MS" charset="0"/>
              </a:rPr>
              <a:t>www.bittorrent.org</a:t>
            </a:r>
            <a:r>
              <a:rPr lang="en-US" dirty="0">
                <a:latin typeface="Comic Sans MS" charset="0"/>
              </a:rPr>
              <a:t>/</a:t>
            </a:r>
            <a:r>
              <a:rPr lang="en-US" dirty="0" err="1">
                <a:latin typeface="Comic Sans MS" charset="0"/>
              </a:rPr>
              <a:t>beps</a:t>
            </a:r>
            <a:r>
              <a:rPr lang="en-US" dirty="0">
                <a:latin typeface="Comic Sans MS" charset="0"/>
              </a:rPr>
              <a:t>/bep_0003.html</a:t>
            </a:r>
          </a:p>
        </p:txBody>
      </p:sp>
      <p:sp>
        <p:nvSpPr>
          <p:cNvPr id="189443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D863D1-A919-3F49-A46F-BA33E21F224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525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2612EC-843C-B740-850D-274FCE0B9C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BitTorrent: Lookup</a:t>
            </a:r>
          </a:p>
        </p:txBody>
      </p:sp>
      <p:pic>
        <p:nvPicPr>
          <p:cNvPr id="191491" name="Picture 5" descr="j019538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86600" y="1905000"/>
            <a:ext cx="1343025" cy="1371600"/>
          </a:xfrm>
          <a:noFill/>
        </p:spPr>
      </p:pic>
      <p:pic>
        <p:nvPicPr>
          <p:cNvPr id="191492" name="Picture 7" descr="MCj0397240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75" y="1447800"/>
            <a:ext cx="1803400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1493" name="Text Box 15"/>
          <p:cNvSpPr txBox="1">
            <a:spLocks noChangeArrowheads="1"/>
          </p:cNvSpPr>
          <p:nvPr/>
        </p:nvSpPr>
        <p:spPr bwMode="auto">
          <a:xfrm>
            <a:off x="1219200" y="2909888"/>
            <a:ext cx="1314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t>webserver</a:t>
            </a:r>
          </a:p>
        </p:txBody>
      </p:sp>
      <p:sp>
        <p:nvSpPr>
          <p:cNvPr id="191494" name="Text Box 16"/>
          <p:cNvSpPr txBox="1">
            <a:spLocks noChangeArrowheads="1"/>
          </p:cNvSpPr>
          <p:nvPr/>
        </p:nvSpPr>
        <p:spPr bwMode="auto">
          <a:xfrm>
            <a:off x="7467600" y="3200400"/>
            <a:ext cx="666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t>user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2819400" y="1905000"/>
            <a:ext cx="4133850" cy="533400"/>
            <a:chOff x="1776" y="1200"/>
            <a:chExt cx="2604" cy="336"/>
          </a:xfrm>
        </p:grpSpPr>
        <p:sp>
          <p:nvSpPr>
            <p:cNvPr id="191500" name="Line 17"/>
            <p:cNvSpPr>
              <a:spLocks noChangeShapeType="1"/>
            </p:cNvSpPr>
            <p:nvPr/>
          </p:nvSpPr>
          <p:spPr bwMode="auto">
            <a:xfrm flipH="1" flipV="1">
              <a:off x="1776" y="1392"/>
              <a:ext cx="254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91501" name="Text Box 18"/>
            <p:cNvSpPr txBox="1">
              <a:spLocks noChangeArrowheads="1"/>
            </p:cNvSpPr>
            <p:nvPr/>
          </p:nvSpPr>
          <p:spPr bwMode="auto">
            <a:xfrm>
              <a:off x="2400" y="1200"/>
              <a:ext cx="19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HTTP GET   MYFILE.torrent</a:t>
              </a:r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2819400" y="2438400"/>
            <a:ext cx="4038600" cy="1855788"/>
            <a:chOff x="1776" y="1536"/>
            <a:chExt cx="2544" cy="1169"/>
          </a:xfrm>
        </p:grpSpPr>
        <p:sp>
          <p:nvSpPr>
            <p:cNvPr id="191497" name="Line 19"/>
            <p:cNvSpPr>
              <a:spLocks noChangeShapeType="1"/>
            </p:cNvSpPr>
            <p:nvPr/>
          </p:nvSpPr>
          <p:spPr bwMode="auto">
            <a:xfrm flipH="1" flipV="1">
              <a:off x="1776" y="1536"/>
              <a:ext cx="254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91498" name="Text Box 21"/>
            <p:cNvSpPr txBox="1">
              <a:spLocks noChangeArrowheads="1"/>
            </p:cNvSpPr>
            <p:nvPr/>
          </p:nvSpPr>
          <p:spPr bwMode="auto">
            <a:xfrm>
              <a:off x="2160" y="1776"/>
              <a:ext cx="1954" cy="92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http://mytracker.com:6969/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S3F5YHG6FEB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FG5467HGF367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F456JI9N5FF4E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…</a:t>
              </a:r>
            </a:p>
          </p:txBody>
        </p:sp>
        <p:sp>
          <p:nvSpPr>
            <p:cNvPr id="191499" name="Text Box 22"/>
            <p:cNvSpPr txBox="1">
              <a:spLocks noChangeArrowheads="1"/>
            </p:cNvSpPr>
            <p:nvPr/>
          </p:nvSpPr>
          <p:spPr bwMode="auto">
            <a:xfrm>
              <a:off x="2112" y="1584"/>
              <a:ext cx="11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MYFILE.torrent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048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Metadata (.torrent) File Structure</a:t>
            </a:r>
          </a:p>
        </p:txBody>
      </p:sp>
      <p:sp>
        <p:nvSpPr>
          <p:cNvPr id="193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6100" y="1676400"/>
            <a:ext cx="7958138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Meta info contains information necessary to contact the tracker and describes the files in the torrent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URL of tracker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file name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file length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piece length (typically 256KB)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SHA-1 hashes of pieces for verification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also creation date, comment, creator, …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423813-CBD9-4C47-926C-1EC5E88B777C}" type="slidenum">
              <a:rPr kumimoji="0" lang="en-US" altLang="x-non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296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05C9F4C-E23D-5D48-A325-7F9E6EEC2C72}" type="slidenum">
              <a:rPr lang="en-US" altLang="x-none" sz="1400">
                <a:solidFill>
                  <a:srgbClr val="000000"/>
                </a:solidFill>
                <a:latin typeface="Times New Roman" charset="0"/>
              </a:rPr>
              <a:pPr eaLnBrk="1" hangingPunct="1"/>
              <a:t>2</a:t>
            </a:fld>
            <a:endParaRPr lang="en-US" altLang="x-none" sz="1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宋体" charset="-122"/>
              </a:rPr>
              <a:t>Admin and recap</a:t>
            </a:r>
          </a:p>
          <a:p>
            <a:pPr>
              <a:buFont typeface="Wingdings" charset="2"/>
              <a:buChar char="q"/>
            </a:pPr>
            <a:r>
              <a:rPr lang="en-US" altLang="x-none" dirty="0">
                <a:ea typeface="ＭＳ Ｐゴシック" charset="-128"/>
              </a:rPr>
              <a:t>Application overlays (distributed network applications) to</a:t>
            </a:r>
          </a:p>
          <a:p>
            <a:pPr lvl="1">
              <a:buFont typeface="Courier New" charset="0"/>
              <a:buChar char="o"/>
            </a:pPr>
            <a:r>
              <a:rPr lang="en-US" altLang="x-none" dirty="0">
                <a:ea typeface="ＭＳ Ｐゴシック" charset="-128"/>
              </a:rPr>
              <a:t>scale bandwidth/resource (</a:t>
            </a:r>
            <a:r>
              <a:rPr lang="en-US" altLang="x-none" dirty="0" err="1">
                <a:ea typeface="ＭＳ Ｐゴシック" charset="-128"/>
              </a:rPr>
              <a:t>BitTorrent</a:t>
            </a:r>
            <a:r>
              <a:rPr lang="en-US" altLang="x-none" dirty="0">
                <a:ea typeface="ＭＳ Ｐゴシック" charset="-128"/>
              </a:rPr>
              <a:t>)</a:t>
            </a:r>
            <a:endParaRPr lang="en-US" altLang="x-none" dirty="0">
              <a:ea typeface="宋体" charset="-122"/>
            </a:endParaRPr>
          </a:p>
          <a:p>
            <a:pPr lvl="1">
              <a:buFont typeface="Courier New" charset="0"/>
              <a:buChar char="o"/>
            </a:pPr>
            <a:endParaRPr lang="en-US" altLang="x-none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2344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Tracker Protocol</a:t>
            </a:r>
          </a:p>
        </p:txBody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7375" y="1585913"/>
            <a:ext cx="7958138" cy="4953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</a:rPr>
              <a:t>Communicates with clients via HTTP/HTTPS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2400" dirty="0">
              <a:latin typeface="Comic Sans MS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</a:rPr>
              <a:t>Client GET request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000" dirty="0" err="1">
                <a:latin typeface="Comic Sans MS" charset="0"/>
              </a:rPr>
              <a:t>info_hash</a:t>
            </a:r>
            <a:r>
              <a:rPr lang="en-US" sz="2000" dirty="0">
                <a:latin typeface="Comic Sans MS" charset="0"/>
              </a:rPr>
              <a:t>: uniquely identifies the file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000" dirty="0" err="1">
                <a:latin typeface="Comic Sans MS" charset="0"/>
              </a:rPr>
              <a:t>peer_id</a:t>
            </a:r>
            <a:r>
              <a:rPr lang="en-US" sz="2000" dirty="0">
                <a:latin typeface="Comic Sans MS" charset="0"/>
              </a:rPr>
              <a:t>: chosen by and uniquely identifies the client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omic Sans MS" charset="0"/>
              </a:rPr>
              <a:t>client IP and port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000" dirty="0" err="1">
                <a:latin typeface="Comic Sans MS" charset="0"/>
              </a:rPr>
              <a:t>numwant</a:t>
            </a:r>
            <a:r>
              <a:rPr lang="en-US" sz="2000" dirty="0">
                <a:latin typeface="Comic Sans MS" charset="0"/>
              </a:rPr>
              <a:t>: how many peers to return (defaults to 50)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omic Sans MS" charset="0"/>
              </a:rPr>
              <a:t>stats: e.g., bytes uploaded, downloaded</a:t>
            </a:r>
          </a:p>
          <a:p>
            <a:pPr lvl="1">
              <a:lnSpc>
                <a:spcPct val="80000"/>
              </a:lnSpc>
            </a:pPr>
            <a:endParaRPr lang="en-US" sz="2000" dirty="0">
              <a:latin typeface="Comic Sans MS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</a:rPr>
              <a:t>Tracker GET response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omic Sans MS" charset="0"/>
              </a:rPr>
              <a:t>interval: how often to contact the tracker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omic Sans MS" charset="0"/>
              </a:rPr>
              <a:t>list of peers, containing peer id, IP and port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omic Sans MS" charset="0"/>
              </a:rPr>
              <a:t>stats</a:t>
            </a:r>
          </a:p>
          <a:p>
            <a:pPr lvl="1">
              <a:lnSpc>
                <a:spcPct val="80000"/>
              </a:lnSpc>
            </a:pPr>
            <a:endParaRPr lang="en-US" sz="2000" dirty="0">
              <a:latin typeface="Comic Sans MS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423813-CBD9-4C47-926C-1EC5E88B777C}" type="slidenum">
              <a:rPr kumimoji="0" lang="en-US" altLang="x-non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77799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EFD858-60A5-804B-8877-41ECD408AD9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Tracker Protocol</a:t>
            </a:r>
          </a:p>
        </p:txBody>
      </p:sp>
      <p:pic>
        <p:nvPicPr>
          <p:cNvPr id="197635" name="Picture 5" descr="j019538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86600" y="1905000"/>
            <a:ext cx="1343025" cy="1371600"/>
          </a:xfrm>
          <a:noFill/>
        </p:spPr>
      </p:pic>
      <p:pic>
        <p:nvPicPr>
          <p:cNvPr id="197636" name="Picture 7" descr="MCj0397240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75" y="1447800"/>
            <a:ext cx="1803400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981200" y="4267200"/>
            <a:ext cx="1295400" cy="1066800"/>
            <a:chOff x="1248" y="2688"/>
            <a:chExt cx="816" cy="672"/>
          </a:xfrm>
        </p:grpSpPr>
        <p:pic>
          <p:nvPicPr>
            <p:cNvPr id="197660" name="Picture 4" descr="j028575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688"/>
              <a:ext cx="816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7661" name="Text Box 14"/>
            <p:cNvSpPr txBox="1">
              <a:spLocks noChangeArrowheads="1"/>
            </p:cNvSpPr>
            <p:nvPr/>
          </p:nvSpPr>
          <p:spPr bwMode="auto">
            <a:xfrm>
              <a:off x="1372" y="3129"/>
              <a:ext cx="5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tracker</a:t>
              </a:r>
            </a:p>
          </p:txBody>
        </p:sp>
      </p:grpSp>
      <p:sp>
        <p:nvSpPr>
          <p:cNvPr id="197638" name="Text Box 15"/>
          <p:cNvSpPr txBox="1">
            <a:spLocks noChangeArrowheads="1"/>
          </p:cNvSpPr>
          <p:nvPr/>
        </p:nvSpPr>
        <p:spPr bwMode="auto">
          <a:xfrm>
            <a:off x="1219200" y="2909888"/>
            <a:ext cx="1314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t>webserver</a:t>
            </a:r>
          </a:p>
        </p:txBody>
      </p:sp>
      <p:sp>
        <p:nvSpPr>
          <p:cNvPr id="197639" name="Text Box 16"/>
          <p:cNvSpPr txBox="1">
            <a:spLocks noChangeArrowheads="1"/>
          </p:cNvSpPr>
          <p:nvPr/>
        </p:nvSpPr>
        <p:spPr bwMode="auto">
          <a:xfrm>
            <a:off x="7467600" y="3200400"/>
            <a:ext cx="666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t>user</a:t>
            </a:r>
          </a:p>
        </p:txBody>
      </p: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3200400" y="3048000"/>
            <a:ext cx="3733800" cy="1371600"/>
            <a:chOff x="2016" y="1920"/>
            <a:chExt cx="2352" cy="864"/>
          </a:xfrm>
        </p:grpSpPr>
        <p:sp>
          <p:nvSpPr>
            <p:cNvPr id="197658" name="Line 23"/>
            <p:cNvSpPr>
              <a:spLocks noChangeShapeType="1"/>
            </p:cNvSpPr>
            <p:nvPr/>
          </p:nvSpPr>
          <p:spPr bwMode="auto">
            <a:xfrm flipH="1">
              <a:off x="2016" y="1920"/>
              <a:ext cx="2352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97659" name="Rectangle 25"/>
            <p:cNvSpPr>
              <a:spLocks noChangeArrowheads="1"/>
            </p:cNvSpPr>
            <p:nvPr/>
          </p:nvSpPr>
          <p:spPr bwMode="auto">
            <a:xfrm>
              <a:off x="2544" y="2160"/>
              <a:ext cx="7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“</a:t>
              </a:r>
              <a:r>
                <a:rPr kumimoji="0" lang="en-US" altLang="ja-JP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register</a:t>
              </a:r>
              <a:r>
                <a:rPr kumimoji="0" lang="ja-JP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”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3352800" y="3200400"/>
            <a:ext cx="3844925" cy="2593975"/>
            <a:chOff x="2112" y="2016"/>
            <a:chExt cx="2422" cy="1634"/>
          </a:xfrm>
        </p:grpSpPr>
        <p:sp>
          <p:nvSpPr>
            <p:cNvPr id="197655" name="Line 24"/>
            <p:cNvSpPr>
              <a:spLocks noChangeShapeType="1"/>
            </p:cNvSpPr>
            <p:nvPr/>
          </p:nvSpPr>
          <p:spPr bwMode="auto">
            <a:xfrm flipH="1">
              <a:off x="2112" y="2016"/>
              <a:ext cx="2352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97656" name="Text Box 26"/>
            <p:cNvSpPr txBox="1">
              <a:spLocks noChangeArrowheads="1"/>
            </p:cNvSpPr>
            <p:nvPr/>
          </p:nvSpPr>
          <p:spPr bwMode="auto">
            <a:xfrm>
              <a:off x="2640" y="2719"/>
              <a:ext cx="1894" cy="93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ID1   169.237.234.1:6881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ID2   190.50.34.6:5692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ID3   34.275.89.143:4545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…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ID50 231.456.31.95:6882</a:t>
              </a:r>
            </a:p>
          </p:txBody>
        </p:sp>
        <p:sp>
          <p:nvSpPr>
            <p:cNvPr id="197657" name="Text Box 27"/>
            <p:cNvSpPr txBox="1">
              <a:spLocks noChangeArrowheads="1"/>
            </p:cNvSpPr>
            <p:nvPr/>
          </p:nvSpPr>
          <p:spPr bwMode="auto">
            <a:xfrm>
              <a:off x="2976" y="2496"/>
              <a:ext cx="9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list of peers</a:t>
              </a:r>
            </a:p>
          </p:txBody>
        </p:sp>
      </p:grpSp>
      <p:sp>
        <p:nvSpPr>
          <p:cNvPr id="88102" name="Line 38"/>
          <p:cNvSpPr>
            <a:spLocks noChangeShapeType="1"/>
          </p:cNvSpPr>
          <p:nvPr/>
        </p:nvSpPr>
        <p:spPr bwMode="auto">
          <a:xfrm flipH="1">
            <a:off x="7620000" y="3657600"/>
            <a:ext cx="2286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88103" name="Line 39"/>
          <p:cNvSpPr>
            <a:spLocks noChangeShapeType="1"/>
          </p:cNvSpPr>
          <p:nvPr/>
        </p:nvSpPr>
        <p:spPr bwMode="auto">
          <a:xfrm>
            <a:off x="8001000" y="3657600"/>
            <a:ext cx="3810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88104" name="Line 40"/>
          <p:cNvSpPr>
            <a:spLocks noChangeShapeType="1"/>
          </p:cNvSpPr>
          <p:nvPr/>
        </p:nvSpPr>
        <p:spPr bwMode="auto">
          <a:xfrm flipH="1">
            <a:off x="6400800" y="3657600"/>
            <a:ext cx="129540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5233988" y="5029200"/>
            <a:ext cx="1166812" cy="1360488"/>
            <a:chOff x="3297" y="3168"/>
            <a:chExt cx="735" cy="857"/>
          </a:xfrm>
        </p:grpSpPr>
        <p:pic>
          <p:nvPicPr>
            <p:cNvPr id="197653" name="Picture 36" descr="MPj04021470000[1]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97" y="3168"/>
              <a:ext cx="735" cy="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7654" name="Text Box 46"/>
            <p:cNvSpPr txBox="1">
              <a:spLocks noChangeArrowheads="1"/>
            </p:cNvSpPr>
            <p:nvPr/>
          </p:nvSpPr>
          <p:spPr bwMode="auto">
            <a:xfrm>
              <a:off x="3360" y="3792"/>
              <a:ext cx="64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Peer 50</a:t>
              </a:r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6705600" y="5187950"/>
            <a:ext cx="1166813" cy="1350963"/>
            <a:chOff x="4224" y="3268"/>
            <a:chExt cx="735" cy="851"/>
          </a:xfrm>
        </p:grpSpPr>
        <p:pic>
          <p:nvPicPr>
            <p:cNvPr id="197651" name="Picture 35" descr="MPj04021470000[1]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4" y="3268"/>
              <a:ext cx="735" cy="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7652" name="Text Box 47"/>
            <p:cNvSpPr txBox="1">
              <a:spLocks noChangeArrowheads="1"/>
            </p:cNvSpPr>
            <p:nvPr/>
          </p:nvSpPr>
          <p:spPr bwMode="auto">
            <a:xfrm>
              <a:off x="4272" y="3888"/>
              <a:ext cx="5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Peer 2</a:t>
              </a:r>
            </a:p>
          </p:txBody>
        </p:sp>
      </p:grp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7900988" y="5035550"/>
            <a:ext cx="1166812" cy="1365250"/>
            <a:chOff x="4977" y="3172"/>
            <a:chExt cx="735" cy="860"/>
          </a:xfrm>
        </p:grpSpPr>
        <p:pic>
          <p:nvPicPr>
            <p:cNvPr id="197649" name="Picture 30" descr="MPj04021470000[1]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7" y="3172"/>
              <a:ext cx="735" cy="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7650" name="Text Box 48"/>
            <p:cNvSpPr txBox="1">
              <a:spLocks noChangeArrowheads="1"/>
            </p:cNvSpPr>
            <p:nvPr/>
          </p:nvSpPr>
          <p:spPr bwMode="auto">
            <a:xfrm>
              <a:off x="5068" y="3801"/>
              <a:ext cx="5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Peer 1</a:t>
              </a:r>
            </a:p>
          </p:txBody>
        </p:sp>
      </p:grpSp>
      <p:sp>
        <p:nvSpPr>
          <p:cNvPr id="88114" name="Text Box 50"/>
          <p:cNvSpPr txBox="1">
            <a:spLocks noChangeArrowheads="1"/>
          </p:cNvSpPr>
          <p:nvPr/>
        </p:nvSpPr>
        <p:spPr bwMode="auto">
          <a:xfrm>
            <a:off x="6324600" y="5029200"/>
            <a:ext cx="742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2913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8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88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88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88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02" grpId="0" animBg="1"/>
      <p:bldP spid="88103" grpId="0" animBg="1"/>
      <p:bldP spid="88104" grpId="0" animBg="1"/>
      <p:bldP spid="881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1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686800" y="6515100"/>
            <a:ext cx="4572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E214A3-D651-F749-A617-B33CE30C6422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772400" cy="1143000"/>
          </a:xfrm>
        </p:spPr>
        <p:txBody>
          <a:bodyPr/>
          <a:lstStyle/>
          <a:p>
            <a:pPr marL="342900" indent="-342900"/>
            <a:r>
              <a:rPr lang="en-US">
                <a:latin typeface="Comic Sans MS" charset="0"/>
              </a:rPr>
              <a:t>Robustness and efficiency:</a:t>
            </a:r>
            <a:br>
              <a:rPr lang="en-US">
                <a:latin typeface="Comic Sans MS" charset="0"/>
              </a:rPr>
            </a:br>
            <a:r>
              <a:rPr lang="en-US">
                <a:latin typeface="Comic Sans MS" charset="0"/>
              </a:rPr>
              <a:t>Piece-based Swarming</a:t>
            </a:r>
          </a:p>
        </p:txBody>
      </p:sp>
      <p:grpSp>
        <p:nvGrpSpPr>
          <p:cNvPr id="199683" name="Group 59"/>
          <p:cNvGrpSpPr>
            <a:grpSpLocks/>
          </p:cNvGrpSpPr>
          <p:nvPr/>
        </p:nvGrpSpPr>
        <p:grpSpPr bwMode="auto">
          <a:xfrm>
            <a:off x="2535238" y="3192463"/>
            <a:ext cx="4876800" cy="533400"/>
            <a:chOff x="1008" y="1728"/>
            <a:chExt cx="3072" cy="336"/>
          </a:xfrm>
        </p:grpSpPr>
        <p:grpSp>
          <p:nvGrpSpPr>
            <p:cNvPr id="199692" name="Group 25"/>
            <p:cNvGrpSpPr>
              <a:grpSpLocks/>
            </p:cNvGrpSpPr>
            <p:nvPr/>
          </p:nvGrpSpPr>
          <p:grpSpPr bwMode="auto">
            <a:xfrm>
              <a:off x="1008" y="1728"/>
              <a:ext cx="768" cy="336"/>
              <a:chOff x="1008" y="1728"/>
              <a:chExt cx="768" cy="336"/>
            </a:xfrm>
          </p:grpSpPr>
          <p:grpSp>
            <p:nvGrpSpPr>
              <p:cNvPr id="199720" name="Group 22"/>
              <p:cNvGrpSpPr>
                <a:grpSpLocks/>
              </p:cNvGrpSpPr>
              <p:nvPr/>
            </p:nvGrpSpPr>
            <p:grpSpPr bwMode="auto">
              <a:xfrm>
                <a:off x="1008" y="1728"/>
                <a:ext cx="768" cy="336"/>
                <a:chOff x="1008" y="1728"/>
                <a:chExt cx="768" cy="336"/>
              </a:xfrm>
            </p:grpSpPr>
            <p:sp>
              <p:nvSpPr>
                <p:cNvPr id="199722" name="Rectangle 6"/>
                <p:cNvSpPr>
                  <a:spLocks noChangeArrowheads="1"/>
                </p:cNvSpPr>
                <p:nvPr/>
              </p:nvSpPr>
              <p:spPr bwMode="auto">
                <a:xfrm>
                  <a:off x="1008" y="1728"/>
                  <a:ext cx="96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99723" name="Rectangle 7"/>
                <p:cNvSpPr>
                  <a:spLocks noChangeArrowheads="1"/>
                </p:cNvSpPr>
                <p:nvPr/>
              </p:nvSpPr>
              <p:spPr bwMode="auto">
                <a:xfrm>
                  <a:off x="1104" y="1728"/>
                  <a:ext cx="96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99724" name="Rectangle 8"/>
                <p:cNvSpPr>
                  <a:spLocks noChangeArrowheads="1"/>
                </p:cNvSpPr>
                <p:nvPr/>
              </p:nvSpPr>
              <p:spPr bwMode="auto">
                <a:xfrm>
                  <a:off x="1200" y="1728"/>
                  <a:ext cx="96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99725" name="Rectangle 9"/>
                <p:cNvSpPr>
                  <a:spLocks noChangeArrowheads="1"/>
                </p:cNvSpPr>
                <p:nvPr/>
              </p:nvSpPr>
              <p:spPr bwMode="auto">
                <a:xfrm>
                  <a:off x="1296" y="1728"/>
                  <a:ext cx="96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99726" name="Rectangle 10"/>
                <p:cNvSpPr>
                  <a:spLocks noChangeArrowheads="1"/>
                </p:cNvSpPr>
                <p:nvPr/>
              </p:nvSpPr>
              <p:spPr bwMode="auto">
                <a:xfrm>
                  <a:off x="1392" y="1728"/>
                  <a:ext cx="96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99727" name="Rectangle 11"/>
                <p:cNvSpPr>
                  <a:spLocks noChangeArrowheads="1"/>
                </p:cNvSpPr>
                <p:nvPr/>
              </p:nvSpPr>
              <p:spPr bwMode="auto">
                <a:xfrm>
                  <a:off x="1488" y="1728"/>
                  <a:ext cx="96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99728" name="Rectangle 12"/>
                <p:cNvSpPr>
                  <a:spLocks noChangeArrowheads="1"/>
                </p:cNvSpPr>
                <p:nvPr/>
              </p:nvSpPr>
              <p:spPr bwMode="auto">
                <a:xfrm>
                  <a:off x="1584" y="1728"/>
                  <a:ext cx="96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99729" name="Rectangle 13"/>
                <p:cNvSpPr>
                  <a:spLocks noChangeArrowheads="1"/>
                </p:cNvSpPr>
                <p:nvPr/>
              </p:nvSpPr>
              <p:spPr bwMode="auto">
                <a:xfrm>
                  <a:off x="1680" y="1728"/>
                  <a:ext cx="96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</p:grpSp>
          <p:sp>
            <p:nvSpPr>
              <p:cNvPr id="199721" name="Rectangle 24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768" cy="33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  <p:grpSp>
          <p:nvGrpSpPr>
            <p:cNvPr id="199693" name="Group 27"/>
            <p:cNvGrpSpPr>
              <a:grpSpLocks/>
            </p:cNvGrpSpPr>
            <p:nvPr/>
          </p:nvGrpSpPr>
          <p:grpSpPr bwMode="auto">
            <a:xfrm>
              <a:off x="1776" y="1728"/>
              <a:ext cx="768" cy="336"/>
              <a:chOff x="1008" y="1728"/>
              <a:chExt cx="768" cy="336"/>
            </a:xfrm>
          </p:grpSpPr>
          <p:sp>
            <p:nvSpPr>
              <p:cNvPr id="199712" name="Rectangle 28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13" name="Rectangle 29"/>
              <p:cNvSpPr>
                <a:spLocks noChangeArrowheads="1"/>
              </p:cNvSpPr>
              <p:nvPr/>
            </p:nvSpPr>
            <p:spPr bwMode="auto">
              <a:xfrm>
                <a:off x="1104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14" name="Rectangle 30"/>
              <p:cNvSpPr>
                <a:spLocks noChangeArrowheads="1"/>
              </p:cNvSpPr>
              <p:nvPr/>
            </p:nvSpPr>
            <p:spPr bwMode="auto">
              <a:xfrm>
                <a:off x="1200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15" name="Rectangle 31"/>
              <p:cNvSpPr>
                <a:spLocks noChangeArrowheads="1"/>
              </p:cNvSpPr>
              <p:nvPr/>
            </p:nvSpPr>
            <p:spPr bwMode="auto">
              <a:xfrm>
                <a:off x="1296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16" name="Rectangle 32"/>
              <p:cNvSpPr>
                <a:spLocks noChangeArrowheads="1"/>
              </p:cNvSpPr>
              <p:nvPr/>
            </p:nvSpPr>
            <p:spPr bwMode="auto">
              <a:xfrm>
                <a:off x="1392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17" name="Rectangle 33"/>
              <p:cNvSpPr>
                <a:spLocks noChangeArrowheads="1"/>
              </p:cNvSpPr>
              <p:nvPr/>
            </p:nvSpPr>
            <p:spPr bwMode="auto">
              <a:xfrm>
                <a:off x="1488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18" name="Rectangle 34"/>
              <p:cNvSpPr>
                <a:spLocks noChangeArrowheads="1"/>
              </p:cNvSpPr>
              <p:nvPr/>
            </p:nvSpPr>
            <p:spPr bwMode="auto">
              <a:xfrm>
                <a:off x="1584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19" name="Rectangle 35"/>
              <p:cNvSpPr>
                <a:spLocks noChangeArrowheads="1"/>
              </p:cNvSpPr>
              <p:nvPr/>
            </p:nvSpPr>
            <p:spPr bwMode="auto">
              <a:xfrm>
                <a:off x="1680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  <p:grpSp>
          <p:nvGrpSpPr>
            <p:cNvPr id="199694" name="Group 38"/>
            <p:cNvGrpSpPr>
              <a:grpSpLocks/>
            </p:cNvGrpSpPr>
            <p:nvPr/>
          </p:nvGrpSpPr>
          <p:grpSpPr bwMode="auto">
            <a:xfrm>
              <a:off x="2544" y="1728"/>
              <a:ext cx="768" cy="336"/>
              <a:chOff x="1008" y="1728"/>
              <a:chExt cx="768" cy="336"/>
            </a:xfrm>
          </p:grpSpPr>
          <p:sp>
            <p:nvSpPr>
              <p:cNvPr id="199704" name="Rectangle 39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05" name="Rectangle 40"/>
              <p:cNvSpPr>
                <a:spLocks noChangeArrowheads="1"/>
              </p:cNvSpPr>
              <p:nvPr/>
            </p:nvSpPr>
            <p:spPr bwMode="auto">
              <a:xfrm>
                <a:off x="1104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06" name="Rectangle 41"/>
              <p:cNvSpPr>
                <a:spLocks noChangeArrowheads="1"/>
              </p:cNvSpPr>
              <p:nvPr/>
            </p:nvSpPr>
            <p:spPr bwMode="auto">
              <a:xfrm>
                <a:off x="1200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07" name="Rectangle 42"/>
              <p:cNvSpPr>
                <a:spLocks noChangeArrowheads="1"/>
              </p:cNvSpPr>
              <p:nvPr/>
            </p:nvSpPr>
            <p:spPr bwMode="auto">
              <a:xfrm>
                <a:off x="1296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08" name="Rectangle 43"/>
              <p:cNvSpPr>
                <a:spLocks noChangeArrowheads="1"/>
              </p:cNvSpPr>
              <p:nvPr/>
            </p:nvSpPr>
            <p:spPr bwMode="auto">
              <a:xfrm>
                <a:off x="1392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09" name="Rectangle 44"/>
              <p:cNvSpPr>
                <a:spLocks noChangeArrowheads="1"/>
              </p:cNvSpPr>
              <p:nvPr/>
            </p:nvSpPr>
            <p:spPr bwMode="auto">
              <a:xfrm>
                <a:off x="1488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10" name="Rectangle 45"/>
              <p:cNvSpPr>
                <a:spLocks noChangeArrowheads="1"/>
              </p:cNvSpPr>
              <p:nvPr/>
            </p:nvSpPr>
            <p:spPr bwMode="auto">
              <a:xfrm>
                <a:off x="1584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11" name="Rectangle 46"/>
              <p:cNvSpPr>
                <a:spLocks noChangeArrowheads="1"/>
              </p:cNvSpPr>
              <p:nvPr/>
            </p:nvSpPr>
            <p:spPr bwMode="auto">
              <a:xfrm>
                <a:off x="1680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  <p:grpSp>
          <p:nvGrpSpPr>
            <p:cNvPr id="199695" name="Group 49"/>
            <p:cNvGrpSpPr>
              <a:grpSpLocks/>
            </p:cNvGrpSpPr>
            <p:nvPr/>
          </p:nvGrpSpPr>
          <p:grpSpPr bwMode="auto">
            <a:xfrm>
              <a:off x="3312" y="1728"/>
              <a:ext cx="768" cy="336"/>
              <a:chOff x="1008" y="1728"/>
              <a:chExt cx="768" cy="336"/>
            </a:xfrm>
          </p:grpSpPr>
          <p:sp>
            <p:nvSpPr>
              <p:cNvPr id="199696" name="Rectangle 50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697" name="Rectangle 51"/>
              <p:cNvSpPr>
                <a:spLocks noChangeArrowheads="1"/>
              </p:cNvSpPr>
              <p:nvPr/>
            </p:nvSpPr>
            <p:spPr bwMode="auto">
              <a:xfrm>
                <a:off x="1104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698" name="Rectangle 52"/>
              <p:cNvSpPr>
                <a:spLocks noChangeArrowheads="1"/>
              </p:cNvSpPr>
              <p:nvPr/>
            </p:nvSpPr>
            <p:spPr bwMode="auto">
              <a:xfrm>
                <a:off x="1200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699" name="Rectangle 53"/>
              <p:cNvSpPr>
                <a:spLocks noChangeArrowheads="1"/>
              </p:cNvSpPr>
              <p:nvPr/>
            </p:nvSpPr>
            <p:spPr bwMode="auto">
              <a:xfrm>
                <a:off x="1296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00" name="Rectangle 54"/>
              <p:cNvSpPr>
                <a:spLocks noChangeArrowheads="1"/>
              </p:cNvSpPr>
              <p:nvPr/>
            </p:nvSpPr>
            <p:spPr bwMode="auto">
              <a:xfrm>
                <a:off x="1392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01" name="Rectangle 55"/>
              <p:cNvSpPr>
                <a:spLocks noChangeArrowheads="1"/>
              </p:cNvSpPr>
              <p:nvPr/>
            </p:nvSpPr>
            <p:spPr bwMode="auto">
              <a:xfrm>
                <a:off x="1488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02" name="Rectangle 56"/>
              <p:cNvSpPr>
                <a:spLocks noChangeArrowheads="1"/>
              </p:cNvSpPr>
              <p:nvPr/>
            </p:nvSpPr>
            <p:spPr bwMode="auto">
              <a:xfrm>
                <a:off x="1584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99703" name="Rectangle 57"/>
              <p:cNvSpPr>
                <a:spLocks noChangeArrowheads="1"/>
              </p:cNvSpPr>
              <p:nvPr/>
            </p:nvSpPr>
            <p:spPr bwMode="auto">
              <a:xfrm>
                <a:off x="1680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</p:grpSp>
      <p:sp>
        <p:nvSpPr>
          <p:cNvPr id="199684" name="Line 61"/>
          <p:cNvSpPr>
            <a:spLocks noChangeShapeType="1"/>
          </p:cNvSpPr>
          <p:nvPr/>
        </p:nvSpPr>
        <p:spPr bwMode="auto">
          <a:xfrm flipV="1">
            <a:off x="2611438" y="3573463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9685" name="Text Box 62"/>
          <p:cNvSpPr txBox="1">
            <a:spLocks noChangeArrowheads="1"/>
          </p:cNvSpPr>
          <p:nvPr/>
        </p:nvSpPr>
        <p:spPr bwMode="auto">
          <a:xfrm>
            <a:off x="2286000" y="4038600"/>
            <a:ext cx="19812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Block: 16KB</a:t>
            </a:r>
          </a:p>
        </p:txBody>
      </p:sp>
      <p:grpSp>
        <p:nvGrpSpPr>
          <p:cNvPr id="199686" name="Group 69"/>
          <p:cNvGrpSpPr>
            <a:grpSpLocks/>
          </p:cNvGrpSpPr>
          <p:nvPr/>
        </p:nvGrpSpPr>
        <p:grpSpPr bwMode="auto">
          <a:xfrm flipV="1">
            <a:off x="2535238" y="3040063"/>
            <a:ext cx="4876800" cy="76200"/>
            <a:chOff x="2544" y="2200"/>
            <a:chExt cx="768" cy="56"/>
          </a:xfrm>
        </p:grpSpPr>
        <p:sp>
          <p:nvSpPr>
            <p:cNvPr id="199690" name="Freeform 70"/>
            <p:cNvSpPr>
              <a:spLocks/>
            </p:cNvSpPr>
            <p:nvPr/>
          </p:nvSpPr>
          <p:spPr bwMode="auto">
            <a:xfrm>
              <a:off x="2544" y="2200"/>
              <a:ext cx="384" cy="56"/>
            </a:xfrm>
            <a:custGeom>
              <a:avLst/>
              <a:gdLst>
                <a:gd name="T0" fmla="*/ 0 w 384"/>
                <a:gd name="T1" fmla="*/ 8 h 56"/>
                <a:gd name="T2" fmla="*/ 48 w 384"/>
                <a:gd name="T3" fmla="*/ 56 h 56"/>
                <a:gd name="T4" fmla="*/ 288 w 384"/>
                <a:gd name="T5" fmla="*/ 8 h 56"/>
                <a:gd name="T6" fmla="*/ 336 w 384"/>
                <a:gd name="T7" fmla="*/ 8 h 56"/>
                <a:gd name="T8" fmla="*/ 384 w 384"/>
                <a:gd name="T9" fmla="*/ 56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4"/>
                <a:gd name="T16" fmla="*/ 0 h 56"/>
                <a:gd name="T17" fmla="*/ 384 w 38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4" h="56">
                  <a:moveTo>
                    <a:pt x="0" y="8"/>
                  </a:moveTo>
                  <a:cubicBezTo>
                    <a:pt x="0" y="32"/>
                    <a:pt x="0" y="56"/>
                    <a:pt x="48" y="56"/>
                  </a:cubicBezTo>
                  <a:cubicBezTo>
                    <a:pt x="96" y="56"/>
                    <a:pt x="240" y="16"/>
                    <a:pt x="288" y="8"/>
                  </a:cubicBezTo>
                  <a:cubicBezTo>
                    <a:pt x="336" y="0"/>
                    <a:pt x="320" y="0"/>
                    <a:pt x="336" y="8"/>
                  </a:cubicBezTo>
                  <a:cubicBezTo>
                    <a:pt x="352" y="16"/>
                    <a:pt x="384" y="48"/>
                    <a:pt x="384" y="5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99691" name="Freeform 71"/>
            <p:cNvSpPr>
              <a:spLocks/>
            </p:cNvSpPr>
            <p:nvPr/>
          </p:nvSpPr>
          <p:spPr bwMode="auto">
            <a:xfrm flipH="1">
              <a:off x="2928" y="2200"/>
              <a:ext cx="384" cy="56"/>
            </a:xfrm>
            <a:custGeom>
              <a:avLst/>
              <a:gdLst>
                <a:gd name="T0" fmla="*/ 0 w 384"/>
                <a:gd name="T1" fmla="*/ 8 h 56"/>
                <a:gd name="T2" fmla="*/ 48 w 384"/>
                <a:gd name="T3" fmla="*/ 56 h 56"/>
                <a:gd name="T4" fmla="*/ 288 w 384"/>
                <a:gd name="T5" fmla="*/ 8 h 56"/>
                <a:gd name="T6" fmla="*/ 336 w 384"/>
                <a:gd name="T7" fmla="*/ 8 h 56"/>
                <a:gd name="T8" fmla="*/ 384 w 384"/>
                <a:gd name="T9" fmla="*/ 56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4"/>
                <a:gd name="T16" fmla="*/ 0 h 56"/>
                <a:gd name="T17" fmla="*/ 384 w 38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4" h="56">
                  <a:moveTo>
                    <a:pt x="0" y="8"/>
                  </a:moveTo>
                  <a:cubicBezTo>
                    <a:pt x="0" y="32"/>
                    <a:pt x="0" y="56"/>
                    <a:pt x="48" y="56"/>
                  </a:cubicBezTo>
                  <a:cubicBezTo>
                    <a:pt x="96" y="56"/>
                    <a:pt x="240" y="16"/>
                    <a:pt x="288" y="8"/>
                  </a:cubicBezTo>
                  <a:cubicBezTo>
                    <a:pt x="336" y="0"/>
                    <a:pt x="320" y="0"/>
                    <a:pt x="336" y="8"/>
                  </a:cubicBezTo>
                  <a:cubicBezTo>
                    <a:pt x="352" y="16"/>
                    <a:pt x="384" y="48"/>
                    <a:pt x="384" y="5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99687" name="Text Box 75"/>
          <p:cNvSpPr txBox="1">
            <a:spLocks noChangeArrowheads="1"/>
          </p:cNvSpPr>
          <p:nvPr/>
        </p:nvSpPr>
        <p:spPr bwMode="auto">
          <a:xfrm>
            <a:off x="4700588" y="2735263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File</a:t>
            </a:r>
          </a:p>
        </p:txBody>
      </p:sp>
      <p:sp>
        <p:nvSpPr>
          <p:cNvPr id="199688" name="Rectangle 76"/>
          <p:cNvSpPr>
            <a:spLocks noChangeArrowheads="1"/>
          </p:cNvSpPr>
          <p:nvPr/>
        </p:nvSpPr>
        <p:spPr bwMode="auto">
          <a:xfrm>
            <a:off x="1058863" y="2293938"/>
            <a:ext cx="3349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Block: unit of download</a:t>
            </a:r>
          </a:p>
        </p:txBody>
      </p:sp>
      <p:sp>
        <p:nvSpPr>
          <p:cNvPr id="78" name="Rectangle 77"/>
          <p:cNvSpPr/>
          <p:nvPr/>
        </p:nvSpPr>
        <p:spPr>
          <a:xfrm>
            <a:off x="606425" y="1427163"/>
            <a:ext cx="7805738" cy="46720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pitchFamily="82" charset="2"/>
              <a:buChar char="r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  <a:ea typeface="ＭＳ Ｐゴシック" charset="-128"/>
                <a:cs typeface="+mn-cs"/>
              </a:rPr>
              <a:t>Divide a large file into small blocks and request block-size content from different peers (why?)</a:t>
            </a:r>
          </a:p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pitchFamily="82" charset="2"/>
              <a:buChar char="r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/>
              <a:ea typeface="ＭＳ Ｐゴシック" charset="-128"/>
              <a:cs typeface="+mn-cs"/>
            </a:endParaRPr>
          </a:p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pitchFamily="82" charset="2"/>
              <a:buChar char="r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/>
              <a:ea typeface="ＭＳ Ｐゴシック" charset="-128"/>
              <a:cs typeface="+mn-cs"/>
            </a:endParaRPr>
          </a:p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pitchFamily="82" charset="2"/>
              <a:buChar char="r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/>
              <a:ea typeface="ＭＳ Ｐゴシック" charset="-128"/>
              <a:cs typeface="+mn-cs"/>
            </a:endParaRPr>
          </a:p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pitchFamily="82" charset="2"/>
              <a:buChar char="r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/>
              <a:ea typeface="ＭＳ Ｐゴシック" charset="-128"/>
              <a:cs typeface="+mn-cs"/>
            </a:endParaRPr>
          </a:p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pitchFamily="82" charset="2"/>
              <a:buChar char="r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/>
              <a:ea typeface="ＭＳ Ｐゴシック" charset="-128"/>
              <a:cs typeface="+mn-cs"/>
            </a:endParaRPr>
          </a:p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pitchFamily="82" charset="2"/>
              <a:buChar char="r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/>
              <a:ea typeface="ＭＳ Ｐゴシック" charset="-128"/>
              <a:cs typeface="+mn-cs"/>
            </a:endParaRPr>
          </a:p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pitchFamily="82" charset="2"/>
              <a:buChar char="r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  <a:ea typeface="ＭＳ Ｐゴシック" charset="-128"/>
                <a:cs typeface="+mn-cs"/>
              </a:rPr>
              <a:t>If do not finish downloading a block from one peer within timeout (say due to churns), switch to requesting the block from another peer</a:t>
            </a:r>
          </a:p>
        </p:txBody>
      </p:sp>
    </p:spTree>
    <p:extLst>
      <p:ext uri="{BB962C8B-B14F-4D97-AF65-F5344CB8AC3E}">
        <p14:creationId xmlns:p14="http://schemas.microsoft.com/office/powerpoint/2010/main" val="163989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ED947C-DCA2-B74D-B1BB-306876E6D6D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0850" y="228600"/>
            <a:ext cx="7772400" cy="1143000"/>
          </a:xfrm>
        </p:spPr>
        <p:txBody>
          <a:bodyPr/>
          <a:lstStyle/>
          <a:p>
            <a:r>
              <a:rPr lang="en-US" sz="3600">
                <a:latin typeface="Comic Sans MS" charset="0"/>
              </a:rPr>
              <a:t>Detail: Peer Protocol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01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1800" dirty="0">
                <a:latin typeface="Comic Sans MS" charset="0"/>
              </a:rPr>
              <a:t>(Over TCP)</a:t>
            </a:r>
          </a:p>
          <a:p>
            <a:pPr>
              <a:buFont typeface="Wingdings" charset="0"/>
              <a:buNone/>
            </a:pPr>
            <a:endParaRPr lang="en-US" sz="2400" dirty="0">
              <a:latin typeface="Comic Sans MS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Comic Sans MS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Comic Sans MS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Comic Sans MS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Comic Sans MS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Comic Sans MS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</a:rPr>
              <a:t>Peers exchange bitmap representing content availability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Courier New" charset="0"/>
                <a:cs typeface="Courier New" charset="0"/>
              </a:rPr>
              <a:t>bitfield</a:t>
            </a:r>
            <a:r>
              <a:rPr lang="en-US" sz="2000" dirty="0">
                <a:latin typeface="Comic Sans MS" charset="0"/>
              </a:rPr>
              <a:t> </a:t>
            </a:r>
            <a:r>
              <a:rPr lang="en-US" sz="2000" dirty="0" err="1">
                <a:latin typeface="Comic Sans MS" charset="0"/>
              </a:rPr>
              <a:t>msg</a:t>
            </a:r>
            <a:r>
              <a:rPr lang="en-US" sz="2000" dirty="0">
                <a:latin typeface="Comic Sans MS" charset="0"/>
              </a:rPr>
              <a:t> during initial connection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Courier New" charset="0"/>
                <a:cs typeface="Courier New" charset="0"/>
              </a:rPr>
              <a:t>have</a:t>
            </a:r>
            <a:r>
              <a:rPr lang="en-US" sz="2000" dirty="0">
                <a:latin typeface="Comic Sans MS" charset="0"/>
              </a:rPr>
              <a:t> </a:t>
            </a:r>
            <a:r>
              <a:rPr lang="en-US" sz="2000" dirty="0" err="1">
                <a:latin typeface="Comic Sans MS" charset="0"/>
              </a:rPr>
              <a:t>msg</a:t>
            </a:r>
            <a:r>
              <a:rPr lang="en-US" sz="2000" dirty="0">
                <a:latin typeface="Comic Sans MS" charset="0"/>
              </a:rPr>
              <a:t> to notify updates to bitmap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Comic Sans MS" charset="0"/>
              </a:rPr>
              <a:t>to reduce bitmap size, aggregate multiple blocks as a piece</a:t>
            </a:r>
          </a:p>
        </p:txBody>
      </p:sp>
      <p:pic>
        <p:nvPicPr>
          <p:cNvPr id="201732" name="Picture 6" descr="MPj0402147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600"/>
            <a:ext cx="1166813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1733" name="Text Box 7"/>
          <p:cNvSpPr txBox="1">
            <a:spLocks noChangeArrowheads="1"/>
          </p:cNvSpPr>
          <p:nvPr/>
        </p:nvSpPr>
        <p:spPr bwMode="auto">
          <a:xfrm>
            <a:off x="7499350" y="2743200"/>
            <a:ext cx="1339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t>Local Peer</a:t>
            </a:r>
          </a:p>
        </p:txBody>
      </p:sp>
      <p:pic>
        <p:nvPicPr>
          <p:cNvPr id="201734" name="Picture 8" descr="j019538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828800"/>
            <a:ext cx="8953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1735" name="Text Box 9"/>
          <p:cNvSpPr txBox="1">
            <a:spLocks noChangeArrowheads="1"/>
          </p:cNvSpPr>
          <p:nvPr/>
        </p:nvSpPr>
        <p:spPr bwMode="auto">
          <a:xfrm>
            <a:off x="304800" y="2743200"/>
            <a:ext cx="158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t>Remote Peer</a:t>
            </a:r>
          </a:p>
        </p:txBody>
      </p:sp>
      <p:sp>
        <p:nvSpPr>
          <p:cNvPr id="201736" name="Line 11"/>
          <p:cNvSpPr>
            <a:spLocks noChangeShapeType="1"/>
          </p:cNvSpPr>
          <p:nvPr/>
        </p:nvSpPr>
        <p:spPr bwMode="auto">
          <a:xfrm>
            <a:off x="1981200" y="2438400"/>
            <a:ext cx="5410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01737" name="Text Box 14"/>
          <p:cNvSpPr txBox="1">
            <a:spLocks noChangeArrowheads="1"/>
          </p:cNvSpPr>
          <p:nvPr/>
        </p:nvSpPr>
        <p:spPr bwMode="auto">
          <a:xfrm>
            <a:off x="5715000" y="2057400"/>
            <a:ext cx="1641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t>BitField/have </a:t>
            </a:r>
          </a:p>
        </p:txBody>
      </p:sp>
      <p:sp>
        <p:nvSpPr>
          <p:cNvPr id="201738" name="Text Box 15"/>
          <p:cNvSpPr txBox="1">
            <a:spLocks noChangeArrowheads="1"/>
          </p:cNvSpPr>
          <p:nvPr/>
        </p:nvSpPr>
        <p:spPr bwMode="auto">
          <a:xfrm>
            <a:off x="2057400" y="2057400"/>
            <a:ext cx="1641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t>BitField/have </a:t>
            </a:r>
          </a:p>
        </p:txBody>
      </p:sp>
      <p:grpSp>
        <p:nvGrpSpPr>
          <p:cNvPr id="201739" name="Group 71"/>
          <p:cNvGrpSpPr>
            <a:grpSpLocks/>
          </p:cNvGrpSpPr>
          <p:nvPr/>
        </p:nvGrpSpPr>
        <p:grpSpPr bwMode="auto">
          <a:xfrm>
            <a:off x="2209800" y="3124200"/>
            <a:ext cx="4876800" cy="533400"/>
            <a:chOff x="1440" y="1728"/>
            <a:chExt cx="3072" cy="336"/>
          </a:xfrm>
        </p:grpSpPr>
        <p:grpSp>
          <p:nvGrpSpPr>
            <p:cNvPr id="201757" name="Group 70"/>
            <p:cNvGrpSpPr>
              <a:grpSpLocks/>
            </p:cNvGrpSpPr>
            <p:nvPr/>
          </p:nvGrpSpPr>
          <p:grpSpPr bwMode="auto">
            <a:xfrm>
              <a:off x="1440" y="1728"/>
              <a:ext cx="3072" cy="336"/>
              <a:chOff x="1440" y="1728"/>
              <a:chExt cx="3072" cy="336"/>
            </a:xfrm>
          </p:grpSpPr>
          <p:grpSp>
            <p:nvGrpSpPr>
              <p:cNvPr id="201762" name="Group 20"/>
              <p:cNvGrpSpPr>
                <a:grpSpLocks/>
              </p:cNvGrpSpPr>
              <p:nvPr/>
            </p:nvGrpSpPr>
            <p:grpSpPr bwMode="auto">
              <a:xfrm>
                <a:off x="1440" y="1728"/>
                <a:ext cx="768" cy="336"/>
                <a:chOff x="1008" y="1728"/>
                <a:chExt cx="768" cy="336"/>
              </a:xfrm>
            </p:grpSpPr>
            <p:grpSp>
              <p:nvGrpSpPr>
                <p:cNvPr id="201796" name="Group 21"/>
                <p:cNvGrpSpPr>
                  <a:grpSpLocks/>
                </p:cNvGrpSpPr>
                <p:nvPr/>
              </p:nvGrpSpPr>
              <p:grpSpPr bwMode="auto">
                <a:xfrm>
                  <a:off x="1008" y="1728"/>
                  <a:ext cx="768" cy="336"/>
                  <a:chOff x="1008" y="1728"/>
                  <a:chExt cx="768" cy="336"/>
                </a:xfrm>
              </p:grpSpPr>
              <p:sp>
                <p:nvSpPr>
                  <p:cNvPr id="201798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99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104" y="1728"/>
                    <a:ext cx="96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800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801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802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803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1728"/>
                    <a:ext cx="96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804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805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</p:grpSp>
            <p:sp>
              <p:nvSpPr>
                <p:cNvPr id="201797" name="Rectangle 30"/>
                <p:cNvSpPr>
                  <a:spLocks noChangeArrowheads="1"/>
                </p:cNvSpPr>
                <p:nvPr/>
              </p:nvSpPr>
              <p:spPr bwMode="auto">
                <a:xfrm>
                  <a:off x="1008" y="1728"/>
                  <a:ext cx="768" cy="336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</p:grpSp>
          <p:grpSp>
            <p:nvGrpSpPr>
              <p:cNvPr id="201763" name="Group 31"/>
              <p:cNvGrpSpPr>
                <a:grpSpLocks/>
              </p:cNvGrpSpPr>
              <p:nvPr/>
            </p:nvGrpSpPr>
            <p:grpSpPr bwMode="auto">
              <a:xfrm>
                <a:off x="2208" y="1728"/>
                <a:ext cx="768" cy="336"/>
                <a:chOff x="1008" y="1728"/>
                <a:chExt cx="768" cy="336"/>
              </a:xfrm>
            </p:grpSpPr>
            <p:grpSp>
              <p:nvGrpSpPr>
                <p:cNvPr id="201786" name="Group 32"/>
                <p:cNvGrpSpPr>
                  <a:grpSpLocks/>
                </p:cNvGrpSpPr>
                <p:nvPr/>
              </p:nvGrpSpPr>
              <p:grpSpPr bwMode="auto">
                <a:xfrm>
                  <a:off x="1008" y="1728"/>
                  <a:ext cx="768" cy="336"/>
                  <a:chOff x="1008" y="1728"/>
                  <a:chExt cx="768" cy="336"/>
                </a:xfrm>
              </p:grpSpPr>
              <p:sp>
                <p:nvSpPr>
                  <p:cNvPr id="201788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89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104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90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91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92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93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94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95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</p:grpSp>
            <p:sp>
              <p:nvSpPr>
                <p:cNvPr id="201787" name="Rectangle 41"/>
                <p:cNvSpPr>
                  <a:spLocks noChangeArrowheads="1"/>
                </p:cNvSpPr>
                <p:nvPr/>
              </p:nvSpPr>
              <p:spPr bwMode="auto">
                <a:xfrm>
                  <a:off x="1008" y="1728"/>
                  <a:ext cx="768" cy="336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</p:grpSp>
          <p:grpSp>
            <p:nvGrpSpPr>
              <p:cNvPr id="201764" name="Group 69"/>
              <p:cNvGrpSpPr>
                <a:grpSpLocks/>
              </p:cNvGrpSpPr>
              <p:nvPr/>
            </p:nvGrpSpPr>
            <p:grpSpPr bwMode="auto">
              <a:xfrm>
                <a:off x="2976" y="1728"/>
                <a:ext cx="768" cy="336"/>
                <a:chOff x="2976" y="1728"/>
                <a:chExt cx="768" cy="336"/>
              </a:xfrm>
            </p:grpSpPr>
            <p:grpSp>
              <p:nvGrpSpPr>
                <p:cNvPr id="201776" name="Group 68"/>
                <p:cNvGrpSpPr>
                  <a:grpSpLocks/>
                </p:cNvGrpSpPr>
                <p:nvPr/>
              </p:nvGrpSpPr>
              <p:grpSpPr bwMode="auto">
                <a:xfrm>
                  <a:off x="2976" y="1728"/>
                  <a:ext cx="768" cy="336"/>
                  <a:chOff x="2976" y="1728"/>
                  <a:chExt cx="768" cy="336"/>
                </a:xfrm>
              </p:grpSpPr>
              <p:sp>
                <p:nvSpPr>
                  <p:cNvPr id="201778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2976" y="1728"/>
                    <a:ext cx="96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79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1728"/>
                    <a:ext cx="96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80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1728"/>
                    <a:ext cx="96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81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1728"/>
                    <a:ext cx="96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82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1728"/>
                    <a:ext cx="96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83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3456" y="1728"/>
                    <a:ext cx="96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84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728"/>
                    <a:ext cx="96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85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1728"/>
                    <a:ext cx="96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</p:grpSp>
            <p:sp>
              <p:nvSpPr>
                <p:cNvPr id="201777" name="Rectangle 52"/>
                <p:cNvSpPr>
                  <a:spLocks noChangeArrowheads="1"/>
                </p:cNvSpPr>
                <p:nvPr/>
              </p:nvSpPr>
              <p:spPr bwMode="auto">
                <a:xfrm>
                  <a:off x="2976" y="1728"/>
                  <a:ext cx="768" cy="336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</p:grpSp>
          <p:grpSp>
            <p:nvGrpSpPr>
              <p:cNvPr id="201765" name="Group 53"/>
              <p:cNvGrpSpPr>
                <a:grpSpLocks/>
              </p:cNvGrpSpPr>
              <p:nvPr/>
            </p:nvGrpSpPr>
            <p:grpSpPr bwMode="auto">
              <a:xfrm>
                <a:off x="3744" y="1728"/>
                <a:ext cx="768" cy="336"/>
                <a:chOff x="1008" y="1728"/>
                <a:chExt cx="768" cy="336"/>
              </a:xfrm>
            </p:grpSpPr>
            <p:grpSp>
              <p:nvGrpSpPr>
                <p:cNvPr id="201766" name="Group 54"/>
                <p:cNvGrpSpPr>
                  <a:grpSpLocks/>
                </p:cNvGrpSpPr>
                <p:nvPr/>
              </p:nvGrpSpPr>
              <p:grpSpPr bwMode="auto">
                <a:xfrm>
                  <a:off x="1008" y="1728"/>
                  <a:ext cx="768" cy="336"/>
                  <a:chOff x="1008" y="1728"/>
                  <a:chExt cx="768" cy="336"/>
                </a:xfrm>
              </p:grpSpPr>
              <p:sp>
                <p:nvSpPr>
                  <p:cNvPr id="201768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69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1104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70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71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72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73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74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201775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1728"/>
                    <a:ext cx="9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</p:grpSp>
            <p:sp>
              <p:nvSpPr>
                <p:cNvPr id="201767" name="Rectangle 63"/>
                <p:cNvSpPr>
                  <a:spLocks noChangeArrowheads="1"/>
                </p:cNvSpPr>
                <p:nvPr/>
              </p:nvSpPr>
              <p:spPr bwMode="auto">
                <a:xfrm>
                  <a:off x="1008" y="1728"/>
                  <a:ext cx="768" cy="336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</p:grpSp>
        </p:grpSp>
        <p:sp>
          <p:nvSpPr>
            <p:cNvPr id="201758" name="Text Box 64"/>
            <p:cNvSpPr txBox="1">
              <a:spLocks noChangeArrowheads="1"/>
            </p:cNvSpPr>
            <p:nvPr/>
          </p:nvSpPr>
          <p:spPr bwMode="auto">
            <a:xfrm>
              <a:off x="2495" y="173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1</a:t>
              </a:r>
            </a:p>
          </p:txBody>
        </p:sp>
        <p:sp>
          <p:nvSpPr>
            <p:cNvPr id="201759" name="Text Box 65"/>
            <p:cNvSpPr txBox="1">
              <a:spLocks noChangeArrowheads="1"/>
            </p:cNvSpPr>
            <p:nvPr/>
          </p:nvSpPr>
          <p:spPr bwMode="auto">
            <a:xfrm>
              <a:off x="1728" y="173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0</a:t>
              </a:r>
            </a:p>
          </p:txBody>
        </p:sp>
        <p:sp>
          <p:nvSpPr>
            <p:cNvPr id="201760" name="Text Box 66"/>
            <p:cNvSpPr txBox="1">
              <a:spLocks noChangeArrowheads="1"/>
            </p:cNvSpPr>
            <p:nvPr/>
          </p:nvSpPr>
          <p:spPr bwMode="auto">
            <a:xfrm>
              <a:off x="3263" y="173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0</a:t>
              </a:r>
            </a:p>
          </p:txBody>
        </p:sp>
        <p:sp>
          <p:nvSpPr>
            <p:cNvPr id="201761" name="Text Box 67"/>
            <p:cNvSpPr txBox="1">
              <a:spLocks noChangeArrowheads="1"/>
            </p:cNvSpPr>
            <p:nvPr/>
          </p:nvSpPr>
          <p:spPr bwMode="auto">
            <a:xfrm>
              <a:off x="4031" y="173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1</a:t>
              </a:r>
            </a:p>
          </p:txBody>
        </p:sp>
      </p:grpSp>
      <p:grpSp>
        <p:nvGrpSpPr>
          <p:cNvPr id="201740" name="Group 2"/>
          <p:cNvGrpSpPr>
            <a:grpSpLocks/>
          </p:cNvGrpSpPr>
          <p:nvPr/>
        </p:nvGrpSpPr>
        <p:grpSpPr bwMode="auto">
          <a:xfrm>
            <a:off x="4648200" y="3810000"/>
            <a:ext cx="1219200" cy="685800"/>
            <a:chOff x="4973638" y="3802063"/>
            <a:chExt cx="1219200" cy="685800"/>
          </a:xfrm>
        </p:grpSpPr>
        <p:sp>
          <p:nvSpPr>
            <p:cNvPr id="201753" name="Text Box 5"/>
            <p:cNvSpPr txBox="1">
              <a:spLocks noChangeArrowheads="1"/>
            </p:cNvSpPr>
            <p:nvPr/>
          </p:nvSpPr>
          <p:spPr bwMode="auto">
            <a:xfrm>
              <a:off x="5145088" y="3846513"/>
              <a:ext cx="8953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rPr>
                <a:t>Piece</a:t>
              </a:r>
              <a:b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rPr>
              </a:b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rPr>
                <a:t>256KB</a:t>
              </a:r>
            </a:p>
          </p:txBody>
        </p:sp>
        <p:grpSp>
          <p:nvGrpSpPr>
            <p:cNvPr id="201754" name="Group 68"/>
            <p:cNvGrpSpPr>
              <a:grpSpLocks/>
            </p:cNvGrpSpPr>
            <p:nvPr/>
          </p:nvGrpSpPr>
          <p:grpSpPr bwMode="auto">
            <a:xfrm>
              <a:off x="4973638" y="3802063"/>
              <a:ext cx="1219200" cy="76200"/>
              <a:chOff x="2544" y="2200"/>
              <a:chExt cx="768" cy="56"/>
            </a:xfrm>
          </p:grpSpPr>
          <p:sp>
            <p:nvSpPr>
              <p:cNvPr id="201755" name="Freeform 66"/>
              <p:cNvSpPr>
                <a:spLocks/>
              </p:cNvSpPr>
              <p:nvPr/>
            </p:nvSpPr>
            <p:spPr bwMode="auto">
              <a:xfrm>
                <a:off x="2544" y="2200"/>
                <a:ext cx="384" cy="56"/>
              </a:xfrm>
              <a:custGeom>
                <a:avLst/>
                <a:gdLst>
                  <a:gd name="T0" fmla="*/ 0 w 384"/>
                  <a:gd name="T1" fmla="*/ 8 h 56"/>
                  <a:gd name="T2" fmla="*/ 48 w 384"/>
                  <a:gd name="T3" fmla="*/ 56 h 56"/>
                  <a:gd name="T4" fmla="*/ 288 w 384"/>
                  <a:gd name="T5" fmla="*/ 8 h 56"/>
                  <a:gd name="T6" fmla="*/ 336 w 384"/>
                  <a:gd name="T7" fmla="*/ 8 h 56"/>
                  <a:gd name="T8" fmla="*/ 384 w 384"/>
                  <a:gd name="T9" fmla="*/ 56 h 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4"/>
                  <a:gd name="T16" fmla="*/ 0 h 56"/>
                  <a:gd name="T17" fmla="*/ 384 w 384"/>
                  <a:gd name="T18" fmla="*/ 56 h 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4" h="56">
                    <a:moveTo>
                      <a:pt x="0" y="8"/>
                    </a:moveTo>
                    <a:cubicBezTo>
                      <a:pt x="0" y="32"/>
                      <a:pt x="0" y="56"/>
                      <a:pt x="48" y="56"/>
                    </a:cubicBezTo>
                    <a:cubicBezTo>
                      <a:pt x="96" y="56"/>
                      <a:pt x="240" y="16"/>
                      <a:pt x="288" y="8"/>
                    </a:cubicBezTo>
                    <a:cubicBezTo>
                      <a:pt x="336" y="0"/>
                      <a:pt x="320" y="0"/>
                      <a:pt x="336" y="8"/>
                    </a:cubicBezTo>
                    <a:cubicBezTo>
                      <a:pt x="352" y="16"/>
                      <a:pt x="384" y="48"/>
                      <a:pt x="384" y="5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1756" name="Freeform 67"/>
              <p:cNvSpPr>
                <a:spLocks/>
              </p:cNvSpPr>
              <p:nvPr/>
            </p:nvSpPr>
            <p:spPr bwMode="auto">
              <a:xfrm flipH="1">
                <a:off x="2928" y="2200"/>
                <a:ext cx="384" cy="56"/>
              </a:xfrm>
              <a:custGeom>
                <a:avLst/>
                <a:gdLst>
                  <a:gd name="T0" fmla="*/ 0 w 384"/>
                  <a:gd name="T1" fmla="*/ 8 h 56"/>
                  <a:gd name="T2" fmla="*/ 48 w 384"/>
                  <a:gd name="T3" fmla="*/ 56 h 56"/>
                  <a:gd name="T4" fmla="*/ 288 w 384"/>
                  <a:gd name="T5" fmla="*/ 8 h 56"/>
                  <a:gd name="T6" fmla="*/ 336 w 384"/>
                  <a:gd name="T7" fmla="*/ 8 h 56"/>
                  <a:gd name="T8" fmla="*/ 384 w 384"/>
                  <a:gd name="T9" fmla="*/ 56 h 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4"/>
                  <a:gd name="T16" fmla="*/ 0 h 56"/>
                  <a:gd name="T17" fmla="*/ 384 w 384"/>
                  <a:gd name="T18" fmla="*/ 56 h 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4" h="56">
                    <a:moveTo>
                      <a:pt x="0" y="8"/>
                    </a:moveTo>
                    <a:cubicBezTo>
                      <a:pt x="0" y="32"/>
                      <a:pt x="0" y="56"/>
                      <a:pt x="48" y="56"/>
                    </a:cubicBezTo>
                    <a:cubicBezTo>
                      <a:pt x="96" y="56"/>
                      <a:pt x="240" y="16"/>
                      <a:pt x="288" y="8"/>
                    </a:cubicBezTo>
                    <a:cubicBezTo>
                      <a:pt x="336" y="0"/>
                      <a:pt x="320" y="0"/>
                      <a:pt x="336" y="8"/>
                    </a:cubicBezTo>
                    <a:cubicBezTo>
                      <a:pt x="352" y="16"/>
                      <a:pt x="384" y="48"/>
                      <a:pt x="384" y="5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</p:grpSp>
      <p:grpSp>
        <p:nvGrpSpPr>
          <p:cNvPr id="201741" name="Group 115"/>
          <p:cNvGrpSpPr>
            <a:grpSpLocks/>
          </p:cNvGrpSpPr>
          <p:nvPr/>
        </p:nvGrpSpPr>
        <p:grpSpPr bwMode="auto">
          <a:xfrm>
            <a:off x="7524750" y="4114800"/>
            <a:ext cx="1219200" cy="533400"/>
            <a:chOff x="1008" y="1728"/>
            <a:chExt cx="768" cy="336"/>
          </a:xfrm>
        </p:grpSpPr>
        <p:grpSp>
          <p:nvGrpSpPr>
            <p:cNvPr id="201743" name="Group 116"/>
            <p:cNvGrpSpPr>
              <a:grpSpLocks/>
            </p:cNvGrpSpPr>
            <p:nvPr/>
          </p:nvGrpSpPr>
          <p:grpSpPr bwMode="auto">
            <a:xfrm>
              <a:off x="1008" y="1728"/>
              <a:ext cx="768" cy="336"/>
              <a:chOff x="1008" y="1728"/>
              <a:chExt cx="768" cy="336"/>
            </a:xfrm>
          </p:grpSpPr>
          <p:sp>
            <p:nvSpPr>
              <p:cNvPr id="201745" name="Rectangle 117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1746" name="Rectangle 118"/>
              <p:cNvSpPr>
                <a:spLocks noChangeArrowheads="1"/>
              </p:cNvSpPr>
              <p:nvPr/>
            </p:nvSpPr>
            <p:spPr bwMode="auto">
              <a:xfrm>
                <a:off x="1104" y="1728"/>
                <a:ext cx="96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1747" name="Rectangle 119"/>
              <p:cNvSpPr>
                <a:spLocks noChangeArrowheads="1"/>
              </p:cNvSpPr>
              <p:nvPr/>
            </p:nvSpPr>
            <p:spPr bwMode="auto">
              <a:xfrm>
                <a:off x="1200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1748" name="Rectangle 120"/>
              <p:cNvSpPr>
                <a:spLocks noChangeArrowheads="1"/>
              </p:cNvSpPr>
              <p:nvPr/>
            </p:nvSpPr>
            <p:spPr bwMode="auto">
              <a:xfrm>
                <a:off x="1296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1749" name="Rectangle 121"/>
              <p:cNvSpPr>
                <a:spLocks noChangeArrowheads="1"/>
              </p:cNvSpPr>
              <p:nvPr/>
            </p:nvSpPr>
            <p:spPr bwMode="auto">
              <a:xfrm>
                <a:off x="1392" y="1728"/>
                <a:ext cx="96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1750" name="Rectangle 122"/>
              <p:cNvSpPr>
                <a:spLocks noChangeArrowheads="1"/>
              </p:cNvSpPr>
              <p:nvPr/>
            </p:nvSpPr>
            <p:spPr bwMode="auto">
              <a:xfrm>
                <a:off x="1488" y="1728"/>
                <a:ext cx="96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1751" name="Rectangle 123"/>
              <p:cNvSpPr>
                <a:spLocks noChangeArrowheads="1"/>
              </p:cNvSpPr>
              <p:nvPr/>
            </p:nvSpPr>
            <p:spPr bwMode="auto">
              <a:xfrm>
                <a:off x="1584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1752" name="Rectangle 124"/>
              <p:cNvSpPr>
                <a:spLocks noChangeArrowheads="1"/>
              </p:cNvSpPr>
              <p:nvPr/>
            </p:nvSpPr>
            <p:spPr bwMode="auto">
              <a:xfrm>
                <a:off x="1680" y="1728"/>
                <a:ext cx="9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201744" name="Rectangle 125"/>
            <p:cNvSpPr>
              <a:spLocks noChangeArrowheads="1"/>
            </p:cNvSpPr>
            <p:nvPr/>
          </p:nvSpPr>
          <p:spPr bwMode="auto">
            <a:xfrm>
              <a:off x="1008" y="1728"/>
              <a:ext cx="768" cy="33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201742" name="Text Box 126"/>
          <p:cNvSpPr txBox="1">
            <a:spLocks noChangeArrowheads="1"/>
          </p:cNvSpPr>
          <p:nvPr/>
        </p:nvSpPr>
        <p:spPr bwMode="auto">
          <a:xfrm>
            <a:off x="7010400" y="3748088"/>
            <a:ext cx="2051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Incomplete Piece</a:t>
            </a:r>
          </a:p>
        </p:txBody>
      </p:sp>
    </p:spTree>
    <p:extLst>
      <p:ext uri="{BB962C8B-B14F-4D97-AF65-F5344CB8AC3E}">
        <p14:creationId xmlns:p14="http://schemas.microsoft.com/office/powerpoint/2010/main" val="10425036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Peer Request</a:t>
            </a:r>
          </a:p>
        </p:txBody>
      </p:sp>
      <p:sp>
        <p:nvSpPr>
          <p:cNvPr id="203778" name="Content Placeholder 3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If peer A has a piece that</a:t>
            </a:r>
            <a:br>
              <a:rPr lang="en-US" dirty="0">
                <a:latin typeface="Comic Sans MS" charset="0"/>
              </a:rPr>
            </a:br>
            <a:r>
              <a:rPr lang="en-US" dirty="0">
                <a:latin typeface="Comic Sans MS" charset="0"/>
              </a:rPr>
              <a:t>peer B needs, peer B </a:t>
            </a:r>
            <a:br>
              <a:rPr lang="en-US" dirty="0">
                <a:latin typeface="Comic Sans MS" charset="0"/>
              </a:rPr>
            </a:br>
            <a:r>
              <a:rPr lang="en-US" dirty="0">
                <a:latin typeface="Comic Sans MS" charset="0"/>
              </a:rPr>
              <a:t>sends </a:t>
            </a:r>
            <a:r>
              <a:rPr lang="en-US" dirty="0">
                <a:latin typeface="Courier New" charset="0"/>
                <a:cs typeface="Courier New" charset="0"/>
              </a:rPr>
              <a:t>interested</a:t>
            </a:r>
            <a:r>
              <a:rPr lang="en-US" dirty="0">
                <a:latin typeface="Comic Sans MS" charset="0"/>
              </a:rPr>
              <a:t> to A</a:t>
            </a:r>
          </a:p>
          <a:p>
            <a:pPr>
              <a:buFont typeface="Wingdings" pitchFamily="2" charset="2"/>
              <a:buChar char="q"/>
            </a:pPr>
            <a:endParaRPr lang="en-US" dirty="0"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latin typeface="Courier New" charset="0"/>
                <a:cs typeface="Courier New" charset="0"/>
              </a:rPr>
              <a:t>unchoke</a:t>
            </a:r>
            <a:r>
              <a:rPr lang="en-US" dirty="0">
                <a:latin typeface="Comic Sans MS" charset="0"/>
              </a:rPr>
              <a:t>: indicate that </a:t>
            </a:r>
            <a:br>
              <a:rPr lang="en-US" dirty="0">
                <a:latin typeface="Comic Sans MS" charset="0"/>
              </a:rPr>
            </a:br>
            <a:r>
              <a:rPr lang="en-US" dirty="0">
                <a:latin typeface="Comic Sans MS" charset="0"/>
              </a:rPr>
              <a:t>A allows B to request</a:t>
            </a:r>
          </a:p>
          <a:p>
            <a:pPr>
              <a:buFont typeface="Wingdings" pitchFamily="2" charset="2"/>
              <a:buChar char="q"/>
            </a:pPr>
            <a:endParaRPr lang="en-US" dirty="0"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latin typeface="Courier New" charset="0"/>
                <a:cs typeface="Courier New" charset="0"/>
              </a:rPr>
              <a:t>request</a:t>
            </a:r>
            <a:r>
              <a:rPr lang="en-US" dirty="0">
                <a:latin typeface="Comic Sans MS" charset="0"/>
              </a:rPr>
              <a:t>: B requests </a:t>
            </a:r>
            <a:br>
              <a:rPr lang="en-US" dirty="0">
                <a:latin typeface="Comic Sans MS" charset="0"/>
              </a:rPr>
            </a:br>
            <a:r>
              <a:rPr lang="en-US" dirty="0">
                <a:latin typeface="Comic Sans MS" charset="0"/>
              </a:rPr>
              <a:t>a specific block from A</a:t>
            </a:r>
            <a:br>
              <a:rPr lang="en-US" dirty="0">
                <a:latin typeface="Comic Sans MS" charset="0"/>
              </a:rPr>
            </a:br>
            <a:endParaRPr lang="en-US" dirty="0"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latin typeface="Courier New" charset="0"/>
                <a:cs typeface="Courier New" charset="0"/>
              </a:rPr>
              <a:t>piece</a:t>
            </a:r>
            <a:r>
              <a:rPr lang="en-US" dirty="0">
                <a:latin typeface="Comic Sans MS" charset="0"/>
              </a:rPr>
              <a:t>: specific data </a:t>
            </a:r>
          </a:p>
        </p:txBody>
      </p:sp>
      <p:sp>
        <p:nvSpPr>
          <p:cNvPr id="203779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3F2F36E-54C4-C74C-9B0E-6F5A0D3B3633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grpSp>
        <p:nvGrpSpPr>
          <p:cNvPr id="203780" name="Group 2"/>
          <p:cNvGrpSpPr>
            <a:grpSpLocks/>
          </p:cNvGrpSpPr>
          <p:nvPr/>
        </p:nvGrpSpPr>
        <p:grpSpPr bwMode="auto">
          <a:xfrm>
            <a:off x="5084763" y="1843088"/>
            <a:ext cx="4003675" cy="4322762"/>
            <a:chOff x="5084763" y="1843088"/>
            <a:chExt cx="4003675" cy="4322762"/>
          </a:xfrm>
        </p:grpSpPr>
        <p:pic>
          <p:nvPicPr>
            <p:cNvPr id="203782" name="Picture 8" descr="j019538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1625" y="3773488"/>
              <a:ext cx="690563" cy="801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3783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2238" y="5156200"/>
              <a:ext cx="976312" cy="100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3784" name="Picture 5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4763" y="3068638"/>
              <a:ext cx="976312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3785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3688" y="1843088"/>
              <a:ext cx="977900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3786" name="Straight Arrow Connector 7"/>
            <p:cNvCxnSpPr>
              <a:cxnSpLocks noChangeShapeType="1"/>
            </p:cNvCxnSpPr>
            <p:nvPr/>
          </p:nvCxnSpPr>
          <p:spPr bwMode="auto">
            <a:xfrm rot="16200000" flipH="1">
              <a:off x="5835650" y="2963863"/>
              <a:ext cx="882650" cy="565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3787" name="Straight Arrow Connector 8"/>
            <p:cNvCxnSpPr>
              <a:cxnSpLocks noChangeShapeType="1"/>
            </p:cNvCxnSpPr>
            <p:nvPr/>
          </p:nvCxnSpPr>
          <p:spPr bwMode="auto">
            <a:xfrm>
              <a:off x="5980113" y="3770313"/>
              <a:ext cx="406400" cy="2873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3788" name="Straight Arrow Connector 9"/>
            <p:cNvCxnSpPr>
              <a:cxnSpLocks noChangeShapeType="1"/>
            </p:cNvCxnSpPr>
            <p:nvPr/>
          </p:nvCxnSpPr>
          <p:spPr bwMode="auto">
            <a:xfrm rot="5400000" flipH="1" flipV="1">
              <a:off x="5960269" y="4690269"/>
              <a:ext cx="695325" cy="5349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3789" name="Rectangle 10"/>
            <p:cNvSpPr>
              <a:spLocks noChangeArrowheads="1"/>
            </p:cNvSpPr>
            <p:nvPr/>
          </p:nvSpPr>
          <p:spPr bwMode="auto">
            <a:xfrm>
              <a:off x="6477000" y="2590800"/>
              <a:ext cx="1313881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1.interested/</a:t>
              </a:r>
              <a:b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</a:b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3. request</a:t>
              </a:r>
            </a:p>
          </p:txBody>
        </p:sp>
        <p:pic>
          <p:nvPicPr>
            <p:cNvPr id="203790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12125" y="1855788"/>
              <a:ext cx="976313" cy="100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3791" name="Straight Arrow Connector 14"/>
            <p:cNvCxnSpPr>
              <a:cxnSpLocks noChangeShapeType="1"/>
            </p:cNvCxnSpPr>
            <p:nvPr/>
          </p:nvCxnSpPr>
          <p:spPr bwMode="auto">
            <a:xfrm rot="10800000" flipV="1">
              <a:off x="6864350" y="2489200"/>
              <a:ext cx="1311275" cy="12112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3792" name="Rectangle 15"/>
            <p:cNvSpPr>
              <a:spLocks noChangeArrowheads="1"/>
            </p:cNvSpPr>
            <p:nvPr/>
          </p:nvSpPr>
          <p:spPr bwMode="auto">
            <a:xfrm>
              <a:off x="7543800" y="3200400"/>
              <a:ext cx="1245553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2. unchoke/</a:t>
              </a:r>
              <a:b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</a:b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4. piece</a:t>
              </a:r>
            </a:p>
          </p:txBody>
        </p:sp>
        <p:cxnSp>
          <p:nvCxnSpPr>
            <p:cNvPr id="203793" name="Straight Connector 22"/>
            <p:cNvCxnSpPr>
              <a:cxnSpLocks noChangeShapeType="1"/>
            </p:cNvCxnSpPr>
            <p:nvPr/>
          </p:nvCxnSpPr>
          <p:spPr bwMode="auto">
            <a:xfrm flipV="1">
              <a:off x="6745288" y="2211388"/>
              <a:ext cx="858837" cy="127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3794" name="Straight Arrow Connector 26"/>
            <p:cNvCxnSpPr>
              <a:cxnSpLocks noChangeShapeType="1"/>
            </p:cNvCxnSpPr>
            <p:nvPr/>
          </p:nvCxnSpPr>
          <p:spPr bwMode="auto">
            <a:xfrm rot="16200000" flipV="1">
              <a:off x="5831682" y="3061494"/>
              <a:ext cx="804862" cy="527050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3795" name="Straight Arrow Connector 28"/>
            <p:cNvCxnSpPr>
              <a:cxnSpLocks noChangeShapeType="1"/>
            </p:cNvCxnSpPr>
            <p:nvPr/>
          </p:nvCxnSpPr>
          <p:spPr bwMode="auto">
            <a:xfrm rot="10800000">
              <a:off x="6061075" y="3573463"/>
              <a:ext cx="506413" cy="471487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3796" name="Straight Arrow Connector 30"/>
            <p:cNvCxnSpPr>
              <a:cxnSpLocks noChangeShapeType="1"/>
            </p:cNvCxnSpPr>
            <p:nvPr/>
          </p:nvCxnSpPr>
          <p:spPr bwMode="auto">
            <a:xfrm flipV="1">
              <a:off x="7162800" y="2770188"/>
              <a:ext cx="984250" cy="901700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pic>
          <p:nvPicPr>
            <p:cNvPr id="203797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08850" y="5114925"/>
              <a:ext cx="976313" cy="1008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3798" name="Straight Arrow Connector 34"/>
            <p:cNvCxnSpPr>
              <a:cxnSpLocks noChangeShapeType="1"/>
            </p:cNvCxnSpPr>
            <p:nvPr/>
          </p:nvCxnSpPr>
          <p:spPr bwMode="auto">
            <a:xfrm rot="16200000" flipV="1">
              <a:off x="6961982" y="4855369"/>
              <a:ext cx="844550" cy="3889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3799" name="Straight Arrow Connector 36"/>
            <p:cNvCxnSpPr>
              <a:cxnSpLocks noChangeShapeType="1"/>
            </p:cNvCxnSpPr>
            <p:nvPr/>
          </p:nvCxnSpPr>
          <p:spPr bwMode="auto">
            <a:xfrm rot="5400000">
              <a:off x="6110288" y="4738687"/>
              <a:ext cx="788988" cy="677863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03781" name="Rectangle 1"/>
          <p:cNvSpPr>
            <a:spLocks noChangeArrowheads="1"/>
          </p:cNvSpPr>
          <p:nvPr/>
        </p:nvSpPr>
        <p:spPr bwMode="auto">
          <a:xfrm>
            <a:off x="4495800" y="152400"/>
            <a:ext cx="4343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http://www.bittorrent.org/beps/bep_0003.html</a:t>
            </a:r>
          </a:p>
        </p:txBody>
      </p:sp>
    </p:spTree>
    <p:extLst>
      <p:ext uri="{BB962C8B-B14F-4D97-AF65-F5344CB8AC3E}">
        <p14:creationId xmlns:p14="http://schemas.microsoft.com/office/powerpoint/2010/main" val="12653127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Key Design Points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438" y="1643063"/>
            <a:ext cx="3687762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request</a:t>
            </a:r>
            <a:r>
              <a:rPr lang="en-US" dirty="0">
                <a:solidFill>
                  <a:schemeClr val="tx2"/>
                </a:solidFill>
                <a:latin typeface="Comic Sans MS" charset="0"/>
              </a:rPr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/>
                </a:solidFill>
                <a:latin typeface="Comic Sans MS" charset="0"/>
              </a:rPr>
              <a:t>which data blocks to request?</a:t>
            </a:r>
          </a:p>
          <a:p>
            <a:endParaRPr lang="en-US" dirty="0">
              <a:solidFill>
                <a:schemeClr val="tx2"/>
              </a:solidFill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unchoke</a:t>
            </a:r>
            <a:r>
              <a:rPr lang="en-US" dirty="0">
                <a:solidFill>
                  <a:schemeClr val="tx2"/>
                </a:solidFill>
                <a:latin typeface="Comic Sans MS" charset="0"/>
              </a:rPr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/>
                </a:solidFill>
                <a:latin typeface="Comic Sans MS" charset="0"/>
              </a:rPr>
              <a:t>which peers to serve?</a:t>
            </a:r>
            <a:endParaRPr lang="en-US" dirty="0">
              <a:latin typeface="Comic Sans MS" charset="0"/>
            </a:endParaRPr>
          </a:p>
        </p:txBody>
      </p:sp>
      <p:grpSp>
        <p:nvGrpSpPr>
          <p:cNvPr id="205827" name="Group 2"/>
          <p:cNvGrpSpPr>
            <a:grpSpLocks/>
          </p:cNvGrpSpPr>
          <p:nvPr/>
        </p:nvGrpSpPr>
        <p:grpSpPr bwMode="auto">
          <a:xfrm>
            <a:off x="5084763" y="1843088"/>
            <a:ext cx="4003675" cy="4322762"/>
            <a:chOff x="5084763" y="1843088"/>
            <a:chExt cx="4003675" cy="4322762"/>
          </a:xfrm>
        </p:grpSpPr>
        <p:pic>
          <p:nvPicPr>
            <p:cNvPr id="205828" name="Picture 8" descr="j019538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1625" y="3773488"/>
              <a:ext cx="690563" cy="801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829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2238" y="5156200"/>
              <a:ext cx="976312" cy="100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830" name="Picture 5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4763" y="3068638"/>
              <a:ext cx="976312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831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3688" y="1843088"/>
              <a:ext cx="977900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5832" name="Straight Arrow Connector 7"/>
            <p:cNvCxnSpPr>
              <a:cxnSpLocks noChangeShapeType="1"/>
            </p:cNvCxnSpPr>
            <p:nvPr/>
          </p:nvCxnSpPr>
          <p:spPr bwMode="auto">
            <a:xfrm rot="16200000" flipH="1">
              <a:off x="5835650" y="2963863"/>
              <a:ext cx="882650" cy="565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833" name="Straight Arrow Connector 8"/>
            <p:cNvCxnSpPr>
              <a:cxnSpLocks noChangeShapeType="1"/>
            </p:cNvCxnSpPr>
            <p:nvPr/>
          </p:nvCxnSpPr>
          <p:spPr bwMode="auto">
            <a:xfrm>
              <a:off x="5980113" y="3770313"/>
              <a:ext cx="406400" cy="2873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834" name="Straight Arrow Connector 9"/>
            <p:cNvCxnSpPr>
              <a:cxnSpLocks noChangeShapeType="1"/>
            </p:cNvCxnSpPr>
            <p:nvPr/>
          </p:nvCxnSpPr>
          <p:spPr bwMode="auto">
            <a:xfrm rot="5400000" flipH="1" flipV="1">
              <a:off x="5960269" y="4690269"/>
              <a:ext cx="695325" cy="5349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835" name="Rectangle 10"/>
            <p:cNvSpPr>
              <a:spLocks noChangeArrowheads="1"/>
            </p:cNvSpPr>
            <p:nvPr/>
          </p:nvSpPr>
          <p:spPr bwMode="auto">
            <a:xfrm>
              <a:off x="6477000" y="2590800"/>
              <a:ext cx="1313881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1.interested/</a:t>
              </a:r>
              <a:b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</a:b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3. request</a:t>
              </a:r>
            </a:p>
          </p:txBody>
        </p:sp>
        <p:pic>
          <p:nvPicPr>
            <p:cNvPr id="205836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12125" y="1855788"/>
              <a:ext cx="976313" cy="100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5837" name="Straight Arrow Connector 14"/>
            <p:cNvCxnSpPr>
              <a:cxnSpLocks noChangeShapeType="1"/>
            </p:cNvCxnSpPr>
            <p:nvPr/>
          </p:nvCxnSpPr>
          <p:spPr bwMode="auto">
            <a:xfrm rot="10800000" flipV="1">
              <a:off x="6864350" y="2489200"/>
              <a:ext cx="1311275" cy="12112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838" name="Rectangle 15"/>
            <p:cNvSpPr>
              <a:spLocks noChangeArrowheads="1"/>
            </p:cNvSpPr>
            <p:nvPr/>
          </p:nvSpPr>
          <p:spPr bwMode="auto">
            <a:xfrm>
              <a:off x="7543800" y="3200400"/>
              <a:ext cx="1245553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2. unchoke/</a:t>
              </a:r>
              <a:b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</a:b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4. piece</a:t>
              </a:r>
            </a:p>
          </p:txBody>
        </p:sp>
        <p:cxnSp>
          <p:nvCxnSpPr>
            <p:cNvPr id="205839" name="Straight Connector 22"/>
            <p:cNvCxnSpPr>
              <a:cxnSpLocks noChangeShapeType="1"/>
            </p:cNvCxnSpPr>
            <p:nvPr/>
          </p:nvCxnSpPr>
          <p:spPr bwMode="auto">
            <a:xfrm flipV="1">
              <a:off x="6745288" y="2211388"/>
              <a:ext cx="858837" cy="127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840" name="Straight Arrow Connector 26"/>
            <p:cNvCxnSpPr>
              <a:cxnSpLocks noChangeShapeType="1"/>
            </p:cNvCxnSpPr>
            <p:nvPr/>
          </p:nvCxnSpPr>
          <p:spPr bwMode="auto">
            <a:xfrm rot="16200000" flipV="1">
              <a:off x="5831682" y="3061494"/>
              <a:ext cx="804862" cy="527050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841" name="Straight Arrow Connector 28"/>
            <p:cNvCxnSpPr>
              <a:cxnSpLocks noChangeShapeType="1"/>
            </p:cNvCxnSpPr>
            <p:nvPr/>
          </p:nvCxnSpPr>
          <p:spPr bwMode="auto">
            <a:xfrm rot="10800000">
              <a:off x="6061075" y="3573463"/>
              <a:ext cx="506413" cy="471487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842" name="Straight Arrow Connector 30"/>
            <p:cNvCxnSpPr>
              <a:cxnSpLocks noChangeShapeType="1"/>
            </p:cNvCxnSpPr>
            <p:nvPr/>
          </p:nvCxnSpPr>
          <p:spPr bwMode="auto">
            <a:xfrm flipV="1">
              <a:off x="7162800" y="2770188"/>
              <a:ext cx="984250" cy="901700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pic>
          <p:nvPicPr>
            <p:cNvPr id="205843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08850" y="5114925"/>
              <a:ext cx="976313" cy="1008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5844" name="Straight Arrow Connector 34"/>
            <p:cNvCxnSpPr>
              <a:cxnSpLocks noChangeShapeType="1"/>
            </p:cNvCxnSpPr>
            <p:nvPr/>
          </p:nvCxnSpPr>
          <p:spPr bwMode="auto">
            <a:xfrm rot="16200000" flipV="1">
              <a:off x="6961982" y="4855369"/>
              <a:ext cx="844550" cy="3889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845" name="Straight Arrow Connector 36"/>
            <p:cNvCxnSpPr>
              <a:cxnSpLocks noChangeShapeType="1"/>
            </p:cNvCxnSpPr>
            <p:nvPr/>
          </p:nvCxnSpPr>
          <p:spPr bwMode="auto">
            <a:xfrm rot="5400000">
              <a:off x="6110288" y="4738687"/>
              <a:ext cx="788988" cy="677863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423813-CBD9-4C47-926C-1EC5E88B777C}" type="slidenum">
              <a:rPr kumimoji="0" lang="en-US" altLang="x-non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912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949325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Request: Block Availability</a:t>
            </a:r>
          </a:p>
        </p:txBody>
      </p:sp>
      <p:sp>
        <p:nvSpPr>
          <p:cNvPr id="207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7213" y="1600200"/>
            <a:ext cx="7958137" cy="48418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Request (local) </a:t>
            </a:r>
            <a:r>
              <a:rPr lang="en-US" dirty="0">
                <a:solidFill>
                  <a:srgbClr val="FF0000"/>
                </a:solidFill>
                <a:latin typeface="Comic Sans MS" charset="0"/>
              </a:rPr>
              <a:t>rarest first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achieves the fastest replication of rare pieces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obtain something of value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423813-CBD9-4C47-926C-1EC5E88B777C}" type="slidenum">
              <a:rPr kumimoji="0" lang="en-US" altLang="x-non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69326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4925"/>
            <a:ext cx="7772400" cy="1143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Block Availability: Revisions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524000"/>
            <a:ext cx="7958137" cy="5029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When downloading starts (first 4 pieces): choose at random and request them from the peers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get pieces as quickly as possible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obtain something to offer to others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Comic Sans MS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dirty="0">
                <a:latin typeface="Comic Sans MS" charset="0"/>
              </a:rPr>
              <a:t>Endgame mode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defense against the </a:t>
            </a:r>
            <a:r>
              <a:rPr lang="ja-JP" altLang="en-US">
                <a:latin typeface="Comic Sans MS" charset="0"/>
              </a:rPr>
              <a:t>“</a:t>
            </a:r>
            <a:r>
              <a:rPr lang="en-US" altLang="ja-JP" dirty="0">
                <a:latin typeface="Comic Sans MS" charset="0"/>
              </a:rPr>
              <a:t>last-block problem</a:t>
            </a:r>
            <a:r>
              <a:rPr lang="ja-JP" altLang="en-US">
                <a:latin typeface="Comic Sans MS" charset="0"/>
              </a:rPr>
              <a:t>”</a:t>
            </a:r>
            <a:r>
              <a:rPr lang="en-US" altLang="ja-JP" dirty="0">
                <a:latin typeface="Comic Sans MS" charset="0"/>
              </a:rPr>
              <a:t>: cannot finish because missing a few last pieces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send requests for missing pieces to all </a:t>
            </a:r>
            <a:br>
              <a:rPr lang="en-US" dirty="0">
                <a:latin typeface="Comic Sans MS" charset="0"/>
              </a:rPr>
            </a:br>
            <a:r>
              <a:rPr lang="en-US" dirty="0">
                <a:latin typeface="Comic Sans MS" charset="0"/>
              </a:rPr>
              <a:t>peers in our peer list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send </a:t>
            </a:r>
            <a:r>
              <a:rPr lang="en-US" dirty="0">
                <a:latin typeface="Courier New" charset="0"/>
                <a:cs typeface="Courier New" charset="0"/>
              </a:rPr>
              <a:t>cancel</a:t>
            </a:r>
            <a:r>
              <a:rPr lang="en-US" dirty="0">
                <a:latin typeface="Comic Sans MS" charset="0"/>
              </a:rPr>
              <a:t> messages upon receipt of a piece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423813-CBD9-4C47-926C-1EC5E88B777C}" type="slidenum">
              <a:rPr kumimoji="0" lang="en-US" altLang="x-non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96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9213"/>
            <a:ext cx="7772400" cy="1143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BitTorrent: Unchoke</a:t>
            </a:r>
          </a:p>
        </p:txBody>
      </p:sp>
      <p:sp>
        <p:nvSpPr>
          <p:cNvPr id="211970" name="Text Box 47"/>
          <p:cNvSpPr txBox="1">
            <a:spLocks noChangeArrowheads="1"/>
          </p:cNvSpPr>
          <p:nvPr/>
        </p:nvSpPr>
        <p:spPr bwMode="auto">
          <a:xfrm>
            <a:off x="533400" y="1423988"/>
            <a:ext cx="4481513" cy="469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3333CC"/>
              </a:buClr>
              <a:buSzPct val="90000"/>
              <a:buFont typeface="Wingdings" charset="0"/>
              <a:buChar char="q"/>
              <a:tabLst/>
              <a:defRPr/>
            </a:pPr>
            <a:r>
              <a: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  <a:r>
              <a: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Times New Roman" charset="0"/>
              </a:rPr>
              <a:t>Periodically (typically every 10 seconds) calculate data-receiving rates from all peers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3333CC"/>
              </a:buClr>
              <a:buSzPct val="90000"/>
              <a:buFont typeface="Wingdings" charset="0"/>
              <a:buChar char="q"/>
              <a:tabLst/>
              <a:defRPr/>
            </a:pPr>
            <a:r>
              <a: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Times New Roman" charset="0"/>
              </a:rPr>
              <a:t> Upload to (</a:t>
            </a:r>
            <a:r>
              <a:rPr kumimoji="0" lang="en-US" sz="2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Times New Roman" charset="0"/>
              </a:rPr>
              <a:t>unchoke</a:t>
            </a:r>
            <a:r>
              <a: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Times New Roman" charset="0"/>
              </a:rPr>
              <a:t>) the fastest </a:t>
            </a:r>
          </a:p>
          <a:p>
            <a:pPr marL="455613" marR="0" lvl="1" indent="1588" algn="l" defTabSz="9128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3333CC"/>
              </a:buClr>
              <a:buSzPct val="90000"/>
              <a:buFontTx/>
              <a:buChar char="-"/>
              <a:tabLst/>
              <a:defRPr/>
            </a:pPr>
            <a:r>
              <a: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Times New Roman" charset="0"/>
              </a:rPr>
              <a:t> constant number (4) of unchoking slots</a:t>
            </a:r>
          </a:p>
          <a:p>
            <a:pPr marL="455613" marR="0" lvl="1" indent="1588" algn="l" defTabSz="9128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3333CC"/>
              </a:buClr>
              <a:buSzPct val="90000"/>
              <a:buFontTx/>
              <a:buChar char="-"/>
              <a:tabLst/>
              <a:defRPr/>
            </a:pPr>
            <a:r>
              <a: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Times New Roman" charset="0"/>
              </a:rPr>
              <a:t> partition upload bw equally among unchoked</a:t>
            </a:r>
          </a:p>
        </p:txBody>
      </p:sp>
      <p:sp>
        <p:nvSpPr>
          <p:cNvPr id="211971" name="Rectangle 23"/>
          <p:cNvSpPr>
            <a:spLocks noChangeArrowheads="1"/>
          </p:cNvSpPr>
          <p:nvPr/>
        </p:nvSpPr>
        <p:spPr bwMode="auto">
          <a:xfrm>
            <a:off x="938213" y="6188075"/>
            <a:ext cx="622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Times New Roman" charset="0"/>
              </a:rPr>
              <a:t>commonly referred to as </a:t>
            </a: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Times New Roman" charset="0"/>
              </a:rPr>
              <a:t>“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Times New Roman" charset="0"/>
              </a:rPr>
              <a:t>tit-for-tat</a:t>
            </a: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Times New Roman" charset="0"/>
              </a:rPr>
              <a:t>”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Times New Roman" charset="0"/>
              </a:rPr>
              <a:t> strategy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211972" name="Group 2"/>
          <p:cNvGrpSpPr>
            <a:grpSpLocks/>
          </p:cNvGrpSpPr>
          <p:nvPr/>
        </p:nvGrpSpPr>
        <p:grpSpPr bwMode="auto">
          <a:xfrm>
            <a:off x="5029200" y="1676400"/>
            <a:ext cx="4003675" cy="4322763"/>
            <a:chOff x="5084763" y="1843088"/>
            <a:chExt cx="4003675" cy="4322762"/>
          </a:xfrm>
        </p:grpSpPr>
        <p:pic>
          <p:nvPicPr>
            <p:cNvPr id="211973" name="Picture 8" descr="j019538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1625" y="3773488"/>
              <a:ext cx="690563" cy="801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1974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2238" y="5156200"/>
              <a:ext cx="976312" cy="100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1975" name="Picture 5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4763" y="3068638"/>
              <a:ext cx="976312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1976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3688" y="1843088"/>
              <a:ext cx="977900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11977" name="Straight Arrow Connector 7"/>
            <p:cNvCxnSpPr>
              <a:cxnSpLocks noChangeShapeType="1"/>
            </p:cNvCxnSpPr>
            <p:nvPr/>
          </p:nvCxnSpPr>
          <p:spPr bwMode="auto">
            <a:xfrm rot="16200000" flipH="1">
              <a:off x="5835650" y="2963863"/>
              <a:ext cx="882650" cy="565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1978" name="Straight Arrow Connector 8"/>
            <p:cNvCxnSpPr>
              <a:cxnSpLocks noChangeShapeType="1"/>
            </p:cNvCxnSpPr>
            <p:nvPr/>
          </p:nvCxnSpPr>
          <p:spPr bwMode="auto">
            <a:xfrm>
              <a:off x="5980113" y="3770313"/>
              <a:ext cx="406400" cy="2873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1979" name="Straight Arrow Connector 9"/>
            <p:cNvCxnSpPr>
              <a:cxnSpLocks noChangeShapeType="1"/>
            </p:cNvCxnSpPr>
            <p:nvPr/>
          </p:nvCxnSpPr>
          <p:spPr bwMode="auto">
            <a:xfrm rot="5400000" flipH="1" flipV="1">
              <a:off x="5960269" y="4690269"/>
              <a:ext cx="695325" cy="5349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1980" name="Rectangle 10"/>
            <p:cNvSpPr>
              <a:spLocks noChangeArrowheads="1"/>
            </p:cNvSpPr>
            <p:nvPr/>
          </p:nvSpPr>
          <p:spPr bwMode="auto">
            <a:xfrm>
              <a:off x="6477000" y="2590800"/>
              <a:ext cx="1313881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1.interested/</a:t>
              </a:r>
              <a:b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</a:b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3. request</a:t>
              </a:r>
            </a:p>
          </p:txBody>
        </p:sp>
        <p:pic>
          <p:nvPicPr>
            <p:cNvPr id="211981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12125" y="1855788"/>
              <a:ext cx="976313" cy="100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11982" name="Straight Arrow Connector 14"/>
            <p:cNvCxnSpPr>
              <a:cxnSpLocks noChangeShapeType="1"/>
            </p:cNvCxnSpPr>
            <p:nvPr/>
          </p:nvCxnSpPr>
          <p:spPr bwMode="auto">
            <a:xfrm rot="10800000" flipV="1">
              <a:off x="6864350" y="2489200"/>
              <a:ext cx="1311275" cy="12112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1983" name="Rectangle 15"/>
            <p:cNvSpPr>
              <a:spLocks noChangeArrowheads="1"/>
            </p:cNvSpPr>
            <p:nvPr/>
          </p:nvSpPr>
          <p:spPr bwMode="auto">
            <a:xfrm>
              <a:off x="7543800" y="3200400"/>
              <a:ext cx="1245553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2. unchoke/</a:t>
              </a:r>
              <a:b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</a:b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4. piece</a:t>
              </a:r>
            </a:p>
          </p:txBody>
        </p:sp>
        <p:cxnSp>
          <p:nvCxnSpPr>
            <p:cNvPr id="211984" name="Straight Connector 22"/>
            <p:cNvCxnSpPr>
              <a:cxnSpLocks noChangeShapeType="1"/>
            </p:cNvCxnSpPr>
            <p:nvPr/>
          </p:nvCxnSpPr>
          <p:spPr bwMode="auto">
            <a:xfrm flipV="1">
              <a:off x="6745288" y="2211388"/>
              <a:ext cx="858837" cy="127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1985" name="Straight Arrow Connector 26"/>
            <p:cNvCxnSpPr>
              <a:cxnSpLocks noChangeShapeType="1"/>
            </p:cNvCxnSpPr>
            <p:nvPr/>
          </p:nvCxnSpPr>
          <p:spPr bwMode="auto">
            <a:xfrm rot="16200000" flipV="1">
              <a:off x="5831682" y="3061494"/>
              <a:ext cx="804862" cy="527050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1986" name="Straight Arrow Connector 28"/>
            <p:cNvCxnSpPr>
              <a:cxnSpLocks noChangeShapeType="1"/>
            </p:cNvCxnSpPr>
            <p:nvPr/>
          </p:nvCxnSpPr>
          <p:spPr bwMode="auto">
            <a:xfrm rot="10800000">
              <a:off x="6061075" y="3573463"/>
              <a:ext cx="506413" cy="471487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1987" name="Straight Arrow Connector 30"/>
            <p:cNvCxnSpPr>
              <a:cxnSpLocks noChangeShapeType="1"/>
            </p:cNvCxnSpPr>
            <p:nvPr/>
          </p:nvCxnSpPr>
          <p:spPr bwMode="auto">
            <a:xfrm flipV="1">
              <a:off x="7162800" y="2770188"/>
              <a:ext cx="984250" cy="901700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pic>
          <p:nvPicPr>
            <p:cNvPr id="211988" name="Picture 6" descr="MPj040214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08850" y="5114925"/>
              <a:ext cx="976313" cy="1008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11989" name="Straight Arrow Connector 34"/>
            <p:cNvCxnSpPr>
              <a:cxnSpLocks noChangeShapeType="1"/>
            </p:cNvCxnSpPr>
            <p:nvPr/>
          </p:nvCxnSpPr>
          <p:spPr bwMode="auto">
            <a:xfrm rot="16200000" flipV="1">
              <a:off x="6961982" y="4855369"/>
              <a:ext cx="844550" cy="3889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1990" name="Straight Arrow Connector 36"/>
            <p:cNvCxnSpPr>
              <a:cxnSpLocks noChangeShapeType="1"/>
            </p:cNvCxnSpPr>
            <p:nvPr/>
          </p:nvCxnSpPr>
          <p:spPr bwMode="auto">
            <a:xfrm rot="5400000">
              <a:off x="6110288" y="4738687"/>
              <a:ext cx="788988" cy="677863"/>
            </a:xfrm>
            <a:prstGeom prst="straightConnector1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8382000" y="6575425"/>
            <a:ext cx="650875" cy="457200"/>
          </a:xfrm>
        </p:spPr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423813-CBD9-4C47-926C-1EC5E88B777C}" type="slidenum">
              <a:rPr kumimoji="0" lang="en-US" altLang="x-non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042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Optimistic Unchoking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438" y="1643063"/>
            <a:ext cx="81819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>
                <a:solidFill>
                  <a:schemeClr val="tx2"/>
                </a:solidFill>
                <a:latin typeface="Comic Sans MS" charset="0"/>
              </a:rPr>
              <a:t>Periodically select a peer at random </a:t>
            </a:r>
            <a:br>
              <a:rPr lang="en-US" dirty="0">
                <a:solidFill>
                  <a:schemeClr val="tx2"/>
                </a:solidFill>
                <a:latin typeface="Comic Sans MS" charset="0"/>
              </a:rPr>
            </a:br>
            <a:r>
              <a:rPr lang="en-US" dirty="0">
                <a:solidFill>
                  <a:schemeClr val="tx2"/>
                </a:solidFill>
                <a:latin typeface="Comic Sans MS" charset="0"/>
              </a:rPr>
              <a:t>and upload to it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/>
                </a:solidFill>
                <a:latin typeface="Comic Sans MS" charset="0"/>
              </a:rPr>
              <a:t>typically every 3 unchoking rounds (30 seconds)</a:t>
            </a:r>
            <a:br>
              <a:rPr lang="en-US" dirty="0">
                <a:solidFill>
                  <a:schemeClr val="tx2"/>
                </a:solidFill>
                <a:latin typeface="Comic Sans MS" charset="0"/>
              </a:rPr>
            </a:br>
            <a:endParaRPr lang="en-US" dirty="0">
              <a:solidFill>
                <a:schemeClr val="tx2"/>
              </a:solidFill>
              <a:latin typeface="Comic Sans MS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solidFill>
                  <a:schemeClr val="tx2"/>
                </a:solidFill>
                <a:latin typeface="Comic Sans MS" charset="0"/>
              </a:rPr>
              <a:t>Multi-purpose mechanism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Comic Sans MS" charset="0"/>
              </a:rPr>
              <a:t>allow bootstrapping of new clients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/>
                </a:solidFill>
                <a:latin typeface="Comic Sans MS" charset="0"/>
              </a:rPr>
              <a:t>continuously look for the fastest peers (exploitation vs exploration)</a:t>
            </a:r>
            <a:endParaRPr lang="en-US" dirty="0">
              <a:latin typeface="Comic Sans MS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8305800" y="6575425"/>
            <a:ext cx="727075" cy="457200"/>
          </a:xfrm>
        </p:spPr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423813-CBD9-4C47-926C-1EC5E88B777C}" type="slidenum">
              <a:rPr kumimoji="0" lang="en-US" altLang="x-non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x-non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949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Midterm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exam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Oct.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28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(during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lab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class)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cover from </a:t>
            </a:r>
            <a:r>
              <a:rPr lang="en-US" altLang="zh-CN" dirty="0">
                <a:ea typeface="ＭＳ Ｐゴシック" charset="-128"/>
              </a:rPr>
              <a:t>introduction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to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application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layer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15-16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subjective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questions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over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100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minutes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1-page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cheat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sheet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allowed</a:t>
            </a: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BF74866-7D79-3C47-8F79-35FBA17FE940}" type="slidenum">
              <a:rPr lang="en-US" altLang="x-none" sz="1400"/>
              <a:pPr/>
              <a:t>3</a:t>
            </a:fld>
            <a:endParaRPr lang="en-US" altLang="x-none" sz="140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5187950" y="6386513"/>
            <a:ext cx="3956050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 dirty="0">
                <a:solidFill>
                  <a:srgbClr val="000000"/>
                </a:solidFill>
                <a:latin typeface="Comic Sans MS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552021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mic Sans MS" charset="0"/>
              </a:rPr>
              <a:t>BitTorrent</a:t>
            </a:r>
            <a:r>
              <a:rPr lang="en-US" dirty="0">
                <a:latin typeface="Comic Sans MS" charset="0"/>
              </a:rPr>
              <a:t> Fluid Analysis</a:t>
            </a:r>
          </a:p>
        </p:txBody>
      </p:sp>
      <p:sp>
        <p:nvSpPr>
          <p:cNvPr id="216066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</a:rPr>
              <a:t>Normalize file size to 1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</a:rPr>
              <a:t>x(t): number of downloaders (also known as </a:t>
            </a:r>
            <a:r>
              <a:rPr lang="en-US" sz="2400" dirty="0" err="1">
                <a:latin typeface="Comic Sans MS" charset="0"/>
              </a:rPr>
              <a:t>leechers</a:t>
            </a:r>
            <a:r>
              <a:rPr lang="en-US" sz="2400" dirty="0">
                <a:latin typeface="Comic Sans MS" charset="0"/>
              </a:rPr>
              <a:t>) who do not have all pieces at time t.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</a:rPr>
              <a:t>y(t): number of seeds in the system at time t.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  <a:sym typeface="Symbol" charset="0"/>
              </a:rPr>
              <a:t>:</a:t>
            </a:r>
            <a:r>
              <a:rPr lang="en-US" sz="2400" dirty="0">
                <a:latin typeface="Comic Sans MS" charset="0"/>
              </a:rPr>
              <a:t> the arrival rate of new requests. 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  <a:sym typeface="Symbol" charset="0"/>
              </a:rPr>
              <a:t></a:t>
            </a:r>
            <a:r>
              <a:rPr lang="en-US" sz="2400" dirty="0">
                <a:latin typeface="Comic Sans MS" charset="0"/>
              </a:rPr>
              <a:t>: the uploading bandwidth of a given peer. 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</a:rPr>
              <a:t>c: the downloading bandwidth of a given peer, assume c ≥ </a:t>
            </a:r>
            <a:r>
              <a:rPr lang="el-GR" sz="2400" dirty="0">
                <a:latin typeface="Comic Sans MS" charset="0"/>
              </a:rPr>
              <a:t>μ.</a:t>
            </a:r>
          </a:p>
          <a:p>
            <a:pPr>
              <a:buFont typeface="Wingdings" pitchFamily="2" charset="2"/>
              <a:buChar char="q"/>
            </a:pPr>
            <a:r>
              <a:rPr lang="el-GR" sz="2400" dirty="0">
                <a:latin typeface="Comic Sans MS" charset="0"/>
                <a:sym typeface="Symbol" charset="0"/>
              </a:rPr>
              <a:t></a:t>
            </a:r>
            <a:r>
              <a:rPr lang="en-US" sz="2400" dirty="0">
                <a:latin typeface="Comic Sans MS" charset="0"/>
              </a:rPr>
              <a:t>: the rate at which downloaders abort download.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  <a:sym typeface="Symbol" charset="0"/>
              </a:rPr>
              <a:t></a:t>
            </a:r>
            <a:r>
              <a:rPr lang="en-US" sz="2400" dirty="0">
                <a:latin typeface="Comic Sans MS" charset="0"/>
              </a:rPr>
              <a:t>: the rate at which seeds leave the system.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Comic Sans MS" charset="0"/>
                <a:sym typeface="Symbol" charset="0"/>
              </a:rPr>
              <a:t></a:t>
            </a:r>
            <a:r>
              <a:rPr lang="en-US" sz="2400" dirty="0">
                <a:latin typeface="Comic Sans MS" charset="0"/>
              </a:rPr>
              <a:t>: indicates the effectiveness of downloader sharing, </a:t>
            </a:r>
            <a:r>
              <a:rPr lang="en-US" sz="2400" dirty="0" err="1">
                <a:latin typeface="Comic Sans MS" charset="0"/>
              </a:rPr>
              <a:t>η</a:t>
            </a:r>
            <a:r>
              <a:rPr lang="en-US" sz="2400" dirty="0">
                <a:latin typeface="Comic Sans MS" charset="0"/>
              </a:rPr>
              <a:t> takes values in [0, 1].</a:t>
            </a:r>
          </a:p>
        </p:txBody>
      </p:sp>
      <p:sp>
        <p:nvSpPr>
          <p:cNvPr id="21606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239000" y="6383338"/>
            <a:ext cx="19050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A38716-87EE-9644-B1FE-E377F1A74FFE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2912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System Evolution</a:t>
            </a:r>
          </a:p>
        </p:txBody>
      </p:sp>
      <p:sp>
        <p:nvSpPr>
          <p:cNvPr id="218114" name="Content Placeholder 6"/>
          <p:cNvSpPr>
            <a:spLocks noGrp="1"/>
          </p:cNvSpPr>
          <p:nvPr>
            <p:ph idx="1"/>
          </p:nvPr>
        </p:nvSpPr>
        <p:spPr>
          <a:xfrm>
            <a:off x="533400" y="3149600"/>
            <a:ext cx="8077200" cy="294005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dirty="0">
                <a:latin typeface="Comic Sans MS" charset="0"/>
              </a:rPr>
              <a:t>Solving steady state:</a:t>
            </a:r>
          </a:p>
          <a:p>
            <a:pPr>
              <a:buFont typeface="ZapfDingbats" charset="0"/>
              <a:buNone/>
            </a:pPr>
            <a:endParaRPr lang="en-US" dirty="0">
              <a:latin typeface="Comic Sans MS" charset="0"/>
            </a:endParaRPr>
          </a:p>
          <a:p>
            <a:pPr>
              <a:buFont typeface="ZapfDingbats" charset="0"/>
              <a:buNone/>
            </a:pPr>
            <a:r>
              <a:rPr lang="en-US" dirty="0">
                <a:latin typeface="Comic Sans MS" charset="0"/>
              </a:rPr>
              <a:t>Define </a:t>
            </a:r>
          </a:p>
        </p:txBody>
      </p:sp>
      <p:sp>
        <p:nvSpPr>
          <p:cNvPr id="21811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239000" y="6400800"/>
            <a:ext cx="19050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0CDC09-5743-0243-8B30-6A7F723BCF72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  <p:pic>
        <p:nvPicPr>
          <p:cNvPr id="2181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763" y="1503363"/>
            <a:ext cx="69119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811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063" y="3048000"/>
            <a:ext cx="313372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811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775" y="3957638"/>
            <a:ext cx="4722813" cy="88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811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876800"/>
            <a:ext cx="2579688" cy="15732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772AC16-41A2-654B-A823-7718BCCCFEEE}"/>
              </a:ext>
            </a:extLst>
          </p:cNvPr>
          <p:cNvSpPr txBox="1"/>
          <p:nvPr/>
        </p:nvSpPr>
        <p:spPr>
          <a:xfrm>
            <a:off x="438150" y="6405563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"</a:t>
            </a:r>
            <a:r>
              <a:rPr lang="en-US" sz="1400" dirty="0"/>
              <a:t>Modeling and Performance Analysis of </a:t>
            </a:r>
            <a:r>
              <a:rPr lang="en-US" sz="1400" dirty="0" err="1"/>
              <a:t>BitTorrent</a:t>
            </a:r>
            <a:r>
              <a:rPr lang="en-US" sz="1400" dirty="0"/>
              <a:t>-Like Peer-to-Peer Networks</a:t>
            </a:r>
            <a:r>
              <a:rPr lang="en-US" altLang="zh-CN" sz="1400" dirty="0"/>
              <a:t>",</a:t>
            </a:r>
            <a:r>
              <a:rPr lang="zh-CN" altLang="en-US" sz="1400" dirty="0"/>
              <a:t> </a:t>
            </a:r>
            <a:r>
              <a:rPr lang="en-US" altLang="zh-CN" sz="1400" dirty="0"/>
              <a:t>SIGCOMM'04</a:t>
            </a:r>
          </a:p>
          <a:p>
            <a:r>
              <a:rPr lang="en-US" sz="1400" dirty="0"/>
              <a:t>https://</a:t>
            </a:r>
            <a:r>
              <a:rPr lang="en-US" sz="1400" dirty="0" err="1"/>
              <a:t>conferences.sigcomm.org</a:t>
            </a:r>
            <a:r>
              <a:rPr lang="en-US" sz="1400" dirty="0"/>
              <a:t>/</a:t>
            </a:r>
            <a:r>
              <a:rPr lang="en-US" sz="1400" dirty="0" err="1"/>
              <a:t>sigcomm</a:t>
            </a:r>
            <a:r>
              <a:rPr lang="en-US" sz="1400" dirty="0"/>
              <a:t>/2004/papers/p444-qiu1.pdf</a:t>
            </a:r>
          </a:p>
        </p:txBody>
      </p:sp>
    </p:spTree>
    <p:extLst>
      <p:ext uri="{BB962C8B-B14F-4D97-AF65-F5344CB8AC3E}">
        <p14:creationId xmlns:p14="http://schemas.microsoft.com/office/powerpoint/2010/main" val="197416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System State</a:t>
            </a:r>
          </a:p>
        </p:txBody>
      </p:sp>
      <p:sp>
        <p:nvSpPr>
          <p:cNvPr id="22016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5187950" y="6372225"/>
            <a:ext cx="3956050" cy="4556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0A594E2-D9E9-D14D-AEAE-EBAE13630AFF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 eaLnBrk="1" hangingPunct="1"/>
              <a:t>32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220163" name="Rectangle 3"/>
          <p:cNvSpPr>
            <a:spLocks noChangeArrowheads="1"/>
          </p:cNvSpPr>
          <p:nvPr/>
        </p:nvSpPr>
        <p:spPr bwMode="auto">
          <a:xfrm>
            <a:off x="457200" y="1524000"/>
            <a:ext cx="845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solidFill>
                  <a:srgbClr val="000000"/>
                </a:solidFill>
                <a:latin typeface="Comic Sans MS" charset="0"/>
              </a:rPr>
              <a:t>Q: How long does each downloader stay as a downloader?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674688" y="4343400"/>
            <a:ext cx="5235575" cy="2209800"/>
            <a:chOff x="685800" y="4648200"/>
            <a:chExt cx="5235575" cy="2209800"/>
          </a:xfrm>
        </p:grpSpPr>
        <p:pic>
          <p:nvPicPr>
            <p:cNvPr id="22017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0" y="4648200"/>
              <a:ext cx="2873375" cy="1598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0172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" y="5970588"/>
              <a:ext cx="4722812" cy="887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-315913" y="2286000"/>
            <a:ext cx="6335713" cy="2379663"/>
            <a:chOff x="-315913" y="2286000"/>
            <a:chExt cx="6335713" cy="2379663"/>
          </a:xfrm>
        </p:grpSpPr>
        <p:sp>
          <p:nvSpPr>
            <p:cNvPr id="220166" name="Cloud"/>
            <p:cNvSpPr>
              <a:spLocks noChangeAspect="1" noEditPoints="1" noChangeArrowheads="1"/>
            </p:cNvSpPr>
            <p:nvPr/>
          </p:nvSpPr>
          <p:spPr bwMode="auto">
            <a:xfrm>
              <a:off x="3048000" y="2286000"/>
              <a:ext cx="2971800" cy="1992313"/>
            </a:xfrm>
            <a:custGeom>
              <a:avLst/>
              <a:gdLst>
                <a:gd name="T0" fmla="*/ 2147483647 w 21600"/>
                <a:gd name="T1" fmla="*/ 2147483647 h 21600"/>
                <a:gd name="T2" fmla="*/ 2147483647 w 21600"/>
                <a:gd name="T3" fmla="*/ 2147483647 h 21600"/>
                <a:gd name="T4" fmla="*/ 2147483647 w 21600"/>
                <a:gd name="T5" fmla="*/ 2147483647 h 21600"/>
                <a:gd name="T6" fmla="*/ 2147483647 w 21600"/>
                <a:gd name="T7" fmla="*/ 214748364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7 w 21600"/>
                <a:gd name="T13" fmla="*/ 3262 h 21600"/>
                <a:gd name="T14" fmla="*/ 17087 w 21600"/>
                <a:gd name="T15" fmla="*/ 173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pic>
          <p:nvPicPr>
            <p:cNvPr id="220167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5" r="9846" b="52776"/>
            <a:stretch>
              <a:fillRect/>
            </a:stretch>
          </p:blipFill>
          <p:spPr bwMode="auto">
            <a:xfrm>
              <a:off x="3429000" y="2743200"/>
              <a:ext cx="2103438" cy="74295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0168" name="Line 5"/>
            <p:cNvSpPr>
              <a:spLocks noChangeShapeType="1"/>
            </p:cNvSpPr>
            <p:nvPr/>
          </p:nvSpPr>
          <p:spPr bwMode="auto">
            <a:xfrm>
              <a:off x="1778000" y="3276600"/>
              <a:ext cx="1276350" cy="14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20169" name="Rectangle 8"/>
            <p:cNvSpPr>
              <a:spLocks noChangeArrowheads="1"/>
            </p:cNvSpPr>
            <p:nvPr/>
          </p:nvSpPr>
          <p:spPr bwMode="auto">
            <a:xfrm>
              <a:off x="2298700" y="2922588"/>
              <a:ext cx="31115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zh-CN">
                  <a:solidFill>
                    <a:srgbClr val="000000"/>
                  </a:solidFill>
                  <a:latin typeface="Comic Sans MS" charset="0"/>
                  <a:ea typeface="宋体" charset="-122"/>
                  <a:sym typeface="Symbol" charset="2"/>
                </a:rPr>
                <a:t></a:t>
              </a:r>
              <a:endParaRPr lang="en-US" altLang="x-none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220170" name="TextBox 4"/>
            <p:cNvSpPr txBox="1">
              <a:spLocks noChangeArrowheads="1"/>
            </p:cNvSpPr>
            <p:nvPr/>
          </p:nvSpPr>
          <p:spPr bwMode="auto">
            <a:xfrm>
              <a:off x="-315913" y="4203700"/>
              <a:ext cx="18573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>
                <a:solidFill>
                  <a:srgbClr val="000000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6348413" y="3678520"/>
            <a:ext cx="2297170" cy="30469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x-none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Key take-away: not scaling inverse with system size (x)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kern="0" dirty="0">
                <a:solidFill>
                  <a:srgbClr val="000000"/>
                </a:solidFill>
                <a:latin typeface="Comic Sans MS"/>
              </a:rPr>
              <a:t>New</a:t>
            </a:r>
            <a:r>
              <a:rPr lang="zh-CN" altLang="en-US" sz="1800" kern="0" dirty="0">
                <a:solidFill>
                  <a:srgbClr val="000000"/>
                </a:solidFill>
                <a:latin typeface="Comic Sans MS"/>
              </a:rPr>
              <a:t> </a:t>
            </a:r>
            <a:r>
              <a:rPr lang="en-US" altLang="zh-CN" sz="1800" kern="0" dirty="0">
                <a:solidFill>
                  <a:srgbClr val="000000"/>
                </a:solidFill>
                <a:latin typeface="Comic Sans MS"/>
              </a:rPr>
              <a:t>requests</a:t>
            </a:r>
            <a:r>
              <a:rPr lang="zh-CN" altLang="en-US" sz="1800" kern="0" dirty="0">
                <a:solidFill>
                  <a:srgbClr val="000000"/>
                </a:solidFill>
                <a:latin typeface="Comic Sans MS"/>
              </a:rPr>
              <a:t> </a:t>
            </a:r>
            <a:r>
              <a:rPr lang="en-US" altLang="zh-CN" sz="1800" kern="0" dirty="0">
                <a:solidFill>
                  <a:srgbClr val="000000"/>
                </a:solidFill>
                <a:latin typeface="Comic Sans MS"/>
              </a:rPr>
              <a:t>comes,</a:t>
            </a:r>
            <a:r>
              <a:rPr lang="zh-CN" altLang="en-US" sz="1800" kern="0" dirty="0">
                <a:solidFill>
                  <a:srgbClr val="000000"/>
                </a:solidFill>
                <a:latin typeface="Comic Sans MS"/>
              </a:rPr>
              <a:t> </a:t>
            </a:r>
            <a:r>
              <a:rPr lang="en-US" altLang="zh-CN" sz="1800" kern="0" dirty="0">
                <a:solidFill>
                  <a:srgbClr val="000000"/>
                </a:solidFill>
                <a:latin typeface="Comic Sans MS"/>
              </a:rPr>
              <a:t>new</a:t>
            </a:r>
            <a:r>
              <a:rPr lang="zh-CN" altLang="en-US" sz="1800" kern="0" dirty="0">
                <a:solidFill>
                  <a:srgbClr val="000000"/>
                </a:solidFill>
                <a:latin typeface="Comic Sans MS"/>
              </a:rPr>
              <a:t> </a:t>
            </a:r>
            <a:r>
              <a:rPr lang="en-US" altLang="zh-CN" sz="1800" kern="0" dirty="0">
                <a:solidFill>
                  <a:srgbClr val="000000"/>
                </a:solidFill>
                <a:latin typeface="Comic Sans MS"/>
              </a:rPr>
              <a:t>bandwidth</a:t>
            </a:r>
            <a:r>
              <a:rPr lang="zh-CN" altLang="en-US" sz="1800" kern="0" dirty="0">
                <a:solidFill>
                  <a:srgbClr val="000000"/>
                </a:solidFill>
                <a:latin typeface="Comic Sans MS"/>
              </a:rPr>
              <a:t> </a:t>
            </a:r>
            <a:r>
              <a:rPr lang="en-US" altLang="zh-CN" sz="1800" kern="0" dirty="0">
                <a:solidFill>
                  <a:srgbClr val="000000"/>
                </a:solidFill>
                <a:latin typeface="Comic Sans MS"/>
              </a:rPr>
              <a:t>also</a:t>
            </a:r>
            <a:r>
              <a:rPr lang="zh-CN" altLang="en-US" sz="1800" kern="0" dirty="0">
                <a:solidFill>
                  <a:srgbClr val="000000"/>
                </a:solidFill>
                <a:latin typeface="Comic Sans MS"/>
              </a:rPr>
              <a:t> </a:t>
            </a:r>
            <a:r>
              <a:rPr lang="en-US" altLang="zh-CN" sz="1800" kern="0" dirty="0">
                <a:solidFill>
                  <a:srgbClr val="000000"/>
                </a:solidFill>
                <a:latin typeface="Comic Sans MS"/>
              </a:rPr>
              <a:t>comes</a:t>
            </a:r>
            <a:endParaRPr lang="en-US" sz="1800" dirty="0"/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9453" y="59467"/>
            <a:ext cx="2579688" cy="15732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47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Recap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q"/>
              <a:defRPr/>
            </a:pPr>
            <a:r>
              <a:rPr lang="en-US" dirty="0"/>
              <a:t>Applications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n-US" dirty="0"/>
              <a:t>Client-server applications</a:t>
            </a:r>
          </a:p>
          <a:p>
            <a:pPr lvl="2">
              <a:buFontTx/>
              <a:buChar char="-"/>
              <a:defRPr/>
            </a:pPr>
            <a:r>
              <a:rPr lang="en-US" dirty="0"/>
              <a:t>Single server </a:t>
            </a:r>
          </a:p>
          <a:p>
            <a:pPr lvl="2">
              <a:buFontTx/>
              <a:buChar char="-"/>
              <a:defRPr/>
            </a:pPr>
            <a:r>
              <a:rPr lang="en-US" dirty="0"/>
              <a:t>Multiple servers load balancing</a:t>
            </a:r>
          </a:p>
          <a:p>
            <a:pPr lvl="1">
              <a:buFont typeface="Wingdings" charset="2"/>
              <a:buChar char="q"/>
            </a:pPr>
            <a:r>
              <a:rPr lang="en-US" altLang="x-none" dirty="0">
                <a:ea typeface="ＭＳ Ｐゴシック" charset="-128"/>
              </a:rPr>
              <a:t>Application overlays (distributed network	applications) to</a:t>
            </a:r>
          </a:p>
          <a:p>
            <a:pPr lvl="2">
              <a:buFont typeface=".AppleSystemUIFont" charset="-120"/>
              <a:buChar char="-"/>
            </a:pPr>
            <a:r>
              <a:rPr lang="en-US" altLang="x-none" dirty="0">
                <a:ea typeface="ＭＳ Ｐゴシック" charset="-128"/>
              </a:rPr>
              <a:t>scale bandwidth/resource (</a:t>
            </a:r>
            <a:r>
              <a:rPr lang="en-US" altLang="x-none" dirty="0" err="1">
                <a:ea typeface="ＭＳ Ｐゴシック" charset="-128"/>
              </a:rPr>
              <a:t>BitTorrent</a:t>
            </a:r>
            <a:r>
              <a:rPr lang="en-US" altLang="x-none" dirty="0">
                <a:ea typeface="ＭＳ Ｐゴシック" charset="-128"/>
              </a:rPr>
              <a:t>)</a:t>
            </a:r>
          </a:p>
          <a:p>
            <a:pPr lvl="2">
              <a:buFont typeface=".AppleSystemUIFont" charset="-120"/>
              <a:buChar char="-"/>
            </a:pPr>
            <a:r>
              <a:rPr lang="en-US" altLang="x-none" dirty="0">
                <a:ea typeface="ＭＳ Ｐゴシック" charset="-128"/>
              </a:rPr>
              <a:t>distribute content lookup (Freenet, DHT, Chord)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[optional]</a:t>
            </a:r>
            <a:endParaRPr lang="en-US" altLang="x-none" dirty="0">
              <a:ea typeface="ＭＳ Ｐゴシック" charset="-128"/>
            </a:endParaRPr>
          </a:p>
          <a:p>
            <a:pPr lvl="2">
              <a:buFont typeface=".AppleSystemUIFont" charset="-120"/>
              <a:buChar char="-"/>
            </a:pPr>
            <a:r>
              <a:rPr lang="en-US" altLang="x-none" dirty="0">
                <a:ea typeface="ＭＳ Ｐゴシック" charset="-128"/>
              </a:rPr>
              <a:t>distribute content verification (Block chain) [optional]</a:t>
            </a:r>
          </a:p>
          <a:p>
            <a:pPr lvl="2">
              <a:buFont typeface=".AppleSystemUIFont" charset="-120"/>
              <a:buChar char="-"/>
            </a:pPr>
            <a:r>
              <a:rPr lang="en-US" altLang="x-none" dirty="0">
                <a:ea typeface="ＭＳ Ｐゴシック" charset="-128"/>
              </a:rPr>
              <a:t>achieve anonymity (Tor)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 [optional]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A599-CC33-7E4D-8C4D-B495C4836CF6}" type="slidenum">
              <a:rPr lang="en-US" altLang="x-none" smtClean="0"/>
              <a:pPr/>
              <a:t>33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6551766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4000" u="sng">
                <a:solidFill>
                  <a:schemeClr val="accent2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47106" name="Rectangle 5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Admin and recap</a:t>
            </a:r>
          </a:p>
          <a:p>
            <a:pPr marL="457200" indent="-457200" eaLnBrk="1" hangingPunct="1">
              <a:spcBef>
                <a:spcPct val="20000"/>
              </a:spcBef>
              <a:buClr>
                <a:srgbClr val="C00000"/>
              </a:buClr>
              <a:buSzPct val="85000"/>
              <a:buFont typeface="Wingdings" pitchFamily="2" charset="2"/>
              <a:buChar char="Ø"/>
            </a:pPr>
            <a:r>
              <a:rPr lang="en-US" altLang="x-none" sz="2800" i="1" dirty="0">
                <a:solidFill>
                  <a:srgbClr val="C00000"/>
                </a:solidFill>
                <a:latin typeface="Comic Sans MS" charset="0"/>
              </a:rPr>
              <a:t>Overview of transport layer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UDP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Reliable data transfer, the stop-and-go protocols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7456-F267-5C4C-AD02-446DDDC385E0}" type="slidenum">
              <a:rPr lang="en-US" altLang="x-none" smtClean="0"/>
              <a:pPr/>
              <a:t>34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0778841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DB6354A-99D5-014C-94F9-6CBA4E267426}" type="slidenum">
              <a:rPr lang="en-US" altLang="x-none" sz="1400">
                <a:latin typeface="Times New Roman" charset="0"/>
              </a:rPr>
              <a:pPr eaLnBrk="1" hangingPunct="1"/>
              <a:t>35</a:t>
            </a:fld>
            <a:endParaRPr lang="en-US" altLang="x-none" sz="1400">
              <a:latin typeface="Times New Roman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1650" y="195263"/>
            <a:ext cx="8382000" cy="1143000"/>
          </a:xfrm>
        </p:spPr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Overview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8150" y="1477963"/>
            <a:ext cx="4086225" cy="51149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Provide</a:t>
            </a:r>
            <a:r>
              <a:rPr lang="en-US" altLang="x-none" sz="2000" i="1" dirty="0">
                <a:solidFill>
                  <a:srgbClr val="FF0000"/>
                </a:solidFill>
                <a:ea typeface="ＭＳ Ｐゴシック" charset="-128"/>
              </a:rPr>
              <a:t> logical communication</a:t>
            </a:r>
            <a:r>
              <a:rPr lang="en-US" altLang="x-none" sz="2000" dirty="0">
                <a:ea typeface="ＭＳ Ｐゴシック" charset="-128"/>
              </a:rPr>
              <a:t> between app</a:t>
            </a:r>
            <a:r>
              <a:rPr lang="ja-JP" altLang="en-US" sz="2000" dirty="0">
                <a:ea typeface="ＭＳ Ｐゴシック" charset="-128"/>
              </a:rPr>
              <a:t>’</a:t>
            </a:r>
            <a:r>
              <a:rPr lang="en-US" altLang="ja-JP" sz="2000" dirty="0">
                <a:ea typeface="ＭＳ Ｐゴシック" charset="-128"/>
              </a:rPr>
              <a:t> processes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altLang="ja-JP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Transport protocols run in end systems</a:t>
            </a:r>
            <a:endParaRPr lang="en-US" altLang="zh-CN" sz="2000" dirty="0">
              <a:ea typeface="宋体" charset="-122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send side: breaks app messages into </a:t>
            </a: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segments</a:t>
            </a:r>
            <a:r>
              <a:rPr lang="en-US" altLang="x-none" sz="2000" dirty="0">
                <a:ea typeface="ＭＳ Ｐゴシック" charset="-128"/>
              </a:rPr>
              <a:t>, passes to network layer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2000" dirty="0" err="1">
                <a:ea typeface="ＭＳ Ｐゴシック" charset="-128"/>
              </a:rPr>
              <a:t>rcv</a:t>
            </a:r>
            <a:r>
              <a:rPr lang="en-US" altLang="x-none" sz="2000" dirty="0">
                <a:ea typeface="ＭＳ Ｐゴシック" charset="-128"/>
              </a:rPr>
              <a:t> side: reassembles segments into messages, passes to app layer</a:t>
            </a:r>
          </a:p>
          <a:p>
            <a:pPr lvl="1">
              <a:lnSpc>
                <a:spcPct val="80000"/>
              </a:lnSpc>
            </a:pPr>
            <a:endParaRPr lang="en-US" altLang="x-none" sz="1800" dirty="0"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Transport vs. network layer services:</a:t>
            </a:r>
            <a:endParaRPr lang="en-US" altLang="x-none" sz="2000" dirty="0">
              <a:ea typeface="ＭＳ Ｐゴシック" charset="-128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1800" i="1" dirty="0">
                <a:solidFill>
                  <a:schemeClr val="accent2"/>
                </a:solidFill>
                <a:ea typeface="ＭＳ Ｐゴシック" charset="-128"/>
              </a:rPr>
              <a:t>Network layer:</a:t>
            </a:r>
            <a:r>
              <a:rPr lang="en-US" altLang="x-none" sz="1800" dirty="0">
                <a:ea typeface="ＭＳ Ｐゴシック" charset="-128"/>
              </a:rPr>
              <a:t> data transfer between end systems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1800" i="1" dirty="0">
                <a:solidFill>
                  <a:schemeClr val="accent2"/>
                </a:solidFill>
                <a:ea typeface="ＭＳ Ｐゴシック" charset="-128"/>
              </a:rPr>
              <a:t>Transport layer:</a:t>
            </a:r>
            <a:r>
              <a:rPr lang="en-US" altLang="x-none" sz="1800" dirty="0">
                <a:ea typeface="ＭＳ Ｐゴシック" charset="-128"/>
              </a:rPr>
              <a:t> data transfer between processes</a:t>
            </a:r>
            <a:endParaRPr lang="en-US" altLang="zh-CN" sz="1800" dirty="0">
              <a:ea typeface="宋体" charset="-122"/>
            </a:endParaRPr>
          </a:p>
          <a:p>
            <a:pPr lvl="2">
              <a:lnSpc>
                <a:spcPct val="80000"/>
              </a:lnSpc>
            </a:pPr>
            <a:r>
              <a:rPr lang="en-US" altLang="x-none" sz="1600" dirty="0">
                <a:ea typeface="ＭＳ Ｐゴシック" charset="-128"/>
              </a:rPr>
              <a:t>relies on, enhances network layer services </a:t>
            </a:r>
          </a:p>
        </p:txBody>
      </p:sp>
      <p:sp>
        <p:nvSpPr>
          <p:cNvPr id="49156" name="Freeform 5"/>
          <p:cNvSpPr>
            <a:spLocks/>
          </p:cNvSpPr>
          <p:nvPr/>
        </p:nvSpPr>
        <p:spPr bwMode="auto">
          <a:xfrm>
            <a:off x="6788150" y="2019300"/>
            <a:ext cx="1798638" cy="167481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Freeform 6"/>
          <p:cNvSpPr>
            <a:spLocks/>
          </p:cNvSpPr>
          <p:nvPr/>
        </p:nvSpPr>
        <p:spPr bwMode="auto">
          <a:xfrm>
            <a:off x="4908550" y="1876425"/>
            <a:ext cx="1866900" cy="1589088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340"/>
              <a:gd name="T37" fmla="*/ 0 h 1191"/>
              <a:gd name="T38" fmla="*/ 1340 w 1340"/>
              <a:gd name="T39" fmla="*/ 1191 h 119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Freeform 7"/>
          <p:cNvSpPr>
            <a:spLocks/>
          </p:cNvSpPr>
          <p:nvPr/>
        </p:nvSpPr>
        <p:spPr bwMode="auto">
          <a:xfrm>
            <a:off x="5276850" y="3327400"/>
            <a:ext cx="2974975" cy="2219325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159" name="Group 8"/>
          <p:cNvGrpSpPr>
            <a:grpSpLocks/>
          </p:cNvGrpSpPr>
          <p:nvPr/>
        </p:nvGrpSpPr>
        <p:grpSpPr bwMode="auto">
          <a:xfrm>
            <a:off x="5026025" y="2011363"/>
            <a:ext cx="733425" cy="319087"/>
            <a:chOff x="3552" y="246"/>
            <a:chExt cx="527" cy="248"/>
          </a:xfrm>
        </p:grpSpPr>
        <p:graphicFrame>
          <p:nvGraphicFramePr>
            <p:cNvPr id="49423" name="Object 9"/>
            <p:cNvGraphicFramePr>
              <a:graphicFrameLocks noChangeAspect="1"/>
            </p:cNvGraphicFramePr>
            <p:nvPr/>
          </p:nvGraphicFramePr>
          <p:xfrm>
            <a:off x="3552" y="246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16" name="Clip" r:id="rId4" imgW="1307079" imgH="1083682" progId="MS_ClipArt_Gallery.2">
                    <p:embed/>
                  </p:oleObj>
                </mc:Choice>
                <mc:Fallback>
                  <p:oleObj name="Clip" r:id="rId4" imgW="1307079" imgH="1083682" progId="MS_ClipArt_Gallery.2">
                    <p:embed/>
                    <p:pic>
                      <p:nvPicPr>
                        <p:cNvPr id="49423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2" y="246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424" name="Object 10"/>
            <p:cNvGraphicFramePr>
              <a:graphicFrameLocks noChangeAspect="1"/>
            </p:cNvGraphicFramePr>
            <p:nvPr/>
          </p:nvGraphicFramePr>
          <p:xfrm>
            <a:off x="3878" y="338"/>
            <a:ext cx="201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17" name="Clip" r:id="rId6" imgW="682368" imgH="480541" progId="MS_ClipArt_Gallery.2">
                    <p:embed/>
                  </p:oleObj>
                </mc:Choice>
                <mc:Fallback>
                  <p:oleObj name="Clip" r:id="rId6" imgW="682368" imgH="480541" progId="MS_ClipArt_Gallery.2">
                    <p:embed/>
                    <p:pic>
                      <p:nvPicPr>
                        <p:cNvPr id="49424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8" y="338"/>
                          <a:ext cx="201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425" name="Line 11"/>
            <p:cNvSpPr>
              <a:spLocks noChangeShapeType="1"/>
            </p:cNvSpPr>
            <p:nvPr/>
          </p:nvSpPr>
          <p:spPr bwMode="auto">
            <a:xfrm flipV="1">
              <a:off x="3844" y="434"/>
              <a:ext cx="8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160" name="Group 12"/>
          <p:cNvGrpSpPr>
            <a:grpSpLocks/>
          </p:cNvGrpSpPr>
          <p:nvPr/>
        </p:nvGrpSpPr>
        <p:grpSpPr bwMode="auto">
          <a:xfrm>
            <a:off x="5026025" y="2606675"/>
            <a:ext cx="733425" cy="319088"/>
            <a:chOff x="3552" y="246"/>
            <a:chExt cx="527" cy="248"/>
          </a:xfrm>
        </p:grpSpPr>
        <p:graphicFrame>
          <p:nvGraphicFramePr>
            <p:cNvPr id="49420" name="Object 13"/>
            <p:cNvGraphicFramePr>
              <a:graphicFrameLocks noChangeAspect="1"/>
            </p:cNvGraphicFramePr>
            <p:nvPr/>
          </p:nvGraphicFramePr>
          <p:xfrm>
            <a:off x="3552" y="246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18" name="Clip" r:id="rId8" imgW="1307079" imgH="1083682" progId="MS_ClipArt_Gallery.2">
                    <p:embed/>
                  </p:oleObj>
                </mc:Choice>
                <mc:Fallback>
                  <p:oleObj name="Clip" r:id="rId8" imgW="1307079" imgH="1083682" progId="MS_ClipArt_Gallery.2">
                    <p:embed/>
                    <p:pic>
                      <p:nvPicPr>
                        <p:cNvPr id="4942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2" y="246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421" name="Object 14"/>
            <p:cNvGraphicFramePr>
              <a:graphicFrameLocks noChangeAspect="1"/>
            </p:cNvGraphicFramePr>
            <p:nvPr/>
          </p:nvGraphicFramePr>
          <p:xfrm>
            <a:off x="3878" y="338"/>
            <a:ext cx="201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19" name="Clip" r:id="rId9" imgW="682368" imgH="480541" progId="MS_ClipArt_Gallery.2">
                    <p:embed/>
                  </p:oleObj>
                </mc:Choice>
                <mc:Fallback>
                  <p:oleObj name="Clip" r:id="rId9" imgW="682368" imgH="480541" progId="MS_ClipArt_Gallery.2">
                    <p:embed/>
                    <p:pic>
                      <p:nvPicPr>
                        <p:cNvPr id="49421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8" y="338"/>
                          <a:ext cx="201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422" name="Line 15"/>
            <p:cNvSpPr>
              <a:spLocks noChangeShapeType="1"/>
            </p:cNvSpPr>
            <p:nvPr/>
          </p:nvSpPr>
          <p:spPr bwMode="auto">
            <a:xfrm flipV="1">
              <a:off x="3844" y="434"/>
              <a:ext cx="8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161" name="Group 16"/>
          <p:cNvGrpSpPr>
            <a:grpSpLocks/>
          </p:cNvGrpSpPr>
          <p:nvPr/>
        </p:nvGrpSpPr>
        <p:grpSpPr bwMode="auto">
          <a:xfrm>
            <a:off x="5402263" y="2393950"/>
            <a:ext cx="69850" cy="214313"/>
            <a:chOff x="3842" y="406"/>
            <a:chExt cx="51" cy="167"/>
          </a:xfrm>
        </p:grpSpPr>
        <p:sp>
          <p:nvSpPr>
            <p:cNvPr id="49417" name="Oval 17"/>
            <p:cNvSpPr>
              <a:spLocks noChangeArrowheads="1"/>
            </p:cNvSpPr>
            <p:nvPr/>
          </p:nvSpPr>
          <p:spPr bwMode="auto">
            <a:xfrm>
              <a:off x="3842" y="40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8" name="Oval 18"/>
            <p:cNvSpPr>
              <a:spLocks noChangeArrowheads="1"/>
            </p:cNvSpPr>
            <p:nvPr/>
          </p:nvSpPr>
          <p:spPr bwMode="auto">
            <a:xfrm>
              <a:off x="3844" y="46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9" name="Oval 19"/>
            <p:cNvSpPr>
              <a:spLocks noChangeArrowheads="1"/>
            </p:cNvSpPr>
            <p:nvPr/>
          </p:nvSpPr>
          <p:spPr bwMode="auto">
            <a:xfrm>
              <a:off x="3846" y="52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49162" name="Group 20"/>
          <p:cNvGrpSpPr>
            <a:grpSpLocks/>
          </p:cNvGrpSpPr>
          <p:nvPr/>
        </p:nvGrpSpPr>
        <p:grpSpPr bwMode="auto">
          <a:xfrm>
            <a:off x="5872163" y="2897188"/>
            <a:ext cx="209550" cy="395287"/>
            <a:chOff x="4180" y="783"/>
            <a:chExt cx="150" cy="307"/>
          </a:xfrm>
        </p:grpSpPr>
        <p:sp>
          <p:nvSpPr>
            <p:cNvPr id="49409" name="AutoShape 2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0" name="Rectangle 2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1" name="Rectangle 2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2" name="AutoShape 2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3" name="Line 2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414" name="Line 2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415" name="Rectangle 2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6" name="Rectangle 2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49163" name="Group 29"/>
          <p:cNvGrpSpPr>
            <a:grpSpLocks/>
          </p:cNvGrpSpPr>
          <p:nvPr/>
        </p:nvGrpSpPr>
        <p:grpSpPr bwMode="auto">
          <a:xfrm rot="-5400000">
            <a:off x="6184900" y="2974975"/>
            <a:ext cx="80963" cy="233363"/>
            <a:chOff x="3842" y="406"/>
            <a:chExt cx="51" cy="167"/>
          </a:xfrm>
        </p:grpSpPr>
        <p:sp>
          <p:nvSpPr>
            <p:cNvPr id="49406" name="Oval 30"/>
            <p:cNvSpPr>
              <a:spLocks noChangeArrowheads="1"/>
            </p:cNvSpPr>
            <p:nvPr/>
          </p:nvSpPr>
          <p:spPr bwMode="auto">
            <a:xfrm>
              <a:off x="3842" y="40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7" name="Oval 31"/>
            <p:cNvSpPr>
              <a:spLocks noChangeArrowheads="1"/>
            </p:cNvSpPr>
            <p:nvPr/>
          </p:nvSpPr>
          <p:spPr bwMode="auto">
            <a:xfrm>
              <a:off x="3844" y="46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8" name="Oval 32"/>
            <p:cNvSpPr>
              <a:spLocks noChangeArrowheads="1"/>
            </p:cNvSpPr>
            <p:nvPr/>
          </p:nvSpPr>
          <p:spPr bwMode="auto">
            <a:xfrm>
              <a:off x="3846" y="52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sp>
        <p:nvSpPr>
          <p:cNvPr id="49164" name="Line 33"/>
          <p:cNvSpPr>
            <a:spLocks noChangeShapeType="1"/>
          </p:cNvSpPr>
          <p:nvPr/>
        </p:nvSpPr>
        <p:spPr bwMode="auto">
          <a:xfrm>
            <a:off x="6008688" y="2805113"/>
            <a:ext cx="4953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34"/>
          <p:cNvSpPr>
            <a:spLocks noChangeShapeType="1"/>
          </p:cNvSpPr>
          <p:nvPr/>
        </p:nvSpPr>
        <p:spPr bwMode="auto">
          <a:xfrm>
            <a:off x="6011863" y="2801938"/>
            <a:ext cx="1587" cy="95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35"/>
          <p:cNvSpPr>
            <a:spLocks noChangeShapeType="1"/>
          </p:cNvSpPr>
          <p:nvPr/>
        </p:nvSpPr>
        <p:spPr bwMode="auto">
          <a:xfrm>
            <a:off x="6507163" y="2800350"/>
            <a:ext cx="1587" cy="82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36"/>
          <p:cNvSpPr>
            <a:spLocks noChangeShapeType="1"/>
          </p:cNvSpPr>
          <p:nvPr/>
        </p:nvSpPr>
        <p:spPr bwMode="auto">
          <a:xfrm>
            <a:off x="5708650" y="2265363"/>
            <a:ext cx="288925" cy="265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37"/>
          <p:cNvSpPr>
            <a:spLocks noChangeShapeType="1"/>
          </p:cNvSpPr>
          <p:nvPr/>
        </p:nvSpPr>
        <p:spPr bwMode="auto">
          <a:xfrm flipV="1">
            <a:off x="5721350" y="2551113"/>
            <a:ext cx="276225" cy="33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38"/>
          <p:cNvSpPr>
            <a:spLocks noChangeShapeType="1"/>
          </p:cNvSpPr>
          <p:nvPr/>
        </p:nvSpPr>
        <p:spPr bwMode="auto">
          <a:xfrm flipV="1">
            <a:off x="6248400" y="2636838"/>
            <a:ext cx="1588" cy="163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170" name="Group 39"/>
          <p:cNvGrpSpPr>
            <a:grpSpLocks/>
          </p:cNvGrpSpPr>
          <p:nvPr/>
        </p:nvGrpSpPr>
        <p:grpSpPr bwMode="auto">
          <a:xfrm>
            <a:off x="6367463" y="2874963"/>
            <a:ext cx="209550" cy="395287"/>
            <a:chOff x="4180" y="783"/>
            <a:chExt cx="150" cy="307"/>
          </a:xfrm>
        </p:grpSpPr>
        <p:sp>
          <p:nvSpPr>
            <p:cNvPr id="49398" name="AutoShape 4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99" name="Rectangle 4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0" name="Rectangle 4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1" name="AutoShape 4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2" name="Line 4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403" name="Line 4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404" name="Rectangle 4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5" name="Rectangle 4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49171" name="Group 48"/>
          <p:cNvGrpSpPr>
            <a:grpSpLocks/>
          </p:cNvGrpSpPr>
          <p:nvPr/>
        </p:nvGrpSpPr>
        <p:grpSpPr bwMode="auto">
          <a:xfrm>
            <a:off x="5410200" y="3494088"/>
            <a:ext cx="479425" cy="925512"/>
            <a:chOff x="3314" y="1248"/>
            <a:chExt cx="344" cy="694"/>
          </a:xfrm>
        </p:grpSpPr>
        <p:graphicFrame>
          <p:nvGraphicFramePr>
            <p:cNvPr id="49389" name="Object 49"/>
            <p:cNvGraphicFramePr>
              <a:graphicFrameLocks noChangeAspect="1"/>
            </p:cNvGraphicFramePr>
            <p:nvPr/>
          </p:nvGraphicFramePr>
          <p:xfrm>
            <a:off x="3314" y="1248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20" name="Clip" r:id="rId10" imgW="1307079" imgH="1083682" progId="MS_ClipArt_Gallery.2">
                    <p:embed/>
                  </p:oleObj>
                </mc:Choice>
                <mc:Fallback>
                  <p:oleObj name="Clip" r:id="rId10" imgW="1307079" imgH="1083682" progId="MS_ClipArt_Gallery.2">
                    <p:embed/>
                    <p:pic>
                      <p:nvPicPr>
                        <p:cNvPr id="49389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4" y="1248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390" name="Line 50"/>
            <p:cNvSpPr>
              <a:spLocks noChangeShapeType="1"/>
            </p:cNvSpPr>
            <p:nvPr/>
          </p:nvSpPr>
          <p:spPr bwMode="auto">
            <a:xfrm flipV="1">
              <a:off x="3606" y="1433"/>
              <a:ext cx="52" cy="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9391" name="Object 51"/>
            <p:cNvGraphicFramePr>
              <a:graphicFrameLocks noChangeAspect="1"/>
            </p:cNvGraphicFramePr>
            <p:nvPr/>
          </p:nvGraphicFramePr>
          <p:xfrm>
            <a:off x="3314" y="1694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21" name="Clip" r:id="rId11" imgW="1307079" imgH="1083682" progId="MS_ClipArt_Gallery.2">
                    <p:embed/>
                  </p:oleObj>
                </mc:Choice>
                <mc:Fallback>
                  <p:oleObj name="Clip" r:id="rId11" imgW="1307079" imgH="1083682" progId="MS_ClipArt_Gallery.2">
                    <p:embed/>
                    <p:pic>
                      <p:nvPicPr>
                        <p:cNvPr id="49391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4" y="1694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392" name="Line 52"/>
            <p:cNvSpPr>
              <a:spLocks noChangeShapeType="1"/>
            </p:cNvSpPr>
            <p:nvPr/>
          </p:nvSpPr>
          <p:spPr bwMode="auto">
            <a:xfrm flipV="1">
              <a:off x="3606" y="1882"/>
              <a:ext cx="5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9393" name="Group 53"/>
            <p:cNvGrpSpPr>
              <a:grpSpLocks/>
            </p:cNvGrpSpPr>
            <p:nvPr/>
          </p:nvGrpSpPr>
          <p:grpSpPr bwMode="auto">
            <a:xfrm>
              <a:off x="3404" y="1504"/>
              <a:ext cx="51" cy="167"/>
              <a:chOff x="3842" y="406"/>
              <a:chExt cx="51" cy="167"/>
            </a:xfrm>
          </p:grpSpPr>
          <p:sp>
            <p:nvSpPr>
              <p:cNvPr id="49395" name="Oval 54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49396" name="Oval 55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49397" name="Oval 56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</p:grpSp>
        <p:sp>
          <p:nvSpPr>
            <p:cNvPr id="49394" name="Line 57"/>
            <p:cNvSpPr>
              <a:spLocks noChangeShapeType="1"/>
            </p:cNvSpPr>
            <p:nvPr/>
          </p:nvSpPr>
          <p:spPr bwMode="auto">
            <a:xfrm>
              <a:off x="3654" y="1431"/>
              <a:ext cx="0" cy="4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49172" name="Object 58"/>
          <p:cNvGraphicFramePr>
            <a:graphicFrameLocks noChangeAspect="1"/>
          </p:cNvGraphicFramePr>
          <p:nvPr/>
        </p:nvGraphicFramePr>
        <p:xfrm>
          <a:off x="6278563" y="4503738"/>
          <a:ext cx="417512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22" name="Clip" r:id="rId12" imgW="1307079" imgH="1083682" progId="MS_ClipArt_Gallery.2">
                  <p:embed/>
                </p:oleObj>
              </mc:Choice>
              <mc:Fallback>
                <p:oleObj name="Clip" r:id="rId12" imgW="1307079" imgH="1083682" progId="MS_ClipArt_Gallery.2">
                  <p:embed/>
                  <p:pic>
                    <p:nvPicPr>
                      <p:cNvPr id="49172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8563" y="4503738"/>
                        <a:ext cx="417512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73" name="Object 59"/>
          <p:cNvGraphicFramePr>
            <a:graphicFrameLocks noChangeAspect="1"/>
          </p:cNvGraphicFramePr>
          <p:nvPr/>
        </p:nvGraphicFramePr>
        <p:xfrm>
          <a:off x="5664200" y="4492625"/>
          <a:ext cx="4159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23" name="Clip" r:id="rId13" imgW="1307079" imgH="1083682" progId="MS_ClipArt_Gallery.2">
                  <p:embed/>
                </p:oleObj>
              </mc:Choice>
              <mc:Fallback>
                <p:oleObj name="Clip" r:id="rId13" imgW="1307079" imgH="1083682" progId="MS_ClipArt_Gallery.2">
                  <p:embed/>
                  <p:pic>
                    <p:nvPicPr>
                      <p:cNvPr id="49173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4492625"/>
                        <a:ext cx="4159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4" name="Oval 60"/>
          <p:cNvSpPr>
            <a:spLocks noChangeArrowheads="1"/>
          </p:cNvSpPr>
          <p:nvPr/>
        </p:nvSpPr>
        <p:spPr bwMode="auto">
          <a:xfrm rot="-5400000">
            <a:off x="6080919" y="4596606"/>
            <a:ext cx="63500" cy="65088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49175" name="Oval 61"/>
          <p:cNvSpPr>
            <a:spLocks noChangeArrowheads="1"/>
          </p:cNvSpPr>
          <p:nvPr/>
        </p:nvSpPr>
        <p:spPr bwMode="auto">
          <a:xfrm rot="-5400000">
            <a:off x="6165851" y="4594225"/>
            <a:ext cx="63500" cy="66675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49176" name="Oval 62"/>
          <p:cNvSpPr>
            <a:spLocks noChangeArrowheads="1"/>
          </p:cNvSpPr>
          <p:nvPr/>
        </p:nvSpPr>
        <p:spPr bwMode="auto">
          <a:xfrm rot="-5400000">
            <a:off x="6243637" y="4598988"/>
            <a:ext cx="61913" cy="65088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49177" name="Line 63"/>
          <p:cNvSpPr>
            <a:spLocks noChangeShapeType="1"/>
          </p:cNvSpPr>
          <p:nvPr/>
        </p:nvSpPr>
        <p:spPr bwMode="auto">
          <a:xfrm rot="-5400000">
            <a:off x="6503194" y="4479132"/>
            <a:ext cx="603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8" name="Line 64"/>
          <p:cNvSpPr>
            <a:spLocks noChangeShapeType="1"/>
          </p:cNvSpPr>
          <p:nvPr/>
        </p:nvSpPr>
        <p:spPr bwMode="auto">
          <a:xfrm rot="5400000" flipH="1">
            <a:off x="5876925" y="4470400"/>
            <a:ext cx="63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9" name="Line 65"/>
          <p:cNvSpPr>
            <a:spLocks noChangeShapeType="1"/>
          </p:cNvSpPr>
          <p:nvPr/>
        </p:nvSpPr>
        <p:spPr bwMode="auto">
          <a:xfrm rot="16200000" flipV="1">
            <a:off x="6223794" y="4131469"/>
            <a:ext cx="0" cy="627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80" name="Line 66"/>
          <p:cNvSpPr>
            <a:spLocks noChangeShapeType="1"/>
          </p:cNvSpPr>
          <p:nvPr/>
        </p:nvSpPr>
        <p:spPr bwMode="auto">
          <a:xfrm flipV="1">
            <a:off x="5889625" y="4070350"/>
            <a:ext cx="93663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81" name="Line 67"/>
          <p:cNvSpPr>
            <a:spLocks noChangeShapeType="1"/>
          </p:cNvSpPr>
          <p:nvPr/>
        </p:nvSpPr>
        <p:spPr bwMode="auto">
          <a:xfrm>
            <a:off x="6491288" y="4116388"/>
            <a:ext cx="303212" cy="385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82" name="Line 68"/>
          <p:cNvSpPr>
            <a:spLocks noChangeShapeType="1"/>
          </p:cNvSpPr>
          <p:nvPr/>
        </p:nvSpPr>
        <p:spPr bwMode="auto">
          <a:xfrm flipH="1">
            <a:off x="7286625" y="4113213"/>
            <a:ext cx="279400" cy="392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9183" name="Object 69"/>
          <p:cNvGraphicFramePr>
            <a:graphicFrameLocks noChangeAspect="1"/>
          </p:cNvGraphicFramePr>
          <p:nvPr/>
        </p:nvGraphicFramePr>
        <p:xfrm>
          <a:off x="7464425" y="3665538"/>
          <a:ext cx="20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24" name="Clip" r:id="rId14" imgW="983255" imgH="1207724" progId="MS_ClipArt_Gallery.2">
                  <p:embed/>
                </p:oleObj>
              </mc:Choice>
              <mc:Fallback>
                <p:oleObj name="Clip" r:id="rId14" imgW="983255" imgH="1207724" progId="MS_ClipArt_Gallery.2">
                  <p:embed/>
                  <p:pic>
                    <p:nvPicPr>
                      <p:cNvPr id="49183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5" y="3665538"/>
                        <a:ext cx="203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4" name="Object 70"/>
          <p:cNvGraphicFramePr>
            <a:graphicFrameLocks noChangeAspect="1"/>
          </p:cNvGraphicFramePr>
          <p:nvPr/>
        </p:nvGraphicFramePr>
        <p:xfrm>
          <a:off x="6127750" y="3746500"/>
          <a:ext cx="203200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25" name="Clip" r:id="rId16" imgW="983255" imgH="1207724" progId="MS_ClipArt_Gallery.2">
                  <p:embed/>
                </p:oleObj>
              </mc:Choice>
              <mc:Fallback>
                <p:oleObj name="Clip" r:id="rId16" imgW="983255" imgH="1207724" progId="MS_ClipArt_Gallery.2">
                  <p:embed/>
                  <p:pic>
                    <p:nvPicPr>
                      <p:cNvPr id="49184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0" y="3746500"/>
                        <a:ext cx="203200" cy="23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185" name="Group 72"/>
          <p:cNvGrpSpPr>
            <a:grpSpLocks/>
          </p:cNvGrpSpPr>
          <p:nvPr/>
        </p:nvGrpSpPr>
        <p:grpSpPr bwMode="auto">
          <a:xfrm>
            <a:off x="6475413" y="4943475"/>
            <a:ext cx="406400" cy="427038"/>
            <a:chOff x="2870" y="1518"/>
            <a:chExt cx="292" cy="320"/>
          </a:xfrm>
        </p:grpSpPr>
        <p:graphicFrame>
          <p:nvGraphicFramePr>
            <p:cNvPr id="49387" name="Object 73"/>
            <p:cNvGraphicFramePr>
              <a:graphicFrameLocks noChangeAspect="1"/>
            </p:cNvGraphicFramePr>
            <p:nvPr/>
          </p:nvGraphicFramePr>
          <p:xfrm>
            <a:off x="2870" y="1518"/>
            <a:ext cx="272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26" name="Clip" r:id="rId17" imgW="826793" imgH="840481" progId="MS_ClipArt_Gallery.2">
                    <p:embed/>
                  </p:oleObj>
                </mc:Choice>
                <mc:Fallback>
                  <p:oleObj name="Clip" r:id="rId17" imgW="826793" imgH="840481" progId="MS_ClipArt_Gallery.2">
                    <p:embed/>
                    <p:pic>
                      <p:nvPicPr>
                        <p:cNvPr id="49387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0" y="1518"/>
                          <a:ext cx="272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388" name="Object 74"/>
            <p:cNvGraphicFramePr>
              <a:graphicFrameLocks noChangeAspect="1"/>
            </p:cNvGraphicFramePr>
            <p:nvPr/>
          </p:nvGraphicFramePr>
          <p:xfrm>
            <a:off x="2913" y="1602"/>
            <a:ext cx="249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27" name="Clip" r:id="rId19" imgW="1268227" imgH="1200237" progId="MS_ClipArt_Gallery.2">
                    <p:embed/>
                  </p:oleObj>
                </mc:Choice>
                <mc:Fallback>
                  <p:oleObj name="Clip" r:id="rId19" imgW="1268227" imgH="1200237" progId="MS_ClipArt_Gallery.2">
                    <p:embed/>
                    <p:pic>
                      <p:nvPicPr>
                        <p:cNvPr id="49388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3" y="1602"/>
                          <a:ext cx="249" cy="2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9186" name="Group 75"/>
          <p:cNvGrpSpPr>
            <a:grpSpLocks/>
          </p:cNvGrpSpPr>
          <p:nvPr/>
        </p:nvGrpSpPr>
        <p:grpSpPr bwMode="auto">
          <a:xfrm>
            <a:off x="7253288" y="4975225"/>
            <a:ext cx="406400" cy="427038"/>
            <a:chOff x="2870" y="1518"/>
            <a:chExt cx="292" cy="320"/>
          </a:xfrm>
        </p:grpSpPr>
        <p:graphicFrame>
          <p:nvGraphicFramePr>
            <p:cNvPr id="49385" name="Object 76"/>
            <p:cNvGraphicFramePr>
              <a:graphicFrameLocks noChangeAspect="1"/>
            </p:cNvGraphicFramePr>
            <p:nvPr/>
          </p:nvGraphicFramePr>
          <p:xfrm>
            <a:off x="2870" y="1518"/>
            <a:ext cx="272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28" name="Clip" r:id="rId21" imgW="826793" imgH="840481" progId="MS_ClipArt_Gallery.2">
                    <p:embed/>
                  </p:oleObj>
                </mc:Choice>
                <mc:Fallback>
                  <p:oleObj name="Clip" r:id="rId21" imgW="826793" imgH="840481" progId="MS_ClipArt_Gallery.2">
                    <p:embed/>
                    <p:pic>
                      <p:nvPicPr>
                        <p:cNvPr id="49385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0" y="1518"/>
                          <a:ext cx="272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386" name="Object 77"/>
            <p:cNvGraphicFramePr>
              <a:graphicFrameLocks noChangeAspect="1"/>
            </p:cNvGraphicFramePr>
            <p:nvPr/>
          </p:nvGraphicFramePr>
          <p:xfrm>
            <a:off x="2913" y="1602"/>
            <a:ext cx="249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29" name="Clip" r:id="rId22" imgW="1268227" imgH="1200237" progId="MS_ClipArt_Gallery.2">
                    <p:embed/>
                  </p:oleObj>
                </mc:Choice>
                <mc:Fallback>
                  <p:oleObj name="Clip" r:id="rId22" imgW="1268227" imgH="1200237" progId="MS_ClipArt_Gallery.2">
                    <p:embed/>
                    <p:pic>
                      <p:nvPicPr>
                        <p:cNvPr id="49386" name="Object 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3" y="1602"/>
                          <a:ext cx="249" cy="2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9187" name="Group 78"/>
          <p:cNvGrpSpPr>
            <a:grpSpLocks/>
          </p:cNvGrpSpPr>
          <p:nvPr/>
        </p:nvGrpSpPr>
        <p:grpSpPr bwMode="auto">
          <a:xfrm>
            <a:off x="6838950" y="4691063"/>
            <a:ext cx="379413" cy="376237"/>
            <a:chOff x="4733" y="2082"/>
            <a:chExt cx="272" cy="282"/>
          </a:xfrm>
        </p:grpSpPr>
        <p:graphicFrame>
          <p:nvGraphicFramePr>
            <p:cNvPr id="49383" name="Object 79"/>
            <p:cNvGraphicFramePr>
              <a:graphicFrameLocks noChangeAspect="1"/>
            </p:cNvGraphicFramePr>
            <p:nvPr/>
          </p:nvGraphicFramePr>
          <p:xfrm>
            <a:off x="4733" y="2082"/>
            <a:ext cx="272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30" name="Clip" r:id="rId23" imgW="826793" imgH="840481" progId="MS_ClipArt_Gallery.2">
                    <p:embed/>
                  </p:oleObj>
                </mc:Choice>
                <mc:Fallback>
                  <p:oleObj name="Clip" r:id="rId23" imgW="826793" imgH="840481" progId="MS_ClipArt_Gallery.2">
                    <p:embed/>
                    <p:pic>
                      <p:nvPicPr>
                        <p:cNvPr id="49383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33" y="2082"/>
                          <a:ext cx="272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384" name="Rectangle 80"/>
            <p:cNvSpPr>
              <a:spLocks noChangeArrowheads="1"/>
            </p:cNvSpPr>
            <p:nvPr/>
          </p:nvSpPr>
          <p:spPr bwMode="auto">
            <a:xfrm>
              <a:off x="4812" y="2181"/>
              <a:ext cx="192" cy="183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sp>
        <p:nvSpPr>
          <p:cNvPr id="49188" name="Line 81"/>
          <p:cNvSpPr>
            <a:spLocks noChangeShapeType="1"/>
          </p:cNvSpPr>
          <p:nvPr/>
        </p:nvSpPr>
        <p:spPr bwMode="auto">
          <a:xfrm>
            <a:off x="7145338" y="45942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189" name="Group 82"/>
          <p:cNvGrpSpPr>
            <a:grpSpLocks/>
          </p:cNvGrpSpPr>
          <p:nvPr/>
        </p:nvGrpSpPr>
        <p:grpSpPr bwMode="auto">
          <a:xfrm>
            <a:off x="7866063" y="4017963"/>
            <a:ext cx="207962" cy="409575"/>
            <a:chOff x="4180" y="783"/>
            <a:chExt cx="150" cy="307"/>
          </a:xfrm>
        </p:grpSpPr>
        <p:sp>
          <p:nvSpPr>
            <p:cNvPr id="49375" name="AutoShape 8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6" name="Rectangle 8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7" name="Rectangle 8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8" name="AutoShape 8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9" name="Line 8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80" name="Line 8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81" name="Rectangle 8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82" name="Rectangle 9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49190" name="Group 91"/>
          <p:cNvGrpSpPr>
            <a:grpSpLocks/>
          </p:cNvGrpSpPr>
          <p:nvPr/>
        </p:nvGrpSpPr>
        <p:grpSpPr bwMode="auto">
          <a:xfrm>
            <a:off x="7853363" y="4462463"/>
            <a:ext cx="207962" cy="409575"/>
            <a:chOff x="4180" y="783"/>
            <a:chExt cx="150" cy="307"/>
          </a:xfrm>
        </p:grpSpPr>
        <p:sp>
          <p:nvSpPr>
            <p:cNvPr id="49367" name="AutoShape 9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68" name="Rectangle 9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69" name="Rectangle 9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0" name="AutoShape 9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1" name="Line 9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72" name="Line 9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73" name="Rectangle 9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4" name="Rectangle 9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sp>
        <p:nvSpPr>
          <p:cNvPr id="49191" name="Line 100"/>
          <p:cNvSpPr>
            <a:spLocks noChangeShapeType="1"/>
          </p:cNvSpPr>
          <p:nvPr/>
        </p:nvSpPr>
        <p:spPr bwMode="auto">
          <a:xfrm rot="5400000" flipH="1">
            <a:off x="7479506" y="4391819"/>
            <a:ext cx="6111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2" name="Line 101"/>
          <p:cNvSpPr>
            <a:spLocks noChangeShapeType="1"/>
          </p:cNvSpPr>
          <p:nvPr/>
        </p:nvSpPr>
        <p:spPr bwMode="auto">
          <a:xfrm rot="-5400000">
            <a:off x="7833519" y="4644231"/>
            <a:ext cx="0" cy="103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3" name="Line 102"/>
          <p:cNvSpPr>
            <a:spLocks noChangeShapeType="1"/>
          </p:cNvSpPr>
          <p:nvPr/>
        </p:nvSpPr>
        <p:spPr bwMode="auto">
          <a:xfrm rot="-5400000">
            <a:off x="7823200" y="4175125"/>
            <a:ext cx="0" cy="8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4" name="Line 103"/>
          <p:cNvSpPr>
            <a:spLocks noChangeShapeType="1"/>
          </p:cNvSpPr>
          <p:nvPr/>
        </p:nvSpPr>
        <p:spPr bwMode="auto">
          <a:xfrm flipV="1">
            <a:off x="6502400" y="2316163"/>
            <a:ext cx="458788" cy="207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5" name="Line 104"/>
          <p:cNvSpPr>
            <a:spLocks noChangeShapeType="1"/>
          </p:cNvSpPr>
          <p:nvPr/>
        </p:nvSpPr>
        <p:spPr bwMode="auto">
          <a:xfrm>
            <a:off x="7437438" y="2300288"/>
            <a:ext cx="485775" cy="207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6" name="Line 105"/>
          <p:cNvSpPr>
            <a:spLocks noChangeShapeType="1"/>
          </p:cNvSpPr>
          <p:nvPr/>
        </p:nvSpPr>
        <p:spPr bwMode="auto">
          <a:xfrm flipH="1">
            <a:off x="7956550" y="2636838"/>
            <a:ext cx="241300" cy="681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7" name="Line 106"/>
          <p:cNvSpPr>
            <a:spLocks noChangeShapeType="1"/>
          </p:cNvSpPr>
          <p:nvPr/>
        </p:nvSpPr>
        <p:spPr bwMode="auto">
          <a:xfrm>
            <a:off x="7186613" y="24130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8" name="Line 107"/>
          <p:cNvSpPr>
            <a:spLocks noChangeShapeType="1"/>
          </p:cNvSpPr>
          <p:nvPr/>
        </p:nvSpPr>
        <p:spPr bwMode="auto">
          <a:xfrm>
            <a:off x="7212013" y="3060700"/>
            <a:ext cx="534987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9" name="Line 108"/>
          <p:cNvSpPr>
            <a:spLocks noChangeShapeType="1"/>
          </p:cNvSpPr>
          <p:nvPr/>
        </p:nvSpPr>
        <p:spPr bwMode="auto">
          <a:xfrm flipH="1">
            <a:off x="7672388" y="3525838"/>
            <a:ext cx="266700" cy="360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200" name="Line 109"/>
          <p:cNvSpPr>
            <a:spLocks noChangeShapeType="1"/>
          </p:cNvSpPr>
          <p:nvPr/>
        </p:nvSpPr>
        <p:spPr bwMode="auto">
          <a:xfrm flipH="1">
            <a:off x="7445375" y="2605088"/>
            <a:ext cx="560388" cy="384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201" name="Line 110"/>
          <p:cNvSpPr>
            <a:spLocks noChangeShapeType="1"/>
          </p:cNvSpPr>
          <p:nvPr/>
        </p:nvSpPr>
        <p:spPr bwMode="auto">
          <a:xfrm flipH="1">
            <a:off x="7454900" y="2044700"/>
            <a:ext cx="350838" cy="255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202" name="Line 111"/>
          <p:cNvSpPr>
            <a:spLocks noChangeShapeType="1"/>
          </p:cNvSpPr>
          <p:nvPr/>
        </p:nvSpPr>
        <p:spPr bwMode="auto">
          <a:xfrm flipH="1">
            <a:off x="8172450" y="2220913"/>
            <a:ext cx="201613" cy="17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203" name="Group 112"/>
          <p:cNvGrpSpPr>
            <a:grpSpLocks/>
          </p:cNvGrpSpPr>
          <p:nvPr/>
        </p:nvGrpSpPr>
        <p:grpSpPr bwMode="auto">
          <a:xfrm>
            <a:off x="5983288" y="2413000"/>
            <a:ext cx="501650" cy="233363"/>
            <a:chOff x="3600" y="219"/>
            <a:chExt cx="360" cy="175"/>
          </a:xfrm>
        </p:grpSpPr>
        <p:sp>
          <p:nvSpPr>
            <p:cNvPr id="49354" name="Oval 11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55" name="Line 11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56" name="Line 11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57" name="Rectangle 11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58" name="Oval 11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359" name="Group 11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364" name="Line 11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65" name="Line 12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66" name="Line 12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360" name="Group 12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361" name="Line 12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62" name="Line 12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63" name="Line 12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4" name="Group 126"/>
          <p:cNvGrpSpPr>
            <a:grpSpLocks/>
          </p:cNvGrpSpPr>
          <p:nvPr/>
        </p:nvGrpSpPr>
        <p:grpSpPr bwMode="auto">
          <a:xfrm>
            <a:off x="6935788" y="2184400"/>
            <a:ext cx="501650" cy="233363"/>
            <a:chOff x="3600" y="219"/>
            <a:chExt cx="360" cy="175"/>
          </a:xfrm>
        </p:grpSpPr>
        <p:sp>
          <p:nvSpPr>
            <p:cNvPr id="49341" name="Oval 12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42" name="Line 12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43" name="Line 12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44" name="Rectangle 13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45" name="Oval 13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346" name="Group 13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351" name="Line 13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52" name="Line 13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53" name="Line 13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347" name="Group 13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348" name="Line 13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49" name="Line 13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50" name="Line 13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5" name="Group 140"/>
          <p:cNvGrpSpPr>
            <a:grpSpLocks/>
          </p:cNvGrpSpPr>
          <p:nvPr/>
        </p:nvGrpSpPr>
        <p:grpSpPr bwMode="auto">
          <a:xfrm>
            <a:off x="6953250" y="2841625"/>
            <a:ext cx="501650" cy="233363"/>
            <a:chOff x="3600" y="219"/>
            <a:chExt cx="360" cy="175"/>
          </a:xfrm>
        </p:grpSpPr>
        <p:sp>
          <p:nvSpPr>
            <p:cNvPr id="49328" name="Oval 14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29" name="Line 14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30" name="Line 14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31" name="Rectangle 14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32" name="Oval 14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333" name="Group 14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338" name="Line 14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39" name="Line 14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40" name="Line 14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334" name="Group 15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335" name="Line 15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36" name="Line 15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37" name="Line 15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6" name="Group 154"/>
          <p:cNvGrpSpPr>
            <a:grpSpLocks/>
          </p:cNvGrpSpPr>
          <p:nvPr/>
        </p:nvGrpSpPr>
        <p:grpSpPr bwMode="auto">
          <a:xfrm>
            <a:off x="7923213" y="2392363"/>
            <a:ext cx="500062" cy="233362"/>
            <a:chOff x="3600" y="219"/>
            <a:chExt cx="360" cy="175"/>
          </a:xfrm>
        </p:grpSpPr>
        <p:sp>
          <p:nvSpPr>
            <p:cNvPr id="49315" name="Oval 15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16" name="Line 15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17" name="Line 15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18" name="Rectangle 15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19" name="Oval 15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320" name="Group 16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325" name="Line 16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26" name="Line 16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27" name="Line 16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321" name="Group 16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322" name="Line 16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23" name="Line 16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24" name="Line 16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7" name="Group 168"/>
          <p:cNvGrpSpPr>
            <a:grpSpLocks/>
          </p:cNvGrpSpPr>
          <p:nvPr/>
        </p:nvGrpSpPr>
        <p:grpSpPr bwMode="auto">
          <a:xfrm>
            <a:off x="7729538" y="3289300"/>
            <a:ext cx="501650" cy="233363"/>
            <a:chOff x="3600" y="219"/>
            <a:chExt cx="360" cy="175"/>
          </a:xfrm>
        </p:grpSpPr>
        <p:sp>
          <p:nvSpPr>
            <p:cNvPr id="49302" name="Oval 16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03" name="Line 17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04" name="Line 17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05" name="Rectangle 17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06" name="Oval 17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307" name="Group 17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312" name="Line 1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13" name="Line 1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14" name="Line 1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308" name="Group 17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309" name="Line 1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10" name="Line 1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11" name="Line 1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8" name="Group 182"/>
          <p:cNvGrpSpPr>
            <a:grpSpLocks/>
          </p:cNvGrpSpPr>
          <p:nvPr/>
        </p:nvGrpSpPr>
        <p:grpSpPr bwMode="auto">
          <a:xfrm>
            <a:off x="7396163" y="3873500"/>
            <a:ext cx="501650" cy="234950"/>
            <a:chOff x="3600" y="219"/>
            <a:chExt cx="360" cy="175"/>
          </a:xfrm>
        </p:grpSpPr>
        <p:sp>
          <p:nvSpPr>
            <p:cNvPr id="49289" name="Oval 18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90" name="Line 18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91" name="Line 18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92" name="Rectangle 18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93" name="Oval 18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294" name="Group 18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299" name="Line 18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00" name="Line 19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01" name="Line 19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295" name="Group 19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296" name="Line 19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97" name="Line 19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98" name="Line 19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9" name="Group 196"/>
          <p:cNvGrpSpPr>
            <a:grpSpLocks/>
          </p:cNvGrpSpPr>
          <p:nvPr/>
        </p:nvGrpSpPr>
        <p:grpSpPr bwMode="auto">
          <a:xfrm>
            <a:off x="6786563" y="4362450"/>
            <a:ext cx="500062" cy="233363"/>
            <a:chOff x="3600" y="219"/>
            <a:chExt cx="360" cy="175"/>
          </a:xfrm>
        </p:grpSpPr>
        <p:sp>
          <p:nvSpPr>
            <p:cNvPr id="49276" name="Oval 19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77" name="Line 19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78" name="Line 19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79" name="Rectangle 20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80" name="Oval 20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281" name="Group 20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286" name="Line 20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7" name="Line 20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8" name="Line 20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282" name="Group 20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283" name="Line 2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4" name="Line 2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5" name="Line 2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10" name="Group 210"/>
          <p:cNvGrpSpPr>
            <a:grpSpLocks/>
          </p:cNvGrpSpPr>
          <p:nvPr/>
        </p:nvGrpSpPr>
        <p:grpSpPr bwMode="auto">
          <a:xfrm>
            <a:off x="5983288" y="3986213"/>
            <a:ext cx="501650" cy="233362"/>
            <a:chOff x="3600" y="219"/>
            <a:chExt cx="360" cy="175"/>
          </a:xfrm>
        </p:grpSpPr>
        <p:sp>
          <p:nvSpPr>
            <p:cNvPr id="49263" name="Oval 21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64" name="Line 21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65" name="Line 21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66" name="Rectangle 21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67" name="Oval 21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268" name="Group 21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273" name="Line 21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4" name="Line 21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5" name="Line 21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269" name="Group 22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270" name="Line 22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1" name="Line 22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2" name="Line 22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9211" name="Line 224"/>
          <p:cNvSpPr>
            <a:spLocks noChangeShapeType="1"/>
          </p:cNvSpPr>
          <p:nvPr/>
        </p:nvSpPr>
        <p:spPr bwMode="auto">
          <a:xfrm flipV="1">
            <a:off x="6238875" y="4198938"/>
            <a:ext cx="1588" cy="249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212" name="Group 254"/>
          <p:cNvGrpSpPr>
            <a:grpSpLocks/>
          </p:cNvGrpSpPr>
          <p:nvPr/>
        </p:nvGrpSpPr>
        <p:grpSpPr bwMode="auto">
          <a:xfrm>
            <a:off x="4692650" y="1533525"/>
            <a:ext cx="814388" cy="854075"/>
            <a:chOff x="4180" y="744"/>
            <a:chExt cx="513" cy="538"/>
          </a:xfrm>
        </p:grpSpPr>
        <p:sp>
          <p:nvSpPr>
            <p:cNvPr id="49256" name="Rectangle 227"/>
            <p:cNvSpPr>
              <a:spLocks noChangeArrowheads="1"/>
            </p:cNvSpPr>
            <p:nvPr/>
          </p:nvSpPr>
          <p:spPr bwMode="auto">
            <a:xfrm>
              <a:off x="4242" y="747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7" name="Rectangle 228"/>
            <p:cNvSpPr>
              <a:spLocks noChangeArrowheads="1"/>
            </p:cNvSpPr>
            <p:nvPr/>
          </p:nvSpPr>
          <p:spPr bwMode="auto">
            <a:xfrm>
              <a:off x="4221" y="762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8" name="Rectangle 229"/>
            <p:cNvSpPr>
              <a:spLocks noChangeArrowheads="1"/>
            </p:cNvSpPr>
            <p:nvPr/>
          </p:nvSpPr>
          <p:spPr bwMode="auto">
            <a:xfrm>
              <a:off x="4224" y="873"/>
              <a:ext cx="42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9" name="Text Box 230"/>
            <p:cNvSpPr txBox="1">
              <a:spLocks noChangeArrowheads="1"/>
            </p:cNvSpPr>
            <p:nvPr/>
          </p:nvSpPr>
          <p:spPr bwMode="auto">
            <a:xfrm>
              <a:off x="4180" y="744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000">
                  <a:latin typeface="Comic Sans MS" charset="0"/>
                </a:rPr>
                <a:t>application</a:t>
              </a:r>
            </a:p>
            <a:p>
              <a:pPr eaLnBrk="1" hangingPunct="1"/>
              <a:r>
                <a:rPr lang="en-US" altLang="x-none" sz="1000">
                  <a:solidFill>
                    <a:schemeClr val="bg1"/>
                  </a:solidFill>
                  <a:latin typeface="Comic Sans MS" charset="0"/>
                </a:rPr>
                <a:t>transport</a:t>
              </a:r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60" name="Line 231"/>
            <p:cNvSpPr>
              <a:spLocks noChangeShapeType="1"/>
            </p:cNvSpPr>
            <p:nvPr/>
          </p:nvSpPr>
          <p:spPr bwMode="auto">
            <a:xfrm>
              <a:off x="4221" y="97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61" name="Line 232"/>
            <p:cNvSpPr>
              <a:spLocks noChangeShapeType="1"/>
            </p:cNvSpPr>
            <p:nvPr/>
          </p:nvSpPr>
          <p:spPr bwMode="auto">
            <a:xfrm>
              <a:off x="4227" y="106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62" name="Line 233"/>
            <p:cNvSpPr>
              <a:spLocks noChangeShapeType="1"/>
            </p:cNvSpPr>
            <p:nvPr/>
          </p:nvSpPr>
          <p:spPr bwMode="auto">
            <a:xfrm>
              <a:off x="4227" y="1152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3" name="Group 255"/>
          <p:cNvGrpSpPr>
            <a:grpSpLocks/>
          </p:cNvGrpSpPr>
          <p:nvPr/>
        </p:nvGrpSpPr>
        <p:grpSpPr bwMode="auto">
          <a:xfrm>
            <a:off x="7816850" y="4419600"/>
            <a:ext cx="814388" cy="854075"/>
            <a:chOff x="4180" y="744"/>
            <a:chExt cx="513" cy="538"/>
          </a:xfrm>
        </p:grpSpPr>
        <p:sp>
          <p:nvSpPr>
            <p:cNvPr id="49249" name="Rectangle 256"/>
            <p:cNvSpPr>
              <a:spLocks noChangeArrowheads="1"/>
            </p:cNvSpPr>
            <p:nvPr/>
          </p:nvSpPr>
          <p:spPr bwMode="auto">
            <a:xfrm>
              <a:off x="4242" y="747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0" name="Rectangle 257"/>
            <p:cNvSpPr>
              <a:spLocks noChangeArrowheads="1"/>
            </p:cNvSpPr>
            <p:nvPr/>
          </p:nvSpPr>
          <p:spPr bwMode="auto">
            <a:xfrm>
              <a:off x="4221" y="762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1" name="Rectangle 258"/>
            <p:cNvSpPr>
              <a:spLocks noChangeArrowheads="1"/>
            </p:cNvSpPr>
            <p:nvPr/>
          </p:nvSpPr>
          <p:spPr bwMode="auto">
            <a:xfrm>
              <a:off x="4224" y="873"/>
              <a:ext cx="42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2" name="Text Box 259"/>
            <p:cNvSpPr txBox="1">
              <a:spLocks noChangeArrowheads="1"/>
            </p:cNvSpPr>
            <p:nvPr/>
          </p:nvSpPr>
          <p:spPr bwMode="auto">
            <a:xfrm>
              <a:off x="4180" y="744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000">
                  <a:latin typeface="Comic Sans MS" charset="0"/>
                </a:rPr>
                <a:t>application</a:t>
              </a:r>
            </a:p>
            <a:p>
              <a:pPr eaLnBrk="1" hangingPunct="1"/>
              <a:r>
                <a:rPr lang="en-US" altLang="x-none" sz="1000">
                  <a:solidFill>
                    <a:schemeClr val="bg1"/>
                  </a:solidFill>
                  <a:latin typeface="Comic Sans MS" charset="0"/>
                </a:rPr>
                <a:t>transport</a:t>
              </a:r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53" name="Line 260"/>
            <p:cNvSpPr>
              <a:spLocks noChangeShapeType="1"/>
            </p:cNvSpPr>
            <p:nvPr/>
          </p:nvSpPr>
          <p:spPr bwMode="auto">
            <a:xfrm>
              <a:off x="4221" y="97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4" name="Line 261"/>
            <p:cNvSpPr>
              <a:spLocks noChangeShapeType="1"/>
            </p:cNvSpPr>
            <p:nvPr/>
          </p:nvSpPr>
          <p:spPr bwMode="auto">
            <a:xfrm>
              <a:off x="4227" y="106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5" name="Line 262"/>
            <p:cNvSpPr>
              <a:spLocks noChangeShapeType="1"/>
            </p:cNvSpPr>
            <p:nvPr/>
          </p:nvSpPr>
          <p:spPr bwMode="auto">
            <a:xfrm>
              <a:off x="4227" y="1152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4" name="Group 263"/>
          <p:cNvGrpSpPr>
            <a:grpSpLocks/>
          </p:cNvGrpSpPr>
          <p:nvPr/>
        </p:nvGrpSpPr>
        <p:grpSpPr bwMode="auto">
          <a:xfrm>
            <a:off x="7154863" y="3538538"/>
            <a:ext cx="814387" cy="701675"/>
            <a:chOff x="2923" y="3345"/>
            <a:chExt cx="513" cy="442"/>
          </a:xfrm>
        </p:grpSpPr>
        <p:sp>
          <p:nvSpPr>
            <p:cNvPr id="49244" name="Rectangle 264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45" name="Rectangle 265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46" name="Text Box 266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47" name="Line 267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48" name="Line 268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5" name="Group 269"/>
          <p:cNvGrpSpPr>
            <a:grpSpLocks/>
          </p:cNvGrpSpPr>
          <p:nvPr/>
        </p:nvGrpSpPr>
        <p:grpSpPr bwMode="auto">
          <a:xfrm>
            <a:off x="7688263" y="2957513"/>
            <a:ext cx="814387" cy="701675"/>
            <a:chOff x="2923" y="3345"/>
            <a:chExt cx="513" cy="442"/>
          </a:xfrm>
        </p:grpSpPr>
        <p:sp>
          <p:nvSpPr>
            <p:cNvPr id="49239" name="Rectangle 270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40" name="Rectangle 271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41" name="Text Box 272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42" name="Line 273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43" name="Line 274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6" name="Group 275"/>
          <p:cNvGrpSpPr>
            <a:grpSpLocks/>
          </p:cNvGrpSpPr>
          <p:nvPr/>
        </p:nvGrpSpPr>
        <p:grpSpPr bwMode="auto">
          <a:xfrm>
            <a:off x="6802438" y="2652713"/>
            <a:ext cx="814387" cy="701675"/>
            <a:chOff x="2923" y="3345"/>
            <a:chExt cx="513" cy="442"/>
          </a:xfrm>
        </p:grpSpPr>
        <p:sp>
          <p:nvSpPr>
            <p:cNvPr id="49234" name="Rectangle 276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35" name="Rectangle 277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36" name="Text Box 278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37" name="Line 279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38" name="Line 280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7" name="Group 281"/>
          <p:cNvGrpSpPr>
            <a:grpSpLocks/>
          </p:cNvGrpSpPr>
          <p:nvPr/>
        </p:nvGrpSpPr>
        <p:grpSpPr bwMode="auto">
          <a:xfrm>
            <a:off x="6735763" y="1881188"/>
            <a:ext cx="814387" cy="701675"/>
            <a:chOff x="2923" y="3345"/>
            <a:chExt cx="513" cy="442"/>
          </a:xfrm>
        </p:grpSpPr>
        <p:sp>
          <p:nvSpPr>
            <p:cNvPr id="49229" name="Rectangle 282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30" name="Rectangle 283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31" name="Text Box 284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32" name="Line 285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33" name="Line 286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8" name="Group 287"/>
          <p:cNvGrpSpPr>
            <a:grpSpLocks/>
          </p:cNvGrpSpPr>
          <p:nvPr/>
        </p:nvGrpSpPr>
        <p:grpSpPr bwMode="auto">
          <a:xfrm>
            <a:off x="5802313" y="2166938"/>
            <a:ext cx="814387" cy="701675"/>
            <a:chOff x="2923" y="3345"/>
            <a:chExt cx="513" cy="442"/>
          </a:xfrm>
        </p:grpSpPr>
        <p:sp>
          <p:nvSpPr>
            <p:cNvPr id="49224" name="Rectangle 288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25" name="Rectangle 289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26" name="Text Box 290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27" name="Line 291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28" name="Line 292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9" name="Group 298"/>
          <p:cNvGrpSpPr>
            <a:grpSpLocks/>
          </p:cNvGrpSpPr>
          <p:nvPr/>
        </p:nvGrpSpPr>
        <p:grpSpPr bwMode="auto">
          <a:xfrm rot="2937887">
            <a:off x="4748213" y="2986088"/>
            <a:ext cx="3781425" cy="434975"/>
            <a:chOff x="2937" y="3579"/>
            <a:chExt cx="2382" cy="274"/>
          </a:xfrm>
        </p:grpSpPr>
        <p:sp>
          <p:nvSpPr>
            <p:cNvPr id="49220" name="Rectangle 295"/>
            <p:cNvSpPr>
              <a:spLocks noChangeArrowheads="1"/>
            </p:cNvSpPr>
            <p:nvPr/>
          </p:nvSpPr>
          <p:spPr bwMode="auto">
            <a:xfrm>
              <a:off x="3168" y="3630"/>
              <a:ext cx="1920" cy="17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21" name="Text Box 293"/>
            <p:cNvSpPr txBox="1">
              <a:spLocks noChangeArrowheads="1"/>
            </p:cNvSpPr>
            <p:nvPr/>
          </p:nvSpPr>
          <p:spPr bwMode="auto">
            <a:xfrm>
              <a:off x="3343" y="3617"/>
              <a:ext cx="16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600">
                  <a:solidFill>
                    <a:schemeClr val="bg1"/>
                  </a:solidFill>
                  <a:latin typeface="Comic Sans MS" charset="0"/>
                </a:rPr>
                <a:t>logical end-end transport</a:t>
              </a:r>
              <a:endParaRPr lang="en-US" altLang="x-none" sz="1600">
                <a:latin typeface="Comic Sans MS" charset="0"/>
              </a:endParaRPr>
            </a:p>
          </p:txBody>
        </p:sp>
        <p:sp>
          <p:nvSpPr>
            <p:cNvPr id="49222" name="Freeform 296"/>
            <p:cNvSpPr>
              <a:spLocks/>
            </p:cNvSpPr>
            <p:nvPr/>
          </p:nvSpPr>
          <p:spPr bwMode="auto">
            <a:xfrm>
              <a:off x="2937" y="357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2"/>
                <a:gd name="T13" fmla="*/ 0 h 264"/>
                <a:gd name="T14" fmla="*/ 282 w 282"/>
                <a:gd name="T15" fmla="*/ 264 h 2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23" name="Freeform 297"/>
            <p:cNvSpPr>
              <a:spLocks/>
            </p:cNvSpPr>
            <p:nvPr/>
          </p:nvSpPr>
          <p:spPr bwMode="auto">
            <a:xfrm flipH="1">
              <a:off x="5037" y="358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2"/>
                <a:gd name="T13" fmla="*/ 0 h 264"/>
                <a:gd name="T14" fmla="*/ 282 w 282"/>
                <a:gd name="T15" fmla="*/ 264 h 2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884542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D56E424-8E95-F045-955E-26E76DFE5531}" type="slidenum">
              <a:rPr lang="en-US" altLang="x-none" sz="1400">
                <a:latin typeface="Times New Roman" charset="0"/>
              </a:rPr>
              <a:pPr eaLnBrk="1" hangingPunct="1"/>
              <a:t>36</a:t>
            </a:fld>
            <a:endParaRPr lang="en-US" altLang="x-none" sz="1400">
              <a:latin typeface="Times New Roman" charset="0"/>
            </a:endParaRPr>
          </a:p>
        </p:txBody>
      </p:sp>
      <p:sp>
        <p:nvSpPr>
          <p:cNvPr id="51202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3200" u="sng">
                <a:solidFill>
                  <a:schemeClr val="accent2"/>
                </a:solidFill>
                <a:latin typeface="Comic Sans MS" charset="0"/>
              </a:rPr>
              <a:t>Transport Layer Services and Protocols</a:t>
            </a:r>
          </a:p>
        </p:txBody>
      </p:sp>
      <p:sp>
        <p:nvSpPr>
          <p:cNvPr id="51203" name="Rectangle 5"/>
          <p:cNvSpPr>
            <a:spLocks noChangeArrowheads="1"/>
          </p:cNvSpPr>
          <p:nvPr/>
        </p:nvSpPr>
        <p:spPr bwMode="auto">
          <a:xfrm>
            <a:off x="533400" y="1376363"/>
            <a:ext cx="8142288" cy="508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zh-CN" dirty="0">
                <a:latin typeface="Comic Sans MS" charset="0"/>
                <a:ea typeface="宋体" charset="-122"/>
              </a:rPr>
              <a:t>R</a:t>
            </a:r>
            <a:r>
              <a:rPr lang="en-US" altLang="x-none" dirty="0">
                <a:latin typeface="Comic Sans MS" charset="0"/>
              </a:rPr>
              <a:t>eliable, in-order delivery (TCP)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zh-CN" sz="2000" dirty="0">
                <a:latin typeface="Comic Sans MS" charset="0"/>
                <a:ea typeface="宋体" charset="-122"/>
              </a:rPr>
              <a:t>multiplexing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zh-CN" sz="2000" dirty="0">
                <a:latin typeface="Comic Sans MS" charset="0"/>
                <a:ea typeface="宋体" charset="-122"/>
              </a:rPr>
              <a:t>reliability and connection setup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mic Sans MS" charset="0"/>
              </a:rPr>
              <a:t>congestion control 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mic Sans MS" charset="0"/>
              </a:rPr>
              <a:t>flow control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endParaRPr lang="en-US" altLang="x-none" dirty="0">
              <a:latin typeface="Comic Sans MS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zh-CN" dirty="0">
                <a:latin typeface="Comic Sans MS" charset="0"/>
                <a:ea typeface="宋体" charset="-122"/>
              </a:rPr>
              <a:t>U</a:t>
            </a:r>
            <a:r>
              <a:rPr lang="en-US" altLang="x-none" dirty="0">
                <a:latin typeface="Comic Sans MS" charset="0"/>
              </a:rPr>
              <a:t>nreliable, unordered delivery: UDP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zh-CN" sz="2000" dirty="0">
                <a:latin typeface="Comic Sans MS" charset="0"/>
                <a:ea typeface="宋体" charset="-122"/>
              </a:rPr>
              <a:t>multiplexing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endParaRPr lang="en-US" altLang="x-none" sz="2000" dirty="0">
              <a:latin typeface="Comic Sans MS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zh-CN" dirty="0">
                <a:latin typeface="Comic Sans MS" charset="0"/>
                <a:ea typeface="宋体" charset="-122"/>
              </a:rPr>
              <a:t>S</a:t>
            </a:r>
            <a:r>
              <a:rPr lang="en-US" altLang="x-none" dirty="0">
                <a:latin typeface="Comic Sans MS" charset="0"/>
              </a:rPr>
              <a:t>ervices not available: 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mic Sans MS" charset="0"/>
              </a:rPr>
              <a:t>delay guarantees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mic Sans MS" charset="0"/>
              </a:rPr>
              <a:t>bandwidth guarantees</a:t>
            </a:r>
          </a:p>
        </p:txBody>
      </p:sp>
    </p:spTree>
    <p:extLst>
      <p:ext uri="{BB962C8B-B14F-4D97-AF65-F5344CB8AC3E}">
        <p14:creationId xmlns:p14="http://schemas.microsoft.com/office/powerpoint/2010/main" val="394537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608528A-DE54-7F4A-8332-171DD5B806E5}" type="slidenum">
              <a:rPr lang="en-US" altLang="x-none" sz="1400">
                <a:latin typeface="Times New Roman" charset="0"/>
              </a:rPr>
              <a:pPr eaLnBrk="1" hangingPunct="1"/>
              <a:t>37</a:t>
            </a:fld>
            <a:endParaRPr lang="en-US" altLang="x-none" sz="1400">
              <a:latin typeface="Times New Roman" charset="0"/>
            </a:endParaRPr>
          </a:p>
        </p:txBody>
      </p:sp>
      <p:sp>
        <p:nvSpPr>
          <p:cNvPr id="53250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4000" u="sng">
                <a:solidFill>
                  <a:schemeClr val="accent2"/>
                </a:solidFill>
                <a:latin typeface="Comic Sans MS" charset="0"/>
              </a:rPr>
              <a:t>Transport Layer: Road Ahead</a:t>
            </a:r>
          </a:p>
        </p:txBody>
      </p:sp>
      <p:sp>
        <p:nvSpPr>
          <p:cNvPr id="53251" name="Rectangle 5"/>
          <p:cNvSpPr>
            <a:spLocks noChangeArrowheads="1"/>
          </p:cNvSpPr>
          <p:nvPr/>
        </p:nvSpPr>
        <p:spPr bwMode="auto">
          <a:xfrm>
            <a:off x="600075" y="1449388"/>
            <a:ext cx="8086725" cy="518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000" dirty="0">
                <a:latin typeface="Comic Sans MS" charset="0"/>
              </a:rPr>
              <a:t>Class 1 (today):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transport layer services 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connectionless transport: UDP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reliable data transfer using stop-and-wait/alternating-bit protocol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000" dirty="0">
                <a:latin typeface="Comic Sans MS" charset="0"/>
              </a:rPr>
              <a:t>Class 2 (ready for </a:t>
            </a:r>
            <a:r>
              <a:rPr lang="en-US" altLang="zh-CN" sz="2000" dirty="0">
                <a:latin typeface="Comic Sans MS" charset="0"/>
              </a:rPr>
              <a:t>lab</a:t>
            </a:r>
            <a:r>
              <a:rPr lang="zh-CN" altLang="en-US" sz="2000" dirty="0">
                <a:latin typeface="Comic Sans MS" charset="0"/>
              </a:rPr>
              <a:t> </a:t>
            </a:r>
            <a:r>
              <a:rPr lang="en-US" altLang="zh-CN" sz="2000" dirty="0">
                <a:latin typeface="Comic Sans MS" charset="0"/>
              </a:rPr>
              <a:t>assignment</a:t>
            </a:r>
            <a:r>
              <a:rPr lang="zh-CN" altLang="en-US" sz="2000" dirty="0">
                <a:latin typeface="Comic Sans MS" charset="0"/>
              </a:rPr>
              <a:t> </a:t>
            </a:r>
            <a:r>
              <a:rPr lang="en-US" altLang="zh-CN" sz="2000" dirty="0">
                <a:latin typeface="Comic Sans MS" charset="0"/>
              </a:rPr>
              <a:t>4</a:t>
            </a:r>
            <a:r>
              <a:rPr lang="en-US" altLang="x-none" sz="2000" dirty="0">
                <a:latin typeface="Comic Sans MS" charset="0"/>
              </a:rPr>
              <a:t>/part 1):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sliding window reliability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TCP reliability</a:t>
            </a:r>
          </a:p>
          <a:p>
            <a:pPr lvl="2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x-none" sz="1600" dirty="0">
                <a:latin typeface="Comic Sans MS" charset="0"/>
              </a:rPr>
              <a:t>overview of TCP</a:t>
            </a:r>
          </a:p>
          <a:p>
            <a:pPr lvl="2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x-none" sz="1600" dirty="0">
                <a:latin typeface="Comic Sans MS" charset="0"/>
              </a:rPr>
              <a:t>TCP RTT measurement</a:t>
            </a:r>
          </a:p>
          <a:p>
            <a:pPr lvl="2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x-none" sz="1600" dirty="0">
                <a:latin typeface="Comic Sans MS" charset="0"/>
              </a:rPr>
              <a:t>TCP connection management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000" dirty="0">
                <a:latin typeface="Comic Sans MS" charset="0"/>
              </a:rPr>
              <a:t>Class 3 (ready for </a:t>
            </a:r>
            <a:r>
              <a:rPr lang="en-US" altLang="zh-CN" sz="2000" dirty="0">
                <a:latin typeface="Comic Sans MS" charset="0"/>
              </a:rPr>
              <a:t>lab</a:t>
            </a:r>
            <a:r>
              <a:rPr lang="zh-CN" altLang="en-US" sz="2000" dirty="0">
                <a:latin typeface="Comic Sans MS" charset="0"/>
              </a:rPr>
              <a:t> </a:t>
            </a:r>
            <a:r>
              <a:rPr lang="en-US" altLang="zh-CN" sz="2000" dirty="0">
                <a:latin typeface="Comic Sans MS" charset="0"/>
              </a:rPr>
              <a:t>assignment</a:t>
            </a:r>
            <a:r>
              <a:rPr lang="zh-CN" altLang="en-US" sz="2000" dirty="0">
                <a:latin typeface="Comic Sans MS" charset="0"/>
              </a:rPr>
              <a:t> </a:t>
            </a:r>
            <a:r>
              <a:rPr lang="en-US" altLang="zh-CN" sz="2000" dirty="0">
                <a:latin typeface="Comic Sans MS" charset="0"/>
              </a:rPr>
              <a:t>4</a:t>
            </a:r>
            <a:r>
              <a:rPr lang="en-US" altLang="x-none" sz="2000" dirty="0">
                <a:latin typeface="Comic Sans MS" charset="0"/>
              </a:rPr>
              <a:t>/part 2</a:t>
            </a:r>
            <a:r>
              <a:rPr lang="zh-CN" altLang="en-US" sz="2000" dirty="0">
                <a:latin typeface="Comic Sans MS" charset="0"/>
              </a:rPr>
              <a:t> </a:t>
            </a:r>
            <a:r>
              <a:rPr lang="en-US" altLang="zh-CN" sz="2000" dirty="0">
                <a:latin typeface="Comic Sans MS" charset="0"/>
              </a:rPr>
              <a:t>[optional]</a:t>
            </a:r>
            <a:r>
              <a:rPr lang="en-US" altLang="x-none" sz="2000" dirty="0">
                <a:latin typeface="Comic Sans MS" charset="0"/>
              </a:rPr>
              <a:t>):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principles of congestion control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TCP congestion control</a:t>
            </a:r>
            <a:r>
              <a:rPr lang="en-US" altLang="zh-CN" sz="1800" dirty="0">
                <a:latin typeface="Comic Sans MS" charset="0"/>
                <a:ea typeface="宋体" charset="-122"/>
              </a:rPr>
              <a:t>; AIMD; TCP Reno</a:t>
            </a:r>
            <a:endParaRPr lang="en-US" altLang="x-none" sz="1800" dirty="0">
              <a:latin typeface="Comic Sans MS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000" dirty="0">
                <a:latin typeface="Comic Sans MS" charset="0"/>
              </a:rPr>
              <a:t>Class 4:</a:t>
            </a:r>
          </a:p>
          <a:p>
            <a:pPr marL="800100" lvl="1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mic Sans MS" charset="0"/>
              </a:rPr>
              <a:t>TCP Vegas, performance </a:t>
            </a:r>
            <a:r>
              <a:rPr lang="en-US" altLang="zh-CN" sz="2000" dirty="0">
                <a:latin typeface="Comic Sans MS" charset="0"/>
                <a:ea typeface="宋体" charset="-122"/>
              </a:rPr>
              <a:t>modeling;</a:t>
            </a:r>
            <a:r>
              <a:rPr lang="en-US" altLang="x-none" sz="2000" dirty="0">
                <a:latin typeface="Comic Sans MS" charset="0"/>
              </a:rPr>
              <a:t> Nash Bargaining solution</a:t>
            </a:r>
            <a:endParaRPr lang="en-US" altLang="zh-CN" sz="2000" dirty="0">
              <a:latin typeface="Comic Sans MS" charset="0"/>
              <a:ea typeface="宋体" charset="-122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altLang="x-none" sz="2000" dirty="0">
                <a:latin typeface="Comic Sans MS" charset="0"/>
              </a:rPr>
              <a:t>Class 5:</a:t>
            </a:r>
            <a:endParaRPr lang="en-US" altLang="zh-CN" sz="2000" dirty="0">
              <a:latin typeface="Comic Sans MS" charset="0"/>
              <a:ea typeface="宋体" charset="-122"/>
            </a:endParaRPr>
          </a:p>
          <a:p>
            <a:pPr marL="800100" lvl="1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zh-CN" sz="2000" dirty="0">
                <a:latin typeface="Comic Sans MS" charset="0"/>
                <a:ea typeface="宋体" charset="-122"/>
              </a:rPr>
              <a:t>primal-dual as a resource allocation and analysis framework</a:t>
            </a:r>
          </a:p>
          <a:p>
            <a:pPr marL="400050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en-US" altLang="zh-CN" sz="2000" dirty="0">
                <a:latin typeface="Comic Sans MS" charset="0"/>
                <a:ea typeface="宋体" charset="-122"/>
              </a:rPr>
              <a:t>…</a:t>
            </a:r>
            <a:endParaRPr lang="en-US" altLang="x-none" sz="2000" dirty="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4846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4000" u="sng">
                <a:solidFill>
                  <a:schemeClr val="accent2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55298" name="Rectangle 5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Admin and recap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Overview of transport layer</a:t>
            </a:r>
          </a:p>
          <a:p>
            <a:pPr marL="457200" indent="-457200" eaLnBrk="1" hangingPunct="1">
              <a:spcBef>
                <a:spcPct val="20000"/>
              </a:spcBef>
              <a:buClr>
                <a:srgbClr val="C00000"/>
              </a:buClr>
              <a:buSzPct val="85000"/>
              <a:buFont typeface="Wingdings" pitchFamily="2" charset="2"/>
              <a:buChar char="Ø"/>
            </a:pPr>
            <a:r>
              <a:rPr lang="en-US" altLang="x-none" sz="2800" i="1" dirty="0">
                <a:solidFill>
                  <a:srgbClr val="C00000"/>
                </a:solidFill>
                <a:latin typeface="Comic Sans MS" charset="0"/>
              </a:rPr>
              <a:t>UDP and error checking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Reliable data transfer, the stop-and-go protocols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7456-F267-5C4C-AD02-446DDDC385E0}" type="slidenum">
              <a:rPr lang="en-US" altLang="x-none" smtClean="0"/>
              <a:pPr/>
              <a:t>38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336290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43900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UDP: User Datagram Protocol </a:t>
            </a:r>
            <a:r>
              <a:rPr lang="en-US" altLang="x-none" sz="2800">
                <a:ea typeface="ＭＳ Ｐゴシック" charset="-128"/>
              </a:rPr>
              <a:t>[RFC 768]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1447800"/>
            <a:ext cx="3810000" cy="519906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3200" dirty="0">
                <a:ea typeface="ＭＳ Ｐゴシック" charset="-128"/>
              </a:rPr>
              <a:t>Often used for streaming multimedia </a:t>
            </a:r>
            <a:br>
              <a:rPr lang="en-US" altLang="x-none" sz="3200" dirty="0">
                <a:ea typeface="ＭＳ Ｐゴシック" charset="-128"/>
              </a:rPr>
            </a:br>
            <a:r>
              <a:rPr lang="en-US" altLang="x-none" sz="3200" dirty="0">
                <a:ea typeface="ＭＳ Ｐゴシック" charset="-128"/>
              </a:rPr>
              <a:t>apps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loss tolerant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rate sensitive</a:t>
            </a:r>
          </a:p>
          <a:p>
            <a:pPr lvl="1">
              <a:lnSpc>
                <a:spcPct val="80000"/>
              </a:lnSpc>
            </a:pPr>
            <a:endParaRPr lang="en-US" altLang="x-none" sz="2800" dirty="0"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3600" dirty="0">
                <a:ea typeface="ＭＳ Ｐゴシック" charset="-128"/>
              </a:rPr>
              <a:t>Other UDP uses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DNS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SNMP</a:t>
            </a:r>
          </a:p>
        </p:txBody>
      </p:sp>
      <p:sp>
        <p:nvSpPr>
          <p:cNvPr id="57347" name="Rectangle 7"/>
          <p:cNvSpPr>
            <a:spLocks noChangeArrowheads="1"/>
          </p:cNvSpPr>
          <p:nvPr/>
        </p:nvSpPr>
        <p:spPr bwMode="auto">
          <a:xfrm>
            <a:off x="5557838" y="2000250"/>
            <a:ext cx="3324225" cy="3200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57348" name="Rectangle 8"/>
          <p:cNvSpPr>
            <a:spLocks noChangeArrowheads="1"/>
          </p:cNvSpPr>
          <p:nvPr/>
        </p:nvSpPr>
        <p:spPr bwMode="auto">
          <a:xfrm>
            <a:off x="5481638" y="2095500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57349" name="Text Box 9"/>
          <p:cNvSpPr txBox="1">
            <a:spLocks noChangeArrowheads="1"/>
          </p:cNvSpPr>
          <p:nvPr/>
        </p:nvSpPr>
        <p:spPr bwMode="auto">
          <a:xfrm>
            <a:off x="5465763" y="2117725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source port #</a:t>
            </a:r>
          </a:p>
        </p:txBody>
      </p:sp>
      <p:sp>
        <p:nvSpPr>
          <p:cNvPr id="57350" name="Text Box 10"/>
          <p:cNvSpPr txBox="1">
            <a:spLocks noChangeArrowheads="1"/>
          </p:cNvSpPr>
          <p:nvPr/>
        </p:nvSpPr>
        <p:spPr bwMode="auto">
          <a:xfrm>
            <a:off x="7245350" y="2117725"/>
            <a:ext cx="1452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dest port #</a:t>
            </a:r>
          </a:p>
        </p:txBody>
      </p:sp>
      <p:sp>
        <p:nvSpPr>
          <p:cNvPr id="57351" name="Line 11"/>
          <p:cNvSpPr>
            <a:spLocks noChangeShapeType="1"/>
          </p:cNvSpPr>
          <p:nvPr/>
        </p:nvSpPr>
        <p:spPr bwMode="auto">
          <a:xfrm flipV="1">
            <a:off x="5472113" y="2495550"/>
            <a:ext cx="33289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2" name="Line 12"/>
          <p:cNvSpPr>
            <a:spLocks noChangeShapeType="1"/>
          </p:cNvSpPr>
          <p:nvPr/>
        </p:nvSpPr>
        <p:spPr bwMode="auto">
          <a:xfrm flipV="1">
            <a:off x="5462588" y="2895600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3" name="Line 13"/>
          <p:cNvSpPr>
            <a:spLocks noChangeShapeType="1"/>
          </p:cNvSpPr>
          <p:nvPr/>
        </p:nvSpPr>
        <p:spPr bwMode="auto">
          <a:xfrm flipV="1">
            <a:off x="7119938" y="2095500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Text Box 14"/>
          <p:cNvSpPr txBox="1">
            <a:spLocks noChangeArrowheads="1"/>
          </p:cNvSpPr>
          <p:nvPr/>
        </p:nvSpPr>
        <p:spPr bwMode="auto">
          <a:xfrm>
            <a:off x="6635750" y="1665288"/>
            <a:ext cx="9493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32 bits</a:t>
            </a:r>
          </a:p>
        </p:txBody>
      </p:sp>
      <p:sp>
        <p:nvSpPr>
          <p:cNvPr id="57355" name="Line 15"/>
          <p:cNvSpPr>
            <a:spLocks noChangeShapeType="1"/>
          </p:cNvSpPr>
          <p:nvPr/>
        </p:nvSpPr>
        <p:spPr bwMode="auto">
          <a:xfrm>
            <a:off x="7648575" y="1862138"/>
            <a:ext cx="1200150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6"/>
          <p:cNvSpPr>
            <a:spLocks noChangeShapeType="1"/>
          </p:cNvSpPr>
          <p:nvPr/>
        </p:nvSpPr>
        <p:spPr bwMode="auto">
          <a:xfrm rot="10800000">
            <a:off x="5538788" y="1871663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Text Box 17"/>
          <p:cNvSpPr txBox="1">
            <a:spLocks noChangeArrowheads="1"/>
          </p:cNvSpPr>
          <p:nvPr/>
        </p:nvSpPr>
        <p:spPr bwMode="auto">
          <a:xfrm>
            <a:off x="6338888" y="3951288"/>
            <a:ext cx="15017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Times New Roman" charset="0"/>
              </a:rPr>
              <a:t>Application</a:t>
            </a:r>
          </a:p>
          <a:p>
            <a:pPr eaLnBrk="1" hangingPunct="1"/>
            <a:r>
              <a:rPr lang="en-US" altLang="x-none" sz="2000">
                <a:latin typeface="Times New Roman" charset="0"/>
              </a:rPr>
              <a:t>data </a:t>
            </a:r>
          </a:p>
          <a:p>
            <a:pPr eaLnBrk="1" hangingPunct="1"/>
            <a:r>
              <a:rPr lang="en-US" altLang="x-none" sz="2000">
                <a:latin typeface="Times New Roman" charset="0"/>
              </a:rPr>
              <a:t>(message)</a:t>
            </a:r>
            <a:endParaRPr lang="en-US" altLang="x-none">
              <a:latin typeface="Times New Roman" charset="0"/>
            </a:endParaRPr>
          </a:p>
        </p:txBody>
      </p:sp>
      <p:sp>
        <p:nvSpPr>
          <p:cNvPr id="57358" name="Text Box 19"/>
          <p:cNvSpPr txBox="1">
            <a:spLocks noChangeArrowheads="1"/>
          </p:cNvSpPr>
          <p:nvPr/>
        </p:nvSpPr>
        <p:spPr bwMode="auto">
          <a:xfrm>
            <a:off x="5910263" y="5518150"/>
            <a:ext cx="2655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Times New Roman" charset="0"/>
              </a:rPr>
              <a:t>UDP segment format</a:t>
            </a:r>
            <a:endParaRPr lang="en-US" altLang="x-none">
              <a:latin typeface="Times New Roman" charset="0"/>
            </a:endParaRPr>
          </a:p>
        </p:txBody>
      </p:sp>
      <p:sp>
        <p:nvSpPr>
          <p:cNvPr id="57359" name="Line 20"/>
          <p:cNvSpPr>
            <a:spLocks noChangeShapeType="1"/>
          </p:cNvSpPr>
          <p:nvPr/>
        </p:nvSpPr>
        <p:spPr bwMode="auto">
          <a:xfrm flipV="1">
            <a:off x="7119938" y="2505075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Text Box 22"/>
          <p:cNvSpPr txBox="1">
            <a:spLocks noChangeArrowheads="1"/>
          </p:cNvSpPr>
          <p:nvPr/>
        </p:nvSpPr>
        <p:spPr bwMode="auto">
          <a:xfrm>
            <a:off x="5846763" y="2508250"/>
            <a:ext cx="850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length</a:t>
            </a:r>
          </a:p>
        </p:txBody>
      </p:sp>
      <p:sp>
        <p:nvSpPr>
          <p:cNvPr id="57361" name="Text Box 23"/>
          <p:cNvSpPr txBox="1">
            <a:spLocks noChangeArrowheads="1"/>
          </p:cNvSpPr>
          <p:nvPr/>
        </p:nvSpPr>
        <p:spPr bwMode="auto">
          <a:xfrm>
            <a:off x="7394575" y="2498725"/>
            <a:ext cx="1208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checksum</a:t>
            </a:r>
          </a:p>
        </p:txBody>
      </p:sp>
      <p:sp>
        <p:nvSpPr>
          <p:cNvPr id="57362" name="Text Box 24"/>
          <p:cNvSpPr txBox="1">
            <a:spLocks noChangeArrowheads="1"/>
          </p:cNvSpPr>
          <p:nvPr/>
        </p:nvSpPr>
        <p:spPr bwMode="auto">
          <a:xfrm>
            <a:off x="4090988" y="2212975"/>
            <a:ext cx="122872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/>
            <a:r>
              <a:rPr lang="en-US" altLang="x-none">
                <a:latin typeface="Times New Roman" charset="0"/>
              </a:rPr>
              <a:t>Length, in</a:t>
            </a:r>
          </a:p>
          <a:p>
            <a:pPr algn="r" eaLnBrk="1" hangingPunct="1"/>
            <a:r>
              <a:rPr lang="en-US" altLang="x-none">
                <a:latin typeface="Times New Roman" charset="0"/>
              </a:rPr>
              <a:t>bytes of </a:t>
            </a:r>
            <a:br>
              <a:rPr lang="en-US" altLang="zh-CN">
                <a:latin typeface="Times New Roman" charset="0"/>
                <a:ea typeface="宋体" charset="-122"/>
              </a:rPr>
            </a:br>
            <a:r>
              <a:rPr lang="en-US" altLang="x-none">
                <a:latin typeface="Times New Roman" charset="0"/>
              </a:rPr>
              <a:t>UDP</a:t>
            </a:r>
            <a:br>
              <a:rPr lang="en-US" altLang="zh-CN">
                <a:latin typeface="Times New Roman" charset="0"/>
                <a:ea typeface="宋体" charset="-122"/>
              </a:rPr>
            </a:br>
            <a:r>
              <a:rPr lang="en-US" altLang="x-none">
                <a:latin typeface="Times New Roman" charset="0"/>
              </a:rPr>
              <a:t>segment,</a:t>
            </a:r>
          </a:p>
          <a:p>
            <a:pPr algn="r" eaLnBrk="1" hangingPunct="1"/>
            <a:r>
              <a:rPr lang="en-US" altLang="x-none">
                <a:latin typeface="Times New Roman" charset="0"/>
              </a:rPr>
              <a:t>including</a:t>
            </a:r>
          </a:p>
          <a:p>
            <a:pPr algn="r" eaLnBrk="1" hangingPunct="1"/>
            <a:r>
              <a:rPr lang="en-US" altLang="x-none">
                <a:latin typeface="Times New Roman" charset="0"/>
              </a:rPr>
              <a:t>header</a:t>
            </a:r>
          </a:p>
        </p:txBody>
      </p:sp>
      <p:sp>
        <p:nvSpPr>
          <p:cNvPr id="57363" name="Line 25"/>
          <p:cNvSpPr>
            <a:spLocks noChangeShapeType="1"/>
          </p:cNvSpPr>
          <p:nvPr/>
        </p:nvSpPr>
        <p:spPr bwMode="auto">
          <a:xfrm>
            <a:off x="5195888" y="2543175"/>
            <a:ext cx="714375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30498-AE79-BE45-96D5-B15E75DF3F04}" type="slidenum">
              <a:rPr lang="en-US" altLang="x-none" smtClean="0"/>
              <a:pPr/>
              <a:t>39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262105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ＭＳ Ｐゴシック" charset="-128"/>
              </a:rPr>
              <a:t>Recap: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x-none" dirty="0">
                <a:ea typeface="ＭＳ Ｐゴシック" charset="-128"/>
              </a:rPr>
              <a:t>Why Multiple Servers?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153400" cy="47244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Scalability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Scaling beyond single server throughput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There is a fundamental limit on what a single server can </a:t>
            </a:r>
          </a:p>
          <a:p>
            <a:pPr lvl="3"/>
            <a:r>
              <a:rPr lang="en-US" altLang="x-none" dirty="0">
                <a:latin typeface="Times New Roman" charset="0"/>
                <a:ea typeface="ＭＳ Ｐゴシック" charset="-128"/>
              </a:rPr>
              <a:t>process (CPU/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bw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/disk throughput)</a:t>
            </a:r>
          </a:p>
          <a:p>
            <a:pPr lvl="3"/>
            <a:r>
              <a:rPr lang="en-US" altLang="x-none" dirty="0">
                <a:latin typeface="Times New Roman" charset="0"/>
                <a:ea typeface="ＭＳ Ｐゴシック" charset="-128"/>
              </a:rPr>
              <a:t>store (disk/memory)</a:t>
            </a:r>
          </a:p>
          <a:p>
            <a:pPr lvl="2"/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Scaling beyond single geo location latency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There is a limit on the speed of light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Network detour and delay further increase the delay</a:t>
            </a: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D5D3B1C-4A73-9C49-BAC0-7974B45BABB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 eaLnBrk="1" hangingPunct="1"/>
              <a:t>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39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Line 2"/>
          <p:cNvSpPr>
            <a:spLocks noChangeShapeType="1"/>
          </p:cNvSpPr>
          <p:nvPr/>
        </p:nvSpPr>
        <p:spPr bwMode="auto">
          <a:xfrm>
            <a:off x="5132388" y="2279650"/>
            <a:ext cx="1306512" cy="1306513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93186" name="Line 3"/>
          <p:cNvSpPr>
            <a:spLocks noChangeShapeType="1"/>
          </p:cNvSpPr>
          <p:nvPr/>
        </p:nvSpPr>
        <p:spPr bwMode="auto">
          <a:xfrm flipH="1">
            <a:off x="6802438" y="2309813"/>
            <a:ext cx="1335087" cy="1335087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93187" name="Line 4"/>
          <p:cNvSpPr>
            <a:spLocks noChangeShapeType="1"/>
          </p:cNvSpPr>
          <p:nvPr/>
        </p:nvSpPr>
        <p:spPr bwMode="auto">
          <a:xfrm>
            <a:off x="6469063" y="4195763"/>
            <a:ext cx="623887" cy="1495425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9318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3200" dirty="0">
                <a:ea typeface="MS PGothic" charset="-128"/>
              </a:rPr>
              <a:t>Recap</a:t>
            </a:r>
            <a:r>
              <a:rPr lang="en-US" altLang="zh-CN" sz="3200" dirty="0">
                <a:ea typeface="MS PGothic" charset="-128"/>
              </a:rPr>
              <a:t>:</a:t>
            </a:r>
            <a:r>
              <a:rPr lang="zh-CN" altLang="en-US" sz="3200" dirty="0">
                <a:ea typeface="MS PGothic" charset="-128"/>
              </a:rPr>
              <a:t> </a:t>
            </a:r>
            <a:r>
              <a:rPr lang="en-US" altLang="x-none" sz="3200" dirty="0">
                <a:ea typeface="MS PGothic" charset="-128"/>
              </a:rPr>
              <a:t>Request Routing</a:t>
            </a:r>
          </a:p>
        </p:txBody>
      </p:sp>
      <p:grpSp>
        <p:nvGrpSpPr>
          <p:cNvPr id="93189" name="Group 6"/>
          <p:cNvGrpSpPr>
            <a:grpSpLocks/>
          </p:cNvGrpSpPr>
          <p:nvPr/>
        </p:nvGrpSpPr>
        <p:grpSpPr bwMode="auto">
          <a:xfrm>
            <a:off x="4852988" y="2994025"/>
            <a:ext cx="3138487" cy="1776413"/>
            <a:chOff x="148" y="1636"/>
            <a:chExt cx="1589" cy="808"/>
          </a:xfrm>
        </p:grpSpPr>
        <p:sp>
          <p:nvSpPr>
            <p:cNvPr id="93203" name="Oval 7"/>
            <p:cNvSpPr>
              <a:spLocks noChangeArrowheads="1"/>
            </p:cNvSpPr>
            <p:nvPr/>
          </p:nvSpPr>
          <p:spPr bwMode="auto">
            <a:xfrm>
              <a:off x="285" y="1708"/>
              <a:ext cx="1361" cy="616"/>
            </a:xfrm>
            <a:prstGeom prst="ellipse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3204" name="Oval 8"/>
            <p:cNvSpPr>
              <a:spLocks noChangeArrowheads="1"/>
            </p:cNvSpPr>
            <p:nvPr/>
          </p:nvSpPr>
          <p:spPr bwMode="auto">
            <a:xfrm>
              <a:off x="330" y="1708"/>
              <a:ext cx="312" cy="88"/>
            </a:xfrm>
            <a:prstGeom prst="ellipse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3205" name="Oval 9"/>
            <p:cNvSpPr>
              <a:spLocks noChangeArrowheads="1"/>
            </p:cNvSpPr>
            <p:nvPr/>
          </p:nvSpPr>
          <p:spPr bwMode="auto">
            <a:xfrm>
              <a:off x="1152" y="1684"/>
              <a:ext cx="449" cy="160"/>
            </a:xfrm>
            <a:prstGeom prst="ellipse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3206" name="Oval 10"/>
            <p:cNvSpPr>
              <a:spLocks noChangeArrowheads="1"/>
            </p:cNvSpPr>
            <p:nvPr/>
          </p:nvSpPr>
          <p:spPr bwMode="auto">
            <a:xfrm>
              <a:off x="741" y="1636"/>
              <a:ext cx="540" cy="328"/>
            </a:xfrm>
            <a:prstGeom prst="ellipse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3207" name="Oval 11"/>
            <p:cNvSpPr>
              <a:spLocks noChangeArrowheads="1"/>
            </p:cNvSpPr>
            <p:nvPr/>
          </p:nvSpPr>
          <p:spPr bwMode="auto">
            <a:xfrm>
              <a:off x="148" y="1780"/>
              <a:ext cx="996" cy="184"/>
            </a:xfrm>
            <a:prstGeom prst="ellipse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3208" name="Oval 12"/>
            <p:cNvSpPr>
              <a:spLocks noChangeArrowheads="1"/>
            </p:cNvSpPr>
            <p:nvPr/>
          </p:nvSpPr>
          <p:spPr bwMode="auto">
            <a:xfrm>
              <a:off x="650" y="2068"/>
              <a:ext cx="540" cy="376"/>
            </a:xfrm>
            <a:prstGeom prst="ellipse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3209" name="Oval 13"/>
            <p:cNvSpPr>
              <a:spLocks noChangeArrowheads="1"/>
            </p:cNvSpPr>
            <p:nvPr/>
          </p:nvSpPr>
          <p:spPr bwMode="auto">
            <a:xfrm>
              <a:off x="1334" y="1804"/>
              <a:ext cx="403" cy="208"/>
            </a:xfrm>
            <a:prstGeom prst="ellipse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3210" name="Oval 14"/>
            <p:cNvSpPr>
              <a:spLocks noChangeArrowheads="1"/>
            </p:cNvSpPr>
            <p:nvPr/>
          </p:nvSpPr>
          <p:spPr bwMode="auto">
            <a:xfrm>
              <a:off x="239" y="1900"/>
              <a:ext cx="266" cy="376"/>
            </a:xfrm>
            <a:prstGeom prst="ellipse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3211" name="Oval 15"/>
            <p:cNvSpPr>
              <a:spLocks noChangeArrowheads="1"/>
            </p:cNvSpPr>
            <p:nvPr/>
          </p:nvSpPr>
          <p:spPr bwMode="auto">
            <a:xfrm>
              <a:off x="1380" y="2092"/>
              <a:ext cx="266" cy="136"/>
            </a:xfrm>
            <a:prstGeom prst="ellipse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3212" name="Oval 16"/>
            <p:cNvSpPr>
              <a:spLocks noChangeArrowheads="1"/>
            </p:cNvSpPr>
            <p:nvPr/>
          </p:nvSpPr>
          <p:spPr bwMode="auto">
            <a:xfrm>
              <a:off x="468" y="2188"/>
              <a:ext cx="265" cy="136"/>
            </a:xfrm>
            <a:prstGeom prst="ellipse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3213" name="Oval 17"/>
            <p:cNvSpPr>
              <a:spLocks noChangeArrowheads="1"/>
            </p:cNvSpPr>
            <p:nvPr/>
          </p:nvSpPr>
          <p:spPr bwMode="auto">
            <a:xfrm>
              <a:off x="1107" y="2188"/>
              <a:ext cx="402" cy="136"/>
            </a:xfrm>
            <a:prstGeom prst="ellipse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458770" name="Rectangle 18"/>
          <p:cNvSpPr>
            <a:spLocks noChangeArrowheads="1"/>
          </p:cNvSpPr>
          <p:nvPr/>
        </p:nvSpPr>
        <p:spPr bwMode="auto">
          <a:xfrm>
            <a:off x="5819775" y="3616325"/>
            <a:ext cx="14430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mic Sans MS" charset="0"/>
                <a:ea typeface="ＭＳ Ｐゴシック" charset="-128"/>
                <a:cs typeface="+mn-cs"/>
              </a:rPr>
              <a:t>Internet</a:t>
            </a:r>
          </a:p>
        </p:txBody>
      </p:sp>
      <p:graphicFrame>
        <p:nvGraphicFramePr>
          <p:cNvPr id="93191" name="Object 2"/>
          <p:cNvGraphicFramePr>
            <a:graphicFrameLocks noChangeAspect="1"/>
          </p:cNvGraphicFramePr>
          <p:nvPr/>
        </p:nvGraphicFramePr>
        <p:xfrm>
          <a:off x="6700838" y="5232400"/>
          <a:ext cx="452437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745" name="Clip" r:id="rId4" imgW="979179" imgH="1106008" progId="">
                  <p:embed/>
                </p:oleObj>
              </mc:Choice>
              <mc:Fallback>
                <p:oleObj name="Clip" r:id="rId4" imgW="979179" imgH="1106008" progId="">
                  <p:embed/>
                  <p:pic>
                    <p:nvPicPr>
                      <p:cNvPr id="9319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0838" y="5232400"/>
                        <a:ext cx="452437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2" name="Rectangle 20"/>
          <p:cNvSpPr>
            <a:spLocks noChangeArrowheads="1"/>
          </p:cNvSpPr>
          <p:nvPr/>
        </p:nvSpPr>
        <p:spPr bwMode="auto">
          <a:xfrm>
            <a:off x="600075" y="3429000"/>
            <a:ext cx="39719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- Global request routing: select a server site for each request</a:t>
            </a:r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- Local request routing: select a specific server at the chosen site</a:t>
            </a:r>
          </a:p>
        </p:txBody>
      </p:sp>
      <p:graphicFrame>
        <p:nvGraphicFramePr>
          <p:cNvPr id="93193" name="Object 3"/>
          <p:cNvGraphicFramePr>
            <a:graphicFrameLocks noChangeAspect="1"/>
          </p:cNvGraphicFramePr>
          <p:nvPr/>
        </p:nvGraphicFramePr>
        <p:xfrm>
          <a:off x="4449763" y="1403350"/>
          <a:ext cx="9810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746" name="Clip" r:id="rId6" imgW="979179" imgH="1106008" progId="">
                  <p:embed/>
                </p:oleObj>
              </mc:Choice>
              <mc:Fallback>
                <p:oleObj name="Clip" r:id="rId6" imgW="979179" imgH="1106008" progId="">
                  <p:embed/>
                  <p:pic>
                    <p:nvPicPr>
                      <p:cNvPr id="9319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3" y="1403350"/>
                        <a:ext cx="981075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4" name="Object 4"/>
          <p:cNvGraphicFramePr>
            <a:graphicFrameLocks noChangeAspect="1"/>
          </p:cNvGraphicFramePr>
          <p:nvPr/>
        </p:nvGraphicFramePr>
        <p:xfrm>
          <a:off x="4602163" y="1555750"/>
          <a:ext cx="9810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747" name="Clip" r:id="rId7" imgW="979179" imgH="1106008" progId="">
                  <p:embed/>
                </p:oleObj>
              </mc:Choice>
              <mc:Fallback>
                <p:oleObj name="Clip" r:id="rId7" imgW="979179" imgH="1106008" progId="">
                  <p:embed/>
                  <p:pic>
                    <p:nvPicPr>
                      <p:cNvPr id="9319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1555750"/>
                        <a:ext cx="981075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5" name="Object 5"/>
          <p:cNvGraphicFramePr>
            <a:graphicFrameLocks noChangeAspect="1"/>
          </p:cNvGraphicFramePr>
          <p:nvPr/>
        </p:nvGraphicFramePr>
        <p:xfrm>
          <a:off x="4754563" y="1708150"/>
          <a:ext cx="9810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748" name="Clip" r:id="rId8" imgW="979179" imgH="1106008" progId="">
                  <p:embed/>
                </p:oleObj>
              </mc:Choice>
              <mc:Fallback>
                <p:oleObj name="Clip" r:id="rId8" imgW="979179" imgH="1106008" progId="">
                  <p:embed/>
                  <p:pic>
                    <p:nvPicPr>
                      <p:cNvPr id="9319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3" y="1708150"/>
                        <a:ext cx="981075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6" name="Object 6"/>
          <p:cNvGraphicFramePr>
            <a:graphicFrameLocks noChangeAspect="1"/>
          </p:cNvGraphicFramePr>
          <p:nvPr/>
        </p:nvGraphicFramePr>
        <p:xfrm>
          <a:off x="7497763" y="1533525"/>
          <a:ext cx="9810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749" name="Clip" r:id="rId9" imgW="979179" imgH="1106008" progId="">
                  <p:embed/>
                </p:oleObj>
              </mc:Choice>
              <mc:Fallback>
                <p:oleObj name="Clip" r:id="rId9" imgW="979179" imgH="1106008" progId="">
                  <p:embed/>
                  <p:pic>
                    <p:nvPicPr>
                      <p:cNvPr id="9319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7763" y="1533525"/>
                        <a:ext cx="981075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7" name="Object 7"/>
          <p:cNvGraphicFramePr>
            <a:graphicFrameLocks noChangeAspect="1"/>
          </p:cNvGraphicFramePr>
          <p:nvPr/>
        </p:nvGraphicFramePr>
        <p:xfrm>
          <a:off x="7650163" y="1685925"/>
          <a:ext cx="9810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750" name="Clip" r:id="rId10" imgW="979179" imgH="1106008" progId="">
                  <p:embed/>
                </p:oleObj>
              </mc:Choice>
              <mc:Fallback>
                <p:oleObj name="Clip" r:id="rId10" imgW="979179" imgH="1106008" progId="">
                  <p:embed/>
                  <p:pic>
                    <p:nvPicPr>
                      <p:cNvPr id="9319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0163" y="1685925"/>
                        <a:ext cx="981075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8" name="Object 8"/>
          <p:cNvGraphicFramePr>
            <a:graphicFrameLocks noChangeAspect="1"/>
          </p:cNvGraphicFramePr>
          <p:nvPr/>
        </p:nvGraphicFramePr>
        <p:xfrm>
          <a:off x="7802563" y="1838325"/>
          <a:ext cx="9810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751" name="Clip" r:id="rId11" imgW="979179" imgH="1106008" progId="">
                  <p:embed/>
                </p:oleObj>
              </mc:Choice>
              <mc:Fallback>
                <p:oleObj name="Clip" r:id="rId11" imgW="979179" imgH="1106008" progId="">
                  <p:embed/>
                  <p:pic>
                    <p:nvPicPr>
                      <p:cNvPr id="9319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2563" y="1838325"/>
                        <a:ext cx="981075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9" name="Rectangle 27"/>
          <p:cNvSpPr>
            <a:spLocks noChangeArrowheads="1"/>
          </p:cNvSpPr>
          <p:nvPr/>
        </p:nvSpPr>
        <p:spPr bwMode="auto">
          <a:xfrm>
            <a:off x="7248525" y="5249863"/>
            <a:ext cx="101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Client</a:t>
            </a:r>
          </a:p>
        </p:txBody>
      </p:sp>
      <p:sp>
        <p:nvSpPr>
          <p:cNvPr id="93200" name="Rectangle 28"/>
          <p:cNvSpPr>
            <a:spLocks noChangeArrowheads="1"/>
          </p:cNvSpPr>
          <p:nvPr/>
        </p:nvSpPr>
        <p:spPr bwMode="auto">
          <a:xfrm>
            <a:off x="3284538" y="1665288"/>
            <a:ext cx="1147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Site A</a:t>
            </a:r>
          </a:p>
        </p:txBody>
      </p:sp>
      <p:sp>
        <p:nvSpPr>
          <p:cNvPr id="93201" name="Rectangle 29"/>
          <p:cNvSpPr>
            <a:spLocks noChangeArrowheads="1"/>
          </p:cNvSpPr>
          <p:nvPr/>
        </p:nvSpPr>
        <p:spPr bwMode="auto">
          <a:xfrm>
            <a:off x="6367463" y="1831975"/>
            <a:ext cx="111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Site B</a:t>
            </a:r>
          </a:p>
        </p:txBody>
      </p:sp>
      <p:sp>
        <p:nvSpPr>
          <p:cNvPr id="93202" name="Rectangle 30"/>
          <p:cNvSpPr>
            <a:spLocks noChangeArrowheads="1"/>
          </p:cNvSpPr>
          <p:nvPr/>
        </p:nvSpPr>
        <p:spPr bwMode="auto">
          <a:xfrm>
            <a:off x="6365875" y="3213100"/>
            <a:ext cx="35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A0162A-C302-0849-B39B-1E3944134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3938B40-F02D-614F-8C35-BB1692F75E24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484120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Request Routing: Basic Architecture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447800" y="1752600"/>
            <a:ext cx="23622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dirty="0">
                <a:latin typeface="Times New Roman" pitchFamily="18" charset="0"/>
                <a:ea typeface="+mn-ea"/>
                <a:cs typeface="Arial" charset="0"/>
              </a:rPr>
              <a:t>server </a:t>
            </a:r>
          </a:p>
          <a:p>
            <a:pPr algn="ctr" defTabSz="914400" eaLnBrk="0" hangingPunct="0">
              <a:defRPr/>
            </a:pPr>
            <a:r>
              <a:rPr lang="en-US" dirty="0">
                <a:latin typeface="Times New Roman" pitchFamily="18" charset="0"/>
                <a:ea typeface="+mn-ea"/>
                <a:cs typeface="Arial" charset="0"/>
              </a:rPr>
              <a:t>state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4495800" y="1752600"/>
            <a:ext cx="25908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dirty="0">
                <a:latin typeface="Times New Roman" pitchFamily="18" charset="0"/>
                <a:ea typeface="+mn-ea"/>
                <a:cs typeface="Arial" charset="0"/>
              </a:rPr>
              <a:t>net state: path </a:t>
            </a:r>
            <a:br>
              <a:rPr lang="en-US" dirty="0">
                <a:latin typeface="Times New Roman" pitchFamily="18" charset="0"/>
                <a:ea typeface="+mn-ea"/>
                <a:cs typeface="Arial" charset="0"/>
              </a:rPr>
            </a:br>
            <a:r>
              <a:rPr lang="en-US" dirty="0">
                <a:latin typeface="Times New Roman" pitchFamily="18" charset="0"/>
                <a:ea typeface="+mn-ea"/>
                <a:cs typeface="Arial" charset="0"/>
              </a:rPr>
              <a:t>property between </a:t>
            </a:r>
            <a:br>
              <a:rPr lang="en-US" dirty="0">
                <a:latin typeface="Times New Roman" pitchFamily="18" charset="0"/>
                <a:ea typeface="+mn-ea"/>
                <a:cs typeface="Arial" charset="0"/>
              </a:rPr>
            </a:br>
            <a:r>
              <a:rPr lang="en-US" dirty="0">
                <a:latin typeface="Times New Roman" pitchFamily="18" charset="0"/>
                <a:ea typeface="+mn-ea"/>
                <a:cs typeface="Arial" charset="0"/>
              </a:rPr>
              <a:t>servers/clients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124200" y="3657600"/>
            <a:ext cx="1752600" cy="1600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dirty="0">
                <a:latin typeface="Times New Roman" pitchFamily="18" charset="0"/>
                <a:ea typeface="+mn-ea"/>
                <a:cs typeface="Arial" charset="0"/>
              </a:rPr>
              <a:t>server</a:t>
            </a:r>
          </a:p>
          <a:p>
            <a:pPr algn="ctr" defTabSz="914400" eaLnBrk="0" hangingPunct="0">
              <a:defRPr/>
            </a:pPr>
            <a:r>
              <a:rPr lang="en-US" dirty="0">
                <a:latin typeface="Times New Roman" pitchFamily="18" charset="0"/>
                <a:ea typeface="+mn-ea"/>
                <a:cs typeface="Arial" charset="0"/>
              </a:rPr>
              <a:t>selection</a:t>
            </a:r>
            <a:br>
              <a:rPr lang="en-US" dirty="0">
                <a:latin typeface="Times New Roman" pitchFamily="18" charset="0"/>
                <a:ea typeface="+mn-ea"/>
                <a:cs typeface="Arial" charset="0"/>
              </a:rPr>
            </a:br>
            <a:r>
              <a:rPr lang="en-US" dirty="0">
                <a:latin typeface="Times New Roman" pitchFamily="18" charset="0"/>
                <a:ea typeface="+mn-ea"/>
                <a:cs typeface="Arial" charset="0"/>
              </a:rPr>
              <a:t>algorithm</a:t>
            </a:r>
          </a:p>
        </p:txBody>
      </p:sp>
      <p:cxnSp>
        <p:nvCxnSpPr>
          <p:cNvPr id="87046" name="Straight Arrow Connector 8"/>
          <p:cNvCxnSpPr>
            <a:cxnSpLocks noChangeShapeType="1"/>
            <a:stCxn id="5" idx="2"/>
            <a:endCxn id="7" idx="1"/>
          </p:cNvCxnSpPr>
          <p:nvPr/>
        </p:nvCxnSpPr>
        <p:spPr bwMode="auto">
          <a:xfrm>
            <a:off x="2628900" y="2971800"/>
            <a:ext cx="752475" cy="920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47" name="Straight Arrow Connector 10"/>
          <p:cNvCxnSpPr>
            <a:cxnSpLocks noChangeShapeType="1"/>
            <a:stCxn id="6" idx="2"/>
            <a:endCxn id="7" idx="7"/>
          </p:cNvCxnSpPr>
          <p:nvPr/>
        </p:nvCxnSpPr>
        <p:spPr bwMode="auto">
          <a:xfrm flipH="1">
            <a:off x="4619625" y="2971800"/>
            <a:ext cx="1171575" cy="920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48" name="Straight Arrow Connector 12"/>
          <p:cNvCxnSpPr>
            <a:cxnSpLocks noChangeShapeType="1"/>
            <a:endCxn id="7" idx="2"/>
          </p:cNvCxnSpPr>
          <p:nvPr/>
        </p:nvCxnSpPr>
        <p:spPr bwMode="auto">
          <a:xfrm flipV="1">
            <a:off x="1752600" y="4457700"/>
            <a:ext cx="13716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049" name="Rectangle 14"/>
          <p:cNvSpPr>
            <a:spLocks noChangeArrowheads="1"/>
          </p:cNvSpPr>
          <p:nvPr/>
        </p:nvSpPr>
        <p:spPr bwMode="auto">
          <a:xfrm>
            <a:off x="610868" y="4188767"/>
            <a:ext cx="11929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requests</a:t>
            </a:r>
            <a:endParaRPr lang="en-US" altLang="x-none" dirty="0"/>
          </a:p>
        </p:txBody>
      </p:sp>
      <p:cxnSp>
        <p:nvCxnSpPr>
          <p:cNvPr id="87050" name="Straight Arrow Connector 16"/>
          <p:cNvCxnSpPr>
            <a:cxnSpLocks noChangeShapeType="1"/>
            <a:stCxn id="7" idx="6"/>
          </p:cNvCxnSpPr>
          <p:nvPr/>
        </p:nvCxnSpPr>
        <p:spPr bwMode="auto">
          <a:xfrm flipV="1">
            <a:off x="4876800" y="4419600"/>
            <a:ext cx="14478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Rectangle 17"/>
          <p:cNvSpPr/>
          <p:nvPr/>
        </p:nvSpPr>
        <p:spPr bwMode="auto">
          <a:xfrm>
            <a:off x="6324600" y="3733800"/>
            <a:ext cx="21336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dirty="0">
                <a:latin typeface="Times New Roman" pitchFamily="18" charset="0"/>
                <a:ea typeface="+mn-ea"/>
                <a:cs typeface="Arial" charset="0"/>
              </a:rPr>
              <a:t>notify client</a:t>
            </a:r>
          </a:p>
          <a:p>
            <a:pPr algn="ctr" defTabSz="914400" eaLnBrk="0" hangingPunct="0">
              <a:defRPr/>
            </a:pPr>
            <a:r>
              <a:rPr lang="en-US" dirty="0">
                <a:latin typeface="Times New Roman" pitchFamily="18" charset="0"/>
                <a:ea typeface="+mn-ea"/>
                <a:cs typeface="Arial" charset="0"/>
              </a:rPr>
              <a:t>about selection</a:t>
            </a:r>
            <a:br>
              <a:rPr lang="en-US" dirty="0">
                <a:latin typeface="Times New Roman" pitchFamily="18" charset="0"/>
                <a:ea typeface="+mn-ea"/>
                <a:cs typeface="Arial" charset="0"/>
              </a:rPr>
            </a:br>
            <a:r>
              <a:rPr lang="en-US" dirty="0">
                <a:latin typeface="Times New Roman" pitchFamily="18" charset="0"/>
                <a:ea typeface="+mn-ea"/>
                <a:cs typeface="Arial" charset="0"/>
              </a:rPr>
              <a:t>(direction mech.)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89E668-04B8-C643-B061-BD1BDEB20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A062-1DAB-6544-B281-8FCB983AFCD2}" type="slidenum">
              <a:rPr lang="en-US" altLang="x-none" smtClean="0"/>
              <a:pPr/>
              <a:t>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42299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Client Direction Mechanisms</a:t>
            </a:r>
          </a:p>
        </p:txBody>
      </p:sp>
      <p:sp>
        <p:nvSpPr>
          <p:cNvPr id="90114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153400" cy="52578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Key difficulty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May need to handle a large of clients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Basic types of mechanisms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Application layer, e.g.,</a:t>
            </a:r>
          </a:p>
          <a:p>
            <a:pPr lvl="2"/>
            <a:r>
              <a:rPr lang="en-US" altLang="x-none" sz="1600" dirty="0">
                <a:ea typeface="ＭＳ Ｐゴシック" charset="-128"/>
              </a:rPr>
              <a:t>App/user is given a list of candidate server names </a:t>
            </a:r>
          </a:p>
          <a:p>
            <a:pPr lvl="2"/>
            <a:r>
              <a:rPr lang="en-US" altLang="x-none" sz="1600" dirty="0">
                <a:ea typeface="ＭＳ Ｐゴシック" charset="-128"/>
              </a:rPr>
              <a:t>HTTP redirector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DNS: name resolution gives a list of server addresses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IP layer: Same IP address represents multiple physical servers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IP </a:t>
            </a:r>
            <a:r>
              <a:rPr lang="en-US" altLang="x-none" dirty="0" err="1">
                <a:solidFill>
                  <a:srgbClr val="C00000"/>
                </a:solidFill>
                <a:ea typeface="ＭＳ Ｐゴシック" charset="-128"/>
              </a:rPr>
              <a:t>anycast</a:t>
            </a:r>
            <a:r>
              <a:rPr lang="en-US" altLang="x-none" dirty="0">
                <a:ea typeface="ＭＳ Ｐゴシック" charset="-128"/>
              </a:rPr>
              <a:t>: Same IP address shared by multiple servers and announced at different parts of the Internet. Network directs different clients to different servers</a:t>
            </a:r>
          </a:p>
          <a:p>
            <a:pPr lvl="2"/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Smart-switch</a:t>
            </a:r>
            <a:r>
              <a:rPr lang="en-US" altLang="x-none" dirty="0">
                <a:ea typeface="ＭＳ Ｐゴシック" charset="-128"/>
              </a:rPr>
              <a:t> indirection: a server IP address may be a </a:t>
            </a:r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virtual IP</a:t>
            </a:r>
            <a:r>
              <a:rPr lang="en-US" altLang="x-none" dirty="0">
                <a:ea typeface="ＭＳ Ｐゴシック" charset="-128"/>
              </a:rPr>
              <a:t> address for a cluster of physical servers </a:t>
            </a:r>
          </a:p>
        </p:txBody>
      </p:sp>
      <p:pic>
        <p:nvPicPr>
          <p:cNvPr id="10752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2225"/>
            <a:ext cx="1638300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E22ED8-572D-E144-A83B-4828A2F0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A062-1DAB-6544-B281-8FCB983AFCD2}" type="slidenum">
              <a:rPr lang="en-US" altLang="x-none" smtClean="0"/>
              <a:pPr/>
              <a:t>7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8557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x-none" sz="2800" dirty="0">
                <a:ea typeface="ＭＳ Ｐゴシック" charset="-128"/>
              </a:rPr>
              <a:t>Recap: Direction Mechanisms</a:t>
            </a:r>
          </a:p>
        </p:txBody>
      </p:sp>
      <p:sp>
        <p:nvSpPr>
          <p:cNvPr id="10957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A83602F-5B4E-BE47-B4B1-F7C52859E63A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grpSp>
        <p:nvGrpSpPr>
          <p:cNvPr id="109592" name="Group 2"/>
          <p:cNvGrpSpPr>
            <a:grpSpLocks/>
          </p:cNvGrpSpPr>
          <p:nvPr/>
        </p:nvGrpSpPr>
        <p:grpSpPr bwMode="auto">
          <a:xfrm>
            <a:off x="0" y="3365810"/>
            <a:ext cx="7010400" cy="3352800"/>
            <a:chOff x="76200" y="3048000"/>
            <a:chExt cx="7010400" cy="3352800"/>
          </a:xfrm>
        </p:grpSpPr>
        <p:sp>
          <p:nvSpPr>
            <p:cNvPr id="27" name="Rectangle 26"/>
            <p:cNvSpPr/>
            <p:nvPr/>
          </p:nvSpPr>
          <p:spPr bwMode="auto">
            <a:xfrm>
              <a:off x="3276600" y="3352800"/>
              <a:ext cx="3810000" cy="3048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Cluster2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in Europe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76200" y="3352800"/>
              <a:ext cx="1295400" cy="3048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Cluster1</a:t>
              </a:r>
              <a:b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</a:b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in US East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828800" y="3352800"/>
              <a:ext cx="1295400" cy="3048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Cluster2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in US West</a:t>
              </a:r>
            </a:p>
          </p:txBody>
        </p:sp>
        <p:cxnSp>
          <p:nvCxnSpPr>
            <p:cNvPr id="109597" name="Straight Connector 24"/>
            <p:cNvCxnSpPr>
              <a:cxnSpLocks noChangeShapeType="1"/>
              <a:stCxn id="6" idx="2"/>
              <a:endCxn id="13" idx="0"/>
            </p:cNvCxnSpPr>
            <p:nvPr/>
          </p:nvCxnSpPr>
          <p:spPr bwMode="auto">
            <a:xfrm flipH="1">
              <a:off x="723900" y="3048000"/>
              <a:ext cx="7239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598" name="Straight Connector 26"/>
            <p:cNvCxnSpPr>
              <a:cxnSpLocks noChangeShapeType="1"/>
              <a:stCxn id="6" idx="2"/>
              <a:endCxn id="14" idx="0"/>
            </p:cNvCxnSpPr>
            <p:nvPr/>
          </p:nvCxnSpPr>
          <p:spPr bwMode="auto">
            <a:xfrm>
              <a:off x="1447800" y="3048000"/>
              <a:ext cx="10287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Rectangle 27"/>
            <p:cNvSpPr/>
            <p:nvPr/>
          </p:nvSpPr>
          <p:spPr bwMode="auto">
            <a:xfrm>
              <a:off x="3429000" y="5181600"/>
              <a:ext cx="5334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3581400" y="5410200"/>
              <a:ext cx="5334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3810000" y="55626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proxy</a:t>
              </a:r>
            </a:p>
          </p:txBody>
        </p:sp>
        <p:cxnSp>
          <p:nvCxnSpPr>
            <p:cNvPr id="109602" name="Straight Arrow Connector 31"/>
            <p:cNvCxnSpPr>
              <a:cxnSpLocks noChangeShapeType="1"/>
            </p:cNvCxnSpPr>
            <p:nvPr/>
          </p:nvCxnSpPr>
          <p:spPr bwMode="auto">
            <a:xfrm rot="5400000">
              <a:off x="3600450" y="4895850"/>
              <a:ext cx="304800" cy="2667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603" name="Straight Arrow Connector 33"/>
            <p:cNvCxnSpPr>
              <a:cxnSpLocks noChangeShapeType="1"/>
              <a:endCxn id="29" idx="0"/>
            </p:cNvCxnSpPr>
            <p:nvPr/>
          </p:nvCxnSpPr>
          <p:spPr bwMode="auto">
            <a:xfrm rot="5400000">
              <a:off x="3600450" y="5124450"/>
              <a:ext cx="533400" cy="381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604" name="Straight Arrow Connector 35"/>
            <p:cNvCxnSpPr>
              <a:cxnSpLocks noChangeShapeType="1"/>
              <a:endCxn id="30" idx="0"/>
            </p:cNvCxnSpPr>
            <p:nvPr/>
          </p:nvCxnSpPr>
          <p:spPr bwMode="auto">
            <a:xfrm rot="16200000" flipH="1">
              <a:off x="3657600" y="5105400"/>
              <a:ext cx="6858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605" name="Straight Connector 36"/>
            <p:cNvCxnSpPr>
              <a:cxnSpLocks noChangeShapeType="1"/>
            </p:cNvCxnSpPr>
            <p:nvPr/>
          </p:nvCxnSpPr>
          <p:spPr bwMode="auto">
            <a:xfrm>
              <a:off x="1981200" y="5562600"/>
              <a:ext cx="8064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Oval 30"/>
            <p:cNvSpPr/>
            <p:nvPr/>
          </p:nvSpPr>
          <p:spPr bwMode="auto">
            <a:xfrm>
              <a:off x="3429000" y="4038600"/>
              <a:ext cx="990600" cy="914400"/>
            </a:xfrm>
            <a:prstGeom prst="ellipse">
              <a:avLst/>
            </a:prstGeom>
            <a:solidFill>
              <a:schemeClr val="accent3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Load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balancer</a:t>
              </a:r>
            </a:p>
          </p:txBody>
        </p:sp>
        <p:cxnSp>
          <p:nvCxnSpPr>
            <p:cNvPr id="109608" name="Straight Connector 36"/>
            <p:cNvCxnSpPr>
              <a:cxnSpLocks noChangeShapeType="1"/>
            </p:cNvCxnSpPr>
            <p:nvPr/>
          </p:nvCxnSpPr>
          <p:spPr bwMode="auto">
            <a:xfrm>
              <a:off x="260350" y="5562600"/>
              <a:ext cx="8064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609" name="Straight Connector 26"/>
            <p:cNvCxnSpPr>
              <a:cxnSpLocks noChangeShapeType="1"/>
              <a:stCxn id="6" idx="2"/>
              <a:endCxn id="27" idx="0"/>
            </p:cNvCxnSpPr>
            <p:nvPr/>
          </p:nvCxnSpPr>
          <p:spPr bwMode="auto">
            <a:xfrm>
              <a:off x="1447800" y="3048000"/>
              <a:ext cx="37338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277592" y="5651810"/>
            <a:ext cx="2580409" cy="914400"/>
            <a:chOff x="4313583" y="5715000"/>
            <a:chExt cx="2468217" cy="914400"/>
          </a:xfrm>
        </p:grpSpPr>
        <p:sp>
          <p:nvSpPr>
            <p:cNvPr id="43" name="Oval 42"/>
            <p:cNvSpPr/>
            <p:nvPr/>
          </p:nvSpPr>
          <p:spPr bwMode="auto">
            <a:xfrm>
              <a:off x="4800600" y="5715000"/>
              <a:ext cx="685800" cy="685800"/>
            </a:xfrm>
            <a:prstGeom prst="ellipse">
              <a:avLst/>
            </a:prstGeom>
            <a:solidFill>
              <a:schemeClr val="accent3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Load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balancer</a:t>
              </a:r>
            </a:p>
          </p:txBody>
        </p:sp>
        <p:cxnSp>
          <p:nvCxnSpPr>
            <p:cNvPr id="109583" name="Straight Arrow Connector 44"/>
            <p:cNvCxnSpPr>
              <a:cxnSpLocks noChangeShapeType="1"/>
            </p:cNvCxnSpPr>
            <p:nvPr/>
          </p:nvCxnSpPr>
          <p:spPr bwMode="auto">
            <a:xfrm>
              <a:off x="4313583" y="6057900"/>
              <a:ext cx="487017" cy="381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6" name="Rectangle 45"/>
            <p:cNvSpPr/>
            <p:nvPr/>
          </p:nvSpPr>
          <p:spPr bwMode="auto">
            <a:xfrm>
              <a:off x="5791200" y="5791200"/>
              <a:ext cx="5334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5943600" y="6019800"/>
              <a:ext cx="5334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6172200" y="61722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servers</a:t>
              </a:r>
            </a:p>
          </p:txBody>
        </p:sp>
        <p:cxnSp>
          <p:nvCxnSpPr>
            <p:cNvPr id="109587" name="Straight Arrow Connector 49"/>
            <p:cNvCxnSpPr>
              <a:cxnSpLocks noChangeShapeType="1"/>
              <a:stCxn id="43" idx="6"/>
              <a:endCxn id="46" idx="1"/>
            </p:cNvCxnSpPr>
            <p:nvPr/>
          </p:nvCxnSpPr>
          <p:spPr bwMode="auto">
            <a:xfrm flipV="1">
              <a:off x="5486400" y="6019800"/>
              <a:ext cx="304800" cy="381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588" name="Straight Arrow Connector 51"/>
            <p:cNvCxnSpPr>
              <a:cxnSpLocks noChangeShapeType="1"/>
              <a:stCxn id="43" idx="6"/>
              <a:endCxn id="47" idx="1"/>
            </p:cNvCxnSpPr>
            <p:nvPr/>
          </p:nvCxnSpPr>
          <p:spPr bwMode="auto">
            <a:xfrm>
              <a:off x="5486400" y="6057900"/>
              <a:ext cx="457200" cy="1905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589" name="Straight Arrow Connector 53"/>
            <p:cNvCxnSpPr>
              <a:cxnSpLocks noChangeShapeType="1"/>
              <a:stCxn id="43" idx="6"/>
              <a:endCxn id="48" idx="1"/>
            </p:cNvCxnSpPr>
            <p:nvPr/>
          </p:nvCxnSpPr>
          <p:spPr bwMode="auto">
            <a:xfrm>
              <a:off x="5486400" y="6057900"/>
              <a:ext cx="685800" cy="342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990600" y="2146610"/>
            <a:ext cx="6629400" cy="1295400"/>
            <a:chOff x="990600" y="1752600"/>
            <a:chExt cx="6629400" cy="1295400"/>
          </a:xfrm>
        </p:grpSpPr>
        <p:sp>
          <p:nvSpPr>
            <p:cNvPr id="5" name="Rectangle 4"/>
            <p:cNvSpPr/>
            <p:nvPr/>
          </p:nvSpPr>
          <p:spPr bwMode="auto">
            <a:xfrm>
              <a:off x="3200400" y="1752600"/>
              <a:ext cx="175260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DNS name1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990600" y="2514600"/>
              <a:ext cx="76200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IP1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343400" y="2590800"/>
              <a:ext cx="76200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IP2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858000" y="2590800"/>
              <a:ext cx="76200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IPn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charset="-128"/>
                <a:cs typeface="Arial" charset="0"/>
              </a:endParaRPr>
            </a:p>
          </p:txBody>
        </p:sp>
        <p:cxnSp>
          <p:nvCxnSpPr>
            <p:cNvPr id="109578" name="Straight Connector 18"/>
            <p:cNvCxnSpPr>
              <a:cxnSpLocks noChangeShapeType="1"/>
              <a:endCxn id="6" idx="0"/>
            </p:cNvCxnSpPr>
            <p:nvPr/>
          </p:nvCxnSpPr>
          <p:spPr bwMode="auto">
            <a:xfrm flipH="1">
              <a:off x="1371600" y="2209800"/>
              <a:ext cx="28194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579" name="Straight Connector 20"/>
            <p:cNvCxnSpPr>
              <a:cxnSpLocks noChangeShapeType="1"/>
              <a:endCxn id="9" idx="0"/>
            </p:cNvCxnSpPr>
            <p:nvPr/>
          </p:nvCxnSpPr>
          <p:spPr bwMode="auto">
            <a:xfrm>
              <a:off x="4191000" y="2209800"/>
              <a:ext cx="5334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580" name="Straight Connector 22"/>
            <p:cNvCxnSpPr>
              <a:cxnSpLocks noChangeShapeType="1"/>
              <a:endCxn id="10" idx="0"/>
            </p:cNvCxnSpPr>
            <p:nvPr/>
          </p:nvCxnSpPr>
          <p:spPr bwMode="auto">
            <a:xfrm>
              <a:off x="4191000" y="2209800"/>
              <a:ext cx="30480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" name="Rectangle 43"/>
            <p:cNvSpPr/>
            <p:nvPr/>
          </p:nvSpPr>
          <p:spPr bwMode="auto">
            <a:xfrm>
              <a:off x="5715000" y="1752600"/>
              <a:ext cx="175260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ＭＳ Ｐゴシック" charset="-128"/>
                  <a:cs typeface="Arial" charset="0"/>
                </a:rPr>
                <a:t>DNS name2</a:t>
              </a:r>
            </a:p>
          </p:txBody>
        </p:sp>
      </p:grpSp>
      <p:sp>
        <p:nvSpPr>
          <p:cNvPr id="49" name="Rectangle 48"/>
          <p:cNvSpPr/>
          <p:nvPr/>
        </p:nvSpPr>
        <p:spPr bwMode="auto">
          <a:xfrm>
            <a:off x="4572000" y="1447800"/>
            <a:ext cx="17526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charset="-128"/>
                <a:cs typeface="Arial" charset="0"/>
              </a:rPr>
              <a:t>App</a:t>
            </a:r>
          </a:p>
        </p:txBody>
      </p:sp>
      <p:cxnSp>
        <p:nvCxnSpPr>
          <p:cNvPr id="50" name="Straight Connector 18"/>
          <p:cNvCxnSpPr>
            <a:cxnSpLocks noChangeShapeType="1"/>
            <a:endCxn id="5" idx="0"/>
          </p:cNvCxnSpPr>
          <p:nvPr/>
        </p:nvCxnSpPr>
        <p:spPr bwMode="auto">
          <a:xfrm flipH="1">
            <a:off x="4076700" y="1953787"/>
            <a:ext cx="1104900" cy="19282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18"/>
          <p:cNvCxnSpPr>
            <a:cxnSpLocks noChangeShapeType="1"/>
            <a:endCxn id="44" idx="0"/>
          </p:cNvCxnSpPr>
          <p:nvPr/>
        </p:nvCxnSpPr>
        <p:spPr bwMode="auto">
          <a:xfrm>
            <a:off x="5448300" y="1935899"/>
            <a:ext cx="1143000" cy="21071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41" name="Rectangular Callout 40"/>
          <p:cNvSpPr/>
          <p:nvPr/>
        </p:nvSpPr>
        <p:spPr bwMode="auto">
          <a:xfrm>
            <a:off x="6591300" y="4127810"/>
            <a:ext cx="2362200" cy="1219200"/>
          </a:xfrm>
          <a:prstGeom prst="wedgeRectCallout">
            <a:avLst>
              <a:gd name="adj1" fmla="val -142220"/>
              <a:gd name="adj2" fmla="val 539"/>
            </a:avLst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charset="-128"/>
                <a:cs typeface="+mn-cs"/>
              </a:rPr>
              <a:t>Rewrite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charset="-128"/>
                <a:cs typeface="+mn-cs"/>
              </a:rPr>
              <a:t>Direct reply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charset="-128"/>
                <a:cs typeface="+mn-cs"/>
              </a:rPr>
              <a:t>Fault tolerance</a:t>
            </a:r>
          </a:p>
        </p:txBody>
      </p:sp>
    </p:spTree>
    <p:extLst>
      <p:ext uri="{BB962C8B-B14F-4D97-AF65-F5344CB8AC3E}">
        <p14:creationId xmlns:p14="http://schemas.microsoft.com/office/powerpoint/2010/main" val="1866921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 bwMode="auto">
          <a:xfrm>
            <a:off x="4114800" y="2209800"/>
            <a:ext cx="1600200" cy="10668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charset="-128"/>
              <a:cs typeface="+mn-cs"/>
            </a:endParaRPr>
          </a:p>
        </p:txBody>
      </p:sp>
      <p:sp>
        <p:nvSpPr>
          <p:cNvPr id="173058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305800" cy="865188"/>
          </a:xfrm>
        </p:spPr>
        <p:txBody>
          <a:bodyPr/>
          <a:lstStyle/>
          <a:p>
            <a:r>
              <a:rPr lang="en-US" sz="3200">
                <a:latin typeface="Comic Sans MS" charset="0"/>
              </a:rPr>
              <a:t>Scalability of Server-Only Approaches</a:t>
            </a:r>
          </a:p>
        </p:txBody>
      </p:sp>
      <p:sp>
        <p:nvSpPr>
          <p:cNvPr id="17305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940A993-1CF5-CD43-8252-D854B5F60B43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  <p:grpSp>
        <p:nvGrpSpPr>
          <p:cNvPr id="173060" name="Group 4"/>
          <p:cNvGrpSpPr>
            <a:grpSpLocks/>
          </p:cNvGrpSpPr>
          <p:nvPr/>
        </p:nvGrpSpPr>
        <p:grpSpPr bwMode="auto">
          <a:xfrm>
            <a:off x="2133600" y="2286000"/>
            <a:ext cx="5135563" cy="3733800"/>
            <a:chOff x="298" y="721"/>
            <a:chExt cx="3235" cy="2352"/>
          </a:xfrm>
        </p:grpSpPr>
        <p:sp>
          <p:nvSpPr>
            <p:cNvPr id="173071" name="Rectangle 5"/>
            <p:cNvSpPr>
              <a:spLocks noChangeArrowheads="1"/>
            </p:cNvSpPr>
            <p:nvPr/>
          </p:nvSpPr>
          <p:spPr bwMode="auto">
            <a:xfrm>
              <a:off x="1876" y="961"/>
              <a:ext cx="198" cy="1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2" name="Oval 7"/>
            <p:cNvSpPr>
              <a:spLocks noChangeArrowheads="1"/>
            </p:cNvSpPr>
            <p:nvPr/>
          </p:nvSpPr>
          <p:spPr bwMode="auto">
            <a:xfrm>
              <a:off x="748" y="2069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3" name="Oval 8"/>
            <p:cNvSpPr>
              <a:spLocks noChangeArrowheads="1"/>
            </p:cNvSpPr>
            <p:nvPr/>
          </p:nvSpPr>
          <p:spPr bwMode="auto">
            <a:xfrm>
              <a:off x="1020" y="2387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4" name="Oval 9"/>
            <p:cNvSpPr>
              <a:spLocks noChangeArrowheads="1"/>
            </p:cNvSpPr>
            <p:nvPr/>
          </p:nvSpPr>
          <p:spPr bwMode="auto">
            <a:xfrm>
              <a:off x="1383" y="2568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5" name="Oval 10"/>
            <p:cNvSpPr>
              <a:spLocks noChangeArrowheads="1"/>
            </p:cNvSpPr>
            <p:nvPr/>
          </p:nvSpPr>
          <p:spPr bwMode="auto">
            <a:xfrm>
              <a:off x="2336" y="220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6" name="Line 11"/>
            <p:cNvSpPr>
              <a:spLocks noChangeShapeType="1"/>
            </p:cNvSpPr>
            <p:nvPr/>
          </p:nvSpPr>
          <p:spPr bwMode="auto">
            <a:xfrm flipH="1">
              <a:off x="1746" y="1148"/>
              <a:ext cx="206" cy="4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7" name="Line 13"/>
            <p:cNvSpPr>
              <a:spLocks noChangeShapeType="1"/>
            </p:cNvSpPr>
            <p:nvPr/>
          </p:nvSpPr>
          <p:spPr bwMode="auto">
            <a:xfrm flipH="1">
              <a:off x="1232" y="1609"/>
              <a:ext cx="511" cy="7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8" name="Line 14"/>
            <p:cNvSpPr>
              <a:spLocks noChangeShapeType="1"/>
            </p:cNvSpPr>
            <p:nvPr/>
          </p:nvSpPr>
          <p:spPr bwMode="auto">
            <a:xfrm flipH="1">
              <a:off x="1554" y="1620"/>
              <a:ext cx="200" cy="9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9" name="Line 15"/>
            <p:cNvSpPr>
              <a:spLocks noChangeShapeType="1"/>
            </p:cNvSpPr>
            <p:nvPr/>
          </p:nvSpPr>
          <p:spPr bwMode="auto">
            <a:xfrm>
              <a:off x="1743" y="1620"/>
              <a:ext cx="632" cy="6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80" name="Text Box 16"/>
            <p:cNvSpPr txBox="1">
              <a:spLocks noChangeArrowheads="1"/>
            </p:cNvSpPr>
            <p:nvPr/>
          </p:nvSpPr>
          <p:spPr bwMode="auto">
            <a:xfrm>
              <a:off x="2602" y="721"/>
              <a:ext cx="931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edge. servers</a:t>
              </a:r>
            </a:p>
          </p:txBody>
        </p:sp>
        <p:sp>
          <p:nvSpPr>
            <p:cNvPr id="173081" name="Text Box 17"/>
            <p:cNvSpPr txBox="1">
              <a:spLocks noChangeArrowheads="1"/>
            </p:cNvSpPr>
            <p:nvPr/>
          </p:nvSpPr>
          <p:spPr bwMode="auto">
            <a:xfrm>
              <a:off x="1786" y="1297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24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0</a:t>
              </a:r>
              <a:endParaRPr kumimoji="1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3082" name="Text Box 18"/>
            <p:cNvSpPr txBox="1">
              <a:spLocks noChangeArrowheads="1"/>
            </p:cNvSpPr>
            <p:nvPr/>
          </p:nvSpPr>
          <p:spPr bwMode="auto">
            <a:xfrm>
              <a:off x="298" y="1842"/>
              <a:ext cx="63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1</a:t>
              </a:r>
            </a:p>
          </p:txBody>
        </p:sp>
        <p:sp>
          <p:nvSpPr>
            <p:cNvPr id="173083" name="Text Box 19"/>
            <p:cNvSpPr txBox="1">
              <a:spLocks noChangeArrowheads="1"/>
            </p:cNvSpPr>
            <p:nvPr/>
          </p:nvSpPr>
          <p:spPr bwMode="auto">
            <a:xfrm>
              <a:off x="415" y="2432"/>
              <a:ext cx="63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2</a:t>
              </a:r>
            </a:p>
          </p:txBody>
        </p:sp>
        <p:sp>
          <p:nvSpPr>
            <p:cNvPr id="173084" name="Text Box 20"/>
            <p:cNvSpPr txBox="1">
              <a:spLocks noChangeArrowheads="1"/>
            </p:cNvSpPr>
            <p:nvPr/>
          </p:nvSpPr>
          <p:spPr bwMode="auto">
            <a:xfrm>
              <a:off x="1020" y="2840"/>
              <a:ext cx="63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3</a:t>
              </a:r>
            </a:p>
          </p:txBody>
        </p:sp>
        <p:sp>
          <p:nvSpPr>
            <p:cNvPr id="173085" name="Text Box 21"/>
            <p:cNvSpPr txBox="1">
              <a:spLocks noChangeArrowheads="1"/>
            </p:cNvSpPr>
            <p:nvPr/>
          </p:nvSpPr>
          <p:spPr bwMode="auto">
            <a:xfrm>
              <a:off x="2426" y="2523"/>
              <a:ext cx="63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n</a:t>
              </a:r>
            </a:p>
          </p:txBody>
        </p:sp>
        <p:sp>
          <p:nvSpPr>
            <p:cNvPr id="173086" name="Oval 26"/>
            <p:cNvSpPr>
              <a:spLocks noChangeArrowheads="1"/>
            </p:cNvSpPr>
            <p:nvPr/>
          </p:nvSpPr>
          <p:spPr bwMode="auto">
            <a:xfrm>
              <a:off x="1791" y="2659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87" name="Oval 27"/>
            <p:cNvSpPr>
              <a:spLocks noChangeArrowheads="1"/>
            </p:cNvSpPr>
            <p:nvPr/>
          </p:nvSpPr>
          <p:spPr bwMode="auto">
            <a:xfrm>
              <a:off x="1927" y="2614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88" name="Oval 28"/>
            <p:cNvSpPr>
              <a:spLocks noChangeArrowheads="1"/>
            </p:cNvSpPr>
            <p:nvPr/>
          </p:nvSpPr>
          <p:spPr bwMode="auto">
            <a:xfrm>
              <a:off x="2064" y="2568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73061" name="Line 13"/>
          <p:cNvSpPr>
            <a:spLocks noChangeShapeType="1"/>
          </p:cNvSpPr>
          <p:nvPr/>
        </p:nvSpPr>
        <p:spPr bwMode="auto">
          <a:xfrm flipH="1">
            <a:off x="3255963" y="3695700"/>
            <a:ext cx="1189037" cy="833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3062" name="Rectangle 5"/>
          <p:cNvSpPr>
            <a:spLocks noChangeArrowheads="1"/>
          </p:cNvSpPr>
          <p:nvPr/>
        </p:nvSpPr>
        <p:spPr bwMode="auto">
          <a:xfrm>
            <a:off x="3024188" y="2392363"/>
            <a:ext cx="4318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3063" name="Text Box 16"/>
          <p:cNvSpPr txBox="1">
            <a:spLocks noChangeArrowheads="1"/>
          </p:cNvSpPr>
          <p:nvPr/>
        </p:nvSpPr>
        <p:spPr bwMode="auto">
          <a:xfrm>
            <a:off x="2665413" y="1952625"/>
            <a:ext cx="12239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rPr>
              <a:t>DNS</a:t>
            </a:r>
          </a:p>
        </p:txBody>
      </p:sp>
      <p:cxnSp>
        <p:nvCxnSpPr>
          <p:cNvPr id="173064" name="Straight Connector 31"/>
          <p:cNvCxnSpPr>
            <a:cxnSpLocks noChangeShapeType="1"/>
            <a:stCxn id="173062" idx="2"/>
            <a:endCxn id="173072" idx="0"/>
          </p:cNvCxnSpPr>
          <p:nvPr/>
        </p:nvCxnSpPr>
        <p:spPr bwMode="auto">
          <a:xfrm rot="5400000">
            <a:off x="2351088" y="3536950"/>
            <a:ext cx="1601787" cy="176213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73065" name="Straight Connector 34"/>
          <p:cNvCxnSpPr>
            <a:cxnSpLocks noChangeShapeType="1"/>
            <a:stCxn id="173062" idx="2"/>
            <a:endCxn id="173073" idx="0"/>
          </p:cNvCxnSpPr>
          <p:nvPr/>
        </p:nvCxnSpPr>
        <p:spPr bwMode="auto">
          <a:xfrm rot="16200000" flipH="1">
            <a:off x="2314576" y="3749675"/>
            <a:ext cx="2106612" cy="255587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73066" name="Straight Connector 35"/>
          <p:cNvCxnSpPr>
            <a:cxnSpLocks noChangeShapeType="1"/>
            <a:endCxn id="173075" idx="0"/>
          </p:cNvCxnSpPr>
          <p:nvPr/>
        </p:nvCxnSpPr>
        <p:spPr bwMode="auto">
          <a:xfrm>
            <a:off x="3435350" y="2768600"/>
            <a:ext cx="2149475" cy="187325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73067" name="Straight Connector 38"/>
          <p:cNvCxnSpPr>
            <a:cxnSpLocks noChangeShapeType="1"/>
            <a:endCxn id="173078" idx="1"/>
          </p:cNvCxnSpPr>
          <p:nvPr/>
        </p:nvCxnSpPr>
        <p:spPr bwMode="auto">
          <a:xfrm rot="16200000" flipH="1">
            <a:off x="2534444" y="3629819"/>
            <a:ext cx="2425700" cy="760412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3068" name="Isosceles Triangle 1"/>
          <p:cNvSpPr>
            <a:spLocks noChangeArrowheads="1"/>
          </p:cNvSpPr>
          <p:nvPr/>
        </p:nvSpPr>
        <p:spPr bwMode="auto">
          <a:xfrm>
            <a:off x="4876800" y="16764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cxnSp>
        <p:nvCxnSpPr>
          <p:cNvPr id="173069" name="Straight Connector 35"/>
          <p:cNvCxnSpPr>
            <a:cxnSpLocks noChangeShapeType="1"/>
            <a:endCxn id="173071" idx="0"/>
          </p:cNvCxnSpPr>
          <p:nvPr/>
        </p:nvCxnSpPr>
        <p:spPr bwMode="auto">
          <a:xfrm flipH="1">
            <a:off x="4795838" y="1981200"/>
            <a:ext cx="233362" cy="6858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3070" name="Text Box 16"/>
          <p:cNvSpPr txBox="1">
            <a:spLocks noChangeArrowheads="1"/>
          </p:cNvSpPr>
          <p:nvPr/>
        </p:nvSpPr>
        <p:spPr bwMode="auto">
          <a:xfrm>
            <a:off x="5105400" y="1366838"/>
            <a:ext cx="1477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rPr>
              <a:t>origin</a:t>
            </a:r>
          </a:p>
        </p:txBody>
      </p:sp>
    </p:spTree>
    <p:extLst>
      <p:ext uri="{BB962C8B-B14F-4D97-AF65-F5344CB8AC3E}">
        <p14:creationId xmlns:p14="http://schemas.microsoft.com/office/powerpoint/2010/main" val="4166577070"/>
      </p:ext>
    </p:extLst>
  </p:cSld>
  <p:clrMapOvr>
    <a:masterClrMapping/>
  </p:clrMapOvr>
</p:sld>
</file>

<file path=ppt/theme/theme1.xml><?xml version="1.0" encoding="utf-8"?>
<a:theme xmlns:a="http://schemas.openxmlformats.org/drawingml/2006/main" name="1_Kurose">
  <a:themeElements>
    <a:clrScheme name="1_Kuro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Kuros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Kurose">
  <a:themeElements>
    <a:clrScheme name="1_Kuro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Kuros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16504</TotalTime>
  <Words>2067</Words>
  <Application>Microsoft Macintosh PowerPoint</Application>
  <PresentationFormat>On-screen Show (4:3)</PresentationFormat>
  <Paragraphs>535</Paragraphs>
  <Slides>39</Slides>
  <Notes>39</Notes>
  <HiddenSlides>0</HiddenSlides>
  <MMClips>0</MMClips>
  <ScaleCrop>false</ScaleCrop>
  <HeadingPairs>
    <vt:vector size="8" baseType="variant">
      <vt:variant>
        <vt:lpstr>Fonts Used</vt:lpstr>
      </vt:variant>
      <vt:variant>
        <vt:i4>15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8" baseType="lpstr">
      <vt:lpstr>.AppleSystemUIFont</vt:lpstr>
      <vt:lpstr>ＭＳ Ｐゴシック</vt:lpstr>
      <vt:lpstr>ＭＳ Ｐゴシック</vt:lpstr>
      <vt:lpstr>新細明體</vt:lpstr>
      <vt:lpstr>宋体</vt:lpstr>
      <vt:lpstr>ZapfDingbats</vt:lpstr>
      <vt:lpstr>Arial</vt:lpstr>
      <vt:lpstr>Calibri</vt:lpstr>
      <vt:lpstr>Comic Sans MS</vt:lpstr>
      <vt:lpstr>Courier New</vt:lpstr>
      <vt:lpstr>Symbol</vt:lpstr>
      <vt:lpstr>Tahoma</vt:lpstr>
      <vt:lpstr>Times New Roman</vt:lpstr>
      <vt:lpstr>Tw Cen MT</vt:lpstr>
      <vt:lpstr>Wingdings</vt:lpstr>
      <vt:lpstr>1_Kurose</vt:lpstr>
      <vt:lpstr>3_Default Design</vt:lpstr>
      <vt:lpstr>2_Kurose</vt:lpstr>
      <vt:lpstr>Clip</vt:lpstr>
      <vt:lpstr>Network Applications: Load Balancing among Homogeneous Servers </vt:lpstr>
      <vt:lpstr>Outline</vt:lpstr>
      <vt:lpstr>Admin</vt:lpstr>
      <vt:lpstr>Recap: Why Multiple Servers?</vt:lpstr>
      <vt:lpstr>Recap: Request Routing</vt:lpstr>
      <vt:lpstr>Request Routing: Basic Architecture</vt:lpstr>
      <vt:lpstr>Client Direction Mechanisms</vt:lpstr>
      <vt:lpstr>Recap: Direction Mechanisms</vt:lpstr>
      <vt:lpstr>Scalability of Server-Only Approaches</vt:lpstr>
      <vt:lpstr>Outline</vt:lpstr>
      <vt:lpstr>An Upper Bound on Scalability</vt:lpstr>
      <vt:lpstr>The Scalability Problem</vt:lpstr>
      <vt:lpstr>Theoretical Capacity:  upload is bottleneck</vt:lpstr>
      <vt:lpstr>Why not Building the Trees?</vt:lpstr>
      <vt:lpstr>Server+Host (P2P) Content Distribution: Key Design Issues</vt:lpstr>
      <vt:lpstr>Discussion: How to handle the issues?</vt:lpstr>
      <vt:lpstr>Example: BitTorrent</vt:lpstr>
      <vt:lpstr>BitTorrent: Lookup</vt:lpstr>
      <vt:lpstr>Metadata (.torrent) File Structure</vt:lpstr>
      <vt:lpstr>Tracker Protocol</vt:lpstr>
      <vt:lpstr>Tracker Protocol</vt:lpstr>
      <vt:lpstr>Robustness and efficiency: Piece-based Swarming</vt:lpstr>
      <vt:lpstr>Detail: Peer Protocol</vt:lpstr>
      <vt:lpstr>Peer Request</vt:lpstr>
      <vt:lpstr>Key Design Points</vt:lpstr>
      <vt:lpstr>Request: Block Availability</vt:lpstr>
      <vt:lpstr>Block Availability: Revisions</vt:lpstr>
      <vt:lpstr>BitTorrent: Unchoke</vt:lpstr>
      <vt:lpstr>Optimistic Unchoking</vt:lpstr>
      <vt:lpstr>BitTorrent Fluid Analysis</vt:lpstr>
      <vt:lpstr>System Evolution</vt:lpstr>
      <vt:lpstr>System State</vt:lpstr>
      <vt:lpstr>Recap</vt:lpstr>
      <vt:lpstr>PowerPoint Presentation</vt:lpstr>
      <vt:lpstr>Overview</vt:lpstr>
      <vt:lpstr>PowerPoint Presentation</vt:lpstr>
      <vt:lpstr>PowerPoint Presentation</vt:lpstr>
      <vt:lpstr>PowerPoint Presentation</vt:lpstr>
      <vt:lpstr>UDP: User Datagram Protocol [RFC 768]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yry</dc:creator>
  <cp:keywords/>
  <dc:description/>
  <cp:lastModifiedBy>Qiao Xiang</cp:lastModifiedBy>
  <cp:revision>496</cp:revision>
  <cp:lastPrinted>2025-10-22T07:04:56Z</cp:lastPrinted>
  <dcterms:created xsi:type="dcterms:W3CDTF">2006-08-16T00:00:00Z</dcterms:created>
  <dcterms:modified xsi:type="dcterms:W3CDTF">2025-10-22T07:05:02Z</dcterms:modified>
  <cp:category/>
</cp:coreProperties>
</file>