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7382" r:id="rId2"/>
  </p:sldMasterIdLst>
  <p:notesMasterIdLst>
    <p:notesMasterId r:id="rId43"/>
  </p:notesMasterIdLst>
  <p:handoutMasterIdLst>
    <p:handoutMasterId r:id="rId44"/>
  </p:handoutMasterIdLst>
  <p:sldIdLst>
    <p:sldId id="784" r:id="rId3"/>
    <p:sldId id="1245" r:id="rId4"/>
    <p:sldId id="1236" r:id="rId5"/>
    <p:sldId id="1127" r:id="rId6"/>
    <p:sldId id="1269" r:id="rId7"/>
    <p:sldId id="1148" r:id="rId8"/>
    <p:sldId id="1149" r:id="rId9"/>
    <p:sldId id="1150" r:id="rId10"/>
    <p:sldId id="1151" r:id="rId11"/>
    <p:sldId id="1152" r:id="rId12"/>
    <p:sldId id="1153" r:id="rId13"/>
    <p:sldId id="1154" r:id="rId14"/>
    <p:sldId id="1155" r:id="rId15"/>
    <p:sldId id="1156" r:id="rId16"/>
    <p:sldId id="1157" r:id="rId17"/>
    <p:sldId id="1158" r:id="rId18"/>
    <p:sldId id="1227" r:id="rId19"/>
    <p:sldId id="1228" r:id="rId20"/>
    <p:sldId id="1229" r:id="rId21"/>
    <p:sldId id="1230" r:id="rId22"/>
    <p:sldId id="1231" r:id="rId23"/>
    <p:sldId id="1232" r:id="rId24"/>
    <p:sldId id="1233" r:id="rId25"/>
    <p:sldId id="1234" r:id="rId26"/>
    <p:sldId id="1235" r:id="rId27"/>
    <p:sldId id="1159" r:id="rId28"/>
    <p:sldId id="1160" r:id="rId29"/>
    <p:sldId id="1161" r:id="rId30"/>
    <p:sldId id="1162" r:id="rId31"/>
    <p:sldId id="1163" r:id="rId32"/>
    <p:sldId id="1164" r:id="rId33"/>
    <p:sldId id="1165" r:id="rId34"/>
    <p:sldId id="1166" r:id="rId35"/>
    <p:sldId id="1167" r:id="rId36"/>
    <p:sldId id="1168" r:id="rId37"/>
    <p:sldId id="1242" r:id="rId38"/>
    <p:sldId id="1169" r:id="rId39"/>
    <p:sldId id="1170" r:id="rId40"/>
    <p:sldId id="1171" r:id="rId41"/>
    <p:sldId id="1172" r:id="rId42"/>
  </p:sldIdLst>
  <p:sldSz cx="9144000" cy="6858000" type="screen4x3"/>
  <p:notesSz cx="7315200" cy="9601200"/>
  <p:defaultTextStyle>
    <a:defPPr>
      <a:defRPr lang="en-US"/>
    </a:defPPr>
    <a:lvl1pPr algn="l" defTabSz="912813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5613" indent="1588" algn="l" defTabSz="912813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2813" indent="1588" algn="l" defTabSz="912813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68425" indent="3175" algn="l" defTabSz="912813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5625" indent="3175" algn="l" defTabSz="912813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61"/>
    <p:restoredTop sz="91554"/>
  </p:normalViewPr>
  <p:slideViewPr>
    <p:cSldViewPr>
      <p:cViewPr varScale="1">
        <p:scale>
          <a:sx n="130" d="100"/>
          <a:sy n="130" d="100"/>
        </p:scale>
        <p:origin x="1192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6560"/>
    </p:cViewPr>
  </p:sorterViewPr>
  <p:notesViewPr>
    <p:cSldViewPr>
      <p:cViewPr varScale="1">
        <p:scale>
          <a:sx n="64" d="100"/>
          <a:sy n="64" d="100"/>
        </p:scale>
        <p:origin x="-2600" y="-12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viewProps" Target="view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77DAA987-589F-E645-8A5F-211BF399678F}" type="datetimeFigureOut">
              <a:rPr lang="en-US" altLang="x-none"/>
              <a:pPr/>
              <a:t>10/27/25</a:t>
            </a:fld>
            <a:endParaRPr lang="en-US" alt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836BE2B1-9F7A-034E-BEDF-0AC7E7D4CC3A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Calibri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charset="0"/>
              </a:defRPr>
            </a:lvl1pPr>
          </a:lstStyle>
          <a:p>
            <a:fld id="{F9B85787-CDA8-AB43-BB61-68662D9CE1E2}" type="datetimeFigureOut">
              <a:rPr lang="en-US" altLang="x-none"/>
              <a:pPr/>
              <a:t>10/27/25</a:t>
            </a:fld>
            <a:endParaRPr lang="en-US" alt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Calibri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charset="0"/>
              </a:defRPr>
            </a:lvl1pPr>
          </a:lstStyle>
          <a:p>
            <a:fld id="{DB27D72C-7374-F445-8DF4-A158042C15E2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56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28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68425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5625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3193" algn="l" defTabSz="91327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9831" algn="l" defTabSz="91327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6470" algn="l" defTabSz="91327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3107" algn="l" defTabSz="91327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2A8E2683-14B3-924C-9D1E-0D2CC9333DF1}" type="slidenum">
              <a:rPr lang="en-US" altLang="x-none" sz="1200">
                <a:latin typeface="Times New Roman" charset="0"/>
              </a:rPr>
              <a:pPr eaLnBrk="1" hangingPunct="1"/>
              <a:t>1</a:t>
            </a:fld>
            <a:endParaRPr lang="en-US" altLang="x-none" sz="1200">
              <a:latin typeface="Times New Roman" charset="0"/>
            </a:endParaRPr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CCE3788B-2645-244F-BF2A-EBC457099617}" type="slidenum">
              <a:rPr lang="en-US" altLang="x-none" sz="1300">
                <a:latin typeface="Times New Roman" charset="0"/>
              </a:rPr>
              <a:pPr eaLnBrk="1" hangingPunct="1"/>
              <a:t>10</a:t>
            </a:fld>
            <a:endParaRPr lang="en-US" altLang="x-none" sz="1300">
              <a:latin typeface="Times New Roman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9A76C86-B880-6A45-9A1B-459C70F34DC6}" type="slidenum">
              <a:rPr lang="en-US" altLang="x-none" sz="1300">
                <a:latin typeface="Times New Roman" charset="0"/>
              </a:rPr>
              <a:pPr eaLnBrk="1" hangingPunct="1"/>
              <a:t>11</a:t>
            </a:fld>
            <a:endParaRPr lang="en-US" altLang="x-none" sz="1300">
              <a:latin typeface="Times New Roman" charset="0"/>
            </a:endParaRPr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16D01575-0A39-0D4E-9DF2-BA8F57EE0CE3}" type="slidenum">
              <a:rPr lang="en-US" altLang="x-none" sz="1300">
                <a:latin typeface="Times New Roman" charset="0"/>
              </a:rPr>
              <a:pPr eaLnBrk="1" hangingPunct="1"/>
              <a:t>12</a:t>
            </a:fld>
            <a:endParaRPr lang="en-US" altLang="x-none" sz="1300">
              <a:latin typeface="Times New Roman" charset="0"/>
            </a:endParaRPr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79E4AD3-AB7B-9B4C-B2FD-61CDE2505D44}" type="slidenum">
              <a:rPr lang="en-US" altLang="x-none" sz="1300">
                <a:latin typeface="Times New Roman" charset="0"/>
              </a:rPr>
              <a:pPr eaLnBrk="1" hangingPunct="1"/>
              <a:t>13</a:t>
            </a:fld>
            <a:endParaRPr lang="en-US" altLang="x-none" sz="1300">
              <a:latin typeface="Times New Roman" charset="0"/>
            </a:endParaRPr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lvl="1"/>
            <a:r>
              <a:rPr lang="en-US" altLang="x-none" sz="2000" dirty="0">
                <a:latin typeface="Times New Roman" charset="0"/>
                <a:ea typeface="ＭＳ Ｐゴシック" charset="-128"/>
              </a:rPr>
              <a:t>Two zeros turned out to be handy: +0 for no check sum, -0 for checksum</a:t>
            </a:r>
          </a:p>
          <a:p>
            <a:pPr marL="0" lvl="1"/>
            <a:r>
              <a:rPr lang="en-US" altLang="x-none" sz="2000" dirty="0">
                <a:latin typeface="Times New Roman" charset="0"/>
                <a:ea typeface="ＭＳ Ｐゴシック" charset="-128"/>
              </a:rPr>
              <a:t>Add the carry back to the sum treats all bits </a:t>
            </a:r>
            <a:r>
              <a:rPr lang="ja-JP" altLang="en-US" sz="2000">
                <a:latin typeface="Times New Roman" charset="0"/>
                <a:ea typeface="ＭＳ Ｐゴシック" charset="-128"/>
              </a:rPr>
              <a:t>“</a:t>
            </a:r>
            <a:r>
              <a:rPr lang="en-US" altLang="ja-JP" sz="2000" dirty="0">
                <a:latin typeface="Times New Roman" charset="0"/>
                <a:ea typeface="ＭＳ Ｐゴシック" charset="-128"/>
              </a:rPr>
              <a:t>equally</a:t>
            </a:r>
            <a:r>
              <a:rPr lang="ja-JP" altLang="en-US" sz="2000">
                <a:latin typeface="Times New Roman" charset="0"/>
                <a:ea typeface="ＭＳ Ｐゴシック" charset="-128"/>
              </a:rPr>
              <a:t>”</a:t>
            </a:r>
            <a:endParaRPr lang="en-US" altLang="ja-JP" sz="2000" dirty="0">
              <a:latin typeface="Times New Roman" charset="0"/>
              <a:ea typeface="ＭＳ Ｐゴシック" charset="-128"/>
            </a:endParaRPr>
          </a:p>
          <a:p>
            <a:endParaRPr lang="en-US" altLang="x-none" dirty="0">
              <a:latin typeface="Times New Roman" charset="0"/>
              <a:ea typeface="ＭＳ Ｐゴシック" charset="-128"/>
            </a:endParaRPr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7AD4AA82-E1F8-FC44-A60A-0FB4EA202820}" type="slidenum">
              <a:rPr lang="en-US" altLang="x-none" sz="1300">
                <a:latin typeface="Times New Roman" charset="0"/>
              </a:rPr>
              <a:pPr eaLnBrk="1" hangingPunct="1"/>
              <a:t>14</a:t>
            </a:fld>
            <a:endParaRPr lang="en-US" altLang="x-none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B7B89EC7-E191-B94D-B195-20C8FD21BC98}" type="slidenum">
              <a:rPr lang="en-US" altLang="x-none" sz="1300">
                <a:latin typeface="Times New Roman" charset="0"/>
              </a:rPr>
              <a:pPr eaLnBrk="1" hangingPunct="1"/>
              <a:t>15</a:t>
            </a:fld>
            <a:endParaRPr lang="en-US" altLang="x-none" sz="1300">
              <a:latin typeface="Times New Roman" charset="0"/>
            </a:endParaRPr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lvl="1"/>
            <a:r>
              <a:rPr lang="en-US" altLang="x-none" sz="2000">
                <a:latin typeface="Times New Roman" charset="0"/>
                <a:ea typeface="ＭＳ Ｐゴシック" charset="-128"/>
              </a:rPr>
              <a:t>Common among many early computers: PDP-1 and UNIVAC 1100/2200 series</a:t>
            </a:r>
          </a:p>
          <a:p>
            <a:pPr marL="0" lvl="1"/>
            <a:endParaRPr lang="en-US" altLang="x-none" sz="2000">
              <a:latin typeface="Times New Roman" charset="0"/>
              <a:ea typeface="ＭＳ Ｐゴシック" charset="-128"/>
            </a:endParaRPr>
          </a:p>
          <a:p>
            <a:endParaRPr lang="en-US" altLang="x-none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616ACF7A-1635-5747-B4F0-F2FD0C972687}" type="slidenum">
              <a:rPr lang="en-US" altLang="x-none" sz="1300">
                <a:latin typeface="Times New Roman" charset="0"/>
              </a:rPr>
              <a:pPr eaLnBrk="1" hangingPunct="1"/>
              <a:t>16</a:t>
            </a:fld>
            <a:endParaRPr lang="en-US" altLang="x-none" sz="1300">
              <a:latin typeface="Times New Roman" charset="0"/>
            </a:endParaRPr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x-none" dirty="0">
                <a:latin typeface="Times New Roman" charset="0"/>
                <a:ea typeface="ＭＳ Ｐゴシック" charset="-128"/>
              </a:rPr>
              <a:t>Limi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tation: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2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string,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same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bit,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each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flip</a:t>
            </a:r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5AB27FC-F0F8-4D42-A9C1-01A6C948282C}" type="slidenum">
              <a:rPr lang="en-US" altLang="x-none" sz="1300">
                <a:solidFill>
                  <a:srgbClr val="000000"/>
                </a:solidFill>
                <a:latin typeface="Comic Sans MS" charset="0"/>
              </a:rPr>
              <a:pPr eaLnBrk="1" hangingPunct="1"/>
              <a:t>17</a:t>
            </a:fld>
            <a:endParaRPr lang="en-US" altLang="x-none" sz="13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E074D454-F0E2-4C4E-B2C7-78878B1308B2}" type="slidenum">
              <a:rPr lang="en-US" altLang="x-none" sz="1300">
                <a:solidFill>
                  <a:srgbClr val="000000"/>
                </a:solidFill>
                <a:latin typeface="Comic Sans MS" charset="0"/>
              </a:rPr>
              <a:pPr eaLnBrk="1" hangingPunct="1"/>
              <a:t>18</a:t>
            </a:fld>
            <a:endParaRPr lang="en-US" altLang="x-none" sz="13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729487B4-FBEA-DD4A-A8D4-E57C66D08999}" type="slidenum">
              <a:rPr lang="en-US" altLang="x-none" sz="1300">
                <a:solidFill>
                  <a:srgbClr val="000000"/>
                </a:solidFill>
                <a:latin typeface="Comic Sans MS" charset="0"/>
              </a:rPr>
              <a:pPr eaLnBrk="1" hangingPunct="1"/>
              <a:t>19</a:t>
            </a:fld>
            <a:endParaRPr lang="en-US" altLang="x-none" sz="13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7203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172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71C91F5-28CD-7945-BBD7-8F0787DB6AE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ＭＳ Ｐゴシック" charset="0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183494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FC93E5F0-14C6-BC49-84E0-785E5A5A8147}" type="slidenum">
              <a:rPr lang="en-US" altLang="x-none" sz="1300">
                <a:solidFill>
                  <a:srgbClr val="000000"/>
                </a:solidFill>
                <a:latin typeface="Comic Sans MS" charset="0"/>
              </a:rPr>
              <a:pPr eaLnBrk="1" hangingPunct="1"/>
              <a:t>20</a:t>
            </a:fld>
            <a:endParaRPr lang="en-US" altLang="x-none" sz="13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BDE545F2-4F8B-A641-B8F3-0682709BF342}" type="slidenum">
              <a:rPr lang="en-US" altLang="x-none" sz="1300">
                <a:solidFill>
                  <a:srgbClr val="000000"/>
                </a:solidFill>
                <a:latin typeface="Comic Sans MS" charset="0"/>
              </a:rPr>
              <a:pPr eaLnBrk="1" hangingPunct="1"/>
              <a:t>21</a:t>
            </a:fld>
            <a:endParaRPr lang="en-US" altLang="x-none" sz="13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440D2479-7ACD-1849-91C2-E52CABABECA3}" type="slidenum">
              <a:rPr lang="en-US" altLang="x-none" sz="1300">
                <a:solidFill>
                  <a:srgbClr val="000000"/>
                </a:solidFill>
                <a:latin typeface="Comic Sans MS" charset="0"/>
              </a:rPr>
              <a:pPr eaLnBrk="1" hangingPunct="1"/>
              <a:t>22</a:t>
            </a:fld>
            <a:endParaRPr lang="en-US" altLang="x-none" sz="13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673D8BB2-265B-F642-9697-36458532C83A}" type="slidenum">
              <a:rPr lang="en-US" altLang="x-none" sz="1300">
                <a:solidFill>
                  <a:srgbClr val="000000"/>
                </a:solidFill>
                <a:latin typeface="Comic Sans MS" charset="0"/>
              </a:rPr>
              <a:pPr eaLnBrk="1" hangingPunct="1"/>
              <a:t>23</a:t>
            </a:fld>
            <a:endParaRPr lang="en-US" altLang="x-none" sz="13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F0C0E0EF-1335-E24C-A395-AC2A3627C1A6}" type="slidenum">
              <a:rPr lang="en-US" altLang="x-none" sz="1300">
                <a:solidFill>
                  <a:srgbClr val="000000"/>
                </a:solidFill>
                <a:latin typeface="Comic Sans MS" charset="0"/>
              </a:rPr>
              <a:pPr eaLnBrk="1" hangingPunct="1"/>
              <a:t>24</a:t>
            </a:fld>
            <a:endParaRPr lang="en-US" altLang="x-none" sz="13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766F7696-45A1-5F48-B4C3-E0EC4B7DD6FD}" type="slidenum">
              <a:rPr lang="en-US" altLang="x-none" sz="1300">
                <a:solidFill>
                  <a:srgbClr val="000000"/>
                </a:solidFill>
                <a:latin typeface="Comic Sans MS" charset="0"/>
              </a:rPr>
              <a:pPr eaLnBrk="1" hangingPunct="1"/>
              <a:t>25</a:t>
            </a:fld>
            <a:endParaRPr lang="en-US" altLang="x-none" sz="13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E24560-9B51-8E4E-9EEA-C79957D5248F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632906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2EE6F59-A448-E147-8E01-EDE69F0D111C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3738441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E6D2F9D-DFA2-C249-B704-8414D1DE6C04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454170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00F9AE6-99E2-7249-9A6C-BF9595139D65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335948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  <p:sp>
        <p:nvSpPr>
          <p:cNvPr id="675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9407BA62-4FCE-0B47-8E21-BB66B678C8ED}" type="slidenum">
              <a:rPr lang="en-US" altLang="x-none" sz="1300"/>
              <a:pPr/>
              <a:t>3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351977868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AFF7845-0B40-C741-B04A-48B9816791EC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8233047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313205-1A52-6F46-811E-C489202B35A8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5678180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0AC1726-47C9-A441-B15E-C5AC29B43A0C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x-none" dirty="0">
                <a:latin typeface="Times New Roman" charset="0"/>
                <a:ea typeface="ＭＳ Ｐゴシック" charset="-128"/>
              </a:rPr>
              <a:t>corr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ectness: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every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single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packet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received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correctly,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received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by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one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and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only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one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at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receiver,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and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received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in-order</a:t>
            </a:r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3647280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D808F6F-AF2A-824B-BF42-4703A1D41BFD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8312603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B321DFF-4B05-0B46-B030-EE005B1E708F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6606343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A6B065F-FBA3-D64E-96A0-20F5F40EC078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4006865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A6B065F-FBA3-D64E-96A0-20F5F40EC078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1435991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7C3D2EE-2BC9-3040-9F54-3A1D41F0F454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8802956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BB544A9-902F-4544-AC6A-9F6A9A3CD41E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7257407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AC048E9-0156-174D-9E4F-F7CA1D8A1E19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189142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7408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74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65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B82C720-86B8-BC4F-B7F3-CD6532FF58A0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Arial" charset="0"/>
              </a:rPr>
              <a:pPr marL="0" marR="0" lvl="0" indent="0" algn="r" defTabSz="965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60919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71E1B9C-4E58-5541-84B0-A072E4678FA3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640174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8637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86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65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A9EDBF8-D772-3742-AB9A-50B42771D13C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pPr marL="0" marR="0" lvl="0" indent="0" algn="r" defTabSz="965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54285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50DB3CC-17DC-BC4C-8289-F6DB37F00C30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6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4734C0DF-A967-944C-8D9E-697B81946635}" type="slidenum">
              <a:rPr lang="en-US" altLang="x-none" sz="1300">
                <a:latin typeface="Times New Roman" charset="0"/>
              </a:rPr>
              <a:pPr eaLnBrk="1" hangingPunct="1"/>
              <a:t>7</a:t>
            </a:fld>
            <a:endParaRPr lang="en-US" altLang="x-none" sz="1300">
              <a:latin typeface="Times New Roman" charset="0"/>
            </a:endParaRPr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AC6901D3-05E7-6944-98F6-5CD2150D6485}" type="slidenum">
              <a:rPr lang="en-US" altLang="x-none" sz="1300">
                <a:latin typeface="Times New Roman" charset="0"/>
              </a:rPr>
              <a:pPr eaLnBrk="1" hangingPunct="1"/>
              <a:t>8</a:t>
            </a:fld>
            <a:endParaRPr lang="en-US" altLang="x-none" sz="1300">
              <a:latin typeface="Times New Roman" charset="0"/>
            </a:endParaRPr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8EFA9E82-B3BD-F84E-AB84-EEC813BBEA10}" type="slidenum">
              <a:rPr lang="en-US" altLang="x-none" sz="1300">
                <a:latin typeface="Times New Roman" charset="0"/>
              </a:rPr>
              <a:pPr eaLnBrk="1" hangingPunct="1"/>
              <a:t>9</a:t>
            </a:fld>
            <a:endParaRPr lang="en-US" altLang="x-none" sz="1300">
              <a:latin typeface="Times New Roman" charset="0"/>
            </a:endParaRPr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x-none" dirty="0">
                <a:latin typeface="Times New Roman" charset="0"/>
                <a:ea typeface="ＭＳ Ｐゴシック" charset="-128"/>
              </a:rPr>
              <a:t>https://</a:t>
            </a:r>
            <a:r>
              <a:rPr lang="en-US" altLang="x-none" dirty="0" err="1">
                <a:latin typeface="Times New Roman" charset="0"/>
                <a:ea typeface="ＭＳ Ｐゴシック" charset="-128"/>
              </a:rPr>
              <a:t>www.ietf.org</a:t>
            </a:r>
            <a:r>
              <a:rPr lang="en-US" altLang="x-none" dirty="0">
                <a:latin typeface="Times New Roman" charset="0"/>
                <a:ea typeface="ＭＳ Ｐゴシック" charset="-128"/>
              </a:rPr>
              <a:t>/proceedings/99/slides/slides-99-maprg-the-quic-transport-protocol-design-and-internet-scale-deployment-01.pdf</a:t>
            </a:r>
            <a:endParaRPr lang="x-none" altLang="x-none" dirty="0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6448" y="2129656"/>
            <a:ext cx="7771132" cy="147047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297" y="3886940"/>
            <a:ext cx="6401434" cy="1752530"/>
          </a:xfrm>
        </p:spPr>
        <p:txBody>
          <a:bodyPr/>
          <a:lstStyle>
            <a:lvl1pPr marL="0" indent="0" algn="ctr">
              <a:buNone/>
              <a:defRPr/>
            </a:lvl1pPr>
            <a:lvl2pPr marL="455860" indent="0" algn="ctr">
              <a:buNone/>
              <a:defRPr/>
            </a:lvl2pPr>
            <a:lvl3pPr marL="911722" indent="0" algn="ctr">
              <a:buNone/>
              <a:defRPr/>
            </a:lvl3pPr>
            <a:lvl4pPr marL="1367583" indent="0" algn="ctr">
              <a:buNone/>
              <a:defRPr/>
            </a:lvl4pPr>
            <a:lvl5pPr marL="1823446" indent="0" algn="ctr">
              <a:buNone/>
              <a:defRPr/>
            </a:lvl5pPr>
            <a:lvl6pPr marL="2279306" indent="0" algn="ctr">
              <a:buNone/>
              <a:defRPr/>
            </a:lvl6pPr>
            <a:lvl7pPr marL="2735167" indent="0" algn="ctr">
              <a:buNone/>
              <a:defRPr/>
            </a:lvl7pPr>
            <a:lvl8pPr marL="3191028" indent="0" algn="ctr">
              <a:buNone/>
              <a:defRPr/>
            </a:lvl8pPr>
            <a:lvl9pPr marL="364689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752A57-608D-4846-9AD2-D850A31F07C0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086753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02007F-5353-2345-A61F-1DAFDFE04111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952472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3400" y="228191"/>
            <a:ext cx="1941991" cy="601976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2674" y="228191"/>
            <a:ext cx="5678538" cy="60197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8D6525-BE66-1246-9B19-8A1F0F703A26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6542233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660" y="228178"/>
            <a:ext cx="7772718" cy="114405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2674" y="1600415"/>
            <a:ext cx="3809472" cy="46475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4334" y="1600415"/>
            <a:ext cx="3811057" cy="46475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427E37-B0FF-BE4B-A15F-FDB2EFA499CE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2083981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defTabSz="912813" eaLnBrk="1" hangingPunct="1">
              <a:defRPr/>
            </a:lvl1pPr>
          </a:lstStyle>
          <a:p>
            <a:fld id="{E0982439-ABF3-A84B-B704-0367BB604640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173654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defTabSz="912813" eaLnBrk="1" hangingPunct="1">
              <a:defRPr/>
            </a:lvl1pPr>
          </a:lstStyle>
          <a:p>
            <a:fld id="{BC6B0B8D-89C4-8D46-938B-A8F8A76610B7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911824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defTabSz="912813" eaLnBrk="1" hangingPunct="1">
              <a:defRPr/>
            </a:lvl1pPr>
          </a:lstStyle>
          <a:p>
            <a:fld id="{1BDA6DE3-E31D-E446-B83D-F4362378104F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1568004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949700" cy="4856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5500" y="1600200"/>
            <a:ext cx="3949700" cy="4856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defTabSz="912813" eaLnBrk="1" hangingPunct="1">
              <a:defRPr/>
            </a:lvl1pPr>
          </a:lstStyle>
          <a:p>
            <a:fld id="{6B75EF6E-3579-C24D-83FD-149D5407F0FE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1751858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defTabSz="912813" eaLnBrk="1" hangingPunct="1">
              <a:defRPr/>
            </a:lvl1pPr>
          </a:lstStyle>
          <a:p>
            <a:fld id="{BCF6B994-6E3E-BE40-B5AF-2A596AFCDF2E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9413450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defTabSz="912813" eaLnBrk="1" hangingPunct="1">
              <a:defRPr/>
            </a:lvl1pPr>
          </a:lstStyle>
          <a:p>
            <a:fld id="{3574FF0C-3778-444F-A6EB-EAA2B5823311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6739757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defTabSz="912813" eaLnBrk="1" hangingPunct="1">
              <a:defRPr/>
            </a:lvl1pPr>
          </a:lstStyle>
          <a:p>
            <a:fld id="{BED6FD1B-32A9-6F49-A48D-6E3FFCA386FB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682449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25A599-CC33-7E4D-8C4D-B495C4836CF6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7203122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defTabSz="912813" eaLnBrk="1" hangingPunct="1">
              <a:defRPr/>
            </a:lvl1pPr>
          </a:lstStyle>
          <a:p>
            <a:fld id="{6814182C-C586-3643-8140-F55148327970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0047428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defTabSz="912813" eaLnBrk="1" hangingPunct="1">
              <a:defRPr/>
            </a:lvl1pPr>
          </a:lstStyle>
          <a:p>
            <a:fld id="{FFC5E398-0409-FB42-9D76-91D61A7BC142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0484745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defTabSz="912813" eaLnBrk="1" hangingPunct="1">
              <a:defRPr/>
            </a:lvl1pPr>
          </a:lstStyle>
          <a:p>
            <a:fld id="{07F9BFEF-36A0-DD47-99B2-51AB96B0F0DE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6076314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2250" y="228600"/>
            <a:ext cx="2012950" cy="6227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5886450" cy="6227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defTabSz="912813" eaLnBrk="1" hangingPunct="1">
              <a:defRPr/>
            </a:lvl1pPr>
          </a:lstStyle>
          <a:p>
            <a:fld id="{F2F2CD70-2DEC-7747-B3CA-947880E6008D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970504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896" y="4406678"/>
            <a:ext cx="7771132" cy="136272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896" y="2906107"/>
            <a:ext cx="7771132" cy="1500584"/>
          </a:xfrm>
        </p:spPr>
        <p:txBody>
          <a:bodyPr anchor="b"/>
          <a:lstStyle>
            <a:lvl1pPr marL="0" indent="0">
              <a:buNone/>
              <a:defRPr sz="2000"/>
            </a:lvl1pPr>
            <a:lvl2pPr marL="455860" indent="0">
              <a:buNone/>
              <a:defRPr sz="1800"/>
            </a:lvl2pPr>
            <a:lvl3pPr marL="911722" indent="0">
              <a:buNone/>
              <a:defRPr sz="1600"/>
            </a:lvl3pPr>
            <a:lvl4pPr marL="1367583" indent="0">
              <a:buNone/>
              <a:defRPr sz="1400"/>
            </a:lvl4pPr>
            <a:lvl5pPr marL="1823446" indent="0">
              <a:buNone/>
              <a:defRPr sz="1400"/>
            </a:lvl5pPr>
            <a:lvl6pPr marL="2279306" indent="0">
              <a:buNone/>
              <a:defRPr sz="1400"/>
            </a:lvl6pPr>
            <a:lvl7pPr marL="2735167" indent="0">
              <a:buNone/>
              <a:defRPr sz="1400"/>
            </a:lvl7pPr>
            <a:lvl8pPr marL="3191028" indent="0">
              <a:buNone/>
              <a:defRPr sz="1400"/>
            </a:lvl8pPr>
            <a:lvl9pPr marL="364689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E012A1-B92D-FE48-8EB4-9DD9A2218CC0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923020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2674" y="1600415"/>
            <a:ext cx="3809472" cy="464753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4334" y="1600415"/>
            <a:ext cx="3811057" cy="464753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730498-AE79-BE45-96D5-B15E75DF3F04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932136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566" y="274131"/>
            <a:ext cx="8230868" cy="114405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566" y="1535444"/>
            <a:ext cx="4040926" cy="6401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860" indent="0">
              <a:buNone/>
              <a:defRPr sz="2000" b="1"/>
            </a:lvl2pPr>
            <a:lvl3pPr marL="911722" indent="0">
              <a:buNone/>
              <a:defRPr sz="1800" b="1"/>
            </a:lvl3pPr>
            <a:lvl4pPr marL="1367583" indent="0">
              <a:buNone/>
              <a:defRPr sz="1600" b="1"/>
            </a:lvl4pPr>
            <a:lvl5pPr marL="1823446" indent="0">
              <a:buNone/>
              <a:defRPr sz="1600" b="1"/>
            </a:lvl5pPr>
            <a:lvl6pPr marL="2279306" indent="0">
              <a:buNone/>
              <a:defRPr sz="1600" b="1"/>
            </a:lvl6pPr>
            <a:lvl7pPr marL="2735167" indent="0">
              <a:buNone/>
              <a:defRPr sz="1600" b="1"/>
            </a:lvl7pPr>
            <a:lvl8pPr marL="3191028" indent="0">
              <a:buNone/>
              <a:defRPr sz="1600" b="1"/>
            </a:lvl8pPr>
            <a:lvl9pPr marL="364689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566" y="2175609"/>
            <a:ext cx="4040926" cy="3950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924" y="1535444"/>
            <a:ext cx="4042510" cy="6401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860" indent="0">
              <a:buNone/>
              <a:defRPr sz="2000" b="1"/>
            </a:lvl2pPr>
            <a:lvl3pPr marL="911722" indent="0">
              <a:buNone/>
              <a:defRPr sz="1800" b="1"/>
            </a:lvl3pPr>
            <a:lvl4pPr marL="1367583" indent="0">
              <a:buNone/>
              <a:defRPr sz="1600" b="1"/>
            </a:lvl4pPr>
            <a:lvl5pPr marL="1823446" indent="0">
              <a:buNone/>
              <a:defRPr sz="1600" b="1"/>
            </a:lvl5pPr>
            <a:lvl6pPr marL="2279306" indent="0">
              <a:buNone/>
              <a:defRPr sz="1600" b="1"/>
            </a:lvl6pPr>
            <a:lvl7pPr marL="2735167" indent="0">
              <a:buNone/>
              <a:defRPr sz="1600" b="1"/>
            </a:lvl7pPr>
            <a:lvl8pPr marL="3191028" indent="0">
              <a:buNone/>
              <a:defRPr sz="1600" b="1"/>
            </a:lvl8pPr>
            <a:lvl9pPr marL="364689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924" y="2175609"/>
            <a:ext cx="4042510" cy="3950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8CD696-6A5B-3C40-BA90-C28B62DAFFA2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309945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B6A1D6-5A67-8647-88E0-E3A073C06BF1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58190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EB7456-F267-5C4C-AD02-446DDDC385E0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491976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566" y="272559"/>
            <a:ext cx="3008896" cy="116307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4862" y="272559"/>
            <a:ext cx="5112586" cy="58533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566" y="1435617"/>
            <a:ext cx="3008896" cy="4690314"/>
          </a:xfrm>
        </p:spPr>
        <p:txBody>
          <a:bodyPr/>
          <a:lstStyle>
            <a:lvl1pPr marL="0" indent="0">
              <a:buNone/>
              <a:defRPr sz="1400"/>
            </a:lvl1pPr>
            <a:lvl2pPr marL="455860" indent="0">
              <a:buNone/>
              <a:defRPr sz="1200"/>
            </a:lvl2pPr>
            <a:lvl3pPr marL="911722" indent="0">
              <a:buNone/>
              <a:defRPr sz="1000"/>
            </a:lvl3pPr>
            <a:lvl4pPr marL="1367583" indent="0">
              <a:buNone/>
              <a:defRPr sz="900"/>
            </a:lvl4pPr>
            <a:lvl5pPr marL="1823446" indent="0">
              <a:buNone/>
              <a:defRPr sz="900"/>
            </a:lvl5pPr>
            <a:lvl6pPr marL="2279306" indent="0">
              <a:buNone/>
              <a:defRPr sz="900"/>
            </a:lvl6pPr>
            <a:lvl7pPr marL="2735167" indent="0">
              <a:buNone/>
              <a:defRPr sz="900"/>
            </a:lvl7pPr>
            <a:lvl8pPr marL="3191028" indent="0">
              <a:buNone/>
              <a:defRPr sz="900"/>
            </a:lvl8pPr>
            <a:lvl9pPr marL="364689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AB5703-EA52-1B42-A93E-243266C15442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632729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973" y="4801234"/>
            <a:ext cx="5485132" cy="56569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973" y="613228"/>
            <a:ext cx="5485132" cy="4115116"/>
          </a:xfrm>
        </p:spPr>
        <p:txBody>
          <a:bodyPr/>
          <a:lstStyle>
            <a:lvl1pPr marL="0" indent="0">
              <a:buNone/>
              <a:defRPr sz="3200"/>
            </a:lvl1pPr>
            <a:lvl2pPr marL="455860" indent="0">
              <a:buNone/>
              <a:defRPr sz="2800"/>
            </a:lvl2pPr>
            <a:lvl3pPr marL="911722" indent="0">
              <a:buNone/>
              <a:defRPr sz="2400"/>
            </a:lvl3pPr>
            <a:lvl4pPr marL="1367583" indent="0">
              <a:buNone/>
              <a:defRPr sz="2000"/>
            </a:lvl4pPr>
            <a:lvl5pPr marL="1823446" indent="0">
              <a:buNone/>
              <a:defRPr sz="2000"/>
            </a:lvl5pPr>
            <a:lvl6pPr marL="2279306" indent="0">
              <a:buNone/>
              <a:defRPr sz="2000"/>
            </a:lvl6pPr>
            <a:lvl7pPr marL="2735167" indent="0">
              <a:buNone/>
              <a:defRPr sz="2000"/>
            </a:lvl7pPr>
            <a:lvl8pPr marL="3191028" indent="0">
              <a:buNone/>
              <a:defRPr sz="2000"/>
            </a:lvl8pPr>
            <a:lvl9pPr marL="364689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973" y="5366924"/>
            <a:ext cx="5485132" cy="804959"/>
          </a:xfrm>
        </p:spPr>
        <p:txBody>
          <a:bodyPr/>
          <a:lstStyle>
            <a:lvl1pPr marL="0" indent="0">
              <a:buNone/>
              <a:defRPr sz="1400"/>
            </a:lvl1pPr>
            <a:lvl2pPr marL="455860" indent="0">
              <a:buNone/>
              <a:defRPr sz="1200"/>
            </a:lvl2pPr>
            <a:lvl3pPr marL="911722" indent="0">
              <a:buNone/>
              <a:defRPr sz="1000"/>
            </a:lvl3pPr>
            <a:lvl4pPr marL="1367583" indent="0">
              <a:buNone/>
              <a:defRPr sz="900"/>
            </a:lvl4pPr>
            <a:lvl5pPr marL="1823446" indent="0">
              <a:buNone/>
              <a:defRPr sz="900"/>
            </a:lvl5pPr>
            <a:lvl6pPr marL="2279306" indent="0">
              <a:buNone/>
              <a:defRPr sz="900"/>
            </a:lvl6pPr>
            <a:lvl7pPr marL="2735167" indent="0">
              <a:buNone/>
              <a:defRPr sz="900"/>
            </a:lvl7pPr>
            <a:lvl8pPr marL="3191028" indent="0">
              <a:buNone/>
              <a:defRPr sz="900"/>
            </a:lvl8pPr>
            <a:lvl9pPr marL="364689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DC0535-B4B8-A64E-A2C7-6740A1121A4A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738261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294" tIns="45654" rIns="91294" bIns="4565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294" tIns="45654" rIns="91294" bIns="456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1292225"/>
            <a:ext cx="9144000" cy="76200"/>
          </a:xfrm>
          <a:prstGeom prst="rect">
            <a:avLst/>
          </a:prstGeom>
          <a:gradFill rotWithShape="0">
            <a:gsLst>
              <a:gs pos="0">
                <a:srgbClr val="475E76"/>
              </a:gs>
              <a:gs pos="100000">
                <a:srgbClr val="99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215" tIns="44326" rIns="90215" bIns="44326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/>
            <a:endParaRPr lang="x-none" altLang="x-none" sz="5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230405" name="Text Box 5"/>
          <p:cNvSpPr txBox="1">
            <a:spLocks noChangeArrowheads="1"/>
          </p:cNvSpPr>
          <p:nvPr/>
        </p:nvSpPr>
        <p:spPr bwMode="auto">
          <a:xfrm>
            <a:off x="8040688" y="6396038"/>
            <a:ext cx="184150" cy="1666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168" tIns="45577" rIns="91168" bIns="4557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defRPr/>
            </a:pPr>
            <a:endParaRPr lang="en-US" sz="5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030" name="Rectangle 7"/>
          <p:cNvSpPr>
            <a:spLocks noChangeArrowheads="1"/>
          </p:cNvSpPr>
          <p:nvPr/>
        </p:nvSpPr>
        <p:spPr bwMode="auto">
          <a:xfrm>
            <a:off x="0" y="1292225"/>
            <a:ext cx="9144000" cy="76200"/>
          </a:xfrm>
          <a:prstGeom prst="rect">
            <a:avLst/>
          </a:prstGeom>
          <a:gradFill rotWithShape="0">
            <a:gsLst>
              <a:gs pos="0">
                <a:srgbClr val="475E76"/>
              </a:gs>
              <a:gs pos="100000">
                <a:srgbClr val="99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215" tIns="44326" rIns="90215" bIns="44326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/>
            <a:endParaRPr lang="x-none" altLang="x-none" sz="5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230410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34950" y="6402388"/>
            <a:ext cx="2130425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77" tIns="45582" rIns="91177" bIns="45582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00000"/>
                </a:solidFill>
                <a:latin typeface="Tahoma" charset="0"/>
              </a:defRPr>
            </a:lvl1pPr>
          </a:lstStyle>
          <a:p>
            <a:endParaRPr lang="en-US" altLang="x-none"/>
          </a:p>
        </p:txBody>
      </p:sp>
      <p:sp>
        <p:nvSpPr>
          <p:cNvPr id="230411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22575" y="6402388"/>
            <a:ext cx="395605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77" tIns="45582" rIns="91177" bIns="45582" numCol="1" anchor="b" anchorCtr="0" compatLnSpc="1">
            <a:prstTxWarp prst="textNoShape">
              <a:avLst/>
            </a:prstTxWarp>
          </a:bodyPr>
          <a:lstStyle>
            <a:lvl1pPr algn="ctr" defTabSz="913276" eaLnBrk="1" hangingPunct="1">
              <a:defRPr sz="1200">
                <a:solidFill>
                  <a:srgbClr val="000000"/>
                </a:solidFill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0412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3575" y="6402388"/>
            <a:ext cx="2130425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77" tIns="45582" rIns="91177" bIns="4558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00000"/>
                </a:solidFill>
                <a:latin typeface="Tahoma" charset="0"/>
              </a:defRPr>
            </a:lvl1pPr>
          </a:lstStyle>
          <a:p>
            <a:fld id="{59E36BF2-D13E-EF44-8749-7BB701618EE4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96" r:id="rId1"/>
    <p:sldLayoutId id="2147487497" r:id="rId2"/>
    <p:sldLayoutId id="2147487498" r:id="rId3"/>
    <p:sldLayoutId id="2147487499" r:id="rId4"/>
    <p:sldLayoutId id="2147487500" r:id="rId5"/>
    <p:sldLayoutId id="2147487501" r:id="rId6"/>
    <p:sldLayoutId id="2147487502" r:id="rId7"/>
    <p:sldLayoutId id="2147487503" r:id="rId8"/>
    <p:sldLayoutId id="2147487504" r:id="rId9"/>
    <p:sldLayoutId id="2147487505" r:id="rId10"/>
    <p:sldLayoutId id="2147487506" r:id="rId11"/>
    <p:sldLayoutId id="2147487507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5pPr>
      <a:lvl6pPr marL="455860" algn="l" defTabSz="913306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6pPr>
      <a:lvl7pPr marL="911722" algn="l" defTabSz="913306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7pPr>
      <a:lvl8pPr marL="1367583" algn="l" defTabSz="913306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8pPr>
      <a:lvl9pPr marL="1823446" algn="l" defTabSz="913306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ZapfDingbats" charset="0"/>
        <a:buChar char="r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39775" indent="-2841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ZapfDingbats" charset="0"/>
        <a:buChar char="m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38238" indent="-225425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597025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4pPr>
      <a:lvl5pPr marL="2052638" indent="-225425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5pPr>
      <a:lvl6pPr marL="2510403" indent="-227929" algn="l" defTabSz="913306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66262" indent="-227929" algn="l" defTabSz="913306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2124" indent="-227929" algn="l" defTabSz="913306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77987" indent="-227929" algn="l" defTabSz="913306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17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5860" algn="l" defTabSz="9117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1722" algn="l" defTabSz="9117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7583" algn="l" defTabSz="9117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3446" algn="l" defTabSz="9117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9306" algn="l" defTabSz="9117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5167" algn="l" defTabSz="9117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1028" algn="l" defTabSz="9117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46890" algn="l" defTabSz="9117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802481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8051800" cy="485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61375" y="6565900"/>
            <a:ext cx="4254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defTabSz="914400" eaLnBrk="0" hangingPunct="0">
              <a:defRPr sz="14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fld id="{97C160A6-42CF-0E46-8042-B30DC7B8B835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24581" name="Rectangle 7"/>
          <p:cNvSpPr>
            <a:spLocks noChangeArrowheads="1"/>
          </p:cNvSpPr>
          <p:nvPr userDrawn="1"/>
        </p:nvSpPr>
        <p:spPr bwMode="auto">
          <a:xfrm>
            <a:off x="0" y="1160463"/>
            <a:ext cx="9144000" cy="76200"/>
          </a:xfrm>
          <a:prstGeom prst="rect">
            <a:avLst/>
          </a:prstGeom>
          <a:gradFill rotWithShape="0">
            <a:gsLst>
              <a:gs pos="0">
                <a:srgbClr val="475E76"/>
              </a:gs>
              <a:gs pos="100000">
                <a:srgbClr val="99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defTabSz="914400"/>
            <a:endParaRPr lang="x-none" altLang="x-none" sz="1800">
              <a:solidFill>
                <a:srgbClr val="000000"/>
              </a:solidFill>
              <a:latin typeface="Comic Sans M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19" r:id="rId1"/>
    <p:sldLayoutId id="2147487520" r:id="rId2"/>
    <p:sldLayoutId id="2147487521" r:id="rId3"/>
    <p:sldLayoutId id="2147487522" r:id="rId4"/>
    <p:sldLayoutId id="2147487523" r:id="rId5"/>
    <p:sldLayoutId id="2147487524" r:id="rId6"/>
    <p:sldLayoutId id="2147487525" r:id="rId7"/>
    <p:sldLayoutId id="2147487526" r:id="rId8"/>
    <p:sldLayoutId id="2147487527" r:id="rId9"/>
    <p:sldLayoutId id="2147487528" r:id="rId10"/>
    <p:sldLayoutId id="2147487529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ZapfDingbats" charset="0"/>
        <a:buChar char="r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ZapfDingbats" charset="0"/>
        <a:buChar char="m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6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oleObject" Target="../embeddings/oleObject8.bin"/><Relationship Id="rId18" Type="http://schemas.openxmlformats.org/officeDocument/2006/relationships/image" Target="../media/image4.wmf"/><Relationship Id="rId3" Type="http://schemas.openxmlformats.org/officeDocument/2006/relationships/notesSlide" Target="../notesSlides/notesSlide8.xml"/><Relationship Id="rId21" Type="http://schemas.openxmlformats.org/officeDocument/2006/relationships/oleObject" Target="../embeddings/oleObject13.bin"/><Relationship Id="rId7" Type="http://schemas.openxmlformats.org/officeDocument/2006/relationships/image" Target="../media/image2.wmf"/><Relationship Id="rId12" Type="http://schemas.openxmlformats.org/officeDocument/2006/relationships/oleObject" Target="../embeddings/oleObject7.bin"/><Relationship Id="rId17" Type="http://schemas.openxmlformats.org/officeDocument/2006/relationships/oleObject" Target="../embeddings/oleObject11.bin"/><Relationship Id="rId2" Type="http://schemas.openxmlformats.org/officeDocument/2006/relationships/slideLayout" Target="../slideLayouts/slideLayout4.xml"/><Relationship Id="rId16" Type="http://schemas.openxmlformats.org/officeDocument/2006/relationships/oleObject" Target="../embeddings/oleObject10.bin"/><Relationship Id="rId20" Type="http://schemas.openxmlformats.org/officeDocument/2006/relationships/image" Target="../media/image5.w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oleObject" Target="../embeddings/oleObject6.bin"/><Relationship Id="rId5" Type="http://schemas.openxmlformats.org/officeDocument/2006/relationships/image" Target="../media/image1.wmf"/><Relationship Id="rId15" Type="http://schemas.openxmlformats.org/officeDocument/2006/relationships/image" Target="../media/image3.wmf"/><Relationship Id="rId23" Type="http://schemas.openxmlformats.org/officeDocument/2006/relationships/oleObject" Target="../embeddings/oleObject15.bin"/><Relationship Id="rId10" Type="http://schemas.openxmlformats.org/officeDocument/2006/relationships/oleObject" Target="../embeddings/oleObject5.bin"/><Relationship Id="rId19" Type="http://schemas.openxmlformats.org/officeDocument/2006/relationships/oleObject" Target="../embeddings/oleObject12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4.bin"/><Relationship Id="rId14" Type="http://schemas.openxmlformats.org/officeDocument/2006/relationships/oleObject" Target="../embeddings/oleObject9.bin"/><Relationship Id="rId22" Type="http://schemas.openxmlformats.org/officeDocument/2006/relationships/oleObject" Target="../embeddings/oleObject14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87400" y="1809750"/>
            <a:ext cx="8128000" cy="1470025"/>
          </a:xfrm>
        </p:spPr>
        <p:txBody>
          <a:bodyPr/>
          <a:lstStyle/>
          <a:p>
            <a:pPr algn="ctr"/>
            <a:r>
              <a:rPr lang="en-US" altLang="x-none" sz="3200" dirty="0">
                <a:ea typeface="ＭＳ Ｐゴシック" charset="-128"/>
              </a:rPr>
              <a:t>Network Transport Layer:</a:t>
            </a:r>
            <a:br>
              <a:rPr lang="en-US" altLang="x-none" sz="3200" dirty="0">
                <a:ea typeface="ＭＳ Ｐゴシック" charset="-128"/>
              </a:rPr>
            </a:br>
            <a:r>
              <a:rPr lang="en-US" altLang="x-none" sz="3200" dirty="0">
                <a:ea typeface="ＭＳ Ｐゴシック" charset="-128"/>
              </a:rPr>
              <a:t>Overview; UDP; Stop-and-Wait ARQ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B67E1C-A2A5-2445-A287-199084DB2A0E}"/>
              </a:ext>
            </a:extLst>
          </p:cNvPr>
          <p:cNvSpPr txBox="1"/>
          <p:nvPr/>
        </p:nvSpPr>
        <p:spPr>
          <a:xfrm>
            <a:off x="465683" y="6407150"/>
            <a:ext cx="82253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+mn-lt"/>
              </a:rPr>
              <a:t>Th</a:t>
            </a:r>
            <a:r>
              <a:rPr lang="en-US" altLang="zh-CN" sz="1200" dirty="0">
                <a:latin typeface="+mn-lt"/>
              </a:rPr>
              <a:t>is</a:t>
            </a:r>
            <a:r>
              <a:rPr lang="zh-CN" altLang="en-US" sz="1200" dirty="0">
                <a:latin typeface="+mn-lt"/>
              </a:rPr>
              <a:t> </a:t>
            </a:r>
            <a:r>
              <a:rPr lang="en-US" altLang="zh-CN" sz="1200" dirty="0">
                <a:latin typeface="+mn-lt"/>
              </a:rPr>
              <a:t>deck</a:t>
            </a:r>
            <a:r>
              <a:rPr lang="zh-CN" altLang="en-US" sz="1200" dirty="0">
                <a:latin typeface="+mn-lt"/>
              </a:rPr>
              <a:t> </a:t>
            </a:r>
            <a:r>
              <a:rPr lang="en-US" altLang="zh-CN" sz="1200" dirty="0">
                <a:latin typeface="+mn-lt"/>
              </a:rPr>
              <a:t>of</a:t>
            </a:r>
            <a:r>
              <a:rPr lang="zh-CN" altLang="en-US" sz="1200" dirty="0">
                <a:latin typeface="+mn-lt"/>
              </a:rPr>
              <a:t> </a:t>
            </a:r>
            <a:r>
              <a:rPr lang="en-US" altLang="zh-CN" sz="1200" dirty="0">
                <a:latin typeface="+mn-lt"/>
              </a:rPr>
              <a:t>slides</a:t>
            </a:r>
            <a:r>
              <a:rPr lang="en-US" sz="1200" dirty="0">
                <a:latin typeface="+mn-lt"/>
              </a:rPr>
              <a:t> are heavily based on CPSC 433/533 at Yale University, by courtesy of Dr. Y. Richard Yang. 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6A9CFACA-7504-5340-B23A-FE413968AB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2350" y="3468839"/>
            <a:ext cx="70104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buNone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ZapfDingbats" charset="0"/>
              <a:buNone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charset="0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charset="0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/>
            <a:r>
              <a:rPr lang="en-US" altLang="x-none" b="1" dirty="0">
                <a:ea typeface="ＭＳ Ｐゴシック" charset="-128"/>
              </a:rPr>
              <a:t>Qi</a:t>
            </a:r>
            <a:r>
              <a:rPr lang="en-US" altLang="zh-CN" b="1" dirty="0">
                <a:ea typeface="ＭＳ Ｐゴシック" charset="-128"/>
              </a:rPr>
              <a:t>ao</a:t>
            </a:r>
            <a:r>
              <a:rPr lang="zh-CN" altLang="en-US" b="1" dirty="0">
                <a:ea typeface="ＭＳ Ｐゴシック" charset="-128"/>
              </a:rPr>
              <a:t> </a:t>
            </a:r>
            <a:r>
              <a:rPr lang="en-US" altLang="zh-CN" b="1" dirty="0">
                <a:ea typeface="ＭＳ Ｐゴシック" charset="-128"/>
              </a:rPr>
              <a:t>Xiang</a:t>
            </a:r>
            <a:r>
              <a:rPr lang="en-US" altLang="zh-CN" dirty="0">
                <a:ea typeface="ＭＳ Ｐゴシック" charset="-128"/>
              </a:rPr>
              <a:t>,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 err="1">
                <a:ea typeface="ＭＳ Ｐゴシック" charset="-128"/>
              </a:rPr>
              <a:t>Congming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Gao,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 err="1">
                <a:ea typeface="ＭＳ Ｐゴシック" charset="-128"/>
              </a:rPr>
              <a:t>Qiang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Su</a:t>
            </a:r>
            <a:endParaRPr lang="en-US" altLang="x-none" dirty="0">
              <a:ea typeface="ＭＳ Ｐゴシック" charset="-128"/>
            </a:endParaRPr>
          </a:p>
          <a:p>
            <a:pPr lvl="1"/>
            <a:endParaRPr lang="en-US" altLang="x-none" dirty="0">
              <a:ea typeface="ＭＳ Ｐゴシック" charset="-128"/>
            </a:endParaRPr>
          </a:p>
          <a:p>
            <a:pPr lvl="1"/>
            <a:r>
              <a:rPr lang="en-US" altLang="x-none" dirty="0">
                <a:ea typeface="ＭＳ Ｐゴシック" charset="-128"/>
              </a:rPr>
              <a:t>https://</a:t>
            </a:r>
            <a:r>
              <a:rPr lang="en-US" altLang="x-none" dirty="0" err="1">
                <a:ea typeface="ＭＳ Ｐゴシック" charset="-128"/>
              </a:rPr>
              <a:t>sngr</a:t>
            </a:r>
            <a:r>
              <a:rPr lang="en-US" altLang="zh-CN" dirty="0" err="1">
                <a:ea typeface="ＭＳ Ｐゴシック" charset="-128"/>
              </a:rPr>
              <a:t>oup.org.cn</a:t>
            </a:r>
            <a:r>
              <a:rPr lang="en-US" altLang="x-none" dirty="0">
                <a:ea typeface="ＭＳ Ｐゴシック" charset="-128"/>
              </a:rPr>
              <a:t>/courses/cnns-xmuf2</a:t>
            </a:r>
            <a:r>
              <a:rPr lang="en-US" altLang="zh-CN" dirty="0">
                <a:ea typeface="ＭＳ Ｐゴシック" charset="-128"/>
              </a:rPr>
              <a:t>5</a:t>
            </a:r>
            <a:r>
              <a:rPr lang="en-US" altLang="x-none" dirty="0">
                <a:ea typeface="ＭＳ Ｐゴシック" charset="-128"/>
              </a:rPr>
              <a:t>/</a:t>
            </a:r>
            <a:r>
              <a:rPr lang="en-US" altLang="x-none" dirty="0" err="1">
                <a:ea typeface="ＭＳ Ｐゴシック" charset="-128"/>
              </a:rPr>
              <a:t>index.shtml</a:t>
            </a:r>
            <a:endParaRPr lang="en-US" altLang="x-none" dirty="0">
              <a:ea typeface="ＭＳ Ｐゴシック" charset="-128"/>
            </a:endParaRPr>
          </a:p>
          <a:p>
            <a:pPr lvl="1"/>
            <a:endParaRPr lang="en-US" altLang="x-none" dirty="0">
              <a:ea typeface="ＭＳ Ｐゴシック" charset="-128"/>
            </a:endParaRPr>
          </a:p>
          <a:p>
            <a:pPr lvl="1"/>
            <a:r>
              <a:rPr lang="en-US" altLang="zh-CN" dirty="0">
                <a:ea typeface="ＭＳ Ｐゴシック" charset="-128"/>
              </a:rPr>
              <a:t>10</a:t>
            </a:r>
            <a:r>
              <a:rPr lang="en-US" altLang="x-none" dirty="0">
                <a:ea typeface="ＭＳ Ｐゴシック" charset="-128"/>
              </a:rPr>
              <a:t>/</a:t>
            </a:r>
            <a:r>
              <a:rPr lang="en-US" altLang="zh-CN" dirty="0">
                <a:ea typeface="宋体" charset="-122"/>
              </a:rPr>
              <a:t>23</a:t>
            </a:r>
            <a:r>
              <a:rPr lang="en-US" altLang="x-none" dirty="0">
                <a:ea typeface="ＭＳ Ｐゴシック" charset="-128"/>
              </a:rPr>
              <a:t>/20</a:t>
            </a:r>
            <a:r>
              <a:rPr lang="en-US" altLang="zh-CN" dirty="0">
                <a:ea typeface="ＭＳ Ｐゴシック" charset="-128"/>
              </a:rPr>
              <a:t>25</a:t>
            </a:r>
            <a:endParaRPr lang="en-US" altLang="x-none" kern="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9608528A-DE54-7F4A-8332-171DD5B806E5}" type="slidenum">
              <a:rPr lang="en-US" altLang="x-none" sz="1400">
                <a:latin typeface="Times New Roman" charset="0"/>
              </a:rPr>
              <a:pPr eaLnBrk="1" hangingPunct="1"/>
              <a:t>10</a:t>
            </a:fld>
            <a:endParaRPr lang="en-US" altLang="x-none" sz="1400">
              <a:latin typeface="Times New Roman" charset="0"/>
            </a:endParaRPr>
          </a:p>
        </p:txBody>
      </p:sp>
      <p:sp>
        <p:nvSpPr>
          <p:cNvPr id="53250" name="Rectangle 4"/>
          <p:cNvSpPr>
            <a:spLocks noChangeArrowheads="1"/>
          </p:cNvSpPr>
          <p:nvPr/>
        </p:nvSpPr>
        <p:spPr bwMode="auto">
          <a:xfrm>
            <a:off x="533400" y="228600"/>
            <a:ext cx="80200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4000" u="sng">
                <a:solidFill>
                  <a:schemeClr val="accent2"/>
                </a:solidFill>
                <a:latin typeface="Comic Sans MS" charset="0"/>
              </a:rPr>
              <a:t>Transport Layer: Road Ahead</a:t>
            </a:r>
          </a:p>
        </p:txBody>
      </p:sp>
      <p:sp>
        <p:nvSpPr>
          <p:cNvPr id="53251" name="Rectangle 5"/>
          <p:cNvSpPr>
            <a:spLocks noChangeArrowheads="1"/>
          </p:cNvSpPr>
          <p:nvPr/>
        </p:nvSpPr>
        <p:spPr bwMode="auto">
          <a:xfrm>
            <a:off x="600075" y="1449388"/>
            <a:ext cx="8086725" cy="5189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</a:pPr>
            <a:r>
              <a:rPr lang="en-US" altLang="x-none" sz="2000" dirty="0">
                <a:latin typeface="Comic Sans MS" charset="0"/>
              </a:rPr>
              <a:t>Class 1 (today):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altLang="x-none" sz="1800" dirty="0">
                <a:latin typeface="Comic Sans MS" charset="0"/>
              </a:rPr>
              <a:t>transport layer services 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altLang="x-none" sz="1800" dirty="0">
                <a:latin typeface="Comic Sans MS" charset="0"/>
              </a:rPr>
              <a:t>connectionless transport: UDP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altLang="x-none" sz="1800" dirty="0">
                <a:latin typeface="Comic Sans MS" charset="0"/>
              </a:rPr>
              <a:t>reliable data transfer using stop-and-wait/alternating-bit protocol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</a:pPr>
            <a:r>
              <a:rPr lang="en-US" altLang="x-none" sz="2000" dirty="0">
                <a:latin typeface="Comic Sans MS" charset="0"/>
              </a:rPr>
              <a:t>Class 2 (ready for </a:t>
            </a:r>
            <a:r>
              <a:rPr lang="en-US" altLang="zh-CN" sz="2000" dirty="0">
                <a:latin typeface="Comic Sans MS" charset="0"/>
              </a:rPr>
              <a:t>lab</a:t>
            </a:r>
            <a:r>
              <a:rPr lang="zh-CN" altLang="en-US" sz="2000" dirty="0">
                <a:latin typeface="Comic Sans MS" charset="0"/>
              </a:rPr>
              <a:t> </a:t>
            </a:r>
            <a:r>
              <a:rPr lang="en-US" altLang="zh-CN" sz="2000" dirty="0">
                <a:latin typeface="Comic Sans MS" charset="0"/>
              </a:rPr>
              <a:t>assignment</a:t>
            </a:r>
            <a:r>
              <a:rPr lang="zh-CN" altLang="en-US" sz="2000" dirty="0">
                <a:latin typeface="Comic Sans MS" charset="0"/>
              </a:rPr>
              <a:t> </a:t>
            </a:r>
            <a:r>
              <a:rPr lang="en-US" altLang="zh-CN" sz="2000" dirty="0">
                <a:latin typeface="Comic Sans MS" charset="0"/>
              </a:rPr>
              <a:t>4</a:t>
            </a:r>
            <a:r>
              <a:rPr lang="en-US" altLang="x-none" sz="2000" dirty="0">
                <a:latin typeface="Comic Sans MS" charset="0"/>
              </a:rPr>
              <a:t>/part 1):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altLang="x-none" sz="1800" dirty="0">
                <a:latin typeface="Comic Sans MS" charset="0"/>
              </a:rPr>
              <a:t>sliding window reliability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altLang="x-none" sz="1800" dirty="0">
                <a:latin typeface="Comic Sans MS" charset="0"/>
              </a:rPr>
              <a:t>TCP reliability</a:t>
            </a:r>
          </a:p>
          <a:p>
            <a:pPr lvl="2" eaLnBrk="1" hangingPunct="1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altLang="x-none" sz="1600" dirty="0">
                <a:latin typeface="Comic Sans MS" charset="0"/>
              </a:rPr>
              <a:t>overview of TCP</a:t>
            </a:r>
          </a:p>
          <a:p>
            <a:pPr lvl="2" eaLnBrk="1" hangingPunct="1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altLang="x-none" sz="1600" dirty="0">
                <a:latin typeface="Comic Sans MS" charset="0"/>
              </a:rPr>
              <a:t>TCP RTT measurement</a:t>
            </a:r>
          </a:p>
          <a:p>
            <a:pPr lvl="2" eaLnBrk="1" hangingPunct="1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altLang="x-none" sz="1600" dirty="0">
                <a:latin typeface="Comic Sans MS" charset="0"/>
              </a:rPr>
              <a:t>TCP connection management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</a:pPr>
            <a:r>
              <a:rPr lang="en-US" altLang="x-none" sz="2000" dirty="0">
                <a:latin typeface="Comic Sans MS" charset="0"/>
              </a:rPr>
              <a:t>Class 3 (ready for </a:t>
            </a:r>
            <a:r>
              <a:rPr lang="en-US" altLang="zh-CN" sz="2000" dirty="0">
                <a:latin typeface="Comic Sans MS" charset="0"/>
              </a:rPr>
              <a:t>lab</a:t>
            </a:r>
            <a:r>
              <a:rPr lang="zh-CN" altLang="en-US" sz="2000" dirty="0">
                <a:latin typeface="Comic Sans MS" charset="0"/>
              </a:rPr>
              <a:t> </a:t>
            </a:r>
            <a:r>
              <a:rPr lang="en-US" altLang="zh-CN" sz="2000" dirty="0">
                <a:latin typeface="Comic Sans MS" charset="0"/>
              </a:rPr>
              <a:t>assignment</a:t>
            </a:r>
            <a:r>
              <a:rPr lang="zh-CN" altLang="en-US" sz="2000" dirty="0">
                <a:latin typeface="Comic Sans MS" charset="0"/>
              </a:rPr>
              <a:t> </a:t>
            </a:r>
            <a:r>
              <a:rPr lang="en-US" altLang="zh-CN" sz="2000" dirty="0">
                <a:latin typeface="Comic Sans MS" charset="0"/>
              </a:rPr>
              <a:t>4</a:t>
            </a:r>
            <a:r>
              <a:rPr lang="en-US" altLang="x-none" sz="2000" dirty="0">
                <a:latin typeface="Comic Sans MS" charset="0"/>
              </a:rPr>
              <a:t>/part 2</a:t>
            </a:r>
            <a:r>
              <a:rPr lang="zh-CN" altLang="en-US" sz="2000" dirty="0">
                <a:latin typeface="Comic Sans MS" charset="0"/>
              </a:rPr>
              <a:t> </a:t>
            </a:r>
            <a:r>
              <a:rPr lang="en-US" altLang="zh-CN" sz="2000" dirty="0">
                <a:latin typeface="Comic Sans MS" charset="0"/>
              </a:rPr>
              <a:t>[optional]</a:t>
            </a:r>
            <a:r>
              <a:rPr lang="en-US" altLang="x-none" sz="2000" dirty="0">
                <a:latin typeface="Comic Sans MS" charset="0"/>
              </a:rPr>
              <a:t>):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altLang="x-none" sz="1800" dirty="0">
                <a:latin typeface="Comic Sans MS" charset="0"/>
              </a:rPr>
              <a:t>principles of congestion control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altLang="x-none" sz="1800" dirty="0">
                <a:latin typeface="Comic Sans MS" charset="0"/>
              </a:rPr>
              <a:t>TCP congestion control</a:t>
            </a:r>
            <a:r>
              <a:rPr lang="en-US" altLang="zh-CN" sz="1800" dirty="0">
                <a:latin typeface="Comic Sans MS" charset="0"/>
                <a:ea typeface="宋体" charset="-122"/>
              </a:rPr>
              <a:t>; AIMD; TCP Reno</a:t>
            </a:r>
            <a:endParaRPr lang="en-US" altLang="x-none" sz="1800" dirty="0">
              <a:latin typeface="Comic Sans MS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</a:pPr>
            <a:r>
              <a:rPr lang="en-US" altLang="x-none" sz="2000" dirty="0">
                <a:latin typeface="Comic Sans MS" charset="0"/>
              </a:rPr>
              <a:t>Class 4:</a:t>
            </a:r>
          </a:p>
          <a:p>
            <a:pPr marL="800100" lvl="1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altLang="x-none" sz="2000" dirty="0">
                <a:latin typeface="Comic Sans MS" charset="0"/>
              </a:rPr>
              <a:t>TCP Vegas, performance </a:t>
            </a:r>
            <a:r>
              <a:rPr lang="en-US" altLang="zh-CN" sz="2000" dirty="0">
                <a:latin typeface="Comic Sans MS" charset="0"/>
                <a:ea typeface="宋体" charset="-122"/>
              </a:rPr>
              <a:t>modeling;</a:t>
            </a:r>
            <a:r>
              <a:rPr lang="en-US" altLang="x-none" sz="2000" dirty="0">
                <a:latin typeface="Comic Sans MS" charset="0"/>
              </a:rPr>
              <a:t> Nash Bargaining solution</a:t>
            </a:r>
            <a:endParaRPr lang="en-US" altLang="zh-CN" sz="2000" dirty="0">
              <a:latin typeface="Comic Sans MS" charset="0"/>
              <a:ea typeface="宋体" charset="-122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q"/>
            </a:pPr>
            <a:r>
              <a:rPr lang="en-US" altLang="x-none" sz="2000" dirty="0">
                <a:latin typeface="Comic Sans MS" charset="0"/>
              </a:rPr>
              <a:t>Class 5:</a:t>
            </a:r>
            <a:endParaRPr lang="en-US" altLang="zh-CN" sz="2000" dirty="0">
              <a:latin typeface="Comic Sans MS" charset="0"/>
              <a:ea typeface="宋体" charset="-122"/>
            </a:endParaRPr>
          </a:p>
          <a:p>
            <a:pPr marL="800100" lvl="1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altLang="zh-CN" sz="2000" dirty="0">
                <a:latin typeface="Comic Sans MS" charset="0"/>
                <a:ea typeface="宋体" charset="-122"/>
              </a:rPr>
              <a:t>primal-dual as a resource allocation and analysis framework</a:t>
            </a:r>
          </a:p>
          <a:p>
            <a:pPr marL="400050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q"/>
            </a:pPr>
            <a:r>
              <a:rPr lang="en-US" altLang="zh-CN" sz="2000" dirty="0">
                <a:latin typeface="Comic Sans MS" charset="0"/>
                <a:ea typeface="宋体" charset="-122"/>
              </a:rPr>
              <a:t>…</a:t>
            </a:r>
            <a:endParaRPr lang="en-US" altLang="x-none" sz="2000" dirty="0">
              <a:latin typeface="Comic Sans MS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4"/>
          <p:cNvSpPr>
            <a:spLocks noChangeArrowheads="1"/>
          </p:cNvSpPr>
          <p:nvPr/>
        </p:nvSpPr>
        <p:spPr bwMode="auto">
          <a:xfrm>
            <a:off x="533400" y="228600"/>
            <a:ext cx="80200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4000" u="sng">
                <a:solidFill>
                  <a:schemeClr val="accent2"/>
                </a:solidFill>
                <a:latin typeface="Comic Sans MS" charset="0"/>
              </a:rPr>
              <a:t>Outline</a:t>
            </a:r>
          </a:p>
        </p:txBody>
      </p:sp>
      <p:sp>
        <p:nvSpPr>
          <p:cNvPr id="55298" name="Rectangle 5"/>
          <p:cNvSpPr>
            <a:spLocks noChangeArrowheads="1"/>
          </p:cNvSpPr>
          <p:nvPr/>
        </p:nvSpPr>
        <p:spPr bwMode="auto">
          <a:xfrm>
            <a:off x="533400" y="1600200"/>
            <a:ext cx="8077200" cy="478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457200" indent="-457200" eaLnBrk="1" hangingPunct="1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</a:pPr>
            <a:r>
              <a:rPr lang="en-US" altLang="x-none" sz="2800" dirty="0">
                <a:latin typeface="Comic Sans MS" charset="0"/>
              </a:rPr>
              <a:t>Admin and recap</a:t>
            </a:r>
          </a:p>
          <a:p>
            <a:pPr marL="457200" indent="-457200" eaLnBrk="1" hangingPunct="1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</a:pPr>
            <a:r>
              <a:rPr lang="en-US" altLang="x-none" sz="2800" dirty="0">
                <a:latin typeface="Comic Sans MS" charset="0"/>
              </a:rPr>
              <a:t>Overview of transport layer</a:t>
            </a:r>
          </a:p>
          <a:p>
            <a:pPr marL="457200" indent="-457200" eaLnBrk="1" hangingPunct="1">
              <a:spcBef>
                <a:spcPct val="20000"/>
              </a:spcBef>
              <a:buClr>
                <a:srgbClr val="C00000"/>
              </a:buClr>
              <a:buSzPct val="85000"/>
              <a:buFont typeface="Wingdings" pitchFamily="2" charset="2"/>
              <a:buChar char="Ø"/>
            </a:pPr>
            <a:r>
              <a:rPr lang="en-US" altLang="x-none" sz="2800" i="1" dirty="0">
                <a:solidFill>
                  <a:srgbClr val="C00000"/>
                </a:solidFill>
                <a:latin typeface="Comic Sans MS" charset="0"/>
              </a:rPr>
              <a:t>UDP and error checking</a:t>
            </a:r>
          </a:p>
          <a:p>
            <a:pPr marL="457200" indent="-457200" eaLnBrk="1" hangingPunct="1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</a:pPr>
            <a:r>
              <a:rPr lang="en-US" altLang="x-none" sz="2800" dirty="0">
                <a:latin typeface="Comic Sans MS" charset="0"/>
              </a:rPr>
              <a:t>Reliable data transfer, the stop-and-go protocols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B7456-F267-5C4C-AD02-446DDDC385E0}" type="slidenum">
              <a:rPr lang="en-US" altLang="x-none" smtClean="0"/>
              <a:pPr/>
              <a:t>11</a:t>
            </a:fld>
            <a:endParaRPr lang="en-US" altLang="x-none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343900" cy="1143000"/>
          </a:xfrm>
        </p:spPr>
        <p:txBody>
          <a:bodyPr/>
          <a:lstStyle/>
          <a:p>
            <a:r>
              <a:rPr lang="en-US" altLang="x-none" sz="3600">
                <a:ea typeface="ＭＳ Ｐゴシック" charset="-128"/>
              </a:rPr>
              <a:t>UDP: User Datagram Protocol </a:t>
            </a:r>
            <a:r>
              <a:rPr lang="en-US" altLang="x-none" sz="2800">
                <a:ea typeface="ＭＳ Ｐゴシック" charset="-128"/>
              </a:rPr>
              <a:t>[RFC 768]</a:t>
            </a:r>
          </a:p>
        </p:txBody>
      </p:sp>
      <p:sp>
        <p:nvSpPr>
          <p:cNvPr id="5734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28625" y="1447800"/>
            <a:ext cx="3810000" cy="5199063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altLang="x-none" sz="3200" dirty="0">
                <a:ea typeface="ＭＳ Ｐゴシック" charset="-128"/>
              </a:rPr>
              <a:t>Often used for streaming multimedia </a:t>
            </a:r>
            <a:br>
              <a:rPr lang="en-US" altLang="x-none" sz="3200" dirty="0">
                <a:ea typeface="ＭＳ Ｐゴシック" charset="-128"/>
              </a:rPr>
            </a:br>
            <a:r>
              <a:rPr lang="en-US" altLang="x-none" sz="3200" dirty="0">
                <a:ea typeface="ＭＳ Ｐゴシック" charset="-128"/>
              </a:rPr>
              <a:t>apps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loss tolerant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rate sensitive</a:t>
            </a:r>
          </a:p>
          <a:p>
            <a:pPr lvl="1">
              <a:lnSpc>
                <a:spcPct val="80000"/>
              </a:lnSpc>
            </a:pPr>
            <a:endParaRPr lang="en-US" altLang="x-none" sz="2800" dirty="0">
              <a:ea typeface="ＭＳ Ｐゴシック" charset="-128"/>
            </a:endParaRP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altLang="x-none" sz="3600" dirty="0">
                <a:ea typeface="ＭＳ Ｐゴシック" charset="-128"/>
              </a:rPr>
              <a:t>Other UDP uses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DNS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SNMP</a:t>
            </a:r>
          </a:p>
        </p:txBody>
      </p:sp>
      <p:sp>
        <p:nvSpPr>
          <p:cNvPr id="57347" name="Rectangle 7"/>
          <p:cNvSpPr>
            <a:spLocks noChangeArrowheads="1"/>
          </p:cNvSpPr>
          <p:nvPr/>
        </p:nvSpPr>
        <p:spPr bwMode="auto">
          <a:xfrm>
            <a:off x="5557838" y="2000250"/>
            <a:ext cx="3324225" cy="32004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/>
          </a:p>
        </p:txBody>
      </p:sp>
      <p:sp>
        <p:nvSpPr>
          <p:cNvPr id="57348" name="Rectangle 8"/>
          <p:cNvSpPr>
            <a:spLocks noChangeArrowheads="1"/>
          </p:cNvSpPr>
          <p:nvPr/>
        </p:nvSpPr>
        <p:spPr bwMode="auto">
          <a:xfrm>
            <a:off x="5481638" y="2095500"/>
            <a:ext cx="3324225" cy="32004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/>
          </a:p>
        </p:txBody>
      </p:sp>
      <p:sp>
        <p:nvSpPr>
          <p:cNvPr id="57349" name="Text Box 9"/>
          <p:cNvSpPr txBox="1">
            <a:spLocks noChangeArrowheads="1"/>
          </p:cNvSpPr>
          <p:nvPr/>
        </p:nvSpPr>
        <p:spPr bwMode="auto">
          <a:xfrm>
            <a:off x="5465763" y="2117725"/>
            <a:ext cx="1676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Times New Roman" charset="0"/>
              </a:rPr>
              <a:t>source port #</a:t>
            </a:r>
          </a:p>
        </p:txBody>
      </p:sp>
      <p:sp>
        <p:nvSpPr>
          <p:cNvPr id="57350" name="Text Box 10"/>
          <p:cNvSpPr txBox="1">
            <a:spLocks noChangeArrowheads="1"/>
          </p:cNvSpPr>
          <p:nvPr/>
        </p:nvSpPr>
        <p:spPr bwMode="auto">
          <a:xfrm>
            <a:off x="7245350" y="2117725"/>
            <a:ext cx="14525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Times New Roman" charset="0"/>
              </a:rPr>
              <a:t>dest port #</a:t>
            </a:r>
          </a:p>
        </p:txBody>
      </p:sp>
      <p:sp>
        <p:nvSpPr>
          <p:cNvPr id="57351" name="Line 11"/>
          <p:cNvSpPr>
            <a:spLocks noChangeShapeType="1"/>
          </p:cNvSpPr>
          <p:nvPr/>
        </p:nvSpPr>
        <p:spPr bwMode="auto">
          <a:xfrm flipV="1">
            <a:off x="5472113" y="2495550"/>
            <a:ext cx="332898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2" name="Line 12"/>
          <p:cNvSpPr>
            <a:spLocks noChangeShapeType="1"/>
          </p:cNvSpPr>
          <p:nvPr/>
        </p:nvSpPr>
        <p:spPr bwMode="auto">
          <a:xfrm flipV="1">
            <a:off x="5462588" y="2895600"/>
            <a:ext cx="33242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3" name="Line 13"/>
          <p:cNvSpPr>
            <a:spLocks noChangeShapeType="1"/>
          </p:cNvSpPr>
          <p:nvPr/>
        </p:nvSpPr>
        <p:spPr bwMode="auto">
          <a:xfrm flipV="1">
            <a:off x="7119938" y="2095500"/>
            <a:ext cx="0" cy="3952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4" name="Text Box 14"/>
          <p:cNvSpPr txBox="1">
            <a:spLocks noChangeArrowheads="1"/>
          </p:cNvSpPr>
          <p:nvPr/>
        </p:nvSpPr>
        <p:spPr bwMode="auto">
          <a:xfrm>
            <a:off x="6635750" y="1665288"/>
            <a:ext cx="9493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Times New Roman" charset="0"/>
              </a:rPr>
              <a:t>32 bits</a:t>
            </a:r>
          </a:p>
        </p:txBody>
      </p:sp>
      <p:sp>
        <p:nvSpPr>
          <p:cNvPr id="57355" name="Line 15"/>
          <p:cNvSpPr>
            <a:spLocks noChangeShapeType="1"/>
          </p:cNvSpPr>
          <p:nvPr/>
        </p:nvSpPr>
        <p:spPr bwMode="auto">
          <a:xfrm>
            <a:off x="7648575" y="1862138"/>
            <a:ext cx="1200150" cy="47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6" name="Line 16"/>
          <p:cNvSpPr>
            <a:spLocks noChangeShapeType="1"/>
          </p:cNvSpPr>
          <p:nvPr/>
        </p:nvSpPr>
        <p:spPr bwMode="auto">
          <a:xfrm rot="10800000">
            <a:off x="5538788" y="1871663"/>
            <a:ext cx="11287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7" name="Text Box 17"/>
          <p:cNvSpPr txBox="1">
            <a:spLocks noChangeArrowheads="1"/>
          </p:cNvSpPr>
          <p:nvPr/>
        </p:nvSpPr>
        <p:spPr bwMode="auto">
          <a:xfrm>
            <a:off x="6338888" y="3951288"/>
            <a:ext cx="150177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2000">
                <a:latin typeface="Times New Roman" charset="0"/>
              </a:rPr>
              <a:t>Application</a:t>
            </a:r>
          </a:p>
          <a:p>
            <a:pPr eaLnBrk="1" hangingPunct="1"/>
            <a:r>
              <a:rPr lang="en-US" altLang="x-none" sz="2000">
                <a:latin typeface="Times New Roman" charset="0"/>
              </a:rPr>
              <a:t>data </a:t>
            </a:r>
          </a:p>
          <a:p>
            <a:pPr eaLnBrk="1" hangingPunct="1"/>
            <a:r>
              <a:rPr lang="en-US" altLang="x-none" sz="2000">
                <a:latin typeface="Times New Roman" charset="0"/>
              </a:rPr>
              <a:t>(message)</a:t>
            </a:r>
            <a:endParaRPr lang="en-US" altLang="x-none">
              <a:latin typeface="Times New Roman" charset="0"/>
            </a:endParaRPr>
          </a:p>
        </p:txBody>
      </p:sp>
      <p:sp>
        <p:nvSpPr>
          <p:cNvPr id="57358" name="Text Box 19"/>
          <p:cNvSpPr txBox="1">
            <a:spLocks noChangeArrowheads="1"/>
          </p:cNvSpPr>
          <p:nvPr/>
        </p:nvSpPr>
        <p:spPr bwMode="auto">
          <a:xfrm>
            <a:off x="5910263" y="5518150"/>
            <a:ext cx="26558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2000">
                <a:latin typeface="Times New Roman" charset="0"/>
              </a:rPr>
              <a:t>UDP segment format</a:t>
            </a:r>
            <a:endParaRPr lang="en-US" altLang="x-none">
              <a:latin typeface="Times New Roman" charset="0"/>
            </a:endParaRPr>
          </a:p>
        </p:txBody>
      </p:sp>
      <p:sp>
        <p:nvSpPr>
          <p:cNvPr id="57359" name="Line 20"/>
          <p:cNvSpPr>
            <a:spLocks noChangeShapeType="1"/>
          </p:cNvSpPr>
          <p:nvPr/>
        </p:nvSpPr>
        <p:spPr bwMode="auto">
          <a:xfrm flipV="1">
            <a:off x="7119938" y="2505075"/>
            <a:ext cx="0" cy="3952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0" name="Text Box 22"/>
          <p:cNvSpPr txBox="1">
            <a:spLocks noChangeArrowheads="1"/>
          </p:cNvSpPr>
          <p:nvPr/>
        </p:nvSpPr>
        <p:spPr bwMode="auto">
          <a:xfrm>
            <a:off x="5846763" y="2508250"/>
            <a:ext cx="850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Times New Roman" charset="0"/>
              </a:rPr>
              <a:t>length</a:t>
            </a:r>
          </a:p>
        </p:txBody>
      </p:sp>
      <p:sp>
        <p:nvSpPr>
          <p:cNvPr id="57361" name="Text Box 23"/>
          <p:cNvSpPr txBox="1">
            <a:spLocks noChangeArrowheads="1"/>
          </p:cNvSpPr>
          <p:nvPr/>
        </p:nvSpPr>
        <p:spPr bwMode="auto">
          <a:xfrm>
            <a:off x="7394575" y="2498725"/>
            <a:ext cx="12080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Times New Roman" charset="0"/>
              </a:rPr>
              <a:t>checksum</a:t>
            </a:r>
          </a:p>
        </p:txBody>
      </p:sp>
      <p:sp>
        <p:nvSpPr>
          <p:cNvPr id="57362" name="Text Box 24"/>
          <p:cNvSpPr txBox="1">
            <a:spLocks noChangeArrowheads="1"/>
          </p:cNvSpPr>
          <p:nvPr/>
        </p:nvSpPr>
        <p:spPr bwMode="auto">
          <a:xfrm>
            <a:off x="4090988" y="2212975"/>
            <a:ext cx="1228725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 eaLnBrk="1" hangingPunct="1"/>
            <a:r>
              <a:rPr lang="en-US" altLang="x-none">
                <a:latin typeface="Times New Roman" charset="0"/>
              </a:rPr>
              <a:t>Length, in</a:t>
            </a:r>
          </a:p>
          <a:p>
            <a:pPr algn="r" eaLnBrk="1" hangingPunct="1"/>
            <a:r>
              <a:rPr lang="en-US" altLang="x-none">
                <a:latin typeface="Times New Roman" charset="0"/>
              </a:rPr>
              <a:t>bytes of </a:t>
            </a:r>
            <a:br>
              <a:rPr lang="en-US" altLang="zh-CN">
                <a:latin typeface="Times New Roman" charset="0"/>
                <a:ea typeface="宋体" charset="-122"/>
              </a:rPr>
            </a:br>
            <a:r>
              <a:rPr lang="en-US" altLang="x-none">
                <a:latin typeface="Times New Roman" charset="0"/>
              </a:rPr>
              <a:t>UDP</a:t>
            </a:r>
            <a:br>
              <a:rPr lang="en-US" altLang="zh-CN">
                <a:latin typeface="Times New Roman" charset="0"/>
                <a:ea typeface="宋体" charset="-122"/>
              </a:rPr>
            </a:br>
            <a:r>
              <a:rPr lang="en-US" altLang="x-none">
                <a:latin typeface="Times New Roman" charset="0"/>
              </a:rPr>
              <a:t>segment,</a:t>
            </a:r>
          </a:p>
          <a:p>
            <a:pPr algn="r" eaLnBrk="1" hangingPunct="1"/>
            <a:r>
              <a:rPr lang="en-US" altLang="x-none">
                <a:latin typeface="Times New Roman" charset="0"/>
              </a:rPr>
              <a:t>including</a:t>
            </a:r>
          </a:p>
          <a:p>
            <a:pPr algn="r" eaLnBrk="1" hangingPunct="1"/>
            <a:r>
              <a:rPr lang="en-US" altLang="x-none">
                <a:latin typeface="Times New Roman" charset="0"/>
              </a:rPr>
              <a:t>header</a:t>
            </a:r>
          </a:p>
        </p:txBody>
      </p:sp>
      <p:sp>
        <p:nvSpPr>
          <p:cNvPr id="57363" name="Line 25"/>
          <p:cNvSpPr>
            <a:spLocks noChangeShapeType="1"/>
          </p:cNvSpPr>
          <p:nvPr/>
        </p:nvSpPr>
        <p:spPr bwMode="auto">
          <a:xfrm>
            <a:off x="5195888" y="2543175"/>
            <a:ext cx="714375" cy="1428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30498-AE79-BE45-96D5-B15E75DF3F04}" type="slidenum">
              <a:rPr lang="en-US" altLang="x-none" smtClean="0"/>
              <a:pPr/>
              <a:t>12</a:t>
            </a:fld>
            <a:endParaRPr lang="en-US" altLang="x-none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UDP Checksum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4363" y="2403475"/>
            <a:ext cx="3800475" cy="4279900"/>
          </a:xfrm>
        </p:spPr>
        <p:txBody>
          <a:bodyPr/>
          <a:lstStyle/>
          <a:p>
            <a:pPr>
              <a:buFont typeface="ZapfDingbats" charset="0"/>
              <a:buNone/>
            </a:pPr>
            <a:r>
              <a:rPr lang="en-US" altLang="x-none" sz="2400" u="sng" dirty="0">
                <a:solidFill>
                  <a:srgbClr val="FF0000"/>
                </a:solidFill>
                <a:ea typeface="ＭＳ Ｐゴシック" charset="-128"/>
              </a:rPr>
              <a:t>Sender:</a:t>
            </a:r>
            <a:endParaRPr lang="en-US" altLang="x-none" sz="2400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treat segment contents as sequence of 16-bit integers</a:t>
            </a:r>
            <a:br>
              <a:rPr lang="en-US" altLang="x-none" sz="2000" dirty="0">
                <a:ea typeface="ＭＳ Ｐゴシック" charset="-128"/>
              </a:rPr>
            </a:br>
            <a:endParaRPr lang="en-US" altLang="x-none" sz="2000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checksum: addition of segment contents to be zero</a:t>
            </a:r>
          </a:p>
          <a:p>
            <a:pPr>
              <a:buFont typeface="Wingdings" pitchFamily="2" charset="2"/>
              <a:buChar char="q"/>
            </a:pPr>
            <a:endParaRPr lang="en-US" altLang="x-none" sz="2000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sender puts checksum value into UDP checksum field</a:t>
            </a:r>
            <a:endParaRPr lang="en-US" altLang="x-none" sz="2400" dirty="0">
              <a:ea typeface="ＭＳ Ｐゴシック" charset="-128"/>
            </a:endParaRP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552700"/>
            <a:ext cx="4057650" cy="3257550"/>
          </a:xfrm>
        </p:spPr>
        <p:txBody>
          <a:bodyPr/>
          <a:lstStyle/>
          <a:p>
            <a:pPr>
              <a:buFont typeface="ZapfDingbats" charset="0"/>
              <a:buNone/>
            </a:pPr>
            <a:r>
              <a:rPr lang="en-US" altLang="x-none" sz="2400" u="sng" dirty="0">
                <a:solidFill>
                  <a:srgbClr val="FF0000"/>
                </a:solidFill>
                <a:ea typeface="ＭＳ Ｐゴシック" charset="-128"/>
              </a:rPr>
              <a:t>Receiver:</a:t>
            </a:r>
            <a:endParaRPr lang="en-US" altLang="x-none" sz="2400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compute sum of segment and checksum; check if sum zero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NO - error detected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YES - no error detected. </a:t>
            </a:r>
            <a:r>
              <a:rPr lang="en-US" altLang="x-none" sz="2000" i="1" dirty="0">
                <a:ea typeface="ＭＳ Ｐゴシック" charset="-128"/>
              </a:rPr>
              <a:t>But maybe errors nonetheless?</a:t>
            </a:r>
            <a:r>
              <a:rPr lang="en-US" altLang="x-none" sz="2000" dirty="0">
                <a:ea typeface="ＭＳ Ｐゴシック" charset="-128"/>
              </a:rPr>
              <a:t> </a:t>
            </a:r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609600" y="1457325"/>
            <a:ext cx="792480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 altLang="x-none" u="sng">
                <a:solidFill>
                  <a:srgbClr val="FF0000"/>
                </a:solidFill>
                <a:latin typeface="Comic Sans MS" charset="0"/>
              </a:rPr>
              <a:t>Goal:</a:t>
            </a:r>
            <a:r>
              <a:rPr lang="en-US" altLang="x-none">
                <a:latin typeface="Comic Sans MS" charset="0"/>
              </a:rPr>
              <a:t> end-to-end detection of </a:t>
            </a:r>
            <a:r>
              <a:rPr lang="ja-JP" altLang="en-US">
                <a:latin typeface="Comic Sans MS" charset="0"/>
              </a:rPr>
              <a:t>“</a:t>
            </a:r>
            <a:r>
              <a:rPr lang="en-US" altLang="ja-JP">
                <a:latin typeface="Comic Sans MS" charset="0"/>
              </a:rPr>
              <a:t>errors</a:t>
            </a:r>
            <a:r>
              <a:rPr lang="ja-JP" altLang="en-US">
                <a:latin typeface="Comic Sans MS" charset="0"/>
              </a:rPr>
              <a:t>”</a:t>
            </a:r>
            <a:r>
              <a:rPr lang="en-US" altLang="ja-JP">
                <a:latin typeface="Comic Sans MS" charset="0"/>
              </a:rPr>
              <a:t> (e.g., flipped bits) in transmitted segment</a:t>
            </a:r>
            <a:endParaRPr lang="en-US" altLang="x-none">
              <a:latin typeface="Comic Sans MS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30498-AE79-BE45-96D5-B15E75DF3F04}" type="slidenum">
              <a:rPr lang="en-US" altLang="x-none" smtClean="0"/>
              <a:pPr/>
              <a:t>13</a:t>
            </a:fld>
            <a:endParaRPr lang="en-US" altLang="x-non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  <p:bldP spid="2048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4838" cy="1143000"/>
          </a:xfrm>
        </p:spPr>
        <p:txBody>
          <a:bodyPr/>
          <a:lstStyle/>
          <a:p>
            <a:r>
              <a:rPr lang="en-US" altLang="x-none">
                <a:ea typeface="ＭＳ Ｐゴシック" charset="-128"/>
              </a:rPr>
              <a:t>One</a:t>
            </a:r>
            <a:r>
              <a:rPr lang="ja-JP" altLang="en-US">
                <a:ea typeface="ＭＳ Ｐゴシック" charset="-128"/>
              </a:rPr>
              <a:t>’</a:t>
            </a:r>
            <a:r>
              <a:rPr lang="en-US" altLang="ja-JP">
                <a:ea typeface="ＭＳ Ｐゴシック" charset="-128"/>
              </a:rPr>
              <a:t>s Complement Arithmetic</a:t>
            </a:r>
            <a:endParaRPr lang="en-US" altLang="x-none">
              <a:ea typeface="ＭＳ Ｐゴシック" charset="-128"/>
            </a:endParaRPr>
          </a:p>
        </p:txBody>
      </p:sp>
      <p:sp>
        <p:nvSpPr>
          <p:cNvPr id="61442" name="Content Placeholder 2"/>
          <p:cNvSpPr>
            <a:spLocks noGrp="1"/>
          </p:cNvSpPr>
          <p:nvPr>
            <p:ph sz="half" idx="1"/>
          </p:nvPr>
        </p:nvSpPr>
        <p:spPr>
          <a:xfrm>
            <a:off x="520700" y="1509713"/>
            <a:ext cx="7759700" cy="478155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UDP checksum is based on one</a:t>
            </a:r>
            <a:r>
              <a:rPr lang="ja-JP" altLang="en-US" sz="2400">
                <a:ea typeface="ＭＳ Ｐゴシック" charset="-128"/>
              </a:rPr>
              <a:t>’</a:t>
            </a:r>
            <a:r>
              <a:rPr lang="en-US" altLang="ja-JP" sz="2400" dirty="0">
                <a:ea typeface="ＭＳ Ｐゴシック" charset="-128"/>
              </a:rPr>
              <a:t>s complement arithmetic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one</a:t>
            </a:r>
            <a:r>
              <a:rPr lang="ja-JP" altLang="en-US" sz="2000">
                <a:ea typeface="ＭＳ Ｐゴシック" charset="-128"/>
              </a:rPr>
              <a:t>’</a:t>
            </a:r>
            <a:r>
              <a:rPr lang="en-US" altLang="ja-JP" sz="2000" dirty="0">
                <a:ea typeface="ＭＳ Ｐゴシック" charset="-128"/>
              </a:rPr>
              <a:t>s complement was a common representation of </a:t>
            </a:r>
            <a:r>
              <a:rPr lang="en-US" altLang="ja-JP" sz="2000" dirty="0">
                <a:solidFill>
                  <a:srgbClr val="C00000"/>
                </a:solidFill>
                <a:ea typeface="ＭＳ Ｐゴシック" charset="-128"/>
              </a:rPr>
              <a:t>signed</a:t>
            </a:r>
            <a:r>
              <a:rPr lang="en-US" altLang="ja-JP" sz="2000" dirty="0">
                <a:ea typeface="ＭＳ Ｐゴシック" charset="-128"/>
              </a:rPr>
              <a:t> numbers in early computers</a:t>
            </a:r>
          </a:p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One</a:t>
            </a:r>
            <a:r>
              <a:rPr lang="ja-JP" altLang="en-US" sz="2400">
                <a:ea typeface="ＭＳ Ｐゴシック" charset="-128"/>
              </a:rPr>
              <a:t>’</a:t>
            </a:r>
            <a:r>
              <a:rPr lang="en-US" altLang="ja-JP" sz="2400" dirty="0">
                <a:ea typeface="ＭＳ Ｐゴシック" charset="-128"/>
              </a:rPr>
              <a:t>s complement representation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bit-wise NOT for negative numbers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example: assume 8 bits</a:t>
            </a:r>
          </a:p>
          <a:p>
            <a:pPr lvl="2"/>
            <a:r>
              <a:rPr lang="en-US" altLang="x-none" sz="1800" dirty="0">
                <a:latin typeface="Courier New" charset="0"/>
                <a:ea typeface="ＭＳ Ｐゴシック" charset="-128"/>
              </a:rPr>
              <a:t>00000000: 0</a:t>
            </a:r>
          </a:p>
          <a:p>
            <a:pPr lvl="2"/>
            <a:r>
              <a:rPr lang="en-US" altLang="x-none" sz="1800" dirty="0">
                <a:latin typeface="Courier New" charset="0"/>
                <a:ea typeface="ＭＳ Ｐゴシック" charset="-128"/>
              </a:rPr>
              <a:t>00000001: 1</a:t>
            </a:r>
          </a:p>
          <a:p>
            <a:pPr lvl="2"/>
            <a:r>
              <a:rPr lang="en-US" altLang="x-none" sz="1800" dirty="0">
                <a:latin typeface="Courier New" charset="0"/>
                <a:ea typeface="ＭＳ Ｐゴシック" charset="-128"/>
              </a:rPr>
              <a:t>01111111: 127 </a:t>
            </a:r>
          </a:p>
          <a:p>
            <a:pPr lvl="2"/>
            <a:r>
              <a:rPr lang="en-US" altLang="x-none" sz="1800" dirty="0">
                <a:latin typeface="Courier New" charset="0"/>
                <a:ea typeface="ＭＳ Ｐゴシック" charset="-128"/>
              </a:rPr>
              <a:t>10000000: ?</a:t>
            </a:r>
          </a:p>
          <a:p>
            <a:pPr lvl="2"/>
            <a:r>
              <a:rPr lang="en-US" altLang="x-none" sz="1800" dirty="0">
                <a:latin typeface="Courier New" charset="0"/>
                <a:ea typeface="ＭＳ Ｐゴシック" charset="-128"/>
              </a:rPr>
              <a:t>11111111: ?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addition:  conventional binary addition except adding any resulting carry back into the resulting sum</a:t>
            </a:r>
          </a:p>
          <a:p>
            <a:pPr lvl="2"/>
            <a:r>
              <a:rPr lang="en-US" altLang="x-none" sz="1600" dirty="0">
                <a:ea typeface="ＭＳ Ｐゴシック" charset="-128"/>
              </a:rPr>
              <a:t>Example: -1 + 2</a:t>
            </a:r>
          </a:p>
        </p:txBody>
      </p:sp>
      <p:sp>
        <p:nvSpPr>
          <p:cNvPr id="6144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33070E24-294C-8243-9CCB-2E844739E4D4}" type="slidenum">
              <a:rPr lang="en-US" altLang="x-none" sz="1400">
                <a:latin typeface="Times New Roman" charset="0"/>
              </a:rPr>
              <a:pPr eaLnBrk="1" hangingPunct="1"/>
              <a:t>14</a:t>
            </a:fld>
            <a:endParaRPr lang="en-US" altLang="x-none" sz="1400">
              <a:latin typeface="Times New Roman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ChangeArrowheads="1"/>
          </p:cNvSpPr>
          <p:nvPr/>
        </p:nvSpPr>
        <p:spPr bwMode="auto">
          <a:xfrm>
            <a:off x="561975" y="342900"/>
            <a:ext cx="777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zh-CN" sz="4000" u="sng" dirty="0">
                <a:solidFill>
                  <a:schemeClr val="accent2"/>
                </a:solidFill>
                <a:latin typeface="+mn-lt"/>
                <a:ea typeface="宋体" pitchFamily="2" charset="-122"/>
                <a:cs typeface="ＭＳ Ｐゴシック" charset="0"/>
              </a:rPr>
              <a:t>UDP</a:t>
            </a:r>
            <a:r>
              <a:rPr lang="en-US" sz="4000" u="sng" dirty="0">
                <a:solidFill>
                  <a:schemeClr val="accent2"/>
                </a:solidFill>
                <a:latin typeface="+mn-lt"/>
                <a:ea typeface="+mn-ea"/>
                <a:cs typeface="ＭＳ Ｐゴシック" charset="0"/>
              </a:rPr>
              <a:t> Checksum: Algorithm</a:t>
            </a:r>
          </a:p>
        </p:txBody>
      </p:sp>
      <p:sp>
        <p:nvSpPr>
          <p:cNvPr id="21507" name="Rectangle 5"/>
          <p:cNvSpPr>
            <a:spLocks noChangeArrowheads="1"/>
          </p:cNvSpPr>
          <p:nvPr/>
        </p:nvSpPr>
        <p:spPr bwMode="auto">
          <a:xfrm>
            <a:off x="533400" y="1530350"/>
            <a:ext cx="7772400" cy="227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3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Char char="r"/>
              <a:defRPr/>
            </a:pPr>
            <a:r>
              <a:rPr lang="en-US" dirty="0">
                <a:latin typeface="+mn-lt"/>
                <a:ea typeface="+mn-ea"/>
                <a:cs typeface="ＭＳ Ｐゴシック" charset="0"/>
              </a:rPr>
              <a:t>Example checksum:</a:t>
            </a:r>
          </a:p>
        </p:txBody>
      </p:sp>
      <p:sp>
        <p:nvSpPr>
          <p:cNvPr id="21508" name="Text Box 6"/>
          <p:cNvSpPr txBox="1">
            <a:spLocks noChangeArrowheads="1"/>
          </p:cNvSpPr>
          <p:nvPr/>
        </p:nvSpPr>
        <p:spPr bwMode="auto">
          <a:xfrm>
            <a:off x="1905000" y="2228850"/>
            <a:ext cx="6400800" cy="237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med"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2000" b="1">
                <a:solidFill>
                  <a:schemeClr val="bg1"/>
                </a:solidFill>
                <a:latin typeface="Comic Sans MS" charset="0"/>
              </a:rPr>
              <a:t>1</a:t>
            </a:r>
            <a:r>
              <a:rPr lang="en-US" altLang="x-none" sz="2000" b="1">
                <a:latin typeface="Comic Sans MS" charset="0"/>
              </a:rPr>
              <a:t>  1  1  1  0  0  1  1  0  0  1  1  0  0  1  1  0</a:t>
            </a:r>
          </a:p>
          <a:p>
            <a:pPr eaLnBrk="1" hangingPunct="1"/>
            <a:r>
              <a:rPr lang="en-US" altLang="x-none" sz="2000" b="1">
                <a:solidFill>
                  <a:schemeClr val="bg1"/>
                </a:solidFill>
                <a:latin typeface="Comic Sans MS" charset="0"/>
              </a:rPr>
              <a:t>1</a:t>
            </a:r>
            <a:r>
              <a:rPr lang="en-US" altLang="x-none" sz="2000" b="1">
                <a:latin typeface="Comic Sans MS" charset="0"/>
              </a:rPr>
              <a:t>  1  1  0  1  0  1  0  1  0  1  0  1  0  1  0  1</a:t>
            </a:r>
          </a:p>
          <a:p>
            <a:pPr eaLnBrk="1" hangingPunct="1">
              <a:lnSpc>
                <a:spcPct val="120000"/>
              </a:lnSpc>
            </a:pPr>
            <a:endParaRPr lang="en-US" altLang="x-none" sz="2000" b="1">
              <a:latin typeface="Comic Sans MS" charset="0"/>
            </a:endParaRPr>
          </a:p>
          <a:p>
            <a:pPr eaLnBrk="1" hangingPunct="1"/>
            <a:r>
              <a:rPr lang="en-US" altLang="x-none" sz="2000" b="1">
                <a:latin typeface="Comic Sans MS" charset="0"/>
              </a:rPr>
              <a:t>1  1  0  1  1  1  0  1  1  1  0  1  1  1  0  1  1</a:t>
            </a:r>
          </a:p>
          <a:p>
            <a:pPr eaLnBrk="1" hangingPunct="1">
              <a:lnSpc>
                <a:spcPct val="120000"/>
              </a:lnSpc>
            </a:pPr>
            <a:endParaRPr lang="en-US" altLang="x-none" sz="2000" b="1">
              <a:latin typeface="Comic Sans MS" charset="0"/>
            </a:endParaRPr>
          </a:p>
          <a:p>
            <a:pPr eaLnBrk="1" hangingPunct="1"/>
            <a:r>
              <a:rPr lang="en-US" altLang="x-none" sz="2000" b="1">
                <a:solidFill>
                  <a:schemeClr val="bg1"/>
                </a:solidFill>
                <a:latin typeface="Comic Sans MS" charset="0"/>
              </a:rPr>
              <a:t>1</a:t>
            </a:r>
            <a:r>
              <a:rPr lang="en-US" altLang="x-none" sz="2000" b="1">
                <a:latin typeface="Comic Sans MS" charset="0"/>
              </a:rPr>
              <a:t>  1  0  1  1  1  0  1  1  1  0  1  1  1  1  0  0</a:t>
            </a:r>
          </a:p>
          <a:p>
            <a:pPr eaLnBrk="1" hangingPunct="1"/>
            <a:r>
              <a:rPr lang="en-US" altLang="x-none" sz="2000" b="1">
                <a:solidFill>
                  <a:schemeClr val="bg1"/>
                </a:solidFill>
                <a:latin typeface="Comic Sans MS" charset="0"/>
              </a:rPr>
              <a:t> </a:t>
            </a:r>
            <a:r>
              <a:rPr lang="en-US" altLang="x-none" sz="2000" b="1">
                <a:latin typeface="Comic Sans MS" charset="0"/>
              </a:rPr>
              <a:t>  0  1  0  0  0  1  0  0  0  1  0  0  0  0  1  1</a:t>
            </a:r>
            <a:endParaRPr lang="en-US" altLang="x-none" b="1">
              <a:latin typeface="Comic Sans MS" charset="0"/>
            </a:endParaRPr>
          </a:p>
        </p:txBody>
      </p:sp>
      <p:sp>
        <p:nvSpPr>
          <p:cNvPr id="21509" name="Line 7"/>
          <p:cNvSpPr>
            <a:spLocks noChangeShapeType="1"/>
          </p:cNvSpPr>
          <p:nvPr/>
        </p:nvSpPr>
        <p:spPr bwMode="auto">
          <a:xfrm flipH="1">
            <a:off x="1828800" y="3055938"/>
            <a:ext cx="6477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med"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+mn-lt"/>
              <a:ea typeface="+mn-ea"/>
              <a:cs typeface="ＭＳ Ｐゴシック" charset="0"/>
            </a:endParaRPr>
          </a:p>
        </p:txBody>
      </p:sp>
      <p:sp>
        <p:nvSpPr>
          <p:cNvPr id="63493" name="Oval 8"/>
          <p:cNvSpPr>
            <a:spLocks noChangeArrowheads="1"/>
          </p:cNvSpPr>
          <p:nvPr/>
        </p:nvSpPr>
        <p:spPr bwMode="auto">
          <a:xfrm>
            <a:off x="1905000" y="3232150"/>
            <a:ext cx="304800" cy="3048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 type="none" w="sm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>
              <a:latin typeface="Comic Sans MS" charset="0"/>
            </a:endParaRPr>
          </a:p>
        </p:txBody>
      </p:sp>
      <p:sp>
        <p:nvSpPr>
          <p:cNvPr id="21511" name="Text Box 9"/>
          <p:cNvSpPr txBox="1">
            <a:spLocks noChangeArrowheads="1"/>
          </p:cNvSpPr>
          <p:nvPr/>
        </p:nvSpPr>
        <p:spPr bwMode="auto">
          <a:xfrm>
            <a:off x="304800" y="3187700"/>
            <a:ext cx="1546225" cy="396875"/>
          </a:xfrm>
          <a:prstGeom prst="rect">
            <a:avLst/>
          </a:prstGeom>
          <a:noFill/>
          <a:ln w="9525">
            <a:noFill/>
            <a:miter lim="800000"/>
            <a:headEnd type="none" w="sm" len="med"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latin typeface="+mn-lt"/>
                <a:ea typeface="+mn-ea"/>
                <a:cs typeface="ＭＳ Ｐゴシック" charset="0"/>
              </a:rPr>
              <a:t>wraparound</a:t>
            </a:r>
          </a:p>
        </p:txBody>
      </p:sp>
      <p:sp>
        <p:nvSpPr>
          <p:cNvPr id="21512" name="Text Box 10"/>
          <p:cNvSpPr txBox="1">
            <a:spLocks noChangeArrowheads="1"/>
          </p:cNvSpPr>
          <p:nvPr/>
        </p:nvSpPr>
        <p:spPr bwMode="auto">
          <a:xfrm>
            <a:off x="1214438" y="3795713"/>
            <a:ext cx="636587" cy="396875"/>
          </a:xfrm>
          <a:prstGeom prst="rect">
            <a:avLst/>
          </a:prstGeom>
          <a:noFill/>
          <a:ln w="9525">
            <a:noFill/>
            <a:miter lim="800000"/>
            <a:headEnd type="none" w="sm" len="med"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latin typeface="+mn-lt"/>
                <a:ea typeface="+mn-ea"/>
                <a:cs typeface="ＭＳ Ｐゴシック" charset="0"/>
              </a:rPr>
              <a:t>sum</a:t>
            </a:r>
          </a:p>
        </p:txBody>
      </p:sp>
      <p:sp>
        <p:nvSpPr>
          <p:cNvPr id="21513" name="Text Box 11"/>
          <p:cNvSpPr txBox="1">
            <a:spLocks noChangeArrowheads="1"/>
          </p:cNvSpPr>
          <p:nvPr/>
        </p:nvSpPr>
        <p:spPr bwMode="auto">
          <a:xfrm>
            <a:off x="531813" y="4148138"/>
            <a:ext cx="1319212" cy="396875"/>
          </a:xfrm>
          <a:prstGeom prst="rect">
            <a:avLst/>
          </a:prstGeom>
          <a:noFill/>
          <a:ln w="9525">
            <a:noFill/>
            <a:miter lim="800000"/>
            <a:headEnd type="none" w="sm" len="med"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  <a:ea typeface="+mn-ea"/>
                <a:cs typeface="ＭＳ Ｐゴシック" charset="0"/>
              </a:rPr>
              <a:t>checksum</a:t>
            </a:r>
          </a:p>
        </p:txBody>
      </p:sp>
      <p:sp>
        <p:nvSpPr>
          <p:cNvPr id="21514" name="Line 12"/>
          <p:cNvSpPr>
            <a:spLocks noChangeShapeType="1"/>
          </p:cNvSpPr>
          <p:nvPr/>
        </p:nvSpPr>
        <p:spPr bwMode="auto">
          <a:xfrm flipH="1">
            <a:off x="1828800" y="3775075"/>
            <a:ext cx="6477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med"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+mn-lt"/>
              <a:ea typeface="+mn-ea"/>
              <a:cs typeface="ＭＳ Ｐゴシック" charset="0"/>
            </a:endParaRPr>
          </a:p>
        </p:txBody>
      </p:sp>
      <p:sp>
        <p:nvSpPr>
          <p:cNvPr id="63498" name="Freeform 13"/>
          <p:cNvSpPr>
            <a:spLocks/>
          </p:cNvSpPr>
          <p:nvPr/>
        </p:nvSpPr>
        <p:spPr bwMode="auto">
          <a:xfrm>
            <a:off x="2066925" y="3538538"/>
            <a:ext cx="6013450" cy="92075"/>
          </a:xfrm>
          <a:custGeom>
            <a:avLst/>
            <a:gdLst>
              <a:gd name="T0" fmla="*/ 0 w 3788"/>
              <a:gd name="T1" fmla="*/ 0 h 58"/>
              <a:gd name="T2" fmla="*/ 0 w 3788"/>
              <a:gd name="T3" fmla="*/ 2147483647 h 58"/>
              <a:gd name="T4" fmla="*/ 2147483647 w 3788"/>
              <a:gd name="T5" fmla="*/ 2147483647 h 58"/>
              <a:gd name="T6" fmla="*/ 0 60000 65536"/>
              <a:gd name="T7" fmla="*/ 0 60000 65536"/>
              <a:gd name="T8" fmla="*/ 0 60000 65536"/>
              <a:gd name="T9" fmla="*/ 0 w 3788"/>
              <a:gd name="T10" fmla="*/ 0 h 58"/>
              <a:gd name="T11" fmla="*/ 3788 w 3788"/>
              <a:gd name="T12" fmla="*/ 58 h 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788" h="58">
                <a:moveTo>
                  <a:pt x="0" y="0"/>
                </a:moveTo>
                <a:lnTo>
                  <a:pt x="0" y="58"/>
                </a:lnTo>
                <a:lnTo>
                  <a:pt x="3788" y="58"/>
                </a:lnTo>
              </a:path>
            </a:pathLst>
          </a:custGeom>
          <a:noFill/>
          <a:ln w="9525">
            <a:solidFill>
              <a:srgbClr val="FF0000"/>
            </a:solidFill>
            <a:round/>
            <a:headEnd type="none" w="sm" len="med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9" name="Rectangle 12"/>
          <p:cNvSpPr>
            <a:spLocks noChangeArrowheads="1"/>
          </p:cNvSpPr>
          <p:nvPr/>
        </p:nvSpPr>
        <p:spPr bwMode="auto">
          <a:xfrm>
            <a:off x="557213" y="4729163"/>
            <a:ext cx="742473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en-US" altLang="x-none"/>
          </a:p>
          <a:p>
            <a:pPr eaLnBrk="1" hangingPunct="1"/>
            <a:r>
              <a:rPr lang="en-US" altLang="x-none"/>
              <a:t>- For fast implementation of computing UDP checksum, see http://www.faqs.org/rfcs/rfc1071.html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B7456-F267-5C4C-AD02-446DDDC385E0}" type="slidenum">
              <a:rPr lang="en-US" altLang="x-none" smtClean="0"/>
              <a:pPr/>
              <a:t>15</a:t>
            </a:fld>
            <a:endParaRPr lang="en-US" altLang="x-non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UDP Checksum: Coverage</a:t>
            </a:r>
          </a:p>
        </p:txBody>
      </p:sp>
      <p:sp>
        <p:nvSpPr>
          <p:cNvPr id="6553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07988" y="1870075"/>
            <a:ext cx="3730625" cy="4233863"/>
          </a:xfrm>
        </p:spPr>
        <p:txBody>
          <a:bodyPr/>
          <a:lstStyle/>
          <a:p>
            <a:pPr>
              <a:buFont typeface="ZapfDingbats" charset="0"/>
              <a:buNone/>
            </a:pPr>
            <a:r>
              <a:rPr lang="en-US" altLang="x-none" sz="2000" dirty="0">
                <a:ea typeface="ＭＳ Ｐゴシック" charset="-128"/>
              </a:rPr>
              <a:t>Calculated over:</a:t>
            </a:r>
          </a:p>
          <a:p>
            <a:pPr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A pseudo-header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1600" dirty="0">
                <a:ea typeface="ＭＳ Ｐゴシック" charset="-128"/>
              </a:rPr>
              <a:t>IP Source Address </a:t>
            </a:r>
            <a:br>
              <a:rPr lang="en-US" altLang="x-none" sz="1600" dirty="0">
                <a:ea typeface="ＭＳ Ｐゴシック" charset="-128"/>
              </a:rPr>
            </a:br>
            <a:r>
              <a:rPr lang="en-US" altLang="x-none" sz="1600" dirty="0">
                <a:ea typeface="ＭＳ Ｐゴシック" charset="-128"/>
              </a:rPr>
              <a:t>(4 bytes)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1600" dirty="0">
                <a:ea typeface="ＭＳ Ｐゴシック" charset="-128"/>
              </a:rPr>
              <a:t>IP Destination Address </a:t>
            </a:r>
            <a:br>
              <a:rPr lang="en-US" altLang="x-none" sz="1600" dirty="0">
                <a:ea typeface="ＭＳ Ｐゴシック" charset="-128"/>
              </a:rPr>
            </a:br>
            <a:r>
              <a:rPr lang="en-US" altLang="x-none" sz="1600" dirty="0">
                <a:ea typeface="ＭＳ Ｐゴシック" charset="-128"/>
              </a:rPr>
              <a:t>(4 bytes)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1600" dirty="0">
                <a:ea typeface="ＭＳ Ｐゴシック" charset="-128"/>
              </a:rPr>
              <a:t>Protocol (2 bytes)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1600" dirty="0">
                <a:ea typeface="ＭＳ Ｐゴシック" charset="-128"/>
              </a:rPr>
              <a:t>UDP Length (2 bytes)</a:t>
            </a:r>
          </a:p>
          <a:p>
            <a:pPr lvl="1"/>
            <a:endParaRPr lang="en-US" altLang="x-none" sz="1600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UDP header</a:t>
            </a:r>
          </a:p>
          <a:p>
            <a:pPr>
              <a:buFont typeface="Wingdings" pitchFamily="2" charset="2"/>
              <a:buChar char="q"/>
            </a:pPr>
            <a:endParaRPr lang="en-US" altLang="x-none" sz="2000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UDP data</a:t>
            </a:r>
          </a:p>
          <a:p>
            <a:pPr>
              <a:buFont typeface="ZapfDingbats" charset="0"/>
              <a:buNone/>
            </a:pPr>
            <a:endParaRPr lang="en-US" altLang="x-none" sz="2000" dirty="0">
              <a:ea typeface="ＭＳ Ｐゴシック" charset="-128"/>
            </a:endParaRPr>
          </a:p>
        </p:txBody>
      </p:sp>
      <p:pic>
        <p:nvPicPr>
          <p:cNvPr id="65539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65" t="30302" r="13779" b="7063"/>
          <a:stretch>
            <a:fillRect/>
          </a:stretch>
        </p:blipFill>
        <p:spPr bwMode="auto">
          <a:xfrm>
            <a:off x="3511550" y="2100263"/>
            <a:ext cx="5632450" cy="354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30498-AE79-BE45-96D5-B15E75DF3F04}" type="slidenum">
              <a:rPr lang="en-US" altLang="x-none" smtClean="0"/>
              <a:pPr/>
              <a:t>16</a:t>
            </a:fld>
            <a:endParaRPr lang="en-US" altLang="x-none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EF7F118A-62B3-D046-A1F1-CEB1263B5E16}" type="slidenum">
              <a:rPr lang="en-US" altLang="x-none" sz="1400">
                <a:solidFill>
                  <a:srgbClr val="000000"/>
                </a:solidFill>
                <a:latin typeface="Times New Roman" charset="0"/>
              </a:rPr>
              <a:pPr eaLnBrk="1" hangingPunct="1"/>
              <a:t>17</a:t>
            </a:fld>
            <a:endParaRPr lang="en-US" altLang="x-none" sz="14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4819" name="Rectangle 4"/>
          <p:cNvSpPr>
            <a:spLocks noChangeArrowheads="1"/>
          </p:cNvSpPr>
          <p:nvPr/>
        </p:nvSpPr>
        <p:spPr bwMode="auto">
          <a:xfrm>
            <a:off x="533400" y="228600"/>
            <a:ext cx="8610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defTabSz="914400" eaLnBrk="0" hangingPunct="0">
              <a:defRPr/>
            </a:pPr>
            <a:r>
              <a:rPr lang="en-US" sz="3600" u="sng" dirty="0">
                <a:solidFill>
                  <a:srgbClr val="3333CC"/>
                </a:solidFill>
                <a:latin typeface="Comic Sans MS" charset="0"/>
                <a:ea typeface="ＭＳ Ｐゴシック" charset="0"/>
              </a:rPr>
              <a:t>General Error Detection (Checksum)</a:t>
            </a:r>
          </a:p>
        </p:txBody>
      </p:sp>
      <p:pic>
        <p:nvPicPr>
          <p:cNvPr id="67587" name="Picture 5" descr="521 Error Detect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9113" y="1403350"/>
            <a:ext cx="5670550" cy="310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1" name="Text Box 6"/>
          <p:cNvSpPr txBox="1">
            <a:spLocks noChangeArrowheads="1"/>
          </p:cNvSpPr>
          <p:nvPr/>
        </p:nvSpPr>
        <p:spPr bwMode="auto">
          <a:xfrm>
            <a:off x="361950" y="4695825"/>
            <a:ext cx="8331200" cy="189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defTabSz="914400" eaLnBrk="0" hangingPunct="0">
              <a:defRPr/>
            </a:pPr>
            <a:r>
              <a:rPr lang="en-US" sz="1800" dirty="0">
                <a:solidFill>
                  <a:srgbClr val="000000"/>
                </a:solidFill>
              </a:rPr>
              <a:t>D    = Data protected by error checking, may include header fields</a:t>
            </a:r>
          </a:p>
          <a:p>
            <a:pPr defTabSz="914400" eaLnBrk="0" hangingPunct="0">
              <a:defRPr/>
            </a:pPr>
            <a:r>
              <a:rPr lang="en-US" sz="1800" dirty="0">
                <a:solidFill>
                  <a:srgbClr val="000000"/>
                </a:solidFill>
              </a:rPr>
              <a:t>ED = Error Detection bits (redundancy)</a:t>
            </a:r>
          </a:p>
          <a:p>
            <a:pPr defTabSz="914400" eaLnBrk="0" hangingPunct="0">
              <a:defRPr/>
            </a:pPr>
            <a:endParaRPr lang="en-US" sz="2000" dirty="0">
              <a:solidFill>
                <a:srgbClr val="000000"/>
              </a:solidFill>
            </a:endParaRPr>
          </a:p>
          <a:p>
            <a:pPr defTabSz="914400" eaLnBrk="0" hangingPunct="0">
              <a:buFontTx/>
              <a:buChar char="•"/>
              <a:defRPr/>
            </a:pPr>
            <a:r>
              <a:rPr lang="en-US" sz="2000" dirty="0">
                <a:solidFill>
                  <a:srgbClr val="000000"/>
                </a:solidFill>
              </a:rPr>
              <a:t> Error detection not 100% reliable!</a:t>
            </a:r>
          </a:p>
          <a:p>
            <a:pPr marL="457200" lvl="1" indent="0" defTabSz="914400" eaLnBrk="0" hangingPunct="0">
              <a:buFontTx/>
              <a:buChar char="•"/>
              <a:defRPr/>
            </a:pPr>
            <a:r>
              <a:rPr lang="en-US" sz="2000" dirty="0">
                <a:solidFill>
                  <a:srgbClr val="000000"/>
                </a:solidFill>
              </a:rPr>
              <a:t> a good error detector may miss some errors, but rarely</a:t>
            </a:r>
          </a:p>
          <a:p>
            <a:pPr marL="457200" lvl="1" indent="0" defTabSz="914400" eaLnBrk="0" hangingPunct="0">
              <a:buFontTx/>
              <a:buChar char="•"/>
              <a:defRPr/>
            </a:pPr>
            <a:r>
              <a:rPr lang="en-US" sz="2000" dirty="0">
                <a:solidFill>
                  <a:srgbClr val="000000"/>
                </a:solidFill>
              </a:rPr>
              <a:t> larger ED field generally yields better detection</a:t>
            </a:r>
          </a:p>
        </p:txBody>
      </p:sp>
      <p:sp>
        <p:nvSpPr>
          <p:cNvPr id="34822" name="Rectangle 7"/>
          <p:cNvSpPr>
            <a:spLocks noChangeArrowheads="1"/>
          </p:cNvSpPr>
          <p:nvPr/>
        </p:nvSpPr>
        <p:spPr bwMode="auto">
          <a:xfrm>
            <a:off x="3868738" y="3433763"/>
            <a:ext cx="192087" cy="2095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eaLnBrk="0" hangingPunct="0"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34823" name="Rectangle 8"/>
          <p:cNvSpPr>
            <a:spLocks noChangeArrowheads="1"/>
          </p:cNvSpPr>
          <p:nvPr/>
        </p:nvSpPr>
        <p:spPr bwMode="auto">
          <a:xfrm>
            <a:off x="6953250" y="3425825"/>
            <a:ext cx="250825" cy="2095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defTabSz="914400"/>
            <a:r>
              <a:rPr lang="ja-JP" altLang="en-US" sz="1800">
                <a:solidFill>
                  <a:srgbClr val="000000"/>
                </a:solidFill>
                <a:latin typeface="Times New Roman" charset="0"/>
              </a:rPr>
              <a:t>‘</a:t>
            </a:r>
            <a:endParaRPr lang="en-US" altLang="x-none" sz="1800">
              <a:solidFill>
                <a:srgbClr val="000000"/>
              </a:solidFill>
              <a:latin typeface="Times New Roman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BD09D882-9F24-344C-B931-0D9593D3442B}" type="slidenum">
              <a:rPr lang="en-US" altLang="x-none" sz="1400">
                <a:solidFill>
                  <a:srgbClr val="000000"/>
                </a:solidFill>
                <a:latin typeface="Times New Roman" charset="0"/>
              </a:rPr>
              <a:pPr eaLnBrk="1" hangingPunct="1"/>
              <a:t>18</a:t>
            </a:fld>
            <a:endParaRPr lang="en-US" altLang="x-none" sz="14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231188" cy="1143000"/>
          </a:xfrm>
        </p:spPr>
        <p:txBody>
          <a:bodyPr/>
          <a:lstStyle/>
          <a:p>
            <a:r>
              <a:rPr lang="en-US" altLang="x-none" sz="3600">
                <a:ea typeface="ＭＳ Ｐゴシック" charset="-128"/>
              </a:rPr>
              <a:t>Cyclic Redundancy Check: Background</a:t>
            </a:r>
            <a:endParaRPr lang="en-US" altLang="x-none" sz="4400">
              <a:ea typeface="ＭＳ Ｐゴシック" charset="-128"/>
            </a:endParaRP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4188" y="1362075"/>
            <a:ext cx="7772400" cy="499745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Widely used in practice, e.g.,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Ethernet, DOCSIS (Cable Modem), FDDI, PKZIP, WinZip, PNG</a:t>
            </a: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For a given data </a:t>
            </a:r>
            <a:r>
              <a:rPr lang="en-US" altLang="x-none" dirty="0">
                <a:solidFill>
                  <a:srgbClr val="FF0000"/>
                </a:solidFill>
                <a:ea typeface="ＭＳ Ｐゴシック" charset="-128"/>
              </a:rPr>
              <a:t>D</a:t>
            </a:r>
            <a:r>
              <a:rPr lang="en-US" altLang="x-none" dirty="0">
                <a:ea typeface="ＭＳ Ｐゴシック" charset="-128"/>
              </a:rPr>
              <a:t>, consider it as a polynomial D(x)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consider the string of 0 and 1 as the coefficients of a polynomial</a:t>
            </a:r>
          </a:p>
          <a:p>
            <a:pPr lvl="2"/>
            <a:r>
              <a:rPr lang="en-US" altLang="x-none" dirty="0">
                <a:ea typeface="ＭＳ Ｐゴシック" charset="-128"/>
              </a:rPr>
              <a:t>e.g. consider string 10011 as x</a:t>
            </a:r>
            <a:r>
              <a:rPr lang="en-US" altLang="x-none" baseline="30000" dirty="0">
                <a:ea typeface="ＭＳ Ｐゴシック" charset="-128"/>
              </a:rPr>
              <a:t>4</a:t>
            </a:r>
            <a:r>
              <a:rPr lang="en-US" altLang="x-none" dirty="0">
                <a:ea typeface="ＭＳ Ｐゴシック" charset="-128"/>
              </a:rPr>
              <a:t>+x+1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addition and subtraction are modular 2, thus the same as </a:t>
            </a:r>
            <a:r>
              <a:rPr lang="en-US" altLang="x-none" dirty="0" err="1">
                <a:ea typeface="ＭＳ Ｐゴシック" charset="-128"/>
              </a:rPr>
              <a:t>xor</a:t>
            </a:r>
            <a:endParaRPr lang="en-US" altLang="x-none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Choose generator polynomial </a:t>
            </a:r>
            <a:r>
              <a:rPr lang="en-US" altLang="x-none" dirty="0">
                <a:solidFill>
                  <a:srgbClr val="FF0000"/>
                </a:solidFill>
                <a:ea typeface="ＭＳ Ｐゴシック" charset="-128"/>
              </a:rPr>
              <a:t>G</a:t>
            </a:r>
            <a:r>
              <a:rPr lang="en-US" altLang="x-none" dirty="0">
                <a:ea typeface="ＭＳ Ｐゴシック" charset="-128"/>
              </a:rPr>
              <a:t>(x) with r+1 bits, where r is called the </a:t>
            </a:r>
            <a:r>
              <a:rPr lang="en-US" altLang="x-none" dirty="0">
                <a:solidFill>
                  <a:srgbClr val="FF0000"/>
                </a:solidFill>
                <a:ea typeface="ＭＳ Ｐゴシック" charset="-128"/>
              </a:rPr>
              <a:t>degree</a:t>
            </a:r>
            <a:r>
              <a:rPr lang="en-US" altLang="x-none" dirty="0">
                <a:ea typeface="ＭＳ Ｐゴシック" charset="-128"/>
              </a:rPr>
              <a:t> of G(x)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8C6FCC44-A403-1D4C-8E57-95E07835DF19}" type="slidenum">
              <a:rPr lang="en-US" altLang="x-none" sz="1400">
                <a:solidFill>
                  <a:srgbClr val="000000"/>
                </a:solidFill>
                <a:latin typeface="Times New Roman" charset="0"/>
              </a:rPr>
              <a:pPr eaLnBrk="1" hangingPunct="1"/>
              <a:t>19</a:t>
            </a:fld>
            <a:endParaRPr lang="en-US" altLang="x-none" sz="14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231188" cy="1143000"/>
          </a:xfrm>
        </p:spPr>
        <p:txBody>
          <a:bodyPr/>
          <a:lstStyle/>
          <a:p>
            <a:r>
              <a:rPr lang="en-US" altLang="x-none">
                <a:ea typeface="ＭＳ Ｐゴシック" charset="-128"/>
              </a:rPr>
              <a:t>Cyclic Redundancy Check: Encode</a:t>
            </a:r>
            <a:endParaRPr lang="en-US" altLang="x-none" sz="4800">
              <a:ea typeface="ＭＳ Ｐゴシック" charset="-128"/>
            </a:endParaRP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4188" y="1362075"/>
            <a:ext cx="7772400" cy="49149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Given data G(x) and D(x), choose R(x) with r bits, such that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D(x)</a:t>
            </a:r>
            <a:r>
              <a:rPr lang="en-US" altLang="x-none" dirty="0" err="1">
                <a:ea typeface="ＭＳ Ｐゴシック" charset="-128"/>
              </a:rPr>
              <a:t>x</a:t>
            </a:r>
            <a:r>
              <a:rPr lang="en-US" altLang="x-none" baseline="30000" dirty="0" err="1">
                <a:ea typeface="ＭＳ Ｐゴシック" charset="-128"/>
              </a:rPr>
              <a:t>r</a:t>
            </a:r>
            <a:r>
              <a:rPr lang="en-US" altLang="x-none" dirty="0" err="1">
                <a:ea typeface="ＭＳ Ｐゴシック" charset="-128"/>
              </a:rPr>
              <a:t>+R</a:t>
            </a:r>
            <a:r>
              <a:rPr lang="en-US" altLang="x-none" dirty="0">
                <a:ea typeface="ＭＳ Ｐゴシック" charset="-128"/>
              </a:rPr>
              <a:t>(x) is exactly divisible by G(x)</a:t>
            </a:r>
          </a:p>
          <a:p>
            <a:endParaRPr lang="en-US" altLang="x-none" dirty="0">
              <a:ea typeface="ＭＳ Ｐゴシック" charset="-128"/>
            </a:endParaRPr>
          </a:p>
          <a:p>
            <a:endParaRPr lang="en-US" altLang="x-none" dirty="0">
              <a:ea typeface="ＭＳ Ｐゴシック" charset="-128"/>
            </a:endParaRPr>
          </a:p>
          <a:p>
            <a:endParaRPr lang="en-US" altLang="x-none" dirty="0">
              <a:ea typeface="ＭＳ Ｐゴシック" charset="-128"/>
            </a:endParaRPr>
          </a:p>
          <a:p>
            <a:endParaRPr lang="en-US" altLang="x-none" dirty="0">
              <a:ea typeface="ＭＳ Ｐゴシック" charset="-128"/>
            </a:endParaRPr>
          </a:p>
          <a:p>
            <a:endParaRPr lang="en-US" altLang="x-none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The bits correspond to D(x)</a:t>
            </a:r>
            <a:r>
              <a:rPr lang="en-US" altLang="x-none" dirty="0" err="1">
                <a:ea typeface="ＭＳ Ｐゴシック" charset="-128"/>
              </a:rPr>
              <a:t>x</a:t>
            </a:r>
            <a:r>
              <a:rPr lang="en-US" altLang="x-none" baseline="30000" dirty="0" err="1">
                <a:ea typeface="ＭＳ Ｐゴシック" charset="-128"/>
              </a:rPr>
              <a:t>r</a:t>
            </a:r>
            <a:r>
              <a:rPr lang="en-US" altLang="x-none" dirty="0" err="1">
                <a:ea typeface="ＭＳ Ｐゴシック" charset="-128"/>
              </a:rPr>
              <a:t>+R</a:t>
            </a:r>
            <a:r>
              <a:rPr lang="en-US" altLang="x-none" dirty="0">
                <a:ea typeface="ＭＳ Ｐゴシック" charset="-128"/>
              </a:rPr>
              <a:t>(x) are sent to the receiver</a:t>
            </a:r>
          </a:p>
        </p:txBody>
      </p:sp>
      <p:grpSp>
        <p:nvGrpSpPr>
          <p:cNvPr id="71684" name="Group 8"/>
          <p:cNvGrpSpPr>
            <a:grpSpLocks/>
          </p:cNvGrpSpPr>
          <p:nvPr/>
        </p:nvGrpSpPr>
        <p:grpSpPr bwMode="auto">
          <a:xfrm>
            <a:off x="1195388" y="3157538"/>
            <a:ext cx="5738812" cy="1587500"/>
            <a:chOff x="753" y="1989"/>
            <a:chExt cx="3615" cy="1000"/>
          </a:xfrm>
        </p:grpSpPr>
        <p:pic>
          <p:nvPicPr>
            <p:cNvPr id="71685" name="Picture 4" descr="524 CRC code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3" y="1989"/>
              <a:ext cx="3615" cy="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6871" name="Rectangle 5"/>
            <p:cNvSpPr>
              <a:spLocks noChangeArrowheads="1"/>
            </p:cNvSpPr>
            <p:nvPr/>
          </p:nvSpPr>
          <p:spPr bwMode="auto">
            <a:xfrm>
              <a:off x="2299" y="2762"/>
              <a:ext cx="409" cy="1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defTabSz="914400" eaLnBrk="0" hangingPunct="0">
                <a:defRPr/>
              </a:pPr>
              <a:r>
                <a:rPr lang="en-US" sz="1800">
                  <a:solidFill>
                    <a:srgbClr val="000000"/>
                  </a:solidFill>
                  <a:latin typeface="Comic Sans MS" charset="0"/>
                  <a:ea typeface="ＭＳ Ｐゴシック" charset="0"/>
                </a:rPr>
                <a:t>+</a:t>
              </a:r>
            </a:p>
          </p:txBody>
        </p:sp>
        <p:sp>
          <p:nvSpPr>
            <p:cNvPr id="36872" name="Rectangle 7"/>
            <p:cNvSpPr>
              <a:spLocks noChangeArrowheads="1"/>
            </p:cNvSpPr>
            <p:nvPr/>
          </p:nvSpPr>
          <p:spPr bwMode="auto">
            <a:xfrm>
              <a:off x="1934" y="2737"/>
              <a:ext cx="178" cy="1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defTabSz="914400" eaLnBrk="0" hangingPunct="0">
                <a:defRPr/>
              </a:pPr>
              <a:r>
                <a:rPr lang="en-US" sz="1800">
                  <a:solidFill>
                    <a:srgbClr val="000000"/>
                  </a:solidFill>
                  <a:latin typeface="Comic Sans MS" charset="0"/>
                  <a:ea typeface="ＭＳ Ｐゴシック" charset="0"/>
                </a:rPr>
                <a:t>x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Outline</a:t>
            </a:r>
          </a:p>
        </p:txBody>
      </p:sp>
      <p:sp>
        <p:nvSpPr>
          <p:cNvPr id="1710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0"/>
              <a:buChar char="q"/>
            </a:pPr>
            <a:r>
              <a:rPr lang="en-US" dirty="0">
                <a:latin typeface="Comic Sans MS" charset="0"/>
              </a:rPr>
              <a:t>Admin and recap</a:t>
            </a:r>
          </a:p>
          <a:p>
            <a:pPr>
              <a:buFont typeface="Wingdings" charset="0"/>
              <a:buChar char="q"/>
            </a:pPr>
            <a:r>
              <a:rPr lang="en-US" dirty="0">
                <a:latin typeface="Comic Sans MS" charset="0"/>
              </a:rPr>
              <a:t>Overview of transport layer</a:t>
            </a:r>
          </a:p>
          <a:p>
            <a:pPr>
              <a:buFont typeface="Wingdings" charset="0"/>
              <a:buChar char="q"/>
            </a:pPr>
            <a:r>
              <a:rPr lang="en-US" dirty="0">
                <a:latin typeface="Comic Sans MS" charset="0"/>
              </a:rPr>
              <a:t>UDP</a:t>
            </a:r>
          </a:p>
          <a:p>
            <a:pPr>
              <a:buFont typeface="Wingdings" charset="0"/>
              <a:buChar char="q"/>
            </a:pPr>
            <a:r>
              <a:rPr lang="en-US" dirty="0">
                <a:latin typeface="Comic Sans MS" charset="0"/>
              </a:rPr>
              <a:t>Reliable data transfer, the stop-and-go protocols</a:t>
            </a:r>
          </a:p>
        </p:txBody>
      </p:sp>
      <p:sp>
        <p:nvSpPr>
          <p:cNvPr id="171011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5187950" y="6386513"/>
            <a:ext cx="3956050" cy="455612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90E10D8-C400-D64F-B8FA-0EC6EE29013F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0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0013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6EF22177-97C0-7D43-B5DA-624ED404C635}" type="slidenum">
              <a:rPr lang="en-US" altLang="x-none" sz="1400">
                <a:solidFill>
                  <a:srgbClr val="000000"/>
                </a:solidFill>
                <a:latin typeface="Times New Roman" charset="0"/>
              </a:rPr>
              <a:pPr eaLnBrk="1" hangingPunct="1"/>
              <a:t>20</a:t>
            </a:fld>
            <a:endParaRPr lang="en-US" altLang="x-none" sz="14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231188" cy="1143000"/>
          </a:xfrm>
        </p:spPr>
        <p:txBody>
          <a:bodyPr/>
          <a:lstStyle/>
          <a:p>
            <a:r>
              <a:rPr lang="en-US" altLang="x-none">
                <a:ea typeface="ＭＳ Ｐゴシック" charset="-128"/>
              </a:rPr>
              <a:t>Cyclic Redundancy Check: Decode</a:t>
            </a:r>
            <a:endParaRPr lang="en-US" altLang="x-none" sz="4800">
              <a:ea typeface="ＭＳ Ｐゴシック" charset="-128"/>
            </a:endParaRP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4188" y="1362075"/>
            <a:ext cx="7772400" cy="4914900"/>
          </a:xfrm>
        </p:spPr>
        <p:txBody>
          <a:bodyPr/>
          <a:lstStyle/>
          <a:p>
            <a:endParaRPr lang="en-US" altLang="x-none" dirty="0">
              <a:ea typeface="ＭＳ Ｐゴシック" charset="-128"/>
            </a:endParaRPr>
          </a:p>
          <a:p>
            <a:endParaRPr lang="en-US" altLang="x-none" dirty="0">
              <a:ea typeface="ＭＳ Ｐゴシック" charset="-128"/>
            </a:endParaRPr>
          </a:p>
          <a:p>
            <a:endParaRPr lang="en-US" altLang="x-none" dirty="0">
              <a:ea typeface="ＭＳ Ｐゴシック" charset="-128"/>
            </a:endParaRPr>
          </a:p>
          <a:p>
            <a:endParaRPr lang="en-US" altLang="x-none" dirty="0">
              <a:ea typeface="ＭＳ Ｐゴシック" charset="-128"/>
            </a:endParaRPr>
          </a:p>
          <a:p>
            <a:endParaRPr lang="en-US" altLang="x-none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Since G(x) is global, when the receiver receives the transmission T</a:t>
            </a:r>
            <a:r>
              <a:rPr lang="ja-JP" altLang="en-US">
                <a:ea typeface="ＭＳ Ｐゴシック" charset="-128"/>
              </a:rPr>
              <a:t>’</a:t>
            </a:r>
            <a:r>
              <a:rPr lang="en-US" altLang="ja-JP" dirty="0">
                <a:ea typeface="ＭＳ Ｐゴシック" charset="-128"/>
              </a:rPr>
              <a:t>(x), it divides T</a:t>
            </a:r>
            <a:r>
              <a:rPr lang="ja-JP" altLang="en-US">
                <a:ea typeface="ＭＳ Ｐゴシック" charset="-128"/>
              </a:rPr>
              <a:t>’</a:t>
            </a:r>
            <a:r>
              <a:rPr lang="en-US" altLang="ja-JP" dirty="0">
                <a:ea typeface="ＭＳ Ｐゴシック" charset="-128"/>
              </a:rPr>
              <a:t>(x) by G(x)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if non-zero remainder: error detected!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if zero remainder, assumes no error</a:t>
            </a:r>
          </a:p>
        </p:txBody>
      </p:sp>
      <p:sp>
        <p:nvSpPr>
          <p:cNvPr id="37893" name="Rectangle 7"/>
          <p:cNvSpPr>
            <a:spLocks noChangeArrowheads="1"/>
          </p:cNvSpPr>
          <p:nvPr/>
        </p:nvSpPr>
        <p:spPr bwMode="auto">
          <a:xfrm>
            <a:off x="1020763" y="2159000"/>
            <a:ext cx="1439862" cy="1033463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14400" eaLnBrk="0" hangingPunct="0">
              <a:defRPr/>
            </a:pPr>
            <a:r>
              <a:rPr lang="en-US" sz="180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Encode:</a:t>
            </a:r>
            <a:br>
              <a:rPr lang="en-US" sz="1800">
                <a:solidFill>
                  <a:srgbClr val="000000"/>
                </a:solidFill>
                <a:latin typeface="Comic Sans MS" charset="0"/>
                <a:ea typeface="ＭＳ Ｐゴシック" charset="0"/>
              </a:rPr>
            </a:br>
            <a:r>
              <a:rPr lang="en-US" sz="180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CRC(G)</a:t>
            </a:r>
          </a:p>
        </p:txBody>
      </p:sp>
      <p:sp>
        <p:nvSpPr>
          <p:cNvPr id="37894" name="Line 8"/>
          <p:cNvSpPr>
            <a:spLocks noChangeShapeType="1"/>
          </p:cNvSpPr>
          <p:nvPr/>
        </p:nvSpPr>
        <p:spPr bwMode="auto">
          <a:xfrm>
            <a:off x="92075" y="27432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pPr defTabSz="914400" eaLnBrk="0" hangingPunct="0"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37895" name="Text Box 9"/>
          <p:cNvSpPr txBox="1">
            <a:spLocks noChangeArrowheads="1"/>
          </p:cNvSpPr>
          <p:nvPr/>
        </p:nvSpPr>
        <p:spPr bwMode="auto">
          <a:xfrm>
            <a:off x="298450" y="2300288"/>
            <a:ext cx="349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defTabSz="914400" eaLnBrk="0" hangingPunct="0">
              <a:defRPr/>
            </a:pPr>
            <a:r>
              <a:rPr lang="en-US" sz="1800"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37896" name="Line 11"/>
          <p:cNvSpPr>
            <a:spLocks noChangeShapeType="1"/>
          </p:cNvSpPr>
          <p:nvPr/>
        </p:nvSpPr>
        <p:spPr bwMode="auto">
          <a:xfrm>
            <a:off x="2459038" y="2698750"/>
            <a:ext cx="1273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pPr defTabSz="914400" eaLnBrk="0" hangingPunct="0"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37897" name="Rectangle 13"/>
          <p:cNvSpPr>
            <a:spLocks noChangeArrowheads="1"/>
          </p:cNvSpPr>
          <p:nvPr/>
        </p:nvSpPr>
        <p:spPr bwMode="auto">
          <a:xfrm>
            <a:off x="2652713" y="2112963"/>
            <a:ext cx="2006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defTabSz="914400" eaLnBrk="0" hangingPunct="0">
              <a:defRPr/>
            </a:pPr>
            <a:r>
              <a:rPr lang="en-US" sz="200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T = D(x)x</a:t>
            </a:r>
            <a:r>
              <a:rPr lang="en-US" sz="2000" baseline="3000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r</a:t>
            </a:r>
            <a:r>
              <a:rPr lang="en-US" sz="200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+R(x)</a:t>
            </a:r>
          </a:p>
        </p:txBody>
      </p:sp>
      <p:pic>
        <p:nvPicPr>
          <p:cNvPr id="73737" name="Picture 14" descr="521 Error Detect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69" t="81981" r="31215" b="-511"/>
          <a:stretch>
            <a:fillRect/>
          </a:stretch>
        </p:blipFill>
        <p:spPr bwMode="auto">
          <a:xfrm>
            <a:off x="3687763" y="2400300"/>
            <a:ext cx="2671762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9" name="Line 15"/>
          <p:cNvSpPr>
            <a:spLocks noChangeShapeType="1"/>
          </p:cNvSpPr>
          <p:nvPr/>
        </p:nvSpPr>
        <p:spPr bwMode="auto">
          <a:xfrm>
            <a:off x="6296025" y="2668588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pPr defTabSz="914400" eaLnBrk="0" hangingPunct="0"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37900" name="Rectangle 16"/>
          <p:cNvSpPr>
            <a:spLocks noChangeArrowheads="1"/>
          </p:cNvSpPr>
          <p:nvPr/>
        </p:nvSpPr>
        <p:spPr bwMode="auto">
          <a:xfrm>
            <a:off x="6538913" y="2098675"/>
            <a:ext cx="4032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defTabSz="914400"/>
            <a:r>
              <a:rPr lang="en-US" altLang="x-none" sz="2000">
                <a:solidFill>
                  <a:srgbClr val="000000"/>
                </a:solidFill>
                <a:latin typeface="Comic Sans MS" charset="0"/>
              </a:rPr>
              <a:t>T</a:t>
            </a:r>
            <a:r>
              <a:rPr lang="ja-JP" altLang="en-US" sz="2000">
                <a:solidFill>
                  <a:srgbClr val="000000"/>
                </a:solidFill>
                <a:latin typeface="Comic Sans MS" charset="0"/>
              </a:rPr>
              <a:t>’</a:t>
            </a:r>
            <a:endParaRPr lang="en-US" altLang="x-none" sz="20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37901" name="Rectangle 17"/>
          <p:cNvSpPr>
            <a:spLocks noChangeArrowheads="1"/>
          </p:cNvSpPr>
          <p:nvPr/>
        </p:nvSpPr>
        <p:spPr bwMode="auto">
          <a:xfrm>
            <a:off x="7213600" y="2162175"/>
            <a:ext cx="1439863" cy="1033463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14400" eaLnBrk="0" hangingPunct="0">
              <a:defRPr/>
            </a:pPr>
            <a:r>
              <a:rPr lang="en-US" sz="180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check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51783E03-D527-5B47-A53F-D3F33DF8F482}" type="slidenum">
              <a:rPr lang="en-US" altLang="x-none" sz="1400">
                <a:solidFill>
                  <a:srgbClr val="000000"/>
                </a:solidFill>
                <a:latin typeface="Times New Roman" charset="0"/>
              </a:rPr>
              <a:pPr eaLnBrk="1" hangingPunct="1"/>
              <a:t>21</a:t>
            </a:fld>
            <a:endParaRPr lang="en-US" altLang="x-none" sz="1400">
              <a:solidFill>
                <a:srgbClr val="000000"/>
              </a:solidFill>
              <a:latin typeface="Times New Roman" charset="0"/>
            </a:endParaRPr>
          </a:p>
        </p:txBody>
      </p:sp>
      <p:pic>
        <p:nvPicPr>
          <p:cNvPr id="75778" name="Picture 3" descr="525 CRC Examp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2150" y="1770063"/>
            <a:ext cx="3586163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600">
                <a:ea typeface="ＭＳ Ｐゴシック" charset="-128"/>
              </a:rPr>
              <a:t>CRC: Steps and an Example</a:t>
            </a:r>
            <a:endParaRPr lang="en-US" altLang="x-none">
              <a:ea typeface="ＭＳ Ｐゴシック" charset="-128"/>
            </a:endParaRPr>
          </a:p>
        </p:txBody>
      </p:sp>
      <p:sp>
        <p:nvSpPr>
          <p:cNvPr id="7578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38175" y="2332038"/>
            <a:ext cx="3478213" cy="3159125"/>
          </a:xfrm>
        </p:spPr>
        <p:txBody>
          <a:bodyPr/>
          <a:lstStyle/>
          <a:p>
            <a:pPr>
              <a:buFont typeface="ZapfDingbats" charset="0"/>
              <a:buNone/>
            </a:pPr>
            <a:r>
              <a:rPr lang="en-US" altLang="x-none" sz="2000">
                <a:ea typeface="ＭＳ Ｐゴシック" charset="-128"/>
              </a:rPr>
              <a:t>Suppose the degree of G(x) is r</a:t>
            </a:r>
          </a:p>
          <a:p>
            <a:pPr>
              <a:buFont typeface="ZapfDingbats" charset="0"/>
              <a:buNone/>
            </a:pPr>
            <a:r>
              <a:rPr lang="en-US" altLang="x-none" sz="2000">
                <a:ea typeface="ＭＳ Ｐゴシック" charset="-128"/>
              </a:rPr>
              <a:t>Append r zero to D(x), i.e. consider D(x)x</a:t>
            </a:r>
            <a:r>
              <a:rPr lang="en-US" altLang="x-none" sz="2000" baseline="30000">
                <a:ea typeface="ＭＳ Ｐゴシック" charset="-128"/>
              </a:rPr>
              <a:t>r</a:t>
            </a:r>
          </a:p>
          <a:p>
            <a:pPr>
              <a:buFont typeface="ZapfDingbats" charset="0"/>
              <a:buNone/>
            </a:pPr>
            <a:r>
              <a:rPr lang="en-US" altLang="x-none" sz="2000">
                <a:ea typeface="ＭＳ Ｐゴシック" charset="-128"/>
              </a:rPr>
              <a:t>Divide D(x)x</a:t>
            </a:r>
            <a:r>
              <a:rPr lang="en-US" altLang="x-none" sz="2000" baseline="30000">
                <a:ea typeface="ＭＳ Ｐゴシック" charset="-128"/>
              </a:rPr>
              <a:t>r </a:t>
            </a:r>
            <a:r>
              <a:rPr lang="en-US" altLang="x-none" sz="2000">
                <a:ea typeface="ＭＳ Ｐゴシック" charset="-128"/>
              </a:rPr>
              <a:t>by G(x). Let R(x) denote the reminder</a:t>
            </a:r>
          </a:p>
          <a:p>
            <a:pPr>
              <a:buFont typeface="ZapfDingbats" charset="0"/>
              <a:buNone/>
            </a:pPr>
            <a:r>
              <a:rPr lang="en-US" altLang="x-none" sz="2000">
                <a:ea typeface="ＭＳ Ｐゴシック" charset="-128"/>
              </a:rPr>
              <a:t>Send &lt;D, R&gt; to the receiver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33" name="Picture 14" descr="521 Error Detect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69" t="81981" r="31215" b="-511"/>
          <a:stretch>
            <a:fillRect/>
          </a:stretch>
        </p:blipFill>
        <p:spPr bwMode="auto">
          <a:xfrm>
            <a:off x="3760788" y="2967038"/>
            <a:ext cx="26717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A6172D6D-9D5B-3E45-8825-319821E7936E}" type="slidenum">
              <a:rPr lang="en-US" altLang="x-none" sz="1400">
                <a:solidFill>
                  <a:srgbClr val="000000"/>
                </a:solidFill>
                <a:latin typeface="Times New Roman" charset="0"/>
              </a:rPr>
              <a:pPr eaLnBrk="1" hangingPunct="1"/>
              <a:t>22</a:t>
            </a:fld>
            <a:endParaRPr lang="en-US" altLang="x-none" sz="14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The Power of CRC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1175" y="1390650"/>
            <a:ext cx="8147050" cy="4900613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Let T(x) denote D(x)</a:t>
            </a:r>
            <a:r>
              <a:rPr lang="en-US" altLang="x-none" sz="2000" dirty="0" err="1">
                <a:ea typeface="ＭＳ Ｐゴシック" charset="-128"/>
              </a:rPr>
              <a:t>x</a:t>
            </a:r>
            <a:r>
              <a:rPr lang="en-US" altLang="x-none" sz="2000" baseline="30000" dirty="0" err="1">
                <a:ea typeface="ＭＳ Ｐゴシック" charset="-128"/>
              </a:rPr>
              <a:t>r</a:t>
            </a:r>
            <a:r>
              <a:rPr lang="en-US" altLang="x-none" sz="2000" dirty="0" err="1">
                <a:ea typeface="ＭＳ Ｐゴシック" charset="-128"/>
              </a:rPr>
              <a:t>+R</a:t>
            </a:r>
            <a:r>
              <a:rPr lang="en-US" altLang="x-none" sz="2000" dirty="0">
                <a:ea typeface="ＭＳ Ｐゴシック" charset="-128"/>
              </a:rPr>
              <a:t>(x), and E(x) </a:t>
            </a:r>
            <a:r>
              <a:rPr lang="en-US" altLang="x-none" sz="2000" dirty="0">
                <a:solidFill>
                  <a:srgbClr val="FF0000"/>
                </a:solidFill>
                <a:ea typeface="ＭＳ Ｐゴシック" charset="-128"/>
              </a:rPr>
              <a:t>the polynomial of the error bits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altLang="x-none" sz="1800" dirty="0">
                <a:ea typeface="ＭＳ Ｐゴシック" charset="-128"/>
              </a:rPr>
              <a:t>the received signal is T</a:t>
            </a:r>
            <a:r>
              <a:rPr lang="ja-JP" altLang="en-US" sz="1800">
                <a:ea typeface="ＭＳ Ｐゴシック" charset="-128"/>
              </a:rPr>
              <a:t>’</a:t>
            </a:r>
            <a:r>
              <a:rPr lang="en-US" altLang="ja-JP" sz="1800" dirty="0">
                <a:ea typeface="ＭＳ Ｐゴシック" charset="-128"/>
              </a:rPr>
              <a:t>(x) = T(x)+E(x)</a:t>
            </a:r>
          </a:p>
          <a:p>
            <a:pPr lvl="1">
              <a:lnSpc>
                <a:spcPct val="80000"/>
              </a:lnSpc>
            </a:pPr>
            <a:endParaRPr lang="en-US" altLang="x-none" sz="1800" dirty="0">
              <a:ea typeface="ＭＳ Ｐゴシック" charset="-128"/>
            </a:endParaRPr>
          </a:p>
          <a:p>
            <a:pPr lvl="1">
              <a:lnSpc>
                <a:spcPct val="80000"/>
              </a:lnSpc>
            </a:pPr>
            <a:endParaRPr lang="en-US" altLang="x-none" sz="1800" dirty="0">
              <a:ea typeface="ＭＳ Ｐゴシック" charset="-128"/>
            </a:endParaRPr>
          </a:p>
          <a:p>
            <a:pPr lvl="1">
              <a:lnSpc>
                <a:spcPct val="80000"/>
              </a:lnSpc>
            </a:pPr>
            <a:endParaRPr lang="en-US" altLang="x-none" sz="1800" dirty="0">
              <a:ea typeface="ＭＳ Ｐゴシック" charset="-128"/>
            </a:endParaRPr>
          </a:p>
          <a:p>
            <a:pPr lvl="1">
              <a:lnSpc>
                <a:spcPct val="80000"/>
              </a:lnSpc>
            </a:pPr>
            <a:endParaRPr lang="en-US" altLang="x-none" sz="1800" dirty="0">
              <a:ea typeface="ＭＳ Ｐゴシック" charset="-128"/>
            </a:endParaRPr>
          </a:p>
          <a:p>
            <a:pPr lvl="1">
              <a:lnSpc>
                <a:spcPct val="80000"/>
              </a:lnSpc>
            </a:pPr>
            <a:endParaRPr lang="en-US" altLang="x-none" sz="1800" dirty="0">
              <a:ea typeface="ＭＳ Ｐゴシック" charset="-128"/>
            </a:endParaRPr>
          </a:p>
          <a:p>
            <a:pPr lvl="1">
              <a:lnSpc>
                <a:spcPct val="80000"/>
              </a:lnSpc>
            </a:pPr>
            <a:endParaRPr lang="en-US" altLang="x-none" sz="1800" dirty="0">
              <a:ea typeface="ＭＳ Ｐゴシック" charset="-128"/>
            </a:endParaRPr>
          </a:p>
          <a:p>
            <a:pPr lvl="1">
              <a:lnSpc>
                <a:spcPct val="80000"/>
              </a:lnSpc>
            </a:pPr>
            <a:endParaRPr lang="en-US" altLang="x-none" sz="1800" dirty="0">
              <a:ea typeface="ＭＳ Ｐゴシック" charset="-128"/>
            </a:endParaRP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Since T(x) is divisible by G(x), we only need to consider if E(x) is divisible by G(x)</a:t>
            </a:r>
          </a:p>
        </p:txBody>
      </p:sp>
      <p:sp>
        <p:nvSpPr>
          <p:cNvPr id="39941" name="Rectangle 7"/>
          <p:cNvSpPr>
            <a:spLocks noChangeArrowheads="1"/>
          </p:cNvSpPr>
          <p:nvPr/>
        </p:nvSpPr>
        <p:spPr bwMode="auto">
          <a:xfrm>
            <a:off x="1093788" y="2725738"/>
            <a:ext cx="1439862" cy="1033462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14400" eaLnBrk="0" hangingPunct="0">
              <a:defRPr/>
            </a:pPr>
            <a:r>
              <a:rPr lang="en-US" sz="180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Encode:</a:t>
            </a:r>
            <a:br>
              <a:rPr lang="en-US" sz="1800">
                <a:solidFill>
                  <a:srgbClr val="000000"/>
                </a:solidFill>
                <a:latin typeface="Comic Sans MS" charset="0"/>
                <a:ea typeface="ＭＳ Ｐゴシック" charset="0"/>
              </a:rPr>
            </a:br>
            <a:r>
              <a:rPr lang="en-US" sz="180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CRC(G)</a:t>
            </a:r>
          </a:p>
        </p:txBody>
      </p:sp>
      <p:sp>
        <p:nvSpPr>
          <p:cNvPr id="39942" name="Line 8"/>
          <p:cNvSpPr>
            <a:spLocks noChangeShapeType="1"/>
          </p:cNvSpPr>
          <p:nvPr/>
        </p:nvSpPr>
        <p:spPr bwMode="auto">
          <a:xfrm>
            <a:off x="165100" y="3309938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pPr defTabSz="914400" eaLnBrk="0" hangingPunct="0"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39943" name="Text Box 9"/>
          <p:cNvSpPr txBox="1">
            <a:spLocks noChangeArrowheads="1"/>
          </p:cNvSpPr>
          <p:nvPr/>
        </p:nvSpPr>
        <p:spPr bwMode="auto">
          <a:xfrm>
            <a:off x="371475" y="2867025"/>
            <a:ext cx="349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defTabSz="914400" eaLnBrk="0" hangingPunct="0">
              <a:defRPr/>
            </a:pPr>
            <a:r>
              <a:rPr lang="en-US" sz="1800"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39944" name="Line 11"/>
          <p:cNvSpPr>
            <a:spLocks noChangeShapeType="1"/>
          </p:cNvSpPr>
          <p:nvPr/>
        </p:nvSpPr>
        <p:spPr bwMode="auto">
          <a:xfrm>
            <a:off x="2532063" y="3265488"/>
            <a:ext cx="1273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pPr defTabSz="914400" eaLnBrk="0" hangingPunct="0"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39945" name="Rectangle 13"/>
          <p:cNvSpPr>
            <a:spLocks noChangeArrowheads="1"/>
          </p:cNvSpPr>
          <p:nvPr/>
        </p:nvSpPr>
        <p:spPr bwMode="auto">
          <a:xfrm>
            <a:off x="2725738" y="2679700"/>
            <a:ext cx="2006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defTabSz="914400" eaLnBrk="0" hangingPunct="0">
              <a:defRPr/>
            </a:pPr>
            <a:r>
              <a:rPr lang="en-US" sz="200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T = D(x)x</a:t>
            </a:r>
            <a:r>
              <a:rPr lang="en-US" sz="2000" baseline="3000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r</a:t>
            </a:r>
            <a:r>
              <a:rPr lang="en-US" sz="200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+R(x)</a:t>
            </a:r>
          </a:p>
        </p:txBody>
      </p:sp>
      <p:sp>
        <p:nvSpPr>
          <p:cNvPr id="39947" name="Line 15"/>
          <p:cNvSpPr>
            <a:spLocks noChangeShapeType="1"/>
          </p:cNvSpPr>
          <p:nvPr/>
        </p:nvSpPr>
        <p:spPr bwMode="auto">
          <a:xfrm>
            <a:off x="6369050" y="3235325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pPr defTabSz="914400" eaLnBrk="0" hangingPunct="0"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39948" name="Rectangle 16"/>
          <p:cNvSpPr>
            <a:spLocks noChangeArrowheads="1"/>
          </p:cNvSpPr>
          <p:nvPr/>
        </p:nvSpPr>
        <p:spPr bwMode="auto">
          <a:xfrm>
            <a:off x="6611938" y="2665413"/>
            <a:ext cx="4032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defTabSz="914400"/>
            <a:r>
              <a:rPr lang="en-US" altLang="x-none" sz="2000">
                <a:solidFill>
                  <a:srgbClr val="000000"/>
                </a:solidFill>
                <a:latin typeface="Comic Sans MS" charset="0"/>
              </a:rPr>
              <a:t>T</a:t>
            </a:r>
            <a:r>
              <a:rPr lang="ja-JP" altLang="en-US" sz="2000">
                <a:solidFill>
                  <a:srgbClr val="000000"/>
                </a:solidFill>
                <a:latin typeface="Comic Sans MS" charset="0"/>
              </a:rPr>
              <a:t>’</a:t>
            </a:r>
            <a:endParaRPr lang="en-US" altLang="x-none" sz="20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39949" name="Rectangle 17"/>
          <p:cNvSpPr>
            <a:spLocks noChangeArrowheads="1"/>
          </p:cNvSpPr>
          <p:nvPr/>
        </p:nvSpPr>
        <p:spPr bwMode="auto">
          <a:xfrm>
            <a:off x="7286625" y="2728913"/>
            <a:ext cx="1439863" cy="1033462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14400" eaLnBrk="0" hangingPunct="0">
              <a:defRPr/>
            </a:pPr>
            <a:r>
              <a:rPr lang="en-US" sz="180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check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283278B9-6440-0F48-9293-A92855B5D600}" type="slidenum">
              <a:rPr lang="en-US" altLang="x-none" sz="1400">
                <a:solidFill>
                  <a:srgbClr val="000000"/>
                </a:solidFill>
                <a:latin typeface="Times New Roman" charset="0"/>
              </a:rPr>
              <a:pPr eaLnBrk="1" hangingPunct="1"/>
              <a:t>23</a:t>
            </a:fld>
            <a:endParaRPr lang="en-US" altLang="x-none" sz="14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The Power of CRC</a:t>
            </a:r>
          </a:p>
        </p:txBody>
      </p:sp>
      <p:sp>
        <p:nvSpPr>
          <p:cNvPr id="316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1175" y="1390650"/>
            <a:ext cx="8147050" cy="4900613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altLang="x-none" sz="2000" dirty="0">
              <a:ea typeface="ＭＳ Ｐゴシック" charset="-128"/>
            </a:endParaRP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Detect a single-bit error: E(x) = x</a:t>
            </a:r>
            <a:r>
              <a:rPr lang="en-US" altLang="x-none" baseline="30000" dirty="0">
                <a:ea typeface="ＭＳ Ｐゴシック" charset="-128"/>
              </a:rPr>
              <a:t>i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if G(x) contains two or more terms, E(x) is not divisible by G(x)</a:t>
            </a:r>
          </a:p>
          <a:p>
            <a:pPr>
              <a:lnSpc>
                <a:spcPct val="80000"/>
              </a:lnSpc>
            </a:pPr>
            <a:endParaRPr lang="en-US" altLang="x-none" sz="2200" dirty="0">
              <a:ea typeface="ＭＳ Ｐゴシック" charset="-128"/>
            </a:endParaRP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Detect an odd number of errors: E(x) has an odd number of terms: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lemma: if E(x) has an odd number of terms, E(x) cannot be divisible by (x+1)</a:t>
            </a:r>
          </a:p>
          <a:p>
            <a:pPr lvl="2">
              <a:lnSpc>
                <a:spcPct val="80000"/>
              </a:lnSpc>
            </a:pPr>
            <a:r>
              <a:rPr lang="en-US" altLang="x-none" sz="1600" dirty="0">
                <a:ea typeface="ＭＳ Ｐゴシック" charset="-128"/>
              </a:rPr>
              <a:t>suppose E(x) = (x+1)F(x), let x=1, the left hand will be 1, while the right hand will be 0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thus if G(x) contains x+1 as a factor, E(x) will not be divided by G(x)</a:t>
            </a:r>
          </a:p>
          <a:p>
            <a:pPr lvl="1">
              <a:lnSpc>
                <a:spcPct val="80000"/>
              </a:lnSpc>
            </a:pPr>
            <a:endParaRPr lang="en-US" altLang="x-none" sz="1800" dirty="0">
              <a:ea typeface="ＭＳ Ｐゴシック" charset="-128"/>
            </a:endParaRP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Many more errors can be detected by designing the right G(x)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B1733A1E-1E01-FE42-A7B2-954C967AB89F}" type="slidenum">
              <a:rPr lang="en-US" altLang="x-none" sz="1400">
                <a:solidFill>
                  <a:srgbClr val="000000"/>
                </a:solidFill>
                <a:latin typeface="Times New Roman" charset="0"/>
              </a:rPr>
              <a:pPr eaLnBrk="1" hangingPunct="1"/>
              <a:t>24</a:t>
            </a:fld>
            <a:endParaRPr lang="en-US" altLang="x-none" sz="14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Example G(x)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1938" y="1465263"/>
            <a:ext cx="4833937" cy="4900612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16 bits CRC: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CRC-16: x</a:t>
            </a:r>
            <a:r>
              <a:rPr lang="en-US" altLang="x-none" sz="2000" baseline="30000" dirty="0">
                <a:ea typeface="ＭＳ Ｐゴシック" charset="-128"/>
              </a:rPr>
              <a:t>16</a:t>
            </a:r>
            <a:r>
              <a:rPr lang="en-US" altLang="x-none" sz="2000" dirty="0">
                <a:ea typeface="ＭＳ Ｐゴシック" charset="-128"/>
              </a:rPr>
              <a:t>+x</a:t>
            </a:r>
            <a:r>
              <a:rPr lang="en-US" altLang="x-none" sz="2000" baseline="30000" dirty="0">
                <a:ea typeface="ＭＳ Ｐゴシック" charset="-128"/>
              </a:rPr>
              <a:t>15</a:t>
            </a:r>
            <a:r>
              <a:rPr lang="en-US" altLang="x-none" sz="2000" dirty="0">
                <a:ea typeface="ＭＳ Ｐゴシック" charset="-128"/>
              </a:rPr>
              <a:t>+x</a:t>
            </a:r>
            <a:r>
              <a:rPr lang="en-US" altLang="x-none" sz="2000" baseline="30000" dirty="0">
                <a:ea typeface="ＭＳ Ｐゴシック" charset="-128"/>
              </a:rPr>
              <a:t>2</a:t>
            </a:r>
            <a:r>
              <a:rPr lang="en-US" altLang="x-none" sz="2000" dirty="0">
                <a:ea typeface="ＭＳ Ｐゴシック" charset="-128"/>
              </a:rPr>
              <a:t>+1, </a:t>
            </a:r>
            <a:br>
              <a:rPr lang="en-US" altLang="x-none" sz="2000" dirty="0">
                <a:ea typeface="ＭＳ Ｐゴシック" charset="-128"/>
              </a:rPr>
            </a:br>
            <a:r>
              <a:rPr lang="en-US" altLang="x-none" sz="2000" dirty="0">
                <a:ea typeface="ＭＳ Ｐゴシック" charset="-128"/>
              </a:rPr>
              <a:t>CRC-CCITT: x</a:t>
            </a:r>
            <a:r>
              <a:rPr lang="en-US" altLang="x-none" sz="2000" baseline="30000" dirty="0">
                <a:ea typeface="ＭＳ Ｐゴシック" charset="-128"/>
              </a:rPr>
              <a:t>16</a:t>
            </a:r>
            <a:r>
              <a:rPr lang="en-US" altLang="x-none" sz="2000" dirty="0">
                <a:ea typeface="ＭＳ Ｐゴシック" charset="-128"/>
              </a:rPr>
              <a:t>+x</a:t>
            </a:r>
            <a:r>
              <a:rPr lang="en-US" altLang="x-none" sz="2000" baseline="30000" dirty="0">
                <a:ea typeface="ＭＳ Ｐゴシック" charset="-128"/>
              </a:rPr>
              <a:t>12</a:t>
            </a:r>
            <a:r>
              <a:rPr lang="en-US" altLang="x-none" sz="2000" dirty="0">
                <a:ea typeface="ＭＳ Ｐゴシック" charset="-128"/>
              </a:rPr>
              <a:t>+x</a:t>
            </a:r>
            <a:r>
              <a:rPr lang="en-US" altLang="x-none" sz="2000" baseline="30000" dirty="0">
                <a:ea typeface="ＭＳ Ｐゴシック" charset="-128"/>
              </a:rPr>
              <a:t>5</a:t>
            </a:r>
            <a:r>
              <a:rPr lang="en-US" altLang="x-none" sz="2000" dirty="0">
                <a:ea typeface="ＭＳ Ｐゴシック" charset="-128"/>
              </a:rPr>
              <a:t>+1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both can catch </a:t>
            </a:r>
          </a:p>
          <a:p>
            <a:pPr lvl="2"/>
            <a:r>
              <a:rPr lang="en-US" altLang="x-none" sz="1800" dirty="0">
                <a:ea typeface="ＭＳ Ｐゴシック" charset="-128"/>
              </a:rPr>
              <a:t>all single or double bit errors</a:t>
            </a:r>
          </a:p>
          <a:p>
            <a:pPr lvl="2"/>
            <a:r>
              <a:rPr lang="en-US" altLang="x-none" sz="1800" dirty="0">
                <a:ea typeface="ＭＳ Ｐゴシック" charset="-128"/>
              </a:rPr>
              <a:t>all odd number of bit errors</a:t>
            </a:r>
          </a:p>
          <a:p>
            <a:pPr lvl="2"/>
            <a:r>
              <a:rPr lang="en-US" altLang="x-none" sz="1800" dirty="0">
                <a:ea typeface="ＭＳ Ｐゴシック" charset="-128"/>
              </a:rPr>
              <a:t>all burst errors of length 16 </a:t>
            </a:r>
            <a:br>
              <a:rPr lang="en-US" altLang="x-none" sz="1800" dirty="0">
                <a:ea typeface="ＭＳ Ｐゴシック" charset="-128"/>
              </a:rPr>
            </a:br>
            <a:r>
              <a:rPr lang="en-US" altLang="x-none" sz="1800" dirty="0">
                <a:ea typeface="ＭＳ Ｐゴシック" charset="-128"/>
              </a:rPr>
              <a:t>or less</a:t>
            </a:r>
          </a:p>
          <a:p>
            <a:pPr lvl="2"/>
            <a:r>
              <a:rPr lang="en-US" altLang="x-none" sz="1800" dirty="0">
                <a:ea typeface="ＭＳ Ｐゴシック" charset="-128"/>
              </a:rPr>
              <a:t>&gt;99.99% of the 17 or 18 bits burst errors</a:t>
            </a:r>
          </a:p>
        </p:txBody>
      </p:sp>
      <p:pic>
        <p:nvPicPr>
          <p:cNvPr id="819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6138" y="1863725"/>
            <a:ext cx="4316412" cy="2765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990" name="Text Box 5"/>
          <p:cNvSpPr txBox="1">
            <a:spLocks noChangeArrowheads="1"/>
          </p:cNvSpPr>
          <p:nvPr/>
        </p:nvSpPr>
        <p:spPr bwMode="auto">
          <a:xfrm>
            <a:off x="5005388" y="4832350"/>
            <a:ext cx="36909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defTabSz="914400" eaLnBrk="0" hangingPunct="0">
              <a:defRPr/>
            </a:pPr>
            <a:r>
              <a:rPr lang="en-US" sz="1800">
                <a:solidFill>
                  <a:srgbClr val="000000"/>
                </a:solidFill>
              </a:rPr>
              <a:t>CRC-16 hardware implementation</a:t>
            </a:r>
          </a:p>
          <a:p>
            <a:pPr algn="ctr" defTabSz="914400" eaLnBrk="0" hangingPunct="0">
              <a:defRPr/>
            </a:pPr>
            <a:r>
              <a:rPr lang="en-US" sz="1800">
                <a:solidFill>
                  <a:srgbClr val="000000"/>
                </a:solidFill>
              </a:rPr>
              <a:t>Using shift and XOR registers</a:t>
            </a:r>
          </a:p>
        </p:txBody>
      </p:sp>
      <p:sp>
        <p:nvSpPr>
          <p:cNvPr id="41991" name="Rectangle 6"/>
          <p:cNvSpPr>
            <a:spLocks noChangeArrowheads="1"/>
          </p:cNvSpPr>
          <p:nvPr/>
        </p:nvSpPr>
        <p:spPr bwMode="auto">
          <a:xfrm>
            <a:off x="2908300" y="5554663"/>
            <a:ext cx="59388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defTabSz="914400" eaLnBrk="0" hangingPunct="0">
              <a:defRPr/>
            </a:pPr>
            <a:r>
              <a:rPr lang="en-US" sz="180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http://en.wikipedia.org/wiki/CRC-32#Implementation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6D03BAD5-6CA8-BC4F-A6CD-C14B7E5AD4A9}" type="slidenum">
              <a:rPr lang="en-US" altLang="x-none" sz="1400">
                <a:solidFill>
                  <a:srgbClr val="000000"/>
                </a:solidFill>
                <a:latin typeface="Times New Roman" charset="0"/>
              </a:rPr>
              <a:pPr eaLnBrk="1" hangingPunct="1"/>
              <a:t>25</a:t>
            </a:fld>
            <a:endParaRPr lang="en-US" altLang="x-none" sz="14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Example G(x)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89063"/>
            <a:ext cx="8147050" cy="5259387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32 bits CRC: </a:t>
            </a:r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altLang="x-none" sz="2000" i="1" dirty="0">
                <a:solidFill>
                  <a:srgbClr val="000000"/>
                </a:solidFill>
                <a:ea typeface="ＭＳ Ｐゴシック" charset="-128"/>
              </a:rPr>
              <a:t>CRC32: x</a:t>
            </a:r>
            <a:r>
              <a:rPr lang="en-US" altLang="x-none" sz="2000" baseline="30000" dirty="0">
                <a:solidFill>
                  <a:srgbClr val="000000"/>
                </a:solidFill>
                <a:ea typeface="ＭＳ Ｐゴシック" charset="-128"/>
              </a:rPr>
              <a:t>32</a:t>
            </a:r>
            <a:r>
              <a:rPr lang="en-US" altLang="x-none" sz="2000" dirty="0">
                <a:solidFill>
                  <a:srgbClr val="000000"/>
                </a:solidFill>
                <a:ea typeface="ＭＳ Ｐゴシック" charset="-128"/>
              </a:rPr>
              <a:t> + </a:t>
            </a:r>
            <a:r>
              <a:rPr lang="en-US" altLang="x-none" sz="2000" i="1" dirty="0">
                <a:solidFill>
                  <a:srgbClr val="000000"/>
                </a:solidFill>
                <a:ea typeface="ＭＳ Ｐゴシック" charset="-128"/>
              </a:rPr>
              <a:t>x</a:t>
            </a:r>
            <a:r>
              <a:rPr lang="en-US" altLang="x-none" sz="2000" baseline="30000" dirty="0">
                <a:solidFill>
                  <a:srgbClr val="000000"/>
                </a:solidFill>
                <a:ea typeface="ＭＳ Ｐゴシック" charset="-128"/>
              </a:rPr>
              <a:t>26</a:t>
            </a:r>
            <a:r>
              <a:rPr lang="en-US" altLang="x-none" sz="2000" dirty="0">
                <a:solidFill>
                  <a:srgbClr val="000000"/>
                </a:solidFill>
                <a:ea typeface="ＭＳ Ｐゴシック" charset="-128"/>
              </a:rPr>
              <a:t> + </a:t>
            </a:r>
            <a:r>
              <a:rPr lang="en-US" altLang="x-none" sz="2000" i="1" dirty="0">
                <a:solidFill>
                  <a:srgbClr val="000000"/>
                </a:solidFill>
                <a:ea typeface="ＭＳ Ｐゴシック" charset="-128"/>
              </a:rPr>
              <a:t>x</a:t>
            </a:r>
            <a:r>
              <a:rPr lang="en-US" altLang="x-none" sz="2000" baseline="30000" dirty="0">
                <a:solidFill>
                  <a:srgbClr val="000000"/>
                </a:solidFill>
                <a:ea typeface="ＭＳ Ｐゴシック" charset="-128"/>
              </a:rPr>
              <a:t>23</a:t>
            </a:r>
            <a:r>
              <a:rPr lang="en-US" altLang="x-none" sz="2000" dirty="0">
                <a:solidFill>
                  <a:srgbClr val="000000"/>
                </a:solidFill>
                <a:ea typeface="ＭＳ Ｐゴシック" charset="-128"/>
              </a:rPr>
              <a:t> + </a:t>
            </a:r>
            <a:r>
              <a:rPr lang="en-US" altLang="x-none" sz="2000" i="1" dirty="0">
                <a:solidFill>
                  <a:srgbClr val="000000"/>
                </a:solidFill>
                <a:ea typeface="ＭＳ Ｐゴシック" charset="-128"/>
              </a:rPr>
              <a:t>x</a:t>
            </a:r>
            <a:r>
              <a:rPr lang="en-US" altLang="x-none" sz="2000" baseline="30000" dirty="0">
                <a:solidFill>
                  <a:srgbClr val="000000"/>
                </a:solidFill>
                <a:ea typeface="ＭＳ Ｐゴシック" charset="-128"/>
              </a:rPr>
              <a:t>22</a:t>
            </a:r>
            <a:r>
              <a:rPr lang="en-US" altLang="x-none" sz="2000" dirty="0">
                <a:solidFill>
                  <a:srgbClr val="000000"/>
                </a:solidFill>
                <a:ea typeface="ＭＳ Ｐゴシック" charset="-128"/>
              </a:rPr>
              <a:t> + </a:t>
            </a:r>
            <a:r>
              <a:rPr lang="en-US" altLang="x-none" sz="2000" i="1" dirty="0">
                <a:solidFill>
                  <a:srgbClr val="000000"/>
                </a:solidFill>
                <a:ea typeface="ＭＳ Ｐゴシック" charset="-128"/>
              </a:rPr>
              <a:t>x</a:t>
            </a:r>
            <a:r>
              <a:rPr lang="en-US" altLang="x-none" sz="2000" baseline="30000" dirty="0">
                <a:solidFill>
                  <a:srgbClr val="000000"/>
                </a:solidFill>
                <a:ea typeface="ＭＳ Ｐゴシック" charset="-128"/>
              </a:rPr>
              <a:t>16</a:t>
            </a:r>
            <a:r>
              <a:rPr lang="en-US" altLang="x-none" sz="2000" dirty="0">
                <a:solidFill>
                  <a:srgbClr val="000000"/>
                </a:solidFill>
                <a:ea typeface="ＭＳ Ｐゴシック" charset="-128"/>
              </a:rPr>
              <a:t> + </a:t>
            </a:r>
            <a:r>
              <a:rPr lang="en-US" altLang="x-none" sz="2000" i="1" dirty="0">
                <a:solidFill>
                  <a:srgbClr val="000000"/>
                </a:solidFill>
                <a:ea typeface="ＭＳ Ｐゴシック" charset="-128"/>
              </a:rPr>
              <a:t>x</a:t>
            </a:r>
            <a:r>
              <a:rPr lang="en-US" altLang="x-none" sz="2000" baseline="30000" dirty="0">
                <a:solidFill>
                  <a:srgbClr val="000000"/>
                </a:solidFill>
                <a:ea typeface="ＭＳ Ｐゴシック" charset="-128"/>
              </a:rPr>
              <a:t>12</a:t>
            </a:r>
            <a:r>
              <a:rPr lang="en-US" altLang="x-none" sz="2000" dirty="0">
                <a:solidFill>
                  <a:srgbClr val="000000"/>
                </a:solidFill>
                <a:ea typeface="ＭＳ Ｐゴシック" charset="-128"/>
              </a:rPr>
              <a:t> + </a:t>
            </a:r>
            <a:r>
              <a:rPr lang="en-US" altLang="x-none" sz="2000" i="1" dirty="0">
                <a:solidFill>
                  <a:srgbClr val="000000"/>
                </a:solidFill>
                <a:ea typeface="ＭＳ Ｐゴシック" charset="-128"/>
              </a:rPr>
              <a:t>x</a:t>
            </a:r>
            <a:r>
              <a:rPr lang="en-US" altLang="x-none" sz="2000" baseline="30000" dirty="0">
                <a:solidFill>
                  <a:srgbClr val="000000"/>
                </a:solidFill>
                <a:ea typeface="ＭＳ Ｐゴシック" charset="-128"/>
              </a:rPr>
              <a:t>11</a:t>
            </a:r>
            <a:r>
              <a:rPr lang="en-US" altLang="x-none" sz="2000" dirty="0">
                <a:solidFill>
                  <a:srgbClr val="000000"/>
                </a:solidFill>
                <a:ea typeface="ＭＳ Ｐゴシック" charset="-128"/>
              </a:rPr>
              <a:t> + </a:t>
            </a:r>
            <a:r>
              <a:rPr lang="en-US" altLang="x-none" sz="2000" i="1" dirty="0">
                <a:solidFill>
                  <a:srgbClr val="000000"/>
                </a:solidFill>
                <a:ea typeface="ＭＳ Ｐゴシック" charset="-128"/>
              </a:rPr>
              <a:t>x</a:t>
            </a:r>
            <a:r>
              <a:rPr lang="en-US" altLang="x-none" sz="2000" baseline="30000" dirty="0">
                <a:solidFill>
                  <a:srgbClr val="000000"/>
                </a:solidFill>
                <a:ea typeface="ＭＳ Ｐゴシック" charset="-128"/>
              </a:rPr>
              <a:t>10</a:t>
            </a:r>
            <a:r>
              <a:rPr lang="en-US" altLang="x-none" sz="2000" dirty="0">
                <a:solidFill>
                  <a:srgbClr val="000000"/>
                </a:solidFill>
                <a:ea typeface="ＭＳ Ｐゴシック" charset="-128"/>
              </a:rPr>
              <a:t> + </a:t>
            </a:r>
            <a:r>
              <a:rPr lang="en-US" altLang="x-none" sz="2000" i="1" dirty="0">
                <a:solidFill>
                  <a:srgbClr val="000000"/>
                </a:solidFill>
                <a:ea typeface="ＭＳ Ｐゴシック" charset="-128"/>
              </a:rPr>
              <a:t>x</a:t>
            </a:r>
            <a:r>
              <a:rPr lang="en-US" altLang="x-none" sz="2000" baseline="30000" dirty="0">
                <a:solidFill>
                  <a:srgbClr val="000000"/>
                </a:solidFill>
                <a:ea typeface="ＭＳ Ｐゴシック" charset="-128"/>
              </a:rPr>
              <a:t>8</a:t>
            </a:r>
            <a:r>
              <a:rPr lang="en-US" altLang="x-none" sz="2000" dirty="0">
                <a:solidFill>
                  <a:srgbClr val="000000"/>
                </a:solidFill>
                <a:ea typeface="ＭＳ Ｐゴシック" charset="-128"/>
              </a:rPr>
              <a:t> + </a:t>
            </a:r>
            <a:r>
              <a:rPr lang="en-US" altLang="x-none" sz="2000" i="1" dirty="0">
                <a:solidFill>
                  <a:srgbClr val="000000"/>
                </a:solidFill>
                <a:ea typeface="ＭＳ Ｐゴシック" charset="-128"/>
              </a:rPr>
              <a:t>x</a:t>
            </a:r>
            <a:r>
              <a:rPr lang="en-US" altLang="x-none" sz="2000" baseline="30000" dirty="0">
                <a:solidFill>
                  <a:srgbClr val="000000"/>
                </a:solidFill>
                <a:ea typeface="ＭＳ Ｐゴシック" charset="-128"/>
              </a:rPr>
              <a:t>7</a:t>
            </a:r>
            <a:r>
              <a:rPr lang="en-US" altLang="x-none" sz="2000" dirty="0">
                <a:solidFill>
                  <a:srgbClr val="000000"/>
                </a:solidFill>
                <a:ea typeface="ＭＳ Ｐゴシック" charset="-128"/>
              </a:rPr>
              <a:t> + </a:t>
            </a:r>
            <a:r>
              <a:rPr lang="en-US" altLang="x-none" sz="2000" i="1" dirty="0">
                <a:solidFill>
                  <a:srgbClr val="000000"/>
                </a:solidFill>
                <a:ea typeface="ＭＳ Ｐゴシック" charset="-128"/>
              </a:rPr>
              <a:t>x</a:t>
            </a:r>
            <a:r>
              <a:rPr lang="en-US" altLang="x-none" sz="2000" baseline="30000" dirty="0">
                <a:solidFill>
                  <a:srgbClr val="000000"/>
                </a:solidFill>
                <a:ea typeface="ＭＳ Ｐゴシック" charset="-128"/>
              </a:rPr>
              <a:t>5</a:t>
            </a:r>
            <a:r>
              <a:rPr lang="en-US" altLang="x-none" sz="2000" dirty="0">
                <a:solidFill>
                  <a:srgbClr val="000000"/>
                </a:solidFill>
                <a:ea typeface="ＭＳ Ｐゴシック" charset="-128"/>
              </a:rPr>
              <a:t> + </a:t>
            </a:r>
            <a:r>
              <a:rPr lang="en-US" altLang="x-none" sz="2000" i="1" dirty="0">
                <a:solidFill>
                  <a:srgbClr val="000000"/>
                </a:solidFill>
                <a:ea typeface="ＭＳ Ｐゴシック" charset="-128"/>
              </a:rPr>
              <a:t>x</a:t>
            </a:r>
            <a:r>
              <a:rPr lang="en-US" altLang="x-none" sz="2000" baseline="30000" dirty="0">
                <a:solidFill>
                  <a:srgbClr val="000000"/>
                </a:solidFill>
                <a:ea typeface="ＭＳ Ｐゴシック" charset="-128"/>
              </a:rPr>
              <a:t>4</a:t>
            </a:r>
            <a:r>
              <a:rPr lang="en-US" altLang="x-none" sz="2000" dirty="0">
                <a:solidFill>
                  <a:srgbClr val="000000"/>
                </a:solidFill>
                <a:ea typeface="ＭＳ Ｐゴシック" charset="-128"/>
              </a:rPr>
              <a:t> + </a:t>
            </a:r>
            <a:r>
              <a:rPr lang="en-US" altLang="x-none" sz="2000" i="1" dirty="0">
                <a:solidFill>
                  <a:srgbClr val="000000"/>
                </a:solidFill>
                <a:ea typeface="ＭＳ Ｐゴシック" charset="-128"/>
              </a:rPr>
              <a:t>x</a:t>
            </a:r>
            <a:r>
              <a:rPr lang="en-US" altLang="x-none" sz="2000" baseline="30000" dirty="0">
                <a:solidFill>
                  <a:srgbClr val="000000"/>
                </a:solidFill>
                <a:ea typeface="ＭＳ Ｐゴシック" charset="-128"/>
              </a:rPr>
              <a:t>2</a:t>
            </a:r>
            <a:r>
              <a:rPr lang="en-US" altLang="x-none" sz="2000" dirty="0">
                <a:solidFill>
                  <a:srgbClr val="000000"/>
                </a:solidFill>
                <a:ea typeface="ＭＳ Ｐゴシック" charset="-128"/>
              </a:rPr>
              <a:t> + </a:t>
            </a:r>
            <a:r>
              <a:rPr lang="en-US" altLang="x-none" sz="2000" i="1" dirty="0">
                <a:solidFill>
                  <a:srgbClr val="000000"/>
                </a:solidFill>
                <a:ea typeface="ＭＳ Ｐゴシック" charset="-128"/>
              </a:rPr>
              <a:t>x</a:t>
            </a:r>
            <a:r>
              <a:rPr lang="en-US" altLang="x-none" sz="2000" dirty="0">
                <a:solidFill>
                  <a:srgbClr val="000000"/>
                </a:solidFill>
                <a:ea typeface="ＭＳ Ｐゴシック" charset="-128"/>
              </a:rPr>
              <a:t> + 1</a:t>
            </a:r>
            <a:endParaRPr lang="en-US" altLang="x-none" sz="2000" dirty="0">
              <a:ea typeface="ＭＳ Ｐゴシック" charset="-128"/>
            </a:endParaRPr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used by Ethernet, FDDI, PKZIP, WinZip, and PNG</a:t>
            </a: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GSM phones</a:t>
            </a:r>
          </a:p>
          <a:p>
            <a:pPr>
              <a:lnSpc>
                <a:spcPct val="90000"/>
              </a:lnSpc>
            </a:pPr>
            <a:endParaRPr lang="en-US" altLang="x-none" sz="2400" dirty="0">
              <a:ea typeface="ＭＳ Ｐゴシック" charset="-128"/>
            </a:endParaRPr>
          </a:p>
          <a:p>
            <a:pPr>
              <a:lnSpc>
                <a:spcPct val="90000"/>
              </a:lnSpc>
            </a:pPr>
            <a:endParaRPr lang="en-US" altLang="x-none" sz="2400" dirty="0">
              <a:ea typeface="ＭＳ Ｐゴシック" charset="-128"/>
            </a:endParaRPr>
          </a:p>
          <a:p>
            <a:pPr>
              <a:lnSpc>
                <a:spcPct val="90000"/>
              </a:lnSpc>
            </a:pPr>
            <a:endParaRPr lang="en-US" altLang="x-none" sz="2400" dirty="0">
              <a:ea typeface="ＭＳ Ｐゴシック" charset="-128"/>
            </a:endParaRPr>
          </a:p>
          <a:p>
            <a:pPr>
              <a:lnSpc>
                <a:spcPct val="90000"/>
              </a:lnSpc>
            </a:pPr>
            <a:endParaRPr lang="en-US" altLang="x-none" sz="2400" dirty="0">
              <a:ea typeface="ＭＳ Ｐゴシック" charset="-128"/>
            </a:endParaRPr>
          </a:p>
          <a:p>
            <a:pPr>
              <a:lnSpc>
                <a:spcPct val="90000"/>
              </a:lnSpc>
            </a:pPr>
            <a:endParaRPr lang="en-US" altLang="x-none" sz="2400" dirty="0">
              <a:ea typeface="ＭＳ Ｐゴシック" charset="-128"/>
            </a:endParaRPr>
          </a:p>
          <a:p>
            <a:pPr>
              <a:lnSpc>
                <a:spcPct val="90000"/>
              </a:lnSpc>
            </a:pPr>
            <a:endParaRPr lang="en-US" altLang="x-none" sz="2400" dirty="0">
              <a:ea typeface="ＭＳ Ｐゴシック" charset="-128"/>
            </a:endParaRP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For more details see the link below and further links it contains: </a:t>
            </a:r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altLang="x-none" sz="1800" dirty="0">
                <a:ea typeface="ＭＳ Ｐゴシック" charset="-128"/>
              </a:rPr>
              <a:t>http://</a:t>
            </a:r>
            <a:r>
              <a:rPr lang="en-US" altLang="x-none" sz="1800" dirty="0" err="1">
                <a:ea typeface="ＭＳ Ｐゴシック" charset="-128"/>
              </a:rPr>
              <a:t>en.wikipedia.org</a:t>
            </a:r>
            <a:r>
              <a:rPr lang="en-US" altLang="x-none" sz="1800" dirty="0">
                <a:ea typeface="ＭＳ Ｐゴシック" charset="-128"/>
              </a:rPr>
              <a:t>/wiki/</a:t>
            </a:r>
            <a:r>
              <a:rPr lang="en-US" altLang="x-none" sz="1800" dirty="0" err="1">
                <a:ea typeface="ＭＳ Ｐゴシック" charset="-128"/>
              </a:rPr>
              <a:t>Cyclic_redundancy_check</a:t>
            </a:r>
            <a:endParaRPr lang="en-US" altLang="x-none" sz="1800" dirty="0">
              <a:ea typeface="ＭＳ Ｐゴシック" charset="-128"/>
            </a:endParaRPr>
          </a:p>
        </p:txBody>
      </p:sp>
      <p:pic>
        <p:nvPicPr>
          <p:cNvPr id="83972" name="Picture 7" descr="figure1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088"/>
          <a:stretch>
            <a:fillRect/>
          </a:stretch>
        </p:blipFill>
        <p:spPr bwMode="auto">
          <a:xfrm>
            <a:off x="1292225" y="3148013"/>
            <a:ext cx="5778500" cy="231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4" name="Rectangle 9"/>
          <p:cNvSpPr>
            <a:spLocks noChangeArrowheads="1"/>
          </p:cNvSpPr>
          <p:nvPr/>
        </p:nvSpPr>
        <p:spPr bwMode="auto">
          <a:xfrm>
            <a:off x="3495675" y="3200400"/>
            <a:ext cx="2152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defTabSz="914400"/>
            <a:r>
              <a:rPr lang="en-US" altLang="x-none">
                <a:solidFill>
                  <a:srgbClr val="000000"/>
                </a:solidFill>
                <a:latin typeface="Times New Roman" charset="0"/>
              </a:rPr>
              <a:t>  </a:t>
            </a:r>
            <a:r>
              <a:rPr lang="en-US" altLang="x-none" sz="2000">
                <a:solidFill>
                  <a:srgbClr val="000000"/>
                </a:solidFill>
                <a:latin typeface="Times New Roman" charset="0"/>
              </a:rPr>
              <a:t> </a:t>
            </a:r>
            <a:r>
              <a:rPr lang="en-US" altLang="x-none">
                <a:solidFill>
                  <a:srgbClr val="000000"/>
                </a:solidFill>
                <a:latin typeface="Times New Roman" charset="0"/>
              </a:rPr>
              <a:t>                     . </a:t>
            </a:r>
          </a:p>
        </p:txBody>
      </p:sp>
      <p:pic>
        <p:nvPicPr>
          <p:cNvPr id="83974" name="Picture 10" descr="tex2html_wrap_inline43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3525" y="3046413"/>
            <a:ext cx="16383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3975" name="Picture 12" descr="tex2html_wrap_inline43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9150" y="2741613"/>
            <a:ext cx="1641475" cy="296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3976" name="Picture 14" descr="tex2html_wrap_inline43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0738" y="3051175"/>
            <a:ext cx="218122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4"/>
          <p:cNvSpPr>
            <a:spLocks noChangeArrowheads="1"/>
          </p:cNvSpPr>
          <p:nvPr/>
        </p:nvSpPr>
        <p:spPr bwMode="auto">
          <a:xfrm>
            <a:off x="533400" y="228600"/>
            <a:ext cx="80200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4000" b="0" i="0" u="sng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Outline</a:t>
            </a:r>
          </a:p>
        </p:txBody>
      </p:sp>
      <p:sp>
        <p:nvSpPr>
          <p:cNvPr id="86018" name="Rectangle 5"/>
          <p:cNvSpPr>
            <a:spLocks noChangeArrowheads="1"/>
          </p:cNvSpPr>
          <p:nvPr/>
        </p:nvSpPr>
        <p:spPr bwMode="auto">
          <a:xfrm>
            <a:off x="533400" y="1600200"/>
            <a:ext cx="8077200" cy="478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457200" marR="0" lvl="0" indent="-457200" algn="l" defTabSz="91281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Wingdings" pitchFamily="2" charset="2"/>
              <a:buChar char="q"/>
              <a:tabLst/>
              <a:defRPr/>
            </a:pPr>
            <a:r>
              <a:rPr kumimoji="0" lang="en-US" altLang="x-none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Admin and recap</a:t>
            </a:r>
          </a:p>
          <a:p>
            <a:pPr marL="457200" marR="0" lvl="0" indent="-457200" algn="l" defTabSz="91281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Wingdings" pitchFamily="2" charset="2"/>
              <a:buChar char="q"/>
              <a:tabLst/>
              <a:defRPr/>
            </a:pPr>
            <a:r>
              <a:rPr kumimoji="0" lang="en-US" altLang="x-none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Tran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sport</a:t>
            </a: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 </a:t>
            </a:r>
            <a:r>
              <a:rPr lang="en-US" altLang="zh-CN" sz="2800" dirty="0">
                <a:solidFill>
                  <a:srgbClr val="000000"/>
                </a:solidFill>
                <a:latin typeface="Comic Sans MS" charset="0"/>
              </a:rPr>
              <a:t>overview</a:t>
            </a:r>
          </a:p>
          <a:p>
            <a:pPr marL="457200" marR="0" lvl="0" indent="-457200" algn="l" defTabSz="91281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Wingdings" pitchFamily="2" charset="2"/>
              <a:buChar char="q"/>
              <a:tabLst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UDP</a:t>
            </a:r>
            <a:endParaRPr kumimoji="0" lang="en-US" altLang="x-none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charset="0"/>
              <a:ea typeface="ＭＳ Ｐゴシック" charset="-128"/>
              <a:cs typeface="+mn-cs"/>
            </a:endParaRPr>
          </a:p>
          <a:p>
            <a:pPr marL="342900" marR="0" lvl="0" indent="-342900" algn="l" defTabSz="91281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Pct val="85000"/>
              <a:buFont typeface="Wingdings" charset="2"/>
              <a:buChar char="Ø"/>
              <a:tabLst/>
              <a:defRPr/>
            </a:pPr>
            <a:r>
              <a:rPr kumimoji="0" lang="zh-CN" alt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 </a:t>
            </a:r>
            <a:r>
              <a:rPr kumimoji="0" lang="en-US" altLang="x-none" sz="2800" b="0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Reliable data transfer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7EB7456-F267-5C4C-AD02-446DDDC385E0}" type="slidenum">
              <a:rPr kumimoji="0" lang="en-US" altLang="x-non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altLang="x-non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02167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C7FAA93-13F4-6240-B316-F9B959135AEE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6200"/>
            <a:ext cx="7772400" cy="1143000"/>
          </a:xfrm>
        </p:spPr>
        <p:txBody>
          <a:bodyPr/>
          <a:lstStyle/>
          <a:p>
            <a:r>
              <a:rPr lang="en-US" altLang="x-none" sz="3600" dirty="0">
                <a:ea typeface="ＭＳ Ｐゴシック" charset="-128"/>
              </a:rPr>
              <a:t>Principles of Reliable </a:t>
            </a:r>
            <a:r>
              <a:rPr lang="en-US" altLang="zh-CN" sz="3600" dirty="0">
                <a:ea typeface="宋体" charset="-122"/>
              </a:rPr>
              <a:t>D</a:t>
            </a:r>
            <a:r>
              <a:rPr lang="en-US" altLang="x-none" sz="3600" dirty="0">
                <a:ea typeface="ＭＳ Ｐゴシック" charset="-128"/>
              </a:rPr>
              <a:t>ata </a:t>
            </a:r>
            <a:r>
              <a:rPr lang="en-US" altLang="zh-CN" sz="3600" dirty="0">
                <a:ea typeface="宋体" charset="-122"/>
              </a:rPr>
              <a:t>T</a:t>
            </a:r>
            <a:r>
              <a:rPr lang="en-US" altLang="x-none" sz="3600" dirty="0">
                <a:ea typeface="ＭＳ Ｐゴシック" charset="-128"/>
              </a:rPr>
              <a:t>ransfer (RDT)</a:t>
            </a:r>
            <a:endParaRPr lang="en-US" altLang="x-none" dirty="0">
              <a:ea typeface="ＭＳ Ｐゴシック" charset="-128"/>
            </a:endParaRP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90538" y="1582738"/>
            <a:ext cx="7658100" cy="3217862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zh-CN" sz="2400" dirty="0">
                <a:ea typeface="宋体" charset="-122"/>
              </a:rPr>
              <a:t>I</a:t>
            </a:r>
            <a:r>
              <a:rPr lang="en-US" altLang="x-none" sz="2400" dirty="0">
                <a:ea typeface="ＭＳ Ｐゴシック" charset="-128"/>
              </a:rPr>
              <a:t>mportant in app., transport, link layers</a:t>
            </a: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Foundation to other protocols</a:t>
            </a: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We use the development of RDT to also better appreciate understanding distributed protocols</a:t>
            </a:r>
            <a:endParaRPr lang="en-US" altLang="x-none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500299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200">
                <a:ea typeface="ＭＳ Ｐゴシック" charset="-128"/>
              </a:rPr>
              <a:t>Reliable </a:t>
            </a:r>
            <a:r>
              <a:rPr lang="en-US" altLang="zh-CN" sz="3200">
                <a:ea typeface="宋体" charset="-122"/>
              </a:rPr>
              <a:t>D</a:t>
            </a:r>
            <a:r>
              <a:rPr lang="en-US" altLang="x-none" sz="3200">
                <a:ea typeface="ＭＳ Ｐゴシック" charset="-128"/>
              </a:rPr>
              <a:t>ata </a:t>
            </a:r>
            <a:r>
              <a:rPr lang="en-US" altLang="zh-CN" sz="3200">
                <a:ea typeface="宋体" charset="-122"/>
              </a:rPr>
              <a:t>T</a:t>
            </a:r>
            <a:r>
              <a:rPr lang="en-US" altLang="x-none" sz="3200">
                <a:ea typeface="ＭＳ Ｐゴシック" charset="-128"/>
              </a:rPr>
              <a:t>ransfer</a:t>
            </a:r>
          </a:p>
        </p:txBody>
      </p:sp>
      <p:sp>
        <p:nvSpPr>
          <p:cNvPr id="9011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877BA63-501A-024E-ABD2-8A475639F447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pic>
        <p:nvPicPr>
          <p:cNvPr id="90115" name="Picture 6" descr="rdt_servic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75" y="1444625"/>
            <a:ext cx="7623175" cy="336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13063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A674B26-F440-EC46-A183-14D33B3422B3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200" dirty="0">
                <a:ea typeface="ＭＳ Ｐゴシック" charset="-128"/>
              </a:rPr>
              <a:t>Reliable </a:t>
            </a:r>
            <a:r>
              <a:rPr lang="en-US" altLang="zh-CN" sz="3200" dirty="0">
                <a:ea typeface="宋体" charset="-122"/>
              </a:rPr>
              <a:t>D</a:t>
            </a:r>
            <a:r>
              <a:rPr lang="en-US" altLang="x-none" sz="3200" dirty="0">
                <a:ea typeface="ＭＳ Ｐゴシック" charset="-128"/>
              </a:rPr>
              <a:t>ata </a:t>
            </a:r>
            <a:r>
              <a:rPr lang="en-US" altLang="zh-CN" sz="3200" dirty="0">
                <a:ea typeface="宋体" charset="-122"/>
              </a:rPr>
              <a:t>T</a:t>
            </a:r>
            <a:r>
              <a:rPr lang="en-US" altLang="x-none" sz="3200" dirty="0">
                <a:ea typeface="ＭＳ Ｐゴシック" charset="-128"/>
              </a:rPr>
              <a:t>ransfer: </a:t>
            </a:r>
            <a:r>
              <a:rPr lang="en-US" altLang="zh-CN" sz="3200" dirty="0">
                <a:ea typeface="宋体" charset="-122"/>
              </a:rPr>
              <a:t>G</a:t>
            </a:r>
            <a:r>
              <a:rPr lang="en-US" altLang="x-none" sz="3200" dirty="0">
                <a:ea typeface="ＭＳ Ｐゴシック" charset="-128"/>
              </a:rPr>
              <a:t>etting </a:t>
            </a:r>
            <a:r>
              <a:rPr lang="en-US" altLang="zh-CN" sz="3200" dirty="0">
                <a:ea typeface="宋体" charset="-122"/>
              </a:rPr>
              <a:t>S</a:t>
            </a:r>
            <a:r>
              <a:rPr lang="en-US" altLang="x-none" sz="3200" dirty="0">
                <a:ea typeface="ＭＳ Ｐゴシック" charset="-128"/>
              </a:rPr>
              <a:t>tarted</a:t>
            </a:r>
            <a:endParaRPr lang="en-US" altLang="x-none" dirty="0">
              <a:ea typeface="ＭＳ Ｐゴシック" charset="-128"/>
            </a:endParaRPr>
          </a:p>
        </p:txBody>
      </p:sp>
      <p:pic>
        <p:nvPicPr>
          <p:cNvPr id="92163" name="Picture 3" descr="rdt_part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100" y="2652713"/>
            <a:ext cx="5969000" cy="238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1020763" y="3113088"/>
            <a:ext cx="838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send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side</a:t>
            </a:r>
            <a:endParaRPr kumimoji="0" lang="en-US" altLang="x-non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92165" name="Text Box 5"/>
          <p:cNvSpPr txBox="1">
            <a:spLocks noChangeArrowheads="1"/>
          </p:cNvSpPr>
          <p:nvPr/>
        </p:nvSpPr>
        <p:spPr bwMode="auto">
          <a:xfrm>
            <a:off x="7167563" y="3122613"/>
            <a:ext cx="1220787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receive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side</a:t>
            </a:r>
            <a:endParaRPr kumimoji="0" lang="en-US" altLang="x-non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227013" y="1460500"/>
            <a:ext cx="3965575" cy="1416050"/>
            <a:chOff x="143" y="920"/>
            <a:chExt cx="2498" cy="892"/>
          </a:xfrm>
        </p:grpSpPr>
        <p:sp>
          <p:nvSpPr>
            <p:cNvPr id="92182" name="Text Box 7"/>
            <p:cNvSpPr txBox="1">
              <a:spLocks noChangeArrowheads="1"/>
            </p:cNvSpPr>
            <p:nvPr/>
          </p:nvSpPr>
          <p:spPr bwMode="auto">
            <a:xfrm>
              <a:off x="143" y="920"/>
              <a:ext cx="249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8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urier New" charset="0"/>
                  <a:ea typeface="ＭＳ Ｐゴシック" charset="-128"/>
                  <a:cs typeface="+mn-cs"/>
                </a:rPr>
                <a:t>rdt_send():</a:t>
              </a:r>
              <a:r>
                <a:rPr kumimoji="0" lang="en-US" altLang="x-none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 </a:t>
              </a:r>
              <a:r>
                <a:rPr kumimoji="0" lang="en-US" altLang="x-none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called from above, (e.g., by app.)</a:t>
              </a:r>
              <a:endPara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grpSp>
          <p:nvGrpSpPr>
            <p:cNvPr id="92183" name="Group 8"/>
            <p:cNvGrpSpPr>
              <a:grpSpLocks/>
            </p:cNvGrpSpPr>
            <p:nvPr/>
          </p:nvGrpSpPr>
          <p:grpSpPr bwMode="auto">
            <a:xfrm>
              <a:off x="144" y="930"/>
              <a:ext cx="2370" cy="882"/>
              <a:chOff x="144" y="942"/>
              <a:chExt cx="2370" cy="882"/>
            </a:xfrm>
          </p:grpSpPr>
          <p:sp>
            <p:nvSpPr>
              <p:cNvPr id="92184" name="Line 9"/>
              <p:cNvSpPr>
                <a:spLocks noChangeShapeType="1"/>
              </p:cNvSpPr>
              <p:nvPr/>
            </p:nvSpPr>
            <p:spPr bwMode="auto">
              <a:xfrm>
                <a:off x="942" y="1500"/>
                <a:ext cx="174" cy="324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92185" name="Rectangle 10"/>
              <p:cNvSpPr>
                <a:spLocks noChangeArrowheads="1"/>
              </p:cNvSpPr>
              <p:nvPr/>
            </p:nvSpPr>
            <p:spPr bwMode="auto">
              <a:xfrm>
                <a:off x="144" y="942"/>
                <a:ext cx="2370" cy="558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</p:grp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276225" y="4381500"/>
            <a:ext cx="3762375" cy="1862138"/>
            <a:chOff x="174" y="2760"/>
            <a:chExt cx="2370" cy="1173"/>
          </a:xfrm>
        </p:grpSpPr>
        <p:sp>
          <p:nvSpPr>
            <p:cNvPr id="92178" name="Text Box 12"/>
            <p:cNvSpPr txBox="1">
              <a:spLocks noChangeArrowheads="1"/>
            </p:cNvSpPr>
            <p:nvPr/>
          </p:nvSpPr>
          <p:spPr bwMode="auto">
            <a:xfrm>
              <a:off x="233" y="3356"/>
              <a:ext cx="2144" cy="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8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urier New" charset="0"/>
                  <a:ea typeface="ＭＳ Ｐゴシック" charset="-128"/>
                  <a:cs typeface="+mn-cs"/>
                </a:rPr>
                <a:t>udt_send():</a:t>
              </a:r>
              <a:r>
                <a:rPr kumimoji="0" lang="en-US" altLang="x-none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 </a:t>
              </a:r>
              <a:r>
                <a:rPr kumimoji="0" lang="en-US" altLang="x-none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called by rdt,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to transfer packet over 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unreliable channel to receiver</a:t>
              </a:r>
              <a:endPara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grpSp>
          <p:nvGrpSpPr>
            <p:cNvPr id="92179" name="Group 13"/>
            <p:cNvGrpSpPr>
              <a:grpSpLocks/>
            </p:cNvGrpSpPr>
            <p:nvPr/>
          </p:nvGrpSpPr>
          <p:grpSpPr bwMode="auto">
            <a:xfrm>
              <a:off x="174" y="2760"/>
              <a:ext cx="2370" cy="1170"/>
              <a:chOff x="174" y="2760"/>
              <a:chExt cx="2370" cy="1170"/>
            </a:xfrm>
          </p:grpSpPr>
          <p:sp>
            <p:nvSpPr>
              <p:cNvPr id="92180" name="Line 14"/>
              <p:cNvSpPr>
                <a:spLocks noChangeShapeType="1"/>
              </p:cNvSpPr>
              <p:nvPr/>
            </p:nvSpPr>
            <p:spPr bwMode="auto">
              <a:xfrm flipV="1">
                <a:off x="882" y="2760"/>
                <a:ext cx="228" cy="606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92181" name="Rectangle 15"/>
              <p:cNvSpPr>
                <a:spLocks noChangeArrowheads="1"/>
              </p:cNvSpPr>
              <p:nvPr/>
            </p:nvSpPr>
            <p:spPr bwMode="auto">
              <a:xfrm>
                <a:off x="174" y="3372"/>
                <a:ext cx="2370" cy="558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</p:grpSp>
      </p:grpSp>
      <p:grpSp>
        <p:nvGrpSpPr>
          <p:cNvPr id="6" name="Group 16"/>
          <p:cNvGrpSpPr>
            <a:grpSpLocks/>
          </p:cNvGrpSpPr>
          <p:nvPr/>
        </p:nvGrpSpPr>
        <p:grpSpPr bwMode="auto">
          <a:xfrm>
            <a:off x="5019675" y="4362450"/>
            <a:ext cx="3975100" cy="1914525"/>
            <a:chOff x="3162" y="2748"/>
            <a:chExt cx="2504" cy="1206"/>
          </a:xfrm>
        </p:grpSpPr>
        <p:sp>
          <p:nvSpPr>
            <p:cNvPr id="92174" name="Text Box 17"/>
            <p:cNvSpPr txBox="1">
              <a:spLocks noChangeArrowheads="1"/>
            </p:cNvSpPr>
            <p:nvPr/>
          </p:nvSpPr>
          <p:spPr bwMode="auto">
            <a:xfrm>
              <a:off x="3168" y="3368"/>
              <a:ext cx="2498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8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urier New" charset="0"/>
                  <a:ea typeface="ＭＳ Ｐゴシック" charset="-128"/>
                  <a:cs typeface="+mn-cs"/>
                </a:rPr>
                <a:t>rdt_rcv():</a:t>
              </a:r>
              <a:r>
                <a:rPr kumimoji="0" lang="en-US" altLang="x-none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 </a:t>
              </a:r>
              <a:r>
                <a:rPr kumimoji="0" lang="en-US" altLang="x-none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called from below; when packet arrives on rcv-side of channel</a:t>
              </a:r>
              <a:endPara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grpSp>
          <p:nvGrpSpPr>
            <p:cNvPr id="92175" name="Group 18"/>
            <p:cNvGrpSpPr>
              <a:grpSpLocks/>
            </p:cNvGrpSpPr>
            <p:nvPr/>
          </p:nvGrpSpPr>
          <p:grpSpPr bwMode="auto">
            <a:xfrm>
              <a:off x="3162" y="2748"/>
              <a:ext cx="2370" cy="1206"/>
              <a:chOff x="3162" y="2748"/>
              <a:chExt cx="2370" cy="1206"/>
            </a:xfrm>
          </p:grpSpPr>
          <p:sp>
            <p:nvSpPr>
              <p:cNvPr id="92176" name="Line 19"/>
              <p:cNvSpPr>
                <a:spLocks noChangeShapeType="1"/>
              </p:cNvSpPr>
              <p:nvPr/>
            </p:nvSpPr>
            <p:spPr bwMode="auto">
              <a:xfrm flipH="1" flipV="1">
                <a:off x="4596" y="2748"/>
                <a:ext cx="300" cy="63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92177" name="Rectangle 20"/>
              <p:cNvSpPr>
                <a:spLocks noChangeArrowheads="1"/>
              </p:cNvSpPr>
              <p:nvPr/>
            </p:nvSpPr>
            <p:spPr bwMode="auto">
              <a:xfrm>
                <a:off x="3162" y="3390"/>
                <a:ext cx="2370" cy="564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</p:grpSp>
      </p:grpSp>
      <p:grpSp>
        <p:nvGrpSpPr>
          <p:cNvPr id="8" name="Group 21"/>
          <p:cNvGrpSpPr>
            <a:grpSpLocks/>
          </p:cNvGrpSpPr>
          <p:nvPr/>
        </p:nvGrpSpPr>
        <p:grpSpPr bwMode="auto">
          <a:xfrm>
            <a:off x="4981575" y="1470025"/>
            <a:ext cx="3762375" cy="1349375"/>
            <a:chOff x="3138" y="926"/>
            <a:chExt cx="2370" cy="850"/>
          </a:xfrm>
        </p:grpSpPr>
        <p:sp>
          <p:nvSpPr>
            <p:cNvPr id="92170" name="Text Box 22"/>
            <p:cNvSpPr txBox="1">
              <a:spLocks noChangeArrowheads="1"/>
            </p:cNvSpPr>
            <p:nvPr/>
          </p:nvSpPr>
          <p:spPr bwMode="auto">
            <a:xfrm>
              <a:off x="3215" y="926"/>
              <a:ext cx="207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8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urier New" charset="0"/>
                  <a:ea typeface="ＭＳ Ｐゴシック" charset="-128"/>
                  <a:cs typeface="+mn-cs"/>
                </a:rPr>
                <a:t>deliver_data():</a:t>
              </a:r>
              <a:r>
                <a:rPr kumimoji="0" lang="en-US" altLang="x-none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 </a:t>
              </a:r>
              <a:r>
                <a:rPr kumimoji="0" lang="en-US" altLang="x-none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called by </a:t>
              </a:r>
              <a:r>
                <a:rPr kumimoji="0" lang="en-US" altLang="x-none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charset="0"/>
                  <a:ea typeface="ＭＳ Ｐゴシック" charset="-128"/>
                  <a:cs typeface="+mn-cs"/>
                </a:rPr>
                <a:t>rdt</a:t>
              </a:r>
              <a:r>
                <a:rPr kumimoji="0" lang="en-US" altLang="x-none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 to deliver data to upper</a:t>
              </a:r>
              <a:endPara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grpSp>
          <p:nvGrpSpPr>
            <p:cNvPr id="92171" name="Group 23"/>
            <p:cNvGrpSpPr>
              <a:grpSpLocks/>
            </p:cNvGrpSpPr>
            <p:nvPr/>
          </p:nvGrpSpPr>
          <p:grpSpPr bwMode="auto">
            <a:xfrm>
              <a:off x="3138" y="942"/>
              <a:ext cx="2370" cy="834"/>
              <a:chOff x="3138" y="942"/>
              <a:chExt cx="2370" cy="834"/>
            </a:xfrm>
          </p:grpSpPr>
          <p:sp>
            <p:nvSpPr>
              <p:cNvPr id="92172" name="Line 24"/>
              <p:cNvSpPr>
                <a:spLocks noChangeShapeType="1"/>
              </p:cNvSpPr>
              <p:nvPr/>
            </p:nvSpPr>
            <p:spPr bwMode="auto">
              <a:xfrm flipH="1">
                <a:off x="4560" y="1344"/>
                <a:ext cx="150" cy="432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92173" name="Rectangle 25"/>
              <p:cNvSpPr>
                <a:spLocks noChangeArrowheads="1"/>
              </p:cNvSpPr>
              <p:nvPr/>
            </p:nvSpPr>
            <p:spPr bwMode="auto">
              <a:xfrm>
                <a:off x="3138" y="942"/>
                <a:ext cx="2370" cy="396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21652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>
                <a:ea typeface="ＭＳ Ｐゴシック" charset="-128"/>
              </a:rPr>
              <a:t>Admin</a:t>
            </a:r>
          </a:p>
        </p:txBody>
      </p:sp>
      <p:sp>
        <p:nvSpPr>
          <p:cNvPr id="665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zh-CN" dirty="0">
                <a:ea typeface="ＭＳ Ｐゴシック" charset="-128"/>
              </a:rPr>
              <a:t>Midterm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exam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on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Oct.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28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(during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lab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class)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cover from </a:t>
            </a:r>
            <a:r>
              <a:rPr lang="en-US" altLang="zh-CN" dirty="0">
                <a:ea typeface="ＭＳ Ｐゴシック" charset="-128"/>
              </a:rPr>
              <a:t>introduction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to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application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layer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zh-CN" dirty="0">
                <a:ea typeface="ＭＳ Ｐゴシック" charset="-128"/>
              </a:rPr>
              <a:t>15-16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subjective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questions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over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100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minutes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zh-CN" dirty="0">
                <a:ea typeface="ＭＳ Ｐゴシック" charset="-128"/>
              </a:rPr>
              <a:t>1-page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cheat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sheet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allowed</a:t>
            </a:r>
          </a:p>
          <a:p>
            <a:pPr>
              <a:buFont typeface="Wingdings" pitchFamily="2" charset="2"/>
              <a:buChar char="q"/>
            </a:pPr>
            <a:r>
              <a:rPr lang="en-US" altLang="zh-CN" dirty="0">
                <a:ea typeface="ＭＳ Ｐゴシック" charset="-128"/>
              </a:rPr>
              <a:t>Lab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3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due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on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Oct.29</a:t>
            </a:r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EBF74866-7D79-3C47-8F79-35FBA17FE940}" type="slidenum">
              <a:rPr lang="en-US" altLang="x-none" sz="1400"/>
              <a:pPr/>
              <a:t>3</a:t>
            </a:fld>
            <a:endParaRPr lang="en-US" altLang="x-none" sz="140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5187950" y="6386513"/>
            <a:ext cx="3956050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400" dirty="0">
                <a:solidFill>
                  <a:srgbClr val="000000"/>
                </a:solidFill>
                <a:latin typeface="Comic Sans MS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9579473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F819782-F998-8240-839F-6227D5E2E854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200">
                <a:ea typeface="ＭＳ Ｐゴシック" charset="-128"/>
              </a:rPr>
              <a:t>Reliable </a:t>
            </a:r>
            <a:r>
              <a:rPr lang="en-US" altLang="zh-CN" sz="3200">
                <a:ea typeface="宋体" charset="-122"/>
              </a:rPr>
              <a:t>D</a:t>
            </a:r>
            <a:r>
              <a:rPr lang="en-US" altLang="x-none" sz="3200">
                <a:ea typeface="ＭＳ Ｐゴシック" charset="-128"/>
              </a:rPr>
              <a:t>ata </a:t>
            </a:r>
            <a:r>
              <a:rPr lang="en-US" altLang="zh-CN" sz="3200">
                <a:ea typeface="宋体" charset="-122"/>
              </a:rPr>
              <a:t>T</a:t>
            </a:r>
            <a:r>
              <a:rPr lang="en-US" altLang="x-none" sz="3200">
                <a:ea typeface="ＭＳ Ｐゴシック" charset="-128"/>
              </a:rPr>
              <a:t>ransfer: </a:t>
            </a:r>
            <a:r>
              <a:rPr lang="en-US" altLang="zh-CN" sz="3200">
                <a:ea typeface="宋体" charset="-122"/>
              </a:rPr>
              <a:t>G</a:t>
            </a:r>
            <a:r>
              <a:rPr lang="en-US" altLang="x-none" sz="3200">
                <a:ea typeface="ＭＳ Ｐゴシック" charset="-128"/>
              </a:rPr>
              <a:t>etting </a:t>
            </a:r>
            <a:r>
              <a:rPr lang="en-US" altLang="zh-CN" sz="3200">
                <a:ea typeface="宋体" charset="-122"/>
              </a:rPr>
              <a:t>S</a:t>
            </a:r>
            <a:r>
              <a:rPr lang="en-US" altLang="x-none" sz="3200">
                <a:ea typeface="ＭＳ Ｐゴシック" charset="-128"/>
              </a:rPr>
              <a:t>tarted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14350" y="1524000"/>
            <a:ext cx="7258050" cy="3352800"/>
          </a:xfrm>
          <a:noFill/>
        </p:spPr>
        <p:txBody>
          <a:bodyPr/>
          <a:lstStyle/>
          <a:p>
            <a:pPr>
              <a:buFont typeface="ZapfDingbats" charset="0"/>
              <a:buNone/>
            </a:pPr>
            <a:r>
              <a:rPr lang="en-US" altLang="x-none" sz="2400" dirty="0">
                <a:solidFill>
                  <a:srgbClr val="FF0000"/>
                </a:solidFill>
                <a:ea typeface="ＭＳ Ｐゴシック" charset="-128"/>
              </a:rPr>
              <a:t>We</a:t>
            </a:r>
            <a:r>
              <a:rPr lang="ja-JP" altLang="en-US" sz="2400" dirty="0">
                <a:solidFill>
                  <a:srgbClr val="FF0000"/>
                </a:solidFill>
                <a:ea typeface="ＭＳ Ｐゴシック" charset="-128"/>
              </a:rPr>
              <a:t>’</a:t>
            </a:r>
            <a:r>
              <a:rPr lang="en-US" altLang="ja-JP" sz="2400" dirty="0" err="1">
                <a:solidFill>
                  <a:srgbClr val="FF0000"/>
                </a:solidFill>
                <a:ea typeface="ＭＳ Ｐゴシック" charset="-128"/>
              </a:rPr>
              <a:t>ll</a:t>
            </a:r>
            <a:r>
              <a:rPr lang="en-US" altLang="ja-JP" sz="2400" dirty="0">
                <a:solidFill>
                  <a:srgbClr val="FF0000"/>
                </a:solidFill>
                <a:ea typeface="ＭＳ Ｐゴシック" charset="-128"/>
              </a:rPr>
              <a:t>:</a:t>
            </a:r>
            <a:endParaRPr lang="en-US" altLang="ja-JP" sz="2400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incrementally develop sender, receiver sides of reliable data transfer protocol (</a:t>
            </a:r>
            <a:r>
              <a:rPr lang="en-US" altLang="x-none" sz="2400" dirty="0" err="1">
                <a:ea typeface="ＭＳ Ｐゴシック" charset="-128"/>
              </a:rPr>
              <a:t>rdt</a:t>
            </a:r>
            <a:r>
              <a:rPr lang="en-US" altLang="x-none" sz="2400" dirty="0">
                <a:ea typeface="ＭＳ Ｐゴシック" charset="-128"/>
              </a:rPr>
              <a:t>)</a:t>
            </a:r>
          </a:p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consider only unidirectional data transfer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but control info will flow on both directions !</a:t>
            </a:r>
          </a:p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use </a:t>
            </a:r>
            <a:r>
              <a:rPr lang="en-US" altLang="x-none" sz="2400" dirty="0">
                <a:solidFill>
                  <a:srgbClr val="C00000"/>
                </a:solidFill>
                <a:ea typeface="ＭＳ Ｐゴシック" charset="-128"/>
              </a:rPr>
              <a:t>finite state machines (FSM)</a:t>
            </a:r>
            <a:r>
              <a:rPr lang="en-US" altLang="x-none" sz="2400" dirty="0">
                <a:ea typeface="ＭＳ Ｐゴシック" charset="-128"/>
              </a:rPr>
              <a:t> to specify sender, receiver</a:t>
            </a:r>
          </a:p>
        </p:txBody>
      </p:sp>
      <p:grpSp>
        <p:nvGrpSpPr>
          <p:cNvPr id="94212" name="Group 4"/>
          <p:cNvGrpSpPr>
            <a:grpSpLocks/>
          </p:cNvGrpSpPr>
          <p:nvPr/>
        </p:nvGrpSpPr>
        <p:grpSpPr bwMode="auto">
          <a:xfrm>
            <a:off x="3063875" y="4838700"/>
            <a:ext cx="917575" cy="942975"/>
            <a:chOff x="670" y="3294"/>
            <a:chExt cx="578" cy="594"/>
          </a:xfrm>
        </p:grpSpPr>
        <p:sp>
          <p:nvSpPr>
            <p:cNvPr id="94229" name="Oval 5"/>
            <p:cNvSpPr>
              <a:spLocks noChangeArrowheads="1"/>
            </p:cNvSpPr>
            <p:nvPr/>
          </p:nvSpPr>
          <p:spPr bwMode="auto">
            <a:xfrm>
              <a:off x="738" y="3294"/>
              <a:ext cx="510" cy="55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94230" name="Oval 6"/>
            <p:cNvSpPr>
              <a:spLocks noChangeArrowheads="1"/>
            </p:cNvSpPr>
            <p:nvPr/>
          </p:nvSpPr>
          <p:spPr bwMode="auto">
            <a:xfrm>
              <a:off x="690" y="3336"/>
              <a:ext cx="510" cy="552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94231" name="Text Box 7"/>
            <p:cNvSpPr txBox="1">
              <a:spLocks noChangeArrowheads="1"/>
            </p:cNvSpPr>
            <p:nvPr/>
          </p:nvSpPr>
          <p:spPr bwMode="auto">
            <a:xfrm>
              <a:off x="670" y="3425"/>
              <a:ext cx="514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ct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state</a:t>
              </a:r>
            </a:p>
            <a:p>
              <a:pPr marL="0" marR="0" lvl="0" indent="0" algn="ct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1</a:t>
              </a:r>
            </a:p>
          </p:txBody>
        </p:sp>
      </p:grpSp>
      <p:sp>
        <p:nvSpPr>
          <p:cNvPr id="94213" name="Freeform 8"/>
          <p:cNvSpPr>
            <a:spLocks/>
          </p:cNvSpPr>
          <p:nvPr/>
        </p:nvSpPr>
        <p:spPr bwMode="auto">
          <a:xfrm>
            <a:off x="3981450" y="4857750"/>
            <a:ext cx="3952875" cy="285750"/>
          </a:xfrm>
          <a:custGeom>
            <a:avLst/>
            <a:gdLst>
              <a:gd name="T0" fmla="*/ 0 w 1446"/>
              <a:gd name="T1" fmla="*/ 2147483647 h 180"/>
              <a:gd name="T2" fmla="*/ 2147483647 w 1446"/>
              <a:gd name="T3" fmla="*/ 2147483647 h 180"/>
              <a:gd name="T4" fmla="*/ 0 60000 65536"/>
              <a:gd name="T5" fmla="*/ 0 60000 65536"/>
              <a:gd name="T6" fmla="*/ 0 w 1446"/>
              <a:gd name="T7" fmla="*/ 0 h 180"/>
              <a:gd name="T8" fmla="*/ 1446 w 1446"/>
              <a:gd name="T9" fmla="*/ 180 h 1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46" h="180">
                <a:moveTo>
                  <a:pt x="0" y="180"/>
                </a:moveTo>
                <a:cubicBezTo>
                  <a:pt x="540" y="30"/>
                  <a:pt x="972" y="0"/>
                  <a:pt x="1446" y="168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94214" name="Group 9"/>
          <p:cNvGrpSpPr>
            <a:grpSpLocks/>
          </p:cNvGrpSpPr>
          <p:nvPr/>
        </p:nvGrpSpPr>
        <p:grpSpPr bwMode="auto">
          <a:xfrm>
            <a:off x="7816850" y="4943475"/>
            <a:ext cx="917575" cy="942975"/>
            <a:chOff x="670" y="3294"/>
            <a:chExt cx="578" cy="594"/>
          </a:xfrm>
        </p:grpSpPr>
        <p:sp>
          <p:nvSpPr>
            <p:cNvPr id="94226" name="Oval 10"/>
            <p:cNvSpPr>
              <a:spLocks noChangeArrowheads="1"/>
            </p:cNvSpPr>
            <p:nvPr/>
          </p:nvSpPr>
          <p:spPr bwMode="auto">
            <a:xfrm>
              <a:off x="738" y="3294"/>
              <a:ext cx="510" cy="55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94227" name="Oval 11"/>
            <p:cNvSpPr>
              <a:spLocks noChangeArrowheads="1"/>
            </p:cNvSpPr>
            <p:nvPr/>
          </p:nvSpPr>
          <p:spPr bwMode="auto">
            <a:xfrm>
              <a:off x="690" y="3336"/>
              <a:ext cx="510" cy="552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94228" name="Text Box 12"/>
            <p:cNvSpPr txBox="1">
              <a:spLocks noChangeArrowheads="1"/>
            </p:cNvSpPr>
            <p:nvPr/>
          </p:nvSpPr>
          <p:spPr bwMode="auto">
            <a:xfrm>
              <a:off x="670" y="3425"/>
              <a:ext cx="514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ct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state</a:t>
              </a:r>
            </a:p>
            <a:p>
              <a:pPr marL="0" marR="0" lvl="0" indent="0" algn="ct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2</a:t>
              </a:r>
            </a:p>
          </p:txBody>
        </p:sp>
      </p:grpSp>
      <p:sp>
        <p:nvSpPr>
          <p:cNvPr id="171021" name="Text Box 13"/>
          <p:cNvSpPr txBox="1">
            <a:spLocks noChangeArrowheads="1"/>
          </p:cNvSpPr>
          <p:nvPr/>
        </p:nvSpPr>
        <p:spPr bwMode="auto">
          <a:xfrm>
            <a:off x="4110038" y="4232275"/>
            <a:ext cx="3355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8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event causing state transition</a:t>
            </a:r>
            <a:endParaRPr kumimoji="0" lang="en-US" altLang="x-non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71022" name="Text Box 14"/>
          <p:cNvSpPr txBox="1">
            <a:spLocks noChangeArrowheads="1"/>
          </p:cNvSpPr>
          <p:nvPr/>
        </p:nvSpPr>
        <p:spPr bwMode="auto">
          <a:xfrm>
            <a:off x="4021138" y="4527550"/>
            <a:ext cx="3657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8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actions taken on state transition</a:t>
            </a:r>
            <a:endParaRPr kumimoji="0" lang="en-US" altLang="x-none" sz="24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71023" name="Line 15"/>
          <p:cNvSpPr>
            <a:spLocks noChangeShapeType="1"/>
          </p:cNvSpPr>
          <p:nvPr/>
        </p:nvSpPr>
        <p:spPr bwMode="auto">
          <a:xfrm>
            <a:off x="4105275" y="4572000"/>
            <a:ext cx="338137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94218" name="Rectangle 16"/>
          <p:cNvSpPr>
            <a:spLocks noChangeArrowheads="1"/>
          </p:cNvSpPr>
          <p:nvPr/>
        </p:nvSpPr>
        <p:spPr bwMode="auto">
          <a:xfrm>
            <a:off x="123825" y="4905375"/>
            <a:ext cx="2771775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342900" marR="0" lvl="0" indent="-342900" algn="r" defTabSz="91281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0"/>
              <a:buNone/>
              <a:tabLst/>
              <a:defRPr/>
            </a:pPr>
            <a:r>
              <a:rPr kumimoji="0" lang="en-US" altLang="x-none" sz="18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state:</a:t>
            </a:r>
            <a:r>
              <a:rPr kumimoji="0" lang="en-US" altLang="x-none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 when in this </a:t>
            </a:r>
            <a:r>
              <a:rPr kumimoji="0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“</a:t>
            </a:r>
            <a:r>
              <a:rPr kumimoji="0" lang="en-US" altLang="ja-JP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state</a:t>
            </a:r>
            <a:r>
              <a:rPr kumimoji="0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”</a:t>
            </a:r>
            <a:r>
              <a:rPr kumimoji="0" lang="en-US" altLang="ja-JP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 next state uniquely determined by next event</a:t>
            </a:r>
            <a:endParaRPr kumimoji="0" lang="en-US" altLang="x-none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charset="0"/>
              <a:ea typeface="ＭＳ Ｐゴシック" charset="-128"/>
              <a:cs typeface="+mn-cs"/>
            </a:endParaRPr>
          </a:p>
        </p:txBody>
      </p:sp>
      <p:sp>
        <p:nvSpPr>
          <p:cNvPr id="94219" name="Freeform 17"/>
          <p:cNvSpPr>
            <a:spLocks/>
          </p:cNvSpPr>
          <p:nvPr/>
        </p:nvSpPr>
        <p:spPr bwMode="auto">
          <a:xfrm>
            <a:off x="3381375" y="5781675"/>
            <a:ext cx="95250" cy="581025"/>
          </a:xfrm>
          <a:custGeom>
            <a:avLst/>
            <a:gdLst>
              <a:gd name="T0" fmla="*/ 2147483647 w 60"/>
              <a:gd name="T1" fmla="*/ 2147483647 h 366"/>
              <a:gd name="T2" fmla="*/ 2147483647 w 60"/>
              <a:gd name="T3" fmla="*/ 0 h 366"/>
              <a:gd name="T4" fmla="*/ 0 60000 65536"/>
              <a:gd name="T5" fmla="*/ 0 60000 65536"/>
              <a:gd name="T6" fmla="*/ 0 w 60"/>
              <a:gd name="T7" fmla="*/ 0 h 366"/>
              <a:gd name="T8" fmla="*/ 60 w 60"/>
              <a:gd name="T9" fmla="*/ 366 h 36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0" h="366">
                <a:moveTo>
                  <a:pt x="48" y="366"/>
                </a:moveTo>
                <a:cubicBezTo>
                  <a:pt x="0" y="204"/>
                  <a:pt x="60" y="55"/>
                  <a:pt x="60" y="0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94220" name="Freeform 18"/>
          <p:cNvSpPr>
            <a:spLocks/>
          </p:cNvSpPr>
          <p:nvPr/>
        </p:nvSpPr>
        <p:spPr bwMode="auto">
          <a:xfrm flipH="1" flipV="1">
            <a:off x="8524875" y="5819775"/>
            <a:ext cx="95250" cy="581025"/>
          </a:xfrm>
          <a:custGeom>
            <a:avLst/>
            <a:gdLst>
              <a:gd name="T0" fmla="*/ 2147483647 w 60"/>
              <a:gd name="T1" fmla="*/ 2147483647 h 366"/>
              <a:gd name="T2" fmla="*/ 2147483647 w 60"/>
              <a:gd name="T3" fmla="*/ 0 h 366"/>
              <a:gd name="T4" fmla="*/ 0 60000 65536"/>
              <a:gd name="T5" fmla="*/ 0 60000 65536"/>
              <a:gd name="T6" fmla="*/ 0 w 60"/>
              <a:gd name="T7" fmla="*/ 0 h 366"/>
              <a:gd name="T8" fmla="*/ 60 w 60"/>
              <a:gd name="T9" fmla="*/ 366 h 36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0" h="366">
                <a:moveTo>
                  <a:pt x="48" y="366"/>
                </a:moveTo>
                <a:cubicBezTo>
                  <a:pt x="0" y="204"/>
                  <a:pt x="60" y="55"/>
                  <a:pt x="60" y="0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71027" name="Line 19"/>
          <p:cNvSpPr>
            <a:spLocks noChangeShapeType="1"/>
          </p:cNvSpPr>
          <p:nvPr/>
        </p:nvSpPr>
        <p:spPr bwMode="auto">
          <a:xfrm>
            <a:off x="3905250" y="5524500"/>
            <a:ext cx="1571625" cy="7524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4581525" y="5327650"/>
            <a:ext cx="966788" cy="671513"/>
            <a:chOff x="3516" y="3260"/>
            <a:chExt cx="609" cy="423"/>
          </a:xfrm>
        </p:grpSpPr>
        <p:sp>
          <p:nvSpPr>
            <p:cNvPr id="94223" name="Text Box 21"/>
            <p:cNvSpPr txBox="1">
              <a:spLocks noChangeArrowheads="1"/>
            </p:cNvSpPr>
            <p:nvPr/>
          </p:nvSpPr>
          <p:spPr bwMode="auto">
            <a:xfrm>
              <a:off x="3564" y="3260"/>
              <a:ext cx="48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800" b="0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event</a:t>
              </a:r>
              <a:endPara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94224" name="Text Box 22"/>
            <p:cNvSpPr txBox="1">
              <a:spLocks noChangeArrowheads="1"/>
            </p:cNvSpPr>
            <p:nvPr/>
          </p:nvSpPr>
          <p:spPr bwMode="auto">
            <a:xfrm>
              <a:off x="3532" y="3452"/>
              <a:ext cx="59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800" b="0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actions</a:t>
              </a:r>
              <a:endPara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94225" name="Line 23"/>
            <p:cNvSpPr>
              <a:spLocks noChangeShapeType="1"/>
            </p:cNvSpPr>
            <p:nvPr/>
          </p:nvSpPr>
          <p:spPr bwMode="auto">
            <a:xfrm>
              <a:off x="3516" y="3480"/>
              <a:ext cx="59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47633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21" grpId="0"/>
      <p:bldP spid="171022" grpId="0"/>
      <p:bldP spid="171023" grpId="0" animBg="1"/>
      <p:bldP spid="17102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2"/>
          <p:cNvSpPr>
            <a:spLocks noChangeArrowheads="1"/>
          </p:cNvSpPr>
          <p:nvPr/>
        </p:nvSpPr>
        <p:spPr bwMode="auto">
          <a:xfrm>
            <a:off x="533400" y="228600"/>
            <a:ext cx="80200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4000" b="0" i="0" u="sng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Outline</a:t>
            </a:r>
          </a:p>
        </p:txBody>
      </p:sp>
      <p:sp>
        <p:nvSpPr>
          <p:cNvPr id="96258" name="Rectangle 3"/>
          <p:cNvSpPr>
            <a:spLocks noChangeArrowheads="1"/>
          </p:cNvSpPr>
          <p:nvPr/>
        </p:nvSpPr>
        <p:spPr bwMode="auto">
          <a:xfrm>
            <a:off x="533400" y="1600200"/>
            <a:ext cx="8077200" cy="478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457200" marR="0" lvl="0" indent="-457200" algn="l" defTabSz="91281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Wingdings" pitchFamily="2" charset="2"/>
              <a:buChar char="q"/>
              <a:tabLst/>
              <a:defRPr/>
            </a:pPr>
            <a:r>
              <a:rPr kumimoji="0" lang="en-US" altLang="x-none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Admin and review</a:t>
            </a:r>
          </a:p>
          <a:p>
            <a:pPr marL="457200" marR="0" lvl="0" indent="-457200" algn="l" defTabSz="91281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Wingdings" pitchFamily="2" charset="2"/>
              <a:buChar char="q"/>
              <a:tabLst/>
              <a:defRPr/>
            </a:pPr>
            <a:r>
              <a:rPr kumimoji="0" lang="en-US" altLang="x-none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Overview of transport layer</a:t>
            </a:r>
          </a:p>
          <a:p>
            <a:pPr marL="457200" marR="0" lvl="0" indent="-457200" algn="l" defTabSz="91281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Wingdings" pitchFamily="2" charset="2"/>
              <a:buChar char="q"/>
              <a:tabLst/>
              <a:defRPr/>
            </a:pPr>
            <a:r>
              <a:rPr kumimoji="0" lang="en-US" altLang="x-none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UDP and error checking</a:t>
            </a:r>
          </a:p>
          <a:p>
            <a:pPr marL="457200" marR="0" lvl="0" indent="-457200" algn="l" defTabSz="91281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Wingdings" pitchFamily="2" charset="2"/>
              <a:buChar char="q"/>
              <a:tabLst/>
              <a:defRPr/>
            </a:pPr>
            <a:r>
              <a:rPr kumimoji="0" lang="en-US" altLang="x-none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Reliable data transfer</a:t>
            </a:r>
          </a:p>
          <a:p>
            <a:pPr marL="742950" marR="0" lvl="1" indent="-285750" algn="l" defTabSz="91281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Pct val="75000"/>
              <a:buFont typeface="Wingdings" charset="2"/>
              <a:buChar char="Ø"/>
              <a:tabLst/>
              <a:defRPr/>
            </a:pPr>
            <a:r>
              <a:rPr kumimoji="0" lang="en-US" altLang="x-none" sz="2400" b="0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perfect channel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7EB7456-F267-5C4C-AD02-446DDDC385E0}" type="slidenum">
              <a:rPr kumimoji="0" lang="en-US" altLang="x-non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altLang="x-non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39482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818B77B-F0A2-E84A-9469-E34DF0EA3B00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001000" cy="1143000"/>
          </a:xfrm>
        </p:spPr>
        <p:txBody>
          <a:bodyPr/>
          <a:lstStyle/>
          <a:p>
            <a:r>
              <a:rPr lang="en-US" altLang="x-none" sz="3200" u="none">
                <a:ea typeface="ＭＳ Ｐゴシック" charset="-128"/>
              </a:rPr>
              <a:t>Rdt1.0: </a:t>
            </a:r>
            <a:r>
              <a:rPr lang="en-US" altLang="x-none" sz="2400">
                <a:ea typeface="ＭＳ Ｐゴシック" charset="-128"/>
              </a:rPr>
              <a:t>reliable transfer over a reliable channel</a:t>
            </a:r>
            <a:endParaRPr lang="en-US" altLang="x-none">
              <a:ea typeface="ＭＳ Ｐゴシック" charset="-128"/>
            </a:endParaRP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1813" y="1447800"/>
            <a:ext cx="7896225" cy="1311275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separate FSMs for sender, receiver: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sender sends data into underlying channel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receiver reads data from underlying channel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84188" y="3398838"/>
            <a:ext cx="4268787" cy="1779587"/>
            <a:chOff x="484188" y="3398838"/>
            <a:chExt cx="4268787" cy="1779587"/>
          </a:xfrm>
        </p:grpSpPr>
        <p:sp>
          <p:nvSpPr>
            <p:cNvPr id="98309" name="Oval 4"/>
            <p:cNvSpPr>
              <a:spLocks noChangeArrowheads="1"/>
            </p:cNvSpPr>
            <p:nvPr/>
          </p:nvSpPr>
          <p:spPr bwMode="auto">
            <a:xfrm>
              <a:off x="808038" y="3414713"/>
              <a:ext cx="955675" cy="1011237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98310" name="Text Box 5"/>
            <p:cNvSpPr txBox="1">
              <a:spLocks noChangeArrowheads="1"/>
            </p:cNvSpPr>
            <p:nvPr/>
          </p:nvSpPr>
          <p:spPr bwMode="auto">
            <a:xfrm>
              <a:off x="882650" y="3500438"/>
              <a:ext cx="1098550" cy="9128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Wait for call from above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98311" name="Freeform 6"/>
            <p:cNvSpPr>
              <a:spLocks/>
            </p:cNvSpPr>
            <p:nvPr/>
          </p:nvSpPr>
          <p:spPr bwMode="auto">
            <a:xfrm>
              <a:off x="1617663" y="3398838"/>
              <a:ext cx="611187" cy="1027112"/>
            </a:xfrm>
            <a:custGeom>
              <a:avLst/>
              <a:gdLst>
                <a:gd name="T0" fmla="*/ 0 w 735"/>
                <a:gd name="T1" fmla="*/ 2147483647 h 1080"/>
                <a:gd name="T2" fmla="*/ 0 w 735"/>
                <a:gd name="T3" fmla="*/ 2147483647 h 1080"/>
                <a:gd name="T4" fmla="*/ 0 60000 65536"/>
                <a:gd name="T5" fmla="*/ 0 60000 65536"/>
                <a:gd name="T6" fmla="*/ 0 w 735"/>
                <a:gd name="T7" fmla="*/ 0 h 1080"/>
                <a:gd name="T8" fmla="*/ 735 w 735"/>
                <a:gd name="T9" fmla="*/ 1080 h 10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35" h="1080">
                  <a:moveTo>
                    <a:pt x="0" y="195"/>
                  </a:moveTo>
                  <a:cubicBezTo>
                    <a:pt x="690" y="0"/>
                    <a:pt x="735" y="1080"/>
                    <a:pt x="0" y="855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grpSp>
          <p:nvGrpSpPr>
            <p:cNvPr id="98312" name="Group 21"/>
            <p:cNvGrpSpPr>
              <a:grpSpLocks/>
            </p:cNvGrpSpPr>
            <p:nvPr/>
          </p:nvGrpSpPr>
          <p:grpSpPr bwMode="auto">
            <a:xfrm>
              <a:off x="2028825" y="3455988"/>
              <a:ext cx="2724150" cy="1065212"/>
              <a:chOff x="2028825" y="4287838"/>
              <a:chExt cx="2724150" cy="1065212"/>
            </a:xfrm>
          </p:grpSpPr>
          <p:sp>
            <p:nvSpPr>
              <p:cNvPr id="98324" name="Text Box 7"/>
              <p:cNvSpPr txBox="1">
                <a:spLocks noChangeArrowheads="1"/>
              </p:cNvSpPr>
              <p:nvPr/>
            </p:nvSpPr>
            <p:spPr bwMode="auto">
              <a:xfrm>
                <a:off x="2070100" y="4754563"/>
                <a:ext cx="2682875" cy="5984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packet = make_pkt(data)</a:t>
                </a:r>
              </a:p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udt_send(packet)</a:t>
                </a:r>
                <a:endPara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98325" name="Text Box 8"/>
              <p:cNvSpPr txBox="1">
                <a:spLocks noChangeArrowheads="1"/>
              </p:cNvSpPr>
              <p:nvPr/>
            </p:nvSpPr>
            <p:spPr bwMode="auto">
              <a:xfrm>
                <a:off x="2028825" y="4287838"/>
                <a:ext cx="2255838" cy="4286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rdt_send(data)</a:t>
                </a:r>
                <a:endPara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98326" name="Line 9"/>
              <p:cNvSpPr>
                <a:spLocks noChangeShapeType="1"/>
              </p:cNvSpPr>
              <p:nvPr/>
            </p:nvSpPr>
            <p:spPr bwMode="auto">
              <a:xfrm>
                <a:off x="2128838" y="4630738"/>
                <a:ext cx="1296987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</p:grpSp>
        <p:sp>
          <p:nvSpPr>
            <p:cNvPr id="98313" name="Line 10"/>
            <p:cNvSpPr>
              <a:spLocks noChangeShapeType="1"/>
            </p:cNvSpPr>
            <p:nvPr/>
          </p:nvSpPr>
          <p:spPr bwMode="auto">
            <a:xfrm>
              <a:off x="484188" y="3398838"/>
              <a:ext cx="385762" cy="2428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98322" name="Text Box 19"/>
            <p:cNvSpPr txBox="1">
              <a:spLocks noChangeArrowheads="1"/>
            </p:cNvSpPr>
            <p:nvPr/>
          </p:nvSpPr>
          <p:spPr bwMode="auto">
            <a:xfrm>
              <a:off x="2085975" y="4721225"/>
              <a:ext cx="115093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sender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4792663" y="3384550"/>
            <a:ext cx="4030662" cy="1835150"/>
            <a:chOff x="4792663" y="3384550"/>
            <a:chExt cx="4030662" cy="1835150"/>
          </a:xfrm>
        </p:grpSpPr>
        <p:sp>
          <p:nvSpPr>
            <p:cNvPr id="98314" name="Text Box 11"/>
            <p:cNvSpPr txBox="1">
              <a:spLocks noChangeArrowheads="1"/>
            </p:cNvSpPr>
            <p:nvPr/>
          </p:nvSpPr>
          <p:spPr bwMode="auto">
            <a:xfrm>
              <a:off x="6335713" y="3781425"/>
              <a:ext cx="2487612" cy="428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extract (packet,data)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deliver_data(data)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98315" name="Oval 12"/>
            <p:cNvSpPr>
              <a:spLocks noChangeArrowheads="1"/>
            </p:cNvSpPr>
            <p:nvPr/>
          </p:nvSpPr>
          <p:spPr bwMode="auto">
            <a:xfrm>
              <a:off x="5116513" y="3400425"/>
              <a:ext cx="955675" cy="1011238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98316" name="Text Box 13"/>
            <p:cNvSpPr txBox="1">
              <a:spLocks noChangeArrowheads="1"/>
            </p:cNvSpPr>
            <p:nvPr/>
          </p:nvSpPr>
          <p:spPr bwMode="auto">
            <a:xfrm>
              <a:off x="5149850" y="3486150"/>
              <a:ext cx="1098550" cy="912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Wait for call from below</a:t>
              </a:r>
              <a:endParaRPr kumimoji="0" lang="en-US" altLang="x-non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98317" name="Freeform 14"/>
            <p:cNvSpPr>
              <a:spLocks/>
            </p:cNvSpPr>
            <p:nvPr/>
          </p:nvSpPr>
          <p:spPr bwMode="auto">
            <a:xfrm>
              <a:off x="5926138" y="3384550"/>
              <a:ext cx="611187" cy="1027113"/>
            </a:xfrm>
            <a:custGeom>
              <a:avLst/>
              <a:gdLst>
                <a:gd name="T0" fmla="*/ 0 w 735"/>
                <a:gd name="T1" fmla="*/ 2147483647 h 1080"/>
                <a:gd name="T2" fmla="*/ 0 w 735"/>
                <a:gd name="T3" fmla="*/ 2147483647 h 1080"/>
                <a:gd name="T4" fmla="*/ 0 60000 65536"/>
                <a:gd name="T5" fmla="*/ 0 60000 65536"/>
                <a:gd name="T6" fmla="*/ 0 w 735"/>
                <a:gd name="T7" fmla="*/ 0 h 1080"/>
                <a:gd name="T8" fmla="*/ 735 w 735"/>
                <a:gd name="T9" fmla="*/ 1080 h 10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35" h="1080">
                  <a:moveTo>
                    <a:pt x="0" y="195"/>
                  </a:moveTo>
                  <a:cubicBezTo>
                    <a:pt x="690" y="0"/>
                    <a:pt x="735" y="1080"/>
                    <a:pt x="0" y="855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98318" name="Text Box 15"/>
            <p:cNvSpPr txBox="1">
              <a:spLocks noChangeArrowheads="1"/>
            </p:cNvSpPr>
            <p:nvPr/>
          </p:nvSpPr>
          <p:spPr bwMode="auto">
            <a:xfrm>
              <a:off x="6337300" y="3441700"/>
              <a:ext cx="2255838" cy="428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98319" name="Line 16"/>
            <p:cNvSpPr>
              <a:spLocks noChangeShapeType="1"/>
            </p:cNvSpPr>
            <p:nvPr/>
          </p:nvSpPr>
          <p:spPr bwMode="auto">
            <a:xfrm>
              <a:off x="6437313" y="3784600"/>
              <a:ext cx="1296987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98320" name="Line 17"/>
            <p:cNvSpPr>
              <a:spLocks noChangeShapeType="1"/>
            </p:cNvSpPr>
            <p:nvPr/>
          </p:nvSpPr>
          <p:spPr bwMode="auto">
            <a:xfrm>
              <a:off x="4792663" y="3384550"/>
              <a:ext cx="385762" cy="2428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98321" name="Rectangle 18"/>
            <p:cNvSpPr>
              <a:spLocks noChangeArrowheads="1"/>
            </p:cNvSpPr>
            <p:nvPr/>
          </p:nvSpPr>
          <p:spPr bwMode="auto">
            <a:xfrm>
              <a:off x="6351588" y="3460750"/>
              <a:ext cx="1541462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rdt_rcv(packet)</a:t>
              </a:r>
            </a:p>
          </p:txBody>
        </p:sp>
        <p:sp>
          <p:nvSpPr>
            <p:cNvPr id="98323" name="Text Box 20"/>
            <p:cNvSpPr txBox="1">
              <a:spLocks noChangeArrowheads="1"/>
            </p:cNvSpPr>
            <p:nvPr/>
          </p:nvSpPr>
          <p:spPr bwMode="auto">
            <a:xfrm>
              <a:off x="6069013" y="4762500"/>
              <a:ext cx="1366837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receiver</a:t>
              </a:r>
            </a:p>
          </p:txBody>
        </p:sp>
      </p:grpSp>
      <p:sp>
        <p:nvSpPr>
          <p:cNvPr id="3" name="Rectangle 2"/>
          <p:cNvSpPr/>
          <p:nvPr/>
        </p:nvSpPr>
        <p:spPr>
          <a:xfrm>
            <a:off x="1761873" y="5317833"/>
            <a:ext cx="54361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Exercise: Prove correctness of Rdt1.0.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306DECB-A893-3B47-9201-D7B5BF5CFA8E}"/>
              </a:ext>
            </a:extLst>
          </p:cNvPr>
          <p:cNvSpPr txBox="1"/>
          <p:nvPr/>
        </p:nvSpPr>
        <p:spPr>
          <a:xfrm>
            <a:off x="774908" y="5913715"/>
            <a:ext cx="77628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Cor</a:t>
            </a: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rectness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: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for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every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single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packet,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one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and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only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one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copy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is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received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by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receiver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correctly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(no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error)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and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in-order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66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8A34772-60EC-1A4A-81C4-7C746EFD9C07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001000" cy="1143000"/>
          </a:xfrm>
        </p:spPr>
        <p:txBody>
          <a:bodyPr/>
          <a:lstStyle/>
          <a:p>
            <a:r>
              <a:rPr lang="en-US" altLang="x-none" sz="3200">
                <a:ea typeface="ＭＳ Ｐゴシック" charset="-128"/>
              </a:rPr>
              <a:t>Potential Channel Errors</a:t>
            </a:r>
            <a:endParaRPr lang="en-US" altLang="x-none">
              <a:ea typeface="ＭＳ Ｐゴシック" charset="-128"/>
            </a:endParaRPr>
          </a:p>
        </p:txBody>
      </p:sp>
      <p:sp>
        <p:nvSpPr>
          <p:cNvPr id="5427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14350" y="1930400"/>
            <a:ext cx="7896225" cy="3019425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sz="3200" dirty="0">
                <a:ea typeface="ＭＳ Ｐゴシック" charset="-128"/>
              </a:rPr>
              <a:t>bit errors</a:t>
            </a:r>
          </a:p>
          <a:p>
            <a:pPr>
              <a:buFont typeface="Wingdings" pitchFamily="2" charset="2"/>
              <a:buChar char="q"/>
            </a:pPr>
            <a:endParaRPr lang="en-US" altLang="zh-CN" sz="3200" dirty="0">
              <a:ea typeface="宋体" charset="-122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sz="3200" dirty="0">
                <a:ea typeface="ＭＳ Ｐゴシック" charset="-128"/>
              </a:rPr>
              <a:t>loss (drop) of packets</a:t>
            </a:r>
          </a:p>
          <a:p>
            <a:pPr>
              <a:buFont typeface="Wingdings" pitchFamily="2" charset="2"/>
              <a:buChar char="q"/>
            </a:pPr>
            <a:endParaRPr lang="en-US" altLang="zh-CN" sz="3200" dirty="0">
              <a:ea typeface="宋体" charset="-122"/>
            </a:endParaRPr>
          </a:p>
          <a:p>
            <a:pPr>
              <a:buFont typeface="Wingdings" pitchFamily="2" charset="2"/>
              <a:buChar char="q"/>
            </a:pPr>
            <a:r>
              <a:rPr lang="en-US" altLang="zh-CN" sz="3200" dirty="0">
                <a:ea typeface="宋体" charset="-122"/>
              </a:rPr>
              <a:t>reordering or duplication</a:t>
            </a:r>
            <a:endParaRPr lang="en-US" altLang="x-none" sz="3200" dirty="0">
              <a:ea typeface="ＭＳ Ｐゴシック" charset="-128"/>
            </a:endParaRPr>
          </a:p>
        </p:txBody>
      </p:sp>
      <p:sp>
        <p:nvSpPr>
          <p:cNvPr id="22" name="Rectangle 4"/>
          <p:cNvSpPr txBox="1">
            <a:spLocks noChangeArrowheads="1"/>
          </p:cNvSpPr>
          <p:nvPr/>
        </p:nvSpPr>
        <p:spPr bwMode="auto">
          <a:xfrm>
            <a:off x="533400" y="5535613"/>
            <a:ext cx="8077200" cy="760412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marR="0" lvl="0" indent="-342900" algn="l" defTabSz="91281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pitchFamily="82" charset="2"/>
              <a:buNone/>
              <a:tabLst/>
              <a:defRPr/>
            </a:pPr>
            <a:r>
              <a:rPr kumimoji="0" lang="en-US" altLang="zh-CN" sz="2000" b="0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/>
                <a:ea typeface="宋体" pitchFamily="2" charset="-122"/>
                <a:cs typeface="ＭＳ Ｐゴシック" charset="0"/>
              </a:rPr>
              <a:t>C</a:t>
            </a: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/>
                <a:ea typeface="ＭＳ Ｐゴシック" charset="-128"/>
                <a:cs typeface="ＭＳ Ｐゴシック" charset="0"/>
              </a:rPr>
              <a:t>haracteristics of unreliable channel will determine complexity of reliable data transfer protocol (rdt).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mic Sans MS"/>
              <a:ea typeface="ＭＳ Ｐゴシック" charset="-128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7818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6" grpId="0" build="p"/>
      <p:bldP spid="22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2"/>
          <p:cNvSpPr>
            <a:spLocks noChangeArrowheads="1"/>
          </p:cNvSpPr>
          <p:nvPr/>
        </p:nvSpPr>
        <p:spPr bwMode="auto">
          <a:xfrm>
            <a:off x="533400" y="228600"/>
            <a:ext cx="80200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4000" b="0" i="0" u="sng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Outline</a:t>
            </a:r>
          </a:p>
        </p:txBody>
      </p:sp>
      <p:sp>
        <p:nvSpPr>
          <p:cNvPr id="102402" name="Rectangle 3"/>
          <p:cNvSpPr>
            <a:spLocks noChangeArrowheads="1"/>
          </p:cNvSpPr>
          <p:nvPr/>
        </p:nvSpPr>
        <p:spPr bwMode="auto">
          <a:xfrm>
            <a:off x="533400" y="1600200"/>
            <a:ext cx="8077200" cy="478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457200" marR="0" lvl="0" indent="-457200" algn="l" defTabSz="91281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Wingdings" pitchFamily="2" charset="2"/>
              <a:buChar char="q"/>
              <a:tabLst/>
              <a:defRPr/>
            </a:pPr>
            <a:r>
              <a:rPr kumimoji="0" lang="en-US" altLang="x-none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Admin and recap</a:t>
            </a:r>
          </a:p>
          <a:p>
            <a:pPr marL="457200" marR="0" lvl="0" indent="-457200" algn="l" defTabSz="91281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Wingdings" pitchFamily="2" charset="2"/>
              <a:buChar char="q"/>
              <a:tabLst/>
              <a:defRPr/>
            </a:pPr>
            <a:r>
              <a:rPr kumimoji="0" lang="en-US" altLang="x-none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Overview of transport layer</a:t>
            </a:r>
          </a:p>
          <a:p>
            <a:pPr marL="457200" marR="0" lvl="0" indent="-457200" algn="l" defTabSz="91281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Wingdings" pitchFamily="2" charset="2"/>
              <a:buChar char="q"/>
              <a:tabLst/>
              <a:defRPr/>
            </a:pPr>
            <a:r>
              <a:rPr kumimoji="0" lang="en-US" altLang="x-none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Reliable data transfer</a:t>
            </a:r>
          </a:p>
          <a:p>
            <a:pPr marL="742950" marR="0" lvl="1" indent="-285750" algn="l" defTabSz="91281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Courier New" charset="0"/>
              <a:buChar char="o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perfect channel</a:t>
            </a:r>
          </a:p>
          <a:p>
            <a:pPr marL="742950" marR="0" lvl="1" indent="-285750" algn="l" defTabSz="91281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Pct val="75000"/>
              <a:buFont typeface="Wingdings" charset="2"/>
              <a:buChar char="Ø"/>
              <a:tabLst/>
              <a:defRPr/>
            </a:pPr>
            <a:r>
              <a:rPr kumimoji="0" lang="en-US" altLang="x-none" sz="2400" b="0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channel with bit errors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7EB7456-F267-5C4C-AD02-446DDDC385E0}" type="slidenum">
              <a:rPr kumimoji="0" lang="en-US" altLang="x-non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US" altLang="x-non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598986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EBB54CF-F969-D94D-A6FE-528E8DA5AE79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001000" cy="1143000"/>
          </a:xfrm>
        </p:spPr>
        <p:txBody>
          <a:bodyPr/>
          <a:lstStyle/>
          <a:p>
            <a:r>
              <a:rPr lang="en-US" altLang="x-none" sz="3600">
                <a:ea typeface="ＭＳ Ｐゴシック" charset="-128"/>
              </a:rPr>
              <a:t>rdt2.0: </a:t>
            </a:r>
            <a:r>
              <a:rPr lang="en-US" altLang="zh-CN" sz="3600">
                <a:ea typeface="宋体" charset="-122"/>
              </a:rPr>
              <a:t>C</a:t>
            </a:r>
            <a:r>
              <a:rPr lang="en-US" altLang="x-none" sz="3600">
                <a:ea typeface="ＭＳ Ｐゴシック" charset="-128"/>
              </a:rPr>
              <a:t>hannel </a:t>
            </a:r>
            <a:r>
              <a:rPr lang="en-US" altLang="zh-CN" sz="3600">
                <a:ea typeface="宋体" charset="-122"/>
              </a:rPr>
              <a:t>W</a:t>
            </a:r>
            <a:r>
              <a:rPr lang="en-US" altLang="x-none" sz="3600">
                <a:ea typeface="ＭＳ Ｐゴシック" charset="-128"/>
              </a:rPr>
              <a:t>ith </a:t>
            </a:r>
            <a:r>
              <a:rPr lang="en-US" altLang="zh-CN" sz="3600">
                <a:ea typeface="宋体" charset="-122"/>
              </a:rPr>
              <a:t>B</a:t>
            </a:r>
            <a:r>
              <a:rPr lang="en-US" altLang="x-none" sz="3600">
                <a:ea typeface="ＭＳ Ｐゴシック" charset="-128"/>
              </a:rPr>
              <a:t>it </a:t>
            </a:r>
            <a:r>
              <a:rPr lang="en-US" altLang="zh-CN" sz="3600">
                <a:ea typeface="宋体" charset="-122"/>
              </a:rPr>
              <a:t>E</a:t>
            </a:r>
            <a:r>
              <a:rPr lang="en-US" altLang="x-none" sz="3600">
                <a:ea typeface="ＭＳ Ｐゴシック" charset="-128"/>
              </a:rPr>
              <a:t>rrors</a:t>
            </a:r>
            <a:endParaRPr lang="en-US" altLang="x-none" sz="4400">
              <a:ea typeface="ＭＳ Ｐゴシック" charset="-128"/>
            </a:endParaRP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25463" y="1609725"/>
            <a:ext cx="8389937" cy="498475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zh-CN" sz="2400" dirty="0">
                <a:ea typeface="宋体" charset="-122"/>
              </a:rPr>
              <a:t>Assume: U</a:t>
            </a:r>
            <a:r>
              <a:rPr lang="en-US" altLang="x-none" sz="2400" dirty="0">
                <a:ea typeface="ＭＳ Ｐゴシック" charset="-128"/>
              </a:rPr>
              <a:t>nderlying channel </a:t>
            </a:r>
            <a:r>
              <a:rPr lang="en-US" altLang="x-none" sz="2400" dirty="0">
                <a:solidFill>
                  <a:srgbClr val="FF0000"/>
                </a:solidFill>
                <a:ea typeface="ＭＳ Ｐゴシック" charset="-128"/>
              </a:rPr>
              <a:t>may only flip bits</a:t>
            </a:r>
            <a:r>
              <a:rPr lang="en-US" altLang="x-none" sz="2400" dirty="0">
                <a:ea typeface="ＭＳ Ｐゴシック" charset="-128"/>
              </a:rPr>
              <a:t> in packet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484188" y="3398838"/>
            <a:ext cx="4268787" cy="1779587"/>
            <a:chOff x="484188" y="3398838"/>
            <a:chExt cx="4268787" cy="1779587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808038" y="3414713"/>
              <a:ext cx="955675" cy="1011237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882650" y="3500438"/>
              <a:ext cx="1098550" cy="9128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Wait for call from above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1617663" y="3398838"/>
              <a:ext cx="611187" cy="1027112"/>
            </a:xfrm>
            <a:custGeom>
              <a:avLst/>
              <a:gdLst>
                <a:gd name="T0" fmla="*/ 0 w 735"/>
                <a:gd name="T1" fmla="*/ 2147483647 h 1080"/>
                <a:gd name="T2" fmla="*/ 0 w 735"/>
                <a:gd name="T3" fmla="*/ 2147483647 h 1080"/>
                <a:gd name="T4" fmla="*/ 0 60000 65536"/>
                <a:gd name="T5" fmla="*/ 0 60000 65536"/>
                <a:gd name="T6" fmla="*/ 0 w 735"/>
                <a:gd name="T7" fmla="*/ 0 h 1080"/>
                <a:gd name="T8" fmla="*/ 735 w 735"/>
                <a:gd name="T9" fmla="*/ 1080 h 10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35" h="1080">
                  <a:moveTo>
                    <a:pt x="0" y="195"/>
                  </a:moveTo>
                  <a:cubicBezTo>
                    <a:pt x="690" y="0"/>
                    <a:pt x="735" y="1080"/>
                    <a:pt x="0" y="855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grpSp>
          <p:nvGrpSpPr>
            <p:cNvPr id="9" name="Group 21"/>
            <p:cNvGrpSpPr>
              <a:grpSpLocks/>
            </p:cNvGrpSpPr>
            <p:nvPr/>
          </p:nvGrpSpPr>
          <p:grpSpPr bwMode="auto">
            <a:xfrm>
              <a:off x="2028825" y="3455988"/>
              <a:ext cx="2724150" cy="1065212"/>
              <a:chOff x="2028825" y="4287838"/>
              <a:chExt cx="2724150" cy="1065212"/>
            </a:xfrm>
          </p:grpSpPr>
          <p:sp>
            <p:nvSpPr>
              <p:cNvPr id="12" name="Text Box 7"/>
              <p:cNvSpPr txBox="1">
                <a:spLocks noChangeArrowheads="1"/>
              </p:cNvSpPr>
              <p:nvPr/>
            </p:nvSpPr>
            <p:spPr bwMode="auto">
              <a:xfrm>
                <a:off x="2070100" y="4754563"/>
                <a:ext cx="2682875" cy="5984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packet = make_pkt(data)</a:t>
                </a:r>
              </a:p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udt_send(packet)</a:t>
                </a:r>
                <a:endPara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3" name="Text Box 8"/>
              <p:cNvSpPr txBox="1">
                <a:spLocks noChangeArrowheads="1"/>
              </p:cNvSpPr>
              <p:nvPr/>
            </p:nvSpPr>
            <p:spPr bwMode="auto">
              <a:xfrm>
                <a:off x="2028825" y="4287838"/>
                <a:ext cx="2255838" cy="4286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rdt_send(data)</a:t>
                </a:r>
                <a:endPara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4" name="Line 9"/>
              <p:cNvSpPr>
                <a:spLocks noChangeShapeType="1"/>
              </p:cNvSpPr>
              <p:nvPr/>
            </p:nvSpPr>
            <p:spPr bwMode="auto">
              <a:xfrm>
                <a:off x="2128838" y="4630738"/>
                <a:ext cx="1296987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</p:grpSp>
        <p:sp>
          <p:nvSpPr>
            <p:cNvPr id="10" name="Line 10"/>
            <p:cNvSpPr>
              <a:spLocks noChangeShapeType="1"/>
            </p:cNvSpPr>
            <p:nvPr/>
          </p:nvSpPr>
          <p:spPr bwMode="auto">
            <a:xfrm>
              <a:off x="484188" y="3398838"/>
              <a:ext cx="385762" cy="2428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1" name="Text Box 19"/>
            <p:cNvSpPr txBox="1">
              <a:spLocks noChangeArrowheads="1"/>
            </p:cNvSpPr>
            <p:nvPr/>
          </p:nvSpPr>
          <p:spPr bwMode="auto">
            <a:xfrm>
              <a:off x="2085975" y="4721225"/>
              <a:ext cx="115093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sender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792663" y="3384550"/>
            <a:ext cx="4030662" cy="1835150"/>
            <a:chOff x="4792663" y="3384550"/>
            <a:chExt cx="4030662" cy="1835150"/>
          </a:xfrm>
        </p:grpSpPr>
        <p:sp>
          <p:nvSpPr>
            <p:cNvPr id="16" name="Text Box 11"/>
            <p:cNvSpPr txBox="1">
              <a:spLocks noChangeArrowheads="1"/>
            </p:cNvSpPr>
            <p:nvPr/>
          </p:nvSpPr>
          <p:spPr bwMode="auto">
            <a:xfrm>
              <a:off x="6335713" y="3781425"/>
              <a:ext cx="2487612" cy="428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extract (packet,data)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deliver_data(data)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" name="Oval 12"/>
            <p:cNvSpPr>
              <a:spLocks noChangeArrowheads="1"/>
            </p:cNvSpPr>
            <p:nvPr/>
          </p:nvSpPr>
          <p:spPr bwMode="auto">
            <a:xfrm>
              <a:off x="5116513" y="3400425"/>
              <a:ext cx="955675" cy="1011238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" name="Text Box 13"/>
            <p:cNvSpPr txBox="1">
              <a:spLocks noChangeArrowheads="1"/>
            </p:cNvSpPr>
            <p:nvPr/>
          </p:nvSpPr>
          <p:spPr bwMode="auto">
            <a:xfrm>
              <a:off x="5149850" y="3486150"/>
              <a:ext cx="1098550" cy="912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Wait for call from below</a:t>
              </a:r>
              <a:endParaRPr kumimoji="0" lang="en-US" altLang="x-non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9" name="Freeform 14"/>
            <p:cNvSpPr>
              <a:spLocks/>
            </p:cNvSpPr>
            <p:nvPr/>
          </p:nvSpPr>
          <p:spPr bwMode="auto">
            <a:xfrm>
              <a:off x="5926138" y="3384550"/>
              <a:ext cx="611187" cy="1027113"/>
            </a:xfrm>
            <a:custGeom>
              <a:avLst/>
              <a:gdLst>
                <a:gd name="T0" fmla="*/ 0 w 735"/>
                <a:gd name="T1" fmla="*/ 2147483647 h 1080"/>
                <a:gd name="T2" fmla="*/ 0 w 735"/>
                <a:gd name="T3" fmla="*/ 2147483647 h 1080"/>
                <a:gd name="T4" fmla="*/ 0 60000 65536"/>
                <a:gd name="T5" fmla="*/ 0 60000 65536"/>
                <a:gd name="T6" fmla="*/ 0 w 735"/>
                <a:gd name="T7" fmla="*/ 0 h 1080"/>
                <a:gd name="T8" fmla="*/ 735 w 735"/>
                <a:gd name="T9" fmla="*/ 1080 h 10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35" h="1080">
                  <a:moveTo>
                    <a:pt x="0" y="195"/>
                  </a:moveTo>
                  <a:cubicBezTo>
                    <a:pt x="690" y="0"/>
                    <a:pt x="735" y="1080"/>
                    <a:pt x="0" y="855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20" name="Text Box 15"/>
            <p:cNvSpPr txBox="1">
              <a:spLocks noChangeArrowheads="1"/>
            </p:cNvSpPr>
            <p:nvPr/>
          </p:nvSpPr>
          <p:spPr bwMode="auto">
            <a:xfrm>
              <a:off x="6337300" y="3441700"/>
              <a:ext cx="2255838" cy="428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21" name="Line 16"/>
            <p:cNvSpPr>
              <a:spLocks noChangeShapeType="1"/>
            </p:cNvSpPr>
            <p:nvPr/>
          </p:nvSpPr>
          <p:spPr bwMode="auto">
            <a:xfrm>
              <a:off x="6437313" y="3784600"/>
              <a:ext cx="1296987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22" name="Line 17"/>
            <p:cNvSpPr>
              <a:spLocks noChangeShapeType="1"/>
            </p:cNvSpPr>
            <p:nvPr/>
          </p:nvSpPr>
          <p:spPr bwMode="auto">
            <a:xfrm>
              <a:off x="4792663" y="3384550"/>
              <a:ext cx="385762" cy="2428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23" name="Rectangle 18"/>
            <p:cNvSpPr>
              <a:spLocks noChangeArrowheads="1"/>
            </p:cNvSpPr>
            <p:nvPr/>
          </p:nvSpPr>
          <p:spPr bwMode="auto">
            <a:xfrm>
              <a:off x="6351588" y="3460750"/>
              <a:ext cx="1541462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rdt_rcv(packet)</a:t>
              </a:r>
            </a:p>
          </p:txBody>
        </p:sp>
        <p:sp>
          <p:nvSpPr>
            <p:cNvPr id="24" name="Text Box 20"/>
            <p:cNvSpPr txBox="1">
              <a:spLocks noChangeArrowheads="1"/>
            </p:cNvSpPr>
            <p:nvPr/>
          </p:nvSpPr>
          <p:spPr bwMode="auto">
            <a:xfrm>
              <a:off x="6069013" y="4762500"/>
              <a:ext cx="1366837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receiver</a:t>
              </a:r>
            </a:p>
          </p:txBody>
        </p:sp>
      </p:grpSp>
      <p:sp>
        <p:nvSpPr>
          <p:cNvPr id="25" name="Rectangle 24"/>
          <p:cNvSpPr/>
          <p:nvPr/>
        </p:nvSpPr>
        <p:spPr>
          <a:xfrm>
            <a:off x="1533816" y="5684838"/>
            <a:ext cx="689163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Exercise: What correctness requirement(s) rdt1.0</a:t>
            </a:r>
            <a:b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cannot provide?</a:t>
            </a:r>
          </a:p>
        </p:txBody>
      </p:sp>
    </p:spTree>
    <p:extLst>
      <p:ext uri="{BB962C8B-B14F-4D97-AF65-F5344CB8AC3E}">
        <p14:creationId xmlns:p14="http://schemas.microsoft.com/office/powerpoint/2010/main" val="66023000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EBB54CF-F969-D94D-A6FE-528E8DA5AE79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001000" cy="1143000"/>
          </a:xfrm>
        </p:spPr>
        <p:txBody>
          <a:bodyPr/>
          <a:lstStyle/>
          <a:p>
            <a:r>
              <a:rPr lang="en-US" altLang="x-none" sz="3600">
                <a:ea typeface="ＭＳ Ｐゴシック" charset="-128"/>
              </a:rPr>
              <a:t>rdt2.0: </a:t>
            </a:r>
            <a:r>
              <a:rPr lang="en-US" altLang="zh-CN" sz="3600">
                <a:ea typeface="宋体" charset="-122"/>
              </a:rPr>
              <a:t>C</a:t>
            </a:r>
            <a:r>
              <a:rPr lang="en-US" altLang="x-none" sz="3600">
                <a:ea typeface="ＭＳ Ｐゴシック" charset="-128"/>
              </a:rPr>
              <a:t>hannel </a:t>
            </a:r>
            <a:r>
              <a:rPr lang="en-US" altLang="zh-CN" sz="3600">
                <a:ea typeface="宋体" charset="-122"/>
              </a:rPr>
              <a:t>W</a:t>
            </a:r>
            <a:r>
              <a:rPr lang="en-US" altLang="x-none" sz="3600">
                <a:ea typeface="ＭＳ Ｐゴシック" charset="-128"/>
              </a:rPr>
              <a:t>ith </a:t>
            </a:r>
            <a:r>
              <a:rPr lang="en-US" altLang="zh-CN" sz="3600">
                <a:ea typeface="宋体" charset="-122"/>
              </a:rPr>
              <a:t>B</a:t>
            </a:r>
            <a:r>
              <a:rPr lang="en-US" altLang="x-none" sz="3600">
                <a:ea typeface="ＭＳ Ｐゴシック" charset="-128"/>
              </a:rPr>
              <a:t>it </a:t>
            </a:r>
            <a:r>
              <a:rPr lang="en-US" altLang="zh-CN" sz="3600">
                <a:ea typeface="宋体" charset="-122"/>
              </a:rPr>
              <a:t>E</a:t>
            </a:r>
            <a:r>
              <a:rPr lang="en-US" altLang="x-none" sz="3600">
                <a:ea typeface="ＭＳ Ｐゴシック" charset="-128"/>
              </a:rPr>
              <a:t>rrors</a:t>
            </a:r>
            <a:endParaRPr lang="en-US" altLang="x-none" sz="4400">
              <a:ea typeface="ＭＳ Ｐゴシック" charset="-128"/>
            </a:endParaRP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25463" y="1609725"/>
            <a:ext cx="8389937" cy="498475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zh-CN" sz="2400" dirty="0">
                <a:ea typeface="宋体" charset="-122"/>
              </a:rPr>
              <a:t>N</a:t>
            </a:r>
            <a:r>
              <a:rPr lang="en-US" altLang="x-none" sz="2400" dirty="0">
                <a:ea typeface="ＭＳ Ｐゴシック" charset="-128"/>
              </a:rPr>
              <a:t>ew mechanisms in </a:t>
            </a:r>
            <a:r>
              <a:rPr lang="en-US" altLang="x-none" sz="2400" b="1" dirty="0">
                <a:latin typeface="Courier New" charset="0"/>
                <a:ea typeface="ＭＳ Ｐゴシック" charset="-128"/>
              </a:rPr>
              <a:t>rdt2.0</a:t>
            </a:r>
            <a:r>
              <a:rPr lang="en-US" altLang="x-none" sz="2400" dirty="0">
                <a:ea typeface="ＭＳ Ｐゴシック" charset="-128"/>
              </a:rPr>
              <a:t> (beyond </a:t>
            </a:r>
            <a:r>
              <a:rPr lang="en-US" altLang="x-none" sz="2400" b="1" dirty="0">
                <a:latin typeface="Courier New" charset="0"/>
                <a:ea typeface="ＭＳ Ｐゴシック" charset="-128"/>
              </a:rPr>
              <a:t>rdt1.0</a:t>
            </a:r>
            <a:r>
              <a:rPr lang="en-US" altLang="x-none" sz="2400" dirty="0">
                <a:ea typeface="ＭＳ Ｐゴシック" charset="-128"/>
              </a:rPr>
              <a:t>):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receiver error detection: recall: UDP checksum/Ethernet CRC detects bit errors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receiver feedback: control </a:t>
            </a:r>
            <a:r>
              <a:rPr lang="en-US" altLang="x-none" sz="2000" dirty="0" err="1">
                <a:ea typeface="ＭＳ Ｐゴシック" charset="-128"/>
              </a:rPr>
              <a:t>msgs</a:t>
            </a:r>
            <a:r>
              <a:rPr lang="en-US" altLang="x-none" sz="2000" dirty="0">
                <a:ea typeface="ＭＳ Ｐゴシック" charset="-128"/>
              </a:rPr>
              <a:t> (ACK,NAK) </a:t>
            </a:r>
            <a:r>
              <a:rPr lang="en-US" altLang="x-none" sz="2000" dirty="0" err="1">
                <a:ea typeface="ＭＳ Ｐゴシック" charset="-128"/>
              </a:rPr>
              <a:t>rcvr</a:t>
            </a:r>
            <a:r>
              <a:rPr lang="en-US" altLang="x-none" sz="2000" dirty="0">
                <a:ea typeface="ＭＳ Ｐゴシック" charset="-128"/>
              </a:rPr>
              <a:t>-&gt;sender</a:t>
            </a:r>
            <a:endParaRPr lang="en-US" altLang="zh-CN" i="1" dirty="0">
              <a:ea typeface="宋体" charset="-122"/>
            </a:endParaRPr>
          </a:p>
          <a:p>
            <a:pPr lvl="2"/>
            <a:r>
              <a:rPr lang="en-US" altLang="x-none" sz="1600" i="1" dirty="0">
                <a:solidFill>
                  <a:srgbClr val="FF0000"/>
                </a:solidFill>
                <a:ea typeface="ＭＳ Ｐゴシック" charset="-128"/>
              </a:rPr>
              <a:t>acknowledgements (ACKs):</a:t>
            </a:r>
            <a:r>
              <a:rPr lang="en-US" altLang="x-none" sz="1600" dirty="0">
                <a:ea typeface="ＭＳ Ｐゴシック" charset="-128"/>
              </a:rPr>
              <a:t> receiver explicitly tells sender that </a:t>
            </a:r>
            <a:r>
              <a:rPr lang="en-US" altLang="x-none" sz="1600" dirty="0" err="1">
                <a:ea typeface="ＭＳ Ｐゴシック" charset="-128"/>
              </a:rPr>
              <a:t>pkt</a:t>
            </a:r>
            <a:r>
              <a:rPr lang="en-US" altLang="x-none" sz="1600" dirty="0">
                <a:ea typeface="ＭＳ Ｐゴシック" charset="-128"/>
              </a:rPr>
              <a:t> received OK</a:t>
            </a:r>
          </a:p>
          <a:p>
            <a:pPr lvl="2"/>
            <a:r>
              <a:rPr lang="en-US" altLang="x-none" sz="1600" i="1" dirty="0">
                <a:solidFill>
                  <a:srgbClr val="FF0000"/>
                </a:solidFill>
                <a:ea typeface="ＭＳ Ｐゴシック" charset="-128"/>
              </a:rPr>
              <a:t>negative acknowledgements (NAKs):</a:t>
            </a:r>
            <a:r>
              <a:rPr lang="en-US" altLang="x-none" sz="1600" dirty="0">
                <a:ea typeface="ＭＳ Ｐゴシック" charset="-128"/>
              </a:rPr>
              <a:t>  receiver explicitly tells sender that </a:t>
            </a:r>
            <a:r>
              <a:rPr lang="en-US" altLang="x-none" sz="1600" dirty="0" err="1">
                <a:ea typeface="ＭＳ Ｐゴシック" charset="-128"/>
              </a:rPr>
              <a:t>pkt</a:t>
            </a:r>
            <a:r>
              <a:rPr lang="en-US" altLang="x-none" sz="1600" dirty="0">
                <a:ea typeface="ＭＳ Ｐゴシック" charset="-128"/>
              </a:rPr>
              <a:t> had errors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sender retransmission</a:t>
            </a:r>
          </a:p>
          <a:p>
            <a:pPr lvl="2"/>
            <a:r>
              <a:rPr lang="en-US" altLang="x-none" dirty="0">
                <a:latin typeface="Times New Roman" charset="0"/>
                <a:ea typeface="ＭＳ Ｐゴシック" charset="-128"/>
              </a:rPr>
              <a:t>sender retransmits </a:t>
            </a:r>
            <a:r>
              <a:rPr lang="en-US" altLang="x-none" dirty="0" err="1">
                <a:latin typeface="Times New Roman" charset="0"/>
                <a:ea typeface="ＭＳ Ｐゴシック" charset="-128"/>
              </a:rPr>
              <a:t>pkt</a:t>
            </a:r>
            <a:r>
              <a:rPr lang="en-US" altLang="x-none" dirty="0">
                <a:latin typeface="Times New Roman" charset="0"/>
                <a:ea typeface="ＭＳ Ｐゴシック" charset="-128"/>
              </a:rPr>
              <a:t> on receipt of NAK</a:t>
            </a:r>
            <a:endParaRPr lang="en-US" altLang="zh-CN" dirty="0">
              <a:latin typeface="Times New Roman" charset="0"/>
              <a:ea typeface="宋体" charset="-122"/>
            </a:endParaRPr>
          </a:p>
          <a:p>
            <a:pPr lvl="1"/>
            <a:endParaRPr lang="en-US" altLang="x-none" sz="2000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15968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118E827-6C82-4F48-A85C-67A077EB3412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600">
                <a:ea typeface="ＭＳ Ｐゴシック" charset="-128"/>
              </a:rPr>
              <a:t>rdt2.0: FSM </a:t>
            </a:r>
            <a:r>
              <a:rPr lang="en-US" altLang="zh-CN" sz="3600">
                <a:ea typeface="宋体" charset="-122"/>
              </a:rPr>
              <a:t>S</a:t>
            </a:r>
            <a:r>
              <a:rPr lang="en-US" altLang="x-none" sz="3600">
                <a:ea typeface="ＭＳ Ｐゴシック" charset="-128"/>
              </a:rPr>
              <a:t>pecification</a:t>
            </a:r>
            <a:endParaRPr lang="en-US" altLang="x-none">
              <a:ea typeface="ＭＳ Ｐゴシック" charset="-128"/>
            </a:endParaRPr>
          </a:p>
        </p:txBody>
      </p:sp>
      <p:sp>
        <p:nvSpPr>
          <p:cNvPr id="106499" name="Oval 3"/>
          <p:cNvSpPr>
            <a:spLocks noChangeArrowheads="1"/>
          </p:cNvSpPr>
          <p:nvPr/>
        </p:nvSpPr>
        <p:spPr bwMode="auto">
          <a:xfrm>
            <a:off x="696913" y="2371725"/>
            <a:ext cx="985837" cy="96202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altLang="x-non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06500" name="Text Box 4"/>
          <p:cNvSpPr txBox="1">
            <a:spLocks noChangeArrowheads="1"/>
          </p:cNvSpPr>
          <p:nvPr/>
        </p:nvSpPr>
        <p:spPr bwMode="auto">
          <a:xfrm>
            <a:off x="781050" y="2514600"/>
            <a:ext cx="12001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Wait for </a:t>
            </a:r>
            <a:r>
              <a:rPr kumimoji="0" lang="en-US" altLang="zh-CN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data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3252788" y="2087563"/>
            <a:ext cx="2370137" cy="1254125"/>
            <a:chOff x="2049" y="1213"/>
            <a:chExt cx="1493" cy="790"/>
          </a:xfrm>
        </p:grpSpPr>
        <p:sp>
          <p:nvSpPr>
            <p:cNvPr id="106535" name="Freeform 14"/>
            <p:cNvSpPr>
              <a:spLocks/>
            </p:cNvSpPr>
            <p:nvPr/>
          </p:nvSpPr>
          <p:spPr bwMode="auto">
            <a:xfrm>
              <a:off x="2049" y="1440"/>
              <a:ext cx="294" cy="563"/>
            </a:xfrm>
            <a:custGeom>
              <a:avLst/>
              <a:gdLst>
                <a:gd name="T0" fmla="*/ 0 w 735"/>
                <a:gd name="T1" fmla="*/ 1 h 1080"/>
                <a:gd name="T2" fmla="*/ 0 w 735"/>
                <a:gd name="T3" fmla="*/ 1 h 1080"/>
                <a:gd name="T4" fmla="*/ 0 60000 65536"/>
                <a:gd name="T5" fmla="*/ 0 60000 65536"/>
                <a:gd name="T6" fmla="*/ 0 w 735"/>
                <a:gd name="T7" fmla="*/ 0 h 1080"/>
                <a:gd name="T8" fmla="*/ 735 w 735"/>
                <a:gd name="T9" fmla="*/ 1080 h 10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35" h="1080">
                  <a:moveTo>
                    <a:pt x="0" y="195"/>
                  </a:moveTo>
                  <a:cubicBezTo>
                    <a:pt x="690" y="0"/>
                    <a:pt x="735" y="1080"/>
                    <a:pt x="0" y="855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6536" name="Text Box 15"/>
            <p:cNvSpPr txBox="1">
              <a:spLocks noChangeArrowheads="1"/>
            </p:cNvSpPr>
            <p:nvPr/>
          </p:nvSpPr>
          <p:spPr bwMode="auto">
            <a:xfrm>
              <a:off x="2244" y="1638"/>
              <a:ext cx="1111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udt_send(sndpkt)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6537" name="Text Box 16"/>
            <p:cNvSpPr txBox="1">
              <a:spLocks noChangeArrowheads="1"/>
            </p:cNvSpPr>
            <p:nvPr/>
          </p:nvSpPr>
          <p:spPr bwMode="auto">
            <a:xfrm>
              <a:off x="2228" y="1213"/>
              <a:ext cx="1314" cy="3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rdt_rcv(rcvpkt) &amp;&amp;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   isNAK(rcvpkt)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6538" name="Line 17"/>
            <p:cNvSpPr>
              <a:spLocks noChangeShapeType="1"/>
            </p:cNvSpPr>
            <p:nvPr/>
          </p:nvSpPr>
          <p:spPr bwMode="auto">
            <a:xfrm>
              <a:off x="2303" y="1638"/>
              <a:ext cx="62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106502" name="Line 25"/>
          <p:cNvSpPr>
            <a:spLocks noChangeShapeType="1"/>
          </p:cNvSpPr>
          <p:nvPr/>
        </p:nvSpPr>
        <p:spPr bwMode="auto">
          <a:xfrm>
            <a:off x="6334125" y="3659188"/>
            <a:ext cx="433388" cy="244475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6573838" y="2514600"/>
            <a:ext cx="1924050" cy="1265238"/>
            <a:chOff x="4141" y="1482"/>
            <a:chExt cx="1212" cy="797"/>
          </a:xfrm>
        </p:grpSpPr>
        <p:grpSp>
          <p:nvGrpSpPr>
            <p:cNvPr id="106530" name="Group 18"/>
            <p:cNvGrpSpPr>
              <a:grpSpLocks/>
            </p:cNvGrpSpPr>
            <p:nvPr/>
          </p:nvGrpSpPr>
          <p:grpSpPr bwMode="auto">
            <a:xfrm>
              <a:off x="4141" y="1482"/>
              <a:ext cx="1212" cy="541"/>
              <a:chOff x="2222" y="2660"/>
              <a:chExt cx="1212" cy="541"/>
            </a:xfrm>
          </p:grpSpPr>
          <p:sp>
            <p:nvSpPr>
              <p:cNvPr id="106532" name="Text Box 19"/>
              <p:cNvSpPr txBox="1">
                <a:spLocks noChangeArrowheads="1"/>
              </p:cNvSpPr>
              <p:nvPr/>
            </p:nvSpPr>
            <p:spPr bwMode="auto">
              <a:xfrm>
                <a:off x="2222" y="3039"/>
                <a:ext cx="1152" cy="1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udt_send(NAK)</a:t>
                </a:r>
                <a:endPara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06533" name="Text Box 20"/>
              <p:cNvSpPr txBox="1">
                <a:spLocks noChangeArrowheads="1"/>
              </p:cNvSpPr>
              <p:nvPr/>
            </p:nvSpPr>
            <p:spPr bwMode="auto">
              <a:xfrm>
                <a:off x="2225" y="2660"/>
                <a:ext cx="1209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rdt_rcv(rcvpkt) &amp;&amp; </a:t>
                </a:r>
              </a:p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  corrupt(rcvpkt)</a:t>
                </a:r>
                <a:endPara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06534" name="Line 21"/>
              <p:cNvSpPr>
                <a:spLocks noChangeShapeType="1"/>
              </p:cNvSpPr>
              <p:nvPr/>
            </p:nvSpPr>
            <p:spPr bwMode="auto">
              <a:xfrm>
                <a:off x="2285" y="3040"/>
                <a:ext cx="62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</p:grpSp>
        <p:sp>
          <p:nvSpPr>
            <p:cNvPr id="106531" name="Freeform 26"/>
            <p:cNvSpPr>
              <a:spLocks/>
            </p:cNvSpPr>
            <p:nvPr/>
          </p:nvSpPr>
          <p:spPr bwMode="auto">
            <a:xfrm>
              <a:off x="4203" y="1983"/>
              <a:ext cx="792" cy="296"/>
            </a:xfrm>
            <a:custGeom>
              <a:avLst/>
              <a:gdLst>
                <a:gd name="T0" fmla="*/ 1 w 1500"/>
                <a:gd name="T1" fmla="*/ 0 h 740"/>
                <a:gd name="T2" fmla="*/ 1 w 1500"/>
                <a:gd name="T3" fmla="*/ 0 h 740"/>
                <a:gd name="T4" fmla="*/ 0 60000 65536"/>
                <a:gd name="T5" fmla="*/ 0 60000 65536"/>
                <a:gd name="T6" fmla="*/ 0 w 1500"/>
                <a:gd name="T7" fmla="*/ 0 h 740"/>
                <a:gd name="T8" fmla="*/ 1500 w 1500"/>
                <a:gd name="T9" fmla="*/ 740 h 74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00" h="740">
                  <a:moveTo>
                    <a:pt x="361" y="671"/>
                  </a:moveTo>
                  <a:cubicBezTo>
                    <a:pt x="0" y="0"/>
                    <a:pt x="1500" y="90"/>
                    <a:pt x="1017" y="74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grpSp>
        <p:nvGrpSpPr>
          <p:cNvPr id="106504" name="Group 27"/>
          <p:cNvGrpSpPr>
            <a:grpSpLocks/>
          </p:cNvGrpSpPr>
          <p:nvPr/>
        </p:nvGrpSpPr>
        <p:grpSpPr bwMode="auto">
          <a:xfrm>
            <a:off x="6764338" y="3730625"/>
            <a:ext cx="1217612" cy="962025"/>
            <a:chOff x="1390" y="3347"/>
            <a:chExt cx="767" cy="606"/>
          </a:xfrm>
        </p:grpSpPr>
        <p:sp>
          <p:nvSpPr>
            <p:cNvPr id="106528" name="Oval 28"/>
            <p:cNvSpPr>
              <a:spLocks noChangeArrowheads="1"/>
            </p:cNvSpPr>
            <p:nvPr/>
          </p:nvSpPr>
          <p:spPr bwMode="auto">
            <a:xfrm>
              <a:off x="1390" y="3347"/>
              <a:ext cx="621" cy="606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6529" name="Text Box 29"/>
            <p:cNvSpPr txBox="1">
              <a:spLocks noChangeArrowheads="1"/>
            </p:cNvSpPr>
            <p:nvPr/>
          </p:nvSpPr>
          <p:spPr bwMode="auto">
            <a:xfrm>
              <a:off x="1401" y="3445"/>
              <a:ext cx="756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Wait for </a:t>
              </a:r>
              <a:r>
                <a:rPr kumimoji="0" lang="en-US" altLang="zh-CN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宋体" charset="-122"/>
                  <a:cs typeface="+mn-cs"/>
                </a:rPr>
                <a:t>data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</p:grpSp>
      <p:grpSp>
        <p:nvGrpSpPr>
          <p:cNvPr id="6" name="Group 42"/>
          <p:cNvGrpSpPr>
            <a:grpSpLocks/>
          </p:cNvGrpSpPr>
          <p:nvPr/>
        </p:nvGrpSpPr>
        <p:grpSpPr bwMode="auto">
          <a:xfrm>
            <a:off x="6297613" y="4625975"/>
            <a:ext cx="2165350" cy="1470025"/>
            <a:chOff x="3967" y="2812"/>
            <a:chExt cx="1364" cy="926"/>
          </a:xfrm>
        </p:grpSpPr>
        <p:sp>
          <p:nvSpPr>
            <p:cNvPr id="106524" name="Text Box 7"/>
            <p:cNvSpPr txBox="1">
              <a:spLocks noChangeArrowheads="1"/>
            </p:cNvSpPr>
            <p:nvPr/>
          </p:nvSpPr>
          <p:spPr bwMode="auto">
            <a:xfrm>
              <a:off x="3981" y="3348"/>
              <a:ext cx="1350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extract(rcvpkt,data)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deliver_data(data)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udt_send(ACK)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6525" name="Text Box 8"/>
            <p:cNvSpPr txBox="1">
              <a:spLocks noChangeArrowheads="1"/>
            </p:cNvSpPr>
            <p:nvPr/>
          </p:nvSpPr>
          <p:spPr bwMode="auto">
            <a:xfrm>
              <a:off x="3967" y="3012"/>
              <a:ext cx="1359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rdt_rcv(rcvpkt) &amp;&amp; 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   notcorrupt(rcvpkt)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6526" name="Line 9"/>
            <p:cNvSpPr>
              <a:spLocks noChangeShapeType="1"/>
            </p:cNvSpPr>
            <p:nvPr/>
          </p:nvSpPr>
          <p:spPr bwMode="auto">
            <a:xfrm>
              <a:off x="4044" y="3383"/>
              <a:ext cx="93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6527" name="Freeform 30"/>
            <p:cNvSpPr>
              <a:spLocks/>
            </p:cNvSpPr>
            <p:nvPr/>
          </p:nvSpPr>
          <p:spPr bwMode="auto">
            <a:xfrm flipV="1">
              <a:off x="4211" y="2812"/>
              <a:ext cx="792" cy="296"/>
            </a:xfrm>
            <a:custGeom>
              <a:avLst/>
              <a:gdLst>
                <a:gd name="T0" fmla="*/ 1 w 1500"/>
                <a:gd name="T1" fmla="*/ 0 h 740"/>
                <a:gd name="T2" fmla="*/ 1 w 1500"/>
                <a:gd name="T3" fmla="*/ 0 h 740"/>
                <a:gd name="T4" fmla="*/ 0 60000 65536"/>
                <a:gd name="T5" fmla="*/ 0 60000 65536"/>
                <a:gd name="T6" fmla="*/ 0 w 1500"/>
                <a:gd name="T7" fmla="*/ 0 h 740"/>
                <a:gd name="T8" fmla="*/ 1500 w 1500"/>
                <a:gd name="T9" fmla="*/ 740 h 74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00" h="740">
                  <a:moveTo>
                    <a:pt x="361" y="671"/>
                  </a:moveTo>
                  <a:cubicBezTo>
                    <a:pt x="0" y="0"/>
                    <a:pt x="1500" y="90"/>
                    <a:pt x="1017" y="74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106506" name="Text Box 31"/>
          <p:cNvSpPr txBox="1">
            <a:spLocks noChangeArrowheads="1"/>
          </p:cNvSpPr>
          <p:nvPr/>
        </p:nvSpPr>
        <p:spPr bwMode="auto">
          <a:xfrm>
            <a:off x="866775" y="4329113"/>
            <a:ext cx="1150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sender</a:t>
            </a:r>
          </a:p>
        </p:txBody>
      </p:sp>
      <p:sp>
        <p:nvSpPr>
          <p:cNvPr id="106507" name="Text Box 32"/>
          <p:cNvSpPr txBox="1">
            <a:spLocks noChangeArrowheads="1"/>
          </p:cNvSpPr>
          <p:nvPr/>
        </p:nvSpPr>
        <p:spPr bwMode="auto">
          <a:xfrm>
            <a:off x="6913563" y="1641475"/>
            <a:ext cx="1366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receiver</a:t>
            </a:r>
          </a:p>
        </p:txBody>
      </p:sp>
      <p:sp>
        <p:nvSpPr>
          <p:cNvPr id="106508" name="Line 33"/>
          <p:cNvSpPr>
            <a:spLocks noChangeShapeType="1"/>
          </p:cNvSpPr>
          <p:nvPr/>
        </p:nvSpPr>
        <p:spPr bwMode="auto">
          <a:xfrm>
            <a:off x="349250" y="2328863"/>
            <a:ext cx="433388" cy="244475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7" name="Group 40"/>
          <p:cNvGrpSpPr>
            <a:grpSpLocks/>
          </p:cNvGrpSpPr>
          <p:nvPr/>
        </p:nvGrpSpPr>
        <p:grpSpPr bwMode="auto">
          <a:xfrm>
            <a:off x="1004888" y="1374775"/>
            <a:ext cx="3643312" cy="1971675"/>
            <a:chOff x="633" y="764"/>
            <a:chExt cx="2295" cy="1242"/>
          </a:xfrm>
        </p:grpSpPr>
        <p:grpSp>
          <p:nvGrpSpPr>
            <p:cNvPr id="106515" name="Group 22"/>
            <p:cNvGrpSpPr>
              <a:grpSpLocks/>
            </p:cNvGrpSpPr>
            <p:nvPr/>
          </p:nvGrpSpPr>
          <p:grpSpPr bwMode="auto">
            <a:xfrm>
              <a:off x="1469" y="1400"/>
              <a:ext cx="739" cy="606"/>
              <a:chOff x="1565" y="2116"/>
              <a:chExt cx="739" cy="606"/>
            </a:xfrm>
          </p:grpSpPr>
          <p:sp>
            <p:nvSpPr>
              <p:cNvPr id="106522" name="Oval 23"/>
              <p:cNvSpPr>
                <a:spLocks noChangeArrowheads="1"/>
              </p:cNvSpPr>
              <p:nvPr/>
            </p:nvSpPr>
            <p:spPr bwMode="auto">
              <a:xfrm>
                <a:off x="1565" y="2116"/>
                <a:ext cx="621" cy="606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06523" name="Text Box 24"/>
              <p:cNvSpPr txBox="1">
                <a:spLocks noChangeArrowheads="1"/>
              </p:cNvSpPr>
              <p:nvPr/>
            </p:nvSpPr>
            <p:spPr bwMode="auto">
              <a:xfrm>
                <a:off x="1627" y="2198"/>
                <a:ext cx="677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Wait for ACK or NAK</a:t>
                </a:r>
                <a:endPara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</p:grpSp>
        <p:grpSp>
          <p:nvGrpSpPr>
            <p:cNvPr id="106516" name="Group 39"/>
            <p:cNvGrpSpPr>
              <a:grpSpLocks/>
            </p:cNvGrpSpPr>
            <p:nvPr/>
          </p:nvGrpSpPr>
          <p:grpSpPr bwMode="auto">
            <a:xfrm>
              <a:off x="633" y="764"/>
              <a:ext cx="2295" cy="639"/>
              <a:chOff x="633" y="764"/>
              <a:chExt cx="2295" cy="639"/>
            </a:xfrm>
          </p:grpSpPr>
          <p:sp>
            <p:nvSpPr>
              <p:cNvPr id="106517" name="Text Box 5"/>
              <p:cNvSpPr txBox="1">
                <a:spLocks noChangeArrowheads="1"/>
              </p:cNvSpPr>
              <p:nvPr/>
            </p:nvSpPr>
            <p:spPr bwMode="auto">
              <a:xfrm>
                <a:off x="633" y="939"/>
                <a:ext cx="2295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sndpkt</a:t>
                </a:r>
                <a:r>
                  <a:rPr kumimoji="0" lang="en-US" altLang="x-none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 = </a:t>
                </a:r>
                <a:r>
                  <a:rPr kumimoji="0" lang="en-US" altLang="x-none" sz="1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make_pkt</a:t>
                </a:r>
                <a:r>
                  <a:rPr kumimoji="0" lang="en-US" altLang="x-none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(data, checksum)</a:t>
                </a:r>
              </a:p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udt_send</a:t>
                </a:r>
                <a:r>
                  <a:rPr kumimoji="0" lang="en-US" altLang="x-none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(</a:t>
                </a:r>
                <a:r>
                  <a:rPr kumimoji="0" lang="en-US" altLang="x-none" sz="1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sndpkt</a:t>
                </a:r>
                <a:r>
                  <a:rPr kumimoji="0" lang="en-US" altLang="x-none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)</a:t>
                </a:r>
                <a:endParaRPr kumimoji="0" lang="en-US" altLang="x-none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grpSp>
            <p:nvGrpSpPr>
              <p:cNvPr id="106518" name="Group 37"/>
              <p:cNvGrpSpPr>
                <a:grpSpLocks/>
              </p:cNvGrpSpPr>
              <p:nvPr/>
            </p:nvGrpSpPr>
            <p:grpSpPr bwMode="auto">
              <a:xfrm>
                <a:off x="650" y="764"/>
                <a:ext cx="1421" cy="639"/>
                <a:chOff x="650" y="764"/>
                <a:chExt cx="1421" cy="639"/>
              </a:xfrm>
            </p:grpSpPr>
            <p:sp>
              <p:nvSpPr>
                <p:cNvPr id="106519" name="Line 6"/>
                <p:cNvSpPr>
                  <a:spLocks noChangeShapeType="1"/>
                </p:cNvSpPr>
                <p:nvPr/>
              </p:nvSpPr>
              <p:spPr bwMode="auto">
                <a:xfrm>
                  <a:off x="699" y="967"/>
                  <a:ext cx="624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281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endParaRPr>
                </a:p>
              </p:txBody>
            </p:sp>
            <p:sp>
              <p:nvSpPr>
                <p:cNvPr id="106520" name="Freeform 10"/>
                <p:cNvSpPr>
                  <a:spLocks/>
                </p:cNvSpPr>
                <p:nvPr/>
              </p:nvSpPr>
              <p:spPr bwMode="auto">
                <a:xfrm flipV="1">
                  <a:off x="666" y="1247"/>
                  <a:ext cx="1134" cy="156"/>
                </a:xfrm>
                <a:custGeom>
                  <a:avLst/>
                  <a:gdLst>
                    <a:gd name="T0" fmla="*/ 0 w 2835"/>
                    <a:gd name="T1" fmla="*/ 0 h 525"/>
                    <a:gd name="T2" fmla="*/ 0 w 2835"/>
                    <a:gd name="T3" fmla="*/ 0 h 525"/>
                    <a:gd name="T4" fmla="*/ 0 60000 65536"/>
                    <a:gd name="T5" fmla="*/ 0 60000 65536"/>
                    <a:gd name="T6" fmla="*/ 0 w 2835"/>
                    <a:gd name="T7" fmla="*/ 0 h 525"/>
                    <a:gd name="T8" fmla="*/ 2835 w 2835"/>
                    <a:gd name="T9" fmla="*/ 525 h 525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835" h="525">
                      <a:moveTo>
                        <a:pt x="0" y="0"/>
                      </a:moveTo>
                      <a:cubicBezTo>
                        <a:pt x="60" y="525"/>
                        <a:pt x="2835" y="495"/>
                        <a:pt x="2835" y="0"/>
                      </a:cubicBezTo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281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endParaRPr>
                </a:p>
              </p:txBody>
            </p:sp>
            <p:sp>
              <p:nvSpPr>
                <p:cNvPr id="106521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650" y="764"/>
                  <a:ext cx="1421" cy="27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9128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9128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9128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9128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marL="0" marR="0" lvl="0" indent="0" algn="l" defTabSz="91281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x-none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  <a:cs typeface="+mn-cs"/>
                    </a:rPr>
                    <a:t>rdt_send(data)</a:t>
                  </a:r>
                  <a:endParaRPr kumimoji="0" lang="en-US" altLang="x-none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charset="0"/>
                    <a:ea typeface="ＭＳ Ｐゴシック" charset="-128"/>
                    <a:cs typeface="+mn-cs"/>
                  </a:endParaRPr>
                </a:p>
              </p:txBody>
            </p:sp>
          </p:grpSp>
        </p:grpSp>
      </p:grpSp>
      <p:grpSp>
        <p:nvGrpSpPr>
          <p:cNvPr id="11" name="Group 38"/>
          <p:cNvGrpSpPr>
            <a:grpSpLocks/>
          </p:cNvGrpSpPr>
          <p:nvPr/>
        </p:nvGrpSpPr>
        <p:grpSpPr bwMode="auto">
          <a:xfrm>
            <a:off x="1071563" y="3302000"/>
            <a:ext cx="3548062" cy="982663"/>
            <a:chOff x="675" y="1978"/>
            <a:chExt cx="2235" cy="619"/>
          </a:xfrm>
        </p:grpSpPr>
        <p:sp>
          <p:nvSpPr>
            <p:cNvPr id="106511" name="Freeform 11"/>
            <p:cNvSpPr>
              <a:spLocks/>
            </p:cNvSpPr>
            <p:nvPr/>
          </p:nvSpPr>
          <p:spPr bwMode="auto">
            <a:xfrm>
              <a:off x="696" y="1978"/>
              <a:ext cx="1134" cy="156"/>
            </a:xfrm>
            <a:custGeom>
              <a:avLst/>
              <a:gdLst>
                <a:gd name="T0" fmla="*/ 0 w 2835"/>
                <a:gd name="T1" fmla="*/ 0 h 525"/>
                <a:gd name="T2" fmla="*/ 0 w 2835"/>
                <a:gd name="T3" fmla="*/ 0 h 525"/>
                <a:gd name="T4" fmla="*/ 0 60000 65536"/>
                <a:gd name="T5" fmla="*/ 0 60000 65536"/>
                <a:gd name="T6" fmla="*/ 0 w 2835"/>
                <a:gd name="T7" fmla="*/ 0 h 525"/>
                <a:gd name="T8" fmla="*/ 2835 w 2835"/>
                <a:gd name="T9" fmla="*/ 525 h 52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835" h="525">
                  <a:moveTo>
                    <a:pt x="0" y="0"/>
                  </a:moveTo>
                  <a:cubicBezTo>
                    <a:pt x="60" y="525"/>
                    <a:pt x="2835" y="495"/>
                    <a:pt x="2835" y="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6512" name="Text Box 12"/>
            <p:cNvSpPr txBox="1">
              <a:spLocks noChangeArrowheads="1"/>
            </p:cNvSpPr>
            <p:nvPr/>
          </p:nvSpPr>
          <p:spPr bwMode="auto">
            <a:xfrm>
              <a:off x="675" y="2200"/>
              <a:ext cx="2235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rdt_rcv(rcvpkt) &amp;&amp; isACK(rcvpkt)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6513" name="Line 13"/>
            <p:cNvSpPr>
              <a:spLocks noChangeShapeType="1"/>
            </p:cNvSpPr>
            <p:nvPr/>
          </p:nvSpPr>
          <p:spPr bwMode="auto">
            <a:xfrm>
              <a:off x="739" y="2404"/>
              <a:ext cx="62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6514" name="Text Box 35"/>
            <p:cNvSpPr txBox="1">
              <a:spLocks noChangeArrowheads="1"/>
            </p:cNvSpPr>
            <p:nvPr/>
          </p:nvSpPr>
          <p:spPr bwMode="auto">
            <a:xfrm>
              <a:off x="921" y="2385"/>
              <a:ext cx="20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ymbol" charset="2"/>
                  <a:ea typeface="ＭＳ Ｐゴシック" charset="-128"/>
                  <a:cs typeface="+mn-cs"/>
                </a:rPr>
                <a:t>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30578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A838D5-024F-CB46-94BD-56C41DF6EDB1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600">
                <a:ea typeface="ＭＳ Ｐゴシック" charset="-128"/>
              </a:rPr>
              <a:t>rdt2.0: </a:t>
            </a:r>
            <a:r>
              <a:rPr lang="en-US" altLang="zh-CN" sz="3600">
                <a:ea typeface="宋体" charset="-122"/>
              </a:rPr>
              <a:t>O</a:t>
            </a:r>
            <a:r>
              <a:rPr lang="en-US" altLang="x-none" sz="3600">
                <a:ea typeface="ＭＳ Ｐゴシック" charset="-128"/>
              </a:rPr>
              <a:t>peration with </a:t>
            </a:r>
            <a:r>
              <a:rPr lang="en-US" altLang="zh-CN" sz="3600">
                <a:ea typeface="宋体" charset="-122"/>
              </a:rPr>
              <a:t>N</a:t>
            </a:r>
            <a:r>
              <a:rPr lang="en-US" altLang="x-none" sz="3600">
                <a:ea typeface="ＭＳ Ｐゴシック" charset="-128"/>
              </a:rPr>
              <a:t>o </a:t>
            </a:r>
            <a:r>
              <a:rPr lang="en-US" altLang="zh-CN" sz="3600">
                <a:ea typeface="宋体" charset="-122"/>
              </a:rPr>
              <a:t>E</a:t>
            </a:r>
            <a:r>
              <a:rPr lang="en-US" altLang="x-none" sz="3600">
                <a:ea typeface="ＭＳ Ｐゴシック" charset="-128"/>
              </a:rPr>
              <a:t>rrors</a:t>
            </a:r>
            <a:endParaRPr lang="en-US" altLang="x-none">
              <a:ea typeface="ＭＳ Ｐゴシック" charset="-128"/>
            </a:endParaRPr>
          </a:p>
        </p:txBody>
      </p:sp>
      <p:sp>
        <p:nvSpPr>
          <p:cNvPr id="108547" name="Oval 3"/>
          <p:cNvSpPr>
            <a:spLocks noChangeArrowheads="1"/>
          </p:cNvSpPr>
          <p:nvPr/>
        </p:nvSpPr>
        <p:spPr bwMode="auto">
          <a:xfrm>
            <a:off x="696913" y="2387600"/>
            <a:ext cx="985837" cy="96202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altLang="x-non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08548" name="Text Box 4"/>
          <p:cNvSpPr txBox="1">
            <a:spLocks noChangeArrowheads="1"/>
          </p:cNvSpPr>
          <p:nvPr/>
        </p:nvSpPr>
        <p:spPr bwMode="auto">
          <a:xfrm>
            <a:off x="781050" y="2514600"/>
            <a:ext cx="12001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Wait for </a:t>
            </a:r>
            <a:r>
              <a:rPr kumimoji="0" lang="en-US" altLang="zh-CN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data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8549" name="Text Box 5"/>
          <p:cNvSpPr txBox="1">
            <a:spLocks noChangeArrowheads="1"/>
          </p:cNvSpPr>
          <p:nvPr/>
        </p:nvSpPr>
        <p:spPr bwMode="auto">
          <a:xfrm>
            <a:off x="1004888" y="1668463"/>
            <a:ext cx="36433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snkpkt = make_pkt(data, checksum)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udt_send(sndpkt)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8550" name="Line 6"/>
          <p:cNvSpPr>
            <a:spLocks noChangeShapeType="1"/>
          </p:cNvSpPr>
          <p:nvPr/>
        </p:nvSpPr>
        <p:spPr bwMode="auto">
          <a:xfrm>
            <a:off x="1109663" y="1712913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08551" name="Text Box 7"/>
          <p:cNvSpPr txBox="1">
            <a:spLocks noChangeArrowheads="1"/>
          </p:cNvSpPr>
          <p:nvPr/>
        </p:nvSpPr>
        <p:spPr bwMode="auto">
          <a:xfrm>
            <a:off x="6319838" y="5492750"/>
            <a:ext cx="214312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extract(rcvpkt,data)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deliver_data(data)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udt_send(ACK)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8552" name="Text Box 8"/>
          <p:cNvSpPr txBox="1">
            <a:spLocks noChangeArrowheads="1"/>
          </p:cNvSpPr>
          <p:nvPr/>
        </p:nvSpPr>
        <p:spPr bwMode="auto">
          <a:xfrm>
            <a:off x="6297613" y="4959350"/>
            <a:ext cx="21574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rdt_rcv(rcvpkt) &amp;&amp; 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  notcorrupt(rcvpkt)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8553" name="Line 9"/>
          <p:cNvSpPr>
            <a:spLocks noChangeShapeType="1"/>
          </p:cNvSpPr>
          <p:nvPr/>
        </p:nvSpPr>
        <p:spPr bwMode="auto">
          <a:xfrm>
            <a:off x="6419850" y="5548313"/>
            <a:ext cx="148907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08554" name="Freeform 10"/>
          <p:cNvSpPr>
            <a:spLocks/>
          </p:cNvSpPr>
          <p:nvPr/>
        </p:nvSpPr>
        <p:spPr bwMode="auto">
          <a:xfrm flipV="1">
            <a:off x="1057275" y="2157413"/>
            <a:ext cx="1800225" cy="247650"/>
          </a:xfrm>
          <a:custGeom>
            <a:avLst/>
            <a:gdLst>
              <a:gd name="T0" fmla="*/ 0 w 2835"/>
              <a:gd name="T1" fmla="*/ 0 h 525"/>
              <a:gd name="T2" fmla="*/ 2147483647 w 2835"/>
              <a:gd name="T3" fmla="*/ 0 h 525"/>
              <a:gd name="T4" fmla="*/ 0 60000 65536"/>
              <a:gd name="T5" fmla="*/ 0 60000 65536"/>
              <a:gd name="T6" fmla="*/ 0 w 2835"/>
              <a:gd name="T7" fmla="*/ 0 h 525"/>
              <a:gd name="T8" fmla="*/ 2835 w 2835"/>
              <a:gd name="T9" fmla="*/ 525 h 52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08555" name="Freeform 11"/>
          <p:cNvSpPr>
            <a:spLocks/>
          </p:cNvSpPr>
          <p:nvPr/>
        </p:nvSpPr>
        <p:spPr bwMode="auto">
          <a:xfrm>
            <a:off x="1104900" y="3317875"/>
            <a:ext cx="1800225" cy="247650"/>
          </a:xfrm>
          <a:custGeom>
            <a:avLst/>
            <a:gdLst>
              <a:gd name="T0" fmla="*/ 0 w 2835"/>
              <a:gd name="T1" fmla="*/ 0 h 525"/>
              <a:gd name="T2" fmla="*/ 2147483647 w 2835"/>
              <a:gd name="T3" fmla="*/ 0 h 525"/>
              <a:gd name="T4" fmla="*/ 0 60000 65536"/>
              <a:gd name="T5" fmla="*/ 0 60000 65536"/>
              <a:gd name="T6" fmla="*/ 0 w 2835"/>
              <a:gd name="T7" fmla="*/ 0 h 525"/>
              <a:gd name="T8" fmla="*/ 2835 w 2835"/>
              <a:gd name="T9" fmla="*/ 525 h 52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08556" name="Text Box 12"/>
          <p:cNvSpPr txBox="1">
            <a:spLocks noChangeArrowheads="1"/>
          </p:cNvSpPr>
          <p:nvPr/>
        </p:nvSpPr>
        <p:spPr bwMode="auto">
          <a:xfrm>
            <a:off x="1071563" y="3670300"/>
            <a:ext cx="3548062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rdt_rcv(rcvpkt) &amp;&amp; isACK(rcvpkt)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8557" name="Line 13"/>
          <p:cNvSpPr>
            <a:spLocks noChangeShapeType="1"/>
          </p:cNvSpPr>
          <p:nvPr/>
        </p:nvSpPr>
        <p:spPr bwMode="auto">
          <a:xfrm>
            <a:off x="1173163" y="3994150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08558" name="Freeform 14"/>
          <p:cNvSpPr>
            <a:spLocks/>
          </p:cNvSpPr>
          <p:nvPr/>
        </p:nvSpPr>
        <p:spPr bwMode="auto">
          <a:xfrm>
            <a:off x="3252788" y="2463800"/>
            <a:ext cx="466725" cy="893763"/>
          </a:xfrm>
          <a:custGeom>
            <a:avLst/>
            <a:gdLst>
              <a:gd name="T0" fmla="*/ 0 w 735"/>
              <a:gd name="T1" fmla="*/ 2147483647 h 1080"/>
              <a:gd name="T2" fmla="*/ 0 w 735"/>
              <a:gd name="T3" fmla="*/ 2147483647 h 1080"/>
              <a:gd name="T4" fmla="*/ 0 60000 65536"/>
              <a:gd name="T5" fmla="*/ 0 60000 65536"/>
              <a:gd name="T6" fmla="*/ 0 w 735"/>
              <a:gd name="T7" fmla="*/ 0 h 1080"/>
              <a:gd name="T8" fmla="*/ 735 w 735"/>
              <a:gd name="T9" fmla="*/ 1080 h 10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35" h="1080">
                <a:moveTo>
                  <a:pt x="0" y="195"/>
                </a:moveTo>
                <a:cubicBezTo>
                  <a:pt x="690" y="0"/>
                  <a:pt x="735" y="1080"/>
                  <a:pt x="0" y="855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08559" name="Text Box 15"/>
          <p:cNvSpPr txBox="1">
            <a:spLocks noChangeArrowheads="1"/>
          </p:cNvSpPr>
          <p:nvPr/>
        </p:nvSpPr>
        <p:spPr bwMode="auto">
          <a:xfrm>
            <a:off x="3562350" y="2778125"/>
            <a:ext cx="17637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udt_send(sndpkt)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8560" name="Text Box 16"/>
          <p:cNvSpPr txBox="1">
            <a:spLocks noChangeArrowheads="1"/>
          </p:cNvSpPr>
          <p:nvPr/>
        </p:nvSpPr>
        <p:spPr bwMode="auto">
          <a:xfrm>
            <a:off x="3536950" y="2103438"/>
            <a:ext cx="2085975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rdt_rcv(rcvpkt) &amp;&amp;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  isNAK(rcvpkt)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8561" name="Line 17"/>
          <p:cNvSpPr>
            <a:spLocks noChangeShapeType="1"/>
          </p:cNvSpPr>
          <p:nvPr/>
        </p:nvSpPr>
        <p:spPr bwMode="auto">
          <a:xfrm>
            <a:off x="3656013" y="2778125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108562" name="Group 18"/>
          <p:cNvGrpSpPr>
            <a:grpSpLocks/>
          </p:cNvGrpSpPr>
          <p:nvPr/>
        </p:nvGrpSpPr>
        <p:grpSpPr bwMode="auto">
          <a:xfrm>
            <a:off x="6573838" y="2530475"/>
            <a:ext cx="1924050" cy="858838"/>
            <a:chOff x="2222" y="2660"/>
            <a:chExt cx="1212" cy="541"/>
          </a:xfrm>
        </p:grpSpPr>
        <p:sp>
          <p:nvSpPr>
            <p:cNvPr id="108590" name="Text Box 19"/>
            <p:cNvSpPr txBox="1">
              <a:spLocks noChangeArrowheads="1"/>
            </p:cNvSpPr>
            <p:nvPr/>
          </p:nvSpPr>
          <p:spPr bwMode="auto">
            <a:xfrm>
              <a:off x="2222" y="3039"/>
              <a:ext cx="1152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udt_send(NAK)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8591" name="Text Box 20"/>
            <p:cNvSpPr txBox="1">
              <a:spLocks noChangeArrowheads="1"/>
            </p:cNvSpPr>
            <p:nvPr/>
          </p:nvSpPr>
          <p:spPr bwMode="auto">
            <a:xfrm>
              <a:off x="2225" y="2660"/>
              <a:ext cx="1209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rdt_rcv(rcvpkt) &amp;&amp; 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  corrupt(rcvpkt)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8592" name="Line 21"/>
            <p:cNvSpPr>
              <a:spLocks noChangeShapeType="1"/>
            </p:cNvSpPr>
            <p:nvPr/>
          </p:nvSpPr>
          <p:spPr bwMode="auto">
            <a:xfrm>
              <a:off x="2285" y="3040"/>
              <a:ext cx="62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grpSp>
        <p:nvGrpSpPr>
          <p:cNvPr id="108563" name="Group 22"/>
          <p:cNvGrpSpPr>
            <a:grpSpLocks/>
          </p:cNvGrpSpPr>
          <p:nvPr/>
        </p:nvGrpSpPr>
        <p:grpSpPr bwMode="auto">
          <a:xfrm>
            <a:off x="2332038" y="2400300"/>
            <a:ext cx="1173162" cy="962025"/>
            <a:chOff x="1565" y="2116"/>
            <a:chExt cx="739" cy="606"/>
          </a:xfrm>
        </p:grpSpPr>
        <p:sp>
          <p:nvSpPr>
            <p:cNvPr id="108588" name="Oval 23"/>
            <p:cNvSpPr>
              <a:spLocks noChangeArrowheads="1"/>
            </p:cNvSpPr>
            <p:nvPr/>
          </p:nvSpPr>
          <p:spPr bwMode="auto">
            <a:xfrm>
              <a:off x="1565" y="2116"/>
              <a:ext cx="621" cy="606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8589" name="Text Box 24"/>
            <p:cNvSpPr txBox="1">
              <a:spLocks noChangeArrowheads="1"/>
            </p:cNvSpPr>
            <p:nvPr/>
          </p:nvSpPr>
          <p:spPr bwMode="auto">
            <a:xfrm>
              <a:off x="1627" y="2163"/>
              <a:ext cx="677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Wait for ACK or NAK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108564" name="Freeform 25"/>
          <p:cNvSpPr>
            <a:spLocks/>
          </p:cNvSpPr>
          <p:nvPr/>
        </p:nvSpPr>
        <p:spPr bwMode="auto">
          <a:xfrm>
            <a:off x="6672263" y="3325813"/>
            <a:ext cx="1257300" cy="469900"/>
          </a:xfrm>
          <a:custGeom>
            <a:avLst/>
            <a:gdLst>
              <a:gd name="T0" fmla="*/ 2147483647 w 1500"/>
              <a:gd name="T1" fmla="*/ 2147483647 h 740"/>
              <a:gd name="T2" fmla="*/ 2147483647 w 1500"/>
              <a:gd name="T3" fmla="*/ 2147483647 h 740"/>
              <a:gd name="T4" fmla="*/ 0 60000 65536"/>
              <a:gd name="T5" fmla="*/ 0 60000 65536"/>
              <a:gd name="T6" fmla="*/ 0 w 1500"/>
              <a:gd name="T7" fmla="*/ 0 h 740"/>
              <a:gd name="T8" fmla="*/ 1500 w 1500"/>
              <a:gd name="T9" fmla="*/ 740 h 7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00" h="740">
                <a:moveTo>
                  <a:pt x="361" y="671"/>
                </a:moveTo>
                <a:cubicBezTo>
                  <a:pt x="0" y="0"/>
                  <a:pt x="1500" y="90"/>
                  <a:pt x="1017" y="740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08565" name="Oval 26"/>
          <p:cNvSpPr>
            <a:spLocks noChangeArrowheads="1"/>
          </p:cNvSpPr>
          <p:nvPr/>
        </p:nvSpPr>
        <p:spPr bwMode="auto">
          <a:xfrm>
            <a:off x="6764338" y="3746500"/>
            <a:ext cx="985837" cy="96202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altLang="x-non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08566" name="Text Box 27"/>
          <p:cNvSpPr txBox="1">
            <a:spLocks noChangeArrowheads="1"/>
          </p:cNvSpPr>
          <p:nvPr/>
        </p:nvSpPr>
        <p:spPr bwMode="auto">
          <a:xfrm>
            <a:off x="6781800" y="3886200"/>
            <a:ext cx="12001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Wait for </a:t>
            </a:r>
            <a:r>
              <a:rPr kumimoji="0" lang="en-US" altLang="zh-CN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data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8567" name="Freeform 28"/>
          <p:cNvSpPr>
            <a:spLocks/>
          </p:cNvSpPr>
          <p:nvPr/>
        </p:nvSpPr>
        <p:spPr bwMode="auto">
          <a:xfrm flipV="1">
            <a:off x="6684963" y="4641850"/>
            <a:ext cx="1257300" cy="469900"/>
          </a:xfrm>
          <a:custGeom>
            <a:avLst/>
            <a:gdLst>
              <a:gd name="T0" fmla="*/ 2147483647 w 1500"/>
              <a:gd name="T1" fmla="*/ 2147483647 h 740"/>
              <a:gd name="T2" fmla="*/ 2147483647 w 1500"/>
              <a:gd name="T3" fmla="*/ 2147483647 h 740"/>
              <a:gd name="T4" fmla="*/ 0 60000 65536"/>
              <a:gd name="T5" fmla="*/ 0 60000 65536"/>
              <a:gd name="T6" fmla="*/ 0 w 1500"/>
              <a:gd name="T7" fmla="*/ 0 h 740"/>
              <a:gd name="T8" fmla="*/ 1500 w 1500"/>
              <a:gd name="T9" fmla="*/ 740 h 7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00" h="740">
                <a:moveTo>
                  <a:pt x="361" y="671"/>
                </a:moveTo>
                <a:cubicBezTo>
                  <a:pt x="0" y="0"/>
                  <a:pt x="1500" y="90"/>
                  <a:pt x="1017" y="740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349250" y="2344738"/>
            <a:ext cx="1333500" cy="1004887"/>
            <a:chOff x="220" y="1365"/>
            <a:chExt cx="840" cy="633"/>
          </a:xfrm>
        </p:grpSpPr>
        <p:sp>
          <p:nvSpPr>
            <p:cNvPr id="108586" name="Line 30"/>
            <p:cNvSpPr>
              <a:spLocks noChangeShapeType="1"/>
            </p:cNvSpPr>
            <p:nvPr/>
          </p:nvSpPr>
          <p:spPr bwMode="auto">
            <a:xfrm>
              <a:off x="220" y="1365"/>
              <a:ext cx="273" cy="15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8587" name="Oval 31"/>
            <p:cNvSpPr>
              <a:spLocks noChangeArrowheads="1"/>
            </p:cNvSpPr>
            <p:nvPr/>
          </p:nvSpPr>
          <p:spPr bwMode="auto">
            <a:xfrm>
              <a:off x="439" y="1392"/>
              <a:ext cx="621" cy="60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6334125" y="3675063"/>
            <a:ext cx="1414463" cy="1033462"/>
            <a:chOff x="3990" y="2203"/>
            <a:chExt cx="891" cy="651"/>
          </a:xfrm>
        </p:grpSpPr>
        <p:sp>
          <p:nvSpPr>
            <p:cNvPr id="108584" name="Line 33"/>
            <p:cNvSpPr>
              <a:spLocks noChangeShapeType="1"/>
            </p:cNvSpPr>
            <p:nvPr/>
          </p:nvSpPr>
          <p:spPr bwMode="auto">
            <a:xfrm>
              <a:off x="3990" y="2203"/>
              <a:ext cx="273" cy="15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8585" name="Oval 34"/>
            <p:cNvSpPr>
              <a:spLocks noChangeArrowheads="1"/>
            </p:cNvSpPr>
            <p:nvPr/>
          </p:nvSpPr>
          <p:spPr bwMode="auto">
            <a:xfrm>
              <a:off x="4260" y="2248"/>
              <a:ext cx="621" cy="60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108570" name="Text Box 35"/>
          <p:cNvSpPr txBox="1">
            <a:spLocks noChangeArrowheads="1"/>
          </p:cNvSpPr>
          <p:nvPr/>
        </p:nvSpPr>
        <p:spPr bwMode="auto">
          <a:xfrm>
            <a:off x="1030288" y="1377950"/>
            <a:ext cx="2255837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rdt_send(data)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75140" name="Line 36"/>
          <p:cNvSpPr>
            <a:spLocks noChangeShapeType="1"/>
          </p:cNvSpPr>
          <p:nvPr/>
        </p:nvSpPr>
        <p:spPr bwMode="auto">
          <a:xfrm>
            <a:off x="1011238" y="1466850"/>
            <a:ext cx="12700" cy="747713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75141" name="Freeform 37"/>
          <p:cNvSpPr>
            <a:spLocks/>
          </p:cNvSpPr>
          <p:nvPr/>
        </p:nvSpPr>
        <p:spPr bwMode="auto">
          <a:xfrm>
            <a:off x="1011238" y="2184400"/>
            <a:ext cx="6697662" cy="3060700"/>
          </a:xfrm>
          <a:custGeom>
            <a:avLst/>
            <a:gdLst>
              <a:gd name="T0" fmla="*/ 0 w 4219"/>
              <a:gd name="T1" fmla="*/ 2147483647 h 1928"/>
              <a:gd name="T2" fmla="*/ 2147483647 w 4219"/>
              <a:gd name="T3" fmla="*/ 0 h 1928"/>
              <a:gd name="T4" fmla="*/ 2147483647 w 4219"/>
              <a:gd name="T5" fmla="*/ 2147483647 h 1928"/>
              <a:gd name="T6" fmla="*/ 2147483647 w 4219"/>
              <a:gd name="T7" fmla="*/ 2147483647 h 1928"/>
              <a:gd name="T8" fmla="*/ 0 60000 65536"/>
              <a:gd name="T9" fmla="*/ 0 60000 65536"/>
              <a:gd name="T10" fmla="*/ 0 60000 65536"/>
              <a:gd name="T11" fmla="*/ 0 60000 65536"/>
              <a:gd name="T12" fmla="*/ 0 w 4219"/>
              <a:gd name="T13" fmla="*/ 0 h 1928"/>
              <a:gd name="T14" fmla="*/ 4219 w 4219"/>
              <a:gd name="T15" fmla="*/ 1928 h 19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219" h="1928">
                <a:moveTo>
                  <a:pt x="0" y="10"/>
                </a:moveTo>
                <a:lnTo>
                  <a:pt x="1003" y="0"/>
                </a:lnTo>
                <a:lnTo>
                  <a:pt x="3387" y="1928"/>
                </a:lnTo>
                <a:lnTo>
                  <a:pt x="4219" y="1928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347663" y="2344738"/>
            <a:ext cx="1333500" cy="1004887"/>
            <a:chOff x="220" y="1365"/>
            <a:chExt cx="840" cy="633"/>
          </a:xfrm>
        </p:grpSpPr>
        <p:sp>
          <p:nvSpPr>
            <p:cNvPr id="108582" name="Line 39"/>
            <p:cNvSpPr>
              <a:spLocks noChangeShapeType="1"/>
            </p:cNvSpPr>
            <p:nvPr/>
          </p:nvSpPr>
          <p:spPr bwMode="auto">
            <a:xfrm>
              <a:off x="220" y="1365"/>
              <a:ext cx="273" cy="15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8583" name="Oval 40"/>
            <p:cNvSpPr>
              <a:spLocks noChangeArrowheads="1"/>
            </p:cNvSpPr>
            <p:nvPr/>
          </p:nvSpPr>
          <p:spPr bwMode="auto">
            <a:xfrm>
              <a:off x="439" y="1392"/>
              <a:ext cx="621" cy="60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175145" name="Oval 41"/>
          <p:cNvSpPr>
            <a:spLocks noChangeArrowheads="1"/>
          </p:cNvSpPr>
          <p:nvPr/>
        </p:nvSpPr>
        <p:spPr bwMode="auto">
          <a:xfrm>
            <a:off x="2332038" y="2400300"/>
            <a:ext cx="985837" cy="96202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altLang="x-non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75146" name="Line 42"/>
          <p:cNvSpPr>
            <a:spLocks noChangeShapeType="1"/>
          </p:cNvSpPr>
          <p:nvPr/>
        </p:nvSpPr>
        <p:spPr bwMode="auto">
          <a:xfrm flipH="1">
            <a:off x="6261100" y="5080000"/>
            <a:ext cx="12700" cy="11938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75147" name="Freeform 43"/>
          <p:cNvSpPr>
            <a:spLocks/>
          </p:cNvSpPr>
          <p:nvPr/>
        </p:nvSpPr>
        <p:spPr bwMode="auto">
          <a:xfrm>
            <a:off x="1155700" y="4064000"/>
            <a:ext cx="6667500" cy="2260600"/>
          </a:xfrm>
          <a:custGeom>
            <a:avLst/>
            <a:gdLst>
              <a:gd name="T0" fmla="*/ 2147483647 w 4200"/>
              <a:gd name="T1" fmla="*/ 2147483647 h 1424"/>
              <a:gd name="T2" fmla="*/ 2147483647 w 4200"/>
              <a:gd name="T3" fmla="*/ 2147483647 h 1424"/>
              <a:gd name="T4" fmla="*/ 2147483647 w 4200"/>
              <a:gd name="T5" fmla="*/ 0 h 1424"/>
              <a:gd name="T6" fmla="*/ 0 w 4200"/>
              <a:gd name="T7" fmla="*/ 0 h 1424"/>
              <a:gd name="T8" fmla="*/ 0 60000 65536"/>
              <a:gd name="T9" fmla="*/ 0 60000 65536"/>
              <a:gd name="T10" fmla="*/ 0 60000 65536"/>
              <a:gd name="T11" fmla="*/ 0 60000 65536"/>
              <a:gd name="T12" fmla="*/ 0 w 4200"/>
              <a:gd name="T13" fmla="*/ 0 h 1424"/>
              <a:gd name="T14" fmla="*/ 4200 w 4200"/>
              <a:gd name="T15" fmla="*/ 1424 h 142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200" h="1424">
                <a:moveTo>
                  <a:pt x="4200" y="1424"/>
                </a:moveTo>
                <a:lnTo>
                  <a:pt x="3224" y="1424"/>
                </a:lnTo>
                <a:lnTo>
                  <a:pt x="1880" y="0"/>
                </a:lnTo>
                <a:lnTo>
                  <a:pt x="0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7" name="Group 44"/>
          <p:cNvGrpSpPr>
            <a:grpSpLocks/>
          </p:cNvGrpSpPr>
          <p:nvPr/>
        </p:nvGrpSpPr>
        <p:grpSpPr bwMode="auto">
          <a:xfrm>
            <a:off x="347663" y="2344738"/>
            <a:ext cx="1333500" cy="1004887"/>
            <a:chOff x="220" y="1365"/>
            <a:chExt cx="840" cy="633"/>
          </a:xfrm>
        </p:grpSpPr>
        <p:sp>
          <p:nvSpPr>
            <p:cNvPr id="108580" name="Line 45"/>
            <p:cNvSpPr>
              <a:spLocks noChangeShapeType="1"/>
            </p:cNvSpPr>
            <p:nvPr/>
          </p:nvSpPr>
          <p:spPr bwMode="auto">
            <a:xfrm>
              <a:off x="220" y="1365"/>
              <a:ext cx="273" cy="15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8581" name="Oval 46"/>
            <p:cNvSpPr>
              <a:spLocks noChangeArrowheads="1"/>
            </p:cNvSpPr>
            <p:nvPr/>
          </p:nvSpPr>
          <p:spPr bwMode="auto">
            <a:xfrm>
              <a:off x="439" y="1392"/>
              <a:ext cx="621" cy="60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175151" name="Oval 47"/>
          <p:cNvSpPr>
            <a:spLocks noChangeArrowheads="1"/>
          </p:cNvSpPr>
          <p:nvPr/>
        </p:nvSpPr>
        <p:spPr bwMode="auto">
          <a:xfrm>
            <a:off x="2328863" y="2405063"/>
            <a:ext cx="985837" cy="9620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altLang="x-non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08579" name="Text Box 48"/>
          <p:cNvSpPr txBox="1">
            <a:spLocks noChangeArrowheads="1"/>
          </p:cNvSpPr>
          <p:nvPr/>
        </p:nvSpPr>
        <p:spPr bwMode="auto">
          <a:xfrm>
            <a:off x="1409700" y="4032250"/>
            <a:ext cx="323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charset="2"/>
                <a:ea typeface="ＭＳ Ｐゴシック" charset="-128"/>
                <a:cs typeface="+mn-cs"/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612730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1751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751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1751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1000"/>
                                        <p:tgtEl>
                                          <p:spTgt spid="1751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0"/>
                                            </p:cond>
                                          </p:stCondLst>
                                        </p:cTn>
                                        <p:tgtEl>
                                          <p:spTgt spid="17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40" grpId="0" animBg="1"/>
      <p:bldP spid="175141" grpId="0" animBg="1"/>
      <p:bldP spid="175145" grpId="0" animBg="1"/>
      <p:bldP spid="175146" grpId="0" animBg="1"/>
      <p:bldP spid="175147" grpId="0" animBg="1"/>
      <p:bldP spid="175151" grpId="0" animBg="1"/>
      <p:bldP spid="175151" grpId="1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9DA16A4-B0E5-314E-93CA-FBE9541140B7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600">
                <a:ea typeface="ＭＳ Ｐゴシック" charset="-128"/>
              </a:rPr>
              <a:t>rdt2.0: </a:t>
            </a:r>
            <a:r>
              <a:rPr lang="en-US" altLang="zh-CN" sz="3600">
                <a:ea typeface="宋体" charset="-122"/>
              </a:rPr>
              <a:t>E</a:t>
            </a:r>
            <a:r>
              <a:rPr lang="en-US" altLang="x-none" sz="3600">
                <a:ea typeface="ＭＳ Ｐゴシック" charset="-128"/>
              </a:rPr>
              <a:t>rror </a:t>
            </a:r>
            <a:r>
              <a:rPr lang="en-US" altLang="zh-CN" sz="3600">
                <a:ea typeface="宋体" charset="-122"/>
              </a:rPr>
              <a:t>S</a:t>
            </a:r>
            <a:r>
              <a:rPr lang="en-US" altLang="x-none" sz="3600">
                <a:ea typeface="ＭＳ Ｐゴシック" charset="-128"/>
              </a:rPr>
              <a:t>cenario</a:t>
            </a:r>
            <a:endParaRPr lang="en-US" altLang="x-none">
              <a:ea typeface="ＭＳ Ｐゴシック" charset="-128"/>
            </a:endParaRPr>
          </a:p>
        </p:txBody>
      </p:sp>
      <p:sp>
        <p:nvSpPr>
          <p:cNvPr id="110595" name="Oval 3"/>
          <p:cNvSpPr>
            <a:spLocks noChangeArrowheads="1"/>
          </p:cNvSpPr>
          <p:nvPr/>
        </p:nvSpPr>
        <p:spPr bwMode="auto">
          <a:xfrm>
            <a:off x="696913" y="2463800"/>
            <a:ext cx="985837" cy="96202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altLang="x-non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0596" name="Text Box 4"/>
          <p:cNvSpPr txBox="1">
            <a:spLocks noChangeArrowheads="1"/>
          </p:cNvSpPr>
          <p:nvPr/>
        </p:nvSpPr>
        <p:spPr bwMode="auto">
          <a:xfrm>
            <a:off x="762000" y="2667000"/>
            <a:ext cx="12001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W</a:t>
            </a: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ait for </a:t>
            </a:r>
            <a:r>
              <a:rPr kumimoji="0" lang="en-US" altLang="zh-CN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data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0597" name="Text Box 5"/>
          <p:cNvSpPr txBox="1">
            <a:spLocks noChangeArrowheads="1"/>
          </p:cNvSpPr>
          <p:nvPr/>
        </p:nvSpPr>
        <p:spPr bwMode="auto">
          <a:xfrm>
            <a:off x="1004888" y="1744663"/>
            <a:ext cx="36433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snkpkt = make_pkt(data, checksum)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udt_send(sndpkt)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0598" name="Line 6"/>
          <p:cNvSpPr>
            <a:spLocks noChangeShapeType="1"/>
          </p:cNvSpPr>
          <p:nvPr/>
        </p:nvSpPr>
        <p:spPr bwMode="auto">
          <a:xfrm>
            <a:off x="1109663" y="1789113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0599" name="Text Box 7"/>
          <p:cNvSpPr txBox="1">
            <a:spLocks noChangeArrowheads="1"/>
          </p:cNvSpPr>
          <p:nvPr/>
        </p:nvSpPr>
        <p:spPr bwMode="auto">
          <a:xfrm>
            <a:off x="6319838" y="5568950"/>
            <a:ext cx="214312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extract(rcvpkt,data)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deliver_data(data)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udt_send(ACK)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0600" name="Text Box 8"/>
          <p:cNvSpPr txBox="1">
            <a:spLocks noChangeArrowheads="1"/>
          </p:cNvSpPr>
          <p:nvPr/>
        </p:nvSpPr>
        <p:spPr bwMode="auto">
          <a:xfrm>
            <a:off x="6297613" y="5035550"/>
            <a:ext cx="21574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rdt_rcv(rcvpkt) &amp;&amp; 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  notcorrupt(rcvpkt)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0601" name="Line 9"/>
          <p:cNvSpPr>
            <a:spLocks noChangeShapeType="1"/>
          </p:cNvSpPr>
          <p:nvPr/>
        </p:nvSpPr>
        <p:spPr bwMode="auto">
          <a:xfrm>
            <a:off x="6419850" y="5624513"/>
            <a:ext cx="148907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0602" name="Freeform 10"/>
          <p:cNvSpPr>
            <a:spLocks/>
          </p:cNvSpPr>
          <p:nvPr/>
        </p:nvSpPr>
        <p:spPr bwMode="auto">
          <a:xfrm flipV="1">
            <a:off x="1057275" y="2233613"/>
            <a:ext cx="1800225" cy="247650"/>
          </a:xfrm>
          <a:custGeom>
            <a:avLst/>
            <a:gdLst>
              <a:gd name="T0" fmla="*/ 0 w 2835"/>
              <a:gd name="T1" fmla="*/ 0 h 525"/>
              <a:gd name="T2" fmla="*/ 2147483647 w 2835"/>
              <a:gd name="T3" fmla="*/ 0 h 525"/>
              <a:gd name="T4" fmla="*/ 0 60000 65536"/>
              <a:gd name="T5" fmla="*/ 0 60000 65536"/>
              <a:gd name="T6" fmla="*/ 0 w 2835"/>
              <a:gd name="T7" fmla="*/ 0 h 525"/>
              <a:gd name="T8" fmla="*/ 2835 w 2835"/>
              <a:gd name="T9" fmla="*/ 525 h 52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0603" name="Freeform 11"/>
          <p:cNvSpPr>
            <a:spLocks/>
          </p:cNvSpPr>
          <p:nvPr/>
        </p:nvSpPr>
        <p:spPr bwMode="auto">
          <a:xfrm>
            <a:off x="1104900" y="3394075"/>
            <a:ext cx="1800225" cy="247650"/>
          </a:xfrm>
          <a:custGeom>
            <a:avLst/>
            <a:gdLst>
              <a:gd name="T0" fmla="*/ 0 w 2835"/>
              <a:gd name="T1" fmla="*/ 0 h 525"/>
              <a:gd name="T2" fmla="*/ 2147483647 w 2835"/>
              <a:gd name="T3" fmla="*/ 0 h 525"/>
              <a:gd name="T4" fmla="*/ 0 60000 65536"/>
              <a:gd name="T5" fmla="*/ 0 60000 65536"/>
              <a:gd name="T6" fmla="*/ 0 w 2835"/>
              <a:gd name="T7" fmla="*/ 0 h 525"/>
              <a:gd name="T8" fmla="*/ 2835 w 2835"/>
              <a:gd name="T9" fmla="*/ 525 h 52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0604" name="Text Box 12"/>
          <p:cNvSpPr txBox="1">
            <a:spLocks noChangeArrowheads="1"/>
          </p:cNvSpPr>
          <p:nvPr/>
        </p:nvSpPr>
        <p:spPr bwMode="auto">
          <a:xfrm>
            <a:off x="1071563" y="3746500"/>
            <a:ext cx="3548062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rdt_rcv(rcvpkt) &amp;&amp; isACK(rcvpkt)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0605" name="Line 13"/>
          <p:cNvSpPr>
            <a:spLocks noChangeShapeType="1"/>
          </p:cNvSpPr>
          <p:nvPr/>
        </p:nvSpPr>
        <p:spPr bwMode="auto">
          <a:xfrm>
            <a:off x="1173163" y="4070350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0606" name="Freeform 14"/>
          <p:cNvSpPr>
            <a:spLocks/>
          </p:cNvSpPr>
          <p:nvPr/>
        </p:nvSpPr>
        <p:spPr bwMode="auto">
          <a:xfrm>
            <a:off x="3252788" y="2540000"/>
            <a:ext cx="466725" cy="893763"/>
          </a:xfrm>
          <a:custGeom>
            <a:avLst/>
            <a:gdLst>
              <a:gd name="T0" fmla="*/ 0 w 735"/>
              <a:gd name="T1" fmla="*/ 2147483647 h 1080"/>
              <a:gd name="T2" fmla="*/ 0 w 735"/>
              <a:gd name="T3" fmla="*/ 2147483647 h 1080"/>
              <a:gd name="T4" fmla="*/ 0 60000 65536"/>
              <a:gd name="T5" fmla="*/ 0 60000 65536"/>
              <a:gd name="T6" fmla="*/ 0 w 735"/>
              <a:gd name="T7" fmla="*/ 0 h 1080"/>
              <a:gd name="T8" fmla="*/ 735 w 735"/>
              <a:gd name="T9" fmla="*/ 1080 h 10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35" h="1080">
                <a:moveTo>
                  <a:pt x="0" y="195"/>
                </a:moveTo>
                <a:cubicBezTo>
                  <a:pt x="690" y="0"/>
                  <a:pt x="735" y="1080"/>
                  <a:pt x="0" y="855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0607" name="Text Box 15"/>
          <p:cNvSpPr txBox="1">
            <a:spLocks noChangeArrowheads="1"/>
          </p:cNvSpPr>
          <p:nvPr/>
        </p:nvSpPr>
        <p:spPr bwMode="auto">
          <a:xfrm>
            <a:off x="3562350" y="2854325"/>
            <a:ext cx="17637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udt_send(sndpkt)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0608" name="Text Box 16"/>
          <p:cNvSpPr txBox="1">
            <a:spLocks noChangeArrowheads="1"/>
          </p:cNvSpPr>
          <p:nvPr/>
        </p:nvSpPr>
        <p:spPr bwMode="auto">
          <a:xfrm>
            <a:off x="3536950" y="2179638"/>
            <a:ext cx="2085975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rdt_rcv(rcvpkt) &amp;&amp;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  isNAK(rcvpkt)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0609" name="Line 17"/>
          <p:cNvSpPr>
            <a:spLocks noChangeShapeType="1"/>
          </p:cNvSpPr>
          <p:nvPr/>
        </p:nvSpPr>
        <p:spPr bwMode="auto">
          <a:xfrm>
            <a:off x="3656013" y="2854325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110610" name="Group 18"/>
          <p:cNvGrpSpPr>
            <a:grpSpLocks/>
          </p:cNvGrpSpPr>
          <p:nvPr/>
        </p:nvGrpSpPr>
        <p:grpSpPr bwMode="auto">
          <a:xfrm>
            <a:off x="6573838" y="2606675"/>
            <a:ext cx="1924050" cy="858838"/>
            <a:chOff x="2222" y="2660"/>
            <a:chExt cx="1212" cy="541"/>
          </a:xfrm>
        </p:grpSpPr>
        <p:sp>
          <p:nvSpPr>
            <p:cNvPr id="110642" name="Text Box 19"/>
            <p:cNvSpPr txBox="1">
              <a:spLocks noChangeArrowheads="1"/>
            </p:cNvSpPr>
            <p:nvPr/>
          </p:nvSpPr>
          <p:spPr bwMode="auto">
            <a:xfrm>
              <a:off x="2222" y="3039"/>
              <a:ext cx="1152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udt_send(NAK)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10643" name="Text Box 20"/>
            <p:cNvSpPr txBox="1">
              <a:spLocks noChangeArrowheads="1"/>
            </p:cNvSpPr>
            <p:nvPr/>
          </p:nvSpPr>
          <p:spPr bwMode="auto">
            <a:xfrm>
              <a:off x="2225" y="2660"/>
              <a:ext cx="1209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rdt_rcv(rcvpkt) &amp;&amp; 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  corrupt(rcvpkt)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10644" name="Line 21"/>
            <p:cNvSpPr>
              <a:spLocks noChangeShapeType="1"/>
            </p:cNvSpPr>
            <p:nvPr/>
          </p:nvSpPr>
          <p:spPr bwMode="auto">
            <a:xfrm>
              <a:off x="2285" y="3040"/>
              <a:ext cx="62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grpSp>
        <p:nvGrpSpPr>
          <p:cNvPr id="110611" name="Group 22"/>
          <p:cNvGrpSpPr>
            <a:grpSpLocks/>
          </p:cNvGrpSpPr>
          <p:nvPr/>
        </p:nvGrpSpPr>
        <p:grpSpPr bwMode="auto">
          <a:xfrm>
            <a:off x="2332038" y="2476500"/>
            <a:ext cx="1173162" cy="962025"/>
            <a:chOff x="1565" y="2116"/>
            <a:chExt cx="739" cy="606"/>
          </a:xfrm>
        </p:grpSpPr>
        <p:sp>
          <p:nvSpPr>
            <p:cNvPr id="110640" name="Oval 23"/>
            <p:cNvSpPr>
              <a:spLocks noChangeArrowheads="1"/>
            </p:cNvSpPr>
            <p:nvPr/>
          </p:nvSpPr>
          <p:spPr bwMode="auto">
            <a:xfrm>
              <a:off x="1565" y="2116"/>
              <a:ext cx="621" cy="606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10641" name="Text Box 24"/>
            <p:cNvSpPr txBox="1">
              <a:spLocks noChangeArrowheads="1"/>
            </p:cNvSpPr>
            <p:nvPr/>
          </p:nvSpPr>
          <p:spPr bwMode="auto">
            <a:xfrm>
              <a:off x="1627" y="2163"/>
              <a:ext cx="677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Wait for ACK or NAK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110612" name="Freeform 25"/>
          <p:cNvSpPr>
            <a:spLocks/>
          </p:cNvSpPr>
          <p:nvPr/>
        </p:nvSpPr>
        <p:spPr bwMode="auto">
          <a:xfrm>
            <a:off x="6672263" y="3402013"/>
            <a:ext cx="1257300" cy="469900"/>
          </a:xfrm>
          <a:custGeom>
            <a:avLst/>
            <a:gdLst>
              <a:gd name="T0" fmla="*/ 2147483647 w 1500"/>
              <a:gd name="T1" fmla="*/ 2147483647 h 740"/>
              <a:gd name="T2" fmla="*/ 2147483647 w 1500"/>
              <a:gd name="T3" fmla="*/ 2147483647 h 740"/>
              <a:gd name="T4" fmla="*/ 0 60000 65536"/>
              <a:gd name="T5" fmla="*/ 0 60000 65536"/>
              <a:gd name="T6" fmla="*/ 0 w 1500"/>
              <a:gd name="T7" fmla="*/ 0 h 740"/>
              <a:gd name="T8" fmla="*/ 1500 w 1500"/>
              <a:gd name="T9" fmla="*/ 740 h 7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00" h="740">
                <a:moveTo>
                  <a:pt x="361" y="671"/>
                </a:moveTo>
                <a:cubicBezTo>
                  <a:pt x="0" y="0"/>
                  <a:pt x="1500" y="90"/>
                  <a:pt x="1017" y="740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0613" name="Oval 26"/>
          <p:cNvSpPr>
            <a:spLocks noChangeArrowheads="1"/>
          </p:cNvSpPr>
          <p:nvPr/>
        </p:nvSpPr>
        <p:spPr bwMode="auto">
          <a:xfrm>
            <a:off x="6764338" y="3822700"/>
            <a:ext cx="985837" cy="96202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altLang="x-non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0614" name="Text Box 27"/>
          <p:cNvSpPr txBox="1">
            <a:spLocks noChangeArrowheads="1"/>
          </p:cNvSpPr>
          <p:nvPr/>
        </p:nvSpPr>
        <p:spPr bwMode="auto">
          <a:xfrm>
            <a:off x="6781800" y="4038600"/>
            <a:ext cx="12001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Wait for </a:t>
            </a:r>
            <a:r>
              <a:rPr kumimoji="0" lang="en-US" altLang="zh-CN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data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0615" name="Freeform 28"/>
          <p:cNvSpPr>
            <a:spLocks/>
          </p:cNvSpPr>
          <p:nvPr/>
        </p:nvSpPr>
        <p:spPr bwMode="auto">
          <a:xfrm flipV="1">
            <a:off x="6684963" y="4718050"/>
            <a:ext cx="1257300" cy="469900"/>
          </a:xfrm>
          <a:custGeom>
            <a:avLst/>
            <a:gdLst>
              <a:gd name="T0" fmla="*/ 2147483647 w 1500"/>
              <a:gd name="T1" fmla="*/ 2147483647 h 740"/>
              <a:gd name="T2" fmla="*/ 2147483647 w 1500"/>
              <a:gd name="T3" fmla="*/ 2147483647 h 740"/>
              <a:gd name="T4" fmla="*/ 0 60000 65536"/>
              <a:gd name="T5" fmla="*/ 0 60000 65536"/>
              <a:gd name="T6" fmla="*/ 0 w 1500"/>
              <a:gd name="T7" fmla="*/ 0 h 740"/>
              <a:gd name="T8" fmla="*/ 1500 w 1500"/>
              <a:gd name="T9" fmla="*/ 740 h 7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00" h="740">
                <a:moveTo>
                  <a:pt x="361" y="671"/>
                </a:moveTo>
                <a:cubicBezTo>
                  <a:pt x="0" y="0"/>
                  <a:pt x="1500" y="90"/>
                  <a:pt x="1017" y="740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349250" y="2420938"/>
            <a:ext cx="1333500" cy="1004887"/>
            <a:chOff x="220" y="1365"/>
            <a:chExt cx="840" cy="633"/>
          </a:xfrm>
        </p:grpSpPr>
        <p:sp>
          <p:nvSpPr>
            <p:cNvPr id="110638" name="Line 30"/>
            <p:cNvSpPr>
              <a:spLocks noChangeShapeType="1"/>
            </p:cNvSpPr>
            <p:nvPr/>
          </p:nvSpPr>
          <p:spPr bwMode="auto">
            <a:xfrm>
              <a:off x="220" y="1365"/>
              <a:ext cx="273" cy="15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10639" name="Oval 31"/>
            <p:cNvSpPr>
              <a:spLocks noChangeArrowheads="1"/>
            </p:cNvSpPr>
            <p:nvPr/>
          </p:nvSpPr>
          <p:spPr bwMode="auto">
            <a:xfrm>
              <a:off x="439" y="1392"/>
              <a:ext cx="621" cy="60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6334125" y="3751263"/>
            <a:ext cx="1414463" cy="1033462"/>
            <a:chOff x="3990" y="2203"/>
            <a:chExt cx="891" cy="651"/>
          </a:xfrm>
        </p:grpSpPr>
        <p:sp>
          <p:nvSpPr>
            <p:cNvPr id="110636" name="Line 33"/>
            <p:cNvSpPr>
              <a:spLocks noChangeShapeType="1"/>
            </p:cNvSpPr>
            <p:nvPr/>
          </p:nvSpPr>
          <p:spPr bwMode="auto">
            <a:xfrm>
              <a:off x="3990" y="2203"/>
              <a:ext cx="273" cy="15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10637" name="Oval 34"/>
            <p:cNvSpPr>
              <a:spLocks noChangeArrowheads="1"/>
            </p:cNvSpPr>
            <p:nvPr/>
          </p:nvSpPr>
          <p:spPr bwMode="auto">
            <a:xfrm>
              <a:off x="4260" y="2248"/>
              <a:ext cx="621" cy="60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110618" name="Text Box 35"/>
          <p:cNvSpPr txBox="1">
            <a:spLocks noChangeArrowheads="1"/>
          </p:cNvSpPr>
          <p:nvPr/>
        </p:nvSpPr>
        <p:spPr bwMode="auto">
          <a:xfrm>
            <a:off x="1030288" y="1454150"/>
            <a:ext cx="2255837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rdt_send(data)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76164" name="Line 36"/>
          <p:cNvSpPr>
            <a:spLocks noChangeShapeType="1"/>
          </p:cNvSpPr>
          <p:nvPr/>
        </p:nvSpPr>
        <p:spPr bwMode="auto">
          <a:xfrm>
            <a:off x="1011238" y="1543050"/>
            <a:ext cx="12700" cy="747713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76165" name="Freeform 37"/>
          <p:cNvSpPr>
            <a:spLocks/>
          </p:cNvSpPr>
          <p:nvPr/>
        </p:nvSpPr>
        <p:spPr bwMode="auto">
          <a:xfrm>
            <a:off x="1011238" y="2260600"/>
            <a:ext cx="6940550" cy="654050"/>
          </a:xfrm>
          <a:custGeom>
            <a:avLst/>
            <a:gdLst>
              <a:gd name="T0" fmla="*/ 0 w 4372"/>
              <a:gd name="T1" fmla="*/ 2147483647 h 412"/>
              <a:gd name="T2" fmla="*/ 2147483647 w 4372"/>
              <a:gd name="T3" fmla="*/ 0 h 412"/>
              <a:gd name="T4" fmla="*/ 2147483647 w 4372"/>
              <a:gd name="T5" fmla="*/ 2147483647 h 412"/>
              <a:gd name="T6" fmla="*/ 2147483647 w 4372"/>
              <a:gd name="T7" fmla="*/ 2147483647 h 412"/>
              <a:gd name="T8" fmla="*/ 0 60000 65536"/>
              <a:gd name="T9" fmla="*/ 0 60000 65536"/>
              <a:gd name="T10" fmla="*/ 0 60000 65536"/>
              <a:gd name="T11" fmla="*/ 0 60000 65536"/>
              <a:gd name="T12" fmla="*/ 0 w 4372"/>
              <a:gd name="T13" fmla="*/ 0 h 412"/>
              <a:gd name="T14" fmla="*/ 4372 w 4372"/>
              <a:gd name="T15" fmla="*/ 412 h 4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372" h="412">
                <a:moveTo>
                  <a:pt x="0" y="10"/>
                </a:moveTo>
                <a:lnTo>
                  <a:pt x="1003" y="0"/>
                </a:lnTo>
                <a:lnTo>
                  <a:pt x="3508" y="412"/>
                </a:lnTo>
                <a:lnTo>
                  <a:pt x="4372" y="412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347663" y="2420938"/>
            <a:ext cx="1333500" cy="1004887"/>
            <a:chOff x="220" y="1365"/>
            <a:chExt cx="840" cy="633"/>
          </a:xfrm>
        </p:grpSpPr>
        <p:sp>
          <p:nvSpPr>
            <p:cNvPr id="110634" name="Line 39"/>
            <p:cNvSpPr>
              <a:spLocks noChangeShapeType="1"/>
            </p:cNvSpPr>
            <p:nvPr/>
          </p:nvSpPr>
          <p:spPr bwMode="auto">
            <a:xfrm>
              <a:off x="220" y="1365"/>
              <a:ext cx="273" cy="15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10635" name="Oval 40"/>
            <p:cNvSpPr>
              <a:spLocks noChangeArrowheads="1"/>
            </p:cNvSpPr>
            <p:nvPr/>
          </p:nvSpPr>
          <p:spPr bwMode="auto">
            <a:xfrm>
              <a:off x="439" y="1392"/>
              <a:ext cx="621" cy="60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176169" name="Oval 41"/>
          <p:cNvSpPr>
            <a:spLocks noChangeArrowheads="1"/>
          </p:cNvSpPr>
          <p:nvPr/>
        </p:nvSpPr>
        <p:spPr bwMode="auto">
          <a:xfrm>
            <a:off x="2332038" y="2476500"/>
            <a:ext cx="985837" cy="96202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altLang="x-non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76170" name="Line 42"/>
          <p:cNvSpPr>
            <a:spLocks noChangeShapeType="1"/>
          </p:cNvSpPr>
          <p:nvPr/>
        </p:nvSpPr>
        <p:spPr bwMode="auto">
          <a:xfrm flipH="1">
            <a:off x="6261100" y="5156200"/>
            <a:ext cx="12700" cy="11938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76171" name="Freeform 43"/>
          <p:cNvSpPr>
            <a:spLocks/>
          </p:cNvSpPr>
          <p:nvPr/>
        </p:nvSpPr>
        <p:spPr bwMode="auto">
          <a:xfrm>
            <a:off x="1155700" y="4140200"/>
            <a:ext cx="6667500" cy="2260600"/>
          </a:xfrm>
          <a:custGeom>
            <a:avLst/>
            <a:gdLst>
              <a:gd name="T0" fmla="*/ 2147483647 w 4200"/>
              <a:gd name="T1" fmla="*/ 2147483647 h 1424"/>
              <a:gd name="T2" fmla="*/ 2147483647 w 4200"/>
              <a:gd name="T3" fmla="*/ 2147483647 h 1424"/>
              <a:gd name="T4" fmla="*/ 2147483647 w 4200"/>
              <a:gd name="T5" fmla="*/ 0 h 1424"/>
              <a:gd name="T6" fmla="*/ 0 w 4200"/>
              <a:gd name="T7" fmla="*/ 0 h 1424"/>
              <a:gd name="T8" fmla="*/ 0 60000 65536"/>
              <a:gd name="T9" fmla="*/ 0 60000 65536"/>
              <a:gd name="T10" fmla="*/ 0 60000 65536"/>
              <a:gd name="T11" fmla="*/ 0 60000 65536"/>
              <a:gd name="T12" fmla="*/ 0 w 4200"/>
              <a:gd name="T13" fmla="*/ 0 h 1424"/>
              <a:gd name="T14" fmla="*/ 4200 w 4200"/>
              <a:gd name="T15" fmla="*/ 1424 h 142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200" h="1424">
                <a:moveTo>
                  <a:pt x="4200" y="1424"/>
                </a:moveTo>
                <a:lnTo>
                  <a:pt x="3224" y="1424"/>
                </a:lnTo>
                <a:lnTo>
                  <a:pt x="1880" y="0"/>
                </a:lnTo>
                <a:lnTo>
                  <a:pt x="0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7" name="Group 44"/>
          <p:cNvGrpSpPr>
            <a:grpSpLocks/>
          </p:cNvGrpSpPr>
          <p:nvPr/>
        </p:nvGrpSpPr>
        <p:grpSpPr bwMode="auto">
          <a:xfrm>
            <a:off x="347663" y="2420938"/>
            <a:ext cx="1333500" cy="1004887"/>
            <a:chOff x="220" y="1365"/>
            <a:chExt cx="840" cy="633"/>
          </a:xfrm>
        </p:grpSpPr>
        <p:sp>
          <p:nvSpPr>
            <p:cNvPr id="110632" name="Line 45"/>
            <p:cNvSpPr>
              <a:spLocks noChangeShapeType="1"/>
            </p:cNvSpPr>
            <p:nvPr/>
          </p:nvSpPr>
          <p:spPr bwMode="auto">
            <a:xfrm>
              <a:off x="220" y="1365"/>
              <a:ext cx="273" cy="15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10633" name="Oval 46"/>
            <p:cNvSpPr>
              <a:spLocks noChangeArrowheads="1"/>
            </p:cNvSpPr>
            <p:nvPr/>
          </p:nvSpPr>
          <p:spPr bwMode="auto">
            <a:xfrm>
              <a:off x="439" y="1392"/>
              <a:ext cx="621" cy="60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176175" name="Oval 47"/>
          <p:cNvSpPr>
            <a:spLocks noChangeArrowheads="1"/>
          </p:cNvSpPr>
          <p:nvPr/>
        </p:nvSpPr>
        <p:spPr bwMode="auto">
          <a:xfrm>
            <a:off x="2328863" y="2481263"/>
            <a:ext cx="985837" cy="9620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altLang="x-non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76176" name="Line 48"/>
          <p:cNvSpPr>
            <a:spLocks noChangeShapeType="1"/>
          </p:cNvSpPr>
          <p:nvPr/>
        </p:nvSpPr>
        <p:spPr bwMode="auto">
          <a:xfrm>
            <a:off x="6553200" y="2747963"/>
            <a:ext cx="0" cy="81756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76177" name="Freeform 49"/>
          <p:cNvSpPr>
            <a:spLocks/>
          </p:cNvSpPr>
          <p:nvPr/>
        </p:nvSpPr>
        <p:spPr bwMode="auto">
          <a:xfrm>
            <a:off x="3657600" y="2470150"/>
            <a:ext cx="4378325" cy="1025525"/>
          </a:xfrm>
          <a:custGeom>
            <a:avLst/>
            <a:gdLst>
              <a:gd name="T0" fmla="*/ 2147483647 w 2758"/>
              <a:gd name="T1" fmla="*/ 2147483647 h 646"/>
              <a:gd name="T2" fmla="*/ 2147483647 w 2758"/>
              <a:gd name="T3" fmla="*/ 2147483647 h 646"/>
              <a:gd name="T4" fmla="*/ 2147483647 w 2758"/>
              <a:gd name="T5" fmla="*/ 0 h 646"/>
              <a:gd name="T6" fmla="*/ 0 w 2758"/>
              <a:gd name="T7" fmla="*/ 0 h 646"/>
              <a:gd name="T8" fmla="*/ 0 60000 65536"/>
              <a:gd name="T9" fmla="*/ 0 60000 65536"/>
              <a:gd name="T10" fmla="*/ 0 60000 65536"/>
              <a:gd name="T11" fmla="*/ 0 60000 65536"/>
              <a:gd name="T12" fmla="*/ 0 w 2758"/>
              <a:gd name="T13" fmla="*/ 0 h 646"/>
              <a:gd name="T14" fmla="*/ 2758 w 2758"/>
              <a:gd name="T15" fmla="*/ 646 h 64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758" h="646">
                <a:moveTo>
                  <a:pt x="2758" y="646"/>
                </a:moveTo>
                <a:lnTo>
                  <a:pt x="1763" y="629"/>
                </a:lnTo>
                <a:lnTo>
                  <a:pt x="1039" y="0"/>
                </a:lnTo>
                <a:lnTo>
                  <a:pt x="0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76178" name="Line 50"/>
          <p:cNvSpPr>
            <a:spLocks noChangeShapeType="1"/>
          </p:cNvSpPr>
          <p:nvPr/>
        </p:nvSpPr>
        <p:spPr bwMode="auto">
          <a:xfrm>
            <a:off x="3548063" y="2344738"/>
            <a:ext cx="0" cy="84613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76179" name="Freeform 51"/>
          <p:cNvSpPr>
            <a:spLocks/>
          </p:cNvSpPr>
          <p:nvPr/>
        </p:nvSpPr>
        <p:spPr bwMode="auto">
          <a:xfrm>
            <a:off x="3643313" y="3205163"/>
            <a:ext cx="4073525" cy="2133600"/>
          </a:xfrm>
          <a:custGeom>
            <a:avLst/>
            <a:gdLst>
              <a:gd name="T0" fmla="*/ 0 w 2566"/>
              <a:gd name="T1" fmla="*/ 0 h 1344"/>
              <a:gd name="T2" fmla="*/ 2147483647 w 2566"/>
              <a:gd name="T3" fmla="*/ 0 h 1344"/>
              <a:gd name="T4" fmla="*/ 2147483647 w 2566"/>
              <a:gd name="T5" fmla="*/ 2147483647 h 1344"/>
              <a:gd name="T6" fmla="*/ 2147483647 w 2566"/>
              <a:gd name="T7" fmla="*/ 2147483647 h 1344"/>
              <a:gd name="T8" fmla="*/ 0 60000 65536"/>
              <a:gd name="T9" fmla="*/ 0 60000 65536"/>
              <a:gd name="T10" fmla="*/ 0 60000 65536"/>
              <a:gd name="T11" fmla="*/ 0 60000 65536"/>
              <a:gd name="T12" fmla="*/ 0 w 2566"/>
              <a:gd name="T13" fmla="*/ 0 h 1344"/>
              <a:gd name="T14" fmla="*/ 2566 w 2566"/>
              <a:gd name="T15" fmla="*/ 1344 h 13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566" h="1344">
                <a:moveTo>
                  <a:pt x="0" y="0"/>
                </a:moveTo>
                <a:lnTo>
                  <a:pt x="1013" y="0"/>
                </a:lnTo>
                <a:lnTo>
                  <a:pt x="1650" y="1344"/>
                </a:lnTo>
                <a:lnTo>
                  <a:pt x="2566" y="1344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0631" name="Text Box 52"/>
          <p:cNvSpPr txBox="1">
            <a:spLocks noChangeArrowheads="1"/>
          </p:cNvSpPr>
          <p:nvPr/>
        </p:nvSpPr>
        <p:spPr bwMode="auto">
          <a:xfrm>
            <a:off x="1435100" y="4122738"/>
            <a:ext cx="323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charset="2"/>
                <a:ea typeface="ＭＳ Ｐゴシック" charset="-128"/>
                <a:cs typeface="+mn-cs"/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4153971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1761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761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1761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1000"/>
                                        <p:tgtEl>
                                          <p:spTgt spid="1761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1761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1761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000"/>
                                        <p:tgtEl>
                                          <p:spTgt spid="1761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1000"/>
                                        <p:tgtEl>
                                          <p:spTgt spid="17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64" grpId="0" animBg="1"/>
      <p:bldP spid="176165" grpId="0" animBg="1"/>
      <p:bldP spid="176169" grpId="0" animBg="1"/>
      <p:bldP spid="176170" grpId="0" animBg="1"/>
      <p:bldP spid="176171" grpId="0" animBg="1"/>
      <p:bldP spid="176175" grpId="0" animBg="1"/>
      <p:bldP spid="176175" grpId="1" animBg="1"/>
      <p:bldP spid="176176" grpId="0" animBg="1"/>
      <p:bldP spid="176177" grpId="0" animBg="1"/>
      <p:bldP spid="176178" grpId="0" animBg="1"/>
      <p:bldP spid="17617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2"/>
          <p:cNvSpPr/>
          <p:nvPr/>
        </p:nvSpPr>
        <p:spPr bwMode="auto">
          <a:xfrm>
            <a:off x="4114800" y="2209800"/>
            <a:ext cx="1600200" cy="1066800"/>
          </a:xfrm>
          <a:prstGeom prst="cloud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charset="-128"/>
              <a:cs typeface="+mn-cs"/>
            </a:endParaRPr>
          </a:p>
        </p:txBody>
      </p:sp>
      <p:sp>
        <p:nvSpPr>
          <p:cNvPr id="173058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305800" cy="865188"/>
          </a:xfrm>
        </p:spPr>
        <p:txBody>
          <a:bodyPr/>
          <a:lstStyle/>
          <a:p>
            <a:r>
              <a:rPr lang="en-US" altLang="zh-CN" sz="3200" dirty="0">
                <a:latin typeface="Comic Sans MS" charset="0"/>
              </a:rPr>
              <a:t>Recap:</a:t>
            </a:r>
            <a:r>
              <a:rPr lang="zh-CN" altLang="en-US" sz="3200" dirty="0">
                <a:latin typeface="Comic Sans MS" charset="0"/>
              </a:rPr>
              <a:t> </a:t>
            </a:r>
            <a:r>
              <a:rPr lang="en-US" sz="3200" dirty="0">
                <a:latin typeface="Comic Sans MS" charset="0"/>
              </a:rPr>
              <a:t>Scalability of Server-Only Approaches</a:t>
            </a:r>
          </a:p>
        </p:txBody>
      </p:sp>
      <p:sp>
        <p:nvSpPr>
          <p:cNvPr id="173059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940A993-1CF5-CD43-8252-D854B5F60B43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Arial" charset="0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  <a:cs typeface="Arial" charset="0"/>
            </a:endParaRPr>
          </a:p>
        </p:txBody>
      </p:sp>
      <p:grpSp>
        <p:nvGrpSpPr>
          <p:cNvPr id="173060" name="Group 4"/>
          <p:cNvGrpSpPr>
            <a:grpSpLocks/>
          </p:cNvGrpSpPr>
          <p:nvPr/>
        </p:nvGrpSpPr>
        <p:grpSpPr bwMode="auto">
          <a:xfrm>
            <a:off x="2133600" y="2286000"/>
            <a:ext cx="5135563" cy="3733800"/>
            <a:chOff x="298" y="721"/>
            <a:chExt cx="3235" cy="2352"/>
          </a:xfrm>
        </p:grpSpPr>
        <p:sp>
          <p:nvSpPr>
            <p:cNvPr id="173071" name="Rectangle 5"/>
            <p:cNvSpPr>
              <a:spLocks noChangeArrowheads="1"/>
            </p:cNvSpPr>
            <p:nvPr/>
          </p:nvSpPr>
          <p:spPr bwMode="auto">
            <a:xfrm>
              <a:off x="1876" y="961"/>
              <a:ext cx="198" cy="18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3072" name="Oval 7"/>
            <p:cNvSpPr>
              <a:spLocks noChangeArrowheads="1"/>
            </p:cNvSpPr>
            <p:nvPr/>
          </p:nvSpPr>
          <p:spPr bwMode="auto">
            <a:xfrm>
              <a:off x="748" y="2069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3073" name="Oval 8"/>
            <p:cNvSpPr>
              <a:spLocks noChangeArrowheads="1"/>
            </p:cNvSpPr>
            <p:nvPr/>
          </p:nvSpPr>
          <p:spPr bwMode="auto">
            <a:xfrm>
              <a:off x="1020" y="2387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3074" name="Oval 9"/>
            <p:cNvSpPr>
              <a:spLocks noChangeArrowheads="1"/>
            </p:cNvSpPr>
            <p:nvPr/>
          </p:nvSpPr>
          <p:spPr bwMode="auto">
            <a:xfrm>
              <a:off x="1383" y="2568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3075" name="Oval 10"/>
            <p:cNvSpPr>
              <a:spLocks noChangeArrowheads="1"/>
            </p:cNvSpPr>
            <p:nvPr/>
          </p:nvSpPr>
          <p:spPr bwMode="auto">
            <a:xfrm>
              <a:off x="2336" y="2205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3076" name="Line 11"/>
            <p:cNvSpPr>
              <a:spLocks noChangeShapeType="1"/>
            </p:cNvSpPr>
            <p:nvPr/>
          </p:nvSpPr>
          <p:spPr bwMode="auto">
            <a:xfrm flipH="1">
              <a:off x="1746" y="1148"/>
              <a:ext cx="206" cy="4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3077" name="Line 13"/>
            <p:cNvSpPr>
              <a:spLocks noChangeShapeType="1"/>
            </p:cNvSpPr>
            <p:nvPr/>
          </p:nvSpPr>
          <p:spPr bwMode="auto">
            <a:xfrm flipH="1">
              <a:off x="1232" y="1609"/>
              <a:ext cx="511" cy="7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3078" name="Line 14"/>
            <p:cNvSpPr>
              <a:spLocks noChangeShapeType="1"/>
            </p:cNvSpPr>
            <p:nvPr/>
          </p:nvSpPr>
          <p:spPr bwMode="auto">
            <a:xfrm flipH="1">
              <a:off x="1554" y="1620"/>
              <a:ext cx="200" cy="95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3079" name="Line 15"/>
            <p:cNvSpPr>
              <a:spLocks noChangeShapeType="1"/>
            </p:cNvSpPr>
            <p:nvPr/>
          </p:nvSpPr>
          <p:spPr bwMode="auto">
            <a:xfrm>
              <a:off x="1743" y="1620"/>
              <a:ext cx="632" cy="6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3080" name="Text Box 16"/>
            <p:cNvSpPr txBox="1">
              <a:spLocks noChangeArrowheads="1"/>
            </p:cNvSpPr>
            <p:nvPr/>
          </p:nvSpPr>
          <p:spPr bwMode="auto">
            <a:xfrm>
              <a:off x="2602" y="721"/>
              <a:ext cx="931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edge. servers</a:t>
              </a:r>
            </a:p>
          </p:txBody>
        </p:sp>
        <p:sp>
          <p:nvSpPr>
            <p:cNvPr id="173081" name="Text Box 17"/>
            <p:cNvSpPr txBox="1">
              <a:spLocks noChangeArrowheads="1"/>
            </p:cNvSpPr>
            <p:nvPr/>
          </p:nvSpPr>
          <p:spPr bwMode="auto">
            <a:xfrm>
              <a:off x="1786" y="1297"/>
              <a:ext cx="4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</a:t>
              </a:r>
              <a:r>
                <a:rPr kumimoji="1" lang="en-US" altLang="zh-TW" sz="2400" b="0" i="0" u="none" strike="noStrike" kern="120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0</a:t>
              </a:r>
              <a:endParaRPr kumimoji="1" lang="en-US" altLang="zh-TW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新細明體" charset="0"/>
                <a:cs typeface="新細明體" charset="0"/>
              </a:endParaRPr>
            </a:p>
          </p:txBody>
        </p:sp>
        <p:sp>
          <p:nvSpPr>
            <p:cNvPr id="173082" name="Text Box 18"/>
            <p:cNvSpPr txBox="1">
              <a:spLocks noChangeArrowheads="1"/>
            </p:cNvSpPr>
            <p:nvPr/>
          </p:nvSpPr>
          <p:spPr bwMode="auto">
            <a:xfrm>
              <a:off x="298" y="1842"/>
              <a:ext cx="63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client 1</a:t>
              </a:r>
            </a:p>
          </p:txBody>
        </p:sp>
        <p:sp>
          <p:nvSpPr>
            <p:cNvPr id="173083" name="Text Box 19"/>
            <p:cNvSpPr txBox="1">
              <a:spLocks noChangeArrowheads="1"/>
            </p:cNvSpPr>
            <p:nvPr/>
          </p:nvSpPr>
          <p:spPr bwMode="auto">
            <a:xfrm>
              <a:off x="415" y="2432"/>
              <a:ext cx="63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client 2</a:t>
              </a:r>
            </a:p>
          </p:txBody>
        </p:sp>
        <p:sp>
          <p:nvSpPr>
            <p:cNvPr id="173084" name="Text Box 20"/>
            <p:cNvSpPr txBox="1">
              <a:spLocks noChangeArrowheads="1"/>
            </p:cNvSpPr>
            <p:nvPr/>
          </p:nvSpPr>
          <p:spPr bwMode="auto">
            <a:xfrm>
              <a:off x="1020" y="2840"/>
              <a:ext cx="63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client 3</a:t>
              </a:r>
            </a:p>
          </p:txBody>
        </p:sp>
        <p:sp>
          <p:nvSpPr>
            <p:cNvPr id="173085" name="Text Box 21"/>
            <p:cNvSpPr txBox="1">
              <a:spLocks noChangeArrowheads="1"/>
            </p:cNvSpPr>
            <p:nvPr/>
          </p:nvSpPr>
          <p:spPr bwMode="auto">
            <a:xfrm>
              <a:off x="2426" y="2523"/>
              <a:ext cx="63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client n</a:t>
              </a:r>
            </a:p>
          </p:txBody>
        </p:sp>
        <p:sp>
          <p:nvSpPr>
            <p:cNvPr id="173086" name="Oval 26"/>
            <p:cNvSpPr>
              <a:spLocks noChangeArrowheads="1"/>
            </p:cNvSpPr>
            <p:nvPr/>
          </p:nvSpPr>
          <p:spPr bwMode="auto">
            <a:xfrm>
              <a:off x="1791" y="2659"/>
              <a:ext cx="46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3087" name="Oval 27"/>
            <p:cNvSpPr>
              <a:spLocks noChangeArrowheads="1"/>
            </p:cNvSpPr>
            <p:nvPr/>
          </p:nvSpPr>
          <p:spPr bwMode="auto">
            <a:xfrm>
              <a:off x="1927" y="2614"/>
              <a:ext cx="46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3088" name="Oval 28"/>
            <p:cNvSpPr>
              <a:spLocks noChangeArrowheads="1"/>
            </p:cNvSpPr>
            <p:nvPr/>
          </p:nvSpPr>
          <p:spPr bwMode="auto">
            <a:xfrm>
              <a:off x="2064" y="2568"/>
              <a:ext cx="46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173061" name="Line 13"/>
          <p:cNvSpPr>
            <a:spLocks noChangeShapeType="1"/>
          </p:cNvSpPr>
          <p:nvPr/>
        </p:nvSpPr>
        <p:spPr bwMode="auto">
          <a:xfrm flipH="1">
            <a:off x="3255963" y="3695700"/>
            <a:ext cx="1189037" cy="833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73062" name="Rectangle 5"/>
          <p:cNvSpPr>
            <a:spLocks noChangeArrowheads="1"/>
          </p:cNvSpPr>
          <p:nvPr/>
        </p:nvSpPr>
        <p:spPr bwMode="auto">
          <a:xfrm>
            <a:off x="3024188" y="2392363"/>
            <a:ext cx="431800" cy="431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73063" name="Text Box 16"/>
          <p:cNvSpPr txBox="1">
            <a:spLocks noChangeArrowheads="1"/>
          </p:cNvSpPr>
          <p:nvPr/>
        </p:nvSpPr>
        <p:spPr bwMode="auto">
          <a:xfrm>
            <a:off x="2665413" y="1952625"/>
            <a:ext cx="12239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新細明體" charset="0"/>
                <a:cs typeface="新細明體" charset="0"/>
              </a:rPr>
              <a:t>DNS</a:t>
            </a:r>
          </a:p>
        </p:txBody>
      </p:sp>
      <p:cxnSp>
        <p:nvCxnSpPr>
          <p:cNvPr id="173064" name="Straight Connector 31"/>
          <p:cNvCxnSpPr>
            <a:cxnSpLocks noChangeShapeType="1"/>
            <a:stCxn id="173062" idx="2"/>
            <a:endCxn id="173072" idx="0"/>
          </p:cNvCxnSpPr>
          <p:nvPr/>
        </p:nvCxnSpPr>
        <p:spPr bwMode="auto">
          <a:xfrm rot="5400000">
            <a:off x="2351088" y="3536950"/>
            <a:ext cx="1601787" cy="176213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73065" name="Straight Connector 34"/>
          <p:cNvCxnSpPr>
            <a:cxnSpLocks noChangeShapeType="1"/>
            <a:stCxn id="173062" idx="2"/>
            <a:endCxn id="173073" idx="0"/>
          </p:cNvCxnSpPr>
          <p:nvPr/>
        </p:nvCxnSpPr>
        <p:spPr bwMode="auto">
          <a:xfrm rot="16200000" flipH="1">
            <a:off x="2314576" y="3749675"/>
            <a:ext cx="2106612" cy="255587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73066" name="Straight Connector 35"/>
          <p:cNvCxnSpPr>
            <a:cxnSpLocks noChangeShapeType="1"/>
            <a:endCxn id="173075" idx="0"/>
          </p:cNvCxnSpPr>
          <p:nvPr/>
        </p:nvCxnSpPr>
        <p:spPr bwMode="auto">
          <a:xfrm>
            <a:off x="3435350" y="2768600"/>
            <a:ext cx="2149475" cy="187325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73067" name="Straight Connector 38"/>
          <p:cNvCxnSpPr>
            <a:cxnSpLocks noChangeShapeType="1"/>
            <a:endCxn id="173078" idx="1"/>
          </p:cNvCxnSpPr>
          <p:nvPr/>
        </p:nvCxnSpPr>
        <p:spPr bwMode="auto">
          <a:xfrm rot="16200000" flipH="1">
            <a:off x="2534444" y="3629819"/>
            <a:ext cx="2425700" cy="760412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73068" name="Isosceles Triangle 1"/>
          <p:cNvSpPr>
            <a:spLocks noChangeArrowheads="1"/>
          </p:cNvSpPr>
          <p:nvPr/>
        </p:nvSpPr>
        <p:spPr bwMode="auto">
          <a:xfrm>
            <a:off x="4876800" y="1676400"/>
            <a:ext cx="304800" cy="304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cxnSp>
        <p:nvCxnSpPr>
          <p:cNvPr id="173069" name="Straight Connector 35"/>
          <p:cNvCxnSpPr>
            <a:cxnSpLocks noChangeShapeType="1"/>
            <a:endCxn id="173071" idx="0"/>
          </p:cNvCxnSpPr>
          <p:nvPr/>
        </p:nvCxnSpPr>
        <p:spPr bwMode="auto">
          <a:xfrm flipH="1">
            <a:off x="4795838" y="1981200"/>
            <a:ext cx="233362" cy="6858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73070" name="Text Box 16"/>
          <p:cNvSpPr txBox="1">
            <a:spLocks noChangeArrowheads="1"/>
          </p:cNvSpPr>
          <p:nvPr/>
        </p:nvSpPr>
        <p:spPr bwMode="auto">
          <a:xfrm>
            <a:off x="5105400" y="1366838"/>
            <a:ext cx="14779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新細明體" charset="0"/>
                <a:cs typeface="新細明體" charset="0"/>
              </a:rPr>
              <a:t>origin</a:t>
            </a:r>
          </a:p>
        </p:txBody>
      </p:sp>
    </p:spTree>
    <p:extLst>
      <p:ext uri="{BB962C8B-B14F-4D97-AF65-F5344CB8AC3E}">
        <p14:creationId xmlns:p14="http://schemas.microsoft.com/office/powerpoint/2010/main" val="90179556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Rectangle 2"/>
          <p:cNvSpPr>
            <a:spLocks noChangeArrowheads="1"/>
          </p:cNvSpPr>
          <p:nvPr/>
        </p:nvSpPr>
        <p:spPr bwMode="auto">
          <a:xfrm>
            <a:off x="533400" y="228600"/>
            <a:ext cx="80200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4000" b="0" i="0" u="sng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宋体" charset="-122"/>
                <a:cs typeface="+mn-cs"/>
              </a:rPr>
              <a:t>Rdt2.0 Analysis</a:t>
            </a:r>
            <a:endParaRPr kumimoji="0" lang="en-US" altLang="x-none" sz="4000" b="0" i="0" u="sng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Comic Sans MS" charset="0"/>
              <a:ea typeface="ＭＳ Ｐゴシック" charset="-128"/>
              <a:cs typeface="+mn-cs"/>
            </a:endParaRPr>
          </a:p>
        </p:txBody>
      </p:sp>
      <p:sp>
        <p:nvSpPr>
          <p:cNvPr id="112642" name="Line 3"/>
          <p:cNvSpPr>
            <a:spLocks noChangeShapeType="1"/>
          </p:cNvSpPr>
          <p:nvPr/>
        </p:nvSpPr>
        <p:spPr bwMode="auto">
          <a:xfrm>
            <a:off x="2146300" y="2089150"/>
            <a:ext cx="4000500" cy="669925"/>
          </a:xfrm>
          <a:prstGeom prst="lin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112643" name="Group 4"/>
          <p:cNvGrpSpPr>
            <a:grpSpLocks/>
          </p:cNvGrpSpPr>
          <p:nvPr/>
        </p:nvGrpSpPr>
        <p:grpSpPr bwMode="auto">
          <a:xfrm>
            <a:off x="1824038" y="1311275"/>
            <a:ext cx="1250950" cy="385763"/>
            <a:chOff x="1489" y="826"/>
            <a:chExt cx="788" cy="243"/>
          </a:xfrm>
        </p:grpSpPr>
        <p:graphicFrame>
          <p:nvGraphicFramePr>
            <p:cNvPr id="112663" name="Object 5"/>
            <p:cNvGraphicFramePr>
              <a:graphicFrameLocks noChangeAspect="1"/>
            </p:cNvGraphicFramePr>
            <p:nvPr/>
          </p:nvGraphicFramePr>
          <p:xfrm>
            <a:off x="1489" y="826"/>
            <a:ext cx="306" cy="24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151" name="Clip" r:id="rId4" imgW="1307079" imgH="1083682" progId="MS_ClipArt_Gallery.2">
                    <p:embed/>
                  </p:oleObj>
                </mc:Choice>
                <mc:Fallback>
                  <p:oleObj name="Clip" r:id="rId4" imgW="1307079" imgH="1083682" progId="MS_ClipArt_Gallery.2">
                    <p:embed/>
                    <p:pic>
                      <p:nvPicPr>
                        <p:cNvPr id="112663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89" y="826"/>
                          <a:ext cx="306" cy="24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2664" name="Text Box 6"/>
            <p:cNvSpPr txBox="1">
              <a:spLocks noChangeArrowheads="1"/>
            </p:cNvSpPr>
            <p:nvPr/>
          </p:nvSpPr>
          <p:spPr bwMode="auto">
            <a:xfrm>
              <a:off x="1755" y="826"/>
              <a:ext cx="52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sender</a:t>
              </a:r>
              <a:endParaRPr kumimoji="0" lang="en-US" altLang="x-none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112644" name="Text Box 7"/>
          <p:cNvSpPr txBox="1">
            <a:spLocks noChangeArrowheads="1"/>
          </p:cNvSpPr>
          <p:nvPr/>
        </p:nvSpPr>
        <p:spPr bwMode="auto">
          <a:xfrm rot="706751">
            <a:off x="3694113" y="2143125"/>
            <a:ext cx="7937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data (n)</a:t>
            </a:r>
            <a:endParaRPr kumimoji="0" lang="en-US" altLang="x-none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graphicFrame>
        <p:nvGraphicFramePr>
          <p:cNvPr id="112645" name="Object 8"/>
          <p:cNvGraphicFramePr>
            <a:graphicFrameLocks noChangeAspect="1"/>
          </p:cNvGraphicFramePr>
          <p:nvPr/>
        </p:nvGraphicFramePr>
        <p:xfrm>
          <a:off x="5983288" y="1304925"/>
          <a:ext cx="485775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52" name="Clip" r:id="rId6" imgW="1307079" imgH="1083682" progId="MS_ClipArt_Gallery.2">
                  <p:embed/>
                </p:oleObj>
              </mc:Choice>
              <mc:Fallback>
                <p:oleObj name="Clip" r:id="rId6" imgW="1307079" imgH="1083682" progId="MS_ClipArt_Gallery.2">
                  <p:embed/>
                  <p:pic>
                    <p:nvPicPr>
                      <p:cNvPr id="112645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3288" y="1304925"/>
                        <a:ext cx="485775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46" name="Text Box 9"/>
          <p:cNvSpPr txBox="1">
            <a:spLocks noChangeArrowheads="1"/>
          </p:cNvSpPr>
          <p:nvPr/>
        </p:nvSpPr>
        <p:spPr bwMode="auto">
          <a:xfrm>
            <a:off x="5124450" y="1330325"/>
            <a:ext cx="9747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receiver</a:t>
            </a:r>
            <a:endParaRPr kumimoji="0" lang="en-US" altLang="x-none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2647" name="Line 10"/>
          <p:cNvSpPr>
            <a:spLocks noChangeShapeType="1"/>
          </p:cNvSpPr>
          <p:nvPr/>
        </p:nvSpPr>
        <p:spPr bwMode="auto">
          <a:xfrm flipH="1">
            <a:off x="2116138" y="4117975"/>
            <a:ext cx="4030662" cy="7366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48" name="Line 11"/>
          <p:cNvSpPr>
            <a:spLocks noChangeShapeType="1"/>
          </p:cNvSpPr>
          <p:nvPr/>
        </p:nvSpPr>
        <p:spPr bwMode="auto">
          <a:xfrm flipH="1">
            <a:off x="2106613" y="2820988"/>
            <a:ext cx="4013200" cy="56197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49" name="Line 12"/>
          <p:cNvSpPr>
            <a:spLocks noChangeShapeType="1"/>
          </p:cNvSpPr>
          <p:nvPr/>
        </p:nvSpPr>
        <p:spPr bwMode="auto">
          <a:xfrm>
            <a:off x="2155825" y="3406775"/>
            <a:ext cx="4000500" cy="669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50" name="Text Box 13"/>
          <p:cNvSpPr txBox="1">
            <a:spLocks noChangeArrowheads="1"/>
          </p:cNvSpPr>
          <p:nvPr/>
        </p:nvSpPr>
        <p:spPr bwMode="auto">
          <a:xfrm rot="706751">
            <a:off x="3667125" y="3405188"/>
            <a:ext cx="7937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data (n)</a:t>
            </a:r>
            <a:endParaRPr kumimoji="0" lang="en-US" altLang="x-none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2651" name="Text Box 14"/>
          <p:cNvSpPr txBox="1">
            <a:spLocks noChangeArrowheads="1"/>
          </p:cNvSpPr>
          <p:nvPr/>
        </p:nvSpPr>
        <p:spPr bwMode="auto">
          <a:xfrm rot="-600000">
            <a:off x="2565400" y="4237038"/>
            <a:ext cx="27320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ACK</a:t>
            </a:r>
            <a:endParaRPr kumimoji="0" lang="en-US" altLang="x-none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2652" name="Line 15"/>
          <p:cNvSpPr>
            <a:spLocks noChangeShapeType="1"/>
          </p:cNvSpPr>
          <p:nvPr/>
        </p:nvSpPr>
        <p:spPr bwMode="auto">
          <a:xfrm>
            <a:off x="2100263" y="2041525"/>
            <a:ext cx="19050" cy="2838450"/>
          </a:xfrm>
          <a:prstGeom prst="line">
            <a:avLst/>
          </a:prstGeom>
          <a:noFill/>
          <a:ln w="50800" cmpd="dbl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53" name="Line 16"/>
          <p:cNvSpPr>
            <a:spLocks noChangeShapeType="1"/>
          </p:cNvSpPr>
          <p:nvPr/>
        </p:nvSpPr>
        <p:spPr bwMode="auto">
          <a:xfrm>
            <a:off x="2181225" y="5559425"/>
            <a:ext cx="4000500" cy="669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54" name="Line 17"/>
          <p:cNvSpPr>
            <a:spLocks noChangeShapeType="1"/>
          </p:cNvSpPr>
          <p:nvPr/>
        </p:nvSpPr>
        <p:spPr bwMode="auto">
          <a:xfrm>
            <a:off x="6197600" y="1773238"/>
            <a:ext cx="34925" cy="5084762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55" name="Line 18"/>
          <p:cNvSpPr>
            <a:spLocks noChangeShapeType="1"/>
          </p:cNvSpPr>
          <p:nvPr/>
        </p:nvSpPr>
        <p:spPr bwMode="auto">
          <a:xfrm>
            <a:off x="2122488" y="4895850"/>
            <a:ext cx="15875" cy="69215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56" name="Text Box 19"/>
          <p:cNvSpPr txBox="1">
            <a:spLocks noChangeArrowheads="1"/>
          </p:cNvSpPr>
          <p:nvPr/>
        </p:nvSpPr>
        <p:spPr bwMode="auto">
          <a:xfrm rot="706751">
            <a:off x="3571875" y="5500688"/>
            <a:ext cx="9953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data (n+1)</a:t>
            </a:r>
            <a:endParaRPr kumimoji="0" lang="en-US" altLang="x-none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2657" name="Text Box 20"/>
          <p:cNvSpPr txBox="1">
            <a:spLocks noChangeArrowheads="1"/>
          </p:cNvSpPr>
          <p:nvPr/>
        </p:nvSpPr>
        <p:spPr bwMode="auto">
          <a:xfrm>
            <a:off x="401638" y="2836863"/>
            <a:ext cx="14176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宋体" charset="-122"/>
                <a:cs typeface="+mn-cs"/>
              </a:rPr>
              <a:t>waiting </a:t>
            </a:r>
            <a:b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宋体" charset="-122"/>
                <a:cs typeface="+mn-cs"/>
              </a:rPr>
            </a:b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宋体" charset="-122"/>
                <a:cs typeface="+mn-cs"/>
              </a:rPr>
              <a:t>for N/ACK</a:t>
            </a:r>
            <a:endParaRPr kumimoji="0" lang="en-US" altLang="x-none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charset="0"/>
              <a:ea typeface="ＭＳ Ｐゴシック" charset="-128"/>
              <a:cs typeface="+mn-cs"/>
            </a:endParaRPr>
          </a:p>
        </p:txBody>
      </p:sp>
      <p:sp>
        <p:nvSpPr>
          <p:cNvPr id="112658" name="Text Box 21"/>
          <p:cNvSpPr txBox="1">
            <a:spLocks noChangeArrowheads="1"/>
          </p:cNvSpPr>
          <p:nvPr/>
        </p:nvSpPr>
        <p:spPr bwMode="auto">
          <a:xfrm>
            <a:off x="568325" y="4870450"/>
            <a:ext cx="10763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宋体" charset="-122"/>
                <a:cs typeface="+mn-cs"/>
              </a:rPr>
              <a:t>waiting</a:t>
            </a:r>
            <a:b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宋体" charset="-122"/>
                <a:cs typeface="+mn-cs"/>
              </a:rPr>
            </a:b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宋体" charset="-122"/>
                <a:cs typeface="+mn-cs"/>
              </a:rPr>
              <a:t>for data</a:t>
            </a:r>
            <a:endParaRPr kumimoji="0" lang="en-US" altLang="x-none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charset="0"/>
              <a:ea typeface="ＭＳ Ｐゴシック" charset="-128"/>
              <a:cs typeface="+mn-cs"/>
            </a:endParaRPr>
          </a:p>
        </p:txBody>
      </p:sp>
      <p:sp>
        <p:nvSpPr>
          <p:cNvPr id="112659" name="Text Box 22"/>
          <p:cNvSpPr txBox="1">
            <a:spLocks noChangeArrowheads="1"/>
          </p:cNvSpPr>
          <p:nvPr/>
        </p:nvSpPr>
        <p:spPr bwMode="auto">
          <a:xfrm rot="-600000">
            <a:off x="3095625" y="2759075"/>
            <a:ext cx="27320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N</a:t>
            </a: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ACK</a:t>
            </a:r>
            <a:endParaRPr kumimoji="0" lang="en-US" altLang="x-none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2660" name="Line 23"/>
          <p:cNvSpPr>
            <a:spLocks noChangeShapeType="1"/>
          </p:cNvSpPr>
          <p:nvPr/>
        </p:nvSpPr>
        <p:spPr bwMode="auto">
          <a:xfrm>
            <a:off x="2101850" y="1754188"/>
            <a:ext cx="1588" cy="306387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61" name="Line 24"/>
          <p:cNvSpPr>
            <a:spLocks noChangeShapeType="1"/>
          </p:cNvSpPr>
          <p:nvPr/>
        </p:nvSpPr>
        <p:spPr bwMode="auto">
          <a:xfrm flipH="1">
            <a:off x="2141538" y="5602288"/>
            <a:ext cx="9525" cy="1255712"/>
          </a:xfrm>
          <a:prstGeom prst="line">
            <a:avLst/>
          </a:prstGeom>
          <a:noFill/>
          <a:ln w="50800" cmpd="dbl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62" name="Line 25"/>
          <p:cNvSpPr>
            <a:spLocks noChangeShapeType="1"/>
          </p:cNvSpPr>
          <p:nvPr/>
        </p:nvSpPr>
        <p:spPr bwMode="auto">
          <a:xfrm>
            <a:off x="4186238" y="6118225"/>
            <a:ext cx="0" cy="565150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633110" y="2075392"/>
            <a:ext cx="2246841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Execution traces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of rdt2.0: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{data^ NACK}* data deliver 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ACK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7EB7456-F267-5C4C-AD02-446DDDC385E0}" type="slidenum">
              <a:rPr kumimoji="0" lang="en-US" altLang="x-non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en-US" altLang="x-non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charset="0"/>
              <a:ea typeface="ＭＳ Ｐゴシック" charset="-128"/>
              <a:cs typeface="+mn-cs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574424" y="3964652"/>
            <a:ext cx="2518718" cy="255454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Analyzing set of all possible execution traces is a common technique to understand and analyze many types of distributed protocols.</a:t>
            </a:r>
          </a:p>
        </p:txBody>
      </p:sp>
    </p:spTree>
    <p:extLst>
      <p:ext uri="{BB962C8B-B14F-4D97-AF65-F5344CB8AC3E}">
        <p14:creationId xmlns:p14="http://schemas.microsoft.com/office/powerpoint/2010/main" val="2400719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5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7772400" cy="1143000"/>
          </a:xfrm>
        </p:spPr>
        <p:txBody>
          <a:bodyPr/>
          <a:lstStyle/>
          <a:p>
            <a:r>
              <a:rPr lang="en-US">
                <a:latin typeface="Comic Sans MS" charset="0"/>
              </a:rPr>
              <a:t>Server+Host (P2P) Content Distribution: Key Design Issues</a:t>
            </a:r>
          </a:p>
        </p:txBody>
      </p:sp>
      <p:sp>
        <p:nvSpPr>
          <p:cNvPr id="81923" name="Content Placeholder 2"/>
          <p:cNvSpPr>
            <a:spLocks noGrp="1"/>
          </p:cNvSpPr>
          <p:nvPr>
            <p:ph idx="1"/>
          </p:nvPr>
        </p:nvSpPr>
        <p:spPr>
          <a:xfrm>
            <a:off x="514350" y="1454150"/>
            <a:ext cx="4057650" cy="4983163"/>
          </a:xfrm>
        </p:spPr>
        <p:txBody>
          <a:bodyPr/>
          <a:lstStyle/>
          <a:p>
            <a:pPr>
              <a:buFont typeface="ZapfDingbats" pitchFamily="82" charset="2"/>
              <a:buChar char="r"/>
              <a:defRPr/>
            </a:pPr>
            <a:r>
              <a:rPr lang="en-US" sz="2000" dirty="0">
                <a:ea typeface="+mn-ea"/>
                <a:cs typeface="+mn-cs"/>
              </a:rPr>
              <a:t>Robustness</a:t>
            </a:r>
          </a:p>
          <a:p>
            <a:pPr lvl="1">
              <a:buFont typeface="ZapfDingbats" pitchFamily="82" charset="2"/>
              <a:buChar char="m"/>
              <a:defRPr/>
            </a:pPr>
            <a:r>
              <a:rPr lang="en-US" sz="1800" dirty="0"/>
              <a:t>Resistant to churns and failures</a:t>
            </a:r>
          </a:p>
          <a:p>
            <a:pPr>
              <a:buFont typeface="ZapfDingbats" pitchFamily="82" charset="2"/>
              <a:buChar char="r"/>
              <a:defRPr/>
            </a:pPr>
            <a:r>
              <a:rPr lang="en-US" sz="2000" dirty="0">
                <a:ea typeface="+mn-ea"/>
                <a:cs typeface="+mn-cs"/>
              </a:rPr>
              <a:t>Efficiency</a:t>
            </a:r>
          </a:p>
          <a:p>
            <a:pPr lvl="1">
              <a:buFont typeface="ZapfDingbats" pitchFamily="82" charset="2"/>
              <a:buChar char="m"/>
              <a:defRPr/>
            </a:pPr>
            <a:r>
              <a:rPr lang="en-US" sz="1800" dirty="0"/>
              <a:t>A client has content that others need; otherwise, its upload capacity may not be utilized</a:t>
            </a:r>
          </a:p>
          <a:p>
            <a:pPr>
              <a:buFont typeface="ZapfDingbats" pitchFamily="82" charset="2"/>
              <a:buChar char="r"/>
              <a:defRPr/>
            </a:pPr>
            <a:r>
              <a:rPr lang="en-US" sz="2000" dirty="0">
                <a:ea typeface="+mn-ea"/>
                <a:cs typeface="+mn-cs"/>
              </a:rPr>
              <a:t>Incentive: clients are willing </a:t>
            </a:r>
            <a:br>
              <a:rPr lang="en-US" sz="2000" dirty="0">
                <a:ea typeface="+mn-ea"/>
                <a:cs typeface="+mn-cs"/>
              </a:rPr>
            </a:br>
            <a:r>
              <a:rPr lang="en-US" sz="2000" dirty="0">
                <a:ea typeface="+mn-ea"/>
                <a:cs typeface="+mn-cs"/>
              </a:rPr>
              <a:t>to upload</a:t>
            </a:r>
          </a:p>
          <a:p>
            <a:pPr lvl="1">
              <a:buFont typeface="ZapfDingbats" pitchFamily="82" charset="2"/>
              <a:buChar char="m"/>
              <a:defRPr/>
            </a:pPr>
            <a:r>
              <a:rPr lang="en-US" sz="1800" dirty="0">
                <a:ea typeface="+mn-ea"/>
                <a:cs typeface="+mn-cs"/>
              </a:rPr>
              <a:t>Some real systems nearly 50% of all responses are returned by the top 1% of sharing hosts</a:t>
            </a:r>
          </a:p>
        </p:txBody>
      </p:sp>
      <p:sp>
        <p:nvSpPr>
          <p:cNvPr id="185347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F7ACEA4-F189-5A4F-A4DE-F55B72043A6F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</a:endParaRPr>
          </a:p>
        </p:txBody>
      </p:sp>
      <p:grpSp>
        <p:nvGrpSpPr>
          <p:cNvPr id="185348" name="Group 4"/>
          <p:cNvGrpSpPr>
            <a:grpSpLocks/>
          </p:cNvGrpSpPr>
          <p:nvPr/>
        </p:nvGrpSpPr>
        <p:grpSpPr bwMode="auto">
          <a:xfrm>
            <a:off x="4710113" y="1550988"/>
            <a:ext cx="4248150" cy="3967162"/>
            <a:chOff x="385" y="572"/>
            <a:chExt cx="2676" cy="2499"/>
          </a:xfrm>
        </p:grpSpPr>
        <p:sp>
          <p:nvSpPr>
            <p:cNvPr id="185349" name="Rectangle 5"/>
            <p:cNvSpPr>
              <a:spLocks noChangeArrowheads="1"/>
            </p:cNvSpPr>
            <p:nvPr/>
          </p:nvSpPr>
          <p:spPr bwMode="auto">
            <a:xfrm>
              <a:off x="1610" y="709"/>
              <a:ext cx="272" cy="27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5350" name="Oval 6"/>
            <p:cNvSpPr>
              <a:spLocks noChangeArrowheads="1"/>
            </p:cNvSpPr>
            <p:nvPr/>
          </p:nvSpPr>
          <p:spPr bwMode="auto">
            <a:xfrm>
              <a:off x="1610" y="1616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5351" name="Oval 7"/>
            <p:cNvSpPr>
              <a:spLocks noChangeArrowheads="1"/>
            </p:cNvSpPr>
            <p:nvPr/>
          </p:nvSpPr>
          <p:spPr bwMode="auto">
            <a:xfrm>
              <a:off x="748" y="2069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5352" name="Oval 8"/>
            <p:cNvSpPr>
              <a:spLocks noChangeArrowheads="1"/>
            </p:cNvSpPr>
            <p:nvPr/>
          </p:nvSpPr>
          <p:spPr bwMode="auto">
            <a:xfrm>
              <a:off x="1020" y="2387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5353" name="Oval 9"/>
            <p:cNvSpPr>
              <a:spLocks noChangeArrowheads="1"/>
            </p:cNvSpPr>
            <p:nvPr/>
          </p:nvSpPr>
          <p:spPr bwMode="auto">
            <a:xfrm>
              <a:off x="1383" y="2568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5354" name="Oval 10"/>
            <p:cNvSpPr>
              <a:spLocks noChangeArrowheads="1"/>
            </p:cNvSpPr>
            <p:nvPr/>
          </p:nvSpPr>
          <p:spPr bwMode="auto">
            <a:xfrm>
              <a:off x="2336" y="2205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5355" name="Line 11"/>
            <p:cNvSpPr>
              <a:spLocks noChangeShapeType="1"/>
            </p:cNvSpPr>
            <p:nvPr/>
          </p:nvSpPr>
          <p:spPr bwMode="auto">
            <a:xfrm flipH="1">
              <a:off x="1746" y="981"/>
              <a:ext cx="0" cy="6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5356" name="Line 12"/>
            <p:cNvSpPr>
              <a:spLocks noChangeShapeType="1"/>
            </p:cNvSpPr>
            <p:nvPr/>
          </p:nvSpPr>
          <p:spPr bwMode="auto">
            <a:xfrm flipV="1">
              <a:off x="975" y="1797"/>
              <a:ext cx="635" cy="3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5357" name="Line 13"/>
            <p:cNvSpPr>
              <a:spLocks noChangeShapeType="1"/>
            </p:cNvSpPr>
            <p:nvPr/>
          </p:nvSpPr>
          <p:spPr bwMode="auto">
            <a:xfrm flipV="1">
              <a:off x="1202" y="1888"/>
              <a:ext cx="453" cy="4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5358" name="Line 14"/>
            <p:cNvSpPr>
              <a:spLocks noChangeShapeType="1"/>
            </p:cNvSpPr>
            <p:nvPr/>
          </p:nvSpPr>
          <p:spPr bwMode="auto">
            <a:xfrm flipV="1">
              <a:off x="1565" y="1888"/>
              <a:ext cx="136" cy="6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5359" name="Line 15"/>
            <p:cNvSpPr>
              <a:spLocks noChangeShapeType="1"/>
            </p:cNvSpPr>
            <p:nvPr/>
          </p:nvSpPr>
          <p:spPr bwMode="auto">
            <a:xfrm flipH="1" flipV="1">
              <a:off x="1882" y="1842"/>
              <a:ext cx="499" cy="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5360" name="Text Box 16"/>
            <p:cNvSpPr txBox="1">
              <a:spLocks noChangeArrowheads="1"/>
            </p:cNvSpPr>
            <p:nvPr/>
          </p:nvSpPr>
          <p:spPr bwMode="auto">
            <a:xfrm>
              <a:off x="1837" y="572"/>
              <a:ext cx="771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servers</a:t>
              </a:r>
              <a:endParaRPr kumimoji="1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mic Sans MS" charset="0"/>
                <a:ea typeface="新細明體" charset="0"/>
                <a:cs typeface="新細明體" charset="0"/>
              </a:endParaRPr>
            </a:p>
          </p:txBody>
        </p:sp>
        <p:sp>
          <p:nvSpPr>
            <p:cNvPr id="185361" name="Text Box 17"/>
            <p:cNvSpPr txBox="1">
              <a:spLocks noChangeArrowheads="1"/>
            </p:cNvSpPr>
            <p:nvPr/>
          </p:nvSpPr>
          <p:spPr bwMode="auto">
            <a:xfrm>
              <a:off x="1746" y="1207"/>
              <a:ext cx="4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</a:t>
              </a:r>
              <a:r>
                <a:rPr kumimoji="1" lang="en-US" altLang="zh-TW" sz="1800" b="0" i="0" u="none" strike="noStrike" kern="120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0</a:t>
              </a:r>
              <a:endParaRPr kumimoji="1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新細明體" charset="0"/>
                <a:cs typeface="新細明體" charset="0"/>
              </a:endParaRPr>
            </a:p>
          </p:txBody>
        </p:sp>
        <p:sp>
          <p:nvSpPr>
            <p:cNvPr id="185362" name="Text Box 18"/>
            <p:cNvSpPr txBox="1">
              <a:spLocks noChangeArrowheads="1"/>
            </p:cNvSpPr>
            <p:nvPr/>
          </p:nvSpPr>
          <p:spPr bwMode="auto">
            <a:xfrm>
              <a:off x="385" y="1842"/>
              <a:ext cx="63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client 1</a:t>
              </a:r>
            </a:p>
          </p:txBody>
        </p:sp>
        <p:sp>
          <p:nvSpPr>
            <p:cNvPr id="185363" name="Text Box 19"/>
            <p:cNvSpPr txBox="1">
              <a:spLocks noChangeArrowheads="1"/>
            </p:cNvSpPr>
            <p:nvPr/>
          </p:nvSpPr>
          <p:spPr bwMode="auto">
            <a:xfrm>
              <a:off x="415" y="2432"/>
              <a:ext cx="63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client 2</a:t>
              </a:r>
            </a:p>
          </p:txBody>
        </p:sp>
        <p:sp>
          <p:nvSpPr>
            <p:cNvPr id="185364" name="Text Box 20"/>
            <p:cNvSpPr txBox="1">
              <a:spLocks noChangeArrowheads="1"/>
            </p:cNvSpPr>
            <p:nvPr/>
          </p:nvSpPr>
          <p:spPr bwMode="auto">
            <a:xfrm>
              <a:off x="1020" y="2840"/>
              <a:ext cx="63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client 3</a:t>
              </a:r>
            </a:p>
          </p:txBody>
        </p:sp>
        <p:sp>
          <p:nvSpPr>
            <p:cNvPr id="185365" name="Text Box 21"/>
            <p:cNvSpPr txBox="1">
              <a:spLocks noChangeArrowheads="1"/>
            </p:cNvSpPr>
            <p:nvPr/>
          </p:nvSpPr>
          <p:spPr bwMode="auto">
            <a:xfrm>
              <a:off x="2426" y="2523"/>
              <a:ext cx="63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client n</a:t>
              </a:r>
            </a:p>
          </p:txBody>
        </p:sp>
        <p:sp>
          <p:nvSpPr>
            <p:cNvPr id="185366" name="Text Box 22"/>
            <p:cNvSpPr txBox="1">
              <a:spLocks noChangeArrowheads="1"/>
            </p:cNvSpPr>
            <p:nvPr/>
          </p:nvSpPr>
          <p:spPr bwMode="auto">
            <a:xfrm>
              <a:off x="1111" y="1706"/>
              <a:ext cx="4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</a:t>
              </a:r>
              <a:r>
                <a:rPr kumimoji="1" lang="en-US" altLang="zh-TW" sz="1800" b="0" i="0" u="none" strike="noStrike" kern="120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1</a:t>
              </a:r>
              <a:endParaRPr kumimoji="1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新細明體" charset="0"/>
                <a:cs typeface="新細明體" charset="0"/>
              </a:endParaRPr>
            </a:p>
          </p:txBody>
        </p:sp>
        <p:sp>
          <p:nvSpPr>
            <p:cNvPr id="185367" name="Text Box 23"/>
            <p:cNvSpPr txBox="1">
              <a:spLocks noChangeArrowheads="1"/>
            </p:cNvSpPr>
            <p:nvPr/>
          </p:nvSpPr>
          <p:spPr bwMode="auto">
            <a:xfrm>
              <a:off x="1156" y="1979"/>
              <a:ext cx="4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</a:t>
              </a:r>
              <a:r>
                <a:rPr kumimoji="1" lang="en-US" altLang="zh-TW" sz="1800" b="0" i="0" u="none" strike="noStrike" kern="120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2</a:t>
              </a:r>
              <a:endParaRPr kumimoji="1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新細明體" charset="0"/>
                <a:cs typeface="新細明體" charset="0"/>
              </a:endParaRPr>
            </a:p>
          </p:txBody>
        </p:sp>
        <p:sp>
          <p:nvSpPr>
            <p:cNvPr id="185368" name="Text Box 24"/>
            <p:cNvSpPr txBox="1">
              <a:spLocks noChangeArrowheads="1"/>
            </p:cNvSpPr>
            <p:nvPr/>
          </p:nvSpPr>
          <p:spPr bwMode="auto">
            <a:xfrm>
              <a:off x="1383" y="2115"/>
              <a:ext cx="4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</a:t>
              </a:r>
              <a:r>
                <a:rPr kumimoji="1" lang="en-US" altLang="zh-TW" sz="1800" b="0" i="0" u="none" strike="noStrike" kern="120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3</a:t>
              </a:r>
              <a:endParaRPr kumimoji="1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新細明體" charset="0"/>
                <a:cs typeface="新細明體" charset="0"/>
              </a:endParaRPr>
            </a:p>
          </p:txBody>
        </p:sp>
        <p:sp>
          <p:nvSpPr>
            <p:cNvPr id="185369" name="Text Box 25"/>
            <p:cNvSpPr txBox="1">
              <a:spLocks noChangeArrowheads="1"/>
            </p:cNvSpPr>
            <p:nvPr/>
          </p:nvSpPr>
          <p:spPr bwMode="auto">
            <a:xfrm>
              <a:off x="2064" y="1842"/>
              <a:ext cx="4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C</a:t>
              </a:r>
              <a:r>
                <a:rPr kumimoji="1" lang="en-US" altLang="zh-TW" sz="1800" b="0" i="0" u="none" strike="noStrike" kern="120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新細明體" charset="0"/>
                  <a:cs typeface="新細明體" charset="0"/>
                </a:rPr>
                <a:t>n</a:t>
              </a:r>
              <a:endParaRPr kumimoji="1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新細明體" charset="0"/>
                <a:cs typeface="新細明體" charset="0"/>
              </a:endParaRPr>
            </a:p>
          </p:txBody>
        </p:sp>
        <p:sp>
          <p:nvSpPr>
            <p:cNvPr id="185370" name="Oval 26"/>
            <p:cNvSpPr>
              <a:spLocks noChangeArrowheads="1"/>
            </p:cNvSpPr>
            <p:nvPr/>
          </p:nvSpPr>
          <p:spPr bwMode="auto">
            <a:xfrm>
              <a:off x="1791" y="2659"/>
              <a:ext cx="46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5371" name="Oval 27"/>
            <p:cNvSpPr>
              <a:spLocks noChangeArrowheads="1"/>
            </p:cNvSpPr>
            <p:nvPr/>
          </p:nvSpPr>
          <p:spPr bwMode="auto">
            <a:xfrm>
              <a:off x="1927" y="2614"/>
              <a:ext cx="46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5372" name="Oval 28"/>
            <p:cNvSpPr>
              <a:spLocks noChangeArrowheads="1"/>
            </p:cNvSpPr>
            <p:nvPr/>
          </p:nvSpPr>
          <p:spPr bwMode="auto">
            <a:xfrm>
              <a:off x="2064" y="2568"/>
              <a:ext cx="46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74137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Recap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0"/>
              <a:buChar char="q"/>
              <a:defRPr/>
            </a:pPr>
            <a:r>
              <a:rPr lang="en-US" dirty="0"/>
              <a:t>Applications</a:t>
            </a:r>
          </a:p>
          <a:p>
            <a:pPr lvl="1">
              <a:buFont typeface="Wingdings" pitchFamily="2" charset="2"/>
              <a:buChar char="q"/>
              <a:defRPr/>
            </a:pPr>
            <a:r>
              <a:rPr lang="en-US" dirty="0"/>
              <a:t>Client-server applications</a:t>
            </a:r>
          </a:p>
          <a:p>
            <a:pPr lvl="2">
              <a:buFontTx/>
              <a:buChar char="-"/>
              <a:defRPr/>
            </a:pPr>
            <a:r>
              <a:rPr lang="en-US" dirty="0"/>
              <a:t>Single server </a:t>
            </a:r>
          </a:p>
          <a:p>
            <a:pPr lvl="2">
              <a:buFontTx/>
              <a:buChar char="-"/>
              <a:defRPr/>
            </a:pPr>
            <a:r>
              <a:rPr lang="en-US" dirty="0"/>
              <a:t>Multiple servers load balancing</a:t>
            </a:r>
          </a:p>
          <a:p>
            <a:pPr lvl="1">
              <a:buFont typeface="Wingdings" charset="2"/>
              <a:buChar char="q"/>
            </a:pPr>
            <a:r>
              <a:rPr lang="en-US" altLang="x-none" dirty="0">
                <a:ea typeface="ＭＳ Ｐゴシック" charset="-128"/>
              </a:rPr>
              <a:t>Application overlays (distributed network	applications) to</a:t>
            </a:r>
          </a:p>
          <a:p>
            <a:pPr lvl="2">
              <a:buFont typeface=".AppleSystemUIFont" charset="-120"/>
              <a:buChar char="-"/>
            </a:pPr>
            <a:r>
              <a:rPr lang="en-US" altLang="x-none" dirty="0">
                <a:ea typeface="ＭＳ Ｐゴシック" charset="-128"/>
              </a:rPr>
              <a:t>scale bandwidth/resource (</a:t>
            </a:r>
            <a:r>
              <a:rPr lang="en-US" altLang="x-none" dirty="0" err="1">
                <a:ea typeface="ＭＳ Ｐゴシック" charset="-128"/>
              </a:rPr>
              <a:t>BitTorrent</a:t>
            </a:r>
            <a:r>
              <a:rPr lang="en-US" altLang="x-none" dirty="0">
                <a:ea typeface="ＭＳ Ｐゴシック" charset="-128"/>
              </a:rPr>
              <a:t>)</a:t>
            </a:r>
          </a:p>
          <a:p>
            <a:pPr lvl="2">
              <a:buFont typeface=".AppleSystemUIFont" charset="-120"/>
              <a:buChar char="-"/>
            </a:pPr>
            <a:r>
              <a:rPr lang="en-US" altLang="x-none" dirty="0">
                <a:ea typeface="ＭＳ Ｐゴシック" charset="-128"/>
              </a:rPr>
              <a:t>distribute content lookup (Freenet, DHT, Chord)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[optional]</a:t>
            </a:r>
            <a:endParaRPr lang="en-US" altLang="x-none" dirty="0">
              <a:ea typeface="ＭＳ Ｐゴシック" charset="-128"/>
            </a:endParaRPr>
          </a:p>
          <a:p>
            <a:pPr lvl="2">
              <a:buFont typeface=".AppleSystemUIFont" charset="-120"/>
              <a:buChar char="-"/>
            </a:pPr>
            <a:r>
              <a:rPr lang="en-US" altLang="x-none" dirty="0">
                <a:ea typeface="ＭＳ Ｐゴシック" charset="-128"/>
              </a:rPr>
              <a:t>distribute content verification (Block chain) [optional]</a:t>
            </a:r>
          </a:p>
          <a:p>
            <a:pPr lvl="2">
              <a:buFont typeface=".AppleSystemUIFont" charset="-120"/>
              <a:buChar char="-"/>
            </a:pPr>
            <a:r>
              <a:rPr lang="en-US" altLang="x-none" dirty="0">
                <a:ea typeface="ＭＳ Ｐゴシック" charset="-128"/>
              </a:rPr>
              <a:t>achieve anonymity (Tor)</a:t>
            </a:r>
            <a:br>
              <a:rPr lang="en-US" altLang="x-none" dirty="0">
                <a:ea typeface="ＭＳ Ｐゴシック" charset="-128"/>
              </a:rPr>
            </a:br>
            <a:r>
              <a:rPr lang="en-US" altLang="x-none" dirty="0">
                <a:ea typeface="ＭＳ Ｐゴシック" charset="-128"/>
              </a:rPr>
              <a:t> [optional]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A599-CC33-7E4D-8C4D-B495C4836CF6}" type="slidenum">
              <a:rPr lang="en-US" altLang="x-none" smtClean="0"/>
              <a:pPr/>
              <a:t>6</a:t>
            </a:fld>
            <a:endParaRPr lang="en-US" altLang="x-none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4"/>
          <p:cNvSpPr>
            <a:spLocks noChangeArrowheads="1"/>
          </p:cNvSpPr>
          <p:nvPr/>
        </p:nvSpPr>
        <p:spPr bwMode="auto">
          <a:xfrm>
            <a:off x="533400" y="228600"/>
            <a:ext cx="80200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4000" u="sng">
                <a:solidFill>
                  <a:schemeClr val="accent2"/>
                </a:solidFill>
                <a:latin typeface="Comic Sans MS" charset="0"/>
              </a:rPr>
              <a:t>Outline</a:t>
            </a:r>
          </a:p>
        </p:txBody>
      </p:sp>
      <p:sp>
        <p:nvSpPr>
          <p:cNvPr id="47106" name="Rectangle 5"/>
          <p:cNvSpPr>
            <a:spLocks noChangeArrowheads="1"/>
          </p:cNvSpPr>
          <p:nvPr/>
        </p:nvSpPr>
        <p:spPr bwMode="auto">
          <a:xfrm>
            <a:off x="533400" y="1600200"/>
            <a:ext cx="8077200" cy="478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457200" indent="-457200" eaLnBrk="1" hangingPunct="1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</a:pPr>
            <a:r>
              <a:rPr lang="en-US" altLang="x-none" sz="2800" dirty="0">
                <a:latin typeface="Comic Sans MS" charset="0"/>
              </a:rPr>
              <a:t>Admin and recap</a:t>
            </a:r>
          </a:p>
          <a:p>
            <a:pPr marL="457200" indent="-457200" eaLnBrk="1" hangingPunct="1">
              <a:spcBef>
                <a:spcPct val="20000"/>
              </a:spcBef>
              <a:buClr>
                <a:srgbClr val="C00000"/>
              </a:buClr>
              <a:buSzPct val="85000"/>
              <a:buFont typeface="Wingdings" pitchFamily="2" charset="2"/>
              <a:buChar char="Ø"/>
            </a:pPr>
            <a:r>
              <a:rPr lang="en-US" altLang="x-none" sz="2800" i="1" dirty="0">
                <a:solidFill>
                  <a:srgbClr val="C00000"/>
                </a:solidFill>
                <a:latin typeface="Comic Sans MS" charset="0"/>
              </a:rPr>
              <a:t>Overview of transport layer</a:t>
            </a:r>
          </a:p>
          <a:p>
            <a:pPr marL="457200" indent="-457200" eaLnBrk="1" hangingPunct="1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</a:pPr>
            <a:r>
              <a:rPr lang="en-US" altLang="x-none" sz="2800" dirty="0">
                <a:latin typeface="Comic Sans MS" charset="0"/>
              </a:rPr>
              <a:t>UDP</a:t>
            </a:r>
          </a:p>
          <a:p>
            <a:pPr marL="457200" indent="-457200" eaLnBrk="1" hangingPunct="1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</a:pPr>
            <a:r>
              <a:rPr lang="en-US" altLang="x-none" sz="2800" dirty="0">
                <a:latin typeface="Comic Sans MS" charset="0"/>
              </a:rPr>
              <a:t>Reliable data transfer, the stop-and-go protocols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B7456-F267-5C4C-AD02-446DDDC385E0}" type="slidenum">
              <a:rPr lang="en-US" altLang="x-none" smtClean="0"/>
              <a:pPr/>
              <a:t>7</a:t>
            </a:fld>
            <a:endParaRPr lang="en-US" altLang="x-none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6DB6354A-99D5-014C-94F9-6CBA4E267426}" type="slidenum">
              <a:rPr lang="en-US" altLang="x-none" sz="1400">
                <a:latin typeface="Times New Roman" charset="0"/>
              </a:rPr>
              <a:pPr eaLnBrk="1" hangingPunct="1"/>
              <a:t>8</a:t>
            </a:fld>
            <a:endParaRPr lang="en-US" altLang="x-none" sz="1400">
              <a:latin typeface="Times New Roman" charset="0"/>
            </a:endParaRPr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501650" y="195263"/>
            <a:ext cx="8382000" cy="1143000"/>
          </a:xfrm>
        </p:spPr>
        <p:txBody>
          <a:bodyPr/>
          <a:lstStyle/>
          <a:p>
            <a:r>
              <a:rPr lang="en-US" altLang="x-none" sz="3200" dirty="0">
                <a:ea typeface="ＭＳ Ｐゴシック" charset="-128"/>
              </a:rPr>
              <a:t>Overview</a:t>
            </a:r>
            <a:endParaRPr lang="en-US" altLang="x-none" dirty="0">
              <a:ea typeface="ＭＳ Ｐゴシック" charset="-128"/>
            </a:endParaRP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38150" y="1477963"/>
            <a:ext cx="4086225" cy="51149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Provide</a:t>
            </a:r>
            <a:r>
              <a:rPr lang="en-US" altLang="x-none" sz="2000" i="1" dirty="0">
                <a:solidFill>
                  <a:srgbClr val="FF0000"/>
                </a:solidFill>
                <a:ea typeface="ＭＳ Ｐゴシック" charset="-128"/>
              </a:rPr>
              <a:t> logical communication</a:t>
            </a:r>
            <a:r>
              <a:rPr lang="en-US" altLang="x-none" sz="2000" dirty="0">
                <a:ea typeface="ＭＳ Ｐゴシック" charset="-128"/>
              </a:rPr>
              <a:t> between app</a:t>
            </a:r>
            <a:r>
              <a:rPr lang="ja-JP" altLang="en-US" sz="2000" dirty="0">
                <a:ea typeface="ＭＳ Ｐゴシック" charset="-128"/>
              </a:rPr>
              <a:t>’</a:t>
            </a:r>
            <a:r>
              <a:rPr lang="en-US" altLang="ja-JP" sz="2000" dirty="0">
                <a:ea typeface="ＭＳ Ｐゴシック" charset="-128"/>
              </a:rPr>
              <a:t> processes</a:t>
            </a: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endParaRPr lang="en-US" altLang="ja-JP" sz="2000" dirty="0">
              <a:ea typeface="ＭＳ Ｐゴシック" charset="-128"/>
            </a:endParaRP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Transport protocols run in end systems</a:t>
            </a:r>
            <a:endParaRPr lang="en-US" altLang="zh-CN" sz="2000" dirty="0">
              <a:ea typeface="宋体" charset="-122"/>
            </a:endParaRP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send side: breaks app messages into </a:t>
            </a:r>
            <a:r>
              <a:rPr lang="en-US" altLang="x-none" sz="2000" dirty="0">
                <a:solidFill>
                  <a:srgbClr val="FF0000"/>
                </a:solidFill>
                <a:ea typeface="ＭＳ Ｐゴシック" charset="-128"/>
              </a:rPr>
              <a:t>segments</a:t>
            </a:r>
            <a:r>
              <a:rPr lang="en-US" altLang="x-none" sz="2000" dirty="0">
                <a:ea typeface="ＭＳ Ｐゴシック" charset="-128"/>
              </a:rPr>
              <a:t>, passes to network layer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altLang="x-none" sz="2000" dirty="0" err="1">
                <a:ea typeface="ＭＳ Ｐゴシック" charset="-128"/>
              </a:rPr>
              <a:t>rcv</a:t>
            </a:r>
            <a:r>
              <a:rPr lang="en-US" altLang="x-none" sz="2000" dirty="0">
                <a:ea typeface="ＭＳ Ｐゴシック" charset="-128"/>
              </a:rPr>
              <a:t> side: reassembles segments into messages, passes to app layer</a:t>
            </a:r>
          </a:p>
          <a:p>
            <a:pPr lvl="1">
              <a:lnSpc>
                <a:spcPct val="80000"/>
              </a:lnSpc>
            </a:pPr>
            <a:endParaRPr lang="en-US" altLang="x-none" sz="1800" dirty="0">
              <a:ea typeface="ＭＳ Ｐゴシック" charset="-128"/>
            </a:endParaRP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altLang="x-none" sz="2000" dirty="0">
                <a:solidFill>
                  <a:srgbClr val="FF0000"/>
                </a:solidFill>
                <a:ea typeface="ＭＳ Ｐゴシック" charset="-128"/>
              </a:rPr>
              <a:t>Transport vs. network layer services:</a:t>
            </a:r>
            <a:endParaRPr lang="en-US" altLang="x-none" sz="2000" dirty="0">
              <a:ea typeface="ＭＳ Ｐゴシック" charset="-128"/>
            </a:endParaRP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altLang="x-none" sz="1800" i="1" dirty="0">
                <a:solidFill>
                  <a:schemeClr val="accent2"/>
                </a:solidFill>
                <a:ea typeface="ＭＳ Ｐゴシック" charset="-128"/>
              </a:rPr>
              <a:t>Network layer:</a:t>
            </a:r>
            <a:r>
              <a:rPr lang="en-US" altLang="x-none" sz="1800" dirty="0">
                <a:ea typeface="ＭＳ Ｐゴシック" charset="-128"/>
              </a:rPr>
              <a:t> data transfer between end systems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altLang="x-none" sz="1800" i="1" dirty="0">
                <a:solidFill>
                  <a:schemeClr val="accent2"/>
                </a:solidFill>
                <a:ea typeface="ＭＳ Ｐゴシック" charset="-128"/>
              </a:rPr>
              <a:t>Transport layer:</a:t>
            </a:r>
            <a:r>
              <a:rPr lang="en-US" altLang="x-none" sz="1800" dirty="0">
                <a:ea typeface="ＭＳ Ｐゴシック" charset="-128"/>
              </a:rPr>
              <a:t> data transfer between processes</a:t>
            </a:r>
            <a:endParaRPr lang="en-US" altLang="zh-CN" sz="1800" dirty="0">
              <a:ea typeface="宋体" charset="-122"/>
            </a:endParaRPr>
          </a:p>
          <a:p>
            <a:pPr lvl="2">
              <a:lnSpc>
                <a:spcPct val="80000"/>
              </a:lnSpc>
            </a:pPr>
            <a:r>
              <a:rPr lang="en-US" altLang="x-none" sz="1600" dirty="0">
                <a:ea typeface="ＭＳ Ｐゴシック" charset="-128"/>
              </a:rPr>
              <a:t>relies on, enhances network layer services </a:t>
            </a:r>
          </a:p>
        </p:txBody>
      </p:sp>
      <p:sp>
        <p:nvSpPr>
          <p:cNvPr id="49156" name="Freeform 5"/>
          <p:cNvSpPr>
            <a:spLocks/>
          </p:cNvSpPr>
          <p:nvPr/>
        </p:nvSpPr>
        <p:spPr bwMode="auto">
          <a:xfrm>
            <a:off x="6788150" y="2019300"/>
            <a:ext cx="1798638" cy="1674813"/>
          </a:xfrm>
          <a:custGeom>
            <a:avLst/>
            <a:gdLst>
              <a:gd name="T0" fmla="*/ 2147483647 w 1292"/>
              <a:gd name="T1" fmla="*/ 2147483647 h 1255"/>
              <a:gd name="T2" fmla="*/ 2147483647 w 1292"/>
              <a:gd name="T3" fmla="*/ 2147483647 h 1255"/>
              <a:gd name="T4" fmla="*/ 2147483647 w 1292"/>
              <a:gd name="T5" fmla="*/ 2147483647 h 1255"/>
              <a:gd name="T6" fmla="*/ 2147483647 w 1292"/>
              <a:gd name="T7" fmla="*/ 2147483647 h 1255"/>
              <a:gd name="T8" fmla="*/ 2147483647 w 1292"/>
              <a:gd name="T9" fmla="*/ 2147483647 h 1255"/>
              <a:gd name="T10" fmla="*/ 2147483647 w 1292"/>
              <a:gd name="T11" fmla="*/ 2147483647 h 1255"/>
              <a:gd name="T12" fmla="*/ 2147483647 w 1292"/>
              <a:gd name="T13" fmla="*/ 2147483647 h 1255"/>
              <a:gd name="T14" fmla="*/ 2147483647 w 1292"/>
              <a:gd name="T15" fmla="*/ 2147483647 h 1255"/>
              <a:gd name="T16" fmla="*/ 2147483647 w 1292"/>
              <a:gd name="T17" fmla="*/ 2147483647 h 1255"/>
              <a:gd name="T18" fmla="*/ 2147483647 w 1292"/>
              <a:gd name="T19" fmla="*/ 2147483647 h 1255"/>
              <a:gd name="T20" fmla="*/ 2147483647 w 1292"/>
              <a:gd name="T21" fmla="*/ 2147483647 h 1255"/>
              <a:gd name="T22" fmla="*/ 2147483647 w 1292"/>
              <a:gd name="T23" fmla="*/ 2147483647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292"/>
              <a:gd name="T37" fmla="*/ 0 h 1255"/>
              <a:gd name="T38" fmla="*/ 1292 w 1292"/>
              <a:gd name="T39" fmla="*/ 1255 h 125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7" name="Freeform 6"/>
          <p:cNvSpPr>
            <a:spLocks/>
          </p:cNvSpPr>
          <p:nvPr/>
        </p:nvSpPr>
        <p:spPr bwMode="auto">
          <a:xfrm>
            <a:off x="4908550" y="1876425"/>
            <a:ext cx="1866900" cy="1589088"/>
          </a:xfrm>
          <a:custGeom>
            <a:avLst/>
            <a:gdLst>
              <a:gd name="T0" fmla="*/ 2147483647 w 1340"/>
              <a:gd name="T1" fmla="*/ 2147483647 h 1191"/>
              <a:gd name="T2" fmla="*/ 2147483647 w 1340"/>
              <a:gd name="T3" fmla="*/ 2147483647 h 1191"/>
              <a:gd name="T4" fmla="*/ 2147483647 w 1340"/>
              <a:gd name="T5" fmla="*/ 2147483647 h 1191"/>
              <a:gd name="T6" fmla="*/ 2147483647 w 1340"/>
              <a:gd name="T7" fmla="*/ 2147483647 h 1191"/>
              <a:gd name="T8" fmla="*/ 2147483647 w 1340"/>
              <a:gd name="T9" fmla="*/ 2147483647 h 1191"/>
              <a:gd name="T10" fmla="*/ 2147483647 w 1340"/>
              <a:gd name="T11" fmla="*/ 2147483647 h 1191"/>
              <a:gd name="T12" fmla="*/ 2147483647 w 1340"/>
              <a:gd name="T13" fmla="*/ 2147483647 h 1191"/>
              <a:gd name="T14" fmla="*/ 2147483647 w 1340"/>
              <a:gd name="T15" fmla="*/ 2147483647 h 1191"/>
              <a:gd name="T16" fmla="*/ 2147483647 w 1340"/>
              <a:gd name="T17" fmla="*/ 2147483647 h 1191"/>
              <a:gd name="T18" fmla="*/ 2147483647 w 1340"/>
              <a:gd name="T19" fmla="*/ 2147483647 h 1191"/>
              <a:gd name="T20" fmla="*/ 2147483647 w 1340"/>
              <a:gd name="T21" fmla="*/ 2147483647 h 1191"/>
              <a:gd name="T22" fmla="*/ 2147483647 w 1340"/>
              <a:gd name="T23" fmla="*/ 2147483647 h 119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340"/>
              <a:gd name="T37" fmla="*/ 0 h 1191"/>
              <a:gd name="T38" fmla="*/ 1340 w 1340"/>
              <a:gd name="T39" fmla="*/ 1191 h 1191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340" h="1191">
                <a:moveTo>
                  <a:pt x="550" y="42"/>
                </a:moveTo>
                <a:cubicBezTo>
                  <a:pt x="437" y="4"/>
                  <a:pt x="164" y="0"/>
                  <a:pt x="82" y="60"/>
                </a:cubicBezTo>
                <a:cubicBezTo>
                  <a:pt x="0" y="120"/>
                  <a:pt x="67" y="292"/>
                  <a:pt x="58" y="402"/>
                </a:cubicBezTo>
                <a:cubicBezTo>
                  <a:pt x="49" y="512"/>
                  <a:pt x="19" y="642"/>
                  <a:pt x="28" y="720"/>
                </a:cubicBezTo>
                <a:cubicBezTo>
                  <a:pt x="37" y="798"/>
                  <a:pt x="27" y="844"/>
                  <a:pt x="112" y="870"/>
                </a:cubicBezTo>
                <a:cubicBezTo>
                  <a:pt x="197" y="896"/>
                  <a:pt x="450" y="833"/>
                  <a:pt x="538" y="876"/>
                </a:cubicBezTo>
                <a:cubicBezTo>
                  <a:pt x="626" y="919"/>
                  <a:pt x="524" y="1091"/>
                  <a:pt x="640" y="1128"/>
                </a:cubicBezTo>
                <a:cubicBezTo>
                  <a:pt x="756" y="1165"/>
                  <a:pt x="1128" y="1191"/>
                  <a:pt x="1234" y="1098"/>
                </a:cubicBezTo>
                <a:cubicBezTo>
                  <a:pt x="1340" y="1005"/>
                  <a:pt x="1281" y="696"/>
                  <a:pt x="1276" y="570"/>
                </a:cubicBezTo>
                <a:cubicBezTo>
                  <a:pt x="1271" y="444"/>
                  <a:pt x="1290" y="389"/>
                  <a:pt x="1204" y="342"/>
                </a:cubicBezTo>
                <a:cubicBezTo>
                  <a:pt x="1118" y="295"/>
                  <a:pt x="868" y="338"/>
                  <a:pt x="760" y="288"/>
                </a:cubicBezTo>
                <a:cubicBezTo>
                  <a:pt x="652" y="238"/>
                  <a:pt x="663" y="80"/>
                  <a:pt x="550" y="42"/>
                </a:cubicBezTo>
                <a:close/>
              </a:path>
            </a:pathLst>
          </a:cu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Freeform 7"/>
          <p:cNvSpPr>
            <a:spLocks/>
          </p:cNvSpPr>
          <p:nvPr/>
        </p:nvSpPr>
        <p:spPr bwMode="auto">
          <a:xfrm>
            <a:off x="5276850" y="3327400"/>
            <a:ext cx="2974975" cy="2219325"/>
          </a:xfrm>
          <a:custGeom>
            <a:avLst/>
            <a:gdLst>
              <a:gd name="T0" fmla="*/ 2147483647 w 2135"/>
              <a:gd name="T1" fmla="*/ 2147483647 h 1662"/>
              <a:gd name="T2" fmla="*/ 2147483647 w 2135"/>
              <a:gd name="T3" fmla="*/ 2147483647 h 1662"/>
              <a:gd name="T4" fmla="*/ 2147483647 w 2135"/>
              <a:gd name="T5" fmla="*/ 2147483647 h 1662"/>
              <a:gd name="T6" fmla="*/ 2147483647 w 2135"/>
              <a:gd name="T7" fmla="*/ 2147483647 h 1662"/>
              <a:gd name="T8" fmla="*/ 2147483647 w 2135"/>
              <a:gd name="T9" fmla="*/ 2147483647 h 1662"/>
              <a:gd name="T10" fmla="*/ 2147483647 w 2135"/>
              <a:gd name="T11" fmla="*/ 2147483647 h 1662"/>
              <a:gd name="T12" fmla="*/ 2147483647 w 2135"/>
              <a:gd name="T13" fmla="*/ 2147483647 h 1662"/>
              <a:gd name="T14" fmla="*/ 2147483647 w 2135"/>
              <a:gd name="T15" fmla="*/ 2147483647 h 1662"/>
              <a:gd name="T16" fmla="*/ 2147483647 w 2135"/>
              <a:gd name="T17" fmla="*/ 2147483647 h 1662"/>
              <a:gd name="T18" fmla="*/ 2147483647 w 2135"/>
              <a:gd name="T19" fmla="*/ 2147483647 h 1662"/>
              <a:gd name="T20" fmla="*/ 2147483647 w 2135"/>
              <a:gd name="T21" fmla="*/ 2147483647 h 166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135"/>
              <a:gd name="T34" fmla="*/ 0 h 1662"/>
              <a:gd name="T35" fmla="*/ 2135 w 2135"/>
              <a:gd name="T36" fmla="*/ 1662 h 166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135" h="1662">
                <a:moveTo>
                  <a:pt x="27" y="652"/>
                </a:moveTo>
                <a:cubicBezTo>
                  <a:pt x="14" y="487"/>
                  <a:pt x="0" y="152"/>
                  <a:pt x="105" y="76"/>
                </a:cubicBezTo>
                <a:cubicBezTo>
                  <a:pt x="210" y="0"/>
                  <a:pt x="473" y="192"/>
                  <a:pt x="657" y="196"/>
                </a:cubicBezTo>
                <a:cubicBezTo>
                  <a:pt x="841" y="200"/>
                  <a:pt x="985" y="65"/>
                  <a:pt x="1209" y="100"/>
                </a:cubicBezTo>
                <a:cubicBezTo>
                  <a:pt x="1433" y="135"/>
                  <a:pt x="1867" y="232"/>
                  <a:pt x="2001" y="406"/>
                </a:cubicBezTo>
                <a:cubicBezTo>
                  <a:pt x="2135" y="580"/>
                  <a:pt x="2083" y="945"/>
                  <a:pt x="2013" y="1144"/>
                </a:cubicBezTo>
                <a:cubicBezTo>
                  <a:pt x="1943" y="1343"/>
                  <a:pt x="1781" y="1538"/>
                  <a:pt x="1581" y="1600"/>
                </a:cubicBezTo>
                <a:cubicBezTo>
                  <a:pt x="1381" y="1662"/>
                  <a:pt x="993" y="1571"/>
                  <a:pt x="813" y="1516"/>
                </a:cubicBezTo>
                <a:cubicBezTo>
                  <a:pt x="633" y="1461"/>
                  <a:pt x="606" y="1345"/>
                  <a:pt x="501" y="1270"/>
                </a:cubicBezTo>
                <a:cubicBezTo>
                  <a:pt x="396" y="1195"/>
                  <a:pt x="262" y="1169"/>
                  <a:pt x="183" y="1066"/>
                </a:cubicBezTo>
                <a:cubicBezTo>
                  <a:pt x="104" y="963"/>
                  <a:pt x="25" y="819"/>
                  <a:pt x="27" y="652"/>
                </a:cubicBezTo>
                <a:close/>
              </a:path>
            </a:pathLst>
          </a:cu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9159" name="Group 8"/>
          <p:cNvGrpSpPr>
            <a:grpSpLocks/>
          </p:cNvGrpSpPr>
          <p:nvPr/>
        </p:nvGrpSpPr>
        <p:grpSpPr bwMode="auto">
          <a:xfrm>
            <a:off x="5026025" y="2011363"/>
            <a:ext cx="733425" cy="319087"/>
            <a:chOff x="3552" y="246"/>
            <a:chExt cx="527" cy="248"/>
          </a:xfrm>
        </p:grpSpPr>
        <p:graphicFrame>
          <p:nvGraphicFramePr>
            <p:cNvPr id="49423" name="Object 9"/>
            <p:cNvGraphicFramePr>
              <a:graphicFrameLocks noChangeAspect="1"/>
            </p:cNvGraphicFramePr>
            <p:nvPr/>
          </p:nvGraphicFramePr>
          <p:xfrm>
            <a:off x="3552" y="246"/>
            <a:ext cx="299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635" name="Clip" r:id="rId4" imgW="1307079" imgH="1083682" progId="MS_ClipArt_Gallery.2">
                    <p:embed/>
                  </p:oleObj>
                </mc:Choice>
                <mc:Fallback>
                  <p:oleObj name="Clip" r:id="rId4" imgW="1307079" imgH="1083682" progId="MS_ClipArt_Gallery.2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52" y="246"/>
                          <a:ext cx="299" cy="24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9424" name="Object 10"/>
            <p:cNvGraphicFramePr>
              <a:graphicFrameLocks noChangeAspect="1"/>
            </p:cNvGraphicFramePr>
            <p:nvPr/>
          </p:nvGraphicFramePr>
          <p:xfrm>
            <a:off x="3878" y="338"/>
            <a:ext cx="201" cy="1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636" name="Clip" r:id="rId6" imgW="682368" imgH="480541" progId="MS_ClipArt_Gallery.2">
                    <p:embed/>
                  </p:oleObj>
                </mc:Choice>
                <mc:Fallback>
                  <p:oleObj name="Clip" r:id="rId6" imgW="682368" imgH="480541" progId="MS_ClipArt_Gallery.2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78" y="338"/>
                          <a:ext cx="201" cy="14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9425" name="Line 11"/>
            <p:cNvSpPr>
              <a:spLocks noChangeShapeType="1"/>
            </p:cNvSpPr>
            <p:nvPr/>
          </p:nvSpPr>
          <p:spPr bwMode="auto">
            <a:xfrm flipV="1">
              <a:off x="3844" y="434"/>
              <a:ext cx="82" cy="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9160" name="Group 12"/>
          <p:cNvGrpSpPr>
            <a:grpSpLocks/>
          </p:cNvGrpSpPr>
          <p:nvPr/>
        </p:nvGrpSpPr>
        <p:grpSpPr bwMode="auto">
          <a:xfrm>
            <a:off x="5026025" y="2606675"/>
            <a:ext cx="733425" cy="319088"/>
            <a:chOff x="3552" y="246"/>
            <a:chExt cx="527" cy="248"/>
          </a:xfrm>
        </p:grpSpPr>
        <p:graphicFrame>
          <p:nvGraphicFramePr>
            <p:cNvPr id="49420" name="Object 13"/>
            <p:cNvGraphicFramePr>
              <a:graphicFrameLocks noChangeAspect="1"/>
            </p:cNvGraphicFramePr>
            <p:nvPr/>
          </p:nvGraphicFramePr>
          <p:xfrm>
            <a:off x="3552" y="246"/>
            <a:ext cx="299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637" name="Clip" r:id="rId8" imgW="1307079" imgH="1083682" progId="MS_ClipArt_Gallery.2">
                    <p:embed/>
                  </p:oleObj>
                </mc:Choice>
                <mc:Fallback>
                  <p:oleObj name="Clip" r:id="rId8" imgW="1307079" imgH="1083682" progId="MS_ClipArt_Gallery.2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52" y="246"/>
                          <a:ext cx="299" cy="24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9421" name="Object 14"/>
            <p:cNvGraphicFramePr>
              <a:graphicFrameLocks noChangeAspect="1"/>
            </p:cNvGraphicFramePr>
            <p:nvPr/>
          </p:nvGraphicFramePr>
          <p:xfrm>
            <a:off x="3878" y="338"/>
            <a:ext cx="201" cy="1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638" name="Clip" r:id="rId9" imgW="682368" imgH="480541" progId="MS_ClipArt_Gallery.2">
                    <p:embed/>
                  </p:oleObj>
                </mc:Choice>
                <mc:Fallback>
                  <p:oleObj name="Clip" r:id="rId9" imgW="682368" imgH="480541" progId="MS_ClipArt_Gallery.2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78" y="338"/>
                          <a:ext cx="201" cy="14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9422" name="Line 15"/>
            <p:cNvSpPr>
              <a:spLocks noChangeShapeType="1"/>
            </p:cNvSpPr>
            <p:nvPr/>
          </p:nvSpPr>
          <p:spPr bwMode="auto">
            <a:xfrm flipV="1">
              <a:off x="3844" y="434"/>
              <a:ext cx="82" cy="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9161" name="Group 16"/>
          <p:cNvGrpSpPr>
            <a:grpSpLocks/>
          </p:cNvGrpSpPr>
          <p:nvPr/>
        </p:nvGrpSpPr>
        <p:grpSpPr bwMode="auto">
          <a:xfrm>
            <a:off x="5402263" y="2393950"/>
            <a:ext cx="69850" cy="214313"/>
            <a:chOff x="3842" y="406"/>
            <a:chExt cx="51" cy="167"/>
          </a:xfrm>
        </p:grpSpPr>
        <p:sp>
          <p:nvSpPr>
            <p:cNvPr id="49417" name="Oval 17"/>
            <p:cNvSpPr>
              <a:spLocks noChangeArrowheads="1"/>
            </p:cNvSpPr>
            <p:nvPr/>
          </p:nvSpPr>
          <p:spPr bwMode="auto">
            <a:xfrm>
              <a:off x="3842" y="406"/>
              <a:ext cx="47" cy="4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418" name="Oval 18"/>
            <p:cNvSpPr>
              <a:spLocks noChangeArrowheads="1"/>
            </p:cNvSpPr>
            <p:nvPr/>
          </p:nvSpPr>
          <p:spPr bwMode="auto">
            <a:xfrm>
              <a:off x="3844" y="466"/>
              <a:ext cx="47" cy="4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419" name="Oval 19"/>
            <p:cNvSpPr>
              <a:spLocks noChangeArrowheads="1"/>
            </p:cNvSpPr>
            <p:nvPr/>
          </p:nvSpPr>
          <p:spPr bwMode="auto">
            <a:xfrm>
              <a:off x="3846" y="526"/>
              <a:ext cx="47" cy="4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</p:grpSp>
      <p:grpSp>
        <p:nvGrpSpPr>
          <p:cNvPr id="49162" name="Group 20"/>
          <p:cNvGrpSpPr>
            <a:grpSpLocks/>
          </p:cNvGrpSpPr>
          <p:nvPr/>
        </p:nvGrpSpPr>
        <p:grpSpPr bwMode="auto">
          <a:xfrm>
            <a:off x="5872163" y="2897188"/>
            <a:ext cx="209550" cy="395287"/>
            <a:chOff x="4180" y="783"/>
            <a:chExt cx="150" cy="307"/>
          </a:xfrm>
        </p:grpSpPr>
        <p:sp>
          <p:nvSpPr>
            <p:cNvPr id="49409" name="AutoShape 21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410" name="Rectangle 22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411" name="Rectangle 23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412" name="AutoShape 24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413" name="Line 25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414" name="Line 26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415" name="Rectangle 27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416" name="Rectangle 28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</p:grpSp>
      <p:grpSp>
        <p:nvGrpSpPr>
          <p:cNvPr id="49163" name="Group 29"/>
          <p:cNvGrpSpPr>
            <a:grpSpLocks/>
          </p:cNvGrpSpPr>
          <p:nvPr/>
        </p:nvGrpSpPr>
        <p:grpSpPr bwMode="auto">
          <a:xfrm rot="-5400000">
            <a:off x="6184900" y="2974975"/>
            <a:ext cx="80963" cy="233363"/>
            <a:chOff x="3842" y="406"/>
            <a:chExt cx="51" cy="167"/>
          </a:xfrm>
        </p:grpSpPr>
        <p:sp>
          <p:nvSpPr>
            <p:cNvPr id="49406" name="Oval 30"/>
            <p:cNvSpPr>
              <a:spLocks noChangeArrowheads="1"/>
            </p:cNvSpPr>
            <p:nvPr/>
          </p:nvSpPr>
          <p:spPr bwMode="auto">
            <a:xfrm>
              <a:off x="3842" y="406"/>
              <a:ext cx="47" cy="4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407" name="Oval 31"/>
            <p:cNvSpPr>
              <a:spLocks noChangeArrowheads="1"/>
            </p:cNvSpPr>
            <p:nvPr/>
          </p:nvSpPr>
          <p:spPr bwMode="auto">
            <a:xfrm>
              <a:off x="3844" y="466"/>
              <a:ext cx="47" cy="4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408" name="Oval 32"/>
            <p:cNvSpPr>
              <a:spLocks noChangeArrowheads="1"/>
            </p:cNvSpPr>
            <p:nvPr/>
          </p:nvSpPr>
          <p:spPr bwMode="auto">
            <a:xfrm>
              <a:off x="3846" y="526"/>
              <a:ext cx="47" cy="4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</p:grpSp>
      <p:sp>
        <p:nvSpPr>
          <p:cNvPr id="49164" name="Line 33"/>
          <p:cNvSpPr>
            <a:spLocks noChangeShapeType="1"/>
          </p:cNvSpPr>
          <p:nvPr/>
        </p:nvSpPr>
        <p:spPr bwMode="auto">
          <a:xfrm>
            <a:off x="6008688" y="2805113"/>
            <a:ext cx="4953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5" name="Line 34"/>
          <p:cNvSpPr>
            <a:spLocks noChangeShapeType="1"/>
          </p:cNvSpPr>
          <p:nvPr/>
        </p:nvSpPr>
        <p:spPr bwMode="auto">
          <a:xfrm>
            <a:off x="6011863" y="2801938"/>
            <a:ext cx="1587" cy="952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6" name="Line 35"/>
          <p:cNvSpPr>
            <a:spLocks noChangeShapeType="1"/>
          </p:cNvSpPr>
          <p:nvPr/>
        </p:nvSpPr>
        <p:spPr bwMode="auto">
          <a:xfrm>
            <a:off x="6507163" y="2800350"/>
            <a:ext cx="1587" cy="82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7" name="Line 36"/>
          <p:cNvSpPr>
            <a:spLocks noChangeShapeType="1"/>
          </p:cNvSpPr>
          <p:nvPr/>
        </p:nvSpPr>
        <p:spPr bwMode="auto">
          <a:xfrm>
            <a:off x="5708650" y="2265363"/>
            <a:ext cx="288925" cy="2651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8" name="Line 37"/>
          <p:cNvSpPr>
            <a:spLocks noChangeShapeType="1"/>
          </p:cNvSpPr>
          <p:nvPr/>
        </p:nvSpPr>
        <p:spPr bwMode="auto">
          <a:xfrm flipV="1">
            <a:off x="5721350" y="2551113"/>
            <a:ext cx="276225" cy="330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9" name="Line 38"/>
          <p:cNvSpPr>
            <a:spLocks noChangeShapeType="1"/>
          </p:cNvSpPr>
          <p:nvPr/>
        </p:nvSpPr>
        <p:spPr bwMode="auto">
          <a:xfrm flipV="1">
            <a:off x="6248400" y="2636838"/>
            <a:ext cx="1588" cy="1635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9170" name="Group 39"/>
          <p:cNvGrpSpPr>
            <a:grpSpLocks/>
          </p:cNvGrpSpPr>
          <p:nvPr/>
        </p:nvGrpSpPr>
        <p:grpSpPr bwMode="auto">
          <a:xfrm>
            <a:off x="6367463" y="2874963"/>
            <a:ext cx="209550" cy="395287"/>
            <a:chOff x="4180" y="783"/>
            <a:chExt cx="150" cy="307"/>
          </a:xfrm>
        </p:grpSpPr>
        <p:sp>
          <p:nvSpPr>
            <p:cNvPr id="49398" name="AutoShape 40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399" name="Rectangle 41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400" name="Rectangle 42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401" name="AutoShape 43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402" name="Line 44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403" name="Line 45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404" name="Rectangle 46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405" name="Rectangle 47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</p:grpSp>
      <p:grpSp>
        <p:nvGrpSpPr>
          <p:cNvPr id="49171" name="Group 48"/>
          <p:cNvGrpSpPr>
            <a:grpSpLocks/>
          </p:cNvGrpSpPr>
          <p:nvPr/>
        </p:nvGrpSpPr>
        <p:grpSpPr bwMode="auto">
          <a:xfrm>
            <a:off x="5410200" y="3494088"/>
            <a:ext cx="479425" cy="925512"/>
            <a:chOff x="3314" y="1248"/>
            <a:chExt cx="344" cy="694"/>
          </a:xfrm>
        </p:grpSpPr>
        <p:graphicFrame>
          <p:nvGraphicFramePr>
            <p:cNvPr id="49389" name="Object 49"/>
            <p:cNvGraphicFramePr>
              <a:graphicFrameLocks noChangeAspect="1"/>
            </p:cNvGraphicFramePr>
            <p:nvPr/>
          </p:nvGraphicFramePr>
          <p:xfrm>
            <a:off x="3314" y="1248"/>
            <a:ext cx="299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639" name="Clip" r:id="rId10" imgW="1307079" imgH="1083682" progId="MS_ClipArt_Gallery.2">
                    <p:embed/>
                  </p:oleObj>
                </mc:Choice>
                <mc:Fallback>
                  <p:oleObj name="Clip" r:id="rId10" imgW="1307079" imgH="1083682" progId="MS_ClipArt_Gallery.2">
                    <p:embed/>
                    <p:pic>
                      <p:nvPicPr>
                        <p:cNvPr id="0" name="Object 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14" y="1248"/>
                          <a:ext cx="299" cy="24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9390" name="Line 50"/>
            <p:cNvSpPr>
              <a:spLocks noChangeShapeType="1"/>
            </p:cNvSpPr>
            <p:nvPr/>
          </p:nvSpPr>
          <p:spPr bwMode="auto">
            <a:xfrm flipV="1">
              <a:off x="3606" y="1433"/>
              <a:ext cx="52" cy="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49391" name="Object 51"/>
            <p:cNvGraphicFramePr>
              <a:graphicFrameLocks noChangeAspect="1"/>
            </p:cNvGraphicFramePr>
            <p:nvPr/>
          </p:nvGraphicFramePr>
          <p:xfrm>
            <a:off x="3314" y="1694"/>
            <a:ext cx="299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640" name="Clip" r:id="rId11" imgW="1307079" imgH="1083682" progId="MS_ClipArt_Gallery.2">
                    <p:embed/>
                  </p:oleObj>
                </mc:Choice>
                <mc:Fallback>
                  <p:oleObj name="Clip" r:id="rId11" imgW="1307079" imgH="1083682" progId="MS_ClipArt_Gallery.2">
                    <p:embed/>
                    <p:pic>
                      <p:nvPicPr>
                        <p:cNvPr id="0" name="Object 5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14" y="1694"/>
                          <a:ext cx="299" cy="24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9392" name="Line 52"/>
            <p:cNvSpPr>
              <a:spLocks noChangeShapeType="1"/>
            </p:cNvSpPr>
            <p:nvPr/>
          </p:nvSpPr>
          <p:spPr bwMode="auto">
            <a:xfrm flipV="1">
              <a:off x="3606" y="1882"/>
              <a:ext cx="52" cy="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9393" name="Group 53"/>
            <p:cNvGrpSpPr>
              <a:grpSpLocks/>
            </p:cNvGrpSpPr>
            <p:nvPr/>
          </p:nvGrpSpPr>
          <p:grpSpPr bwMode="auto">
            <a:xfrm>
              <a:off x="3404" y="1504"/>
              <a:ext cx="51" cy="167"/>
              <a:chOff x="3842" y="406"/>
              <a:chExt cx="51" cy="167"/>
            </a:xfrm>
          </p:grpSpPr>
          <p:sp>
            <p:nvSpPr>
              <p:cNvPr id="49395" name="Oval 54"/>
              <p:cNvSpPr>
                <a:spLocks noChangeArrowheads="1"/>
              </p:cNvSpPr>
              <p:nvPr/>
            </p:nvSpPr>
            <p:spPr bwMode="auto">
              <a:xfrm>
                <a:off x="3842" y="406"/>
                <a:ext cx="47" cy="4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  <p:sp>
            <p:nvSpPr>
              <p:cNvPr id="49396" name="Oval 55"/>
              <p:cNvSpPr>
                <a:spLocks noChangeArrowheads="1"/>
              </p:cNvSpPr>
              <p:nvPr/>
            </p:nvSpPr>
            <p:spPr bwMode="auto">
              <a:xfrm>
                <a:off x="3844" y="466"/>
                <a:ext cx="47" cy="4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  <p:sp>
            <p:nvSpPr>
              <p:cNvPr id="49397" name="Oval 56"/>
              <p:cNvSpPr>
                <a:spLocks noChangeArrowheads="1"/>
              </p:cNvSpPr>
              <p:nvPr/>
            </p:nvSpPr>
            <p:spPr bwMode="auto">
              <a:xfrm>
                <a:off x="3846" y="526"/>
                <a:ext cx="47" cy="4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</p:grpSp>
        <p:sp>
          <p:nvSpPr>
            <p:cNvPr id="49394" name="Line 57"/>
            <p:cNvSpPr>
              <a:spLocks noChangeShapeType="1"/>
            </p:cNvSpPr>
            <p:nvPr/>
          </p:nvSpPr>
          <p:spPr bwMode="auto">
            <a:xfrm>
              <a:off x="3654" y="1431"/>
              <a:ext cx="0" cy="4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49172" name="Object 58"/>
          <p:cNvGraphicFramePr>
            <a:graphicFrameLocks noChangeAspect="1"/>
          </p:cNvGraphicFramePr>
          <p:nvPr/>
        </p:nvGraphicFramePr>
        <p:xfrm>
          <a:off x="6278563" y="4503738"/>
          <a:ext cx="417512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41" name="Clip" r:id="rId12" imgW="1307079" imgH="1083682" progId="MS_ClipArt_Gallery.2">
                  <p:embed/>
                </p:oleObj>
              </mc:Choice>
              <mc:Fallback>
                <p:oleObj name="Clip" r:id="rId12" imgW="1307079" imgH="1083682" progId="MS_ClipArt_Gallery.2">
                  <p:embed/>
                  <p:pic>
                    <p:nvPicPr>
                      <p:cNvPr id="0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8563" y="4503738"/>
                        <a:ext cx="417512" cy="331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73" name="Object 59"/>
          <p:cNvGraphicFramePr>
            <a:graphicFrameLocks noChangeAspect="1"/>
          </p:cNvGraphicFramePr>
          <p:nvPr/>
        </p:nvGraphicFramePr>
        <p:xfrm>
          <a:off x="5664200" y="4492625"/>
          <a:ext cx="415925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42" name="Clip" r:id="rId13" imgW="1307079" imgH="1083682" progId="MS_ClipArt_Gallery.2">
                  <p:embed/>
                </p:oleObj>
              </mc:Choice>
              <mc:Fallback>
                <p:oleObj name="Clip" r:id="rId13" imgW="1307079" imgH="1083682" progId="MS_ClipArt_Gallery.2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4200" y="4492625"/>
                        <a:ext cx="415925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74" name="Oval 60"/>
          <p:cNvSpPr>
            <a:spLocks noChangeArrowheads="1"/>
          </p:cNvSpPr>
          <p:nvPr/>
        </p:nvSpPr>
        <p:spPr bwMode="auto">
          <a:xfrm rot="-5400000">
            <a:off x="6080919" y="4596606"/>
            <a:ext cx="63500" cy="65088"/>
          </a:xfrm>
          <a:prstGeom prst="ellipse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/>
          </a:p>
        </p:txBody>
      </p:sp>
      <p:sp>
        <p:nvSpPr>
          <p:cNvPr id="49175" name="Oval 61"/>
          <p:cNvSpPr>
            <a:spLocks noChangeArrowheads="1"/>
          </p:cNvSpPr>
          <p:nvPr/>
        </p:nvSpPr>
        <p:spPr bwMode="auto">
          <a:xfrm rot="-5400000">
            <a:off x="6165851" y="4594225"/>
            <a:ext cx="63500" cy="66675"/>
          </a:xfrm>
          <a:prstGeom prst="ellipse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/>
          </a:p>
        </p:txBody>
      </p:sp>
      <p:sp>
        <p:nvSpPr>
          <p:cNvPr id="49176" name="Oval 62"/>
          <p:cNvSpPr>
            <a:spLocks noChangeArrowheads="1"/>
          </p:cNvSpPr>
          <p:nvPr/>
        </p:nvSpPr>
        <p:spPr bwMode="auto">
          <a:xfrm rot="-5400000">
            <a:off x="6243637" y="4598988"/>
            <a:ext cx="61913" cy="65088"/>
          </a:xfrm>
          <a:prstGeom prst="ellipse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/>
          </a:p>
        </p:txBody>
      </p:sp>
      <p:sp>
        <p:nvSpPr>
          <p:cNvPr id="49177" name="Line 63"/>
          <p:cNvSpPr>
            <a:spLocks noChangeShapeType="1"/>
          </p:cNvSpPr>
          <p:nvPr/>
        </p:nvSpPr>
        <p:spPr bwMode="auto">
          <a:xfrm rot="-5400000">
            <a:off x="6503194" y="4479132"/>
            <a:ext cx="60325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8" name="Line 64"/>
          <p:cNvSpPr>
            <a:spLocks noChangeShapeType="1"/>
          </p:cNvSpPr>
          <p:nvPr/>
        </p:nvSpPr>
        <p:spPr bwMode="auto">
          <a:xfrm rot="5400000" flipH="1">
            <a:off x="5876925" y="4470400"/>
            <a:ext cx="635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9" name="Line 65"/>
          <p:cNvSpPr>
            <a:spLocks noChangeShapeType="1"/>
          </p:cNvSpPr>
          <p:nvPr/>
        </p:nvSpPr>
        <p:spPr bwMode="auto">
          <a:xfrm rot="16200000" flipV="1">
            <a:off x="6223794" y="4131469"/>
            <a:ext cx="0" cy="6270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80" name="Line 66"/>
          <p:cNvSpPr>
            <a:spLocks noChangeShapeType="1"/>
          </p:cNvSpPr>
          <p:nvPr/>
        </p:nvSpPr>
        <p:spPr bwMode="auto">
          <a:xfrm flipV="1">
            <a:off x="5889625" y="4070350"/>
            <a:ext cx="93663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81" name="Line 67"/>
          <p:cNvSpPr>
            <a:spLocks noChangeShapeType="1"/>
          </p:cNvSpPr>
          <p:nvPr/>
        </p:nvSpPr>
        <p:spPr bwMode="auto">
          <a:xfrm>
            <a:off x="6491288" y="4116388"/>
            <a:ext cx="303212" cy="385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82" name="Line 68"/>
          <p:cNvSpPr>
            <a:spLocks noChangeShapeType="1"/>
          </p:cNvSpPr>
          <p:nvPr/>
        </p:nvSpPr>
        <p:spPr bwMode="auto">
          <a:xfrm flipH="1">
            <a:off x="7286625" y="4113213"/>
            <a:ext cx="279400" cy="3921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9183" name="Object 69"/>
          <p:cNvGraphicFramePr>
            <a:graphicFrameLocks noChangeAspect="1"/>
          </p:cNvGraphicFramePr>
          <p:nvPr/>
        </p:nvGraphicFramePr>
        <p:xfrm>
          <a:off x="7464425" y="3665538"/>
          <a:ext cx="203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43" name="Clip" r:id="rId14" imgW="983255" imgH="1207724" progId="MS_ClipArt_Gallery.2">
                  <p:embed/>
                </p:oleObj>
              </mc:Choice>
              <mc:Fallback>
                <p:oleObj name="Clip" r:id="rId14" imgW="983255" imgH="1207724" progId="MS_ClipArt_Gallery.2">
                  <p:embed/>
                  <p:pic>
                    <p:nvPicPr>
                      <p:cNvPr id="0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4425" y="3665538"/>
                        <a:ext cx="2032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84" name="Object 70"/>
          <p:cNvGraphicFramePr>
            <a:graphicFrameLocks noChangeAspect="1"/>
          </p:cNvGraphicFramePr>
          <p:nvPr/>
        </p:nvGraphicFramePr>
        <p:xfrm>
          <a:off x="6127750" y="3746500"/>
          <a:ext cx="203200" cy="239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44" name="Clip" r:id="rId16" imgW="983255" imgH="1207724" progId="MS_ClipArt_Gallery.2">
                  <p:embed/>
                </p:oleObj>
              </mc:Choice>
              <mc:Fallback>
                <p:oleObj name="Clip" r:id="rId16" imgW="983255" imgH="1207724" progId="MS_ClipArt_Gallery.2">
                  <p:embed/>
                  <p:pic>
                    <p:nvPicPr>
                      <p:cNvPr id="0" name="Object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7750" y="3746500"/>
                        <a:ext cx="203200" cy="239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9185" name="Group 72"/>
          <p:cNvGrpSpPr>
            <a:grpSpLocks/>
          </p:cNvGrpSpPr>
          <p:nvPr/>
        </p:nvGrpSpPr>
        <p:grpSpPr bwMode="auto">
          <a:xfrm>
            <a:off x="6475413" y="4943475"/>
            <a:ext cx="406400" cy="427038"/>
            <a:chOff x="2870" y="1518"/>
            <a:chExt cx="292" cy="320"/>
          </a:xfrm>
        </p:grpSpPr>
        <p:graphicFrame>
          <p:nvGraphicFramePr>
            <p:cNvPr id="49387" name="Object 73"/>
            <p:cNvGraphicFramePr>
              <a:graphicFrameLocks noChangeAspect="1"/>
            </p:cNvGraphicFramePr>
            <p:nvPr/>
          </p:nvGraphicFramePr>
          <p:xfrm>
            <a:off x="2870" y="1518"/>
            <a:ext cx="272" cy="2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645" name="Clip" r:id="rId17" imgW="826793" imgH="840481" progId="MS_ClipArt_Gallery.2">
                    <p:embed/>
                  </p:oleObj>
                </mc:Choice>
                <mc:Fallback>
                  <p:oleObj name="Clip" r:id="rId17" imgW="826793" imgH="840481" progId="MS_ClipArt_Gallery.2">
                    <p:embed/>
                    <p:pic>
                      <p:nvPicPr>
                        <p:cNvPr id="0" name="Object 7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70" y="1518"/>
                          <a:ext cx="272" cy="28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9388" name="Object 74"/>
            <p:cNvGraphicFramePr>
              <a:graphicFrameLocks noChangeAspect="1"/>
            </p:cNvGraphicFramePr>
            <p:nvPr/>
          </p:nvGraphicFramePr>
          <p:xfrm>
            <a:off x="2913" y="1602"/>
            <a:ext cx="249" cy="2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646" name="Clip" r:id="rId19" imgW="1268227" imgH="1200237" progId="MS_ClipArt_Gallery.2">
                    <p:embed/>
                  </p:oleObj>
                </mc:Choice>
                <mc:Fallback>
                  <p:oleObj name="Clip" r:id="rId19" imgW="1268227" imgH="1200237" progId="MS_ClipArt_Gallery.2">
                    <p:embed/>
                    <p:pic>
                      <p:nvPicPr>
                        <p:cNvPr id="0" name="Object 7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13" y="1602"/>
                          <a:ext cx="249" cy="2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9186" name="Group 75"/>
          <p:cNvGrpSpPr>
            <a:grpSpLocks/>
          </p:cNvGrpSpPr>
          <p:nvPr/>
        </p:nvGrpSpPr>
        <p:grpSpPr bwMode="auto">
          <a:xfrm>
            <a:off x="7253288" y="4975225"/>
            <a:ext cx="406400" cy="427038"/>
            <a:chOff x="2870" y="1518"/>
            <a:chExt cx="292" cy="320"/>
          </a:xfrm>
        </p:grpSpPr>
        <p:graphicFrame>
          <p:nvGraphicFramePr>
            <p:cNvPr id="49385" name="Object 76"/>
            <p:cNvGraphicFramePr>
              <a:graphicFrameLocks noChangeAspect="1"/>
            </p:cNvGraphicFramePr>
            <p:nvPr/>
          </p:nvGraphicFramePr>
          <p:xfrm>
            <a:off x="2870" y="1518"/>
            <a:ext cx="272" cy="2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647" name="Clip" r:id="rId21" imgW="826793" imgH="840481" progId="MS_ClipArt_Gallery.2">
                    <p:embed/>
                  </p:oleObj>
                </mc:Choice>
                <mc:Fallback>
                  <p:oleObj name="Clip" r:id="rId21" imgW="826793" imgH="840481" progId="MS_ClipArt_Gallery.2">
                    <p:embed/>
                    <p:pic>
                      <p:nvPicPr>
                        <p:cNvPr id="0" name="Object 7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70" y="1518"/>
                          <a:ext cx="272" cy="28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9386" name="Object 77"/>
            <p:cNvGraphicFramePr>
              <a:graphicFrameLocks noChangeAspect="1"/>
            </p:cNvGraphicFramePr>
            <p:nvPr/>
          </p:nvGraphicFramePr>
          <p:xfrm>
            <a:off x="2913" y="1602"/>
            <a:ext cx="249" cy="2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648" name="Clip" r:id="rId22" imgW="1268227" imgH="1200237" progId="MS_ClipArt_Gallery.2">
                    <p:embed/>
                  </p:oleObj>
                </mc:Choice>
                <mc:Fallback>
                  <p:oleObj name="Clip" r:id="rId22" imgW="1268227" imgH="1200237" progId="MS_ClipArt_Gallery.2">
                    <p:embed/>
                    <p:pic>
                      <p:nvPicPr>
                        <p:cNvPr id="0" name="Object 7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13" y="1602"/>
                          <a:ext cx="249" cy="2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9187" name="Group 78"/>
          <p:cNvGrpSpPr>
            <a:grpSpLocks/>
          </p:cNvGrpSpPr>
          <p:nvPr/>
        </p:nvGrpSpPr>
        <p:grpSpPr bwMode="auto">
          <a:xfrm>
            <a:off x="6838950" y="4691063"/>
            <a:ext cx="379413" cy="376237"/>
            <a:chOff x="4733" y="2082"/>
            <a:chExt cx="272" cy="282"/>
          </a:xfrm>
        </p:grpSpPr>
        <p:graphicFrame>
          <p:nvGraphicFramePr>
            <p:cNvPr id="49383" name="Object 79"/>
            <p:cNvGraphicFramePr>
              <a:graphicFrameLocks noChangeAspect="1"/>
            </p:cNvGraphicFramePr>
            <p:nvPr/>
          </p:nvGraphicFramePr>
          <p:xfrm>
            <a:off x="4733" y="2082"/>
            <a:ext cx="272" cy="2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649" name="Clip" r:id="rId23" imgW="826793" imgH="840481" progId="MS_ClipArt_Gallery.2">
                    <p:embed/>
                  </p:oleObj>
                </mc:Choice>
                <mc:Fallback>
                  <p:oleObj name="Clip" r:id="rId23" imgW="826793" imgH="840481" progId="MS_ClipArt_Gallery.2">
                    <p:embed/>
                    <p:pic>
                      <p:nvPicPr>
                        <p:cNvPr id="0" name="Object 7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33" y="2082"/>
                          <a:ext cx="272" cy="28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9384" name="Rectangle 80"/>
            <p:cNvSpPr>
              <a:spLocks noChangeArrowheads="1"/>
            </p:cNvSpPr>
            <p:nvPr/>
          </p:nvSpPr>
          <p:spPr bwMode="auto">
            <a:xfrm>
              <a:off x="4812" y="2181"/>
              <a:ext cx="192" cy="183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</p:grpSp>
      <p:sp>
        <p:nvSpPr>
          <p:cNvPr id="49188" name="Line 81"/>
          <p:cNvSpPr>
            <a:spLocks noChangeShapeType="1"/>
          </p:cNvSpPr>
          <p:nvPr/>
        </p:nvSpPr>
        <p:spPr bwMode="auto">
          <a:xfrm>
            <a:off x="7145338" y="4594225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9189" name="Group 82"/>
          <p:cNvGrpSpPr>
            <a:grpSpLocks/>
          </p:cNvGrpSpPr>
          <p:nvPr/>
        </p:nvGrpSpPr>
        <p:grpSpPr bwMode="auto">
          <a:xfrm>
            <a:off x="7866063" y="4017963"/>
            <a:ext cx="207962" cy="409575"/>
            <a:chOff x="4180" y="783"/>
            <a:chExt cx="150" cy="307"/>
          </a:xfrm>
        </p:grpSpPr>
        <p:sp>
          <p:nvSpPr>
            <p:cNvPr id="49375" name="AutoShape 83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376" name="Rectangle 84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377" name="Rectangle 85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378" name="AutoShape 86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379" name="Line 87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380" name="Line 88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381" name="Rectangle 89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382" name="Rectangle 90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</p:grpSp>
      <p:grpSp>
        <p:nvGrpSpPr>
          <p:cNvPr id="49190" name="Group 91"/>
          <p:cNvGrpSpPr>
            <a:grpSpLocks/>
          </p:cNvGrpSpPr>
          <p:nvPr/>
        </p:nvGrpSpPr>
        <p:grpSpPr bwMode="auto">
          <a:xfrm>
            <a:off x="7853363" y="4462463"/>
            <a:ext cx="207962" cy="409575"/>
            <a:chOff x="4180" y="783"/>
            <a:chExt cx="150" cy="307"/>
          </a:xfrm>
        </p:grpSpPr>
        <p:sp>
          <p:nvSpPr>
            <p:cNvPr id="49367" name="AutoShape 92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368" name="Rectangle 93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369" name="Rectangle 94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370" name="AutoShape 95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371" name="Line 96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372" name="Line 97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373" name="Rectangle 98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374" name="Rectangle 99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</p:grpSp>
      <p:sp>
        <p:nvSpPr>
          <p:cNvPr id="49191" name="Line 100"/>
          <p:cNvSpPr>
            <a:spLocks noChangeShapeType="1"/>
          </p:cNvSpPr>
          <p:nvPr/>
        </p:nvSpPr>
        <p:spPr bwMode="auto">
          <a:xfrm rot="5400000" flipH="1">
            <a:off x="7479506" y="4391819"/>
            <a:ext cx="6111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92" name="Line 101"/>
          <p:cNvSpPr>
            <a:spLocks noChangeShapeType="1"/>
          </p:cNvSpPr>
          <p:nvPr/>
        </p:nvSpPr>
        <p:spPr bwMode="auto">
          <a:xfrm rot="-5400000">
            <a:off x="7833519" y="4644231"/>
            <a:ext cx="0" cy="1031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93" name="Line 102"/>
          <p:cNvSpPr>
            <a:spLocks noChangeShapeType="1"/>
          </p:cNvSpPr>
          <p:nvPr/>
        </p:nvSpPr>
        <p:spPr bwMode="auto">
          <a:xfrm rot="-5400000">
            <a:off x="7823200" y="4175125"/>
            <a:ext cx="0" cy="8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94" name="Line 103"/>
          <p:cNvSpPr>
            <a:spLocks noChangeShapeType="1"/>
          </p:cNvSpPr>
          <p:nvPr/>
        </p:nvSpPr>
        <p:spPr bwMode="auto">
          <a:xfrm flipV="1">
            <a:off x="6502400" y="2316163"/>
            <a:ext cx="458788" cy="2079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95" name="Line 104"/>
          <p:cNvSpPr>
            <a:spLocks noChangeShapeType="1"/>
          </p:cNvSpPr>
          <p:nvPr/>
        </p:nvSpPr>
        <p:spPr bwMode="auto">
          <a:xfrm>
            <a:off x="7437438" y="2300288"/>
            <a:ext cx="485775" cy="2079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96" name="Line 105"/>
          <p:cNvSpPr>
            <a:spLocks noChangeShapeType="1"/>
          </p:cNvSpPr>
          <p:nvPr/>
        </p:nvSpPr>
        <p:spPr bwMode="auto">
          <a:xfrm flipH="1">
            <a:off x="7956550" y="2636838"/>
            <a:ext cx="241300" cy="6810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97" name="Line 106"/>
          <p:cNvSpPr>
            <a:spLocks noChangeShapeType="1"/>
          </p:cNvSpPr>
          <p:nvPr/>
        </p:nvSpPr>
        <p:spPr bwMode="auto">
          <a:xfrm>
            <a:off x="7186613" y="2413000"/>
            <a:ext cx="0" cy="43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98" name="Line 107"/>
          <p:cNvSpPr>
            <a:spLocks noChangeShapeType="1"/>
          </p:cNvSpPr>
          <p:nvPr/>
        </p:nvSpPr>
        <p:spPr bwMode="auto">
          <a:xfrm>
            <a:off x="7212013" y="3060700"/>
            <a:ext cx="534987" cy="368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99" name="Line 108"/>
          <p:cNvSpPr>
            <a:spLocks noChangeShapeType="1"/>
          </p:cNvSpPr>
          <p:nvPr/>
        </p:nvSpPr>
        <p:spPr bwMode="auto">
          <a:xfrm flipH="1">
            <a:off x="7672388" y="3525838"/>
            <a:ext cx="266700" cy="360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200" name="Line 109"/>
          <p:cNvSpPr>
            <a:spLocks noChangeShapeType="1"/>
          </p:cNvSpPr>
          <p:nvPr/>
        </p:nvSpPr>
        <p:spPr bwMode="auto">
          <a:xfrm flipH="1">
            <a:off x="7445375" y="2605088"/>
            <a:ext cx="560388" cy="384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201" name="Line 110"/>
          <p:cNvSpPr>
            <a:spLocks noChangeShapeType="1"/>
          </p:cNvSpPr>
          <p:nvPr/>
        </p:nvSpPr>
        <p:spPr bwMode="auto">
          <a:xfrm flipH="1">
            <a:off x="7454900" y="2044700"/>
            <a:ext cx="350838" cy="255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202" name="Line 111"/>
          <p:cNvSpPr>
            <a:spLocks noChangeShapeType="1"/>
          </p:cNvSpPr>
          <p:nvPr/>
        </p:nvSpPr>
        <p:spPr bwMode="auto">
          <a:xfrm flipH="1">
            <a:off x="8172450" y="2220913"/>
            <a:ext cx="201613" cy="176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9203" name="Group 112"/>
          <p:cNvGrpSpPr>
            <a:grpSpLocks/>
          </p:cNvGrpSpPr>
          <p:nvPr/>
        </p:nvGrpSpPr>
        <p:grpSpPr bwMode="auto">
          <a:xfrm>
            <a:off x="5983288" y="2413000"/>
            <a:ext cx="501650" cy="233363"/>
            <a:chOff x="3600" y="219"/>
            <a:chExt cx="360" cy="175"/>
          </a:xfrm>
        </p:grpSpPr>
        <p:sp>
          <p:nvSpPr>
            <p:cNvPr id="49354" name="Oval 113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355" name="Line 114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356" name="Line 115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357" name="Rectangle 116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358" name="Oval 117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grpSp>
          <p:nvGrpSpPr>
            <p:cNvPr id="49359" name="Group 118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49364" name="Line 11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65" name="Line 12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66" name="Line 12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9360" name="Group 122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49361" name="Line 12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62" name="Line 12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63" name="Line 12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9204" name="Group 126"/>
          <p:cNvGrpSpPr>
            <a:grpSpLocks/>
          </p:cNvGrpSpPr>
          <p:nvPr/>
        </p:nvGrpSpPr>
        <p:grpSpPr bwMode="auto">
          <a:xfrm>
            <a:off x="6935788" y="2184400"/>
            <a:ext cx="501650" cy="233363"/>
            <a:chOff x="3600" y="219"/>
            <a:chExt cx="360" cy="175"/>
          </a:xfrm>
        </p:grpSpPr>
        <p:sp>
          <p:nvSpPr>
            <p:cNvPr id="49341" name="Oval 127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342" name="Line 128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343" name="Line 129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344" name="Rectangle 130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345" name="Oval 131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grpSp>
          <p:nvGrpSpPr>
            <p:cNvPr id="49346" name="Group 132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49351" name="Line 13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52" name="Line 13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53" name="Line 13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9347" name="Group 136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49348" name="Line 13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49" name="Line 13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50" name="Line 13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9205" name="Group 140"/>
          <p:cNvGrpSpPr>
            <a:grpSpLocks/>
          </p:cNvGrpSpPr>
          <p:nvPr/>
        </p:nvGrpSpPr>
        <p:grpSpPr bwMode="auto">
          <a:xfrm>
            <a:off x="6953250" y="2841625"/>
            <a:ext cx="501650" cy="233363"/>
            <a:chOff x="3600" y="219"/>
            <a:chExt cx="360" cy="175"/>
          </a:xfrm>
        </p:grpSpPr>
        <p:sp>
          <p:nvSpPr>
            <p:cNvPr id="49328" name="Oval 141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329" name="Line 142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330" name="Line 143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331" name="Rectangle 144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332" name="Oval 145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grpSp>
          <p:nvGrpSpPr>
            <p:cNvPr id="49333" name="Group 146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49338" name="Line 14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39" name="Line 14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40" name="Line 14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9334" name="Group 150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49335" name="Line 15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36" name="Line 15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37" name="Line 15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9206" name="Group 154"/>
          <p:cNvGrpSpPr>
            <a:grpSpLocks/>
          </p:cNvGrpSpPr>
          <p:nvPr/>
        </p:nvGrpSpPr>
        <p:grpSpPr bwMode="auto">
          <a:xfrm>
            <a:off x="7923213" y="2392363"/>
            <a:ext cx="500062" cy="233362"/>
            <a:chOff x="3600" y="219"/>
            <a:chExt cx="360" cy="175"/>
          </a:xfrm>
        </p:grpSpPr>
        <p:sp>
          <p:nvSpPr>
            <p:cNvPr id="49315" name="Oval 155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316" name="Line 156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317" name="Line 157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318" name="Rectangle 158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319" name="Oval 159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grpSp>
          <p:nvGrpSpPr>
            <p:cNvPr id="49320" name="Group 160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49325" name="Line 16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26" name="Line 16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27" name="Line 16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9321" name="Group 164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49322" name="Line 16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23" name="Line 16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24" name="Line 16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9207" name="Group 168"/>
          <p:cNvGrpSpPr>
            <a:grpSpLocks/>
          </p:cNvGrpSpPr>
          <p:nvPr/>
        </p:nvGrpSpPr>
        <p:grpSpPr bwMode="auto">
          <a:xfrm>
            <a:off x="7729538" y="3289300"/>
            <a:ext cx="501650" cy="233363"/>
            <a:chOff x="3600" y="219"/>
            <a:chExt cx="360" cy="175"/>
          </a:xfrm>
        </p:grpSpPr>
        <p:sp>
          <p:nvSpPr>
            <p:cNvPr id="49302" name="Oval 169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303" name="Line 170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304" name="Line 171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305" name="Rectangle 172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306" name="Oval 173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grpSp>
          <p:nvGrpSpPr>
            <p:cNvPr id="49307" name="Group 174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49312" name="Line 17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13" name="Line 17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14" name="Line 17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9308" name="Group 178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49309" name="Line 17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10" name="Line 18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11" name="Line 18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9208" name="Group 182"/>
          <p:cNvGrpSpPr>
            <a:grpSpLocks/>
          </p:cNvGrpSpPr>
          <p:nvPr/>
        </p:nvGrpSpPr>
        <p:grpSpPr bwMode="auto">
          <a:xfrm>
            <a:off x="7396163" y="3873500"/>
            <a:ext cx="501650" cy="234950"/>
            <a:chOff x="3600" y="219"/>
            <a:chExt cx="360" cy="175"/>
          </a:xfrm>
        </p:grpSpPr>
        <p:sp>
          <p:nvSpPr>
            <p:cNvPr id="49289" name="Oval 183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90" name="Line 184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91" name="Line 185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92" name="Rectangle 186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93" name="Oval 187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grpSp>
          <p:nvGrpSpPr>
            <p:cNvPr id="49294" name="Group 188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49299" name="Line 18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00" name="Line 19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01" name="Line 19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9295" name="Group 192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49296" name="Line 19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97" name="Line 19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98" name="Line 19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9209" name="Group 196"/>
          <p:cNvGrpSpPr>
            <a:grpSpLocks/>
          </p:cNvGrpSpPr>
          <p:nvPr/>
        </p:nvGrpSpPr>
        <p:grpSpPr bwMode="auto">
          <a:xfrm>
            <a:off x="6786563" y="4362450"/>
            <a:ext cx="500062" cy="233363"/>
            <a:chOff x="3600" y="219"/>
            <a:chExt cx="360" cy="175"/>
          </a:xfrm>
        </p:grpSpPr>
        <p:sp>
          <p:nvSpPr>
            <p:cNvPr id="49276" name="Oval 197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77" name="Line 198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78" name="Line 199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79" name="Rectangle 200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80" name="Oval 201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grpSp>
          <p:nvGrpSpPr>
            <p:cNvPr id="49281" name="Group 202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49286" name="Line 20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87" name="Line 20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88" name="Line 20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9282" name="Group 206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49283" name="Line 20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84" name="Line 20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85" name="Line 20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9210" name="Group 210"/>
          <p:cNvGrpSpPr>
            <a:grpSpLocks/>
          </p:cNvGrpSpPr>
          <p:nvPr/>
        </p:nvGrpSpPr>
        <p:grpSpPr bwMode="auto">
          <a:xfrm>
            <a:off x="5983288" y="3986213"/>
            <a:ext cx="501650" cy="233362"/>
            <a:chOff x="3600" y="219"/>
            <a:chExt cx="360" cy="175"/>
          </a:xfrm>
        </p:grpSpPr>
        <p:sp>
          <p:nvSpPr>
            <p:cNvPr id="49263" name="Oval 211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64" name="Line 212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65" name="Line 213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66" name="Rectangle 214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67" name="Oval 215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grpSp>
          <p:nvGrpSpPr>
            <p:cNvPr id="49268" name="Group 216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49273" name="Line 21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74" name="Line 21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75" name="Line 21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9269" name="Group 220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49270" name="Line 22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71" name="Line 22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72" name="Line 22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9211" name="Line 224"/>
          <p:cNvSpPr>
            <a:spLocks noChangeShapeType="1"/>
          </p:cNvSpPr>
          <p:nvPr/>
        </p:nvSpPr>
        <p:spPr bwMode="auto">
          <a:xfrm flipV="1">
            <a:off x="6238875" y="4198938"/>
            <a:ext cx="1588" cy="2492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9212" name="Group 254"/>
          <p:cNvGrpSpPr>
            <a:grpSpLocks/>
          </p:cNvGrpSpPr>
          <p:nvPr/>
        </p:nvGrpSpPr>
        <p:grpSpPr bwMode="auto">
          <a:xfrm>
            <a:off x="4692650" y="1533525"/>
            <a:ext cx="814388" cy="854075"/>
            <a:chOff x="4180" y="744"/>
            <a:chExt cx="513" cy="538"/>
          </a:xfrm>
        </p:grpSpPr>
        <p:sp>
          <p:nvSpPr>
            <p:cNvPr id="49256" name="Rectangle 227"/>
            <p:cNvSpPr>
              <a:spLocks noChangeArrowheads="1"/>
            </p:cNvSpPr>
            <p:nvPr/>
          </p:nvSpPr>
          <p:spPr bwMode="auto">
            <a:xfrm>
              <a:off x="4242" y="747"/>
              <a:ext cx="426" cy="4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57" name="Rectangle 228"/>
            <p:cNvSpPr>
              <a:spLocks noChangeArrowheads="1"/>
            </p:cNvSpPr>
            <p:nvPr/>
          </p:nvSpPr>
          <p:spPr bwMode="auto">
            <a:xfrm>
              <a:off x="4221" y="762"/>
              <a:ext cx="435" cy="50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58" name="Rectangle 229"/>
            <p:cNvSpPr>
              <a:spLocks noChangeArrowheads="1"/>
            </p:cNvSpPr>
            <p:nvPr/>
          </p:nvSpPr>
          <p:spPr bwMode="auto">
            <a:xfrm>
              <a:off x="4224" y="873"/>
              <a:ext cx="426" cy="1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59" name="Text Box 230"/>
            <p:cNvSpPr txBox="1">
              <a:spLocks noChangeArrowheads="1"/>
            </p:cNvSpPr>
            <p:nvPr/>
          </p:nvSpPr>
          <p:spPr bwMode="auto">
            <a:xfrm>
              <a:off x="4180" y="744"/>
              <a:ext cx="513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000">
                  <a:latin typeface="Comic Sans MS" charset="0"/>
                </a:rPr>
                <a:t>application</a:t>
              </a:r>
            </a:p>
            <a:p>
              <a:pPr eaLnBrk="1" hangingPunct="1"/>
              <a:r>
                <a:rPr lang="en-US" altLang="x-none" sz="1000">
                  <a:solidFill>
                    <a:schemeClr val="bg1"/>
                  </a:solidFill>
                  <a:latin typeface="Comic Sans MS" charset="0"/>
                </a:rPr>
                <a:t>transport</a:t>
              </a:r>
              <a:endParaRPr lang="en-US" altLang="x-none" sz="1000">
                <a:latin typeface="Comic Sans MS" charset="0"/>
              </a:endParaRPr>
            </a:p>
            <a:p>
              <a:pPr eaLnBrk="1" hangingPunct="1"/>
              <a:r>
                <a:rPr lang="en-US" altLang="x-none" sz="1000">
                  <a:latin typeface="Comic Sans MS" charset="0"/>
                </a:rPr>
                <a:t>network</a:t>
              </a:r>
            </a:p>
            <a:p>
              <a:pPr eaLnBrk="1" hangingPunct="1"/>
              <a:r>
                <a:rPr lang="en-US" altLang="x-none" sz="1000">
                  <a:latin typeface="Comic Sans MS" charset="0"/>
                </a:rPr>
                <a:t>data link</a:t>
              </a:r>
            </a:p>
            <a:p>
              <a:pPr eaLnBrk="1" hangingPunct="1"/>
              <a:r>
                <a:rPr lang="en-US" altLang="x-none" sz="1000">
                  <a:latin typeface="Comic Sans MS" charset="0"/>
                </a:rPr>
                <a:t>physical</a:t>
              </a:r>
              <a:endParaRPr lang="en-US" altLang="x-none">
                <a:latin typeface="Times New Roman" charset="0"/>
              </a:endParaRPr>
            </a:p>
          </p:txBody>
        </p:sp>
        <p:sp>
          <p:nvSpPr>
            <p:cNvPr id="49260" name="Line 231"/>
            <p:cNvSpPr>
              <a:spLocks noChangeShapeType="1"/>
            </p:cNvSpPr>
            <p:nvPr/>
          </p:nvSpPr>
          <p:spPr bwMode="auto">
            <a:xfrm>
              <a:off x="4221" y="978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61" name="Line 232"/>
            <p:cNvSpPr>
              <a:spLocks noChangeShapeType="1"/>
            </p:cNvSpPr>
            <p:nvPr/>
          </p:nvSpPr>
          <p:spPr bwMode="auto">
            <a:xfrm>
              <a:off x="4227" y="1065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62" name="Line 233"/>
            <p:cNvSpPr>
              <a:spLocks noChangeShapeType="1"/>
            </p:cNvSpPr>
            <p:nvPr/>
          </p:nvSpPr>
          <p:spPr bwMode="auto">
            <a:xfrm>
              <a:off x="4227" y="1152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9213" name="Group 255"/>
          <p:cNvGrpSpPr>
            <a:grpSpLocks/>
          </p:cNvGrpSpPr>
          <p:nvPr/>
        </p:nvGrpSpPr>
        <p:grpSpPr bwMode="auto">
          <a:xfrm>
            <a:off x="7816850" y="4419600"/>
            <a:ext cx="814388" cy="854075"/>
            <a:chOff x="4180" y="744"/>
            <a:chExt cx="513" cy="538"/>
          </a:xfrm>
        </p:grpSpPr>
        <p:sp>
          <p:nvSpPr>
            <p:cNvPr id="49249" name="Rectangle 256"/>
            <p:cNvSpPr>
              <a:spLocks noChangeArrowheads="1"/>
            </p:cNvSpPr>
            <p:nvPr/>
          </p:nvSpPr>
          <p:spPr bwMode="auto">
            <a:xfrm>
              <a:off x="4242" y="747"/>
              <a:ext cx="426" cy="4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50" name="Rectangle 257"/>
            <p:cNvSpPr>
              <a:spLocks noChangeArrowheads="1"/>
            </p:cNvSpPr>
            <p:nvPr/>
          </p:nvSpPr>
          <p:spPr bwMode="auto">
            <a:xfrm>
              <a:off x="4221" y="762"/>
              <a:ext cx="435" cy="50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51" name="Rectangle 258"/>
            <p:cNvSpPr>
              <a:spLocks noChangeArrowheads="1"/>
            </p:cNvSpPr>
            <p:nvPr/>
          </p:nvSpPr>
          <p:spPr bwMode="auto">
            <a:xfrm>
              <a:off x="4224" y="873"/>
              <a:ext cx="426" cy="1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52" name="Text Box 259"/>
            <p:cNvSpPr txBox="1">
              <a:spLocks noChangeArrowheads="1"/>
            </p:cNvSpPr>
            <p:nvPr/>
          </p:nvSpPr>
          <p:spPr bwMode="auto">
            <a:xfrm>
              <a:off x="4180" y="744"/>
              <a:ext cx="513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000">
                  <a:latin typeface="Comic Sans MS" charset="0"/>
                </a:rPr>
                <a:t>application</a:t>
              </a:r>
            </a:p>
            <a:p>
              <a:pPr eaLnBrk="1" hangingPunct="1"/>
              <a:r>
                <a:rPr lang="en-US" altLang="x-none" sz="1000">
                  <a:solidFill>
                    <a:schemeClr val="bg1"/>
                  </a:solidFill>
                  <a:latin typeface="Comic Sans MS" charset="0"/>
                </a:rPr>
                <a:t>transport</a:t>
              </a:r>
              <a:endParaRPr lang="en-US" altLang="x-none" sz="1000">
                <a:latin typeface="Comic Sans MS" charset="0"/>
              </a:endParaRPr>
            </a:p>
            <a:p>
              <a:pPr eaLnBrk="1" hangingPunct="1"/>
              <a:r>
                <a:rPr lang="en-US" altLang="x-none" sz="1000">
                  <a:latin typeface="Comic Sans MS" charset="0"/>
                </a:rPr>
                <a:t>network</a:t>
              </a:r>
            </a:p>
            <a:p>
              <a:pPr eaLnBrk="1" hangingPunct="1"/>
              <a:r>
                <a:rPr lang="en-US" altLang="x-none" sz="1000">
                  <a:latin typeface="Comic Sans MS" charset="0"/>
                </a:rPr>
                <a:t>data link</a:t>
              </a:r>
            </a:p>
            <a:p>
              <a:pPr eaLnBrk="1" hangingPunct="1"/>
              <a:r>
                <a:rPr lang="en-US" altLang="x-none" sz="1000">
                  <a:latin typeface="Comic Sans MS" charset="0"/>
                </a:rPr>
                <a:t>physical</a:t>
              </a:r>
              <a:endParaRPr lang="en-US" altLang="x-none">
                <a:latin typeface="Times New Roman" charset="0"/>
              </a:endParaRPr>
            </a:p>
          </p:txBody>
        </p:sp>
        <p:sp>
          <p:nvSpPr>
            <p:cNvPr id="49253" name="Line 260"/>
            <p:cNvSpPr>
              <a:spLocks noChangeShapeType="1"/>
            </p:cNvSpPr>
            <p:nvPr/>
          </p:nvSpPr>
          <p:spPr bwMode="auto">
            <a:xfrm>
              <a:off x="4221" y="978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54" name="Line 261"/>
            <p:cNvSpPr>
              <a:spLocks noChangeShapeType="1"/>
            </p:cNvSpPr>
            <p:nvPr/>
          </p:nvSpPr>
          <p:spPr bwMode="auto">
            <a:xfrm>
              <a:off x="4227" y="1065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55" name="Line 262"/>
            <p:cNvSpPr>
              <a:spLocks noChangeShapeType="1"/>
            </p:cNvSpPr>
            <p:nvPr/>
          </p:nvSpPr>
          <p:spPr bwMode="auto">
            <a:xfrm>
              <a:off x="4227" y="1152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9214" name="Group 263"/>
          <p:cNvGrpSpPr>
            <a:grpSpLocks/>
          </p:cNvGrpSpPr>
          <p:nvPr/>
        </p:nvGrpSpPr>
        <p:grpSpPr bwMode="auto">
          <a:xfrm>
            <a:off x="7154863" y="3538538"/>
            <a:ext cx="814387" cy="701675"/>
            <a:chOff x="2923" y="3345"/>
            <a:chExt cx="513" cy="442"/>
          </a:xfrm>
        </p:grpSpPr>
        <p:sp>
          <p:nvSpPr>
            <p:cNvPr id="49244" name="Rectangle 264"/>
            <p:cNvSpPr>
              <a:spLocks noChangeArrowheads="1"/>
            </p:cNvSpPr>
            <p:nvPr/>
          </p:nvSpPr>
          <p:spPr bwMode="auto">
            <a:xfrm>
              <a:off x="2988" y="3444"/>
              <a:ext cx="426" cy="30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45" name="Rectangle 265"/>
            <p:cNvSpPr>
              <a:spLocks noChangeArrowheads="1"/>
            </p:cNvSpPr>
            <p:nvPr/>
          </p:nvSpPr>
          <p:spPr bwMode="auto">
            <a:xfrm>
              <a:off x="2961" y="3465"/>
              <a:ext cx="435" cy="3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46" name="Text Box 266"/>
            <p:cNvSpPr txBox="1">
              <a:spLocks noChangeArrowheads="1"/>
            </p:cNvSpPr>
            <p:nvPr/>
          </p:nvSpPr>
          <p:spPr bwMode="auto">
            <a:xfrm>
              <a:off x="2923" y="3345"/>
              <a:ext cx="51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x-none" sz="1000">
                <a:latin typeface="Comic Sans MS" charset="0"/>
              </a:endParaRPr>
            </a:p>
            <a:p>
              <a:pPr eaLnBrk="1" hangingPunct="1"/>
              <a:r>
                <a:rPr lang="en-US" altLang="x-none" sz="1000">
                  <a:latin typeface="Comic Sans MS" charset="0"/>
                </a:rPr>
                <a:t>network</a:t>
              </a:r>
            </a:p>
            <a:p>
              <a:pPr eaLnBrk="1" hangingPunct="1"/>
              <a:r>
                <a:rPr lang="en-US" altLang="x-none" sz="1000">
                  <a:latin typeface="Comic Sans MS" charset="0"/>
                </a:rPr>
                <a:t>data link</a:t>
              </a:r>
            </a:p>
            <a:p>
              <a:pPr eaLnBrk="1" hangingPunct="1"/>
              <a:r>
                <a:rPr lang="en-US" altLang="x-none" sz="1000">
                  <a:latin typeface="Comic Sans MS" charset="0"/>
                </a:rPr>
                <a:t>physical</a:t>
              </a:r>
              <a:endParaRPr lang="en-US" altLang="x-none">
                <a:latin typeface="Times New Roman" charset="0"/>
              </a:endParaRPr>
            </a:p>
          </p:txBody>
        </p:sp>
        <p:sp>
          <p:nvSpPr>
            <p:cNvPr id="49247" name="Line 267"/>
            <p:cNvSpPr>
              <a:spLocks noChangeShapeType="1"/>
            </p:cNvSpPr>
            <p:nvPr/>
          </p:nvSpPr>
          <p:spPr bwMode="auto">
            <a:xfrm>
              <a:off x="2958" y="3657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48" name="Line 268"/>
            <p:cNvSpPr>
              <a:spLocks noChangeShapeType="1"/>
            </p:cNvSpPr>
            <p:nvPr/>
          </p:nvSpPr>
          <p:spPr bwMode="auto">
            <a:xfrm>
              <a:off x="2964" y="3561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9215" name="Group 269"/>
          <p:cNvGrpSpPr>
            <a:grpSpLocks/>
          </p:cNvGrpSpPr>
          <p:nvPr/>
        </p:nvGrpSpPr>
        <p:grpSpPr bwMode="auto">
          <a:xfrm>
            <a:off x="7688263" y="2957513"/>
            <a:ext cx="814387" cy="701675"/>
            <a:chOff x="2923" y="3345"/>
            <a:chExt cx="513" cy="442"/>
          </a:xfrm>
        </p:grpSpPr>
        <p:sp>
          <p:nvSpPr>
            <p:cNvPr id="49239" name="Rectangle 270"/>
            <p:cNvSpPr>
              <a:spLocks noChangeArrowheads="1"/>
            </p:cNvSpPr>
            <p:nvPr/>
          </p:nvSpPr>
          <p:spPr bwMode="auto">
            <a:xfrm>
              <a:off x="2988" y="3444"/>
              <a:ext cx="426" cy="30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40" name="Rectangle 271"/>
            <p:cNvSpPr>
              <a:spLocks noChangeArrowheads="1"/>
            </p:cNvSpPr>
            <p:nvPr/>
          </p:nvSpPr>
          <p:spPr bwMode="auto">
            <a:xfrm>
              <a:off x="2961" y="3465"/>
              <a:ext cx="435" cy="3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41" name="Text Box 272"/>
            <p:cNvSpPr txBox="1">
              <a:spLocks noChangeArrowheads="1"/>
            </p:cNvSpPr>
            <p:nvPr/>
          </p:nvSpPr>
          <p:spPr bwMode="auto">
            <a:xfrm>
              <a:off x="2923" y="3345"/>
              <a:ext cx="51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x-none" sz="1000">
                <a:latin typeface="Comic Sans MS" charset="0"/>
              </a:endParaRPr>
            </a:p>
            <a:p>
              <a:pPr eaLnBrk="1" hangingPunct="1"/>
              <a:r>
                <a:rPr lang="en-US" altLang="x-none" sz="1000">
                  <a:latin typeface="Comic Sans MS" charset="0"/>
                </a:rPr>
                <a:t>network</a:t>
              </a:r>
            </a:p>
            <a:p>
              <a:pPr eaLnBrk="1" hangingPunct="1"/>
              <a:r>
                <a:rPr lang="en-US" altLang="x-none" sz="1000">
                  <a:latin typeface="Comic Sans MS" charset="0"/>
                </a:rPr>
                <a:t>data link</a:t>
              </a:r>
            </a:p>
            <a:p>
              <a:pPr eaLnBrk="1" hangingPunct="1"/>
              <a:r>
                <a:rPr lang="en-US" altLang="x-none" sz="1000">
                  <a:latin typeface="Comic Sans MS" charset="0"/>
                </a:rPr>
                <a:t>physical</a:t>
              </a:r>
              <a:endParaRPr lang="en-US" altLang="x-none">
                <a:latin typeface="Times New Roman" charset="0"/>
              </a:endParaRPr>
            </a:p>
          </p:txBody>
        </p:sp>
        <p:sp>
          <p:nvSpPr>
            <p:cNvPr id="49242" name="Line 273"/>
            <p:cNvSpPr>
              <a:spLocks noChangeShapeType="1"/>
            </p:cNvSpPr>
            <p:nvPr/>
          </p:nvSpPr>
          <p:spPr bwMode="auto">
            <a:xfrm>
              <a:off x="2958" y="3657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43" name="Line 274"/>
            <p:cNvSpPr>
              <a:spLocks noChangeShapeType="1"/>
            </p:cNvSpPr>
            <p:nvPr/>
          </p:nvSpPr>
          <p:spPr bwMode="auto">
            <a:xfrm>
              <a:off x="2964" y="3561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9216" name="Group 275"/>
          <p:cNvGrpSpPr>
            <a:grpSpLocks/>
          </p:cNvGrpSpPr>
          <p:nvPr/>
        </p:nvGrpSpPr>
        <p:grpSpPr bwMode="auto">
          <a:xfrm>
            <a:off x="6802438" y="2652713"/>
            <a:ext cx="814387" cy="701675"/>
            <a:chOff x="2923" y="3345"/>
            <a:chExt cx="513" cy="442"/>
          </a:xfrm>
        </p:grpSpPr>
        <p:sp>
          <p:nvSpPr>
            <p:cNvPr id="49234" name="Rectangle 276"/>
            <p:cNvSpPr>
              <a:spLocks noChangeArrowheads="1"/>
            </p:cNvSpPr>
            <p:nvPr/>
          </p:nvSpPr>
          <p:spPr bwMode="auto">
            <a:xfrm>
              <a:off x="2988" y="3444"/>
              <a:ext cx="426" cy="30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35" name="Rectangle 277"/>
            <p:cNvSpPr>
              <a:spLocks noChangeArrowheads="1"/>
            </p:cNvSpPr>
            <p:nvPr/>
          </p:nvSpPr>
          <p:spPr bwMode="auto">
            <a:xfrm>
              <a:off x="2961" y="3465"/>
              <a:ext cx="435" cy="3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36" name="Text Box 278"/>
            <p:cNvSpPr txBox="1">
              <a:spLocks noChangeArrowheads="1"/>
            </p:cNvSpPr>
            <p:nvPr/>
          </p:nvSpPr>
          <p:spPr bwMode="auto">
            <a:xfrm>
              <a:off x="2923" y="3345"/>
              <a:ext cx="51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x-none" sz="1000">
                <a:latin typeface="Comic Sans MS" charset="0"/>
              </a:endParaRPr>
            </a:p>
            <a:p>
              <a:pPr eaLnBrk="1" hangingPunct="1"/>
              <a:r>
                <a:rPr lang="en-US" altLang="x-none" sz="1000">
                  <a:latin typeface="Comic Sans MS" charset="0"/>
                </a:rPr>
                <a:t>network</a:t>
              </a:r>
            </a:p>
            <a:p>
              <a:pPr eaLnBrk="1" hangingPunct="1"/>
              <a:r>
                <a:rPr lang="en-US" altLang="x-none" sz="1000">
                  <a:latin typeface="Comic Sans MS" charset="0"/>
                </a:rPr>
                <a:t>data link</a:t>
              </a:r>
            </a:p>
            <a:p>
              <a:pPr eaLnBrk="1" hangingPunct="1"/>
              <a:r>
                <a:rPr lang="en-US" altLang="x-none" sz="1000">
                  <a:latin typeface="Comic Sans MS" charset="0"/>
                </a:rPr>
                <a:t>physical</a:t>
              </a:r>
              <a:endParaRPr lang="en-US" altLang="x-none">
                <a:latin typeface="Times New Roman" charset="0"/>
              </a:endParaRPr>
            </a:p>
          </p:txBody>
        </p:sp>
        <p:sp>
          <p:nvSpPr>
            <p:cNvPr id="49237" name="Line 279"/>
            <p:cNvSpPr>
              <a:spLocks noChangeShapeType="1"/>
            </p:cNvSpPr>
            <p:nvPr/>
          </p:nvSpPr>
          <p:spPr bwMode="auto">
            <a:xfrm>
              <a:off x="2958" y="3657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38" name="Line 280"/>
            <p:cNvSpPr>
              <a:spLocks noChangeShapeType="1"/>
            </p:cNvSpPr>
            <p:nvPr/>
          </p:nvSpPr>
          <p:spPr bwMode="auto">
            <a:xfrm>
              <a:off x="2964" y="3561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9217" name="Group 281"/>
          <p:cNvGrpSpPr>
            <a:grpSpLocks/>
          </p:cNvGrpSpPr>
          <p:nvPr/>
        </p:nvGrpSpPr>
        <p:grpSpPr bwMode="auto">
          <a:xfrm>
            <a:off x="6735763" y="1881188"/>
            <a:ext cx="814387" cy="701675"/>
            <a:chOff x="2923" y="3345"/>
            <a:chExt cx="513" cy="442"/>
          </a:xfrm>
        </p:grpSpPr>
        <p:sp>
          <p:nvSpPr>
            <p:cNvPr id="49229" name="Rectangle 282"/>
            <p:cNvSpPr>
              <a:spLocks noChangeArrowheads="1"/>
            </p:cNvSpPr>
            <p:nvPr/>
          </p:nvSpPr>
          <p:spPr bwMode="auto">
            <a:xfrm>
              <a:off x="2988" y="3444"/>
              <a:ext cx="426" cy="30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30" name="Rectangle 283"/>
            <p:cNvSpPr>
              <a:spLocks noChangeArrowheads="1"/>
            </p:cNvSpPr>
            <p:nvPr/>
          </p:nvSpPr>
          <p:spPr bwMode="auto">
            <a:xfrm>
              <a:off x="2961" y="3465"/>
              <a:ext cx="435" cy="3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31" name="Text Box 284"/>
            <p:cNvSpPr txBox="1">
              <a:spLocks noChangeArrowheads="1"/>
            </p:cNvSpPr>
            <p:nvPr/>
          </p:nvSpPr>
          <p:spPr bwMode="auto">
            <a:xfrm>
              <a:off x="2923" y="3345"/>
              <a:ext cx="51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x-none" sz="1000">
                <a:latin typeface="Comic Sans MS" charset="0"/>
              </a:endParaRPr>
            </a:p>
            <a:p>
              <a:pPr eaLnBrk="1" hangingPunct="1"/>
              <a:r>
                <a:rPr lang="en-US" altLang="x-none" sz="1000">
                  <a:latin typeface="Comic Sans MS" charset="0"/>
                </a:rPr>
                <a:t>network</a:t>
              </a:r>
            </a:p>
            <a:p>
              <a:pPr eaLnBrk="1" hangingPunct="1"/>
              <a:r>
                <a:rPr lang="en-US" altLang="x-none" sz="1000">
                  <a:latin typeface="Comic Sans MS" charset="0"/>
                </a:rPr>
                <a:t>data link</a:t>
              </a:r>
            </a:p>
            <a:p>
              <a:pPr eaLnBrk="1" hangingPunct="1"/>
              <a:r>
                <a:rPr lang="en-US" altLang="x-none" sz="1000">
                  <a:latin typeface="Comic Sans MS" charset="0"/>
                </a:rPr>
                <a:t>physical</a:t>
              </a:r>
              <a:endParaRPr lang="en-US" altLang="x-none">
                <a:latin typeface="Times New Roman" charset="0"/>
              </a:endParaRPr>
            </a:p>
          </p:txBody>
        </p:sp>
        <p:sp>
          <p:nvSpPr>
            <p:cNvPr id="49232" name="Line 285"/>
            <p:cNvSpPr>
              <a:spLocks noChangeShapeType="1"/>
            </p:cNvSpPr>
            <p:nvPr/>
          </p:nvSpPr>
          <p:spPr bwMode="auto">
            <a:xfrm>
              <a:off x="2958" y="3657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33" name="Line 286"/>
            <p:cNvSpPr>
              <a:spLocks noChangeShapeType="1"/>
            </p:cNvSpPr>
            <p:nvPr/>
          </p:nvSpPr>
          <p:spPr bwMode="auto">
            <a:xfrm>
              <a:off x="2964" y="3561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9218" name="Group 287"/>
          <p:cNvGrpSpPr>
            <a:grpSpLocks/>
          </p:cNvGrpSpPr>
          <p:nvPr/>
        </p:nvGrpSpPr>
        <p:grpSpPr bwMode="auto">
          <a:xfrm>
            <a:off x="5802313" y="2166938"/>
            <a:ext cx="814387" cy="701675"/>
            <a:chOff x="2923" y="3345"/>
            <a:chExt cx="513" cy="442"/>
          </a:xfrm>
        </p:grpSpPr>
        <p:sp>
          <p:nvSpPr>
            <p:cNvPr id="49224" name="Rectangle 288"/>
            <p:cNvSpPr>
              <a:spLocks noChangeArrowheads="1"/>
            </p:cNvSpPr>
            <p:nvPr/>
          </p:nvSpPr>
          <p:spPr bwMode="auto">
            <a:xfrm>
              <a:off x="2988" y="3444"/>
              <a:ext cx="426" cy="30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25" name="Rectangle 289"/>
            <p:cNvSpPr>
              <a:spLocks noChangeArrowheads="1"/>
            </p:cNvSpPr>
            <p:nvPr/>
          </p:nvSpPr>
          <p:spPr bwMode="auto">
            <a:xfrm>
              <a:off x="2961" y="3465"/>
              <a:ext cx="435" cy="3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26" name="Text Box 290"/>
            <p:cNvSpPr txBox="1">
              <a:spLocks noChangeArrowheads="1"/>
            </p:cNvSpPr>
            <p:nvPr/>
          </p:nvSpPr>
          <p:spPr bwMode="auto">
            <a:xfrm>
              <a:off x="2923" y="3345"/>
              <a:ext cx="51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x-none" sz="1000">
                <a:latin typeface="Comic Sans MS" charset="0"/>
              </a:endParaRPr>
            </a:p>
            <a:p>
              <a:pPr eaLnBrk="1" hangingPunct="1"/>
              <a:r>
                <a:rPr lang="en-US" altLang="x-none" sz="1000">
                  <a:latin typeface="Comic Sans MS" charset="0"/>
                </a:rPr>
                <a:t>network</a:t>
              </a:r>
            </a:p>
            <a:p>
              <a:pPr eaLnBrk="1" hangingPunct="1"/>
              <a:r>
                <a:rPr lang="en-US" altLang="x-none" sz="1000">
                  <a:latin typeface="Comic Sans MS" charset="0"/>
                </a:rPr>
                <a:t>data link</a:t>
              </a:r>
            </a:p>
            <a:p>
              <a:pPr eaLnBrk="1" hangingPunct="1"/>
              <a:r>
                <a:rPr lang="en-US" altLang="x-none" sz="1000">
                  <a:latin typeface="Comic Sans MS" charset="0"/>
                </a:rPr>
                <a:t>physical</a:t>
              </a:r>
              <a:endParaRPr lang="en-US" altLang="x-none">
                <a:latin typeface="Times New Roman" charset="0"/>
              </a:endParaRPr>
            </a:p>
          </p:txBody>
        </p:sp>
        <p:sp>
          <p:nvSpPr>
            <p:cNvPr id="49227" name="Line 291"/>
            <p:cNvSpPr>
              <a:spLocks noChangeShapeType="1"/>
            </p:cNvSpPr>
            <p:nvPr/>
          </p:nvSpPr>
          <p:spPr bwMode="auto">
            <a:xfrm>
              <a:off x="2958" y="3657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28" name="Line 292"/>
            <p:cNvSpPr>
              <a:spLocks noChangeShapeType="1"/>
            </p:cNvSpPr>
            <p:nvPr/>
          </p:nvSpPr>
          <p:spPr bwMode="auto">
            <a:xfrm>
              <a:off x="2964" y="3561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9219" name="Group 298"/>
          <p:cNvGrpSpPr>
            <a:grpSpLocks/>
          </p:cNvGrpSpPr>
          <p:nvPr/>
        </p:nvGrpSpPr>
        <p:grpSpPr bwMode="auto">
          <a:xfrm rot="2937887">
            <a:off x="4748213" y="2986088"/>
            <a:ext cx="3781425" cy="434975"/>
            <a:chOff x="2937" y="3579"/>
            <a:chExt cx="2382" cy="274"/>
          </a:xfrm>
        </p:grpSpPr>
        <p:sp>
          <p:nvSpPr>
            <p:cNvPr id="49220" name="Rectangle 295"/>
            <p:cNvSpPr>
              <a:spLocks noChangeArrowheads="1"/>
            </p:cNvSpPr>
            <p:nvPr/>
          </p:nvSpPr>
          <p:spPr bwMode="auto">
            <a:xfrm>
              <a:off x="3168" y="3630"/>
              <a:ext cx="1920" cy="17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49221" name="Text Box 293"/>
            <p:cNvSpPr txBox="1">
              <a:spLocks noChangeArrowheads="1"/>
            </p:cNvSpPr>
            <p:nvPr/>
          </p:nvSpPr>
          <p:spPr bwMode="auto">
            <a:xfrm>
              <a:off x="3343" y="3617"/>
              <a:ext cx="161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600">
                  <a:solidFill>
                    <a:schemeClr val="bg1"/>
                  </a:solidFill>
                  <a:latin typeface="Comic Sans MS" charset="0"/>
                </a:rPr>
                <a:t>logical end-end transport</a:t>
              </a:r>
              <a:endParaRPr lang="en-US" altLang="x-none" sz="1600">
                <a:latin typeface="Comic Sans MS" charset="0"/>
              </a:endParaRPr>
            </a:p>
          </p:txBody>
        </p:sp>
        <p:sp>
          <p:nvSpPr>
            <p:cNvPr id="49222" name="Freeform 296"/>
            <p:cNvSpPr>
              <a:spLocks/>
            </p:cNvSpPr>
            <p:nvPr/>
          </p:nvSpPr>
          <p:spPr bwMode="auto">
            <a:xfrm>
              <a:off x="2937" y="3579"/>
              <a:ext cx="282" cy="264"/>
            </a:xfrm>
            <a:custGeom>
              <a:avLst/>
              <a:gdLst>
                <a:gd name="T0" fmla="*/ 282 w 282"/>
                <a:gd name="T1" fmla="*/ 0 h 264"/>
                <a:gd name="T2" fmla="*/ 282 w 282"/>
                <a:gd name="T3" fmla="*/ 264 h 264"/>
                <a:gd name="T4" fmla="*/ 0 w 282"/>
                <a:gd name="T5" fmla="*/ 129 h 264"/>
                <a:gd name="T6" fmla="*/ 282 w 282"/>
                <a:gd name="T7" fmla="*/ 0 h 26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2"/>
                <a:gd name="T13" fmla="*/ 0 h 264"/>
                <a:gd name="T14" fmla="*/ 282 w 282"/>
                <a:gd name="T15" fmla="*/ 264 h 26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2" h="264">
                  <a:moveTo>
                    <a:pt x="282" y="0"/>
                  </a:moveTo>
                  <a:cubicBezTo>
                    <a:pt x="282" y="132"/>
                    <a:pt x="282" y="264"/>
                    <a:pt x="282" y="264"/>
                  </a:cubicBezTo>
                  <a:cubicBezTo>
                    <a:pt x="159" y="150"/>
                    <a:pt x="0" y="153"/>
                    <a:pt x="0" y="129"/>
                  </a:cubicBezTo>
                  <a:cubicBezTo>
                    <a:pt x="0" y="108"/>
                    <a:pt x="153" y="108"/>
                    <a:pt x="282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23" name="Freeform 297"/>
            <p:cNvSpPr>
              <a:spLocks/>
            </p:cNvSpPr>
            <p:nvPr/>
          </p:nvSpPr>
          <p:spPr bwMode="auto">
            <a:xfrm flipH="1">
              <a:off x="5037" y="3589"/>
              <a:ext cx="282" cy="264"/>
            </a:xfrm>
            <a:custGeom>
              <a:avLst/>
              <a:gdLst>
                <a:gd name="T0" fmla="*/ 282 w 282"/>
                <a:gd name="T1" fmla="*/ 0 h 264"/>
                <a:gd name="T2" fmla="*/ 282 w 282"/>
                <a:gd name="T3" fmla="*/ 264 h 264"/>
                <a:gd name="T4" fmla="*/ 0 w 282"/>
                <a:gd name="T5" fmla="*/ 129 h 264"/>
                <a:gd name="T6" fmla="*/ 282 w 282"/>
                <a:gd name="T7" fmla="*/ 0 h 26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2"/>
                <a:gd name="T13" fmla="*/ 0 h 264"/>
                <a:gd name="T14" fmla="*/ 282 w 282"/>
                <a:gd name="T15" fmla="*/ 264 h 26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2" h="264">
                  <a:moveTo>
                    <a:pt x="282" y="0"/>
                  </a:moveTo>
                  <a:cubicBezTo>
                    <a:pt x="282" y="132"/>
                    <a:pt x="282" y="264"/>
                    <a:pt x="282" y="264"/>
                  </a:cubicBezTo>
                  <a:cubicBezTo>
                    <a:pt x="159" y="150"/>
                    <a:pt x="0" y="153"/>
                    <a:pt x="0" y="129"/>
                  </a:cubicBezTo>
                  <a:cubicBezTo>
                    <a:pt x="0" y="108"/>
                    <a:pt x="153" y="108"/>
                    <a:pt x="282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FD56E424-8E95-F045-955E-26E76DFE5531}" type="slidenum">
              <a:rPr lang="en-US" altLang="x-none" sz="1400">
                <a:latin typeface="Times New Roman" charset="0"/>
              </a:rPr>
              <a:pPr eaLnBrk="1" hangingPunct="1"/>
              <a:t>9</a:t>
            </a:fld>
            <a:endParaRPr lang="en-US" altLang="x-none" sz="1400">
              <a:latin typeface="Times New Roman" charset="0"/>
            </a:endParaRPr>
          </a:p>
        </p:txBody>
      </p:sp>
      <p:sp>
        <p:nvSpPr>
          <p:cNvPr id="51202" name="Rectangle 4"/>
          <p:cNvSpPr>
            <a:spLocks noChangeArrowheads="1"/>
          </p:cNvSpPr>
          <p:nvPr/>
        </p:nvSpPr>
        <p:spPr bwMode="auto">
          <a:xfrm>
            <a:off x="533400" y="228600"/>
            <a:ext cx="80200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3200" u="sng">
                <a:solidFill>
                  <a:schemeClr val="accent2"/>
                </a:solidFill>
                <a:latin typeface="Comic Sans MS" charset="0"/>
              </a:rPr>
              <a:t>Transport Layer Services and Protocols</a:t>
            </a:r>
          </a:p>
        </p:txBody>
      </p:sp>
      <p:sp>
        <p:nvSpPr>
          <p:cNvPr id="51203" name="Rectangle 5"/>
          <p:cNvSpPr>
            <a:spLocks noChangeArrowheads="1"/>
          </p:cNvSpPr>
          <p:nvPr/>
        </p:nvSpPr>
        <p:spPr bwMode="auto">
          <a:xfrm>
            <a:off x="533400" y="1376363"/>
            <a:ext cx="8142288" cy="508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</a:pPr>
            <a:r>
              <a:rPr lang="en-US" altLang="zh-CN" dirty="0">
                <a:latin typeface="Comic Sans MS" charset="0"/>
                <a:ea typeface="宋体" charset="-122"/>
              </a:rPr>
              <a:t>R</a:t>
            </a:r>
            <a:r>
              <a:rPr lang="en-US" altLang="x-none" dirty="0">
                <a:latin typeface="Comic Sans MS" charset="0"/>
              </a:rPr>
              <a:t>eliable, in-order delivery (TCP)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altLang="zh-CN" sz="2000" dirty="0">
                <a:latin typeface="Comic Sans MS" charset="0"/>
                <a:ea typeface="宋体" charset="-122"/>
              </a:rPr>
              <a:t>multiplexing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altLang="zh-CN" sz="2000" dirty="0">
                <a:latin typeface="Comic Sans MS" charset="0"/>
                <a:ea typeface="宋体" charset="-122"/>
              </a:rPr>
              <a:t>reliability and connection setup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altLang="x-none" sz="2000" dirty="0">
                <a:latin typeface="Comic Sans MS" charset="0"/>
              </a:rPr>
              <a:t>congestion control 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altLang="x-none" sz="2000" dirty="0">
                <a:latin typeface="Comic Sans MS" charset="0"/>
              </a:rPr>
              <a:t>flow control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</a:pPr>
            <a:endParaRPr lang="en-US" altLang="x-none" dirty="0">
              <a:latin typeface="Comic Sans MS" charset="0"/>
            </a:endParaRP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</a:pPr>
            <a:r>
              <a:rPr lang="en-US" altLang="zh-CN" dirty="0">
                <a:latin typeface="Comic Sans MS" charset="0"/>
                <a:ea typeface="宋体" charset="-122"/>
              </a:rPr>
              <a:t>U</a:t>
            </a:r>
            <a:r>
              <a:rPr lang="en-US" altLang="x-none" dirty="0">
                <a:latin typeface="Comic Sans MS" charset="0"/>
              </a:rPr>
              <a:t>nreliable, unordered delivery: UDP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altLang="zh-CN" sz="2000" dirty="0">
                <a:latin typeface="Comic Sans MS" charset="0"/>
                <a:ea typeface="宋体" charset="-122"/>
              </a:rPr>
              <a:t>multiplexing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</a:pPr>
            <a:endParaRPr lang="en-US" altLang="x-none" sz="2000" dirty="0">
              <a:latin typeface="Comic Sans MS" charset="0"/>
            </a:endParaRP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</a:pPr>
            <a:r>
              <a:rPr lang="en-US" altLang="zh-CN" dirty="0">
                <a:latin typeface="Comic Sans MS" charset="0"/>
                <a:ea typeface="宋体" charset="-122"/>
              </a:rPr>
              <a:t>S</a:t>
            </a:r>
            <a:r>
              <a:rPr lang="en-US" altLang="x-none" dirty="0">
                <a:latin typeface="Comic Sans MS" charset="0"/>
              </a:rPr>
              <a:t>ervices not available: 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altLang="x-none" sz="2000" dirty="0">
                <a:latin typeface="Comic Sans MS" charset="0"/>
              </a:rPr>
              <a:t>delay guarantees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altLang="x-none" sz="2000" dirty="0">
                <a:latin typeface="Comic Sans MS" charset="0"/>
              </a:rPr>
              <a:t>bandwidth guarantees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Kurose">
  <a:themeElements>
    <a:clrScheme name="1_Kuros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Kuros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Kuros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ros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4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9504</TotalTime>
  <Words>2819</Words>
  <Application>Microsoft Macintosh PowerPoint</Application>
  <PresentationFormat>On-screen Show (4:3)</PresentationFormat>
  <Paragraphs>558</Paragraphs>
  <Slides>40</Slides>
  <Notes>40</Notes>
  <HiddenSlides>0</HiddenSlides>
  <MMClips>0</MMClips>
  <ScaleCrop>false</ScaleCrop>
  <HeadingPairs>
    <vt:vector size="8" baseType="variant">
      <vt:variant>
        <vt:lpstr>Fonts Used</vt:lpstr>
      </vt:variant>
      <vt:variant>
        <vt:i4>13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56" baseType="lpstr">
      <vt:lpstr>.AppleSystemUIFont</vt:lpstr>
      <vt:lpstr>ＭＳ Ｐゴシック</vt:lpstr>
      <vt:lpstr>新細明體</vt:lpstr>
      <vt:lpstr>宋体</vt:lpstr>
      <vt:lpstr>ZapfDingbats</vt:lpstr>
      <vt:lpstr>Arial</vt:lpstr>
      <vt:lpstr>Calibri</vt:lpstr>
      <vt:lpstr>Comic Sans MS</vt:lpstr>
      <vt:lpstr>Courier New</vt:lpstr>
      <vt:lpstr>Symbol</vt:lpstr>
      <vt:lpstr>Tahoma</vt:lpstr>
      <vt:lpstr>Times New Roman</vt:lpstr>
      <vt:lpstr>Wingdings</vt:lpstr>
      <vt:lpstr>1_Kurose</vt:lpstr>
      <vt:lpstr>4_Default Design</vt:lpstr>
      <vt:lpstr>Clip</vt:lpstr>
      <vt:lpstr>Network Transport Layer: Overview; UDP; Stop-and-Wait ARQ</vt:lpstr>
      <vt:lpstr>Outline</vt:lpstr>
      <vt:lpstr>Admin</vt:lpstr>
      <vt:lpstr>Recap: Scalability of Server-Only Approaches</vt:lpstr>
      <vt:lpstr>Server+Host (P2P) Content Distribution: Key Design Issues</vt:lpstr>
      <vt:lpstr>Recap</vt:lpstr>
      <vt:lpstr>PowerPoint Presentation</vt:lpstr>
      <vt:lpstr>Overview</vt:lpstr>
      <vt:lpstr>PowerPoint Presentation</vt:lpstr>
      <vt:lpstr>PowerPoint Presentation</vt:lpstr>
      <vt:lpstr>PowerPoint Presentation</vt:lpstr>
      <vt:lpstr>UDP: User Datagram Protocol [RFC 768]</vt:lpstr>
      <vt:lpstr>UDP Checksum</vt:lpstr>
      <vt:lpstr>One’s Complement Arithmetic</vt:lpstr>
      <vt:lpstr>PowerPoint Presentation</vt:lpstr>
      <vt:lpstr>UDP Checksum: Coverage</vt:lpstr>
      <vt:lpstr>PowerPoint Presentation</vt:lpstr>
      <vt:lpstr>Cyclic Redundancy Check: Background</vt:lpstr>
      <vt:lpstr>Cyclic Redundancy Check: Encode</vt:lpstr>
      <vt:lpstr>Cyclic Redundancy Check: Decode</vt:lpstr>
      <vt:lpstr>CRC: Steps and an Example</vt:lpstr>
      <vt:lpstr>The Power of CRC</vt:lpstr>
      <vt:lpstr>The Power of CRC</vt:lpstr>
      <vt:lpstr>Example G(x)</vt:lpstr>
      <vt:lpstr>Example G(x)</vt:lpstr>
      <vt:lpstr>PowerPoint Presentation</vt:lpstr>
      <vt:lpstr>Principles of Reliable Data Transfer (RDT)</vt:lpstr>
      <vt:lpstr>Reliable Data Transfer</vt:lpstr>
      <vt:lpstr>Reliable Data Transfer: Getting Started</vt:lpstr>
      <vt:lpstr>Reliable Data Transfer: Getting Started</vt:lpstr>
      <vt:lpstr>PowerPoint Presentation</vt:lpstr>
      <vt:lpstr>Rdt1.0: reliable transfer over a reliable channel</vt:lpstr>
      <vt:lpstr>Potential Channel Errors</vt:lpstr>
      <vt:lpstr>PowerPoint Presentation</vt:lpstr>
      <vt:lpstr>rdt2.0: Channel With Bit Errors</vt:lpstr>
      <vt:lpstr>rdt2.0: Channel With Bit Errors</vt:lpstr>
      <vt:lpstr>rdt2.0: FSM Specification</vt:lpstr>
      <vt:lpstr>rdt2.0: Operation with No Errors</vt:lpstr>
      <vt:lpstr>rdt2.0: Error Scenario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yry</dc:creator>
  <cp:keywords/>
  <dc:description/>
  <cp:lastModifiedBy>Qiao Xiang</cp:lastModifiedBy>
  <cp:revision>484</cp:revision>
  <cp:lastPrinted>2017-10-30T18:57:57Z</cp:lastPrinted>
  <dcterms:created xsi:type="dcterms:W3CDTF">2006-08-16T00:00:00Z</dcterms:created>
  <dcterms:modified xsi:type="dcterms:W3CDTF">2025-10-27T10:33:25Z</dcterms:modified>
  <cp:category/>
</cp:coreProperties>
</file>