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784" r:id="rId2"/>
    <p:sldId id="1245" r:id="rId3"/>
    <p:sldId id="1236" r:id="rId4"/>
    <p:sldId id="1154" r:id="rId5"/>
    <p:sldId id="1155" r:id="rId6"/>
    <p:sldId id="1157" r:id="rId7"/>
    <p:sldId id="532" r:id="rId8"/>
    <p:sldId id="2478" r:id="rId9"/>
    <p:sldId id="2479" r:id="rId10"/>
    <p:sldId id="2480" r:id="rId11"/>
    <p:sldId id="1168" r:id="rId12"/>
    <p:sldId id="1242" r:id="rId13"/>
    <p:sldId id="1169" r:id="rId14"/>
    <p:sldId id="1170" r:id="rId15"/>
    <p:sldId id="1171" r:id="rId16"/>
    <p:sldId id="1172" r:id="rId17"/>
    <p:sldId id="1173" r:id="rId18"/>
    <p:sldId id="1174" r:id="rId19"/>
    <p:sldId id="1175" r:id="rId20"/>
    <p:sldId id="1176" r:id="rId21"/>
    <p:sldId id="1177" r:id="rId22"/>
    <p:sldId id="1178" r:id="rId23"/>
    <p:sldId id="1179" r:id="rId24"/>
    <p:sldId id="1243" r:id="rId25"/>
    <p:sldId id="1244" r:id="rId26"/>
    <p:sldId id="1226" r:id="rId27"/>
    <p:sldId id="1181" r:id="rId28"/>
    <p:sldId id="1182" r:id="rId29"/>
    <p:sldId id="1183" r:id="rId30"/>
    <p:sldId id="557" r:id="rId31"/>
    <p:sldId id="558" r:id="rId32"/>
    <p:sldId id="559" r:id="rId33"/>
    <p:sldId id="560" r:id="rId34"/>
    <p:sldId id="561" r:id="rId35"/>
    <p:sldId id="562" r:id="rId36"/>
    <p:sldId id="563" r:id="rId37"/>
    <p:sldId id="565" r:id="rId38"/>
    <p:sldId id="566" r:id="rId39"/>
    <p:sldId id="567" r:id="rId40"/>
    <p:sldId id="505" r:id="rId41"/>
    <p:sldId id="506" r:id="rId42"/>
    <p:sldId id="507" r:id="rId43"/>
    <p:sldId id="508" r:id="rId44"/>
  </p:sldIdLst>
  <p:sldSz cx="9144000" cy="6858000" type="screen4x3"/>
  <p:notesSz cx="7315200" cy="9601200"/>
  <p:defaultTextStyle>
    <a:defPPr>
      <a:defRPr lang="en-US"/>
    </a:defPPr>
    <a:lvl1pPr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5613" indent="1588"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2813" indent="1588"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68425" indent="3175"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5625" indent="3175" algn="l" defTabSz="912813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49"/>
    <p:restoredTop sz="91596"/>
  </p:normalViewPr>
  <p:slideViewPr>
    <p:cSldViewPr>
      <p:cViewPr varScale="1">
        <p:scale>
          <a:sx n="131" d="100"/>
          <a:sy n="131" d="100"/>
        </p:scale>
        <p:origin x="185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560"/>
    </p:cViewPr>
  </p:sorterViewPr>
  <p:notesViewPr>
    <p:cSldViewPr>
      <p:cViewPr varScale="1">
        <p:scale>
          <a:sx n="64" d="100"/>
          <a:sy n="64" d="100"/>
        </p:scale>
        <p:origin x="-2600" y="-12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77DAA987-589F-E645-8A5F-211BF399678F}" type="datetimeFigureOut">
              <a:rPr lang="en-US" altLang="x-none"/>
              <a:pPr/>
              <a:t>10/28/25</a:t>
            </a:fld>
            <a:endParaRPr lang="en-US" alt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36BE2B1-9F7A-034E-BEDF-0AC7E7D4CC3A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charset="0"/>
              </a:defRPr>
            </a:lvl1pPr>
          </a:lstStyle>
          <a:p>
            <a:fld id="{F9B85787-CDA8-AB43-BB61-68662D9CE1E2}" type="datetimeFigureOut">
              <a:rPr lang="en-US" altLang="x-none"/>
              <a:pPr/>
              <a:t>10/28/25</a:t>
            </a:fld>
            <a:endParaRPr lang="en-US" alt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charset="0"/>
              </a:defRPr>
            </a:lvl1pPr>
          </a:lstStyle>
          <a:p>
            <a:fld id="{DB27D72C-7374-F445-8DF4-A158042C15E2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68425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5625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3193" algn="l" defTabSz="913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9831" algn="l" defTabSz="913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470" algn="l" defTabSz="913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107" algn="l" defTabSz="91327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52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2A8E2683-14B3-924C-9D1E-0D2CC9333DF1}" type="slidenum">
              <a:rPr lang="en-US" altLang="x-none" sz="1200">
                <a:latin typeface="Times New Roman" charset="0"/>
              </a:rPr>
              <a:pPr eaLnBrk="1" hangingPunct="1"/>
              <a:t>1</a:t>
            </a:fld>
            <a:endParaRPr lang="en-US" altLang="x-none" sz="1200">
              <a:latin typeface="Times New Roman" charset="0"/>
            </a:endParaRPr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808F6F-AF2A-824B-BF42-4703A1D41BFD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10904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6B065F-FBA3-D64E-96A0-20F5F40EC078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00686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6B065F-FBA3-D64E-96A0-20F5F40EC078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43599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7C3D2EE-2BC9-3040-9F54-3A1D41F0F454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80295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BB544A9-902F-4544-AC6A-9F6A9A3CD41E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725740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AC048E9-0156-174D-9E4F-F7CA1D8A1E19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89142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1E1B9C-4E58-5541-84B0-A072E4678FA3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40174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A96A63A-C7E4-054F-9B43-F4B5D0DD5B18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22710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F5E89B6-265A-D848-84F6-DA33DC528529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250289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EBCABCB-D7D9-CD40-AF8E-33366E8D5DCE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3051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20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172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71C91F5-28CD-7945-BBD7-8F0787DB6AE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charset="0"/>
                <a:ea typeface="ＭＳ Ｐゴシック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8349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CC348D-3942-E343-8724-F5486BB27B3F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786725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D75017B-E99F-1F41-9881-C63A284340D2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601012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34EA4E6-94C7-5548-B230-F11F11D8BC00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63769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2C9EB53-6D28-5643-AE4A-3BB7ECBC2720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265340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2C9EB53-6D28-5643-AE4A-3BB7ECBC2720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x-none" dirty="0">
                <a:latin typeface="Times New Roman" charset="0"/>
                <a:ea typeface="ＭＳ Ｐゴシック" charset="-128"/>
              </a:rPr>
              <a:t>{data(n)^ NACK|NACK^}*</a:t>
            </a:r>
            <a:br>
              <a:rPr lang="en-US" altLang="x-none" dirty="0">
                <a:latin typeface="Times New Roman" charset="0"/>
                <a:ea typeface="ＭＳ Ｐゴシック" charset="-128"/>
              </a:rPr>
            </a:br>
            <a:r>
              <a:rPr lang="en-US" altLang="x-none" dirty="0">
                <a:latin typeface="Times New Roman" charset="0"/>
                <a:ea typeface="ＭＳ Ｐゴシック" charset="-128"/>
              </a:rPr>
              <a:t>data(n) deliver</a:t>
            </a:r>
          </a:p>
          <a:p>
            <a:r>
              <a:rPr lang="en-US" altLang="x-none" dirty="0">
                <a:latin typeface="Times New Roman" charset="0"/>
                <a:ea typeface="ＭＳ Ｐゴシック" charset="-128"/>
              </a:rPr>
              <a:t>ACK^</a:t>
            </a:r>
            <a:r>
              <a:rPr lang="en-US" altLang="x-none" baseline="0" dirty="0">
                <a:latin typeface="Times New Roman" charset="0"/>
                <a:ea typeface="ＭＳ Ｐゴシック" charset="-128"/>
              </a:rPr>
              <a:t> data(n) </a:t>
            </a:r>
          </a:p>
          <a:p>
            <a:r>
              <a:rPr lang="en-US" altLang="x-none" baseline="0" dirty="0">
                <a:latin typeface="Times New Roman" charset="0"/>
                <a:ea typeface="ＭＳ Ｐゴシック" charset="-128"/>
              </a:rPr>
              <a:t>ACK^ data(n)^  XXXX</a:t>
            </a:r>
            <a:endParaRPr lang="x-none" altLang="x-none" dirty="0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37780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2C9EB53-6D28-5643-AE4A-3BB7ECBC2720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x-none" dirty="0">
                <a:latin typeface="Times New Roman" charset="0"/>
                <a:ea typeface="ＭＳ Ｐゴシック" charset="-128"/>
              </a:rPr>
              <a:t>{data(n)^ NACK|NACK^}*</a:t>
            </a:r>
            <a:br>
              <a:rPr lang="en-US" altLang="x-none" dirty="0">
                <a:latin typeface="Times New Roman" charset="0"/>
                <a:ea typeface="ＭＳ Ｐゴシック" charset="-128"/>
              </a:rPr>
            </a:br>
            <a:r>
              <a:rPr lang="en-US" altLang="x-none" dirty="0">
                <a:latin typeface="Times New Roman" charset="0"/>
                <a:ea typeface="ＭＳ Ｐゴシック" charset="-128"/>
              </a:rPr>
              <a:t>data(n) deliver</a:t>
            </a:r>
          </a:p>
          <a:p>
            <a:r>
              <a:rPr lang="en-US" altLang="x-none" dirty="0">
                <a:latin typeface="Times New Roman" charset="0"/>
                <a:ea typeface="ＭＳ Ｐゴシック" charset="-128"/>
              </a:rPr>
              <a:t>ACK^</a:t>
            </a:r>
            <a:r>
              <a:rPr lang="en-US" altLang="x-none" baseline="0" dirty="0">
                <a:latin typeface="Times New Roman" charset="0"/>
                <a:ea typeface="ＭＳ Ｐゴシック" charset="-128"/>
              </a:rPr>
              <a:t> data(n) </a:t>
            </a:r>
          </a:p>
          <a:p>
            <a:r>
              <a:rPr lang="en-US" altLang="x-none" baseline="0" dirty="0">
                <a:latin typeface="Times New Roman" charset="0"/>
                <a:ea typeface="ＭＳ Ｐゴシック" charset="-128"/>
              </a:rPr>
              <a:t>ACK^ data(n)^  XXXX</a:t>
            </a:r>
            <a:endParaRPr lang="x-none" altLang="x-none" dirty="0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560492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034D24-019F-8142-A945-C0241B533720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x-none" dirty="0">
                <a:latin typeface="Times New Roman" charset="0"/>
                <a:ea typeface="ＭＳ Ｐゴシック" charset="-128"/>
              </a:rPr>
              <a:t>Re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ceiver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always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enters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 err="1">
                <a:latin typeface="Times New Roman" charset="0"/>
                <a:ea typeface="ＭＳ Ｐゴシック" charset="-128"/>
              </a:rPr>
              <a:t>w_n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earlier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than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sender</a:t>
            </a:r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3136759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463E524-9C07-CE41-A00B-662AE134562D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13213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9AD34C0-A328-5247-B414-AA6F6370CF73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52030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CBCCCD-90AD-1645-89E6-C15F07E1A293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92803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  <p:sp>
        <p:nvSpPr>
          <p:cNvPr id="675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407BA62-4FCE-0B47-8E21-BB66B678C8ED}" type="slidenum">
              <a:rPr lang="en-US" altLang="x-none" sz="1300"/>
              <a:pPr/>
              <a:t>3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351977868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5089445-4786-9E44-B728-F63113033FA6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877969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45B54A7-50BF-CD43-A99A-D14C187764CC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501284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A42F9C0-E629-D949-A925-5E897BE04E73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749445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64041F-672F-A946-A79A-C048EA468720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0231296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F95DCB-540C-3D4E-A8FA-A9F9135A4AB8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752914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B70EF3A-9014-0147-AD00-7972CCFBEEE7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8963468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14FD90-85EA-2C4A-B7B4-953BDAB16834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019047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3C64055-D27E-6A40-8F1A-E483A8CE23B3}" type="slidenum">
              <a:rPr lang="en-US" altLang="x-none" sz="1300">
                <a:solidFill>
                  <a:srgbClr val="000000"/>
                </a:solidFill>
              </a:rPr>
              <a:pPr eaLnBrk="1" hangingPunct="1"/>
              <a:t>37</a:t>
            </a:fld>
            <a:endParaRPr lang="en-US" altLang="x-none" sz="1300">
              <a:solidFill>
                <a:srgbClr val="000000"/>
              </a:solidFill>
            </a:endParaRPr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879809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B8EB2B55-E41B-1443-A595-9D6D50659C02}" type="slidenum">
              <a:rPr lang="en-US" altLang="x-none" sz="1300">
                <a:solidFill>
                  <a:srgbClr val="000000"/>
                </a:solidFill>
              </a:rPr>
              <a:pPr eaLnBrk="1" hangingPunct="1"/>
              <a:t>38</a:t>
            </a:fld>
            <a:endParaRPr lang="en-US" altLang="x-none" sz="1300">
              <a:solidFill>
                <a:srgbClr val="000000"/>
              </a:solidFill>
            </a:endParaRPr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536996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0AD836B-54B2-3F4A-B0D3-833EEDEBBD2C}" type="slidenum">
              <a:rPr lang="en-US" altLang="x-none" sz="1300">
                <a:solidFill>
                  <a:srgbClr val="000000"/>
                </a:solidFill>
              </a:rPr>
              <a:pPr eaLnBrk="1" hangingPunct="1"/>
              <a:t>39</a:t>
            </a:fld>
            <a:endParaRPr lang="en-US" altLang="x-none" sz="1300">
              <a:solidFill>
                <a:srgbClr val="000000"/>
              </a:solidFill>
            </a:endParaRPr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72424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6D01575-0A39-0D4E-9DF2-BA8F57EE0CE3}" type="slidenum">
              <a:rPr lang="en-US" altLang="x-none" sz="1300">
                <a:latin typeface="Times New Roman" charset="0"/>
              </a:rPr>
              <a:pPr eaLnBrk="1" hangingPunct="1"/>
              <a:t>4</a:t>
            </a:fld>
            <a:endParaRPr lang="en-US" altLang="x-none" sz="1300">
              <a:latin typeface="Times New Roman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897731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 eaLnBrk="1" hangingPunct="1"/>
            <a:fld id="{EB633BD2-A887-6548-9501-873A502AB46B}" type="slidenum">
              <a:rPr lang="en-US" altLang="x-none" sz="1300">
                <a:solidFill>
                  <a:srgbClr val="000000"/>
                </a:solidFill>
              </a:rPr>
              <a:pPr algn="r" eaLnBrk="1" hangingPunct="1"/>
              <a:t>40</a:t>
            </a:fld>
            <a:endParaRPr lang="en-US" altLang="x-none" sz="1300">
              <a:solidFill>
                <a:srgbClr val="000000"/>
              </a:solidFill>
            </a:endParaRPr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x-none" sz="1200" dirty="0">
                <a:ea typeface="ＭＳ Ｐゴシック" charset="-128"/>
              </a:rPr>
              <a:t>Two generic forms of pipelined protocols: </a:t>
            </a:r>
            <a:r>
              <a:rPr lang="en-US" altLang="x-none" sz="1200" i="1" dirty="0">
                <a:solidFill>
                  <a:srgbClr val="FF0000"/>
                </a:solidFill>
                <a:ea typeface="ＭＳ Ｐゴシック" charset="-128"/>
              </a:rPr>
              <a:t>go-Back-N, selective repeat</a:t>
            </a:r>
          </a:p>
          <a:p>
            <a:endParaRPr lang="x-none" altLang="x-none" dirty="0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690859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 eaLnBrk="1" hangingPunct="1"/>
            <a:fld id="{08D2848A-6858-3D4C-A829-90D99150D028}" type="slidenum">
              <a:rPr lang="en-US" altLang="x-none" sz="1300">
                <a:solidFill>
                  <a:srgbClr val="000000"/>
                </a:solidFill>
              </a:rPr>
              <a:pPr algn="r" eaLnBrk="1" hangingPunct="1"/>
              <a:t>41</a:t>
            </a:fld>
            <a:endParaRPr lang="en-US" altLang="x-none" sz="1300">
              <a:solidFill>
                <a:srgbClr val="000000"/>
              </a:solidFill>
            </a:endParaRPr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443165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 eaLnBrk="1" hangingPunct="1"/>
            <a:fld id="{E95B539E-B0BA-6E4F-98B0-F8928757DCB6}" type="slidenum">
              <a:rPr lang="en-US" altLang="x-none" sz="1300">
                <a:solidFill>
                  <a:srgbClr val="000000"/>
                </a:solidFill>
              </a:rPr>
              <a:pPr algn="r" eaLnBrk="1" hangingPunct="1"/>
              <a:t>42</a:t>
            </a:fld>
            <a:endParaRPr lang="en-US" altLang="x-none" sz="1300">
              <a:solidFill>
                <a:srgbClr val="000000"/>
              </a:solidFill>
            </a:endParaRPr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005488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 eaLnBrk="1" hangingPunct="1"/>
            <a:fld id="{98B75CCB-00A9-BD4E-AC70-BFF82C12E5FD}" type="slidenum">
              <a:rPr lang="en-US" altLang="x-none" sz="1300">
                <a:solidFill>
                  <a:srgbClr val="000000"/>
                </a:solidFill>
              </a:rPr>
              <a:pPr algn="r" eaLnBrk="1" hangingPunct="1"/>
              <a:t>43</a:t>
            </a:fld>
            <a:endParaRPr lang="en-US" altLang="x-none" sz="1300">
              <a:solidFill>
                <a:srgbClr val="000000"/>
              </a:solidFill>
            </a:endParaRPr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749307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79E4AD3-AB7B-9B4C-B2FD-61CDE2505D44}" type="slidenum">
              <a:rPr lang="en-US" altLang="x-none" sz="1300">
                <a:latin typeface="Times New Roman" charset="0"/>
              </a:rPr>
              <a:pPr eaLnBrk="1" hangingPunct="1"/>
              <a:t>5</a:t>
            </a:fld>
            <a:endParaRPr lang="en-US" altLang="x-none" sz="1300">
              <a:latin typeface="Times New Roman" charset="0"/>
            </a:endParaRPr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56082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B7B89EC7-E191-B94D-B195-20C8FD21BC98}" type="slidenum">
              <a:rPr lang="en-US" altLang="x-none" sz="1300">
                <a:latin typeface="Times New Roman" charset="0"/>
              </a:rPr>
              <a:pPr eaLnBrk="1" hangingPunct="1"/>
              <a:t>6</a:t>
            </a:fld>
            <a:endParaRPr lang="en-US" altLang="x-none" sz="1300">
              <a:latin typeface="Times New Roman" charset="0"/>
            </a:endParaRPr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lvl="1"/>
            <a:r>
              <a:rPr lang="en-US" altLang="x-none" sz="2000">
                <a:latin typeface="Times New Roman" charset="0"/>
                <a:ea typeface="ＭＳ Ｐゴシック" charset="-128"/>
              </a:rPr>
              <a:t>Common among many early computers: PDP-1 and UNIVAC 1100/2200 series</a:t>
            </a:r>
          </a:p>
          <a:p>
            <a:pPr marL="0" lvl="1"/>
            <a:endParaRPr lang="en-US" altLang="x-none" sz="2000">
              <a:latin typeface="Times New Roman" charset="0"/>
              <a:ea typeface="ＭＳ Ｐゴシック" charset="-128"/>
            </a:endParaRPr>
          </a:p>
          <a:p>
            <a:endParaRPr lang="en-US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875208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/>
            <a:fld id="{D76EA348-2C5D-DB41-8223-340EEB0402A0}" type="slidenum">
              <a:rPr lang="en-US" altLang="x-none" sz="1300"/>
              <a:pPr algn="r"/>
              <a:t>7</a:t>
            </a:fld>
            <a:endParaRPr lang="en-US" altLang="x-none" sz="1300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90271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4AFF7845-0B40-C741-B04A-48B9816791EC}" type="slidenum">
              <a:rPr lang="en-US" altLang="x-none" sz="1300">
                <a:latin typeface="Times New Roman" charset="0"/>
              </a:rPr>
              <a:pPr eaLnBrk="1" hangingPunct="1"/>
              <a:t>8</a:t>
            </a:fld>
            <a:endParaRPr lang="en-US" altLang="x-none" sz="1300">
              <a:latin typeface="Times New Roman" charset="0"/>
            </a:endParaRPr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853186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0AC1726-47C9-A441-B15E-C5AC29B43A0C}" type="slidenum">
              <a:rPr lang="en-US" altLang="x-none" sz="1300">
                <a:latin typeface="Times New Roman" charset="0"/>
              </a:rPr>
              <a:pPr eaLnBrk="1" hangingPunct="1"/>
              <a:t>9</a:t>
            </a:fld>
            <a:endParaRPr lang="en-US" altLang="x-none" sz="1300">
              <a:latin typeface="Times New Roman" charset="0"/>
            </a:endParaRPr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x-none" dirty="0">
                <a:latin typeface="Times New Roman" charset="0"/>
                <a:ea typeface="ＭＳ Ｐゴシック" charset="-128"/>
              </a:rPr>
              <a:t>corr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ectness: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every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single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packet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received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correctly,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received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by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one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and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only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one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at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receiver,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and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received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in-order</a:t>
            </a:r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2522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6448" y="2129656"/>
            <a:ext cx="7771132" cy="14704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297" y="3886940"/>
            <a:ext cx="6401434" cy="1752530"/>
          </a:xfrm>
        </p:spPr>
        <p:txBody>
          <a:bodyPr/>
          <a:lstStyle>
            <a:lvl1pPr marL="0" indent="0" algn="ctr">
              <a:buNone/>
              <a:defRPr/>
            </a:lvl1pPr>
            <a:lvl2pPr marL="455860" indent="0" algn="ctr">
              <a:buNone/>
              <a:defRPr/>
            </a:lvl2pPr>
            <a:lvl3pPr marL="911722" indent="0" algn="ctr">
              <a:buNone/>
              <a:defRPr/>
            </a:lvl3pPr>
            <a:lvl4pPr marL="1367583" indent="0" algn="ctr">
              <a:buNone/>
              <a:defRPr/>
            </a:lvl4pPr>
            <a:lvl5pPr marL="1823446" indent="0" algn="ctr">
              <a:buNone/>
              <a:defRPr/>
            </a:lvl5pPr>
            <a:lvl6pPr marL="2279306" indent="0" algn="ctr">
              <a:buNone/>
              <a:defRPr/>
            </a:lvl6pPr>
            <a:lvl7pPr marL="2735167" indent="0" algn="ctr">
              <a:buNone/>
              <a:defRPr/>
            </a:lvl7pPr>
            <a:lvl8pPr marL="3191028" indent="0" algn="ctr">
              <a:buNone/>
              <a:defRPr/>
            </a:lvl8pPr>
            <a:lvl9pPr marL="364689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752A57-608D-4846-9AD2-D850A31F07C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86753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02007F-5353-2345-A61F-1DAFDFE0411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52472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3400" y="228191"/>
            <a:ext cx="1941991" cy="60197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2674" y="228191"/>
            <a:ext cx="5678538" cy="60197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8D6525-BE66-1246-9B19-8A1F0F703A2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54223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660" y="228178"/>
            <a:ext cx="7772718" cy="114405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2674" y="1600415"/>
            <a:ext cx="3809472" cy="46475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4334" y="1600415"/>
            <a:ext cx="3811057" cy="46475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427E37-B0FF-BE4B-A15F-FDB2EFA499CE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08398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25A599-CC33-7E4D-8C4D-B495C4836CF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720312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96" y="4406678"/>
            <a:ext cx="7771132" cy="136272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96" y="2906107"/>
            <a:ext cx="7771132" cy="1500584"/>
          </a:xfrm>
        </p:spPr>
        <p:txBody>
          <a:bodyPr anchor="b"/>
          <a:lstStyle>
            <a:lvl1pPr marL="0" indent="0">
              <a:buNone/>
              <a:defRPr sz="2000"/>
            </a:lvl1pPr>
            <a:lvl2pPr marL="455860" indent="0">
              <a:buNone/>
              <a:defRPr sz="1800"/>
            </a:lvl2pPr>
            <a:lvl3pPr marL="911722" indent="0">
              <a:buNone/>
              <a:defRPr sz="1600"/>
            </a:lvl3pPr>
            <a:lvl4pPr marL="1367583" indent="0">
              <a:buNone/>
              <a:defRPr sz="1400"/>
            </a:lvl4pPr>
            <a:lvl5pPr marL="1823446" indent="0">
              <a:buNone/>
              <a:defRPr sz="1400"/>
            </a:lvl5pPr>
            <a:lvl6pPr marL="2279306" indent="0">
              <a:buNone/>
              <a:defRPr sz="1400"/>
            </a:lvl6pPr>
            <a:lvl7pPr marL="2735167" indent="0">
              <a:buNone/>
              <a:defRPr sz="1400"/>
            </a:lvl7pPr>
            <a:lvl8pPr marL="3191028" indent="0">
              <a:buNone/>
              <a:defRPr sz="1400"/>
            </a:lvl8pPr>
            <a:lvl9pPr marL="364689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E012A1-B92D-FE48-8EB4-9DD9A2218CC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23020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2674" y="1600415"/>
            <a:ext cx="3809472" cy="46475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4334" y="1600415"/>
            <a:ext cx="3811057" cy="46475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730498-AE79-BE45-96D5-B15E75DF3F0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32136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566" y="274131"/>
            <a:ext cx="8230868" cy="11440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566" y="1535444"/>
            <a:ext cx="4040926" cy="6401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860" indent="0">
              <a:buNone/>
              <a:defRPr sz="2000" b="1"/>
            </a:lvl2pPr>
            <a:lvl3pPr marL="911722" indent="0">
              <a:buNone/>
              <a:defRPr sz="1800" b="1"/>
            </a:lvl3pPr>
            <a:lvl4pPr marL="1367583" indent="0">
              <a:buNone/>
              <a:defRPr sz="1600" b="1"/>
            </a:lvl4pPr>
            <a:lvl5pPr marL="1823446" indent="0">
              <a:buNone/>
              <a:defRPr sz="1600" b="1"/>
            </a:lvl5pPr>
            <a:lvl6pPr marL="2279306" indent="0">
              <a:buNone/>
              <a:defRPr sz="1600" b="1"/>
            </a:lvl6pPr>
            <a:lvl7pPr marL="2735167" indent="0">
              <a:buNone/>
              <a:defRPr sz="1600" b="1"/>
            </a:lvl7pPr>
            <a:lvl8pPr marL="3191028" indent="0">
              <a:buNone/>
              <a:defRPr sz="1600" b="1"/>
            </a:lvl8pPr>
            <a:lvl9pPr marL="364689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566" y="2175609"/>
            <a:ext cx="4040926" cy="3950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924" y="1535444"/>
            <a:ext cx="4042510" cy="6401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860" indent="0">
              <a:buNone/>
              <a:defRPr sz="2000" b="1"/>
            </a:lvl2pPr>
            <a:lvl3pPr marL="911722" indent="0">
              <a:buNone/>
              <a:defRPr sz="1800" b="1"/>
            </a:lvl3pPr>
            <a:lvl4pPr marL="1367583" indent="0">
              <a:buNone/>
              <a:defRPr sz="1600" b="1"/>
            </a:lvl4pPr>
            <a:lvl5pPr marL="1823446" indent="0">
              <a:buNone/>
              <a:defRPr sz="1600" b="1"/>
            </a:lvl5pPr>
            <a:lvl6pPr marL="2279306" indent="0">
              <a:buNone/>
              <a:defRPr sz="1600" b="1"/>
            </a:lvl6pPr>
            <a:lvl7pPr marL="2735167" indent="0">
              <a:buNone/>
              <a:defRPr sz="1600" b="1"/>
            </a:lvl7pPr>
            <a:lvl8pPr marL="3191028" indent="0">
              <a:buNone/>
              <a:defRPr sz="1600" b="1"/>
            </a:lvl8pPr>
            <a:lvl9pPr marL="364689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924" y="2175609"/>
            <a:ext cx="4042510" cy="3950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CD696-6A5B-3C40-BA90-C28B62DAFFA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09945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B6A1D6-5A67-8647-88E0-E3A073C06BF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58190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EB7456-F267-5C4C-AD02-446DDDC385E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91976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566" y="272559"/>
            <a:ext cx="3008896" cy="116307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862" y="272559"/>
            <a:ext cx="5112586" cy="58533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566" y="1435617"/>
            <a:ext cx="3008896" cy="4690314"/>
          </a:xfrm>
        </p:spPr>
        <p:txBody>
          <a:bodyPr/>
          <a:lstStyle>
            <a:lvl1pPr marL="0" indent="0">
              <a:buNone/>
              <a:defRPr sz="1400"/>
            </a:lvl1pPr>
            <a:lvl2pPr marL="455860" indent="0">
              <a:buNone/>
              <a:defRPr sz="1200"/>
            </a:lvl2pPr>
            <a:lvl3pPr marL="911722" indent="0">
              <a:buNone/>
              <a:defRPr sz="1000"/>
            </a:lvl3pPr>
            <a:lvl4pPr marL="1367583" indent="0">
              <a:buNone/>
              <a:defRPr sz="900"/>
            </a:lvl4pPr>
            <a:lvl5pPr marL="1823446" indent="0">
              <a:buNone/>
              <a:defRPr sz="900"/>
            </a:lvl5pPr>
            <a:lvl6pPr marL="2279306" indent="0">
              <a:buNone/>
              <a:defRPr sz="900"/>
            </a:lvl6pPr>
            <a:lvl7pPr marL="2735167" indent="0">
              <a:buNone/>
              <a:defRPr sz="900"/>
            </a:lvl7pPr>
            <a:lvl8pPr marL="3191028" indent="0">
              <a:buNone/>
              <a:defRPr sz="900"/>
            </a:lvl8pPr>
            <a:lvl9pPr marL="364689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B5703-EA52-1B42-A93E-243266C1544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32729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973" y="4801234"/>
            <a:ext cx="5485132" cy="56569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973" y="613228"/>
            <a:ext cx="5485132" cy="4115116"/>
          </a:xfrm>
        </p:spPr>
        <p:txBody>
          <a:bodyPr/>
          <a:lstStyle>
            <a:lvl1pPr marL="0" indent="0">
              <a:buNone/>
              <a:defRPr sz="3200"/>
            </a:lvl1pPr>
            <a:lvl2pPr marL="455860" indent="0">
              <a:buNone/>
              <a:defRPr sz="2800"/>
            </a:lvl2pPr>
            <a:lvl3pPr marL="911722" indent="0">
              <a:buNone/>
              <a:defRPr sz="2400"/>
            </a:lvl3pPr>
            <a:lvl4pPr marL="1367583" indent="0">
              <a:buNone/>
              <a:defRPr sz="2000"/>
            </a:lvl4pPr>
            <a:lvl5pPr marL="1823446" indent="0">
              <a:buNone/>
              <a:defRPr sz="2000"/>
            </a:lvl5pPr>
            <a:lvl6pPr marL="2279306" indent="0">
              <a:buNone/>
              <a:defRPr sz="2000"/>
            </a:lvl6pPr>
            <a:lvl7pPr marL="2735167" indent="0">
              <a:buNone/>
              <a:defRPr sz="2000"/>
            </a:lvl7pPr>
            <a:lvl8pPr marL="3191028" indent="0">
              <a:buNone/>
              <a:defRPr sz="2000"/>
            </a:lvl8pPr>
            <a:lvl9pPr marL="364689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973" y="5366924"/>
            <a:ext cx="5485132" cy="804959"/>
          </a:xfrm>
        </p:spPr>
        <p:txBody>
          <a:bodyPr/>
          <a:lstStyle>
            <a:lvl1pPr marL="0" indent="0">
              <a:buNone/>
              <a:defRPr sz="1400"/>
            </a:lvl1pPr>
            <a:lvl2pPr marL="455860" indent="0">
              <a:buNone/>
              <a:defRPr sz="1200"/>
            </a:lvl2pPr>
            <a:lvl3pPr marL="911722" indent="0">
              <a:buNone/>
              <a:defRPr sz="1000"/>
            </a:lvl3pPr>
            <a:lvl4pPr marL="1367583" indent="0">
              <a:buNone/>
              <a:defRPr sz="900"/>
            </a:lvl4pPr>
            <a:lvl5pPr marL="1823446" indent="0">
              <a:buNone/>
              <a:defRPr sz="900"/>
            </a:lvl5pPr>
            <a:lvl6pPr marL="2279306" indent="0">
              <a:buNone/>
              <a:defRPr sz="900"/>
            </a:lvl6pPr>
            <a:lvl7pPr marL="2735167" indent="0">
              <a:buNone/>
              <a:defRPr sz="900"/>
            </a:lvl7pPr>
            <a:lvl8pPr marL="3191028" indent="0">
              <a:buNone/>
              <a:defRPr sz="900"/>
            </a:lvl8pPr>
            <a:lvl9pPr marL="364689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DC0535-B4B8-A64E-A2C7-6740A1121A4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738261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294" tIns="45654" rIns="91294" bIns="4565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294" tIns="45654" rIns="91294" bIns="456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215" tIns="44326" rIns="90215" bIns="44326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endParaRPr lang="x-none" altLang="x-none" sz="5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230405" name="Text Box 5"/>
          <p:cNvSpPr txBox="1">
            <a:spLocks noChangeArrowheads="1"/>
          </p:cNvSpPr>
          <p:nvPr/>
        </p:nvSpPr>
        <p:spPr bwMode="auto">
          <a:xfrm>
            <a:off x="8040688" y="6396038"/>
            <a:ext cx="184150" cy="166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168" tIns="45577" rIns="91168" bIns="4557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defRPr/>
            </a:pPr>
            <a:endParaRPr lang="en-US" sz="5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215" tIns="44326" rIns="90215" bIns="44326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endParaRPr lang="x-none" altLang="x-none" sz="5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230410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4950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7" tIns="45582" rIns="91177" bIns="45582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0000"/>
                </a:solidFill>
                <a:latin typeface="Tahoma" charset="0"/>
              </a:defRPr>
            </a:lvl1pPr>
          </a:lstStyle>
          <a:p>
            <a:endParaRPr lang="en-US" altLang="x-none"/>
          </a:p>
        </p:txBody>
      </p:sp>
      <p:sp>
        <p:nvSpPr>
          <p:cNvPr id="230411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22575" y="6402388"/>
            <a:ext cx="395605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7" tIns="45582" rIns="91177" bIns="45582" numCol="1" anchor="b" anchorCtr="0" compatLnSpc="1">
            <a:prstTxWarp prst="textNoShape">
              <a:avLst/>
            </a:prstTxWarp>
          </a:bodyPr>
          <a:lstStyle>
            <a:lvl1pPr algn="ctr" defTabSz="913276" eaLnBrk="1" hangingPunct="1">
              <a:defRPr sz="1200">
                <a:solidFill>
                  <a:srgbClr val="000000"/>
                </a:solidFill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0412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3575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77" tIns="45582" rIns="91177" bIns="4558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  <a:latin typeface="Tahoma" charset="0"/>
              </a:defRPr>
            </a:lvl1pPr>
          </a:lstStyle>
          <a:p>
            <a:fld id="{59E36BF2-D13E-EF44-8749-7BB701618EE4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96" r:id="rId1"/>
    <p:sldLayoutId id="2147487497" r:id="rId2"/>
    <p:sldLayoutId id="2147487498" r:id="rId3"/>
    <p:sldLayoutId id="2147487499" r:id="rId4"/>
    <p:sldLayoutId id="2147487500" r:id="rId5"/>
    <p:sldLayoutId id="2147487501" r:id="rId6"/>
    <p:sldLayoutId id="2147487502" r:id="rId7"/>
    <p:sldLayoutId id="2147487503" r:id="rId8"/>
    <p:sldLayoutId id="2147487504" r:id="rId9"/>
    <p:sldLayoutId id="2147487505" r:id="rId10"/>
    <p:sldLayoutId id="2147487506" r:id="rId11"/>
    <p:sldLayoutId id="2147487507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5860" algn="l" defTabSz="913306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1722" algn="l" defTabSz="913306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67583" algn="l" defTabSz="913306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3446" algn="l" defTabSz="913306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ZapfDingbats" charset="0"/>
        <a:buChar char="r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39775" indent="-2841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38238" indent="-225425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597025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2638" indent="-225425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0403" indent="-227929" algn="l" defTabSz="913306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66262" indent="-227929" algn="l" defTabSz="913306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2124" indent="-227929" algn="l" defTabSz="913306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77987" indent="-227929" algn="l" defTabSz="913306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860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1722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7583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3446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9306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5167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1028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6890" algn="l" defTabSz="9117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3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18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4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8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0.bin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1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7400" y="1809750"/>
            <a:ext cx="8128000" cy="1470025"/>
          </a:xfrm>
        </p:spPr>
        <p:txBody>
          <a:bodyPr/>
          <a:lstStyle/>
          <a:p>
            <a:pPr algn="ctr"/>
            <a:r>
              <a:rPr lang="en-US" altLang="x-none" sz="3200" dirty="0">
                <a:ea typeface="ＭＳ Ｐゴシック" charset="-128"/>
              </a:rPr>
              <a:t>Network Transport Layer:</a:t>
            </a:r>
            <a:br>
              <a:rPr lang="en-US" altLang="x-none" sz="3200" dirty="0">
                <a:ea typeface="ＭＳ Ｐゴシック" charset="-128"/>
              </a:rPr>
            </a:br>
            <a:r>
              <a:rPr lang="en-US" altLang="x-none" sz="3200" dirty="0">
                <a:ea typeface="ＭＳ Ｐゴシック" charset="-128"/>
              </a:rPr>
              <a:t>Stop-and-Wait</a:t>
            </a:r>
            <a:r>
              <a:rPr lang="en-US" altLang="zh-CN" sz="3200" dirty="0">
                <a:ea typeface="ＭＳ Ｐゴシック" charset="-128"/>
              </a:rPr>
              <a:t>,</a:t>
            </a:r>
            <a:r>
              <a:rPr lang="zh-CN" altLang="en-US" sz="3200" dirty="0">
                <a:ea typeface="ＭＳ Ｐゴシック" charset="-128"/>
              </a:rPr>
              <a:t> </a:t>
            </a:r>
            <a:r>
              <a:rPr lang="en-US" altLang="zh-CN" sz="3200" dirty="0">
                <a:ea typeface="ＭＳ Ｐゴシック" charset="-128"/>
              </a:rPr>
              <a:t>Sliding</a:t>
            </a:r>
            <a:r>
              <a:rPr lang="zh-CN" altLang="en-US" sz="3200" dirty="0">
                <a:ea typeface="ＭＳ Ｐゴシック" charset="-128"/>
              </a:rPr>
              <a:t> </a:t>
            </a:r>
            <a:r>
              <a:rPr lang="en-US" altLang="zh-CN" sz="3200" dirty="0">
                <a:ea typeface="ＭＳ Ｐゴシック" charset="-128"/>
              </a:rPr>
              <a:t>Window</a:t>
            </a:r>
            <a:endParaRPr lang="en-US" altLang="x-none" sz="3200" dirty="0">
              <a:ea typeface="ＭＳ Ｐゴシック" charset="-12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B67E1C-A2A5-2445-A287-199084DB2A0E}"/>
              </a:ext>
            </a:extLst>
          </p:cNvPr>
          <p:cNvSpPr txBox="1"/>
          <p:nvPr/>
        </p:nvSpPr>
        <p:spPr>
          <a:xfrm>
            <a:off x="465683" y="6407150"/>
            <a:ext cx="82253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+mn-lt"/>
              </a:rPr>
              <a:t>Th</a:t>
            </a:r>
            <a:r>
              <a:rPr lang="en-US" altLang="zh-CN" sz="1200" dirty="0">
                <a:latin typeface="+mn-lt"/>
              </a:rPr>
              <a:t>is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deck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of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slides</a:t>
            </a:r>
            <a:r>
              <a:rPr lang="en-US" sz="1200" dirty="0">
                <a:latin typeface="+mn-lt"/>
              </a:rPr>
              <a:t> are heavily based on CPSC 433/533 at Yale University, by courtesy of Dr. Y. Richard Yang. 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A9CFACA-7504-5340-B23A-FE413968A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350" y="3468839"/>
            <a:ext cx="7010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buNone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ZapfDingbats" charset="0"/>
              <a:buNone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/>
            <a:r>
              <a:rPr lang="en-US" altLang="x-none" b="1" dirty="0">
                <a:ea typeface="ＭＳ Ｐゴシック" charset="-128"/>
              </a:rPr>
              <a:t>Qi</a:t>
            </a:r>
            <a:r>
              <a:rPr lang="en-US" altLang="zh-CN" b="1" dirty="0">
                <a:ea typeface="ＭＳ Ｐゴシック" charset="-128"/>
              </a:rPr>
              <a:t>ao</a:t>
            </a:r>
            <a:r>
              <a:rPr lang="zh-CN" altLang="en-US" b="1" dirty="0">
                <a:ea typeface="ＭＳ Ｐゴシック" charset="-128"/>
              </a:rPr>
              <a:t> </a:t>
            </a:r>
            <a:r>
              <a:rPr lang="en-US" altLang="zh-CN" b="1" dirty="0">
                <a:ea typeface="ＭＳ Ｐゴシック" charset="-128"/>
              </a:rPr>
              <a:t>Xiang</a:t>
            </a:r>
            <a:r>
              <a:rPr lang="en-US" altLang="zh-CN" dirty="0">
                <a:ea typeface="ＭＳ Ｐゴシック" charset="-128"/>
              </a:rPr>
              <a:t>,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 err="1">
                <a:ea typeface="ＭＳ Ｐゴシック" charset="-128"/>
              </a:rPr>
              <a:t>Congming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Gao,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 err="1">
                <a:ea typeface="ＭＳ Ｐゴシック" charset="-128"/>
              </a:rPr>
              <a:t>Qiang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Su</a:t>
            </a:r>
            <a:endParaRPr lang="en-US" altLang="x-none" dirty="0">
              <a:ea typeface="ＭＳ Ｐゴシック" charset="-128"/>
            </a:endParaRPr>
          </a:p>
          <a:p>
            <a:pPr lvl="1"/>
            <a:endParaRPr lang="en-US" altLang="x-none" dirty="0">
              <a:ea typeface="ＭＳ Ｐゴシック" charset="-128"/>
            </a:endParaRPr>
          </a:p>
          <a:p>
            <a:pPr lvl="1"/>
            <a:r>
              <a:rPr lang="en-US" altLang="x-none" dirty="0">
                <a:ea typeface="ＭＳ Ｐゴシック" charset="-128"/>
              </a:rPr>
              <a:t>https://</a:t>
            </a:r>
            <a:r>
              <a:rPr lang="en-US" altLang="x-none" dirty="0" err="1">
                <a:ea typeface="ＭＳ Ｐゴシック" charset="-128"/>
              </a:rPr>
              <a:t>sngr</a:t>
            </a:r>
            <a:r>
              <a:rPr lang="en-US" altLang="zh-CN" dirty="0" err="1">
                <a:ea typeface="ＭＳ Ｐゴシック" charset="-128"/>
              </a:rPr>
              <a:t>oup.org.cn</a:t>
            </a:r>
            <a:r>
              <a:rPr lang="en-US" altLang="x-none" dirty="0">
                <a:ea typeface="ＭＳ Ｐゴシック" charset="-128"/>
              </a:rPr>
              <a:t>/courses/cnns-xmuf2</a:t>
            </a:r>
            <a:r>
              <a:rPr lang="en-US" altLang="zh-CN" dirty="0">
                <a:ea typeface="ＭＳ Ｐゴシック" charset="-128"/>
              </a:rPr>
              <a:t>5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x-none" dirty="0" err="1">
                <a:ea typeface="ＭＳ Ｐゴシック" charset="-128"/>
              </a:rPr>
              <a:t>index.shtml</a:t>
            </a:r>
            <a:endParaRPr lang="en-US" altLang="x-none" dirty="0">
              <a:ea typeface="ＭＳ Ｐゴシック" charset="-128"/>
            </a:endParaRPr>
          </a:p>
          <a:p>
            <a:pPr lvl="1"/>
            <a:endParaRPr lang="en-US" altLang="x-none" dirty="0">
              <a:ea typeface="ＭＳ Ｐゴシック" charset="-128"/>
            </a:endParaRPr>
          </a:p>
          <a:p>
            <a:pPr lvl="1"/>
            <a:r>
              <a:rPr lang="en-US" altLang="zh-CN" dirty="0">
                <a:ea typeface="ＭＳ Ｐゴシック" charset="-128"/>
              </a:rPr>
              <a:t>10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zh-CN" dirty="0">
                <a:ea typeface="宋体" charset="-122"/>
              </a:rPr>
              <a:t>28</a:t>
            </a:r>
            <a:r>
              <a:rPr lang="en-US" altLang="x-none" dirty="0">
                <a:ea typeface="ＭＳ Ｐゴシック" charset="-128"/>
              </a:rPr>
              <a:t>/20</a:t>
            </a:r>
            <a:r>
              <a:rPr lang="en-US" altLang="zh-CN" dirty="0">
                <a:ea typeface="ＭＳ Ｐゴシック" charset="-128"/>
              </a:rPr>
              <a:t>25</a:t>
            </a:r>
            <a:endParaRPr lang="en-US" altLang="x-none" kern="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8A34772-60EC-1A4A-81C4-7C746EFD9C07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01000" cy="1143000"/>
          </a:xfrm>
        </p:spPr>
        <p:txBody>
          <a:bodyPr/>
          <a:lstStyle/>
          <a:p>
            <a:r>
              <a:rPr lang="en-US" altLang="x-none" sz="3200">
                <a:ea typeface="ＭＳ Ｐゴシック" charset="-128"/>
              </a:rPr>
              <a:t>Potential Channel Errors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4350" y="1930400"/>
            <a:ext cx="7896225" cy="3019425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3200" dirty="0">
                <a:ea typeface="ＭＳ Ｐゴシック" charset="-128"/>
              </a:rPr>
              <a:t>bit errors</a:t>
            </a:r>
          </a:p>
          <a:p>
            <a:pPr>
              <a:buFont typeface="Wingdings" pitchFamily="2" charset="2"/>
              <a:buChar char="q"/>
            </a:pPr>
            <a:endParaRPr lang="en-US" altLang="zh-CN" sz="3200" dirty="0">
              <a:ea typeface="宋体" charset="-122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3200" dirty="0">
                <a:ea typeface="ＭＳ Ｐゴシック" charset="-128"/>
              </a:rPr>
              <a:t>loss (drop) of packets</a:t>
            </a:r>
          </a:p>
          <a:p>
            <a:pPr>
              <a:buFont typeface="Wingdings" pitchFamily="2" charset="2"/>
              <a:buChar char="q"/>
            </a:pPr>
            <a:endParaRPr lang="en-US" altLang="zh-CN" sz="3200" dirty="0">
              <a:ea typeface="宋体" charset="-122"/>
            </a:endParaRPr>
          </a:p>
          <a:p>
            <a:pPr>
              <a:buFont typeface="Wingdings" pitchFamily="2" charset="2"/>
              <a:buChar char="q"/>
            </a:pPr>
            <a:r>
              <a:rPr lang="en-US" altLang="zh-CN" sz="3200" dirty="0">
                <a:ea typeface="宋体" charset="-122"/>
              </a:rPr>
              <a:t>reordering or duplication</a:t>
            </a:r>
            <a:endParaRPr lang="en-US" altLang="x-none" sz="3200" dirty="0">
              <a:ea typeface="ＭＳ Ｐゴシック" charset="-128"/>
            </a:endParaRPr>
          </a:p>
        </p:txBody>
      </p:sp>
      <p:sp>
        <p:nvSpPr>
          <p:cNvPr id="22" name="Rectangle 4"/>
          <p:cNvSpPr txBox="1">
            <a:spLocks noChangeArrowheads="1"/>
          </p:cNvSpPr>
          <p:nvPr/>
        </p:nvSpPr>
        <p:spPr bwMode="auto">
          <a:xfrm>
            <a:off x="533400" y="5535613"/>
            <a:ext cx="8077200" cy="760412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marR="0" lvl="0" indent="-3429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pitchFamily="82" charset="2"/>
              <a:buNone/>
              <a:tabLst/>
              <a:defRPr/>
            </a:pPr>
            <a:r>
              <a:rPr kumimoji="0" lang="en-US" altLang="zh-CN" sz="2000" b="0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/>
                <a:ea typeface="宋体" pitchFamily="2" charset="-122"/>
                <a:cs typeface="ＭＳ Ｐゴシック" charset="0"/>
              </a:rPr>
              <a:t>C</a:t>
            </a: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/>
                <a:ea typeface="ＭＳ Ｐゴシック" charset="-128"/>
                <a:cs typeface="ＭＳ Ｐゴシック" charset="0"/>
              </a:rPr>
              <a:t>haracteristics of unreliable channel will determine complexity of reliable data transfer protocol (rdt).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/>
              <a:ea typeface="ＭＳ Ｐゴシック" charset="-128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641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 build="p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EBB54CF-F969-D94D-A6FE-528E8DA5AE79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01000" cy="1143000"/>
          </a:xfrm>
        </p:spPr>
        <p:txBody>
          <a:bodyPr/>
          <a:lstStyle/>
          <a:p>
            <a:r>
              <a:rPr lang="en-US" altLang="x-none" sz="3600">
                <a:ea typeface="ＭＳ Ｐゴシック" charset="-128"/>
              </a:rPr>
              <a:t>rdt2.0: </a:t>
            </a:r>
            <a:r>
              <a:rPr lang="en-US" altLang="zh-CN" sz="3600">
                <a:ea typeface="宋体" charset="-122"/>
              </a:rPr>
              <a:t>C</a:t>
            </a:r>
            <a:r>
              <a:rPr lang="en-US" altLang="x-none" sz="3600">
                <a:ea typeface="ＭＳ Ｐゴシック" charset="-128"/>
              </a:rPr>
              <a:t>hannel </a:t>
            </a:r>
            <a:r>
              <a:rPr lang="en-US" altLang="zh-CN" sz="3600">
                <a:ea typeface="宋体" charset="-122"/>
              </a:rPr>
              <a:t>W</a:t>
            </a:r>
            <a:r>
              <a:rPr lang="en-US" altLang="x-none" sz="3600">
                <a:ea typeface="ＭＳ Ｐゴシック" charset="-128"/>
              </a:rPr>
              <a:t>ith </a:t>
            </a:r>
            <a:r>
              <a:rPr lang="en-US" altLang="zh-CN" sz="3600">
                <a:ea typeface="宋体" charset="-122"/>
              </a:rPr>
              <a:t>B</a:t>
            </a:r>
            <a:r>
              <a:rPr lang="en-US" altLang="x-none" sz="3600">
                <a:ea typeface="ＭＳ Ｐゴシック" charset="-128"/>
              </a:rPr>
              <a:t>it </a:t>
            </a:r>
            <a:r>
              <a:rPr lang="en-US" altLang="zh-CN" sz="3600">
                <a:ea typeface="宋体" charset="-122"/>
              </a:rPr>
              <a:t>E</a:t>
            </a:r>
            <a:r>
              <a:rPr lang="en-US" altLang="x-none" sz="3600">
                <a:ea typeface="ＭＳ Ｐゴシック" charset="-128"/>
              </a:rPr>
              <a:t>rrors</a:t>
            </a:r>
            <a:endParaRPr lang="en-US" altLang="x-none" sz="4400">
              <a:ea typeface="ＭＳ Ｐゴシック" charset="-128"/>
            </a:endParaRP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25463" y="1609725"/>
            <a:ext cx="8389937" cy="498475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sz="2400" dirty="0">
                <a:ea typeface="宋体" charset="-122"/>
              </a:rPr>
              <a:t>Assume: U</a:t>
            </a:r>
            <a:r>
              <a:rPr lang="en-US" altLang="x-none" sz="2400" dirty="0">
                <a:ea typeface="ＭＳ Ｐゴシック" charset="-128"/>
              </a:rPr>
              <a:t>nderlying channel </a:t>
            </a:r>
            <a:r>
              <a:rPr lang="en-US" altLang="x-none" sz="2400" dirty="0">
                <a:solidFill>
                  <a:srgbClr val="FF0000"/>
                </a:solidFill>
                <a:ea typeface="ＭＳ Ｐゴシック" charset="-128"/>
              </a:rPr>
              <a:t>may only flip bits</a:t>
            </a:r>
            <a:r>
              <a:rPr lang="en-US" altLang="x-none" sz="2400" dirty="0">
                <a:ea typeface="ＭＳ Ｐゴシック" charset="-128"/>
              </a:rPr>
              <a:t> in packet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84188" y="3398838"/>
            <a:ext cx="4268787" cy="1779587"/>
            <a:chOff x="484188" y="3398838"/>
            <a:chExt cx="4268787" cy="1779587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808038" y="3414713"/>
              <a:ext cx="955675" cy="1011237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882650" y="3500438"/>
              <a:ext cx="1098550" cy="912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Wait for call from above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1617663" y="3398838"/>
              <a:ext cx="611187" cy="1027112"/>
            </a:xfrm>
            <a:custGeom>
              <a:avLst/>
              <a:gdLst>
                <a:gd name="T0" fmla="*/ 0 w 735"/>
                <a:gd name="T1" fmla="*/ 2147483647 h 1080"/>
                <a:gd name="T2" fmla="*/ 0 w 735"/>
                <a:gd name="T3" fmla="*/ 2147483647 h 1080"/>
                <a:gd name="T4" fmla="*/ 0 60000 65536"/>
                <a:gd name="T5" fmla="*/ 0 60000 65536"/>
                <a:gd name="T6" fmla="*/ 0 w 735"/>
                <a:gd name="T7" fmla="*/ 0 h 1080"/>
                <a:gd name="T8" fmla="*/ 735 w 735"/>
                <a:gd name="T9" fmla="*/ 1080 h 10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35" h="1080">
                  <a:moveTo>
                    <a:pt x="0" y="195"/>
                  </a:moveTo>
                  <a:cubicBezTo>
                    <a:pt x="690" y="0"/>
                    <a:pt x="735" y="1080"/>
                    <a:pt x="0" y="85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9" name="Group 21"/>
            <p:cNvGrpSpPr>
              <a:grpSpLocks/>
            </p:cNvGrpSpPr>
            <p:nvPr/>
          </p:nvGrpSpPr>
          <p:grpSpPr bwMode="auto">
            <a:xfrm>
              <a:off x="2028825" y="3455988"/>
              <a:ext cx="2724150" cy="1065212"/>
              <a:chOff x="2028825" y="4287838"/>
              <a:chExt cx="2724150" cy="1065212"/>
            </a:xfrm>
          </p:grpSpPr>
          <p:sp>
            <p:nvSpPr>
              <p:cNvPr id="12" name="Text Box 7"/>
              <p:cNvSpPr txBox="1">
                <a:spLocks noChangeArrowheads="1"/>
              </p:cNvSpPr>
              <p:nvPr/>
            </p:nvSpPr>
            <p:spPr bwMode="auto">
              <a:xfrm>
                <a:off x="2070100" y="4754563"/>
                <a:ext cx="2682875" cy="5984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packet = make_pkt(data)</a:t>
                </a:r>
              </a:p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udt_send(packet)</a:t>
                </a:r>
                <a:endPara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3" name="Text Box 8"/>
              <p:cNvSpPr txBox="1">
                <a:spLocks noChangeArrowheads="1"/>
              </p:cNvSpPr>
              <p:nvPr/>
            </p:nvSpPr>
            <p:spPr bwMode="auto">
              <a:xfrm>
                <a:off x="2028825" y="4287838"/>
                <a:ext cx="2255838" cy="4286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rdt_send(data)</a:t>
                </a:r>
                <a:endPara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4" name="Line 9"/>
              <p:cNvSpPr>
                <a:spLocks noChangeShapeType="1"/>
              </p:cNvSpPr>
              <p:nvPr/>
            </p:nvSpPr>
            <p:spPr bwMode="auto">
              <a:xfrm>
                <a:off x="2128838" y="4630738"/>
                <a:ext cx="1296987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</p:grp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>
              <a:off x="484188" y="3398838"/>
              <a:ext cx="385762" cy="2428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" name="Text Box 19"/>
            <p:cNvSpPr txBox="1">
              <a:spLocks noChangeArrowheads="1"/>
            </p:cNvSpPr>
            <p:nvPr/>
          </p:nvSpPr>
          <p:spPr bwMode="auto">
            <a:xfrm>
              <a:off x="2085975" y="4721225"/>
              <a:ext cx="11509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sender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792663" y="3384550"/>
            <a:ext cx="4030662" cy="1835150"/>
            <a:chOff x="4792663" y="3384550"/>
            <a:chExt cx="4030662" cy="1835150"/>
          </a:xfrm>
        </p:grpSpPr>
        <p:sp>
          <p:nvSpPr>
            <p:cNvPr id="16" name="Text Box 11"/>
            <p:cNvSpPr txBox="1">
              <a:spLocks noChangeArrowheads="1"/>
            </p:cNvSpPr>
            <p:nvPr/>
          </p:nvSpPr>
          <p:spPr bwMode="auto">
            <a:xfrm>
              <a:off x="6335713" y="3781425"/>
              <a:ext cx="2487612" cy="428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extract (packet,data)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deliver_data(data)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7" name="Oval 12"/>
            <p:cNvSpPr>
              <a:spLocks noChangeArrowheads="1"/>
            </p:cNvSpPr>
            <p:nvPr/>
          </p:nvSpPr>
          <p:spPr bwMode="auto">
            <a:xfrm>
              <a:off x="5116513" y="3400425"/>
              <a:ext cx="955675" cy="101123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8" name="Text Box 13"/>
            <p:cNvSpPr txBox="1">
              <a:spLocks noChangeArrowheads="1"/>
            </p:cNvSpPr>
            <p:nvPr/>
          </p:nvSpPr>
          <p:spPr bwMode="auto">
            <a:xfrm>
              <a:off x="5149850" y="3486150"/>
              <a:ext cx="1098550" cy="912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Wait for call from below</a:t>
              </a:r>
              <a:endParaRPr kumimoji="0" lang="en-US" altLang="x-non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9" name="Freeform 14"/>
            <p:cNvSpPr>
              <a:spLocks/>
            </p:cNvSpPr>
            <p:nvPr/>
          </p:nvSpPr>
          <p:spPr bwMode="auto">
            <a:xfrm>
              <a:off x="5926138" y="3384550"/>
              <a:ext cx="611187" cy="1027113"/>
            </a:xfrm>
            <a:custGeom>
              <a:avLst/>
              <a:gdLst>
                <a:gd name="T0" fmla="*/ 0 w 735"/>
                <a:gd name="T1" fmla="*/ 2147483647 h 1080"/>
                <a:gd name="T2" fmla="*/ 0 w 735"/>
                <a:gd name="T3" fmla="*/ 2147483647 h 1080"/>
                <a:gd name="T4" fmla="*/ 0 60000 65536"/>
                <a:gd name="T5" fmla="*/ 0 60000 65536"/>
                <a:gd name="T6" fmla="*/ 0 w 735"/>
                <a:gd name="T7" fmla="*/ 0 h 1080"/>
                <a:gd name="T8" fmla="*/ 735 w 735"/>
                <a:gd name="T9" fmla="*/ 1080 h 10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35" h="1080">
                  <a:moveTo>
                    <a:pt x="0" y="195"/>
                  </a:moveTo>
                  <a:cubicBezTo>
                    <a:pt x="690" y="0"/>
                    <a:pt x="735" y="1080"/>
                    <a:pt x="0" y="85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6337300" y="3441700"/>
              <a:ext cx="2255838" cy="428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21" name="Line 16"/>
            <p:cNvSpPr>
              <a:spLocks noChangeShapeType="1"/>
            </p:cNvSpPr>
            <p:nvPr/>
          </p:nvSpPr>
          <p:spPr bwMode="auto">
            <a:xfrm>
              <a:off x="6437313" y="3784600"/>
              <a:ext cx="129698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22" name="Line 17"/>
            <p:cNvSpPr>
              <a:spLocks noChangeShapeType="1"/>
            </p:cNvSpPr>
            <p:nvPr/>
          </p:nvSpPr>
          <p:spPr bwMode="auto">
            <a:xfrm>
              <a:off x="4792663" y="3384550"/>
              <a:ext cx="385762" cy="2428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23" name="Rectangle 18"/>
            <p:cNvSpPr>
              <a:spLocks noChangeArrowheads="1"/>
            </p:cNvSpPr>
            <p:nvPr/>
          </p:nvSpPr>
          <p:spPr bwMode="auto">
            <a:xfrm>
              <a:off x="6351588" y="3460750"/>
              <a:ext cx="1541462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rdt_rcv(packet)</a:t>
              </a:r>
            </a:p>
          </p:txBody>
        </p:sp>
        <p:sp>
          <p:nvSpPr>
            <p:cNvPr id="24" name="Text Box 20"/>
            <p:cNvSpPr txBox="1">
              <a:spLocks noChangeArrowheads="1"/>
            </p:cNvSpPr>
            <p:nvPr/>
          </p:nvSpPr>
          <p:spPr bwMode="auto">
            <a:xfrm>
              <a:off x="6069013" y="4762500"/>
              <a:ext cx="1366837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receiver</a:t>
              </a:r>
            </a:p>
          </p:txBody>
        </p:sp>
      </p:grpSp>
      <p:sp>
        <p:nvSpPr>
          <p:cNvPr id="25" name="Rectangle 24"/>
          <p:cNvSpPr/>
          <p:nvPr/>
        </p:nvSpPr>
        <p:spPr>
          <a:xfrm>
            <a:off x="1533816" y="5684838"/>
            <a:ext cx="689163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Exercise: What correctness requirement(s) rdt1.0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cannot provide?</a:t>
            </a:r>
          </a:p>
        </p:txBody>
      </p:sp>
    </p:spTree>
    <p:extLst>
      <p:ext uri="{BB962C8B-B14F-4D97-AF65-F5344CB8AC3E}">
        <p14:creationId xmlns:p14="http://schemas.microsoft.com/office/powerpoint/2010/main" val="660230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EBB54CF-F969-D94D-A6FE-528E8DA5AE79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01000" cy="1143000"/>
          </a:xfrm>
        </p:spPr>
        <p:txBody>
          <a:bodyPr/>
          <a:lstStyle/>
          <a:p>
            <a:r>
              <a:rPr lang="en-US" altLang="x-none" sz="3600">
                <a:ea typeface="ＭＳ Ｐゴシック" charset="-128"/>
              </a:rPr>
              <a:t>rdt2.0: </a:t>
            </a:r>
            <a:r>
              <a:rPr lang="en-US" altLang="zh-CN" sz="3600">
                <a:ea typeface="宋体" charset="-122"/>
              </a:rPr>
              <a:t>C</a:t>
            </a:r>
            <a:r>
              <a:rPr lang="en-US" altLang="x-none" sz="3600">
                <a:ea typeface="ＭＳ Ｐゴシック" charset="-128"/>
              </a:rPr>
              <a:t>hannel </a:t>
            </a:r>
            <a:r>
              <a:rPr lang="en-US" altLang="zh-CN" sz="3600">
                <a:ea typeface="宋体" charset="-122"/>
              </a:rPr>
              <a:t>W</a:t>
            </a:r>
            <a:r>
              <a:rPr lang="en-US" altLang="x-none" sz="3600">
                <a:ea typeface="ＭＳ Ｐゴシック" charset="-128"/>
              </a:rPr>
              <a:t>ith </a:t>
            </a:r>
            <a:r>
              <a:rPr lang="en-US" altLang="zh-CN" sz="3600">
                <a:ea typeface="宋体" charset="-122"/>
              </a:rPr>
              <a:t>B</a:t>
            </a:r>
            <a:r>
              <a:rPr lang="en-US" altLang="x-none" sz="3600">
                <a:ea typeface="ＭＳ Ｐゴシック" charset="-128"/>
              </a:rPr>
              <a:t>it </a:t>
            </a:r>
            <a:r>
              <a:rPr lang="en-US" altLang="zh-CN" sz="3600">
                <a:ea typeface="宋体" charset="-122"/>
              </a:rPr>
              <a:t>E</a:t>
            </a:r>
            <a:r>
              <a:rPr lang="en-US" altLang="x-none" sz="3600">
                <a:ea typeface="ＭＳ Ｐゴシック" charset="-128"/>
              </a:rPr>
              <a:t>rrors</a:t>
            </a:r>
            <a:endParaRPr lang="en-US" altLang="x-none" sz="4400">
              <a:ea typeface="ＭＳ Ｐゴシック" charset="-128"/>
            </a:endParaRP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25463" y="1609725"/>
            <a:ext cx="8389937" cy="498475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sz="2400" dirty="0">
                <a:ea typeface="宋体" charset="-122"/>
              </a:rPr>
              <a:t>N</a:t>
            </a:r>
            <a:r>
              <a:rPr lang="en-US" altLang="x-none" sz="2400" dirty="0">
                <a:ea typeface="ＭＳ Ｐゴシック" charset="-128"/>
              </a:rPr>
              <a:t>ew mechanisms in </a:t>
            </a:r>
            <a:r>
              <a:rPr lang="en-US" altLang="x-none" sz="2400" b="1" dirty="0">
                <a:latin typeface="Courier New" charset="0"/>
                <a:ea typeface="ＭＳ Ｐゴシック" charset="-128"/>
              </a:rPr>
              <a:t>rdt2.0</a:t>
            </a:r>
            <a:r>
              <a:rPr lang="en-US" altLang="x-none" sz="2400" dirty="0">
                <a:ea typeface="ＭＳ Ｐゴシック" charset="-128"/>
              </a:rPr>
              <a:t> (beyond </a:t>
            </a:r>
            <a:r>
              <a:rPr lang="en-US" altLang="x-none" sz="2400" b="1" dirty="0">
                <a:latin typeface="Courier New" charset="0"/>
                <a:ea typeface="ＭＳ Ｐゴシック" charset="-128"/>
              </a:rPr>
              <a:t>rdt1.0</a:t>
            </a:r>
            <a:r>
              <a:rPr lang="en-US" altLang="x-none" sz="2400" dirty="0">
                <a:ea typeface="ＭＳ Ｐゴシック" charset="-128"/>
              </a:rPr>
              <a:t>):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receiver error detection: recall: UDP checksum/Ethernet CRC detects bit errors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receiver feedback: control </a:t>
            </a:r>
            <a:r>
              <a:rPr lang="en-US" altLang="x-none" sz="2000" dirty="0" err="1">
                <a:ea typeface="ＭＳ Ｐゴシック" charset="-128"/>
              </a:rPr>
              <a:t>msgs</a:t>
            </a:r>
            <a:r>
              <a:rPr lang="en-US" altLang="x-none" sz="2000" dirty="0">
                <a:ea typeface="ＭＳ Ｐゴシック" charset="-128"/>
              </a:rPr>
              <a:t> (ACK,NAK) </a:t>
            </a:r>
            <a:r>
              <a:rPr lang="en-US" altLang="x-none" sz="2000" dirty="0" err="1">
                <a:ea typeface="ＭＳ Ｐゴシック" charset="-128"/>
              </a:rPr>
              <a:t>rcvr</a:t>
            </a:r>
            <a:r>
              <a:rPr lang="en-US" altLang="x-none" sz="2000" dirty="0">
                <a:ea typeface="ＭＳ Ｐゴシック" charset="-128"/>
              </a:rPr>
              <a:t>-&gt;sender</a:t>
            </a:r>
            <a:endParaRPr lang="en-US" altLang="zh-CN" i="1" dirty="0">
              <a:ea typeface="宋体" charset="-122"/>
            </a:endParaRPr>
          </a:p>
          <a:p>
            <a:pPr lvl="2"/>
            <a:r>
              <a:rPr lang="en-US" altLang="x-none" sz="1600" i="1" dirty="0">
                <a:solidFill>
                  <a:srgbClr val="FF0000"/>
                </a:solidFill>
                <a:ea typeface="ＭＳ Ｐゴシック" charset="-128"/>
              </a:rPr>
              <a:t>acknowledgements (ACKs):</a:t>
            </a:r>
            <a:r>
              <a:rPr lang="en-US" altLang="x-none" sz="1600" dirty="0">
                <a:ea typeface="ＭＳ Ｐゴシック" charset="-128"/>
              </a:rPr>
              <a:t> receiver explicitly tells sender that </a:t>
            </a:r>
            <a:r>
              <a:rPr lang="en-US" altLang="x-none" sz="1600" dirty="0" err="1">
                <a:ea typeface="ＭＳ Ｐゴシック" charset="-128"/>
              </a:rPr>
              <a:t>pkt</a:t>
            </a:r>
            <a:r>
              <a:rPr lang="en-US" altLang="x-none" sz="1600" dirty="0">
                <a:ea typeface="ＭＳ Ｐゴシック" charset="-128"/>
              </a:rPr>
              <a:t> received OK</a:t>
            </a:r>
          </a:p>
          <a:p>
            <a:pPr lvl="2"/>
            <a:r>
              <a:rPr lang="en-US" altLang="x-none" sz="1600" i="1" dirty="0">
                <a:solidFill>
                  <a:srgbClr val="FF0000"/>
                </a:solidFill>
                <a:ea typeface="ＭＳ Ｐゴシック" charset="-128"/>
              </a:rPr>
              <a:t>negative acknowledgements (NAKs):</a:t>
            </a:r>
            <a:r>
              <a:rPr lang="en-US" altLang="x-none" sz="1600" dirty="0">
                <a:ea typeface="ＭＳ Ｐゴシック" charset="-128"/>
              </a:rPr>
              <a:t>  receiver explicitly tells sender that </a:t>
            </a:r>
            <a:r>
              <a:rPr lang="en-US" altLang="x-none" sz="1600" dirty="0" err="1">
                <a:ea typeface="ＭＳ Ｐゴシック" charset="-128"/>
              </a:rPr>
              <a:t>pkt</a:t>
            </a:r>
            <a:r>
              <a:rPr lang="en-US" altLang="x-none" sz="1600" dirty="0">
                <a:ea typeface="ＭＳ Ｐゴシック" charset="-128"/>
              </a:rPr>
              <a:t> had errors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sender retransmission</a:t>
            </a:r>
          </a:p>
          <a:p>
            <a:pPr lvl="2"/>
            <a:r>
              <a:rPr lang="en-US" altLang="x-none" dirty="0">
                <a:latin typeface="Times New Roman" charset="0"/>
                <a:ea typeface="ＭＳ Ｐゴシック" charset="-128"/>
              </a:rPr>
              <a:t>sender retransmits 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pkt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 on receipt of NAK</a:t>
            </a:r>
            <a:endParaRPr lang="en-US" altLang="zh-CN" dirty="0">
              <a:latin typeface="Times New Roman" charset="0"/>
              <a:ea typeface="宋体" charset="-122"/>
            </a:endParaRPr>
          </a:p>
          <a:p>
            <a:pPr lvl="1"/>
            <a:endParaRPr lang="en-US" altLang="x-none" sz="2000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15968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18E827-6C82-4F48-A85C-67A077EB3412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rdt2.0: FSM </a:t>
            </a:r>
            <a:r>
              <a:rPr lang="en-US" altLang="zh-CN" sz="3600">
                <a:ea typeface="宋体" charset="-122"/>
              </a:rPr>
              <a:t>S</a:t>
            </a:r>
            <a:r>
              <a:rPr lang="en-US" altLang="x-none" sz="3600">
                <a:ea typeface="ＭＳ Ｐゴシック" charset="-128"/>
              </a:rPr>
              <a:t>pecification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106499" name="Oval 3"/>
          <p:cNvSpPr>
            <a:spLocks noChangeArrowheads="1"/>
          </p:cNvSpPr>
          <p:nvPr/>
        </p:nvSpPr>
        <p:spPr bwMode="auto">
          <a:xfrm>
            <a:off x="696913" y="2371725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6500" name="Text Box 4"/>
          <p:cNvSpPr txBox="1">
            <a:spLocks noChangeArrowheads="1"/>
          </p:cNvSpPr>
          <p:nvPr/>
        </p:nvSpPr>
        <p:spPr bwMode="auto">
          <a:xfrm>
            <a:off x="781050" y="2514600"/>
            <a:ext cx="12001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Wait for </a:t>
            </a:r>
            <a:r>
              <a:rPr kumimoji="0" lang="en-US" altLang="zh-CN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data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3252788" y="2087563"/>
            <a:ext cx="2370137" cy="1254125"/>
            <a:chOff x="2049" y="1213"/>
            <a:chExt cx="1493" cy="790"/>
          </a:xfrm>
        </p:grpSpPr>
        <p:sp>
          <p:nvSpPr>
            <p:cNvPr id="106535" name="Freeform 14"/>
            <p:cNvSpPr>
              <a:spLocks/>
            </p:cNvSpPr>
            <p:nvPr/>
          </p:nvSpPr>
          <p:spPr bwMode="auto">
            <a:xfrm>
              <a:off x="2049" y="1440"/>
              <a:ext cx="294" cy="563"/>
            </a:xfrm>
            <a:custGeom>
              <a:avLst/>
              <a:gdLst>
                <a:gd name="T0" fmla="*/ 0 w 735"/>
                <a:gd name="T1" fmla="*/ 1 h 1080"/>
                <a:gd name="T2" fmla="*/ 0 w 735"/>
                <a:gd name="T3" fmla="*/ 1 h 1080"/>
                <a:gd name="T4" fmla="*/ 0 60000 65536"/>
                <a:gd name="T5" fmla="*/ 0 60000 65536"/>
                <a:gd name="T6" fmla="*/ 0 w 735"/>
                <a:gd name="T7" fmla="*/ 0 h 1080"/>
                <a:gd name="T8" fmla="*/ 735 w 735"/>
                <a:gd name="T9" fmla="*/ 1080 h 10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35" h="1080">
                  <a:moveTo>
                    <a:pt x="0" y="195"/>
                  </a:moveTo>
                  <a:cubicBezTo>
                    <a:pt x="690" y="0"/>
                    <a:pt x="735" y="1080"/>
                    <a:pt x="0" y="85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6536" name="Text Box 15"/>
            <p:cNvSpPr txBox="1">
              <a:spLocks noChangeArrowheads="1"/>
            </p:cNvSpPr>
            <p:nvPr/>
          </p:nvSpPr>
          <p:spPr bwMode="auto">
            <a:xfrm>
              <a:off x="2244" y="1638"/>
              <a:ext cx="111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udt_send(sndpkt)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6537" name="Text Box 16"/>
            <p:cNvSpPr txBox="1">
              <a:spLocks noChangeArrowheads="1"/>
            </p:cNvSpPr>
            <p:nvPr/>
          </p:nvSpPr>
          <p:spPr bwMode="auto">
            <a:xfrm>
              <a:off x="2228" y="1213"/>
              <a:ext cx="1314" cy="3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&amp;&amp;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  isNAK(rcvpkt)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6538" name="Line 17"/>
            <p:cNvSpPr>
              <a:spLocks noChangeShapeType="1"/>
            </p:cNvSpPr>
            <p:nvPr/>
          </p:nvSpPr>
          <p:spPr bwMode="auto">
            <a:xfrm>
              <a:off x="2303" y="1638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06502" name="Line 25"/>
          <p:cNvSpPr>
            <a:spLocks noChangeShapeType="1"/>
          </p:cNvSpPr>
          <p:nvPr/>
        </p:nvSpPr>
        <p:spPr bwMode="auto">
          <a:xfrm>
            <a:off x="6334125" y="3659188"/>
            <a:ext cx="433388" cy="244475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6573838" y="2514600"/>
            <a:ext cx="1924050" cy="1265238"/>
            <a:chOff x="4141" y="1482"/>
            <a:chExt cx="1212" cy="797"/>
          </a:xfrm>
        </p:grpSpPr>
        <p:grpSp>
          <p:nvGrpSpPr>
            <p:cNvPr id="106530" name="Group 18"/>
            <p:cNvGrpSpPr>
              <a:grpSpLocks/>
            </p:cNvGrpSpPr>
            <p:nvPr/>
          </p:nvGrpSpPr>
          <p:grpSpPr bwMode="auto">
            <a:xfrm>
              <a:off x="4141" y="1482"/>
              <a:ext cx="1212" cy="541"/>
              <a:chOff x="2222" y="2660"/>
              <a:chExt cx="1212" cy="541"/>
            </a:xfrm>
          </p:grpSpPr>
          <p:sp>
            <p:nvSpPr>
              <p:cNvPr id="106532" name="Text Box 19"/>
              <p:cNvSpPr txBox="1">
                <a:spLocks noChangeArrowheads="1"/>
              </p:cNvSpPr>
              <p:nvPr/>
            </p:nvSpPr>
            <p:spPr bwMode="auto">
              <a:xfrm>
                <a:off x="2222" y="3039"/>
                <a:ext cx="1152" cy="1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udt_send(NAK)</a:t>
                </a:r>
                <a:endPara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06533" name="Text Box 20"/>
              <p:cNvSpPr txBox="1">
                <a:spLocks noChangeArrowheads="1"/>
              </p:cNvSpPr>
              <p:nvPr/>
            </p:nvSpPr>
            <p:spPr bwMode="auto">
              <a:xfrm>
                <a:off x="2225" y="2660"/>
                <a:ext cx="1209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rdt_rcv(rcvpkt) &amp;&amp; </a:t>
                </a:r>
              </a:p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  corrupt(rcvpkt)</a:t>
                </a:r>
                <a:endPara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06534" name="Line 21"/>
              <p:cNvSpPr>
                <a:spLocks noChangeShapeType="1"/>
              </p:cNvSpPr>
              <p:nvPr/>
            </p:nvSpPr>
            <p:spPr bwMode="auto">
              <a:xfrm>
                <a:off x="2285" y="3040"/>
                <a:ext cx="62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</p:grpSp>
        <p:sp>
          <p:nvSpPr>
            <p:cNvPr id="106531" name="Freeform 26"/>
            <p:cNvSpPr>
              <a:spLocks/>
            </p:cNvSpPr>
            <p:nvPr/>
          </p:nvSpPr>
          <p:spPr bwMode="auto">
            <a:xfrm>
              <a:off x="4203" y="1983"/>
              <a:ext cx="792" cy="296"/>
            </a:xfrm>
            <a:custGeom>
              <a:avLst/>
              <a:gdLst>
                <a:gd name="T0" fmla="*/ 1 w 1500"/>
                <a:gd name="T1" fmla="*/ 0 h 740"/>
                <a:gd name="T2" fmla="*/ 1 w 1500"/>
                <a:gd name="T3" fmla="*/ 0 h 740"/>
                <a:gd name="T4" fmla="*/ 0 60000 65536"/>
                <a:gd name="T5" fmla="*/ 0 60000 65536"/>
                <a:gd name="T6" fmla="*/ 0 w 1500"/>
                <a:gd name="T7" fmla="*/ 0 h 740"/>
                <a:gd name="T8" fmla="*/ 1500 w 1500"/>
                <a:gd name="T9" fmla="*/ 740 h 74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00" h="740">
                  <a:moveTo>
                    <a:pt x="361" y="671"/>
                  </a:moveTo>
                  <a:cubicBezTo>
                    <a:pt x="0" y="0"/>
                    <a:pt x="1500" y="90"/>
                    <a:pt x="1017" y="74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106504" name="Group 27"/>
          <p:cNvGrpSpPr>
            <a:grpSpLocks/>
          </p:cNvGrpSpPr>
          <p:nvPr/>
        </p:nvGrpSpPr>
        <p:grpSpPr bwMode="auto">
          <a:xfrm>
            <a:off x="6764338" y="3730625"/>
            <a:ext cx="1217612" cy="962025"/>
            <a:chOff x="1390" y="3347"/>
            <a:chExt cx="767" cy="606"/>
          </a:xfrm>
        </p:grpSpPr>
        <p:sp>
          <p:nvSpPr>
            <p:cNvPr id="106528" name="Oval 28"/>
            <p:cNvSpPr>
              <a:spLocks noChangeArrowheads="1"/>
            </p:cNvSpPr>
            <p:nvPr/>
          </p:nvSpPr>
          <p:spPr bwMode="auto">
            <a:xfrm>
              <a:off x="1390" y="3347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6529" name="Text Box 29"/>
            <p:cNvSpPr txBox="1">
              <a:spLocks noChangeArrowheads="1"/>
            </p:cNvSpPr>
            <p:nvPr/>
          </p:nvSpPr>
          <p:spPr bwMode="auto">
            <a:xfrm>
              <a:off x="1401" y="3445"/>
              <a:ext cx="75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Wait for </a:t>
              </a:r>
              <a:r>
                <a:rPr kumimoji="0" lang="en-US" altLang="zh-CN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宋体" charset="-122"/>
                  <a:cs typeface="+mn-cs"/>
                </a:rPr>
                <a:t>data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6" name="Group 42"/>
          <p:cNvGrpSpPr>
            <a:grpSpLocks/>
          </p:cNvGrpSpPr>
          <p:nvPr/>
        </p:nvGrpSpPr>
        <p:grpSpPr bwMode="auto">
          <a:xfrm>
            <a:off x="6297613" y="4625975"/>
            <a:ext cx="2165350" cy="1470025"/>
            <a:chOff x="3967" y="2812"/>
            <a:chExt cx="1364" cy="926"/>
          </a:xfrm>
        </p:grpSpPr>
        <p:sp>
          <p:nvSpPr>
            <p:cNvPr id="106524" name="Text Box 7"/>
            <p:cNvSpPr txBox="1">
              <a:spLocks noChangeArrowheads="1"/>
            </p:cNvSpPr>
            <p:nvPr/>
          </p:nvSpPr>
          <p:spPr bwMode="auto">
            <a:xfrm>
              <a:off x="3981" y="3348"/>
              <a:ext cx="1350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extract(rcvpkt,data)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deliver_data(data)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udt_send(ACK)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6525" name="Text Box 8"/>
            <p:cNvSpPr txBox="1">
              <a:spLocks noChangeArrowheads="1"/>
            </p:cNvSpPr>
            <p:nvPr/>
          </p:nvSpPr>
          <p:spPr bwMode="auto">
            <a:xfrm>
              <a:off x="3967" y="3012"/>
              <a:ext cx="1359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&amp;&amp;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  notcorrupt(rcvpkt)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6526" name="Line 9"/>
            <p:cNvSpPr>
              <a:spLocks noChangeShapeType="1"/>
            </p:cNvSpPr>
            <p:nvPr/>
          </p:nvSpPr>
          <p:spPr bwMode="auto">
            <a:xfrm>
              <a:off x="4044" y="3383"/>
              <a:ext cx="93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6527" name="Freeform 30"/>
            <p:cNvSpPr>
              <a:spLocks/>
            </p:cNvSpPr>
            <p:nvPr/>
          </p:nvSpPr>
          <p:spPr bwMode="auto">
            <a:xfrm flipV="1">
              <a:off x="4211" y="2812"/>
              <a:ext cx="792" cy="296"/>
            </a:xfrm>
            <a:custGeom>
              <a:avLst/>
              <a:gdLst>
                <a:gd name="T0" fmla="*/ 1 w 1500"/>
                <a:gd name="T1" fmla="*/ 0 h 740"/>
                <a:gd name="T2" fmla="*/ 1 w 1500"/>
                <a:gd name="T3" fmla="*/ 0 h 740"/>
                <a:gd name="T4" fmla="*/ 0 60000 65536"/>
                <a:gd name="T5" fmla="*/ 0 60000 65536"/>
                <a:gd name="T6" fmla="*/ 0 w 1500"/>
                <a:gd name="T7" fmla="*/ 0 h 740"/>
                <a:gd name="T8" fmla="*/ 1500 w 1500"/>
                <a:gd name="T9" fmla="*/ 740 h 74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00" h="740">
                  <a:moveTo>
                    <a:pt x="361" y="671"/>
                  </a:moveTo>
                  <a:cubicBezTo>
                    <a:pt x="0" y="0"/>
                    <a:pt x="1500" y="90"/>
                    <a:pt x="1017" y="74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06506" name="Text Box 31"/>
          <p:cNvSpPr txBox="1">
            <a:spLocks noChangeArrowheads="1"/>
          </p:cNvSpPr>
          <p:nvPr/>
        </p:nvSpPr>
        <p:spPr bwMode="auto">
          <a:xfrm>
            <a:off x="866775" y="4329113"/>
            <a:ext cx="1150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sender</a:t>
            </a:r>
          </a:p>
        </p:txBody>
      </p:sp>
      <p:sp>
        <p:nvSpPr>
          <p:cNvPr id="106507" name="Text Box 32"/>
          <p:cNvSpPr txBox="1">
            <a:spLocks noChangeArrowheads="1"/>
          </p:cNvSpPr>
          <p:nvPr/>
        </p:nvSpPr>
        <p:spPr bwMode="auto">
          <a:xfrm>
            <a:off x="6913563" y="1641475"/>
            <a:ext cx="1366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receiver</a:t>
            </a:r>
          </a:p>
        </p:txBody>
      </p:sp>
      <p:sp>
        <p:nvSpPr>
          <p:cNvPr id="106508" name="Line 33"/>
          <p:cNvSpPr>
            <a:spLocks noChangeShapeType="1"/>
          </p:cNvSpPr>
          <p:nvPr/>
        </p:nvSpPr>
        <p:spPr bwMode="auto">
          <a:xfrm>
            <a:off x="349250" y="2328863"/>
            <a:ext cx="433388" cy="244475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7" name="Group 40"/>
          <p:cNvGrpSpPr>
            <a:grpSpLocks/>
          </p:cNvGrpSpPr>
          <p:nvPr/>
        </p:nvGrpSpPr>
        <p:grpSpPr bwMode="auto">
          <a:xfrm>
            <a:off x="1004888" y="1374775"/>
            <a:ext cx="3643312" cy="1971675"/>
            <a:chOff x="633" y="764"/>
            <a:chExt cx="2295" cy="1242"/>
          </a:xfrm>
        </p:grpSpPr>
        <p:grpSp>
          <p:nvGrpSpPr>
            <p:cNvPr id="106515" name="Group 22"/>
            <p:cNvGrpSpPr>
              <a:grpSpLocks/>
            </p:cNvGrpSpPr>
            <p:nvPr/>
          </p:nvGrpSpPr>
          <p:grpSpPr bwMode="auto">
            <a:xfrm>
              <a:off x="1469" y="1400"/>
              <a:ext cx="739" cy="606"/>
              <a:chOff x="1565" y="2116"/>
              <a:chExt cx="739" cy="606"/>
            </a:xfrm>
          </p:grpSpPr>
          <p:sp>
            <p:nvSpPr>
              <p:cNvPr id="106522" name="Oval 23"/>
              <p:cNvSpPr>
                <a:spLocks noChangeArrowheads="1"/>
              </p:cNvSpPr>
              <p:nvPr/>
            </p:nvSpPr>
            <p:spPr bwMode="auto">
              <a:xfrm>
                <a:off x="1565" y="2116"/>
                <a:ext cx="621" cy="606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06523" name="Text Box 24"/>
              <p:cNvSpPr txBox="1">
                <a:spLocks noChangeArrowheads="1"/>
              </p:cNvSpPr>
              <p:nvPr/>
            </p:nvSpPr>
            <p:spPr bwMode="auto">
              <a:xfrm>
                <a:off x="1627" y="2198"/>
                <a:ext cx="677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Wait for ACK or NAK</a:t>
                </a:r>
                <a:endPara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</p:grpSp>
        <p:grpSp>
          <p:nvGrpSpPr>
            <p:cNvPr id="106516" name="Group 39"/>
            <p:cNvGrpSpPr>
              <a:grpSpLocks/>
            </p:cNvGrpSpPr>
            <p:nvPr/>
          </p:nvGrpSpPr>
          <p:grpSpPr bwMode="auto">
            <a:xfrm>
              <a:off x="633" y="764"/>
              <a:ext cx="2295" cy="639"/>
              <a:chOff x="633" y="764"/>
              <a:chExt cx="2295" cy="639"/>
            </a:xfrm>
          </p:grpSpPr>
          <p:sp>
            <p:nvSpPr>
              <p:cNvPr id="106517" name="Text Box 5"/>
              <p:cNvSpPr txBox="1">
                <a:spLocks noChangeArrowheads="1"/>
              </p:cNvSpPr>
              <p:nvPr/>
            </p:nvSpPr>
            <p:spPr bwMode="auto">
              <a:xfrm>
                <a:off x="633" y="939"/>
                <a:ext cx="2295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sndpkt</a:t>
                </a:r>
                <a:r>
                  <a:rPr kumimoji="0" lang="en-US" altLang="x-none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 = </a:t>
                </a:r>
                <a:r>
                  <a:rPr kumimoji="0" lang="en-US" altLang="x-none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make_pkt</a:t>
                </a:r>
                <a:r>
                  <a:rPr kumimoji="0" lang="en-US" altLang="x-none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(data, checksum)</a:t>
                </a:r>
              </a:p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udt_send</a:t>
                </a:r>
                <a:r>
                  <a:rPr kumimoji="0" lang="en-US" altLang="x-none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(</a:t>
                </a:r>
                <a:r>
                  <a:rPr kumimoji="0" lang="en-US" altLang="x-none" sz="16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sndpkt</a:t>
                </a:r>
                <a:r>
                  <a:rPr kumimoji="0" lang="en-US" altLang="x-none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)</a:t>
                </a:r>
                <a:endParaRPr kumimoji="0" lang="en-US" altLang="x-none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grpSp>
            <p:nvGrpSpPr>
              <p:cNvPr id="106518" name="Group 37"/>
              <p:cNvGrpSpPr>
                <a:grpSpLocks/>
              </p:cNvGrpSpPr>
              <p:nvPr/>
            </p:nvGrpSpPr>
            <p:grpSpPr bwMode="auto">
              <a:xfrm>
                <a:off x="650" y="764"/>
                <a:ext cx="1421" cy="639"/>
                <a:chOff x="650" y="764"/>
                <a:chExt cx="1421" cy="639"/>
              </a:xfrm>
            </p:grpSpPr>
            <p:sp>
              <p:nvSpPr>
                <p:cNvPr id="106519" name="Line 6"/>
                <p:cNvSpPr>
                  <a:spLocks noChangeShapeType="1"/>
                </p:cNvSpPr>
                <p:nvPr/>
              </p:nvSpPr>
              <p:spPr bwMode="auto">
                <a:xfrm>
                  <a:off x="699" y="967"/>
                  <a:ext cx="624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  <p:sp>
              <p:nvSpPr>
                <p:cNvPr id="106520" name="Freeform 10"/>
                <p:cNvSpPr>
                  <a:spLocks/>
                </p:cNvSpPr>
                <p:nvPr/>
              </p:nvSpPr>
              <p:spPr bwMode="auto">
                <a:xfrm flipV="1">
                  <a:off x="666" y="1247"/>
                  <a:ext cx="1134" cy="156"/>
                </a:xfrm>
                <a:custGeom>
                  <a:avLst/>
                  <a:gdLst>
                    <a:gd name="T0" fmla="*/ 0 w 2835"/>
                    <a:gd name="T1" fmla="*/ 0 h 525"/>
                    <a:gd name="T2" fmla="*/ 0 w 2835"/>
                    <a:gd name="T3" fmla="*/ 0 h 525"/>
                    <a:gd name="T4" fmla="*/ 0 60000 65536"/>
                    <a:gd name="T5" fmla="*/ 0 60000 65536"/>
                    <a:gd name="T6" fmla="*/ 0 w 2835"/>
                    <a:gd name="T7" fmla="*/ 0 h 525"/>
                    <a:gd name="T8" fmla="*/ 2835 w 2835"/>
                    <a:gd name="T9" fmla="*/ 525 h 525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835" h="525">
                      <a:moveTo>
                        <a:pt x="0" y="0"/>
                      </a:moveTo>
                      <a:cubicBezTo>
                        <a:pt x="60" y="525"/>
                        <a:pt x="2835" y="495"/>
                        <a:pt x="2835" y="0"/>
                      </a:cubicBezTo>
                    </a:path>
                  </a:pathLst>
                </a:custGeom>
                <a:noFill/>
                <a:ln w="2857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  <p:sp>
              <p:nvSpPr>
                <p:cNvPr id="106521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650" y="764"/>
                  <a:ext cx="1421" cy="27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x-none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rPr>
                    <a:t>rdt_send(data)</a:t>
                  </a:r>
                  <a:endPara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endParaRPr>
                </a:p>
              </p:txBody>
            </p:sp>
          </p:grpSp>
        </p:grpSp>
      </p:grpSp>
      <p:grpSp>
        <p:nvGrpSpPr>
          <p:cNvPr id="11" name="Group 38"/>
          <p:cNvGrpSpPr>
            <a:grpSpLocks/>
          </p:cNvGrpSpPr>
          <p:nvPr/>
        </p:nvGrpSpPr>
        <p:grpSpPr bwMode="auto">
          <a:xfrm>
            <a:off x="1071563" y="3302000"/>
            <a:ext cx="3548062" cy="982663"/>
            <a:chOff x="675" y="1978"/>
            <a:chExt cx="2235" cy="619"/>
          </a:xfrm>
        </p:grpSpPr>
        <p:sp>
          <p:nvSpPr>
            <p:cNvPr id="106511" name="Freeform 11"/>
            <p:cNvSpPr>
              <a:spLocks/>
            </p:cNvSpPr>
            <p:nvPr/>
          </p:nvSpPr>
          <p:spPr bwMode="auto">
            <a:xfrm>
              <a:off x="696" y="1978"/>
              <a:ext cx="1134" cy="156"/>
            </a:xfrm>
            <a:custGeom>
              <a:avLst/>
              <a:gdLst>
                <a:gd name="T0" fmla="*/ 0 w 2835"/>
                <a:gd name="T1" fmla="*/ 0 h 525"/>
                <a:gd name="T2" fmla="*/ 0 w 2835"/>
                <a:gd name="T3" fmla="*/ 0 h 525"/>
                <a:gd name="T4" fmla="*/ 0 60000 65536"/>
                <a:gd name="T5" fmla="*/ 0 60000 65536"/>
                <a:gd name="T6" fmla="*/ 0 w 2835"/>
                <a:gd name="T7" fmla="*/ 0 h 525"/>
                <a:gd name="T8" fmla="*/ 2835 w 2835"/>
                <a:gd name="T9" fmla="*/ 525 h 52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35" h="525">
                  <a:moveTo>
                    <a:pt x="0" y="0"/>
                  </a:moveTo>
                  <a:cubicBezTo>
                    <a:pt x="60" y="525"/>
                    <a:pt x="2835" y="495"/>
                    <a:pt x="2835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6512" name="Text Box 12"/>
            <p:cNvSpPr txBox="1">
              <a:spLocks noChangeArrowheads="1"/>
            </p:cNvSpPr>
            <p:nvPr/>
          </p:nvSpPr>
          <p:spPr bwMode="auto">
            <a:xfrm>
              <a:off x="675" y="2200"/>
              <a:ext cx="2235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&amp;&amp; isACK(rcvpkt)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6513" name="Line 13"/>
            <p:cNvSpPr>
              <a:spLocks noChangeShapeType="1"/>
            </p:cNvSpPr>
            <p:nvPr/>
          </p:nvSpPr>
          <p:spPr bwMode="auto">
            <a:xfrm>
              <a:off x="739" y="2404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6514" name="Text Box 35"/>
            <p:cNvSpPr txBox="1">
              <a:spLocks noChangeArrowheads="1"/>
            </p:cNvSpPr>
            <p:nvPr/>
          </p:nvSpPr>
          <p:spPr bwMode="auto">
            <a:xfrm>
              <a:off x="921" y="2385"/>
              <a:ext cx="20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ymbol" charset="2"/>
                  <a:ea typeface="ＭＳ Ｐゴシック" charset="-128"/>
                  <a:cs typeface="+mn-cs"/>
                </a:rPr>
                <a:t>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057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A838D5-024F-CB46-94BD-56C41DF6EDB1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rdt2.0: </a:t>
            </a:r>
            <a:r>
              <a:rPr lang="en-US" altLang="zh-CN" sz="3600">
                <a:ea typeface="宋体" charset="-122"/>
              </a:rPr>
              <a:t>O</a:t>
            </a:r>
            <a:r>
              <a:rPr lang="en-US" altLang="x-none" sz="3600">
                <a:ea typeface="ＭＳ Ｐゴシック" charset="-128"/>
              </a:rPr>
              <a:t>peration with </a:t>
            </a:r>
            <a:r>
              <a:rPr lang="en-US" altLang="zh-CN" sz="3600">
                <a:ea typeface="宋体" charset="-122"/>
              </a:rPr>
              <a:t>N</a:t>
            </a:r>
            <a:r>
              <a:rPr lang="en-US" altLang="x-none" sz="3600">
                <a:ea typeface="ＭＳ Ｐゴシック" charset="-128"/>
              </a:rPr>
              <a:t>o </a:t>
            </a:r>
            <a:r>
              <a:rPr lang="en-US" altLang="zh-CN" sz="3600">
                <a:ea typeface="宋体" charset="-122"/>
              </a:rPr>
              <a:t>E</a:t>
            </a:r>
            <a:r>
              <a:rPr lang="en-US" altLang="x-none" sz="3600">
                <a:ea typeface="ＭＳ Ｐゴシック" charset="-128"/>
              </a:rPr>
              <a:t>rrors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108547" name="Oval 3"/>
          <p:cNvSpPr>
            <a:spLocks noChangeArrowheads="1"/>
          </p:cNvSpPr>
          <p:nvPr/>
        </p:nvSpPr>
        <p:spPr bwMode="auto">
          <a:xfrm>
            <a:off x="696913" y="23876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8548" name="Text Box 4"/>
          <p:cNvSpPr txBox="1">
            <a:spLocks noChangeArrowheads="1"/>
          </p:cNvSpPr>
          <p:nvPr/>
        </p:nvSpPr>
        <p:spPr bwMode="auto">
          <a:xfrm>
            <a:off x="781050" y="2514600"/>
            <a:ext cx="12001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Wait for </a:t>
            </a:r>
            <a:r>
              <a:rPr kumimoji="0" lang="en-US" altLang="zh-CN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data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8549" name="Text Box 5"/>
          <p:cNvSpPr txBox="1">
            <a:spLocks noChangeArrowheads="1"/>
          </p:cNvSpPr>
          <p:nvPr/>
        </p:nvSpPr>
        <p:spPr bwMode="auto">
          <a:xfrm>
            <a:off x="1004888" y="1668463"/>
            <a:ext cx="3643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snkpkt = make_pkt(data, checksum)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udt_send(sndpkt)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8550" name="Line 6"/>
          <p:cNvSpPr>
            <a:spLocks noChangeShapeType="1"/>
          </p:cNvSpPr>
          <p:nvPr/>
        </p:nvSpPr>
        <p:spPr bwMode="auto">
          <a:xfrm>
            <a:off x="1109663" y="1712913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8551" name="Text Box 7"/>
          <p:cNvSpPr txBox="1">
            <a:spLocks noChangeArrowheads="1"/>
          </p:cNvSpPr>
          <p:nvPr/>
        </p:nvSpPr>
        <p:spPr bwMode="auto">
          <a:xfrm>
            <a:off x="6319838" y="5492750"/>
            <a:ext cx="214312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extract(rcvpkt,data)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deliver_data(data)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udt_send(ACK)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8552" name="Text Box 8"/>
          <p:cNvSpPr txBox="1">
            <a:spLocks noChangeArrowheads="1"/>
          </p:cNvSpPr>
          <p:nvPr/>
        </p:nvSpPr>
        <p:spPr bwMode="auto">
          <a:xfrm>
            <a:off x="6297613" y="4959350"/>
            <a:ext cx="21574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rdt_rcv(rcvpkt) &amp;&amp; 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  notcorrupt(rcvpkt)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8553" name="Line 9"/>
          <p:cNvSpPr>
            <a:spLocks noChangeShapeType="1"/>
          </p:cNvSpPr>
          <p:nvPr/>
        </p:nvSpPr>
        <p:spPr bwMode="auto">
          <a:xfrm>
            <a:off x="6419850" y="5548313"/>
            <a:ext cx="14890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8554" name="Freeform 10"/>
          <p:cNvSpPr>
            <a:spLocks/>
          </p:cNvSpPr>
          <p:nvPr/>
        </p:nvSpPr>
        <p:spPr bwMode="auto">
          <a:xfrm flipV="1">
            <a:off x="1057275" y="2157413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8555" name="Freeform 11"/>
          <p:cNvSpPr>
            <a:spLocks/>
          </p:cNvSpPr>
          <p:nvPr/>
        </p:nvSpPr>
        <p:spPr bwMode="auto">
          <a:xfrm>
            <a:off x="1104900" y="3317875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8556" name="Text Box 12"/>
          <p:cNvSpPr txBox="1">
            <a:spLocks noChangeArrowheads="1"/>
          </p:cNvSpPr>
          <p:nvPr/>
        </p:nvSpPr>
        <p:spPr bwMode="auto">
          <a:xfrm>
            <a:off x="1071563" y="3670300"/>
            <a:ext cx="354806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rdt_rcv(rcvpkt) &amp;&amp; isACK(rcvpkt)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8557" name="Line 13"/>
          <p:cNvSpPr>
            <a:spLocks noChangeShapeType="1"/>
          </p:cNvSpPr>
          <p:nvPr/>
        </p:nvSpPr>
        <p:spPr bwMode="auto">
          <a:xfrm>
            <a:off x="1173163" y="3994150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8558" name="Freeform 14"/>
          <p:cNvSpPr>
            <a:spLocks/>
          </p:cNvSpPr>
          <p:nvPr/>
        </p:nvSpPr>
        <p:spPr bwMode="auto">
          <a:xfrm>
            <a:off x="3252788" y="2463800"/>
            <a:ext cx="466725" cy="893763"/>
          </a:xfrm>
          <a:custGeom>
            <a:avLst/>
            <a:gdLst>
              <a:gd name="T0" fmla="*/ 0 w 735"/>
              <a:gd name="T1" fmla="*/ 2147483647 h 1080"/>
              <a:gd name="T2" fmla="*/ 0 w 735"/>
              <a:gd name="T3" fmla="*/ 2147483647 h 1080"/>
              <a:gd name="T4" fmla="*/ 0 60000 65536"/>
              <a:gd name="T5" fmla="*/ 0 60000 65536"/>
              <a:gd name="T6" fmla="*/ 0 w 735"/>
              <a:gd name="T7" fmla="*/ 0 h 1080"/>
              <a:gd name="T8" fmla="*/ 735 w 735"/>
              <a:gd name="T9" fmla="*/ 1080 h 10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8559" name="Text Box 15"/>
          <p:cNvSpPr txBox="1">
            <a:spLocks noChangeArrowheads="1"/>
          </p:cNvSpPr>
          <p:nvPr/>
        </p:nvSpPr>
        <p:spPr bwMode="auto">
          <a:xfrm>
            <a:off x="3562350" y="2778125"/>
            <a:ext cx="1763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udt_send(sndpkt)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8560" name="Text Box 16"/>
          <p:cNvSpPr txBox="1">
            <a:spLocks noChangeArrowheads="1"/>
          </p:cNvSpPr>
          <p:nvPr/>
        </p:nvSpPr>
        <p:spPr bwMode="auto">
          <a:xfrm>
            <a:off x="3536950" y="2103438"/>
            <a:ext cx="208597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rdt_rcv(rcvpkt) &amp;&amp;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  isNAK(rcvpkt)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8561" name="Line 17"/>
          <p:cNvSpPr>
            <a:spLocks noChangeShapeType="1"/>
          </p:cNvSpPr>
          <p:nvPr/>
        </p:nvSpPr>
        <p:spPr bwMode="auto">
          <a:xfrm>
            <a:off x="3656013" y="2778125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108562" name="Group 18"/>
          <p:cNvGrpSpPr>
            <a:grpSpLocks/>
          </p:cNvGrpSpPr>
          <p:nvPr/>
        </p:nvGrpSpPr>
        <p:grpSpPr bwMode="auto">
          <a:xfrm>
            <a:off x="6573838" y="2530475"/>
            <a:ext cx="1924050" cy="858838"/>
            <a:chOff x="2222" y="2660"/>
            <a:chExt cx="1212" cy="541"/>
          </a:xfrm>
        </p:grpSpPr>
        <p:sp>
          <p:nvSpPr>
            <p:cNvPr id="108590" name="Text Box 19"/>
            <p:cNvSpPr txBox="1">
              <a:spLocks noChangeArrowheads="1"/>
            </p:cNvSpPr>
            <p:nvPr/>
          </p:nvSpPr>
          <p:spPr bwMode="auto">
            <a:xfrm>
              <a:off x="2222" y="3039"/>
              <a:ext cx="1152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udt_send(NAK)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8591" name="Text Box 20"/>
            <p:cNvSpPr txBox="1">
              <a:spLocks noChangeArrowheads="1"/>
            </p:cNvSpPr>
            <p:nvPr/>
          </p:nvSpPr>
          <p:spPr bwMode="auto">
            <a:xfrm>
              <a:off x="2225" y="2660"/>
              <a:ext cx="120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&amp;&amp;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 corrupt(rcvpkt)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8592" name="Line 21"/>
            <p:cNvSpPr>
              <a:spLocks noChangeShapeType="1"/>
            </p:cNvSpPr>
            <p:nvPr/>
          </p:nvSpPr>
          <p:spPr bwMode="auto">
            <a:xfrm>
              <a:off x="2285" y="3040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108563" name="Group 22"/>
          <p:cNvGrpSpPr>
            <a:grpSpLocks/>
          </p:cNvGrpSpPr>
          <p:nvPr/>
        </p:nvGrpSpPr>
        <p:grpSpPr bwMode="auto">
          <a:xfrm>
            <a:off x="2332038" y="2400300"/>
            <a:ext cx="1173162" cy="962025"/>
            <a:chOff x="1565" y="2116"/>
            <a:chExt cx="739" cy="606"/>
          </a:xfrm>
        </p:grpSpPr>
        <p:sp>
          <p:nvSpPr>
            <p:cNvPr id="108588" name="Oval 23"/>
            <p:cNvSpPr>
              <a:spLocks noChangeArrowheads="1"/>
            </p:cNvSpPr>
            <p:nvPr/>
          </p:nvSpPr>
          <p:spPr bwMode="auto">
            <a:xfrm>
              <a:off x="1565" y="2116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8589" name="Text Box 24"/>
            <p:cNvSpPr txBox="1">
              <a:spLocks noChangeArrowheads="1"/>
            </p:cNvSpPr>
            <p:nvPr/>
          </p:nvSpPr>
          <p:spPr bwMode="auto">
            <a:xfrm>
              <a:off x="1627" y="2163"/>
              <a:ext cx="677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Wait for ACK or NAK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08564" name="Freeform 25"/>
          <p:cNvSpPr>
            <a:spLocks/>
          </p:cNvSpPr>
          <p:nvPr/>
        </p:nvSpPr>
        <p:spPr bwMode="auto">
          <a:xfrm>
            <a:off x="6672263" y="3325813"/>
            <a:ext cx="1257300" cy="469900"/>
          </a:xfrm>
          <a:custGeom>
            <a:avLst/>
            <a:gdLst>
              <a:gd name="T0" fmla="*/ 2147483647 w 1500"/>
              <a:gd name="T1" fmla="*/ 2147483647 h 740"/>
              <a:gd name="T2" fmla="*/ 2147483647 w 1500"/>
              <a:gd name="T3" fmla="*/ 2147483647 h 740"/>
              <a:gd name="T4" fmla="*/ 0 60000 65536"/>
              <a:gd name="T5" fmla="*/ 0 60000 65536"/>
              <a:gd name="T6" fmla="*/ 0 w 1500"/>
              <a:gd name="T7" fmla="*/ 0 h 740"/>
              <a:gd name="T8" fmla="*/ 1500 w 1500"/>
              <a:gd name="T9" fmla="*/ 740 h 7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8565" name="Oval 26"/>
          <p:cNvSpPr>
            <a:spLocks noChangeArrowheads="1"/>
          </p:cNvSpPr>
          <p:nvPr/>
        </p:nvSpPr>
        <p:spPr bwMode="auto">
          <a:xfrm>
            <a:off x="6764338" y="37465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8566" name="Text Box 27"/>
          <p:cNvSpPr txBox="1">
            <a:spLocks noChangeArrowheads="1"/>
          </p:cNvSpPr>
          <p:nvPr/>
        </p:nvSpPr>
        <p:spPr bwMode="auto">
          <a:xfrm>
            <a:off x="6781800" y="3886200"/>
            <a:ext cx="12001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Wait for </a:t>
            </a:r>
            <a:r>
              <a:rPr kumimoji="0" lang="en-US" altLang="zh-CN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data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8567" name="Freeform 28"/>
          <p:cNvSpPr>
            <a:spLocks/>
          </p:cNvSpPr>
          <p:nvPr/>
        </p:nvSpPr>
        <p:spPr bwMode="auto">
          <a:xfrm flipV="1">
            <a:off x="6684963" y="4641850"/>
            <a:ext cx="1257300" cy="469900"/>
          </a:xfrm>
          <a:custGeom>
            <a:avLst/>
            <a:gdLst>
              <a:gd name="T0" fmla="*/ 2147483647 w 1500"/>
              <a:gd name="T1" fmla="*/ 2147483647 h 740"/>
              <a:gd name="T2" fmla="*/ 2147483647 w 1500"/>
              <a:gd name="T3" fmla="*/ 2147483647 h 740"/>
              <a:gd name="T4" fmla="*/ 0 60000 65536"/>
              <a:gd name="T5" fmla="*/ 0 60000 65536"/>
              <a:gd name="T6" fmla="*/ 0 w 1500"/>
              <a:gd name="T7" fmla="*/ 0 h 740"/>
              <a:gd name="T8" fmla="*/ 1500 w 1500"/>
              <a:gd name="T9" fmla="*/ 740 h 7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349250" y="2344738"/>
            <a:ext cx="1333500" cy="1004887"/>
            <a:chOff x="220" y="1365"/>
            <a:chExt cx="840" cy="633"/>
          </a:xfrm>
        </p:grpSpPr>
        <p:sp>
          <p:nvSpPr>
            <p:cNvPr id="108586" name="Line 30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8587" name="Oval 31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6334125" y="3675063"/>
            <a:ext cx="1414463" cy="1033462"/>
            <a:chOff x="3990" y="2203"/>
            <a:chExt cx="891" cy="651"/>
          </a:xfrm>
        </p:grpSpPr>
        <p:sp>
          <p:nvSpPr>
            <p:cNvPr id="108584" name="Line 33"/>
            <p:cNvSpPr>
              <a:spLocks noChangeShapeType="1"/>
            </p:cNvSpPr>
            <p:nvPr/>
          </p:nvSpPr>
          <p:spPr bwMode="auto">
            <a:xfrm>
              <a:off x="3990" y="2203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8585" name="Oval 34"/>
            <p:cNvSpPr>
              <a:spLocks noChangeArrowheads="1"/>
            </p:cNvSpPr>
            <p:nvPr/>
          </p:nvSpPr>
          <p:spPr bwMode="auto">
            <a:xfrm>
              <a:off x="4260" y="2248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08570" name="Text Box 35"/>
          <p:cNvSpPr txBox="1">
            <a:spLocks noChangeArrowheads="1"/>
          </p:cNvSpPr>
          <p:nvPr/>
        </p:nvSpPr>
        <p:spPr bwMode="auto">
          <a:xfrm>
            <a:off x="1030288" y="1377950"/>
            <a:ext cx="2255837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rdt_send(data)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75140" name="Line 36"/>
          <p:cNvSpPr>
            <a:spLocks noChangeShapeType="1"/>
          </p:cNvSpPr>
          <p:nvPr/>
        </p:nvSpPr>
        <p:spPr bwMode="auto">
          <a:xfrm>
            <a:off x="1011238" y="1466850"/>
            <a:ext cx="12700" cy="74771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5141" name="Freeform 37"/>
          <p:cNvSpPr>
            <a:spLocks/>
          </p:cNvSpPr>
          <p:nvPr/>
        </p:nvSpPr>
        <p:spPr bwMode="auto">
          <a:xfrm>
            <a:off x="1011238" y="2184400"/>
            <a:ext cx="6697662" cy="3060700"/>
          </a:xfrm>
          <a:custGeom>
            <a:avLst/>
            <a:gdLst>
              <a:gd name="T0" fmla="*/ 0 w 4219"/>
              <a:gd name="T1" fmla="*/ 2147483647 h 1928"/>
              <a:gd name="T2" fmla="*/ 2147483647 w 4219"/>
              <a:gd name="T3" fmla="*/ 0 h 1928"/>
              <a:gd name="T4" fmla="*/ 2147483647 w 4219"/>
              <a:gd name="T5" fmla="*/ 2147483647 h 1928"/>
              <a:gd name="T6" fmla="*/ 2147483647 w 4219"/>
              <a:gd name="T7" fmla="*/ 2147483647 h 1928"/>
              <a:gd name="T8" fmla="*/ 0 60000 65536"/>
              <a:gd name="T9" fmla="*/ 0 60000 65536"/>
              <a:gd name="T10" fmla="*/ 0 60000 65536"/>
              <a:gd name="T11" fmla="*/ 0 60000 65536"/>
              <a:gd name="T12" fmla="*/ 0 w 4219"/>
              <a:gd name="T13" fmla="*/ 0 h 1928"/>
              <a:gd name="T14" fmla="*/ 4219 w 4219"/>
              <a:gd name="T15" fmla="*/ 1928 h 19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19" h="1928">
                <a:moveTo>
                  <a:pt x="0" y="10"/>
                </a:moveTo>
                <a:lnTo>
                  <a:pt x="1003" y="0"/>
                </a:lnTo>
                <a:lnTo>
                  <a:pt x="3387" y="1928"/>
                </a:lnTo>
                <a:lnTo>
                  <a:pt x="4219" y="1928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347663" y="2344738"/>
            <a:ext cx="1333500" cy="1004887"/>
            <a:chOff x="220" y="1365"/>
            <a:chExt cx="840" cy="633"/>
          </a:xfrm>
        </p:grpSpPr>
        <p:sp>
          <p:nvSpPr>
            <p:cNvPr id="108582" name="Line 39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8583" name="Oval 40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75145" name="Oval 41"/>
          <p:cNvSpPr>
            <a:spLocks noChangeArrowheads="1"/>
          </p:cNvSpPr>
          <p:nvPr/>
        </p:nvSpPr>
        <p:spPr bwMode="auto">
          <a:xfrm>
            <a:off x="2332038" y="2400300"/>
            <a:ext cx="985837" cy="9620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5146" name="Line 42"/>
          <p:cNvSpPr>
            <a:spLocks noChangeShapeType="1"/>
          </p:cNvSpPr>
          <p:nvPr/>
        </p:nvSpPr>
        <p:spPr bwMode="auto">
          <a:xfrm flipH="1">
            <a:off x="6261100" y="5080000"/>
            <a:ext cx="12700" cy="11938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5147" name="Freeform 43"/>
          <p:cNvSpPr>
            <a:spLocks/>
          </p:cNvSpPr>
          <p:nvPr/>
        </p:nvSpPr>
        <p:spPr bwMode="auto">
          <a:xfrm>
            <a:off x="1155700" y="4064000"/>
            <a:ext cx="6667500" cy="2260600"/>
          </a:xfrm>
          <a:custGeom>
            <a:avLst/>
            <a:gdLst>
              <a:gd name="T0" fmla="*/ 2147483647 w 4200"/>
              <a:gd name="T1" fmla="*/ 2147483647 h 1424"/>
              <a:gd name="T2" fmla="*/ 2147483647 w 4200"/>
              <a:gd name="T3" fmla="*/ 2147483647 h 1424"/>
              <a:gd name="T4" fmla="*/ 2147483647 w 4200"/>
              <a:gd name="T5" fmla="*/ 0 h 1424"/>
              <a:gd name="T6" fmla="*/ 0 w 4200"/>
              <a:gd name="T7" fmla="*/ 0 h 1424"/>
              <a:gd name="T8" fmla="*/ 0 60000 65536"/>
              <a:gd name="T9" fmla="*/ 0 60000 65536"/>
              <a:gd name="T10" fmla="*/ 0 60000 65536"/>
              <a:gd name="T11" fmla="*/ 0 60000 65536"/>
              <a:gd name="T12" fmla="*/ 0 w 4200"/>
              <a:gd name="T13" fmla="*/ 0 h 1424"/>
              <a:gd name="T14" fmla="*/ 4200 w 4200"/>
              <a:gd name="T15" fmla="*/ 1424 h 14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00" h="1424">
                <a:moveTo>
                  <a:pt x="4200" y="1424"/>
                </a:moveTo>
                <a:lnTo>
                  <a:pt x="3224" y="1424"/>
                </a:lnTo>
                <a:lnTo>
                  <a:pt x="1880" y="0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347663" y="2344738"/>
            <a:ext cx="1333500" cy="1004887"/>
            <a:chOff x="220" y="1365"/>
            <a:chExt cx="840" cy="633"/>
          </a:xfrm>
        </p:grpSpPr>
        <p:sp>
          <p:nvSpPr>
            <p:cNvPr id="108580" name="Line 45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8581" name="Oval 46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75151" name="Oval 47"/>
          <p:cNvSpPr>
            <a:spLocks noChangeArrowheads="1"/>
          </p:cNvSpPr>
          <p:nvPr/>
        </p:nvSpPr>
        <p:spPr bwMode="auto">
          <a:xfrm>
            <a:off x="2328863" y="2405063"/>
            <a:ext cx="985837" cy="962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8579" name="Text Box 48"/>
          <p:cNvSpPr txBox="1">
            <a:spLocks noChangeArrowheads="1"/>
          </p:cNvSpPr>
          <p:nvPr/>
        </p:nvSpPr>
        <p:spPr bwMode="auto">
          <a:xfrm>
            <a:off x="1409700" y="4032250"/>
            <a:ext cx="323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charset="2"/>
                <a:ea typeface="ＭＳ Ｐゴシック" charset="-128"/>
                <a:cs typeface="+mn-cs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612730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751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751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1751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1751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0"/>
                                            </p:cond>
                                          </p:stCondLst>
                                        </p:cTn>
                                        <p:tgtEl>
                                          <p:spTgt spid="17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40" grpId="0" animBg="1"/>
      <p:bldP spid="175141" grpId="0" animBg="1"/>
      <p:bldP spid="175145" grpId="0" animBg="1"/>
      <p:bldP spid="175146" grpId="0" animBg="1"/>
      <p:bldP spid="175147" grpId="0" animBg="1"/>
      <p:bldP spid="175151" grpId="0" animBg="1"/>
      <p:bldP spid="175151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9DA16A4-B0E5-314E-93CA-FBE9541140B7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rdt2.0: </a:t>
            </a:r>
            <a:r>
              <a:rPr lang="en-US" altLang="zh-CN" sz="3600">
                <a:ea typeface="宋体" charset="-122"/>
              </a:rPr>
              <a:t>E</a:t>
            </a:r>
            <a:r>
              <a:rPr lang="en-US" altLang="x-none" sz="3600">
                <a:ea typeface="ＭＳ Ｐゴシック" charset="-128"/>
              </a:rPr>
              <a:t>rror </a:t>
            </a:r>
            <a:r>
              <a:rPr lang="en-US" altLang="zh-CN" sz="3600">
                <a:ea typeface="宋体" charset="-122"/>
              </a:rPr>
              <a:t>S</a:t>
            </a:r>
            <a:r>
              <a:rPr lang="en-US" altLang="x-none" sz="3600">
                <a:ea typeface="ＭＳ Ｐゴシック" charset="-128"/>
              </a:rPr>
              <a:t>cenario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110595" name="Oval 3"/>
          <p:cNvSpPr>
            <a:spLocks noChangeArrowheads="1"/>
          </p:cNvSpPr>
          <p:nvPr/>
        </p:nvSpPr>
        <p:spPr bwMode="auto">
          <a:xfrm>
            <a:off x="696913" y="24638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762000" y="2667000"/>
            <a:ext cx="12001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W</a:t>
            </a: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ait for </a:t>
            </a:r>
            <a:r>
              <a:rPr kumimoji="0" lang="en-US" altLang="zh-CN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data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0597" name="Text Box 5"/>
          <p:cNvSpPr txBox="1">
            <a:spLocks noChangeArrowheads="1"/>
          </p:cNvSpPr>
          <p:nvPr/>
        </p:nvSpPr>
        <p:spPr bwMode="auto">
          <a:xfrm>
            <a:off x="1004888" y="1744663"/>
            <a:ext cx="3643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snkpkt = make_pkt(data, checksum)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udt_send(sndpkt)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0598" name="Line 6"/>
          <p:cNvSpPr>
            <a:spLocks noChangeShapeType="1"/>
          </p:cNvSpPr>
          <p:nvPr/>
        </p:nvSpPr>
        <p:spPr bwMode="auto">
          <a:xfrm>
            <a:off x="1109663" y="1789113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0599" name="Text Box 7"/>
          <p:cNvSpPr txBox="1">
            <a:spLocks noChangeArrowheads="1"/>
          </p:cNvSpPr>
          <p:nvPr/>
        </p:nvSpPr>
        <p:spPr bwMode="auto">
          <a:xfrm>
            <a:off x="6319838" y="5568950"/>
            <a:ext cx="214312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extract(rcvpkt,data)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deliver_data(data)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udt_send(ACK)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0600" name="Text Box 8"/>
          <p:cNvSpPr txBox="1">
            <a:spLocks noChangeArrowheads="1"/>
          </p:cNvSpPr>
          <p:nvPr/>
        </p:nvSpPr>
        <p:spPr bwMode="auto">
          <a:xfrm>
            <a:off x="6297613" y="5035550"/>
            <a:ext cx="21574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rdt_rcv(rcvpkt) &amp;&amp; 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  notcorrupt(rcvpkt)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0601" name="Line 9"/>
          <p:cNvSpPr>
            <a:spLocks noChangeShapeType="1"/>
          </p:cNvSpPr>
          <p:nvPr/>
        </p:nvSpPr>
        <p:spPr bwMode="auto">
          <a:xfrm>
            <a:off x="6419850" y="5624513"/>
            <a:ext cx="14890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0602" name="Freeform 10"/>
          <p:cNvSpPr>
            <a:spLocks/>
          </p:cNvSpPr>
          <p:nvPr/>
        </p:nvSpPr>
        <p:spPr bwMode="auto">
          <a:xfrm flipV="1">
            <a:off x="1057275" y="2233613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0603" name="Freeform 11"/>
          <p:cNvSpPr>
            <a:spLocks/>
          </p:cNvSpPr>
          <p:nvPr/>
        </p:nvSpPr>
        <p:spPr bwMode="auto">
          <a:xfrm>
            <a:off x="1104900" y="3394075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0604" name="Text Box 12"/>
          <p:cNvSpPr txBox="1">
            <a:spLocks noChangeArrowheads="1"/>
          </p:cNvSpPr>
          <p:nvPr/>
        </p:nvSpPr>
        <p:spPr bwMode="auto">
          <a:xfrm>
            <a:off x="1071563" y="3746500"/>
            <a:ext cx="354806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rdt_rcv(rcvpkt) &amp;&amp; isACK(rcvpkt)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0605" name="Line 13"/>
          <p:cNvSpPr>
            <a:spLocks noChangeShapeType="1"/>
          </p:cNvSpPr>
          <p:nvPr/>
        </p:nvSpPr>
        <p:spPr bwMode="auto">
          <a:xfrm>
            <a:off x="1173163" y="4070350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0606" name="Freeform 14"/>
          <p:cNvSpPr>
            <a:spLocks/>
          </p:cNvSpPr>
          <p:nvPr/>
        </p:nvSpPr>
        <p:spPr bwMode="auto">
          <a:xfrm>
            <a:off x="3252788" y="2540000"/>
            <a:ext cx="466725" cy="893763"/>
          </a:xfrm>
          <a:custGeom>
            <a:avLst/>
            <a:gdLst>
              <a:gd name="T0" fmla="*/ 0 w 735"/>
              <a:gd name="T1" fmla="*/ 2147483647 h 1080"/>
              <a:gd name="T2" fmla="*/ 0 w 735"/>
              <a:gd name="T3" fmla="*/ 2147483647 h 1080"/>
              <a:gd name="T4" fmla="*/ 0 60000 65536"/>
              <a:gd name="T5" fmla="*/ 0 60000 65536"/>
              <a:gd name="T6" fmla="*/ 0 w 735"/>
              <a:gd name="T7" fmla="*/ 0 h 1080"/>
              <a:gd name="T8" fmla="*/ 735 w 735"/>
              <a:gd name="T9" fmla="*/ 1080 h 10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0607" name="Text Box 15"/>
          <p:cNvSpPr txBox="1">
            <a:spLocks noChangeArrowheads="1"/>
          </p:cNvSpPr>
          <p:nvPr/>
        </p:nvSpPr>
        <p:spPr bwMode="auto">
          <a:xfrm>
            <a:off x="3562350" y="2854325"/>
            <a:ext cx="1763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udt_send(sndpkt)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0608" name="Text Box 16"/>
          <p:cNvSpPr txBox="1">
            <a:spLocks noChangeArrowheads="1"/>
          </p:cNvSpPr>
          <p:nvPr/>
        </p:nvSpPr>
        <p:spPr bwMode="auto">
          <a:xfrm>
            <a:off x="3536950" y="2179638"/>
            <a:ext cx="208597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rdt_rcv(rcvpkt) &amp;&amp;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  isNAK(rcvpkt)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0609" name="Line 17"/>
          <p:cNvSpPr>
            <a:spLocks noChangeShapeType="1"/>
          </p:cNvSpPr>
          <p:nvPr/>
        </p:nvSpPr>
        <p:spPr bwMode="auto">
          <a:xfrm>
            <a:off x="3656013" y="2854325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110610" name="Group 18"/>
          <p:cNvGrpSpPr>
            <a:grpSpLocks/>
          </p:cNvGrpSpPr>
          <p:nvPr/>
        </p:nvGrpSpPr>
        <p:grpSpPr bwMode="auto">
          <a:xfrm>
            <a:off x="6573838" y="2606675"/>
            <a:ext cx="1924050" cy="858838"/>
            <a:chOff x="2222" y="2660"/>
            <a:chExt cx="1212" cy="541"/>
          </a:xfrm>
        </p:grpSpPr>
        <p:sp>
          <p:nvSpPr>
            <p:cNvPr id="110642" name="Text Box 19"/>
            <p:cNvSpPr txBox="1">
              <a:spLocks noChangeArrowheads="1"/>
            </p:cNvSpPr>
            <p:nvPr/>
          </p:nvSpPr>
          <p:spPr bwMode="auto">
            <a:xfrm>
              <a:off x="2222" y="3039"/>
              <a:ext cx="1152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udt_send(NAK)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0643" name="Text Box 20"/>
            <p:cNvSpPr txBox="1">
              <a:spLocks noChangeArrowheads="1"/>
            </p:cNvSpPr>
            <p:nvPr/>
          </p:nvSpPr>
          <p:spPr bwMode="auto">
            <a:xfrm>
              <a:off x="2225" y="2660"/>
              <a:ext cx="120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&amp;&amp;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 corrupt(rcvpkt)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0644" name="Line 21"/>
            <p:cNvSpPr>
              <a:spLocks noChangeShapeType="1"/>
            </p:cNvSpPr>
            <p:nvPr/>
          </p:nvSpPr>
          <p:spPr bwMode="auto">
            <a:xfrm>
              <a:off x="2285" y="3040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110611" name="Group 22"/>
          <p:cNvGrpSpPr>
            <a:grpSpLocks/>
          </p:cNvGrpSpPr>
          <p:nvPr/>
        </p:nvGrpSpPr>
        <p:grpSpPr bwMode="auto">
          <a:xfrm>
            <a:off x="2332038" y="2476500"/>
            <a:ext cx="1173162" cy="962025"/>
            <a:chOff x="1565" y="2116"/>
            <a:chExt cx="739" cy="606"/>
          </a:xfrm>
        </p:grpSpPr>
        <p:sp>
          <p:nvSpPr>
            <p:cNvPr id="110640" name="Oval 23"/>
            <p:cNvSpPr>
              <a:spLocks noChangeArrowheads="1"/>
            </p:cNvSpPr>
            <p:nvPr/>
          </p:nvSpPr>
          <p:spPr bwMode="auto">
            <a:xfrm>
              <a:off x="1565" y="2116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0641" name="Text Box 24"/>
            <p:cNvSpPr txBox="1">
              <a:spLocks noChangeArrowheads="1"/>
            </p:cNvSpPr>
            <p:nvPr/>
          </p:nvSpPr>
          <p:spPr bwMode="auto">
            <a:xfrm>
              <a:off x="1627" y="2163"/>
              <a:ext cx="677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Wait for ACK or NAK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10612" name="Freeform 25"/>
          <p:cNvSpPr>
            <a:spLocks/>
          </p:cNvSpPr>
          <p:nvPr/>
        </p:nvSpPr>
        <p:spPr bwMode="auto">
          <a:xfrm>
            <a:off x="6672263" y="3402013"/>
            <a:ext cx="1257300" cy="469900"/>
          </a:xfrm>
          <a:custGeom>
            <a:avLst/>
            <a:gdLst>
              <a:gd name="T0" fmla="*/ 2147483647 w 1500"/>
              <a:gd name="T1" fmla="*/ 2147483647 h 740"/>
              <a:gd name="T2" fmla="*/ 2147483647 w 1500"/>
              <a:gd name="T3" fmla="*/ 2147483647 h 740"/>
              <a:gd name="T4" fmla="*/ 0 60000 65536"/>
              <a:gd name="T5" fmla="*/ 0 60000 65536"/>
              <a:gd name="T6" fmla="*/ 0 w 1500"/>
              <a:gd name="T7" fmla="*/ 0 h 740"/>
              <a:gd name="T8" fmla="*/ 1500 w 1500"/>
              <a:gd name="T9" fmla="*/ 740 h 7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0613" name="Oval 26"/>
          <p:cNvSpPr>
            <a:spLocks noChangeArrowheads="1"/>
          </p:cNvSpPr>
          <p:nvPr/>
        </p:nvSpPr>
        <p:spPr bwMode="auto">
          <a:xfrm>
            <a:off x="6764338" y="38227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0614" name="Text Box 27"/>
          <p:cNvSpPr txBox="1">
            <a:spLocks noChangeArrowheads="1"/>
          </p:cNvSpPr>
          <p:nvPr/>
        </p:nvSpPr>
        <p:spPr bwMode="auto">
          <a:xfrm>
            <a:off x="6781800" y="4038600"/>
            <a:ext cx="12001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Wait for </a:t>
            </a:r>
            <a:r>
              <a:rPr kumimoji="0" lang="en-US" altLang="zh-CN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data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0615" name="Freeform 28"/>
          <p:cNvSpPr>
            <a:spLocks/>
          </p:cNvSpPr>
          <p:nvPr/>
        </p:nvSpPr>
        <p:spPr bwMode="auto">
          <a:xfrm flipV="1">
            <a:off x="6684963" y="4718050"/>
            <a:ext cx="1257300" cy="469900"/>
          </a:xfrm>
          <a:custGeom>
            <a:avLst/>
            <a:gdLst>
              <a:gd name="T0" fmla="*/ 2147483647 w 1500"/>
              <a:gd name="T1" fmla="*/ 2147483647 h 740"/>
              <a:gd name="T2" fmla="*/ 2147483647 w 1500"/>
              <a:gd name="T3" fmla="*/ 2147483647 h 740"/>
              <a:gd name="T4" fmla="*/ 0 60000 65536"/>
              <a:gd name="T5" fmla="*/ 0 60000 65536"/>
              <a:gd name="T6" fmla="*/ 0 w 1500"/>
              <a:gd name="T7" fmla="*/ 0 h 740"/>
              <a:gd name="T8" fmla="*/ 1500 w 1500"/>
              <a:gd name="T9" fmla="*/ 740 h 7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349250" y="2420938"/>
            <a:ext cx="1333500" cy="1004887"/>
            <a:chOff x="220" y="1365"/>
            <a:chExt cx="840" cy="633"/>
          </a:xfrm>
        </p:grpSpPr>
        <p:sp>
          <p:nvSpPr>
            <p:cNvPr id="110638" name="Line 30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0639" name="Oval 31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6334125" y="3751263"/>
            <a:ext cx="1414463" cy="1033462"/>
            <a:chOff x="3990" y="2203"/>
            <a:chExt cx="891" cy="651"/>
          </a:xfrm>
        </p:grpSpPr>
        <p:sp>
          <p:nvSpPr>
            <p:cNvPr id="110636" name="Line 33"/>
            <p:cNvSpPr>
              <a:spLocks noChangeShapeType="1"/>
            </p:cNvSpPr>
            <p:nvPr/>
          </p:nvSpPr>
          <p:spPr bwMode="auto">
            <a:xfrm>
              <a:off x="3990" y="2203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0637" name="Oval 34"/>
            <p:cNvSpPr>
              <a:spLocks noChangeArrowheads="1"/>
            </p:cNvSpPr>
            <p:nvPr/>
          </p:nvSpPr>
          <p:spPr bwMode="auto">
            <a:xfrm>
              <a:off x="4260" y="2248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10618" name="Text Box 35"/>
          <p:cNvSpPr txBox="1">
            <a:spLocks noChangeArrowheads="1"/>
          </p:cNvSpPr>
          <p:nvPr/>
        </p:nvSpPr>
        <p:spPr bwMode="auto">
          <a:xfrm>
            <a:off x="1030288" y="1454150"/>
            <a:ext cx="2255837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rdt_send(data)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76164" name="Line 36"/>
          <p:cNvSpPr>
            <a:spLocks noChangeShapeType="1"/>
          </p:cNvSpPr>
          <p:nvPr/>
        </p:nvSpPr>
        <p:spPr bwMode="auto">
          <a:xfrm>
            <a:off x="1011238" y="1543050"/>
            <a:ext cx="12700" cy="74771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6165" name="Freeform 37"/>
          <p:cNvSpPr>
            <a:spLocks/>
          </p:cNvSpPr>
          <p:nvPr/>
        </p:nvSpPr>
        <p:spPr bwMode="auto">
          <a:xfrm>
            <a:off x="1011238" y="2260600"/>
            <a:ext cx="6940550" cy="654050"/>
          </a:xfrm>
          <a:custGeom>
            <a:avLst/>
            <a:gdLst>
              <a:gd name="T0" fmla="*/ 0 w 4372"/>
              <a:gd name="T1" fmla="*/ 2147483647 h 412"/>
              <a:gd name="T2" fmla="*/ 2147483647 w 4372"/>
              <a:gd name="T3" fmla="*/ 0 h 412"/>
              <a:gd name="T4" fmla="*/ 2147483647 w 4372"/>
              <a:gd name="T5" fmla="*/ 2147483647 h 412"/>
              <a:gd name="T6" fmla="*/ 2147483647 w 4372"/>
              <a:gd name="T7" fmla="*/ 2147483647 h 412"/>
              <a:gd name="T8" fmla="*/ 0 60000 65536"/>
              <a:gd name="T9" fmla="*/ 0 60000 65536"/>
              <a:gd name="T10" fmla="*/ 0 60000 65536"/>
              <a:gd name="T11" fmla="*/ 0 60000 65536"/>
              <a:gd name="T12" fmla="*/ 0 w 4372"/>
              <a:gd name="T13" fmla="*/ 0 h 412"/>
              <a:gd name="T14" fmla="*/ 4372 w 4372"/>
              <a:gd name="T15" fmla="*/ 412 h 4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72" h="412">
                <a:moveTo>
                  <a:pt x="0" y="10"/>
                </a:moveTo>
                <a:lnTo>
                  <a:pt x="1003" y="0"/>
                </a:lnTo>
                <a:lnTo>
                  <a:pt x="3508" y="412"/>
                </a:lnTo>
                <a:lnTo>
                  <a:pt x="4372" y="412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347663" y="2420938"/>
            <a:ext cx="1333500" cy="1004887"/>
            <a:chOff x="220" y="1365"/>
            <a:chExt cx="840" cy="633"/>
          </a:xfrm>
        </p:grpSpPr>
        <p:sp>
          <p:nvSpPr>
            <p:cNvPr id="110634" name="Line 39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0635" name="Oval 40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76169" name="Oval 41"/>
          <p:cNvSpPr>
            <a:spLocks noChangeArrowheads="1"/>
          </p:cNvSpPr>
          <p:nvPr/>
        </p:nvSpPr>
        <p:spPr bwMode="auto">
          <a:xfrm>
            <a:off x="2332038" y="2476500"/>
            <a:ext cx="985837" cy="9620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6170" name="Line 42"/>
          <p:cNvSpPr>
            <a:spLocks noChangeShapeType="1"/>
          </p:cNvSpPr>
          <p:nvPr/>
        </p:nvSpPr>
        <p:spPr bwMode="auto">
          <a:xfrm flipH="1">
            <a:off x="6261100" y="5156200"/>
            <a:ext cx="12700" cy="11938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6171" name="Freeform 43"/>
          <p:cNvSpPr>
            <a:spLocks/>
          </p:cNvSpPr>
          <p:nvPr/>
        </p:nvSpPr>
        <p:spPr bwMode="auto">
          <a:xfrm>
            <a:off x="1155700" y="4140200"/>
            <a:ext cx="6667500" cy="2260600"/>
          </a:xfrm>
          <a:custGeom>
            <a:avLst/>
            <a:gdLst>
              <a:gd name="T0" fmla="*/ 2147483647 w 4200"/>
              <a:gd name="T1" fmla="*/ 2147483647 h 1424"/>
              <a:gd name="T2" fmla="*/ 2147483647 w 4200"/>
              <a:gd name="T3" fmla="*/ 2147483647 h 1424"/>
              <a:gd name="T4" fmla="*/ 2147483647 w 4200"/>
              <a:gd name="T5" fmla="*/ 0 h 1424"/>
              <a:gd name="T6" fmla="*/ 0 w 4200"/>
              <a:gd name="T7" fmla="*/ 0 h 1424"/>
              <a:gd name="T8" fmla="*/ 0 60000 65536"/>
              <a:gd name="T9" fmla="*/ 0 60000 65536"/>
              <a:gd name="T10" fmla="*/ 0 60000 65536"/>
              <a:gd name="T11" fmla="*/ 0 60000 65536"/>
              <a:gd name="T12" fmla="*/ 0 w 4200"/>
              <a:gd name="T13" fmla="*/ 0 h 1424"/>
              <a:gd name="T14" fmla="*/ 4200 w 4200"/>
              <a:gd name="T15" fmla="*/ 1424 h 14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00" h="1424">
                <a:moveTo>
                  <a:pt x="4200" y="1424"/>
                </a:moveTo>
                <a:lnTo>
                  <a:pt x="3224" y="1424"/>
                </a:lnTo>
                <a:lnTo>
                  <a:pt x="1880" y="0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347663" y="2420938"/>
            <a:ext cx="1333500" cy="1004887"/>
            <a:chOff x="220" y="1365"/>
            <a:chExt cx="840" cy="633"/>
          </a:xfrm>
        </p:grpSpPr>
        <p:sp>
          <p:nvSpPr>
            <p:cNvPr id="110632" name="Line 45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0633" name="Oval 46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76175" name="Oval 47"/>
          <p:cNvSpPr>
            <a:spLocks noChangeArrowheads="1"/>
          </p:cNvSpPr>
          <p:nvPr/>
        </p:nvSpPr>
        <p:spPr bwMode="auto">
          <a:xfrm>
            <a:off x="2328863" y="2481263"/>
            <a:ext cx="985837" cy="962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6176" name="Line 48"/>
          <p:cNvSpPr>
            <a:spLocks noChangeShapeType="1"/>
          </p:cNvSpPr>
          <p:nvPr/>
        </p:nvSpPr>
        <p:spPr bwMode="auto">
          <a:xfrm>
            <a:off x="6553200" y="2747963"/>
            <a:ext cx="0" cy="81756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6177" name="Freeform 49"/>
          <p:cNvSpPr>
            <a:spLocks/>
          </p:cNvSpPr>
          <p:nvPr/>
        </p:nvSpPr>
        <p:spPr bwMode="auto">
          <a:xfrm>
            <a:off x="3657600" y="2470150"/>
            <a:ext cx="4378325" cy="1025525"/>
          </a:xfrm>
          <a:custGeom>
            <a:avLst/>
            <a:gdLst>
              <a:gd name="T0" fmla="*/ 2147483647 w 2758"/>
              <a:gd name="T1" fmla="*/ 2147483647 h 646"/>
              <a:gd name="T2" fmla="*/ 2147483647 w 2758"/>
              <a:gd name="T3" fmla="*/ 2147483647 h 646"/>
              <a:gd name="T4" fmla="*/ 2147483647 w 2758"/>
              <a:gd name="T5" fmla="*/ 0 h 646"/>
              <a:gd name="T6" fmla="*/ 0 w 2758"/>
              <a:gd name="T7" fmla="*/ 0 h 646"/>
              <a:gd name="T8" fmla="*/ 0 60000 65536"/>
              <a:gd name="T9" fmla="*/ 0 60000 65536"/>
              <a:gd name="T10" fmla="*/ 0 60000 65536"/>
              <a:gd name="T11" fmla="*/ 0 60000 65536"/>
              <a:gd name="T12" fmla="*/ 0 w 2758"/>
              <a:gd name="T13" fmla="*/ 0 h 646"/>
              <a:gd name="T14" fmla="*/ 2758 w 2758"/>
              <a:gd name="T15" fmla="*/ 646 h 6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758" h="646">
                <a:moveTo>
                  <a:pt x="2758" y="646"/>
                </a:moveTo>
                <a:lnTo>
                  <a:pt x="1763" y="629"/>
                </a:lnTo>
                <a:lnTo>
                  <a:pt x="1039" y="0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6178" name="Line 50"/>
          <p:cNvSpPr>
            <a:spLocks noChangeShapeType="1"/>
          </p:cNvSpPr>
          <p:nvPr/>
        </p:nvSpPr>
        <p:spPr bwMode="auto">
          <a:xfrm>
            <a:off x="3548063" y="2344738"/>
            <a:ext cx="0" cy="84613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76179" name="Freeform 51"/>
          <p:cNvSpPr>
            <a:spLocks/>
          </p:cNvSpPr>
          <p:nvPr/>
        </p:nvSpPr>
        <p:spPr bwMode="auto">
          <a:xfrm>
            <a:off x="3643313" y="3205163"/>
            <a:ext cx="4073525" cy="2133600"/>
          </a:xfrm>
          <a:custGeom>
            <a:avLst/>
            <a:gdLst>
              <a:gd name="T0" fmla="*/ 0 w 2566"/>
              <a:gd name="T1" fmla="*/ 0 h 1344"/>
              <a:gd name="T2" fmla="*/ 2147483647 w 2566"/>
              <a:gd name="T3" fmla="*/ 0 h 1344"/>
              <a:gd name="T4" fmla="*/ 2147483647 w 2566"/>
              <a:gd name="T5" fmla="*/ 2147483647 h 1344"/>
              <a:gd name="T6" fmla="*/ 2147483647 w 2566"/>
              <a:gd name="T7" fmla="*/ 2147483647 h 1344"/>
              <a:gd name="T8" fmla="*/ 0 60000 65536"/>
              <a:gd name="T9" fmla="*/ 0 60000 65536"/>
              <a:gd name="T10" fmla="*/ 0 60000 65536"/>
              <a:gd name="T11" fmla="*/ 0 60000 65536"/>
              <a:gd name="T12" fmla="*/ 0 w 2566"/>
              <a:gd name="T13" fmla="*/ 0 h 1344"/>
              <a:gd name="T14" fmla="*/ 2566 w 2566"/>
              <a:gd name="T15" fmla="*/ 1344 h 13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66" h="1344">
                <a:moveTo>
                  <a:pt x="0" y="0"/>
                </a:moveTo>
                <a:lnTo>
                  <a:pt x="1013" y="0"/>
                </a:lnTo>
                <a:lnTo>
                  <a:pt x="1650" y="1344"/>
                </a:lnTo>
                <a:lnTo>
                  <a:pt x="2566" y="1344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0631" name="Text Box 52"/>
          <p:cNvSpPr txBox="1">
            <a:spLocks noChangeArrowheads="1"/>
          </p:cNvSpPr>
          <p:nvPr/>
        </p:nvSpPr>
        <p:spPr bwMode="auto">
          <a:xfrm>
            <a:off x="1435100" y="4122738"/>
            <a:ext cx="323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charset="2"/>
                <a:ea typeface="ＭＳ Ｐゴシック" charset="-128"/>
                <a:cs typeface="+mn-cs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415397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761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761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1761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1761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1761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1761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1761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17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64" grpId="0" animBg="1"/>
      <p:bldP spid="176165" grpId="0" animBg="1"/>
      <p:bldP spid="176169" grpId="0" animBg="1"/>
      <p:bldP spid="176170" grpId="0" animBg="1"/>
      <p:bldP spid="176171" grpId="0" animBg="1"/>
      <p:bldP spid="176175" grpId="0" animBg="1"/>
      <p:bldP spid="176175" grpId="1" animBg="1"/>
      <p:bldP spid="176176" grpId="0" animBg="1"/>
      <p:bldP spid="176177" grpId="0" animBg="1"/>
      <p:bldP spid="176178" grpId="0" animBg="1"/>
      <p:bldP spid="17617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2"/>
          <p:cNvSpPr>
            <a:spLocks noChangeArrowheads="1"/>
          </p:cNvSpPr>
          <p:nvPr/>
        </p:nvSpPr>
        <p:spPr bwMode="auto">
          <a:xfrm>
            <a:off x="533400" y="228600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4000" b="0" i="0" u="sng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Rdt2.0 Analysis</a:t>
            </a:r>
            <a:endParaRPr kumimoji="0" lang="en-US" altLang="x-none" sz="4000" b="0" i="0" u="sng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sp>
        <p:nvSpPr>
          <p:cNvPr id="112642" name="Line 3"/>
          <p:cNvSpPr>
            <a:spLocks noChangeShapeType="1"/>
          </p:cNvSpPr>
          <p:nvPr/>
        </p:nvSpPr>
        <p:spPr bwMode="auto">
          <a:xfrm>
            <a:off x="2146300" y="2089150"/>
            <a:ext cx="4000500" cy="669925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112643" name="Group 4"/>
          <p:cNvGrpSpPr>
            <a:grpSpLocks/>
          </p:cNvGrpSpPr>
          <p:nvPr/>
        </p:nvGrpSpPr>
        <p:grpSpPr bwMode="auto">
          <a:xfrm>
            <a:off x="1824038" y="1311275"/>
            <a:ext cx="1250950" cy="385763"/>
            <a:chOff x="1489" y="826"/>
            <a:chExt cx="788" cy="243"/>
          </a:xfrm>
        </p:grpSpPr>
        <p:graphicFrame>
          <p:nvGraphicFramePr>
            <p:cNvPr id="112663" name="Object 5"/>
            <p:cNvGraphicFramePr>
              <a:graphicFrameLocks noChangeAspect="1"/>
            </p:cNvGraphicFramePr>
            <p:nvPr/>
          </p:nvGraphicFramePr>
          <p:xfrm>
            <a:off x="1489" y="826"/>
            <a:ext cx="306" cy="2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169" name="Clip" r:id="rId4" imgW="1307079" imgH="1083682" progId="MS_ClipArt_Gallery.2">
                    <p:embed/>
                  </p:oleObj>
                </mc:Choice>
                <mc:Fallback>
                  <p:oleObj name="Clip" r:id="rId4" imgW="1307079" imgH="1083682" progId="MS_ClipArt_Gallery.2">
                    <p:embed/>
                    <p:pic>
                      <p:nvPicPr>
                        <p:cNvPr id="112663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9" y="826"/>
                          <a:ext cx="306" cy="2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664" name="Text Box 6"/>
            <p:cNvSpPr txBox="1">
              <a:spLocks noChangeArrowheads="1"/>
            </p:cNvSpPr>
            <p:nvPr/>
          </p:nvSpPr>
          <p:spPr bwMode="auto">
            <a:xfrm>
              <a:off x="1755" y="826"/>
              <a:ext cx="5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sender</a:t>
              </a:r>
              <a:endParaRPr kumimoji="0" lang="en-US" altLang="x-none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12644" name="Text Box 7"/>
          <p:cNvSpPr txBox="1">
            <a:spLocks noChangeArrowheads="1"/>
          </p:cNvSpPr>
          <p:nvPr/>
        </p:nvSpPr>
        <p:spPr bwMode="auto">
          <a:xfrm rot="706751">
            <a:off x="3694113" y="2143125"/>
            <a:ext cx="793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data (n)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aphicFrame>
        <p:nvGraphicFramePr>
          <p:cNvPr id="112645" name="Object 8"/>
          <p:cNvGraphicFramePr>
            <a:graphicFrameLocks noChangeAspect="1"/>
          </p:cNvGraphicFramePr>
          <p:nvPr/>
        </p:nvGraphicFramePr>
        <p:xfrm>
          <a:off x="5983288" y="1304925"/>
          <a:ext cx="485775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70" name="Clip" r:id="rId6" imgW="1307079" imgH="1083682" progId="MS_ClipArt_Gallery.2">
                  <p:embed/>
                </p:oleObj>
              </mc:Choice>
              <mc:Fallback>
                <p:oleObj name="Clip" r:id="rId6" imgW="1307079" imgH="1083682" progId="MS_ClipArt_Gallery.2">
                  <p:embed/>
                  <p:pic>
                    <p:nvPicPr>
                      <p:cNvPr id="11264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3288" y="1304925"/>
                        <a:ext cx="485775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46" name="Text Box 9"/>
          <p:cNvSpPr txBox="1">
            <a:spLocks noChangeArrowheads="1"/>
          </p:cNvSpPr>
          <p:nvPr/>
        </p:nvSpPr>
        <p:spPr bwMode="auto">
          <a:xfrm>
            <a:off x="5124450" y="1330325"/>
            <a:ext cx="974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receiver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2647" name="Line 10"/>
          <p:cNvSpPr>
            <a:spLocks noChangeShapeType="1"/>
          </p:cNvSpPr>
          <p:nvPr/>
        </p:nvSpPr>
        <p:spPr bwMode="auto">
          <a:xfrm flipH="1">
            <a:off x="2116138" y="4117975"/>
            <a:ext cx="4030662" cy="7366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48" name="Line 11"/>
          <p:cNvSpPr>
            <a:spLocks noChangeShapeType="1"/>
          </p:cNvSpPr>
          <p:nvPr/>
        </p:nvSpPr>
        <p:spPr bwMode="auto">
          <a:xfrm flipH="1">
            <a:off x="2106613" y="2820988"/>
            <a:ext cx="4013200" cy="5619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49" name="Line 12"/>
          <p:cNvSpPr>
            <a:spLocks noChangeShapeType="1"/>
          </p:cNvSpPr>
          <p:nvPr/>
        </p:nvSpPr>
        <p:spPr bwMode="auto">
          <a:xfrm>
            <a:off x="2155825" y="3406775"/>
            <a:ext cx="4000500" cy="669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50" name="Text Box 13"/>
          <p:cNvSpPr txBox="1">
            <a:spLocks noChangeArrowheads="1"/>
          </p:cNvSpPr>
          <p:nvPr/>
        </p:nvSpPr>
        <p:spPr bwMode="auto">
          <a:xfrm rot="706751">
            <a:off x="3667125" y="3405188"/>
            <a:ext cx="793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data (n)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2651" name="Text Box 14"/>
          <p:cNvSpPr txBox="1">
            <a:spLocks noChangeArrowheads="1"/>
          </p:cNvSpPr>
          <p:nvPr/>
        </p:nvSpPr>
        <p:spPr bwMode="auto">
          <a:xfrm rot="-600000">
            <a:off x="2565400" y="4237038"/>
            <a:ext cx="27320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ACK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2652" name="Line 15"/>
          <p:cNvSpPr>
            <a:spLocks noChangeShapeType="1"/>
          </p:cNvSpPr>
          <p:nvPr/>
        </p:nvSpPr>
        <p:spPr bwMode="auto">
          <a:xfrm>
            <a:off x="2100263" y="2041525"/>
            <a:ext cx="19050" cy="2838450"/>
          </a:xfrm>
          <a:prstGeom prst="line">
            <a:avLst/>
          </a:prstGeom>
          <a:noFill/>
          <a:ln w="50800" cmpd="dbl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53" name="Line 16"/>
          <p:cNvSpPr>
            <a:spLocks noChangeShapeType="1"/>
          </p:cNvSpPr>
          <p:nvPr/>
        </p:nvSpPr>
        <p:spPr bwMode="auto">
          <a:xfrm>
            <a:off x="2181225" y="5559425"/>
            <a:ext cx="4000500" cy="669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54" name="Line 17"/>
          <p:cNvSpPr>
            <a:spLocks noChangeShapeType="1"/>
          </p:cNvSpPr>
          <p:nvPr/>
        </p:nvSpPr>
        <p:spPr bwMode="auto">
          <a:xfrm>
            <a:off x="6197600" y="1773238"/>
            <a:ext cx="34925" cy="5084762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55" name="Line 18"/>
          <p:cNvSpPr>
            <a:spLocks noChangeShapeType="1"/>
          </p:cNvSpPr>
          <p:nvPr/>
        </p:nvSpPr>
        <p:spPr bwMode="auto">
          <a:xfrm>
            <a:off x="2122488" y="4895850"/>
            <a:ext cx="15875" cy="69215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56" name="Text Box 19"/>
          <p:cNvSpPr txBox="1">
            <a:spLocks noChangeArrowheads="1"/>
          </p:cNvSpPr>
          <p:nvPr/>
        </p:nvSpPr>
        <p:spPr bwMode="auto">
          <a:xfrm rot="706751">
            <a:off x="3571875" y="5500688"/>
            <a:ext cx="9953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data (n+1)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2657" name="Text Box 20"/>
          <p:cNvSpPr txBox="1">
            <a:spLocks noChangeArrowheads="1"/>
          </p:cNvSpPr>
          <p:nvPr/>
        </p:nvSpPr>
        <p:spPr bwMode="auto">
          <a:xfrm>
            <a:off x="401638" y="2836863"/>
            <a:ext cx="14176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waiting </a:t>
            </a:r>
            <a:b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</a:b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for N/ACK</a:t>
            </a:r>
            <a:endParaRPr kumimoji="0" lang="en-US" altLang="x-none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sp>
        <p:nvSpPr>
          <p:cNvPr id="112658" name="Text Box 21"/>
          <p:cNvSpPr txBox="1">
            <a:spLocks noChangeArrowheads="1"/>
          </p:cNvSpPr>
          <p:nvPr/>
        </p:nvSpPr>
        <p:spPr bwMode="auto">
          <a:xfrm>
            <a:off x="568325" y="4870450"/>
            <a:ext cx="10763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waiting</a:t>
            </a:r>
            <a:b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</a:b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for data</a:t>
            </a:r>
            <a:endParaRPr kumimoji="0" lang="en-US" altLang="x-none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sp>
        <p:nvSpPr>
          <p:cNvPr id="112659" name="Text Box 22"/>
          <p:cNvSpPr txBox="1">
            <a:spLocks noChangeArrowheads="1"/>
          </p:cNvSpPr>
          <p:nvPr/>
        </p:nvSpPr>
        <p:spPr bwMode="auto">
          <a:xfrm rot="-600000">
            <a:off x="3095625" y="2759075"/>
            <a:ext cx="27320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N</a:t>
            </a: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ACK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2660" name="Line 23"/>
          <p:cNvSpPr>
            <a:spLocks noChangeShapeType="1"/>
          </p:cNvSpPr>
          <p:nvPr/>
        </p:nvSpPr>
        <p:spPr bwMode="auto">
          <a:xfrm>
            <a:off x="2101850" y="1754188"/>
            <a:ext cx="1588" cy="306387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61" name="Line 24"/>
          <p:cNvSpPr>
            <a:spLocks noChangeShapeType="1"/>
          </p:cNvSpPr>
          <p:nvPr/>
        </p:nvSpPr>
        <p:spPr bwMode="auto">
          <a:xfrm flipH="1">
            <a:off x="2141538" y="5602288"/>
            <a:ext cx="9525" cy="1255712"/>
          </a:xfrm>
          <a:prstGeom prst="line">
            <a:avLst/>
          </a:prstGeom>
          <a:noFill/>
          <a:ln w="50800" cmpd="dbl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62" name="Line 25"/>
          <p:cNvSpPr>
            <a:spLocks noChangeShapeType="1"/>
          </p:cNvSpPr>
          <p:nvPr/>
        </p:nvSpPr>
        <p:spPr bwMode="auto">
          <a:xfrm>
            <a:off x="4186238" y="6118225"/>
            <a:ext cx="0" cy="56515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633110" y="2075392"/>
            <a:ext cx="224684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Execution traces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of rdt2.0: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{data^ NACK}* data deliver 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ACK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EB7456-F267-5C4C-AD02-446DDDC385E0}" type="slidenum">
              <a:rPr kumimoji="0" lang="en-US" altLang="x-non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-128"/>
              <a:cs typeface="+mn-cs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574424" y="3964652"/>
            <a:ext cx="2518718" cy="255454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Analyzing set of all possible execution traces is a common technique to understand and analyze many types of distributed protocols.</a:t>
            </a:r>
          </a:p>
        </p:txBody>
      </p:sp>
    </p:spTree>
    <p:extLst>
      <p:ext uri="{BB962C8B-B14F-4D97-AF65-F5344CB8AC3E}">
        <p14:creationId xmlns:p14="http://schemas.microsoft.com/office/powerpoint/2010/main" val="2400719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B51A31-42EB-E448-8C98-0E6881642D5E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rdt2.0 </a:t>
            </a:r>
            <a:r>
              <a:rPr lang="en-US" altLang="zh-CN">
                <a:ea typeface="宋体" charset="-122"/>
              </a:rPr>
              <a:t>is Incomplete</a:t>
            </a:r>
            <a:r>
              <a:rPr lang="en-US" altLang="x-none">
                <a:ea typeface="ＭＳ Ｐゴシック" charset="-128"/>
              </a:rPr>
              <a:t>!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19250"/>
            <a:ext cx="8183563" cy="478155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What happens if ACK/NAK corrupted?</a:t>
            </a:r>
            <a:endParaRPr lang="en-US" altLang="x-none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Although sender receives feedback, but </a:t>
            </a:r>
            <a:r>
              <a:rPr lang="en-US" altLang="x-none" sz="2400" dirty="0" err="1">
                <a:ea typeface="ＭＳ Ｐゴシック" charset="-128"/>
              </a:rPr>
              <a:t>doesn</a:t>
            </a:r>
            <a:r>
              <a:rPr lang="ja-JP" altLang="en-US" sz="2400" dirty="0">
                <a:ea typeface="ＭＳ Ｐゴシック" charset="-128"/>
              </a:rPr>
              <a:t>’</a:t>
            </a:r>
            <a:r>
              <a:rPr lang="en-US" altLang="ja-JP" sz="2400" dirty="0">
                <a:ea typeface="ＭＳ Ｐゴシック" charset="-128"/>
              </a:rPr>
              <a:t>t know what happened at receiver!</a:t>
            </a:r>
          </a:p>
          <a:p>
            <a:pPr>
              <a:buFont typeface="ZapfDingbats" charset="0"/>
              <a:buNone/>
            </a:pPr>
            <a:endParaRPr lang="en-US" altLang="x-none" dirty="0">
              <a:ea typeface="ＭＳ Ｐゴシック" charset="-128"/>
            </a:endParaRPr>
          </a:p>
        </p:txBody>
      </p:sp>
      <p:grpSp>
        <p:nvGrpSpPr>
          <p:cNvPr id="114692" name="Group 42"/>
          <p:cNvGrpSpPr>
            <a:grpSpLocks/>
          </p:cNvGrpSpPr>
          <p:nvPr/>
        </p:nvGrpSpPr>
        <p:grpSpPr bwMode="auto">
          <a:xfrm>
            <a:off x="1806575" y="3516313"/>
            <a:ext cx="4464050" cy="1939925"/>
            <a:chOff x="1806564" y="2766877"/>
            <a:chExt cx="4464050" cy="1939925"/>
          </a:xfrm>
        </p:grpSpPr>
        <p:sp>
          <p:nvSpPr>
            <p:cNvPr id="114693" name="Line 11"/>
            <p:cNvSpPr>
              <a:spLocks noChangeShapeType="1"/>
            </p:cNvSpPr>
            <p:nvPr/>
          </p:nvSpPr>
          <p:spPr bwMode="auto">
            <a:xfrm>
              <a:off x="2946389" y="3352665"/>
              <a:ext cx="2641600" cy="479425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graphicFrame>
          <p:nvGraphicFramePr>
            <p:cNvPr id="114694" name="Object 13"/>
            <p:cNvGraphicFramePr>
              <a:graphicFrameLocks noChangeAspect="1"/>
            </p:cNvGraphicFramePr>
            <p:nvPr/>
          </p:nvGraphicFramePr>
          <p:xfrm>
            <a:off x="2733664" y="2795452"/>
            <a:ext cx="320675" cy="276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181" name="Clip" r:id="rId4" imgW="1307079" imgH="1083682" progId="MS_ClipArt_Gallery.2">
                    <p:embed/>
                  </p:oleObj>
                </mc:Choice>
                <mc:Fallback>
                  <p:oleObj name="Clip" r:id="rId4" imgW="1307079" imgH="1083682" progId="MS_ClipArt_Gallery.2">
                    <p:embed/>
                    <p:pic>
                      <p:nvPicPr>
                        <p:cNvPr id="114694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3664" y="2795452"/>
                          <a:ext cx="320675" cy="276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4695" name="Text Box 14"/>
            <p:cNvSpPr txBox="1">
              <a:spLocks noChangeArrowheads="1"/>
            </p:cNvSpPr>
            <p:nvPr/>
          </p:nvSpPr>
          <p:spPr bwMode="auto">
            <a:xfrm>
              <a:off x="3016239" y="2766877"/>
              <a:ext cx="830262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sender</a:t>
              </a:r>
              <a:endParaRPr kumimoji="0" lang="en-US" altLang="x-none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4696" name="Text Box 15"/>
            <p:cNvSpPr txBox="1">
              <a:spLocks noChangeArrowheads="1"/>
            </p:cNvSpPr>
            <p:nvPr/>
          </p:nvSpPr>
          <p:spPr bwMode="auto">
            <a:xfrm rot="706751">
              <a:off x="3829039" y="3276465"/>
              <a:ext cx="7937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data (n)</a:t>
              </a:r>
              <a:endParaRPr kumimoji="0" lang="en-US" altLang="x-none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4697" name="Line 19"/>
            <p:cNvSpPr>
              <a:spLocks noChangeShapeType="1"/>
            </p:cNvSpPr>
            <p:nvPr/>
          </p:nvSpPr>
          <p:spPr bwMode="auto">
            <a:xfrm flipH="1">
              <a:off x="2919401" y="3876540"/>
              <a:ext cx="2651125" cy="403225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4698" name="Line 23"/>
            <p:cNvSpPr>
              <a:spLocks noChangeShapeType="1"/>
            </p:cNvSpPr>
            <p:nvPr/>
          </p:nvSpPr>
          <p:spPr bwMode="auto">
            <a:xfrm>
              <a:off x="2916226" y="3317740"/>
              <a:ext cx="0" cy="1133475"/>
            </a:xfrm>
            <a:prstGeom prst="line">
              <a:avLst/>
            </a:prstGeom>
            <a:noFill/>
            <a:ln w="50800" cmpd="dbl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4699" name="Text Box 28"/>
            <p:cNvSpPr txBox="1">
              <a:spLocks noChangeArrowheads="1"/>
            </p:cNvSpPr>
            <p:nvPr/>
          </p:nvSpPr>
          <p:spPr bwMode="auto">
            <a:xfrm>
              <a:off x="1806564" y="3462202"/>
              <a:ext cx="936625" cy="730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宋体" charset="-122"/>
                  <a:cs typeface="+mn-cs"/>
                </a:rPr>
                <a:t>waiting </a:t>
              </a:r>
              <a:br>
                <a:rPr kumimoji="0" lang="en-US" altLang="zh-CN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宋体" charset="-122"/>
                  <a:cs typeface="+mn-cs"/>
                </a:rPr>
              </a:br>
              <a:r>
                <a:rPr kumimoji="0" lang="en-US" altLang="zh-CN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宋体" charset="-122"/>
                  <a:cs typeface="+mn-cs"/>
                </a:rPr>
                <a:t>for N/ACK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4700" name="Text Box 30"/>
            <p:cNvSpPr txBox="1">
              <a:spLocks noChangeArrowheads="1"/>
            </p:cNvSpPr>
            <p:nvPr/>
          </p:nvSpPr>
          <p:spPr bwMode="auto">
            <a:xfrm rot="21000000">
              <a:off x="3003539" y="3739369"/>
              <a:ext cx="1803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宋体" charset="-122"/>
                  <a:cs typeface="+mn-cs"/>
                </a:rPr>
                <a:t>?(N/ACK)</a:t>
              </a:r>
              <a:endParaRPr kumimoji="0" lang="en-US" altLang="x-non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4701" name="Line 31"/>
            <p:cNvSpPr>
              <a:spLocks noChangeShapeType="1"/>
            </p:cNvSpPr>
            <p:nvPr/>
          </p:nvSpPr>
          <p:spPr bwMode="auto">
            <a:xfrm>
              <a:off x="2916226" y="3112952"/>
              <a:ext cx="1588" cy="219075"/>
            </a:xfrm>
            <a:prstGeom prst="line">
              <a:avLst/>
            </a:prstGeom>
            <a:noFill/>
            <a:ln w="762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114702" name="Group 68"/>
            <p:cNvGrpSpPr>
              <a:grpSpLocks/>
            </p:cNvGrpSpPr>
            <p:nvPr/>
          </p:nvGrpSpPr>
          <p:grpSpPr bwMode="auto">
            <a:xfrm>
              <a:off x="4467214" y="3081202"/>
              <a:ext cx="1803400" cy="1625600"/>
              <a:chOff x="1358" y="1894"/>
              <a:chExt cx="2981" cy="1793"/>
            </a:xfrm>
          </p:grpSpPr>
          <p:sp>
            <p:nvSpPr>
              <p:cNvPr id="114703" name="Oval 69"/>
              <p:cNvSpPr>
                <a:spLocks noChangeArrowheads="1"/>
              </p:cNvSpPr>
              <p:nvPr/>
            </p:nvSpPr>
            <p:spPr bwMode="auto">
              <a:xfrm>
                <a:off x="2376" y="1894"/>
                <a:ext cx="1299" cy="742"/>
              </a:xfrm>
              <a:prstGeom prst="ellipse">
                <a:avLst/>
              </a:prstGeom>
              <a:solidFill>
                <a:srgbClr val="B6C7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14704" name="Oval 70"/>
              <p:cNvSpPr>
                <a:spLocks noChangeArrowheads="1"/>
              </p:cNvSpPr>
              <p:nvPr/>
            </p:nvSpPr>
            <p:spPr bwMode="auto">
              <a:xfrm>
                <a:off x="1662" y="2088"/>
                <a:ext cx="996" cy="742"/>
              </a:xfrm>
              <a:prstGeom prst="ellipse">
                <a:avLst/>
              </a:prstGeom>
              <a:solidFill>
                <a:srgbClr val="B6C7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14705" name="Oval 71"/>
              <p:cNvSpPr>
                <a:spLocks noChangeArrowheads="1"/>
              </p:cNvSpPr>
              <p:nvPr/>
            </p:nvSpPr>
            <p:spPr bwMode="auto">
              <a:xfrm>
                <a:off x="1358" y="2535"/>
                <a:ext cx="672" cy="605"/>
              </a:xfrm>
              <a:prstGeom prst="ellipse">
                <a:avLst/>
              </a:prstGeom>
              <a:solidFill>
                <a:srgbClr val="B6C7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14706" name="Oval 72"/>
              <p:cNvSpPr>
                <a:spLocks noChangeArrowheads="1"/>
              </p:cNvSpPr>
              <p:nvPr/>
            </p:nvSpPr>
            <p:spPr bwMode="auto">
              <a:xfrm>
                <a:off x="1561" y="2801"/>
                <a:ext cx="1010" cy="656"/>
              </a:xfrm>
              <a:prstGeom prst="ellipse">
                <a:avLst/>
              </a:prstGeom>
              <a:solidFill>
                <a:srgbClr val="B6C7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14707" name="Oval 73"/>
              <p:cNvSpPr>
                <a:spLocks noChangeArrowheads="1"/>
              </p:cNvSpPr>
              <p:nvPr/>
            </p:nvSpPr>
            <p:spPr bwMode="auto">
              <a:xfrm>
                <a:off x="2275" y="2909"/>
                <a:ext cx="1509" cy="778"/>
              </a:xfrm>
              <a:prstGeom prst="ellipse">
                <a:avLst/>
              </a:prstGeom>
              <a:solidFill>
                <a:srgbClr val="B6C7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14708" name="Oval 74"/>
              <p:cNvSpPr>
                <a:spLocks noChangeArrowheads="1"/>
              </p:cNvSpPr>
              <p:nvPr/>
            </p:nvSpPr>
            <p:spPr bwMode="auto">
              <a:xfrm>
                <a:off x="3235" y="2110"/>
                <a:ext cx="967" cy="583"/>
              </a:xfrm>
              <a:prstGeom prst="ellipse">
                <a:avLst/>
              </a:prstGeom>
              <a:solidFill>
                <a:srgbClr val="B6C7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14709" name="Oval 75"/>
              <p:cNvSpPr>
                <a:spLocks noChangeArrowheads="1"/>
              </p:cNvSpPr>
              <p:nvPr/>
            </p:nvSpPr>
            <p:spPr bwMode="auto">
              <a:xfrm>
                <a:off x="3379" y="2484"/>
                <a:ext cx="960" cy="584"/>
              </a:xfrm>
              <a:prstGeom prst="ellipse">
                <a:avLst/>
              </a:prstGeom>
              <a:solidFill>
                <a:srgbClr val="B6C7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14710" name="Oval 76"/>
              <p:cNvSpPr>
                <a:spLocks noChangeArrowheads="1"/>
              </p:cNvSpPr>
              <p:nvPr/>
            </p:nvSpPr>
            <p:spPr bwMode="auto">
              <a:xfrm>
                <a:off x="3293" y="2607"/>
                <a:ext cx="953" cy="958"/>
              </a:xfrm>
              <a:prstGeom prst="ellipse">
                <a:avLst/>
              </a:prstGeom>
              <a:solidFill>
                <a:srgbClr val="B6C7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14711" name="Oval 77"/>
              <p:cNvSpPr>
                <a:spLocks noChangeArrowheads="1"/>
              </p:cNvSpPr>
              <p:nvPr/>
            </p:nvSpPr>
            <p:spPr bwMode="auto">
              <a:xfrm>
                <a:off x="1900" y="2319"/>
                <a:ext cx="1934" cy="958"/>
              </a:xfrm>
              <a:prstGeom prst="ellipse">
                <a:avLst/>
              </a:prstGeom>
              <a:solidFill>
                <a:srgbClr val="B6C7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872671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BFDFCE-7737-B343-903C-376DC7E08587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ea typeface="宋体" charset="-122"/>
              </a:rPr>
              <a:t>Two Possibilities</a:t>
            </a:r>
            <a:endParaRPr lang="en-US" altLang="x-none" sz="3200" dirty="0">
              <a:ea typeface="ＭＳ Ｐゴシック" charset="-128"/>
            </a:endParaRPr>
          </a:p>
        </p:txBody>
      </p:sp>
      <p:sp>
        <p:nvSpPr>
          <p:cNvPr id="116739" name="Line 4"/>
          <p:cNvSpPr>
            <a:spLocks noChangeShapeType="1"/>
          </p:cNvSpPr>
          <p:nvPr/>
        </p:nvSpPr>
        <p:spPr bwMode="auto">
          <a:xfrm>
            <a:off x="1411288" y="4124325"/>
            <a:ext cx="2641600" cy="479425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aphicFrame>
        <p:nvGraphicFramePr>
          <p:cNvPr id="116740" name="Object 5"/>
          <p:cNvGraphicFramePr>
            <a:graphicFrameLocks noChangeAspect="1"/>
          </p:cNvGraphicFramePr>
          <p:nvPr/>
        </p:nvGraphicFramePr>
        <p:xfrm>
          <a:off x="1198563" y="3567113"/>
          <a:ext cx="3206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41" name="Clip" r:id="rId4" imgW="1307079" imgH="1083682" progId="MS_ClipArt_Gallery.2">
                  <p:embed/>
                </p:oleObj>
              </mc:Choice>
              <mc:Fallback>
                <p:oleObj name="Clip" r:id="rId4" imgW="1307079" imgH="1083682" progId="MS_ClipArt_Gallery.2">
                  <p:embed/>
                  <p:pic>
                    <p:nvPicPr>
                      <p:cNvPr id="11674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8563" y="3567113"/>
                        <a:ext cx="320675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741" name="Text Box 6"/>
          <p:cNvSpPr txBox="1">
            <a:spLocks noChangeArrowheads="1"/>
          </p:cNvSpPr>
          <p:nvPr/>
        </p:nvSpPr>
        <p:spPr bwMode="auto">
          <a:xfrm>
            <a:off x="1481138" y="3538538"/>
            <a:ext cx="8302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sender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6742" name="Text Box 7"/>
          <p:cNvSpPr txBox="1">
            <a:spLocks noChangeArrowheads="1"/>
          </p:cNvSpPr>
          <p:nvPr/>
        </p:nvSpPr>
        <p:spPr bwMode="auto">
          <a:xfrm rot="706751">
            <a:off x="2293938" y="4048125"/>
            <a:ext cx="793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data (n)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aphicFrame>
        <p:nvGraphicFramePr>
          <p:cNvPr id="116743" name="Object 8"/>
          <p:cNvGraphicFramePr>
            <a:graphicFrameLocks noChangeAspect="1"/>
          </p:cNvGraphicFramePr>
          <p:nvPr/>
        </p:nvGraphicFramePr>
        <p:xfrm>
          <a:off x="3944938" y="3562350"/>
          <a:ext cx="3206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42" name="Clip" r:id="rId6" imgW="1307079" imgH="1083682" progId="MS_ClipArt_Gallery.2">
                  <p:embed/>
                </p:oleObj>
              </mc:Choice>
              <mc:Fallback>
                <p:oleObj name="Clip" r:id="rId6" imgW="1307079" imgH="1083682" progId="MS_ClipArt_Gallery.2">
                  <p:embed/>
                  <p:pic>
                    <p:nvPicPr>
                      <p:cNvPr id="11674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4938" y="3562350"/>
                        <a:ext cx="320675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744" name="Text Box 9"/>
          <p:cNvSpPr txBox="1">
            <a:spLocks noChangeArrowheads="1"/>
          </p:cNvSpPr>
          <p:nvPr/>
        </p:nvSpPr>
        <p:spPr bwMode="auto">
          <a:xfrm>
            <a:off x="3041650" y="3536950"/>
            <a:ext cx="974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receiver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6745" name="Line 10"/>
          <p:cNvSpPr>
            <a:spLocks noChangeShapeType="1"/>
          </p:cNvSpPr>
          <p:nvPr/>
        </p:nvSpPr>
        <p:spPr bwMode="auto">
          <a:xfrm flipH="1">
            <a:off x="1384300" y="4648200"/>
            <a:ext cx="2651125" cy="4032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1417638" y="5026025"/>
            <a:ext cx="2641600" cy="522288"/>
            <a:chOff x="848" y="2255"/>
            <a:chExt cx="1664" cy="329"/>
          </a:xfrm>
        </p:grpSpPr>
        <p:sp>
          <p:nvSpPr>
            <p:cNvPr id="116798" name="Line 11"/>
            <p:cNvSpPr>
              <a:spLocks noChangeShapeType="1"/>
            </p:cNvSpPr>
            <p:nvPr/>
          </p:nvSpPr>
          <p:spPr bwMode="auto">
            <a:xfrm>
              <a:off x="848" y="2282"/>
              <a:ext cx="1664" cy="30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6799" name="Text Box 12"/>
            <p:cNvSpPr txBox="1">
              <a:spLocks noChangeArrowheads="1"/>
            </p:cNvSpPr>
            <p:nvPr/>
          </p:nvSpPr>
          <p:spPr bwMode="auto">
            <a:xfrm rot="706751">
              <a:off x="1388" y="2255"/>
              <a:ext cx="50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data (n)</a:t>
              </a:r>
              <a:endParaRPr kumimoji="0" lang="en-US" altLang="x-none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16747" name="Line 13"/>
          <p:cNvSpPr>
            <a:spLocks noChangeShapeType="1"/>
          </p:cNvSpPr>
          <p:nvPr/>
        </p:nvSpPr>
        <p:spPr bwMode="auto">
          <a:xfrm>
            <a:off x="1381125" y="4089400"/>
            <a:ext cx="12700" cy="2230438"/>
          </a:xfrm>
          <a:prstGeom prst="line">
            <a:avLst/>
          </a:prstGeom>
          <a:noFill/>
          <a:ln w="50800" cmpd="dbl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6748" name="Line 14"/>
          <p:cNvSpPr>
            <a:spLocks noChangeShapeType="1"/>
          </p:cNvSpPr>
          <p:nvPr/>
        </p:nvSpPr>
        <p:spPr bwMode="auto">
          <a:xfrm>
            <a:off x="4086225" y="3897313"/>
            <a:ext cx="11113" cy="236855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6749" name="Text Box 15"/>
          <p:cNvSpPr txBox="1">
            <a:spLocks noChangeArrowheads="1"/>
          </p:cNvSpPr>
          <p:nvPr/>
        </p:nvSpPr>
        <p:spPr bwMode="auto">
          <a:xfrm>
            <a:off x="258763" y="4659313"/>
            <a:ext cx="93662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waiting </a:t>
            </a:r>
            <a:br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</a:br>
            <a:r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for N/ACK</a:t>
            </a:r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sp>
        <p:nvSpPr>
          <p:cNvPr id="116750" name="Text Box 16"/>
          <p:cNvSpPr txBox="1">
            <a:spLocks noChangeArrowheads="1"/>
          </p:cNvSpPr>
          <p:nvPr/>
        </p:nvSpPr>
        <p:spPr bwMode="auto">
          <a:xfrm>
            <a:off x="4714875" y="5059363"/>
            <a:ext cx="8763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waiting</a:t>
            </a:r>
            <a:br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</a:br>
            <a:r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for data</a:t>
            </a:r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sp>
        <p:nvSpPr>
          <p:cNvPr id="116751" name="Text Box 17"/>
          <p:cNvSpPr txBox="1">
            <a:spLocks noChangeArrowheads="1"/>
          </p:cNvSpPr>
          <p:nvPr/>
        </p:nvSpPr>
        <p:spPr bwMode="auto">
          <a:xfrm rot="-600000">
            <a:off x="1758950" y="4589463"/>
            <a:ext cx="180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NACK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6752" name="Line 18"/>
          <p:cNvSpPr>
            <a:spLocks noChangeShapeType="1"/>
          </p:cNvSpPr>
          <p:nvPr/>
        </p:nvSpPr>
        <p:spPr bwMode="auto">
          <a:xfrm>
            <a:off x="1381125" y="3884613"/>
            <a:ext cx="1588" cy="219075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6753" name="Line 19"/>
          <p:cNvSpPr>
            <a:spLocks noChangeShapeType="1"/>
          </p:cNvSpPr>
          <p:nvPr/>
        </p:nvSpPr>
        <p:spPr bwMode="auto">
          <a:xfrm>
            <a:off x="5707063" y="4148138"/>
            <a:ext cx="2641600" cy="4794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aphicFrame>
        <p:nvGraphicFramePr>
          <p:cNvPr id="116754" name="Object 20"/>
          <p:cNvGraphicFramePr>
            <a:graphicFrameLocks noChangeAspect="1"/>
          </p:cNvGraphicFramePr>
          <p:nvPr/>
        </p:nvGraphicFramePr>
        <p:xfrm>
          <a:off x="5494338" y="3590925"/>
          <a:ext cx="3206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43" name="Clip" r:id="rId7" imgW="1307079" imgH="1083682" progId="MS_ClipArt_Gallery.2">
                  <p:embed/>
                </p:oleObj>
              </mc:Choice>
              <mc:Fallback>
                <p:oleObj name="Clip" r:id="rId7" imgW="1307079" imgH="1083682" progId="MS_ClipArt_Gallery.2">
                  <p:embed/>
                  <p:pic>
                    <p:nvPicPr>
                      <p:cNvPr id="11675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4338" y="3590925"/>
                        <a:ext cx="320675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755" name="Text Box 21"/>
          <p:cNvSpPr txBox="1">
            <a:spLocks noChangeArrowheads="1"/>
          </p:cNvSpPr>
          <p:nvPr/>
        </p:nvSpPr>
        <p:spPr bwMode="auto">
          <a:xfrm>
            <a:off x="5776913" y="3562350"/>
            <a:ext cx="8302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sender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aphicFrame>
        <p:nvGraphicFramePr>
          <p:cNvPr id="116756" name="Object 23"/>
          <p:cNvGraphicFramePr>
            <a:graphicFrameLocks noChangeAspect="1"/>
          </p:cNvGraphicFramePr>
          <p:nvPr/>
        </p:nvGraphicFramePr>
        <p:xfrm>
          <a:off x="8240713" y="3586163"/>
          <a:ext cx="3206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44" name="Clip" r:id="rId8" imgW="1307079" imgH="1083682" progId="MS_ClipArt_Gallery.2">
                  <p:embed/>
                </p:oleObj>
              </mc:Choice>
              <mc:Fallback>
                <p:oleObj name="Clip" r:id="rId8" imgW="1307079" imgH="1083682" progId="MS_ClipArt_Gallery.2">
                  <p:embed/>
                  <p:pic>
                    <p:nvPicPr>
                      <p:cNvPr id="116756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0713" y="3586163"/>
                        <a:ext cx="320675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757" name="Text Box 24"/>
          <p:cNvSpPr txBox="1">
            <a:spLocks noChangeArrowheads="1"/>
          </p:cNvSpPr>
          <p:nvPr/>
        </p:nvSpPr>
        <p:spPr bwMode="auto">
          <a:xfrm>
            <a:off x="7337425" y="3560763"/>
            <a:ext cx="974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receiver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6758" name="Line 25"/>
          <p:cNvSpPr>
            <a:spLocks noChangeShapeType="1"/>
          </p:cNvSpPr>
          <p:nvPr/>
        </p:nvSpPr>
        <p:spPr bwMode="auto">
          <a:xfrm flipH="1">
            <a:off x="5680075" y="4672013"/>
            <a:ext cx="2651125" cy="4032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6759" name="Line 26"/>
          <p:cNvSpPr>
            <a:spLocks noChangeShapeType="1"/>
          </p:cNvSpPr>
          <p:nvPr/>
        </p:nvSpPr>
        <p:spPr bwMode="auto">
          <a:xfrm flipH="1">
            <a:off x="5675313" y="4113213"/>
            <a:ext cx="1587" cy="1003300"/>
          </a:xfrm>
          <a:prstGeom prst="line">
            <a:avLst/>
          </a:prstGeom>
          <a:noFill/>
          <a:ln w="50800" cmpd="dbl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6760" name="Line 27"/>
          <p:cNvSpPr>
            <a:spLocks noChangeShapeType="1"/>
          </p:cNvSpPr>
          <p:nvPr/>
        </p:nvSpPr>
        <p:spPr bwMode="auto">
          <a:xfrm flipH="1">
            <a:off x="8380413" y="3921125"/>
            <a:ext cx="1587" cy="2433638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6761" name="Text Box 28"/>
          <p:cNvSpPr txBox="1">
            <a:spLocks noChangeArrowheads="1"/>
          </p:cNvSpPr>
          <p:nvPr/>
        </p:nvSpPr>
        <p:spPr bwMode="auto">
          <a:xfrm>
            <a:off x="4783138" y="4225925"/>
            <a:ext cx="93662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waiting </a:t>
            </a:r>
            <a:br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</a:br>
            <a:r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for N/ACK</a:t>
            </a:r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sp>
        <p:nvSpPr>
          <p:cNvPr id="116762" name="Text Box 29"/>
          <p:cNvSpPr txBox="1">
            <a:spLocks noChangeArrowheads="1"/>
          </p:cNvSpPr>
          <p:nvPr/>
        </p:nvSpPr>
        <p:spPr bwMode="auto">
          <a:xfrm rot="-600000">
            <a:off x="6054725" y="4613275"/>
            <a:ext cx="180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ACK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6763" name="Line 30"/>
          <p:cNvSpPr>
            <a:spLocks noChangeShapeType="1"/>
          </p:cNvSpPr>
          <p:nvPr/>
        </p:nvSpPr>
        <p:spPr bwMode="auto">
          <a:xfrm>
            <a:off x="5676900" y="3908425"/>
            <a:ext cx="1588" cy="219075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6764" name="Line 32"/>
          <p:cNvSpPr>
            <a:spLocks noChangeShapeType="1"/>
          </p:cNvSpPr>
          <p:nvPr/>
        </p:nvSpPr>
        <p:spPr bwMode="auto">
          <a:xfrm>
            <a:off x="5668963" y="5119688"/>
            <a:ext cx="1587" cy="644525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6765" name="Line 33"/>
          <p:cNvSpPr>
            <a:spLocks noChangeShapeType="1"/>
          </p:cNvSpPr>
          <p:nvPr/>
        </p:nvSpPr>
        <p:spPr bwMode="auto">
          <a:xfrm flipH="1">
            <a:off x="5668963" y="5700713"/>
            <a:ext cx="1587" cy="655637"/>
          </a:xfrm>
          <a:prstGeom prst="line">
            <a:avLst/>
          </a:prstGeom>
          <a:noFill/>
          <a:ln w="50800" cmpd="dbl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5715000" y="5676900"/>
            <a:ext cx="2641600" cy="536575"/>
            <a:chOff x="3555" y="2665"/>
            <a:chExt cx="1664" cy="338"/>
          </a:xfrm>
        </p:grpSpPr>
        <p:sp>
          <p:nvSpPr>
            <p:cNvPr id="116796" name="Text Box 22"/>
            <p:cNvSpPr txBox="1">
              <a:spLocks noChangeArrowheads="1"/>
            </p:cNvSpPr>
            <p:nvPr/>
          </p:nvSpPr>
          <p:spPr bwMode="auto">
            <a:xfrm rot="635165">
              <a:off x="4050" y="2665"/>
              <a:ext cx="62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data (n</a:t>
              </a:r>
              <a:r>
                <a:rPr kumimoji="0" lang="en-US" altLang="zh-CN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宋体" charset="-122"/>
                  <a:cs typeface="+mn-cs"/>
                </a:rPr>
                <a:t>+1</a:t>
              </a: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)</a:t>
              </a:r>
              <a:endParaRPr kumimoji="0" lang="en-US" altLang="x-none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6797" name="Line 34"/>
            <p:cNvSpPr>
              <a:spLocks noChangeShapeType="1"/>
            </p:cNvSpPr>
            <p:nvPr/>
          </p:nvSpPr>
          <p:spPr bwMode="auto">
            <a:xfrm>
              <a:off x="3555" y="2701"/>
              <a:ext cx="1664" cy="30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16767" name="Text Box 35"/>
          <p:cNvSpPr txBox="1">
            <a:spLocks noChangeArrowheads="1"/>
          </p:cNvSpPr>
          <p:nvPr/>
        </p:nvSpPr>
        <p:spPr bwMode="auto">
          <a:xfrm rot="706751">
            <a:off x="6742113" y="4110038"/>
            <a:ext cx="793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data (n)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6768" name="Line 36"/>
          <p:cNvSpPr>
            <a:spLocks noChangeShapeType="1"/>
          </p:cNvSpPr>
          <p:nvPr/>
        </p:nvSpPr>
        <p:spPr bwMode="auto">
          <a:xfrm>
            <a:off x="4600575" y="1335088"/>
            <a:ext cx="0" cy="552291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6769" name="Text Box 37"/>
          <p:cNvSpPr txBox="1">
            <a:spLocks noChangeArrowheads="1"/>
          </p:cNvSpPr>
          <p:nvPr/>
        </p:nvSpPr>
        <p:spPr bwMode="auto">
          <a:xfrm>
            <a:off x="8324850" y="4402138"/>
            <a:ext cx="819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宋体" charset="-122"/>
                <a:cs typeface="+mn-cs"/>
              </a:rPr>
              <a:t>deliver</a:t>
            </a:r>
            <a:endParaRPr kumimoji="0" lang="en-US" altLang="x-none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6770" name="Text Box 38"/>
          <p:cNvSpPr txBox="1">
            <a:spLocks noChangeArrowheads="1"/>
          </p:cNvSpPr>
          <p:nvPr/>
        </p:nvSpPr>
        <p:spPr bwMode="auto">
          <a:xfrm>
            <a:off x="4032250" y="5414963"/>
            <a:ext cx="7508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宋体" charset="-122"/>
                <a:cs typeface="+mn-cs"/>
              </a:rPr>
              <a:t>deliver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pSp>
        <p:nvGrpSpPr>
          <p:cNvPr id="116771" name="Group 64"/>
          <p:cNvGrpSpPr>
            <a:grpSpLocks/>
          </p:cNvGrpSpPr>
          <p:nvPr/>
        </p:nvGrpSpPr>
        <p:grpSpPr bwMode="auto">
          <a:xfrm>
            <a:off x="3708400" y="0"/>
            <a:ext cx="5686425" cy="2909888"/>
            <a:chOff x="-64251" y="1212850"/>
            <a:chExt cx="5687179" cy="2909888"/>
          </a:xfrm>
        </p:grpSpPr>
        <p:sp>
          <p:nvSpPr>
            <p:cNvPr id="116772" name="Oval 3"/>
            <p:cNvSpPr>
              <a:spLocks noChangeArrowheads="1"/>
            </p:cNvSpPr>
            <p:nvPr/>
          </p:nvSpPr>
          <p:spPr bwMode="auto">
            <a:xfrm>
              <a:off x="696913" y="2209800"/>
              <a:ext cx="985837" cy="96202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6773" name="Text Box 4"/>
            <p:cNvSpPr txBox="1">
              <a:spLocks noChangeArrowheads="1"/>
            </p:cNvSpPr>
            <p:nvPr/>
          </p:nvSpPr>
          <p:spPr bwMode="auto">
            <a:xfrm>
              <a:off x="595313" y="2293938"/>
              <a:ext cx="1200150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Wait for </a:t>
              </a:r>
              <a:r>
                <a:rPr kumimoji="0" lang="en-US" altLang="zh-CN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宋体" charset="-122"/>
                  <a:cs typeface="+mn-cs"/>
                </a:rPr>
                <a:t>data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116774" name="Group 36"/>
            <p:cNvGrpSpPr>
              <a:grpSpLocks/>
            </p:cNvGrpSpPr>
            <p:nvPr/>
          </p:nvGrpSpPr>
          <p:grpSpPr bwMode="auto">
            <a:xfrm>
              <a:off x="3252790" y="1925640"/>
              <a:ext cx="2370138" cy="1254126"/>
              <a:chOff x="2049" y="1213"/>
              <a:chExt cx="1493" cy="790"/>
            </a:xfrm>
          </p:grpSpPr>
          <p:sp>
            <p:nvSpPr>
              <p:cNvPr id="116792" name="Freeform 14"/>
              <p:cNvSpPr>
                <a:spLocks/>
              </p:cNvSpPr>
              <p:nvPr/>
            </p:nvSpPr>
            <p:spPr bwMode="auto">
              <a:xfrm>
                <a:off x="2049" y="1440"/>
                <a:ext cx="294" cy="563"/>
              </a:xfrm>
              <a:custGeom>
                <a:avLst/>
                <a:gdLst>
                  <a:gd name="T0" fmla="*/ 0 w 735"/>
                  <a:gd name="T1" fmla="*/ 1 h 1080"/>
                  <a:gd name="T2" fmla="*/ 0 w 735"/>
                  <a:gd name="T3" fmla="*/ 1 h 1080"/>
                  <a:gd name="T4" fmla="*/ 0 60000 65536"/>
                  <a:gd name="T5" fmla="*/ 0 60000 65536"/>
                  <a:gd name="T6" fmla="*/ 0 w 735"/>
                  <a:gd name="T7" fmla="*/ 0 h 1080"/>
                  <a:gd name="T8" fmla="*/ 735 w 735"/>
                  <a:gd name="T9" fmla="*/ 1080 h 108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35" h="1080">
                    <a:moveTo>
                      <a:pt x="0" y="195"/>
                    </a:moveTo>
                    <a:cubicBezTo>
                      <a:pt x="690" y="0"/>
                      <a:pt x="735" y="1080"/>
                      <a:pt x="0" y="855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16793" name="Text Box 15"/>
              <p:cNvSpPr txBox="1">
                <a:spLocks noChangeArrowheads="1"/>
              </p:cNvSpPr>
              <p:nvPr/>
            </p:nvSpPr>
            <p:spPr bwMode="auto">
              <a:xfrm>
                <a:off x="2244" y="1638"/>
                <a:ext cx="111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udt_send(sndpkt)</a:t>
                </a:r>
                <a:endPara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16794" name="Text Box 16"/>
              <p:cNvSpPr txBox="1">
                <a:spLocks noChangeArrowheads="1"/>
              </p:cNvSpPr>
              <p:nvPr/>
            </p:nvSpPr>
            <p:spPr bwMode="auto">
              <a:xfrm>
                <a:off x="2228" y="1213"/>
                <a:ext cx="1314" cy="3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rdt_rcv(rcvpkt) &amp;&amp;</a:t>
                </a:r>
              </a:p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   isNAK(rcvpkt)</a:t>
                </a:r>
                <a:endPara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16795" name="Line 17"/>
              <p:cNvSpPr>
                <a:spLocks noChangeShapeType="1"/>
              </p:cNvSpPr>
              <p:nvPr/>
            </p:nvSpPr>
            <p:spPr bwMode="auto">
              <a:xfrm>
                <a:off x="2303" y="1638"/>
                <a:ext cx="62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</p:grpSp>
        <p:sp>
          <p:nvSpPr>
            <p:cNvPr id="116775" name="Text Box 31"/>
            <p:cNvSpPr txBox="1">
              <a:spLocks noChangeArrowheads="1"/>
            </p:cNvSpPr>
            <p:nvPr/>
          </p:nvSpPr>
          <p:spPr bwMode="auto">
            <a:xfrm>
              <a:off x="-64251" y="1212850"/>
              <a:ext cx="11509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sender</a:t>
              </a:r>
            </a:p>
          </p:txBody>
        </p:sp>
        <p:sp>
          <p:nvSpPr>
            <p:cNvPr id="116776" name="Line 33"/>
            <p:cNvSpPr>
              <a:spLocks noChangeShapeType="1"/>
            </p:cNvSpPr>
            <p:nvPr/>
          </p:nvSpPr>
          <p:spPr bwMode="auto">
            <a:xfrm>
              <a:off x="633684" y="1960996"/>
              <a:ext cx="148953" cy="45041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116777" name="Group 40"/>
            <p:cNvGrpSpPr>
              <a:grpSpLocks/>
            </p:cNvGrpSpPr>
            <p:nvPr/>
          </p:nvGrpSpPr>
          <p:grpSpPr bwMode="auto">
            <a:xfrm>
              <a:off x="1004888" y="1212851"/>
              <a:ext cx="3643311" cy="1971676"/>
              <a:chOff x="633" y="764"/>
              <a:chExt cx="2295" cy="1242"/>
            </a:xfrm>
          </p:grpSpPr>
          <p:grpSp>
            <p:nvGrpSpPr>
              <p:cNvPr id="116783" name="Group 22"/>
              <p:cNvGrpSpPr>
                <a:grpSpLocks/>
              </p:cNvGrpSpPr>
              <p:nvPr/>
            </p:nvGrpSpPr>
            <p:grpSpPr bwMode="auto">
              <a:xfrm>
                <a:off x="1444" y="1400"/>
                <a:ext cx="677" cy="606"/>
                <a:chOff x="1540" y="2116"/>
                <a:chExt cx="677" cy="606"/>
              </a:xfrm>
            </p:grpSpPr>
            <p:sp>
              <p:nvSpPr>
                <p:cNvPr id="116790" name="Oval 83"/>
                <p:cNvSpPr>
                  <a:spLocks noChangeArrowheads="1"/>
                </p:cNvSpPr>
                <p:nvPr/>
              </p:nvSpPr>
              <p:spPr bwMode="auto">
                <a:xfrm>
                  <a:off x="1565" y="2116"/>
                  <a:ext cx="621" cy="606"/>
                </a:xfrm>
                <a:prstGeom prst="ellipse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x-none" altLang="x-none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endParaRPr>
                </a:p>
              </p:txBody>
            </p:sp>
            <p:sp>
              <p:nvSpPr>
                <p:cNvPr id="116791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1540" y="2163"/>
                  <a:ext cx="677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x-none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rPr>
                    <a:t>Wait for ACK or NAK</a:t>
                  </a:r>
                  <a:endPara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endParaRPr>
                </a:p>
              </p:txBody>
            </p:sp>
          </p:grpSp>
          <p:grpSp>
            <p:nvGrpSpPr>
              <p:cNvPr id="116784" name="Group 39"/>
              <p:cNvGrpSpPr>
                <a:grpSpLocks/>
              </p:cNvGrpSpPr>
              <p:nvPr/>
            </p:nvGrpSpPr>
            <p:grpSpPr bwMode="auto">
              <a:xfrm>
                <a:off x="633" y="764"/>
                <a:ext cx="2295" cy="639"/>
                <a:chOff x="633" y="764"/>
                <a:chExt cx="2295" cy="639"/>
              </a:xfrm>
            </p:grpSpPr>
            <p:sp>
              <p:nvSpPr>
                <p:cNvPr id="116785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633" y="939"/>
                  <a:ext cx="2295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91281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x-none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rPr>
                    <a:t>snkpkt = make_pkt(data, checksum)</a:t>
                  </a:r>
                </a:p>
                <a:p>
                  <a:pPr marL="0" marR="0" lvl="0" indent="0" algn="l" defTabSz="91281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x-none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rPr>
                    <a:t>udt_send(sndpkt)</a:t>
                  </a:r>
                  <a:endPara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endParaRPr>
                </a:p>
              </p:txBody>
            </p:sp>
            <p:grpSp>
              <p:nvGrpSpPr>
                <p:cNvPr id="116786" name="Group 37"/>
                <p:cNvGrpSpPr>
                  <a:grpSpLocks/>
                </p:cNvGrpSpPr>
                <p:nvPr/>
              </p:nvGrpSpPr>
              <p:grpSpPr bwMode="auto">
                <a:xfrm>
                  <a:off x="650" y="764"/>
                  <a:ext cx="1421" cy="639"/>
                  <a:chOff x="650" y="764"/>
                  <a:chExt cx="1421" cy="639"/>
                </a:xfrm>
              </p:grpSpPr>
              <p:sp>
                <p:nvSpPr>
                  <p:cNvPr id="116787" name="Line 6"/>
                  <p:cNvSpPr>
                    <a:spLocks noChangeShapeType="1"/>
                  </p:cNvSpPr>
                  <p:nvPr/>
                </p:nvSpPr>
                <p:spPr bwMode="auto">
                  <a:xfrm>
                    <a:off x="699" y="967"/>
                    <a:ext cx="624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116788" name="Freeform 10"/>
                  <p:cNvSpPr>
                    <a:spLocks/>
                  </p:cNvSpPr>
                  <p:nvPr/>
                </p:nvSpPr>
                <p:spPr bwMode="auto">
                  <a:xfrm flipV="1">
                    <a:off x="666" y="1247"/>
                    <a:ext cx="1134" cy="156"/>
                  </a:xfrm>
                  <a:custGeom>
                    <a:avLst/>
                    <a:gdLst>
                      <a:gd name="T0" fmla="*/ 0 w 2835"/>
                      <a:gd name="T1" fmla="*/ 0 h 525"/>
                      <a:gd name="T2" fmla="*/ 0 w 2835"/>
                      <a:gd name="T3" fmla="*/ 0 h 525"/>
                      <a:gd name="T4" fmla="*/ 0 60000 65536"/>
                      <a:gd name="T5" fmla="*/ 0 60000 65536"/>
                      <a:gd name="T6" fmla="*/ 0 w 2835"/>
                      <a:gd name="T7" fmla="*/ 0 h 525"/>
                      <a:gd name="T8" fmla="*/ 2835 w 2835"/>
                      <a:gd name="T9" fmla="*/ 525 h 525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2835" h="525">
                        <a:moveTo>
                          <a:pt x="0" y="0"/>
                        </a:moveTo>
                        <a:cubicBezTo>
                          <a:pt x="60" y="525"/>
                          <a:pt x="2835" y="495"/>
                          <a:pt x="2835" y="0"/>
                        </a:cubicBezTo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  <a:cs typeface="+mn-cs"/>
                    </a:endParaRPr>
                  </a:p>
                </p:txBody>
              </p:sp>
              <p:sp>
                <p:nvSpPr>
                  <p:cNvPr id="116789" name="Text Box 3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50" y="764"/>
                    <a:ext cx="1421" cy="27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defTabSz="91281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defTabSz="91281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defTabSz="91281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defTabSz="91281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marL="0" marR="0" lvl="0" indent="0" algn="l" defTabSz="91281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altLang="x-none" sz="16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-128"/>
                        <a:cs typeface="+mn-cs"/>
                      </a:rPr>
                      <a:t>rdt_send(data)</a:t>
                    </a:r>
                    <a:endParaRPr kumimoji="0" lang="en-US" altLang="x-none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charset="0"/>
                      <a:ea typeface="ＭＳ Ｐゴシック" charset="-128"/>
                      <a:cs typeface="+mn-cs"/>
                    </a:endParaRPr>
                  </a:p>
                </p:txBody>
              </p:sp>
            </p:grpSp>
          </p:grpSp>
        </p:grpSp>
        <p:grpSp>
          <p:nvGrpSpPr>
            <p:cNvPr id="116778" name="Group 38"/>
            <p:cNvGrpSpPr>
              <a:grpSpLocks/>
            </p:cNvGrpSpPr>
            <p:nvPr/>
          </p:nvGrpSpPr>
          <p:grpSpPr bwMode="auto">
            <a:xfrm>
              <a:off x="1071564" y="3140075"/>
              <a:ext cx="3548063" cy="982663"/>
              <a:chOff x="675" y="1978"/>
              <a:chExt cx="2235" cy="619"/>
            </a:xfrm>
          </p:grpSpPr>
          <p:sp>
            <p:nvSpPr>
              <p:cNvPr id="116779" name="Freeform 11"/>
              <p:cNvSpPr>
                <a:spLocks/>
              </p:cNvSpPr>
              <p:nvPr/>
            </p:nvSpPr>
            <p:spPr bwMode="auto">
              <a:xfrm>
                <a:off x="696" y="1978"/>
                <a:ext cx="1134" cy="156"/>
              </a:xfrm>
              <a:custGeom>
                <a:avLst/>
                <a:gdLst>
                  <a:gd name="T0" fmla="*/ 0 w 2835"/>
                  <a:gd name="T1" fmla="*/ 0 h 525"/>
                  <a:gd name="T2" fmla="*/ 0 w 2835"/>
                  <a:gd name="T3" fmla="*/ 0 h 525"/>
                  <a:gd name="T4" fmla="*/ 0 60000 65536"/>
                  <a:gd name="T5" fmla="*/ 0 60000 65536"/>
                  <a:gd name="T6" fmla="*/ 0 w 2835"/>
                  <a:gd name="T7" fmla="*/ 0 h 525"/>
                  <a:gd name="T8" fmla="*/ 2835 w 2835"/>
                  <a:gd name="T9" fmla="*/ 525 h 525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835" h="525">
                    <a:moveTo>
                      <a:pt x="0" y="0"/>
                    </a:moveTo>
                    <a:cubicBezTo>
                      <a:pt x="60" y="525"/>
                      <a:pt x="2835" y="495"/>
                      <a:pt x="2835" y="0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16780" name="Text Box 12"/>
              <p:cNvSpPr txBox="1">
                <a:spLocks noChangeArrowheads="1"/>
              </p:cNvSpPr>
              <p:nvPr/>
            </p:nvSpPr>
            <p:spPr bwMode="auto">
              <a:xfrm>
                <a:off x="675" y="2200"/>
                <a:ext cx="2235" cy="1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rdt_rcv(rcvpkt) &amp;&amp; isACK(rcvpkt)</a:t>
                </a:r>
                <a:endPara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16781" name="Line 13"/>
              <p:cNvSpPr>
                <a:spLocks noChangeShapeType="1"/>
              </p:cNvSpPr>
              <p:nvPr/>
            </p:nvSpPr>
            <p:spPr bwMode="auto">
              <a:xfrm>
                <a:off x="739" y="2404"/>
                <a:ext cx="62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16782" name="Text Box 35"/>
              <p:cNvSpPr txBox="1">
                <a:spLocks noChangeArrowheads="1"/>
              </p:cNvSpPr>
              <p:nvPr/>
            </p:nvSpPr>
            <p:spPr bwMode="auto">
              <a:xfrm>
                <a:off x="921" y="2385"/>
                <a:ext cx="204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ymbol" charset="2"/>
                    <a:ea typeface="ＭＳ Ｐゴシック" charset="-128"/>
                    <a:cs typeface="+mn-cs"/>
                  </a:rPr>
                  <a:t>L</a:t>
                </a:r>
              </a:p>
            </p:txBody>
          </p:sp>
        </p:grpSp>
      </p:grpSp>
      <p:sp>
        <p:nvSpPr>
          <p:cNvPr id="4" name="Rectangle 3"/>
          <p:cNvSpPr/>
          <p:nvPr/>
        </p:nvSpPr>
        <p:spPr>
          <a:xfrm>
            <a:off x="247701" y="6205538"/>
            <a:ext cx="44294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Fix </a:t>
            </a: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miss guess NACK: </a:t>
            </a:r>
            <a:b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</a:b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provide </a:t>
            </a:r>
            <a:r>
              <a:rPr kumimoji="0" lang="en-US" altLang="x-none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info for receiver to distinguish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76837" y="2721114"/>
            <a:ext cx="40237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sender </a:t>
            </a:r>
            <a:r>
              <a:rPr kumimoji="0" lang="en-US" altLang="x-none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can’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t just guess NACK: </a:t>
            </a:r>
            <a:b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</a:b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if wrong, duplicate</a:t>
            </a:r>
          </a:p>
        </p:txBody>
      </p:sp>
      <p:sp>
        <p:nvSpPr>
          <p:cNvPr id="67" name="Rectangle 66"/>
          <p:cNvSpPr/>
          <p:nvPr/>
        </p:nvSpPr>
        <p:spPr>
          <a:xfrm>
            <a:off x="4877397" y="2815824"/>
            <a:ext cx="40237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sender </a:t>
            </a:r>
            <a:r>
              <a:rPr kumimoji="0" lang="en-US" altLang="x-none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can’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t just guess ACK: </a:t>
            </a:r>
            <a:b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</a:b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if wrong, missing </a:t>
            </a:r>
            <a:r>
              <a:rPr kumimoji="0" lang="en-US" altLang="ja-JP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pkt</a:t>
            </a:r>
            <a:endParaRPr kumimoji="0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714875" y="6358643"/>
            <a:ext cx="42309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Home exercise: fix miss guess ACK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8427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7" grpId="0"/>
      <p:bldP spid="6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4EC8661-3DC7-6445-B738-043A8D58CFDE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>
                <a:ea typeface="宋体" charset="-122"/>
              </a:rPr>
              <a:t>Handle Control Message Corruption</a:t>
            </a:r>
            <a:endParaRPr lang="en-US" altLang="x-none" sz="3600">
              <a:ea typeface="ＭＳ Ｐゴシック" charset="-128"/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96149"/>
            <a:ext cx="7886700" cy="478155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Handling ambiguity: 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sender adds </a:t>
            </a:r>
            <a:r>
              <a:rPr lang="en-US" altLang="x-none" sz="2400" i="1" dirty="0">
                <a:solidFill>
                  <a:schemeClr val="accent2"/>
                </a:solidFill>
                <a:ea typeface="ＭＳ Ｐゴシック" charset="-128"/>
              </a:rPr>
              <a:t>sequence </a:t>
            </a:r>
            <a:br>
              <a:rPr lang="en-US" altLang="zh-CN" sz="2400" i="1" dirty="0">
                <a:solidFill>
                  <a:schemeClr val="accent2"/>
                </a:solidFill>
                <a:ea typeface="宋体" charset="-122"/>
              </a:rPr>
            </a:br>
            <a:r>
              <a:rPr lang="en-US" altLang="x-none" sz="2400" i="1" dirty="0">
                <a:solidFill>
                  <a:schemeClr val="accent2"/>
                </a:solidFill>
                <a:ea typeface="ＭＳ Ｐゴシック" charset="-128"/>
              </a:rPr>
              <a:t>number</a:t>
            </a:r>
            <a:r>
              <a:rPr lang="en-US" altLang="x-none" sz="2400" dirty="0">
                <a:ea typeface="ＭＳ Ｐゴシック" charset="-128"/>
              </a:rPr>
              <a:t> to each </a:t>
            </a:r>
            <a:r>
              <a:rPr lang="en-US" altLang="x-none" sz="2400" dirty="0" err="1">
                <a:ea typeface="ＭＳ Ｐゴシック" charset="-128"/>
              </a:rPr>
              <a:t>pkt</a:t>
            </a:r>
            <a:endParaRPr lang="en-US" altLang="x-none" sz="24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sender retransmits current </a:t>
            </a:r>
            <a:br>
              <a:rPr lang="en-US" altLang="zh-CN" sz="2400" dirty="0">
                <a:ea typeface="宋体" charset="-122"/>
              </a:rPr>
            </a:br>
            <a:r>
              <a:rPr lang="en-US" altLang="x-none" sz="2400" dirty="0" err="1">
                <a:ea typeface="ＭＳ Ｐゴシック" charset="-128"/>
              </a:rPr>
              <a:t>pkt</a:t>
            </a:r>
            <a:r>
              <a:rPr lang="en-US" altLang="x-none" sz="2400" dirty="0">
                <a:ea typeface="ＭＳ Ｐゴシック" charset="-128"/>
              </a:rPr>
              <a:t> if ACK/NAK garbled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Guess NACK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receiver discards (</a:t>
            </a:r>
            <a:r>
              <a:rPr lang="en-US" altLang="x-none" sz="2400" dirty="0" err="1">
                <a:ea typeface="ＭＳ Ｐゴシック" charset="-128"/>
              </a:rPr>
              <a:t>doesn</a:t>
            </a:r>
            <a:r>
              <a:rPr lang="ja-JP" altLang="en-US" sz="2400" dirty="0">
                <a:ea typeface="ＭＳ Ｐゴシック" charset="-128"/>
              </a:rPr>
              <a:t>’</a:t>
            </a:r>
            <a:r>
              <a:rPr lang="en-US" altLang="ja-JP" sz="2400" dirty="0">
                <a:ea typeface="ＭＳ Ｐゴシック" charset="-128"/>
              </a:rPr>
              <a:t>t </a:t>
            </a:r>
            <a:br>
              <a:rPr lang="en-US" altLang="zh-CN" sz="2400" dirty="0">
                <a:ea typeface="宋体" charset="-122"/>
              </a:rPr>
            </a:br>
            <a:r>
              <a:rPr lang="en-US" altLang="ja-JP" sz="2400" dirty="0">
                <a:ea typeface="ＭＳ Ｐゴシック" charset="-128"/>
              </a:rPr>
              <a:t>deliver up) duplicate </a:t>
            </a:r>
            <a:r>
              <a:rPr lang="en-US" altLang="ja-JP" sz="2400" dirty="0" err="1">
                <a:ea typeface="ＭＳ Ｐゴシック" charset="-128"/>
              </a:rPr>
              <a:t>pkt</a:t>
            </a:r>
            <a:endParaRPr lang="en-US" altLang="ja-JP" sz="2400" dirty="0"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fix effect of wrong guess</a:t>
            </a:r>
          </a:p>
          <a:p>
            <a:pPr lvl="1"/>
            <a:endParaRPr lang="en-US" altLang="x-none" dirty="0">
              <a:ea typeface="ＭＳ Ｐゴシック" charset="-128"/>
            </a:endParaRPr>
          </a:p>
        </p:txBody>
      </p:sp>
      <p:grpSp>
        <p:nvGrpSpPr>
          <p:cNvPr id="118788" name="Group 10"/>
          <p:cNvGrpSpPr>
            <a:grpSpLocks/>
          </p:cNvGrpSpPr>
          <p:nvPr/>
        </p:nvGrpSpPr>
        <p:grpSpPr bwMode="auto">
          <a:xfrm>
            <a:off x="5280025" y="2286000"/>
            <a:ext cx="3467100" cy="1401762"/>
            <a:chOff x="3084" y="2849"/>
            <a:chExt cx="2184" cy="883"/>
          </a:xfrm>
        </p:grpSpPr>
        <p:sp>
          <p:nvSpPr>
            <p:cNvPr id="118789" name="Text Box 5"/>
            <p:cNvSpPr txBox="1">
              <a:spLocks noChangeArrowheads="1"/>
            </p:cNvSpPr>
            <p:nvPr/>
          </p:nvSpPr>
          <p:spPr bwMode="auto">
            <a:xfrm>
              <a:off x="3139" y="3035"/>
              <a:ext cx="2057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sender sends one packet,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then waits for receiver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response</a:t>
              </a:r>
              <a:endPara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18790" name="Rectangle 6"/>
            <p:cNvSpPr>
              <a:spLocks noChangeArrowheads="1"/>
            </p:cNvSpPr>
            <p:nvPr/>
          </p:nvSpPr>
          <p:spPr bwMode="auto">
            <a:xfrm>
              <a:off x="3084" y="2952"/>
              <a:ext cx="2184" cy="780"/>
            </a:xfrm>
            <a:prstGeom prst="rect">
              <a:avLst/>
            </a:prstGeom>
            <a:noFill/>
            <a:ln w="1905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118791" name="Group 7"/>
            <p:cNvGrpSpPr>
              <a:grpSpLocks/>
            </p:cNvGrpSpPr>
            <p:nvPr/>
          </p:nvGrpSpPr>
          <p:grpSpPr bwMode="auto">
            <a:xfrm>
              <a:off x="3141" y="2849"/>
              <a:ext cx="1106" cy="250"/>
              <a:chOff x="2943" y="2669"/>
              <a:chExt cx="1106" cy="250"/>
            </a:xfrm>
          </p:grpSpPr>
          <p:sp>
            <p:nvSpPr>
              <p:cNvPr id="118792" name="Rectangle 8"/>
              <p:cNvSpPr>
                <a:spLocks noChangeArrowheads="1"/>
              </p:cNvSpPr>
              <p:nvPr/>
            </p:nvSpPr>
            <p:spPr bwMode="auto">
              <a:xfrm>
                <a:off x="2976" y="2712"/>
                <a:ext cx="1038" cy="17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18793" name="Text Box 9"/>
              <p:cNvSpPr txBox="1">
                <a:spLocks noChangeArrowheads="1"/>
              </p:cNvSpPr>
              <p:nvPr/>
            </p:nvSpPr>
            <p:spPr bwMode="auto">
              <a:xfrm>
                <a:off x="2943" y="2669"/>
                <a:ext cx="110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omic Sans MS" charset="0"/>
                    <a:ea typeface="ＭＳ Ｐゴシック" charset="-128"/>
                    <a:cs typeface="+mn-cs"/>
                  </a:rPr>
                  <a:t>stop and wait</a:t>
                </a:r>
                <a:endParaRPr kumimoji="0" lang="en-US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1219200" y="5326064"/>
            <a:ext cx="77057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ZapfDingbats" charset="0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Comment: It is always harder to deal with control message errors than data message errors</a:t>
            </a:r>
          </a:p>
        </p:txBody>
      </p:sp>
    </p:spTree>
    <p:extLst>
      <p:ext uri="{BB962C8B-B14F-4D97-AF65-F5344CB8AC3E}">
        <p14:creationId xmlns:p14="http://schemas.microsoft.com/office/powerpoint/2010/main" val="4005741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Outline</a:t>
            </a:r>
          </a:p>
        </p:txBody>
      </p:sp>
      <p:sp>
        <p:nvSpPr>
          <p:cNvPr id="1710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Char char="q"/>
            </a:pPr>
            <a:r>
              <a:rPr lang="en-US" dirty="0">
                <a:latin typeface="Comic Sans MS" charset="0"/>
              </a:rPr>
              <a:t>Admin and recap</a:t>
            </a:r>
          </a:p>
          <a:p>
            <a:pPr>
              <a:buFont typeface="Wingdings" charset="0"/>
              <a:buChar char="q"/>
            </a:pPr>
            <a:r>
              <a:rPr lang="en-US" dirty="0">
                <a:latin typeface="Comic Sans MS" charset="0"/>
              </a:rPr>
              <a:t>Overview of transport layer</a:t>
            </a:r>
          </a:p>
          <a:p>
            <a:pPr>
              <a:buFont typeface="Wingdings" charset="0"/>
              <a:buChar char="q"/>
            </a:pPr>
            <a:r>
              <a:rPr lang="en-US" dirty="0">
                <a:latin typeface="Comic Sans MS" charset="0"/>
              </a:rPr>
              <a:t>UDP</a:t>
            </a:r>
          </a:p>
          <a:p>
            <a:pPr>
              <a:buFont typeface="Wingdings" charset="0"/>
              <a:buChar char="q"/>
            </a:pPr>
            <a:r>
              <a:rPr lang="en-US" dirty="0">
                <a:latin typeface="Comic Sans MS" charset="0"/>
              </a:rPr>
              <a:t>Reliable data transfer, the stop-and-go protocols</a:t>
            </a:r>
          </a:p>
        </p:txBody>
      </p:sp>
      <p:sp>
        <p:nvSpPr>
          <p:cNvPr id="171011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5187950" y="6386513"/>
            <a:ext cx="3956050" cy="455612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90E10D8-C400-D64F-B8FA-0EC6EE29013F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0013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E763EBF-296C-8446-A39F-BC2F68D514FA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333375" y="138113"/>
            <a:ext cx="8277225" cy="1143000"/>
          </a:xfrm>
        </p:spPr>
        <p:txBody>
          <a:bodyPr/>
          <a:lstStyle/>
          <a:p>
            <a:r>
              <a:rPr lang="en-US" altLang="x-none" sz="3200">
                <a:ea typeface="ＭＳ Ｐゴシック" charset="-128"/>
              </a:rPr>
              <a:t>rdt2.1</a:t>
            </a:r>
            <a:r>
              <a:rPr lang="en-US" altLang="zh-CN" sz="3200">
                <a:ea typeface="宋体" charset="-122"/>
              </a:rPr>
              <a:t>b</a:t>
            </a:r>
            <a:r>
              <a:rPr lang="en-US" altLang="x-none" sz="3200">
                <a:ea typeface="ＭＳ Ｐゴシック" charset="-128"/>
              </a:rPr>
              <a:t>: </a:t>
            </a:r>
            <a:r>
              <a:rPr lang="en-US" altLang="zh-CN" sz="3200">
                <a:ea typeface="宋体" charset="-122"/>
              </a:rPr>
              <a:t>S</a:t>
            </a:r>
            <a:r>
              <a:rPr lang="en-US" altLang="x-none" sz="3200">
                <a:ea typeface="ＭＳ Ｐゴシック" charset="-128"/>
              </a:rPr>
              <a:t>ender, </a:t>
            </a:r>
            <a:r>
              <a:rPr lang="en-US" altLang="zh-CN" sz="3200">
                <a:ea typeface="宋体" charset="-122"/>
              </a:rPr>
              <a:t>H</a:t>
            </a:r>
            <a:r>
              <a:rPr lang="en-US" altLang="x-none" sz="3200">
                <a:ea typeface="ＭＳ Ｐゴシック" charset="-128"/>
              </a:rPr>
              <a:t>andles </a:t>
            </a:r>
            <a:r>
              <a:rPr lang="en-US" altLang="zh-CN" sz="3200">
                <a:ea typeface="宋体" charset="-122"/>
              </a:rPr>
              <a:t>G</a:t>
            </a:r>
            <a:r>
              <a:rPr lang="en-US" altLang="x-none" sz="3200">
                <a:ea typeface="ＭＳ Ｐゴシック" charset="-128"/>
              </a:rPr>
              <a:t>arbled ACK/NAKs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120835" name="Oval 3"/>
          <p:cNvSpPr>
            <a:spLocks noChangeArrowheads="1"/>
          </p:cNvSpPr>
          <p:nvPr/>
        </p:nvSpPr>
        <p:spPr bwMode="auto">
          <a:xfrm>
            <a:off x="2560638" y="2638425"/>
            <a:ext cx="901700" cy="836613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20836" name="Text Box 4"/>
          <p:cNvSpPr txBox="1">
            <a:spLocks noChangeArrowheads="1"/>
          </p:cNvSpPr>
          <p:nvPr/>
        </p:nvSpPr>
        <p:spPr bwMode="auto">
          <a:xfrm>
            <a:off x="2566988" y="2727325"/>
            <a:ext cx="1090612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Wait for </a:t>
            </a:r>
            <a:b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</a:b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pkt </a:t>
            </a:r>
            <a:r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n</a:t>
            </a: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from above</a:t>
            </a:r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20837" name="Line 8"/>
          <p:cNvSpPr>
            <a:spLocks noChangeShapeType="1"/>
          </p:cNvSpPr>
          <p:nvPr/>
        </p:nvSpPr>
        <p:spPr bwMode="auto">
          <a:xfrm>
            <a:off x="2286000" y="2593975"/>
            <a:ext cx="377825" cy="19050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2816225" y="1597025"/>
            <a:ext cx="3694113" cy="1854200"/>
            <a:chOff x="1968" y="797"/>
            <a:chExt cx="2327" cy="1168"/>
          </a:xfrm>
        </p:grpSpPr>
        <p:grpSp>
          <p:nvGrpSpPr>
            <p:cNvPr id="120861" name="Group 10"/>
            <p:cNvGrpSpPr>
              <a:grpSpLocks/>
            </p:cNvGrpSpPr>
            <p:nvPr/>
          </p:nvGrpSpPr>
          <p:grpSpPr bwMode="auto">
            <a:xfrm>
              <a:off x="3011" y="1420"/>
              <a:ext cx="751" cy="545"/>
              <a:chOff x="2893" y="1499"/>
              <a:chExt cx="722" cy="510"/>
            </a:xfrm>
          </p:grpSpPr>
          <p:sp>
            <p:nvSpPr>
              <p:cNvPr id="120867" name="Oval 11"/>
              <p:cNvSpPr>
                <a:spLocks noChangeArrowheads="1"/>
              </p:cNvSpPr>
              <p:nvPr/>
            </p:nvSpPr>
            <p:spPr bwMode="auto">
              <a:xfrm>
                <a:off x="2893" y="1499"/>
                <a:ext cx="568" cy="510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20868" name="Text Box 12"/>
              <p:cNvSpPr txBox="1">
                <a:spLocks noChangeArrowheads="1"/>
              </p:cNvSpPr>
              <p:nvPr/>
            </p:nvSpPr>
            <p:spPr bwMode="auto">
              <a:xfrm>
                <a:off x="2955" y="1535"/>
                <a:ext cx="660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Wait for ACK or NAK</a:t>
                </a:r>
                <a:endPara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</p:grpSp>
        <p:grpSp>
          <p:nvGrpSpPr>
            <p:cNvPr id="120862" name="Group 41"/>
            <p:cNvGrpSpPr>
              <a:grpSpLocks/>
            </p:cNvGrpSpPr>
            <p:nvPr/>
          </p:nvGrpSpPr>
          <p:grpSpPr bwMode="auto">
            <a:xfrm>
              <a:off x="1968" y="797"/>
              <a:ext cx="2327" cy="685"/>
              <a:chOff x="1968" y="797"/>
              <a:chExt cx="2327" cy="685"/>
            </a:xfrm>
          </p:grpSpPr>
          <p:sp>
            <p:nvSpPr>
              <p:cNvPr id="120863" name="Text Box 5"/>
              <p:cNvSpPr txBox="1">
                <a:spLocks noChangeArrowheads="1"/>
              </p:cNvSpPr>
              <p:nvPr/>
            </p:nvSpPr>
            <p:spPr bwMode="auto">
              <a:xfrm>
                <a:off x="1968" y="994"/>
                <a:ext cx="2327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sndpkt = make_pkt(</a:t>
                </a:r>
                <a:r>
                  <a:rPr kumimoji="0" lang="en-US" altLang="zh-CN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charset="0"/>
                    <a:ea typeface="宋体" charset="-122"/>
                    <a:cs typeface="+mn-cs"/>
                  </a:rPr>
                  <a:t>n</a:t>
                </a: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, data, checksum)</a:t>
                </a:r>
              </a:p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udt_send(sndpkt)</a:t>
                </a:r>
                <a:endPara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20864" name="Text Box 6"/>
              <p:cNvSpPr txBox="1">
                <a:spLocks noChangeArrowheads="1"/>
              </p:cNvSpPr>
              <p:nvPr/>
            </p:nvSpPr>
            <p:spPr bwMode="auto">
              <a:xfrm>
                <a:off x="1977" y="797"/>
                <a:ext cx="1330" cy="1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rdt_send(data)</a:t>
                </a:r>
                <a:endPara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20865" name="Line 7"/>
              <p:cNvSpPr>
                <a:spLocks noChangeShapeType="1"/>
              </p:cNvSpPr>
              <p:nvPr/>
            </p:nvSpPr>
            <p:spPr bwMode="auto">
              <a:xfrm>
                <a:off x="2051" y="1027"/>
                <a:ext cx="1723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20866" name="Freeform 13"/>
              <p:cNvSpPr>
                <a:spLocks/>
              </p:cNvSpPr>
              <p:nvPr/>
            </p:nvSpPr>
            <p:spPr bwMode="auto">
              <a:xfrm flipV="1">
                <a:off x="2158" y="1343"/>
                <a:ext cx="934" cy="139"/>
              </a:xfrm>
              <a:custGeom>
                <a:avLst/>
                <a:gdLst>
                  <a:gd name="T0" fmla="*/ 0 w 2835"/>
                  <a:gd name="T1" fmla="*/ 0 h 525"/>
                  <a:gd name="T2" fmla="*/ 0 w 2835"/>
                  <a:gd name="T3" fmla="*/ 0 h 525"/>
                  <a:gd name="T4" fmla="*/ 0 60000 65536"/>
                  <a:gd name="T5" fmla="*/ 0 60000 65536"/>
                  <a:gd name="T6" fmla="*/ 0 w 2835"/>
                  <a:gd name="T7" fmla="*/ 0 h 525"/>
                  <a:gd name="T8" fmla="*/ 2835 w 2835"/>
                  <a:gd name="T9" fmla="*/ 525 h 525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835" h="525">
                    <a:moveTo>
                      <a:pt x="0" y="0"/>
                    </a:moveTo>
                    <a:cubicBezTo>
                      <a:pt x="60" y="525"/>
                      <a:pt x="2835" y="495"/>
                      <a:pt x="2835" y="0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</p:grpSp>
      </p:grp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5281613" y="2252663"/>
            <a:ext cx="2849562" cy="1157287"/>
            <a:chOff x="3521" y="1210"/>
            <a:chExt cx="1795" cy="729"/>
          </a:xfrm>
        </p:grpSpPr>
        <p:sp>
          <p:nvSpPr>
            <p:cNvPr id="120857" name="Freeform 14"/>
            <p:cNvSpPr>
              <a:spLocks/>
            </p:cNvSpPr>
            <p:nvPr/>
          </p:nvSpPr>
          <p:spPr bwMode="auto">
            <a:xfrm rot="-1357180">
              <a:off x="3521" y="1333"/>
              <a:ext cx="294" cy="432"/>
            </a:xfrm>
            <a:custGeom>
              <a:avLst/>
              <a:gdLst>
                <a:gd name="T0" fmla="*/ 0 w 735"/>
                <a:gd name="T1" fmla="*/ 0 h 1080"/>
                <a:gd name="T2" fmla="*/ 0 w 735"/>
                <a:gd name="T3" fmla="*/ 0 h 1080"/>
                <a:gd name="T4" fmla="*/ 0 60000 65536"/>
                <a:gd name="T5" fmla="*/ 0 60000 65536"/>
                <a:gd name="T6" fmla="*/ 0 w 735"/>
                <a:gd name="T7" fmla="*/ 0 h 1080"/>
                <a:gd name="T8" fmla="*/ 735 w 735"/>
                <a:gd name="T9" fmla="*/ 1080 h 10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35" h="1080">
                  <a:moveTo>
                    <a:pt x="0" y="195"/>
                  </a:moveTo>
                  <a:cubicBezTo>
                    <a:pt x="690" y="0"/>
                    <a:pt x="735" y="1080"/>
                    <a:pt x="0" y="85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20858" name="Text Box 15"/>
            <p:cNvSpPr txBox="1">
              <a:spLocks noChangeArrowheads="1"/>
            </p:cNvSpPr>
            <p:nvPr/>
          </p:nvSpPr>
          <p:spPr bwMode="auto">
            <a:xfrm>
              <a:off x="3725" y="1687"/>
              <a:ext cx="142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udt_send(sndpkt)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20859" name="Text Box 16"/>
            <p:cNvSpPr txBox="1">
              <a:spLocks noChangeArrowheads="1"/>
            </p:cNvSpPr>
            <p:nvPr/>
          </p:nvSpPr>
          <p:spPr bwMode="auto">
            <a:xfrm>
              <a:off x="3701" y="1210"/>
              <a:ext cx="1615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&amp;&amp; 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( corrupt(rcvpkt) ||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isNAK(rcvpkt) 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20860" name="Line 17"/>
            <p:cNvSpPr>
              <a:spLocks noChangeShapeType="1"/>
            </p:cNvSpPr>
            <p:nvPr/>
          </p:nvSpPr>
          <p:spPr bwMode="auto">
            <a:xfrm>
              <a:off x="3808" y="1712"/>
              <a:ext cx="90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6" name="Group 45"/>
          <p:cNvGrpSpPr>
            <a:grpSpLocks/>
          </p:cNvGrpSpPr>
          <p:nvPr/>
        </p:nvGrpSpPr>
        <p:grpSpPr bwMode="auto">
          <a:xfrm>
            <a:off x="2420938" y="4478338"/>
            <a:ext cx="4776787" cy="1617662"/>
            <a:chOff x="1719" y="2612"/>
            <a:chExt cx="3009" cy="1019"/>
          </a:xfrm>
        </p:grpSpPr>
        <p:sp>
          <p:nvSpPr>
            <p:cNvPr id="120850" name="Freeform 19"/>
            <p:cNvSpPr>
              <a:spLocks/>
            </p:cNvSpPr>
            <p:nvPr/>
          </p:nvSpPr>
          <p:spPr bwMode="auto">
            <a:xfrm>
              <a:off x="2268" y="3011"/>
              <a:ext cx="1012" cy="156"/>
            </a:xfrm>
            <a:custGeom>
              <a:avLst/>
              <a:gdLst>
                <a:gd name="T0" fmla="*/ 0 w 2835"/>
                <a:gd name="T1" fmla="*/ 0 h 525"/>
                <a:gd name="T2" fmla="*/ 0 w 2835"/>
                <a:gd name="T3" fmla="*/ 0 h 525"/>
                <a:gd name="T4" fmla="*/ 0 60000 65536"/>
                <a:gd name="T5" fmla="*/ 0 60000 65536"/>
                <a:gd name="T6" fmla="*/ 0 w 2835"/>
                <a:gd name="T7" fmla="*/ 0 h 525"/>
                <a:gd name="T8" fmla="*/ 2835 w 2835"/>
                <a:gd name="T9" fmla="*/ 525 h 52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35" h="525">
                  <a:moveTo>
                    <a:pt x="0" y="0"/>
                  </a:moveTo>
                  <a:cubicBezTo>
                    <a:pt x="60" y="525"/>
                    <a:pt x="2835" y="495"/>
                    <a:pt x="2835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20851" name="Text Box 21"/>
            <p:cNvSpPr txBox="1">
              <a:spLocks noChangeArrowheads="1"/>
            </p:cNvSpPr>
            <p:nvPr/>
          </p:nvSpPr>
          <p:spPr bwMode="auto">
            <a:xfrm>
              <a:off x="2120" y="3379"/>
              <a:ext cx="260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sndpkt = make_pkt(</a:t>
              </a:r>
              <a:r>
                <a:rPr kumimoji="0" lang="en-US" altLang="zh-CN" sz="16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宋体" charset="-122"/>
                  <a:cs typeface="+mn-cs"/>
                </a:rPr>
                <a:t>n+</a:t>
              </a: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1</a:t>
              </a: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, data, checksum)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udt_send(sndpkt)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20852" name="Text Box 22"/>
            <p:cNvSpPr txBox="1">
              <a:spLocks noChangeArrowheads="1"/>
            </p:cNvSpPr>
            <p:nvPr/>
          </p:nvSpPr>
          <p:spPr bwMode="auto">
            <a:xfrm>
              <a:off x="2164" y="3166"/>
              <a:ext cx="1505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rdt_send(data)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20853" name="Line 23"/>
            <p:cNvSpPr>
              <a:spLocks noChangeShapeType="1"/>
            </p:cNvSpPr>
            <p:nvPr/>
          </p:nvSpPr>
          <p:spPr bwMode="auto">
            <a:xfrm>
              <a:off x="2194" y="3388"/>
              <a:ext cx="182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120854" name="Group 34"/>
            <p:cNvGrpSpPr>
              <a:grpSpLocks/>
            </p:cNvGrpSpPr>
            <p:nvPr/>
          </p:nvGrpSpPr>
          <p:grpSpPr bwMode="auto">
            <a:xfrm>
              <a:off x="1719" y="2612"/>
              <a:ext cx="718" cy="519"/>
              <a:chOff x="4957" y="3266"/>
              <a:chExt cx="718" cy="519"/>
            </a:xfrm>
          </p:grpSpPr>
          <p:sp>
            <p:nvSpPr>
              <p:cNvPr id="120855" name="Oval 35"/>
              <p:cNvSpPr>
                <a:spLocks noChangeArrowheads="1"/>
              </p:cNvSpPr>
              <p:nvPr/>
            </p:nvSpPr>
            <p:spPr bwMode="auto">
              <a:xfrm>
                <a:off x="4957" y="3266"/>
                <a:ext cx="567" cy="51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20856" name="Text Box 36"/>
              <p:cNvSpPr txBox="1">
                <a:spLocks noChangeArrowheads="1"/>
              </p:cNvSpPr>
              <p:nvPr/>
            </p:nvSpPr>
            <p:spPr bwMode="auto">
              <a:xfrm>
                <a:off x="5016" y="3319"/>
                <a:ext cx="659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Wait for ACK or NAK</a:t>
                </a:r>
                <a:endPara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</p:grpSp>
      </p:grpSp>
      <p:grpSp>
        <p:nvGrpSpPr>
          <p:cNvPr id="8" name="Group 44"/>
          <p:cNvGrpSpPr>
            <a:grpSpLocks/>
          </p:cNvGrpSpPr>
          <p:nvPr/>
        </p:nvGrpSpPr>
        <p:grpSpPr bwMode="auto">
          <a:xfrm>
            <a:off x="4681538" y="3282950"/>
            <a:ext cx="3698875" cy="2073275"/>
            <a:chOff x="3143" y="1859"/>
            <a:chExt cx="2330" cy="1306"/>
          </a:xfrm>
        </p:grpSpPr>
        <p:sp>
          <p:nvSpPr>
            <p:cNvPr id="120843" name="Freeform 20"/>
            <p:cNvSpPr>
              <a:spLocks/>
            </p:cNvSpPr>
            <p:nvPr/>
          </p:nvSpPr>
          <p:spPr bwMode="auto">
            <a:xfrm rot="5400000" flipH="1" flipV="1">
              <a:off x="3168" y="2203"/>
              <a:ext cx="802" cy="113"/>
            </a:xfrm>
            <a:custGeom>
              <a:avLst/>
              <a:gdLst>
                <a:gd name="T0" fmla="*/ 0 w 2835"/>
                <a:gd name="T1" fmla="*/ 0 h 525"/>
                <a:gd name="T2" fmla="*/ 0 w 2835"/>
                <a:gd name="T3" fmla="*/ 0 h 525"/>
                <a:gd name="T4" fmla="*/ 0 60000 65536"/>
                <a:gd name="T5" fmla="*/ 0 60000 65536"/>
                <a:gd name="T6" fmla="*/ 0 w 2835"/>
                <a:gd name="T7" fmla="*/ 0 h 525"/>
                <a:gd name="T8" fmla="*/ 2835 w 2835"/>
                <a:gd name="T9" fmla="*/ 525 h 52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35" h="525">
                  <a:moveTo>
                    <a:pt x="0" y="0"/>
                  </a:moveTo>
                  <a:cubicBezTo>
                    <a:pt x="60" y="525"/>
                    <a:pt x="2835" y="495"/>
                    <a:pt x="2835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20844" name="Text Box 24"/>
            <p:cNvSpPr txBox="1">
              <a:spLocks noChangeArrowheads="1"/>
            </p:cNvSpPr>
            <p:nvPr/>
          </p:nvSpPr>
          <p:spPr bwMode="auto">
            <a:xfrm>
              <a:off x="3586" y="1999"/>
              <a:ext cx="1887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 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&amp;&amp; notcorrupt(rcvpkt)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&amp;&amp; isACK(rcvpkt) </a:t>
              </a:r>
            </a:p>
          </p:txBody>
        </p:sp>
        <p:sp>
          <p:nvSpPr>
            <p:cNvPr id="120845" name="Line 25"/>
            <p:cNvSpPr>
              <a:spLocks noChangeShapeType="1"/>
            </p:cNvSpPr>
            <p:nvPr/>
          </p:nvSpPr>
          <p:spPr bwMode="auto">
            <a:xfrm>
              <a:off x="3667" y="2510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120846" name="Group 31"/>
            <p:cNvGrpSpPr>
              <a:grpSpLocks/>
            </p:cNvGrpSpPr>
            <p:nvPr/>
          </p:nvGrpSpPr>
          <p:grpSpPr bwMode="auto">
            <a:xfrm>
              <a:off x="3143" y="2646"/>
              <a:ext cx="731" cy="519"/>
              <a:chOff x="4242" y="2812"/>
              <a:chExt cx="731" cy="519"/>
            </a:xfrm>
          </p:grpSpPr>
          <p:sp>
            <p:nvSpPr>
              <p:cNvPr id="120848" name="Oval 32"/>
              <p:cNvSpPr>
                <a:spLocks noChangeArrowheads="1"/>
              </p:cNvSpPr>
              <p:nvPr/>
            </p:nvSpPr>
            <p:spPr bwMode="auto">
              <a:xfrm>
                <a:off x="4242" y="2812"/>
                <a:ext cx="567" cy="51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20849" name="Text Box 33"/>
              <p:cNvSpPr txBox="1">
                <a:spLocks noChangeArrowheads="1"/>
              </p:cNvSpPr>
              <p:nvPr/>
            </p:nvSpPr>
            <p:spPr bwMode="auto">
              <a:xfrm>
                <a:off x="4269" y="2870"/>
                <a:ext cx="704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Wait for</a:t>
                </a:r>
              </a:p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 pkt </a:t>
                </a:r>
                <a:r>
                  <a:rPr kumimoji="0" lang="en-US" altLang="zh-CN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charset="0"/>
                    <a:ea typeface="宋体" charset="-122"/>
                    <a:cs typeface="+mn-cs"/>
                  </a:rPr>
                  <a:t>n+</a:t>
                </a:r>
                <a:r>
                  <a:rPr kumimoji="0" lang="en-US" altLang="zh-CN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1 </a:t>
                </a:r>
                <a:br>
                  <a:rPr kumimoji="0" lang="en-US" altLang="zh-CN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</a:br>
                <a:r>
                  <a:rPr kumimoji="0" lang="en-US" altLang="x-none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from above</a:t>
                </a:r>
                <a:endParaRPr kumimoji="0" lang="en-US" altLang="x-none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</p:grpSp>
        <p:sp>
          <p:nvSpPr>
            <p:cNvPr id="120847" name="Text Box 37"/>
            <p:cNvSpPr txBox="1">
              <a:spLocks noChangeArrowheads="1"/>
            </p:cNvSpPr>
            <p:nvPr/>
          </p:nvSpPr>
          <p:spPr bwMode="auto">
            <a:xfrm>
              <a:off x="3908" y="2516"/>
              <a:ext cx="20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ymbol" charset="2"/>
                  <a:ea typeface="ＭＳ Ｐゴシック" charset="-128"/>
                  <a:cs typeface="+mn-cs"/>
                </a:rPr>
                <a:t>L</a:t>
              </a:r>
            </a:p>
          </p:txBody>
        </p:sp>
      </p:grpSp>
      <p:sp>
        <p:nvSpPr>
          <p:cNvPr id="178230" name="Line 54"/>
          <p:cNvSpPr>
            <a:spLocks noChangeShapeType="1"/>
          </p:cNvSpPr>
          <p:nvPr/>
        </p:nvSpPr>
        <p:spPr bwMode="auto">
          <a:xfrm flipH="1" flipV="1">
            <a:off x="2397125" y="4092575"/>
            <a:ext cx="128588" cy="46355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8989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23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15DED06-8CF9-7040-981E-4EA8419103F8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157163"/>
            <a:ext cx="8324850" cy="1143000"/>
          </a:xfrm>
        </p:spPr>
        <p:txBody>
          <a:bodyPr/>
          <a:lstStyle/>
          <a:p>
            <a:r>
              <a:rPr lang="en-US" altLang="x-none" sz="3200">
                <a:ea typeface="ＭＳ Ｐゴシック" charset="-128"/>
              </a:rPr>
              <a:t>rdt2.1</a:t>
            </a:r>
            <a:r>
              <a:rPr lang="en-US" altLang="zh-CN" sz="3200">
                <a:ea typeface="宋体" charset="-122"/>
              </a:rPr>
              <a:t>b</a:t>
            </a:r>
            <a:r>
              <a:rPr lang="en-US" altLang="x-none" sz="3200">
                <a:ea typeface="ＭＳ Ｐゴシック" charset="-128"/>
              </a:rPr>
              <a:t>: </a:t>
            </a:r>
            <a:r>
              <a:rPr lang="en-US" altLang="zh-CN" sz="3200">
                <a:ea typeface="宋体" charset="-122"/>
              </a:rPr>
              <a:t>R</a:t>
            </a:r>
            <a:r>
              <a:rPr lang="en-US" altLang="x-none" sz="3200">
                <a:ea typeface="ＭＳ Ｐゴシック" charset="-128"/>
              </a:rPr>
              <a:t>eceiver, </a:t>
            </a:r>
            <a:r>
              <a:rPr lang="en-US" altLang="zh-CN" sz="3200">
                <a:ea typeface="宋体" charset="-122"/>
              </a:rPr>
              <a:t>H</a:t>
            </a:r>
            <a:r>
              <a:rPr lang="en-US" altLang="x-none" sz="3200">
                <a:ea typeface="ＭＳ Ｐゴシック" charset="-128"/>
              </a:rPr>
              <a:t>andles </a:t>
            </a:r>
            <a:r>
              <a:rPr lang="en-US" altLang="zh-CN" sz="3200">
                <a:ea typeface="宋体" charset="-122"/>
              </a:rPr>
              <a:t>G</a:t>
            </a:r>
            <a:r>
              <a:rPr lang="en-US" altLang="x-none" sz="3200">
                <a:ea typeface="ＭＳ Ｐゴシック" charset="-128"/>
              </a:rPr>
              <a:t>arbled </a:t>
            </a:r>
            <a:r>
              <a:rPr lang="en-US" altLang="x-none" sz="2800">
                <a:ea typeface="ＭＳ Ｐゴシック" charset="-128"/>
              </a:rPr>
              <a:t>ACK/NAKs</a:t>
            </a:r>
            <a:endParaRPr lang="en-US" altLang="x-none" sz="3200">
              <a:ea typeface="ＭＳ Ｐゴシック" charset="-128"/>
            </a:endParaRPr>
          </a:p>
        </p:txBody>
      </p:sp>
      <p:grpSp>
        <p:nvGrpSpPr>
          <p:cNvPr id="122883" name="Group 3"/>
          <p:cNvGrpSpPr>
            <a:grpSpLocks/>
          </p:cNvGrpSpPr>
          <p:nvPr/>
        </p:nvGrpSpPr>
        <p:grpSpPr bwMode="auto">
          <a:xfrm>
            <a:off x="3038475" y="3590925"/>
            <a:ext cx="817563" cy="795338"/>
            <a:chOff x="963" y="1131"/>
            <a:chExt cx="515" cy="501"/>
          </a:xfrm>
        </p:grpSpPr>
        <p:sp>
          <p:nvSpPr>
            <p:cNvPr id="122904" name="Oval 4"/>
            <p:cNvSpPr>
              <a:spLocks noChangeArrowheads="1"/>
            </p:cNvSpPr>
            <p:nvPr/>
          </p:nvSpPr>
          <p:spPr bwMode="auto">
            <a:xfrm>
              <a:off x="963" y="1131"/>
              <a:ext cx="490" cy="501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22905" name="Text Box 5"/>
            <p:cNvSpPr txBox="1">
              <a:spLocks noChangeArrowheads="1"/>
            </p:cNvSpPr>
            <p:nvPr/>
          </p:nvSpPr>
          <p:spPr bwMode="auto">
            <a:xfrm>
              <a:off x="974" y="1153"/>
              <a:ext cx="50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Wait for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宋体" charset="-122"/>
                  <a:cs typeface="+mn-cs"/>
                </a:rPr>
                <a:t>n</a:t>
              </a: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from below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22884" name="Line 6"/>
          <p:cNvSpPr>
            <a:spLocks noChangeShapeType="1"/>
          </p:cNvSpPr>
          <p:nvPr/>
        </p:nvSpPr>
        <p:spPr bwMode="auto">
          <a:xfrm>
            <a:off x="2874963" y="2520950"/>
            <a:ext cx="419100" cy="107950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3124200" y="1522413"/>
            <a:ext cx="3981450" cy="2900362"/>
            <a:chOff x="1968" y="809"/>
            <a:chExt cx="2508" cy="1827"/>
          </a:xfrm>
        </p:grpSpPr>
        <p:sp>
          <p:nvSpPr>
            <p:cNvPr id="122897" name="Freeform 7"/>
            <p:cNvSpPr>
              <a:spLocks/>
            </p:cNvSpPr>
            <p:nvPr/>
          </p:nvSpPr>
          <p:spPr bwMode="auto">
            <a:xfrm flipV="1">
              <a:off x="2240" y="1638"/>
              <a:ext cx="1002" cy="495"/>
            </a:xfrm>
            <a:custGeom>
              <a:avLst/>
              <a:gdLst>
                <a:gd name="T0" fmla="*/ 0 w 2835"/>
                <a:gd name="T1" fmla="*/ 0 h 525"/>
                <a:gd name="T2" fmla="*/ 0 w 2835"/>
                <a:gd name="T3" fmla="*/ 0 h 525"/>
                <a:gd name="T4" fmla="*/ 0 60000 65536"/>
                <a:gd name="T5" fmla="*/ 0 60000 65536"/>
                <a:gd name="T6" fmla="*/ 0 w 2835"/>
                <a:gd name="T7" fmla="*/ 0 h 525"/>
                <a:gd name="T8" fmla="*/ 2835 w 2835"/>
                <a:gd name="T9" fmla="*/ 525 h 52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35" h="525">
                  <a:moveTo>
                    <a:pt x="0" y="0"/>
                  </a:moveTo>
                  <a:cubicBezTo>
                    <a:pt x="60" y="525"/>
                    <a:pt x="2835" y="495"/>
                    <a:pt x="2835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122898" name="Group 15"/>
            <p:cNvGrpSpPr>
              <a:grpSpLocks/>
            </p:cNvGrpSpPr>
            <p:nvPr/>
          </p:nvGrpSpPr>
          <p:grpSpPr bwMode="auto">
            <a:xfrm>
              <a:off x="2984" y="2134"/>
              <a:ext cx="520" cy="502"/>
              <a:chOff x="4398" y="3133"/>
              <a:chExt cx="520" cy="502"/>
            </a:xfrm>
          </p:grpSpPr>
          <p:sp>
            <p:nvSpPr>
              <p:cNvPr id="122902" name="Oval 16"/>
              <p:cNvSpPr>
                <a:spLocks noChangeArrowheads="1"/>
              </p:cNvSpPr>
              <p:nvPr/>
            </p:nvSpPr>
            <p:spPr bwMode="auto">
              <a:xfrm>
                <a:off x="4398" y="3133"/>
                <a:ext cx="507" cy="502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22903" name="Text Box 17"/>
              <p:cNvSpPr txBox="1">
                <a:spLocks noChangeArrowheads="1"/>
              </p:cNvSpPr>
              <p:nvPr/>
            </p:nvSpPr>
            <p:spPr bwMode="auto">
              <a:xfrm>
                <a:off x="4414" y="3163"/>
                <a:ext cx="504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Wait for </a:t>
                </a:r>
              </a:p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CN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宋体" charset="-122"/>
                    <a:cs typeface="+mn-cs"/>
                  </a:rPr>
                  <a:t>n+</a:t>
                </a:r>
                <a:r>
                  <a:rPr kumimoji="0" lang="en-US" altLang="x-none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1 from below</a:t>
                </a:r>
                <a:endParaRPr kumimoji="0" lang="en-US" altLang="x-none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</p:grpSp>
        <p:sp>
          <p:nvSpPr>
            <p:cNvPr id="122899" name="Text Box 19"/>
            <p:cNvSpPr txBox="1">
              <a:spLocks noChangeArrowheads="1"/>
            </p:cNvSpPr>
            <p:nvPr/>
          </p:nvSpPr>
          <p:spPr bwMode="auto">
            <a:xfrm>
              <a:off x="1968" y="809"/>
              <a:ext cx="2508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&amp;&amp; notcorrupt(rcvpkt)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 &amp;&amp; has_seq(</a:t>
              </a:r>
              <a:r>
                <a:rPr kumimoji="0" lang="en-US" altLang="zh-CN" sz="14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宋体" charset="-122"/>
                  <a:cs typeface="+mn-cs"/>
                </a:rPr>
                <a:t>n</a:t>
              </a:r>
              <a:r>
                <a:rPr kumimoji="0" lang="en-US" altLang="zh-CN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宋体" charset="-122"/>
                  <a:cs typeface="+mn-cs"/>
                </a:rPr>
                <a:t>, </a:t>
              </a: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rcvpkt) 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22900" name="Line 20"/>
            <p:cNvSpPr>
              <a:spLocks noChangeShapeType="1"/>
            </p:cNvSpPr>
            <p:nvPr/>
          </p:nvSpPr>
          <p:spPr bwMode="auto">
            <a:xfrm>
              <a:off x="2037" y="1168"/>
              <a:ext cx="120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22901" name="Text Box 21"/>
            <p:cNvSpPr txBox="1">
              <a:spLocks noChangeArrowheads="1"/>
            </p:cNvSpPr>
            <p:nvPr/>
          </p:nvSpPr>
          <p:spPr bwMode="auto">
            <a:xfrm>
              <a:off x="1976" y="1141"/>
              <a:ext cx="2189" cy="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extract(rcvpkt,data)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deliver_data(data)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sndpkt = make_pkt(ACK, chksum)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udt_send(sndpkt)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93675" y="3889375"/>
            <a:ext cx="2624138" cy="708025"/>
            <a:chOff x="193675" y="3889378"/>
            <a:chExt cx="2624138" cy="708025"/>
          </a:xfrm>
        </p:grpSpPr>
        <p:sp>
          <p:nvSpPr>
            <p:cNvPr id="122895" name="Text Box 26"/>
            <p:cNvSpPr txBox="1">
              <a:spLocks noChangeArrowheads="1"/>
            </p:cNvSpPr>
            <p:nvPr/>
          </p:nvSpPr>
          <p:spPr bwMode="auto">
            <a:xfrm>
              <a:off x="193675" y="3889378"/>
              <a:ext cx="2624138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&amp;&amp;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  not corrupt(rcvpkt) &amp;&amp;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  </a:t>
              </a:r>
              <a:r>
                <a:rPr kumimoji="0" lang="en-US" altLang="x-none" sz="1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!</a:t>
              </a: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has_seq(</a:t>
              </a:r>
              <a:r>
                <a:rPr kumimoji="0" lang="en-US" altLang="zh-CN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宋体" charset="-122"/>
                  <a:cs typeface="+mn-cs"/>
                </a:rPr>
                <a:t>n,</a:t>
              </a: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rcvpkt)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22896" name="Line 27"/>
            <p:cNvSpPr>
              <a:spLocks noChangeShapeType="1"/>
            </p:cNvSpPr>
            <p:nvPr/>
          </p:nvSpPr>
          <p:spPr bwMode="auto">
            <a:xfrm>
              <a:off x="277813" y="4597403"/>
              <a:ext cx="193833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92176" name="Freeform 32"/>
          <p:cNvSpPr>
            <a:spLocks/>
          </p:cNvSpPr>
          <p:nvPr/>
        </p:nvSpPr>
        <p:spPr bwMode="auto">
          <a:xfrm rot="20579453" flipH="1">
            <a:off x="2235200" y="3878263"/>
            <a:ext cx="839788" cy="863600"/>
          </a:xfrm>
          <a:custGeom>
            <a:avLst/>
            <a:gdLst>
              <a:gd name="T0" fmla="*/ 12884437 w 619"/>
              <a:gd name="T1" fmla="*/ 0 h 1815"/>
              <a:gd name="T2" fmla="*/ 0 w 619"/>
              <a:gd name="T3" fmla="*/ 0 h 1815"/>
              <a:gd name="T4" fmla="*/ 0 60000 65536"/>
              <a:gd name="T5" fmla="*/ 0 60000 65536"/>
              <a:gd name="T6" fmla="*/ 0 w 619"/>
              <a:gd name="T7" fmla="*/ 0 h 1815"/>
              <a:gd name="T8" fmla="*/ 619 w 619"/>
              <a:gd name="T9" fmla="*/ 1815 h 181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141288" y="2836863"/>
            <a:ext cx="3087687" cy="1257300"/>
            <a:chOff x="89" y="1637"/>
            <a:chExt cx="1945" cy="792"/>
          </a:xfrm>
        </p:grpSpPr>
        <p:sp>
          <p:nvSpPr>
            <p:cNvPr id="122890" name="Text Box 31"/>
            <p:cNvSpPr txBox="1">
              <a:spLocks noChangeArrowheads="1"/>
            </p:cNvSpPr>
            <p:nvPr/>
          </p:nvSpPr>
          <p:spPr bwMode="auto">
            <a:xfrm>
              <a:off x="127" y="1852"/>
              <a:ext cx="1907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sndpkt = make_pkt(NAK, chksum)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udt_send(sndpkt)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122891" name="Group 36"/>
            <p:cNvGrpSpPr>
              <a:grpSpLocks/>
            </p:cNvGrpSpPr>
            <p:nvPr/>
          </p:nvGrpSpPr>
          <p:grpSpPr bwMode="auto">
            <a:xfrm>
              <a:off x="89" y="1637"/>
              <a:ext cx="1840" cy="792"/>
              <a:chOff x="89" y="1637"/>
              <a:chExt cx="1840" cy="792"/>
            </a:xfrm>
          </p:grpSpPr>
          <p:sp>
            <p:nvSpPr>
              <p:cNvPr id="122892" name="Text Box 28"/>
              <p:cNvSpPr txBox="1">
                <a:spLocks noChangeArrowheads="1"/>
              </p:cNvSpPr>
              <p:nvPr/>
            </p:nvSpPr>
            <p:spPr bwMode="auto">
              <a:xfrm>
                <a:off x="89" y="1637"/>
                <a:ext cx="1809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rdt_rcv(rcvpkt) &amp;&amp; corrupt(rcvpkt)</a:t>
                </a:r>
                <a:endPara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22893" name="Line 29"/>
              <p:cNvSpPr>
                <a:spLocks noChangeShapeType="1"/>
              </p:cNvSpPr>
              <p:nvPr/>
            </p:nvSpPr>
            <p:spPr bwMode="auto">
              <a:xfrm>
                <a:off x="176" y="1873"/>
                <a:ext cx="1221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22894" name="Freeform 33"/>
              <p:cNvSpPr>
                <a:spLocks/>
              </p:cNvSpPr>
              <p:nvPr/>
            </p:nvSpPr>
            <p:spPr bwMode="auto">
              <a:xfrm rot="1361013" flipH="1">
                <a:off x="1400" y="1885"/>
                <a:ext cx="529" cy="544"/>
              </a:xfrm>
              <a:custGeom>
                <a:avLst/>
                <a:gdLst>
                  <a:gd name="T0" fmla="*/ 5 w 619"/>
                  <a:gd name="T1" fmla="*/ 0 h 1815"/>
                  <a:gd name="T2" fmla="*/ 0 w 619"/>
                  <a:gd name="T3" fmla="*/ 0 h 1815"/>
                  <a:gd name="T4" fmla="*/ 0 60000 65536"/>
                  <a:gd name="T5" fmla="*/ 0 60000 65536"/>
                  <a:gd name="T6" fmla="*/ 0 w 619"/>
                  <a:gd name="T7" fmla="*/ 0 h 1815"/>
                  <a:gd name="T8" fmla="*/ 619 w 619"/>
                  <a:gd name="T9" fmla="*/ 1815 h 1815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19" h="1815">
                    <a:moveTo>
                      <a:pt x="39" y="1136"/>
                    </a:moveTo>
                    <a:cubicBezTo>
                      <a:pt x="619" y="1815"/>
                      <a:pt x="484" y="0"/>
                      <a:pt x="0" y="773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</p:grpSp>
      </p:grpSp>
      <p:sp>
        <p:nvSpPr>
          <p:cNvPr id="27" name="Text Box 30"/>
          <p:cNvSpPr txBox="1">
            <a:spLocks noChangeArrowheads="1"/>
          </p:cNvSpPr>
          <p:nvPr/>
        </p:nvSpPr>
        <p:spPr bwMode="auto">
          <a:xfrm>
            <a:off x="228600" y="4572000"/>
            <a:ext cx="29400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sndpkt = make_pkt(ACK, chksum)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udt_send(sndpkt)</a:t>
            </a:r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171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6" grpId="0" animBg="1"/>
      <p:bldP spid="2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67E9A0-C8A6-6B47-8C0B-1DC2F3582AE6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rdt2.1</a:t>
            </a:r>
            <a:r>
              <a:rPr lang="en-US" altLang="zh-CN">
                <a:ea typeface="宋体" charset="-122"/>
              </a:rPr>
              <a:t>b</a:t>
            </a:r>
            <a:r>
              <a:rPr lang="en-US" altLang="x-none">
                <a:ea typeface="ＭＳ Ｐゴシック" charset="-128"/>
              </a:rPr>
              <a:t>: </a:t>
            </a:r>
            <a:r>
              <a:rPr lang="en-US" altLang="zh-CN">
                <a:ea typeface="宋体" charset="-122"/>
              </a:rPr>
              <a:t>Summary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7950200" cy="478155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2400" u="sng" dirty="0">
                <a:solidFill>
                  <a:srgbClr val="FF0000"/>
                </a:solidFill>
                <a:ea typeface="ＭＳ Ｐゴシック" charset="-128"/>
              </a:rPr>
              <a:t>Sender:</a:t>
            </a:r>
            <a:endParaRPr lang="en-US" altLang="x-none" sz="24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400" dirty="0" err="1">
                <a:ea typeface="ＭＳ Ｐゴシック" charset="-128"/>
              </a:rPr>
              <a:t>seq</a:t>
            </a:r>
            <a:r>
              <a:rPr lang="en-US" altLang="x-none" sz="2400" dirty="0">
                <a:ea typeface="ＭＳ Ｐゴシック" charset="-128"/>
              </a:rPr>
              <a:t> # added to </a:t>
            </a:r>
            <a:r>
              <a:rPr lang="en-US" altLang="x-none" sz="2400" dirty="0" err="1">
                <a:ea typeface="ＭＳ Ｐゴシック" charset="-128"/>
              </a:rPr>
              <a:t>pkt</a:t>
            </a:r>
            <a:endParaRPr lang="en-US" altLang="zh-CN" sz="2400" dirty="0">
              <a:ea typeface="宋体" charset="-122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must check if received ACK/NAK corrupted </a:t>
            </a:r>
          </a:p>
          <a:p>
            <a:endParaRPr lang="en-US" altLang="x-none" sz="2400" dirty="0"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2400" u="sng" dirty="0">
                <a:solidFill>
                  <a:srgbClr val="FF0000"/>
                </a:solidFill>
                <a:ea typeface="ＭＳ Ｐゴシック" charset="-128"/>
              </a:rPr>
              <a:t>Receiver:</a:t>
            </a:r>
            <a:endParaRPr lang="en-US" altLang="x-none" sz="24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must check if received packet is duplicate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sz="2000" dirty="0">
                <a:ea typeface="宋体" charset="-122"/>
              </a:rPr>
              <a:t>by checking if the packet has the</a:t>
            </a:r>
            <a:r>
              <a:rPr lang="en-US" altLang="x-none" sz="2000" dirty="0">
                <a:ea typeface="ＭＳ Ｐゴシック" charset="-128"/>
              </a:rPr>
              <a:t> expected </a:t>
            </a:r>
            <a:r>
              <a:rPr lang="en-US" altLang="x-none" sz="2000" dirty="0" err="1">
                <a:ea typeface="ＭＳ Ｐゴシック" charset="-128"/>
              </a:rPr>
              <a:t>pkt</a:t>
            </a:r>
            <a:r>
              <a:rPr lang="en-US" altLang="x-none" sz="2000" dirty="0">
                <a:ea typeface="ＭＳ Ｐゴシック" charset="-128"/>
              </a:rPr>
              <a:t> </a:t>
            </a:r>
            <a:r>
              <a:rPr lang="en-US" altLang="x-none" sz="2000" dirty="0" err="1">
                <a:ea typeface="ＭＳ Ｐゴシック" charset="-128"/>
              </a:rPr>
              <a:t>seq</a:t>
            </a:r>
            <a:r>
              <a:rPr lang="en-US" altLang="x-none" sz="2000" dirty="0">
                <a:ea typeface="ＭＳ Ｐゴシック" charset="-128"/>
              </a:rPr>
              <a:t> #</a:t>
            </a:r>
            <a:endParaRPr lang="en-US" altLang="zh-CN" sz="2000" dirty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94393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2"/>
          <p:cNvSpPr>
            <a:spLocks noChangeArrowheads="1"/>
          </p:cNvSpPr>
          <p:nvPr/>
        </p:nvSpPr>
        <p:spPr bwMode="auto">
          <a:xfrm>
            <a:off x="533400" y="228600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3600" b="0" i="0" u="sng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rdt</a:t>
            </a:r>
            <a:r>
              <a:rPr kumimoji="0" lang="en-US" altLang="zh-CN" sz="3600" b="0" i="0" u="sng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2</a:t>
            </a:r>
            <a:r>
              <a:rPr kumimoji="0" lang="en-US" altLang="x-none" sz="3600" b="0" i="0" u="sng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.</a:t>
            </a:r>
            <a:r>
              <a:rPr kumimoji="0" lang="en-US" altLang="zh-CN" sz="3600" b="0" i="0" u="sng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1b Analysis: Execution Traces?</a:t>
            </a:r>
            <a:endParaRPr kumimoji="0" lang="en-US" altLang="x-none" sz="3600" b="0" i="0" u="sng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sp>
        <p:nvSpPr>
          <p:cNvPr id="126978" name="Line 3"/>
          <p:cNvSpPr>
            <a:spLocks noChangeShapeType="1"/>
          </p:cNvSpPr>
          <p:nvPr/>
        </p:nvSpPr>
        <p:spPr bwMode="auto">
          <a:xfrm>
            <a:off x="2103438" y="2900363"/>
            <a:ext cx="4000500" cy="669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126979" name="Group 4"/>
          <p:cNvGrpSpPr>
            <a:grpSpLocks/>
          </p:cNvGrpSpPr>
          <p:nvPr/>
        </p:nvGrpSpPr>
        <p:grpSpPr bwMode="auto">
          <a:xfrm>
            <a:off x="1824038" y="1311275"/>
            <a:ext cx="1250950" cy="385763"/>
            <a:chOff x="1489" y="826"/>
            <a:chExt cx="788" cy="243"/>
          </a:xfrm>
        </p:grpSpPr>
        <p:graphicFrame>
          <p:nvGraphicFramePr>
            <p:cNvPr id="127006" name="Object 5"/>
            <p:cNvGraphicFramePr>
              <a:graphicFrameLocks noChangeAspect="1"/>
            </p:cNvGraphicFramePr>
            <p:nvPr/>
          </p:nvGraphicFramePr>
          <p:xfrm>
            <a:off x="1489" y="826"/>
            <a:ext cx="306" cy="2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7241" name="Clip" r:id="rId4" imgW="1307079" imgH="1083682" progId="MS_ClipArt_Gallery.2">
                    <p:embed/>
                  </p:oleObj>
                </mc:Choice>
                <mc:Fallback>
                  <p:oleObj name="Clip" r:id="rId4" imgW="1307079" imgH="1083682" progId="MS_ClipArt_Gallery.2">
                    <p:embed/>
                    <p:pic>
                      <p:nvPicPr>
                        <p:cNvPr id="127006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9" y="826"/>
                          <a:ext cx="306" cy="2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7007" name="Text Box 6"/>
            <p:cNvSpPr txBox="1">
              <a:spLocks noChangeArrowheads="1"/>
            </p:cNvSpPr>
            <p:nvPr/>
          </p:nvSpPr>
          <p:spPr bwMode="auto">
            <a:xfrm>
              <a:off x="1755" y="826"/>
              <a:ext cx="5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sender</a:t>
              </a:r>
              <a:endParaRPr kumimoji="0" lang="en-US" altLang="x-none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26980" name="Text Box 7"/>
          <p:cNvSpPr txBox="1">
            <a:spLocks noChangeArrowheads="1"/>
          </p:cNvSpPr>
          <p:nvPr/>
        </p:nvSpPr>
        <p:spPr bwMode="auto">
          <a:xfrm rot="635142">
            <a:off x="3679825" y="4376738"/>
            <a:ext cx="793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data (n)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aphicFrame>
        <p:nvGraphicFramePr>
          <p:cNvPr id="126981" name="Object 8"/>
          <p:cNvGraphicFramePr>
            <a:graphicFrameLocks noChangeAspect="1"/>
          </p:cNvGraphicFramePr>
          <p:nvPr/>
        </p:nvGraphicFramePr>
        <p:xfrm>
          <a:off x="5983288" y="1304925"/>
          <a:ext cx="485775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42" name="Clip" r:id="rId6" imgW="1307079" imgH="1083682" progId="MS_ClipArt_Gallery.2">
                  <p:embed/>
                </p:oleObj>
              </mc:Choice>
              <mc:Fallback>
                <p:oleObj name="Clip" r:id="rId6" imgW="1307079" imgH="1083682" progId="MS_ClipArt_Gallery.2">
                  <p:embed/>
                  <p:pic>
                    <p:nvPicPr>
                      <p:cNvPr id="12698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3288" y="1304925"/>
                        <a:ext cx="485775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982" name="Text Box 9"/>
          <p:cNvSpPr txBox="1">
            <a:spLocks noChangeArrowheads="1"/>
          </p:cNvSpPr>
          <p:nvPr/>
        </p:nvSpPr>
        <p:spPr bwMode="auto">
          <a:xfrm>
            <a:off x="5124450" y="1330325"/>
            <a:ext cx="974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receiver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26983" name="Line 10"/>
          <p:cNvSpPr>
            <a:spLocks noChangeShapeType="1"/>
          </p:cNvSpPr>
          <p:nvPr/>
        </p:nvSpPr>
        <p:spPr bwMode="auto">
          <a:xfrm>
            <a:off x="6161088" y="1782763"/>
            <a:ext cx="17462" cy="1768475"/>
          </a:xfrm>
          <a:prstGeom prst="line">
            <a:avLst/>
          </a:prstGeom>
          <a:noFill/>
          <a:ln w="50800" cmpd="dbl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26984" name="Line 11"/>
          <p:cNvSpPr>
            <a:spLocks noChangeShapeType="1"/>
          </p:cNvSpPr>
          <p:nvPr/>
        </p:nvSpPr>
        <p:spPr bwMode="auto">
          <a:xfrm flipH="1">
            <a:off x="2071688" y="3609975"/>
            <a:ext cx="4030662" cy="73660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26985" name="Line 13"/>
          <p:cNvSpPr>
            <a:spLocks noChangeShapeType="1"/>
          </p:cNvSpPr>
          <p:nvPr/>
        </p:nvSpPr>
        <p:spPr bwMode="auto">
          <a:xfrm>
            <a:off x="2124075" y="1893888"/>
            <a:ext cx="4019550" cy="411162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26986" name="Text Box 18"/>
          <p:cNvSpPr txBox="1">
            <a:spLocks noChangeArrowheads="1"/>
          </p:cNvSpPr>
          <p:nvPr/>
        </p:nvSpPr>
        <p:spPr bwMode="auto">
          <a:xfrm rot="-600000">
            <a:off x="2508250" y="3741738"/>
            <a:ext cx="27320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ACK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26987" name="Line 20"/>
          <p:cNvSpPr>
            <a:spLocks noChangeShapeType="1"/>
          </p:cNvSpPr>
          <p:nvPr/>
        </p:nvSpPr>
        <p:spPr bwMode="auto">
          <a:xfrm>
            <a:off x="2100263" y="1863725"/>
            <a:ext cx="33337" cy="3916363"/>
          </a:xfrm>
          <a:prstGeom prst="line">
            <a:avLst/>
          </a:prstGeom>
          <a:noFill/>
          <a:ln w="50800" cmpd="dbl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26988" name="Line 21"/>
          <p:cNvSpPr>
            <a:spLocks noChangeShapeType="1"/>
          </p:cNvSpPr>
          <p:nvPr/>
        </p:nvSpPr>
        <p:spPr bwMode="auto">
          <a:xfrm>
            <a:off x="2181225" y="5792788"/>
            <a:ext cx="4000500" cy="669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26989" name="Line 24"/>
          <p:cNvSpPr>
            <a:spLocks noChangeShapeType="1"/>
          </p:cNvSpPr>
          <p:nvPr/>
        </p:nvSpPr>
        <p:spPr bwMode="auto">
          <a:xfrm>
            <a:off x="6169025" y="3556000"/>
            <a:ext cx="49213" cy="2890838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26990" name="Line 25"/>
          <p:cNvSpPr>
            <a:spLocks noChangeShapeType="1"/>
          </p:cNvSpPr>
          <p:nvPr/>
        </p:nvSpPr>
        <p:spPr bwMode="auto">
          <a:xfrm flipH="1">
            <a:off x="2124075" y="5753100"/>
            <a:ext cx="12700" cy="110490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26991" name="Text Box 26"/>
          <p:cNvSpPr txBox="1">
            <a:spLocks noChangeArrowheads="1"/>
          </p:cNvSpPr>
          <p:nvPr/>
        </p:nvSpPr>
        <p:spPr bwMode="auto">
          <a:xfrm rot="563595">
            <a:off x="3498850" y="5789613"/>
            <a:ext cx="1143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data 1 (n+1)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26992" name="Text Box 27"/>
          <p:cNvSpPr txBox="1">
            <a:spLocks noChangeArrowheads="1"/>
          </p:cNvSpPr>
          <p:nvPr/>
        </p:nvSpPr>
        <p:spPr bwMode="auto">
          <a:xfrm>
            <a:off x="6270625" y="2022475"/>
            <a:ext cx="15351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waiting for n</a:t>
            </a:r>
          </a:p>
        </p:txBody>
      </p:sp>
      <p:sp>
        <p:nvSpPr>
          <p:cNvPr id="126993" name="Text Box 28"/>
          <p:cNvSpPr txBox="1">
            <a:spLocks noChangeArrowheads="1"/>
          </p:cNvSpPr>
          <p:nvPr/>
        </p:nvSpPr>
        <p:spPr bwMode="auto">
          <a:xfrm>
            <a:off x="401638" y="2836863"/>
            <a:ext cx="14176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sending n</a:t>
            </a:r>
          </a:p>
        </p:txBody>
      </p:sp>
      <p:sp>
        <p:nvSpPr>
          <p:cNvPr id="126994" name="Text Box 29"/>
          <p:cNvSpPr txBox="1">
            <a:spLocks noChangeArrowheads="1"/>
          </p:cNvSpPr>
          <p:nvPr/>
        </p:nvSpPr>
        <p:spPr bwMode="auto">
          <a:xfrm>
            <a:off x="6310313" y="4287838"/>
            <a:ext cx="1333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waiting n+1</a:t>
            </a:r>
          </a:p>
        </p:txBody>
      </p:sp>
      <p:sp>
        <p:nvSpPr>
          <p:cNvPr id="126995" name="Text Box 30"/>
          <p:cNvSpPr txBox="1">
            <a:spLocks noChangeArrowheads="1"/>
          </p:cNvSpPr>
          <p:nvPr/>
        </p:nvSpPr>
        <p:spPr bwMode="auto">
          <a:xfrm>
            <a:off x="785813" y="5622925"/>
            <a:ext cx="977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sending</a:t>
            </a:r>
            <a:br>
              <a: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</a:br>
            <a:r>
              <a: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n+1</a:t>
            </a:r>
          </a:p>
        </p:txBody>
      </p:sp>
      <p:sp>
        <p:nvSpPr>
          <p:cNvPr id="126996" name="Line 31"/>
          <p:cNvSpPr>
            <a:spLocks noChangeShapeType="1"/>
          </p:cNvSpPr>
          <p:nvPr/>
        </p:nvSpPr>
        <p:spPr bwMode="auto">
          <a:xfrm>
            <a:off x="6219825" y="6443663"/>
            <a:ext cx="1588" cy="382587"/>
          </a:xfrm>
          <a:prstGeom prst="line">
            <a:avLst/>
          </a:prstGeom>
          <a:noFill/>
          <a:ln w="50800" cmpd="dbl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26997" name="Text Box 32"/>
          <p:cNvSpPr txBox="1">
            <a:spLocks noChangeArrowheads="1"/>
          </p:cNvSpPr>
          <p:nvPr/>
        </p:nvSpPr>
        <p:spPr bwMode="auto">
          <a:xfrm>
            <a:off x="6299200" y="6413500"/>
            <a:ext cx="1784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waiting for n+2</a:t>
            </a:r>
          </a:p>
        </p:txBody>
      </p:sp>
      <p:sp>
        <p:nvSpPr>
          <p:cNvPr id="126998" name="Line 34"/>
          <p:cNvSpPr>
            <a:spLocks noChangeShapeType="1"/>
          </p:cNvSpPr>
          <p:nvPr/>
        </p:nvSpPr>
        <p:spPr bwMode="auto">
          <a:xfrm flipH="1">
            <a:off x="2097088" y="2325688"/>
            <a:ext cx="4014787" cy="56356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26999" name="Text Box 35"/>
          <p:cNvSpPr txBox="1">
            <a:spLocks noChangeArrowheads="1"/>
          </p:cNvSpPr>
          <p:nvPr/>
        </p:nvSpPr>
        <p:spPr bwMode="auto">
          <a:xfrm rot="-600000">
            <a:off x="2543175" y="2341563"/>
            <a:ext cx="27320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N</a:t>
            </a: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ACK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27000" name="Line 36"/>
          <p:cNvSpPr>
            <a:spLocks noChangeShapeType="1"/>
          </p:cNvSpPr>
          <p:nvPr/>
        </p:nvSpPr>
        <p:spPr bwMode="auto">
          <a:xfrm>
            <a:off x="2154238" y="4373563"/>
            <a:ext cx="4000500" cy="669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27001" name="Line 37"/>
          <p:cNvSpPr>
            <a:spLocks noChangeShapeType="1"/>
          </p:cNvSpPr>
          <p:nvPr/>
        </p:nvSpPr>
        <p:spPr bwMode="auto">
          <a:xfrm flipH="1">
            <a:off x="2151063" y="5038725"/>
            <a:ext cx="4030662" cy="7366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27002" name="Text Box 38"/>
          <p:cNvSpPr txBox="1">
            <a:spLocks noChangeArrowheads="1"/>
          </p:cNvSpPr>
          <p:nvPr/>
        </p:nvSpPr>
        <p:spPr bwMode="auto">
          <a:xfrm rot="314553">
            <a:off x="3730625" y="1828800"/>
            <a:ext cx="793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data (n)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27003" name="Text Box 39"/>
          <p:cNvSpPr txBox="1">
            <a:spLocks noChangeArrowheads="1"/>
          </p:cNvSpPr>
          <p:nvPr/>
        </p:nvSpPr>
        <p:spPr bwMode="auto">
          <a:xfrm rot="599356">
            <a:off x="3836988" y="2932113"/>
            <a:ext cx="838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data (n)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27004" name="Text Box 40"/>
          <p:cNvSpPr txBox="1">
            <a:spLocks noChangeArrowheads="1"/>
          </p:cNvSpPr>
          <p:nvPr/>
        </p:nvSpPr>
        <p:spPr bwMode="auto">
          <a:xfrm rot="-600000">
            <a:off x="2617788" y="5156200"/>
            <a:ext cx="27320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ACK</a:t>
            </a:r>
            <a:endParaRPr kumimoji="0" lang="en-US" altLang="x-none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27005" name="Line 41"/>
          <p:cNvSpPr>
            <a:spLocks noChangeShapeType="1"/>
          </p:cNvSpPr>
          <p:nvPr/>
        </p:nvSpPr>
        <p:spPr bwMode="auto">
          <a:xfrm flipH="1">
            <a:off x="4075113" y="6489700"/>
            <a:ext cx="2041525" cy="3683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EB7456-F267-5C4C-AD02-446DDDC385E0}" type="slidenum">
              <a:rPr kumimoji="0" lang="en-US" altLang="x-non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altLang="x-none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30618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2"/>
          <p:cNvSpPr>
            <a:spLocks noChangeArrowheads="1"/>
          </p:cNvSpPr>
          <p:nvPr/>
        </p:nvSpPr>
        <p:spPr bwMode="auto">
          <a:xfrm>
            <a:off x="526615" y="109565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3200" b="0" i="0" u="sng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Protocol</a:t>
            </a:r>
            <a:r>
              <a:rPr kumimoji="0" lang="en-US" altLang="zh-CN" sz="3200" b="0" i="0" u="sng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 Analysis using </a:t>
            </a:r>
            <a:br>
              <a:rPr kumimoji="0" lang="en-US" altLang="zh-CN" sz="3200" b="0" i="0" u="sng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</a:br>
            <a:r>
              <a:rPr kumimoji="0" lang="en-US" altLang="zh-CN" sz="3200" b="0" i="0" u="sng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(Generic) Execution Traces Technique</a:t>
            </a:r>
            <a:endParaRPr kumimoji="0" lang="en-US" altLang="x-none" sz="3200" b="0" i="0" u="sng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26615" y="1450074"/>
            <a:ext cx="8077200" cy="478155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sz="2000" dirty="0"/>
              <a:t>Issue: how to systematically enumerate all potential execution traces to understand and verify correctness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/>
              <a:t>A systematic approach to enumerating exec. traces is to compute </a:t>
            </a:r>
            <a:r>
              <a:rPr lang="en-US" sz="2000" dirty="0">
                <a:solidFill>
                  <a:srgbClr val="C00000"/>
                </a:solidFill>
              </a:rPr>
              <a:t>joint sender/receiver/channels state machine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642606" y="3267132"/>
            <a:ext cx="7804522" cy="2442272"/>
            <a:chOff x="642606" y="3267132"/>
            <a:chExt cx="7804522" cy="2442272"/>
          </a:xfrm>
        </p:grpSpPr>
        <p:grpSp>
          <p:nvGrpSpPr>
            <p:cNvPr id="36" name="Group 6"/>
            <p:cNvGrpSpPr>
              <a:grpSpLocks/>
            </p:cNvGrpSpPr>
            <p:nvPr/>
          </p:nvGrpSpPr>
          <p:grpSpPr bwMode="auto">
            <a:xfrm>
              <a:off x="1097508" y="4572000"/>
              <a:ext cx="1611435" cy="506412"/>
              <a:chOff x="1032" y="2092"/>
              <a:chExt cx="611" cy="319"/>
            </a:xfrm>
          </p:grpSpPr>
          <p:sp>
            <p:nvSpPr>
              <p:cNvPr id="37" name="Oval 7"/>
              <p:cNvSpPr>
                <a:spLocks noChangeArrowheads="1"/>
              </p:cNvSpPr>
              <p:nvPr/>
            </p:nvSpPr>
            <p:spPr bwMode="auto">
              <a:xfrm>
                <a:off x="1032" y="2092"/>
                <a:ext cx="611" cy="319"/>
              </a:xfrm>
              <a:prstGeom prst="ellips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38" name="Text Box 8"/>
              <p:cNvSpPr txBox="1">
                <a:spLocks noChangeArrowheads="1"/>
              </p:cNvSpPr>
              <p:nvPr/>
            </p:nvSpPr>
            <p:spPr bwMode="auto">
              <a:xfrm>
                <a:off x="1076" y="2097"/>
                <a:ext cx="466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w</a:t>
                </a:r>
                <a:r>
                  <a:rPr kumimoji="0" lang="en-US" altLang="x-none" sz="2400" b="0" i="0" u="none" strike="noStrike" kern="1200" cap="none" spc="0" normalizeH="0" baseline="-2500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n</a:t>
                </a:r>
                <a:r>
                  <a:rPr kumimoji="0" lang="en-US" altLang="x-none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 </a:t>
                </a:r>
                <a:r>
                  <a:rPr kumimoji="0" lang="en-US" altLang="x-none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r</a:t>
                </a:r>
                <a:r>
                  <a:rPr kumimoji="0" lang="en-US" altLang="x-none" sz="2400" b="0" i="0" u="none" strike="noStrike" kern="1200" cap="none" spc="0" normalizeH="0" baseline="-2500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n</a:t>
                </a:r>
                <a:r>
                  <a:rPr kumimoji="0" lang="en-US" altLang="x-none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 -  -</a:t>
                </a:r>
              </a:p>
            </p:txBody>
          </p:sp>
        </p:grpSp>
        <p:sp>
          <p:nvSpPr>
            <p:cNvPr id="39" name="Line 24"/>
            <p:cNvSpPr>
              <a:spLocks noChangeShapeType="1"/>
            </p:cNvSpPr>
            <p:nvPr/>
          </p:nvSpPr>
          <p:spPr bwMode="auto">
            <a:xfrm flipH="1" flipV="1">
              <a:off x="1250293" y="3676697"/>
              <a:ext cx="127000" cy="1055688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0" name="Text Box 25"/>
            <p:cNvSpPr txBox="1">
              <a:spLocks noChangeArrowheads="1"/>
            </p:cNvSpPr>
            <p:nvPr/>
          </p:nvSpPr>
          <p:spPr bwMode="auto">
            <a:xfrm>
              <a:off x="642606" y="3267132"/>
              <a:ext cx="205056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sender state: waiting for n</a:t>
              </a:r>
            </a:p>
          </p:txBody>
        </p:sp>
        <p:sp>
          <p:nvSpPr>
            <p:cNvPr id="41" name="Line 26"/>
            <p:cNvSpPr>
              <a:spLocks noChangeShapeType="1"/>
            </p:cNvSpPr>
            <p:nvPr/>
          </p:nvSpPr>
          <p:spPr bwMode="auto">
            <a:xfrm flipV="1">
              <a:off x="2026107" y="4184794"/>
              <a:ext cx="153987" cy="573088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2" name="Text Box 27"/>
            <p:cNvSpPr txBox="1">
              <a:spLocks noChangeArrowheads="1"/>
            </p:cNvSpPr>
            <p:nvPr/>
          </p:nvSpPr>
          <p:spPr bwMode="auto">
            <a:xfrm>
              <a:off x="2065953" y="3880367"/>
              <a:ext cx="185339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snd</a:t>
              </a:r>
              <a:r>
                <a:rPr kumimoji="0" lang="en-US" altLang="x-none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-&gt;</a:t>
              </a:r>
              <a:r>
                <a:rPr kumimoji="0" lang="en-US" altLang="x-none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rcv</a:t>
              </a:r>
              <a:r>
                <a:rPr kumimoji="0" lang="en-US" altLang="x-none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channel state</a:t>
              </a:r>
            </a:p>
          </p:txBody>
        </p:sp>
        <p:sp>
          <p:nvSpPr>
            <p:cNvPr id="43" name="Freeform 30"/>
            <p:cNvSpPr>
              <a:spLocks/>
            </p:cNvSpPr>
            <p:nvPr/>
          </p:nvSpPr>
          <p:spPr bwMode="auto">
            <a:xfrm flipV="1">
              <a:off x="2693167" y="4787424"/>
              <a:ext cx="1146175" cy="45719"/>
            </a:xfrm>
            <a:custGeom>
              <a:avLst/>
              <a:gdLst>
                <a:gd name="T0" fmla="*/ 0 w 722"/>
                <a:gd name="T1" fmla="*/ 0 h 90"/>
                <a:gd name="T2" fmla="*/ 2147483647 w 722"/>
                <a:gd name="T3" fmla="*/ 2147483647 h 90"/>
                <a:gd name="T4" fmla="*/ 2147483647 w 722"/>
                <a:gd name="T5" fmla="*/ 0 h 90"/>
                <a:gd name="T6" fmla="*/ 0 60000 65536"/>
                <a:gd name="T7" fmla="*/ 0 60000 65536"/>
                <a:gd name="T8" fmla="*/ 0 60000 65536"/>
                <a:gd name="T9" fmla="*/ 0 w 722"/>
                <a:gd name="T10" fmla="*/ 0 h 90"/>
                <a:gd name="T11" fmla="*/ 722 w 722"/>
                <a:gd name="T12" fmla="*/ 90 h 9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2" h="90">
                  <a:moveTo>
                    <a:pt x="0" y="0"/>
                  </a:moveTo>
                  <a:cubicBezTo>
                    <a:pt x="155" y="45"/>
                    <a:pt x="310" y="90"/>
                    <a:pt x="430" y="90"/>
                  </a:cubicBezTo>
                  <a:cubicBezTo>
                    <a:pt x="550" y="90"/>
                    <a:pt x="636" y="45"/>
                    <a:pt x="72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4" name="Line 43"/>
            <p:cNvSpPr>
              <a:spLocks noChangeShapeType="1"/>
            </p:cNvSpPr>
            <p:nvPr/>
          </p:nvSpPr>
          <p:spPr bwMode="auto">
            <a:xfrm flipV="1">
              <a:off x="1720070" y="3846193"/>
              <a:ext cx="80962" cy="85725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5" name="Text Box 44"/>
            <p:cNvSpPr txBox="1">
              <a:spLocks noChangeArrowheads="1"/>
            </p:cNvSpPr>
            <p:nvPr/>
          </p:nvSpPr>
          <p:spPr bwMode="auto">
            <a:xfrm>
              <a:off x="1262608" y="3586162"/>
              <a:ext cx="21399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receiver state: waiting for n</a:t>
              </a:r>
            </a:p>
          </p:txBody>
        </p:sp>
        <p:sp>
          <p:nvSpPr>
            <p:cNvPr id="46" name="Line 26"/>
            <p:cNvSpPr>
              <a:spLocks noChangeShapeType="1"/>
            </p:cNvSpPr>
            <p:nvPr/>
          </p:nvSpPr>
          <p:spPr bwMode="auto">
            <a:xfrm flipV="1">
              <a:off x="2328175" y="4482348"/>
              <a:ext cx="219553" cy="327875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7" name="Text Box 27"/>
            <p:cNvSpPr txBox="1">
              <a:spLocks noChangeArrowheads="1"/>
            </p:cNvSpPr>
            <p:nvPr/>
          </p:nvSpPr>
          <p:spPr bwMode="auto">
            <a:xfrm>
              <a:off x="2474744" y="4199397"/>
              <a:ext cx="174438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rcv</a:t>
              </a:r>
              <a:r>
                <a:rPr kumimoji="0" lang="en-US" altLang="x-none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&gt;</a:t>
              </a:r>
              <a:r>
                <a:rPr kumimoji="0" lang="en-US" altLang="x-none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snd</a:t>
              </a:r>
              <a:r>
                <a:rPr kumimoji="0" lang="en-US" altLang="x-none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channel state</a:t>
              </a:r>
            </a:p>
          </p:txBody>
        </p:sp>
        <p:grpSp>
          <p:nvGrpSpPr>
            <p:cNvPr id="48" name="Group 6"/>
            <p:cNvGrpSpPr>
              <a:grpSpLocks/>
            </p:cNvGrpSpPr>
            <p:nvPr/>
          </p:nvGrpSpPr>
          <p:grpSpPr bwMode="auto">
            <a:xfrm>
              <a:off x="3823566" y="4579937"/>
              <a:ext cx="1611435" cy="506412"/>
              <a:chOff x="1032" y="2092"/>
              <a:chExt cx="611" cy="319"/>
            </a:xfrm>
          </p:grpSpPr>
          <p:sp>
            <p:nvSpPr>
              <p:cNvPr id="49" name="Oval 7"/>
              <p:cNvSpPr>
                <a:spLocks noChangeArrowheads="1"/>
              </p:cNvSpPr>
              <p:nvPr/>
            </p:nvSpPr>
            <p:spPr bwMode="auto">
              <a:xfrm>
                <a:off x="1032" y="2092"/>
                <a:ext cx="611" cy="319"/>
              </a:xfrm>
              <a:prstGeom prst="ellips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50" name="Text Box 8"/>
              <p:cNvSpPr txBox="1">
                <a:spLocks noChangeArrowheads="1"/>
              </p:cNvSpPr>
              <p:nvPr/>
            </p:nvSpPr>
            <p:spPr bwMode="auto">
              <a:xfrm>
                <a:off x="1076" y="2097"/>
                <a:ext cx="485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s</a:t>
                </a:r>
                <a:r>
                  <a:rPr kumimoji="0" lang="en-US" altLang="x-none" sz="2400" b="0" i="0" u="none" strike="noStrike" kern="1200" cap="none" spc="0" normalizeH="0" baseline="-2500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n</a:t>
                </a:r>
                <a:r>
                  <a:rPr kumimoji="0" lang="en-US" altLang="x-none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 </a:t>
                </a:r>
                <a:r>
                  <a:rPr kumimoji="0" lang="en-US" altLang="x-none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r</a:t>
                </a:r>
                <a:r>
                  <a:rPr kumimoji="0" lang="en-US" altLang="x-none" sz="2400" b="0" i="0" u="none" strike="noStrike" kern="1200" cap="none" spc="0" normalizeH="0" baseline="-2500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n</a:t>
                </a:r>
                <a:r>
                  <a:rPr kumimoji="0" lang="en-US" altLang="x-none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 </a:t>
                </a:r>
                <a:r>
                  <a:rPr kumimoji="0" lang="en-US" altLang="x-none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d</a:t>
                </a:r>
                <a:r>
                  <a:rPr kumimoji="0" lang="en-US" altLang="x-none" sz="2400" b="0" i="0" u="none" strike="noStrike" kern="1200" cap="none" spc="0" normalizeH="0" baseline="-2500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n</a:t>
                </a:r>
                <a:r>
                  <a:rPr kumimoji="0" lang="en-US" altLang="x-none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  -</a:t>
                </a:r>
              </a:p>
            </p:txBody>
          </p:sp>
        </p:grpSp>
        <p:sp>
          <p:nvSpPr>
            <p:cNvPr id="51" name="Rectangle 50"/>
            <p:cNvSpPr/>
            <p:nvPr/>
          </p:nvSpPr>
          <p:spPr>
            <a:xfrm>
              <a:off x="2775482" y="4714371"/>
              <a:ext cx="94609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snd</a:t>
              </a: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</a:t>
              </a: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d</a:t>
              </a:r>
              <a:r>
                <a:rPr kumimoji="0" lang="en-US" altLang="x-none" sz="2400" b="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</a:t>
              </a:r>
              <a:endPara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52" name="Group 6"/>
            <p:cNvGrpSpPr>
              <a:grpSpLocks/>
            </p:cNvGrpSpPr>
            <p:nvPr/>
          </p:nvGrpSpPr>
          <p:grpSpPr bwMode="auto">
            <a:xfrm>
              <a:off x="5762946" y="3874593"/>
              <a:ext cx="2114433" cy="506412"/>
              <a:chOff x="1032" y="2092"/>
              <a:chExt cx="678" cy="319"/>
            </a:xfrm>
          </p:grpSpPr>
          <p:sp>
            <p:nvSpPr>
              <p:cNvPr id="53" name="Oval 7"/>
              <p:cNvSpPr>
                <a:spLocks noChangeArrowheads="1"/>
              </p:cNvSpPr>
              <p:nvPr/>
            </p:nvSpPr>
            <p:spPr bwMode="auto">
              <a:xfrm>
                <a:off x="1032" y="2092"/>
                <a:ext cx="611" cy="319"/>
              </a:xfrm>
              <a:prstGeom prst="ellips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54" name="Text Box 8"/>
              <p:cNvSpPr txBox="1">
                <a:spLocks noChangeArrowheads="1"/>
              </p:cNvSpPr>
              <p:nvPr/>
            </p:nvSpPr>
            <p:spPr bwMode="auto">
              <a:xfrm>
                <a:off x="1076" y="2097"/>
                <a:ext cx="634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s</a:t>
                </a:r>
                <a:r>
                  <a:rPr kumimoji="0" lang="en-US" altLang="x-none" sz="2400" b="0" i="0" u="none" strike="noStrike" kern="1200" cap="none" spc="0" normalizeH="0" baseline="-2500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n</a:t>
                </a:r>
                <a:r>
                  <a:rPr kumimoji="0" lang="en-US" altLang="x-none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 r</a:t>
                </a:r>
                <a:r>
                  <a:rPr kumimoji="0" lang="en-US" altLang="x-none" sz="2400" b="0" i="0" u="none" strike="noStrike" kern="1200" cap="none" spc="0" normalizeH="0" baseline="-2500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n+1</a:t>
                </a:r>
                <a:r>
                  <a:rPr kumimoji="0" lang="en-US" altLang="x-none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 -  </a:t>
                </a:r>
                <a:r>
                  <a:rPr kumimoji="0" lang="en-US" altLang="x-none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ACK</a:t>
                </a:r>
                <a:endPara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</p:grpSp>
        <p:sp>
          <p:nvSpPr>
            <p:cNvPr id="55" name="Freeform 30"/>
            <p:cNvSpPr>
              <a:spLocks/>
            </p:cNvSpPr>
            <p:nvPr/>
          </p:nvSpPr>
          <p:spPr bwMode="auto">
            <a:xfrm rot="19191620" flipV="1">
              <a:off x="5150533" y="4396877"/>
              <a:ext cx="704298" cy="45719"/>
            </a:xfrm>
            <a:custGeom>
              <a:avLst/>
              <a:gdLst>
                <a:gd name="T0" fmla="*/ 0 w 722"/>
                <a:gd name="T1" fmla="*/ 0 h 90"/>
                <a:gd name="T2" fmla="*/ 2147483647 w 722"/>
                <a:gd name="T3" fmla="*/ 2147483647 h 90"/>
                <a:gd name="T4" fmla="*/ 2147483647 w 722"/>
                <a:gd name="T5" fmla="*/ 0 h 90"/>
                <a:gd name="T6" fmla="*/ 0 60000 65536"/>
                <a:gd name="T7" fmla="*/ 0 60000 65536"/>
                <a:gd name="T8" fmla="*/ 0 60000 65536"/>
                <a:gd name="T9" fmla="*/ 0 w 722"/>
                <a:gd name="T10" fmla="*/ 0 h 90"/>
                <a:gd name="T11" fmla="*/ 722 w 722"/>
                <a:gd name="T12" fmla="*/ 90 h 9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2" h="90">
                  <a:moveTo>
                    <a:pt x="0" y="0"/>
                  </a:moveTo>
                  <a:cubicBezTo>
                    <a:pt x="155" y="45"/>
                    <a:pt x="310" y="90"/>
                    <a:pt x="430" y="90"/>
                  </a:cubicBezTo>
                  <a:cubicBezTo>
                    <a:pt x="550" y="90"/>
                    <a:pt x="636" y="45"/>
                    <a:pt x="72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 rot="18856404">
              <a:off x="4757140" y="3845455"/>
              <a:ext cx="910827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ct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rcv</a:t>
              </a: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</a:t>
              </a: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d</a:t>
              </a:r>
              <a:r>
                <a:rPr kumimoji="0" lang="en-US" altLang="x-none" sz="2400" b="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</a:t>
              </a:r>
              <a:br>
                <a:rPr kumimoji="0" lang="en-US" altLang="x-none" sz="2400" b="0" i="0" u="none" strike="noStrike" kern="1200" cap="none" spc="0" normalizeH="0" baseline="-25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</a:br>
              <a:r>
                <a:rPr kumimoji="0" lang="en-US" altLang="x-none" sz="2400" b="0" i="0" u="none" strike="noStrike" kern="1200" cap="none" spc="0" normalizeH="0" baseline="-25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del</a:t>
              </a:r>
              <a:endPara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 rot="2341960">
              <a:off x="4841288" y="5139572"/>
              <a:ext cx="105509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rcv</a:t>
              </a: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</a:t>
              </a: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d^</a:t>
              </a:r>
              <a:r>
                <a:rPr kumimoji="0" lang="en-US" altLang="x-none" sz="2400" b="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</a:t>
              </a:r>
              <a:endPara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8" name="Freeform 30"/>
            <p:cNvSpPr>
              <a:spLocks/>
            </p:cNvSpPr>
            <p:nvPr/>
          </p:nvSpPr>
          <p:spPr bwMode="auto">
            <a:xfrm rot="2387330">
              <a:off x="5178610" y="5222114"/>
              <a:ext cx="773643" cy="51006"/>
            </a:xfrm>
            <a:custGeom>
              <a:avLst/>
              <a:gdLst>
                <a:gd name="T0" fmla="*/ 0 w 722"/>
                <a:gd name="T1" fmla="*/ 0 h 90"/>
                <a:gd name="T2" fmla="*/ 2147483647 w 722"/>
                <a:gd name="T3" fmla="*/ 2147483647 h 90"/>
                <a:gd name="T4" fmla="*/ 2147483647 w 722"/>
                <a:gd name="T5" fmla="*/ 0 h 90"/>
                <a:gd name="T6" fmla="*/ 0 60000 65536"/>
                <a:gd name="T7" fmla="*/ 0 60000 65536"/>
                <a:gd name="T8" fmla="*/ 0 60000 65536"/>
                <a:gd name="T9" fmla="*/ 0 w 722"/>
                <a:gd name="T10" fmla="*/ 0 h 90"/>
                <a:gd name="T11" fmla="*/ 722 w 722"/>
                <a:gd name="T12" fmla="*/ 90 h 9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2" h="90">
                  <a:moveTo>
                    <a:pt x="0" y="0"/>
                  </a:moveTo>
                  <a:cubicBezTo>
                    <a:pt x="155" y="45"/>
                    <a:pt x="310" y="90"/>
                    <a:pt x="430" y="90"/>
                  </a:cubicBezTo>
                  <a:cubicBezTo>
                    <a:pt x="550" y="90"/>
                    <a:pt x="636" y="45"/>
                    <a:pt x="72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59" name="Group 6"/>
            <p:cNvGrpSpPr>
              <a:grpSpLocks/>
            </p:cNvGrpSpPr>
            <p:nvPr/>
          </p:nvGrpSpPr>
          <p:grpSpPr bwMode="auto">
            <a:xfrm>
              <a:off x="5867074" y="5202992"/>
              <a:ext cx="1905485" cy="506412"/>
              <a:chOff x="1032" y="2092"/>
              <a:chExt cx="611" cy="319"/>
            </a:xfrm>
          </p:grpSpPr>
          <p:sp>
            <p:nvSpPr>
              <p:cNvPr id="60" name="Oval 7"/>
              <p:cNvSpPr>
                <a:spLocks noChangeArrowheads="1"/>
              </p:cNvSpPr>
              <p:nvPr/>
            </p:nvSpPr>
            <p:spPr bwMode="auto">
              <a:xfrm>
                <a:off x="1032" y="2092"/>
                <a:ext cx="611" cy="319"/>
              </a:xfrm>
              <a:prstGeom prst="ellipse">
                <a:avLst/>
              </a:prstGeom>
              <a:noFill/>
              <a:ln w="38100" cmpd="dbl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61" name="Text Box 8"/>
              <p:cNvSpPr txBox="1">
                <a:spLocks noChangeArrowheads="1"/>
              </p:cNvSpPr>
              <p:nvPr/>
            </p:nvSpPr>
            <p:spPr bwMode="auto">
              <a:xfrm>
                <a:off x="1076" y="2097"/>
                <a:ext cx="470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s</a:t>
                </a:r>
                <a:r>
                  <a:rPr kumimoji="0" lang="en-US" altLang="x-none" sz="2400" b="0" i="0" u="none" strike="noStrike" kern="1200" cap="none" spc="0" normalizeH="0" baseline="-2500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n</a:t>
                </a:r>
                <a:r>
                  <a:rPr kumimoji="0" lang="en-US" altLang="x-none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 </a:t>
                </a:r>
                <a:r>
                  <a:rPr kumimoji="0" lang="en-US" altLang="x-none" sz="2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r</a:t>
                </a:r>
                <a:r>
                  <a:rPr kumimoji="0" lang="en-US" altLang="x-none" sz="2400" b="0" i="0" u="none" strike="noStrike" kern="1200" cap="none" spc="0" normalizeH="0" baseline="-2500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n</a:t>
                </a:r>
                <a:r>
                  <a:rPr kumimoji="0" lang="en-US" altLang="x-none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 -  </a:t>
                </a:r>
                <a:r>
                  <a:rPr kumimoji="0" lang="en-US" altLang="x-none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NAK</a:t>
                </a:r>
                <a:endPara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</p:grpSp>
        <p:sp>
          <p:nvSpPr>
            <p:cNvPr id="62" name="Rectangle 61"/>
            <p:cNvSpPr/>
            <p:nvPr/>
          </p:nvSpPr>
          <p:spPr>
            <a:xfrm>
              <a:off x="7954685" y="3846193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mr-IN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…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7954685" y="5178405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mr-IN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…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33" name="Slide Number Placeholder 1">
            <a:extLst>
              <a:ext uri="{FF2B5EF4-FFF2-40B4-BE49-F238E27FC236}">
                <a16:creationId xmlns:a16="http://schemas.microsoft.com/office/drawing/2014/main" id="{82A022CD-16DE-6B4F-9179-C429C6DBB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</p:spPr>
        <p:txBody>
          <a:bodyPr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EB7456-F267-5C4C-AD02-446DDDC385E0}" type="slidenum">
              <a:rPr kumimoji="0" lang="en-US" altLang="x-non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altLang="x-none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0605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2"/>
          <p:cNvSpPr>
            <a:spLocks noChangeArrowheads="1"/>
          </p:cNvSpPr>
          <p:nvPr/>
        </p:nvSpPr>
        <p:spPr bwMode="auto">
          <a:xfrm>
            <a:off x="526615" y="109565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3200" b="0" i="0" u="sng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Recap: Protocol</a:t>
            </a:r>
            <a:r>
              <a:rPr kumimoji="0" lang="en-US" altLang="zh-CN" sz="3200" b="0" i="0" u="sng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 Analysis using </a:t>
            </a:r>
            <a:br>
              <a:rPr kumimoji="0" lang="en-US" altLang="zh-CN" sz="3200" b="0" i="0" u="sng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</a:br>
            <a:r>
              <a:rPr kumimoji="0" lang="en-US" altLang="zh-CN" sz="3200" b="0" i="0" u="sng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(Generic) Execution Traces Technique</a:t>
            </a:r>
            <a:endParaRPr kumimoji="0" lang="en-US" altLang="x-none" sz="3200" b="0" i="0" u="sng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grpSp>
        <p:nvGrpSpPr>
          <p:cNvPr id="36" name="Group 6"/>
          <p:cNvGrpSpPr>
            <a:grpSpLocks/>
          </p:cNvGrpSpPr>
          <p:nvPr/>
        </p:nvGrpSpPr>
        <p:grpSpPr bwMode="auto">
          <a:xfrm>
            <a:off x="0" y="2326247"/>
            <a:ext cx="1611435" cy="506412"/>
            <a:chOff x="1032" y="2092"/>
            <a:chExt cx="611" cy="319"/>
          </a:xfrm>
        </p:grpSpPr>
        <p:sp>
          <p:nvSpPr>
            <p:cNvPr id="37" name="Oval 7"/>
            <p:cNvSpPr>
              <a:spLocks noChangeArrowheads="1"/>
            </p:cNvSpPr>
            <p:nvPr/>
          </p:nvSpPr>
          <p:spPr bwMode="auto">
            <a:xfrm>
              <a:off x="1032" y="2092"/>
              <a:ext cx="611" cy="319"/>
            </a:xfrm>
            <a:prstGeom prst="ellips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38" name="Text Box 8"/>
            <p:cNvSpPr txBox="1">
              <a:spLocks noChangeArrowheads="1"/>
            </p:cNvSpPr>
            <p:nvPr/>
          </p:nvSpPr>
          <p:spPr bwMode="auto">
            <a:xfrm>
              <a:off x="1076" y="2097"/>
              <a:ext cx="46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w</a:t>
              </a:r>
              <a:r>
                <a:rPr kumimoji="0" lang="en-US" altLang="x-none" sz="2400" b="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</a:t>
              </a: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</a:t>
              </a: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r</a:t>
              </a:r>
              <a:r>
                <a:rPr kumimoji="0" lang="en-US" altLang="x-none" sz="2400" b="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</a:t>
              </a: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-  -</a:t>
              </a:r>
            </a:p>
          </p:txBody>
        </p:sp>
      </p:grpSp>
      <p:grpSp>
        <p:nvGrpSpPr>
          <p:cNvPr id="48" name="Group 6"/>
          <p:cNvGrpSpPr>
            <a:grpSpLocks/>
          </p:cNvGrpSpPr>
          <p:nvPr/>
        </p:nvGrpSpPr>
        <p:grpSpPr bwMode="auto">
          <a:xfrm>
            <a:off x="2227907" y="2318310"/>
            <a:ext cx="1611435" cy="506412"/>
            <a:chOff x="1032" y="2092"/>
            <a:chExt cx="611" cy="319"/>
          </a:xfrm>
        </p:grpSpPr>
        <p:sp>
          <p:nvSpPr>
            <p:cNvPr id="49" name="Oval 7"/>
            <p:cNvSpPr>
              <a:spLocks noChangeArrowheads="1"/>
            </p:cNvSpPr>
            <p:nvPr/>
          </p:nvSpPr>
          <p:spPr bwMode="auto">
            <a:xfrm>
              <a:off x="1032" y="2092"/>
              <a:ext cx="611" cy="319"/>
            </a:xfrm>
            <a:prstGeom prst="ellips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" name="Text Box 8"/>
            <p:cNvSpPr txBox="1">
              <a:spLocks noChangeArrowheads="1"/>
            </p:cNvSpPr>
            <p:nvPr/>
          </p:nvSpPr>
          <p:spPr bwMode="auto">
            <a:xfrm>
              <a:off x="1076" y="2097"/>
              <a:ext cx="48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s</a:t>
              </a:r>
              <a:r>
                <a:rPr kumimoji="0" lang="en-US" altLang="x-none" sz="2400" b="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</a:t>
              </a: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</a:t>
              </a: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r</a:t>
              </a:r>
              <a:r>
                <a:rPr kumimoji="0" lang="en-US" altLang="x-none" sz="2400" b="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</a:t>
              </a: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</a:t>
              </a: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d</a:t>
              </a:r>
              <a:r>
                <a:rPr kumimoji="0" lang="en-US" altLang="x-none" sz="2400" b="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</a:t>
              </a: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 -</a:t>
              </a:r>
            </a:p>
          </p:txBody>
        </p:sp>
      </p:grpSp>
      <p:grpSp>
        <p:nvGrpSpPr>
          <p:cNvPr id="52" name="Group 6"/>
          <p:cNvGrpSpPr>
            <a:grpSpLocks/>
          </p:cNvGrpSpPr>
          <p:nvPr/>
        </p:nvGrpSpPr>
        <p:grpSpPr bwMode="auto">
          <a:xfrm>
            <a:off x="4649673" y="2375686"/>
            <a:ext cx="2114433" cy="506412"/>
            <a:chOff x="1032" y="2092"/>
            <a:chExt cx="678" cy="319"/>
          </a:xfrm>
        </p:grpSpPr>
        <p:sp>
          <p:nvSpPr>
            <p:cNvPr id="53" name="Oval 7"/>
            <p:cNvSpPr>
              <a:spLocks noChangeArrowheads="1"/>
            </p:cNvSpPr>
            <p:nvPr/>
          </p:nvSpPr>
          <p:spPr bwMode="auto">
            <a:xfrm>
              <a:off x="1032" y="2092"/>
              <a:ext cx="611" cy="319"/>
            </a:xfrm>
            <a:prstGeom prst="ellips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4" name="Text Box 8"/>
            <p:cNvSpPr txBox="1">
              <a:spLocks noChangeArrowheads="1"/>
            </p:cNvSpPr>
            <p:nvPr/>
          </p:nvSpPr>
          <p:spPr bwMode="auto">
            <a:xfrm>
              <a:off x="1076" y="2097"/>
              <a:ext cx="63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s</a:t>
              </a:r>
              <a:r>
                <a:rPr kumimoji="0" lang="en-US" altLang="x-none" sz="2400" b="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</a:t>
              </a: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r</a:t>
              </a:r>
              <a:r>
                <a:rPr kumimoji="0" lang="en-US" altLang="x-none" sz="2400" b="0" i="0" u="none" strike="noStrike" kern="1200" cap="none" spc="0" normalizeH="0" baseline="-25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n+1</a:t>
              </a: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-  </a:t>
              </a:r>
              <a:r>
                <a:rPr kumimoji="0" lang="en-US" altLang="x-none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ACK</a:t>
              </a:r>
              <a:endPara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59" name="Group 6"/>
          <p:cNvGrpSpPr>
            <a:grpSpLocks/>
          </p:cNvGrpSpPr>
          <p:nvPr/>
        </p:nvGrpSpPr>
        <p:grpSpPr bwMode="auto">
          <a:xfrm>
            <a:off x="2080881" y="3898770"/>
            <a:ext cx="1905485" cy="506412"/>
            <a:chOff x="1032" y="2092"/>
            <a:chExt cx="611" cy="319"/>
          </a:xfrm>
        </p:grpSpPr>
        <p:sp>
          <p:nvSpPr>
            <p:cNvPr id="60" name="Oval 7"/>
            <p:cNvSpPr>
              <a:spLocks noChangeArrowheads="1"/>
            </p:cNvSpPr>
            <p:nvPr/>
          </p:nvSpPr>
          <p:spPr bwMode="auto">
            <a:xfrm>
              <a:off x="1032" y="2092"/>
              <a:ext cx="611" cy="319"/>
            </a:xfrm>
            <a:prstGeom prst="ellips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61" name="Text Box 8"/>
            <p:cNvSpPr txBox="1">
              <a:spLocks noChangeArrowheads="1"/>
            </p:cNvSpPr>
            <p:nvPr/>
          </p:nvSpPr>
          <p:spPr bwMode="auto">
            <a:xfrm>
              <a:off x="1076" y="2097"/>
              <a:ext cx="47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s</a:t>
              </a:r>
              <a:r>
                <a:rPr kumimoji="0" lang="en-US" altLang="x-none" sz="2400" b="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</a:t>
              </a: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</a:t>
              </a: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r</a:t>
              </a:r>
              <a:r>
                <a:rPr kumimoji="0" lang="en-US" altLang="x-none" sz="2400" b="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</a:t>
              </a: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-  </a:t>
              </a:r>
              <a:r>
                <a:rPr kumimoji="0" lang="en-US" altLang="x-none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NAK</a:t>
              </a:r>
              <a:endPara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64" name="Group 6"/>
          <p:cNvGrpSpPr>
            <a:grpSpLocks/>
          </p:cNvGrpSpPr>
          <p:nvPr/>
        </p:nvGrpSpPr>
        <p:grpSpPr bwMode="auto">
          <a:xfrm>
            <a:off x="4449642" y="5409237"/>
            <a:ext cx="1905485" cy="506412"/>
            <a:chOff x="1032" y="2092"/>
            <a:chExt cx="611" cy="319"/>
          </a:xfrm>
        </p:grpSpPr>
        <p:sp>
          <p:nvSpPr>
            <p:cNvPr id="65" name="Oval 7"/>
            <p:cNvSpPr>
              <a:spLocks noChangeArrowheads="1"/>
            </p:cNvSpPr>
            <p:nvPr/>
          </p:nvSpPr>
          <p:spPr bwMode="auto">
            <a:xfrm>
              <a:off x="1032" y="2092"/>
              <a:ext cx="611" cy="319"/>
            </a:xfrm>
            <a:prstGeom prst="ellips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66" name="Text Box 8"/>
            <p:cNvSpPr txBox="1">
              <a:spLocks noChangeArrowheads="1"/>
            </p:cNvSpPr>
            <p:nvPr/>
          </p:nvSpPr>
          <p:spPr bwMode="auto">
            <a:xfrm>
              <a:off x="1076" y="2097"/>
              <a:ext cx="54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s</a:t>
              </a:r>
              <a:r>
                <a:rPr kumimoji="0" lang="en-US" altLang="x-none" sz="2400" b="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</a:t>
              </a: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r</a:t>
              </a:r>
              <a:r>
                <a:rPr kumimoji="0" lang="en-US" altLang="x-none" sz="2400" b="0" i="0" u="none" strike="noStrike" kern="1200" cap="none" spc="0" normalizeH="0" baseline="-25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n+1</a:t>
              </a: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-  </a:t>
              </a:r>
              <a:r>
                <a:rPr kumimoji="0" lang="en-US" altLang="x-none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NAK</a:t>
              </a:r>
              <a:endPara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67" name="Group 6"/>
          <p:cNvGrpSpPr>
            <a:grpSpLocks/>
          </p:cNvGrpSpPr>
          <p:nvPr/>
        </p:nvGrpSpPr>
        <p:grpSpPr bwMode="auto">
          <a:xfrm>
            <a:off x="4536639" y="3903557"/>
            <a:ext cx="1614072" cy="506412"/>
            <a:chOff x="1032" y="2092"/>
            <a:chExt cx="612" cy="319"/>
          </a:xfrm>
        </p:grpSpPr>
        <p:sp>
          <p:nvSpPr>
            <p:cNvPr id="68" name="Oval 7"/>
            <p:cNvSpPr>
              <a:spLocks noChangeArrowheads="1"/>
            </p:cNvSpPr>
            <p:nvPr/>
          </p:nvSpPr>
          <p:spPr bwMode="auto">
            <a:xfrm>
              <a:off x="1032" y="2092"/>
              <a:ext cx="611" cy="319"/>
            </a:xfrm>
            <a:prstGeom prst="ellips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69" name="Text Box 8"/>
            <p:cNvSpPr txBox="1">
              <a:spLocks noChangeArrowheads="1"/>
            </p:cNvSpPr>
            <p:nvPr/>
          </p:nvSpPr>
          <p:spPr bwMode="auto">
            <a:xfrm>
              <a:off x="1076" y="2097"/>
              <a:ext cx="56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s</a:t>
              </a:r>
              <a:r>
                <a:rPr kumimoji="0" lang="en-US" altLang="x-none" sz="2400" b="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</a:t>
              </a: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r</a:t>
              </a:r>
              <a:r>
                <a:rPr kumimoji="0" lang="en-US" altLang="x-none" sz="2400" b="0" i="0" u="none" strike="noStrike" kern="1200" cap="none" spc="0" normalizeH="0" baseline="-25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n+1</a:t>
              </a: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</a:t>
              </a: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d</a:t>
              </a:r>
              <a:r>
                <a:rPr kumimoji="0" lang="en-US" altLang="x-none" sz="2400" b="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</a:t>
              </a: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 -</a:t>
              </a:r>
            </a:p>
          </p:txBody>
        </p:sp>
      </p:grpSp>
      <p:grpSp>
        <p:nvGrpSpPr>
          <p:cNvPr id="70" name="Group 6"/>
          <p:cNvGrpSpPr>
            <a:grpSpLocks/>
          </p:cNvGrpSpPr>
          <p:nvPr/>
        </p:nvGrpSpPr>
        <p:grpSpPr bwMode="auto">
          <a:xfrm>
            <a:off x="7245060" y="2334184"/>
            <a:ext cx="2322017" cy="506412"/>
            <a:chOff x="1032" y="2092"/>
            <a:chExt cx="763" cy="319"/>
          </a:xfrm>
        </p:grpSpPr>
        <p:sp>
          <p:nvSpPr>
            <p:cNvPr id="71" name="Oval 7"/>
            <p:cNvSpPr>
              <a:spLocks noChangeArrowheads="1"/>
            </p:cNvSpPr>
            <p:nvPr/>
          </p:nvSpPr>
          <p:spPr bwMode="auto">
            <a:xfrm>
              <a:off x="1032" y="2092"/>
              <a:ext cx="611" cy="319"/>
            </a:xfrm>
            <a:prstGeom prst="ellips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72" name="Text Box 8"/>
            <p:cNvSpPr txBox="1">
              <a:spLocks noChangeArrowheads="1"/>
            </p:cNvSpPr>
            <p:nvPr/>
          </p:nvSpPr>
          <p:spPr bwMode="auto">
            <a:xfrm>
              <a:off x="1076" y="2097"/>
              <a:ext cx="71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W</a:t>
              </a:r>
              <a:r>
                <a:rPr kumimoji="0" lang="en-US" altLang="x-none" sz="2400" b="0" i="0" u="none" strike="noStrike" kern="1200" cap="none" spc="0" normalizeH="0" baseline="-25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n+1</a:t>
              </a: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r</a:t>
              </a:r>
              <a:r>
                <a:rPr kumimoji="0" lang="en-US" altLang="x-none" sz="2400" b="0" i="0" u="none" strike="noStrike" kern="1200" cap="none" spc="0" normalizeH="0" baseline="-25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n+1</a:t>
              </a: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 -  -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600609" y="2044427"/>
            <a:ext cx="722008" cy="508379"/>
            <a:chOff x="1600609" y="2044427"/>
            <a:chExt cx="722008" cy="508379"/>
          </a:xfrm>
        </p:grpSpPr>
        <p:sp>
          <p:nvSpPr>
            <p:cNvPr id="73" name="Rectangle 72"/>
            <p:cNvSpPr/>
            <p:nvPr/>
          </p:nvSpPr>
          <p:spPr>
            <a:xfrm>
              <a:off x="1684301" y="2044427"/>
              <a:ext cx="63831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s </a:t>
              </a: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d</a:t>
              </a:r>
              <a:r>
                <a:rPr kumimoji="0" lang="en-US" altLang="x-none" sz="2400" b="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</a:t>
              </a:r>
              <a:endPara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74" name="Freeform 30"/>
            <p:cNvSpPr>
              <a:spLocks/>
            </p:cNvSpPr>
            <p:nvPr/>
          </p:nvSpPr>
          <p:spPr bwMode="auto">
            <a:xfrm flipV="1">
              <a:off x="1600609" y="2507087"/>
              <a:ext cx="634383" cy="45719"/>
            </a:xfrm>
            <a:custGeom>
              <a:avLst/>
              <a:gdLst>
                <a:gd name="T0" fmla="*/ 0 w 722"/>
                <a:gd name="T1" fmla="*/ 0 h 90"/>
                <a:gd name="T2" fmla="*/ 2147483647 w 722"/>
                <a:gd name="T3" fmla="*/ 2147483647 h 90"/>
                <a:gd name="T4" fmla="*/ 2147483647 w 722"/>
                <a:gd name="T5" fmla="*/ 0 h 90"/>
                <a:gd name="T6" fmla="*/ 0 60000 65536"/>
                <a:gd name="T7" fmla="*/ 0 60000 65536"/>
                <a:gd name="T8" fmla="*/ 0 60000 65536"/>
                <a:gd name="T9" fmla="*/ 0 w 722"/>
                <a:gd name="T10" fmla="*/ 0 h 90"/>
                <a:gd name="T11" fmla="*/ 722 w 722"/>
                <a:gd name="T12" fmla="*/ 90 h 9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2" h="90">
                  <a:moveTo>
                    <a:pt x="0" y="0"/>
                  </a:moveTo>
                  <a:cubicBezTo>
                    <a:pt x="155" y="45"/>
                    <a:pt x="310" y="90"/>
                    <a:pt x="430" y="90"/>
                  </a:cubicBezTo>
                  <a:cubicBezTo>
                    <a:pt x="550" y="90"/>
                    <a:pt x="636" y="45"/>
                    <a:pt x="72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820378" y="1583293"/>
            <a:ext cx="877484" cy="1061510"/>
            <a:chOff x="3820378" y="1583293"/>
            <a:chExt cx="877484" cy="1061510"/>
          </a:xfrm>
        </p:grpSpPr>
        <p:sp>
          <p:nvSpPr>
            <p:cNvPr id="75" name="Freeform 30"/>
            <p:cNvSpPr>
              <a:spLocks/>
            </p:cNvSpPr>
            <p:nvPr/>
          </p:nvSpPr>
          <p:spPr bwMode="auto">
            <a:xfrm flipV="1">
              <a:off x="3921502" y="2532492"/>
              <a:ext cx="670563" cy="49472"/>
            </a:xfrm>
            <a:custGeom>
              <a:avLst/>
              <a:gdLst>
                <a:gd name="T0" fmla="*/ 0 w 722"/>
                <a:gd name="T1" fmla="*/ 0 h 90"/>
                <a:gd name="T2" fmla="*/ 2147483647 w 722"/>
                <a:gd name="T3" fmla="*/ 2147483647 h 90"/>
                <a:gd name="T4" fmla="*/ 2147483647 w 722"/>
                <a:gd name="T5" fmla="*/ 0 h 90"/>
                <a:gd name="T6" fmla="*/ 0 60000 65536"/>
                <a:gd name="T7" fmla="*/ 0 60000 65536"/>
                <a:gd name="T8" fmla="*/ 0 60000 65536"/>
                <a:gd name="T9" fmla="*/ 0 w 722"/>
                <a:gd name="T10" fmla="*/ 0 h 90"/>
                <a:gd name="T11" fmla="*/ 722 w 722"/>
                <a:gd name="T12" fmla="*/ 90 h 9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2" h="90">
                  <a:moveTo>
                    <a:pt x="0" y="0"/>
                  </a:moveTo>
                  <a:cubicBezTo>
                    <a:pt x="155" y="45"/>
                    <a:pt x="310" y="90"/>
                    <a:pt x="430" y="90"/>
                  </a:cubicBezTo>
                  <a:cubicBezTo>
                    <a:pt x="550" y="90"/>
                    <a:pt x="636" y="45"/>
                    <a:pt x="72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3875779" y="1583293"/>
              <a:ext cx="63831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r </a:t>
              </a: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d</a:t>
              </a:r>
              <a:r>
                <a:rPr kumimoji="0" lang="en-US" altLang="x-none" sz="2400" b="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</a:t>
              </a:r>
              <a:endPara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3820378" y="1875362"/>
              <a:ext cx="877484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d</a:t>
              </a: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eliv</a:t>
              </a:r>
              <a:endPara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 ACK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602952" y="1991990"/>
            <a:ext cx="998094" cy="602385"/>
            <a:chOff x="6602952" y="1991990"/>
            <a:chExt cx="998094" cy="602385"/>
          </a:xfrm>
        </p:grpSpPr>
        <p:sp>
          <p:nvSpPr>
            <p:cNvPr id="76" name="Freeform 30"/>
            <p:cNvSpPr>
              <a:spLocks/>
            </p:cNvSpPr>
            <p:nvPr/>
          </p:nvSpPr>
          <p:spPr bwMode="auto">
            <a:xfrm flipV="1">
              <a:off x="6604197" y="2548656"/>
              <a:ext cx="634383" cy="45719"/>
            </a:xfrm>
            <a:custGeom>
              <a:avLst/>
              <a:gdLst>
                <a:gd name="T0" fmla="*/ 0 w 722"/>
                <a:gd name="T1" fmla="*/ 0 h 90"/>
                <a:gd name="T2" fmla="*/ 2147483647 w 722"/>
                <a:gd name="T3" fmla="*/ 2147483647 h 90"/>
                <a:gd name="T4" fmla="*/ 2147483647 w 722"/>
                <a:gd name="T5" fmla="*/ 0 h 90"/>
                <a:gd name="T6" fmla="*/ 0 60000 65536"/>
                <a:gd name="T7" fmla="*/ 0 60000 65536"/>
                <a:gd name="T8" fmla="*/ 0 60000 65536"/>
                <a:gd name="T9" fmla="*/ 0 w 722"/>
                <a:gd name="T10" fmla="*/ 0 h 90"/>
                <a:gd name="T11" fmla="*/ 722 w 722"/>
                <a:gd name="T12" fmla="*/ 90 h 9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2" h="90">
                  <a:moveTo>
                    <a:pt x="0" y="0"/>
                  </a:moveTo>
                  <a:cubicBezTo>
                    <a:pt x="155" y="45"/>
                    <a:pt x="310" y="90"/>
                    <a:pt x="430" y="90"/>
                  </a:cubicBezTo>
                  <a:cubicBezTo>
                    <a:pt x="550" y="90"/>
                    <a:pt x="636" y="45"/>
                    <a:pt x="72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6602952" y="1991990"/>
              <a:ext cx="99809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r ACK</a:t>
              </a:r>
              <a:endPara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665241" y="2839095"/>
            <a:ext cx="1176925" cy="1202520"/>
            <a:chOff x="1665241" y="2839095"/>
            <a:chExt cx="1176925" cy="1202520"/>
          </a:xfrm>
        </p:grpSpPr>
        <p:sp>
          <p:nvSpPr>
            <p:cNvPr id="85" name="Freeform 30"/>
            <p:cNvSpPr>
              <a:spLocks/>
            </p:cNvSpPr>
            <p:nvPr/>
          </p:nvSpPr>
          <p:spPr bwMode="auto">
            <a:xfrm rot="16200000" flipV="1">
              <a:off x="2199574" y="3332330"/>
              <a:ext cx="1059675" cy="73205"/>
            </a:xfrm>
            <a:custGeom>
              <a:avLst/>
              <a:gdLst>
                <a:gd name="T0" fmla="*/ 0 w 722"/>
                <a:gd name="T1" fmla="*/ 0 h 90"/>
                <a:gd name="T2" fmla="*/ 2147483647 w 722"/>
                <a:gd name="T3" fmla="*/ 2147483647 h 90"/>
                <a:gd name="T4" fmla="*/ 2147483647 w 722"/>
                <a:gd name="T5" fmla="*/ 0 h 90"/>
                <a:gd name="T6" fmla="*/ 0 60000 65536"/>
                <a:gd name="T7" fmla="*/ 0 60000 65536"/>
                <a:gd name="T8" fmla="*/ 0 60000 65536"/>
                <a:gd name="T9" fmla="*/ 0 w 722"/>
                <a:gd name="T10" fmla="*/ 0 h 90"/>
                <a:gd name="T11" fmla="*/ 722 w 722"/>
                <a:gd name="T12" fmla="*/ 90 h 9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2" h="90">
                  <a:moveTo>
                    <a:pt x="0" y="0"/>
                  </a:moveTo>
                  <a:cubicBezTo>
                    <a:pt x="155" y="45"/>
                    <a:pt x="310" y="90"/>
                    <a:pt x="430" y="90"/>
                  </a:cubicBezTo>
                  <a:cubicBezTo>
                    <a:pt x="550" y="90"/>
                    <a:pt x="636" y="45"/>
                    <a:pt x="72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1665241" y="2841286"/>
              <a:ext cx="1176925" cy="120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r NAK|</a:t>
              </a:r>
              <a:b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</a:b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r NAK^</a:t>
              </a:r>
              <a:b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</a:b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s </a:t>
              </a: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d</a:t>
              </a:r>
              <a:r>
                <a:rPr kumimoji="0" lang="en-US" altLang="x-none" sz="2400" b="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n</a:t>
              </a:r>
              <a:endPara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269716" y="2846845"/>
            <a:ext cx="1073143" cy="1059675"/>
            <a:chOff x="3269716" y="2846845"/>
            <a:chExt cx="1073143" cy="1059675"/>
          </a:xfrm>
        </p:grpSpPr>
        <p:sp>
          <p:nvSpPr>
            <p:cNvPr id="80" name="Freeform 30"/>
            <p:cNvSpPr>
              <a:spLocks/>
            </p:cNvSpPr>
            <p:nvPr/>
          </p:nvSpPr>
          <p:spPr bwMode="auto">
            <a:xfrm rot="5627857" flipV="1">
              <a:off x="2776481" y="3340080"/>
              <a:ext cx="1059675" cy="73205"/>
            </a:xfrm>
            <a:custGeom>
              <a:avLst/>
              <a:gdLst>
                <a:gd name="T0" fmla="*/ 0 w 722"/>
                <a:gd name="T1" fmla="*/ 0 h 90"/>
                <a:gd name="T2" fmla="*/ 2147483647 w 722"/>
                <a:gd name="T3" fmla="*/ 2147483647 h 90"/>
                <a:gd name="T4" fmla="*/ 2147483647 w 722"/>
                <a:gd name="T5" fmla="*/ 0 h 90"/>
                <a:gd name="T6" fmla="*/ 0 60000 65536"/>
                <a:gd name="T7" fmla="*/ 0 60000 65536"/>
                <a:gd name="T8" fmla="*/ 0 60000 65536"/>
                <a:gd name="T9" fmla="*/ 0 w 722"/>
                <a:gd name="T10" fmla="*/ 0 h 90"/>
                <a:gd name="T11" fmla="*/ 722 w 722"/>
                <a:gd name="T12" fmla="*/ 90 h 9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2" h="90">
                  <a:moveTo>
                    <a:pt x="0" y="0"/>
                  </a:moveTo>
                  <a:cubicBezTo>
                    <a:pt x="155" y="45"/>
                    <a:pt x="310" y="90"/>
                    <a:pt x="430" y="90"/>
                  </a:cubicBezTo>
                  <a:cubicBezTo>
                    <a:pt x="550" y="90"/>
                    <a:pt x="636" y="45"/>
                    <a:pt x="72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87" name="Rectangle 86"/>
            <p:cNvSpPr/>
            <p:nvPr/>
          </p:nvSpPr>
          <p:spPr>
            <a:xfrm>
              <a:off x="3292571" y="2994157"/>
              <a:ext cx="1050288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r </a:t>
              </a: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d</a:t>
              </a:r>
              <a:r>
                <a:rPr kumimoji="0" lang="en-US" altLang="x-none" sz="2400" b="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</a:t>
              </a: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^</a:t>
              </a:r>
              <a:b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</a:b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s NAK</a:t>
              </a:r>
              <a:endPara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441756" y="2863297"/>
            <a:ext cx="877484" cy="1059675"/>
            <a:chOff x="4455068" y="2878249"/>
            <a:chExt cx="877484" cy="1059675"/>
          </a:xfrm>
        </p:grpSpPr>
        <p:sp>
          <p:nvSpPr>
            <p:cNvPr id="83" name="Freeform 30"/>
            <p:cNvSpPr>
              <a:spLocks/>
            </p:cNvSpPr>
            <p:nvPr/>
          </p:nvSpPr>
          <p:spPr bwMode="auto">
            <a:xfrm rot="16200000" flipV="1">
              <a:off x="4706132" y="3371484"/>
              <a:ext cx="1059675" cy="73205"/>
            </a:xfrm>
            <a:custGeom>
              <a:avLst/>
              <a:gdLst>
                <a:gd name="T0" fmla="*/ 0 w 722"/>
                <a:gd name="T1" fmla="*/ 0 h 90"/>
                <a:gd name="T2" fmla="*/ 2147483647 w 722"/>
                <a:gd name="T3" fmla="*/ 2147483647 h 90"/>
                <a:gd name="T4" fmla="*/ 2147483647 w 722"/>
                <a:gd name="T5" fmla="*/ 0 h 90"/>
                <a:gd name="T6" fmla="*/ 0 60000 65536"/>
                <a:gd name="T7" fmla="*/ 0 60000 65536"/>
                <a:gd name="T8" fmla="*/ 0 60000 65536"/>
                <a:gd name="T9" fmla="*/ 0 w 722"/>
                <a:gd name="T10" fmla="*/ 0 h 90"/>
                <a:gd name="T11" fmla="*/ 722 w 722"/>
                <a:gd name="T12" fmla="*/ 90 h 9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2" h="90">
                  <a:moveTo>
                    <a:pt x="0" y="0"/>
                  </a:moveTo>
                  <a:cubicBezTo>
                    <a:pt x="155" y="45"/>
                    <a:pt x="310" y="90"/>
                    <a:pt x="430" y="90"/>
                  </a:cubicBezTo>
                  <a:cubicBezTo>
                    <a:pt x="550" y="90"/>
                    <a:pt x="636" y="45"/>
                    <a:pt x="72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4455068" y="3019549"/>
              <a:ext cx="877484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r </a:t>
              </a: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d</a:t>
              </a:r>
              <a:r>
                <a:rPr kumimoji="0" lang="en-US" altLang="x-none" sz="2400" b="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</a:t>
              </a:r>
              <a:endParaRPr kumimoji="0" lang="en-US" altLang="x-none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 ACK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007419" y="4347668"/>
            <a:ext cx="1176925" cy="1200329"/>
            <a:chOff x="4007419" y="4347668"/>
            <a:chExt cx="1176925" cy="1200329"/>
          </a:xfrm>
        </p:grpSpPr>
        <p:sp>
          <p:nvSpPr>
            <p:cNvPr id="84" name="Freeform 30"/>
            <p:cNvSpPr>
              <a:spLocks/>
            </p:cNvSpPr>
            <p:nvPr/>
          </p:nvSpPr>
          <p:spPr bwMode="auto">
            <a:xfrm rot="16200000" flipV="1">
              <a:off x="4617904" y="4891257"/>
              <a:ext cx="1059675" cy="73205"/>
            </a:xfrm>
            <a:custGeom>
              <a:avLst/>
              <a:gdLst>
                <a:gd name="T0" fmla="*/ 0 w 722"/>
                <a:gd name="T1" fmla="*/ 0 h 90"/>
                <a:gd name="T2" fmla="*/ 2147483647 w 722"/>
                <a:gd name="T3" fmla="*/ 2147483647 h 90"/>
                <a:gd name="T4" fmla="*/ 2147483647 w 722"/>
                <a:gd name="T5" fmla="*/ 0 h 90"/>
                <a:gd name="T6" fmla="*/ 0 60000 65536"/>
                <a:gd name="T7" fmla="*/ 0 60000 65536"/>
                <a:gd name="T8" fmla="*/ 0 60000 65536"/>
                <a:gd name="T9" fmla="*/ 0 w 722"/>
                <a:gd name="T10" fmla="*/ 0 h 90"/>
                <a:gd name="T11" fmla="*/ 722 w 722"/>
                <a:gd name="T12" fmla="*/ 90 h 9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2" h="90">
                  <a:moveTo>
                    <a:pt x="0" y="0"/>
                  </a:moveTo>
                  <a:cubicBezTo>
                    <a:pt x="155" y="45"/>
                    <a:pt x="310" y="90"/>
                    <a:pt x="430" y="90"/>
                  </a:cubicBezTo>
                  <a:cubicBezTo>
                    <a:pt x="550" y="90"/>
                    <a:pt x="636" y="45"/>
                    <a:pt x="72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4007419" y="4347668"/>
              <a:ext cx="1176925" cy="120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r NAK|</a:t>
              </a:r>
              <a:b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</a:b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r NAK^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 </a:t>
              </a:r>
              <a:r>
                <a:rPr kumimoji="0" lang="en-US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d</a:t>
              </a:r>
              <a:r>
                <a:rPr kumimoji="0" lang="en-US" sz="2400" b="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n</a:t>
              </a:r>
              <a:endPara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750436" y="4396686"/>
            <a:ext cx="878095" cy="1059675"/>
            <a:chOff x="5750436" y="4396686"/>
            <a:chExt cx="878095" cy="1059675"/>
          </a:xfrm>
        </p:grpSpPr>
        <p:sp>
          <p:nvSpPr>
            <p:cNvPr id="82" name="Freeform 30"/>
            <p:cNvSpPr>
              <a:spLocks/>
            </p:cNvSpPr>
            <p:nvPr/>
          </p:nvSpPr>
          <p:spPr bwMode="auto">
            <a:xfrm rot="5627857" flipV="1">
              <a:off x="5258335" y="4888787"/>
              <a:ext cx="1059675" cy="75473"/>
            </a:xfrm>
            <a:custGeom>
              <a:avLst/>
              <a:gdLst>
                <a:gd name="T0" fmla="*/ 0 w 722"/>
                <a:gd name="T1" fmla="*/ 0 h 90"/>
                <a:gd name="T2" fmla="*/ 2147483647 w 722"/>
                <a:gd name="T3" fmla="*/ 2147483647 h 90"/>
                <a:gd name="T4" fmla="*/ 2147483647 w 722"/>
                <a:gd name="T5" fmla="*/ 0 h 90"/>
                <a:gd name="T6" fmla="*/ 0 60000 65536"/>
                <a:gd name="T7" fmla="*/ 0 60000 65536"/>
                <a:gd name="T8" fmla="*/ 0 60000 65536"/>
                <a:gd name="T9" fmla="*/ 0 w 722"/>
                <a:gd name="T10" fmla="*/ 0 h 90"/>
                <a:gd name="T11" fmla="*/ 722 w 722"/>
                <a:gd name="T12" fmla="*/ 90 h 9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2" h="90">
                  <a:moveTo>
                    <a:pt x="0" y="0"/>
                  </a:moveTo>
                  <a:cubicBezTo>
                    <a:pt x="155" y="45"/>
                    <a:pt x="310" y="90"/>
                    <a:pt x="430" y="90"/>
                  </a:cubicBezTo>
                  <a:cubicBezTo>
                    <a:pt x="550" y="90"/>
                    <a:pt x="636" y="45"/>
                    <a:pt x="72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5796252" y="4510532"/>
              <a:ext cx="832279" cy="7386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r </a:t>
              </a: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d</a:t>
              </a:r>
              <a:r>
                <a:rPr kumimoji="0" lang="en-US" altLang="x-none" sz="2400" b="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</a:t>
              </a: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^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 NAK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904877" y="2891297"/>
            <a:ext cx="1197122" cy="1059675"/>
            <a:chOff x="5904877" y="2891297"/>
            <a:chExt cx="1197122" cy="1059675"/>
          </a:xfrm>
        </p:grpSpPr>
        <p:sp>
          <p:nvSpPr>
            <p:cNvPr id="81" name="Freeform 30"/>
            <p:cNvSpPr>
              <a:spLocks/>
            </p:cNvSpPr>
            <p:nvPr/>
          </p:nvSpPr>
          <p:spPr bwMode="auto">
            <a:xfrm rot="5627857" flipV="1">
              <a:off x="5411642" y="3384532"/>
              <a:ext cx="1059675" cy="73205"/>
            </a:xfrm>
            <a:custGeom>
              <a:avLst/>
              <a:gdLst>
                <a:gd name="T0" fmla="*/ 0 w 722"/>
                <a:gd name="T1" fmla="*/ 0 h 90"/>
                <a:gd name="T2" fmla="*/ 2147483647 w 722"/>
                <a:gd name="T3" fmla="*/ 2147483647 h 90"/>
                <a:gd name="T4" fmla="*/ 2147483647 w 722"/>
                <a:gd name="T5" fmla="*/ 0 h 90"/>
                <a:gd name="T6" fmla="*/ 0 60000 65536"/>
                <a:gd name="T7" fmla="*/ 0 60000 65536"/>
                <a:gd name="T8" fmla="*/ 0 60000 65536"/>
                <a:gd name="T9" fmla="*/ 0 w 722"/>
                <a:gd name="T10" fmla="*/ 0 h 90"/>
                <a:gd name="T11" fmla="*/ 722 w 722"/>
                <a:gd name="T12" fmla="*/ 90 h 9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2" h="90">
                  <a:moveTo>
                    <a:pt x="0" y="0"/>
                  </a:moveTo>
                  <a:cubicBezTo>
                    <a:pt x="155" y="45"/>
                    <a:pt x="310" y="90"/>
                    <a:pt x="430" y="90"/>
                  </a:cubicBezTo>
                  <a:cubicBezTo>
                    <a:pt x="550" y="90"/>
                    <a:pt x="636" y="45"/>
                    <a:pt x="722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5959635" y="2987298"/>
              <a:ext cx="1142364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r ACK^</a:t>
              </a:r>
              <a:endParaRPr kumimoji="0" lang="en-US" altLang="x-none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s </a:t>
              </a:r>
              <a:r>
                <a:rPr kumimoji="0" lang="en-US" altLang="x-none" sz="2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d</a:t>
              </a:r>
              <a:r>
                <a:rPr kumimoji="0" lang="en-US" altLang="x-none" sz="2400" b="0" i="0" u="none" strike="noStrike" kern="1200" cap="none" spc="0" normalizeH="0" baseline="-2500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n</a:t>
              </a:r>
              <a:endParaRPr kumimoji="0" lang="en-US" altLang="x-none" sz="24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260141" y="5970630"/>
            <a:ext cx="57109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Execution traces of rdt2.1b are all that can be generated by the finite state machine above.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7343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855B5DC-B218-334F-B816-2AF375465FCC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333375" y="150813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3600" b="0" i="0" u="sng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rdt</a:t>
            </a:r>
            <a:r>
              <a:rPr kumimoji="0" lang="en-US" altLang="zh-CN" sz="3600" b="0" i="0" u="sng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2</a:t>
            </a:r>
            <a:r>
              <a:rPr kumimoji="0" lang="en-US" altLang="x-none" sz="3600" b="0" i="0" u="sng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.</a:t>
            </a:r>
            <a:r>
              <a:rPr kumimoji="0" lang="en-US" altLang="zh-CN" sz="3600" b="0" i="0" u="sng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1b Analysis: </a:t>
            </a:r>
            <a:r>
              <a:rPr kumimoji="0" lang="en-US" altLang="zh-CN" sz="3600" b="0" i="0" u="sng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宋体" charset="-122"/>
                <a:cs typeface="+mn-cs"/>
              </a:rPr>
              <a:t>State Invariants</a:t>
            </a:r>
            <a:endParaRPr kumimoji="0" lang="en-US" sz="3600" b="0" i="0" u="sng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Comic Sans MS" charset="0"/>
              <a:ea typeface="ＭＳ Ｐゴシック" charset="0"/>
              <a:cs typeface="+mn-cs"/>
            </a:endParaRPr>
          </a:p>
        </p:txBody>
      </p:sp>
      <p:sp>
        <p:nvSpPr>
          <p:cNvPr id="64516" name="Line 15"/>
          <p:cNvSpPr>
            <a:spLocks noChangeShapeType="1"/>
          </p:cNvSpPr>
          <p:nvPr/>
        </p:nvSpPr>
        <p:spPr bwMode="auto">
          <a:xfrm>
            <a:off x="261938" y="3648075"/>
            <a:ext cx="64452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+mn-cs"/>
            </a:endParaRPr>
          </a:p>
        </p:txBody>
      </p:sp>
      <p:sp>
        <p:nvSpPr>
          <p:cNvPr id="64517" name="Rectangle 16"/>
          <p:cNvSpPr>
            <a:spLocks noChangeArrowheads="1"/>
          </p:cNvSpPr>
          <p:nvPr/>
        </p:nvSpPr>
        <p:spPr bwMode="auto">
          <a:xfrm>
            <a:off x="809625" y="3084513"/>
            <a:ext cx="1009650" cy="57308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charset="0"/>
                <a:ea typeface="宋体" charset="0"/>
                <a:cs typeface="宋体" charset="0"/>
              </a:rPr>
              <a:t>s0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+mn-cs"/>
            </a:endParaRPr>
          </a:p>
        </p:txBody>
      </p:sp>
      <p:sp>
        <p:nvSpPr>
          <p:cNvPr id="64518" name="Text Box 21"/>
          <p:cNvSpPr txBox="1">
            <a:spLocks noChangeArrowheads="1"/>
          </p:cNvSpPr>
          <p:nvPr/>
        </p:nvSpPr>
        <p:spPr bwMode="auto">
          <a:xfrm>
            <a:off x="5657850" y="3221038"/>
            <a:ext cx="781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+mn-cs"/>
              </a:rPr>
              <a:t>sender</a:t>
            </a:r>
          </a:p>
        </p:txBody>
      </p:sp>
      <p:sp>
        <p:nvSpPr>
          <p:cNvPr id="64519" name="Rectangle 31"/>
          <p:cNvSpPr>
            <a:spLocks noChangeArrowheads="1"/>
          </p:cNvSpPr>
          <p:nvPr/>
        </p:nvSpPr>
        <p:spPr bwMode="auto">
          <a:xfrm>
            <a:off x="2185988" y="3079750"/>
            <a:ext cx="757237" cy="57308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charset="0"/>
                <a:ea typeface="宋体" charset="0"/>
                <a:cs typeface="宋体" charset="0"/>
              </a:rPr>
              <a:t>s1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+mn-cs"/>
            </a:endParaRPr>
          </a:p>
        </p:txBody>
      </p:sp>
      <p:sp>
        <p:nvSpPr>
          <p:cNvPr id="64520" name="Rectangle 32"/>
          <p:cNvSpPr>
            <a:spLocks noChangeArrowheads="1"/>
          </p:cNvSpPr>
          <p:nvPr/>
        </p:nvSpPr>
        <p:spPr bwMode="auto">
          <a:xfrm>
            <a:off x="3338513" y="3084513"/>
            <a:ext cx="1270000" cy="57308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charset="0"/>
                <a:ea typeface="宋体" charset="0"/>
                <a:cs typeface="宋体" charset="0"/>
              </a:rPr>
              <a:t>s2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+mn-cs"/>
            </a:endParaRP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280988" y="3870325"/>
            <a:ext cx="6445250" cy="582613"/>
            <a:chOff x="280988" y="3870325"/>
            <a:chExt cx="6445250" cy="582613"/>
          </a:xfrm>
        </p:grpSpPr>
        <p:sp>
          <p:nvSpPr>
            <p:cNvPr id="64534" name="Line 20"/>
            <p:cNvSpPr>
              <a:spLocks noChangeShapeType="1"/>
            </p:cNvSpPr>
            <p:nvPr/>
          </p:nvSpPr>
          <p:spPr bwMode="auto">
            <a:xfrm>
              <a:off x="280988" y="4445000"/>
              <a:ext cx="64452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+mn-cs"/>
              </a:endParaRPr>
            </a:p>
          </p:txBody>
        </p:sp>
        <p:sp>
          <p:nvSpPr>
            <p:cNvPr id="64535" name="Text Box 22"/>
            <p:cNvSpPr txBox="1">
              <a:spLocks noChangeArrowheads="1"/>
            </p:cNvSpPr>
            <p:nvPr/>
          </p:nvSpPr>
          <p:spPr bwMode="auto">
            <a:xfrm>
              <a:off x="5649913" y="4027488"/>
              <a:ext cx="100012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+mn-cs"/>
                </a:rPr>
                <a:t>receiver</a:t>
              </a:r>
            </a:p>
          </p:txBody>
        </p:sp>
        <p:sp>
          <p:nvSpPr>
            <p:cNvPr id="64536" name="Rectangle 23"/>
            <p:cNvSpPr>
              <a:spLocks noChangeArrowheads="1"/>
            </p:cNvSpPr>
            <p:nvPr/>
          </p:nvSpPr>
          <p:spPr bwMode="auto">
            <a:xfrm>
              <a:off x="417513" y="3876675"/>
              <a:ext cx="1116012" cy="573088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charset="0"/>
                  <a:ea typeface="宋体" charset="0"/>
                  <a:cs typeface="宋体" charset="0"/>
                </a:rPr>
                <a:t>w0</a:t>
              </a: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+mn-cs"/>
              </a:endParaRPr>
            </a:p>
          </p:txBody>
        </p:sp>
        <p:sp>
          <p:nvSpPr>
            <p:cNvPr id="64537" name="Rectangle 29"/>
            <p:cNvSpPr>
              <a:spLocks noChangeArrowheads="1"/>
            </p:cNvSpPr>
            <p:nvPr/>
          </p:nvSpPr>
          <p:spPr bwMode="auto">
            <a:xfrm>
              <a:off x="1511300" y="3879850"/>
              <a:ext cx="1143000" cy="573088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charset="0"/>
                  <a:ea typeface="宋体" charset="0"/>
                  <a:cs typeface="宋体" charset="0"/>
                </a:rPr>
                <a:t>w1</a:t>
              </a: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+mn-cs"/>
              </a:endParaRPr>
            </a:p>
          </p:txBody>
        </p:sp>
        <p:sp>
          <p:nvSpPr>
            <p:cNvPr id="64538" name="Rectangle 30"/>
            <p:cNvSpPr>
              <a:spLocks noChangeArrowheads="1"/>
            </p:cNvSpPr>
            <p:nvPr/>
          </p:nvSpPr>
          <p:spPr bwMode="auto">
            <a:xfrm>
              <a:off x="2620963" y="3875088"/>
              <a:ext cx="1303337" cy="57308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charset="0"/>
                  <a:ea typeface="宋体" charset="0"/>
                  <a:cs typeface="宋体" charset="0"/>
                </a:rPr>
                <a:t>w2</a:t>
              </a: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+mn-cs"/>
              </a:endParaRPr>
            </a:p>
          </p:txBody>
        </p:sp>
        <p:sp>
          <p:nvSpPr>
            <p:cNvPr id="64539" name="Rectangle 33"/>
            <p:cNvSpPr>
              <a:spLocks noChangeArrowheads="1"/>
            </p:cNvSpPr>
            <p:nvPr/>
          </p:nvSpPr>
          <p:spPr bwMode="auto">
            <a:xfrm>
              <a:off x="3919538" y="3870325"/>
              <a:ext cx="1593850" cy="573088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charset="0"/>
                  <a:ea typeface="宋体" charset="0"/>
                  <a:cs typeface="宋体" charset="0"/>
                </a:rPr>
                <a:t>w3</a:t>
              </a: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+mn-cs"/>
              </a:endParaRPr>
            </a:p>
          </p:txBody>
        </p:sp>
      </p:grpSp>
      <p:sp>
        <p:nvSpPr>
          <p:cNvPr id="64522" name="Rectangle 34"/>
          <p:cNvSpPr>
            <a:spLocks noChangeArrowheads="1"/>
          </p:cNvSpPr>
          <p:nvPr/>
        </p:nvSpPr>
        <p:spPr bwMode="auto">
          <a:xfrm>
            <a:off x="4618038" y="3078163"/>
            <a:ext cx="574675" cy="57308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charset="0"/>
                <a:ea typeface="宋体" charset="0"/>
                <a:cs typeface="宋体" charset="0"/>
              </a:rPr>
              <a:t>w3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Times New Roman" charset="0"/>
              <a:ea typeface="ＭＳ Ｐゴシック" charset="0"/>
              <a:cs typeface="+mn-cs"/>
            </a:endParaRPr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1039813" y="3633788"/>
            <a:ext cx="920750" cy="2619375"/>
            <a:chOff x="1039813" y="3633788"/>
            <a:chExt cx="920750" cy="2619375"/>
          </a:xfrm>
        </p:grpSpPr>
        <p:sp>
          <p:nvSpPr>
            <p:cNvPr id="64532" name="Line 35"/>
            <p:cNvSpPr>
              <a:spLocks noChangeShapeType="1"/>
            </p:cNvSpPr>
            <p:nvPr/>
          </p:nvSpPr>
          <p:spPr bwMode="auto">
            <a:xfrm>
              <a:off x="1512888" y="3633788"/>
              <a:ext cx="0" cy="14668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+mn-cs"/>
              </a:endParaRPr>
            </a:p>
          </p:txBody>
        </p:sp>
        <p:sp>
          <p:nvSpPr>
            <p:cNvPr id="64533" name="Text Box 36"/>
            <p:cNvSpPr txBox="1">
              <a:spLocks noChangeArrowheads="1"/>
            </p:cNvSpPr>
            <p:nvPr/>
          </p:nvSpPr>
          <p:spPr bwMode="auto">
            <a:xfrm>
              <a:off x="1039813" y="5065713"/>
              <a:ext cx="920750" cy="1187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宋体" charset="0"/>
                  <a:cs typeface="宋体" charset="0"/>
                </a:rPr>
                <a:t>first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宋体" charset="0"/>
                  <a:cs typeface="宋体" charset="0"/>
                </a:rPr>
                <a:t>time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宋体" charset="0"/>
                  <a:cs typeface="宋体" charset="0"/>
                </a:rPr>
                <a:t>rcvs 0</a:t>
              </a: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1466850" y="1417638"/>
            <a:ext cx="673100" cy="2420937"/>
            <a:chOff x="1466850" y="1417638"/>
            <a:chExt cx="673100" cy="2420937"/>
          </a:xfrm>
        </p:grpSpPr>
        <p:sp>
          <p:nvSpPr>
            <p:cNvPr id="64530" name="Line 37"/>
            <p:cNvSpPr>
              <a:spLocks noChangeShapeType="1"/>
            </p:cNvSpPr>
            <p:nvPr/>
          </p:nvSpPr>
          <p:spPr bwMode="auto">
            <a:xfrm>
              <a:off x="1793875" y="2744788"/>
              <a:ext cx="0" cy="10937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+mn-cs"/>
              </a:endParaRPr>
            </a:p>
          </p:txBody>
        </p:sp>
        <p:sp>
          <p:nvSpPr>
            <p:cNvPr id="64531" name="Text Box 38"/>
            <p:cNvSpPr txBox="1">
              <a:spLocks noChangeArrowheads="1"/>
            </p:cNvSpPr>
            <p:nvPr/>
          </p:nvSpPr>
          <p:spPr bwMode="auto">
            <a:xfrm>
              <a:off x="1466850" y="1417638"/>
              <a:ext cx="673100" cy="1190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宋体" charset="0"/>
                  <a:cs typeface="宋体" charset="0"/>
                </a:rPr>
                <a:t>first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宋体" charset="0"/>
                  <a:cs typeface="宋体" charset="0"/>
                </a:rPr>
                <a:t>time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宋体" charset="0"/>
                  <a:cs typeface="宋体" charset="0"/>
                </a:rPr>
                <a:t>rcvs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宋体" charset="0"/>
                  <a:cs typeface="宋体" charset="0"/>
                </a:rPr>
                <a:t>ack 0</a:t>
              </a: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+mn-cs"/>
              </a:endParaRPr>
            </a:p>
          </p:txBody>
        </p:sp>
      </p:grpSp>
      <p:sp>
        <p:nvSpPr>
          <p:cNvPr id="64525" name="Rectangle 40"/>
          <p:cNvSpPr>
            <a:spLocks noChangeArrowheads="1"/>
          </p:cNvSpPr>
          <p:nvPr/>
        </p:nvSpPr>
        <p:spPr bwMode="auto">
          <a:xfrm>
            <a:off x="439738" y="3086100"/>
            <a:ext cx="382587" cy="57308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charset="0"/>
                <a:ea typeface="宋体" charset="0"/>
                <a:cs typeface="宋体" charset="0"/>
              </a:rPr>
              <a:t>w0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Times New Roman" charset="0"/>
              <a:ea typeface="ＭＳ Ｐゴシック" charset="0"/>
              <a:cs typeface="+mn-cs"/>
            </a:endParaRPr>
          </a:p>
        </p:txBody>
      </p:sp>
      <p:sp>
        <p:nvSpPr>
          <p:cNvPr id="64526" name="Rectangle 41"/>
          <p:cNvSpPr>
            <a:spLocks noChangeArrowheads="1"/>
          </p:cNvSpPr>
          <p:nvPr/>
        </p:nvSpPr>
        <p:spPr bwMode="auto">
          <a:xfrm>
            <a:off x="1790700" y="3084513"/>
            <a:ext cx="382588" cy="57308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charset="0"/>
                <a:ea typeface="宋体" charset="0"/>
                <a:cs typeface="宋体" charset="0"/>
              </a:rPr>
              <a:t>w1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Times New Roman" charset="0"/>
              <a:ea typeface="ＭＳ Ｐゴシック" charset="0"/>
              <a:cs typeface="+mn-cs"/>
            </a:endParaRPr>
          </a:p>
        </p:txBody>
      </p:sp>
      <p:sp>
        <p:nvSpPr>
          <p:cNvPr id="64527" name="Rectangle 42"/>
          <p:cNvSpPr>
            <a:spLocks noChangeArrowheads="1"/>
          </p:cNvSpPr>
          <p:nvPr/>
        </p:nvSpPr>
        <p:spPr bwMode="auto">
          <a:xfrm>
            <a:off x="2947988" y="3081338"/>
            <a:ext cx="382587" cy="57308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charset="0"/>
                <a:ea typeface="宋体" charset="0"/>
                <a:cs typeface="宋体" charset="0"/>
              </a:rPr>
              <a:t>w2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Times New Roman" charset="0"/>
              <a:ea typeface="ＭＳ Ｐゴシック" charset="0"/>
              <a:cs typeface="+mn-cs"/>
            </a:endParaRPr>
          </a:p>
        </p:txBody>
      </p:sp>
      <p:sp>
        <p:nvSpPr>
          <p:cNvPr id="64528" name="Text Box 43"/>
          <p:cNvSpPr txBox="1">
            <a:spLocks noChangeArrowheads="1"/>
          </p:cNvSpPr>
          <p:nvPr/>
        </p:nvSpPr>
        <p:spPr bwMode="auto">
          <a:xfrm>
            <a:off x="4625975" y="1398588"/>
            <a:ext cx="37274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宋体" charset="0"/>
                <a:cs typeface="宋体" charset="0"/>
              </a:rPr>
              <a:t>W1: wait for data with seq. 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宋体" charset="0"/>
                <a:cs typeface="宋体" charset="0"/>
              </a:rPr>
              <a:t>S1: sending data with seq. 1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+mn-cs"/>
            </a:endParaRPr>
          </a:p>
        </p:txBody>
      </p:sp>
      <p:sp>
        <p:nvSpPr>
          <p:cNvPr id="231469" name="Rectangle 45"/>
          <p:cNvSpPr>
            <a:spLocks noChangeArrowheads="1"/>
          </p:cNvSpPr>
          <p:nvPr/>
        </p:nvSpPr>
        <p:spPr bwMode="auto">
          <a:xfrm>
            <a:off x="3805238" y="4719638"/>
            <a:ext cx="45720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charset="0"/>
                <a:ea typeface="宋体" charset="-122"/>
                <a:cs typeface="+mn-cs"/>
              </a:rPr>
              <a:t>State invariant:</a:t>
            </a:r>
            <a:endParaRPr kumimoji="0" lang="en-US" altLang="zh-CN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宋体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宋体" charset="-122"/>
                <a:cs typeface="+mn-cs"/>
              </a:rPr>
              <a:t>- When receiver’s state is waiting for seq #n, sender’s state can be sending either </a:t>
            </a:r>
            <a:br>
              <a:rPr kumimoji="0" lang="en-US" altLang="zh-CN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宋体" charset="-122"/>
                <a:cs typeface="+mn-cs"/>
              </a:rPr>
            </a:br>
            <a:r>
              <a:rPr kumimoji="0" lang="en-US" altLang="zh-CN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宋体" charset="-122"/>
                <a:cs typeface="+mn-cs"/>
              </a:rPr>
              <a:t>seq#n-1or seq#n, and only either #n or #n-1 packets can arrive</a:t>
            </a:r>
          </a:p>
        </p:txBody>
      </p:sp>
    </p:spTree>
    <p:extLst>
      <p:ext uri="{BB962C8B-B14F-4D97-AF65-F5344CB8AC3E}">
        <p14:creationId xmlns:p14="http://schemas.microsoft.com/office/powerpoint/2010/main" val="3605081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6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1397E41-DA2E-0B48-9C9A-892BD1B7A4A9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33375" y="138113"/>
            <a:ext cx="8582025" cy="1143000"/>
          </a:xfrm>
        </p:spPr>
        <p:txBody>
          <a:bodyPr/>
          <a:lstStyle/>
          <a:p>
            <a:r>
              <a:rPr lang="en-US" altLang="x-none" sz="2800">
                <a:ea typeface="ＭＳ Ｐゴシック" charset="-128"/>
              </a:rPr>
              <a:t>rdt2.1c: </a:t>
            </a:r>
            <a:r>
              <a:rPr lang="en-US" altLang="zh-CN" sz="2800">
                <a:ea typeface="宋体" charset="-122"/>
              </a:rPr>
              <a:t>S</a:t>
            </a:r>
            <a:r>
              <a:rPr lang="en-US" altLang="x-none" sz="2800">
                <a:ea typeface="ＭＳ Ｐゴシック" charset="-128"/>
              </a:rPr>
              <a:t>ender, </a:t>
            </a:r>
            <a:r>
              <a:rPr lang="en-US" altLang="zh-CN" sz="2800">
                <a:ea typeface="宋体" charset="-122"/>
              </a:rPr>
              <a:t>H</a:t>
            </a:r>
            <a:r>
              <a:rPr lang="en-US" altLang="x-none" sz="2800">
                <a:ea typeface="ＭＳ Ｐゴシック" charset="-128"/>
              </a:rPr>
              <a:t>andles </a:t>
            </a:r>
            <a:r>
              <a:rPr lang="en-US" altLang="zh-CN" sz="2800">
                <a:ea typeface="宋体" charset="-122"/>
              </a:rPr>
              <a:t>G</a:t>
            </a:r>
            <a:r>
              <a:rPr lang="en-US" altLang="x-none" sz="2800">
                <a:ea typeface="ＭＳ Ｐゴシック" charset="-128"/>
              </a:rPr>
              <a:t>arbled ACK/NAKs: </a:t>
            </a:r>
            <a:r>
              <a:rPr lang="en-US" altLang="x-none" sz="2800">
                <a:solidFill>
                  <a:srgbClr val="FF0000"/>
                </a:solidFill>
                <a:ea typeface="ＭＳ Ｐゴシック" charset="-128"/>
              </a:rPr>
              <a:t>Using 1 bit (Alternating-Bit Protocol)</a:t>
            </a:r>
            <a:endParaRPr lang="en-US" altLang="x-none" sz="3600">
              <a:solidFill>
                <a:srgbClr val="FF0000"/>
              </a:solidFill>
              <a:ea typeface="ＭＳ Ｐゴシック" charset="-128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638175" y="1749425"/>
            <a:ext cx="8050213" cy="4498975"/>
            <a:chOff x="638175" y="1265238"/>
            <a:chExt cx="8050213" cy="4498975"/>
          </a:xfrm>
        </p:grpSpPr>
        <p:sp>
          <p:nvSpPr>
            <p:cNvPr id="131075" name="Oval 3"/>
            <p:cNvSpPr>
              <a:spLocks noChangeArrowheads="1"/>
            </p:cNvSpPr>
            <p:nvPr/>
          </p:nvSpPr>
          <p:spPr bwMode="auto">
            <a:xfrm>
              <a:off x="2868613" y="2306638"/>
              <a:ext cx="901700" cy="836612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1076" name="Text Box 4"/>
            <p:cNvSpPr txBox="1">
              <a:spLocks noChangeArrowheads="1"/>
            </p:cNvSpPr>
            <p:nvPr/>
          </p:nvSpPr>
          <p:spPr bwMode="auto">
            <a:xfrm>
              <a:off x="2895600" y="2395538"/>
              <a:ext cx="1090613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Wait for call </a:t>
              </a:r>
              <a:r>
                <a:rPr kumimoji="0" lang="en-US" altLang="zh-CN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宋体" charset="-122"/>
                  <a:cs typeface="+mn-cs"/>
                </a:rPr>
                <a:t>0</a:t>
              </a: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from above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1077" name="Text Box 5"/>
            <p:cNvSpPr txBox="1">
              <a:spLocks noChangeArrowheads="1"/>
            </p:cNvSpPr>
            <p:nvPr/>
          </p:nvSpPr>
          <p:spPr bwMode="auto">
            <a:xfrm>
              <a:off x="3124200" y="1577975"/>
              <a:ext cx="369411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sndpkt = make_pkt(</a:t>
              </a:r>
              <a:r>
                <a:rPr kumimoji="0" lang="en-US" altLang="zh-CN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宋体" charset="-122"/>
                  <a:cs typeface="+mn-cs"/>
                </a:rPr>
                <a:t>0</a:t>
              </a: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, data, checksum)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udt_send(sndpkt)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1078" name="Text Box 6"/>
            <p:cNvSpPr txBox="1">
              <a:spLocks noChangeArrowheads="1"/>
            </p:cNvSpPr>
            <p:nvPr/>
          </p:nvSpPr>
          <p:spPr bwMode="auto">
            <a:xfrm>
              <a:off x="3138488" y="1265238"/>
              <a:ext cx="2111375" cy="3000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rdt_send(data)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1079" name="Line 7"/>
            <p:cNvSpPr>
              <a:spLocks noChangeShapeType="1"/>
            </p:cNvSpPr>
            <p:nvPr/>
          </p:nvSpPr>
          <p:spPr bwMode="auto">
            <a:xfrm>
              <a:off x="3255963" y="1630363"/>
              <a:ext cx="273526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1080" name="Line 8"/>
            <p:cNvSpPr>
              <a:spLocks noChangeShapeType="1"/>
            </p:cNvSpPr>
            <p:nvPr/>
          </p:nvSpPr>
          <p:spPr bwMode="auto">
            <a:xfrm>
              <a:off x="2593975" y="2262188"/>
              <a:ext cx="377825" cy="1905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1081" name="Freeform 9"/>
            <p:cNvSpPr>
              <a:spLocks/>
            </p:cNvSpPr>
            <p:nvPr/>
          </p:nvSpPr>
          <p:spPr bwMode="auto">
            <a:xfrm rot="-6989453">
              <a:off x="2179638" y="4603750"/>
              <a:ext cx="952500" cy="469900"/>
            </a:xfrm>
            <a:custGeom>
              <a:avLst/>
              <a:gdLst>
                <a:gd name="T0" fmla="*/ 2147483647 w 1500"/>
                <a:gd name="T1" fmla="*/ 2147483647 h 740"/>
                <a:gd name="T2" fmla="*/ 2147483647 w 1500"/>
                <a:gd name="T3" fmla="*/ 2147483647 h 740"/>
                <a:gd name="T4" fmla="*/ 0 60000 65536"/>
                <a:gd name="T5" fmla="*/ 0 60000 65536"/>
                <a:gd name="T6" fmla="*/ 0 w 1500"/>
                <a:gd name="T7" fmla="*/ 0 h 740"/>
                <a:gd name="T8" fmla="*/ 1500 w 1500"/>
                <a:gd name="T9" fmla="*/ 740 h 74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00" h="740">
                  <a:moveTo>
                    <a:pt x="361" y="671"/>
                  </a:moveTo>
                  <a:cubicBezTo>
                    <a:pt x="0" y="0"/>
                    <a:pt x="1500" y="90"/>
                    <a:pt x="1017" y="74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131082" name="Group 10"/>
            <p:cNvGrpSpPr>
              <a:grpSpLocks/>
            </p:cNvGrpSpPr>
            <p:nvPr/>
          </p:nvGrpSpPr>
          <p:grpSpPr bwMode="auto">
            <a:xfrm>
              <a:off x="4776788" y="2254250"/>
              <a:ext cx="1166812" cy="865188"/>
              <a:chOff x="2893" y="1499"/>
              <a:chExt cx="707" cy="510"/>
            </a:xfrm>
          </p:grpSpPr>
          <p:sp>
            <p:nvSpPr>
              <p:cNvPr id="131109" name="Oval 11"/>
              <p:cNvSpPr>
                <a:spLocks noChangeArrowheads="1"/>
              </p:cNvSpPr>
              <p:nvPr/>
            </p:nvSpPr>
            <p:spPr bwMode="auto">
              <a:xfrm>
                <a:off x="2893" y="1499"/>
                <a:ext cx="568" cy="510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31110" name="Text Box 12"/>
              <p:cNvSpPr txBox="1">
                <a:spLocks noChangeArrowheads="1"/>
              </p:cNvSpPr>
              <p:nvPr/>
            </p:nvSpPr>
            <p:spPr bwMode="auto">
              <a:xfrm>
                <a:off x="2940" y="1535"/>
                <a:ext cx="660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Wait for ACK or NAK</a:t>
                </a:r>
                <a:endPara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</p:grpSp>
        <p:sp>
          <p:nvSpPr>
            <p:cNvPr id="131083" name="Freeform 13"/>
            <p:cNvSpPr>
              <a:spLocks/>
            </p:cNvSpPr>
            <p:nvPr/>
          </p:nvSpPr>
          <p:spPr bwMode="auto">
            <a:xfrm flipV="1">
              <a:off x="3425825" y="2132013"/>
              <a:ext cx="1482725" cy="220662"/>
            </a:xfrm>
            <a:custGeom>
              <a:avLst/>
              <a:gdLst>
                <a:gd name="T0" fmla="*/ 0 w 2835"/>
                <a:gd name="T1" fmla="*/ 0 h 525"/>
                <a:gd name="T2" fmla="*/ 2147483647 w 2835"/>
                <a:gd name="T3" fmla="*/ 0 h 525"/>
                <a:gd name="T4" fmla="*/ 0 60000 65536"/>
                <a:gd name="T5" fmla="*/ 0 60000 65536"/>
                <a:gd name="T6" fmla="*/ 0 w 2835"/>
                <a:gd name="T7" fmla="*/ 0 h 525"/>
                <a:gd name="T8" fmla="*/ 2835 w 2835"/>
                <a:gd name="T9" fmla="*/ 525 h 52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35" h="525">
                  <a:moveTo>
                    <a:pt x="0" y="0"/>
                  </a:moveTo>
                  <a:cubicBezTo>
                    <a:pt x="60" y="525"/>
                    <a:pt x="2835" y="495"/>
                    <a:pt x="2835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1084" name="Freeform 14"/>
            <p:cNvSpPr>
              <a:spLocks/>
            </p:cNvSpPr>
            <p:nvPr/>
          </p:nvSpPr>
          <p:spPr bwMode="auto">
            <a:xfrm rot="-1357180">
              <a:off x="5589588" y="2116138"/>
              <a:ext cx="466725" cy="685800"/>
            </a:xfrm>
            <a:custGeom>
              <a:avLst/>
              <a:gdLst>
                <a:gd name="T0" fmla="*/ 0 w 735"/>
                <a:gd name="T1" fmla="*/ 2147483647 h 1080"/>
                <a:gd name="T2" fmla="*/ 0 w 735"/>
                <a:gd name="T3" fmla="*/ 2147483647 h 1080"/>
                <a:gd name="T4" fmla="*/ 0 60000 65536"/>
                <a:gd name="T5" fmla="*/ 0 60000 65536"/>
                <a:gd name="T6" fmla="*/ 0 w 735"/>
                <a:gd name="T7" fmla="*/ 0 h 1080"/>
                <a:gd name="T8" fmla="*/ 735 w 735"/>
                <a:gd name="T9" fmla="*/ 1080 h 10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35" h="1080">
                  <a:moveTo>
                    <a:pt x="0" y="195"/>
                  </a:moveTo>
                  <a:cubicBezTo>
                    <a:pt x="690" y="0"/>
                    <a:pt x="735" y="1080"/>
                    <a:pt x="0" y="85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1085" name="Text Box 15"/>
            <p:cNvSpPr txBox="1">
              <a:spLocks noChangeArrowheads="1"/>
            </p:cNvSpPr>
            <p:nvPr/>
          </p:nvSpPr>
          <p:spPr bwMode="auto">
            <a:xfrm>
              <a:off x="5913438" y="2678113"/>
              <a:ext cx="2262187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udt_send(sndpkt)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1086" name="Text Box 16"/>
            <p:cNvSpPr txBox="1">
              <a:spLocks noChangeArrowheads="1"/>
            </p:cNvSpPr>
            <p:nvPr/>
          </p:nvSpPr>
          <p:spPr bwMode="auto">
            <a:xfrm>
              <a:off x="5875338" y="1920875"/>
              <a:ext cx="2563812" cy="57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&amp;&amp; 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( corrupt(rcvpkt) ||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isNAK(rcvpkt) 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1087" name="Line 17"/>
            <p:cNvSpPr>
              <a:spLocks noChangeShapeType="1"/>
            </p:cNvSpPr>
            <p:nvPr/>
          </p:nvSpPr>
          <p:spPr bwMode="auto">
            <a:xfrm>
              <a:off x="6045200" y="2717800"/>
              <a:ext cx="143351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1088" name="Freeform 18"/>
            <p:cNvSpPr>
              <a:spLocks/>
            </p:cNvSpPr>
            <p:nvPr/>
          </p:nvSpPr>
          <p:spPr bwMode="auto">
            <a:xfrm rot="16200000" flipV="1">
              <a:off x="2201863" y="3492500"/>
              <a:ext cx="1266825" cy="123825"/>
            </a:xfrm>
            <a:custGeom>
              <a:avLst/>
              <a:gdLst>
                <a:gd name="T0" fmla="*/ 0 w 2835"/>
                <a:gd name="T1" fmla="*/ 0 h 525"/>
                <a:gd name="T2" fmla="*/ 2147483647 w 2835"/>
                <a:gd name="T3" fmla="*/ 0 h 525"/>
                <a:gd name="T4" fmla="*/ 0 60000 65536"/>
                <a:gd name="T5" fmla="*/ 0 60000 65536"/>
                <a:gd name="T6" fmla="*/ 0 w 2835"/>
                <a:gd name="T7" fmla="*/ 0 h 525"/>
                <a:gd name="T8" fmla="*/ 2835 w 2835"/>
                <a:gd name="T9" fmla="*/ 525 h 52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35" h="525">
                  <a:moveTo>
                    <a:pt x="0" y="0"/>
                  </a:moveTo>
                  <a:cubicBezTo>
                    <a:pt x="60" y="525"/>
                    <a:pt x="2835" y="495"/>
                    <a:pt x="2835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1089" name="Freeform 19"/>
            <p:cNvSpPr>
              <a:spLocks/>
            </p:cNvSpPr>
            <p:nvPr/>
          </p:nvSpPr>
          <p:spPr bwMode="auto">
            <a:xfrm>
              <a:off x="3600450" y="4779963"/>
              <a:ext cx="1606550" cy="247650"/>
            </a:xfrm>
            <a:custGeom>
              <a:avLst/>
              <a:gdLst>
                <a:gd name="T0" fmla="*/ 0 w 2835"/>
                <a:gd name="T1" fmla="*/ 0 h 525"/>
                <a:gd name="T2" fmla="*/ 2147483647 w 2835"/>
                <a:gd name="T3" fmla="*/ 0 h 525"/>
                <a:gd name="T4" fmla="*/ 0 60000 65536"/>
                <a:gd name="T5" fmla="*/ 0 60000 65536"/>
                <a:gd name="T6" fmla="*/ 0 w 2835"/>
                <a:gd name="T7" fmla="*/ 0 h 525"/>
                <a:gd name="T8" fmla="*/ 2835 w 2835"/>
                <a:gd name="T9" fmla="*/ 525 h 52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35" h="525">
                  <a:moveTo>
                    <a:pt x="0" y="0"/>
                  </a:moveTo>
                  <a:cubicBezTo>
                    <a:pt x="60" y="525"/>
                    <a:pt x="2835" y="495"/>
                    <a:pt x="2835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1090" name="Freeform 20"/>
            <p:cNvSpPr>
              <a:spLocks/>
            </p:cNvSpPr>
            <p:nvPr/>
          </p:nvSpPr>
          <p:spPr bwMode="auto">
            <a:xfrm rot="5400000" flipH="1" flipV="1">
              <a:off x="4970462" y="3440113"/>
              <a:ext cx="1363663" cy="204788"/>
            </a:xfrm>
            <a:custGeom>
              <a:avLst/>
              <a:gdLst>
                <a:gd name="T0" fmla="*/ 0 w 2835"/>
                <a:gd name="T1" fmla="*/ 0 h 525"/>
                <a:gd name="T2" fmla="*/ 2147483647 w 2835"/>
                <a:gd name="T3" fmla="*/ 0 h 525"/>
                <a:gd name="T4" fmla="*/ 0 60000 65536"/>
                <a:gd name="T5" fmla="*/ 0 60000 65536"/>
                <a:gd name="T6" fmla="*/ 0 w 2835"/>
                <a:gd name="T7" fmla="*/ 0 h 525"/>
                <a:gd name="T8" fmla="*/ 2835 w 2835"/>
                <a:gd name="T9" fmla="*/ 525 h 52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35" h="525">
                  <a:moveTo>
                    <a:pt x="0" y="0"/>
                  </a:moveTo>
                  <a:cubicBezTo>
                    <a:pt x="60" y="525"/>
                    <a:pt x="2835" y="495"/>
                    <a:pt x="2835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1091" name="Text Box 21"/>
            <p:cNvSpPr txBox="1">
              <a:spLocks noChangeArrowheads="1"/>
            </p:cNvSpPr>
            <p:nvPr/>
          </p:nvSpPr>
          <p:spPr bwMode="auto">
            <a:xfrm>
              <a:off x="3365500" y="5364163"/>
              <a:ext cx="41402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sndpkt = make_pkt(1, data, checksum)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udt_send(sndpkt)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1092" name="Text Box 22"/>
            <p:cNvSpPr txBox="1">
              <a:spLocks noChangeArrowheads="1"/>
            </p:cNvSpPr>
            <p:nvPr/>
          </p:nvSpPr>
          <p:spPr bwMode="auto">
            <a:xfrm>
              <a:off x="3435350" y="5026025"/>
              <a:ext cx="2389188" cy="285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rdt_send(data)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1093" name="Line 23"/>
            <p:cNvSpPr>
              <a:spLocks noChangeShapeType="1"/>
            </p:cNvSpPr>
            <p:nvPr/>
          </p:nvSpPr>
          <p:spPr bwMode="auto">
            <a:xfrm>
              <a:off x="3482975" y="5378450"/>
              <a:ext cx="290353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1094" name="Text Box 24"/>
            <p:cNvSpPr txBox="1">
              <a:spLocks noChangeArrowheads="1"/>
            </p:cNvSpPr>
            <p:nvPr/>
          </p:nvSpPr>
          <p:spPr bwMode="auto">
            <a:xfrm>
              <a:off x="5692775" y="3173413"/>
              <a:ext cx="2995613" cy="57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 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&amp;&amp; notcorrupt(rcvpkt)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&amp;&amp; isACK(rcvpkt) </a:t>
              </a:r>
            </a:p>
          </p:txBody>
        </p:sp>
        <p:sp>
          <p:nvSpPr>
            <p:cNvPr id="131095" name="Line 25"/>
            <p:cNvSpPr>
              <a:spLocks noChangeShapeType="1"/>
            </p:cNvSpPr>
            <p:nvPr/>
          </p:nvSpPr>
          <p:spPr bwMode="auto">
            <a:xfrm>
              <a:off x="5821363" y="3984625"/>
              <a:ext cx="9906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1096" name="Text Box 26"/>
            <p:cNvSpPr txBox="1">
              <a:spLocks noChangeArrowheads="1"/>
            </p:cNvSpPr>
            <p:nvPr/>
          </p:nvSpPr>
          <p:spPr bwMode="auto">
            <a:xfrm>
              <a:off x="720725" y="5435600"/>
              <a:ext cx="1819275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udt_send(sndpkt)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1097" name="Text Box 27"/>
            <p:cNvSpPr txBox="1">
              <a:spLocks noChangeArrowheads="1"/>
            </p:cNvSpPr>
            <p:nvPr/>
          </p:nvSpPr>
          <p:spPr bwMode="auto">
            <a:xfrm>
              <a:off x="695325" y="4618038"/>
              <a:ext cx="2011363" cy="57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&amp;&amp; 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( corrupt(rcvpkt) ||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isNAK(rcvpkt) )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1098" name="Line 28"/>
            <p:cNvSpPr>
              <a:spLocks noChangeShapeType="1"/>
            </p:cNvSpPr>
            <p:nvPr/>
          </p:nvSpPr>
          <p:spPr bwMode="auto">
            <a:xfrm>
              <a:off x="811213" y="5443538"/>
              <a:ext cx="155733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1099" name="Text Box 29"/>
            <p:cNvSpPr txBox="1">
              <a:spLocks noChangeArrowheads="1"/>
            </p:cNvSpPr>
            <p:nvPr/>
          </p:nvSpPr>
          <p:spPr bwMode="auto">
            <a:xfrm>
              <a:off x="638175" y="3016250"/>
              <a:ext cx="2109788" cy="57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 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&amp;&amp; notcorrupt(rcvpkt)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&amp;&amp; isACK(rcvpkt)</a:t>
              </a:r>
              <a:r>
                <a:rPr kumimoji="0" lang="en-US" altLang="x-none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</a:t>
              </a:r>
              <a:endPara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1100" name="Line 30"/>
            <p:cNvSpPr>
              <a:spLocks noChangeShapeType="1"/>
            </p:cNvSpPr>
            <p:nvPr/>
          </p:nvSpPr>
          <p:spPr bwMode="auto">
            <a:xfrm>
              <a:off x="782638" y="3854450"/>
              <a:ext cx="173831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131101" name="Group 31"/>
            <p:cNvGrpSpPr>
              <a:grpSpLocks/>
            </p:cNvGrpSpPr>
            <p:nvPr/>
          </p:nvGrpSpPr>
          <p:grpSpPr bwMode="auto">
            <a:xfrm>
              <a:off x="4989513" y="4200525"/>
              <a:ext cx="1157287" cy="823913"/>
              <a:chOff x="4242" y="2812"/>
              <a:chExt cx="729" cy="519"/>
            </a:xfrm>
          </p:grpSpPr>
          <p:sp>
            <p:nvSpPr>
              <p:cNvPr id="131107" name="Oval 32"/>
              <p:cNvSpPr>
                <a:spLocks noChangeArrowheads="1"/>
              </p:cNvSpPr>
              <p:nvPr/>
            </p:nvSpPr>
            <p:spPr bwMode="auto">
              <a:xfrm>
                <a:off x="4242" y="2812"/>
                <a:ext cx="567" cy="51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31108" name="Text Box 33"/>
              <p:cNvSpPr txBox="1">
                <a:spLocks noChangeArrowheads="1"/>
              </p:cNvSpPr>
              <p:nvPr/>
            </p:nvSpPr>
            <p:spPr bwMode="auto">
              <a:xfrm>
                <a:off x="4267" y="2870"/>
                <a:ext cx="704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Wait for</a:t>
                </a:r>
              </a:p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call 1 from above</a:t>
                </a:r>
                <a:endPara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</p:grpSp>
        <p:grpSp>
          <p:nvGrpSpPr>
            <p:cNvPr id="131102" name="Group 34"/>
            <p:cNvGrpSpPr>
              <a:grpSpLocks/>
            </p:cNvGrpSpPr>
            <p:nvPr/>
          </p:nvGrpSpPr>
          <p:grpSpPr bwMode="auto">
            <a:xfrm>
              <a:off x="2728913" y="4146550"/>
              <a:ext cx="1136650" cy="823913"/>
              <a:chOff x="4957" y="3266"/>
              <a:chExt cx="716" cy="519"/>
            </a:xfrm>
          </p:grpSpPr>
          <p:sp>
            <p:nvSpPr>
              <p:cNvPr id="131105" name="Oval 35"/>
              <p:cNvSpPr>
                <a:spLocks noChangeArrowheads="1"/>
              </p:cNvSpPr>
              <p:nvPr/>
            </p:nvSpPr>
            <p:spPr bwMode="auto">
              <a:xfrm>
                <a:off x="4957" y="3266"/>
                <a:ext cx="567" cy="51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31106" name="Text Box 36"/>
              <p:cNvSpPr txBox="1">
                <a:spLocks noChangeArrowheads="1"/>
              </p:cNvSpPr>
              <p:nvPr/>
            </p:nvSpPr>
            <p:spPr bwMode="auto">
              <a:xfrm>
                <a:off x="5014" y="3319"/>
                <a:ext cx="659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Wait for ACK or NAK 1</a:t>
                </a:r>
                <a:endPara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</p:grpSp>
        <p:sp>
          <p:nvSpPr>
            <p:cNvPr id="131103" name="Text Box 37"/>
            <p:cNvSpPr txBox="1">
              <a:spLocks noChangeArrowheads="1"/>
            </p:cNvSpPr>
            <p:nvPr/>
          </p:nvSpPr>
          <p:spPr bwMode="auto">
            <a:xfrm>
              <a:off x="6203950" y="3994150"/>
              <a:ext cx="3238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ymbol" charset="2"/>
                  <a:ea typeface="ＭＳ Ｐゴシック" charset="-128"/>
                  <a:cs typeface="+mn-cs"/>
                </a:rPr>
                <a:t>L</a:t>
              </a:r>
            </a:p>
          </p:txBody>
        </p:sp>
        <p:sp>
          <p:nvSpPr>
            <p:cNvPr id="131104" name="Text Box 38"/>
            <p:cNvSpPr txBox="1">
              <a:spLocks noChangeArrowheads="1"/>
            </p:cNvSpPr>
            <p:nvPr/>
          </p:nvSpPr>
          <p:spPr bwMode="auto">
            <a:xfrm>
              <a:off x="1354138" y="3868738"/>
              <a:ext cx="32385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ymbol" charset="2"/>
                  <a:ea typeface="ＭＳ Ｐゴシック" charset="-128"/>
                  <a:cs typeface="+mn-cs"/>
                </a:rPr>
                <a:t>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471256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FB43970-C23B-FA4C-B002-7A4EC4F2B589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228600"/>
            <a:ext cx="8324850" cy="1143000"/>
          </a:xfrm>
        </p:spPr>
        <p:txBody>
          <a:bodyPr/>
          <a:lstStyle/>
          <a:p>
            <a:r>
              <a:rPr lang="en-US" altLang="x-none" sz="3200">
                <a:ea typeface="ＭＳ Ｐゴシック" charset="-128"/>
              </a:rPr>
              <a:t>rdt2.1c: </a:t>
            </a:r>
            <a:r>
              <a:rPr lang="en-US" altLang="zh-CN" sz="3200">
                <a:ea typeface="宋体" charset="-122"/>
              </a:rPr>
              <a:t>R</a:t>
            </a:r>
            <a:r>
              <a:rPr lang="en-US" altLang="x-none" sz="3200">
                <a:ea typeface="ＭＳ Ｐゴシック" charset="-128"/>
              </a:rPr>
              <a:t>eceiver, </a:t>
            </a:r>
            <a:r>
              <a:rPr lang="en-US" altLang="zh-CN" sz="3200">
                <a:ea typeface="宋体" charset="-122"/>
              </a:rPr>
              <a:t>H</a:t>
            </a:r>
            <a:r>
              <a:rPr lang="en-US" altLang="x-none" sz="3200">
                <a:ea typeface="ＭＳ Ｐゴシック" charset="-128"/>
              </a:rPr>
              <a:t>andles </a:t>
            </a:r>
            <a:r>
              <a:rPr lang="en-US" altLang="zh-CN" sz="3200">
                <a:ea typeface="宋体" charset="-122"/>
              </a:rPr>
              <a:t>G</a:t>
            </a:r>
            <a:r>
              <a:rPr lang="en-US" altLang="x-none" sz="3200">
                <a:ea typeface="ＭＳ Ｐゴシック" charset="-128"/>
              </a:rPr>
              <a:t>arbled </a:t>
            </a:r>
            <a:r>
              <a:rPr lang="en-US" altLang="x-none" sz="2800">
                <a:ea typeface="ＭＳ Ｐゴシック" charset="-128"/>
              </a:rPr>
              <a:t>ACK/NAKs: </a:t>
            </a:r>
            <a:r>
              <a:rPr lang="en-US" altLang="x-none" sz="2800">
                <a:solidFill>
                  <a:srgbClr val="FF0000"/>
                </a:solidFill>
                <a:ea typeface="ＭＳ Ｐゴシック" charset="-128"/>
              </a:rPr>
              <a:t>Using 1 bit</a:t>
            </a:r>
            <a:endParaRPr lang="en-US" altLang="x-none" sz="3200">
              <a:solidFill>
                <a:srgbClr val="FF0000"/>
              </a:solidFill>
              <a:ea typeface="ＭＳ Ｐゴシック" charset="-128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41288" y="1481138"/>
            <a:ext cx="9002712" cy="5072062"/>
            <a:chOff x="141288" y="1284288"/>
            <a:chExt cx="9002712" cy="5072062"/>
          </a:xfrm>
        </p:grpSpPr>
        <p:grpSp>
          <p:nvGrpSpPr>
            <p:cNvPr id="133123" name="Group 3"/>
            <p:cNvGrpSpPr>
              <a:grpSpLocks/>
            </p:cNvGrpSpPr>
            <p:nvPr/>
          </p:nvGrpSpPr>
          <p:grpSpPr bwMode="auto">
            <a:xfrm>
              <a:off x="3038475" y="3352800"/>
              <a:ext cx="817563" cy="795338"/>
              <a:chOff x="963" y="1131"/>
              <a:chExt cx="515" cy="501"/>
            </a:xfrm>
          </p:grpSpPr>
          <p:sp>
            <p:nvSpPr>
              <p:cNvPr id="133152" name="Oval 4"/>
              <p:cNvSpPr>
                <a:spLocks noChangeArrowheads="1"/>
              </p:cNvSpPr>
              <p:nvPr/>
            </p:nvSpPr>
            <p:spPr bwMode="auto">
              <a:xfrm>
                <a:off x="963" y="1131"/>
                <a:ext cx="490" cy="501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33153" name="Text Box 5"/>
              <p:cNvSpPr txBox="1">
                <a:spLocks noChangeArrowheads="1"/>
              </p:cNvSpPr>
              <p:nvPr/>
            </p:nvSpPr>
            <p:spPr bwMode="auto">
              <a:xfrm>
                <a:off x="974" y="1153"/>
                <a:ext cx="504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Wait for </a:t>
                </a:r>
              </a:p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0 from below</a:t>
                </a:r>
                <a:endPara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</p:grpSp>
        <p:sp>
          <p:nvSpPr>
            <p:cNvPr id="133124" name="Line 6"/>
            <p:cNvSpPr>
              <a:spLocks noChangeShapeType="1"/>
            </p:cNvSpPr>
            <p:nvPr/>
          </p:nvSpPr>
          <p:spPr bwMode="auto">
            <a:xfrm>
              <a:off x="2874963" y="2282825"/>
              <a:ext cx="419100" cy="10795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3125" name="Freeform 7"/>
            <p:cNvSpPr>
              <a:spLocks/>
            </p:cNvSpPr>
            <p:nvPr/>
          </p:nvSpPr>
          <p:spPr bwMode="auto">
            <a:xfrm flipV="1">
              <a:off x="3556000" y="2600325"/>
              <a:ext cx="1590675" cy="785813"/>
            </a:xfrm>
            <a:custGeom>
              <a:avLst/>
              <a:gdLst>
                <a:gd name="T0" fmla="*/ 0 w 2835"/>
                <a:gd name="T1" fmla="*/ 0 h 525"/>
                <a:gd name="T2" fmla="*/ 2147483647 w 2835"/>
                <a:gd name="T3" fmla="*/ 0 h 525"/>
                <a:gd name="T4" fmla="*/ 0 60000 65536"/>
                <a:gd name="T5" fmla="*/ 0 60000 65536"/>
                <a:gd name="T6" fmla="*/ 0 w 2835"/>
                <a:gd name="T7" fmla="*/ 0 h 525"/>
                <a:gd name="T8" fmla="*/ 2835 w 2835"/>
                <a:gd name="T9" fmla="*/ 525 h 52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35" h="525">
                  <a:moveTo>
                    <a:pt x="0" y="0"/>
                  </a:moveTo>
                  <a:cubicBezTo>
                    <a:pt x="60" y="525"/>
                    <a:pt x="2835" y="495"/>
                    <a:pt x="2835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3126" name="Text Box 8"/>
            <p:cNvSpPr txBox="1">
              <a:spLocks noChangeArrowheads="1"/>
            </p:cNvSpPr>
            <p:nvPr/>
          </p:nvSpPr>
          <p:spPr bwMode="auto">
            <a:xfrm>
              <a:off x="6116638" y="2959100"/>
              <a:ext cx="3027362" cy="409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sndpkt = make_pkt(NAK, chksum)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udt_send(sndpkt)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3127" name="Text Box 9"/>
            <p:cNvSpPr txBox="1">
              <a:spLocks noChangeArrowheads="1"/>
            </p:cNvSpPr>
            <p:nvPr/>
          </p:nvSpPr>
          <p:spPr bwMode="auto">
            <a:xfrm>
              <a:off x="6119813" y="3671888"/>
              <a:ext cx="2624137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&amp;&amp;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  not corrupt(rcvpkt) &amp;&amp;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  has_seq0(rcvpkt)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3128" name="Line 10"/>
            <p:cNvSpPr>
              <a:spLocks noChangeShapeType="1"/>
            </p:cNvSpPr>
            <p:nvPr/>
          </p:nvSpPr>
          <p:spPr bwMode="auto">
            <a:xfrm>
              <a:off x="6203950" y="4370388"/>
              <a:ext cx="193833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3129" name="Freeform 11"/>
            <p:cNvSpPr>
              <a:spLocks/>
            </p:cNvSpPr>
            <p:nvPr/>
          </p:nvSpPr>
          <p:spPr bwMode="auto">
            <a:xfrm>
              <a:off x="3573463" y="4168775"/>
              <a:ext cx="1590675" cy="688975"/>
            </a:xfrm>
            <a:custGeom>
              <a:avLst/>
              <a:gdLst>
                <a:gd name="T0" fmla="*/ 0 w 2835"/>
                <a:gd name="T1" fmla="*/ 0 h 525"/>
                <a:gd name="T2" fmla="*/ 2147483647 w 2835"/>
                <a:gd name="T3" fmla="*/ 0 h 525"/>
                <a:gd name="T4" fmla="*/ 0 60000 65536"/>
                <a:gd name="T5" fmla="*/ 0 60000 65536"/>
                <a:gd name="T6" fmla="*/ 0 w 2835"/>
                <a:gd name="T7" fmla="*/ 0 h 525"/>
                <a:gd name="T8" fmla="*/ 2835 w 2835"/>
                <a:gd name="T9" fmla="*/ 525 h 52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35" h="525">
                  <a:moveTo>
                    <a:pt x="0" y="0"/>
                  </a:moveTo>
                  <a:cubicBezTo>
                    <a:pt x="60" y="525"/>
                    <a:pt x="2835" y="495"/>
                    <a:pt x="2835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3130" name="Text Box 12"/>
            <p:cNvSpPr txBox="1">
              <a:spLocks noChangeArrowheads="1"/>
            </p:cNvSpPr>
            <p:nvPr/>
          </p:nvSpPr>
          <p:spPr bwMode="auto">
            <a:xfrm>
              <a:off x="2962275" y="4749800"/>
              <a:ext cx="3581400" cy="57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&amp;&amp; notcorrupt(rcvpkt)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 &amp;&amp; has_seq1(rcvpkt)</a:t>
              </a: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3131" name="Line 13"/>
            <p:cNvSpPr>
              <a:spLocks noChangeShapeType="1"/>
            </p:cNvSpPr>
            <p:nvPr/>
          </p:nvSpPr>
          <p:spPr bwMode="auto">
            <a:xfrm>
              <a:off x="3028950" y="5307013"/>
              <a:ext cx="28987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3132" name="Text Box 14"/>
            <p:cNvSpPr txBox="1">
              <a:spLocks noChangeArrowheads="1"/>
            </p:cNvSpPr>
            <p:nvPr/>
          </p:nvSpPr>
          <p:spPr bwMode="auto">
            <a:xfrm>
              <a:off x="2971800" y="5362575"/>
              <a:ext cx="3852863" cy="993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extract(rcvpkt,data)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deliver_data(data)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sndpkt = make_pkt(ACK, chksum)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udt_send(sndpkt)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133133" name="Group 15"/>
            <p:cNvGrpSpPr>
              <a:grpSpLocks/>
            </p:cNvGrpSpPr>
            <p:nvPr/>
          </p:nvGrpSpPr>
          <p:grpSpPr bwMode="auto">
            <a:xfrm>
              <a:off x="4737100" y="3387725"/>
              <a:ext cx="825500" cy="796925"/>
              <a:chOff x="4398" y="3133"/>
              <a:chExt cx="520" cy="502"/>
            </a:xfrm>
          </p:grpSpPr>
          <p:sp>
            <p:nvSpPr>
              <p:cNvPr id="133150" name="Oval 16"/>
              <p:cNvSpPr>
                <a:spLocks noChangeArrowheads="1"/>
              </p:cNvSpPr>
              <p:nvPr/>
            </p:nvSpPr>
            <p:spPr bwMode="auto">
              <a:xfrm>
                <a:off x="4398" y="3133"/>
                <a:ext cx="507" cy="502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33151" name="Text Box 17"/>
              <p:cNvSpPr txBox="1">
                <a:spLocks noChangeArrowheads="1"/>
              </p:cNvSpPr>
              <p:nvPr/>
            </p:nvSpPr>
            <p:spPr bwMode="auto">
              <a:xfrm>
                <a:off x="4414" y="3163"/>
                <a:ext cx="504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Wait for </a:t>
                </a:r>
              </a:p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1 from below</a:t>
                </a:r>
                <a:endPara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</p:grpSp>
        <p:sp>
          <p:nvSpPr>
            <p:cNvPr id="133134" name="Freeform 18"/>
            <p:cNvSpPr>
              <a:spLocks/>
            </p:cNvSpPr>
            <p:nvPr/>
          </p:nvSpPr>
          <p:spPr bwMode="auto">
            <a:xfrm rot="-1361013">
              <a:off x="5437188" y="2979738"/>
              <a:ext cx="839787" cy="863600"/>
            </a:xfrm>
            <a:custGeom>
              <a:avLst/>
              <a:gdLst>
                <a:gd name="T0" fmla="*/ 2147483647 w 619"/>
                <a:gd name="T1" fmla="*/ 2147483647 h 1815"/>
                <a:gd name="T2" fmla="*/ 0 w 619"/>
                <a:gd name="T3" fmla="*/ 2147483647 h 1815"/>
                <a:gd name="T4" fmla="*/ 0 60000 65536"/>
                <a:gd name="T5" fmla="*/ 0 60000 65536"/>
                <a:gd name="T6" fmla="*/ 0 w 619"/>
                <a:gd name="T7" fmla="*/ 0 h 1815"/>
                <a:gd name="T8" fmla="*/ 619 w 619"/>
                <a:gd name="T9" fmla="*/ 1815 h 181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19" h="1815">
                  <a:moveTo>
                    <a:pt x="39" y="1136"/>
                  </a:moveTo>
                  <a:cubicBezTo>
                    <a:pt x="619" y="1815"/>
                    <a:pt x="484" y="0"/>
                    <a:pt x="0" y="773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3135" name="Text Box 19"/>
            <p:cNvSpPr txBox="1">
              <a:spLocks noChangeArrowheads="1"/>
            </p:cNvSpPr>
            <p:nvPr/>
          </p:nvSpPr>
          <p:spPr bwMode="auto">
            <a:xfrm>
              <a:off x="3124200" y="1284288"/>
              <a:ext cx="3981450" cy="57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&amp;&amp; notcorrupt(rcvpkt)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 &amp;&amp; has_seq0(rcvpkt) 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3136" name="Line 20"/>
            <p:cNvSpPr>
              <a:spLocks noChangeShapeType="1"/>
            </p:cNvSpPr>
            <p:nvPr/>
          </p:nvSpPr>
          <p:spPr bwMode="auto">
            <a:xfrm>
              <a:off x="3233738" y="1854200"/>
              <a:ext cx="191452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3137" name="Text Box 21"/>
            <p:cNvSpPr txBox="1">
              <a:spLocks noChangeArrowheads="1"/>
            </p:cNvSpPr>
            <p:nvPr/>
          </p:nvSpPr>
          <p:spPr bwMode="auto">
            <a:xfrm>
              <a:off x="3136900" y="1811338"/>
              <a:ext cx="3475038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extract(rcvpkt,data)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deliver_data(data)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sndpkt = make_pkt(ACK, chksum)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udt_send(sndpkt)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3138" name="Freeform 22"/>
            <p:cNvSpPr>
              <a:spLocks/>
            </p:cNvSpPr>
            <p:nvPr/>
          </p:nvSpPr>
          <p:spPr bwMode="auto">
            <a:xfrm rot="1020547">
              <a:off x="5461000" y="3703638"/>
              <a:ext cx="839788" cy="863600"/>
            </a:xfrm>
            <a:custGeom>
              <a:avLst/>
              <a:gdLst>
                <a:gd name="T0" fmla="*/ 2147483647 w 619"/>
                <a:gd name="T1" fmla="*/ 2147483647 h 1815"/>
                <a:gd name="T2" fmla="*/ 0 w 619"/>
                <a:gd name="T3" fmla="*/ 2147483647 h 1815"/>
                <a:gd name="T4" fmla="*/ 0 60000 65536"/>
                <a:gd name="T5" fmla="*/ 0 60000 65536"/>
                <a:gd name="T6" fmla="*/ 0 w 619"/>
                <a:gd name="T7" fmla="*/ 0 h 1815"/>
                <a:gd name="T8" fmla="*/ 619 w 619"/>
                <a:gd name="T9" fmla="*/ 1815 h 181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19" h="1815">
                  <a:moveTo>
                    <a:pt x="39" y="1136"/>
                  </a:moveTo>
                  <a:cubicBezTo>
                    <a:pt x="619" y="1815"/>
                    <a:pt x="484" y="0"/>
                    <a:pt x="0" y="773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3139" name="Text Box 23"/>
            <p:cNvSpPr txBox="1">
              <a:spLocks noChangeArrowheads="1"/>
            </p:cNvSpPr>
            <p:nvPr/>
          </p:nvSpPr>
          <p:spPr bwMode="auto">
            <a:xfrm>
              <a:off x="6067425" y="2662238"/>
              <a:ext cx="2871788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&amp;&amp; (corrupt(rcvpkt)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3140" name="Line 24"/>
            <p:cNvSpPr>
              <a:spLocks noChangeShapeType="1"/>
            </p:cNvSpPr>
            <p:nvPr/>
          </p:nvSpPr>
          <p:spPr bwMode="auto">
            <a:xfrm>
              <a:off x="6205538" y="2973388"/>
              <a:ext cx="193833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3141" name="Text Box 25"/>
            <p:cNvSpPr txBox="1">
              <a:spLocks noChangeArrowheads="1"/>
            </p:cNvSpPr>
            <p:nvPr/>
          </p:nvSpPr>
          <p:spPr bwMode="auto">
            <a:xfrm>
              <a:off x="6075363" y="4424363"/>
              <a:ext cx="2940050" cy="409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sndpkt = make_pkt(ACK, chksum)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udt_send(sndpkt)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3142" name="Text Box 26"/>
            <p:cNvSpPr txBox="1">
              <a:spLocks noChangeArrowheads="1"/>
            </p:cNvSpPr>
            <p:nvPr/>
          </p:nvSpPr>
          <p:spPr bwMode="auto">
            <a:xfrm>
              <a:off x="193675" y="3651250"/>
              <a:ext cx="2624138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&amp;&amp;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  not corrupt(rcvpkt) &amp;&amp;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   has_seq1(rcvpkt)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3143" name="Line 27"/>
            <p:cNvSpPr>
              <a:spLocks noChangeShapeType="1"/>
            </p:cNvSpPr>
            <p:nvPr/>
          </p:nvSpPr>
          <p:spPr bwMode="auto">
            <a:xfrm>
              <a:off x="277813" y="4359275"/>
              <a:ext cx="193833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3144" name="Text Box 28"/>
            <p:cNvSpPr txBox="1">
              <a:spLocks noChangeArrowheads="1"/>
            </p:cNvSpPr>
            <p:nvPr/>
          </p:nvSpPr>
          <p:spPr bwMode="auto">
            <a:xfrm>
              <a:off x="141288" y="2598738"/>
              <a:ext cx="2871787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rdt_rcv(rcvpkt) &amp;&amp; (corrupt(rcvpkt)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3145" name="Line 29"/>
            <p:cNvSpPr>
              <a:spLocks noChangeShapeType="1"/>
            </p:cNvSpPr>
            <p:nvPr/>
          </p:nvSpPr>
          <p:spPr bwMode="auto">
            <a:xfrm>
              <a:off x="279400" y="2973388"/>
              <a:ext cx="193833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3146" name="Text Box 30"/>
            <p:cNvSpPr txBox="1">
              <a:spLocks noChangeArrowheads="1"/>
            </p:cNvSpPr>
            <p:nvPr/>
          </p:nvSpPr>
          <p:spPr bwMode="auto">
            <a:xfrm>
              <a:off x="225425" y="4381500"/>
              <a:ext cx="2940050" cy="409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sndpkt = make_pkt(ACK, chksum)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udt_send(sndpkt)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3147" name="Text Box 31"/>
            <p:cNvSpPr txBox="1">
              <a:spLocks noChangeArrowheads="1"/>
            </p:cNvSpPr>
            <p:nvPr/>
          </p:nvSpPr>
          <p:spPr bwMode="auto">
            <a:xfrm>
              <a:off x="201613" y="2940050"/>
              <a:ext cx="3027362" cy="409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sndpkt = make_pkt(NAK, chksum)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udt_send(sndpkt)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3148" name="Freeform 32"/>
            <p:cNvSpPr>
              <a:spLocks/>
            </p:cNvSpPr>
            <p:nvPr/>
          </p:nvSpPr>
          <p:spPr bwMode="auto">
            <a:xfrm rot="20579453" flipH="1">
              <a:off x="2235200" y="3640138"/>
              <a:ext cx="839788" cy="863600"/>
            </a:xfrm>
            <a:custGeom>
              <a:avLst/>
              <a:gdLst>
                <a:gd name="T0" fmla="*/ 2147483647 w 619"/>
                <a:gd name="T1" fmla="*/ 2147483647 h 1815"/>
                <a:gd name="T2" fmla="*/ 0 w 619"/>
                <a:gd name="T3" fmla="*/ 2147483647 h 1815"/>
                <a:gd name="T4" fmla="*/ 0 60000 65536"/>
                <a:gd name="T5" fmla="*/ 0 60000 65536"/>
                <a:gd name="T6" fmla="*/ 0 w 619"/>
                <a:gd name="T7" fmla="*/ 0 h 1815"/>
                <a:gd name="T8" fmla="*/ 619 w 619"/>
                <a:gd name="T9" fmla="*/ 1815 h 181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19" h="1815">
                  <a:moveTo>
                    <a:pt x="39" y="1136"/>
                  </a:moveTo>
                  <a:cubicBezTo>
                    <a:pt x="619" y="1815"/>
                    <a:pt x="484" y="0"/>
                    <a:pt x="0" y="773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33149" name="Freeform 33"/>
            <p:cNvSpPr>
              <a:spLocks/>
            </p:cNvSpPr>
            <p:nvPr/>
          </p:nvSpPr>
          <p:spPr bwMode="auto">
            <a:xfrm rot="1361013" flipH="1">
              <a:off x="2222500" y="2992438"/>
              <a:ext cx="839788" cy="863600"/>
            </a:xfrm>
            <a:custGeom>
              <a:avLst/>
              <a:gdLst>
                <a:gd name="T0" fmla="*/ 2147483647 w 619"/>
                <a:gd name="T1" fmla="*/ 2147483647 h 1815"/>
                <a:gd name="T2" fmla="*/ 0 w 619"/>
                <a:gd name="T3" fmla="*/ 2147483647 h 1815"/>
                <a:gd name="T4" fmla="*/ 0 60000 65536"/>
                <a:gd name="T5" fmla="*/ 0 60000 65536"/>
                <a:gd name="T6" fmla="*/ 0 w 619"/>
                <a:gd name="T7" fmla="*/ 0 h 1815"/>
                <a:gd name="T8" fmla="*/ 619 w 619"/>
                <a:gd name="T9" fmla="*/ 1815 h 181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19" h="1815">
                  <a:moveTo>
                    <a:pt x="39" y="1136"/>
                  </a:moveTo>
                  <a:cubicBezTo>
                    <a:pt x="619" y="1815"/>
                    <a:pt x="484" y="0"/>
                    <a:pt x="0" y="773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827696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0DF4575-3C6B-F340-8F0B-BD47CF96B1FF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rdt2.1c: </a:t>
            </a:r>
            <a:r>
              <a:rPr lang="en-US" altLang="zh-CN" dirty="0">
                <a:ea typeface="宋体" charset="-122"/>
              </a:rPr>
              <a:t>Summary</a:t>
            </a:r>
            <a:endParaRPr lang="en-US" altLang="x-none" dirty="0">
              <a:ea typeface="ＭＳ Ｐゴシック" charset="-128"/>
            </a:endParaRP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3959225" cy="478155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2400" u="sng" dirty="0">
                <a:solidFill>
                  <a:srgbClr val="FF0000"/>
                </a:solidFill>
                <a:ea typeface="ＭＳ Ｐゴシック" charset="-128"/>
              </a:rPr>
              <a:t>Sender:</a:t>
            </a:r>
            <a:endParaRPr lang="en-US" altLang="x-none" sz="24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state must </a:t>
            </a:r>
            <a:r>
              <a:rPr lang="ja-JP" altLang="en-US" sz="2400">
                <a:ea typeface="ＭＳ Ｐゴシック" charset="-128"/>
              </a:rPr>
              <a:t>“</a:t>
            </a:r>
            <a:r>
              <a:rPr lang="en-US" altLang="ja-JP" sz="2400" dirty="0">
                <a:ea typeface="ＭＳ Ｐゴシック" charset="-128"/>
              </a:rPr>
              <a:t>remember</a:t>
            </a:r>
            <a:r>
              <a:rPr lang="ja-JP" altLang="en-US" sz="2400">
                <a:ea typeface="ＭＳ Ｐゴシック" charset="-128"/>
              </a:rPr>
              <a:t>”</a:t>
            </a:r>
            <a:r>
              <a:rPr lang="en-US" altLang="ja-JP" sz="2400" dirty="0">
                <a:ea typeface="ＭＳ Ｐゴシック" charset="-128"/>
              </a:rPr>
              <a:t> whether </a:t>
            </a:r>
            <a:r>
              <a:rPr lang="ja-JP" altLang="en-US" sz="2400">
                <a:ea typeface="ＭＳ Ｐゴシック" charset="-128"/>
              </a:rPr>
              <a:t>“</a:t>
            </a:r>
            <a:r>
              <a:rPr lang="en-US" altLang="ja-JP" sz="2400" dirty="0">
                <a:ea typeface="ＭＳ Ｐゴシック" charset="-128"/>
              </a:rPr>
              <a:t>current</a:t>
            </a:r>
            <a:r>
              <a:rPr lang="ja-JP" altLang="en-US" sz="2400">
                <a:ea typeface="ＭＳ Ｐゴシック" charset="-128"/>
              </a:rPr>
              <a:t>”</a:t>
            </a:r>
            <a:r>
              <a:rPr lang="en-US" altLang="ja-JP" sz="2400" dirty="0">
                <a:ea typeface="ＭＳ Ｐゴシック" charset="-128"/>
              </a:rPr>
              <a:t> </a:t>
            </a:r>
            <a:r>
              <a:rPr lang="en-US" altLang="ja-JP" sz="2400" dirty="0" err="1">
                <a:ea typeface="ＭＳ Ｐゴシック" charset="-128"/>
              </a:rPr>
              <a:t>pkt</a:t>
            </a:r>
            <a:r>
              <a:rPr lang="en-US" altLang="ja-JP" sz="2400" dirty="0">
                <a:ea typeface="ＭＳ Ｐゴシック" charset="-128"/>
              </a:rPr>
              <a:t> has 0 or 1 seq. #</a:t>
            </a:r>
          </a:p>
          <a:p>
            <a:endParaRPr lang="en-US" altLang="x-none" sz="2400" dirty="0">
              <a:ea typeface="ＭＳ Ｐゴシック" charset="-128"/>
            </a:endParaRPr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1375" y="1600200"/>
            <a:ext cx="3959225" cy="478155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2400" u="sng" dirty="0">
                <a:solidFill>
                  <a:srgbClr val="FF0000"/>
                </a:solidFill>
                <a:ea typeface="ＭＳ Ｐゴシック" charset="-128"/>
              </a:rPr>
              <a:t>Receiver:</a:t>
            </a:r>
            <a:endParaRPr lang="en-US" altLang="x-none" sz="24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must check if received packet is duplicate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state indicates whether 0 or 1 is expected </a:t>
            </a:r>
            <a:r>
              <a:rPr lang="en-US" altLang="x-none" sz="2000" dirty="0" err="1">
                <a:ea typeface="ＭＳ Ｐゴシック" charset="-128"/>
              </a:rPr>
              <a:t>pkt</a:t>
            </a:r>
            <a:r>
              <a:rPr lang="en-US" altLang="x-none" sz="2000" dirty="0">
                <a:ea typeface="ＭＳ Ｐゴシック" charset="-128"/>
              </a:rPr>
              <a:t> </a:t>
            </a:r>
            <a:r>
              <a:rPr lang="en-US" altLang="x-none" sz="2000" dirty="0" err="1">
                <a:ea typeface="ＭＳ Ｐゴシック" charset="-128"/>
              </a:rPr>
              <a:t>seq</a:t>
            </a:r>
            <a:r>
              <a:rPr lang="en-US" altLang="x-none" sz="2000" dirty="0">
                <a:ea typeface="ＭＳ Ｐゴシック" charset="-128"/>
              </a:rPr>
              <a:t> #</a:t>
            </a:r>
          </a:p>
        </p:txBody>
      </p:sp>
    </p:spTree>
    <p:extLst>
      <p:ext uri="{BB962C8B-B14F-4D97-AF65-F5344CB8AC3E}">
        <p14:creationId xmlns:p14="http://schemas.microsoft.com/office/powerpoint/2010/main" val="552658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Admin</a:t>
            </a:r>
          </a:p>
        </p:txBody>
      </p:sp>
      <p:sp>
        <p:nvSpPr>
          <p:cNvPr id="665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ＭＳ Ｐゴシック" charset="-128"/>
              </a:rPr>
              <a:t>Midterm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exam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this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afternoon</a:t>
            </a:r>
          </a:p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ＭＳ Ｐゴシック" charset="-128"/>
              </a:rPr>
              <a:t>Lab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3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due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on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Oct.29</a:t>
            </a:r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BF74866-7D79-3C47-8F79-35FBA17FE940}" type="slidenum">
              <a:rPr lang="en-US" altLang="x-none" sz="1400"/>
              <a:pPr/>
              <a:t>3</a:t>
            </a:fld>
            <a:endParaRPr lang="en-US" altLang="x-none" sz="140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5187950" y="6386513"/>
            <a:ext cx="3956050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400" dirty="0">
                <a:solidFill>
                  <a:srgbClr val="000000"/>
                </a:solidFill>
                <a:latin typeface="Comic Sans MS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9579473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78190C7-093E-6A44-AF56-C782803105C4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rdt2.2: a NAK-free protocol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19100" y="1581150"/>
            <a:ext cx="8064500" cy="4205288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sz="2400" dirty="0">
                <a:ea typeface="宋体" charset="-122"/>
              </a:rPr>
              <a:t>S</a:t>
            </a:r>
            <a:r>
              <a:rPr lang="en-US" altLang="x-none" sz="2400" dirty="0">
                <a:ea typeface="ＭＳ Ｐゴシック" charset="-128"/>
              </a:rPr>
              <a:t>ame functionality as rdt2.1c, using ACKs only</a:t>
            </a:r>
            <a:endParaRPr lang="en-US" altLang="zh-CN" sz="2400" dirty="0">
              <a:ea typeface="宋体" charset="-122"/>
            </a:endParaRPr>
          </a:p>
          <a:p>
            <a:pPr>
              <a:buFont typeface="Wingdings" pitchFamily="2" charset="2"/>
              <a:buChar char="q"/>
            </a:pPr>
            <a:endParaRPr lang="en-US" altLang="x-none" sz="24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zh-CN" sz="2400" dirty="0">
                <a:ea typeface="宋体" charset="-122"/>
              </a:rPr>
              <a:t>I</a:t>
            </a:r>
            <a:r>
              <a:rPr lang="en-US" altLang="x-none" sz="2400" dirty="0">
                <a:ea typeface="ＭＳ Ｐゴシック" charset="-128"/>
              </a:rPr>
              <a:t>nstead of NAK, receiver sends ACK for last </a:t>
            </a:r>
            <a:r>
              <a:rPr lang="en-US" altLang="x-none" sz="2400" dirty="0" err="1">
                <a:ea typeface="ＭＳ Ｐゴシック" charset="-128"/>
              </a:rPr>
              <a:t>pkt</a:t>
            </a:r>
            <a:r>
              <a:rPr lang="en-US" altLang="x-none" sz="2400" dirty="0">
                <a:ea typeface="ＭＳ Ｐゴシック" charset="-128"/>
              </a:rPr>
              <a:t> received OK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receiver must </a:t>
            </a:r>
            <a:r>
              <a:rPr lang="en-US" altLang="x-none" sz="2000" i="1" dirty="0">
                <a:ea typeface="ＭＳ Ｐゴシック" charset="-128"/>
              </a:rPr>
              <a:t>explicitly</a:t>
            </a:r>
            <a:r>
              <a:rPr lang="en-US" altLang="x-none" sz="2000" dirty="0">
                <a:ea typeface="ＭＳ Ｐゴシック" charset="-128"/>
              </a:rPr>
              <a:t> include </a:t>
            </a:r>
            <a:r>
              <a:rPr lang="en-US" altLang="x-none" sz="2000" dirty="0" err="1">
                <a:ea typeface="ＭＳ Ｐゴシック" charset="-128"/>
              </a:rPr>
              <a:t>seq</a:t>
            </a:r>
            <a:r>
              <a:rPr lang="en-US" altLang="x-none" sz="2000" dirty="0">
                <a:ea typeface="ＭＳ Ｐゴシック" charset="-128"/>
              </a:rPr>
              <a:t> # of </a:t>
            </a:r>
            <a:r>
              <a:rPr lang="en-US" altLang="x-none" sz="2000" dirty="0" err="1">
                <a:ea typeface="ＭＳ Ｐゴシック" charset="-128"/>
              </a:rPr>
              <a:t>pkt</a:t>
            </a:r>
            <a:r>
              <a:rPr lang="en-US" altLang="x-none" sz="2000" dirty="0">
                <a:ea typeface="ＭＳ Ｐゴシック" charset="-128"/>
              </a:rPr>
              <a:t> being </a:t>
            </a:r>
            <a:r>
              <a:rPr lang="en-US" altLang="x-none" sz="2000" dirty="0" err="1">
                <a:ea typeface="ＭＳ Ｐゴシック" charset="-128"/>
              </a:rPr>
              <a:t>ACKed</a:t>
            </a:r>
            <a:r>
              <a:rPr lang="en-US" altLang="x-none" sz="2000" dirty="0">
                <a:ea typeface="ＭＳ Ｐゴシック" charset="-128"/>
              </a:rPr>
              <a:t> </a:t>
            </a:r>
            <a:endParaRPr lang="en-US" altLang="zh-CN" sz="2000" dirty="0">
              <a:ea typeface="宋体" charset="-122"/>
            </a:endParaRPr>
          </a:p>
          <a:p>
            <a:pPr lvl="1"/>
            <a:endParaRPr lang="en-US" altLang="x-none" sz="20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zh-CN" sz="2400" dirty="0">
                <a:ea typeface="宋体" charset="-122"/>
              </a:rPr>
              <a:t>D</a:t>
            </a:r>
            <a:r>
              <a:rPr lang="en-US" altLang="x-none" sz="2400" dirty="0">
                <a:ea typeface="ＭＳ Ｐゴシック" charset="-128"/>
              </a:rPr>
              <a:t>uplicate ACK at sender results in same action as NAK: </a:t>
            </a:r>
            <a:r>
              <a:rPr lang="en-US" altLang="x-none" sz="2400" i="1" dirty="0">
                <a:ea typeface="ＭＳ Ｐゴシック" charset="-128"/>
              </a:rPr>
              <a:t>retransmit current </a:t>
            </a:r>
            <a:r>
              <a:rPr lang="en-US" altLang="x-none" sz="2400" i="1" dirty="0" err="1">
                <a:ea typeface="ＭＳ Ｐゴシック" charset="-128"/>
              </a:rPr>
              <a:t>pkt</a:t>
            </a:r>
            <a:endParaRPr lang="en-US" altLang="x-none" sz="2400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8335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Rectangle 2"/>
          <p:cNvSpPr>
            <a:spLocks noGrp="1" noChangeArrowheads="1"/>
          </p:cNvSpPr>
          <p:nvPr>
            <p:ph type="title"/>
          </p:nvPr>
        </p:nvSpPr>
        <p:spPr>
          <a:xfrm>
            <a:off x="449263" y="173038"/>
            <a:ext cx="7772400" cy="1143000"/>
          </a:xfrm>
        </p:spPr>
        <p:txBody>
          <a:bodyPr/>
          <a:lstStyle/>
          <a:p>
            <a:r>
              <a:rPr lang="en-US" altLang="x-none" sz="3200">
                <a:ea typeface="ＭＳ Ｐゴシック" charset="-128"/>
              </a:rPr>
              <a:t>rdt2.2: </a:t>
            </a:r>
            <a:r>
              <a:rPr lang="en-US" altLang="zh-CN" sz="3200">
                <a:ea typeface="宋体" charset="-122"/>
              </a:rPr>
              <a:t>S</a:t>
            </a:r>
            <a:r>
              <a:rPr lang="en-US" altLang="x-none" sz="3200">
                <a:ea typeface="ＭＳ Ｐゴシック" charset="-128"/>
              </a:rPr>
              <a:t>ender, </a:t>
            </a:r>
            <a:r>
              <a:rPr lang="en-US" altLang="zh-CN" sz="3200">
                <a:ea typeface="宋体" charset="-122"/>
              </a:rPr>
              <a:t>R</a:t>
            </a:r>
            <a:r>
              <a:rPr lang="en-US" altLang="x-none" sz="3200">
                <a:ea typeface="ＭＳ Ｐゴシック" charset="-128"/>
              </a:rPr>
              <a:t>eceiver </a:t>
            </a:r>
            <a:r>
              <a:rPr lang="en-US" altLang="zh-CN" sz="3200">
                <a:ea typeface="宋体" charset="-122"/>
              </a:rPr>
              <a:t>F</a:t>
            </a:r>
            <a:r>
              <a:rPr lang="en-US" altLang="x-none" sz="3200">
                <a:ea typeface="ＭＳ Ｐゴシック" charset="-128"/>
              </a:rPr>
              <a:t>ragments</a:t>
            </a:r>
          </a:p>
        </p:txBody>
      </p:sp>
      <p:grpSp>
        <p:nvGrpSpPr>
          <p:cNvPr id="141314" name="Group 3"/>
          <p:cNvGrpSpPr>
            <a:grpSpLocks/>
          </p:cNvGrpSpPr>
          <p:nvPr/>
        </p:nvGrpSpPr>
        <p:grpSpPr bwMode="auto">
          <a:xfrm>
            <a:off x="2667000" y="2220913"/>
            <a:ext cx="1062038" cy="838200"/>
            <a:chOff x="1470" y="2062"/>
            <a:chExt cx="669" cy="528"/>
          </a:xfrm>
        </p:grpSpPr>
        <p:sp>
          <p:nvSpPr>
            <p:cNvPr id="141347" name="Oval 4"/>
            <p:cNvSpPr>
              <a:spLocks noChangeArrowheads="1"/>
            </p:cNvSpPr>
            <p:nvPr/>
          </p:nvSpPr>
          <p:spPr bwMode="auto">
            <a:xfrm>
              <a:off x="1483" y="2062"/>
              <a:ext cx="578" cy="52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41348" name="Text Box 5"/>
            <p:cNvSpPr txBox="1">
              <a:spLocks noChangeArrowheads="1"/>
            </p:cNvSpPr>
            <p:nvPr/>
          </p:nvSpPr>
          <p:spPr bwMode="auto">
            <a:xfrm>
              <a:off x="1470" y="2110"/>
              <a:ext cx="669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Wait for call 0 from above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41315" name="Text Box 6"/>
          <p:cNvSpPr txBox="1">
            <a:spLocks noChangeArrowheads="1"/>
          </p:cNvSpPr>
          <p:nvPr/>
        </p:nvSpPr>
        <p:spPr bwMode="auto">
          <a:xfrm>
            <a:off x="2957513" y="1519238"/>
            <a:ext cx="3722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sndpkt = make_pkt(0, data, checksum)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udt_send(sndpkt)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1316" name="Text Box 7"/>
          <p:cNvSpPr txBox="1">
            <a:spLocks noChangeArrowheads="1"/>
          </p:cNvSpPr>
          <p:nvPr/>
        </p:nvSpPr>
        <p:spPr bwMode="auto">
          <a:xfrm>
            <a:off x="2970213" y="1238250"/>
            <a:ext cx="17240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rdt_send(data)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1317" name="Line 8"/>
          <p:cNvSpPr>
            <a:spLocks noChangeShapeType="1"/>
          </p:cNvSpPr>
          <p:nvPr/>
        </p:nvSpPr>
        <p:spPr bwMode="auto">
          <a:xfrm>
            <a:off x="3032125" y="1574800"/>
            <a:ext cx="35528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41318" name="Line 9"/>
          <p:cNvSpPr>
            <a:spLocks noChangeShapeType="1"/>
          </p:cNvSpPr>
          <p:nvPr/>
        </p:nvSpPr>
        <p:spPr bwMode="auto">
          <a:xfrm>
            <a:off x="2427288" y="2084388"/>
            <a:ext cx="419100" cy="230187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41319" name="Freeform 10"/>
          <p:cNvSpPr>
            <a:spLocks/>
          </p:cNvSpPr>
          <p:nvPr/>
        </p:nvSpPr>
        <p:spPr bwMode="auto">
          <a:xfrm flipV="1">
            <a:off x="3327400" y="2019300"/>
            <a:ext cx="1897063" cy="206375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41320" name="Freeform 11"/>
          <p:cNvSpPr>
            <a:spLocks/>
          </p:cNvSpPr>
          <p:nvPr/>
        </p:nvSpPr>
        <p:spPr bwMode="auto">
          <a:xfrm rot="-1357180">
            <a:off x="5802313" y="1944688"/>
            <a:ext cx="452437" cy="860425"/>
          </a:xfrm>
          <a:custGeom>
            <a:avLst/>
            <a:gdLst>
              <a:gd name="T0" fmla="*/ 0 w 735"/>
              <a:gd name="T1" fmla="*/ 2147483647 h 1080"/>
              <a:gd name="T2" fmla="*/ 0 w 735"/>
              <a:gd name="T3" fmla="*/ 2147483647 h 1080"/>
              <a:gd name="T4" fmla="*/ 0 60000 65536"/>
              <a:gd name="T5" fmla="*/ 0 60000 65536"/>
              <a:gd name="T6" fmla="*/ 0 w 735"/>
              <a:gd name="T7" fmla="*/ 0 h 1080"/>
              <a:gd name="T8" fmla="*/ 735 w 735"/>
              <a:gd name="T9" fmla="*/ 1080 h 10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41321" name="Text Box 12"/>
          <p:cNvSpPr txBox="1">
            <a:spLocks noChangeArrowheads="1"/>
          </p:cNvSpPr>
          <p:nvPr/>
        </p:nvSpPr>
        <p:spPr bwMode="auto">
          <a:xfrm>
            <a:off x="6315075" y="2651125"/>
            <a:ext cx="2124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udt_send(sndpkt)</a:t>
            </a:r>
            <a:endParaRPr kumimoji="0" lang="en-US" altLang="x-none" sz="16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1322" name="Text Box 13"/>
          <p:cNvSpPr txBox="1">
            <a:spLocks noChangeArrowheads="1"/>
          </p:cNvSpPr>
          <p:nvPr/>
        </p:nvSpPr>
        <p:spPr bwMode="auto">
          <a:xfrm>
            <a:off x="6218238" y="1863725"/>
            <a:ext cx="27178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rdt_rcv(rcvpkt) &amp;&amp;  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( corrupt(rcvpkt) ||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 </a:t>
            </a:r>
            <a:r>
              <a:rPr kumimoji="0" lang="en-US" altLang="x-none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isACK(rcvpkt,1)</a:t>
            </a: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1323" name="Line 14"/>
          <p:cNvSpPr>
            <a:spLocks noChangeShapeType="1"/>
          </p:cNvSpPr>
          <p:nvPr/>
        </p:nvSpPr>
        <p:spPr bwMode="auto">
          <a:xfrm flipV="1">
            <a:off x="6418263" y="2644775"/>
            <a:ext cx="1420812" cy="1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41324" name="Freeform 15"/>
          <p:cNvSpPr>
            <a:spLocks/>
          </p:cNvSpPr>
          <p:nvPr/>
        </p:nvSpPr>
        <p:spPr bwMode="auto">
          <a:xfrm>
            <a:off x="5948363" y="2844800"/>
            <a:ext cx="203200" cy="1228725"/>
          </a:xfrm>
          <a:custGeom>
            <a:avLst/>
            <a:gdLst>
              <a:gd name="T0" fmla="*/ 2147483647 w 128"/>
              <a:gd name="T1" fmla="*/ 2147483647 h 774"/>
              <a:gd name="T2" fmla="*/ 0 w 128"/>
              <a:gd name="T3" fmla="*/ 0 h 774"/>
              <a:gd name="T4" fmla="*/ 0 60000 65536"/>
              <a:gd name="T5" fmla="*/ 0 60000 65536"/>
              <a:gd name="T6" fmla="*/ 0 w 128"/>
              <a:gd name="T7" fmla="*/ 0 h 774"/>
              <a:gd name="T8" fmla="*/ 128 w 128"/>
              <a:gd name="T9" fmla="*/ 774 h 77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8" h="774">
                <a:moveTo>
                  <a:pt x="67" y="774"/>
                </a:moveTo>
                <a:cubicBezTo>
                  <a:pt x="128" y="425"/>
                  <a:pt x="81" y="0"/>
                  <a:pt x="0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41325" name="Text Box 16"/>
          <p:cNvSpPr txBox="1">
            <a:spLocks noChangeArrowheads="1"/>
          </p:cNvSpPr>
          <p:nvPr/>
        </p:nvSpPr>
        <p:spPr bwMode="auto">
          <a:xfrm>
            <a:off x="6092825" y="3255963"/>
            <a:ext cx="24130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rdt_rcv(rcvpkt)   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&amp;&amp; notcorrupt(rcvpkt) 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&amp;&amp; </a:t>
            </a:r>
            <a:r>
              <a:rPr kumimoji="0" lang="en-US" altLang="x-none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isACK(rcvpkt,0)</a:t>
            </a:r>
            <a:r>
              <a:rPr kumimoji="0" lang="en-US" altLang="x-none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</a:t>
            </a:r>
            <a:endParaRPr kumimoji="0" lang="en-US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1326" name="Line 17"/>
          <p:cNvSpPr>
            <a:spLocks noChangeShapeType="1"/>
          </p:cNvSpPr>
          <p:nvPr/>
        </p:nvSpPr>
        <p:spPr bwMode="auto">
          <a:xfrm>
            <a:off x="6181725" y="4079875"/>
            <a:ext cx="18637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141327" name="Group 18"/>
          <p:cNvGrpSpPr>
            <a:grpSpLocks/>
          </p:cNvGrpSpPr>
          <p:nvPr/>
        </p:nvGrpSpPr>
        <p:grpSpPr bwMode="auto">
          <a:xfrm>
            <a:off x="5043488" y="2166938"/>
            <a:ext cx="1204912" cy="838200"/>
            <a:chOff x="1483" y="2062"/>
            <a:chExt cx="759" cy="528"/>
          </a:xfrm>
        </p:grpSpPr>
        <p:sp>
          <p:nvSpPr>
            <p:cNvPr id="141345" name="Oval 19"/>
            <p:cNvSpPr>
              <a:spLocks noChangeArrowheads="1"/>
            </p:cNvSpPr>
            <p:nvPr/>
          </p:nvSpPr>
          <p:spPr bwMode="auto">
            <a:xfrm>
              <a:off x="1483" y="2062"/>
              <a:ext cx="578" cy="52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41346" name="Text Box 20"/>
            <p:cNvSpPr txBox="1">
              <a:spLocks noChangeArrowheads="1"/>
            </p:cNvSpPr>
            <p:nvPr/>
          </p:nvSpPr>
          <p:spPr bwMode="auto">
            <a:xfrm>
              <a:off x="1573" y="2137"/>
              <a:ext cx="669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Wait for ACK 0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41328" name="Text Box 21"/>
          <p:cNvSpPr txBox="1">
            <a:spLocks noChangeArrowheads="1"/>
          </p:cNvSpPr>
          <p:nvPr/>
        </p:nvSpPr>
        <p:spPr bwMode="auto">
          <a:xfrm>
            <a:off x="3683000" y="2884488"/>
            <a:ext cx="16224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sender FSM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fragment</a:t>
            </a:r>
          </a:p>
        </p:txBody>
      </p:sp>
      <p:grpSp>
        <p:nvGrpSpPr>
          <p:cNvPr id="141329" name="Group 22"/>
          <p:cNvGrpSpPr>
            <a:grpSpLocks/>
          </p:cNvGrpSpPr>
          <p:nvPr/>
        </p:nvGrpSpPr>
        <p:grpSpPr bwMode="auto">
          <a:xfrm>
            <a:off x="2427288" y="4265613"/>
            <a:ext cx="847725" cy="795337"/>
            <a:chOff x="3570" y="3063"/>
            <a:chExt cx="534" cy="501"/>
          </a:xfrm>
        </p:grpSpPr>
        <p:sp>
          <p:nvSpPr>
            <p:cNvPr id="141343" name="Oval 23"/>
            <p:cNvSpPr>
              <a:spLocks noChangeArrowheads="1"/>
            </p:cNvSpPr>
            <p:nvPr/>
          </p:nvSpPr>
          <p:spPr bwMode="auto">
            <a:xfrm>
              <a:off x="3570" y="3063"/>
              <a:ext cx="534" cy="501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41344" name="Text Box 24"/>
            <p:cNvSpPr txBox="1">
              <a:spLocks noChangeArrowheads="1"/>
            </p:cNvSpPr>
            <p:nvPr/>
          </p:nvSpPr>
          <p:spPr bwMode="auto">
            <a:xfrm>
              <a:off x="3597" y="3085"/>
              <a:ext cx="50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Wait for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0 from below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41330" name="Freeform 25"/>
          <p:cNvSpPr>
            <a:spLocks/>
          </p:cNvSpPr>
          <p:nvPr/>
        </p:nvSpPr>
        <p:spPr bwMode="auto">
          <a:xfrm>
            <a:off x="3055938" y="4156075"/>
            <a:ext cx="825500" cy="185738"/>
          </a:xfrm>
          <a:custGeom>
            <a:avLst/>
            <a:gdLst>
              <a:gd name="T0" fmla="*/ 0 w 520"/>
              <a:gd name="T1" fmla="*/ 2147483647 h 117"/>
              <a:gd name="T2" fmla="*/ 2147483647 w 520"/>
              <a:gd name="T3" fmla="*/ 2147483647 h 117"/>
              <a:gd name="T4" fmla="*/ 0 60000 65536"/>
              <a:gd name="T5" fmla="*/ 0 60000 65536"/>
              <a:gd name="T6" fmla="*/ 0 w 520"/>
              <a:gd name="T7" fmla="*/ 0 h 117"/>
              <a:gd name="T8" fmla="*/ 520 w 520"/>
              <a:gd name="T9" fmla="*/ 117 h 11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20" h="117">
                <a:moveTo>
                  <a:pt x="0" y="117"/>
                </a:moveTo>
                <a:cubicBezTo>
                  <a:pt x="136" y="17"/>
                  <a:pt x="276" y="0"/>
                  <a:pt x="520" y="17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41331" name="Freeform 26"/>
          <p:cNvSpPr>
            <a:spLocks/>
          </p:cNvSpPr>
          <p:nvPr/>
        </p:nvSpPr>
        <p:spPr bwMode="auto">
          <a:xfrm>
            <a:off x="3168650" y="4960938"/>
            <a:ext cx="2403475" cy="206375"/>
          </a:xfrm>
          <a:custGeom>
            <a:avLst/>
            <a:gdLst>
              <a:gd name="T0" fmla="*/ 0 w 1514"/>
              <a:gd name="T1" fmla="*/ 0 h 130"/>
              <a:gd name="T2" fmla="*/ 2147483647 w 1514"/>
              <a:gd name="T3" fmla="*/ 2147483647 h 130"/>
              <a:gd name="T4" fmla="*/ 0 60000 65536"/>
              <a:gd name="T5" fmla="*/ 0 60000 65536"/>
              <a:gd name="T6" fmla="*/ 0 w 1514"/>
              <a:gd name="T7" fmla="*/ 0 h 130"/>
              <a:gd name="T8" fmla="*/ 1514 w 1514"/>
              <a:gd name="T9" fmla="*/ 130 h 13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14" h="130">
                <a:moveTo>
                  <a:pt x="0" y="0"/>
                </a:moveTo>
                <a:cubicBezTo>
                  <a:pt x="266" y="130"/>
                  <a:pt x="1322" y="113"/>
                  <a:pt x="1514" y="17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41332" name="Text Box 27"/>
          <p:cNvSpPr txBox="1">
            <a:spLocks noChangeArrowheads="1"/>
          </p:cNvSpPr>
          <p:nvPr/>
        </p:nvSpPr>
        <p:spPr bwMode="auto">
          <a:xfrm>
            <a:off x="2935288" y="5106988"/>
            <a:ext cx="39401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rdt_rcv(rcvpkt) &amp;&amp; notcorrupt(rcvpkt) 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 &amp;&amp; has_seq0(rcvpkt) 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1333" name="Line 28"/>
          <p:cNvSpPr>
            <a:spLocks noChangeShapeType="1"/>
          </p:cNvSpPr>
          <p:nvPr/>
        </p:nvSpPr>
        <p:spPr bwMode="auto">
          <a:xfrm>
            <a:off x="3046413" y="5678488"/>
            <a:ext cx="19145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41334" name="Text Box 29"/>
          <p:cNvSpPr txBox="1">
            <a:spLocks noChangeArrowheads="1"/>
          </p:cNvSpPr>
          <p:nvPr/>
        </p:nvSpPr>
        <p:spPr bwMode="auto">
          <a:xfrm>
            <a:off x="2903538" y="5664200"/>
            <a:ext cx="41751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extract(rcvpkt,data)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deliver_data(data)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sndpkt = make_pkt(ACK,0, chksum)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udt_send(sndpkt)</a:t>
            </a: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1335" name="Freeform 30"/>
          <p:cNvSpPr>
            <a:spLocks/>
          </p:cNvSpPr>
          <p:nvPr/>
        </p:nvSpPr>
        <p:spPr bwMode="auto">
          <a:xfrm flipH="1">
            <a:off x="1963738" y="3917950"/>
            <a:ext cx="490537" cy="1358900"/>
          </a:xfrm>
          <a:custGeom>
            <a:avLst/>
            <a:gdLst>
              <a:gd name="T0" fmla="*/ 2147483647 w 619"/>
              <a:gd name="T1" fmla="*/ 2147483647 h 1815"/>
              <a:gd name="T2" fmla="*/ 0 w 619"/>
              <a:gd name="T3" fmla="*/ 2147483647 h 1815"/>
              <a:gd name="T4" fmla="*/ 0 60000 65536"/>
              <a:gd name="T5" fmla="*/ 0 60000 65536"/>
              <a:gd name="T6" fmla="*/ 0 w 619"/>
              <a:gd name="T7" fmla="*/ 0 h 1815"/>
              <a:gd name="T8" fmla="*/ 619 w 619"/>
              <a:gd name="T9" fmla="*/ 1815 h 181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41336" name="Line 31"/>
          <p:cNvSpPr>
            <a:spLocks noChangeShapeType="1"/>
          </p:cNvSpPr>
          <p:nvPr/>
        </p:nvSpPr>
        <p:spPr bwMode="auto">
          <a:xfrm>
            <a:off x="90488" y="4660900"/>
            <a:ext cx="1924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41337" name="Text Box 32"/>
          <p:cNvSpPr txBox="1">
            <a:spLocks noChangeArrowheads="1"/>
          </p:cNvSpPr>
          <p:nvPr/>
        </p:nvSpPr>
        <p:spPr bwMode="auto">
          <a:xfrm>
            <a:off x="9525" y="3824288"/>
            <a:ext cx="2360613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rdt_rcv(rcvpkt) &amp;&amp; 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  (corrupt(rcvpkt) ||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    </a:t>
            </a:r>
            <a:r>
              <a:rPr kumimoji="0" lang="en-US" altLang="x-none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has_seq1(rcvpkt))</a:t>
            </a:r>
            <a:endParaRPr kumimoji="0" lang="en-US" altLang="x-none" sz="16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1338" name="Text Box 33"/>
          <p:cNvSpPr txBox="1">
            <a:spLocks noChangeArrowheads="1"/>
          </p:cNvSpPr>
          <p:nvPr/>
        </p:nvSpPr>
        <p:spPr bwMode="auto">
          <a:xfrm>
            <a:off x="0" y="4689475"/>
            <a:ext cx="2322513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sndpkt=</a:t>
            </a:r>
            <a:br>
              <a:rPr kumimoji="0" lang="en-US" altLang="x-none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</a:br>
            <a:r>
              <a:rPr kumimoji="0" lang="en-US" altLang="x-none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make_pkt(ACK,1, </a:t>
            </a:r>
            <a:br>
              <a:rPr kumimoji="0" lang="en-US" altLang="x-none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</a:br>
            <a:r>
              <a:rPr kumimoji="0" lang="en-US" altLang="x-none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         chksum)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udt_send(sndpkt)</a:t>
            </a:r>
          </a:p>
        </p:txBody>
      </p:sp>
      <p:sp>
        <p:nvSpPr>
          <p:cNvPr id="141339" name="Text Box 34"/>
          <p:cNvSpPr txBox="1">
            <a:spLocks noChangeArrowheads="1"/>
          </p:cNvSpPr>
          <p:nvPr/>
        </p:nvSpPr>
        <p:spPr bwMode="auto">
          <a:xfrm>
            <a:off x="3346450" y="4311650"/>
            <a:ext cx="1803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receiver FSM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fragment</a:t>
            </a:r>
          </a:p>
        </p:txBody>
      </p:sp>
      <p:sp>
        <p:nvSpPr>
          <p:cNvPr id="141340" name="Line 35"/>
          <p:cNvSpPr>
            <a:spLocks noChangeShapeType="1"/>
          </p:cNvSpPr>
          <p:nvPr/>
        </p:nvSpPr>
        <p:spPr bwMode="auto">
          <a:xfrm>
            <a:off x="665163" y="2603500"/>
            <a:ext cx="7883525" cy="27574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41341" name="Text Box 36"/>
          <p:cNvSpPr txBox="1">
            <a:spLocks noChangeArrowheads="1"/>
          </p:cNvSpPr>
          <p:nvPr/>
        </p:nvSpPr>
        <p:spPr bwMode="auto">
          <a:xfrm>
            <a:off x="6854825" y="4103688"/>
            <a:ext cx="379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charset="2"/>
                <a:ea typeface="ＭＳ Ｐゴシック" charset="-128"/>
                <a:cs typeface="+mn-cs"/>
              </a:rPr>
              <a:t>L</a:t>
            </a:r>
          </a:p>
        </p:txBody>
      </p:sp>
      <p:sp>
        <p:nvSpPr>
          <p:cNvPr id="141342" name="Line 37"/>
          <p:cNvSpPr>
            <a:spLocks noChangeShapeType="1"/>
          </p:cNvSpPr>
          <p:nvPr/>
        </p:nvSpPr>
        <p:spPr bwMode="auto">
          <a:xfrm>
            <a:off x="2297113" y="3898900"/>
            <a:ext cx="431800" cy="396875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925A599-CC33-7E4D-8C4D-B495C4836CF6}" type="slidenum">
              <a:rPr kumimoji="0" lang="en-US" altLang="x-non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86390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2"/>
          <p:cNvSpPr>
            <a:spLocks noChangeArrowheads="1"/>
          </p:cNvSpPr>
          <p:nvPr/>
        </p:nvSpPr>
        <p:spPr bwMode="auto">
          <a:xfrm>
            <a:off x="533400" y="228600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4000" b="0" i="0" u="sng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Outline</a:t>
            </a:r>
          </a:p>
        </p:txBody>
      </p:sp>
      <p:sp>
        <p:nvSpPr>
          <p:cNvPr id="143362" name="Rectangle 3"/>
          <p:cNvSpPr>
            <a:spLocks noChangeArrowheads="1"/>
          </p:cNvSpPr>
          <p:nvPr/>
        </p:nvSpPr>
        <p:spPr bwMode="auto">
          <a:xfrm>
            <a:off x="533400" y="1600200"/>
            <a:ext cx="8077200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457200" marR="0" lvl="0" indent="-4572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Wingdings" pitchFamily="2" charset="2"/>
              <a:buChar char="q"/>
              <a:tabLst/>
              <a:defRPr/>
            </a:pPr>
            <a:r>
              <a:rPr kumimoji="0" lang="en-US" altLang="x-none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Admin and review</a:t>
            </a:r>
          </a:p>
          <a:p>
            <a:pPr marL="342900" marR="0" lvl="0" indent="-3429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Pct val="85000"/>
              <a:buFont typeface="Wingdings" charset="2"/>
              <a:buChar char="Ø"/>
              <a:tabLst/>
              <a:defRPr/>
            </a:pPr>
            <a:r>
              <a:rPr kumimoji="0" lang="en-US" altLang="x-none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Reliable data transfer</a:t>
            </a:r>
          </a:p>
          <a:p>
            <a:pPr marL="742950" marR="0" lvl="1" indent="-28575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Courier New" charset="0"/>
              <a:buChar char="o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perfect channel</a:t>
            </a:r>
          </a:p>
          <a:p>
            <a:pPr marL="742950" marR="0" lvl="1" indent="-28575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 typeface="Courier New" charset="0"/>
              <a:buChar char="o"/>
              <a:tabLst/>
              <a:defRPr/>
            </a:pPr>
            <a:r>
              <a:rPr kumimoji="0" lang="en-US" altLang="x-none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channel with bit errors</a:t>
            </a:r>
          </a:p>
          <a:p>
            <a:pPr marL="742950" marR="0" lvl="1" indent="-28575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Pct val="75000"/>
              <a:buFont typeface="Wingdings" charset="2"/>
              <a:buChar char="Ø"/>
              <a:tabLst/>
              <a:defRPr/>
            </a:pPr>
            <a:r>
              <a:rPr kumimoji="0" lang="en-US" altLang="x-none" sz="2400" b="0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channel with bit errors and losses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EB7456-F267-5C4C-AD02-446DDDC385E0}" type="slidenum">
              <a:rPr kumimoji="0" lang="en-US" altLang="x-non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07798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125134-54D9-194F-BCF6-3C81CC0E076D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200">
                <a:ea typeface="ＭＳ Ｐゴシック" charset="-128"/>
              </a:rPr>
              <a:t>rdt3.0: </a:t>
            </a:r>
            <a:r>
              <a:rPr lang="en-US" altLang="zh-CN" sz="3200">
                <a:ea typeface="宋体" charset="-122"/>
              </a:rPr>
              <a:t>C</a:t>
            </a:r>
            <a:r>
              <a:rPr lang="en-US" altLang="x-none" sz="3200">
                <a:ea typeface="ＭＳ Ｐゴシック" charset="-128"/>
              </a:rPr>
              <a:t>hannels with </a:t>
            </a:r>
            <a:r>
              <a:rPr lang="en-US" altLang="zh-CN" sz="3200">
                <a:ea typeface="宋体" charset="-122"/>
              </a:rPr>
              <a:t>E</a:t>
            </a:r>
            <a:r>
              <a:rPr lang="en-US" altLang="x-none" sz="3200">
                <a:ea typeface="ＭＳ Ｐゴシック" charset="-128"/>
              </a:rPr>
              <a:t>rrors </a:t>
            </a:r>
            <a:r>
              <a:rPr lang="en-US" altLang="x-none" sz="3200" i="1">
                <a:ea typeface="ＭＳ Ｐゴシック" charset="-128"/>
              </a:rPr>
              <a:t>and</a:t>
            </a:r>
            <a:r>
              <a:rPr lang="en-US" altLang="x-none" sz="3200">
                <a:ea typeface="ＭＳ Ｐゴシック" charset="-128"/>
              </a:rPr>
              <a:t> </a:t>
            </a:r>
            <a:r>
              <a:rPr lang="en-US" altLang="zh-CN" sz="3200">
                <a:ea typeface="宋体" charset="-122"/>
              </a:rPr>
              <a:t>L</a:t>
            </a:r>
            <a:r>
              <a:rPr lang="en-US" altLang="x-none" sz="3200">
                <a:ea typeface="ＭＳ Ｐゴシック" charset="-128"/>
              </a:rPr>
              <a:t>oss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3959225" cy="478155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2400" u="sng" dirty="0">
                <a:solidFill>
                  <a:srgbClr val="FF0000"/>
                </a:solidFill>
                <a:ea typeface="ＭＳ Ｐゴシック" charset="-128"/>
              </a:rPr>
              <a:t>New assumption:</a:t>
            </a:r>
            <a:r>
              <a:rPr lang="en-US" altLang="x-none" sz="2400" dirty="0">
                <a:ea typeface="ＭＳ Ｐゴシック" charset="-128"/>
              </a:rPr>
              <a:t> underlying channel can also lose packets (data or ACKs)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checksum, seq. #, ACKs, retransmissions will be of help, but not enough</a:t>
            </a:r>
          </a:p>
          <a:p>
            <a:pPr lvl="1"/>
            <a:endParaRPr lang="en-US" altLang="x-none" sz="2000" dirty="0">
              <a:ea typeface="ＭＳ Ｐゴシック" charset="-128"/>
            </a:endParaRPr>
          </a:p>
          <a:p>
            <a:pPr lvl="1"/>
            <a:endParaRPr lang="en-US" altLang="x-none" sz="2000" dirty="0">
              <a:ea typeface="ＭＳ Ｐゴシック" charset="-128"/>
            </a:endParaRPr>
          </a:p>
          <a:p>
            <a:pPr lvl="1"/>
            <a:endParaRPr lang="en-US" altLang="x-none" sz="2000" dirty="0">
              <a:ea typeface="ＭＳ Ｐゴシック" charset="-128"/>
            </a:endParaRPr>
          </a:p>
          <a:p>
            <a:pPr>
              <a:buFont typeface="ZapfDingbats" charset="0"/>
              <a:buNone/>
            </a:pPr>
            <a:r>
              <a:rPr lang="en-US" altLang="x-none" sz="2400" u="sng" dirty="0">
                <a:solidFill>
                  <a:srgbClr val="FF0000"/>
                </a:solidFill>
                <a:ea typeface="ＭＳ Ｐゴシック" charset="-128"/>
              </a:rPr>
              <a:t>Q:</a:t>
            </a:r>
            <a:r>
              <a:rPr lang="en-US" altLang="x-none" sz="2400" dirty="0">
                <a:ea typeface="ＭＳ Ｐゴシック" charset="-128"/>
              </a:rPr>
              <a:t> Does rdt2.2 work under losses?</a:t>
            </a:r>
          </a:p>
        </p:txBody>
      </p:sp>
      <p:sp>
        <p:nvSpPr>
          <p:cNvPr id="1833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095750" cy="464820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2400" u="sng" dirty="0">
                <a:solidFill>
                  <a:srgbClr val="FF0000"/>
                </a:solidFill>
                <a:ea typeface="ＭＳ Ｐゴシック" charset="-128"/>
              </a:rPr>
              <a:t>Approach:</a:t>
            </a:r>
            <a:r>
              <a:rPr lang="en-US" altLang="x-none" sz="2400" dirty="0">
                <a:ea typeface="ＭＳ Ｐゴシック" charset="-128"/>
              </a:rPr>
              <a:t> sender waits </a:t>
            </a:r>
            <a:r>
              <a:rPr lang="ja-JP" altLang="en-US" sz="2400">
                <a:ea typeface="ＭＳ Ｐゴシック" charset="-128"/>
              </a:rPr>
              <a:t>“</a:t>
            </a:r>
            <a:r>
              <a:rPr lang="en-US" altLang="ja-JP" sz="2400" dirty="0">
                <a:ea typeface="ＭＳ Ｐゴシック" charset="-128"/>
              </a:rPr>
              <a:t>reasonable</a:t>
            </a:r>
            <a:r>
              <a:rPr lang="ja-JP" altLang="en-US" sz="2400">
                <a:ea typeface="ＭＳ Ｐゴシック" charset="-128"/>
              </a:rPr>
              <a:t>”</a:t>
            </a:r>
            <a:r>
              <a:rPr lang="en-US" altLang="ja-JP" sz="2400" dirty="0">
                <a:ea typeface="ＭＳ Ｐゴシック" charset="-128"/>
              </a:rPr>
              <a:t> amount of time for ACK 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requires countdown timer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retransmits if no ACK received in this time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if </a:t>
            </a:r>
            <a:r>
              <a:rPr lang="en-US" altLang="x-none" sz="2000" dirty="0" err="1">
                <a:ea typeface="ＭＳ Ｐゴシック" charset="-128"/>
              </a:rPr>
              <a:t>pkt</a:t>
            </a:r>
            <a:r>
              <a:rPr lang="en-US" altLang="x-none" sz="2000" dirty="0">
                <a:ea typeface="ＭＳ Ｐゴシック" charset="-128"/>
              </a:rPr>
              <a:t> (or ACK) just delayed (not lost):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retransmission will be  duplicate, but use of seq. #</a:t>
            </a:r>
            <a:r>
              <a:rPr lang="ja-JP" altLang="en-US" sz="2000">
                <a:ea typeface="ＭＳ Ｐゴシック" charset="-128"/>
              </a:rPr>
              <a:t>’</a:t>
            </a:r>
            <a:r>
              <a:rPr lang="en-US" altLang="ja-JP" sz="2000" dirty="0">
                <a:ea typeface="ＭＳ Ｐゴシック" charset="-128"/>
              </a:rPr>
              <a:t>s already handles this</a:t>
            </a:r>
            <a:endParaRPr lang="en-US" altLang="ja-JP" sz="1800" dirty="0"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receiver must specify </a:t>
            </a:r>
            <a:r>
              <a:rPr lang="en-US" altLang="x-none" sz="2000" dirty="0" err="1">
                <a:ea typeface="ＭＳ Ｐゴシック" charset="-128"/>
              </a:rPr>
              <a:t>seq</a:t>
            </a:r>
            <a:r>
              <a:rPr lang="en-US" altLang="x-none" sz="2000" dirty="0">
                <a:ea typeface="ＭＳ Ｐゴシック" charset="-128"/>
              </a:rPr>
              <a:t> # of </a:t>
            </a:r>
            <a:r>
              <a:rPr lang="en-US" altLang="x-none" sz="2000" dirty="0" err="1">
                <a:ea typeface="ＭＳ Ｐゴシック" charset="-128"/>
              </a:rPr>
              <a:t>pkt</a:t>
            </a:r>
            <a:r>
              <a:rPr lang="en-US" altLang="x-none" sz="2000" dirty="0">
                <a:ea typeface="ＭＳ Ｐゴシック" charset="-128"/>
              </a:rPr>
              <a:t> being </a:t>
            </a:r>
            <a:r>
              <a:rPr lang="en-US" altLang="x-none" sz="2000" dirty="0" err="1">
                <a:ea typeface="ＭＳ Ｐゴシック" charset="-128"/>
              </a:rPr>
              <a:t>ACKed</a:t>
            </a:r>
            <a:endParaRPr lang="en-US" altLang="x-none" sz="2000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5693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43AE20-ABF0-0C4E-BEC7-8C5FEA42D9E2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39725" y="242888"/>
            <a:ext cx="3560763" cy="893762"/>
          </a:xfrm>
        </p:spPr>
        <p:txBody>
          <a:bodyPr/>
          <a:lstStyle/>
          <a:p>
            <a:r>
              <a:rPr lang="en-US" altLang="x-none" sz="3600">
                <a:ea typeface="ＭＳ Ｐゴシック" charset="-128"/>
              </a:rPr>
              <a:t>rdt3.0 </a:t>
            </a:r>
            <a:r>
              <a:rPr lang="en-US" altLang="zh-CN" sz="3600">
                <a:ea typeface="宋体" charset="-122"/>
              </a:rPr>
              <a:t>S</a:t>
            </a:r>
            <a:r>
              <a:rPr lang="en-US" altLang="x-none" sz="3600">
                <a:ea typeface="ＭＳ Ｐゴシック" charset="-128"/>
              </a:rPr>
              <a:t>ender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116739" name="Text Box 3"/>
          <p:cNvSpPr txBox="1">
            <a:spLocks noChangeArrowheads="1"/>
          </p:cNvSpPr>
          <p:nvPr/>
        </p:nvSpPr>
        <p:spPr bwMode="auto">
          <a:xfrm>
            <a:off x="3019425" y="1765300"/>
            <a:ext cx="38608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sndpkt = make_pkt(0, data, checksum)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udt_send(sndpkt)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start_timer</a:t>
            </a:r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7460" name="Text Box 4"/>
          <p:cNvSpPr txBox="1">
            <a:spLocks noChangeArrowheads="1"/>
          </p:cNvSpPr>
          <p:nvPr/>
        </p:nvSpPr>
        <p:spPr bwMode="auto">
          <a:xfrm>
            <a:off x="3060700" y="1471613"/>
            <a:ext cx="17240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rdt_send(data)</a:t>
            </a:r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7461" name="Line 5"/>
          <p:cNvSpPr>
            <a:spLocks noChangeShapeType="1"/>
          </p:cNvSpPr>
          <p:nvPr/>
        </p:nvSpPr>
        <p:spPr bwMode="auto">
          <a:xfrm>
            <a:off x="3162300" y="1809750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47462" name="Line 6"/>
          <p:cNvSpPr>
            <a:spLocks noChangeShapeType="1"/>
          </p:cNvSpPr>
          <p:nvPr/>
        </p:nvSpPr>
        <p:spPr bwMode="auto">
          <a:xfrm>
            <a:off x="2749550" y="1925638"/>
            <a:ext cx="157163" cy="576262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147463" name="Group 7"/>
          <p:cNvGrpSpPr>
            <a:grpSpLocks/>
          </p:cNvGrpSpPr>
          <p:nvPr/>
        </p:nvGrpSpPr>
        <p:grpSpPr bwMode="auto">
          <a:xfrm>
            <a:off x="5360988" y="2471738"/>
            <a:ext cx="889000" cy="865187"/>
            <a:chOff x="445" y="1273"/>
            <a:chExt cx="560" cy="545"/>
          </a:xfrm>
        </p:grpSpPr>
        <p:sp>
          <p:nvSpPr>
            <p:cNvPr id="147515" name="Oval 8"/>
            <p:cNvSpPr>
              <a:spLocks noChangeArrowheads="1"/>
            </p:cNvSpPr>
            <p:nvPr/>
          </p:nvSpPr>
          <p:spPr bwMode="auto">
            <a:xfrm>
              <a:off x="445" y="1273"/>
              <a:ext cx="560" cy="54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47516" name="Text Box 9"/>
            <p:cNvSpPr txBox="1">
              <a:spLocks noChangeArrowheads="1"/>
            </p:cNvSpPr>
            <p:nvPr/>
          </p:nvSpPr>
          <p:spPr bwMode="auto">
            <a:xfrm>
              <a:off x="524" y="1309"/>
              <a:ext cx="450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Wait for ACK0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47464" name="Freeform 10"/>
          <p:cNvSpPr>
            <a:spLocks/>
          </p:cNvSpPr>
          <p:nvPr/>
        </p:nvSpPr>
        <p:spPr bwMode="auto">
          <a:xfrm flipV="1">
            <a:off x="3384550" y="2452688"/>
            <a:ext cx="2090738" cy="163512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47465" name="Freeform 11"/>
          <p:cNvSpPr>
            <a:spLocks/>
          </p:cNvSpPr>
          <p:nvPr/>
        </p:nvSpPr>
        <p:spPr bwMode="auto">
          <a:xfrm>
            <a:off x="6069013" y="2055813"/>
            <a:ext cx="871537" cy="666750"/>
          </a:xfrm>
          <a:custGeom>
            <a:avLst/>
            <a:gdLst>
              <a:gd name="T0" fmla="*/ 0 w 549"/>
              <a:gd name="T1" fmla="*/ 2147483647 h 420"/>
              <a:gd name="T2" fmla="*/ 2147483647 w 549"/>
              <a:gd name="T3" fmla="*/ 2147483647 h 420"/>
              <a:gd name="T4" fmla="*/ 0 60000 65536"/>
              <a:gd name="T5" fmla="*/ 0 60000 65536"/>
              <a:gd name="T6" fmla="*/ 0 w 549"/>
              <a:gd name="T7" fmla="*/ 0 h 420"/>
              <a:gd name="T8" fmla="*/ 549 w 549"/>
              <a:gd name="T9" fmla="*/ 420 h 4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49" h="420">
                <a:moveTo>
                  <a:pt x="0" y="306"/>
                </a:moveTo>
                <a:cubicBezTo>
                  <a:pt x="78" y="0"/>
                  <a:pt x="549" y="315"/>
                  <a:pt x="87" y="42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47466" name="Text Box 12"/>
          <p:cNvSpPr txBox="1">
            <a:spLocks noChangeArrowheads="1"/>
          </p:cNvSpPr>
          <p:nvPr/>
        </p:nvSpPr>
        <p:spPr bwMode="auto">
          <a:xfrm>
            <a:off x="6481763" y="1577975"/>
            <a:ext cx="17049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rdt_rcv(rcvpkt) &amp;&amp;  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( corrupt(rcvpkt) ||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isACK(rcvpkt,1) )</a:t>
            </a:r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7467" name="Line 13"/>
          <p:cNvSpPr>
            <a:spLocks noChangeShapeType="1"/>
          </p:cNvSpPr>
          <p:nvPr/>
        </p:nvSpPr>
        <p:spPr bwMode="auto">
          <a:xfrm>
            <a:off x="6691313" y="2279650"/>
            <a:ext cx="135096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147468" name="Group 14"/>
          <p:cNvGrpSpPr>
            <a:grpSpLocks/>
          </p:cNvGrpSpPr>
          <p:nvPr/>
        </p:nvGrpSpPr>
        <p:grpSpPr bwMode="auto">
          <a:xfrm>
            <a:off x="5562600" y="4386263"/>
            <a:ext cx="1219200" cy="850900"/>
            <a:chOff x="4159" y="3230"/>
            <a:chExt cx="768" cy="536"/>
          </a:xfrm>
        </p:grpSpPr>
        <p:sp>
          <p:nvSpPr>
            <p:cNvPr id="147513" name="Oval 15"/>
            <p:cNvSpPr>
              <a:spLocks noChangeArrowheads="1"/>
            </p:cNvSpPr>
            <p:nvPr/>
          </p:nvSpPr>
          <p:spPr bwMode="auto">
            <a:xfrm>
              <a:off x="4159" y="3230"/>
              <a:ext cx="595" cy="53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47514" name="Text Box 16"/>
            <p:cNvSpPr txBox="1">
              <a:spLocks noChangeArrowheads="1"/>
            </p:cNvSpPr>
            <p:nvPr/>
          </p:nvSpPr>
          <p:spPr bwMode="auto">
            <a:xfrm>
              <a:off x="4178" y="3270"/>
              <a:ext cx="749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Wait for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call 1 from above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47469" name="Freeform 17"/>
          <p:cNvSpPr>
            <a:spLocks/>
          </p:cNvSpPr>
          <p:nvPr/>
        </p:nvSpPr>
        <p:spPr bwMode="auto">
          <a:xfrm rot="16200000" flipV="1">
            <a:off x="2159794" y="3842544"/>
            <a:ext cx="1176337" cy="111125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47470" name="Freeform 18"/>
          <p:cNvSpPr>
            <a:spLocks/>
          </p:cNvSpPr>
          <p:nvPr/>
        </p:nvSpPr>
        <p:spPr bwMode="auto">
          <a:xfrm>
            <a:off x="3370263" y="5119688"/>
            <a:ext cx="2312987" cy="274637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47471" name="Freeform 19"/>
          <p:cNvSpPr>
            <a:spLocks/>
          </p:cNvSpPr>
          <p:nvPr/>
        </p:nvSpPr>
        <p:spPr bwMode="auto">
          <a:xfrm rot="5400000" flipH="1" flipV="1">
            <a:off x="5611019" y="3709194"/>
            <a:ext cx="1184275" cy="166687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6752" name="Text Box 20"/>
          <p:cNvSpPr txBox="1">
            <a:spLocks noChangeArrowheads="1"/>
          </p:cNvSpPr>
          <p:nvPr/>
        </p:nvSpPr>
        <p:spPr bwMode="auto">
          <a:xfrm>
            <a:off x="3316288" y="5605463"/>
            <a:ext cx="344487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sndpkt = make_pkt(1, data, checksum)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udt_send(sndpkt)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start_timer</a:t>
            </a:r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7473" name="Text Box 21"/>
          <p:cNvSpPr txBox="1">
            <a:spLocks noChangeArrowheads="1"/>
          </p:cNvSpPr>
          <p:nvPr/>
        </p:nvSpPr>
        <p:spPr bwMode="auto">
          <a:xfrm>
            <a:off x="3316288" y="5322888"/>
            <a:ext cx="17240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rdt_send(data)</a:t>
            </a:r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7474" name="Line 22"/>
          <p:cNvSpPr>
            <a:spLocks noChangeShapeType="1"/>
          </p:cNvSpPr>
          <p:nvPr/>
        </p:nvSpPr>
        <p:spPr bwMode="auto">
          <a:xfrm>
            <a:off x="3435350" y="5634038"/>
            <a:ext cx="2598738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47475" name="Text Box 23"/>
          <p:cNvSpPr txBox="1">
            <a:spLocks noChangeArrowheads="1"/>
          </p:cNvSpPr>
          <p:nvPr/>
        </p:nvSpPr>
        <p:spPr bwMode="auto">
          <a:xfrm>
            <a:off x="6280150" y="3487738"/>
            <a:ext cx="21494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rdt_rcv(rcvpkt)   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&amp;&amp; notcorrupt(rcvpkt) 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&amp;&amp; isACK(rcvpkt,0)</a:t>
            </a:r>
            <a:r>
              <a:rPr kumimoji="0" lang="en-US" altLang="x-none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</a:t>
            </a:r>
            <a:endParaRPr kumimoji="0" lang="en-US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7476" name="Line 24"/>
          <p:cNvSpPr>
            <a:spLocks noChangeShapeType="1"/>
          </p:cNvSpPr>
          <p:nvPr/>
        </p:nvSpPr>
        <p:spPr bwMode="auto">
          <a:xfrm>
            <a:off x="6396038" y="4198938"/>
            <a:ext cx="14192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47477" name="Text Box 25"/>
          <p:cNvSpPr txBox="1">
            <a:spLocks noChangeArrowheads="1"/>
          </p:cNvSpPr>
          <p:nvPr/>
        </p:nvSpPr>
        <p:spPr bwMode="auto">
          <a:xfrm>
            <a:off x="1290638" y="5443538"/>
            <a:ext cx="16224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rdt_rcv(rcvpkt) &amp;&amp;  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( corrupt(rcvpkt) ||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isACK(rcvpkt,0) )</a:t>
            </a:r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7478" name="Line 26"/>
          <p:cNvSpPr>
            <a:spLocks noChangeShapeType="1"/>
          </p:cNvSpPr>
          <p:nvPr/>
        </p:nvSpPr>
        <p:spPr bwMode="auto">
          <a:xfrm>
            <a:off x="1393825" y="6169025"/>
            <a:ext cx="12541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47479" name="Text Box 27"/>
          <p:cNvSpPr txBox="1">
            <a:spLocks noChangeArrowheads="1"/>
          </p:cNvSpPr>
          <p:nvPr/>
        </p:nvSpPr>
        <p:spPr bwMode="auto">
          <a:xfrm>
            <a:off x="908050" y="3246438"/>
            <a:ext cx="1912938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rdt_rcv(rcvpkt)   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&amp;&amp; notcorrupt(rcvpkt) </a:t>
            </a:r>
          </a:p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&amp;&amp; isACK(rcvpkt,1)</a:t>
            </a:r>
            <a:r>
              <a:rPr kumimoji="0" lang="en-US" altLang="x-none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 </a:t>
            </a:r>
            <a:endParaRPr kumimoji="0" lang="en-US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7480" name="Line 28"/>
          <p:cNvSpPr>
            <a:spLocks noChangeShapeType="1"/>
          </p:cNvSpPr>
          <p:nvPr/>
        </p:nvSpPr>
        <p:spPr bwMode="auto">
          <a:xfrm>
            <a:off x="1035050" y="3986213"/>
            <a:ext cx="15176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6761" name="Text Box 29"/>
          <p:cNvSpPr txBox="1">
            <a:spLocks noChangeArrowheads="1"/>
          </p:cNvSpPr>
          <p:nvPr/>
        </p:nvSpPr>
        <p:spPr bwMode="auto">
          <a:xfrm>
            <a:off x="6300788" y="4179888"/>
            <a:ext cx="1514475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stop_timer</a:t>
            </a:r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6762" name="Text Box 30"/>
          <p:cNvSpPr txBox="1">
            <a:spLocks noChangeArrowheads="1"/>
          </p:cNvSpPr>
          <p:nvPr/>
        </p:nvSpPr>
        <p:spPr bwMode="auto">
          <a:xfrm>
            <a:off x="900113" y="3959225"/>
            <a:ext cx="1514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stop_timer</a:t>
            </a:r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6238875" y="2660650"/>
            <a:ext cx="2447925" cy="741363"/>
            <a:chOff x="6238875" y="2660650"/>
            <a:chExt cx="2447925" cy="741363"/>
          </a:xfrm>
        </p:grpSpPr>
        <p:sp>
          <p:nvSpPr>
            <p:cNvPr id="147508" name="Text Box 33"/>
            <p:cNvSpPr txBox="1">
              <a:spLocks noChangeArrowheads="1"/>
            </p:cNvSpPr>
            <p:nvPr/>
          </p:nvSpPr>
          <p:spPr bwMode="auto">
            <a:xfrm>
              <a:off x="6592888" y="2660650"/>
              <a:ext cx="1114425" cy="285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timeout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147509" name="Group 1"/>
            <p:cNvGrpSpPr>
              <a:grpSpLocks/>
            </p:cNvGrpSpPr>
            <p:nvPr/>
          </p:nvGrpSpPr>
          <p:grpSpPr bwMode="auto">
            <a:xfrm>
              <a:off x="6238875" y="2719388"/>
              <a:ext cx="2447925" cy="682625"/>
              <a:chOff x="6238875" y="2719388"/>
              <a:chExt cx="2447925" cy="682625"/>
            </a:xfrm>
          </p:grpSpPr>
          <p:sp>
            <p:nvSpPr>
              <p:cNvPr id="147510" name="Freeform 31"/>
              <p:cNvSpPr>
                <a:spLocks/>
              </p:cNvSpPr>
              <p:nvPr/>
            </p:nvSpPr>
            <p:spPr bwMode="auto">
              <a:xfrm>
                <a:off x="6238875" y="2719388"/>
                <a:ext cx="461963" cy="682625"/>
              </a:xfrm>
              <a:custGeom>
                <a:avLst/>
                <a:gdLst>
                  <a:gd name="T0" fmla="*/ 0 w 291"/>
                  <a:gd name="T1" fmla="*/ 2147483647 h 430"/>
                  <a:gd name="T2" fmla="*/ 2147483647 w 291"/>
                  <a:gd name="T3" fmla="*/ 2147483647 h 430"/>
                  <a:gd name="T4" fmla="*/ 0 60000 65536"/>
                  <a:gd name="T5" fmla="*/ 0 60000 65536"/>
                  <a:gd name="T6" fmla="*/ 0 w 291"/>
                  <a:gd name="T7" fmla="*/ 0 h 430"/>
                  <a:gd name="T8" fmla="*/ 291 w 291"/>
                  <a:gd name="T9" fmla="*/ 430 h 43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91" h="430">
                    <a:moveTo>
                      <a:pt x="0" y="120"/>
                    </a:moveTo>
                    <a:cubicBezTo>
                      <a:pt x="291" y="0"/>
                      <a:pt x="259" y="430"/>
                      <a:pt x="15" y="255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47511" name="Text Box 32"/>
              <p:cNvSpPr txBox="1">
                <a:spLocks noChangeArrowheads="1"/>
              </p:cNvSpPr>
              <p:nvPr/>
            </p:nvSpPr>
            <p:spPr bwMode="auto">
              <a:xfrm>
                <a:off x="6570663" y="2897188"/>
                <a:ext cx="2116137" cy="4286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udt_send(sndpkt)</a:t>
                </a:r>
              </a:p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  <a:cs typeface="+mn-cs"/>
                  </a:rPr>
                  <a:t>start_timer</a:t>
                </a:r>
                <a:endPara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47512" name="Line 34"/>
              <p:cNvSpPr>
                <a:spLocks noChangeShapeType="1"/>
              </p:cNvSpPr>
              <p:nvPr/>
            </p:nvSpPr>
            <p:spPr bwMode="auto">
              <a:xfrm>
                <a:off x="6681788" y="2914650"/>
                <a:ext cx="99060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281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endParaRPr>
              </a:p>
            </p:txBody>
          </p:sp>
        </p:grpSp>
      </p:grpSp>
      <p:sp>
        <p:nvSpPr>
          <p:cNvPr id="147484" name="Freeform 35"/>
          <p:cNvSpPr>
            <a:spLocks/>
          </p:cNvSpPr>
          <p:nvPr/>
        </p:nvSpPr>
        <p:spPr bwMode="auto">
          <a:xfrm>
            <a:off x="2230438" y="5083175"/>
            <a:ext cx="692150" cy="631825"/>
          </a:xfrm>
          <a:custGeom>
            <a:avLst/>
            <a:gdLst>
              <a:gd name="T0" fmla="*/ 2147483647 w 436"/>
              <a:gd name="T1" fmla="*/ 2147483647 h 398"/>
              <a:gd name="T2" fmla="*/ 2147483647 w 436"/>
              <a:gd name="T3" fmla="*/ 0 h 398"/>
              <a:gd name="T4" fmla="*/ 0 60000 65536"/>
              <a:gd name="T5" fmla="*/ 0 60000 65536"/>
              <a:gd name="T6" fmla="*/ 0 w 436"/>
              <a:gd name="T7" fmla="*/ 0 h 398"/>
              <a:gd name="T8" fmla="*/ 436 w 436"/>
              <a:gd name="T9" fmla="*/ 398 h 39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36" h="398">
                <a:moveTo>
                  <a:pt x="436" y="101"/>
                </a:moveTo>
                <a:cubicBezTo>
                  <a:pt x="367" y="398"/>
                  <a:pt x="0" y="31"/>
                  <a:pt x="300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628650" y="4587875"/>
            <a:ext cx="1973263" cy="682625"/>
            <a:chOff x="628650" y="4587875"/>
            <a:chExt cx="1973263" cy="682625"/>
          </a:xfrm>
        </p:grpSpPr>
        <p:sp>
          <p:nvSpPr>
            <p:cNvPr id="147504" name="Freeform 36"/>
            <p:cNvSpPr>
              <a:spLocks/>
            </p:cNvSpPr>
            <p:nvPr/>
          </p:nvSpPr>
          <p:spPr bwMode="auto">
            <a:xfrm>
              <a:off x="2030413" y="4794250"/>
              <a:ext cx="571500" cy="420688"/>
            </a:xfrm>
            <a:custGeom>
              <a:avLst/>
              <a:gdLst>
                <a:gd name="T0" fmla="*/ 2147483647 w 900"/>
                <a:gd name="T1" fmla="*/ 2147483647 h 662"/>
                <a:gd name="T2" fmla="*/ 2147483647 w 900"/>
                <a:gd name="T3" fmla="*/ 2147483647 h 662"/>
                <a:gd name="T4" fmla="*/ 0 60000 65536"/>
                <a:gd name="T5" fmla="*/ 0 60000 65536"/>
                <a:gd name="T6" fmla="*/ 0 w 900"/>
                <a:gd name="T7" fmla="*/ 0 h 662"/>
                <a:gd name="T8" fmla="*/ 900 w 900"/>
                <a:gd name="T9" fmla="*/ 662 h 66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00" h="662">
                  <a:moveTo>
                    <a:pt x="900" y="360"/>
                  </a:moveTo>
                  <a:cubicBezTo>
                    <a:pt x="171" y="662"/>
                    <a:pt x="0" y="0"/>
                    <a:pt x="825" y="1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47505" name="Text Box 37"/>
            <p:cNvSpPr txBox="1">
              <a:spLocks noChangeArrowheads="1"/>
            </p:cNvSpPr>
            <p:nvPr/>
          </p:nvSpPr>
          <p:spPr bwMode="auto">
            <a:xfrm>
              <a:off x="628650" y="4841875"/>
              <a:ext cx="1824038" cy="428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udt_send(sndpkt)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start_timer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47506" name="Text Box 38"/>
            <p:cNvSpPr txBox="1">
              <a:spLocks noChangeArrowheads="1"/>
            </p:cNvSpPr>
            <p:nvPr/>
          </p:nvSpPr>
          <p:spPr bwMode="auto">
            <a:xfrm>
              <a:off x="642938" y="4587875"/>
              <a:ext cx="1114425" cy="285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timeout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47507" name="Line 39"/>
            <p:cNvSpPr>
              <a:spLocks noChangeShapeType="1"/>
            </p:cNvSpPr>
            <p:nvPr/>
          </p:nvSpPr>
          <p:spPr bwMode="auto">
            <a:xfrm>
              <a:off x="746125" y="4870450"/>
              <a:ext cx="9906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47486" name="Freeform 40"/>
          <p:cNvSpPr>
            <a:spLocks/>
          </p:cNvSpPr>
          <p:nvPr/>
        </p:nvSpPr>
        <p:spPr bwMode="auto">
          <a:xfrm>
            <a:off x="6426200" y="4754563"/>
            <a:ext cx="579438" cy="890587"/>
          </a:xfrm>
          <a:custGeom>
            <a:avLst/>
            <a:gdLst>
              <a:gd name="T0" fmla="*/ 2147483647 w 322"/>
              <a:gd name="T1" fmla="*/ 2147483647 h 483"/>
              <a:gd name="T2" fmla="*/ 0 w 322"/>
              <a:gd name="T3" fmla="*/ 2147483647 h 483"/>
              <a:gd name="T4" fmla="*/ 0 60000 65536"/>
              <a:gd name="T5" fmla="*/ 0 60000 65536"/>
              <a:gd name="T6" fmla="*/ 0 w 322"/>
              <a:gd name="T7" fmla="*/ 0 h 483"/>
              <a:gd name="T8" fmla="*/ 322 w 322"/>
              <a:gd name="T9" fmla="*/ 483 h 48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2" h="483">
                <a:moveTo>
                  <a:pt x="31" y="120"/>
                </a:moveTo>
                <a:cubicBezTo>
                  <a:pt x="322" y="0"/>
                  <a:pt x="64" y="483"/>
                  <a:pt x="0" y="183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47487" name="Text Box 41"/>
          <p:cNvSpPr txBox="1">
            <a:spLocks noChangeArrowheads="1"/>
          </p:cNvSpPr>
          <p:nvPr/>
        </p:nvSpPr>
        <p:spPr bwMode="auto">
          <a:xfrm>
            <a:off x="1036638" y="2255838"/>
            <a:ext cx="14287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rdt_rcv(rcvpkt)</a:t>
            </a:r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pSp>
        <p:nvGrpSpPr>
          <p:cNvPr id="147488" name="Group 42"/>
          <p:cNvGrpSpPr>
            <a:grpSpLocks/>
          </p:cNvGrpSpPr>
          <p:nvPr/>
        </p:nvGrpSpPr>
        <p:grpSpPr bwMode="auto">
          <a:xfrm>
            <a:off x="2528888" y="2516188"/>
            <a:ext cx="1204912" cy="850900"/>
            <a:chOff x="4159" y="3230"/>
            <a:chExt cx="759" cy="536"/>
          </a:xfrm>
        </p:grpSpPr>
        <p:sp>
          <p:nvSpPr>
            <p:cNvPr id="147502" name="Oval 43"/>
            <p:cNvSpPr>
              <a:spLocks noChangeArrowheads="1"/>
            </p:cNvSpPr>
            <p:nvPr/>
          </p:nvSpPr>
          <p:spPr bwMode="auto">
            <a:xfrm>
              <a:off x="4159" y="3230"/>
              <a:ext cx="595" cy="53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47503" name="Text Box 44"/>
            <p:cNvSpPr txBox="1">
              <a:spLocks noChangeArrowheads="1"/>
            </p:cNvSpPr>
            <p:nvPr/>
          </p:nvSpPr>
          <p:spPr bwMode="auto">
            <a:xfrm>
              <a:off x="4169" y="3270"/>
              <a:ext cx="749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Wait for </a:t>
              </a:r>
            </a:p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call 0</a:t>
              </a:r>
              <a:r>
                <a:rPr kumimoji="0" lang="en-US" altLang="zh-CN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宋体" charset="-122"/>
                  <a:cs typeface="+mn-cs"/>
                </a:rPr>
                <a:t> </a:t>
              </a: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from above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47489" name="Line 45"/>
          <p:cNvSpPr>
            <a:spLocks noChangeShapeType="1"/>
          </p:cNvSpPr>
          <p:nvPr/>
        </p:nvSpPr>
        <p:spPr bwMode="auto">
          <a:xfrm>
            <a:off x="1123950" y="2541588"/>
            <a:ext cx="11017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147490" name="Group 46"/>
          <p:cNvGrpSpPr>
            <a:grpSpLocks/>
          </p:cNvGrpSpPr>
          <p:nvPr/>
        </p:nvGrpSpPr>
        <p:grpSpPr bwMode="auto">
          <a:xfrm>
            <a:off x="2630488" y="4370388"/>
            <a:ext cx="889000" cy="865187"/>
            <a:chOff x="445" y="1273"/>
            <a:chExt cx="560" cy="545"/>
          </a:xfrm>
        </p:grpSpPr>
        <p:sp>
          <p:nvSpPr>
            <p:cNvPr id="147500" name="Oval 47"/>
            <p:cNvSpPr>
              <a:spLocks noChangeArrowheads="1"/>
            </p:cNvSpPr>
            <p:nvPr/>
          </p:nvSpPr>
          <p:spPr bwMode="auto">
            <a:xfrm>
              <a:off x="445" y="1273"/>
              <a:ext cx="560" cy="54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47501" name="Text Box 48"/>
            <p:cNvSpPr txBox="1">
              <a:spLocks noChangeArrowheads="1"/>
            </p:cNvSpPr>
            <p:nvPr/>
          </p:nvSpPr>
          <p:spPr bwMode="auto">
            <a:xfrm>
              <a:off x="499" y="1309"/>
              <a:ext cx="450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marL="0" marR="0" lvl="0" indent="0" algn="l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-128"/>
                  <a:cs typeface="+mn-cs"/>
                </a:rPr>
                <a:t>Wait for ACK1</a:t>
              </a:r>
              <a:endPara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147491" name="Freeform 49"/>
          <p:cNvSpPr>
            <a:spLocks/>
          </p:cNvSpPr>
          <p:nvPr/>
        </p:nvSpPr>
        <p:spPr bwMode="auto">
          <a:xfrm flipH="1" flipV="1">
            <a:off x="2006600" y="2163763"/>
            <a:ext cx="579438" cy="890587"/>
          </a:xfrm>
          <a:custGeom>
            <a:avLst/>
            <a:gdLst>
              <a:gd name="T0" fmla="*/ 2147483647 w 322"/>
              <a:gd name="T1" fmla="*/ 2147483647 h 483"/>
              <a:gd name="T2" fmla="*/ 0 w 322"/>
              <a:gd name="T3" fmla="*/ 2147483647 h 483"/>
              <a:gd name="T4" fmla="*/ 0 60000 65536"/>
              <a:gd name="T5" fmla="*/ 0 60000 65536"/>
              <a:gd name="T6" fmla="*/ 0 w 322"/>
              <a:gd name="T7" fmla="*/ 0 h 483"/>
              <a:gd name="T8" fmla="*/ 322 w 322"/>
              <a:gd name="T9" fmla="*/ 483 h 48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2" h="483">
                <a:moveTo>
                  <a:pt x="31" y="120"/>
                </a:moveTo>
                <a:cubicBezTo>
                  <a:pt x="322" y="0"/>
                  <a:pt x="64" y="483"/>
                  <a:pt x="0" y="183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47492" name="Text Box 50"/>
          <p:cNvSpPr txBox="1">
            <a:spLocks noChangeArrowheads="1"/>
          </p:cNvSpPr>
          <p:nvPr/>
        </p:nvSpPr>
        <p:spPr bwMode="auto">
          <a:xfrm>
            <a:off x="7224713" y="5233988"/>
            <a:ext cx="323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charset="2"/>
                <a:ea typeface="ＭＳ Ｐゴシック" charset="-128"/>
                <a:cs typeface="+mn-cs"/>
              </a:rPr>
              <a:t>L</a:t>
            </a:r>
          </a:p>
        </p:txBody>
      </p:sp>
      <p:sp>
        <p:nvSpPr>
          <p:cNvPr id="147493" name="Text Box 51"/>
          <p:cNvSpPr txBox="1">
            <a:spLocks noChangeArrowheads="1"/>
          </p:cNvSpPr>
          <p:nvPr/>
        </p:nvSpPr>
        <p:spPr bwMode="auto">
          <a:xfrm>
            <a:off x="6757988" y="4984750"/>
            <a:ext cx="14287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rdt_rcv(rcvpkt)</a:t>
            </a:r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7494" name="Line 52"/>
          <p:cNvSpPr>
            <a:spLocks noChangeShapeType="1"/>
          </p:cNvSpPr>
          <p:nvPr/>
        </p:nvSpPr>
        <p:spPr bwMode="auto">
          <a:xfrm>
            <a:off x="6845300" y="5270500"/>
            <a:ext cx="11017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6781" name="Text Box 53"/>
          <p:cNvSpPr txBox="1">
            <a:spLocks noChangeArrowheads="1"/>
          </p:cNvSpPr>
          <p:nvPr/>
        </p:nvSpPr>
        <p:spPr bwMode="auto">
          <a:xfrm>
            <a:off x="8058150" y="2209800"/>
            <a:ext cx="323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charset="2"/>
                <a:ea typeface="ＭＳ Ｐゴシック" charset="-128"/>
                <a:cs typeface="+mn-cs"/>
              </a:rPr>
              <a:t>L</a:t>
            </a:r>
          </a:p>
        </p:txBody>
      </p:sp>
      <p:sp>
        <p:nvSpPr>
          <p:cNvPr id="147496" name="Text Box 54"/>
          <p:cNvSpPr txBox="1">
            <a:spLocks noChangeArrowheads="1"/>
          </p:cNvSpPr>
          <p:nvPr/>
        </p:nvSpPr>
        <p:spPr bwMode="auto">
          <a:xfrm>
            <a:off x="1476375" y="2505075"/>
            <a:ext cx="323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charset="2"/>
                <a:ea typeface="ＭＳ Ｐゴシック" charset="-128"/>
                <a:cs typeface="+mn-cs"/>
              </a:rPr>
              <a:t>L</a:t>
            </a:r>
          </a:p>
        </p:txBody>
      </p:sp>
      <p:sp>
        <p:nvSpPr>
          <p:cNvPr id="147497" name="Text Box 55"/>
          <p:cNvSpPr txBox="1">
            <a:spLocks noChangeArrowheads="1"/>
          </p:cNvSpPr>
          <p:nvPr/>
        </p:nvSpPr>
        <p:spPr bwMode="auto">
          <a:xfrm>
            <a:off x="1879600" y="6175375"/>
            <a:ext cx="323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charset="2"/>
                <a:ea typeface="ＭＳ Ｐゴシック" charset="-128"/>
                <a:cs typeface="+mn-cs"/>
              </a:rPr>
              <a:t>L</a:t>
            </a:r>
          </a:p>
        </p:txBody>
      </p:sp>
      <p:sp>
        <p:nvSpPr>
          <p:cNvPr id="147498" name="Text Box 12"/>
          <p:cNvSpPr txBox="1">
            <a:spLocks noChangeArrowheads="1"/>
          </p:cNvSpPr>
          <p:nvPr/>
        </p:nvSpPr>
        <p:spPr bwMode="auto">
          <a:xfrm>
            <a:off x="6553200" y="2209800"/>
            <a:ext cx="1752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udt_send(sndpkt)</a:t>
            </a:r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cxnSp>
        <p:nvCxnSpPr>
          <p:cNvPr id="6" name="Straight Connector 5"/>
          <p:cNvCxnSpPr>
            <a:cxnSpLocks noChangeShapeType="1"/>
            <a:stCxn id="147498" idx="1"/>
          </p:cNvCxnSpPr>
          <p:nvPr/>
        </p:nvCxnSpPr>
        <p:spPr bwMode="auto">
          <a:xfrm flipV="1">
            <a:off x="6553200" y="2362200"/>
            <a:ext cx="1524000" cy="47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545817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61" grpId="0"/>
      <p:bldP spid="116762" grpId="0"/>
      <p:bldP spid="116781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A13D2DA-A694-C146-BAE2-32BB34E8C909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rdt3.0 in </a:t>
            </a:r>
            <a:r>
              <a:rPr lang="en-US" altLang="zh-CN" sz="3600">
                <a:ea typeface="宋体" charset="-122"/>
              </a:rPr>
              <a:t>A</a:t>
            </a:r>
            <a:r>
              <a:rPr lang="en-US" altLang="x-none" sz="3600">
                <a:ea typeface="ＭＳ Ｐゴシック" charset="-128"/>
              </a:rPr>
              <a:t>ction</a:t>
            </a:r>
            <a:endParaRPr lang="en-US" altLang="x-none">
              <a:ea typeface="ＭＳ Ｐゴシック" charset="-128"/>
            </a:endParaRPr>
          </a:p>
        </p:txBody>
      </p:sp>
      <p:pic>
        <p:nvPicPr>
          <p:cNvPr id="149507" name="Picture 3" descr="rdt30_examples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85900"/>
            <a:ext cx="8428038" cy="438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99554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3B0917E-F432-644F-8F4C-EA2B279990E7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rdt3.0 in </a:t>
            </a:r>
            <a:r>
              <a:rPr lang="en-US" altLang="zh-CN" sz="3600">
                <a:ea typeface="宋体" charset="-122"/>
              </a:rPr>
              <a:t>A</a:t>
            </a:r>
            <a:r>
              <a:rPr lang="en-US" altLang="x-none" sz="3600">
                <a:ea typeface="ＭＳ Ｐゴシック" charset="-128"/>
              </a:rPr>
              <a:t>ction</a:t>
            </a:r>
            <a:endParaRPr lang="en-US" altLang="x-none">
              <a:ea typeface="ＭＳ Ｐゴシック" charset="-128"/>
            </a:endParaRPr>
          </a:p>
        </p:txBody>
      </p:sp>
      <p:pic>
        <p:nvPicPr>
          <p:cNvPr id="151555" name="Picture 3" descr="rdt30_examples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1524000"/>
            <a:ext cx="8218488" cy="425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1556" name="Rectangle 4"/>
          <p:cNvSpPr>
            <a:spLocks noChangeArrowheads="1"/>
          </p:cNvSpPr>
          <p:nvPr/>
        </p:nvSpPr>
        <p:spPr bwMode="auto">
          <a:xfrm>
            <a:off x="580231" y="5834168"/>
            <a:ext cx="8372475" cy="1023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marR="0" lvl="0" indent="-3429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0"/>
              <a:buNone/>
              <a:tabLst/>
              <a:defRPr/>
            </a:pPr>
            <a:r>
              <a:rPr kumimoji="0" lang="en-US" altLang="x-non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Question to think about: How to determine a good timeout value?</a:t>
            </a:r>
          </a:p>
          <a:p>
            <a:pPr marL="342900" marR="0" lvl="0" indent="-342900" algn="l" defTabSz="91281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0"/>
              <a:buNone/>
              <a:tabLst/>
              <a:defRPr/>
            </a:pPr>
            <a:r>
              <a:rPr kumimoji="0" lang="en-US" altLang="x-non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Home exercise: What are execution traces of rdt3.0? What are some state invariants of rdt3.0?</a:t>
            </a:r>
          </a:p>
        </p:txBody>
      </p:sp>
    </p:spTree>
    <p:extLst>
      <p:ext uri="{BB962C8B-B14F-4D97-AF65-F5344CB8AC3E}">
        <p14:creationId xmlns:p14="http://schemas.microsoft.com/office/powerpoint/2010/main" val="11582972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45463" cy="1143000"/>
          </a:xfrm>
        </p:spPr>
        <p:txBody>
          <a:bodyPr/>
          <a:lstStyle/>
          <a:p>
            <a:r>
              <a:rPr lang="en-US" altLang="x-none" sz="3600">
                <a:ea typeface="ＭＳ Ｐゴシック" charset="-128"/>
              </a:rPr>
              <a:t>rdt3.0: </a:t>
            </a:r>
            <a:r>
              <a:rPr lang="en-US" altLang="zh-CN" sz="3600">
                <a:ea typeface="宋体" charset="-122"/>
              </a:rPr>
              <a:t>S</a:t>
            </a:r>
            <a:r>
              <a:rPr lang="en-US" altLang="x-none" sz="3600">
                <a:ea typeface="ＭＳ Ｐゴシック" charset="-128"/>
              </a:rPr>
              <a:t>top-and-</a:t>
            </a:r>
            <a:r>
              <a:rPr lang="en-US" altLang="zh-CN" sz="3600">
                <a:ea typeface="宋体" charset="-122"/>
              </a:rPr>
              <a:t>W</a:t>
            </a:r>
            <a:r>
              <a:rPr lang="en-US" altLang="x-none" sz="3600">
                <a:ea typeface="ＭＳ Ｐゴシック" charset="-128"/>
              </a:rPr>
              <a:t>ait </a:t>
            </a:r>
            <a:r>
              <a:rPr lang="en-US" altLang="zh-CN" sz="3600">
                <a:ea typeface="宋体" charset="-122"/>
              </a:rPr>
              <a:t>Performance</a:t>
            </a:r>
            <a:endParaRPr lang="en-US" altLang="x-none" sz="3600">
              <a:ea typeface="ＭＳ Ｐゴシック" charset="-128"/>
            </a:endParaRPr>
          </a:p>
        </p:txBody>
      </p:sp>
      <p:sp>
        <p:nvSpPr>
          <p:cNvPr id="80898" name="Line 3"/>
          <p:cNvSpPr>
            <a:spLocks noChangeShapeType="1"/>
          </p:cNvSpPr>
          <p:nvPr/>
        </p:nvSpPr>
        <p:spPr bwMode="auto">
          <a:xfrm>
            <a:off x="3557588" y="2001838"/>
            <a:ext cx="2227262" cy="9223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defTabSz="914400" eaLnBrk="0" hangingPunct="0"/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80899" name="Text Box 4"/>
          <p:cNvSpPr txBox="1">
            <a:spLocks noChangeArrowheads="1"/>
          </p:cNvSpPr>
          <p:nvPr/>
        </p:nvSpPr>
        <p:spPr bwMode="auto">
          <a:xfrm>
            <a:off x="233363" y="1797050"/>
            <a:ext cx="3232150" cy="352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first packet bit transmitted, t = 0</a:t>
            </a:r>
          </a:p>
        </p:txBody>
      </p:sp>
      <p:sp>
        <p:nvSpPr>
          <p:cNvPr id="80900" name="Line 5"/>
          <p:cNvSpPr>
            <a:spLocks noChangeShapeType="1"/>
          </p:cNvSpPr>
          <p:nvPr/>
        </p:nvSpPr>
        <p:spPr bwMode="auto">
          <a:xfrm>
            <a:off x="3546475" y="1782763"/>
            <a:ext cx="23813" cy="2913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defTabSz="914400" eaLnBrk="0" hangingPunct="0"/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80901" name="Line 6"/>
          <p:cNvSpPr>
            <a:spLocks noChangeShapeType="1"/>
          </p:cNvSpPr>
          <p:nvPr/>
        </p:nvSpPr>
        <p:spPr bwMode="auto">
          <a:xfrm>
            <a:off x="5773738" y="1795463"/>
            <a:ext cx="22225" cy="28908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defTabSz="914400" eaLnBrk="0" hangingPunct="0"/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80902" name="Text Box 7"/>
          <p:cNvSpPr txBox="1">
            <a:spLocks noChangeArrowheads="1"/>
          </p:cNvSpPr>
          <p:nvPr/>
        </p:nvSpPr>
        <p:spPr bwMode="auto">
          <a:xfrm>
            <a:off x="3017838" y="1446213"/>
            <a:ext cx="885825" cy="3508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sender</a:t>
            </a:r>
            <a:endParaRPr lang="en-US" altLang="x-none" sz="1600">
              <a:solidFill>
                <a:srgbClr val="000000"/>
              </a:solidFill>
            </a:endParaRPr>
          </a:p>
        </p:txBody>
      </p:sp>
      <p:sp>
        <p:nvSpPr>
          <p:cNvPr id="80903" name="Text Box 8"/>
          <p:cNvSpPr txBox="1">
            <a:spLocks noChangeArrowheads="1"/>
          </p:cNvSpPr>
          <p:nvPr/>
        </p:nvSpPr>
        <p:spPr bwMode="auto">
          <a:xfrm>
            <a:off x="5195888" y="1446213"/>
            <a:ext cx="946150" cy="3508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receiver</a:t>
            </a:r>
            <a:endParaRPr lang="en-US" altLang="x-none" sz="1600">
              <a:solidFill>
                <a:srgbClr val="000000"/>
              </a:solidFill>
            </a:endParaRPr>
          </a:p>
        </p:txBody>
      </p:sp>
      <p:sp>
        <p:nvSpPr>
          <p:cNvPr id="80904" name="Line 9"/>
          <p:cNvSpPr>
            <a:spLocks noChangeShapeType="1"/>
          </p:cNvSpPr>
          <p:nvPr/>
        </p:nvSpPr>
        <p:spPr bwMode="auto">
          <a:xfrm>
            <a:off x="3570288" y="1997075"/>
            <a:ext cx="2190750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defTabSz="914400" eaLnBrk="0" hangingPunct="0"/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80905" name="Line 10"/>
          <p:cNvSpPr>
            <a:spLocks noChangeShapeType="1"/>
          </p:cNvSpPr>
          <p:nvPr/>
        </p:nvSpPr>
        <p:spPr bwMode="auto">
          <a:xfrm>
            <a:off x="3575050" y="4108450"/>
            <a:ext cx="2192338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defTabSz="914400" eaLnBrk="0" hangingPunct="0"/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80906" name="Line 11"/>
          <p:cNvSpPr>
            <a:spLocks noChangeShapeType="1"/>
          </p:cNvSpPr>
          <p:nvPr/>
        </p:nvSpPr>
        <p:spPr bwMode="auto">
          <a:xfrm flipV="1">
            <a:off x="3575050" y="3165475"/>
            <a:ext cx="2209800" cy="9223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defTabSz="914400" eaLnBrk="0" hangingPunct="0"/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80907" name="Freeform 12"/>
          <p:cNvSpPr>
            <a:spLocks/>
          </p:cNvSpPr>
          <p:nvPr/>
        </p:nvSpPr>
        <p:spPr bwMode="auto">
          <a:xfrm>
            <a:off x="3552825" y="1995488"/>
            <a:ext cx="2232025" cy="1155700"/>
          </a:xfrm>
          <a:custGeom>
            <a:avLst/>
            <a:gdLst>
              <a:gd name="T0" fmla="*/ 0 w 2902"/>
              <a:gd name="T1" fmla="*/ 0 h 1185"/>
              <a:gd name="T2" fmla="*/ 2147483647 w 2902"/>
              <a:gd name="T3" fmla="*/ 2147483647 h 1185"/>
              <a:gd name="T4" fmla="*/ 2147483647 w 2902"/>
              <a:gd name="T5" fmla="*/ 2147483647 h 1185"/>
              <a:gd name="T6" fmla="*/ 0 w 2902"/>
              <a:gd name="T7" fmla="*/ 2147483647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02"/>
              <a:gd name="T16" fmla="*/ 0 h 1185"/>
              <a:gd name="T17" fmla="*/ 2902 w 2902"/>
              <a:gd name="T18" fmla="*/ 1185 h 11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defTabSz="914400" eaLnBrk="0" hangingPunct="0"/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80908" name="Line 13"/>
          <p:cNvSpPr>
            <a:spLocks noChangeShapeType="1"/>
          </p:cNvSpPr>
          <p:nvPr/>
        </p:nvSpPr>
        <p:spPr bwMode="auto">
          <a:xfrm flipH="1">
            <a:off x="3408363" y="1995488"/>
            <a:ext cx="1317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defTabSz="914400" eaLnBrk="0" hangingPunct="0"/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80909" name="Line 14"/>
          <p:cNvSpPr>
            <a:spLocks noChangeShapeType="1"/>
          </p:cNvSpPr>
          <p:nvPr/>
        </p:nvSpPr>
        <p:spPr bwMode="auto">
          <a:xfrm flipH="1">
            <a:off x="3408363" y="2236788"/>
            <a:ext cx="1317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defTabSz="914400" eaLnBrk="0" hangingPunct="0"/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80910" name="Line 15"/>
          <p:cNvSpPr>
            <a:spLocks noChangeShapeType="1"/>
          </p:cNvSpPr>
          <p:nvPr/>
        </p:nvSpPr>
        <p:spPr bwMode="auto">
          <a:xfrm flipH="1">
            <a:off x="3419475" y="4095750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defTabSz="914400" eaLnBrk="0" hangingPunct="0"/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80911" name="Text Box 16"/>
          <p:cNvSpPr txBox="1">
            <a:spLocks noChangeArrowheads="1"/>
          </p:cNvSpPr>
          <p:nvPr/>
        </p:nvSpPr>
        <p:spPr bwMode="auto">
          <a:xfrm>
            <a:off x="2755900" y="2968625"/>
            <a:ext cx="847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/>
            <a:r>
              <a:rPr lang="en-US" altLang="x-none" sz="1600">
                <a:solidFill>
                  <a:srgbClr val="FF0000"/>
                </a:solidFill>
                <a:latin typeface="Arial" charset="0"/>
              </a:rPr>
              <a:t>RTT</a:t>
            </a:r>
            <a:r>
              <a:rPr lang="en-US" altLang="x-none" sz="1000">
                <a:solidFill>
                  <a:srgbClr val="000000"/>
                </a:solidFill>
                <a:latin typeface="Arial" charset="0"/>
              </a:rPr>
              <a:t> </a:t>
            </a:r>
            <a:endParaRPr lang="en-US" altLang="x-none">
              <a:solidFill>
                <a:srgbClr val="000000"/>
              </a:solidFill>
            </a:endParaRPr>
          </a:p>
        </p:txBody>
      </p:sp>
      <p:sp>
        <p:nvSpPr>
          <p:cNvPr id="80912" name="Line 17"/>
          <p:cNvSpPr>
            <a:spLocks noChangeShapeType="1"/>
          </p:cNvSpPr>
          <p:nvPr/>
        </p:nvSpPr>
        <p:spPr bwMode="auto">
          <a:xfrm>
            <a:off x="3443288" y="3276600"/>
            <a:ext cx="11112" cy="8112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defTabSz="914400" eaLnBrk="0" hangingPunct="0"/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80913" name="Line 18"/>
          <p:cNvSpPr>
            <a:spLocks noChangeShapeType="1"/>
          </p:cNvSpPr>
          <p:nvPr/>
        </p:nvSpPr>
        <p:spPr bwMode="auto">
          <a:xfrm flipV="1">
            <a:off x="3448050" y="2259013"/>
            <a:ext cx="3175" cy="768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defTabSz="914400" eaLnBrk="0" hangingPunct="0"/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80914" name="Text Box 19"/>
          <p:cNvSpPr txBox="1">
            <a:spLocks noChangeArrowheads="1"/>
          </p:cNvSpPr>
          <p:nvPr/>
        </p:nvSpPr>
        <p:spPr bwMode="auto">
          <a:xfrm>
            <a:off x="0" y="2074863"/>
            <a:ext cx="3465513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last packet bit transmitted, </a:t>
            </a:r>
            <a:r>
              <a:rPr lang="en-US" altLang="x-none" sz="1600">
                <a:solidFill>
                  <a:srgbClr val="FF0000"/>
                </a:solidFill>
                <a:latin typeface="Arial" charset="0"/>
              </a:rPr>
              <a:t>t = L / R</a:t>
            </a:r>
            <a:endParaRPr lang="en-US" altLang="x-none" sz="1600">
              <a:solidFill>
                <a:srgbClr val="FF0000"/>
              </a:solidFill>
            </a:endParaRPr>
          </a:p>
        </p:txBody>
      </p:sp>
      <p:sp>
        <p:nvSpPr>
          <p:cNvPr id="80915" name="Line 20"/>
          <p:cNvSpPr>
            <a:spLocks noChangeShapeType="1"/>
          </p:cNvSpPr>
          <p:nvPr/>
        </p:nvSpPr>
        <p:spPr bwMode="auto">
          <a:xfrm flipH="1">
            <a:off x="5761038" y="2909888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defTabSz="914400" eaLnBrk="0" hangingPunct="0"/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80916" name="Text Box 21"/>
          <p:cNvSpPr txBox="1">
            <a:spLocks noChangeArrowheads="1"/>
          </p:cNvSpPr>
          <p:nvPr/>
        </p:nvSpPr>
        <p:spPr bwMode="auto">
          <a:xfrm>
            <a:off x="5842000" y="2733675"/>
            <a:ext cx="242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first packet bit arrives</a:t>
            </a:r>
            <a:endParaRPr lang="en-US" altLang="x-none" sz="1600">
              <a:solidFill>
                <a:srgbClr val="000000"/>
              </a:solidFill>
            </a:endParaRPr>
          </a:p>
        </p:txBody>
      </p:sp>
      <p:sp>
        <p:nvSpPr>
          <p:cNvPr id="80917" name="Line 22"/>
          <p:cNvSpPr>
            <a:spLocks noChangeShapeType="1"/>
          </p:cNvSpPr>
          <p:nvPr/>
        </p:nvSpPr>
        <p:spPr bwMode="auto">
          <a:xfrm>
            <a:off x="5784850" y="3159125"/>
            <a:ext cx="127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defTabSz="914400" eaLnBrk="0" hangingPunct="0"/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80918" name="Text Box 23"/>
          <p:cNvSpPr txBox="1">
            <a:spLocks noChangeArrowheads="1"/>
          </p:cNvSpPr>
          <p:nvPr/>
        </p:nvSpPr>
        <p:spPr bwMode="auto">
          <a:xfrm>
            <a:off x="5848350" y="2986088"/>
            <a:ext cx="3114675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last packet bit arrives, send ACK</a:t>
            </a:r>
            <a:endParaRPr lang="en-US" altLang="x-none" sz="1600">
              <a:solidFill>
                <a:srgbClr val="000000"/>
              </a:solidFill>
            </a:endParaRPr>
          </a:p>
        </p:txBody>
      </p:sp>
      <p:sp>
        <p:nvSpPr>
          <p:cNvPr id="80919" name="Text Box 24"/>
          <p:cNvSpPr txBox="1">
            <a:spLocks noChangeArrowheads="1"/>
          </p:cNvSpPr>
          <p:nvPr/>
        </p:nvSpPr>
        <p:spPr bwMode="auto">
          <a:xfrm>
            <a:off x="825500" y="3768725"/>
            <a:ext cx="268605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ACK arrives, send next </a:t>
            </a:r>
          </a:p>
          <a:p>
            <a:pPr algn="r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packet, </a:t>
            </a:r>
            <a:r>
              <a:rPr lang="en-US" altLang="x-none" sz="1600">
                <a:solidFill>
                  <a:srgbClr val="FF0000"/>
                </a:solidFill>
                <a:latin typeface="Arial" charset="0"/>
              </a:rPr>
              <a:t>t = RTT + L / R</a:t>
            </a:r>
            <a:endParaRPr lang="en-US" altLang="x-none" sz="1600">
              <a:solidFill>
                <a:srgbClr val="FF0000"/>
              </a:solidFill>
            </a:endParaRPr>
          </a:p>
        </p:txBody>
      </p:sp>
      <p:sp>
        <p:nvSpPr>
          <p:cNvPr id="80920" name="Freeform 25"/>
          <p:cNvSpPr>
            <a:spLocks/>
          </p:cNvSpPr>
          <p:nvPr/>
        </p:nvSpPr>
        <p:spPr bwMode="auto">
          <a:xfrm>
            <a:off x="3570288" y="4103688"/>
            <a:ext cx="1419225" cy="577850"/>
          </a:xfrm>
          <a:custGeom>
            <a:avLst/>
            <a:gdLst>
              <a:gd name="T0" fmla="*/ 0 w 1845"/>
              <a:gd name="T1" fmla="*/ 0 h 592"/>
              <a:gd name="T2" fmla="*/ 2147483647 w 1845"/>
              <a:gd name="T3" fmla="*/ 2147483647 h 592"/>
              <a:gd name="T4" fmla="*/ 2147483647 w 1845"/>
              <a:gd name="T5" fmla="*/ 2147483647 h 592"/>
              <a:gd name="T6" fmla="*/ 0 w 1845"/>
              <a:gd name="T7" fmla="*/ 2147483647 h 592"/>
              <a:gd name="T8" fmla="*/ 0 w 1845"/>
              <a:gd name="T9" fmla="*/ 0 h 5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45"/>
              <a:gd name="T16" fmla="*/ 0 h 592"/>
              <a:gd name="T17" fmla="*/ 1845 w 1845"/>
              <a:gd name="T18" fmla="*/ 592 h 5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45" h="592">
                <a:moveTo>
                  <a:pt x="0" y="0"/>
                </a:moveTo>
                <a:lnTo>
                  <a:pt x="1845" y="592"/>
                </a:lnTo>
                <a:lnTo>
                  <a:pt x="1095" y="592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ctr" defTabSz="914400" eaLnBrk="0" hangingPunct="0"/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grpSp>
        <p:nvGrpSpPr>
          <p:cNvPr id="80921" name="Group 26"/>
          <p:cNvGrpSpPr>
            <a:grpSpLocks/>
          </p:cNvGrpSpPr>
          <p:nvPr/>
        </p:nvGrpSpPr>
        <p:grpSpPr bwMode="auto">
          <a:xfrm>
            <a:off x="3563938" y="4095750"/>
            <a:ext cx="1281112" cy="534988"/>
            <a:chOff x="12315" y="13225"/>
            <a:chExt cx="2775" cy="913"/>
          </a:xfrm>
        </p:grpSpPr>
        <p:sp>
          <p:nvSpPr>
            <p:cNvPr id="80926" name="Line 27"/>
            <p:cNvSpPr>
              <a:spLocks noChangeShapeType="1"/>
            </p:cNvSpPr>
            <p:nvPr/>
          </p:nvSpPr>
          <p:spPr bwMode="auto">
            <a:xfrm>
              <a:off x="12315" y="13225"/>
              <a:ext cx="1587" cy="5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defTabSz="914400" eaLnBrk="0" hangingPunct="0"/>
              <a:endParaRPr lang="en-US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80927" name="Line 28"/>
            <p:cNvSpPr>
              <a:spLocks noChangeShapeType="1"/>
            </p:cNvSpPr>
            <p:nvPr/>
          </p:nvSpPr>
          <p:spPr bwMode="auto">
            <a:xfrm>
              <a:off x="13915" y="13737"/>
              <a:ext cx="1175" cy="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defTabSz="914400" eaLnBrk="0" hangingPunct="0"/>
              <a:endParaRPr lang="en-US">
                <a:solidFill>
                  <a:srgbClr val="000000"/>
                </a:solidFill>
                <a:latin typeface="Times New Roman" charset="0"/>
              </a:endParaRPr>
            </a:p>
          </p:txBody>
        </p:sp>
      </p:grpSp>
      <p:sp>
        <p:nvSpPr>
          <p:cNvPr id="80922" name="Line 29"/>
          <p:cNvSpPr>
            <a:spLocks noChangeShapeType="1"/>
          </p:cNvSpPr>
          <p:nvPr/>
        </p:nvSpPr>
        <p:spPr bwMode="auto">
          <a:xfrm>
            <a:off x="3563938" y="4337050"/>
            <a:ext cx="317500" cy="1238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defTabSz="914400" eaLnBrk="0" hangingPunct="0"/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80923" name="Line 30"/>
          <p:cNvSpPr>
            <a:spLocks noChangeShapeType="1"/>
          </p:cNvSpPr>
          <p:nvPr/>
        </p:nvSpPr>
        <p:spPr bwMode="auto">
          <a:xfrm>
            <a:off x="3887788" y="4460875"/>
            <a:ext cx="541337" cy="23495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defTabSz="914400" eaLnBrk="0" hangingPunct="0"/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80924" name="Rectangle 32"/>
          <p:cNvSpPr>
            <a:spLocks noChangeArrowheads="1"/>
          </p:cNvSpPr>
          <p:nvPr/>
        </p:nvSpPr>
        <p:spPr bwMode="auto">
          <a:xfrm>
            <a:off x="-304800" y="5416550"/>
            <a:ext cx="89579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455613" indent="1588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>
              <a:spcBef>
                <a:spcPct val="20000"/>
              </a:spcBef>
              <a:buClr>
                <a:srgbClr val="3333CC"/>
              </a:buClr>
              <a:buSzPct val="75000"/>
              <a:buFont typeface="ZapfDingbats" charset="0"/>
              <a:buNone/>
            </a:pPr>
            <a:r>
              <a:rPr lang="en-US" altLang="zh-CN" dirty="0">
                <a:solidFill>
                  <a:srgbClr val="000000"/>
                </a:solidFill>
                <a:latin typeface="Arial" charset="0"/>
                <a:ea typeface="宋体" charset="-122"/>
              </a:rPr>
              <a:t>What is </a:t>
            </a:r>
            <a:r>
              <a:rPr lang="en-US" altLang="x-none" dirty="0" err="1">
                <a:solidFill>
                  <a:srgbClr val="000000"/>
                </a:solidFill>
                <a:latin typeface="Arial" charset="0"/>
              </a:rPr>
              <a:t>U</a:t>
            </a:r>
            <a:r>
              <a:rPr lang="en-US" altLang="x-none" baseline="-25000" dirty="0" err="1">
                <a:solidFill>
                  <a:srgbClr val="000000"/>
                </a:solidFill>
                <a:latin typeface="Arial" charset="0"/>
              </a:rPr>
              <a:t>sender</a:t>
            </a:r>
            <a:r>
              <a:rPr lang="en-US" altLang="x-none" dirty="0">
                <a:solidFill>
                  <a:srgbClr val="000000"/>
                </a:solidFill>
                <a:latin typeface="Arial" charset="0"/>
              </a:rPr>
              <a:t>: </a:t>
            </a:r>
            <a:r>
              <a:rPr lang="en-US" altLang="x-none" dirty="0">
                <a:solidFill>
                  <a:srgbClr val="FF0000"/>
                </a:solidFill>
                <a:latin typeface="Arial" charset="0"/>
              </a:rPr>
              <a:t>utilization</a:t>
            </a:r>
            <a:r>
              <a:rPr lang="en-US" altLang="x-none" dirty="0">
                <a:solidFill>
                  <a:srgbClr val="000000"/>
                </a:solidFill>
                <a:latin typeface="Arial" charset="0"/>
              </a:rPr>
              <a:t> – fraction of time link busy sending</a:t>
            </a:r>
            <a:r>
              <a:rPr lang="en-US" altLang="zh-CN" dirty="0">
                <a:solidFill>
                  <a:srgbClr val="000000"/>
                </a:solidFill>
                <a:latin typeface="Arial" charset="0"/>
                <a:ea typeface="宋体" charset="-122"/>
              </a:rPr>
              <a:t>?</a:t>
            </a:r>
            <a:endParaRPr lang="en-US" altLang="x-none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0925" name="Rectangle 32"/>
          <p:cNvSpPr>
            <a:spLocks noChangeArrowheads="1"/>
          </p:cNvSpPr>
          <p:nvPr/>
        </p:nvSpPr>
        <p:spPr bwMode="auto">
          <a:xfrm>
            <a:off x="215900" y="6027738"/>
            <a:ext cx="80137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  <a:latin typeface="Arial" charset="0"/>
              </a:rPr>
              <a:t>Assume: 1 Gbps link, 15 ms e-e prop. delay, 1KB packet</a:t>
            </a:r>
          </a:p>
        </p:txBody>
      </p:sp>
      <p:sp>
        <p:nvSpPr>
          <p:cNvPr id="35" name="Slide Number Placeholder 4">
            <a:extLst>
              <a:ext uri="{FF2B5EF4-FFF2-40B4-BE49-F238E27FC236}">
                <a16:creationId xmlns:a16="http://schemas.microsoft.com/office/drawing/2014/main" id="{049DB667-433A-D941-A686-6B737A7400CD}"/>
              </a:ext>
            </a:extLst>
          </p:cNvPr>
          <p:cNvSpPr txBox="1">
            <a:spLocks/>
          </p:cNvSpPr>
          <p:nvPr/>
        </p:nvSpPr>
        <p:spPr bwMode="auto">
          <a:xfrm>
            <a:off x="8648700" y="6448425"/>
            <a:ext cx="4191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7" tIns="45582" rIns="91177" bIns="45582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buChar char="r"/>
              <a:defRPr sz="2800" kern="1200">
                <a:solidFill>
                  <a:schemeClr val="tx1"/>
                </a:solidFill>
                <a:latin typeface="Comic Sans MS" charset="0"/>
                <a:ea typeface="ＭＳ Ｐゴシック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ZapfDingbats" charset="0"/>
              <a:buChar char="m"/>
              <a:defRPr sz="2400" kern="1200">
                <a:solidFill>
                  <a:schemeClr val="tx1"/>
                </a:solidFill>
                <a:latin typeface="Comic Sans MS" charset="0"/>
                <a:ea typeface="ＭＳ Ｐゴシック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15FA54B-5407-E74E-AE85-61A5693FF438}" type="slidenum">
              <a:rPr lang="en-US" altLang="x-none" sz="1400" smtClean="0">
                <a:latin typeface="Times New Roman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en-US" altLang="x-none" sz="1400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1513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1402CF1-D022-5044-9458-F3D14E2BB8C7}" type="slidenum">
              <a:rPr lang="en-US" altLang="x-none" sz="1400">
                <a:solidFill>
                  <a:srgbClr val="000000"/>
                </a:solidFill>
              </a:rPr>
              <a:pPr eaLnBrk="1" hangingPunct="1"/>
              <a:t>38</a:t>
            </a:fld>
            <a:endParaRPr lang="en-US" altLang="x-none" sz="1400" dirty="0">
              <a:solidFill>
                <a:srgbClr val="000000"/>
              </a:solidFill>
            </a:endParaRPr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Performance of rdt3.0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8610600" cy="9906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rdt3.0 works, but performance stinks</a:t>
            </a:r>
          </a:p>
          <a:p>
            <a:pPr>
              <a:buFont typeface="Wingdings" pitchFamily="2" charset="2"/>
              <a:buChar char="q"/>
            </a:pPr>
            <a:r>
              <a:rPr lang="en-US" altLang="zh-CN" sz="2400" dirty="0">
                <a:ea typeface="宋体" charset="-122"/>
              </a:rPr>
              <a:t>E</a:t>
            </a:r>
            <a:r>
              <a:rPr lang="en-US" altLang="x-none" sz="2400" dirty="0">
                <a:ea typeface="ＭＳ Ｐゴシック" charset="-128"/>
              </a:rPr>
              <a:t>xample: 1 Gbps link, 15 </a:t>
            </a:r>
            <a:r>
              <a:rPr lang="en-US" altLang="x-none" sz="2400" dirty="0" err="1">
                <a:ea typeface="ＭＳ Ｐゴシック" charset="-128"/>
              </a:rPr>
              <a:t>ms</a:t>
            </a:r>
            <a:r>
              <a:rPr lang="en-US" altLang="x-none" sz="2400" dirty="0">
                <a:ea typeface="ＭＳ Ｐゴシック" charset="-128"/>
              </a:rPr>
              <a:t> e-e prop. delay, 1KB packet:</a:t>
            </a:r>
          </a:p>
        </p:txBody>
      </p:sp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411163" y="2881313"/>
            <a:ext cx="3571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mic Sans MS" charset="0"/>
              </a:rPr>
              <a:t>T</a:t>
            </a:r>
            <a:endParaRPr lang="en-US" altLang="x-none">
              <a:solidFill>
                <a:srgbClr val="000000"/>
              </a:solidFill>
            </a:endParaRPr>
          </a:p>
        </p:txBody>
      </p:sp>
      <p:sp>
        <p:nvSpPr>
          <p:cNvPr id="82949" name="Text Box 5"/>
          <p:cNvSpPr txBox="1">
            <a:spLocks noChangeArrowheads="1"/>
          </p:cNvSpPr>
          <p:nvPr/>
        </p:nvSpPr>
        <p:spPr bwMode="auto">
          <a:xfrm>
            <a:off x="557213" y="3028950"/>
            <a:ext cx="1098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transmit</a:t>
            </a:r>
            <a:endParaRPr lang="en-US" altLang="x-none">
              <a:solidFill>
                <a:srgbClr val="000000"/>
              </a:solidFill>
            </a:endParaRPr>
          </a:p>
        </p:txBody>
      </p:sp>
      <p:sp>
        <p:nvSpPr>
          <p:cNvPr id="82950" name="Text Box 6"/>
          <p:cNvSpPr txBox="1">
            <a:spLocks noChangeArrowheads="1"/>
          </p:cNvSpPr>
          <p:nvPr/>
        </p:nvSpPr>
        <p:spPr bwMode="auto">
          <a:xfrm>
            <a:off x="1519238" y="2900363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mic Sans MS" charset="0"/>
              </a:rPr>
              <a:t>=</a:t>
            </a:r>
            <a:endParaRPr lang="en-US" altLang="x-none">
              <a:solidFill>
                <a:srgbClr val="000000"/>
              </a:solidFill>
            </a:endParaRPr>
          </a:p>
        </p:txBody>
      </p:sp>
      <p:sp>
        <p:nvSpPr>
          <p:cNvPr id="82951" name="Text Box 7"/>
          <p:cNvSpPr txBox="1">
            <a:spLocks noChangeArrowheads="1"/>
          </p:cNvSpPr>
          <p:nvPr/>
        </p:nvSpPr>
        <p:spPr bwMode="auto">
          <a:xfrm>
            <a:off x="5521325" y="2797175"/>
            <a:ext cx="1149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mic Sans MS" charset="0"/>
              </a:rPr>
              <a:t>8kb/pkt</a:t>
            </a:r>
            <a:endParaRPr lang="en-US" altLang="x-none">
              <a:solidFill>
                <a:srgbClr val="000000"/>
              </a:solidFill>
            </a:endParaRPr>
          </a:p>
        </p:txBody>
      </p:sp>
      <p:sp>
        <p:nvSpPr>
          <p:cNvPr id="82952" name="Text Box 8"/>
          <p:cNvSpPr txBox="1">
            <a:spLocks noChangeArrowheads="1"/>
          </p:cNvSpPr>
          <p:nvPr/>
        </p:nvSpPr>
        <p:spPr bwMode="auto">
          <a:xfrm>
            <a:off x="5464175" y="3121025"/>
            <a:ext cx="16303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mic Sans MS" charset="0"/>
              </a:rPr>
              <a:t>10**9 b/sec</a:t>
            </a:r>
            <a:endParaRPr lang="en-US" altLang="x-none">
              <a:solidFill>
                <a:srgbClr val="000000"/>
              </a:solidFill>
            </a:endParaRPr>
          </a:p>
        </p:txBody>
      </p:sp>
      <p:sp>
        <p:nvSpPr>
          <p:cNvPr id="82953" name="Text Box 9"/>
          <p:cNvSpPr txBox="1">
            <a:spLocks noChangeArrowheads="1"/>
          </p:cNvSpPr>
          <p:nvPr/>
        </p:nvSpPr>
        <p:spPr bwMode="auto">
          <a:xfrm>
            <a:off x="7070725" y="2959100"/>
            <a:ext cx="1670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mic Sans MS" charset="0"/>
              </a:rPr>
              <a:t>= 8 microsec</a:t>
            </a:r>
            <a:endParaRPr lang="en-US" altLang="x-none">
              <a:solidFill>
                <a:srgbClr val="000000"/>
              </a:solidFill>
            </a:endParaRPr>
          </a:p>
        </p:txBody>
      </p:sp>
      <p:sp>
        <p:nvSpPr>
          <p:cNvPr id="82954" name="Line 10"/>
          <p:cNvSpPr>
            <a:spLocks noChangeShapeType="1"/>
          </p:cNvSpPr>
          <p:nvPr/>
        </p:nvSpPr>
        <p:spPr bwMode="auto">
          <a:xfrm>
            <a:off x="5568950" y="3141663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 defTabSz="914400" eaLnBrk="0" hangingPunct="0"/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82955" name="Rectangle 11"/>
          <p:cNvSpPr>
            <a:spLocks noChangeArrowheads="1"/>
          </p:cNvSpPr>
          <p:nvPr/>
        </p:nvSpPr>
        <p:spPr bwMode="auto">
          <a:xfrm>
            <a:off x="0" y="4786313"/>
            <a:ext cx="87407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800100" lvl="1" indent="-342900">
              <a:spcBef>
                <a:spcPct val="20000"/>
              </a:spcBef>
              <a:buClr>
                <a:srgbClr val="3333CC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2000" dirty="0">
                <a:solidFill>
                  <a:srgbClr val="000000"/>
                </a:solidFill>
                <a:latin typeface="Comic Sans MS" charset="0"/>
              </a:rPr>
              <a:t>1KB </a:t>
            </a:r>
            <a:r>
              <a:rPr lang="en-US" altLang="x-none" sz="2000" dirty="0" err="1">
                <a:solidFill>
                  <a:srgbClr val="000000"/>
                </a:solidFill>
                <a:latin typeface="Comic Sans MS" charset="0"/>
              </a:rPr>
              <a:t>pkt</a:t>
            </a:r>
            <a:r>
              <a:rPr lang="en-US" altLang="x-none" sz="2000" dirty="0">
                <a:solidFill>
                  <a:srgbClr val="000000"/>
                </a:solidFill>
                <a:latin typeface="Comic Sans MS" charset="0"/>
              </a:rPr>
              <a:t> every 30 </a:t>
            </a:r>
            <a:r>
              <a:rPr lang="en-US" altLang="x-none" sz="2000" dirty="0" err="1">
                <a:solidFill>
                  <a:srgbClr val="000000"/>
                </a:solidFill>
                <a:latin typeface="Comic Sans MS" charset="0"/>
              </a:rPr>
              <a:t>msec</a:t>
            </a:r>
            <a:r>
              <a:rPr lang="en-US" altLang="x-none" sz="2000" dirty="0">
                <a:solidFill>
                  <a:srgbClr val="000000"/>
                </a:solidFill>
                <a:latin typeface="Comic Sans MS" charset="0"/>
              </a:rPr>
              <a:t> -&gt; 33kB/sec throughput over 1 Gbps link</a:t>
            </a:r>
          </a:p>
          <a:p>
            <a:pPr marL="800100" lvl="1" indent="-342900">
              <a:spcBef>
                <a:spcPct val="20000"/>
              </a:spcBef>
              <a:buClr>
                <a:srgbClr val="3333CC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2000" dirty="0">
                <a:solidFill>
                  <a:srgbClr val="000000"/>
                </a:solidFill>
                <a:latin typeface="Comic Sans MS" charset="0"/>
              </a:rPr>
              <a:t>network protocol limits use of physical resources !</a:t>
            </a:r>
          </a:p>
        </p:txBody>
      </p:sp>
      <p:graphicFrame>
        <p:nvGraphicFramePr>
          <p:cNvPr id="82956" name="Object 12"/>
          <p:cNvGraphicFramePr>
            <a:graphicFrameLocks noChangeAspect="1"/>
          </p:cNvGraphicFramePr>
          <p:nvPr/>
        </p:nvGraphicFramePr>
        <p:xfrm>
          <a:off x="1281113" y="3597275"/>
          <a:ext cx="5994400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276" name="Picture" r:id="rId4" imgW="3177616" imgH="498211" progId="Word.Picture.8">
                  <p:embed/>
                </p:oleObj>
              </mc:Choice>
              <mc:Fallback>
                <p:oleObj name="Picture" r:id="rId4" imgW="3177616" imgH="498211" progId="Word.Picture.8">
                  <p:embed/>
                  <p:pic>
                    <p:nvPicPr>
                      <p:cNvPr id="8295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113" y="3597275"/>
                        <a:ext cx="5994400" cy="93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57" name="Text Box 13"/>
          <p:cNvSpPr txBox="1">
            <a:spLocks noChangeArrowheads="1"/>
          </p:cNvSpPr>
          <p:nvPr/>
        </p:nvSpPr>
        <p:spPr bwMode="auto">
          <a:xfrm>
            <a:off x="1936750" y="2774950"/>
            <a:ext cx="3021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mic Sans MS" charset="0"/>
              </a:rPr>
              <a:t>L (packet length in bits)</a:t>
            </a:r>
            <a:endParaRPr lang="en-US" altLang="x-none">
              <a:solidFill>
                <a:srgbClr val="000000"/>
              </a:solidFill>
            </a:endParaRPr>
          </a:p>
        </p:txBody>
      </p:sp>
      <p:sp>
        <p:nvSpPr>
          <p:cNvPr id="82958" name="Text Box 14"/>
          <p:cNvSpPr txBox="1">
            <a:spLocks noChangeArrowheads="1"/>
          </p:cNvSpPr>
          <p:nvPr/>
        </p:nvSpPr>
        <p:spPr bwMode="auto">
          <a:xfrm>
            <a:off x="1914525" y="3098800"/>
            <a:ext cx="3235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mic Sans MS" charset="0"/>
              </a:rPr>
              <a:t>R (transmission rate, bps)</a:t>
            </a:r>
            <a:endParaRPr lang="en-US" altLang="x-none">
              <a:solidFill>
                <a:srgbClr val="000000"/>
              </a:solidFill>
            </a:endParaRPr>
          </a:p>
        </p:txBody>
      </p:sp>
      <p:sp>
        <p:nvSpPr>
          <p:cNvPr id="82959" name="Line 15"/>
          <p:cNvSpPr>
            <a:spLocks noChangeShapeType="1"/>
          </p:cNvSpPr>
          <p:nvPr/>
        </p:nvSpPr>
        <p:spPr bwMode="auto">
          <a:xfrm>
            <a:off x="1987550" y="3141663"/>
            <a:ext cx="2938463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 defTabSz="914400" eaLnBrk="0" hangingPunct="0"/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82960" name="Text Box 16"/>
          <p:cNvSpPr txBox="1">
            <a:spLocks noChangeArrowheads="1"/>
          </p:cNvSpPr>
          <p:nvPr/>
        </p:nvSpPr>
        <p:spPr bwMode="auto">
          <a:xfrm>
            <a:off x="5141913" y="2927350"/>
            <a:ext cx="31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mic Sans MS" charset="0"/>
              </a:rPr>
              <a:t>=</a:t>
            </a:r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77743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4"/>
          <p:cNvSpPr>
            <a:spLocks noChangeArrowheads="1"/>
          </p:cNvSpPr>
          <p:nvPr/>
        </p:nvSpPr>
        <p:spPr bwMode="auto">
          <a:xfrm>
            <a:off x="533400" y="228600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3200" u="sng">
                <a:solidFill>
                  <a:srgbClr val="3333CC"/>
                </a:solidFill>
                <a:latin typeface="Comic Sans MS" charset="0"/>
              </a:rPr>
              <a:t>A Summary of Questions</a:t>
            </a:r>
          </a:p>
        </p:txBody>
      </p:sp>
      <p:sp>
        <p:nvSpPr>
          <p:cNvPr id="84994" name="Rectangle 5"/>
          <p:cNvSpPr>
            <a:spLocks noChangeArrowheads="1"/>
          </p:cNvSpPr>
          <p:nvPr/>
        </p:nvSpPr>
        <p:spPr bwMode="auto">
          <a:xfrm>
            <a:off x="533400" y="1600200"/>
            <a:ext cx="8077200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457200" indent="-457200">
              <a:spcBef>
                <a:spcPct val="20000"/>
              </a:spcBef>
              <a:buClr>
                <a:srgbClr val="3333CC"/>
              </a:buClr>
              <a:buSzPct val="85000"/>
              <a:buFont typeface="Wingdings" pitchFamily="2" charset="2"/>
              <a:buChar char="q"/>
            </a:pPr>
            <a:r>
              <a:rPr lang="en-US" altLang="x-none" sz="2800" dirty="0">
                <a:solidFill>
                  <a:srgbClr val="000000"/>
                </a:solidFill>
                <a:latin typeface="Comic Sans MS" charset="0"/>
              </a:rPr>
              <a:t>How to improve the performance of rdt3.0?</a:t>
            </a:r>
          </a:p>
          <a:p>
            <a:pPr marL="457200" indent="-457200">
              <a:spcBef>
                <a:spcPct val="20000"/>
              </a:spcBef>
              <a:buClr>
                <a:srgbClr val="3333CC"/>
              </a:buClr>
              <a:buSzPct val="85000"/>
              <a:buFont typeface="Wingdings" pitchFamily="2" charset="2"/>
              <a:buChar char="q"/>
            </a:pPr>
            <a:endParaRPr lang="en-US" altLang="x-none" sz="2800" dirty="0">
              <a:solidFill>
                <a:srgbClr val="000000"/>
              </a:solidFill>
              <a:latin typeface="Comic Sans MS" charset="0"/>
            </a:endParaRPr>
          </a:p>
          <a:p>
            <a:pPr marL="457200" indent="-457200">
              <a:spcBef>
                <a:spcPct val="20000"/>
              </a:spcBef>
              <a:buClr>
                <a:srgbClr val="3333CC"/>
              </a:buClr>
              <a:buSzPct val="85000"/>
              <a:buFont typeface="Wingdings" pitchFamily="2" charset="2"/>
              <a:buChar char="q"/>
            </a:pPr>
            <a:r>
              <a:rPr lang="en-US" altLang="x-none" sz="2800" dirty="0">
                <a:solidFill>
                  <a:srgbClr val="000000"/>
                </a:solidFill>
                <a:latin typeface="Comic Sans MS" charset="0"/>
              </a:rPr>
              <a:t>What if there are </a:t>
            </a:r>
            <a:r>
              <a:rPr lang="en-US" altLang="zh-CN" sz="2800" dirty="0">
                <a:solidFill>
                  <a:srgbClr val="000000"/>
                </a:solidFill>
                <a:latin typeface="Comic Sans MS" charset="0"/>
                <a:ea typeface="宋体" charset="-122"/>
              </a:rPr>
              <a:t>reordering and </a:t>
            </a:r>
            <a:r>
              <a:rPr lang="en-US" altLang="x-none" sz="2800" dirty="0">
                <a:solidFill>
                  <a:srgbClr val="000000"/>
                </a:solidFill>
                <a:latin typeface="Comic Sans MS" charset="0"/>
              </a:rPr>
              <a:t>duplication?</a:t>
            </a:r>
          </a:p>
          <a:p>
            <a:pPr marL="457200" indent="-457200">
              <a:spcBef>
                <a:spcPct val="20000"/>
              </a:spcBef>
              <a:buClr>
                <a:srgbClr val="3333CC"/>
              </a:buClr>
              <a:buSzPct val="85000"/>
              <a:buFont typeface="Wingdings" pitchFamily="2" charset="2"/>
              <a:buChar char="q"/>
            </a:pPr>
            <a:endParaRPr lang="en-US" altLang="x-none" sz="2800" dirty="0">
              <a:solidFill>
                <a:srgbClr val="000000"/>
              </a:solidFill>
              <a:latin typeface="Comic Sans MS" charset="0"/>
            </a:endParaRPr>
          </a:p>
          <a:p>
            <a:pPr marL="457200" indent="-457200">
              <a:spcBef>
                <a:spcPct val="20000"/>
              </a:spcBef>
              <a:buClr>
                <a:srgbClr val="3333CC"/>
              </a:buClr>
              <a:buSzPct val="85000"/>
              <a:buFont typeface="Wingdings" pitchFamily="2" charset="2"/>
              <a:buChar char="q"/>
            </a:pPr>
            <a:r>
              <a:rPr lang="en-US" altLang="x-none" sz="2800" dirty="0">
                <a:solidFill>
                  <a:srgbClr val="000000"/>
                </a:solidFill>
                <a:latin typeface="Comic Sans MS" charset="0"/>
              </a:rPr>
              <a:t>How to determine the </a:t>
            </a:r>
            <a:r>
              <a:rPr lang="ja-JP" altLang="en-US" sz="2800">
                <a:solidFill>
                  <a:srgbClr val="000000"/>
                </a:solidFill>
                <a:latin typeface="Comic Sans MS" charset="0"/>
              </a:rPr>
              <a:t>“</a:t>
            </a:r>
            <a:r>
              <a:rPr lang="en-US" altLang="ja-JP" sz="2800" dirty="0">
                <a:solidFill>
                  <a:srgbClr val="000000"/>
                </a:solidFill>
                <a:latin typeface="Comic Sans MS" charset="0"/>
              </a:rPr>
              <a:t>right</a:t>
            </a:r>
            <a:r>
              <a:rPr lang="ja-JP" altLang="en-US" sz="2800">
                <a:solidFill>
                  <a:srgbClr val="000000"/>
                </a:solidFill>
                <a:latin typeface="Comic Sans MS" charset="0"/>
              </a:rPr>
              <a:t>”</a:t>
            </a:r>
            <a:r>
              <a:rPr lang="en-US" altLang="ja-JP" sz="2800" dirty="0">
                <a:solidFill>
                  <a:srgbClr val="000000"/>
                </a:solidFill>
                <a:latin typeface="Comic Sans MS" charset="0"/>
              </a:rPr>
              <a:t> timeout value?</a:t>
            </a:r>
            <a:endParaRPr lang="en-US" altLang="x-none" sz="2800" dirty="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F0F8A8-A92E-7946-BA18-3AEF0598D547}"/>
              </a:ext>
            </a:extLst>
          </p:cNvPr>
          <p:cNvSpPr txBox="1">
            <a:spLocks/>
          </p:cNvSpPr>
          <p:nvPr/>
        </p:nvSpPr>
        <p:spPr bwMode="auto">
          <a:xfrm>
            <a:off x="8648700" y="6448425"/>
            <a:ext cx="4191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7" tIns="45582" rIns="91177" bIns="45582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buChar char="r"/>
              <a:defRPr sz="2800" kern="1200">
                <a:solidFill>
                  <a:schemeClr val="tx1"/>
                </a:solidFill>
                <a:latin typeface="Comic Sans MS" charset="0"/>
                <a:ea typeface="ＭＳ Ｐゴシック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ZapfDingbats" charset="0"/>
              <a:buChar char="m"/>
              <a:defRPr sz="2400" kern="1200">
                <a:solidFill>
                  <a:schemeClr val="tx1"/>
                </a:solidFill>
                <a:latin typeface="Comic Sans MS" charset="0"/>
                <a:ea typeface="ＭＳ Ｐゴシック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15FA54B-5407-E74E-AE85-61A5693FF438}" type="slidenum">
              <a:rPr lang="en-US" altLang="x-none" sz="1400" smtClean="0">
                <a:latin typeface="Times New Roman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en-US" altLang="x-none" sz="1400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15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343900" cy="1143000"/>
          </a:xfrm>
        </p:spPr>
        <p:txBody>
          <a:bodyPr/>
          <a:lstStyle/>
          <a:p>
            <a:r>
              <a:rPr lang="en-US" altLang="zh-CN" sz="3600" dirty="0">
                <a:ea typeface="ＭＳ Ｐゴシック" charset="-128"/>
              </a:rPr>
              <a:t>Recap:</a:t>
            </a:r>
            <a:r>
              <a:rPr lang="zh-CN" altLang="en-US" sz="3600" dirty="0">
                <a:ea typeface="ＭＳ Ｐゴシック" charset="-128"/>
              </a:rPr>
              <a:t> </a:t>
            </a:r>
            <a:r>
              <a:rPr lang="en-US" altLang="x-none" sz="3600" dirty="0">
                <a:ea typeface="ＭＳ Ｐゴシック" charset="-128"/>
              </a:rPr>
              <a:t>User Datagram Protocol </a:t>
            </a:r>
            <a:r>
              <a:rPr lang="en-US" altLang="x-none" sz="2800" dirty="0">
                <a:ea typeface="ＭＳ Ｐゴシック" charset="-128"/>
              </a:rPr>
              <a:t>[RFC 768]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28625" y="1447800"/>
            <a:ext cx="3810000" cy="5199063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x-none" sz="3200" dirty="0">
                <a:ea typeface="ＭＳ Ｐゴシック" charset="-128"/>
              </a:rPr>
              <a:t>Often used for streaming multimedia </a:t>
            </a:r>
            <a:br>
              <a:rPr lang="en-US" altLang="x-none" sz="3200" dirty="0">
                <a:ea typeface="ＭＳ Ｐゴシック" charset="-128"/>
              </a:rPr>
            </a:br>
            <a:r>
              <a:rPr lang="en-US" altLang="x-none" sz="3200" dirty="0">
                <a:ea typeface="ＭＳ Ｐゴシック" charset="-128"/>
              </a:rPr>
              <a:t>apps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loss tolerant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rate sensitive</a:t>
            </a:r>
          </a:p>
          <a:p>
            <a:pPr lvl="1">
              <a:lnSpc>
                <a:spcPct val="80000"/>
              </a:lnSpc>
            </a:pPr>
            <a:endParaRPr lang="en-US" altLang="x-none" sz="2800" dirty="0">
              <a:ea typeface="ＭＳ Ｐゴシック" charset="-128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x-none" sz="3600" dirty="0">
                <a:ea typeface="ＭＳ Ｐゴシック" charset="-128"/>
              </a:rPr>
              <a:t>Other UDP uses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DNS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SNMP</a:t>
            </a:r>
          </a:p>
        </p:txBody>
      </p:sp>
      <p:sp>
        <p:nvSpPr>
          <p:cNvPr id="57347" name="Rectangle 7"/>
          <p:cNvSpPr>
            <a:spLocks noChangeArrowheads="1"/>
          </p:cNvSpPr>
          <p:nvPr/>
        </p:nvSpPr>
        <p:spPr bwMode="auto">
          <a:xfrm>
            <a:off x="5557838" y="2000250"/>
            <a:ext cx="3324225" cy="32004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/>
          </a:p>
        </p:txBody>
      </p:sp>
      <p:sp>
        <p:nvSpPr>
          <p:cNvPr id="57348" name="Rectangle 8"/>
          <p:cNvSpPr>
            <a:spLocks noChangeArrowheads="1"/>
          </p:cNvSpPr>
          <p:nvPr/>
        </p:nvSpPr>
        <p:spPr bwMode="auto">
          <a:xfrm>
            <a:off x="5481638" y="2095500"/>
            <a:ext cx="3324225" cy="3200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/>
          </a:p>
        </p:txBody>
      </p:sp>
      <p:sp>
        <p:nvSpPr>
          <p:cNvPr id="57349" name="Text Box 9"/>
          <p:cNvSpPr txBox="1">
            <a:spLocks noChangeArrowheads="1"/>
          </p:cNvSpPr>
          <p:nvPr/>
        </p:nvSpPr>
        <p:spPr bwMode="auto">
          <a:xfrm>
            <a:off x="5465763" y="2117725"/>
            <a:ext cx="167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Times New Roman" charset="0"/>
              </a:rPr>
              <a:t>source port #</a:t>
            </a:r>
          </a:p>
        </p:txBody>
      </p:sp>
      <p:sp>
        <p:nvSpPr>
          <p:cNvPr id="57350" name="Text Box 10"/>
          <p:cNvSpPr txBox="1">
            <a:spLocks noChangeArrowheads="1"/>
          </p:cNvSpPr>
          <p:nvPr/>
        </p:nvSpPr>
        <p:spPr bwMode="auto">
          <a:xfrm>
            <a:off x="7245350" y="2117725"/>
            <a:ext cx="14525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Times New Roman" charset="0"/>
              </a:rPr>
              <a:t>dest port #</a:t>
            </a:r>
          </a:p>
        </p:txBody>
      </p:sp>
      <p:sp>
        <p:nvSpPr>
          <p:cNvPr id="57351" name="Line 11"/>
          <p:cNvSpPr>
            <a:spLocks noChangeShapeType="1"/>
          </p:cNvSpPr>
          <p:nvPr/>
        </p:nvSpPr>
        <p:spPr bwMode="auto">
          <a:xfrm flipV="1">
            <a:off x="5472113" y="2495550"/>
            <a:ext cx="33289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2" name="Line 12"/>
          <p:cNvSpPr>
            <a:spLocks noChangeShapeType="1"/>
          </p:cNvSpPr>
          <p:nvPr/>
        </p:nvSpPr>
        <p:spPr bwMode="auto">
          <a:xfrm flipV="1">
            <a:off x="5462588" y="2895600"/>
            <a:ext cx="33242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3" name="Line 13"/>
          <p:cNvSpPr>
            <a:spLocks noChangeShapeType="1"/>
          </p:cNvSpPr>
          <p:nvPr/>
        </p:nvSpPr>
        <p:spPr bwMode="auto">
          <a:xfrm flipV="1">
            <a:off x="7119938" y="2095500"/>
            <a:ext cx="0" cy="395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Text Box 14"/>
          <p:cNvSpPr txBox="1">
            <a:spLocks noChangeArrowheads="1"/>
          </p:cNvSpPr>
          <p:nvPr/>
        </p:nvSpPr>
        <p:spPr bwMode="auto">
          <a:xfrm>
            <a:off x="6635750" y="1665288"/>
            <a:ext cx="9493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Times New Roman" charset="0"/>
              </a:rPr>
              <a:t>32 bits</a:t>
            </a:r>
          </a:p>
        </p:txBody>
      </p:sp>
      <p:sp>
        <p:nvSpPr>
          <p:cNvPr id="57355" name="Line 15"/>
          <p:cNvSpPr>
            <a:spLocks noChangeShapeType="1"/>
          </p:cNvSpPr>
          <p:nvPr/>
        </p:nvSpPr>
        <p:spPr bwMode="auto">
          <a:xfrm>
            <a:off x="7648575" y="1862138"/>
            <a:ext cx="1200150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6"/>
          <p:cNvSpPr>
            <a:spLocks noChangeShapeType="1"/>
          </p:cNvSpPr>
          <p:nvPr/>
        </p:nvSpPr>
        <p:spPr bwMode="auto">
          <a:xfrm rot="10800000">
            <a:off x="5538788" y="1871663"/>
            <a:ext cx="11287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Text Box 17"/>
          <p:cNvSpPr txBox="1">
            <a:spLocks noChangeArrowheads="1"/>
          </p:cNvSpPr>
          <p:nvPr/>
        </p:nvSpPr>
        <p:spPr bwMode="auto">
          <a:xfrm>
            <a:off x="6338888" y="3951288"/>
            <a:ext cx="15017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000">
                <a:latin typeface="Times New Roman" charset="0"/>
              </a:rPr>
              <a:t>Application</a:t>
            </a:r>
          </a:p>
          <a:p>
            <a:pPr eaLnBrk="1" hangingPunct="1"/>
            <a:r>
              <a:rPr lang="en-US" altLang="x-none" sz="2000">
                <a:latin typeface="Times New Roman" charset="0"/>
              </a:rPr>
              <a:t>data </a:t>
            </a:r>
          </a:p>
          <a:p>
            <a:pPr eaLnBrk="1" hangingPunct="1"/>
            <a:r>
              <a:rPr lang="en-US" altLang="x-none" sz="2000">
                <a:latin typeface="Times New Roman" charset="0"/>
              </a:rPr>
              <a:t>(message)</a:t>
            </a:r>
            <a:endParaRPr lang="en-US" altLang="x-none">
              <a:latin typeface="Times New Roman" charset="0"/>
            </a:endParaRPr>
          </a:p>
        </p:txBody>
      </p:sp>
      <p:sp>
        <p:nvSpPr>
          <p:cNvPr id="57358" name="Text Box 19"/>
          <p:cNvSpPr txBox="1">
            <a:spLocks noChangeArrowheads="1"/>
          </p:cNvSpPr>
          <p:nvPr/>
        </p:nvSpPr>
        <p:spPr bwMode="auto">
          <a:xfrm>
            <a:off x="5910263" y="5518150"/>
            <a:ext cx="26558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000">
                <a:latin typeface="Times New Roman" charset="0"/>
              </a:rPr>
              <a:t>UDP segment format</a:t>
            </a:r>
            <a:endParaRPr lang="en-US" altLang="x-none">
              <a:latin typeface="Times New Roman" charset="0"/>
            </a:endParaRPr>
          </a:p>
        </p:txBody>
      </p:sp>
      <p:sp>
        <p:nvSpPr>
          <p:cNvPr id="57359" name="Line 20"/>
          <p:cNvSpPr>
            <a:spLocks noChangeShapeType="1"/>
          </p:cNvSpPr>
          <p:nvPr/>
        </p:nvSpPr>
        <p:spPr bwMode="auto">
          <a:xfrm flipV="1">
            <a:off x="7119938" y="2505075"/>
            <a:ext cx="0" cy="395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Text Box 22"/>
          <p:cNvSpPr txBox="1">
            <a:spLocks noChangeArrowheads="1"/>
          </p:cNvSpPr>
          <p:nvPr/>
        </p:nvSpPr>
        <p:spPr bwMode="auto">
          <a:xfrm>
            <a:off x="5846763" y="2508250"/>
            <a:ext cx="850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Times New Roman" charset="0"/>
              </a:rPr>
              <a:t>length</a:t>
            </a:r>
          </a:p>
        </p:txBody>
      </p:sp>
      <p:sp>
        <p:nvSpPr>
          <p:cNvPr id="57361" name="Text Box 23"/>
          <p:cNvSpPr txBox="1">
            <a:spLocks noChangeArrowheads="1"/>
          </p:cNvSpPr>
          <p:nvPr/>
        </p:nvSpPr>
        <p:spPr bwMode="auto">
          <a:xfrm>
            <a:off x="7394575" y="2498725"/>
            <a:ext cx="1208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>
                <a:latin typeface="Times New Roman" charset="0"/>
              </a:rPr>
              <a:t>checksum</a:t>
            </a:r>
          </a:p>
        </p:txBody>
      </p:sp>
      <p:sp>
        <p:nvSpPr>
          <p:cNvPr id="57362" name="Text Box 24"/>
          <p:cNvSpPr txBox="1">
            <a:spLocks noChangeArrowheads="1"/>
          </p:cNvSpPr>
          <p:nvPr/>
        </p:nvSpPr>
        <p:spPr bwMode="auto">
          <a:xfrm>
            <a:off x="4090988" y="2212975"/>
            <a:ext cx="1228725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/>
            <a:r>
              <a:rPr lang="en-US" altLang="x-none">
                <a:latin typeface="Times New Roman" charset="0"/>
              </a:rPr>
              <a:t>Length, in</a:t>
            </a:r>
          </a:p>
          <a:p>
            <a:pPr algn="r" eaLnBrk="1" hangingPunct="1"/>
            <a:r>
              <a:rPr lang="en-US" altLang="x-none">
                <a:latin typeface="Times New Roman" charset="0"/>
              </a:rPr>
              <a:t>bytes of </a:t>
            </a:r>
            <a:br>
              <a:rPr lang="en-US" altLang="zh-CN">
                <a:latin typeface="Times New Roman" charset="0"/>
                <a:ea typeface="宋体" charset="-122"/>
              </a:rPr>
            </a:br>
            <a:r>
              <a:rPr lang="en-US" altLang="x-none">
                <a:latin typeface="Times New Roman" charset="0"/>
              </a:rPr>
              <a:t>UDP</a:t>
            </a:r>
            <a:br>
              <a:rPr lang="en-US" altLang="zh-CN">
                <a:latin typeface="Times New Roman" charset="0"/>
                <a:ea typeface="宋体" charset="-122"/>
              </a:rPr>
            </a:br>
            <a:r>
              <a:rPr lang="en-US" altLang="x-none">
                <a:latin typeface="Times New Roman" charset="0"/>
              </a:rPr>
              <a:t>segment,</a:t>
            </a:r>
          </a:p>
          <a:p>
            <a:pPr algn="r" eaLnBrk="1" hangingPunct="1"/>
            <a:r>
              <a:rPr lang="en-US" altLang="x-none">
                <a:latin typeface="Times New Roman" charset="0"/>
              </a:rPr>
              <a:t>including</a:t>
            </a:r>
          </a:p>
          <a:p>
            <a:pPr algn="r" eaLnBrk="1" hangingPunct="1"/>
            <a:r>
              <a:rPr lang="en-US" altLang="x-none">
                <a:latin typeface="Times New Roman" charset="0"/>
              </a:rPr>
              <a:t>header</a:t>
            </a:r>
          </a:p>
        </p:txBody>
      </p:sp>
      <p:sp>
        <p:nvSpPr>
          <p:cNvPr id="57363" name="Line 25"/>
          <p:cNvSpPr>
            <a:spLocks noChangeShapeType="1"/>
          </p:cNvSpPr>
          <p:nvPr/>
        </p:nvSpPr>
        <p:spPr bwMode="auto">
          <a:xfrm>
            <a:off x="5195888" y="2543175"/>
            <a:ext cx="714375" cy="142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30498-AE79-BE45-96D5-B15E75DF3F04}" type="slidenum">
              <a:rPr lang="en-US" altLang="x-none" smtClean="0"/>
              <a:pPr/>
              <a:t>4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66396968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 noChangeArrowheads="1"/>
          </p:cNvSpPr>
          <p:nvPr>
            <p:ph type="title"/>
          </p:nvPr>
        </p:nvSpPr>
        <p:spPr>
          <a:xfrm>
            <a:off x="454025" y="228600"/>
            <a:ext cx="8020050" cy="1143000"/>
          </a:xfrm>
        </p:spPr>
        <p:txBody>
          <a:bodyPr/>
          <a:lstStyle/>
          <a:p>
            <a:r>
              <a:rPr lang="en-US" altLang="x-none" sz="3600">
                <a:ea typeface="ＭＳ Ｐゴシック" charset="-128"/>
              </a:rPr>
              <a:t>Sliding Window Protocols: Pipelining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23875" y="1569493"/>
            <a:ext cx="8205788" cy="4934495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2400" dirty="0">
                <a:solidFill>
                  <a:srgbClr val="FF0000"/>
                </a:solidFill>
                <a:ea typeface="ＭＳ Ｐゴシック" charset="-128"/>
              </a:rPr>
              <a:t>Pipelining:</a:t>
            </a:r>
            <a:r>
              <a:rPr lang="en-US" altLang="x-none" sz="2400" dirty="0">
                <a:ea typeface="ＭＳ Ｐゴシック" charset="-128"/>
              </a:rPr>
              <a:t> sender allows multiple, </a:t>
            </a:r>
            <a:r>
              <a:rPr lang="ja-JP" altLang="en-US" sz="2400" dirty="0">
                <a:ea typeface="ＭＳ Ｐゴシック" charset="-128"/>
              </a:rPr>
              <a:t>“</a:t>
            </a:r>
            <a:r>
              <a:rPr lang="en-US" altLang="ja-JP" sz="2400" dirty="0">
                <a:ea typeface="ＭＳ Ｐゴシック" charset="-128"/>
              </a:rPr>
              <a:t>in-flight</a:t>
            </a:r>
            <a:r>
              <a:rPr lang="ja-JP" altLang="en-US" sz="2400" dirty="0">
                <a:ea typeface="ＭＳ Ｐゴシック" charset="-128"/>
              </a:rPr>
              <a:t>”</a:t>
            </a:r>
            <a:r>
              <a:rPr lang="en-US" altLang="ja-JP" sz="2400" dirty="0">
                <a:ea typeface="ＭＳ Ｐゴシック" charset="-128"/>
              </a:rPr>
              <a:t>, yet-to-be-acknowledged </a:t>
            </a:r>
            <a:r>
              <a:rPr lang="en-US" altLang="ja-JP" sz="2400" dirty="0" err="1">
                <a:ea typeface="ＭＳ Ｐゴシック" charset="-128"/>
              </a:rPr>
              <a:t>pkts</a:t>
            </a:r>
            <a:endParaRPr lang="en-US" altLang="ja-JP" sz="2400" dirty="0"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range of sequence numbers must be increased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buffering at sender and/or receiver</a:t>
            </a:r>
          </a:p>
        </p:txBody>
      </p:sp>
      <p:pic>
        <p:nvPicPr>
          <p:cNvPr id="87044" name="Picture 5" descr="rdt_pipelined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7179" y="3545930"/>
            <a:ext cx="6105525" cy="237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4000FD-C91C-3341-89ED-BA3867B0646B}"/>
              </a:ext>
            </a:extLst>
          </p:cNvPr>
          <p:cNvSpPr txBox="1">
            <a:spLocks/>
          </p:cNvSpPr>
          <p:nvPr/>
        </p:nvSpPr>
        <p:spPr bwMode="auto">
          <a:xfrm>
            <a:off x="8648700" y="6448425"/>
            <a:ext cx="4191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7" tIns="45582" rIns="91177" bIns="45582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912813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buChar char="r"/>
              <a:defRPr sz="2800" kern="1200">
                <a:solidFill>
                  <a:schemeClr val="tx1"/>
                </a:solidFill>
                <a:latin typeface="Comic Sans MS" charset="0"/>
                <a:ea typeface="ＭＳ Ｐゴシック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ZapfDingbats" charset="0"/>
              <a:buChar char="m"/>
              <a:defRPr sz="2400" kern="1200">
                <a:solidFill>
                  <a:schemeClr val="tx1"/>
                </a:solidFill>
                <a:latin typeface="Comic Sans MS" charset="0"/>
                <a:ea typeface="ＭＳ Ｐゴシック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15FA54B-5407-E74E-AE85-61A5693FF438}" type="slidenum">
              <a:rPr lang="en-US" altLang="x-none" sz="1400" smtClean="0">
                <a:latin typeface="Times New Roman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en-US" altLang="x-none" sz="1400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1180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4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3600" u="sng">
                <a:solidFill>
                  <a:srgbClr val="3333CC"/>
                </a:solidFill>
                <a:latin typeface="Comic Sans MS" charset="0"/>
              </a:rPr>
              <a:t>Pipelining: Increased Utilization</a:t>
            </a:r>
          </a:p>
        </p:txBody>
      </p:sp>
      <p:sp>
        <p:nvSpPr>
          <p:cNvPr id="89091" name="Line 5"/>
          <p:cNvSpPr>
            <a:spLocks noChangeShapeType="1"/>
          </p:cNvSpPr>
          <p:nvPr/>
        </p:nvSpPr>
        <p:spPr bwMode="auto">
          <a:xfrm>
            <a:off x="3171825" y="1778000"/>
            <a:ext cx="2082800" cy="9318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2" name="Text Box 6"/>
          <p:cNvSpPr txBox="1">
            <a:spLocks noChangeArrowheads="1"/>
          </p:cNvSpPr>
          <p:nvPr/>
        </p:nvSpPr>
        <p:spPr bwMode="auto">
          <a:xfrm>
            <a:off x="0" y="1571625"/>
            <a:ext cx="3086100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 eaLnBrk="1" hangingPunct="1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first packet bit transmitted, t = 0</a:t>
            </a:r>
            <a:endParaRPr lang="en-US" altLang="x-none" sz="1600">
              <a:solidFill>
                <a:srgbClr val="000000"/>
              </a:solidFill>
            </a:endParaRPr>
          </a:p>
        </p:txBody>
      </p:sp>
      <p:sp>
        <p:nvSpPr>
          <p:cNvPr id="89093" name="Line 7"/>
          <p:cNvSpPr>
            <a:spLocks noChangeShapeType="1"/>
          </p:cNvSpPr>
          <p:nvPr/>
        </p:nvSpPr>
        <p:spPr bwMode="auto">
          <a:xfrm>
            <a:off x="3162300" y="1555750"/>
            <a:ext cx="20638" cy="32845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4" name="Line 8"/>
          <p:cNvSpPr>
            <a:spLocks noChangeShapeType="1"/>
          </p:cNvSpPr>
          <p:nvPr/>
        </p:nvSpPr>
        <p:spPr bwMode="auto">
          <a:xfrm>
            <a:off x="5243513" y="1568450"/>
            <a:ext cx="22225" cy="33512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5" name="Text Box 9"/>
          <p:cNvSpPr txBox="1">
            <a:spLocks noChangeArrowheads="1"/>
          </p:cNvSpPr>
          <p:nvPr/>
        </p:nvSpPr>
        <p:spPr bwMode="auto">
          <a:xfrm>
            <a:off x="2701925" y="1228725"/>
            <a:ext cx="1042988" cy="355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 eaLnBrk="1" hangingPunct="1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sender</a:t>
            </a:r>
            <a:endParaRPr lang="en-US" altLang="x-none" sz="1600">
              <a:solidFill>
                <a:srgbClr val="000000"/>
              </a:solidFill>
            </a:endParaRPr>
          </a:p>
        </p:txBody>
      </p:sp>
      <p:sp>
        <p:nvSpPr>
          <p:cNvPr id="89096" name="Text Box 10"/>
          <p:cNvSpPr txBox="1">
            <a:spLocks noChangeArrowheads="1"/>
          </p:cNvSpPr>
          <p:nvPr/>
        </p:nvSpPr>
        <p:spPr bwMode="auto">
          <a:xfrm>
            <a:off x="4730750" y="1228725"/>
            <a:ext cx="1108075" cy="355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 eaLnBrk="1" hangingPunct="1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receiver</a:t>
            </a:r>
            <a:endParaRPr lang="en-US" altLang="x-none" sz="1600">
              <a:solidFill>
                <a:srgbClr val="000000"/>
              </a:solidFill>
            </a:endParaRPr>
          </a:p>
        </p:txBody>
      </p:sp>
      <p:sp>
        <p:nvSpPr>
          <p:cNvPr id="89097" name="Line 11"/>
          <p:cNvSpPr>
            <a:spLocks noChangeShapeType="1"/>
          </p:cNvSpPr>
          <p:nvPr/>
        </p:nvSpPr>
        <p:spPr bwMode="auto">
          <a:xfrm>
            <a:off x="3182938" y="1773238"/>
            <a:ext cx="2049462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8" name="Line 12"/>
          <p:cNvSpPr>
            <a:spLocks noChangeShapeType="1"/>
          </p:cNvSpPr>
          <p:nvPr/>
        </p:nvSpPr>
        <p:spPr bwMode="auto">
          <a:xfrm>
            <a:off x="3189288" y="3905250"/>
            <a:ext cx="2049462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9" name="Freeform 13"/>
          <p:cNvSpPr>
            <a:spLocks/>
          </p:cNvSpPr>
          <p:nvPr/>
        </p:nvSpPr>
        <p:spPr bwMode="auto">
          <a:xfrm>
            <a:off x="3167063" y="1770063"/>
            <a:ext cx="2087562" cy="1169987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02"/>
              <a:gd name="T16" fmla="*/ 0 h 1185"/>
              <a:gd name="T17" fmla="*/ 2902 w 2902"/>
              <a:gd name="T18" fmla="*/ 1185 h 11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9100" name="Line 14"/>
          <p:cNvSpPr>
            <a:spLocks noChangeShapeType="1"/>
          </p:cNvSpPr>
          <p:nvPr/>
        </p:nvSpPr>
        <p:spPr bwMode="auto">
          <a:xfrm flipH="1">
            <a:off x="3032125" y="1770063"/>
            <a:ext cx="123825" cy="31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01" name="Line 15"/>
          <p:cNvSpPr>
            <a:spLocks noChangeShapeType="1"/>
          </p:cNvSpPr>
          <p:nvPr/>
        </p:nvSpPr>
        <p:spPr bwMode="auto">
          <a:xfrm flipH="1">
            <a:off x="3032125" y="2014538"/>
            <a:ext cx="1238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02" name="Text Box 16"/>
          <p:cNvSpPr txBox="1">
            <a:spLocks noChangeArrowheads="1"/>
          </p:cNvSpPr>
          <p:nvPr/>
        </p:nvSpPr>
        <p:spPr bwMode="auto">
          <a:xfrm>
            <a:off x="2251075" y="2754313"/>
            <a:ext cx="9652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 eaLnBrk="1" hangingPunct="1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RTT </a:t>
            </a:r>
            <a:endParaRPr lang="en-US" altLang="x-none" sz="1600">
              <a:solidFill>
                <a:srgbClr val="000000"/>
              </a:solidFill>
            </a:endParaRPr>
          </a:p>
        </p:txBody>
      </p:sp>
      <p:sp>
        <p:nvSpPr>
          <p:cNvPr id="89103" name="Line 17"/>
          <p:cNvSpPr>
            <a:spLocks noChangeShapeType="1"/>
          </p:cNvSpPr>
          <p:nvPr/>
        </p:nvSpPr>
        <p:spPr bwMode="auto">
          <a:xfrm>
            <a:off x="3065463" y="3065463"/>
            <a:ext cx="9525" cy="8207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04" name="Line 18"/>
          <p:cNvSpPr>
            <a:spLocks noChangeShapeType="1"/>
          </p:cNvSpPr>
          <p:nvPr/>
        </p:nvSpPr>
        <p:spPr bwMode="auto">
          <a:xfrm flipV="1">
            <a:off x="3070225" y="2036763"/>
            <a:ext cx="1588" cy="7762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05" name="Text Box 19"/>
          <p:cNvSpPr txBox="1">
            <a:spLocks noChangeArrowheads="1"/>
          </p:cNvSpPr>
          <p:nvPr/>
        </p:nvSpPr>
        <p:spPr bwMode="auto">
          <a:xfrm>
            <a:off x="346075" y="1852613"/>
            <a:ext cx="274002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 eaLnBrk="1" hangingPunct="1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last bit transmitted, t = L / R</a:t>
            </a:r>
            <a:endParaRPr lang="en-US" altLang="x-none" sz="1600">
              <a:solidFill>
                <a:srgbClr val="000000"/>
              </a:solidFill>
            </a:endParaRPr>
          </a:p>
        </p:txBody>
      </p:sp>
      <p:sp>
        <p:nvSpPr>
          <p:cNvPr id="89106" name="Line 20"/>
          <p:cNvSpPr>
            <a:spLocks noChangeShapeType="1"/>
          </p:cNvSpPr>
          <p:nvPr/>
        </p:nvSpPr>
        <p:spPr bwMode="auto">
          <a:xfrm flipH="1">
            <a:off x="5232400" y="2695575"/>
            <a:ext cx="1254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07" name="Text Box 21"/>
          <p:cNvSpPr txBox="1">
            <a:spLocks noChangeArrowheads="1"/>
          </p:cNvSpPr>
          <p:nvPr/>
        </p:nvSpPr>
        <p:spPr bwMode="auto">
          <a:xfrm>
            <a:off x="5308600" y="2517775"/>
            <a:ext cx="26416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first packet bit arrives</a:t>
            </a:r>
            <a:endParaRPr lang="en-US" altLang="x-none" sz="1600">
              <a:solidFill>
                <a:srgbClr val="000000"/>
              </a:solidFill>
            </a:endParaRPr>
          </a:p>
        </p:txBody>
      </p:sp>
      <p:sp>
        <p:nvSpPr>
          <p:cNvPr id="89108" name="Line 22"/>
          <p:cNvSpPr>
            <a:spLocks noChangeShapeType="1"/>
          </p:cNvSpPr>
          <p:nvPr/>
        </p:nvSpPr>
        <p:spPr bwMode="auto">
          <a:xfrm>
            <a:off x="5254625" y="2946400"/>
            <a:ext cx="1190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09" name="Text Box 23"/>
          <p:cNvSpPr txBox="1">
            <a:spLocks noChangeArrowheads="1"/>
          </p:cNvSpPr>
          <p:nvPr/>
        </p:nvSpPr>
        <p:spPr bwMode="auto">
          <a:xfrm>
            <a:off x="5313363" y="2770188"/>
            <a:ext cx="35814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last packet bit arrives, send ACK</a:t>
            </a:r>
            <a:endParaRPr lang="en-US" altLang="x-none" sz="1600">
              <a:solidFill>
                <a:srgbClr val="000000"/>
              </a:solidFill>
            </a:endParaRPr>
          </a:p>
        </p:txBody>
      </p:sp>
      <p:sp>
        <p:nvSpPr>
          <p:cNvPr id="89110" name="Text Box 24"/>
          <p:cNvSpPr txBox="1">
            <a:spLocks noChangeArrowheads="1"/>
          </p:cNvSpPr>
          <p:nvPr/>
        </p:nvSpPr>
        <p:spPr bwMode="auto">
          <a:xfrm>
            <a:off x="493713" y="3562350"/>
            <a:ext cx="2635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 eaLnBrk="1" hangingPunct="1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ACK arrives, send next </a:t>
            </a:r>
          </a:p>
          <a:p>
            <a:pPr algn="r" eaLnBrk="1" hangingPunct="1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packet, t = RTT + L / R</a:t>
            </a:r>
            <a:endParaRPr lang="en-US" altLang="x-none" sz="1600">
              <a:solidFill>
                <a:srgbClr val="000000"/>
              </a:solidFill>
            </a:endParaRPr>
          </a:p>
        </p:txBody>
      </p:sp>
      <p:grpSp>
        <p:nvGrpSpPr>
          <p:cNvPr id="89111" name="Group 25"/>
          <p:cNvGrpSpPr>
            <a:grpSpLocks/>
          </p:cNvGrpSpPr>
          <p:nvPr/>
        </p:nvGrpSpPr>
        <p:grpSpPr bwMode="auto">
          <a:xfrm>
            <a:off x="3043238" y="3892550"/>
            <a:ext cx="1466850" cy="608013"/>
            <a:chOff x="12502" y="21425"/>
            <a:chExt cx="3400" cy="1025"/>
          </a:xfrm>
        </p:grpSpPr>
        <p:sp>
          <p:nvSpPr>
            <p:cNvPr id="89141" name="Line 26"/>
            <p:cNvSpPr>
              <a:spLocks noChangeShapeType="1"/>
            </p:cNvSpPr>
            <p:nvPr/>
          </p:nvSpPr>
          <p:spPr bwMode="auto">
            <a:xfrm flipH="1">
              <a:off x="12502" y="21425"/>
              <a:ext cx="288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42" name="Freeform 27"/>
            <p:cNvSpPr>
              <a:spLocks/>
            </p:cNvSpPr>
            <p:nvPr/>
          </p:nvSpPr>
          <p:spPr bwMode="auto">
            <a:xfrm>
              <a:off x="12827" y="21438"/>
              <a:ext cx="3075" cy="987"/>
            </a:xfrm>
            <a:custGeom>
              <a:avLst/>
              <a:gdLst>
                <a:gd name="T0" fmla="*/ 0 w 1845"/>
                <a:gd name="T1" fmla="*/ 0 h 592"/>
                <a:gd name="T2" fmla="*/ 2354528 w 1845"/>
                <a:gd name="T3" fmla="*/ 759260 h 592"/>
                <a:gd name="T4" fmla="*/ 1397467 w 1845"/>
                <a:gd name="T5" fmla="*/ 759260 h 592"/>
                <a:gd name="T6" fmla="*/ 0 w 1845"/>
                <a:gd name="T7" fmla="*/ 316830 h 592"/>
                <a:gd name="T8" fmla="*/ 0 w 1845"/>
                <a:gd name="T9" fmla="*/ 0 h 5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45"/>
                <a:gd name="T16" fmla="*/ 0 h 592"/>
                <a:gd name="T17" fmla="*/ 1845 w 1845"/>
                <a:gd name="T18" fmla="*/ 592 h 5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45" h="592">
                  <a:moveTo>
                    <a:pt x="0" y="0"/>
                  </a:moveTo>
                  <a:lnTo>
                    <a:pt x="1845" y="592"/>
                  </a:lnTo>
                  <a:lnTo>
                    <a:pt x="1095" y="592"/>
                  </a:lnTo>
                  <a:lnTo>
                    <a:pt x="0" y="24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9143" name="Group 28"/>
            <p:cNvGrpSpPr>
              <a:grpSpLocks/>
            </p:cNvGrpSpPr>
            <p:nvPr/>
          </p:nvGrpSpPr>
          <p:grpSpPr bwMode="auto">
            <a:xfrm>
              <a:off x="12815" y="21425"/>
              <a:ext cx="2776" cy="913"/>
              <a:chOff x="12315" y="13225"/>
              <a:chExt cx="2775" cy="913"/>
            </a:xfrm>
          </p:grpSpPr>
          <p:sp>
            <p:nvSpPr>
              <p:cNvPr id="89146" name="Line 29"/>
              <p:cNvSpPr>
                <a:spLocks noChangeShapeType="1"/>
              </p:cNvSpPr>
              <p:nvPr/>
            </p:nvSpPr>
            <p:spPr bwMode="auto">
              <a:xfrm>
                <a:off x="12315" y="13225"/>
                <a:ext cx="1587" cy="5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147" name="Line 30"/>
              <p:cNvSpPr>
                <a:spLocks noChangeShapeType="1"/>
              </p:cNvSpPr>
              <p:nvPr/>
            </p:nvSpPr>
            <p:spPr bwMode="auto">
              <a:xfrm>
                <a:off x="13915" y="13737"/>
                <a:ext cx="1175" cy="4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9144" name="Line 31"/>
            <p:cNvSpPr>
              <a:spLocks noChangeShapeType="1"/>
            </p:cNvSpPr>
            <p:nvPr/>
          </p:nvSpPr>
          <p:spPr bwMode="auto">
            <a:xfrm>
              <a:off x="12815" y="21837"/>
              <a:ext cx="687" cy="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45" name="Line 32"/>
            <p:cNvSpPr>
              <a:spLocks noChangeShapeType="1"/>
            </p:cNvSpPr>
            <p:nvPr/>
          </p:nvSpPr>
          <p:spPr bwMode="auto">
            <a:xfrm>
              <a:off x="13515" y="22048"/>
              <a:ext cx="1175" cy="4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9112" name="Freeform 33"/>
          <p:cNvSpPr>
            <a:spLocks/>
          </p:cNvSpPr>
          <p:nvPr/>
        </p:nvSpPr>
        <p:spPr bwMode="auto">
          <a:xfrm>
            <a:off x="3171825" y="2022475"/>
            <a:ext cx="2087563" cy="1168400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02"/>
              <a:gd name="T16" fmla="*/ 0 h 1185"/>
              <a:gd name="T17" fmla="*/ 2902 w 2902"/>
              <a:gd name="T18" fmla="*/ 1185 h 11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13" name="Freeform 34"/>
          <p:cNvSpPr>
            <a:spLocks/>
          </p:cNvSpPr>
          <p:nvPr/>
        </p:nvSpPr>
        <p:spPr bwMode="auto">
          <a:xfrm>
            <a:off x="3171825" y="2273300"/>
            <a:ext cx="2087563" cy="1168400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02"/>
              <a:gd name="T16" fmla="*/ 0 h 1185"/>
              <a:gd name="T17" fmla="*/ 2902 w 2902"/>
              <a:gd name="T18" fmla="*/ 1185 h 11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9114" name="Line 35"/>
          <p:cNvSpPr>
            <a:spLocks noChangeShapeType="1"/>
          </p:cNvSpPr>
          <p:nvPr/>
        </p:nvSpPr>
        <p:spPr bwMode="auto">
          <a:xfrm flipV="1">
            <a:off x="3189288" y="2954338"/>
            <a:ext cx="2065337" cy="9318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15" name="Line 36"/>
          <p:cNvSpPr>
            <a:spLocks noChangeShapeType="1"/>
          </p:cNvSpPr>
          <p:nvPr/>
        </p:nvSpPr>
        <p:spPr bwMode="auto">
          <a:xfrm flipV="1">
            <a:off x="3189288" y="3205163"/>
            <a:ext cx="2065337" cy="9318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9116" name="Group 37"/>
          <p:cNvGrpSpPr>
            <a:grpSpLocks/>
          </p:cNvGrpSpPr>
          <p:nvPr/>
        </p:nvGrpSpPr>
        <p:grpSpPr bwMode="auto">
          <a:xfrm>
            <a:off x="3032125" y="4130675"/>
            <a:ext cx="1466850" cy="606425"/>
            <a:chOff x="12502" y="21425"/>
            <a:chExt cx="3400" cy="1025"/>
          </a:xfrm>
        </p:grpSpPr>
        <p:sp>
          <p:nvSpPr>
            <p:cNvPr id="89134" name="Line 38"/>
            <p:cNvSpPr>
              <a:spLocks noChangeShapeType="1"/>
            </p:cNvSpPr>
            <p:nvPr/>
          </p:nvSpPr>
          <p:spPr bwMode="auto">
            <a:xfrm flipH="1">
              <a:off x="12502" y="21425"/>
              <a:ext cx="288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35" name="Freeform 39"/>
            <p:cNvSpPr>
              <a:spLocks/>
            </p:cNvSpPr>
            <p:nvPr/>
          </p:nvSpPr>
          <p:spPr bwMode="auto">
            <a:xfrm>
              <a:off x="12827" y="21438"/>
              <a:ext cx="3075" cy="987"/>
            </a:xfrm>
            <a:custGeom>
              <a:avLst/>
              <a:gdLst>
                <a:gd name="T0" fmla="*/ 0 w 1845"/>
                <a:gd name="T1" fmla="*/ 0 h 592"/>
                <a:gd name="T2" fmla="*/ 2354528 w 1845"/>
                <a:gd name="T3" fmla="*/ 759260 h 592"/>
                <a:gd name="T4" fmla="*/ 1397467 w 1845"/>
                <a:gd name="T5" fmla="*/ 759260 h 592"/>
                <a:gd name="T6" fmla="*/ 0 w 1845"/>
                <a:gd name="T7" fmla="*/ 316830 h 592"/>
                <a:gd name="T8" fmla="*/ 0 w 1845"/>
                <a:gd name="T9" fmla="*/ 0 h 5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45"/>
                <a:gd name="T16" fmla="*/ 0 h 592"/>
                <a:gd name="T17" fmla="*/ 1845 w 1845"/>
                <a:gd name="T18" fmla="*/ 592 h 5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45" h="592">
                  <a:moveTo>
                    <a:pt x="0" y="0"/>
                  </a:moveTo>
                  <a:lnTo>
                    <a:pt x="1845" y="592"/>
                  </a:lnTo>
                  <a:lnTo>
                    <a:pt x="1095" y="592"/>
                  </a:lnTo>
                  <a:lnTo>
                    <a:pt x="0" y="24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9136" name="Group 40"/>
            <p:cNvGrpSpPr>
              <a:grpSpLocks/>
            </p:cNvGrpSpPr>
            <p:nvPr/>
          </p:nvGrpSpPr>
          <p:grpSpPr bwMode="auto">
            <a:xfrm>
              <a:off x="12815" y="21425"/>
              <a:ext cx="2776" cy="913"/>
              <a:chOff x="12315" y="13225"/>
              <a:chExt cx="2775" cy="913"/>
            </a:xfrm>
          </p:grpSpPr>
          <p:sp>
            <p:nvSpPr>
              <p:cNvPr id="89139" name="Line 41"/>
              <p:cNvSpPr>
                <a:spLocks noChangeShapeType="1"/>
              </p:cNvSpPr>
              <p:nvPr/>
            </p:nvSpPr>
            <p:spPr bwMode="auto">
              <a:xfrm>
                <a:off x="12315" y="13225"/>
                <a:ext cx="1587" cy="5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140" name="Line 42"/>
              <p:cNvSpPr>
                <a:spLocks noChangeShapeType="1"/>
              </p:cNvSpPr>
              <p:nvPr/>
            </p:nvSpPr>
            <p:spPr bwMode="auto">
              <a:xfrm>
                <a:off x="13915" y="13737"/>
                <a:ext cx="1175" cy="4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9137" name="Line 43"/>
            <p:cNvSpPr>
              <a:spLocks noChangeShapeType="1"/>
            </p:cNvSpPr>
            <p:nvPr/>
          </p:nvSpPr>
          <p:spPr bwMode="auto">
            <a:xfrm>
              <a:off x="12815" y="21837"/>
              <a:ext cx="687" cy="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38" name="Line 44"/>
            <p:cNvSpPr>
              <a:spLocks noChangeShapeType="1"/>
            </p:cNvSpPr>
            <p:nvPr/>
          </p:nvSpPr>
          <p:spPr bwMode="auto">
            <a:xfrm>
              <a:off x="13515" y="22048"/>
              <a:ext cx="1175" cy="4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9117" name="Group 45"/>
          <p:cNvGrpSpPr>
            <a:grpSpLocks/>
          </p:cNvGrpSpPr>
          <p:nvPr/>
        </p:nvGrpSpPr>
        <p:grpSpPr bwMode="auto">
          <a:xfrm>
            <a:off x="3043238" y="4381500"/>
            <a:ext cx="1466850" cy="606425"/>
            <a:chOff x="12502" y="21425"/>
            <a:chExt cx="3400" cy="1025"/>
          </a:xfrm>
        </p:grpSpPr>
        <p:sp>
          <p:nvSpPr>
            <p:cNvPr id="89127" name="Line 46"/>
            <p:cNvSpPr>
              <a:spLocks noChangeShapeType="1"/>
            </p:cNvSpPr>
            <p:nvPr/>
          </p:nvSpPr>
          <p:spPr bwMode="auto">
            <a:xfrm flipH="1">
              <a:off x="12502" y="21425"/>
              <a:ext cx="288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28" name="Freeform 47"/>
            <p:cNvSpPr>
              <a:spLocks/>
            </p:cNvSpPr>
            <p:nvPr/>
          </p:nvSpPr>
          <p:spPr bwMode="auto">
            <a:xfrm>
              <a:off x="12827" y="21438"/>
              <a:ext cx="3075" cy="987"/>
            </a:xfrm>
            <a:custGeom>
              <a:avLst/>
              <a:gdLst>
                <a:gd name="T0" fmla="*/ 0 w 1845"/>
                <a:gd name="T1" fmla="*/ 0 h 592"/>
                <a:gd name="T2" fmla="*/ 2354528 w 1845"/>
                <a:gd name="T3" fmla="*/ 759260 h 592"/>
                <a:gd name="T4" fmla="*/ 1397467 w 1845"/>
                <a:gd name="T5" fmla="*/ 759260 h 592"/>
                <a:gd name="T6" fmla="*/ 0 w 1845"/>
                <a:gd name="T7" fmla="*/ 316830 h 592"/>
                <a:gd name="T8" fmla="*/ 0 w 1845"/>
                <a:gd name="T9" fmla="*/ 0 h 5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45"/>
                <a:gd name="T16" fmla="*/ 0 h 592"/>
                <a:gd name="T17" fmla="*/ 1845 w 1845"/>
                <a:gd name="T18" fmla="*/ 592 h 5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45" h="592">
                  <a:moveTo>
                    <a:pt x="0" y="0"/>
                  </a:moveTo>
                  <a:lnTo>
                    <a:pt x="1845" y="592"/>
                  </a:lnTo>
                  <a:lnTo>
                    <a:pt x="1095" y="592"/>
                  </a:lnTo>
                  <a:lnTo>
                    <a:pt x="0" y="24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9129" name="Group 48"/>
            <p:cNvGrpSpPr>
              <a:grpSpLocks/>
            </p:cNvGrpSpPr>
            <p:nvPr/>
          </p:nvGrpSpPr>
          <p:grpSpPr bwMode="auto">
            <a:xfrm>
              <a:off x="12815" y="21425"/>
              <a:ext cx="2776" cy="913"/>
              <a:chOff x="12315" y="13225"/>
              <a:chExt cx="2775" cy="913"/>
            </a:xfrm>
          </p:grpSpPr>
          <p:sp>
            <p:nvSpPr>
              <p:cNvPr id="89132" name="Line 49"/>
              <p:cNvSpPr>
                <a:spLocks noChangeShapeType="1"/>
              </p:cNvSpPr>
              <p:nvPr/>
            </p:nvSpPr>
            <p:spPr bwMode="auto">
              <a:xfrm>
                <a:off x="12315" y="13225"/>
                <a:ext cx="1587" cy="5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133" name="Line 50"/>
              <p:cNvSpPr>
                <a:spLocks noChangeShapeType="1"/>
              </p:cNvSpPr>
              <p:nvPr/>
            </p:nvSpPr>
            <p:spPr bwMode="auto">
              <a:xfrm>
                <a:off x="13915" y="13737"/>
                <a:ext cx="1175" cy="4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9130" name="Line 51"/>
            <p:cNvSpPr>
              <a:spLocks noChangeShapeType="1"/>
            </p:cNvSpPr>
            <p:nvPr/>
          </p:nvSpPr>
          <p:spPr bwMode="auto">
            <a:xfrm>
              <a:off x="12815" y="21837"/>
              <a:ext cx="687" cy="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131" name="Line 52"/>
            <p:cNvSpPr>
              <a:spLocks noChangeShapeType="1"/>
            </p:cNvSpPr>
            <p:nvPr/>
          </p:nvSpPr>
          <p:spPr bwMode="auto">
            <a:xfrm>
              <a:off x="13515" y="22048"/>
              <a:ext cx="1175" cy="4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9118" name="Line 53"/>
          <p:cNvSpPr>
            <a:spLocks noChangeShapeType="1"/>
          </p:cNvSpPr>
          <p:nvPr/>
        </p:nvSpPr>
        <p:spPr bwMode="auto">
          <a:xfrm flipV="1">
            <a:off x="3194050" y="3457575"/>
            <a:ext cx="2065338" cy="9318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19" name="Text Box 54"/>
          <p:cNvSpPr txBox="1">
            <a:spLocks noChangeArrowheads="1"/>
          </p:cNvSpPr>
          <p:nvPr/>
        </p:nvSpPr>
        <p:spPr bwMode="auto">
          <a:xfrm>
            <a:off x="5310188" y="3024188"/>
            <a:ext cx="3833812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last bit of 2</a:t>
            </a:r>
            <a:r>
              <a:rPr lang="en-US" altLang="x-none" sz="1600" baseline="30000">
                <a:solidFill>
                  <a:srgbClr val="000000"/>
                </a:solidFill>
                <a:latin typeface="Arial" charset="0"/>
              </a:rPr>
              <a:t>nd</a:t>
            </a: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 packet arrives, send ACK</a:t>
            </a:r>
            <a:endParaRPr lang="en-US" altLang="x-none" sz="1600">
              <a:solidFill>
                <a:srgbClr val="000000"/>
              </a:solidFill>
            </a:endParaRPr>
          </a:p>
        </p:txBody>
      </p:sp>
      <p:sp>
        <p:nvSpPr>
          <p:cNvPr id="89120" name="Line 55"/>
          <p:cNvSpPr>
            <a:spLocks noChangeShapeType="1"/>
          </p:cNvSpPr>
          <p:nvPr/>
        </p:nvSpPr>
        <p:spPr bwMode="auto">
          <a:xfrm flipV="1">
            <a:off x="5254625" y="3182938"/>
            <a:ext cx="1127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21" name="Line 56"/>
          <p:cNvSpPr>
            <a:spLocks noChangeShapeType="1"/>
          </p:cNvSpPr>
          <p:nvPr/>
        </p:nvSpPr>
        <p:spPr bwMode="auto">
          <a:xfrm flipV="1">
            <a:off x="5265738" y="3435350"/>
            <a:ext cx="1127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22" name="Text Box 57"/>
          <p:cNvSpPr txBox="1">
            <a:spLocks noChangeArrowheads="1"/>
          </p:cNvSpPr>
          <p:nvPr/>
        </p:nvSpPr>
        <p:spPr bwMode="auto">
          <a:xfrm>
            <a:off x="5305425" y="3257550"/>
            <a:ext cx="383857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last bit of 3</a:t>
            </a:r>
            <a:r>
              <a:rPr lang="en-US" altLang="x-none" sz="1600" baseline="30000">
                <a:solidFill>
                  <a:srgbClr val="000000"/>
                </a:solidFill>
                <a:latin typeface="Arial" charset="0"/>
              </a:rPr>
              <a:t>rd</a:t>
            </a: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 packet arrives, send ACK</a:t>
            </a:r>
            <a:endParaRPr lang="en-US" altLang="x-none" sz="1600">
              <a:solidFill>
                <a:srgbClr val="000000"/>
              </a:solidFill>
            </a:endParaRPr>
          </a:p>
        </p:txBody>
      </p:sp>
      <p:graphicFrame>
        <p:nvGraphicFramePr>
          <p:cNvPr id="89123" name="Object 58"/>
          <p:cNvGraphicFramePr>
            <a:graphicFrameLocks noChangeAspect="1"/>
          </p:cNvGraphicFramePr>
          <p:nvPr/>
        </p:nvGraphicFramePr>
        <p:xfrm>
          <a:off x="1462088" y="5135563"/>
          <a:ext cx="5994400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00" name="Picture" r:id="rId4" imgW="3177616" imgH="498211" progId="Word.Picture.8">
                  <p:embed/>
                </p:oleObj>
              </mc:Choice>
              <mc:Fallback>
                <p:oleObj name="Picture" r:id="rId4" imgW="3177616" imgH="498211" progId="Word.Picture.8">
                  <p:embed/>
                  <p:pic>
                    <p:nvPicPr>
                      <p:cNvPr id="89123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2088" y="5135563"/>
                        <a:ext cx="5994400" cy="93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124" name="Text Box 59"/>
          <p:cNvSpPr txBox="1">
            <a:spLocks noChangeArrowheads="1"/>
          </p:cNvSpPr>
          <p:nvPr/>
        </p:nvSpPr>
        <p:spPr bwMode="auto">
          <a:xfrm>
            <a:off x="6281738" y="4237038"/>
            <a:ext cx="2438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>
                <a:solidFill>
                  <a:srgbClr val="FF0000"/>
                </a:solidFill>
                <a:latin typeface="Comic Sans MS" charset="0"/>
              </a:rPr>
              <a:t>increase utilization</a:t>
            </a:r>
          </a:p>
          <a:p>
            <a:pPr algn="l" eaLnBrk="1" hangingPunct="1"/>
            <a:r>
              <a:rPr lang="en-US" altLang="x-none" sz="2000">
                <a:solidFill>
                  <a:srgbClr val="FF0000"/>
                </a:solidFill>
                <a:latin typeface="Comic Sans MS" charset="0"/>
              </a:rPr>
              <a:t>by a factor of 3!</a:t>
            </a:r>
          </a:p>
        </p:txBody>
      </p:sp>
      <p:sp>
        <p:nvSpPr>
          <p:cNvPr id="89125" name="Line 60"/>
          <p:cNvSpPr>
            <a:spLocks noChangeShapeType="1"/>
          </p:cNvSpPr>
          <p:nvPr/>
        </p:nvSpPr>
        <p:spPr bwMode="auto">
          <a:xfrm flipH="1">
            <a:off x="6386513" y="4821238"/>
            <a:ext cx="125412" cy="5127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4" name="Rectangle 59"/>
          <p:cNvSpPr>
            <a:spLocks noChangeArrowheads="1"/>
          </p:cNvSpPr>
          <p:nvPr/>
        </p:nvSpPr>
        <p:spPr bwMode="auto">
          <a:xfrm>
            <a:off x="679450" y="6151563"/>
            <a:ext cx="74533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zh-CN">
                <a:solidFill>
                  <a:srgbClr val="000000"/>
                </a:solidFill>
                <a:latin typeface="Arial" charset="0"/>
                <a:ea typeface="宋体" charset="-122"/>
              </a:rPr>
              <a:t>Question: a rule-of-thumb window size?</a:t>
            </a:r>
            <a:endParaRPr lang="en-US" altLang="x-none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2" name="Slide Number Placeholder 4">
            <a:extLst>
              <a:ext uri="{FF2B5EF4-FFF2-40B4-BE49-F238E27FC236}">
                <a16:creationId xmlns:a16="http://schemas.microsoft.com/office/drawing/2014/main" id="{0A36DC01-D263-4342-B80B-A249A48A0AB3}"/>
              </a:ext>
            </a:extLst>
          </p:cNvPr>
          <p:cNvSpPr txBox="1">
            <a:spLocks/>
          </p:cNvSpPr>
          <p:nvPr/>
        </p:nvSpPr>
        <p:spPr bwMode="auto">
          <a:xfrm>
            <a:off x="8648700" y="6448425"/>
            <a:ext cx="4191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7" tIns="45582" rIns="91177" bIns="45582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912813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buChar char="r"/>
              <a:defRPr sz="2800" kern="1200">
                <a:solidFill>
                  <a:schemeClr val="tx1"/>
                </a:solidFill>
                <a:latin typeface="Comic Sans MS" charset="0"/>
                <a:ea typeface="ＭＳ Ｐゴシック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ZapfDingbats" charset="0"/>
              <a:buChar char="m"/>
              <a:defRPr sz="2400" kern="1200">
                <a:solidFill>
                  <a:schemeClr val="tx1"/>
                </a:solidFill>
                <a:latin typeface="Comic Sans MS" charset="0"/>
                <a:ea typeface="ＭＳ Ｐゴシック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15FA54B-5407-E74E-AE85-61A5693FF438}" type="slidenum">
              <a:rPr lang="en-US" altLang="x-none" sz="1400" smtClean="0">
                <a:latin typeface="Times New Roman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en-US" altLang="x-none" sz="1400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913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7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200" dirty="0">
                <a:ea typeface="ＭＳ Ｐゴシック" charset="-128"/>
              </a:rPr>
              <a:t>Realizing </a:t>
            </a:r>
            <a:r>
              <a:rPr lang="en-US" altLang="x-none" sz="3200">
                <a:ea typeface="ＭＳ Ｐゴシック" charset="-128"/>
              </a:rPr>
              <a:t>Sliding Window: Go-Back-n</a:t>
            </a:r>
            <a:endParaRPr lang="en-US" altLang="x-none" sz="3200" dirty="0">
              <a:ea typeface="ＭＳ Ｐゴシック" charset="-128"/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14450"/>
            <a:ext cx="8324850" cy="121920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2400" dirty="0">
                <a:solidFill>
                  <a:srgbClr val="FF0000"/>
                </a:solidFill>
                <a:ea typeface="ＭＳ Ｐゴシック" charset="-128"/>
              </a:rPr>
              <a:t>Sender:</a:t>
            </a:r>
            <a:endParaRPr lang="en-US" altLang="x-none" sz="24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k-bit </a:t>
            </a:r>
            <a:r>
              <a:rPr lang="en-US" altLang="x-none" sz="2000" dirty="0" err="1">
                <a:ea typeface="ＭＳ Ｐゴシック" charset="-128"/>
              </a:rPr>
              <a:t>seq</a:t>
            </a:r>
            <a:r>
              <a:rPr lang="en-US" altLang="x-none" sz="2000" dirty="0">
                <a:ea typeface="ＭＳ Ｐゴシック" charset="-128"/>
              </a:rPr>
              <a:t> # in </a:t>
            </a:r>
            <a:r>
              <a:rPr lang="en-US" altLang="x-none" sz="2000" dirty="0" err="1">
                <a:ea typeface="ＭＳ Ｐゴシック" charset="-128"/>
              </a:rPr>
              <a:t>pkt</a:t>
            </a:r>
            <a:r>
              <a:rPr lang="en-US" altLang="x-none" sz="2000" dirty="0">
                <a:ea typeface="ＭＳ Ｐゴシック" charset="-128"/>
              </a:rPr>
              <a:t> header</a:t>
            </a:r>
          </a:p>
          <a:p>
            <a:pPr>
              <a:buFont typeface="Wingdings" pitchFamily="2" charset="2"/>
              <a:buChar char="q"/>
            </a:pPr>
            <a:r>
              <a:rPr lang="ja-JP" altLang="en-US" sz="2000">
                <a:ea typeface="ＭＳ Ｐゴシック" charset="-128"/>
              </a:rPr>
              <a:t>“</a:t>
            </a:r>
            <a:r>
              <a:rPr lang="en-US" altLang="ja-JP" sz="2000" dirty="0">
                <a:ea typeface="ＭＳ Ｐゴシック" charset="-128"/>
              </a:rPr>
              <a:t>window</a:t>
            </a:r>
            <a:r>
              <a:rPr lang="ja-JP" altLang="en-US" sz="2000">
                <a:ea typeface="ＭＳ Ｐゴシック" charset="-128"/>
              </a:rPr>
              <a:t>”</a:t>
            </a:r>
            <a:r>
              <a:rPr lang="en-US" altLang="ja-JP" sz="2000" dirty="0">
                <a:ea typeface="ＭＳ Ｐゴシック" charset="-128"/>
              </a:rPr>
              <a:t> of up to W, consecutive </a:t>
            </a:r>
            <a:r>
              <a:rPr lang="en-US" altLang="ja-JP" sz="2000" dirty="0" err="1">
                <a:ea typeface="ＭＳ Ｐゴシック" charset="-128"/>
              </a:rPr>
              <a:t>unack</a:t>
            </a:r>
            <a:r>
              <a:rPr lang="ja-JP" altLang="en-US" sz="2000">
                <a:ea typeface="ＭＳ Ｐゴシック" charset="-128"/>
              </a:rPr>
              <a:t>’</a:t>
            </a:r>
            <a:r>
              <a:rPr lang="en-US" altLang="ja-JP" sz="2000" dirty="0" err="1">
                <a:ea typeface="ＭＳ Ｐゴシック" charset="-128"/>
              </a:rPr>
              <a:t>ed</a:t>
            </a:r>
            <a:r>
              <a:rPr lang="en-US" altLang="ja-JP" sz="2000" dirty="0">
                <a:ea typeface="ＭＳ Ｐゴシック" charset="-128"/>
              </a:rPr>
              <a:t> </a:t>
            </a:r>
            <a:r>
              <a:rPr lang="en-US" altLang="ja-JP" sz="2000" dirty="0" err="1">
                <a:ea typeface="ＭＳ Ｐゴシック" charset="-128"/>
              </a:rPr>
              <a:t>pkts</a:t>
            </a:r>
            <a:r>
              <a:rPr lang="en-US" altLang="ja-JP" sz="2000" dirty="0">
                <a:ea typeface="ＭＳ Ｐゴシック" charset="-128"/>
              </a:rPr>
              <a:t> allowed</a:t>
            </a:r>
          </a:p>
          <a:p>
            <a:endParaRPr lang="en-US" altLang="x-none" sz="2400" dirty="0">
              <a:ea typeface="ＭＳ Ｐゴシック" charset="-128"/>
            </a:endParaRPr>
          </a:p>
          <a:p>
            <a:endParaRPr lang="en-US" altLang="x-none" sz="2400" dirty="0">
              <a:ea typeface="ＭＳ Ｐゴシック" charset="-128"/>
            </a:endParaRPr>
          </a:p>
        </p:txBody>
      </p:sp>
      <p:pic>
        <p:nvPicPr>
          <p:cNvPr id="91140" name="Picture 5" descr="gbn_seqnu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88" y="2762250"/>
            <a:ext cx="8099425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41" name="Rectangle 6"/>
          <p:cNvSpPr>
            <a:spLocks noChangeArrowheads="1"/>
          </p:cNvSpPr>
          <p:nvPr/>
        </p:nvSpPr>
        <p:spPr bwMode="auto">
          <a:xfrm>
            <a:off x="476250" y="4638675"/>
            <a:ext cx="8324850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pitchFamily="2" charset="2"/>
              <a:buChar char="q"/>
            </a:pPr>
            <a:r>
              <a:rPr lang="en-US" altLang="x-none" sz="2000" dirty="0">
                <a:solidFill>
                  <a:srgbClr val="FF0000"/>
                </a:solidFill>
                <a:latin typeface="Comic Sans MS" charset="0"/>
              </a:rPr>
              <a:t>ACK(n): ACKs all </a:t>
            </a:r>
            <a:r>
              <a:rPr lang="en-US" altLang="x-none" sz="2000" dirty="0" err="1">
                <a:solidFill>
                  <a:srgbClr val="FF0000"/>
                </a:solidFill>
                <a:latin typeface="Comic Sans MS" charset="0"/>
              </a:rPr>
              <a:t>pkts</a:t>
            </a:r>
            <a:r>
              <a:rPr lang="en-US" altLang="x-none" sz="2000" dirty="0">
                <a:solidFill>
                  <a:srgbClr val="FF0000"/>
                </a:solidFill>
                <a:latin typeface="Comic Sans MS" charset="0"/>
              </a:rPr>
              <a:t> up to, including </a:t>
            </a:r>
            <a:r>
              <a:rPr lang="en-US" altLang="x-none" sz="2000" dirty="0" err="1">
                <a:solidFill>
                  <a:srgbClr val="FF0000"/>
                </a:solidFill>
                <a:latin typeface="Comic Sans MS" charset="0"/>
              </a:rPr>
              <a:t>seq</a:t>
            </a:r>
            <a:r>
              <a:rPr lang="en-US" altLang="x-none" sz="2000" dirty="0">
                <a:solidFill>
                  <a:srgbClr val="FF0000"/>
                </a:solidFill>
                <a:latin typeface="Comic Sans MS" charset="0"/>
              </a:rPr>
              <a:t> # n - </a:t>
            </a:r>
            <a:r>
              <a:rPr lang="ja-JP" altLang="en-US" sz="2000">
                <a:solidFill>
                  <a:srgbClr val="FF0000"/>
                </a:solidFill>
                <a:latin typeface="Comic Sans MS" charset="0"/>
              </a:rPr>
              <a:t>“</a:t>
            </a:r>
            <a:r>
              <a:rPr lang="en-US" altLang="ja-JP" sz="2000" dirty="0">
                <a:solidFill>
                  <a:srgbClr val="FF0000"/>
                </a:solidFill>
                <a:latin typeface="Comic Sans MS" charset="0"/>
              </a:rPr>
              <a:t>cumulative ACK</a:t>
            </a:r>
            <a:r>
              <a:rPr lang="ja-JP" altLang="en-US" sz="2000">
                <a:solidFill>
                  <a:srgbClr val="FF0000"/>
                </a:solidFill>
                <a:latin typeface="Comic Sans MS" charset="0"/>
              </a:rPr>
              <a:t>”</a:t>
            </a:r>
            <a:endParaRPr lang="en-US" altLang="ja-JP" sz="2000" dirty="0">
              <a:solidFill>
                <a:srgbClr val="FF0000"/>
              </a:solidFill>
              <a:latin typeface="Comic Sans MS" charset="0"/>
            </a:endParaRPr>
          </a:p>
          <a:p>
            <a:pPr marL="800100" lvl="1" indent="-342900" algn="l" eaLnBrk="1" hangingPunct="1">
              <a:spcBef>
                <a:spcPct val="20000"/>
              </a:spcBef>
              <a:buClr>
                <a:srgbClr val="3333CC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altLang="x-none" sz="2000" dirty="0">
                <a:solidFill>
                  <a:srgbClr val="000000"/>
                </a:solidFill>
                <a:latin typeface="Comic Sans MS" charset="0"/>
              </a:rPr>
              <a:t>note: ACK(n) could mean two things: I have received </a:t>
            </a:r>
            <a:r>
              <a:rPr lang="en-US" altLang="x-none" sz="2000" dirty="0" err="1">
                <a:solidFill>
                  <a:srgbClr val="FF0000"/>
                </a:solidFill>
                <a:latin typeface="Comic Sans MS" charset="0"/>
              </a:rPr>
              <a:t>upto</a:t>
            </a:r>
            <a:r>
              <a:rPr lang="en-US" altLang="x-none" sz="2000" dirty="0">
                <a:solidFill>
                  <a:srgbClr val="FF0000"/>
                </a:solidFill>
                <a:latin typeface="Comic Sans MS" charset="0"/>
              </a:rPr>
              <a:t> and include</a:t>
            </a:r>
            <a:r>
              <a:rPr lang="en-US" altLang="x-none" sz="2000" dirty="0">
                <a:solidFill>
                  <a:srgbClr val="000000"/>
                </a:solidFill>
                <a:latin typeface="Comic Sans MS" charset="0"/>
              </a:rPr>
              <a:t> n, or I am waiting for n</a:t>
            </a:r>
            <a:endParaRPr lang="en-US" altLang="x-none" sz="1800" dirty="0">
              <a:solidFill>
                <a:srgbClr val="000000"/>
              </a:solidFill>
              <a:latin typeface="Comic Sans MS" charset="0"/>
            </a:endParaRP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pitchFamily="2" charset="2"/>
              <a:buChar char="q"/>
            </a:pPr>
            <a:r>
              <a:rPr lang="en-US" altLang="x-none" sz="2000" dirty="0">
                <a:solidFill>
                  <a:srgbClr val="000000"/>
                </a:solidFill>
                <a:latin typeface="Comic Sans MS" charset="0"/>
              </a:rPr>
              <a:t>timer for the packet at base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pitchFamily="2" charset="2"/>
              <a:buChar char="q"/>
            </a:pPr>
            <a:r>
              <a:rPr lang="en-US" altLang="x-none" sz="2000" i="1" dirty="0">
                <a:solidFill>
                  <a:srgbClr val="000000"/>
                </a:solidFill>
                <a:latin typeface="Comic Sans MS" charset="0"/>
              </a:rPr>
              <a:t>timeout(n):</a:t>
            </a:r>
            <a:r>
              <a:rPr lang="en-US" altLang="x-none" sz="2000" dirty="0">
                <a:solidFill>
                  <a:srgbClr val="000000"/>
                </a:solidFill>
                <a:latin typeface="Comic Sans MS" charset="0"/>
              </a:rPr>
              <a:t> retransmit </a:t>
            </a:r>
            <a:r>
              <a:rPr lang="en-US" altLang="x-none" sz="2000" dirty="0" err="1">
                <a:solidFill>
                  <a:srgbClr val="000000"/>
                </a:solidFill>
                <a:latin typeface="Comic Sans MS" charset="0"/>
              </a:rPr>
              <a:t>pkt</a:t>
            </a:r>
            <a:r>
              <a:rPr lang="en-US" altLang="x-none" sz="2000" dirty="0">
                <a:solidFill>
                  <a:srgbClr val="000000"/>
                </a:solidFill>
                <a:latin typeface="Comic Sans MS" charset="0"/>
              </a:rPr>
              <a:t> n and all higher </a:t>
            </a:r>
            <a:r>
              <a:rPr lang="en-US" altLang="x-none" sz="2000" dirty="0" err="1">
                <a:solidFill>
                  <a:srgbClr val="000000"/>
                </a:solidFill>
                <a:latin typeface="Comic Sans MS" charset="0"/>
              </a:rPr>
              <a:t>seq</a:t>
            </a:r>
            <a:r>
              <a:rPr lang="en-US" altLang="x-none" sz="2000" dirty="0">
                <a:solidFill>
                  <a:srgbClr val="000000"/>
                </a:solidFill>
                <a:latin typeface="Comic Sans MS" charset="0"/>
              </a:rPr>
              <a:t> # </a:t>
            </a:r>
            <a:r>
              <a:rPr lang="en-US" altLang="x-none" sz="2000" dirty="0" err="1">
                <a:solidFill>
                  <a:srgbClr val="000000"/>
                </a:solidFill>
                <a:latin typeface="Comic Sans MS" charset="0"/>
              </a:rPr>
              <a:t>pkts</a:t>
            </a:r>
            <a:r>
              <a:rPr lang="en-US" altLang="x-none" sz="2000" dirty="0">
                <a:solidFill>
                  <a:srgbClr val="000000"/>
                </a:solidFill>
                <a:latin typeface="Comic Sans MS" charset="0"/>
              </a:rPr>
              <a:t> in window</a:t>
            </a:r>
            <a:endParaRPr lang="en-US" altLang="x-none" dirty="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91142" name="Text Box 7"/>
          <p:cNvSpPr txBox="1">
            <a:spLocks noChangeArrowheads="1"/>
          </p:cNvSpPr>
          <p:nvPr/>
        </p:nvSpPr>
        <p:spPr bwMode="auto">
          <a:xfrm>
            <a:off x="2566988" y="4192588"/>
            <a:ext cx="504825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>
                <a:solidFill>
                  <a:srgbClr val="000000"/>
                </a:solidFill>
              </a:rPr>
              <a:t>W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B3647B9A-9BA5-004D-A89A-930B6EB5D2E6}"/>
              </a:ext>
            </a:extLst>
          </p:cNvPr>
          <p:cNvSpPr txBox="1">
            <a:spLocks/>
          </p:cNvSpPr>
          <p:nvPr/>
        </p:nvSpPr>
        <p:spPr bwMode="auto">
          <a:xfrm>
            <a:off x="8648700" y="6448425"/>
            <a:ext cx="4191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7" tIns="45582" rIns="91177" bIns="45582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912813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buChar char="r"/>
              <a:defRPr sz="2800" kern="1200">
                <a:solidFill>
                  <a:schemeClr val="tx1"/>
                </a:solidFill>
                <a:latin typeface="Comic Sans MS" charset="0"/>
                <a:ea typeface="ＭＳ Ｐゴシック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ZapfDingbats" charset="0"/>
              <a:buChar char="m"/>
              <a:defRPr sz="2400" kern="1200">
                <a:solidFill>
                  <a:schemeClr val="tx1"/>
                </a:solidFill>
                <a:latin typeface="Comic Sans MS" charset="0"/>
                <a:ea typeface="ＭＳ Ｐゴシック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15FA54B-5407-E74E-AE85-61A5693FF438}" type="slidenum">
              <a:rPr lang="en-US" altLang="x-none" sz="1400" smtClean="0">
                <a:latin typeface="Times New Roman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en-US" altLang="x-none" sz="1400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05897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4"/>
          <p:cNvSpPr>
            <a:spLocks noChangeArrowheads="1"/>
          </p:cNvSpPr>
          <p:nvPr/>
        </p:nvSpPr>
        <p:spPr bwMode="auto">
          <a:xfrm>
            <a:off x="477838" y="296863"/>
            <a:ext cx="7772400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3200" u="sng">
                <a:solidFill>
                  <a:srgbClr val="3333CC"/>
                </a:solidFill>
                <a:latin typeface="Comic Sans MS" charset="0"/>
              </a:rPr>
              <a:t>GBN: Sender FSM</a:t>
            </a:r>
            <a:endParaRPr lang="en-US" altLang="x-none" sz="4000" u="sng">
              <a:solidFill>
                <a:srgbClr val="3333CC"/>
              </a:solidFill>
              <a:latin typeface="Comic Sans MS" charset="0"/>
            </a:endParaRPr>
          </a:p>
        </p:txBody>
      </p:sp>
      <p:grpSp>
        <p:nvGrpSpPr>
          <p:cNvPr id="93187" name="Group 5"/>
          <p:cNvGrpSpPr>
            <a:grpSpLocks/>
          </p:cNvGrpSpPr>
          <p:nvPr/>
        </p:nvGrpSpPr>
        <p:grpSpPr bwMode="auto">
          <a:xfrm>
            <a:off x="3568700" y="3321050"/>
            <a:ext cx="800100" cy="657225"/>
            <a:chOff x="1939" y="2515"/>
            <a:chExt cx="504" cy="414"/>
          </a:xfrm>
        </p:grpSpPr>
        <p:sp>
          <p:nvSpPr>
            <p:cNvPr id="93211" name="Oval 6"/>
            <p:cNvSpPr>
              <a:spLocks noChangeArrowheads="1"/>
            </p:cNvSpPr>
            <p:nvPr/>
          </p:nvSpPr>
          <p:spPr bwMode="auto">
            <a:xfrm>
              <a:off x="2004" y="2515"/>
              <a:ext cx="420" cy="414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endParaRPr lang="x-none" altLang="x-none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3212" name="Text Box 7"/>
            <p:cNvSpPr txBox="1">
              <a:spLocks noChangeArrowheads="1"/>
            </p:cNvSpPr>
            <p:nvPr/>
          </p:nvSpPr>
          <p:spPr bwMode="auto">
            <a:xfrm>
              <a:off x="1939" y="2611"/>
              <a:ext cx="504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x-none" sz="1600">
                  <a:solidFill>
                    <a:srgbClr val="000000"/>
                  </a:solidFill>
                  <a:latin typeface="Arial" charset="0"/>
                </a:rPr>
                <a:t>Wait</a:t>
              </a:r>
              <a:endParaRPr lang="en-US" altLang="x-none" sz="1600">
                <a:solidFill>
                  <a:srgbClr val="000000"/>
                </a:solidFill>
              </a:endParaRPr>
            </a:p>
          </p:txBody>
        </p:sp>
      </p:grpSp>
      <p:sp>
        <p:nvSpPr>
          <p:cNvPr id="93188" name="Line 8"/>
          <p:cNvSpPr>
            <a:spLocks noChangeShapeType="1"/>
          </p:cNvSpPr>
          <p:nvPr/>
        </p:nvSpPr>
        <p:spPr bwMode="auto">
          <a:xfrm>
            <a:off x="2028825" y="2474913"/>
            <a:ext cx="1624013" cy="1069975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Text Box 9"/>
          <p:cNvSpPr txBox="1">
            <a:spLocks noChangeArrowheads="1"/>
          </p:cNvSpPr>
          <p:nvPr/>
        </p:nvSpPr>
        <p:spPr bwMode="auto">
          <a:xfrm>
            <a:off x="4751388" y="3232150"/>
            <a:ext cx="2776537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start_timer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udt_send(sndpkt[base])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udt_send(sndpkt[base+1])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…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udt_send(sndpkt[nextseqnum-1])</a:t>
            </a:r>
          </a:p>
          <a:p>
            <a:pPr algn="l" eaLnBrk="1" hangingPunct="1"/>
            <a:endParaRPr lang="en-US" altLang="x-none" sz="1400">
              <a:solidFill>
                <a:srgbClr val="000000"/>
              </a:solidFill>
            </a:endParaRPr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4773613" y="2997200"/>
            <a:ext cx="1703387" cy="276225"/>
            <a:chOff x="4773613" y="2997200"/>
            <a:chExt cx="1703387" cy="276225"/>
          </a:xfrm>
        </p:grpSpPr>
        <p:sp>
          <p:nvSpPr>
            <p:cNvPr id="93209" name="Text Box 10"/>
            <p:cNvSpPr txBox="1">
              <a:spLocks noChangeArrowheads="1"/>
            </p:cNvSpPr>
            <p:nvPr/>
          </p:nvSpPr>
          <p:spPr bwMode="auto">
            <a:xfrm>
              <a:off x="4773613" y="2997200"/>
              <a:ext cx="1100137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x-none" sz="1400">
                  <a:solidFill>
                    <a:srgbClr val="000000"/>
                  </a:solidFill>
                  <a:latin typeface="Arial" charset="0"/>
                </a:rPr>
                <a:t>timeout</a:t>
              </a:r>
              <a:endParaRPr lang="en-US" altLang="x-none" sz="1400">
                <a:solidFill>
                  <a:srgbClr val="000000"/>
                </a:solidFill>
              </a:endParaRPr>
            </a:p>
            <a:p>
              <a:pPr algn="l" eaLnBrk="1" hangingPunct="1"/>
              <a:endParaRPr lang="en-US" altLang="x-none" sz="1400">
                <a:solidFill>
                  <a:srgbClr val="000000"/>
                </a:solidFill>
              </a:endParaRPr>
            </a:p>
          </p:txBody>
        </p:sp>
        <p:sp>
          <p:nvSpPr>
            <p:cNvPr id="93210" name="Line 11"/>
            <p:cNvSpPr>
              <a:spLocks noChangeShapeType="1"/>
            </p:cNvSpPr>
            <p:nvPr/>
          </p:nvSpPr>
          <p:spPr bwMode="auto">
            <a:xfrm>
              <a:off x="4857750" y="3273425"/>
              <a:ext cx="161925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3191" name="Freeform 12"/>
          <p:cNvSpPr>
            <a:spLocks/>
          </p:cNvSpPr>
          <p:nvPr/>
        </p:nvSpPr>
        <p:spPr bwMode="auto">
          <a:xfrm>
            <a:off x="4394200" y="3076575"/>
            <a:ext cx="393700" cy="1152525"/>
          </a:xfrm>
          <a:custGeom>
            <a:avLst/>
            <a:gdLst>
              <a:gd name="T0" fmla="*/ 2147483646 w 619"/>
              <a:gd name="T1" fmla="*/ 2147483646 h 1815"/>
              <a:gd name="T2" fmla="*/ 0 w 619"/>
              <a:gd name="T3" fmla="*/ 2147483646 h 1815"/>
              <a:gd name="T4" fmla="*/ 0 60000 65536"/>
              <a:gd name="T5" fmla="*/ 0 60000 65536"/>
              <a:gd name="T6" fmla="*/ 0 w 619"/>
              <a:gd name="T7" fmla="*/ 0 h 1815"/>
              <a:gd name="T8" fmla="*/ 619 w 619"/>
              <a:gd name="T9" fmla="*/ 1815 h 181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Text Box 13"/>
          <p:cNvSpPr txBox="1">
            <a:spLocks noChangeArrowheads="1"/>
          </p:cNvSpPr>
          <p:nvPr/>
        </p:nvSpPr>
        <p:spPr bwMode="auto">
          <a:xfrm>
            <a:off x="3194050" y="969963"/>
            <a:ext cx="2333625" cy="2571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rdt_send(data)</a:t>
            </a:r>
            <a:r>
              <a:rPr lang="en-US" altLang="x-none" sz="1000">
                <a:solidFill>
                  <a:srgbClr val="000000"/>
                </a:solidFill>
                <a:latin typeface="Arial" charset="0"/>
              </a:rPr>
              <a:t> </a:t>
            </a:r>
            <a:endParaRPr lang="en-US" altLang="x-none">
              <a:solidFill>
                <a:srgbClr val="000000"/>
              </a:solidFill>
            </a:endParaRPr>
          </a:p>
        </p:txBody>
      </p:sp>
      <p:sp>
        <p:nvSpPr>
          <p:cNvPr id="24587" name="Line 14"/>
          <p:cNvSpPr>
            <a:spLocks noChangeShapeType="1"/>
          </p:cNvSpPr>
          <p:nvPr/>
        </p:nvSpPr>
        <p:spPr bwMode="auto">
          <a:xfrm>
            <a:off x="3302000" y="1289050"/>
            <a:ext cx="19145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Text Box 15"/>
          <p:cNvSpPr txBox="1">
            <a:spLocks noChangeArrowheads="1"/>
          </p:cNvSpPr>
          <p:nvPr/>
        </p:nvSpPr>
        <p:spPr bwMode="auto">
          <a:xfrm>
            <a:off x="3194050" y="1277938"/>
            <a:ext cx="5521325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if (nextseqnum &lt; base+W) {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    sndpkt[nextseqnum] = make_pkt(nextseqnum,data,chksum)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    udt_send(sndpkt[nextseqnum])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    if (base == nextseqnum) start_timer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    nextseqnum++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 } else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    block sender</a:t>
            </a:r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93195" name="Freeform 16"/>
          <p:cNvSpPr>
            <a:spLocks/>
          </p:cNvSpPr>
          <p:nvPr/>
        </p:nvSpPr>
        <p:spPr bwMode="auto">
          <a:xfrm rot="5142103" flipH="1">
            <a:off x="3821113" y="2511425"/>
            <a:ext cx="393700" cy="1152525"/>
          </a:xfrm>
          <a:custGeom>
            <a:avLst/>
            <a:gdLst>
              <a:gd name="T0" fmla="*/ 2147483646 w 619"/>
              <a:gd name="T1" fmla="*/ 2147483646 h 1815"/>
              <a:gd name="T2" fmla="*/ 0 w 619"/>
              <a:gd name="T3" fmla="*/ 2147483646 h 1815"/>
              <a:gd name="T4" fmla="*/ 0 60000 65536"/>
              <a:gd name="T5" fmla="*/ 0 60000 65536"/>
              <a:gd name="T6" fmla="*/ 0 w 619"/>
              <a:gd name="T7" fmla="*/ 0 h 1815"/>
              <a:gd name="T8" fmla="*/ 619 w 619"/>
              <a:gd name="T9" fmla="*/ 1815 h 181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Text Box 17"/>
          <p:cNvSpPr txBox="1">
            <a:spLocks noChangeArrowheads="1"/>
          </p:cNvSpPr>
          <p:nvPr/>
        </p:nvSpPr>
        <p:spPr bwMode="auto">
          <a:xfrm>
            <a:off x="3365500" y="5049838"/>
            <a:ext cx="36861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200">
                <a:solidFill>
                  <a:srgbClr val="000000"/>
                </a:solidFill>
                <a:latin typeface="Arial" charset="0"/>
              </a:rPr>
              <a:t>if (new packets ACKed) {</a:t>
            </a:r>
          </a:p>
          <a:p>
            <a:pPr algn="l" eaLnBrk="1" hangingPunct="1"/>
            <a:r>
              <a:rPr lang="en-US" altLang="x-none" sz="1200">
                <a:solidFill>
                  <a:srgbClr val="000000"/>
                </a:solidFill>
                <a:latin typeface="Arial" charset="0"/>
              </a:rPr>
              <a:t>   advance base;</a:t>
            </a:r>
          </a:p>
          <a:p>
            <a:pPr algn="l" eaLnBrk="1" hangingPunct="1"/>
            <a:r>
              <a:rPr lang="en-US" altLang="x-none" sz="1200">
                <a:solidFill>
                  <a:srgbClr val="000000"/>
                </a:solidFill>
                <a:latin typeface="Arial" charset="0"/>
              </a:rPr>
              <a:t>   if (more packets waiting)</a:t>
            </a:r>
            <a:br>
              <a:rPr lang="en-US" altLang="x-none" sz="120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1200">
                <a:solidFill>
                  <a:srgbClr val="000000"/>
                </a:solidFill>
                <a:latin typeface="Arial" charset="0"/>
              </a:rPr>
              <a:t>       send more packets</a:t>
            </a:r>
          </a:p>
          <a:p>
            <a:pPr algn="l" eaLnBrk="1" hangingPunct="1"/>
            <a:r>
              <a:rPr lang="en-US" altLang="x-none" sz="1200">
                <a:solidFill>
                  <a:srgbClr val="000000"/>
                </a:solidFill>
                <a:latin typeface="Arial" charset="0"/>
              </a:rPr>
              <a:t>}</a:t>
            </a:r>
          </a:p>
          <a:p>
            <a:pPr algn="l" eaLnBrk="1" hangingPunct="1"/>
            <a:r>
              <a:rPr lang="en-US" altLang="x-none" sz="1200">
                <a:solidFill>
                  <a:srgbClr val="000000"/>
                </a:solidFill>
                <a:latin typeface="Arial" charset="0"/>
              </a:rPr>
              <a:t>if (base == nextseqnum)</a:t>
            </a:r>
          </a:p>
          <a:p>
            <a:pPr algn="l" eaLnBrk="1" hangingPunct="1"/>
            <a:r>
              <a:rPr lang="en-US" altLang="x-none" sz="1200">
                <a:solidFill>
                  <a:srgbClr val="000000"/>
                </a:solidFill>
                <a:latin typeface="Arial" charset="0"/>
              </a:rPr>
              <a:t>  stop_timer</a:t>
            </a:r>
          </a:p>
          <a:p>
            <a:pPr algn="l" eaLnBrk="1" hangingPunct="1"/>
            <a:r>
              <a:rPr lang="en-US" altLang="x-none" sz="1200">
                <a:solidFill>
                  <a:srgbClr val="000000"/>
                </a:solidFill>
                <a:latin typeface="Arial" charset="0"/>
              </a:rPr>
              <a:t>else</a:t>
            </a:r>
          </a:p>
          <a:p>
            <a:pPr algn="l" eaLnBrk="1" hangingPunct="1"/>
            <a:r>
              <a:rPr lang="en-US" altLang="x-none" sz="1200">
                <a:solidFill>
                  <a:srgbClr val="000000"/>
                </a:solidFill>
                <a:latin typeface="Arial" charset="0"/>
              </a:rPr>
              <a:t>  start_timer for the packet at new base</a:t>
            </a:r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3389313" y="4471988"/>
            <a:ext cx="2833687" cy="523875"/>
            <a:chOff x="3389313" y="4471988"/>
            <a:chExt cx="2833687" cy="523875"/>
          </a:xfrm>
        </p:grpSpPr>
        <p:sp>
          <p:nvSpPr>
            <p:cNvPr id="93207" name="Text Box 18"/>
            <p:cNvSpPr txBox="1">
              <a:spLocks noChangeArrowheads="1"/>
            </p:cNvSpPr>
            <p:nvPr/>
          </p:nvSpPr>
          <p:spPr bwMode="auto">
            <a:xfrm>
              <a:off x="3389313" y="4471988"/>
              <a:ext cx="2833687" cy="447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x-none" sz="1400">
                  <a:solidFill>
                    <a:srgbClr val="000000"/>
                  </a:solidFill>
                  <a:latin typeface="Arial" charset="0"/>
                </a:rPr>
                <a:t>rdt_rcv(rcvpkt) &amp;&amp; </a:t>
              </a:r>
            </a:p>
            <a:p>
              <a:pPr algn="l" eaLnBrk="1" hangingPunct="1"/>
              <a:r>
                <a:rPr lang="en-US" altLang="x-none" sz="1400">
                  <a:solidFill>
                    <a:srgbClr val="000000"/>
                  </a:solidFill>
                  <a:latin typeface="Arial" charset="0"/>
                </a:rPr>
                <a:t>   notcorrupt(rcvpkt) </a:t>
              </a:r>
            </a:p>
            <a:p>
              <a:pPr algn="l" eaLnBrk="1" hangingPunct="1"/>
              <a:endParaRPr lang="en-US" altLang="x-none" sz="1400">
                <a:solidFill>
                  <a:srgbClr val="000000"/>
                </a:solidFill>
              </a:endParaRPr>
            </a:p>
          </p:txBody>
        </p:sp>
        <p:sp>
          <p:nvSpPr>
            <p:cNvPr id="93208" name="Line 19"/>
            <p:cNvSpPr>
              <a:spLocks noChangeShapeType="1"/>
            </p:cNvSpPr>
            <p:nvPr/>
          </p:nvSpPr>
          <p:spPr bwMode="auto">
            <a:xfrm>
              <a:off x="3481388" y="4995863"/>
              <a:ext cx="161925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3198" name="Freeform 20"/>
          <p:cNvSpPr>
            <a:spLocks/>
          </p:cNvSpPr>
          <p:nvPr/>
        </p:nvSpPr>
        <p:spPr bwMode="auto">
          <a:xfrm>
            <a:off x="3538538" y="4024313"/>
            <a:ext cx="1054100" cy="674687"/>
          </a:xfrm>
          <a:custGeom>
            <a:avLst/>
            <a:gdLst>
              <a:gd name="T0" fmla="*/ 2147483646 w 664"/>
              <a:gd name="T1" fmla="*/ 2147483646 h 425"/>
              <a:gd name="T2" fmla="*/ 2147483646 w 664"/>
              <a:gd name="T3" fmla="*/ 0 h 425"/>
              <a:gd name="T4" fmla="*/ 0 60000 65536"/>
              <a:gd name="T5" fmla="*/ 0 60000 65536"/>
              <a:gd name="T6" fmla="*/ 0 w 664"/>
              <a:gd name="T7" fmla="*/ 0 h 425"/>
              <a:gd name="T8" fmla="*/ 664 w 664"/>
              <a:gd name="T9" fmla="*/ 425 h 4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64" h="425">
                <a:moveTo>
                  <a:pt x="241" y="20"/>
                </a:moveTo>
                <a:cubicBezTo>
                  <a:pt x="0" y="393"/>
                  <a:pt x="664" y="425"/>
                  <a:pt x="388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99" name="Line 21"/>
          <p:cNvSpPr>
            <a:spLocks noChangeShapeType="1"/>
          </p:cNvSpPr>
          <p:nvPr/>
        </p:nvSpPr>
        <p:spPr bwMode="auto">
          <a:xfrm>
            <a:off x="1614488" y="2857500"/>
            <a:ext cx="80327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00" name="Text Box 22"/>
          <p:cNvSpPr txBox="1">
            <a:spLocks noChangeArrowheads="1"/>
          </p:cNvSpPr>
          <p:nvPr/>
        </p:nvSpPr>
        <p:spPr bwMode="auto">
          <a:xfrm>
            <a:off x="1487488" y="2849563"/>
            <a:ext cx="14859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base=1</a:t>
            </a:r>
          </a:p>
          <a:p>
            <a:pPr algn="l" eaLnBrk="1" hangingPunct="1"/>
            <a:r>
              <a:rPr lang="en-US" altLang="x-none" sz="1400">
                <a:solidFill>
                  <a:srgbClr val="000000"/>
                </a:solidFill>
                <a:latin typeface="Arial" charset="0"/>
              </a:rPr>
              <a:t>nextseqnum=1</a:t>
            </a:r>
            <a:endParaRPr lang="en-US" altLang="x-none">
              <a:solidFill>
                <a:srgbClr val="000000"/>
              </a:solidFill>
            </a:endParaRPr>
          </a:p>
        </p:txBody>
      </p: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1406525" y="3937000"/>
            <a:ext cx="2047875" cy="531813"/>
            <a:chOff x="1406525" y="3937000"/>
            <a:chExt cx="2047875" cy="531813"/>
          </a:xfrm>
        </p:grpSpPr>
        <p:sp>
          <p:nvSpPr>
            <p:cNvPr id="93205" name="Text Box 23"/>
            <p:cNvSpPr txBox="1">
              <a:spLocks noChangeArrowheads="1"/>
            </p:cNvSpPr>
            <p:nvPr/>
          </p:nvSpPr>
          <p:spPr bwMode="auto">
            <a:xfrm>
              <a:off x="1406525" y="3937000"/>
              <a:ext cx="2047875" cy="447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algn="ctr" defTabSz="912813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x-none" sz="1400">
                  <a:solidFill>
                    <a:srgbClr val="000000"/>
                  </a:solidFill>
                  <a:latin typeface="Arial" charset="0"/>
                </a:rPr>
                <a:t>rdt_rcv(rcvpkt) </a:t>
              </a:r>
            </a:p>
            <a:p>
              <a:pPr algn="l" eaLnBrk="1" hangingPunct="1"/>
              <a:r>
                <a:rPr lang="en-US" altLang="x-none" sz="1400">
                  <a:solidFill>
                    <a:srgbClr val="000000"/>
                  </a:solidFill>
                  <a:latin typeface="Arial" charset="0"/>
                </a:rPr>
                <a:t>   &amp;&amp; corrupt(rcvpkt)</a:t>
              </a:r>
              <a:r>
                <a:rPr lang="en-US" altLang="x-none" sz="1000">
                  <a:solidFill>
                    <a:srgbClr val="000000"/>
                  </a:solidFill>
                  <a:latin typeface="Arial" charset="0"/>
                </a:rPr>
                <a:t> </a:t>
              </a:r>
            </a:p>
            <a:p>
              <a:pPr algn="l" eaLnBrk="1" hangingPunct="1"/>
              <a:endParaRPr lang="en-US" altLang="x-none">
                <a:solidFill>
                  <a:srgbClr val="000000"/>
                </a:solidFill>
              </a:endParaRPr>
            </a:p>
          </p:txBody>
        </p:sp>
        <p:sp>
          <p:nvSpPr>
            <p:cNvPr id="93206" name="Line 24"/>
            <p:cNvSpPr>
              <a:spLocks noChangeShapeType="1"/>
            </p:cNvSpPr>
            <p:nvPr/>
          </p:nvSpPr>
          <p:spPr bwMode="auto">
            <a:xfrm flipV="1">
              <a:off x="1487488" y="4468813"/>
              <a:ext cx="152082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3202" name="Freeform 25"/>
          <p:cNvSpPr>
            <a:spLocks/>
          </p:cNvSpPr>
          <p:nvPr/>
        </p:nvSpPr>
        <p:spPr bwMode="auto">
          <a:xfrm>
            <a:off x="2932113" y="3798888"/>
            <a:ext cx="695325" cy="638175"/>
          </a:xfrm>
          <a:custGeom>
            <a:avLst/>
            <a:gdLst>
              <a:gd name="T0" fmla="*/ 2147483646 w 1095"/>
              <a:gd name="T1" fmla="*/ 0 h 1005"/>
              <a:gd name="T2" fmla="*/ 2147483646 w 1095"/>
              <a:gd name="T3" fmla="*/ 2147483646 h 1005"/>
              <a:gd name="T4" fmla="*/ 0 60000 65536"/>
              <a:gd name="T5" fmla="*/ 0 60000 65536"/>
              <a:gd name="T6" fmla="*/ 0 w 1095"/>
              <a:gd name="T7" fmla="*/ 0 h 1005"/>
              <a:gd name="T8" fmla="*/ 1095 w 1095"/>
              <a:gd name="T9" fmla="*/ 1005 h 10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95" h="1005">
                <a:moveTo>
                  <a:pt x="1005" y="0"/>
                </a:moveTo>
                <a:cubicBezTo>
                  <a:pt x="0" y="30"/>
                  <a:pt x="645" y="1005"/>
                  <a:pt x="1095" y="16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203" name="Text Box 26"/>
          <p:cNvSpPr txBox="1">
            <a:spLocks noChangeArrowheads="1"/>
          </p:cNvSpPr>
          <p:nvPr/>
        </p:nvSpPr>
        <p:spPr bwMode="auto">
          <a:xfrm>
            <a:off x="1530350" y="2527300"/>
            <a:ext cx="323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>
                <a:solidFill>
                  <a:srgbClr val="000000"/>
                </a:solidFill>
                <a:latin typeface="Symbol" charset="2"/>
              </a:rPr>
              <a:t>L</a:t>
            </a:r>
          </a:p>
        </p:txBody>
      </p:sp>
      <p:pic>
        <p:nvPicPr>
          <p:cNvPr id="93204" name="Picture 5" descr="gbn_seqnu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19" r="47192"/>
          <a:stretch>
            <a:fillRect/>
          </a:stretch>
        </p:blipFill>
        <p:spPr bwMode="auto">
          <a:xfrm>
            <a:off x="5614988" y="4710113"/>
            <a:ext cx="3265487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Slide Number Placeholder 4">
            <a:extLst>
              <a:ext uri="{FF2B5EF4-FFF2-40B4-BE49-F238E27FC236}">
                <a16:creationId xmlns:a16="http://schemas.microsoft.com/office/drawing/2014/main" id="{9C629ED1-2F3C-B442-B287-6DB73F7878C6}"/>
              </a:ext>
            </a:extLst>
          </p:cNvPr>
          <p:cNvSpPr txBox="1">
            <a:spLocks/>
          </p:cNvSpPr>
          <p:nvPr/>
        </p:nvSpPr>
        <p:spPr bwMode="auto">
          <a:xfrm>
            <a:off x="8648700" y="6448425"/>
            <a:ext cx="4191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7" tIns="45582" rIns="91177" bIns="45582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912813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buChar char="r"/>
              <a:defRPr sz="2800" kern="1200">
                <a:solidFill>
                  <a:schemeClr val="tx1"/>
                </a:solidFill>
                <a:latin typeface="Comic Sans MS" charset="0"/>
                <a:ea typeface="ＭＳ Ｐゴシック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ZapfDingbats" charset="0"/>
              <a:buChar char="m"/>
              <a:defRPr sz="2400" kern="1200">
                <a:solidFill>
                  <a:schemeClr val="tx1"/>
                </a:solidFill>
                <a:latin typeface="Comic Sans MS" charset="0"/>
                <a:ea typeface="ＭＳ Ｐゴシック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Comic Sans MS" charset="0"/>
                <a:ea typeface="ＭＳ Ｐゴシック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+mn-cs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15FA54B-5407-E74E-AE85-61A5693FF438}" type="slidenum">
              <a:rPr lang="en-US" altLang="x-none" sz="1400" smtClean="0">
                <a:latin typeface="Times New Roman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en-US" altLang="x-none" sz="1400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5130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/>
      <p:bldP spid="24586" grpId="0" animBg="1"/>
      <p:bldP spid="24587" grpId="0" animBg="1"/>
      <p:bldP spid="24588" grpId="0"/>
      <p:bldP spid="2459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UDP Checksum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4363" y="2403475"/>
            <a:ext cx="3800475" cy="427990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2400" u="sng" dirty="0">
                <a:solidFill>
                  <a:srgbClr val="FF0000"/>
                </a:solidFill>
                <a:ea typeface="ＭＳ Ｐゴシック" charset="-128"/>
              </a:rPr>
              <a:t>Sender:</a:t>
            </a:r>
            <a:endParaRPr lang="en-US" altLang="x-none" sz="24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treat segment contents as sequence of 16-bit integers</a:t>
            </a:r>
            <a:br>
              <a:rPr lang="en-US" altLang="x-none" sz="2000" dirty="0">
                <a:ea typeface="ＭＳ Ｐゴシック" charset="-128"/>
              </a:rPr>
            </a:br>
            <a:endParaRPr lang="en-US" altLang="x-none" sz="20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checksum: addition of segment contents to be zero</a:t>
            </a:r>
          </a:p>
          <a:p>
            <a:pPr>
              <a:buFont typeface="Wingdings" pitchFamily="2" charset="2"/>
              <a:buChar char="q"/>
            </a:pPr>
            <a:endParaRPr lang="en-US" altLang="x-none" sz="20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sender puts checksum value into UDP checksum field</a:t>
            </a:r>
            <a:endParaRPr lang="en-US" altLang="x-none" sz="2400" dirty="0">
              <a:ea typeface="ＭＳ Ｐゴシック" charset="-128"/>
            </a:endParaRP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552700"/>
            <a:ext cx="4057650" cy="325755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2400" u="sng" dirty="0">
                <a:solidFill>
                  <a:srgbClr val="FF0000"/>
                </a:solidFill>
                <a:ea typeface="ＭＳ Ｐゴシック" charset="-128"/>
              </a:rPr>
              <a:t>Receiver:</a:t>
            </a:r>
            <a:endParaRPr lang="en-US" altLang="x-none" sz="24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compute sum of segment and checksum; check if sum zero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NO - error detected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YES - no error detected. </a:t>
            </a:r>
            <a:r>
              <a:rPr lang="en-US" altLang="x-none" sz="2000" i="1" dirty="0">
                <a:ea typeface="ＭＳ Ｐゴシック" charset="-128"/>
              </a:rPr>
              <a:t>But maybe errors nonetheless?</a:t>
            </a:r>
            <a:r>
              <a:rPr lang="en-US" altLang="x-none" sz="2000" dirty="0">
                <a:ea typeface="ＭＳ Ｐゴシック" charset="-128"/>
              </a:rPr>
              <a:t> </a:t>
            </a: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609600" y="1457325"/>
            <a:ext cx="792480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altLang="x-none" u="sng">
                <a:solidFill>
                  <a:srgbClr val="FF0000"/>
                </a:solidFill>
                <a:latin typeface="Comic Sans MS" charset="0"/>
              </a:rPr>
              <a:t>Goal:</a:t>
            </a:r>
            <a:r>
              <a:rPr lang="en-US" altLang="x-none">
                <a:latin typeface="Comic Sans MS" charset="0"/>
              </a:rPr>
              <a:t> end-to-end detection of </a:t>
            </a:r>
            <a:r>
              <a:rPr lang="ja-JP" altLang="en-US">
                <a:latin typeface="Comic Sans MS" charset="0"/>
              </a:rPr>
              <a:t>“</a:t>
            </a:r>
            <a:r>
              <a:rPr lang="en-US" altLang="ja-JP">
                <a:latin typeface="Comic Sans MS" charset="0"/>
              </a:rPr>
              <a:t>errors</a:t>
            </a:r>
            <a:r>
              <a:rPr lang="ja-JP" altLang="en-US">
                <a:latin typeface="Comic Sans MS" charset="0"/>
              </a:rPr>
              <a:t>”</a:t>
            </a:r>
            <a:r>
              <a:rPr lang="en-US" altLang="ja-JP">
                <a:latin typeface="Comic Sans MS" charset="0"/>
              </a:rPr>
              <a:t> (e.g., flipped bits) in transmitted segment</a:t>
            </a:r>
            <a:endParaRPr lang="en-US" altLang="x-none">
              <a:latin typeface="Comic Sans MS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30498-AE79-BE45-96D5-B15E75DF3F04}" type="slidenum">
              <a:rPr lang="en-US" altLang="x-none" smtClean="0"/>
              <a:pPr/>
              <a:t>5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843007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  <p:bldP spid="2048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561975" y="3429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zh-CN" sz="4000" u="sng" dirty="0">
                <a:solidFill>
                  <a:schemeClr val="accent2"/>
                </a:solidFill>
                <a:latin typeface="+mn-lt"/>
                <a:ea typeface="宋体" pitchFamily="2" charset="-122"/>
                <a:cs typeface="ＭＳ Ｐゴシック" charset="0"/>
              </a:rPr>
              <a:t>UDP</a:t>
            </a:r>
            <a:r>
              <a:rPr lang="en-US" sz="4000" u="sng" dirty="0">
                <a:solidFill>
                  <a:schemeClr val="accent2"/>
                </a:solidFill>
                <a:latin typeface="+mn-lt"/>
                <a:ea typeface="+mn-ea"/>
                <a:cs typeface="ＭＳ Ｐゴシック" charset="0"/>
              </a:rPr>
              <a:t> Checksum: Algorithm</a:t>
            </a:r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533400" y="1530350"/>
            <a:ext cx="7772400" cy="227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3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Char char="r"/>
              <a:defRPr/>
            </a:pPr>
            <a:r>
              <a:rPr lang="en-US" dirty="0">
                <a:latin typeface="+mn-lt"/>
                <a:ea typeface="+mn-ea"/>
                <a:cs typeface="ＭＳ Ｐゴシック" charset="0"/>
              </a:rPr>
              <a:t>Example checksum:</a:t>
            </a:r>
          </a:p>
        </p:txBody>
      </p:sp>
      <p:sp>
        <p:nvSpPr>
          <p:cNvPr id="21508" name="Text Box 6"/>
          <p:cNvSpPr txBox="1">
            <a:spLocks noChangeArrowheads="1"/>
          </p:cNvSpPr>
          <p:nvPr/>
        </p:nvSpPr>
        <p:spPr bwMode="auto">
          <a:xfrm>
            <a:off x="1905000" y="2228850"/>
            <a:ext cx="6400800" cy="237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med"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000" b="1">
                <a:solidFill>
                  <a:schemeClr val="bg1"/>
                </a:solidFill>
                <a:latin typeface="Comic Sans MS" charset="0"/>
              </a:rPr>
              <a:t>1</a:t>
            </a:r>
            <a:r>
              <a:rPr lang="en-US" altLang="x-none" sz="2000" b="1">
                <a:latin typeface="Comic Sans MS" charset="0"/>
              </a:rPr>
              <a:t>  1  1  1  0  0  1  1  0  0  1  1  0  0  1  1  0</a:t>
            </a:r>
          </a:p>
          <a:p>
            <a:pPr eaLnBrk="1" hangingPunct="1"/>
            <a:r>
              <a:rPr lang="en-US" altLang="x-none" sz="2000" b="1">
                <a:solidFill>
                  <a:schemeClr val="bg1"/>
                </a:solidFill>
                <a:latin typeface="Comic Sans MS" charset="0"/>
              </a:rPr>
              <a:t>1</a:t>
            </a:r>
            <a:r>
              <a:rPr lang="en-US" altLang="x-none" sz="2000" b="1">
                <a:latin typeface="Comic Sans MS" charset="0"/>
              </a:rPr>
              <a:t>  1  1  0  1  0  1  0  1  0  1  0  1  0  1  0  1</a:t>
            </a:r>
          </a:p>
          <a:p>
            <a:pPr eaLnBrk="1" hangingPunct="1">
              <a:lnSpc>
                <a:spcPct val="120000"/>
              </a:lnSpc>
            </a:pPr>
            <a:endParaRPr lang="en-US" altLang="x-none" sz="2000" b="1">
              <a:latin typeface="Comic Sans MS" charset="0"/>
            </a:endParaRPr>
          </a:p>
          <a:p>
            <a:pPr eaLnBrk="1" hangingPunct="1"/>
            <a:r>
              <a:rPr lang="en-US" altLang="x-none" sz="2000" b="1">
                <a:latin typeface="Comic Sans MS" charset="0"/>
              </a:rPr>
              <a:t>1  1  0  1  1  1  0  1  1  1  0  1  1  1  0  1  1</a:t>
            </a:r>
          </a:p>
          <a:p>
            <a:pPr eaLnBrk="1" hangingPunct="1">
              <a:lnSpc>
                <a:spcPct val="120000"/>
              </a:lnSpc>
            </a:pPr>
            <a:endParaRPr lang="en-US" altLang="x-none" sz="2000" b="1">
              <a:latin typeface="Comic Sans MS" charset="0"/>
            </a:endParaRPr>
          </a:p>
          <a:p>
            <a:pPr eaLnBrk="1" hangingPunct="1"/>
            <a:r>
              <a:rPr lang="en-US" altLang="x-none" sz="2000" b="1">
                <a:solidFill>
                  <a:schemeClr val="bg1"/>
                </a:solidFill>
                <a:latin typeface="Comic Sans MS" charset="0"/>
              </a:rPr>
              <a:t>1</a:t>
            </a:r>
            <a:r>
              <a:rPr lang="en-US" altLang="x-none" sz="2000" b="1">
                <a:latin typeface="Comic Sans MS" charset="0"/>
              </a:rPr>
              <a:t>  1  0  1  1  1  0  1  1  1  0  1  1  1  1  0  0</a:t>
            </a:r>
          </a:p>
          <a:p>
            <a:pPr eaLnBrk="1" hangingPunct="1"/>
            <a:r>
              <a:rPr lang="en-US" altLang="x-none" sz="2000" b="1">
                <a:solidFill>
                  <a:schemeClr val="bg1"/>
                </a:solidFill>
                <a:latin typeface="Comic Sans MS" charset="0"/>
              </a:rPr>
              <a:t> </a:t>
            </a:r>
            <a:r>
              <a:rPr lang="en-US" altLang="x-none" sz="2000" b="1">
                <a:latin typeface="Comic Sans MS" charset="0"/>
              </a:rPr>
              <a:t>  0  1  0  0  0  1  0  0  0  1  0  0  0  0  1  1</a:t>
            </a:r>
            <a:endParaRPr lang="en-US" altLang="x-none" b="1">
              <a:latin typeface="Comic Sans MS" charset="0"/>
            </a:endParaRPr>
          </a:p>
        </p:txBody>
      </p:sp>
      <p:sp>
        <p:nvSpPr>
          <p:cNvPr id="21509" name="Line 7"/>
          <p:cNvSpPr>
            <a:spLocks noChangeShapeType="1"/>
          </p:cNvSpPr>
          <p:nvPr/>
        </p:nvSpPr>
        <p:spPr bwMode="auto">
          <a:xfrm flipH="1">
            <a:off x="1828800" y="3055938"/>
            <a:ext cx="647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med"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ea typeface="+mn-ea"/>
              <a:cs typeface="ＭＳ Ｐゴシック" charset="0"/>
            </a:endParaRPr>
          </a:p>
        </p:txBody>
      </p:sp>
      <p:sp>
        <p:nvSpPr>
          <p:cNvPr id="63493" name="Oval 8"/>
          <p:cNvSpPr>
            <a:spLocks noChangeArrowheads="1"/>
          </p:cNvSpPr>
          <p:nvPr/>
        </p:nvSpPr>
        <p:spPr bwMode="auto">
          <a:xfrm>
            <a:off x="1905000" y="3232150"/>
            <a:ext cx="304800" cy="304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 type="none" w="sm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>
              <a:latin typeface="Comic Sans MS" charset="0"/>
            </a:endParaRPr>
          </a:p>
        </p:txBody>
      </p:sp>
      <p:sp>
        <p:nvSpPr>
          <p:cNvPr id="21511" name="Text Box 9"/>
          <p:cNvSpPr txBox="1">
            <a:spLocks noChangeArrowheads="1"/>
          </p:cNvSpPr>
          <p:nvPr/>
        </p:nvSpPr>
        <p:spPr bwMode="auto">
          <a:xfrm>
            <a:off x="304800" y="3187700"/>
            <a:ext cx="1546225" cy="396875"/>
          </a:xfrm>
          <a:prstGeom prst="rect">
            <a:avLst/>
          </a:prstGeom>
          <a:noFill/>
          <a:ln w="9525">
            <a:noFill/>
            <a:miter lim="800000"/>
            <a:headEnd type="none" w="sm" len="med"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latin typeface="+mn-lt"/>
                <a:ea typeface="+mn-ea"/>
                <a:cs typeface="ＭＳ Ｐゴシック" charset="0"/>
              </a:rPr>
              <a:t>wraparound</a:t>
            </a:r>
          </a:p>
        </p:txBody>
      </p:sp>
      <p:sp>
        <p:nvSpPr>
          <p:cNvPr id="21512" name="Text Box 10"/>
          <p:cNvSpPr txBox="1">
            <a:spLocks noChangeArrowheads="1"/>
          </p:cNvSpPr>
          <p:nvPr/>
        </p:nvSpPr>
        <p:spPr bwMode="auto">
          <a:xfrm>
            <a:off x="1214438" y="3795713"/>
            <a:ext cx="636587" cy="396875"/>
          </a:xfrm>
          <a:prstGeom prst="rect">
            <a:avLst/>
          </a:prstGeom>
          <a:noFill/>
          <a:ln w="9525">
            <a:noFill/>
            <a:miter lim="800000"/>
            <a:headEnd type="none" w="sm" len="med"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latin typeface="+mn-lt"/>
                <a:ea typeface="+mn-ea"/>
                <a:cs typeface="ＭＳ Ｐゴシック" charset="0"/>
              </a:rPr>
              <a:t>sum</a:t>
            </a:r>
          </a:p>
        </p:txBody>
      </p:sp>
      <p:sp>
        <p:nvSpPr>
          <p:cNvPr id="21513" name="Text Box 11"/>
          <p:cNvSpPr txBox="1">
            <a:spLocks noChangeArrowheads="1"/>
          </p:cNvSpPr>
          <p:nvPr/>
        </p:nvSpPr>
        <p:spPr bwMode="auto">
          <a:xfrm>
            <a:off x="531813" y="4148138"/>
            <a:ext cx="1319212" cy="396875"/>
          </a:xfrm>
          <a:prstGeom prst="rect">
            <a:avLst/>
          </a:prstGeom>
          <a:noFill/>
          <a:ln w="9525">
            <a:noFill/>
            <a:miter lim="800000"/>
            <a:headEnd type="none" w="sm" len="med"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  <a:ea typeface="+mn-ea"/>
                <a:cs typeface="ＭＳ Ｐゴシック" charset="0"/>
              </a:rPr>
              <a:t>checksum</a:t>
            </a:r>
          </a:p>
        </p:txBody>
      </p:sp>
      <p:sp>
        <p:nvSpPr>
          <p:cNvPr id="21514" name="Line 12"/>
          <p:cNvSpPr>
            <a:spLocks noChangeShapeType="1"/>
          </p:cNvSpPr>
          <p:nvPr/>
        </p:nvSpPr>
        <p:spPr bwMode="auto">
          <a:xfrm flipH="1">
            <a:off x="1828800" y="3775075"/>
            <a:ext cx="647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med"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+mn-lt"/>
              <a:ea typeface="+mn-ea"/>
              <a:cs typeface="ＭＳ Ｐゴシック" charset="0"/>
            </a:endParaRPr>
          </a:p>
        </p:txBody>
      </p:sp>
      <p:sp>
        <p:nvSpPr>
          <p:cNvPr id="63498" name="Freeform 13"/>
          <p:cNvSpPr>
            <a:spLocks/>
          </p:cNvSpPr>
          <p:nvPr/>
        </p:nvSpPr>
        <p:spPr bwMode="auto">
          <a:xfrm>
            <a:off x="2066925" y="3538538"/>
            <a:ext cx="6013450" cy="92075"/>
          </a:xfrm>
          <a:custGeom>
            <a:avLst/>
            <a:gdLst>
              <a:gd name="T0" fmla="*/ 0 w 3788"/>
              <a:gd name="T1" fmla="*/ 0 h 58"/>
              <a:gd name="T2" fmla="*/ 0 w 3788"/>
              <a:gd name="T3" fmla="*/ 2147483647 h 58"/>
              <a:gd name="T4" fmla="*/ 2147483647 w 3788"/>
              <a:gd name="T5" fmla="*/ 2147483647 h 58"/>
              <a:gd name="T6" fmla="*/ 0 60000 65536"/>
              <a:gd name="T7" fmla="*/ 0 60000 65536"/>
              <a:gd name="T8" fmla="*/ 0 60000 65536"/>
              <a:gd name="T9" fmla="*/ 0 w 3788"/>
              <a:gd name="T10" fmla="*/ 0 h 58"/>
              <a:gd name="T11" fmla="*/ 3788 w 3788"/>
              <a:gd name="T12" fmla="*/ 58 h 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88" h="58">
                <a:moveTo>
                  <a:pt x="0" y="0"/>
                </a:moveTo>
                <a:lnTo>
                  <a:pt x="0" y="58"/>
                </a:lnTo>
                <a:lnTo>
                  <a:pt x="3788" y="58"/>
                </a:lnTo>
              </a:path>
            </a:pathLst>
          </a:custGeom>
          <a:noFill/>
          <a:ln w="9525">
            <a:solidFill>
              <a:srgbClr val="FF0000"/>
            </a:solidFill>
            <a:round/>
            <a:headEnd type="none" w="sm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9" name="Rectangle 12"/>
          <p:cNvSpPr>
            <a:spLocks noChangeArrowheads="1"/>
          </p:cNvSpPr>
          <p:nvPr/>
        </p:nvSpPr>
        <p:spPr bwMode="auto">
          <a:xfrm>
            <a:off x="557213" y="4729163"/>
            <a:ext cx="74247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x-none"/>
          </a:p>
          <a:p>
            <a:pPr eaLnBrk="1" hangingPunct="1"/>
            <a:r>
              <a:rPr lang="en-US" altLang="x-none"/>
              <a:t>- For fast implementation of computing UDP checksum, see http://www.faqs.org/rfcs/rfc1071.html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B7456-F267-5C4C-AD02-446DDDC385E0}" type="slidenum">
              <a:rPr lang="en-US" altLang="x-none" smtClean="0"/>
              <a:pPr/>
              <a:t>6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363749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Number Placeholder 4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15FA54B-5407-E74E-AE85-61A5693FF438}" type="slidenum">
              <a:rPr lang="en-US" altLang="x-none" sz="1400">
                <a:latin typeface="Times New Roman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x-none" sz="1400" dirty="0">
              <a:latin typeface="Times New Roman" charset="0"/>
            </a:endParaRPr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200" dirty="0">
                <a:ea typeface="ＭＳ Ｐゴシック" charset="-128"/>
              </a:rPr>
              <a:t>Recap: Reliable </a:t>
            </a:r>
            <a:r>
              <a:rPr lang="en-US" altLang="zh-CN" sz="3200" dirty="0">
                <a:ea typeface="宋体" charset="-122"/>
              </a:rPr>
              <a:t>D</a:t>
            </a:r>
            <a:r>
              <a:rPr lang="en-US" altLang="x-none" sz="3200" dirty="0">
                <a:ea typeface="ＭＳ Ｐゴシック" charset="-128"/>
              </a:rPr>
              <a:t>ata </a:t>
            </a:r>
            <a:r>
              <a:rPr lang="en-US" altLang="zh-CN" sz="3200" dirty="0">
                <a:ea typeface="宋体" charset="-122"/>
              </a:rPr>
              <a:t>T</a:t>
            </a:r>
            <a:r>
              <a:rPr lang="en-US" altLang="x-none" sz="3200" dirty="0">
                <a:ea typeface="ＭＳ Ｐゴシック" charset="-128"/>
              </a:rPr>
              <a:t>ransfer Context</a:t>
            </a:r>
            <a:endParaRPr lang="en-US" altLang="x-none" dirty="0">
              <a:ea typeface="ＭＳ Ｐゴシック" charset="-128"/>
            </a:endParaRPr>
          </a:p>
        </p:txBody>
      </p:sp>
      <p:pic>
        <p:nvPicPr>
          <p:cNvPr id="68611" name="Picture 3" descr="rdt_part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100" y="2652713"/>
            <a:ext cx="5969000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020763" y="3113088"/>
            <a:ext cx="838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2400">
                <a:solidFill>
                  <a:schemeClr val="accent2"/>
                </a:solidFill>
              </a:rPr>
              <a:t>send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2400">
                <a:solidFill>
                  <a:schemeClr val="accent2"/>
                </a:solidFill>
              </a:rPr>
              <a:t>side</a:t>
            </a:r>
            <a:endParaRPr lang="en-US" altLang="x-none" sz="2400">
              <a:latin typeface="Times New Roman" charset="0"/>
            </a:endParaRP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7167563" y="3122613"/>
            <a:ext cx="122078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2400">
                <a:solidFill>
                  <a:schemeClr val="accent2"/>
                </a:solidFill>
              </a:rPr>
              <a:t>receive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2400">
                <a:solidFill>
                  <a:schemeClr val="accent2"/>
                </a:solidFill>
              </a:rPr>
              <a:t>side</a:t>
            </a:r>
            <a:endParaRPr lang="en-US" altLang="x-none" sz="2400">
              <a:latin typeface="Times New Roman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27013" y="1460500"/>
            <a:ext cx="3965575" cy="1416050"/>
            <a:chOff x="143" y="920"/>
            <a:chExt cx="2498" cy="892"/>
          </a:xfrm>
        </p:grpSpPr>
        <p:sp>
          <p:nvSpPr>
            <p:cNvPr id="68630" name="Text Box 7"/>
            <p:cNvSpPr txBox="1">
              <a:spLocks noChangeArrowheads="1"/>
            </p:cNvSpPr>
            <p:nvPr/>
          </p:nvSpPr>
          <p:spPr bwMode="auto">
            <a:xfrm>
              <a:off x="143" y="920"/>
              <a:ext cx="249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x-none" sz="1800" b="1">
                  <a:solidFill>
                    <a:srgbClr val="FF0000"/>
                  </a:solidFill>
                  <a:latin typeface="Courier New" charset="0"/>
                </a:rPr>
                <a:t>rdt_send():</a:t>
              </a:r>
              <a:r>
                <a:rPr lang="en-US" altLang="x-none" sz="1800">
                  <a:latin typeface="Times New Roman" charset="0"/>
                </a:rPr>
                <a:t> </a:t>
              </a:r>
              <a:r>
                <a:rPr lang="en-US" altLang="x-none" sz="1800"/>
                <a:t>called from above, (e.g., by app.)</a:t>
              </a:r>
              <a:endParaRPr lang="en-US" altLang="x-none" sz="2400">
                <a:latin typeface="Times New Roman" charset="0"/>
              </a:endParaRPr>
            </a:p>
          </p:txBody>
        </p:sp>
        <p:grpSp>
          <p:nvGrpSpPr>
            <p:cNvPr id="68631" name="Group 8"/>
            <p:cNvGrpSpPr>
              <a:grpSpLocks/>
            </p:cNvGrpSpPr>
            <p:nvPr/>
          </p:nvGrpSpPr>
          <p:grpSpPr bwMode="auto">
            <a:xfrm>
              <a:off x="240" y="930"/>
              <a:ext cx="2370" cy="882"/>
              <a:chOff x="240" y="942"/>
              <a:chExt cx="2370" cy="882"/>
            </a:xfrm>
          </p:grpSpPr>
          <p:sp>
            <p:nvSpPr>
              <p:cNvPr id="68632" name="Line 9"/>
              <p:cNvSpPr>
                <a:spLocks noChangeShapeType="1"/>
              </p:cNvSpPr>
              <p:nvPr/>
            </p:nvSpPr>
            <p:spPr bwMode="auto">
              <a:xfrm>
                <a:off x="942" y="1500"/>
                <a:ext cx="174" cy="324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33" name="Rectangle 10"/>
              <p:cNvSpPr>
                <a:spLocks noChangeArrowheads="1"/>
              </p:cNvSpPr>
              <p:nvPr/>
            </p:nvSpPr>
            <p:spPr bwMode="auto">
              <a:xfrm>
                <a:off x="240" y="942"/>
                <a:ext cx="2370" cy="558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ZapfDingbats" charset="0"/>
                  <a:buChar char="r"/>
                  <a:defRPr sz="28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ZapfDingbats" charset="0"/>
                  <a:buChar char="m"/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x-none" altLang="x-none" sz="2400">
                  <a:latin typeface="Times New Roman" charset="0"/>
                </a:endParaRPr>
              </a:p>
            </p:txBody>
          </p:sp>
        </p:grp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276225" y="4381500"/>
            <a:ext cx="3762375" cy="1862138"/>
            <a:chOff x="174" y="2760"/>
            <a:chExt cx="2370" cy="1173"/>
          </a:xfrm>
        </p:grpSpPr>
        <p:sp>
          <p:nvSpPr>
            <p:cNvPr id="68626" name="Text Box 12"/>
            <p:cNvSpPr txBox="1">
              <a:spLocks noChangeArrowheads="1"/>
            </p:cNvSpPr>
            <p:nvPr/>
          </p:nvSpPr>
          <p:spPr bwMode="auto">
            <a:xfrm>
              <a:off x="233" y="3356"/>
              <a:ext cx="2144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x-none" sz="1800" b="1">
                  <a:solidFill>
                    <a:srgbClr val="FF0000"/>
                  </a:solidFill>
                  <a:latin typeface="Courier New" charset="0"/>
                </a:rPr>
                <a:t>udt_send():</a:t>
              </a:r>
              <a:r>
                <a:rPr lang="en-US" altLang="x-none" sz="1800">
                  <a:latin typeface="Times New Roman" charset="0"/>
                </a:rPr>
                <a:t> </a:t>
              </a:r>
              <a:r>
                <a:rPr lang="en-US" altLang="x-none" sz="1800"/>
                <a:t>called by rdt,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x-none" sz="1800"/>
                <a:t>to transfer packet over 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x-none" sz="1800"/>
                <a:t>unreliable channel to receiver</a:t>
              </a:r>
              <a:endParaRPr lang="en-US" altLang="x-none" sz="2400">
                <a:latin typeface="Times New Roman" charset="0"/>
              </a:endParaRPr>
            </a:p>
          </p:txBody>
        </p:sp>
        <p:grpSp>
          <p:nvGrpSpPr>
            <p:cNvPr id="68627" name="Group 13"/>
            <p:cNvGrpSpPr>
              <a:grpSpLocks/>
            </p:cNvGrpSpPr>
            <p:nvPr/>
          </p:nvGrpSpPr>
          <p:grpSpPr bwMode="auto">
            <a:xfrm>
              <a:off x="174" y="2760"/>
              <a:ext cx="2370" cy="1170"/>
              <a:chOff x="174" y="2760"/>
              <a:chExt cx="2370" cy="1170"/>
            </a:xfrm>
          </p:grpSpPr>
          <p:sp>
            <p:nvSpPr>
              <p:cNvPr id="68628" name="Line 14"/>
              <p:cNvSpPr>
                <a:spLocks noChangeShapeType="1"/>
              </p:cNvSpPr>
              <p:nvPr/>
            </p:nvSpPr>
            <p:spPr bwMode="auto">
              <a:xfrm flipV="1">
                <a:off x="882" y="2760"/>
                <a:ext cx="228" cy="6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29" name="Rectangle 15"/>
              <p:cNvSpPr>
                <a:spLocks noChangeArrowheads="1"/>
              </p:cNvSpPr>
              <p:nvPr/>
            </p:nvSpPr>
            <p:spPr bwMode="auto">
              <a:xfrm>
                <a:off x="174" y="3372"/>
                <a:ext cx="2370" cy="558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ZapfDingbats" charset="0"/>
                  <a:buChar char="r"/>
                  <a:defRPr sz="28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ZapfDingbats" charset="0"/>
                  <a:buChar char="m"/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x-none" altLang="x-none" sz="2400">
                  <a:latin typeface="Times New Roman" charset="0"/>
                </a:endParaRPr>
              </a:p>
            </p:txBody>
          </p:sp>
        </p:grpSp>
      </p:grp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4922838" y="4362450"/>
            <a:ext cx="3965575" cy="1914525"/>
            <a:chOff x="3101" y="2748"/>
            <a:chExt cx="2498" cy="1206"/>
          </a:xfrm>
        </p:grpSpPr>
        <p:sp>
          <p:nvSpPr>
            <p:cNvPr id="68622" name="Text Box 17"/>
            <p:cNvSpPr txBox="1">
              <a:spLocks noChangeArrowheads="1"/>
            </p:cNvSpPr>
            <p:nvPr/>
          </p:nvSpPr>
          <p:spPr bwMode="auto">
            <a:xfrm>
              <a:off x="3101" y="3368"/>
              <a:ext cx="2498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x-none" sz="1800" b="1">
                  <a:solidFill>
                    <a:srgbClr val="FF0000"/>
                  </a:solidFill>
                  <a:latin typeface="Courier New" charset="0"/>
                </a:rPr>
                <a:t>rdt_rcv():</a:t>
              </a:r>
              <a:r>
                <a:rPr lang="en-US" altLang="x-none" sz="1800">
                  <a:latin typeface="Times New Roman" charset="0"/>
                </a:rPr>
                <a:t> </a:t>
              </a:r>
              <a:r>
                <a:rPr lang="en-US" altLang="x-none" sz="1800"/>
                <a:t>called from below; when packet arrives on rcv-side of channel</a:t>
              </a:r>
              <a:endParaRPr lang="en-US" altLang="x-none" sz="2400">
                <a:latin typeface="Times New Roman" charset="0"/>
              </a:endParaRPr>
            </a:p>
          </p:txBody>
        </p:sp>
        <p:grpSp>
          <p:nvGrpSpPr>
            <p:cNvPr id="68623" name="Group 18"/>
            <p:cNvGrpSpPr>
              <a:grpSpLocks/>
            </p:cNvGrpSpPr>
            <p:nvPr/>
          </p:nvGrpSpPr>
          <p:grpSpPr bwMode="auto">
            <a:xfrm>
              <a:off x="3162" y="2748"/>
              <a:ext cx="2370" cy="1206"/>
              <a:chOff x="3162" y="2748"/>
              <a:chExt cx="2370" cy="1206"/>
            </a:xfrm>
          </p:grpSpPr>
          <p:sp>
            <p:nvSpPr>
              <p:cNvPr id="68624" name="Line 19"/>
              <p:cNvSpPr>
                <a:spLocks noChangeShapeType="1"/>
              </p:cNvSpPr>
              <p:nvPr/>
            </p:nvSpPr>
            <p:spPr bwMode="auto">
              <a:xfrm flipH="1" flipV="1">
                <a:off x="4596" y="2748"/>
                <a:ext cx="300" cy="63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25" name="Rectangle 20"/>
              <p:cNvSpPr>
                <a:spLocks noChangeArrowheads="1"/>
              </p:cNvSpPr>
              <p:nvPr/>
            </p:nvSpPr>
            <p:spPr bwMode="auto">
              <a:xfrm>
                <a:off x="3162" y="3390"/>
                <a:ext cx="2370" cy="564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ZapfDingbats" charset="0"/>
                  <a:buChar char="r"/>
                  <a:defRPr sz="28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ZapfDingbats" charset="0"/>
                  <a:buChar char="m"/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x-none" altLang="x-none" sz="2400">
                  <a:latin typeface="Times New Roman" charset="0"/>
                </a:endParaRPr>
              </a:p>
            </p:txBody>
          </p:sp>
        </p:grpSp>
      </p:grp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4981575" y="1470025"/>
            <a:ext cx="3762375" cy="1349375"/>
            <a:chOff x="3138" y="926"/>
            <a:chExt cx="2370" cy="850"/>
          </a:xfrm>
        </p:grpSpPr>
        <p:sp>
          <p:nvSpPr>
            <p:cNvPr id="68618" name="Text Box 22"/>
            <p:cNvSpPr txBox="1">
              <a:spLocks noChangeArrowheads="1"/>
            </p:cNvSpPr>
            <p:nvPr/>
          </p:nvSpPr>
          <p:spPr bwMode="auto">
            <a:xfrm>
              <a:off x="3215" y="926"/>
              <a:ext cx="207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x-none" sz="1800" b="1">
                  <a:solidFill>
                    <a:srgbClr val="FF0000"/>
                  </a:solidFill>
                  <a:latin typeface="Courier New" charset="0"/>
                </a:rPr>
                <a:t>deliver_data():</a:t>
              </a:r>
              <a:r>
                <a:rPr lang="en-US" altLang="x-none" sz="1800">
                  <a:latin typeface="Times New Roman" charset="0"/>
                </a:rPr>
                <a:t> </a:t>
              </a:r>
              <a:r>
                <a:rPr lang="en-US" altLang="x-none" sz="1800"/>
                <a:t>called by </a:t>
              </a:r>
              <a:r>
                <a:rPr lang="en-US" altLang="x-none" sz="1800" b="1">
                  <a:latin typeface="Courier New" charset="0"/>
                </a:rPr>
                <a:t>rdt</a:t>
              </a:r>
              <a:r>
                <a:rPr lang="en-US" altLang="x-none" sz="1800"/>
                <a:t> to deliver data to upper</a:t>
              </a:r>
              <a:endParaRPr lang="en-US" altLang="x-none" sz="2400">
                <a:latin typeface="Times New Roman" charset="0"/>
              </a:endParaRPr>
            </a:p>
          </p:txBody>
        </p:sp>
        <p:grpSp>
          <p:nvGrpSpPr>
            <p:cNvPr id="68619" name="Group 23"/>
            <p:cNvGrpSpPr>
              <a:grpSpLocks/>
            </p:cNvGrpSpPr>
            <p:nvPr/>
          </p:nvGrpSpPr>
          <p:grpSpPr bwMode="auto">
            <a:xfrm>
              <a:off x="3138" y="942"/>
              <a:ext cx="2370" cy="834"/>
              <a:chOff x="3138" y="942"/>
              <a:chExt cx="2370" cy="834"/>
            </a:xfrm>
          </p:grpSpPr>
          <p:sp>
            <p:nvSpPr>
              <p:cNvPr id="68620" name="Line 24"/>
              <p:cNvSpPr>
                <a:spLocks noChangeShapeType="1"/>
              </p:cNvSpPr>
              <p:nvPr/>
            </p:nvSpPr>
            <p:spPr bwMode="auto">
              <a:xfrm flipH="1">
                <a:off x="4560" y="1344"/>
                <a:ext cx="150" cy="43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21" name="Rectangle 25"/>
              <p:cNvSpPr>
                <a:spLocks noChangeArrowheads="1"/>
              </p:cNvSpPr>
              <p:nvPr/>
            </p:nvSpPr>
            <p:spPr bwMode="auto">
              <a:xfrm>
                <a:off x="3138" y="942"/>
                <a:ext cx="2370" cy="396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ZapfDingbats" charset="0"/>
                  <a:buChar char="r"/>
                  <a:defRPr sz="28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ZapfDingbats" charset="0"/>
                  <a:buChar char="m"/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x-none" altLang="x-none" sz="2400">
                  <a:latin typeface="Times New Roman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78273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FF819782-F998-8240-839F-6227D5E2E854}" type="slidenum">
              <a:rPr lang="en-US" altLang="x-none" sz="1400">
                <a:latin typeface="Times New Roman" charset="0"/>
              </a:rPr>
              <a:pPr eaLnBrk="1" hangingPunct="1"/>
              <a:t>8</a:t>
            </a:fld>
            <a:endParaRPr lang="en-US" altLang="x-none" sz="1400">
              <a:latin typeface="Times New Roman" charset="0"/>
            </a:endParaRPr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200">
                <a:ea typeface="ＭＳ Ｐゴシック" charset="-128"/>
              </a:rPr>
              <a:t>Reliable </a:t>
            </a:r>
            <a:r>
              <a:rPr lang="en-US" altLang="zh-CN" sz="3200">
                <a:ea typeface="宋体" charset="-122"/>
              </a:rPr>
              <a:t>D</a:t>
            </a:r>
            <a:r>
              <a:rPr lang="en-US" altLang="x-none" sz="3200">
                <a:ea typeface="ＭＳ Ｐゴシック" charset="-128"/>
              </a:rPr>
              <a:t>ata </a:t>
            </a:r>
            <a:r>
              <a:rPr lang="en-US" altLang="zh-CN" sz="3200">
                <a:ea typeface="宋体" charset="-122"/>
              </a:rPr>
              <a:t>T</a:t>
            </a:r>
            <a:r>
              <a:rPr lang="en-US" altLang="x-none" sz="3200">
                <a:ea typeface="ＭＳ Ｐゴシック" charset="-128"/>
              </a:rPr>
              <a:t>ransfer: </a:t>
            </a:r>
            <a:r>
              <a:rPr lang="en-US" altLang="zh-CN" sz="3200">
                <a:ea typeface="宋体" charset="-122"/>
              </a:rPr>
              <a:t>G</a:t>
            </a:r>
            <a:r>
              <a:rPr lang="en-US" altLang="x-none" sz="3200">
                <a:ea typeface="ＭＳ Ｐゴシック" charset="-128"/>
              </a:rPr>
              <a:t>etting </a:t>
            </a:r>
            <a:r>
              <a:rPr lang="en-US" altLang="zh-CN" sz="3200">
                <a:ea typeface="宋体" charset="-122"/>
              </a:rPr>
              <a:t>S</a:t>
            </a:r>
            <a:r>
              <a:rPr lang="en-US" altLang="x-none" sz="3200">
                <a:ea typeface="ＭＳ Ｐゴシック" charset="-128"/>
              </a:rPr>
              <a:t>tarted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4350" y="1524000"/>
            <a:ext cx="7258050" cy="3352800"/>
          </a:xfrm>
          <a:noFill/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2400" dirty="0">
                <a:solidFill>
                  <a:srgbClr val="FF0000"/>
                </a:solidFill>
                <a:ea typeface="ＭＳ Ｐゴシック" charset="-128"/>
              </a:rPr>
              <a:t>We</a:t>
            </a:r>
            <a:r>
              <a:rPr lang="ja-JP" altLang="en-US" sz="2400" dirty="0">
                <a:solidFill>
                  <a:srgbClr val="FF0000"/>
                </a:solidFill>
                <a:ea typeface="ＭＳ Ｐゴシック" charset="-128"/>
              </a:rPr>
              <a:t>’</a:t>
            </a:r>
            <a:r>
              <a:rPr lang="en-US" altLang="ja-JP" sz="2400" dirty="0" err="1">
                <a:solidFill>
                  <a:srgbClr val="FF0000"/>
                </a:solidFill>
                <a:ea typeface="ＭＳ Ｐゴシック" charset="-128"/>
              </a:rPr>
              <a:t>ll</a:t>
            </a:r>
            <a:r>
              <a:rPr lang="en-US" altLang="ja-JP" sz="2400" dirty="0">
                <a:solidFill>
                  <a:srgbClr val="FF0000"/>
                </a:solidFill>
                <a:ea typeface="ＭＳ Ｐゴシック" charset="-128"/>
              </a:rPr>
              <a:t>:</a:t>
            </a:r>
            <a:endParaRPr lang="en-US" altLang="ja-JP" sz="24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incrementally develop sender, receiver sides of reliable data transfer protocol (</a:t>
            </a:r>
            <a:r>
              <a:rPr lang="en-US" altLang="x-none" sz="2400" dirty="0" err="1">
                <a:ea typeface="ＭＳ Ｐゴシック" charset="-128"/>
              </a:rPr>
              <a:t>rdt</a:t>
            </a:r>
            <a:r>
              <a:rPr lang="en-US" altLang="x-none" sz="2400" dirty="0">
                <a:ea typeface="ＭＳ Ｐゴシック" charset="-128"/>
              </a:rPr>
              <a:t>)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consider only unidirectional data transfer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but control info will flow on both directions !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use </a:t>
            </a:r>
            <a:r>
              <a:rPr lang="en-US" altLang="x-none" sz="2400" dirty="0">
                <a:solidFill>
                  <a:srgbClr val="C00000"/>
                </a:solidFill>
                <a:ea typeface="ＭＳ Ｐゴシック" charset="-128"/>
              </a:rPr>
              <a:t>finite state machines (FSM)</a:t>
            </a:r>
            <a:r>
              <a:rPr lang="en-US" altLang="x-none" sz="2400" dirty="0">
                <a:ea typeface="ＭＳ Ｐゴシック" charset="-128"/>
              </a:rPr>
              <a:t> to specify sender, receiver</a:t>
            </a:r>
          </a:p>
        </p:txBody>
      </p:sp>
      <p:grpSp>
        <p:nvGrpSpPr>
          <p:cNvPr id="94212" name="Group 4"/>
          <p:cNvGrpSpPr>
            <a:grpSpLocks/>
          </p:cNvGrpSpPr>
          <p:nvPr/>
        </p:nvGrpSpPr>
        <p:grpSpPr bwMode="auto">
          <a:xfrm>
            <a:off x="3063875" y="4838700"/>
            <a:ext cx="917575" cy="942975"/>
            <a:chOff x="670" y="3294"/>
            <a:chExt cx="578" cy="594"/>
          </a:xfrm>
        </p:grpSpPr>
        <p:sp>
          <p:nvSpPr>
            <p:cNvPr id="94229" name="Oval 5"/>
            <p:cNvSpPr>
              <a:spLocks noChangeArrowheads="1"/>
            </p:cNvSpPr>
            <p:nvPr/>
          </p:nvSpPr>
          <p:spPr bwMode="auto">
            <a:xfrm>
              <a:off x="738" y="3294"/>
              <a:ext cx="510" cy="55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94230" name="Oval 6"/>
            <p:cNvSpPr>
              <a:spLocks noChangeArrowheads="1"/>
            </p:cNvSpPr>
            <p:nvPr/>
          </p:nvSpPr>
          <p:spPr bwMode="auto">
            <a:xfrm>
              <a:off x="690" y="3336"/>
              <a:ext cx="510" cy="55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94231" name="Text Box 7"/>
            <p:cNvSpPr txBox="1">
              <a:spLocks noChangeArrowheads="1"/>
            </p:cNvSpPr>
            <p:nvPr/>
          </p:nvSpPr>
          <p:spPr bwMode="auto">
            <a:xfrm>
              <a:off x="670" y="3425"/>
              <a:ext cx="514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2000">
                  <a:latin typeface="Comic Sans MS" charset="0"/>
                </a:rPr>
                <a:t>state</a:t>
              </a:r>
            </a:p>
            <a:p>
              <a:pPr algn="ctr" eaLnBrk="1" hangingPunct="1"/>
              <a:r>
                <a:rPr lang="en-US" altLang="x-none" sz="2000">
                  <a:latin typeface="Comic Sans MS" charset="0"/>
                </a:rPr>
                <a:t>1</a:t>
              </a:r>
            </a:p>
          </p:txBody>
        </p:sp>
      </p:grpSp>
      <p:sp>
        <p:nvSpPr>
          <p:cNvPr id="94213" name="Freeform 8"/>
          <p:cNvSpPr>
            <a:spLocks/>
          </p:cNvSpPr>
          <p:nvPr/>
        </p:nvSpPr>
        <p:spPr bwMode="auto">
          <a:xfrm>
            <a:off x="3981450" y="4857750"/>
            <a:ext cx="3952875" cy="285750"/>
          </a:xfrm>
          <a:custGeom>
            <a:avLst/>
            <a:gdLst>
              <a:gd name="T0" fmla="*/ 0 w 1446"/>
              <a:gd name="T1" fmla="*/ 2147483647 h 180"/>
              <a:gd name="T2" fmla="*/ 2147483647 w 1446"/>
              <a:gd name="T3" fmla="*/ 2147483647 h 180"/>
              <a:gd name="T4" fmla="*/ 0 60000 65536"/>
              <a:gd name="T5" fmla="*/ 0 60000 65536"/>
              <a:gd name="T6" fmla="*/ 0 w 1446"/>
              <a:gd name="T7" fmla="*/ 0 h 180"/>
              <a:gd name="T8" fmla="*/ 1446 w 1446"/>
              <a:gd name="T9" fmla="*/ 180 h 1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46" h="180">
                <a:moveTo>
                  <a:pt x="0" y="180"/>
                </a:moveTo>
                <a:cubicBezTo>
                  <a:pt x="540" y="30"/>
                  <a:pt x="972" y="0"/>
                  <a:pt x="1446" y="168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4214" name="Group 9"/>
          <p:cNvGrpSpPr>
            <a:grpSpLocks/>
          </p:cNvGrpSpPr>
          <p:nvPr/>
        </p:nvGrpSpPr>
        <p:grpSpPr bwMode="auto">
          <a:xfrm>
            <a:off x="7816850" y="4943475"/>
            <a:ext cx="917575" cy="942975"/>
            <a:chOff x="670" y="3294"/>
            <a:chExt cx="578" cy="594"/>
          </a:xfrm>
        </p:grpSpPr>
        <p:sp>
          <p:nvSpPr>
            <p:cNvPr id="94226" name="Oval 10"/>
            <p:cNvSpPr>
              <a:spLocks noChangeArrowheads="1"/>
            </p:cNvSpPr>
            <p:nvPr/>
          </p:nvSpPr>
          <p:spPr bwMode="auto">
            <a:xfrm>
              <a:off x="738" y="3294"/>
              <a:ext cx="510" cy="55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94227" name="Oval 11"/>
            <p:cNvSpPr>
              <a:spLocks noChangeArrowheads="1"/>
            </p:cNvSpPr>
            <p:nvPr/>
          </p:nvSpPr>
          <p:spPr bwMode="auto">
            <a:xfrm>
              <a:off x="690" y="3336"/>
              <a:ext cx="510" cy="55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94228" name="Text Box 12"/>
            <p:cNvSpPr txBox="1">
              <a:spLocks noChangeArrowheads="1"/>
            </p:cNvSpPr>
            <p:nvPr/>
          </p:nvSpPr>
          <p:spPr bwMode="auto">
            <a:xfrm>
              <a:off x="670" y="3425"/>
              <a:ext cx="514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2000">
                  <a:latin typeface="Comic Sans MS" charset="0"/>
                </a:rPr>
                <a:t>state</a:t>
              </a:r>
            </a:p>
            <a:p>
              <a:pPr algn="ctr" eaLnBrk="1" hangingPunct="1"/>
              <a:r>
                <a:rPr lang="en-US" altLang="x-none" sz="2000">
                  <a:latin typeface="Comic Sans MS" charset="0"/>
                </a:rPr>
                <a:t>2</a:t>
              </a:r>
            </a:p>
          </p:txBody>
        </p:sp>
      </p:grpSp>
      <p:sp>
        <p:nvSpPr>
          <p:cNvPr id="171021" name="Text Box 13"/>
          <p:cNvSpPr txBox="1">
            <a:spLocks noChangeArrowheads="1"/>
          </p:cNvSpPr>
          <p:nvPr/>
        </p:nvSpPr>
        <p:spPr bwMode="auto">
          <a:xfrm>
            <a:off x="4110038" y="4232275"/>
            <a:ext cx="3355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FF0000"/>
                </a:solidFill>
                <a:latin typeface="Comic Sans MS" charset="0"/>
              </a:rPr>
              <a:t>event causing state transition</a:t>
            </a:r>
            <a:endParaRPr lang="en-US" altLang="x-none">
              <a:latin typeface="Times New Roman" charset="0"/>
            </a:endParaRPr>
          </a:p>
        </p:txBody>
      </p:sp>
      <p:sp>
        <p:nvSpPr>
          <p:cNvPr id="171022" name="Text Box 14"/>
          <p:cNvSpPr txBox="1">
            <a:spLocks noChangeArrowheads="1"/>
          </p:cNvSpPr>
          <p:nvPr/>
        </p:nvSpPr>
        <p:spPr bwMode="auto">
          <a:xfrm>
            <a:off x="4021138" y="4527550"/>
            <a:ext cx="3657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FF0000"/>
                </a:solidFill>
                <a:latin typeface="Comic Sans MS" charset="0"/>
              </a:rPr>
              <a:t>actions taken on state transition</a:t>
            </a:r>
            <a:endParaRPr lang="en-US" altLang="x-none">
              <a:solidFill>
                <a:srgbClr val="FF0000"/>
              </a:solidFill>
              <a:latin typeface="Times New Roman" charset="0"/>
            </a:endParaRPr>
          </a:p>
        </p:txBody>
      </p:sp>
      <p:sp>
        <p:nvSpPr>
          <p:cNvPr id="171023" name="Line 15"/>
          <p:cNvSpPr>
            <a:spLocks noChangeShapeType="1"/>
          </p:cNvSpPr>
          <p:nvPr/>
        </p:nvSpPr>
        <p:spPr bwMode="auto">
          <a:xfrm>
            <a:off x="4105275" y="4572000"/>
            <a:ext cx="338137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8" name="Rectangle 16"/>
          <p:cNvSpPr>
            <a:spLocks noChangeArrowheads="1"/>
          </p:cNvSpPr>
          <p:nvPr/>
        </p:nvSpPr>
        <p:spPr bwMode="auto">
          <a:xfrm>
            <a:off x="123825" y="4905375"/>
            <a:ext cx="2771775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altLang="x-none" sz="1800">
                <a:solidFill>
                  <a:srgbClr val="FF0000"/>
                </a:solidFill>
                <a:latin typeface="Comic Sans MS" charset="0"/>
              </a:rPr>
              <a:t>state:</a:t>
            </a:r>
            <a:r>
              <a:rPr lang="en-US" altLang="x-none" sz="1800">
                <a:latin typeface="Comic Sans MS" charset="0"/>
              </a:rPr>
              <a:t> when in this </a:t>
            </a:r>
            <a:r>
              <a:rPr lang="ja-JP" altLang="en-US" sz="1800">
                <a:latin typeface="Comic Sans MS" charset="0"/>
              </a:rPr>
              <a:t>“</a:t>
            </a:r>
            <a:r>
              <a:rPr lang="en-US" altLang="ja-JP" sz="1800">
                <a:latin typeface="Comic Sans MS" charset="0"/>
              </a:rPr>
              <a:t>state</a:t>
            </a:r>
            <a:r>
              <a:rPr lang="ja-JP" altLang="en-US" sz="1800">
                <a:latin typeface="Comic Sans MS" charset="0"/>
              </a:rPr>
              <a:t>”</a:t>
            </a:r>
            <a:r>
              <a:rPr lang="en-US" altLang="ja-JP" sz="1800">
                <a:latin typeface="Comic Sans MS" charset="0"/>
              </a:rPr>
              <a:t> next state uniquely determined by next event</a:t>
            </a:r>
            <a:endParaRPr lang="en-US" altLang="x-none" sz="1800">
              <a:latin typeface="Comic Sans MS" charset="0"/>
            </a:endParaRPr>
          </a:p>
        </p:txBody>
      </p:sp>
      <p:sp>
        <p:nvSpPr>
          <p:cNvPr id="94219" name="Freeform 17"/>
          <p:cNvSpPr>
            <a:spLocks/>
          </p:cNvSpPr>
          <p:nvPr/>
        </p:nvSpPr>
        <p:spPr bwMode="auto">
          <a:xfrm>
            <a:off x="3381375" y="5781675"/>
            <a:ext cx="95250" cy="581025"/>
          </a:xfrm>
          <a:custGeom>
            <a:avLst/>
            <a:gdLst>
              <a:gd name="T0" fmla="*/ 2147483647 w 60"/>
              <a:gd name="T1" fmla="*/ 2147483647 h 366"/>
              <a:gd name="T2" fmla="*/ 2147483647 w 60"/>
              <a:gd name="T3" fmla="*/ 0 h 366"/>
              <a:gd name="T4" fmla="*/ 0 60000 65536"/>
              <a:gd name="T5" fmla="*/ 0 60000 65536"/>
              <a:gd name="T6" fmla="*/ 0 w 60"/>
              <a:gd name="T7" fmla="*/ 0 h 366"/>
              <a:gd name="T8" fmla="*/ 60 w 60"/>
              <a:gd name="T9" fmla="*/ 366 h 36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0" h="366">
                <a:moveTo>
                  <a:pt x="48" y="366"/>
                </a:moveTo>
                <a:cubicBezTo>
                  <a:pt x="0" y="204"/>
                  <a:pt x="60" y="55"/>
                  <a:pt x="60" y="0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20" name="Freeform 18"/>
          <p:cNvSpPr>
            <a:spLocks/>
          </p:cNvSpPr>
          <p:nvPr/>
        </p:nvSpPr>
        <p:spPr bwMode="auto">
          <a:xfrm flipH="1" flipV="1">
            <a:off x="8524875" y="5819775"/>
            <a:ext cx="95250" cy="581025"/>
          </a:xfrm>
          <a:custGeom>
            <a:avLst/>
            <a:gdLst>
              <a:gd name="T0" fmla="*/ 2147483647 w 60"/>
              <a:gd name="T1" fmla="*/ 2147483647 h 366"/>
              <a:gd name="T2" fmla="*/ 2147483647 w 60"/>
              <a:gd name="T3" fmla="*/ 0 h 366"/>
              <a:gd name="T4" fmla="*/ 0 60000 65536"/>
              <a:gd name="T5" fmla="*/ 0 60000 65536"/>
              <a:gd name="T6" fmla="*/ 0 w 60"/>
              <a:gd name="T7" fmla="*/ 0 h 366"/>
              <a:gd name="T8" fmla="*/ 60 w 60"/>
              <a:gd name="T9" fmla="*/ 366 h 36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0" h="366">
                <a:moveTo>
                  <a:pt x="48" y="366"/>
                </a:moveTo>
                <a:cubicBezTo>
                  <a:pt x="0" y="204"/>
                  <a:pt x="60" y="55"/>
                  <a:pt x="60" y="0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1027" name="Line 19"/>
          <p:cNvSpPr>
            <a:spLocks noChangeShapeType="1"/>
          </p:cNvSpPr>
          <p:nvPr/>
        </p:nvSpPr>
        <p:spPr bwMode="auto">
          <a:xfrm>
            <a:off x="3905250" y="5524500"/>
            <a:ext cx="1571625" cy="7524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4581525" y="5327650"/>
            <a:ext cx="966788" cy="671513"/>
            <a:chOff x="3516" y="3260"/>
            <a:chExt cx="609" cy="423"/>
          </a:xfrm>
        </p:grpSpPr>
        <p:sp>
          <p:nvSpPr>
            <p:cNvPr id="94223" name="Text Box 21"/>
            <p:cNvSpPr txBox="1">
              <a:spLocks noChangeArrowheads="1"/>
            </p:cNvSpPr>
            <p:nvPr/>
          </p:nvSpPr>
          <p:spPr bwMode="auto">
            <a:xfrm>
              <a:off x="3564" y="3260"/>
              <a:ext cx="48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800">
                  <a:solidFill>
                    <a:srgbClr val="FF0000"/>
                  </a:solidFill>
                  <a:latin typeface="Comic Sans MS" charset="0"/>
                </a:rPr>
                <a:t>event</a:t>
              </a:r>
              <a:endParaRPr lang="en-US" altLang="x-none">
                <a:latin typeface="Times New Roman" charset="0"/>
              </a:endParaRPr>
            </a:p>
          </p:txBody>
        </p:sp>
        <p:sp>
          <p:nvSpPr>
            <p:cNvPr id="94224" name="Text Box 22"/>
            <p:cNvSpPr txBox="1">
              <a:spLocks noChangeArrowheads="1"/>
            </p:cNvSpPr>
            <p:nvPr/>
          </p:nvSpPr>
          <p:spPr bwMode="auto">
            <a:xfrm>
              <a:off x="3532" y="3452"/>
              <a:ext cx="59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800">
                  <a:solidFill>
                    <a:srgbClr val="FF0000"/>
                  </a:solidFill>
                  <a:latin typeface="Comic Sans MS" charset="0"/>
                </a:rPr>
                <a:t>actions</a:t>
              </a:r>
              <a:endParaRPr lang="en-US" altLang="x-none">
                <a:solidFill>
                  <a:srgbClr val="FF0000"/>
                </a:solidFill>
                <a:latin typeface="Times New Roman" charset="0"/>
              </a:endParaRPr>
            </a:p>
          </p:txBody>
        </p:sp>
        <p:sp>
          <p:nvSpPr>
            <p:cNvPr id="94225" name="Line 23"/>
            <p:cNvSpPr>
              <a:spLocks noChangeShapeType="1"/>
            </p:cNvSpPr>
            <p:nvPr/>
          </p:nvSpPr>
          <p:spPr bwMode="auto">
            <a:xfrm>
              <a:off x="3516" y="3480"/>
              <a:ext cx="59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74353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21" grpId="0"/>
      <p:bldP spid="171022" grpId="0"/>
      <p:bldP spid="171023" grpId="0" animBg="1"/>
      <p:bldP spid="1710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0818B77B-F0A2-E84A-9469-E34DF0EA3B00}" type="slidenum">
              <a:rPr lang="en-US" altLang="x-none" sz="1400">
                <a:latin typeface="Times New Roman" charset="0"/>
              </a:rPr>
              <a:pPr eaLnBrk="1" hangingPunct="1"/>
              <a:t>9</a:t>
            </a:fld>
            <a:endParaRPr lang="en-US" altLang="x-none" sz="1400">
              <a:latin typeface="Times New Roman" charset="0"/>
            </a:endParaRPr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01000" cy="1143000"/>
          </a:xfrm>
        </p:spPr>
        <p:txBody>
          <a:bodyPr/>
          <a:lstStyle/>
          <a:p>
            <a:r>
              <a:rPr lang="en-US" altLang="x-none" sz="3200" u="none" dirty="0">
                <a:ea typeface="ＭＳ Ｐゴシック" charset="-128"/>
              </a:rPr>
              <a:t>Rdt1.0: </a:t>
            </a:r>
            <a:r>
              <a:rPr lang="en-US" altLang="x-none" sz="3200" dirty="0">
                <a:ea typeface="ＭＳ Ｐゴシック" charset="-128"/>
              </a:rPr>
              <a:t>reliable transfer over a reliable channel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1813" y="1447800"/>
            <a:ext cx="7896225" cy="1311275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separate FSMs for sender, receiver: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sender sends data into underlying channel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receiver reads data from underlying channel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84188" y="3398838"/>
            <a:ext cx="4268787" cy="1779587"/>
            <a:chOff x="484188" y="3398838"/>
            <a:chExt cx="4268787" cy="1779587"/>
          </a:xfrm>
        </p:grpSpPr>
        <p:sp>
          <p:nvSpPr>
            <p:cNvPr id="98309" name="Oval 4"/>
            <p:cNvSpPr>
              <a:spLocks noChangeArrowheads="1"/>
            </p:cNvSpPr>
            <p:nvPr/>
          </p:nvSpPr>
          <p:spPr bwMode="auto">
            <a:xfrm>
              <a:off x="808038" y="3414713"/>
              <a:ext cx="955675" cy="1011237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98310" name="Text Box 5"/>
            <p:cNvSpPr txBox="1">
              <a:spLocks noChangeArrowheads="1"/>
            </p:cNvSpPr>
            <p:nvPr/>
          </p:nvSpPr>
          <p:spPr bwMode="auto">
            <a:xfrm>
              <a:off x="882650" y="3500438"/>
              <a:ext cx="1098550" cy="912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600"/>
                <a:t>Wait for call from above</a:t>
              </a:r>
              <a:endParaRPr lang="en-US" altLang="x-none" sz="1600">
                <a:latin typeface="Times New Roman" charset="0"/>
              </a:endParaRPr>
            </a:p>
          </p:txBody>
        </p:sp>
        <p:sp>
          <p:nvSpPr>
            <p:cNvPr id="98311" name="Freeform 6"/>
            <p:cNvSpPr>
              <a:spLocks/>
            </p:cNvSpPr>
            <p:nvPr/>
          </p:nvSpPr>
          <p:spPr bwMode="auto">
            <a:xfrm>
              <a:off x="1617663" y="3398838"/>
              <a:ext cx="611187" cy="1027112"/>
            </a:xfrm>
            <a:custGeom>
              <a:avLst/>
              <a:gdLst>
                <a:gd name="T0" fmla="*/ 0 w 735"/>
                <a:gd name="T1" fmla="*/ 2147483647 h 1080"/>
                <a:gd name="T2" fmla="*/ 0 w 735"/>
                <a:gd name="T3" fmla="*/ 2147483647 h 1080"/>
                <a:gd name="T4" fmla="*/ 0 60000 65536"/>
                <a:gd name="T5" fmla="*/ 0 60000 65536"/>
                <a:gd name="T6" fmla="*/ 0 w 735"/>
                <a:gd name="T7" fmla="*/ 0 h 1080"/>
                <a:gd name="T8" fmla="*/ 735 w 735"/>
                <a:gd name="T9" fmla="*/ 1080 h 10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35" h="1080">
                  <a:moveTo>
                    <a:pt x="0" y="195"/>
                  </a:moveTo>
                  <a:cubicBezTo>
                    <a:pt x="690" y="0"/>
                    <a:pt x="735" y="1080"/>
                    <a:pt x="0" y="85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8312" name="Group 21"/>
            <p:cNvGrpSpPr>
              <a:grpSpLocks/>
            </p:cNvGrpSpPr>
            <p:nvPr/>
          </p:nvGrpSpPr>
          <p:grpSpPr bwMode="auto">
            <a:xfrm>
              <a:off x="2028825" y="3455988"/>
              <a:ext cx="2724150" cy="1065212"/>
              <a:chOff x="2028825" y="4287838"/>
              <a:chExt cx="2724150" cy="1065212"/>
            </a:xfrm>
          </p:grpSpPr>
          <p:sp>
            <p:nvSpPr>
              <p:cNvPr id="98324" name="Text Box 7"/>
              <p:cNvSpPr txBox="1">
                <a:spLocks noChangeArrowheads="1"/>
              </p:cNvSpPr>
              <p:nvPr/>
            </p:nvSpPr>
            <p:spPr bwMode="auto">
              <a:xfrm>
                <a:off x="2070100" y="4754563"/>
                <a:ext cx="2682875" cy="5984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sz="1600"/>
                  <a:t>packet = make_pkt(data)</a:t>
                </a:r>
              </a:p>
              <a:p>
                <a:pPr eaLnBrk="1" hangingPunct="1"/>
                <a:r>
                  <a:rPr lang="en-US" altLang="x-none" sz="1600"/>
                  <a:t>udt_send(packet)</a:t>
                </a:r>
                <a:endParaRPr lang="en-US" altLang="x-none" sz="1600">
                  <a:latin typeface="Times New Roman" charset="0"/>
                </a:endParaRPr>
              </a:p>
            </p:txBody>
          </p:sp>
          <p:sp>
            <p:nvSpPr>
              <p:cNvPr id="98325" name="Text Box 8"/>
              <p:cNvSpPr txBox="1">
                <a:spLocks noChangeArrowheads="1"/>
              </p:cNvSpPr>
              <p:nvPr/>
            </p:nvSpPr>
            <p:spPr bwMode="auto">
              <a:xfrm>
                <a:off x="2028825" y="4287838"/>
                <a:ext cx="2255838" cy="4286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91281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sz="1600"/>
                  <a:t>rdt_send(data)</a:t>
                </a:r>
                <a:endParaRPr lang="en-US" altLang="x-none" sz="1600">
                  <a:latin typeface="Times New Roman" charset="0"/>
                </a:endParaRPr>
              </a:p>
            </p:txBody>
          </p:sp>
          <p:sp>
            <p:nvSpPr>
              <p:cNvPr id="98326" name="Line 9"/>
              <p:cNvSpPr>
                <a:spLocks noChangeShapeType="1"/>
              </p:cNvSpPr>
              <p:nvPr/>
            </p:nvSpPr>
            <p:spPr bwMode="auto">
              <a:xfrm>
                <a:off x="2128838" y="4630738"/>
                <a:ext cx="1296987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8313" name="Line 10"/>
            <p:cNvSpPr>
              <a:spLocks noChangeShapeType="1"/>
            </p:cNvSpPr>
            <p:nvPr/>
          </p:nvSpPr>
          <p:spPr bwMode="auto">
            <a:xfrm>
              <a:off x="484188" y="3398838"/>
              <a:ext cx="385762" cy="2428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322" name="Text Box 19"/>
            <p:cNvSpPr txBox="1">
              <a:spLocks noChangeArrowheads="1"/>
            </p:cNvSpPr>
            <p:nvPr/>
          </p:nvSpPr>
          <p:spPr bwMode="auto">
            <a:xfrm>
              <a:off x="2085975" y="4721225"/>
              <a:ext cx="115093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>
                  <a:solidFill>
                    <a:srgbClr val="FF0000"/>
                  </a:solidFill>
                  <a:latin typeface="Comic Sans MS" charset="0"/>
                </a:rPr>
                <a:t>sender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792663" y="3384550"/>
            <a:ext cx="4030662" cy="1835150"/>
            <a:chOff x="4792663" y="3384550"/>
            <a:chExt cx="4030662" cy="1835150"/>
          </a:xfrm>
        </p:grpSpPr>
        <p:sp>
          <p:nvSpPr>
            <p:cNvPr id="98314" name="Text Box 11"/>
            <p:cNvSpPr txBox="1">
              <a:spLocks noChangeArrowheads="1"/>
            </p:cNvSpPr>
            <p:nvPr/>
          </p:nvSpPr>
          <p:spPr bwMode="auto">
            <a:xfrm>
              <a:off x="6335713" y="3781425"/>
              <a:ext cx="2487612" cy="428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600"/>
                <a:t>extract (packet,data)</a:t>
              </a:r>
            </a:p>
            <a:p>
              <a:pPr eaLnBrk="1" hangingPunct="1"/>
              <a:r>
                <a:rPr lang="en-US" altLang="x-none" sz="1600"/>
                <a:t>deliver_data(data)</a:t>
              </a:r>
              <a:endParaRPr lang="en-US" altLang="x-none" sz="1600">
                <a:latin typeface="Times New Roman" charset="0"/>
              </a:endParaRPr>
            </a:p>
          </p:txBody>
        </p:sp>
        <p:sp>
          <p:nvSpPr>
            <p:cNvPr id="98315" name="Oval 12"/>
            <p:cNvSpPr>
              <a:spLocks noChangeArrowheads="1"/>
            </p:cNvSpPr>
            <p:nvPr/>
          </p:nvSpPr>
          <p:spPr bwMode="auto">
            <a:xfrm>
              <a:off x="5116513" y="3400425"/>
              <a:ext cx="955675" cy="101123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98316" name="Text Box 13"/>
            <p:cNvSpPr txBox="1">
              <a:spLocks noChangeArrowheads="1"/>
            </p:cNvSpPr>
            <p:nvPr/>
          </p:nvSpPr>
          <p:spPr bwMode="auto">
            <a:xfrm>
              <a:off x="5149850" y="3486150"/>
              <a:ext cx="1098550" cy="912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600" dirty="0"/>
                <a:t>Wait for call from below</a:t>
              </a:r>
              <a:endParaRPr lang="en-US" altLang="x-none" sz="1600" dirty="0">
                <a:latin typeface="Times New Roman" charset="0"/>
              </a:endParaRPr>
            </a:p>
          </p:txBody>
        </p:sp>
        <p:sp>
          <p:nvSpPr>
            <p:cNvPr id="98317" name="Freeform 14"/>
            <p:cNvSpPr>
              <a:spLocks/>
            </p:cNvSpPr>
            <p:nvPr/>
          </p:nvSpPr>
          <p:spPr bwMode="auto">
            <a:xfrm>
              <a:off x="5926138" y="3384550"/>
              <a:ext cx="611187" cy="1027113"/>
            </a:xfrm>
            <a:custGeom>
              <a:avLst/>
              <a:gdLst>
                <a:gd name="T0" fmla="*/ 0 w 735"/>
                <a:gd name="T1" fmla="*/ 2147483647 h 1080"/>
                <a:gd name="T2" fmla="*/ 0 w 735"/>
                <a:gd name="T3" fmla="*/ 2147483647 h 1080"/>
                <a:gd name="T4" fmla="*/ 0 60000 65536"/>
                <a:gd name="T5" fmla="*/ 0 60000 65536"/>
                <a:gd name="T6" fmla="*/ 0 w 735"/>
                <a:gd name="T7" fmla="*/ 0 h 1080"/>
                <a:gd name="T8" fmla="*/ 735 w 735"/>
                <a:gd name="T9" fmla="*/ 1080 h 10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35" h="1080">
                  <a:moveTo>
                    <a:pt x="0" y="195"/>
                  </a:moveTo>
                  <a:cubicBezTo>
                    <a:pt x="690" y="0"/>
                    <a:pt x="735" y="1080"/>
                    <a:pt x="0" y="85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318" name="Text Box 15"/>
            <p:cNvSpPr txBox="1">
              <a:spLocks noChangeArrowheads="1"/>
            </p:cNvSpPr>
            <p:nvPr/>
          </p:nvSpPr>
          <p:spPr bwMode="auto">
            <a:xfrm>
              <a:off x="6337300" y="3441700"/>
              <a:ext cx="2255838" cy="428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 sz="1600">
                <a:latin typeface="Times New Roman" charset="0"/>
              </a:endParaRPr>
            </a:p>
          </p:txBody>
        </p:sp>
        <p:sp>
          <p:nvSpPr>
            <p:cNvPr id="98319" name="Line 16"/>
            <p:cNvSpPr>
              <a:spLocks noChangeShapeType="1"/>
            </p:cNvSpPr>
            <p:nvPr/>
          </p:nvSpPr>
          <p:spPr bwMode="auto">
            <a:xfrm>
              <a:off x="6437313" y="3784600"/>
              <a:ext cx="129698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320" name="Line 17"/>
            <p:cNvSpPr>
              <a:spLocks noChangeShapeType="1"/>
            </p:cNvSpPr>
            <p:nvPr/>
          </p:nvSpPr>
          <p:spPr bwMode="auto">
            <a:xfrm>
              <a:off x="4792663" y="3384550"/>
              <a:ext cx="385762" cy="2428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321" name="Rectangle 18"/>
            <p:cNvSpPr>
              <a:spLocks noChangeArrowheads="1"/>
            </p:cNvSpPr>
            <p:nvPr/>
          </p:nvSpPr>
          <p:spPr bwMode="auto">
            <a:xfrm>
              <a:off x="6351588" y="3460750"/>
              <a:ext cx="1541462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600"/>
                <a:t>rdt_rcv(packet)</a:t>
              </a:r>
            </a:p>
          </p:txBody>
        </p:sp>
        <p:sp>
          <p:nvSpPr>
            <p:cNvPr id="98323" name="Text Box 20"/>
            <p:cNvSpPr txBox="1">
              <a:spLocks noChangeArrowheads="1"/>
            </p:cNvSpPr>
            <p:nvPr/>
          </p:nvSpPr>
          <p:spPr bwMode="auto">
            <a:xfrm>
              <a:off x="6069013" y="4762500"/>
              <a:ext cx="1366837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>
                  <a:solidFill>
                    <a:srgbClr val="FF0000"/>
                  </a:solidFill>
                  <a:latin typeface="Comic Sans MS" charset="0"/>
                </a:rPr>
                <a:t>receiver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1761873" y="5317833"/>
            <a:ext cx="54361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Exercise: Prove correctness of Rdt1.0.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06DECB-A893-3B47-9201-D7B5BF5CFA8E}"/>
              </a:ext>
            </a:extLst>
          </p:cNvPr>
          <p:cNvSpPr txBox="1"/>
          <p:nvPr/>
        </p:nvSpPr>
        <p:spPr>
          <a:xfrm>
            <a:off x="774908" y="5913715"/>
            <a:ext cx="7762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+mn-ea"/>
                <a:ea typeface="+mn-ea"/>
              </a:rPr>
              <a:t>Cor</a:t>
            </a:r>
            <a:r>
              <a:rPr lang="en-US" altLang="zh-CN" sz="2000" b="1" dirty="0">
                <a:solidFill>
                  <a:srgbClr val="FF0000"/>
                </a:solidFill>
                <a:latin typeface="+mn-ea"/>
                <a:ea typeface="+mn-ea"/>
              </a:rPr>
              <a:t>rectness</a:t>
            </a:r>
            <a:r>
              <a:rPr lang="en-US" altLang="zh-CN" sz="2000" dirty="0">
                <a:latin typeface="+mn-ea"/>
                <a:ea typeface="+mn-ea"/>
              </a:rPr>
              <a:t>:</a:t>
            </a:r>
            <a:r>
              <a:rPr lang="zh-CN" altLang="en-US" sz="2000" dirty="0">
                <a:latin typeface="+mn-ea"/>
                <a:ea typeface="+mn-ea"/>
              </a:rPr>
              <a:t> </a:t>
            </a:r>
            <a:r>
              <a:rPr lang="en-US" altLang="zh-CN" sz="2000" dirty="0">
                <a:latin typeface="+mn-ea"/>
                <a:ea typeface="+mn-ea"/>
              </a:rPr>
              <a:t>for</a:t>
            </a:r>
            <a:r>
              <a:rPr lang="zh-CN" altLang="en-US" sz="2000" dirty="0">
                <a:latin typeface="+mn-ea"/>
                <a:ea typeface="+mn-ea"/>
              </a:rPr>
              <a:t> </a:t>
            </a:r>
            <a:r>
              <a:rPr lang="en-US" altLang="zh-CN" sz="2000" dirty="0">
                <a:latin typeface="+mn-ea"/>
                <a:ea typeface="+mn-ea"/>
              </a:rPr>
              <a:t>every</a:t>
            </a:r>
            <a:r>
              <a:rPr lang="zh-CN" altLang="en-US" sz="2000" dirty="0">
                <a:latin typeface="+mn-ea"/>
                <a:ea typeface="+mn-ea"/>
              </a:rPr>
              <a:t> </a:t>
            </a:r>
            <a:r>
              <a:rPr lang="en-US" altLang="zh-CN" sz="2000" dirty="0">
                <a:latin typeface="+mn-ea"/>
                <a:ea typeface="+mn-ea"/>
              </a:rPr>
              <a:t>single</a:t>
            </a:r>
            <a:r>
              <a:rPr lang="zh-CN" altLang="en-US" sz="2000" dirty="0">
                <a:latin typeface="+mn-ea"/>
                <a:ea typeface="+mn-ea"/>
              </a:rPr>
              <a:t> </a:t>
            </a:r>
            <a:r>
              <a:rPr lang="en-US" altLang="zh-CN" sz="2000" dirty="0">
                <a:latin typeface="+mn-ea"/>
                <a:ea typeface="+mn-ea"/>
              </a:rPr>
              <a:t>packet,</a:t>
            </a:r>
            <a:r>
              <a:rPr lang="zh-CN" altLang="en-US" sz="2000" dirty="0">
                <a:latin typeface="+mn-ea"/>
                <a:ea typeface="+mn-ea"/>
              </a:rPr>
              <a:t> </a:t>
            </a:r>
            <a:r>
              <a:rPr lang="en-US" altLang="zh-CN" sz="2000" dirty="0">
                <a:latin typeface="+mn-ea"/>
                <a:ea typeface="+mn-ea"/>
              </a:rPr>
              <a:t>one</a:t>
            </a:r>
            <a:r>
              <a:rPr lang="zh-CN" altLang="en-US" sz="2000" dirty="0">
                <a:latin typeface="+mn-ea"/>
                <a:ea typeface="+mn-ea"/>
              </a:rPr>
              <a:t> </a:t>
            </a:r>
            <a:r>
              <a:rPr lang="en-US" altLang="zh-CN" sz="2000" dirty="0">
                <a:latin typeface="+mn-ea"/>
                <a:ea typeface="+mn-ea"/>
              </a:rPr>
              <a:t>and</a:t>
            </a:r>
            <a:r>
              <a:rPr lang="zh-CN" altLang="en-US" sz="2000" dirty="0">
                <a:latin typeface="+mn-ea"/>
                <a:ea typeface="+mn-ea"/>
              </a:rPr>
              <a:t> </a:t>
            </a:r>
            <a:r>
              <a:rPr lang="en-US" altLang="zh-CN" sz="2000" dirty="0">
                <a:latin typeface="+mn-ea"/>
                <a:ea typeface="+mn-ea"/>
              </a:rPr>
              <a:t>only</a:t>
            </a:r>
            <a:r>
              <a:rPr lang="zh-CN" altLang="en-US" sz="2000" dirty="0">
                <a:latin typeface="+mn-ea"/>
                <a:ea typeface="+mn-ea"/>
              </a:rPr>
              <a:t> </a:t>
            </a:r>
            <a:r>
              <a:rPr lang="en-US" altLang="zh-CN" sz="2000" dirty="0">
                <a:latin typeface="+mn-ea"/>
                <a:ea typeface="+mn-ea"/>
              </a:rPr>
              <a:t>one</a:t>
            </a:r>
            <a:r>
              <a:rPr lang="zh-CN" altLang="en-US" sz="2000" dirty="0">
                <a:latin typeface="+mn-ea"/>
                <a:ea typeface="+mn-ea"/>
              </a:rPr>
              <a:t> </a:t>
            </a:r>
            <a:r>
              <a:rPr lang="en-US" altLang="zh-CN" sz="2000" dirty="0">
                <a:latin typeface="+mn-ea"/>
                <a:ea typeface="+mn-ea"/>
              </a:rPr>
              <a:t>copy</a:t>
            </a:r>
            <a:r>
              <a:rPr lang="zh-CN" altLang="en-US" sz="2000" dirty="0">
                <a:latin typeface="+mn-ea"/>
                <a:ea typeface="+mn-ea"/>
              </a:rPr>
              <a:t> </a:t>
            </a:r>
            <a:r>
              <a:rPr lang="en-US" altLang="zh-CN" sz="2000" dirty="0">
                <a:latin typeface="+mn-ea"/>
                <a:ea typeface="+mn-ea"/>
              </a:rPr>
              <a:t>is</a:t>
            </a:r>
            <a:r>
              <a:rPr lang="zh-CN" altLang="en-US" sz="2000" dirty="0">
                <a:latin typeface="+mn-ea"/>
                <a:ea typeface="+mn-ea"/>
              </a:rPr>
              <a:t> </a:t>
            </a:r>
            <a:r>
              <a:rPr lang="en-US" altLang="zh-CN" sz="2000" dirty="0">
                <a:latin typeface="+mn-ea"/>
                <a:ea typeface="+mn-ea"/>
              </a:rPr>
              <a:t>received</a:t>
            </a:r>
            <a:r>
              <a:rPr lang="zh-CN" altLang="en-US" sz="2000" dirty="0">
                <a:latin typeface="+mn-ea"/>
                <a:ea typeface="+mn-ea"/>
              </a:rPr>
              <a:t> </a:t>
            </a:r>
            <a:r>
              <a:rPr lang="en-US" altLang="zh-CN" sz="2000" dirty="0">
                <a:latin typeface="+mn-ea"/>
                <a:ea typeface="+mn-ea"/>
              </a:rPr>
              <a:t>by</a:t>
            </a:r>
            <a:r>
              <a:rPr lang="zh-CN" altLang="en-US" sz="2000" dirty="0">
                <a:latin typeface="+mn-ea"/>
                <a:ea typeface="+mn-ea"/>
              </a:rPr>
              <a:t> </a:t>
            </a:r>
            <a:r>
              <a:rPr lang="en-US" altLang="zh-CN" sz="2000" dirty="0">
                <a:latin typeface="+mn-ea"/>
                <a:ea typeface="+mn-ea"/>
              </a:rPr>
              <a:t>receiver</a:t>
            </a:r>
            <a:r>
              <a:rPr lang="zh-CN" altLang="en-US" sz="2000" dirty="0">
                <a:latin typeface="+mn-ea"/>
                <a:ea typeface="+mn-ea"/>
              </a:rPr>
              <a:t> </a:t>
            </a:r>
            <a:r>
              <a:rPr lang="en-US" altLang="zh-CN" sz="2000" dirty="0">
                <a:latin typeface="+mn-ea"/>
                <a:ea typeface="+mn-ea"/>
              </a:rPr>
              <a:t>correctly</a:t>
            </a:r>
            <a:r>
              <a:rPr lang="zh-CN" altLang="en-US" sz="2000" dirty="0">
                <a:latin typeface="+mn-ea"/>
                <a:ea typeface="+mn-ea"/>
              </a:rPr>
              <a:t> </a:t>
            </a:r>
            <a:r>
              <a:rPr lang="en-US" altLang="zh-CN" sz="2000" dirty="0">
                <a:latin typeface="+mn-ea"/>
                <a:ea typeface="+mn-ea"/>
              </a:rPr>
              <a:t>(no</a:t>
            </a:r>
            <a:r>
              <a:rPr lang="zh-CN" altLang="en-US" sz="2000" dirty="0">
                <a:latin typeface="+mn-ea"/>
                <a:ea typeface="+mn-ea"/>
              </a:rPr>
              <a:t> </a:t>
            </a:r>
            <a:r>
              <a:rPr lang="en-US" altLang="zh-CN" sz="2000" dirty="0">
                <a:latin typeface="+mn-ea"/>
                <a:ea typeface="+mn-ea"/>
              </a:rPr>
              <a:t>error)</a:t>
            </a:r>
            <a:r>
              <a:rPr lang="zh-CN" altLang="en-US" sz="2000" dirty="0">
                <a:latin typeface="+mn-ea"/>
                <a:ea typeface="+mn-ea"/>
              </a:rPr>
              <a:t> </a:t>
            </a:r>
            <a:r>
              <a:rPr lang="en-US" altLang="zh-CN" sz="2000" dirty="0">
                <a:latin typeface="+mn-ea"/>
                <a:ea typeface="+mn-ea"/>
              </a:rPr>
              <a:t>and</a:t>
            </a:r>
            <a:r>
              <a:rPr lang="zh-CN" altLang="en-US" sz="2000" dirty="0">
                <a:latin typeface="+mn-ea"/>
                <a:ea typeface="+mn-ea"/>
              </a:rPr>
              <a:t> </a:t>
            </a:r>
            <a:r>
              <a:rPr lang="en-US" altLang="zh-CN" sz="2000" dirty="0">
                <a:latin typeface="+mn-ea"/>
                <a:ea typeface="+mn-ea"/>
              </a:rPr>
              <a:t>in-order</a:t>
            </a:r>
            <a:r>
              <a:rPr lang="zh-CN" altLang="en-US" sz="2000" dirty="0">
                <a:latin typeface="+mn-ea"/>
                <a:ea typeface="+mn-ea"/>
              </a:rPr>
              <a:t> </a:t>
            </a:r>
            <a:endParaRPr lang="en-US" sz="20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78651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theme/theme1.xml><?xml version="1.0" encoding="utf-8"?>
<a:theme xmlns:a="http://schemas.openxmlformats.org/drawingml/2006/main" name="1_Kurose">
  <a:themeElements>
    <a:clrScheme name="1_Kuros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Kuros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Kuros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ros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11109</TotalTime>
  <Words>3903</Words>
  <Application>Microsoft Macintosh PowerPoint</Application>
  <PresentationFormat>On-screen Show (4:3)</PresentationFormat>
  <Paragraphs>738</Paragraphs>
  <Slides>43</Slides>
  <Notes>43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43</vt:i4>
      </vt:variant>
    </vt:vector>
  </HeadingPairs>
  <TitlesOfParts>
    <vt:vector size="57" baseType="lpstr">
      <vt:lpstr>ＭＳ Ｐゴシック</vt:lpstr>
      <vt:lpstr>宋体</vt:lpstr>
      <vt:lpstr>ZapfDingbats</vt:lpstr>
      <vt:lpstr>Arial</vt:lpstr>
      <vt:lpstr>Calibri</vt:lpstr>
      <vt:lpstr>Comic Sans MS</vt:lpstr>
      <vt:lpstr>Courier New</vt:lpstr>
      <vt:lpstr>Symbol</vt:lpstr>
      <vt:lpstr>Tahoma</vt:lpstr>
      <vt:lpstr>Times New Roman</vt:lpstr>
      <vt:lpstr>Wingdings</vt:lpstr>
      <vt:lpstr>1_Kurose</vt:lpstr>
      <vt:lpstr>Clip</vt:lpstr>
      <vt:lpstr>Picture</vt:lpstr>
      <vt:lpstr>Network Transport Layer: Stop-and-Wait, Sliding Window</vt:lpstr>
      <vt:lpstr>Outline</vt:lpstr>
      <vt:lpstr>Admin</vt:lpstr>
      <vt:lpstr>Recap: User Datagram Protocol [RFC 768]</vt:lpstr>
      <vt:lpstr>UDP Checksum</vt:lpstr>
      <vt:lpstr>PowerPoint Presentation</vt:lpstr>
      <vt:lpstr>Recap: Reliable Data Transfer Context</vt:lpstr>
      <vt:lpstr>Reliable Data Transfer: Getting Started</vt:lpstr>
      <vt:lpstr>Rdt1.0: reliable transfer over a reliable channel</vt:lpstr>
      <vt:lpstr>Potential Channel Errors</vt:lpstr>
      <vt:lpstr>rdt2.0: Channel With Bit Errors</vt:lpstr>
      <vt:lpstr>rdt2.0: Channel With Bit Errors</vt:lpstr>
      <vt:lpstr>rdt2.0: FSM Specification</vt:lpstr>
      <vt:lpstr>rdt2.0: Operation with No Errors</vt:lpstr>
      <vt:lpstr>rdt2.0: Error Scenario</vt:lpstr>
      <vt:lpstr>PowerPoint Presentation</vt:lpstr>
      <vt:lpstr>rdt2.0 is Incomplete!</vt:lpstr>
      <vt:lpstr>Two Possibilities</vt:lpstr>
      <vt:lpstr>Handle Control Message Corruption</vt:lpstr>
      <vt:lpstr>rdt2.1b: Sender, Handles Garbled ACK/NAKs</vt:lpstr>
      <vt:lpstr>rdt2.1b: Receiver, Handles Garbled ACK/NAKs</vt:lpstr>
      <vt:lpstr>rdt2.1b: Summary</vt:lpstr>
      <vt:lpstr>PowerPoint Presentation</vt:lpstr>
      <vt:lpstr>PowerPoint Presentation</vt:lpstr>
      <vt:lpstr>PowerPoint Presentation</vt:lpstr>
      <vt:lpstr>PowerPoint Presentation</vt:lpstr>
      <vt:lpstr>rdt2.1c: Sender, Handles Garbled ACK/NAKs: Using 1 bit (Alternating-Bit Protocol)</vt:lpstr>
      <vt:lpstr>rdt2.1c: Receiver, Handles Garbled ACK/NAKs: Using 1 bit</vt:lpstr>
      <vt:lpstr>rdt2.1c: Summary</vt:lpstr>
      <vt:lpstr>rdt2.2: a NAK-free protocol</vt:lpstr>
      <vt:lpstr>rdt2.2: Sender, Receiver Fragments</vt:lpstr>
      <vt:lpstr>PowerPoint Presentation</vt:lpstr>
      <vt:lpstr>rdt3.0: Channels with Errors and Loss</vt:lpstr>
      <vt:lpstr>rdt3.0 Sender</vt:lpstr>
      <vt:lpstr>rdt3.0 in Action</vt:lpstr>
      <vt:lpstr>rdt3.0 in Action</vt:lpstr>
      <vt:lpstr>rdt3.0: Stop-and-Wait Performance</vt:lpstr>
      <vt:lpstr>Performance of rdt3.0</vt:lpstr>
      <vt:lpstr>PowerPoint Presentation</vt:lpstr>
      <vt:lpstr>Sliding Window Protocols: Pipelining</vt:lpstr>
      <vt:lpstr>PowerPoint Presentation</vt:lpstr>
      <vt:lpstr>Realizing Sliding Window: Go-Back-n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yry</dc:creator>
  <cp:keywords/>
  <dc:description/>
  <cp:lastModifiedBy>Qiao Xiang</cp:lastModifiedBy>
  <cp:revision>491</cp:revision>
  <cp:lastPrinted>2017-10-30T18:57:57Z</cp:lastPrinted>
  <dcterms:created xsi:type="dcterms:W3CDTF">2006-08-16T00:00:00Z</dcterms:created>
  <dcterms:modified xsi:type="dcterms:W3CDTF">2025-10-28T08:58:19Z</dcterms:modified>
  <cp:category/>
</cp:coreProperties>
</file>