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7508" r:id="rId2"/>
  </p:sldMasterIdLst>
  <p:notesMasterIdLst>
    <p:notesMasterId r:id="rId48"/>
  </p:notesMasterIdLst>
  <p:handoutMasterIdLst>
    <p:handoutMasterId r:id="rId49"/>
  </p:handoutMasterIdLst>
  <p:sldIdLst>
    <p:sldId id="784" r:id="rId3"/>
    <p:sldId id="1245" r:id="rId4"/>
    <p:sldId id="565" r:id="rId5"/>
    <p:sldId id="471" r:id="rId6"/>
    <p:sldId id="458" r:id="rId7"/>
    <p:sldId id="498" r:id="rId8"/>
    <p:sldId id="499" r:id="rId9"/>
    <p:sldId id="459" r:id="rId10"/>
    <p:sldId id="2013" r:id="rId11"/>
    <p:sldId id="465" r:id="rId12"/>
    <p:sldId id="597" r:id="rId13"/>
    <p:sldId id="583" r:id="rId14"/>
    <p:sldId id="501" r:id="rId15"/>
    <p:sldId id="472" r:id="rId16"/>
    <p:sldId id="475" r:id="rId17"/>
    <p:sldId id="474" r:id="rId18"/>
    <p:sldId id="476" r:id="rId19"/>
    <p:sldId id="461" r:id="rId20"/>
    <p:sldId id="462" r:id="rId21"/>
    <p:sldId id="463" r:id="rId22"/>
    <p:sldId id="464" r:id="rId23"/>
    <p:sldId id="598" r:id="rId24"/>
    <p:sldId id="521" r:id="rId25"/>
    <p:sldId id="522" r:id="rId26"/>
    <p:sldId id="2413" r:id="rId27"/>
    <p:sldId id="2470" r:id="rId28"/>
    <p:sldId id="430" r:id="rId29"/>
    <p:sldId id="431" r:id="rId30"/>
    <p:sldId id="495" r:id="rId31"/>
    <p:sldId id="546" r:id="rId32"/>
    <p:sldId id="453" r:id="rId33"/>
    <p:sldId id="434" r:id="rId34"/>
    <p:sldId id="2445" r:id="rId35"/>
    <p:sldId id="2452" r:id="rId36"/>
    <p:sldId id="468" r:id="rId37"/>
    <p:sldId id="466" r:id="rId38"/>
    <p:sldId id="467" r:id="rId39"/>
    <p:sldId id="2477" r:id="rId40"/>
    <p:sldId id="584" r:id="rId41"/>
    <p:sldId id="480" r:id="rId42"/>
    <p:sldId id="563" r:id="rId43"/>
    <p:sldId id="586" r:id="rId44"/>
    <p:sldId id="481" r:id="rId45"/>
    <p:sldId id="482" r:id="rId46"/>
    <p:sldId id="483" r:id="rId47"/>
  </p:sldIdLst>
  <p:sldSz cx="9144000" cy="6858000" type="screen4x3"/>
  <p:notesSz cx="7315200" cy="9601200"/>
  <p:defaultTextStyle>
    <a:defPPr>
      <a:defRPr lang="en-US"/>
    </a:defPPr>
    <a:lvl1pPr algn="l" defTabSz="912813" rtl="0" fontAlgn="base">
      <a:spcBef>
        <a:spcPct val="0"/>
      </a:spcBef>
      <a:spcAft>
        <a:spcPct val="0"/>
      </a:spcAft>
      <a:defRPr sz="2400" kern="1200">
        <a:solidFill>
          <a:schemeClr val="tx1"/>
        </a:solidFill>
        <a:latin typeface="Arial" charset="0"/>
        <a:ea typeface="ＭＳ Ｐゴシック" charset="-128"/>
        <a:cs typeface="+mn-cs"/>
      </a:defRPr>
    </a:lvl1pPr>
    <a:lvl2pPr marL="455613" indent="1588" algn="l" defTabSz="912813" rtl="0" fontAlgn="base">
      <a:spcBef>
        <a:spcPct val="0"/>
      </a:spcBef>
      <a:spcAft>
        <a:spcPct val="0"/>
      </a:spcAft>
      <a:defRPr sz="2400" kern="1200">
        <a:solidFill>
          <a:schemeClr val="tx1"/>
        </a:solidFill>
        <a:latin typeface="Arial" charset="0"/>
        <a:ea typeface="ＭＳ Ｐゴシック" charset="-128"/>
        <a:cs typeface="+mn-cs"/>
      </a:defRPr>
    </a:lvl2pPr>
    <a:lvl3pPr marL="912813" indent="1588" algn="l" defTabSz="912813" rtl="0" fontAlgn="base">
      <a:spcBef>
        <a:spcPct val="0"/>
      </a:spcBef>
      <a:spcAft>
        <a:spcPct val="0"/>
      </a:spcAft>
      <a:defRPr sz="2400" kern="1200">
        <a:solidFill>
          <a:schemeClr val="tx1"/>
        </a:solidFill>
        <a:latin typeface="Arial" charset="0"/>
        <a:ea typeface="ＭＳ Ｐゴシック" charset="-128"/>
        <a:cs typeface="+mn-cs"/>
      </a:defRPr>
    </a:lvl3pPr>
    <a:lvl4pPr marL="1368425" indent="3175" algn="l" defTabSz="912813" rtl="0" fontAlgn="base">
      <a:spcBef>
        <a:spcPct val="0"/>
      </a:spcBef>
      <a:spcAft>
        <a:spcPct val="0"/>
      </a:spcAft>
      <a:defRPr sz="2400" kern="1200">
        <a:solidFill>
          <a:schemeClr val="tx1"/>
        </a:solidFill>
        <a:latin typeface="Arial" charset="0"/>
        <a:ea typeface="ＭＳ Ｐゴシック" charset="-128"/>
        <a:cs typeface="+mn-cs"/>
      </a:defRPr>
    </a:lvl4pPr>
    <a:lvl5pPr marL="1825625" indent="3175" algn="l" defTabSz="912813"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1"/>
    <p:restoredTop sz="91677"/>
  </p:normalViewPr>
  <p:slideViewPr>
    <p:cSldViewPr>
      <p:cViewPr varScale="1">
        <p:scale>
          <a:sx n="130" d="100"/>
          <a:sy n="130" d="100"/>
        </p:scale>
        <p:origin x="1152" y="17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6560"/>
    </p:cViewPr>
  </p:sorterViewPr>
  <p:notesViewPr>
    <p:cSldViewPr>
      <p:cViewPr varScale="1">
        <p:scale>
          <a:sx n="64" d="100"/>
          <a:sy n="64" d="100"/>
        </p:scale>
        <p:origin x="-2600" y="-1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ea typeface="ＭＳ Ｐゴシック" charset="0"/>
                <a:cs typeface="Arial"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77DAA987-589F-E645-8A5F-211BF399678F}" type="datetimeFigureOut">
              <a:rPr lang="en-US" altLang="x-none"/>
              <a:pPr/>
              <a:t>11/3/25</a:t>
            </a:fld>
            <a:endParaRPr lang="en-US" altLang="x-none"/>
          </a:p>
        </p:txBody>
      </p:sp>
      <p:sp>
        <p:nvSpPr>
          <p:cNvPr id="4" name="Footer Placeholder 3"/>
          <p:cNvSpPr>
            <a:spLocks noGrp="1"/>
          </p:cNvSpPr>
          <p:nvPr>
            <p:ph type="ftr" sz="quarter" idx="2"/>
          </p:nvPr>
        </p:nvSpPr>
        <p:spPr>
          <a:xfrm>
            <a:off x="0" y="9120188"/>
            <a:ext cx="3170238" cy="479425"/>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ea typeface="ＭＳ Ｐゴシック" charset="0"/>
                <a:cs typeface="Arial"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836BE2B1-9F7A-034E-BEDF-0AC7E7D4CC3A}" type="slidenum">
              <a:rPr lang="en-US" altLang="x-none"/>
              <a:pPr/>
              <a:t>‹#›</a:t>
            </a:fld>
            <a:endParaRPr lang="en-US" altLang="x-non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wrap="square" lIns="96661" tIns="48331" rIns="96661" bIns="48331" numCol="1" anchor="t" anchorCtr="0" compatLnSpc="1">
            <a:prstTxWarp prst="textNoShape">
              <a:avLst/>
            </a:prstTxWarp>
          </a:bodyPr>
          <a:lstStyle>
            <a:lvl1pPr>
              <a:defRPr sz="1300">
                <a:latin typeface="Calibri" charset="0"/>
                <a:ea typeface="ＭＳ Ｐゴシック" charset="0"/>
                <a:cs typeface="Arial" charset="0"/>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wrap="square" lIns="96661" tIns="48331" rIns="96661" bIns="48331" numCol="1" anchor="t" anchorCtr="0" compatLnSpc="1">
            <a:prstTxWarp prst="textNoShape">
              <a:avLst/>
            </a:prstTxWarp>
          </a:bodyPr>
          <a:lstStyle>
            <a:lvl1pPr algn="r">
              <a:defRPr sz="1300">
                <a:latin typeface="Calibri" charset="0"/>
              </a:defRPr>
            </a:lvl1pPr>
          </a:lstStyle>
          <a:p>
            <a:fld id="{F9B85787-CDA8-AB43-BB61-68662D9CE1E2}" type="datetimeFigureOut">
              <a:rPr lang="en-US" altLang="x-none"/>
              <a:pPr/>
              <a:t>11/3/25</a:t>
            </a:fld>
            <a:endParaRPr lang="en-US" altLang="x-non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wrap="square" lIns="96661" tIns="48331" rIns="96661" bIns="48331" numCol="1" anchor="b" anchorCtr="0" compatLnSpc="1">
            <a:prstTxWarp prst="textNoShape">
              <a:avLst/>
            </a:prstTxWarp>
          </a:bodyPr>
          <a:lstStyle>
            <a:lvl1pPr>
              <a:defRPr sz="1300">
                <a:latin typeface="Calibri" charset="0"/>
                <a:ea typeface="ＭＳ Ｐゴシック" charset="0"/>
                <a:cs typeface="Arial" charset="0"/>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a:defRPr sz="1300">
                <a:latin typeface="Calibri" charset="0"/>
              </a:defRPr>
            </a:lvl1pPr>
          </a:lstStyle>
          <a:p>
            <a:fld id="{DB27D72C-7374-F445-8DF4-A158042C15E2}"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56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28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68425"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5625"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3193" algn="l" defTabSz="913276" rtl="0" eaLnBrk="1" latinLnBrk="0" hangingPunct="1">
      <a:defRPr sz="1200" kern="1200">
        <a:solidFill>
          <a:schemeClr val="tx1"/>
        </a:solidFill>
        <a:latin typeface="+mn-lt"/>
        <a:ea typeface="+mn-ea"/>
        <a:cs typeface="+mn-cs"/>
      </a:defRPr>
    </a:lvl6pPr>
    <a:lvl7pPr marL="2739831" algn="l" defTabSz="913276" rtl="0" eaLnBrk="1" latinLnBrk="0" hangingPunct="1">
      <a:defRPr sz="1200" kern="1200">
        <a:solidFill>
          <a:schemeClr val="tx1"/>
        </a:solidFill>
        <a:latin typeface="+mn-lt"/>
        <a:ea typeface="+mn-ea"/>
        <a:cs typeface="+mn-cs"/>
      </a:defRPr>
    </a:lvl7pPr>
    <a:lvl8pPr marL="3196470" algn="l" defTabSz="913276" rtl="0" eaLnBrk="1" latinLnBrk="0" hangingPunct="1">
      <a:defRPr sz="1200" kern="1200">
        <a:solidFill>
          <a:schemeClr val="tx1"/>
        </a:solidFill>
        <a:latin typeface="+mn-lt"/>
        <a:ea typeface="+mn-ea"/>
        <a:cs typeface="+mn-cs"/>
      </a:defRPr>
    </a:lvl8pPr>
    <a:lvl9pPr marL="3653107" algn="l" defTabSz="91327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charset="0"/>
                <a:ea typeface="ＭＳ Ｐゴシック" charset="-128"/>
              </a:defRPr>
            </a:lvl1pPr>
            <a:lvl2pPr marL="742950" indent="-285750" defTabSz="965200" eaLnBrk="0" hangingPunct="0">
              <a:defRPr sz="2400">
                <a:solidFill>
                  <a:schemeClr val="tx1"/>
                </a:solidFill>
                <a:latin typeface="Arial" charset="0"/>
                <a:ea typeface="ＭＳ Ｐゴシック" charset="-128"/>
              </a:defRPr>
            </a:lvl2pPr>
            <a:lvl3pPr marL="1143000" indent="-228600" defTabSz="965200" eaLnBrk="0" hangingPunct="0">
              <a:defRPr sz="2400">
                <a:solidFill>
                  <a:schemeClr val="tx1"/>
                </a:solidFill>
                <a:latin typeface="Arial" charset="0"/>
                <a:ea typeface="ＭＳ Ｐゴシック" charset="-128"/>
              </a:defRPr>
            </a:lvl3pPr>
            <a:lvl4pPr marL="1600200" indent="-228600" defTabSz="965200" eaLnBrk="0" hangingPunct="0">
              <a:defRPr sz="2400">
                <a:solidFill>
                  <a:schemeClr val="tx1"/>
                </a:solidFill>
                <a:latin typeface="Arial" charset="0"/>
                <a:ea typeface="ＭＳ Ｐゴシック" charset="-128"/>
              </a:defRPr>
            </a:lvl4pPr>
            <a:lvl5pPr marL="2057400" indent="-228600" defTabSz="965200" eaLnBrk="0" hangingPunct="0">
              <a:defRPr sz="2400">
                <a:solidFill>
                  <a:schemeClr val="tx1"/>
                </a:solidFill>
                <a:latin typeface="Arial" charset="0"/>
                <a:ea typeface="ＭＳ Ｐゴシック" charset="-128"/>
              </a:defRPr>
            </a:lvl5pPr>
            <a:lvl6pPr marL="2514600" indent="-228600" defTabSz="965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65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65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652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2A8E2683-14B3-924C-9D1E-0D2CC9333DF1}" type="slidenum">
              <a:rPr lang="en-US" altLang="x-none" sz="1200">
                <a:latin typeface="Times New Roman" charset="0"/>
              </a:rPr>
              <a:pPr eaLnBrk="1" hangingPunct="1"/>
              <a:t>1</a:t>
            </a:fld>
            <a:endParaRPr lang="en-US" altLang="x-none" sz="1200">
              <a:latin typeface="Times New Roman" charset="0"/>
            </a:endParaRPr>
          </a:p>
        </p:txBody>
      </p:sp>
      <p:sp>
        <p:nvSpPr>
          <p:cNvPr id="3993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99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x-none" altLang="x-none">
              <a:latin typeface="Times New Roman" charset="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BD965F8B-9453-0C45-B9C1-C13EA31C6698}" type="slidenum">
              <a:rPr lang="en-US" altLang="x-none" sz="1300">
                <a:solidFill>
                  <a:srgbClr val="000000"/>
                </a:solidFill>
              </a:rPr>
              <a:pPr algn="r"/>
              <a:t>11</a:t>
            </a:fld>
            <a:endParaRPr lang="en-US" altLang="x-none" sz="1300">
              <a:solidFill>
                <a:srgbClr val="000000"/>
              </a:solidFill>
            </a:endParaRPr>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2173701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8C62E359-B9C1-F747-9A88-0D2AFB1A6A95}" type="slidenum">
              <a:rPr lang="en-US" altLang="en-US" sz="1300">
                <a:solidFill>
                  <a:srgbClr val="000000"/>
                </a:solidFill>
              </a:rPr>
              <a:pPr/>
              <a:t>12</a:t>
            </a:fld>
            <a:endParaRPr lang="en-US" altLang="en-US" sz="1300">
              <a:solidFill>
                <a:srgbClr val="000000"/>
              </a:solidFill>
            </a:endParaRPr>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203688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BE10975E-9422-2E4C-92A8-0DDD2F331A36}" type="slidenum">
              <a:rPr lang="en-US" altLang="en-US" sz="1300">
                <a:solidFill>
                  <a:srgbClr val="000000"/>
                </a:solidFill>
              </a:rPr>
              <a:pPr/>
              <a:t>13</a:t>
            </a:fld>
            <a:endParaRPr lang="en-US" altLang="en-US" sz="1300">
              <a:solidFill>
                <a:srgbClr val="000000"/>
              </a:solidFill>
            </a:endParaRPr>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834343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EDEF35BA-4B66-2644-ACB1-450414154239}" type="slidenum">
              <a:rPr lang="en-US" altLang="en-US" sz="1300">
                <a:solidFill>
                  <a:srgbClr val="000000"/>
                </a:solidFill>
              </a:rPr>
              <a:pPr/>
              <a:t>14</a:t>
            </a:fld>
            <a:endParaRPr lang="en-US" altLang="en-US" sz="1300">
              <a:solidFill>
                <a:srgbClr val="000000"/>
              </a:solidFill>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990381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76E87E8A-30C4-6248-B665-6B5C1635394C}" type="slidenum">
              <a:rPr lang="en-US" altLang="en-US" sz="1300">
                <a:solidFill>
                  <a:srgbClr val="000000"/>
                </a:solidFill>
              </a:rPr>
              <a:pPr/>
              <a:t>15</a:t>
            </a:fld>
            <a:endParaRPr lang="en-US" altLang="en-US" sz="1300">
              <a:solidFill>
                <a:srgbClr val="000000"/>
              </a:solidFill>
            </a:endParaRPr>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002292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0B4FD85D-6FF4-524E-AFE2-7CF1788139BD}" type="slidenum">
              <a:rPr lang="en-US" altLang="en-US" sz="1300">
                <a:solidFill>
                  <a:srgbClr val="000000"/>
                </a:solidFill>
              </a:rPr>
              <a:pPr/>
              <a:t>16</a:t>
            </a:fld>
            <a:endParaRPr lang="en-US" altLang="en-US" sz="1300">
              <a:solidFill>
                <a:srgbClr val="000000"/>
              </a:solidFill>
            </a:endParaRPr>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2008145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a:ln/>
        </p:spPr>
      </p:sp>
      <p:sp>
        <p:nvSpPr>
          <p:cNvPr id="6553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
        <p:nvSpPr>
          <p:cNvPr id="6553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2299A675-A2BA-104C-A970-C8333CFEB740}" type="slidenum">
              <a:rPr lang="en-US" altLang="en-US" sz="1300"/>
              <a:pPr/>
              <a:t>17</a:t>
            </a:fld>
            <a:endParaRPr lang="en-US" altLang="en-US" sz="1300"/>
          </a:p>
        </p:txBody>
      </p:sp>
    </p:spTree>
    <p:extLst>
      <p:ext uri="{BB962C8B-B14F-4D97-AF65-F5344CB8AC3E}">
        <p14:creationId xmlns:p14="http://schemas.microsoft.com/office/powerpoint/2010/main" val="2796803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0AC12B15-0692-724E-97BD-62611EFFA2E3}" type="slidenum">
              <a:rPr lang="en-US" altLang="x-none" sz="1300">
                <a:solidFill>
                  <a:srgbClr val="000000"/>
                </a:solidFill>
              </a:rPr>
              <a:pPr algn="r"/>
              <a:t>18</a:t>
            </a:fld>
            <a:endParaRPr lang="en-US" altLang="x-none" sz="1300">
              <a:solidFill>
                <a:srgbClr val="000000"/>
              </a:solidFill>
            </a:endParaRPr>
          </a:p>
        </p:txBody>
      </p:sp>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7498946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FAAA6930-8950-EF41-B3C2-6199E9D6B68C}" type="slidenum">
              <a:rPr lang="en-US" altLang="x-none" sz="1300">
                <a:solidFill>
                  <a:srgbClr val="000000"/>
                </a:solidFill>
              </a:rPr>
              <a:pPr algn="r"/>
              <a:t>19</a:t>
            </a:fld>
            <a:endParaRPr lang="en-US" altLang="x-none" sz="1300">
              <a:solidFill>
                <a:srgbClr val="000000"/>
              </a:solidFill>
            </a:endParaRPr>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688839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51128274-6846-944C-B132-8B703490BEBD}" type="slidenum">
              <a:rPr lang="en-US" altLang="x-none" sz="1300">
                <a:solidFill>
                  <a:srgbClr val="000000"/>
                </a:solidFill>
              </a:rPr>
              <a:pPr algn="r"/>
              <a:t>20</a:t>
            </a:fld>
            <a:endParaRPr lang="en-US" altLang="x-none" sz="1300">
              <a:solidFill>
                <a:srgbClr val="000000"/>
              </a:solidFill>
            </a:endParaRPr>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797807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Slide Image Placeholder 1"/>
          <p:cNvSpPr>
            <a:spLocks noGrp="1" noRot="1" noChangeAspect="1" noTextEdit="1"/>
          </p:cNvSpPr>
          <p:nvPr>
            <p:ph type="sldImg"/>
          </p:nvPr>
        </p:nvSpPr>
        <p:spPr bwMode="auto">
          <a:noFill/>
          <a:ln>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72034" name="Notes Placeholder 2"/>
          <p:cNvSpPr>
            <a:spLocks noGrp="1"/>
          </p:cNvSpPr>
          <p:nvPr>
            <p:ph type="body" idx="1"/>
          </p:nvPr>
        </p:nvSpPr>
        <p:spPr bwMode="auto">
          <a:noFill/>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atin typeface="Calibri" charset="0"/>
            </a:endParaRPr>
          </a:p>
        </p:txBody>
      </p:sp>
      <p:sp>
        <p:nvSpPr>
          <p:cNvPr id="17203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471C91F5-28CD-7945-BBD7-8F0787DB6AEC}" type="slidenum">
              <a:rPr kumimoji="0" lang="en-US" sz="1300" b="0" i="0" u="none" strike="noStrike" kern="1200" cap="none" spc="0" normalizeH="0" baseline="0" noProof="0">
                <a:ln>
                  <a:noFill/>
                </a:ln>
                <a:solidFill>
                  <a:srgbClr val="000000"/>
                </a:solidFill>
                <a:effectLst/>
                <a:uLnTx/>
                <a:uFillTx/>
                <a:latin typeface="Calibri" charset="0"/>
                <a:ea typeface="ＭＳ Ｐゴシック" charset="0"/>
              </a:rPr>
              <a:pPr marL="0" marR="0" lvl="0" indent="0" algn="r" defTabSz="912813" rtl="0" eaLnBrk="1" fontAlgn="base" latinLnBrk="0" hangingPunct="1">
                <a:lnSpc>
                  <a:spcPct val="100000"/>
                </a:lnSpc>
                <a:spcBef>
                  <a:spcPct val="0"/>
                </a:spcBef>
                <a:spcAft>
                  <a:spcPct val="0"/>
                </a:spcAft>
                <a:buClrTx/>
                <a:buSzTx/>
                <a:buFontTx/>
                <a:buNone/>
                <a:tabLst/>
                <a:defRPr/>
              </a:pPr>
              <a:t>2</a:t>
            </a:fld>
            <a:endParaRPr kumimoji="0" lang="en-US" sz="1300" b="0" i="0" u="none" strike="noStrike" kern="1200" cap="none" spc="0" normalizeH="0" baseline="0" noProof="0">
              <a:ln>
                <a:noFill/>
              </a:ln>
              <a:solidFill>
                <a:srgbClr val="000000"/>
              </a:solidFill>
              <a:effectLst/>
              <a:uLnTx/>
              <a:uFillTx/>
              <a:latin typeface="Calibri" charset="0"/>
              <a:ea typeface="ＭＳ Ｐゴシック" charset="0"/>
            </a:endParaRPr>
          </a:p>
        </p:txBody>
      </p:sp>
    </p:spTree>
    <p:extLst>
      <p:ext uri="{BB962C8B-B14F-4D97-AF65-F5344CB8AC3E}">
        <p14:creationId xmlns:p14="http://schemas.microsoft.com/office/powerpoint/2010/main" val="9018349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19D7662F-9217-B14C-9C34-E8627115A1FE}" type="slidenum">
              <a:rPr lang="en-US" altLang="x-none" sz="1300">
                <a:solidFill>
                  <a:srgbClr val="000000"/>
                </a:solidFill>
              </a:rPr>
              <a:pPr algn="r"/>
              <a:t>21</a:t>
            </a:fld>
            <a:endParaRPr lang="en-US" altLang="x-none" sz="1300">
              <a:solidFill>
                <a:srgbClr val="000000"/>
              </a:solidFill>
            </a:endParaRPr>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9082462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BD965F8B-9453-0C45-B9C1-C13EA31C6698}" type="slidenum">
              <a:rPr lang="en-US" altLang="x-none" sz="1300">
                <a:solidFill>
                  <a:srgbClr val="000000"/>
                </a:solidFill>
              </a:rPr>
              <a:pPr algn="r"/>
              <a:t>22</a:t>
            </a:fld>
            <a:endParaRPr lang="en-US" altLang="x-none" sz="1300">
              <a:solidFill>
                <a:srgbClr val="000000"/>
              </a:solidFill>
            </a:endParaRPr>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3534480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eaLnBrk="1" hangingPunct="1"/>
            <a:fld id="{2977EB6B-C5FD-B34C-90C0-38137AA61BBF}" type="slidenum">
              <a:rPr lang="en-US" altLang="x-none" sz="1300">
                <a:solidFill>
                  <a:srgbClr val="000000"/>
                </a:solidFill>
              </a:rPr>
              <a:pPr algn="r" eaLnBrk="1" hangingPunct="1"/>
              <a:t>23</a:t>
            </a:fld>
            <a:endParaRPr lang="en-US" altLang="x-none" sz="1300">
              <a:solidFill>
                <a:srgbClr val="000000"/>
              </a:solidFill>
            </a:endParaRPr>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0627234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eaLnBrk="1" hangingPunct="1"/>
            <a:fld id="{EB08C163-67FF-D54E-B744-FF811825ABB0}" type="slidenum">
              <a:rPr lang="en-US" altLang="x-none" sz="1300">
                <a:solidFill>
                  <a:srgbClr val="000000"/>
                </a:solidFill>
              </a:rPr>
              <a:pPr algn="r" eaLnBrk="1" hangingPunct="1"/>
              <a:t>24</a:t>
            </a:fld>
            <a:endParaRPr lang="en-US" altLang="x-none" sz="1300">
              <a:solidFill>
                <a:srgbClr val="000000"/>
              </a:solidFill>
            </a:endParaRPr>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latin typeface="Comic Sans MS" charset="0"/>
                <a:ea typeface="宋体" charset="-122"/>
              </a:rPr>
              <a:t>a sender should </a:t>
            </a:r>
            <a:r>
              <a:rPr lang="en-US" altLang="zh-CN" i="1">
                <a:latin typeface="Comic Sans MS" charset="0"/>
                <a:ea typeface="宋体" charset="-122"/>
              </a:rPr>
              <a:t>not</a:t>
            </a:r>
            <a:r>
              <a:rPr lang="en-US" altLang="zh-CN">
                <a:latin typeface="Comic Sans MS" charset="0"/>
                <a:ea typeface="宋体" charset="-122"/>
              </a:rPr>
              <a:t> reuse a seq# before it is sure the packet has left the network</a:t>
            </a:r>
          </a:p>
          <a:p>
            <a:endParaRPr lang="en-US" altLang="x-none">
              <a:latin typeface="Times New Roman" charset="0"/>
              <a:ea typeface="ＭＳ Ｐゴシック" charset="-128"/>
            </a:endParaRPr>
          </a:p>
        </p:txBody>
      </p:sp>
    </p:spTree>
    <p:extLst>
      <p:ext uri="{BB962C8B-B14F-4D97-AF65-F5344CB8AC3E}">
        <p14:creationId xmlns:p14="http://schemas.microsoft.com/office/powerpoint/2010/main" val="24854475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8F56B1-1C5E-9640-8925-4125A7E9BD55}"/>
              </a:ext>
            </a:extLst>
          </p:cNvPr>
          <p:cNvSpPr>
            <a:spLocks noGrp="1" noChangeArrowheads="1"/>
          </p:cNvSpPr>
          <p:nvPr>
            <p:ph type="sldNum" sz="quarter" idx="5"/>
          </p:nvPr>
        </p:nvSpPr>
        <p:spPr>
          <a:ln/>
        </p:spPr>
        <p:txBody>
          <a:bodyPr/>
          <a:lstStyle/>
          <a:p>
            <a:pPr marL="0" marR="0" lvl="0" indent="0" algn="r" defTabSz="966788" rtl="0" eaLnBrk="0" fontAlgn="base" latinLnBrk="0" hangingPunct="0">
              <a:lnSpc>
                <a:spcPct val="100000"/>
              </a:lnSpc>
              <a:spcBef>
                <a:spcPct val="0"/>
              </a:spcBef>
              <a:spcAft>
                <a:spcPct val="0"/>
              </a:spcAft>
              <a:buClrTx/>
              <a:buSzTx/>
              <a:buFontTx/>
              <a:buNone/>
              <a:tabLst/>
              <a:defRPr/>
            </a:pPr>
            <a:fld id="{DCB03C21-02DE-B047-957B-8E2DF689D01C}" type="slidenum">
              <a:rPr kumimoji="0" lang="zh-CN" altLang="en-US" sz="1300" b="0" i="0" u="none" strike="noStrike" kern="1200" cap="none" spc="0" normalizeH="0" baseline="0" noProof="0">
                <a:ln>
                  <a:noFill/>
                </a:ln>
                <a:solidFill>
                  <a:srgbClr val="000000"/>
                </a:solidFill>
                <a:effectLst/>
                <a:uLnTx/>
                <a:uFillTx/>
                <a:latin typeface="Times New Roman" panose="02020603050405020304" pitchFamily="18" charset="0"/>
                <a:ea typeface="SimSun" panose="02010600030101010101" pitchFamily="2" charset="-122"/>
                <a:cs typeface="+mn-cs"/>
              </a:rPr>
              <a:pPr marL="0" marR="0" lvl="0" indent="0" algn="r" defTabSz="966788" rtl="0" eaLnBrk="0" fontAlgn="base" latinLnBrk="0" hangingPunct="0">
                <a:lnSpc>
                  <a:spcPct val="100000"/>
                </a:lnSpc>
                <a:spcBef>
                  <a:spcPct val="0"/>
                </a:spcBef>
                <a:spcAft>
                  <a:spcPct val="0"/>
                </a:spcAft>
                <a:buClrTx/>
                <a:buSzTx/>
                <a:buFontTx/>
                <a:buNone/>
                <a:tabLst/>
                <a:defRPr/>
              </a:pPr>
              <a:t>25</a:t>
            </a:fld>
            <a:endParaRPr kumimoji="0" lang="en-US" altLang="zh-CN" sz="1300" b="0" i="0" u="none" strike="noStrike" kern="1200" cap="none" spc="0" normalizeH="0" baseline="0" noProof="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
        <p:nvSpPr>
          <p:cNvPr id="836610" name="Rectangle 2">
            <a:extLst>
              <a:ext uri="{FF2B5EF4-FFF2-40B4-BE49-F238E27FC236}">
                <a16:creationId xmlns:a16="http://schemas.microsoft.com/office/drawing/2014/main" id="{4F396937-B032-8E4A-A4AE-FF472C3AACA6}"/>
              </a:ext>
            </a:extLst>
          </p:cNvPr>
          <p:cNvSpPr>
            <a:spLocks noGrp="1" noRot="1" noChangeAspect="1" noChangeArrowheads="1" noTextEdit="1"/>
          </p:cNvSpPr>
          <p:nvPr>
            <p:ph type="sldImg"/>
          </p:nvPr>
        </p:nvSpPr>
        <p:spPr>
          <a:ln/>
        </p:spPr>
      </p:sp>
      <p:sp>
        <p:nvSpPr>
          <p:cNvPr id="836611" name="Rectangle 3">
            <a:extLst>
              <a:ext uri="{FF2B5EF4-FFF2-40B4-BE49-F238E27FC236}">
                <a16:creationId xmlns:a16="http://schemas.microsoft.com/office/drawing/2014/main" id="{34EC6BE7-2CF5-EF4A-9948-B593444E2183}"/>
              </a:ext>
            </a:extLst>
          </p:cNvPr>
          <p:cNvSpPr>
            <a:spLocks noGrp="1" noChangeArrowheads="1"/>
          </p:cNvSpPr>
          <p:nvPr>
            <p:ph type="body" idx="1"/>
          </p:nvPr>
        </p:nvSpPr>
        <p:spPr/>
        <p:txBody>
          <a:bodyPr/>
          <a:lstStyle/>
          <a:p>
            <a:endParaRPr lang="zh-CN" altLang="en-US">
              <a:ea typeface="SimSun" panose="02010600030101010101" pitchFamily="2" charset="-122"/>
            </a:endParaRPr>
          </a:p>
        </p:txBody>
      </p:sp>
    </p:spTree>
    <p:extLst>
      <p:ext uri="{BB962C8B-B14F-4D97-AF65-F5344CB8AC3E}">
        <p14:creationId xmlns:p14="http://schemas.microsoft.com/office/powerpoint/2010/main" val="17879527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1" fontAlgn="base" latinLnBrk="0" hangingPunct="1">
              <a:lnSpc>
                <a:spcPct val="100000"/>
              </a:lnSpc>
              <a:spcBef>
                <a:spcPct val="0"/>
              </a:spcBef>
              <a:spcAft>
                <a:spcPct val="0"/>
              </a:spcAft>
              <a:buClrTx/>
              <a:buSzTx/>
              <a:buFontTx/>
              <a:buNone/>
              <a:tabLst/>
              <a:defRPr/>
            </a:pPr>
            <a:fld id="{EB08C163-67FF-D54E-B744-FF811825ABB0}" type="slidenum">
              <a:rPr kumimoji="0" lang="en-US" altLang="x-none"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1" fontAlgn="base" latinLnBrk="0" hangingPunct="1">
                <a:lnSpc>
                  <a:spcPct val="100000"/>
                </a:lnSpc>
                <a:spcBef>
                  <a:spcPct val="0"/>
                </a:spcBef>
                <a:spcAft>
                  <a:spcPct val="0"/>
                </a:spcAft>
                <a:buClrTx/>
                <a:buSzTx/>
                <a:buFontTx/>
                <a:buNone/>
                <a:tabLst/>
                <a:defRPr/>
              </a:pPr>
              <a:t>26</a:t>
            </a:fld>
            <a:endParaRPr kumimoji="0" lang="en-US" altLang="x-none"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x-none" dirty="0">
              <a:latin typeface="Times New Roman" charset="0"/>
              <a:ea typeface="ＭＳ Ｐゴシック" charset="-128"/>
            </a:endParaRPr>
          </a:p>
        </p:txBody>
      </p:sp>
    </p:spTree>
    <p:extLst>
      <p:ext uri="{BB962C8B-B14F-4D97-AF65-F5344CB8AC3E}">
        <p14:creationId xmlns:p14="http://schemas.microsoft.com/office/powerpoint/2010/main" val="19516610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6236C988-EB8D-0345-A74A-6145A20480D3}" type="slidenum">
              <a:rPr lang="en-US" altLang="x-none" sz="1300">
                <a:solidFill>
                  <a:srgbClr val="000000"/>
                </a:solidFill>
              </a:rPr>
              <a:pPr algn="r"/>
              <a:t>27</a:t>
            </a:fld>
            <a:endParaRPr lang="en-US" altLang="x-none" sz="1300">
              <a:solidFill>
                <a:srgbClr val="000000"/>
              </a:solidFill>
            </a:endParaRPr>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x-none">
                <a:latin typeface="Times New Roman" charset="0"/>
                <a:ea typeface="ＭＳ Ｐゴシック" charset="-128"/>
              </a:rPr>
              <a:t>Syn(seq=x) could be duplicate or malicious</a:t>
            </a:r>
          </a:p>
        </p:txBody>
      </p:sp>
    </p:spTree>
    <p:extLst>
      <p:ext uri="{BB962C8B-B14F-4D97-AF65-F5344CB8AC3E}">
        <p14:creationId xmlns:p14="http://schemas.microsoft.com/office/powerpoint/2010/main" val="3807672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1F192DC8-C481-9A46-82CB-DFDED42D2FF8}" type="slidenum">
              <a:rPr lang="en-US" altLang="x-none" sz="1300">
                <a:solidFill>
                  <a:srgbClr val="000000"/>
                </a:solidFill>
              </a:rPr>
              <a:pPr algn="r"/>
              <a:t>28</a:t>
            </a:fld>
            <a:endParaRPr lang="en-US" altLang="x-none" sz="1300">
              <a:solidFill>
                <a:srgbClr val="000000"/>
              </a:solidFill>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8632106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D16171FE-BE5B-0643-9DAF-9B3E9B764ABA}" type="slidenum">
              <a:rPr lang="en-US" altLang="x-none" sz="1300"/>
              <a:pPr algn="r"/>
              <a:t>29</a:t>
            </a:fld>
            <a:endParaRPr lang="en-US" altLang="x-none" sz="1300"/>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490119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38F31710-5064-AC45-891A-500A1BC0320D}" type="slidenum">
              <a:rPr lang="en-US" altLang="x-none" sz="1300">
                <a:solidFill>
                  <a:srgbClr val="000000"/>
                </a:solidFill>
              </a:rPr>
              <a:pPr algn="r"/>
              <a:t>30</a:t>
            </a:fld>
            <a:endParaRPr lang="en-US" altLang="x-none" sz="1300">
              <a:solidFill>
                <a:srgbClr val="000000"/>
              </a:solidFill>
            </a:endParaRPr>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dirty="0"/>
              <a:t>Add QUIC design: QUIC uses a cryptographic handshake</a:t>
            </a:r>
          </a:p>
          <a:p>
            <a:pPr lvl="1"/>
            <a:r>
              <a:rPr lang="en-US" dirty="0"/>
              <a:t>Servers</a:t>
            </a:r>
          </a:p>
          <a:p>
            <a:pPr lvl="2"/>
            <a:r>
              <a:rPr lang="en-US" dirty="0"/>
              <a:t>front-end servers, which collectively handle billions of requests a day from web browsers and mobile apps across a wide range of services. </a:t>
            </a:r>
          </a:p>
          <a:p>
            <a:pPr lvl="1"/>
            <a:r>
              <a:rPr lang="en-US" dirty="0"/>
              <a:t>On the client side, we have deployed QUIC in </a:t>
            </a:r>
          </a:p>
          <a:p>
            <a:pPr lvl="2"/>
            <a:r>
              <a:rPr lang="en-US" dirty="0"/>
              <a:t>Chrome, </a:t>
            </a:r>
          </a:p>
          <a:p>
            <a:pPr lvl="2"/>
            <a:r>
              <a:rPr lang="en-US" dirty="0"/>
              <a:t>our mobile video streaming YouTube app, and in the </a:t>
            </a:r>
          </a:p>
          <a:p>
            <a:pPr lvl="2"/>
            <a:r>
              <a:rPr lang="en-US" dirty="0"/>
              <a:t>Google Search app on Android</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TCP connections commonly incur at least one round-trip delay of connection setup time before any application data can be sent, and TLS adds two round trips to this delay</a:t>
            </a:r>
          </a:p>
          <a:p>
            <a:endParaRPr lang="x-none" altLang="x-none" dirty="0">
              <a:latin typeface="Times New Roman" charset="0"/>
              <a:ea typeface="ＭＳ Ｐゴシック" charset="-128"/>
            </a:endParaRPr>
          </a:p>
        </p:txBody>
      </p:sp>
    </p:spTree>
    <p:extLst>
      <p:ext uri="{BB962C8B-B14F-4D97-AF65-F5344CB8AC3E}">
        <p14:creationId xmlns:p14="http://schemas.microsoft.com/office/powerpoint/2010/main" val="1880206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fld id="{93C64055-D27E-6A40-8F1A-E483A8CE23B3}" type="slidenum">
              <a:rPr lang="en-US" altLang="x-none" sz="1300">
                <a:solidFill>
                  <a:srgbClr val="000000"/>
                </a:solidFill>
              </a:rPr>
              <a:pPr eaLnBrk="1" hangingPunct="1"/>
              <a:t>3</a:t>
            </a:fld>
            <a:endParaRPr lang="en-US" altLang="x-none" sz="1300">
              <a:solidFill>
                <a:srgbClr val="000000"/>
              </a:solidFill>
            </a:endParaRP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9445348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84BAA78C-7682-E847-98C3-F326DE035765}" type="slidenum">
              <a:rPr lang="en-US" altLang="x-none" sz="1300"/>
              <a:pPr algn="r"/>
              <a:t>31</a:t>
            </a:fld>
            <a:endParaRPr lang="en-US" altLang="x-none" sz="1300"/>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0730572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AE6D606F-BC2F-494F-AF91-02DEB4BB322C}" type="slidenum">
              <a:rPr lang="en-US" altLang="x-none" sz="1300">
                <a:solidFill>
                  <a:srgbClr val="000000"/>
                </a:solidFill>
              </a:rPr>
              <a:pPr algn="r"/>
              <a:t>32</a:t>
            </a:fld>
            <a:endParaRPr lang="en-US" altLang="x-none" sz="1300">
              <a:solidFill>
                <a:srgbClr val="000000"/>
              </a:solidFill>
            </a:endParaRPr>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2842716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6FE4A8EA-76E8-B94F-9756-9D0DA9901DEE}" type="slidenum">
              <a:rPr kumimoji="0" lang="en-US" altLang="x-none"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33</a:t>
            </a:fld>
            <a:endParaRPr kumimoji="0" lang="en-US" altLang="x-none"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0876520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6FE4A8EA-76E8-B94F-9756-9D0DA9901DEE}" type="slidenum">
              <a:rPr kumimoji="0" lang="en-US" altLang="x-none"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34</a:t>
            </a:fld>
            <a:endParaRPr kumimoji="0" lang="en-US" altLang="x-none"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3527598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35A275D1-B0A9-DF45-8A3D-BDA61DC848F0}" type="slidenum">
              <a:rPr lang="en-US" altLang="x-none" sz="1300">
                <a:solidFill>
                  <a:srgbClr val="000000"/>
                </a:solidFill>
              </a:rPr>
              <a:pPr algn="r"/>
              <a:t>35</a:t>
            </a:fld>
            <a:endParaRPr lang="en-US" altLang="x-none" sz="1300">
              <a:solidFill>
                <a:srgbClr val="000000"/>
              </a:solidFill>
            </a:endParaRPr>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4641163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E51D7FB6-1E65-DD4A-8584-39355AABA725}" type="slidenum">
              <a:rPr lang="en-US" altLang="x-none" sz="1300">
                <a:solidFill>
                  <a:srgbClr val="000000"/>
                </a:solidFill>
              </a:rPr>
              <a:pPr algn="r"/>
              <a:t>36</a:t>
            </a:fld>
            <a:endParaRPr lang="en-US" altLang="x-none" sz="1300">
              <a:solidFill>
                <a:srgbClr val="000000"/>
              </a:solidFill>
            </a:endParaRPr>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2980951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94A9AC66-5554-D94A-9C45-368D60E78502}" type="slidenum">
              <a:rPr lang="en-US" altLang="x-none" sz="1300">
                <a:solidFill>
                  <a:srgbClr val="000000"/>
                </a:solidFill>
              </a:rPr>
              <a:pPr algn="r"/>
              <a:t>37</a:t>
            </a:fld>
            <a:endParaRPr lang="en-US" altLang="x-none" sz="1300">
              <a:solidFill>
                <a:srgbClr val="000000"/>
              </a:solidFill>
            </a:endParaRPr>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6899174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8C62E359-B9C1-F747-9A88-0D2AFB1A6A95}" type="slidenum">
              <a:rPr lang="en-US" altLang="en-US" sz="1300">
                <a:solidFill>
                  <a:srgbClr val="000000"/>
                </a:solidFill>
              </a:rPr>
              <a:pPr/>
              <a:t>38</a:t>
            </a:fld>
            <a:endParaRPr lang="en-US" altLang="en-US" sz="1300">
              <a:solidFill>
                <a:srgbClr val="000000"/>
              </a:solidFill>
            </a:endParaRPr>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3209033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9CB6900B-0EB8-1649-AFF9-D010C70A1517}"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39</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42605959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9D9412A1-480B-CD4F-99E4-3ECE6D09B52C}"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40</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1008906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fld id="{F312A99F-D5CC-4547-B7D8-A058C6F34648}" type="slidenum">
              <a:rPr lang="en-US" altLang="en-US" sz="1300">
                <a:solidFill>
                  <a:srgbClr val="000000"/>
                </a:solidFill>
              </a:rPr>
              <a:pPr/>
              <a:t>4</a:t>
            </a:fld>
            <a:endParaRPr lang="en-US" altLang="en-US" sz="1300">
              <a:solidFill>
                <a:srgbClr val="000000"/>
              </a:solidFill>
            </a:endParaRPr>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17893792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E42658EF-C304-3F4F-A2C0-0BE696CCEF3D}"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41</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27890788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E94068C1-05EC-374F-8DF5-54F9B93AA2ED}"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42</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19582130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765A9D59-2FC9-A946-9B96-638FEBD0CB73}"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43</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79890516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FCBBC4F9-8084-F747-873A-13AF0A796479}"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44</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dirty="0">
              <a:latin typeface="Times New Roman" charset="0"/>
              <a:ea typeface="ＭＳ Ｐゴシック" charset="-128"/>
            </a:endParaRPr>
          </a:p>
        </p:txBody>
      </p:sp>
    </p:spTree>
    <p:extLst>
      <p:ext uri="{BB962C8B-B14F-4D97-AF65-F5344CB8AC3E}">
        <p14:creationId xmlns:p14="http://schemas.microsoft.com/office/powerpoint/2010/main" val="27086819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128"/>
              </a:defRPr>
            </a:lvl1pPr>
            <a:lvl2pPr marL="742950" indent="-285750" defTabSz="966788">
              <a:defRPr sz="2400">
                <a:solidFill>
                  <a:schemeClr val="tx1"/>
                </a:solidFill>
                <a:latin typeface="Times New Roman" charset="0"/>
                <a:ea typeface="ＭＳ Ｐゴシック" charset="-128"/>
              </a:defRPr>
            </a:lvl2pPr>
            <a:lvl3pPr marL="1143000" indent="-228600" defTabSz="966788">
              <a:defRPr sz="2400">
                <a:solidFill>
                  <a:schemeClr val="tx1"/>
                </a:solidFill>
                <a:latin typeface="Times New Roman" charset="0"/>
                <a:ea typeface="ＭＳ Ｐゴシック" charset="-128"/>
              </a:defRPr>
            </a:lvl3pPr>
            <a:lvl4pPr marL="1600200" indent="-228600" defTabSz="966788">
              <a:defRPr sz="2400">
                <a:solidFill>
                  <a:schemeClr val="tx1"/>
                </a:solidFill>
                <a:latin typeface="Times New Roman" charset="0"/>
                <a:ea typeface="ＭＳ Ｐゴシック" charset="-128"/>
              </a:defRPr>
            </a:lvl4pPr>
            <a:lvl5pPr marL="2057400" indent="-228600" defTabSz="966788">
              <a:defRPr sz="2400">
                <a:solidFill>
                  <a:schemeClr val="tx1"/>
                </a:solidFill>
                <a:latin typeface="Times New Roman" charset="0"/>
                <a:ea typeface="ＭＳ Ｐゴシック" charset="-128"/>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marL="0" marR="0" lvl="0" indent="0" algn="r" defTabSz="966788" rtl="0" eaLnBrk="0" fontAlgn="base" latinLnBrk="0" hangingPunct="0">
              <a:lnSpc>
                <a:spcPct val="100000"/>
              </a:lnSpc>
              <a:spcBef>
                <a:spcPct val="0"/>
              </a:spcBef>
              <a:spcAft>
                <a:spcPct val="0"/>
              </a:spcAft>
              <a:buClrTx/>
              <a:buSzTx/>
              <a:buFontTx/>
              <a:buNone/>
              <a:tabLst/>
              <a:defRPr/>
            </a:pPr>
            <a:fld id="{98A4AB59-721B-A14B-9A8E-C3BA83A7A844}" type="slidenum">
              <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rPr>
              <a:pPr marL="0" marR="0" lvl="0" indent="0" algn="r" defTabSz="966788" rtl="0" eaLnBrk="0" fontAlgn="base" latinLnBrk="0" hangingPunct="0">
                <a:lnSpc>
                  <a:spcPct val="100000"/>
                </a:lnSpc>
                <a:spcBef>
                  <a:spcPct val="0"/>
                </a:spcBef>
                <a:spcAft>
                  <a:spcPct val="0"/>
                </a:spcAft>
                <a:buClrTx/>
                <a:buSzTx/>
                <a:buFontTx/>
                <a:buNone/>
                <a:tabLst/>
                <a:defRPr/>
              </a:pPr>
              <a:t>45</a:t>
            </a:fld>
            <a:endParaRPr kumimoji="0" lang="en-US" altLang="en-US" sz="13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tLang="en-US">
              <a:latin typeface="Times New Roman" charset="0"/>
              <a:ea typeface="ＭＳ Ｐゴシック" charset="-128"/>
            </a:endParaRPr>
          </a:p>
        </p:txBody>
      </p:sp>
    </p:spTree>
    <p:extLst>
      <p:ext uri="{BB962C8B-B14F-4D97-AF65-F5344CB8AC3E}">
        <p14:creationId xmlns:p14="http://schemas.microsoft.com/office/powerpoint/2010/main" val="3636048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D83E1311-E811-9944-AFA3-4CCA71710612}" type="slidenum">
              <a:rPr lang="en-US" altLang="x-none" sz="1300">
                <a:solidFill>
                  <a:srgbClr val="000000"/>
                </a:solidFill>
              </a:rPr>
              <a:pPr algn="r"/>
              <a:t>5</a:t>
            </a:fld>
            <a:endParaRPr lang="en-US" altLang="x-none" sz="1300">
              <a:solidFill>
                <a:srgbClr val="000000"/>
              </a:solidFill>
            </a:endParaRPr>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1920043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FCB5F923-B54B-0A46-8EE4-BFAB65FB0007}" type="slidenum">
              <a:rPr lang="en-US" altLang="x-none" sz="1300">
                <a:solidFill>
                  <a:srgbClr val="000000"/>
                </a:solidFill>
              </a:rPr>
              <a:pPr algn="r"/>
              <a:t>6</a:t>
            </a:fld>
            <a:endParaRPr lang="en-US" altLang="x-none" sz="1300">
              <a:solidFill>
                <a:srgbClr val="000000"/>
              </a:solidFill>
            </a:endParaRPr>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2897568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7D0A7B46-ECA0-714B-9E60-293687FACD9F}" type="slidenum">
              <a:rPr lang="en-US" altLang="x-none" sz="1300">
                <a:solidFill>
                  <a:srgbClr val="000000"/>
                </a:solidFill>
              </a:rPr>
              <a:pPr algn="r"/>
              <a:t>7</a:t>
            </a:fld>
            <a:endParaRPr lang="en-US" altLang="x-none" sz="1300">
              <a:solidFill>
                <a:srgbClr val="000000"/>
              </a:solidFill>
            </a:endParaRPr>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409069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40AACF44-507D-4841-B67F-B71E4A7CC8DF}" type="slidenum">
              <a:rPr lang="en-US" altLang="x-none" sz="1300">
                <a:solidFill>
                  <a:srgbClr val="000000"/>
                </a:solidFill>
              </a:rPr>
              <a:pPr algn="r"/>
              <a:t>8</a:t>
            </a:fld>
            <a:endParaRPr lang="en-US" altLang="x-none" sz="1300">
              <a:solidFill>
                <a:srgbClr val="000000"/>
              </a:solidFill>
            </a:endParaRPr>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3355409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66788">
              <a:defRPr sz="2400">
                <a:solidFill>
                  <a:schemeClr val="tx1"/>
                </a:solidFill>
                <a:latin typeface="Times New Roman" charset="0"/>
                <a:ea typeface="ＭＳ Ｐゴシック" charset="-128"/>
              </a:defRPr>
            </a:lvl1pPr>
            <a:lvl2pPr marL="742950" indent="-285750" algn="ctr" defTabSz="966788">
              <a:defRPr sz="2400">
                <a:solidFill>
                  <a:schemeClr val="tx1"/>
                </a:solidFill>
                <a:latin typeface="Times New Roman" charset="0"/>
                <a:ea typeface="ＭＳ Ｐゴシック" charset="-128"/>
              </a:defRPr>
            </a:lvl2pPr>
            <a:lvl3pPr marL="1143000" indent="-228600" algn="ctr" defTabSz="966788">
              <a:defRPr sz="2400">
                <a:solidFill>
                  <a:schemeClr val="tx1"/>
                </a:solidFill>
                <a:latin typeface="Times New Roman" charset="0"/>
                <a:ea typeface="ＭＳ Ｐゴシック" charset="-128"/>
              </a:defRPr>
            </a:lvl3pPr>
            <a:lvl4pPr marL="1600200" indent="-228600" algn="ctr" defTabSz="966788">
              <a:defRPr sz="2400">
                <a:solidFill>
                  <a:schemeClr val="tx1"/>
                </a:solidFill>
                <a:latin typeface="Times New Roman" charset="0"/>
                <a:ea typeface="ＭＳ Ｐゴシック" charset="-128"/>
              </a:defRPr>
            </a:lvl4pPr>
            <a:lvl5pPr marL="2057400" indent="-228600" algn="ctr" defTabSz="966788">
              <a:defRPr sz="2400">
                <a:solidFill>
                  <a:schemeClr val="tx1"/>
                </a:solidFill>
                <a:latin typeface="Times New Roman" charset="0"/>
                <a:ea typeface="ＭＳ Ｐゴシック" charset="-128"/>
              </a:defRPr>
            </a:lvl5pPr>
            <a:lvl6pPr marL="25146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66788" eaLnBrk="0" fontAlgn="base" hangingPunct="0">
              <a:spcBef>
                <a:spcPct val="0"/>
              </a:spcBef>
              <a:spcAft>
                <a:spcPct val="0"/>
              </a:spcAft>
              <a:defRPr sz="2400">
                <a:solidFill>
                  <a:schemeClr val="tx1"/>
                </a:solidFill>
                <a:latin typeface="Times New Roman" charset="0"/>
                <a:ea typeface="ＭＳ Ｐゴシック" charset="-128"/>
              </a:defRPr>
            </a:lvl9pPr>
          </a:lstStyle>
          <a:p>
            <a:pPr algn="r"/>
            <a:fld id="{507A4886-217A-634B-BD5F-8D59E419A9DE}" type="slidenum">
              <a:rPr lang="en-US" altLang="x-none" sz="1300">
                <a:solidFill>
                  <a:srgbClr val="000000"/>
                </a:solidFill>
              </a:rPr>
              <a:pPr algn="r"/>
              <a:t>10</a:t>
            </a:fld>
            <a:endParaRPr lang="en-US" altLang="x-none" sz="1300">
              <a:solidFill>
                <a:srgbClr val="000000"/>
              </a:solidFill>
            </a:endParaRPr>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latin typeface="Times New Roman" charset="0"/>
              <a:ea typeface="ＭＳ Ｐゴシック" charset="-128"/>
            </a:endParaRPr>
          </a:p>
        </p:txBody>
      </p:sp>
    </p:spTree>
    <p:extLst>
      <p:ext uri="{BB962C8B-B14F-4D97-AF65-F5344CB8AC3E}">
        <p14:creationId xmlns:p14="http://schemas.microsoft.com/office/powerpoint/2010/main" val="2016569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448" y="2129656"/>
            <a:ext cx="7771132" cy="1470477"/>
          </a:xfrm>
        </p:spPr>
        <p:txBody>
          <a:bodyPr/>
          <a:lstStyle/>
          <a:p>
            <a:r>
              <a:rPr lang="en-US"/>
              <a:t>Click to edit Master title style</a:t>
            </a:r>
          </a:p>
        </p:txBody>
      </p:sp>
      <p:sp>
        <p:nvSpPr>
          <p:cNvPr id="3" name="Subtitle 2"/>
          <p:cNvSpPr>
            <a:spLocks noGrp="1"/>
          </p:cNvSpPr>
          <p:nvPr>
            <p:ph type="subTitle" idx="1"/>
          </p:nvPr>
        </p:nvSpPr>
        <p:spPr>
          <a:xfrm>
            <a:off x="1371297" y="3886940"/>
            <a:ext cx="6401434" cy="1752530"/>
          </a:xfrm>
        </p:spPr>
        <p:txBody>
          <a:bodyPr/>
          <a:lstStyle>
            <a:lvl1pPr marL="0" indent="0" algn="ctr">
              <a:buNone/>
              <a:defRPr/>
            </a:lvl1pPr>
            <a:lvl2pPr marL="455860" indent="0" algn="ctr">
              <a:buNone/>
              <a:defRPr/>
            </a:lvl2pPr>
            <a:lvl3pPr marL="911722" indent="0" algn="ctr">
              <a:buNone/>
              <a:defRPr/>
            </a:lvl3pPr>
            <a:lvl4pPr marL="1367583" indent="0" algn="ctr">
              <a:buNone/>
              <a:defRPr/>
            </a:lvl4pPr>
            <a:lvl5pPr marL="1823446" indent="0" algn="ctr">
              <a:buNone/>
              <a:defRPr/>
            </a:lvl5pPr>
            <a:lvl6pPr marL="2279306" indent="0" algn="ctr">
              <a:buNone/>
              <a:defRPr/>
            </a:lvl6pPr>
            <a:lvl7pPr marL="2735167" indent="0" algn="ctr">
              <a:buNone/>
              <a:defRPr/>
            </a:lvl7pPr>
            <a:lvl8pPr marL="3191028" indent="0" algn="ctr">
              <a:buNone/>
              <a:defRPr/>
            </a:lvl8pPr>
            <a:lvl9pPr marL="3646890" indent="0" algn="ctr">
              <a:buNone/>
              <a:defRPr/>
            </a:lvl9pPr>
          </a:lstStyle>
          <a:p>
            <a:r>
              <a:rPr lang="en-US"/>
              <a:t>Click to edit Master subtitle style</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0D752A57-608D-4846-9AD2-D850A31F07C0}" type="slidenum">
              <a:rPr lang="en-US" altLang="x-none"/>
              <a:pPr/>
              <a:t>‹#›</a:t>
            </a:fld>
            <a:endParaRPr lang="en-US" altLang="x-none"/>
          </a:p>
        </p:txBody>
      </p:sp>
    </p:spTree>
    <p:extLst>
      <p:ext uri="{BB962C8B-B14F-4D97-AF65-F5344CB8AC3E}">
        <p14:creationId xmlns:p14="http://schemas.microsoft.com/office/powerpoint/2010/main" val="1086753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2202007F-5353-2345-A61F-1DAFDFE04111}" type="slidenum">
              <a:rPr lang="en-US" altLang="x-none"/>
              <a:pPr/>
              <a:t>‹#›</a:t>
            </a:fld>
            <a:endParaRPr lang="en-US" altLang="x-none"/>
          </a:p>
        </p:txBody>
      </p:sp>
    </p:spTree>
    <p:extLst>
      <p:ext uri="{BB962C8B-B14F-4D97-AF65-F5344CB8AC3E}">
        <p14:creationId xmlns:p14="http://schemas.microsoft.com/office/powerpoint/2010/main" val="1952472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3400" y="228191"/>
            <a:ext cx="1941991" cy="601976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2674" y="228191"/>
            <a:ext cx="5678538" cy="60197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E48D6525-BE66-1246-9B19-8A1F0F703A26}" type="slidenum">
              <a:rPr lang="en-US" altLang="x-none"/>
              <a:pPr/>
              <a:t>‹#›</a:t>
            </a:fld>
            <a:endParaRPr lang="en-US" altLang="x-none"/>
          </a:p>
        </p:txBody>
      </p:sp>
    </p:spTree>
    <p:extLst>
      <p:ext uri="{BB962C8B-B14F-4D97-AF65-F5344CB8AC3E}">
        <p14:creationId xmlns:p14="http://schemas.microsoft.com/office/powerpoint/2010/main" val="1654223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2660" y="228178"/>
            <a:ext cx="7772718" cy="1144056"/>
          </a:xfrm>
        </p:spPr>
        <p:txBody>
          <a:bodyPr/>
          <a:lstStyle/>
          <a:p>
            <a:r>
              <a:rPr lang="en-US"/>
              <a:t>Click to edit Master title style</a:t>
            </a:r>
          </a:p>
        </p:txBody>
      </p:sp>
      <p:sp>
        <p:nvSpPr>
          <p:cNvPr id="3" name="Text Placeholder 2"/>
          <p:cNvSpPr>
            <a:spLocks noGrp="1"/>
          </p:cNvSpPr>
          <p:nvPr>
            <p:ph type="body" sz="half" idx="1"/>
          </p:nvPr>
        </p:nvSpPr>
        <p:spPr>
          <a:xfrm>
            <a:off x="532674" y="1600415"/>
            <a:ext cx="3809472" cy="4647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4334" y="1600415"/>
            <a:ext cx="3811057" cy="4647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7D427E37-B0FF-BE4B-A15F-FDB2EFA499CE}" type="slidenum">
              <a:rPr lang="en-US" altLang="x-none"/>
              <a:pPr/>
              <a:t>‹#›</a:t>
            </a:fld>
            <a:endParaRPr lang="en-US" altLang="x-none"/>
          </a:p>
        </p:txBody>
      </p:sp>
    </p:spTree>
    <p:extLst>
      <p:ext uri="{BB962C8B-B14F-4D97-AF65-F5344CB8AC3E}">
        <p14:creationId xmlns:p14="http://schemas.microsoft.com/office/powerpoint/2010/main" val="12083981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fld id="{FE8267B1-F28C-234A-A954-FBCD80C3284C}" type="slidenum">
              <a:rPr lang="en-US" altLang="en-US"/>
              <a:pPr>
                <a:defRPr/>
              </a:pPr>
              <a:t>‹#›</a:t>
            </a:fld>
            <a:endParaRPr lang="en-US" altLang="en-US"/>
          </a:p>
        </p:txBody>
      </p:sp>
    </p:spTree>
    <p:extLst>
      <p:ext uri="{BB962C8B-B14F-4D97-AF65-F5344CB8AC3E}">
        <p14:creationId xmlns:p14="http://schemas.microsoft.com/office/powerpoint/2010/main" val="2013962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4CC442E-A3EF-3540-9151-FED5573EA0F3}" type="slidenum">
              <a:rPr lang="en-US" altLang="en-US"/>
              <a:pPr>
                <a:defRPr/>
              </a:pPr>
              <a:t>‹#›</a:t>
            </a:fld>
            <a:endParaRPr lang="en-US" altLang="en-US"/>
          </a:p>
        </p:txBody>
      </p:sp>
    </p:spTree>
    <p:extLst>
      <p:ext uri="{BB962C8B-B14F-4D97-AF65-F5344CB8AC3E}">
        <p14:creationId xmlns:p14="http://schemas.microsoft.com/office/powerpoint/2010/main" val="2010516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1ABF48EE-A817-AA49-B472-401227490CD0}" type="slidenum">
              <a:rPr lang="en-US" altLang="en-US"/>
              <a:pPr>
                <a:defRPr/>
              </a:pPr>
              <a:t>‹#›</a:t>
            </a:fld>
            <a:endParaRPr lang="en-US" altLang="en-US"/>
          </a:p>
        </p:txBody>
      </p:sp>
    </p:spTree>
    <p:extLst>
      <p:ext uri="{BB962C8B-B14F-4D97-AF65-F5344CB8AC3E}">
        <p14:creationId xmlns:p14="http://schemas.microsoft.com/office/powerpoint/2010/main" val="190746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600200"/>
            <a:ext cx="3962400" cy="478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962400" cy="478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A0B01FE0-B426-7E4D-A359-D11F02A9B53B}" type="slidenum">
              <a:rPr lang="en-US" altLang="en-US"/>
              <a:pPr>
                <a:defRPr/>
              </a:pPr>
              <a:t>‹#›</a:t>
            </a:fld>
            <a:endParaRPr lang="en-US" altLang="en-US"/>
          </a:p>
        </p:txBody>
      </p:sp>
    </p:spTree>
    <p:extLst>
      <p:ext uri="{BB962C8B-B14F-4D97-AF65-F5344CB8AC3E}">
        <p14:creationId xmlns:p14="http://schemas.microsoft.com/office/powerpoint/2010/main" val="382048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9199B6F9-A4A4-BA4C-8D94-418C0F516FA2}" type="slidenum">
              <a:rPr lang="en-US" altLang="en-US"/>
              <a:pPr>
                <a:defRPr/>
              </a:pPr>
              <a:t>‹#›</a:t>
            </a:fld>
            <a:endParaRPr lang="en-US" altLang="en-US"/>
          </a:p>
        </p:txBody>
      </p:sp>
    </p:spTree>
    <p:extLst>
      <p:ext uri="{BB962C8B-B14F-4D97-AF65-F5344CB8AC3E}">
        <p14:creationId xmlns:p14="http://schemas.microsoft.com/office/powerpoint/2010/main" val="175468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0DE0EAD2-50A2-C44C-87B5-CC1241096B9E}" type="slidenum">
              <a:rPr lang="en-US" altLang="en-US"/>
              <a:pPr>
                <a:defRPr/>
              </a:pPr>
              <a:t>‹#›</a:t>
            </a:fld>
            <a:endParaRPr lang="en-US" altLang="en-US"/>
          </a:p>
        </p:txBody>
      </p:sp>
    </p:spTree>
    <p:extLst>
      <p:ext uri="{BB962C8B-B14F-4D97-AF65-F5344CB8AC3E}">
        <p14:creationId xmlns:p14="http://schemas.microsoft.com/office/powerpoint/2010/main" val="9895835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9575802E-658D-BD4C-8FD8-2A032DC3E1CD}" type="slidenum">
              <a:rPr lang="en-US" altLang="en-US"/>
              <a:pPr>
                <a:defRPr/>
              </a:pPr>
              <a:t>‹#›</a:t>
            </a:fld>
            <a:endParaRPr lang="en-US" altLang="en-US"/>
          </a:p>
        </p:txBody>
      </p:sp>
    </p:spTree>
    <p:extLst>
      <p:ext uri="{BB962C8B-B14F-4D97-AF65-F5344CB8AC3E}">
        <p14:creationId xmlns:p14="http://schemas.microsoft.com/office/powerpoint/2010/main" val="1737659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D925A599-CC33-7E4D-8C4D-B495C4836CF6}" type="slidenum">
              <a:rPr lang="en-US" altLang="x-none"/>
              <a:pPr/>
              <a:t>‹#›</a:t>
            </a:fld>
            <a:endParaRPr lang="en-US" altLang="x-none"/>
          </a:p>
        </p:txBody>
      </p:sp>
    </p:spTree>
    <p:extLst>
      <p:ext uri="{BB962C8B-B14F-4D97-AF65-F5344CB8AC3E}">
        <p14:creationId xmlns:p14="http://schemas.microsoft.com/office/powerpoint/2010/main" val="720312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82EE87D-B49A-824C-905A-453DC176E954}" type="slidenum">
              <a:rPr lang="en-US" altLang="en-US"/>
              <a:pPr>
                <a:defRPr/>
              </a:pPr>
              <a:t>‹#›</a:t>
            </a:fld>
            <a:endParaRPr lang="en-US" altLang="en-US"/>
          </a:p>
        </p:txBody>
      </p:sp>
    </p:spTree>
    <p:extLst>
      <p:ext uri="{BB962C8B-B14F-4D97-AF65-F5344CB8AC3E}">
        <p14:creationId xmlns:p14="http://schemas.microsoft.com/office/powerpoint/2010/main" val="84086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9E7C2D4-7EE5-6341-83A0-8B1A4A0D8575}" type="slidenum">
              <a:rPr lang="en-US" altLang="en-US"/>
              <a:pPr>
                <a:defRPr/>
              </a:pPr>
              <a:t>‹#›</a:t>
            </a:fld>
            <a:endParaRPr lang="en-US" altLang="en-US"/>
          </a:p>
        </p:txBody>
      </p:sp>
    </p:spTree>
    <p:extLst>
      <p:ext uri="{BB962C8B-B14F-4D97-AF65-F5344CB8AC3E}">
        <p14:creationId xmlns:p14="http://schemas.microsoft.com/office/powerpoint/2010/main" val="1448106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88C3BE4-8263-2F45-88B4-6B68A8204A04}" type="slidenum">
              <a:rPr lang="en-US" altLang="en-US"/>
              <a:pPr>
                <a:defRPr/>
              </a:pPr>
              <a:t>‹#›</a:t>
            </a:fld>
            <a:endParaRPr lang="en-US" altLang="en-US"/>
          </a:p>
        </p:txBody>
      </p:sp>
    </p:spTree>
    <p:extLst>
      <p:ext uri="{BB962C8B-B14F-4D97-AF65-F5344CB8AC3E}">
        <p14:creationId xmlns:p14="http://schemas.microsoft.com/office/powerpoint/2010/main" val="19001458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2019300" cy="615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228600"/>
            <a:ext cx="5905500" cy="615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ECB2E20A-176D-7040-9154-C5AD722D29EC}" type="slidenum">
              <a:rPr lang="en-US" altLang="en-US"/>
              <a:pPr>
                <a:defRPr/>
              </a:pPr>
              <a:t>‹#›</a:t>
            </a:fld>
            <a:endParaRPr lang="en-US" altLang="en-US"/>
          </a:p>
        </p:txBody>
      </p:sp>
    </p:spTree>
    <p:extLst>
      <p:ext uri="{BB962C8B-B14F-4D97-AF65-F5344CB8AC3E}">
        <p14:creationId xmlns:p14="http://schemas.microsoft.com/office/powerpoint/2010/main" val="679250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96" y="4406678"/>
            <a:ext cx="7771132" cy="136272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896" y="2906107"/>
            <a:ext cx="7771132" cy="1500584"/>
          </a:xfrm>
        </p:spPr>
        <p:txBody>
          <a:bodyPr anchor="b"/>
          <a:lstStyle>
            <a:lvl1pPr marL="0" indent="0">
              <a:buNone/>
              <a:defRPr sz="2000"/>
            </a:lvl1pPr>
            <a:lvl2pPr marL="455860" indent="0">
              <a:buNone/>
              <a:defRPr sz="1800"/>
            </a:lvl2pPr>
            <a:lvl3pPr marL="911722" indent="0">
              <a:buNone/>
              <a:defRPr sz="1600"/>
            </a:lvl3pPr>
            <a:lvl4pPr marL="1367583" indent="0">
              <a:buNone/>
              <a:defRPr sz="1400"/>
            </a:lvl4pPr>
            <a:lvl5pPr marL="1823446" indent="0">
              <a:buNone/>
              <a:defRPr sz="1400"/>
            </a:lvl5pPr>
            <a:lvl6pPr marL="2279306" indent="0">
              <a:buNone/>
              <a:defRPr sz="1400"/>
            </a:lvl6pPr>
            <a:lvl7pPr marL="2735167" indent="0">
              <a:buNone/>
              <a:defRPr sz="1400"/>
            </a:lvl7pPr>
            <a:lvl8pPr marL="3191028" indent="0">
              <a:buNone/>
              <a:defRPr sz="1400"/>
            </a:lvl8pPr>
            <a:lvl9pPr marL="3646890" indent="0">
              <a:buNone/>
              <a:defRPr sz="1400"/>
            </a:lvl9pPr>
          </a:lstStyle>
          <a:p>
            <a:pPr lvl="0"/>
            <a:r>
              <a:rPr lang="en-US"/>
              <a:t>Click to edit Master text styles</a:t>
            </a:r>
          </a:p>
        </p:txBody>
      </p:sp>
      <p:sp>
        <p:nvSpPr>
          <p:cNvPr id="4" name="Rectangle 10"/>
          <p:cNvSpPr>
            <a:spLocks noGrp="1" noChangeArrowheads="1"/>
          </p:cNvSpPr>
          <p:nvPr>
            <p:ph type="dt" sz="half" idx="10"/>
          </p:nvPr>
        </p:nvSpPr>
        <p:spPr/>
        <p:txBody>
          <a:bodyPr/>
          <a:lstStyle>
            <a:lvl1pPr>
              <a:defRPr/>
            </a:lvl1pPr>
          </a:lstStyle>
          <a:p>
            <a:endParaRPr lang="en-US" altLang="x-none"/>
          </a:p>
        </p:txBody>
      </p:sp>
      <p:sp>
        <p:nvSpPr>
          <p:cNvPr id="5"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6" name="Rectangle 12"/>
          <p:cNvSpPr>
            <a:spLocks noGrp="1" noChangeArrowheads="1"/>
          </p:cNvSpPr>
          <p:nvPr>
            <p:ph type="sldNum" sz="quarter" idx="12"/>
          </p:nvPr>
        </p:nvSpPr>
        <p:spPr/>
        <p:txBody>
          <a:bodyPr/>
          <a:lstStyle>
            <a:lvl1pPr>
              <a:defRPr/>
            </a:lvl1pPr>
          </a:lstStyle>
          <a:p>
            <a:fld id="{D0E012A1-B92D-FE48-8EB4-9DD9A2218CC0}" type="slidenum">
              <a:rPr lang="en-US" altLang="x-none"/>
              <a:pPr/>
              <a:t>‹#›</a:t>
            </a:fld>
            <a:endParaRPr lang="en-US" altLang="x-none"/>
          </a:p>
        </p:txBody>
      </p:sp>
    </p:spTree>
    <p:extLst>
      <p:ext uri="{BB962C8B-B14F-4D97-AF65-F5344CB8AC3E}">
        <p14:creationId xmlns:p14="http://schemas.microsoft.com/office/powerpoint/2010/main" val="923020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2674" y="1600415"/>
            <a:ext cx="3809472" cy="4647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4334" y="1600415"/>
            <a:ext cx="3811057" cy="46475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CC730498-AE79-BE45-96D5-B15E75DF3F04}" type="slidenum">
              <a:rPr lang="en-US" altLang="x-none"/>
              <a:pPr/>
              <a:t>‹#›</a:t>
            </a:fld>
            <a:endParaRPr lang="en-US" altLang="x-none"/>
          </a:p>
        </p:txBody>
      </p:sp>
    </p:spTree>
    <p:extLst>
      <p:ext uri="{BB962C8B-B14F-4D97-AF65-F5344CB8AC3E}">
        <p14:creationId xmlns:p14="http://schemas.microsoft.com/office/powerpoint/2010/main" val="193213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566" y="274131"/>
            <a:ext cx="8230868" cy="1144056"/>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6566" y="1535444"/>
            <a:ext cx="4040926" cy="640165"/>
          </a:xfrm>
        </p:spPr>
        <p:txBody>
          <a:bodyPr anchor="b"/>
          <a:lstStyle>
            <a:lvl1pPr marL="0" indent="0">
              <a:buNone/>
              <a:defRPr sz="2400" b="1"/>
            </a:lvl1pPr>
            <a:lvl2pPr marL="455860" indent="0">
              <a:buNone/>
              <a:defRPr sz="2000" b="1"/>
            </a:lvl2pPr>
            <a:lvl3pPr marL="911722" indent="0">
              <a:buNone/>
              <a:defRPr sz="1800" b="1"/>
            </a:lvl3pPr>
            <a:lvl4pPr marL="1367583" indent="0">
              <a:buNone/>
              <a:defRPr sz="1600" b="1"/>
            </a:lvl4pPr>
            <a:lvl5pPr marL="1823446" indent="0">
              <a:buNone/>
              <a:defRPr sz="1600" b="1"/>
            </a:lvl5pPr>
            <a:lvl6pPr marL="2279306" indent="0">
              <a:buNone/>
              <a:defRPr sz="1600" b="1"/>
            </a:lvl6pPr>
            <a:lvl7pPr marL="2735167" indent="0">
              <a:buNone/>
              <a:defRPr sz="1600" b="1"/>
            </a:lvl7pPr>
            <a:lvl8pPr marL="3191028" indent="0">
              <a:buNone/>
              <a:defRPr sz="1600" b="1"/>
            </a:lvl8pPr>
            <a:lvl9pPr marL="3646890" indent="0">
              <a:buNone/>
              <a:defRPr sz="1600" b="1"/>
            </a:lvl9pPr>
          </a:lstStyle>
          <a:p>
            <a:pPr lvl="0"/>
            <a:r>
              <a:rPr lang="en-US"/>
              <a:t>Click to edit Master text styles</a:t>
            </a:r>
          </a:p>
        </p:txBody>
      </p:sp>
      <p:sp>
        <p:nvSpPr>
          <p:cNvPr id="4" name="Content Placeholder 3"/>
          <p:cNvSpPr>
            <a:spLocks noGrp="1"/>
          </p:cNvSpPr>
          <p:nvPr>
            <p:ph sz="half" idx="2"/>
          </p:nvPr>
        </p:nvSpPr>
        <p:spPr>
          <a:xfrm>
            <a:off x="456566" y="2175609"/>
            <a:ext cx="4040926" cy="39503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24" y="1535444"/>
            <a:ext cx="4042510" cy="640165"/>
          </a:xfrm>
        </p:spPr>
        <p:txBody>
          <a:bodyPr anchor="b"/>
          <a:lstStyle>
            <a:lvl1pPr marL="0" indent="0">
              <a:buNone/>
              <a:defRPr sz="2400" b="1"/>
            </a:lvl1pPr>
            <a:lvl2pPr marL="455860" indent="0">
              <a:buNone/>
              <a:defRPr sz="2000" b="1"/>
            </a:lvl2pPr>
            <a:lvl3pPr marL="911722" indent="0">
              <a:buNone/>
              <a:defRPr sz="1800" b="1"/>
            </a:lvl3pPr>
            <a:lvl4pPr marL="1367583" indent="0">
              <a:buNone/>
              <a:defRPr sz="1600" b="1"/>
            </a:lvl4pPr>
            <a:lvl5pPr marL="1823446" indent="0">
              <a:buNone/>
              <a:defRPr sz="1600" b="1"/>
            </a:lvl5pPr>
            <a:lvl6pPr marL="2279306" indent="0">
              <a:buNone/>
              <a:defRPr sz="1600" b="1"/>
            </a:lvl6pPr>
            <a:lvl7pPr marL="2735167" indent="0">
              <a:buNone/>
              <a:defRPr sz="1600" b="1"/>
            </a:lvl7pPr>
            <a:lvl8pPr marL="3191028" indent="0">
              <a:buNone/>
              <a:defRPr sz="1600" b="1"/>
            </a:lvl8pPr>
            <a:lvl9pPr marL="364689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4924" y="2175609"/>
            <a:ext cx="4042510" cy="39503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p:cNvSpPr>
            <a:spLocks noGrp="1" noChangeArrowheads="1"/>
          </p:cNvSpPr>
          <p:nvPr>
            <p:ph type="dt" sz="half" idx="10"/>
          </p:nvPr>
        </p:nvSpPr>
        <p:spPr/>
        <p:txBody>
          <a:bodyPr/>
          <a:lstStyle>
            <a:lvl1pPr>
              <a:defRPr/>
            </a:lvl1pPr>
          </a:lstStyle>
          <a:p>
            <a:endParaRPr lang="en-US" altLang="x-none"/>
          </a:p>
        </p:txBody>
      </p:sp>
      <p:sp>
        <p:nvSpPr>
          <p:cNvPr id="8"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9" name="Rectangle 12"/>
          <p:cNvSpPr>
            <a:spLocks noGrp="1" noChangeArrowheads="1"/>
          </p:cNvSpPr>
          <p:nvPr>
            <p:ph type="sldNum" sz="quarter" idx="12"/>
          </p:nvPr>
        </p:nvSpPr>
        <p:spPr/>
        <p:txBody>
          <a:bodyPr/>
          <a:lstStyle>
            <a:lvl1pPr>
              <a:defRPr/>
            </a:lvl1pPr>
          </a:lstStyle>
          <a:p>
            <a:fld id="{2B8CD696-6A5B-3C40-BA90-C28B62DAFFA2}" type="slidenum">
              <a:rPr lang="en-US" altLang="x-none"/>
              <a:pPr/>
              <a:t>‹#›</a:t>
            </a:fld>
            <a:endParaRPr lang="en-US" altLang="x-none"/>
          </a:p>
        </p:txBody>
      </p:sp>
    </p:spTree>
    <p:extLst>
      <p:ext uri="{BB962C8B-B14F-4D97-AF65-F5344CB8AC3E}">
        <p14:creationId xmlns:p14="http://schemas.microsoft.com/office/powerpoint/2010/main" val="1309945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p:cNvSpPr>
            <a:spLocks noGrp="1" noChangeArrowheads="1"/>
          </p:cNvSpPr>
          <p:nvPr>
            <p:ph type="dt" sz="half" idx="10"/>
          </p:nvPr>
        </p:nvSpPr>
        <p:spPr/>
        <p:txBody>
          <a:bodyPr/>
          <a:lstStyle>
            <a:lvl1pPr>
              <a:defRPr/>
            </a:lvl1pPr>
          </a:lstStyle>
          <a:p>
            <a:endParaRPr lang="en-US" altLang="x-none"/>
          </a:p>
        </p:txBody>
      </p:sp>
      <p:sp>
        <p:nvSpPr>
          <p:cNvPr id="4"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5" name="Rectangle 12"/>
          <p:cNvSpPr>
            <a:spLocks noGrp="1" noChangeArrowheads="1"/>
          </p:cNvSpPr>
          <p:nvPr>
            <p:ph type="sldNum" sz="quarter" idx="12"/>
          </p:nvPr>
        </p:nvSpPr>
        <p:spPr/>
        <p:txBody>
          <a:bodyPr/>
          <a:lstStyle>
            <a:lvl1pPr>
              <a:defRPr/>
            </a:lvl1pPr>
          </a:lstStyle>
          <a:p>
            <a:fld id="{51B6A1D6-5A67-8647-88E0-E3A073C06BF1}" type="slidenum">
              <a:rPr lang="en-US" altLang="x-none"/>
              <a:pPr/>
              <a:t>‹#›</a:t>
            </a:fld>
            <a:endParaRPr lang="en-US" altLang="x-none"/>
          </a:p>
        </p:txBody>
      </p:sp>
    </p:spTree>
    <p:extLst>
      <p:ext uri="{BB962C8B-B14F-4D97-AF65-F5344CB8AC3E}">
        <p14:creationId xmlns:p14="http://schemas.microsoft.com/office/powerpoint/2010/main" val="258190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p:txBody>
          <a:bodyPr/>
          <a:lstStyle>
            <a:lvl1pPr>
              <a:defRPr/>
            </a:lvl1pPr>
          </a:lstStyle>
          <a:p>
            <a:endParaRPr lang="en-US" altLang="x-none"/>
          </a:p>
        </p:txBody>
      </p:sp>
      <p:sp>
        <p:nvSpPr>
          <p:cNvPr id="3"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4" name="Rectangle 12"/>
          <p:cNvSpPr>
            <a:spLocks noGrp="1" noChangeArrowheads="1"/>
          </p:cNvSpPr>
          <p:nvPr>
            <p:ph type="sldNum" sz="quarter" idx="12"/>
          </p:nvPr>
        </p:nvSpPr>
        <p:spPr/>
        <p:txBody>
          <a:bodyPr/>
          <a:lstStyle>
            <a:lvl1pPr>
              <a:defRPr/>
            </a:lvl1pPr>
          </a:lstStyle>
          <a:p>
            <a:fld id="{37EB7456-F267-5C4C-AD02-446DDDC385E0}" type="slidenum">
              <a:rPr lang="en-US" altLang="x-none"/>
              <a:pPr/>
              <a:t>‹#›</a:t>
            </a:fld>
            <a:endParaRPr lang="en-US" altLang="x-none"/>
          </a:p>
        </p:txBody>
      </p:sp>
    </p:spTree>
    <p:extLst>
      <p:ext uri="{BB962C8B-B14F-4D97-AF65-F5344CB8AC3E}">
        <p14:creationId xmlns:p14="http://schemas.microsoft.com/office/powerpoint/2010/main" val="1491976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566" y="272559"/>
            <a:ext cx="3008896" cy="116307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4862" y="272559"/>
            <a:ext cx="5112586" cy="58533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6566" y="1435617"/>
            <a:ext cx="3008896" cy="4690314"/>
          </a:xfrm>
        </p:spPr>
        <p:txBody>
          <a:bodyPr/>
          <a:lstStyle>
            <a:lvl1pPr marL="0" indent="0">
              <a:buNone/>
              <a:defRPr sz="1400"/>
            </a:lvl1pPr>
            <a:lvl2pPr marL="455860" indent="0">
              <a:buNone/>
              <a:defRPr sz="1200"/>
            </a:lvl2pPr>
            <a:lvl3pPr marL="911722" indent="0">
              <a:buNone/>
              <a:defRPr sz="1000"/>
            </a:lvl3pPr>
            <a:lvl4pPr marL="1367583" indent="0">
              <a:buNone/>
              <a:defRPr sz="900"/>
            </a:lvl4pPr>
            <a:lvl5pPr marL="1823446" indent="0">
              <a:buNone/>
              <a:defRPr sz="900"/>
            </a:lvl5pPr>
            <a:lvl6pPr marL="2279306" indent="0">
              <a:buNone/>
              <a:defRPr sz="900"/>
            </a:lvl6pPr>
            <a:lvl7pPr marL="2735167" indent="0">
              <a:buNone/>
              <a:defRPr sz="900"/>
            </a:lvl7pPr>
            <a:lvl8pPr marL="3191028" indent="0">
              <a:buNone/>
              <a:defRPr sz="900"/>
            </a:lvl8pPr>
            <a:lvl9pPr marL="364689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8AAB5703-EA52-1B42-A93E-243266C15442}" type="slidenum">
              <a:rPr lang="en-US" altLang="x-none"/>
              <a:pPr/>
              <a:t>‹#›</a:t>
            </a:fld>
            <a:endParaRPr lang="en-US" altLang="x-none"/>
          </a:p>
        </p:txBody>
      </p:sp>
    </p:spTree>
    <p:extLst>
      <p:ext uri="{BB962C8B-B14F-4D97-AF65-F5344CB8AC3E}">
        <p14:creationId xmlns:p14="http://schemas.microsoft.com/office/powerpoint/2010/main" val="163272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973" y="4801234"/>
            <a:ext cx="5485132" cy="56569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973" y="613228"/>
            <a:ext cx="5485132" cy="4115116"/>
          </a:xfrm>
        </p:spPr>
        <p:txBody>
          <a:bodyPr/>
          <a:lstStyle>
            <a:lvl1pPr marL="0" indent="0">
              <a:buNone/>
              <a:defRPr sz="3200"/>
            </a:lvl1pPr>
            <a:lvl2pPr marL="455860" indent="0">
              <a:buNone/>
              <a:defRPr sz="2800"/>
            </a:lvl2pPr>
            <a:lvl3pPr marL="911722" indent="0">
              <a:buNone/>
              <a:defRPr sz="2400"/>
            </a:lvl3pPr>
            <a:lvl4pPr marL="1367583" indent="0">
              <a:buNone/>
              <a:defRPr sz="2000"/>
            </a:lvl4pPr>
            <a:lvl5pPr marL="1823446" indent="0">
              <a:buNone/>
              <a:defRPr sz="2000"/>
            </a:lvl5pPr>
            <a:lvl6pPr marL="2279306" indent="0">
              <a:buNone/>
              <a:defRPr sz="2000"/>
            </a:lvl6pPr>
            <a:lvl7pPr marL="2735167" indent="0">
              <a:buNone/>
              <a:defRPr sz="2000"/>
            </a:lvl7pPr>
            <a:lvl8pPr marL="3191028" indent="0">
              <a:buNone/>
              <a:defRPr sz="2000"/>
            </a:lvl8pPr>
            <a:lvl9pPr marL="3646890" indent="0">
              <a:buNone/>
              <a:defRPr sz="2000"/>
            </a:lvl9pPr>
          </a:lstStyle>
          <a:p>
            <a:pPr lvl="0"/>
            <a:endParaRPr lang="en-US" noProof="0"/>
          </a:p>
        </p:txBody>
      </p:sp>
      <p:sp>
        <p:nvSpPr>
          <p:cNvPr id="4" name="Text Placeholder 3"/>
          <p:cNvSpPr>
            <a:spLocks noGrp="1"/>
          </p:cNvSpPr>
          <p:nvPr>
            <p:ph type="body" sz="half" idx="2"/>
          </p:nvPr>
        </p:nvSpPr>
        <p:spPr>
          <a:xfrm>
            <a:off x="1792973" y="5366924"/>
            <a:ext cx="5485132" cy="804959"/>
          </a:xfrm>
        </p:spPr>
        <p:txBody>
          <a:bodyPr/>
          <a:lstStyle>
            <a:lvl1pPr marL="0" indent="0">
              <a:buNone/>
              <a:defRPr sz="1400"/>
            </a:lvl1pPr>
            <a:lvl2pPr marL="455860" indent="0">
              <a:buNone/>
              <a:defRPr sz="1200"/>
            </a:lvl2pPr>
            <a:lvl3pPr marL="911722" indent="0">
              <a:buNone/>
              <a:defRPr sz="1000"/>
            </a:lvl3pPr>
            <a:lvl4pPr marL="1367583" indent="0">
              <a:buNone/>
              <a:defRPr sz="900"/>
            </a:lvl4pPr>
            <a:lvl5pPr marL="1823446" indent="0">
              <a:buNone/>
              <a:defRPr sz="900"/>
            </a:lvl5pPr>
            <a:lvl6pPr marL="2279306" indent="0">
              <a:buNone/>
              <a:defRPr sz="900"/>
            </a:lvl6pPr>
            <a:lvl7pPr marL="2735167" indent="0">
              <a:buNone/>
              <a:defRPr sz="900"/>
            </a:lvl7pPr>
            <a:lvl8pPr marL="3191028" indent="0">
              <a:buNone/>
              <a:defRPr sz="900"/>
            </a:lvl8pPr>
            <a:lvl9pPr marL="364689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p:txBody>
          <a:bodyPr/>
          <a:lstStyle>
            <a:lvl1pPr>
              <a:defRPr/>
            </a:lvl1pPr>
          </a:lstStyle>
          <a:p>
            <a:endParaRPr lang="en-US" altLang="x-none"/>
          </a:p>
        </p:txBody>
      </p:sp>
      <p:sp>
        <p:nvSpPr>
          <p:cNvPr id="6" name="Rectangle 11"/>
          <p:cNvSpPr>
            <a:spLocks noGrp="1" noChangeArrowheads="1"/>
          </p:cNvSpPr>
          <p:nvPr>
            <p:ph type="ftr" sz="quarter" idx="11"/>
          </p:nvPr>
        </p:nvSpPr>
        <p:spPr/>
        <p:txBody>
          <a:bodyPr/>
          <a:lstStyle>
            <a:lvl1pPr algn="l" fontAlgn="auto">
              <a:spcBef>
                <a:spcPts val="0"/>
              </a:spcBef>
              <a:spcAft>
                <a:spcPts val="0"/>
              </a:spcAft>
              <a:defRPr/>
            </a:lvl1pPr>
          </a:lstStyle>
          <a:p>
            <a:pPr>
              <a:defRPr/>
            </a:pPr>
            <a:endParaRPr lang="en-US"/>
          </a:p>
        </p:txBody>
      </p:sp>
      <p:sp>
        <p:nvSpPr>
          <p:cNvPr id="7" name="Rectangle 12"/>
          <p:cNvSpPr>
            <a:spLocks noGrp="1" noChangeArrowheads="1"/>
          </p:cNvSpPr>
          <p:nvPr>
            <p:ph type="sldNum" sz="quarter" idx="12"/>
          </p:nvPr>
        </p:nvSpPr>
        <p:spPr/>
        <p:txBody>
          <a:bodyPr/>
          <a:lstStyle>
            <a:lvl1pPr>
              <a:defRPr/>
            </a:lvl1pPr>
          </a:lstStyle>
          <a:p>
            <a:fld id="{3BDC0535-B4B8-A64E-A2C7-6740A1121A4A}" type="slidenum">
              <a:rPr lang="en-US" altLang="x-none"/>
              <a:pPr/>
              <a:t>‹#›</a:t>
            </a:fld>
            <a:endParaRPr lang="en-US" altLang="x-none"/>
          </a:p>
        </p:txBody>
      </p:sp>
    </p:spTree>
    <p:extLst>
      <p:ext uri="{BB962C8B-B14F-4D97-AF65-F5344CB8AC3E}">
        <p14:creationId xmlns:p14="http://schemas.microsoft.com/office/powerpoint/2010/main" val="738261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294" tIns="45654" rIns="91294" bIns="45654" numCol="1" anchor="ctr" anchorCtr="0" compatLnSpc="1">
            <a:prstTxWarp prst="textNoShape">
              <a:avLst/>
            </a:prstTxWarp>
          </a:bodyPr>
          <a:lstStyle/>
          <a:p>
            <a:pPr lvl="0"/>
            <a:r>
              <a:rPr lang="en-US" altLang="x-none"/>
              <a:t>Click to edit Master title style</a:t>
            </a:r>
          </a:p>
        </p:txBody>
      </p:sp>
      <p:sp>
        <p:nvSpPr>
          <p:cNvPr id="1027" name="Rectangle 3"/>
          <p:cNvSpPr>
            <a:spLocks noGrp="1" noChangeArrowheads="1"/>
          </p:cNvSpPr>
          <p:nvPr>
            <p:ph type="body" idx="1"/>
          </p:nvPr>
        </p:nvSpPr>
        <p:spPr bwMode="auto">
          <a:xfrm>
            <a:off x="533400" y="16002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294" tIns="45654" rIns="91294" bIns="45654"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1028" name="Rectangle 4"/>
          <p:cNvSpPr>
            <a:spLocks noChangeArrowheads="1"/>
          </p:cNvSpPr>
          <p:nvPr/>
        </p:nvSpPr>
        <p:spPr bwMode="auto">
          <a:xfrm>
            <a:off x="0" y="1292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lIns="90215" tIns="44326" rIns="90215" bIns="44326"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a:endParaRPr lang="x-none" altLang="x-none" sz="500">
              <a:solidFill>
                <a:srgbClr val="000000"/>
              </a:solidFill>
              <a:latin typeface="Times New Roman" charset="0"/>
            </a:endParaRPr>
          </a:p>
        </p:txBody>
      </p:sp>
      <p:sp>
        <p:nvSpPr>
          <p:cNvPr id="230405" name="Text Box 5"/>
          <p:cNvSpPr txBox="1">
            <a:spLocks noChangeArrowheads="1"/>
          </p:cNvSpPr>
          <p:nvPr/>
        </p:nvSpPr>
        <p:spPr bwMode="auto">
          <a:xfrm>
            <a:off x="8040688" y="6396038"/>
            <a:ext cx="184150" cy="166687"/>
          </a:xfrm>
          <a:prstGeom prst="rect">
            <a:avLst/>
          </a:prstGeom>
          <a:noFill/>
          <a:ln w="12700">
            <a:noFill/>
            <a:miter lim="800000"/>
            <a:headEnd/>
            <a:tailEnd/>
          </a:ln>
          <a:effectLst/>
        </p:spPr>
        <p:txBody>
          <a:bodyPr wrap="none" lIns="91168" tIns="45577" rIns="91168" bIns="45577">
            <a:spAutoFit/>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defTabSz="912813" eaLnBrk="0" fontAlgn="base" hangingPunct="0">
              <a:spcBef>
                <a:spcPct val="0"/>
              </a:spcBef>
              <a:spcAft>
                <a:spcPct val="0"/>
              </a:spcAft>
              <a:defRPr>
                <a:solidFill>
                  <a:schemeClr val="tx1"/>
                </a:solidFill>
                <a:latin typeface="Arial" charset="0"/>
                <a:ea typeface="Arial" charset="0"/>
                <a:cs typeface="Arial" charset="0"/>
              </a:defRPr>
            </a:lvl6pPr>
            <a:lvl7pPr marL="2971800" indent="-228600" defTabSz="912813" eaLnBrk="0" fontAlgn="base" hangingPunct="0">
              <a:spcBef>
                <a:spcPct val="0"/>
              </a:spcBef>
              <a:spcAft>
                <a:spcPct val="0"/>
              </a:spcAft>
              <a:defRPr>
                <a:solidFill>
                  <a:schemeClr val="tx1"/>
                </a:solidFill>
                <a:latin typeface="Arial" charset="0"/>
                <a:ea typeface="Arial" charset="0"/>
                <a:cs typeface="Arial" charset="0"/>
              </a:defRPr>
            </a:lvl7pPr>
            <a:lvl8pPr marL="3429000" indent="-228600" defTabSz="912813" eaLnBrk="0" fontAlgn="base" hangingPunct="0">
              <a:spcBef>
                <a:spcPct val="0"/>
              </a:spcBef>
              <a:spcAft>
                <a:spcPct val="0"/>
              </a:spcAft>
              <a:defRPr>
                <a:solidFill>
                  <a:schemeClr val="tx1"/>
                </a:solidFill>
                <a:latin typeface="Arial" charset="0"/>
                <a:ea typeface="Arial" charset="0"/>
                <a:cs typeface="Arial" charset="0"/>
              </a:defRPr>
            </a:lvl8pPr>
            <a:lvl9pPr marL="3886200" indent="-228600" defTabSz="912813" eaLnBrk="0" fontAlgn="base" hangingPunct="0">
              <a:spcBef>
                <a:spcPct val="0"/>
              </a:spcBef>
              <a:spcAft>
                <a:spcPct val="0"/>
              </a:spcAft>
              <a:defRPr>
                <a:solidFill>
                  <a:schemeClr val="tx1"/>
                </a:solidFill>
                <a:latin typeface="Arial" charset="0"/>
                <a:ea typeface="Arial" charset="0"/>
                <a:cs typeface="Arial" charset="0"/>
              </a:defRPr>
            </a:lvl9pPr>
          </a:lstStyle>
          <a:p>
            <a:pPr algn="ctr">
              <a:defRPr/>
            </a:pPr>
            <a:endParaRPr lang="en-US" sz="500">
              <a:solidFill>
                <a:srgbClr val="000000"/>
              </a:solidFill>
              <a:latin typeface="Times New Roman" charset="0"/>
            </a:endParaRPr>
          </a:p>
        </p:txBody>
      </p:sp>
      <p:sp>
        <p:nvSpPr>
          <p:cNvPr id="1030" name="Rectangle 7"/>
          <p:cNvSpPr>
            <a:spLocks noChangeArrowheads="1"/>
          </p:cNvSpPr>
          <p:nvPr/>
        </p:nvSpPr>
        <p:spPr bwMode="auto">
          <a:xfrm>
            <a:off x="0" y="1292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lIns="90215" tIns="44326" rIns="90215" bIns="44326"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a:endParaRPr lang="x-none" altLang="x-none" sz="500">
              <a:solidFill>
                <a:srgbClr val="000000"/>
              </a:solidFill>
              <a:latin typeface="Times New Roman" charset="0"/>
            </a:endParaRPr>
          </a:p>
        </p:txBody>
      </p:sp>
      <p:sp>
        <p:nvSpPr>
          <p:cNvPr id="230410" name="Rectangle 10"/>
          <p:cNvSpPr>
            <a:spLocks noGrp="1" noChangeArrowheads="1"/>
          </p:cNvSpPr>
          <p:nvPr>
            <p:ph type="dt" sz="half" idx="2"/>
          </p:nvPr>
        </p:nvSpPr>
        <p:spPr bwMode="auto">
          <a:xfrm>
            <a:off x="234950" y="6402388"/>
            <a:ext cx="2130425"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defRPr sz="1200">
                <a:solidFill>
                  <a:srgbClr val="000000"/>
                </a:solidFill>
                <a:latin typeface="Tahoma" charset="0"/>
              </a:defRPr>
            </a:lvl1pPr>
          </a:lstStyle>
          <a:p>
            <a:endParaRPr lang="en-US" altLang="x-none"/>
          </a:p>
        </p:txBody>
      </p:sp>
      <p:sp>
        <p:nvSpPr>
          <p:cNvPr id="230411" name="Rectangle 11"/>
          <p:cNvSpPr>
            <a:spLocks noGrp="1" noChangeArrowheads="1"/>
          </p:cNvSpPr>
          <p:nvPr>
            <p:ph type="ftr" sz="quarter" idx="3"/>
          </p:nvPr>
        </p:nvSpPr>
        <p:spPr bwMode="auto">
          <a:xfrm>
            <a:off x="2822575" y="6402388"/>
            <a:ext cx="3956050"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lgn="ctr" defTabSz="913276" eaLnBrk="1" hangingPunct="1">
              <a:defRPr sz="1200">
                <a:solidFill>
                  <a:srgbClr val="000000"/>
                </a:solidFill>
                <a:latin typeface="Tahoma" pitchFamily="34" charset="0"/>
                <a:ea typeface="+mn-ea"/>
                <a:cs typeface="+mn-cs"/>
              </a:defRPr>
            </a:lvl1pPr>
          </a:lstStyle>
          <a:p>
            <a:pPr>
              <a:defRPr/>
            </a:pPr>
            <a:endParaRPr lang="en-US"/>
          </a:p>
        </p:txBody>
      </p:sp>
      <p:sp>
        <p:nvSpPr>
          <p:cNvPr id="230412" name="Rectangle 12"/>
          <p:cNvSpPr>
            <a:spLocks noGrp="1" noChangeArrowheads="1"/>
          </p:cNvSpPr>
          <p:nvPr>
            <p:ph type="sldNum" sz="quarter" idx="4"/>
          </p:nvPr>
        </p:nvSpPr>
        <p:spPr bwMode="auto">
          <a:xfrm>
            <a:off x="7013575" y="6402388"/>
            <a:ext cx="2130425" cy="455612"/>
          </a:xfrm>
          <a:prstGeom prst="rect">
            <a:avLst/>
          </a:prstGeom>
          <a:noFill/>
          <a:ln w="9525">
            <a:noFill/>
            <a:miter lim="800000"/>
            <a:headEnd/>
            <a:tailEnd/>
          </a:ln>
          <a:effectLst/>
        </p:spPr>
        <p:txBody>
          <a:bodyPr vert="horz" wrap="square" lIns="91177" tIns="45582" rIns="91177" bIns="45582" numCol="1" anchor="b" anchorCtr="0" compatLnSpc="1">
            <a:prstTxWarp prst="textNoShape">
              <a:avLst/>
            </a:prstTxWarp>
          </a:bodyPr>
          <a:lstStyle>
            <a:lvl1pPr algn="r">
              <a:defRPr sz="1200">
                <a:solidFill>
                  <a:srgbClr val="000000"/>
                </a:solidFill>
                <a:latin typeface="Tahoma" charset="0"/>
              </a:defRPr>
            </a:lvl1pPr>
          </a:lstStyle>
          <a:p>
            <a:fld id="{59E36BF2-D13E-EF44-8749-7BB701618EE4}" type="slidenum">
              <a:rPr lang="en-US" altLang="x-none"/>
              <a:pPr/>
              <a:t>‹#›</a:t>
            </a:fld>
            <a:endParaRPr lang="en-US" altLang="x-none"/>
          </a:p>
        </p:txBody>
      </p:sp>
    </p:spTree>
  </p:cSld>
  <p:clrMap bg1="lt1" tx1="dk1" bg2="lt2" tx2="dk2" accent1="accent1" accent2="accent2" accent3="accent3" accent4="accent4" accent5="accent5" accent6="accent6" hlink="hlink" folHlink="folHlink"/>
  <p:sldLayoutIdLst>
    <p:sldLayoutId id="2147487496" r:id="rId1"/>
    <p:sldLayoutId id="2147487497" r:id="rId2"/>
    <p:sldLayoutId id="2147487498" r:id="rId3"/>
    <p:sldLayoutId id="2147487499" r:id="rId4"/>
    <p:sldLayoutId id="2147487500" r:id="rId5"/>
    <p:sldLayoutId id="2147487501" r:id="rId6"/>
    <p:sldLayoutId id="2147487502" r:id="rId7"/>
    <p:sldLayoutId id="2147487503" r:id="rId8"/>
    <p:sldLayoutId id="2147487504" r:id="rId9"/>
    <p:sldLayoutId id="2147487505" r:id="rId10"/>
    <p:sldLayoutId id="2147487506" r:id="rId11"/>
    <p:sldLayoutId id="2147487507" r:id="rId12"/>
  </p:sldLayoutIdLst>
  <p:hf hdr="0" ftr="0" dt="0"/>
  <p:txStyles>
    <p:titleStyle>
      <a:lvl1pPr algn="l" rtl="0" eaLnBrk="0" fontAlgn="base" hangingPunct="0">
        <a:spcBef>
          <a:spcPct val="0"/>
        </a:spcBef>
        <a:spcAft>
          <a:spcPct val="0"/>
        </a:spcAft>
        <a:defRPr sz="4000" u="sng">
          <a:solidFill>
            <a:schemeClr val="accent2"/>
          </a:solidFill>
          <a:latin typeface="+mj-lt"/>
          <a:ea typeface="ＭＳ Ｐゴシック" charset="0"/>
          <a:cs typeface="ＭＳ Ｐゴシック" charset="0"/>
        </a:defRPr>
      </a:lvl1pPr>
      <a:lvl2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4000" u="sng">
          <a:solidFill>
            <a:schemeClr val="accent2"/>
          </a:solidFill>
          <a:latin typeface="Comic Sans MS" pitchFamily="66" charset="0"/>
          <a:ea typeface="ＭＳ Ｐゴシック" charset="0"/>
          <a:cs typeface="ＭＳ Ｐゴシック" charset="0"/>
        </a:defRPr>
      </a:lvl5pPr>
      <a:lvl6pPr marL="455860" algn="l" defTabSz="913306" rtl="0" eaLnBrk="0" fontAlgn="base" hangingPunct="0">
        <a:spcBef>
          <a:spcPct val="0"/>
        </a:spcBef>
        <a:spcAft>
          <a:spcPct val="0"/>
        </a:spcAft>
        <a:defRPr sz="4000" u="sng">
          <a:solidFill>
            <a:schemeClr val="accent2"/>
          </a:solidFill>
          <a:latin typeface="Comic Sans MS" pitchFamily="66" charset="0"/>
        </a:defRPr>
      </a:lvl6pPr>
      <a:lvl7pPr marL="911722" algn="l" defTabSz="913306" rtl="0" eaLnBrk="0" fontAlgn="base" hangingPunct="0">
        <a:spcBef>
          <a:spcPct val="0"/>
        </a:spcBef>
        <a:spcAft>
          <a:spcPct val="0"/>
        </a:spcAft>
        <a:defRPr sz="4000" u="sng">
          <a:solidFill>
            <a:schemeClr val="accent2"/>
          </a:solidFill>
          <a:latin typeface="Comic Sans MS" pitchFamily="66" charset="0"/>
        </a:defRPr>
      </a:lvl7pPr>
      <a:lvl8pPr marL="1367583" algn="l" defTabSz="913306" rtl="0" eaLnBrk="0" fontAlgn="base" hangingPunct="0">
        <a:spcBef>
          <a:spcPct val="0"/>
        </a:spcBef>
        <a:spcAft>
          <a:spcPct val="0"/>
        </a:spcAft>
        <a:defRPr sz="4000" u="sng">
          <a:solidFill>
            <a:schemeClr val="accent2"/>
          </a:solidFill>
          <a:latin typeface="Comic Sans MS" pitchFamily="66" charset="0"/>
        </a:defRPr>
      </a:lvl8pPr>
      <a:lvl9pPr marL="1823446" algn="l" defTabSz="913306" rtl="0" eaLnBrk="0" fontAlgn="base" hangingPunct="0">
        <a:spcBef>
          <a:spcPct val="0"/>
        </a:spcBef>
        <a:spcAft>
          <a:spcPct val="0"/>
        </a:spcAft>
        <a:defRPr sz="4000" u="sng">
          <a:solidFill>
            <a:schemeClr val="accent2"/>
          </a:solidFill>
          <a:latin typeface="Comic Sans MS" pitchFamily="66" charset="0"/>
        </a:defRPr>
      </a:lvl9pPr>
    </p:titleStyle>
    <p:bodyStyle>
      <a:lvl1pPr marL="339725" indent="-339725" algn="l" rtl="0" eaLnBrk="0" fontAlgn="base" hangingPunct="0">
        <a:spcBef>
          <a:spcPct val="20000"/>
        </a:spcBef>
        <a:spcAft>
          <a:spcPct val="0"/>
        </a:spcAft>
        <a:buClr>
          <a:schemeClr val="accent2"/>
        </a:buClr>
        <a:buSzPct val="85000"/>
        <a:buFont typeface="ZapfDingbats" charset="0"/>
        <a:buChar char="r"/>
        <a:defRPr sz="2800">
          <a:solidFill>
            <a:schemeClr val="tx1"/>
          </a:solidFill>
          <a:latin typeface="+mn-lt"/>
          <a:ea typeface="ＭＳ Ｐゴシック" charset="0"/>
          <a:cs typeface="ＭＳ Ｐゴシック" charset="0"/>
        </a:defRPr>
      </a:lvl1pPr>
      <a:lvl2pPr marL="739775" indent="-284163" algn="l" rtl="0" eaLnBrk="0" fontAlgn="base" hangingPunct="0">
        <a:spcBef>
          <a:spcPct val="20000"/>
        </a:spcBef>
        <a:spcAft>
          <a:spcPct val="0"/>
        </a:spcAft>
        <a:buClr>
          <a:schemeClr val="accent2"/>
        </a:buClr>
        <a:buSzPct val="75000"/>
        <a:buFont typeface="ZapfDingbats" charset="0"/>
        <a:buChar char="m"/>
        <a:defRPr sz="2400">
          <a:solidFill>
            <a:schemeClr val="tx1"/>
          </a:solidFill>
          <a:latin typeface="+mn-lt"/>
          <a:ea typeface="ＭＳ Ｐゴシック" charset="0"/>
        </a:defRPr>
      </a:lvl2pPr>
      <a:lvl3pPr marL="1138238" indent="-225425" algn="l" rtl="0" eaLnBrk="0" fontAlgn="base" hangingPunct="0">
        <a:spcBef>
          <a:spcPct val="20000"/>
        </a:spcBef>
        <a:spcAft>
          <a:spcPct val="0"/>
        </a:spcAft>
        <a:buChar char="•"/>
        <a:defRPr sz="2000">
          <a:solidFill>
            <a:schemeClr val="tx1"/>
          </a:solidFill>
          <a:latin typeface="+mn-lt"/>
          <a:ea typeface="ＭＳ Ｐゴシック" charset="0"/>
        </a:defRPr>
      </a:lvl3pPr>
      <a:lvl4pPr marL="1597025" indent="-227013"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4pPr>
      <a:lvl5pPr marL="2052638" indent="-225425"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5pPr>
      <a:lvl6pPr marL="2510403" indent="-227929" algn="l" defTabSz="913306" rtl="0" eaLnBrk="0" fontAlgn="base" hangingPunct="0">
        <a:spcBef>
          <a:spcPct val="20000"/>
        </a:spcBef>
        <a:spcAft>
          <a:spcPct val="0"/>
        </a:spcAft>
        <a:buChar char="»"/>
        <a:defRPr sz="2000">
          <a:solidFill>
            <a:schemeClr val="tx1"/>
          </a:solidFill>
          <a:latin typeface="Times New Roman" pitchFamily="18" charset="0"/>
        </a:defRPr>
      </a:lvl6pPr>
      <a:lvl7pPr marL="2966262" indent="-227929" algn="l" defTabSz="913306" rtl="0" eaLnBrk="0" fontAlgn="base" hangingPunct="0">
        <a:spcBef>
          <a:spcPct val="20000"/>
        </a:spcBef>
        <a:spcAft>
          <a:spcPct val="0"/>
        </a:spcAft>
        <a:buChar char="»"/>
        <a:defRPr sz="2000">
          <a:solidFill>
            <a:schemeClr val="tx1"/>
          </a:solidFill>
          <a:latin typeface="Times New Roman" pitchFamily="18" charset="0"/>
        </a:defRPr>
      </a:lvl7pPr>
      <a:lvl8pPr marL="3422124" indent="-227929" algn="l" defTabSz="913306" rtl="0" eaLnBrk="0" fontAlgn="base" hangingPunct="0">
        <a:spcBef>
          <a:spcPct val="20000"/>
        </a:spcBef>
        <a:spcAft>
          <a:spcPct val="0"/>
        </a:spcAft>
        <a:buChar char="»"/>
        <a:defRPr sz="2000">
          <a:solidFill>
            <a:schemeClr val="tx1"/>
          </a:solidFill>
          <a:latin typeface="Times New Roman" pitchFamily="18" charset="0"/>
        </a:defRPr>
      </a:lvl8pPr>
      <a:lvl9pPr marL="3877987" indent="-227929" algn="l" defTabSz="913306"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1722" rtl="0" eaLnBrk="1" latinLnBrk="0" hangingPunct="1">
        <a:defRPr sz="1800" kern="1200">
          <a:solidFill>
            <a:schemeClr val="tx1"/>
          </a:solidFill>
          <a:latin typeface="+mn-lt"/>
          <a:ea typeface="+mn-ea"/>
          <a:cs typeface="+mn-cs"/>
        </a:defRPr>
      </a:lvl1pPr>
      <a:lvl2pPr marL="455860" algn="l" defTabSz="911722" rtl="0" eaLnBrk="1" latinLnBrk="0" hangingPunct="1">
        <a:defRPr sz="1800" kern="1200">
          <a:solidFill>
            <a:schemeClr val="tx1"/>
          </a:solidFill>
          <a:latin typeface="+mn-lt"/>
          <a:ea typeface="+mn-ea"/>
          <a:cs typeface="+mn-cs"/>
        </a:defRPr>
      </a:lvl2pPr>
      <a:lvl3pPr marL="911722" algn="l" defTabSz="911722" rtl="0" eaLnBrk="1" latinLnBrk="0" hangingPunct="1">
        <a:defRPr sz="1800" kern="1200">
          <a:solidFill>
            <a:schemeClr val="tx1"/>
          </a:solidFill>
          <a:latin typeface="+mn-lt"/>
          <a:ea typeface="+mn-ea"/>
          <a:cs typeface="+mn-cs"/>
        </a:defRPr>
      </a:lvl3pPr>
      <a:lvl4pPr marL="1367583" algn="l" defTabSz="911722" rtl="0" eaLnBrk="1" latinLnBrk="0" hangingPunct="1">
        <a:defRPr sz="1800" kern="1200">
          <a:solidFill>
            <a:schemeClr val="tx1"/>
          </a:solidFill>
          <a:latin typeface="+mn-lt"/>
          <a:ea typeface="+mn-ea"/>
          <a:cs typeface="+mn-cs"/>
        </a:defRPr>
      </a:lvl4pPr>
      <a:lvl5pPr marL="1823446" algn="l" defTabSz="911722" rtl="0" eaLnBrk="1" latinLnBrk="0" hangingPunct="1">
        <a:defRPr sz="1800" kern="1200">
          <a:solidFill>
            <a:schemeClr val="tx1"/>
          </a:solidFill>
          <a:latin typeface="+mn-lt"/>
          <a:ea typeface="+mn-ea"/>
          <a:cs typeface="+mn-cs"/>
        </a:defRPr>
      </a:lvl5pPr>
      <a:lvl6pPr marL="2279306" algn="l" defTabSz="911722" rtl="0" eaLnBrk="1" latinLnBrk="0" hangingPunct="1">
        <a:defRPr sz="1800" kern="1200">
          <a:solidFill>
            <a:schemeClr val="tx1"/>
          </a:solidFill>
          <a:latin typeface="+mn-lt"/>
          <a:ea typeface="+mn-ea"/>
          <a:cs typeface="+mn-cs"/>
        </a:defRPr>
      </a:lvl6pPr>
      <a:lvl7pPr marL="2735167" algn="l" defTabSz="911722" rtl="0" eaLnBrk="1" latinLnBrk="0" hangingPunct="1">
        <a:defRPr sz="1800" kern="1200">
          <a:solidFill>
            <a:schemeClr val="tx1"/>
          </a:solidFill>
          <a:latin typeface="+mn-lt"/>
          <a:ea typeface="+mn-ea"/>
          <a:cs typeface="+mn-cs"/>
        </a:defRPr>
      </a:lvl7pPr>
      <a:lvl8pPr marL="3191028" algn="l" defTabSz="911722" rtl="0" eaLnBrk="1" latinLnBrk="0" hangingPunct="1">
        <a:defRPr sz="1800" kern="1200">
          <a:solidFill>
            <a:schemeClr val="tx1"/>
          </a:solidFill>
          <a:latin typeface="+mn-lt"/>
          <a:ea typeface="+mn-ea"/>
          <a:cs typeface="+mn-cs"/>
        </a:defRPr>
      </a:lvl8pPr>
      <a:lvl9pPr marL="3646890" algn="l" defTabSz="91172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1267" name="Rectangle 3"/>
          <p:cNvSpPr>
            <a:spLocks noGrp="1" noChangeArrowheads="1"/>
          </p:cNvSpPr>
          <p:nvPr>
            <p:ph type="body" idx="1"/>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8648700" y="6448425"/>
            <a:ext cx="4191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D393EDEA-48A4-9245-A752-2B4FD295EBF8}" type="slidenum">
              <a:rPr lang="en-US" altLang="en-US"/>
              <a:pPr>
                <a:defRPr/>
              </a:pPr>
              <a:t>‹#›</a:t>
            </a:fld>
            <a:endParaRPr lang="en-US" altLang="en-US"/>
          </a:p>
        </p:txBody>
      </p:sp>
      <p:sp>
        <p:nvSpPr>
          <p:cNvPr id="23557" name="Rectangle 7"/>
          <p:cNvSpPr>
            <a:spLocks noChangeArrowheads="1"/>
          </p:cNvSpPr>
          <p:nvPr userDrawn="1"/>
        </p:nvSpPr>
        <p:spPr bwMode="auto">
          <a:xfrm>
            <a:off x="0" y="1165225"/>
            <a:ext cx="9144000" cy="76200"/>
          </a:xfrm>
          <a:prstGeom prst="rect">
            <a:avLst/>
          </a:prstGeom>
          <a:gradFill rotWithShape="0">
            <a:gsLst>
              <a:gs pos="0">
                <a:srgbClr val="475E76"/>
              </a:gs>
              <a:gs pos="100000">
                <a:srgbClr val="99CCFF"/>
              </a:gs>
            </a:gsLst>
            <a:lin ang="0" scaled="1"/>
          </a:gradFill>
          <a:ln>
            <a:noFill/>
          </a:ln>
          <a:extLst>
            <a:ext uri="{91240B29-F687-4F45-9708-019B960494DF}">
              <a14:hiddenLine xmlns:a14="http://schemas.microsoft.com/office/drawing/2010/main" w="50800">
                <a:solidFill>
                  <a:srgbClr val="000000"/>
                </a:solidFill>
                <a:miter lim="800000"/>
                <a:headEnd/>
                <a:tailEnd/>
              </a14:hiddenLine>
            </a:ext>
          </a:extLst>
        </p:spPr>
        <p:txBody>
          <a:bodyPr wrap="none" lIns="90488" tIns="44450" rIns="90488" bIns="44450"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endParaRPr lang="en-US" altLang="en-US">
              <a:solidFill>
                <a:srgbClr val="000000"/>
              </a:solidFill>
            </a:endParaRPr>
          </a:p>
        </p:txBody>
      </p:sp>
    </p:spTree>
    <p:extLst>
      <p:ext uri="{BB962C8B-B14F-4D97-AF65-F5344CB8AC3E}">
        <p14:creationId xmlns:p14="http://schemas.microsoft.com/office/powerpoint/2010/main" val="3365808880"/>
      </p:ext>
    </p:extLst>
  </p:cSld>
  <p:clrMap bg1="lt1" tx1="dk1" bg2="lt2" tx2="dk2" accent1="accent1" accent2="accent2" accent3="accent3" accent4="accent4" accent5="accent5" accent6="accent6" hlink="hlink" folHlink="folHlink"/>
  <p:sldLayoutIdLst>
    <p:sldLayoutId id="2147487509" r:id="rId1"/>
    <p:sldLayoutId id="2147487510" r:id="rId2"/>
    <p:sldLayoutId id="2147487511" r:id="rId3"/>
    <p:sldLayoutId id="2147487512" r:id="rId4"/>
    <p:sldLayoutId id="2147487513" r:id="rId5"/>
    <p:sldLayoutId id="2147487514" r:id="rId6"/>
    <p:sldLayoutId id="2147487515" r:id="rId7"/>
    <p:sldLayoutId id="2147487516" r:id="rId8"/>
    <p:sldLayoutId id="2147487517" r:id="rId9"/>
    <p:sldLayoutId id="2147487518" r:id="rId10"/>
    <p:sldLayoutId id="2147487519" r:id="rId11"/>
  </p:sldLayoutIdLst>
  <p:hf hdr="0" ftr="0" dt="0"/>
  <p:txStyles>
    <p:titleStyle>
      <a:lvl1pPr algn="l" rtl="0" eaLnBrk="0" fontAlgn="base" hangingPunct="0">
        <a:spcBef>
          <a:spcPct val="0"/>
        </a:spcBef>
        <a:spcAft>
          <a:spcPct val="0"/>
        </a:spcAft>
        <a:defRPr sz="4000" u="sng">
          <a:solidFill>
            <a:schemeClr val="accent2"/>
          </a:solidFill>
          <a:latin typeface="+mj-lt"/>
          <a:ea typeface="ＭＳ Ｐゴシック" charset="0"/>
          <a:cs typeface="+mj-cs"/>
        </a:defRPr>
      </a:lvl1pPr>
      <a:lvl2pPr algn="l" rtl="0" eaLnBrk="0" fontAlgn="base" hangingPunct="0">
        <a:spcBef>
          <a:spcPct val="0"/>
        </a:spcBef>
        <a:spcAft>
          <a:spcPct val="0"/>
        </a:spcAft>
        <a:defRPr sz="4000" u="sng">
          <a:solidFill>
            <a:schemeClr val="accent2"/>
          </a:solidFill>
          <a:latin typeface="Comic Sans MS" pitchFamily="66" charset="0"/>
          <a:ea typeface="ＭＳ Ｐゴシック" charset="0"/>
        </a:defRPr>
      </a:lvl2pPr>
      <a:lvl3pPr algn="l" rtl="0" eaLnBrk="0" fontAlgn="base" hangingPunct="0">
        <a:spcBef>
          <a:spcPct val="0"/>
        </a:spcBef>
        <a:spcAft>
          <a:spcPct val="0"/>
        </a:spcAft>
        <a:defRPr sz="4000" u="sng">
          <a:solidFill>
            <a:schemeClr val="accent2"/>
          </a:solidFill>
          <a:latin typeface="Comic Sans MS" pitchFamily="66" charset="0"/>
          <a:ea typeface="ＭＳ Ｐゴシック" charset="0"/>
        </a:defRPr>
      </a:lvl3pPr>
      <a:lvl4pPr algn="l" rtl="0" eaLnBrk="0" fontAlgn="base" hangingPunct="0">
        <a:spcBef>
          <a:spcPct val="0"/>
        </a:spcBef>
        <a:spcAft>
          <a:spcPct val="0"/>
        </a:spcAft>
        <a:defRPr sz="4000" u="sng">
          <a:solidFill>
            <a:schemeClr val="accent2"/>
          </a:solidFill>
          <a:latin typeface="Comic Sans MS" pitchFamily="66" charset="0"/>
          <a:ea typeface="ＭＳ Ｐゴシック" charset="0"/>
        </a:defRPr>
      </a:lvl4pPr>
      <a:lvl5pPr algn="l" rtl="0" eaLnBrk="0" fontAlgn="base" hangingPunct="0">
        <a:spcBef>
          <a:spcPct val="0"/>
        </a:spcBef>
        <a:spcAft>
          <a:spcPct val="0"/>
        </a:spcAft>
        <a:defRPr sz="4000" u="sng">
          <a:solidFill>
            <a:schemeClr val="accent2"/>
          </a:solidFill>
          <a:latin typeface="Comic Sans MS" pitchFamily="66" charset="0"/>
          <a:ea typeface="ＭＳ Ｐゴシック" charset="0"/>
        </a:defRPr>
      </a:lvl5pPr>
      <a:lvl6pPr marL="457200" algn="l" rtl="0" eaLnBrk="0" fontAlgn="base" hangingPunct="0">
        <a:spcBef>
          <a:spcPct val="0"/>
        </a:spcBef>
        <a:spcAft>
          <a:spcPct val="0"/>
        </a:spcAft>
        <a:defRPr sz="4000" u="sng">
          <a:solidFill>
            <a:schemeClr val="accent2"/>
          </a:solidFill>
          <a:latin typeface="Comic Sans MS" pitchFamily="66" charset="0"/>
        </a:defRPr>
      </a:lvl6pPr>
      <a:lvl7pPr marL="914400" algn="l" rtl="0" eaLnBrk="0" fontAlgn="base" hangingPunct="0">
        <a:spcBef>
          <a:spcPct val="0"/>
        </a:spcBef>
        <a:spcAft>
          <a:spcPct val="0"/>
        </a:spcAft>
        <a:defRPr sz="4000" u="sng">
          <a:solidFill>
            <a:schemeClr val="accent2"/>
          </a:solidFill>
          <a:latin typeface="Comic Sans MS" pitchFamily="66" charset="0"/>
        </a:defRPr>
      </a:lvl7pPr>
      <a:lvl8pPr marL="1371600" algn="l" rtl="0" eaLnBrk="0" fontAlgn="base" hangingPunct="0">
        <a:spcBef>
          <a:spcPct val="0"/>
        </a:spcBef>
        <a:spcAft>
          <a:spcPct val="0"/>
        </a:spcAft>
        <a:defRPr sz="4000" u="sng">
          <a:solidFill>
            <a:schemeClr val="accent2"/>
          </a:solidFill>
          <a:latin typeface="Comic Sans MS" pitchFamily="66" charset="0"/>
        </a:defRPr>
      </a:lvl8pPr>
      <a:lvl9pPr marL="1828800" algn="l" rtl="0" eaLnBrk="0" fontAlgn="base" hangingPunct="0">
        <a:spcBef>
          <a:spcPct val="0"/>
        </a:spcBef>
        <a:spcAft>
          <a:spcPct val="0"/>
        </a:spcAft>
        <a:defRPr sz="4000" u="sng">
          <a:solidFill>
            <a:schemeClr val="accent2"/>
          </a:solidFill>
          <a:latin typeface="Comic Sans MS" pitchFamily="66" charset="0"/>
        </a:defRPr>
      </a:lvl9pPr>
    </p:titleStyle>
    <p:bodyStyle>
      <a:lvl1pPr marL="342900" indent="-342900" algn="l" rtl="0" eaLnBrk="0" fontAlgn="base" hangingPunct="0">
        <a:spcBef>
          <a:spcPct val="20000"/>
        </a:spcBef>
        <a:spcAft>
          <a:spcPct val="0"/>
        </a:spcAft>
        <a:buClr>
          <a:schemeClr val="accent2"/>
        </a:buClr>
        <a:buSzPct val="85000"/>
        <a:buFont typeface="ZapfDingbats" charset="0"/>
        <a:buChar char="r"/>
        <a:defRPr sz="28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chemeClr val="accent2"/>
        </a:buClr>
        <a:buSzPct val="75000"/>
        <a:buFont typeface="ZapfDingbats" charset="0"/>
        <a:buChar char="m"/>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0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5.wmf"/><Relationship Id="rId4" Type="http://schemas.openxmlformats.org/officeDocument/2006/relationships/oleObject" Target="../embeddings/oleObject6.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9.bin"/><Relationship Id="rId5" Type="http://schemas.openxmlformats.org/officeDocument/2006/relationships/image" Target="../media/image5.wmf"/><Relationship Id="rId4" Type="http://schemas.openxmlformats.org/officeDocument/2006/relationships/oleObject" Target="../embeddings/oleObject8.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1.bin"/><Relationship Id="rId5" Type="http://schemas.openxmlformats.org/officeDocument/2006/relationships/image" Target="../media/image5.wmf"/><Relationship Id="rId4" Type="http://schemas.openxmlformats.org/officeDocument/2006/relationships/oleObject" Target="../embeddings/oleObject10.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4.xml"/><Relationship Id="rId1" Type="http://schemas.openxmlformats.org/officeDocument/2006/relationships/vmlDrawing" Target="../drawings/vmlDrawing7.vml"/><Relationship Id="rId6" Type="http://schemas.openxmlformats.org/officeDocument/2006/relationships/oleObject" Target="../embeddings/oleObject13.bin"/><Relationship Id="rId5" Type="http://schemas.openxmlformats.org/officeDocument/2006/relationships/image" Target="../media/image5.wmf"/><Relationship Id="rId4" Type="http://schemas.openxmlformats.org/officeDocument/2006/relationships/oleObject" Target="../embeddings/oleObject12.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4.xml"/><Relationship Id="rId1" Type="http://schemas.openxmlformats.org/officeDocument/2006/relationships/vmlDrawing" Target="../drawings/vmlDrawing8.vml"/><Relationship Id="rId6" Type="http://schemas.openxmlformats.org/officeDocument/2006/relationships/oleObject" Target="../embeddings/oleObject15.bin"/><Relationship Id="rId5" Type="http://schemas.openxmlformats.org/officeDocument/2006/relationships/image" Target="../media/image5.wmf"/><Relationship Id="rId4" Type="http://schemas.openxmlformats.org/officeDocument/2006/relationships/oleObject" Target="../embeddings/oleObject1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xml"/><Relationship Id="rId1" Type="http://schemas.openxmlformats.org/officeDocument/2006/relationships/vmlDrawing" Target="../drawings/vmlDrawing9.vml"/><Relationship Id="rId6" Type="http://schemas.openxmlformats.org/officeDocument/2006/relationships/oleObject" Target="../embeddings/oleObject17.bin"/><Relationship Id="rId5" Type="http://schemas.openxmlformats.org/officeDocument/2006/relationships/image" Target="../media/image5.wmf"/><Relationship Id="rId4" Type="http://schemas.openxmlformats.org/officeDocument/2006/relationships/oleObject" Target="../embeddings/oleObject16.bin"/></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19.bin"/><Relationship Id="rId5" Type="http://schemas.openxmlformats.org/officeDocument/2006/relationships/image" Target="../media/image5.wmf"/><Relationship Id="rId4" Type="http://schemas.openxmlformats.org/officeDocument/2006/relationships/oleObject" Target="../embeddings/oleObject18.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1.bin"/><Relationship Id="rId5" Type="http://schemas.openxmlformats.org/officeDocument/2006/relationships/image" Target="../media/image5.wmf"/><Relationship Id="rId4" Type="http://schemas.openxmlformats.org/officeDocument/2006/relationships/oleObject" Target="../embeddings/oleObject20.bin"/></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oleObject" Target="../embeddings/oleObject29.bin"/><Relationship Id="rId3" Type="http://schemas.openxmlformats.org/officeDocument/2006/relationships/notesSlide" Target="../notesSlides/notesSlide42.xml"/><Relationship Id="rId7" Type="http://schemas.openxmlformats.org/officeDocument/2006/relationships/image" Target="../media/image13.wmf"/><Relationship Id="rId12" Type="http://schemas.openxmlformats.org/officeDocument/2006/relationships/oleObject" Target="../embeddings/oleObject28.bin"/><Relationship Id="rId2" Type="http://schemas.openxmlformats.org/officeDocument/2006/relationships/slideLayout" Target="../slideLayouts/slideLayout19.xml"/><Relationship Id="rId1" Type="http://schemas.openxmlformats.org/officeDocument/2006/relationships/vmlDrawing" Target="../drawings/vmlDrawing12.vml"/><Relationship Id="rId6" Type="http://schemas.openxmlformats.org/officeDocument/2006/relationships/oleObject" Target="../embeddings/oleObject23.bin"/><Relationship Id="rId11" Type="http://schemas.openxmlformats.org/officeDocument/2006/relationships/oleObject" Target="../embeddings/oleObject27.bin"/><Relationship Id="rId5" Type="http://schemas.openxmlformats.org/officeDocument/2006/relationships/image" Target="../media/image5.wmf"/><Relationship Id="rId15" Type="http://schemas.openxmlformats.org/officeDocument/2006/relationships/oleObject" Target="../embeddings/oleObject31.bin"/><Relationship Id="rId10" Type="http://schemas.openxmlformats.org/officeDocument/2006/relationships/oleObject" Target="../embeddings/oleObject26.bin"/><Relationship Id="rId4" Type="http://schemas.openxmlformats.org/officeDocument/2006/relationships/oleObject" Target="../embeddings/oleObject22.bin"/><Relationship Id="rId9" Type="http://schemas.openxmlformats.org/officeDocument/2006/relationships/oleObject" Target="../embeddings/oleObject25.bin"/><Relationship Id="rId14" Type="http://schemas.openxmlformats.org/officeDocument/2006/relationships/oleObject" Target="../embeddings/oleObject30.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oleObject" Target="../embeddings/oleObject39.bin"/><Relationship Id="rId3" Type="http://schemas.openxmlformats.org/officeDocument/2006/relationships/notesSlide" Target="../notesSlides/notesSlide43.xml"/><Relationship Id="rId7" Type="http://schemas.openxmlformats.org/officeDocument/2006/relationships/image" Target="../media/image13.wmf"/><Relationship Id="rId12" Type="http://schemas.openxmlformats.org/officeDocument/2006/relationships/oleObject" Target="../embeddings/oleObject38.bin"/><Relationship Id="rId17" Type="http://schemas.openxmlformats.org/officeDocument/2006/relationships/image" Target="../media/image14.wmf"/><Relationship Id="rId2" Type="http://schemas.openxmlformats.org/officeDocument/2006/relationships/slideLayout" Target="../slideLayouts/slideLayout19.xml"/><Relationship Id="rId16" Type="http://schemas.openxmlformats.org/officeDocument/2006/relationships/oleObject" Target="../embeddings/oleObject42.bin"/><Relationship Id="rId1" Type="http://schemas.openxmlformats.org/officeDocument/2006/relationships/vmlDrawing" Target="../drawings/vmlDrawing13.vml"/><Relationship Id="rId6" Type="http://schemas.openxmlformats.org/officeDocument/2006/relationships/oleObject" Target="../embeddings/oleObject33.bin"/><Relationship Id="rId11" Type="http://schemas.openxmlformats.org/officeDocument/2006/relationships/oleObject" Target="../embeddings/oleObject37.bin"/><Relationship Id="rId5" Type="http://schemas.openxmlformats.org/officeDocument/2006/relationships/image" Target="../media/image5.wmf"/><Relationship Id="rId15" Type="http://schemas.openxmlformats.org/officeDocument/2006/relationships/oleObject" Target="../embeddings/oleObject41.bin"/><Relationship Id="rId10" Type="http://schemas.openxmlformats.org/officeDocument/2006/relationships/oleObject" Target="../embeddings/oleObject36.bin"/><Relationship Id="rId4" Type="http://schemas.openxmlformats.org/officeDocument/2006/relationships/oleObject" Target="../embeddings/oleObject32.bin"/><Relationship Id="rId9" Type="http://schemas.openxmlformats.org/officeDocument/2006/relationships/oleObject" Target="../embeddings/oleObject35.bin"/><Relationship Id="rId14" Type="http://schemas.openxmlformats.org/officeDocument/2006/relationships/oleObject" Target="../embeddings/oleObject40.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ctrTitle"/>
          </p:nvPr>
        </p:nvSpPr>
        <p:spPr>
          <a:xfrm>
            <a:off x="787400" y="1809750"/>
            <a:ext cx="8128000" cy="1470025"/>
          </a:xfrm>
        </p:spPr>
        <p:txBody>
          <a:bodyPr/>
          <a:lstStyle/>
          <a:p>
            <a:pPr algn="ctr"/>
            <a:r>
              <a:rPr lang="en-US" altLang="x-none" sz="3200" dirty="0">
                <a:ea typeface="ＭＳ Ｐゴシック" charset="-128"/>
              </a:rPr>
              <a:t>Network Transport Layer:</a:t>
            </a:r>
            <a:br>
              <a:rPr lang="en-US" altLang="x-none" sz="3200" dirty="0">
                <a:ea typeface="ＭＳ Ｐゴシック" charset="-128"/>
              </a:rPr>
            </a:br>
            <a:r>
              <a:rPr lang="en-US" altLang="zh-CN" sz="3200" dirty="0">
                <a:ea typeface="ＭＳ Ｐゴシック" charset="-128"/>
              </a:rPr>
              <a:t>TCP</a:t>
            </a:r>
            <a:endParaRPr lang="en-US" altLang="x-none" sz="3200" dirty="0">
              <a:ea typeface="ＭＳ Ｐゴシック" charset="-128"/>
            </a:endParaRPr>
          </a:p>
        </p:txBody>
      </p:sp>
      <p:sp>
        <p:nvSpPr>
          <p:cNvPr id="6" name="TextBox 5">
            <a:extLst>
              <a:ext uri="{FF2B5EF4-FFF2-40B4-BE49-F238E27FC236}">
                <a16:creationId xmlns:a16="http://schemas.microsoft.com/office/drawing/2014/main" id="{DDB67E1C-A2A5-2445-A287-199084DB2A0E}"/>
              </a:ext>
            </a:extLst>
          </p:cNvPr>
          <p:cNvSpPr txBox="1"/>
          <p:nvPr/>
        </p:nvSpPr>
        <p:spPr>
          <a:xfrm>
            <a:off x="465683" y="6407150"/>
            <a:ext cx="8225329" cy="276999"/>
          </a:xfrm>
          <a:prstGeom prst="rect">
            <a:avLst/>
          </a:prstGeom>
          <a:noFill/>
        </p:spPr>
        <p:txBody>
          <a:bodyPr wrap="none" rtlCol="0">
            <a:spAutoFit/>
          </a:bodyPr>
          <a:lstStyle/>
          <a:p>
            <a:r>
              <a:rPr lang="en-US" sz="1200" dirty="0">
                <a:latin typeface="+mn-lt"/>
              </a:rPr>
              <a:t>Th</a:t>
            </a:r>
            <a:r>
              <a:rPr lang="en-US" altLang="zh-CN" sz="1200" dirty="0">
                <a:latin typeface="+mn-lt"/>
              </a:rPr>
              <a:t>is</a:t>
            </a:r>
            <a:r>
              <a:rPr lang="zh-CN" altLang="en-US" sz="1200" dirty="0">
                <a:latin typeface="+mn-lt"/>
              </a:rPr>
              <a:t> </a:t>
            </a:r>
            <a:r>
              <a:rPr lang="en-US" altLang="zh-CN" sz="1200" dirty="0">
                <a:latin typeface="+mn-lt"/>
              </a:rPr>
              <a:t>deck</a:t>
            </a:r>
            <a:r>
              <a:rPr lang="zh-CN" altLang="en-US" sz="1200" dirty="0">
                <a:latin typeface="+mn-lt"/>
              </a:rPr>
              <a:t> </a:t>
            </a:r>
            <a:r>
              <a:rPr lang="en-US" altLang="zh-CN" sz="1200" dirty="0">
                <a:latin typeface="+mn-lt"/>
              </a:rPr>
              <a:t>of</a:t>
            </a:r>
            <a:r>
              <a:rPr lang="zh-CN" altLang="en-US" sz="1200" dirty="0">
                <a:latin typeface="+mn-lt"/>
              </a:rPr>
              <a:t> </a:t>
            </a:r>
            <a:r>
              <a:rPr lang="en-US" altLang="zh-CN" sz="1200" dirty="0">
                <a:latin typeface="+mn-lt"/>
              </a:rPr>
              <a:t>slides</a:t>
            </a:r>
            <a:r>
              <a:rPr lang="en-US" sz="1200" dirty="0">
                <a:latin typeface="+mn-lt"/>
              </a:rPr>
              <a:t> are heavily based on CPSC 433/533 at Yale University, by courtesy of Dr. Y. Richard Yang. </a:t>
            </a:r>
          </a:p>
        </p:txBody>
      </p:sp>
      <p:sp>
        <p:nvSpPr>
          <p:cNvPr id="7" name="Rectangle 5">
            <a:extLst>
              <a:ext uri="{FF2B5EF4-FFF2-40B4-BE49-F238E27FC236}">
                <a16:creationId xmlns:a16="http://schemas.microsoft.com/office/drawing/2014/main" id="{6A9CFACA-7504-5340-B23A-FE413968AB74}"/>
              </a:ext>
            </a:extLst>
          </p:cNvPr>
          <p:cNvSpPr txBox="1">
            <a:spLocks noChangeArrowheads="1"/>
          </p:cNvSpPr>
          <p:nvPr/>
        </p:nvSpPr>
        <p:spPr bwMode="auto">
          <a:xfrm>
            <a:off x="1022350" y="3468839"/>
            <a:ext cx="70104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chemeClr val="accent2"/>
              </a:buClr>
              <a:buSzPct val="85000"/>
              <a:buFont typeface="ZapfDingbats" charset="0"/>
              <a:buNone/>
              <a:defRPr sz="2800">
                <a:solidFill>
                  <a:schemeClr val="tx1"/>
                </a:solidFill>
                <a:latin typeface="+mn-lt"/>
                <a:ea typeface="ＭＳ Ｐゴシック" charset="0"/>
                <a:cs typeface="ＭＳ Ｐゴシック" charset="0"/>
              </a:defRPr>
            </a:lvl1pPr>
            <a:lvl2pPr marL="457200" indent="0" algn="ctr" rtl="0" eaLnBrk="0" fontAlgn="base" hangingPunct="0">
              <a:spcBef>
                <a:spcPct val="20000"/>
              </a:spcBef>
              <a:spcAft>
                <a:spcPct val="0"/>
              </a:spcAft>
              <a:buClr>
                <a:schemeClr val="accent2"/>
              </a:buClr>
              <a:buSzPct val="75000"/>
              <a:buFont typeface="ZapfDingbats" charset="0"/>
              <a:buNone/>
              <a:defRPr sz="2400">
                <a:solidFill>
                  <a:schemeClr val="tx1"/>
                </a:solidFill>
                <a:latin typeface="+mn-lt"/>
                <a:ea typeface="ＭＳ Ｐゴシック" charset="0"/>
              </a:defRPr>
            </a:lvl2pPr>
            <a:lvl3pPr marL="914400" indent="0" algn="ctr" rtl="0" eaLnBrk="0" fontAlgn="base" hangingPunct="0">
              <a:spcBef>
                <a:spcPct val="20000"/>
              </a:spcBef>
              <a:spcAft>
                <a:spcPct val="0"/>
              </a:spcAft>
              <a:buNone/>
              <a:defRPr sz="2000">
                <a:solidFill>
                  <a:schemeClr val="tx1"/>
                </a:solidFill>
                <a:latin typeface="+mn-lt"/>
                <a:ea typeface="ＭＳ Ｐゴシック" charset="0"/>
              </a:defRPr>
            </a:lvl3pPr>
            <a:lvl4pPr marL="1371600" indent="0" algn="ctr" rtl="0" eaLnBrk="0" fontAlgn="base" hangingPunct="0">
              <a:spcBef>
                <a:spcPct val="20000"/>
              </a:spcBef>
              <a:spcAft>
                <a:spcPct val="0"/>
              </a:spcAft>
              <a:buNone/>
              <a:defRPr sz="2000">
                <a:solidFill>
                  <a:schemeClr val="tx1"/>
                </a:solidFill>
                <a:latin typeface="Times New Roman" pitchFamily="18" charset="0"/>
                <a:ea typeface="ＭＳ Ｐゴシック" charset="0"/>
              </a:defRPr>
            </a:lvl4pPr>
            <a:lvl5pPr marL="1828800" indent="0" algn="ctr" rtl="0" eaLnBrk="0" fontAlgn="base" hangingPunct="0">
              <a:spcBef>
                <a:spcPct val="20000"/>
              </a:spcBef>
              <a:spcAft>
                <a:spcPct val="0"/>
              </a:spcAft>
              <a:buNone/>
              <a:defRPr sz="2000">
                <a:solidFill>
                  <a:schemeClr val="tx1"/>
                </a:solidFill>
                <a:latin typeface="Times New Roman" pitchFamily="18" charset="0"/>
                <a:ea typeface="ＭＳ Ｐゴシック" charset="0"/>
              </a:defRPr>
            </a:lvl5pPr>
            <a:lvl6pPr marL="2286000" indent="0" algn="ctr" rtl="0" eaLnBrk="0" fontAlgn="base" hangingPunct="0">
              <a:spcBef>
                <a:spcPct val="20000"/>
              </a:spcBef>
              <a:spcAft>
                <a:spcPct val="0"/>
              </a:spcAft>
              <a:buNone/>
              <a:defRPr sz="2000">
                <a:solidFill>
                  <a:schemeClr val="tx1"/>
                </a:solidFill>
                <a:latin typeface="Times New Roman" pitchFamily="18" charset="0"/>
              </a:defRPr>
            </a:lvl6pPr>
            <a:lvl7pPr marL="2743200" indent="0" algn="ctr" rtl="0" eaLnBrk="0" fontAlgn="base" hangingPunct="0">
              <a:spcBef>
                <a:spcPct val="20000"/>
              </a:spcBef>
              <a:spcAft>
                <a:spcPct val="0"/>
              </a:spcAft>
              <a:buNone/>
              <a:defRPr sz="2000">
                <a:solidFill>
                  <a:schemeClr val="tx1"/>
                </a:solidFill>
                <a:latin typeface="Times New Roman" pitchFamily="18" charset="0"/>
              </a:defRPr>
            </a:lvl7pPr>
            <a:lvl8pPr marL="3200400" indent="0" algn="ctr" rtl="0" eaLnBrk="0" fontAlgn="base" hangingPunct="0">
              <a:spcBef>
                <a:spcPct val="20000"/>
              </a:spcBef>
              <a:spcAft>
                <a:spcPct val="0"/>
              </a:spcAft>
              <a:buNone/>
              <a:defRPr sz="2000">
                <a:solidFill>
                  <a:schemeClr val="tx1"/>
                </a:solidFill>
                <a:latin typeface="Times New Roman" pitchFamily="18" charset="0"/>
              </a:defRPr>
            </a:lvl8pPr>
            <a:lvl9pPr marL="3657600" indent="0" algn="ctr" rtl="0" eaLnBrk="0" fontAlgn="base" hangingPunct="0">
              <a:spcBef>
                <a:spcPct val="20000"/>
              </a:spcBef>
              <a:spcAft>
                <a:spcPct val="0"/>
              </a:spcAft>
              <a:buNone/>
              <a:defRPr sz="2000">
                <a:solidFill>
                  <a:schemeClr val="tx1"/>
                </a:solidFill>
                <a:latin typeface="Times New Roman" pitchFamily="18" charset="0"/>
              </a:defRPr>
            </a:lvl9pPr>
          </a:lstStyle>
          <a:p>
            <a:pPr lvl="1"/>
            <a:r>
              <a:rPr lang="en-US" altLang="x-none" b="1" dirty="0">
                <a:ea typeface="ＭＳ Ｐゴシック" charset="-128"/>
              </a:rPr>
              <a:t>Qi</a:t>
            </a:r>
            <a:r>
              <a:rPr lang="en-US" altLang="zh-CN" b="1" dirty="0">
                <a:ea typeface="ＭＳ Ｐゴシック" charset="-128"/>
              </a:rPr>
              <a:t>ao</a:t>
            </a:r>
            <a:r>
              <a:rPr lang="zh-CN" altLang="en-US" b="1" dirty="0">
                <a:ea typeface="ＭＳ Ｐゴシック" charset="-128"/>
              </a:rPr>
              <a:t> </a:t>
            </a:r>
            <a:r>
              <a:rPr lang="en-US" altLang="zh-CN" b="1" dirty="0">
                <a:ea typeface="ＭＳ Ｐゴシック" charset="-128"/>
              </a:rPr>
              <a:t>Xiang</a:t>
            </a:r>
            <a:r>
              <a:rPr lang="en-US" altLang="zh-CN" dirty="0">
                <a:ea typeface="ＭＳ Ｐゴシック" charset="-128"/>
              </a:rPr>
              <a:t>,</a:t>
            </a:r>
            <a:r>
              <a:rPr lang="zh-CN" altLang="en-US" dirty="0">
                <a:ea typeface="ＭＳ Ｐゴシック" charset="-128"/>
              </a:rPr>
              <a:t> </a:t>
            </a:r>
            <a:r>
              <a:rPr lang="en-US" altLang="zh-CN" dirty="0" err="1">
                <a:ea typeface="ＭＳ Ｐゴシック" charset="-128"/>
              </a:rPr>
              <a:t>Congming</a:t>
            </a:r>
            <a:r>
              <a:rPr lang="zh-CN" altLang="en-US" dirty="0">
                <a:ea typeface="ＭＳ Ｐゴシック" charset="-128"/>
              </a:rPr>
              <a:t> </a:t>
            </a:r>
            <a:r>
              <a:rPr lang="en-US" altLang="zh-CN" dirty="0">
                <a:ea typeface="ＭＳ Ｐゴシック" charset="-128"/>
              </a:rPr>
              <a:t>Gao,</a:t>
            </a:r>
            <a:r>
              <a:rPr lang="zh-CN" altLang="en-US" dirty="0">
                <a:ea typeface="ＭＳ Ｐゴシック" charset="-128"/>
              </a:rPr>
              <a:t> </a:t>
            </a:r>
            <a:r>
              <a:rPr lang="en-US" altLang="zh-CN" dirty="0" err="1">
                <a:ea typeface="ＭＳ Ｐゴシック" charset="-128"/>
              </a:rPr>
              <a:t>Qiang</a:t>
            </a:r>
            <a:r>
              <a:rPr lang="zh-CN" altLang="en-US" dirty="0">
                <a:ea typeface="ＭＳ Ｐゴシック" charset="-128"/>
              </a:rPr>
              <a:t> </a:t>
            </a:r>
            <a:r>
              <a:rPr lang="en-US" altLang="zh-CN" dirty="0">
                <a:ea typeface="ＭＳ Ｐゴシック" charset="-128"/>
              </a:rPr>
              <a:t>Su</a:t>
            </a:r>
            <a:endParaRPr lang="en-US" altLang="x-none" dirty="0">
              <a:ea typeface="ＭＳ Ｐゴシック" charset="-128"/>
            </a:endParaRPr>
          </a:p>
          <a:p>
            <a:pPr lvl="1"/>
            <a:endParaRPr lang="en-US" altLang="x-none" dirty="0">
              <a:ea typeface="ＭＳ Ｐゴシック" charset="-128"/>
            </a:endParaRPr>
          </a:p>
          <a:p>
            <a:pPr lvl="1"/>
            <a:r>
              <a:rPr lang="en-US" altLang="x-none" dirty="0">
                <a:ea typeface="ＭＳ Ｐゴシック" charset="-128"/>
              </a:rPr>
              <a:t>https://</a:t>
            </a:r>
            <a:r>
              <a:rPr lang="en-US" altLang="x-none" dirty="0" err="1">
                <a:ea typeface="ＭＳ Ｐゴシック" charset="-128"/>
              </a:rPr>
              <a:t>sngr</a:t>
            </a:r>
            <a:r>
              <a:rPr lang="en-US" altLang="zh-CN" dirty="0" err="1">
                <a:ea typeface="ＭＳ Ｐゴシック" charset="-128"/>
              </a:rPr>
              <a:t>oup.org.cn</a:t>
            </a:r>
            <a:r>
              <a:rPr lang="en-US" altLang="x-none" dirty="0">
                <a:ea typeface="ＭＳ Ｐゴシック" charset="-128"/>
              </a:rPr>
              <a:t>/courses/cnns-xmuf2</a:t>
            </a:r>
            <a:r>
              <a:rPr lang="en-US" altLang="zh-CN" dirty="0">
                <a:ea typeface="ＭＳ Ｐゴシック" charset="-128"/>
              </a:rPr>
              <a:t>5</a:t>
            </a:r>
            <a:r>
              <a:rPr lang="en-US" altLang="x-none" dirty="0">
                <a:ea typeface="ＭＳ Ｐゴシック" charset="-128"/>
              </a:rPr>
              <a:t>/</a:t>
            </a:r>
            <a:r>
              <a:rPr lang="en-US" altLang="x-none" dirty="0" err="1">
                <a:ea typeface="ＭＳ Ｐゴシック" charset="-128"/>
              </a:rPr>
              <a:t>index.shtml</a:t>
            </a:r>
            <a:endParaRPr lang="en-US" altLang="x-none" dirty="0">
              <a:ea typeface="ＭＳ Ｐゴシック" charset="-128"/>
            </a:endParaRPr>
          </a:p>
          <a:p>
            <a:pPr lvl="1"/>
            <a:endParaRPr lang="en-US" altLang="x-none" dirty="0">
              <a:ea typeface="ＭＳ Ｐゴシック" charset="-128"/>
            </a:endParaRPr>
          </a:p>
          <a:p>
            <a:pPr lvl="1"/>
            <a:r>
              <a:rPr lang="en-US" altLang="zh-CN" dirty="0">
                <a:ea typeface="ＭＳ Ｐゴシック" charset="-128"/>
              </a:rPr>
              <a:t>11</a:t>
            </a:r>
            <a:r>
              <a:rPr lang="en-US" altLang="x-none" dirty="0">
                <a:ea typeface="ＭＳ Ｐゴシック" charset="-128"/>
              </a:rPr>
              <a:t>/</a:t>
            </a:r>
            <a:r>
              <a:rPr lang="en-US" altLang="zh-CN" dirty="0">
                <a:ea typeface="宋体" charset="-122"/>
              </a:rPr>
              <a:t>04</a:t>
            </a:r>
            <a:r>
              <a:rPr lang="en-US" altLang="x-none" dirty="0">
                <a:ea typeface="ＭＳ Ｐゴシック" charset="-128"/>
              </a:rPr>
              <a:t>/20</a:t>
            </a:r>
            <a:r>
              <a:rPr lang="en-US" altLang="zh-CN" dirty="0">
                <a:ea typeface="ＭＳ Ｐゴシック" charset="-128"/>
              </a:rPr>
              <a:t>25</a:t>
            </a:r>
            <a:endParaRPr lang="en-US" altLang="x-none" kern="0" dirty="0">
              <a:ea typeface="ＭＳ Ｐゴシック"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altLang="x-none" sz="2800">
                <a:ea typeface="ＭＳ Ｐゴシック" charset="-128"/>
              </a:rPr>
              <a:t>TCP Receiver ACK Generation</a:t>
            </a:r>
            <a:r>
              <a:rPr lang="en-US" altLang="x-none" sz="3200" u="none">
                <a:ea typeface="ＭＳ Ｐゴシック" charset="-128"/>
              </a:rPr>
              <a:t> </a:t>
            </a:r>
            <a:r>
              <a:rPr lang="en-US" altLang="x-none" sz="1800" u="none">
                <a:ea typeface="ＭＳ Ｐゴシック" charset="-128"/>
              </a:rPr>
              <a:t>[RFC 1122, RFC 2581]</a:t>
            </a:r>
            <a:endParaRPr lang="en-US" altLang="x-none" sz="3200">
              <a:ea typeface="ＭＳ Ｐゴシック" charset="-128"/>
            </a:endParaRPr>
          </a:p>
        </p:txBody>
      </p:sp>
      <p:sp>
        <p:nvSpPr>
          <p:cNvPr id="168963" name="Text Box 3"/>
          <p:cNvSpPr txBox="1">
            <a:spLocks noChangeArrowheads="1"/>
          </p:cNvSpPr>
          <p:nvPr/>
        </p:nvSpPr>
        <p:spPr bwMode="auto">
          <a:xfrm>
            <a:off x="752475" y="1554163"/>
            <a:ext cx="3346450" cy="500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400">
                <a:solidFill>
                  <a:srgbClr val="FF0000"/>
                </a:solidFill>
                <a:latin typeface="Arial" charset="0"/>
              </a:rPr>
              <a:t>Event at Receiver</a:t>
            </a:r>
            <a:endParaRPr lang="en-US" altLang="x-none" sz="1800">
              <a:solidFill>
                <a:srgbClr val="000000"/>
              </a:solidFill>
              <a:latin typeface="Arial" charset="0"/>
            </a:endParaRP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Arrival of in-order segment with</a:t>
            </a:r>
          </a:p>
          <a:p>
            <a:pPr>
              <a:spcBef>
                <a:spcPct val="0"/>
              </a:spcBef>
              <a:buClrTx/>
              <a:buSzTx/>
              <a:buFontTx/>
              <a:buNone/>
            </a:pPr>
            <a:r>
              <a:rPr lang="en-US" altLang="x-none" sz="1800">
                <a:solidFill>
                  <a:srgbClr val="000000"/>
                </a:solidFill>
                <a:latin typeface="Arial" charset="0"/>
              </a:rPr>
              <a:t>expected seq #. All data up to</a:t>
            </a:r>
          </a:p>
          <a:p>
            <a:pPr>
              <a:spcBef>
                <a:spcPct val="0"/>
              </a:spcBef>
              <a:buClrTx/>
              <a:buSzTx/>
              <a:buFontTx/>
              <a:buNone/>
            </a:pPr>
            <a:r>
              <a:rPr lang="en-US" altLang="x-none" sz="1800">
                <a:solidFill>
                  <a:srgbClr val="000000"/>
                </a:solidFill>
                <a:latin typeface="Arial" charset="0"/>
              </a:rPr>
              <a:t>expected seq # already ACKed</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Arrival of in-order segment with</a:t>
            </a:r>
          </a:p>
          <a:p>
            <a:pPr>
              <a:spcBef>
                <a:spcPct val="0"/>
              </a:spcBef>
              <a:buClrTx/>
              <a:buSzTx/>
              <a:buFontTx/>
              <a:buNone/>
            </a:pPr>
            <a:r>
              <a:rPr lang="en-US" altLang="x-none" sz="1800">
                <a:solidFill>
                  <a:srgbClr val="000000"/>
                </a:solidFill>
                <a:latin typeface="Arial" charset="0"/>
              </a:rPr>
              <a:t>expected seq #. One other </a:t>
            </a:r>
          </a:p>
          <a:p>
            <a:pPr>
              <a:spcBef>
                <a:spcPct val="0"/>
              </a:spcBef>
              <a:buClrTx/>
              <a:buSzTx/>
              <a:buFontTx/>
              <a:buNone/>
            </a:pPr>
            <a:r>
              <a:rPr lang="en-US" altLang="x-none" sz="1800">
                <a:solidFill>
                  <a:srgbClr val="000000"/>
                </a:solidFill>
                <a:latin typeface="Arial" charset="0"/>
              </a:rPr>
              <a:t>segment has ACK pending</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Arrival of out-of-order segment</a:t>
            </a:r>
          </a:p>
          <a:p>
            <a:pPr>
              <a:spcBef>
                <a:spcPct val="0"/>
              </a:spcBef>
              <a:buClrTx/>
              <a:buSzTx/>
              <a:buFontTx/>
              <a:buNone/>
            </a:pPr>
            <a:r>
              <a:rPr lang="en-US" altLang="x-none" sz="1800">
                <a:solidFill>
                  <a:srgbClr val="000000"/>
                </a:solidFill>
                <a:latin typeface="Arial" charset="0"/>
              </a:rPr>
              <a:t>higher-than-expect seq. # .</a:t>
            </a:r>
          </a:p>
          <a:p>
            <a:pPr>
              <a:spcBef>
                <a:spcPct val="0"/>
              </a:spcBef>
              <a:buClrTx/>
              <a:buSzTx/>
              <a:buFontTx/>
              <a:buNone/>
            </a:pPr>
            <a:r>
              <a:rPr lang="en-US" altLang="x-none" sz="1800">
                <a:solidFill>
                  <a:srgbClr val="000000"/>
                </a:solidFill>
                <a:latin typeface="Arial" charset="0"/>
              </a:rPr>
              <a:t>Gap detected</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Arrival of segment that </a:t>
            </a:r>
          </a:p>
          <a:p>
            <a:pPr>
              <a:spcBef>
                <a:spcPct val="0"/>
              </a:spcBef>
              <a:buClrTx/>
              <a:buSzTx/>
              <a:buFontTx/>
              <a:buNone/>
            </a:pPr>
            <a:r>
              <a:rPr lang="en-US" altLang="x-none" sz="1800">
                <a:solidFill>
                  <a:srgbClr val="000000"/>
                </a:solidFill>
                <a:latin typeface="Arial" charset="0"/>
              </a:rPr>
              <a:t>partially or completely fills gap</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endParaRPr lang="en-US" altLang="x-none" sz="1000">
              <a:solidFill>
                <a:srgbClr val="000000"/>
              </a:solidFill>
              <a:latin typeface="Times New Roman" charset="0"/>
            </a:endParaRPr>
          </a:p>
        </p:txBody>
      </p:sp>
      <p:sp>
        <p:nvSpPr>
          <p:cNvPr id="168964" name="Text Box 4"/>
          <p:cNvSpPr txBox="1">
            <a:spLocks noChangeArrowheads="1"/>
          </p:cNvSpPr>
          <p:nvPr/>
        </p:nvSpPr>
        <p:spPr bwMode="auto">
          <a:xfrm>
            <a:off x="4514850" y="1544638"/>
            <a:ext cx="4070350" cy="500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400">
                <a:solidFill>
                  <a:srgbClr val="FF0000"/>
                </a:solidFill>
                <a:latin typeface="Arial" charset="0"/>
              </a:rPr>
              <a:t>TCP Receiver Action</a:t>
            </a:r>
            <a:endParaRPr lang="en-US" altLang="x-none" sz="1800">
              <a:solidFill>
                <a:srgbClr val="000000"/>
              </a:solidFill>
              <a:latin typeface="Arial" charset="0"/>
            </a:endParaRP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Delayed ACK. Wait up to 500ms</a:t>
            </a:r>
          </a:p>
          <a:p>
            <a:pPr>
              <a:spcBef>
                <a:spcPct val="0"/>
              </a:spcBef>
              <a:buClrTx/>
              <a:buSzTx/>
              <a:buFontTx/>
              <a:buNone/>
            </a:pPr>
            <a:r>
              <a:rPr lang="en-US" altLang="x-none" sz="1800">
                <a:solidFill>
                  <a:srgbClr val="000000"/>
                </a:solidFill>
                <a:latin typeface="Arial" charset="0"/>
              </a:rPr>
              <a:t>for next segment. If no next segment,</a:t>
            </a:r>
          </a:p>
          <a:p>
            <a:pPr>
              <a:spcBef>
                <a:spcPct val="0"/>
              </a:spcBef>
              <a:buClrTx/>
              <a:buSzTx/>
              <a:buFontTx/>
              <a:buNone/>
            </a:pPr>
            <a:r>
              <a:rPr lang="en-US" altLang="x-none" sz="1800">
                <a:solidFill>
                  <a:srgbClr val="000000"/>
                </a:solidFill>
                <a:latin typeface="Arial" charset="0"/>
              </a:rPr>
              <a:t>send ACK</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Immediately send single cumulative </a:t>
            </a:r>
          </a:p>
          <a:p>
            <a:pPr>
              <a:spcBef>
                <a:spcPct val="0"/>
              </a:spcBef>
              <a:buClrTx/>
              <a:buSzTx/>
              <a:buFontTx/>
              <a:buNone/>
            </a:pPr>
            <a:r>
              <a:rPr lang="en-US" altLang="x-none" sz="1800">
                <a:solidFill>
                  <a:srgbClr val="000000"/>
                </a:solidFill>
                <a:latin typeface="Arial" charset="0"/>
              </a:rPr>
              <a:t>ACK, ACKing both in-order segments </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Immediately send duplicate ACK, </a:t>
            </a:r>
          </a:p>
          <a:p>
            <a:pPr>
              <a:spcBef>
                <a:spcPct val="0"/>
              </a:spcBef>
              <a:buClrTx/>
              <a:buSzTx/>
              <a:buFontTx/>
              <a:buNone/>
            </a:pPr>
            <a:r>
              <a:rPr lang="en-US" altLang="x-none" sz="1800">
                <a:solidFill>
                  <a:srgbClr val="000000"/>
                </a:solidFill>
                <a:latin typeface="Arial" charset="0"/>
              </a:rPr>
              <a:t>indicating seq. # of next expected byte</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r>
              <a:rPr lang="en-US" altLang="x-none" sz="1800">
                <a:solidFill>
                  <a:srgbClr val="000000"/>
                </a:solidFill>
                <a:latin typeface="Arial" charset="0"/>
              </a:rPr>
              <a:t>Immediate send ACK, provided that</a:t>
            </a:r>
          </a:p>
          <a:p>
            <a:pPr>
              <a:spcBef>
                <a:spcPct val="0"/>
              </a:spcBef>
              <a:buClrTx/>
              <a:buSzTx/>
              <a:buFontTx/>
              <a:buNone/>
            </a:pPr>
            <a:r>
              <a:rPr lang="en-US" altLang="x-none" sz="1800">
                <a:solidFill>
                  <a:srgbClr val="000000"/>
                </a:solidFill>
                <a:latin typeface="Arial" charset="0"/>
              </a:rPr>
              <a:t>segment starts at lower end of gap</a:t>
            </a:r>
          </a:p>
          <a:p>
            <a:pPr>
              <a:spcBef>
                <a:spcPct val="0"/>
              </a:spcBef>
              <a:buClrTx/>
              <a:buSzTx/>
              <a:buFontTx/>
              <a:buNone/>
            </a:pPr>
            <a:endParaRPr lang="en-US" altLang="x-none" sz="1800">
              <a:solidFill>
                <a:srgbClr val="000000"/>
              </a:solidFill>
              <a:latin typeface="Arial" charset="0"/>
            </a:endParaRPr>
          </a:p>
          <a:p>
            <a:pPr>
              <a:spcBef>
                <a:spcPct val="0"/>
              </a:spcBef>
              <a:buClrTx/>
              <a:buSzTx/>
              <a:buFontTx/>
              <a:buNone/>
            </a:pPr>
            <a:endParaRPr lang="en-US" altLang="x-none" sz="1000">
              <a:solidFill>
                <a:srgbClr val="000000"/>
              </a:solidFill>
              <a:latin typeface="Times New Roman" charset="0"/>
            </a:endParaRPr>
          </a:p>
        </p:txBody>
      </p:sp>
      <p:sp>
        <p:nvSpPr>
          <p:cNvPr id="168965" name="Line 5"/>
          <p:cNvSpPr>
            <a:spLocks noChangeShapeType="1"/>
          </p:cNvSpPr>
          <p:nvPr/>
        </p:nvSpPr>
        <p:spPr bwMode="auto">
          <a:xfrm>
            <a:off x="876300" y="2009775"/>
            <a:ext cx="7467600" cy="952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8966" name="Line 6"/>
          <p:cNvSpPr>
            <a:spLocks noChangeShapeType="1"/>
          </p:cNvSpPr>
          <p:nvPr/>
        </p:nvSpPr>
        <p:spPr bwMode="auto">
          <a:xfrm flipV="1">
            <a:off x="847725" y="3190875"/>
            <a:ext cx="7477125" cy="952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8967" name="Line 7"/>
          <p:cNvSpPr>
            <a:spLocks noChangeShapeType="1"/>
          </p:cNvSpPr>
          <p:nvPr/>
        </p:nvSpPr>
        <p:spPr bwMode="auto">
          <a:xfrm>
            <a:off x="857250" y="4305300"/>
            <a:ext cx="75057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8968" name="Line 8"/>
          <p:cNvSpPr>
            <a:spLocks noChangeShapeType="1"/>
          </p:cNvSpPr>
          <p:nvPr/>
        </p:nvSpPr>
        <p:spPr bwMode="auto">
          <a:xfrm>
            <a:off x="866775" y="5410200"/>
            <a:ext cx="7486650" cy="952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8969" name="Line 9"/>
          <p:cNvSpPr>
            <a:spLocks noChangeShapeType="1"/>
          </p:cNvSpPr>
          <p:nvPr/>
        </p:nvSpPr>
        <p:spPr bwMode="auto">
          <a:xfrm>
            <a:off x="4324350" y="1704975"/>
            <a:ext cx="0" cy="435292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Slide Number Placeholder 1">
            <a:extLst>
              <a:ext uri="{FF2B5EF4-FFF2-40B4-BE49-F238E27FC236}">
                <a16:creationId xmlns:a16="http://schemas.microsoft.com/office/drawing/2014/main" id="{68FE8CDC-CA46-F646-B0B4-445883DE424A}"/>
              </a:ext>
            </a:extLst>
          </p:cNvPr>
          <p:cNvSpPr>
            <a:spLocks noGrp="1"/>
          </p:cNvSpPr>
          <p:nvPr>
            <p:ph type="sldNum" sz="quarter" idx="12"/>
          </p:nvPr>
        </p:nvSpPr>
        <p:spPr/>
        <p:txBody>
          <a:bodyPr/>
          <a:lstStyle/>
          <a:p>
            <a:fld id="{51B6A1D6-5A67-8647-88E0-E3A073C06BF1}" type="slidenum">
              <a:rPr lang="en-US" altLang="x-none" smtClean="0"/>
              <a:pPr/>
              <a:t>10</a:t>
            </a:fld>
            <a:endParaRPr lang="en-US" altLang="x-none"/>
          </a:p>
        </p:txBody>
      </p:sp>
    </p:spTree>
    <p:extLst>
      <p:ext uri="{BB962C8B-B14F-4D97-AF65-F5344CB8AC3E}">
        <p14:creationId xmlns:p14="http://schemas.microsoft.com/office/powerpoint/2010/main" val="738828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4"/>
          <p:cNvSpPr>
            <a:spLocks noChangeArrowheads="1"/>
          </p:cNvSpPr>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zh-CN" sz="4000" u="sng" dirty="0">
                <a:solidFill>
                  <a:srgbClr val="3333CC"/>
                </a:solidFill>
                <a:ea typeface="宋体" charset="-122"/>
              </a:rPr>
              <a:t>Outline</a:t>
            </a:r>
            <a:endParaRPr lang="en-US" altLang="x-none" sz="4000" u="sng" dirty="0">
              <a:solidFill>
                <a:srgbClr val="3333CC"/>
              </a:solidFill>
              <a:ea typeface="宋体" charset="-122"/>
            </a:endParaRPr>
          </a:p>
        </p:txBody>
      </p:sp>
      <p:sp>
        <p:nvSpPr>
          <p:cNvPr id="142339" name="Rectangle 5"/>
          <p:cNvSpPr>
            <a:spLocks noChangeArrowheads="1"/>
          </p:cNvSpPr>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pitchFamily="2" charset="2"/>
              <a:buChar char="q"/>
            </a:pPr>
            <a:r>
              <a:rPr lang="en-US" altLang="zh-CN" dirty="0">
                <a:solidFill>
                  <a:srgbClr val="000000"/>
                </a:solidFill>
                <a:ea typeface="宋体" charset="-122"/>
              </a:rPr>
              <a:t>Admin</a:t>
            </a:r>
            <a:r>
              <a:rPr lang="zh-CN" altLang="en-US" dirty="0">
                <a:solidFill>
                  <a:srgbClr val="000000"/>
                </a:solidFill>
                <a:ea typeface="宋体" charset="-122"/>
              </a:rPr>
              <a:t> </a:t>
            </a:r>
            <a:r>
              <a:rPr lang="en-US" altLang="zh-CN" dirty="0">
                <a:solidFill>
                  <a:srgbClr val="000000"/>
                </a:solidFill>
                <a:ea typeface="宋体" charset="-122"/>
              </a:rPr>
              <a:t>and</a:t>
            </a:r>
            <a:r>
              <a:rPr lang="zh-CN" altLang="en-US" dirty="0">
                <a:solidFill>
                  <a:srgbClr val="000000"/>
                </a:solidFill>
                <a:ea typeface="宋体" charset="-122"/>
              </a:rPr>
              <a:t> </a:t>
            </a:r>
            <a:r>
              <a:rPr lang="en-US" altLang="zh-CN" dirty="0">
                <a:solidFill>
                  <a:srgbClr val="000000"/>
                </a:solidFill>
                <a:ea typeface="宋体" charset="-122"/>
              </a:rPr>
              <a:t>Recap</a:t>
            </a:r>
          </a:p>
          <a:p>
            <a:pPr>
              <a:buClr>
                <a:srgbClr val="3333CC"/>
              </a:buClr>
              <a:buFont typeface="Wingdings" pitchFamily="2" charset="2"/>
              <a:buChar char="q"/>
            </a:pPr>
            <a:r>
              <a:rPr lang="en-US" altLang="zh-CN" dirty="0">
                <a:solidFill>
                  <a:srgbClr val="000000"/>
                </a:solidFill>
                <a:ea typeface="宋体" charset="-122"/>
              </a:rPr>
              <a:t>Reliable data transfer</a:t>
            </a:r>
          </a:p>
          <a:p>
            <a:pPr marL="800100" lvl="1" indent="-342900">
              <a:buClr>
                <a:schemeClr val="tx1"/>
              </a:buClr>
              <a:buFont typeface="Courier New" panose="02070309020205020404" pitchFamily="49" charset="0"/>
              <a:buChar char="o"/>
            </a:pPr>
            <a:r>
              <a:rPr lang="en-US" altLang="x-none" dirty="0"/>
              <a:t>perfect channel</a:t>
            </a:r>
          </a:p>
          <a:p>
            <a:pPr marL="800100" lvl="1" indent="-342900">
              <a:buClr>
                <a:schemeClr val="tx1"/>
              </a:buClr>
              <a:buFont typeface="Courier New" panose="02070309020205020404" pitchFamily="49" charset="0"/>
              <a:buChar char="o"/>
            </a:pPr>
            <a:r>
              <a:rPr lang="en-US" altLang="x-none" dirty="0"/>
              <a:t>channel with bit errors</a:t>
            </a:r>
          </a:p>
          <a:p>
            <a:pPr marL="800100" lvl="1" indent="-342900">
              <a:buClr>
                <a:schemeClr val="tx1"/>
              </a:buClr>
              <a:buFont typeface="Courier New" panose="02070309020205020404" pitchFamily="49" charset="0"/>
              <a:buChar char="o"/>
            </a:pPr>
            <a:r>
              <a:rPr lang="en-US" altLang="x-none" dirty="0"/>
              <a:t>channel with bit errors and losses</a:t>
            </a:r>
          </a:p>
          <a:p>
            <a:pPr marL="800100" lvl="1" indent="-342900">
              <a:buClr>
                <a:schemeClr val="tx1"/>
              </a:buClr>
              <a:buFont typeface="Courier New" panose="02070309020205020404" pitchFamily="49" charset="0"/>
              <a:buChar char="o"/>
            </a:pPr>
            <a:r>
              <a:rPr lang="en-US" altLang="x-none" dirty="0"/>
              <a:t>sliding window: reliability with throughput</a:t>
            </a:r>
            <a:endParaRPr lang="en-US" altLang="zh-CN" dirty="0">
              <a:solidFill>
                <a:srgbClr val="000000"/>
              </a:solidFill>
              <a:ea typeface="宋体" charset="-122"/>
            </a:endParaRPr>
          </a:p>
          <a:p>
            <a:pPr>
              <a:buFont typeface="Wingdings" pitchFamily="2" charset="2"/>
              <a:buChar char="q"/>
            </a:pPr>
            <a:r>
              <a:rPr lang="en-US" altLang="zh-CN" dirty="0">
                <a:ea typeface="宋体" charset="-122"/>
              </a:rPr>
              <a:t>TCP reliability</a:t>
            </a:r>
          </a:p>
          <a:p>
            <a:pPr lvl="1">
              <a:buClr>
                <a:schemeClr val="tx1"/>
              </a:buClr>
              <a:buFont typeface="Courier New" panose="02070309020205020404" pitchFamily="49" charset="0"/>
              <a:buChar char="o"/>
            </a:pPr>
            <a:r>
              <a:rPr lang="en-US" altLang="x-none" dirty="0"/>
              <a:t>data </a:t>
            </a:r>
            <a:r>
              <a:rPr lang="en-US" altLang="x-none" dirty="0" err="1"/>
              <a:t>seq</a:t>
            </a:r>
            <a:r>
              <a:rPr lang="en-US" altLang="x-none" dirty="0"/>
              <a:t>#, ack, buffering</a:t>
            </a:r>
          </a:p>
          <a:p>
            <a:pPr lvl="1">
              <a:buClr>
                <a:srgbClr val="C00000"/>
              </a:buClr>
              <a:buFont typeface="Wingdings" charset="2"/>
              <a:buChar char="Ø"/>
            </a:pPr>
            <a:r>
              <a:rPr lang="en-US" altLang="x-none" i="1" dirty="0">
                <a:solidFill>
                  <a:srgbClr val="C00000"/>
                </a:solidFill>
              </a:rPr>
              <a:t>timeout realization</a:t>
            </a:r>
            <a:endParaRPr lang="en-US" altLang="zh-CN" i="1" dirty="0">
              <a:solidFill>
                <a:srgbClr val="C00000"/>
              </a:solidFill>
              <a:ea typeface="宋体" charset="-122"/>
            </a:endParaRPr>
          </a:p>
        </p:txBody>
      </p:sp>
      <p:sp>
        <p:nvSpPr>
          <p:cNvPr id="2" name="Slide Number Placeholder 1">
            <a:extLst>
              <a:ext uri="{FF2B5EF4-FFF2-40B4-BE49-F238E27FC236}">
                <a16:creationId xmlns:a16="http://schemas.microsoft.com/office/drawing/2014/main" id="{C6B1888B-D9F5-BD4C-86FA-E48F3562B19F}"/>
              </a:ext>
            </a:extLst>
          </p:cNvPr>
          <p:cNvSpPr>
            <a:spLocks noGrp="1"/>
          </p:cNvSpPr>
          <p:nvPr>
            <p:ph type="sldNum" sz="quarter" idx="12"/>
          </p:nvPr>
        </p:nvSpPr>
        <p:spPr/>
        <p:txBody>
          <a:bodyPr/>
          <a:lstStyle/>
          <a:p>
            <a:fld id="{37EB7456-F267-5C4C-AD02-446DDDC385E0}" type="slidenum">
              <a:rPr lang="en-US" altLang="x-none" smtClean="0"/>
              <a:pPr/>
              <a:t>11</a:t>
            </a:fld>
            <a:endParaRPr lang="en-US" altLang="x-none"/>
          </a:p>
        </p:txBody>
      </p:sp>
    </p:spTree>
    <p:extLst>
      <p:ext uri="{BB962C8B-B14F-4D97-AF65-F5344CB8AC3E}">
        <p14:creationId xmlns:p14="http://schemas.microsoft.com/office/powerpoint/2010/main" val="2852409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None/>
            </a:pPr>
            <a:r>
              <a:rPr lang="en-US" altLang="zh-CN" sz="4000" u="sng" dirty="0">
                <a:solidFill>
                  <a:srgbClr val="3333CC"/>
                </a:solidFill>
              </a:rPr>
              <a:t>TCP</a:t>
            </a:r>
            <a:r>
              <a:rPr lang="zh-CN" altLang="en-US" sz="4000" u="sng" dirty="0">
                <a:solidFill>
                  <a:srgbClr val="3333CC"/>
                </a:solidFill>
              </a:rPr>
              <a:t> </a:t>
            </a:r>
            <a:r>
              <a:rPr lang="en-US" altLang="zh-CN" sz="4000" u="sng" dirty="0">
                <a:solidFill>
                  <a:srgbClr val="3333CC"/>
                </a:solidFill>
              </a:rPr>
              <a:t>Reliable Data Transfer</a:t>
            </a:r>
            <a:endParaRPr lang="en-US" altLang="en-US" sz="4000" u="sng" dirty="0">
              <a:solidFill>
                <a:srgbClr val="3333CC"/>
              </a:solidFill>
            </a:endParaRPr>
          </a:p>
        </p:txBody>
      </p:sp>
      <p:sp>
        <p:nvSpPr>
          <p:cNvPr id="66563" name="Rectangle 3"/>
          <p:cNvSpPr>
            <a:spLocks noChangeArrowheads="1"/>
          </p:cNvSpPr>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charset="2"/>
              <a:buChar char="q"/>
            </a:pPr>
            <a:r>
              <a:rPr lang="en-US" altLang="en-US" dirty="0">
                <a:solidFill>
                  <a:srgbClr val="000000"/>
                </a:solidFill>
              </a:rPr>
              <a:t>Basic structure: sliding window protocol</a:t>
            </a:r>
          </a:p>
          <a:p>
            <a:pPr>
              <a:buClr>
                <a:srgbClr val="3333CC"/>
              </a:buClr>
              <a:buFont typeface="Wingdings" pitchFamily="2" charset="2"/>
              <a:buChar char="q"/>
            </a:pPr>
            <a:r>
              <a:rPr lang="en-US" altLang="en-US" dirty="0">
                <a:solidFill>
                  <a:srgbClr val="000000"/>
                </a:solidFill>
              </a:rPr>
              <a:t>Remaining issue: How to determine the </a:t>
            </a:r>
            <a:r>
              <a:rPr lang="ja-JP" altLang="en-US" dirty="0">
                <a:solidFill>
                  <a:srgbClr val="000000"/>
                </a:solidFill>
              </a:rPr>
              <a:t>“</a:t>
            </a:r>
            <a:r>
              <a:rPr lang="en-US" altLang="ja-JP" dirty="0">
                <a:solidFill>
                  <a:srgbClr val="000000"/>
                </a:solidFill>
              </a:rPr>
              <a:t>right</a:t>
            </a:r>
            <a:r>
              <a:rPr lang="ja-JP" altLang="en-US" dirty="0">
                <a:solidFill>
                  <a:srgbClr val="000000"/>
                </a:solidFill>
              </a:rPr>
              <a:t>”</a:t>
            </a:r>
            <a:r>
              <a:rPr lang="en-US" altLang="ja-JP" dirty="0">
                <a:solidFill>
                  <a:srgbClr val="000000"/>
                </a:solidFill>
              </a:rPr>
              <a:t> parameters?</a:t>
            </a:r>
          </a:p>
          <a:p>
            <a:pPr lvl="1">
              <a:buClr>
                <a:srgbClr val="3333CC"/>
              </a:buClr>
              <a:buFont typeface="Courier New" panose="02070309020205020404" pitchFamily="49" charset="0"/>
              <a:buChar char="o"/>
            </a:pPr>
            <a:r>
              <a:rPr lang="en-US" altLang="en-US" dirty="0">
                <a:solidFill>
                  <a:srgbClr val="000000"/>
                </a:solidFill>
              </a:rPr>
              <a:t>timeout value?</a:t>
            </a:r>
          </a:p>
          <a:p>
            <a:pPr lvl="1">
              <a:buClr>
                <a:srgbClr val="3333CC"/>
              </a:buClr>
              <a:buSzPct val="85000"/>
              <a:buFont typeface="Courier New" panose="02070309020205020404" pitchFamily="49" charset="0"/>
              <a:buChar char="o"/>
            </a:pPr>
            <a:r>
              <a:rPr lang="en-US" altLang="en-US" dirty="0">
                <a:solidFill>
                  <a:srgbClr val="000000"/>
                </a:solidFill>
              </a:rPr>
              <a:t>sliding window size?</a:t>
            </a:r>
          </a:p>
        </p:txBody>
      </p:sp>
      <p:sp>
        <p:nvSpPr>
          <p:cNvPr id="2" name="Slide Number Placeholder 1">
            <a:extLst>
              <a:ext uri="{FF2B5EF4-FFF2-40B4-BE49-F238E27FC236}">
                <a16:creationId xmlns:a16="http://schemas.microsoft.com/office/drawing/2014/main" id="{C1FD1D0D-5593-2645-8462-4CA69796CAD0}"/>
              </a:ext>
            </a:extLst>
          </p:cNvPr>
          <p:cNvSpPr>
            <a:spLocks noGrp="1"/>
          </p:cNvSpPr>
          <p:nvPr>
            <p:ph type="sldNum" sz="quarter" idx="12"/>
          </p:nvPr>
        </p:nvSpPr>
        <p:spPr/>
        <p:txBody>
          <a:bodyPr/>
          <a:lstStyle/>
          <a:p>
            <a:fld id="{37EB7456-F267-5C4C-AD02-446DDDC385E0}" type="slidenum">
              <a:rPr lang="en-US" altLang="x-none" smtClean="0"/>
              <a:pPr/>
              <a:t>12</a:t>
            </a:fld>
            <a:endParaRPr lang="en-US" altLang="x-none"/>
          </a:p>
        </p:txBody>
      </p:sp>
    </p:spTree>
    <p:extLst>
      <p:ext uri="{BB962C8B-B14F-4D97-AF65-F5344CB8AC3E}">
        <p14:creationId xmlns:p14="http://schemas.microsoft.com/office/powerpoint/2010/main" val="1861155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333375" y="150813"/>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en-US" sz="4000" u="sng">
                <a:solidFill>
                  <a:srgbClr val="3333CC"/>
                </a:solidFill>
              </a:rPr>
              <a:t>History</a:t>
            </a:r>
          </a:p>
        </p:txBody>
      </p:sp>
      <p:sp>
        <p:nvSpPr>
          <p:cNvPr id="56323" name="Rectangle 3"/>
          <p:cNvSpPr>
            <a:spLocks noChangeArrowheads="1"/>
          </p:cNvSpPr>
          <p:nvPr/>
        </p:nvSpPr>
        <p:spPr bwMode="auto">
          <a:xfrm>
            <a:off x="366713"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pitchFamily="2" charset="2"/>
              <a:buChar char="q"/>
            </a:pPr>
            <a:r>
              <a:rPr lang="en-US" altLang="en-US" dirty="0">
                <a:solidFill>
                  <a:srgbClr val="000000"/>
                </a:solidFill>
              </a:rPr>
              <a:t>Key parameters for TCP in mid-1980s</a:t>
            </a:r>
          </a:p>
          <a:p>
            <a:pPr lvl="1">
              <a:buClr>
                <a:srgbClr val="3333CC"/>
              </a:buClr>
              <a:buFont typeface="Courier New" panose="02070309020205020404" pitchFamily="49" charset="0"/>
              <a:buChar char="o"/>
            </a:pPr>
            <a:r>
              <a:rPr lang="en-US" altLang="en-US" dirty="0">
                <a:solidFill>
                  <a:srgbClr val="000000"/>
                </a:solidFill>
              </a:rPr>
              <a:t>fixed window size W</a:t>
            </a:r>
          </a:p>
          <a:p>
            <a:pPr lvl="1">
              <a:buClr>
                <a:srgbClr val="3333CC"/>
              </a:buClr>
              <a:buFont typeface="Courier New" panose="02070309020205020404" pitchFamily="49" charset="0"/>
              <a:buChar char="o"/>
            </a:pPr>
            <a:r>
              <a:rPr lang="en-US" altLang="en-US" dirty="0">
                <a:solidFill>
                  <a:srgbClr val="000000"/>
                </a:solidFill>
              </a:rPr>
              <a:t>timeout value = 2 RTT</a:t>
            </a:r>
          </a:p>
          <a:p>
            <a:pPr lvl="1">
              <a:buClr>
                <a:srgbClr val="3333CC"/>
              </a:buClr>
            </a:pPr>
            <a:endParaRPr lang="en-US" altLang="en-US" dirty="0">
              <a:solidFill>
                <a:srgbClr val="000000"/>
              </a:solidFill>
            </a:endParaRPr>
          </a:p>
          <a:p>
            <a:pPr>
              <a:buClr>
                <a:srgbClr val="3333CC"/>
              </a:buClr>
              <a:buFont typeface="Wingdings" pitchFamily="2" charset="2"/>
              <a:buChar char="q"/>
            </a:pPr>
            <a:r>
              <a:rPr lang="en-US" altLang="en-US" dirty="0">
                <a:solidFill>
                  <a:srgbClr val="000000"/>
                </a:solidFill>
              </a:rPr>
              <a:t>Network collapse in the mid-1980s</a:t>
            </a:r>
          </a:p>
          <a:p>
            <a:pPr lvl="1">
              <a:buClr>
                <a:srgbClr val="3333CC"/>
              </a:buClr>
              <a:buFont typeface="Courier New" panose="02070309020205020404" pitchFamily="49" charset="0"/>
              <a:buChar char="o"/>
            </a:pPr>
            <a:r>
              <a:rPr lang="en-US" altLang="en-US" dirty="0">
                <a:solidFill>
                  <a:srgbClr val="000000"/>
                </a:solidFill>
              </a:rPr>
              <a:t>UCB </a:t>
            </a:r>
            <a:r>
              <a:rPr lang="en-US" altLang="en-US" dirty="0">
                <a:solidFill>
                  <a:srgbClr val="000000"/>
                </a:solidFill>
                <a:sym typeface="Wingdings" charset="2"/>
              </a:rPr>
              <a:t> LBL throughput dropped by 1000X !</a:t>
            </a:r>
          </a:p>
          <a:p>
            <a:pPr>
              <a:buClr>
                <a:srgbClr val="3333CC"/>
              </a:buClr>
              <a:buFont typeface="Wingdings" pitchFamily="2" charset="2"/>
              <a:buChar char="q"/>
            </a:pPr>
            <a:r>
              <a:rPr lang="en-US" altLang="en-US" dirty="0">
                <a:solidFill>
                  <a:srgbClr val="000000"/>
                </a:solidFill>
                <a:sym typeface="Wingdings" charset="2"/>
              </a:rPr>
              <a:t>The intuition was that the collapse was caused by wrong parameters</a:t>
            </a:r>
            <a:r>
              <a:rPr lang="mr-IN" altLang="en-US" dirty="0">
                <a:solidFill>
                  <a:srgbClr val="000000"/>
                </a:solidFill>
                <a:sym typeface="Wingdings" charset="2"/>
              </a:rPr>
              <a:t>…</a:t>
            </a:r>
            <a:endParaRPr lang="en-US" altLang="en-US" dirty="0">
              <a:solidFill>
                <a:srgbClr val="000000"/>
              </a:solidFill>
              <a:sym typeface="Wingdings" charset="2"/>
            </a:endParaRPr>
          </a:p>
        </p:txBody>
      </p:sp>
      <p:sp>
        <p:nvSpPr>
          <p:cNvPr id="2" name="Slide Number Placeholder 1">
            <a:extLst>
              <a:ext uri="{FF2B5EF4-FFF2-40B4-BE49-F238E27FC236}">
                <a16:creationId xmlns:a16="http://schemas.microsoft.com/office/drawing/2014/main" id="{AC0C24F0-DB1F-7B47-B301-0B21126CFFB4}"/>
              </a:ext>
            </a:extLst>
          </p:cNvPr>
          <p:cNvSpPr>
            <a:spLocks noGrp="1"/>
          </p:cNvSpPr>
          <p:nvPr>
            <p:ph type="sldNum" sz="quarter" idx="12"/>
          </p:nvPr>
        </p:nvSpPr>
        <p:spPr/>
        <p:txBody>
          <a:bodyPr/>
          <a:lstStyle/>
          <a:p>
            <a:fld id="{37EB7456-F267-5C4C-AD02-446DDDC385E0}" type="slidenum">
              <a:rPr lang="en-US" altLang="x-none" smtClean="0"/>
              <a:pPr/>
              <a:t>13</a:t>
            </a:fld>
            <a:endParaRPr lang="en-US" altLang="x-none"/>
          </a:p>
        </p:txBody>
      </p:sp>
    </p:spTree>
    <p:extLst>
      <p:ext uri="{BB962C8B-B14F-4D97-AF65-F5344CB8AC3E}">
        <p14:creationId xmlns:p14="http://schemas.microsoft.com/office/powerpoint/2010/main" val="79381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42925" y="230188"/>
            <a:ext cx="8286282" cy="776287"/>
          </a:xfrm>
        </p:spPr>
        <p:txBody>
          <a:bodyPr/>
          <a:lstStyle/>
          <a:p>
            <a:r>
              <a:rPr lang="en-US" altLang="en-US" dirty="0">
                <a:ea typeface="ＭＳ Ｐゴシック" charset="-128"/>
              </a:rPr>
              <a:t>Timeout: Cost of Timeout </a:t>
            </a:r>
            <a:r>
              <a:rPr lang="en-US" altLang="en-US" dirty="0" err="1">
                <a:ea typeface="ＭＳ Ｐゴシック" charset="-128"/>
              </a:rPr>
              <a:t>Param</a:t>
            </a:r>
            <a:endParaRPr lang="en-US" altLang="en-US" sz="4400" dirty="0">
              <a:ea typeface="ＭＳ Ｐゴシック" charset="-128"/>
            </a:endParaRPr>
          </a:p>
        </p:txBody>
      </p:sp>
      <p:sp>
        <p:nvSpPr>
          <p:cNvPr id="82947" name="Rectangle 3"/>
          <p:cNvSpPr>
            <a:spLocks noGrp="1" noChangeArrowheads="1"/>
          </p:cNvSpPr>
          <p:nvPr>
            <p:ph type="body" sz="half" idx="1"/>
          </p:nvPr>
        </p:nvSpPr>
        <p:spPr>
          <a:xfrm>
            <a:off x="581025" y="1295400"/>
            <a:ext cx="7716838" cy="3279775"/>
          </a:xfrm>
        </p:spPr>
        <p:txBody>
          <a:bodyPr/>
          <a:lstStyle/>
          <a:p>
            <a:pPr marL="0" indent="0">
              <a:buNone/>
            </a:pPr>
            <a:r>
              <a:rPr lang="en-US" altLang="en-US" sz="2400" dirty="0">
                <a:ea typeface="ＭＳ Ｐゴシック" charset="-128"/>
              </a:rPr>
              <a:t>Why is good timeout value important</a:t>
            </a:r>
            <a:r>
              <a:rPr lang="en-US" altLang="zh-CN" sz="2400" dirty="0">
                <a:ea typeface="ＭＳ Ｐゴシック" charset="-128"/>
              </a:rPr>
              <a:t>?</a:t>
            </a:r>
            <a:endParaRPr lang="en-US" altLang="en-US" sz="2400" dirty="0">
              <a:ea typeface="ＭＳ Ｐゴシック" charset="-128"/>
            </a:endParaRPr>
          </a:p>
          <a:p>
            <a:pPr>
              <a:buFont typeface="Wingdings" pitchFamily="2" charset="2"/>
              <a:buChar char="q"/>
            </a:pPr>
            <a:r>
              <a:rPr lang="en-US" altLang="en-US" sz="2400" dirty="0">
                <a:ea typeface="ＭＳ Ｐゴシック" charset="-128"/>
              </a:rPr>
              <a:t>too short</a:t>
            </a:r>
          </a:p>
          <a:p>
            <a:pPr lvl="1">
              <a:buFont typeface="Courier New" panose="02070309020205020404" pitchFamily="49" charset="0"/>
              <a:buChar char="o"/>
            </a:pPr>
            <a:r>
              <a:rPr lang="en-US" altLang="en-US" dirty="0">
                <a:ea typeface="ＭＳ Ｐゴシック" charset="-128"/>
              </a:rPr>
              <a:t>premature timeout</a:t>
            </a:r>
          </a:p>
          <a:p>
            <a:pPr lvl="1">
              <a:buFont typeface="Courier New" panose="02070309020205020404" pitchFamily="49" charset="0"/>
              <a:buChar char="o"/>
            </a:pPr>
            <a:r>
              <a:rPr lang="en-US" altLang="en-US" dirty="0">
                <a:ea typeface="ＭＳ Ｐゴシック" charset="-128"/>
              </a:rPr>
              <a:t>unnecessary retransmissions</a:t>
            </a:r>
            <a:r>
              <a:rPr lang="en-US" altLang="zh-CN" dirty="0">
                <a:ea typeface="宋体" charset="-122"/>
              </a:rPr>
              <a:t>; many duplicates</a:t>
            </a:r>
          </a:p>
          <a:p>
            <a:pPr lvl="1"/>
            <a:endParaRPr lang="en-US" altLang="en-US" sz="2000" dirty="0">
              <a:ea typeface="ＭＳ Ｐゴシック" charset="-128"/>
            </a:endParaRPr>
          </a:p>
          <a:p>
            <a:pPr>
              <a:buFont typeface="Wingdings" pitchFamily="2" charset="2"/>
              <a:buChar char="q"/>
            </a:pPr>
            <a:r>
              <a:rPr lang="en-US" altLang="en-US" sz="2400" dirty="0">
                <a:ea typeface="ＭＳ Ｐゴシック" charset="-128"/>
              </a:rPr>
              <a:t>too long</a:t>
            </a:r>
          </a:p>
          <a:p>
            <a:pPr lvl="1">
              <a:buFont typeface="Courier New" panose="02070309020205020404" pitchFamily="49" charset="0"/>
              <a:buChar char="o"/>
            </a:pPr>
            <a:r>
              <a:rPr lang="en-US" altLang="en-US" sz="2000" dirty="0">
                <a:ea typeface="ＭＳ Ｐゴシック" charset="-128"/>
              </a:rPr>
              <a:t>slow reaction to segment loss</a:t>
            </a:r>
          </a:p>
        </p:txBody>
      </p:sp>
      <p:sp>
        <p:nvSpPr>
          <p:cNvPr id="82948" name="Rectangle 4"/>
          <p:cNvSpPr>
            <a:spLocks noChangeArrowheads="1"/>
          </p:cNvSpPr>
          <p:nvPr/>
        </p:nvSpPr>
        <p:spPr bwMode="auto">
          <a:xfrm>
            <a:off x="315913" y="4886325"/>
            <a:ext cx="57436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 typeface="ZapfDingbats" charset="0"/>
              <a:buNone/>
            </a:pPr>
            <a:r>
              <a:rPr lang="en-US" altLang="en-US" sz="2400" u="sng" dirty="0">
                <a:solidFill>
                  <a:srgbClr val="FF0000"/>
                </a:solidFill>
                <a:latin typeface="Times New Roman" charset="0"/>
              </a:rPr>
              <a:t>Q:</a:t>
            </a:r>
            <a:r>
              <a:rPr lang="en-US" altLang="en-US" sz="2400" dirty="0">
                <a:latin typeface="Times New Roman" charset="0"/>
              </a:rPr>
              <a:t> Is it possible to set Timeout as a constant?</a:t>
            </a:r>
          </a:p>
        </p:txBody>
      </p:sp>
      <p:sp>
        <p:nvSpPr>
          <p:cNvPr id="6" name="Rectangle 4"/>
          <p:cNvSpPr>
            <a:spLocks noChangeArrowheads="1"/>
          </p:cNvSpPr>
          <p:nvPr/>
        </p:nvSpPr>
        <p:spPr bwMode="auto">
          <a:xfrm>
            <a:off x="315913" y="5659140"/>
            <a:ext cx="72214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 typeface="ZapfDingbats" charset="0"/>
              <a:buNone/>
            </a:pPr>
            <a:r>
              <a:rPr lang="en-US" altLang="en-US" sz="2400" u="sng" dirty="0">
                <a:solidFill>
                  <a:srgbClr val="FF0000"/>
                </a:solidFill>
                <a:latin typeface="Times New Roman" charset="0"/>
              </a:rPr>
              <a:t>Q:</a:t>
            </a:r>
            <a:r>
              <a:rPr lang="en-US" altLang="en-US" sz="2400" dirty="0">
                <a:latin typeface="Times New Roman" charset="0"/>
              </a:rPr>
              <a:t> Any problem w/ the early approach: Timeout = 2 RTT</a:t>
            </a:r>
          </a:p>
        </p:txBody>
      </p:sp>
      <p:sp>
        <p:nvSpPr>
          <p:cNvPr id="2" name="Slide Number Placeholder 1">
            <a:extLst>
              <a:ext uri="{FF2B5EF4-FFF2-40B4-BE49-F238E27FC236}">
                <a16:creationId xmlns:a16="http://schemas.microsoft.com/office/drawing/2014/main" id="{EF0404F2-49B8-9D4F-B4CE-BB0D42526609}"/>
              </a:ext>
            </a:extLst>
          </p:cNvPr>
          <p:cNvSpPr>
            <a:spLocks noGrp="1"/>
          </p:cNvSpPr>
          <p:nvPr>
            <p:ph type="sldNum" sz="quarter" idx="12"/>
          </p:nvPr>
        </p:nvSpPr>
        <p:spPr/>
        <p:txBody>
          <a:bodyPr/>
          <a:lstStyle/>
          <a:p>
            <a:fld id="{CC730498-AE79-BE45-96D5-B15E75DF3F04}" type="slidenum">
              <a:rPr lang="en-US" altLang="x-none" smtClean="0"/>
              <a:pPr/>
              <a:t>14</a:t>
            </a:fld>
            <a:endParaRPr lang="en-US" altLang="x-none"/>
          </a:p>
        </p:txBody>
      </p:sp>
    </p:spTree>
    <p:extLst>
      <p:ext uri="{BB962C8B-B14F-4D97-AF65-F5344CB8AC3E}">
        <p14:creationId xmlns:p14="http://schemas.microsoft.com/office/powerpoint/2010/main" val="3311303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294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947">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2947">
                                            <p:txEl>
                                              <p:pRg st="6" end="6"/>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29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42925" y="133350"/>
            <a:ext cx="7772400" cy="1143000"/>
          </a:xfrm>
        </p:spPr>
        <p:txBody>
          <a:bodyPr/>
          <a:lstStyle/>
          <a:p>
            <a:r>
              <a:rPr lang="en-US" altLang="en-US">
                <a:ea typeface="ＭＳ Ｐゴシック" charset="-128"/>
              </a:rPr>
              <a:t>Setting Timeout</a:t>
            </a:r>
            <a:endParaRPr lang="en-US" altLang="en-US" sz="4400">
              <a:ea typeface="ＭＳ Ｐゴシック" charset="-128"/>
            </a:endParaRPr>
          </a:p>
        </p:txBody>
      </p:sp>
      <p:sp>
        <p:nvSpPr>
          <p:cNvPr id="62467" name="Rectangle 3"/>
          <p:cNvSpPr>
            <a:spLocks noGrp="1" noChangeArrowheads="1"/>
          </p:cNvSpPr>
          <p:nvPr>
            <p:ph type="body" sz="half" idx="1"/>
          </p:nvPr>
        </p:nvSpPr>
        <p:spPr>
          <a:xfrm>
            <a:off x="533400" y="1295400"/>
            <a:ext cx="7639050" cy="1892300"/>
          </a:xfrm>
        </p:spPr>
        <p:txBody>
          <a:bodyPr/>
          <a:lstStyle/>
          <a:p>
            <a:pPr>
              <a:lnSpc>
                <a:spcPct val="80000"/>
              </a:lnSpc>
              <a:buFont typeface="ZapfDingbats" charset="0"/>
              <a:buNone/>
            </a:pPr>
            <a:r>
              <a:rPr lang="en-US" altLang="en-US" sz="1800" b="1" u="sng" dirty="0">
                <a:solidFill>
                  <a:srgbClr val="FF0000"/>
                </a:solidFill>
                <a:latin typeface="Courier New" charset="0"/>
                <a:ea typeface="ＭＳ Ｐゴシック" charset="-128"/>
              </a:rPr>
              <a:t>Problem:</a:t>
            </a:r>
            <a:endParaRPr lang="en-US" altLang="en-US" sz="1800" b="1" dirty="0">
              <a:latin typeface="Courier New" charset="0"/>
              <a:ea typeface="ＭＳ Ｐゴシック" charset="-128"/>
            </a:endParaRPr>
          </a:p>
          <a:p>
            <a:pPr>
              <a:lnSpc>
                <a:spcPct val="80000"/>
              </a:lnSpc>
              <a:buFont typeface="Wingdings" pitchFamily="2" charset="2"/>
              <a:buChar char="q"/>
            </a:pPr>
            <a:r>
              <a:rPr lang="en-US" altLang="zh-CN" sz="1600" dirty="0">
                <a:ea typeface="宋体" charset="-122"/>
              </a:rPr>
              <a:t>Ideally, we set timeout = RTT, </a:t>
            </a:r>
            <a:br>
              <a:rPr lang="en-US" altLang="zh-CN" sz="1600" dirty="0">
                <a:ea typeface="宋体" charset="-122"/>
              </a:rPr>
            </a:br>
            <a:r>
              <a:rPr lang="en-US" altLang="zh-CN" sz="1600" dirty="0">
                <a:ea typeface="宋体" charset="-122"/>
              </a:rPr>
              <a:t> but RTT is not a fixed value </a:t>
            </a:r>
            <a:br>
              <a:rPr lang="en-US" altLang="zh-CN" sz="1600" dirty="0">
                <a:ea typeface="宋体" charset="-122"/>
              </a:rPr>
            </a:br>
            <a:r>
              <a:rPr lang="en-US" altLang="zh-CN" sz="1600" dirty="0">
                <a:ea typeface="宋体" charset="-122"/>
              </a:rPr>
              <a:t>=&gt;</a:t>
            </a:r>
            <a:br>
              <a:rPr lang="en-US" altLang="zh-CN" sz="1600" dirty="0">
                <a:ea typeface="ＭＳ Ｐゴシック" charset="-128"/>
              </a:rPr>
            </a:br>
            <a:r>
              <a:rPr lang="en-US" altLang="en-US" sz="1600" dirty="0">
                <a:ea typeface="ＭＳ Ｐゴシック" charset="-128"/>
              </a:rPr>
              <a:t>using the average of </a:t>
            </a:r>
            <a:r>
              <a:rPr lang="en-US" altLang="en-US" sz="1600" b="1" dirty="0">
                <a:latin typeface="Courier New" charset="0"/>
                <a:ea typeface="ＭＳ Ｐゴシック" charset="-128"/>
              </a:rPr>
              <a:t>RTT </a:t>
            </a:r>
            <a:r>
              <a:rPr lang="en-US" altLang="en-US" sz="1600" dirty="0">
                <a:ea typeface="ＭＳ Ｐゴシック" charset="-128"/>
              </a:rPr>
              <a:t>will generate </a:t>
            </a:r>
            <a:br>
              <a:rPr lang="en-US" altLang="en-US" sz="1600" dirty="0">
                <a:ea typeface="ＭＳ Ｐゴシック" charset="-128"/>
              </a:rPr>
            </a:br>
            <a:r>
              <a:rPr lang="en-US" altLang="en-US" sz="1600" dirty="0">
                <a:ea typeface="ＭＳ Ｐゴシック" charset="-128"/>
              </a:rPr>
              <a:t>many timeouts due to network variations</a:t>
            </a:r>
          </a:p>
          <a:p>
            <a:pPr>
              <a:lnSpc>
                <a:spcPct val="80000"/>
              </a:lnSpc>
              <a:buFont typeface="Wingdings" pitchFamily="2" charset="2"/>
              <a:buChar char="q"/>
            </a:pPr>
            <a:r>
              <a:rPr lang="en-US" altLang="en-US" sz="1600" dirty="0">
                <a:ea typeface="ＭＳ Ｐゴシック" charset="-128"/>
              </a:rPr>
              <a:t>Possibility: using the average/median of RTT </a:t>
            </a:r>
          </a:p>
          <a:p>
            <a:pPr>
              <a:lnSpc>
                <a:spcPct val="80000"/>
              </a:lnSpc>
              <a:buFont typeface="Wingdings" pitchFamily="2" charset="2"/>
              <a:buChar char="q"/>
            </a:pPr>
            <a:r>
              <a:rPr lang="en-US" altLang="en-US" sz="1600" dirty="0">
                <a:ea typeface="ＭＳ Ｐゴシック" charset="-128"/>
              </a:rPr>
              <a:t>Issue: this will generate many timeouts due to network variations</a:t>
            </a:r>
          </a:p>
          <a:p>
            <a:pPr>
              <a:lnSpc>
                <a:spcPct val="80000"/>
              </a:lnSpc>
            </a:pPr>
            <a:endParaRPr lang="en-US" altLang="en-US" sz="1600" dirty="0">
              <a:ea typeface="ＭＳ Ｐゴシック" charset="-128"/>
            </a:endParaRPr>
          </a:p>
          <a:p>
            <a:pPr>
              <a:lnSpc>
                <a:spcPct val="80000"/>
              </a:lnSpc>
              <a:buFont typeface="ZapfDingbats" charset="0"/>
              <a:buNone/>
            </a:pPr>
            <a:r>
              <a:rPr lang="en-US" altLang="en-US" sz="1800" b="1" dirty="0">
                <a:solidFill>
                  <a:srgbClr val="FF0000"/>
                </a:solidFill>
                <a:latin typeface="Courier New" charset="0"/>
                <a:ea typeface="ＭＳ Ｐゴシック" charset="-128"/>
              </a:rPr>
              <a:t>Solution:</a:t>
            </a:r>
          </a:p>
          <a:p>
            <a:pPr>
              <a:lnSpc>
                <a:spcPct val="80000"/>
              </a:lnSpc>
              <a:spcBef>
                <a:spcPct val="50000"/>
              </a:spcBef>
              <a:buFont typeface="Wingdings" pitchFamily="2" charset="2"/>
              <a:buChar char="q"/>
            </a:pPr>
            <a:r>
              <a:rPr lang="en-US" altLang="en-US" sz="1600" b="1" dirty="0">
                <a:latin typeface="Courier New" charset="0"/>
                <a:ea typeface="ＭＳ Ｐゴシック" charset="-128"/>
              </a:rPr>
              <a:t>Set Timeout RTO = </a:t>
            </a:r>
            <a:r>
              <a:rPr lang="en-US" altLang="en-US" sz="1600" b="1" dirty="0" err="1">
                <a:latin typeface="Courier New" charset="0"/>
                <a:ea typeface="ＭＳ Ｐゴシック" charset="-128"/>
              </a:rPr>
              <a:t>avg</a:t>
            </a:r>
            <a:r>
              <a:rPr lang="en-US" altLang="en-US" sz="1600" b="1" dirty="0">
                <a:latin typeface="Courier New" charset="0"/>
                <a:ea typeface="ＭＳ Ｐゴシック" charset="-128"/>
              </a:rPr>
              <a:t> + </a:t>
            </a:r>
            <a:r>
              <a:rPr lang="ja-JP" altLang="en-US" sz="1600" dirty="0">
                <a:ea typeface="ＭＳ Ｐゴシック" charset="-128"/>
              </a:rPr>
              <a:t>“</a:t>
            </a:r>
            <a:r>
              <a:rPr lang="en-US" altLang="ja-JP" sz="1600" dirty="0">
                <a:ea typeface="ＭＳ Ｐゴシック" charset="-128"/>
              </a:rPr>
              <a:t>safety margin</a:t>
            </a:r>
            <a:r>
              <a:rPr lang="ja-JP" altLang="en-US" sz="1600" dirty="0">
                <a:ea typeface="ＭＳ Ｐゴシック" charset="-128"/>
              </a:rPr>
              <a:t>”</a:t>
            </a:r>
            <a:r>
              <a:rPr lang="en-US" altLang="ja-JP" sz="1600" dirty="0">
                <a:ea typeface="ＭＳ Ｐゴシック" charset="-128"/>
              </a:rPr>
              <a:t> based on variation</a:t>
            </a:r>
          </a:p>
        </p:txBody>
      </p:sp>
      <p:grpSp>
        <p:nvGrpSpPr>
          <p:cNvPr id="3" name="Group 2"/>
          <p:cNvGrpSpPr>
            <a:grpSpLocks/>
          </p:cNvGrpSpPr>
          <p:nvPr/>
        </p:nvGrpSpPr>
        <p:grpSpPr bwMode="auto">
          <a:xfrm>
            <a:off x="1060450" y="3956050"/>
            <a:ext cx="5692388" cy="933510"/>
            <a:chOff x="381000" y="4953000"/>
            <a:chExt cx="5692388" cy="933510"/>
          </a:xfrm>
        </p:grpSpPr>
        <p:sp>
          <p:nvSpPr>
            <p:cNvPr id="62480" name="Text Box 4"/>
            <p:cNvSpPr txBox="1">
              <a:spLocks noChangeArrowheads="1"/>
            </p:cNvSpPr>
            <p:nvPr/>
          </p:nvSpPr>
          <p:spPr bwMode="auto">
            <a:xfrm>
              <a:off x="1425962" y="5486400"/>
              <a:ext cx="464742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en-US" sz="2000" b="1" dirty="0">
                  <a:solidFill>
                    <a:srgbClr val="000000"/>
                  </a:solidFill>
                  <a:latin typeface="Courier New" charset="0"/>
                </a:rPr>
                <a:t>Timeout = </a:t>
              </a:r>
              <a:r>
                <a:rPr lang="en-US" altLang="en-US" sz="2000" b="1" dirty="0" err="1">
                  <a:solidFill>
                    <a:srgbClr val="000000"/>
                  </a:solidFill>
                  <a:latin typeface="Courier New" charset="0"/>
                </a:rPr>
                <a:t>EstRTT</a:t>
              </a:r>
              <a:r>
                <a:rPr lang="en-US" altLang="en-US" sz="2000" b="1" dirty="0">
                  <a:solidFill>
                    <a:srgbClr val="000000"/>
                  </a:solidFill>
                  <a:latin typeface="Courier New" charset="0"/>
                </a:rPr>
                <a:t> + 4 * </a:t>
              </a:r>
              <a:r>
                <a:rPr lang="en-US" altLang="en-US" sz="2000" b="1" dirty="0" err="1">
                  <a:solidFill>
                    <a:srgbClr val="000000"/>
                  </a:solidFill>
                  <a:latin typeface="Courier New" charset="0"/>
                </a:rPr>
                <a:t>DevRTT</a:t>
              </a:r>
              <a:endParaRPr lang="en-US" altLang="en-US" sz="1000" dirty="0">
                <a:solidFill>
                  <a:srgbClr val="000000"/>
                </a:solidFill>
                <a:latin typeface="Times New Roman" charset="0"/>
              </a:endParaRPr>
            </a:p>
          </p:txBody>
        </p:sp>
        <p:sp>
          <p:nvSpPr>
            <p:cNvPr id="62481" name="Text Box 6"/>
            <p:cNvSpPr txBox="1">
              <a:spLocks noChangeArrowheads="1"/>
            </p:cNvSpPr>
            <p:nvPr/>
          </p:nvSpPr>
          <p:spPr bwMode="auto">
            <a:xfrm>
              <a:off x="381000" y="4953000"/>
              <a:ext cx="193674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en-US" sz="1600" dirty="0">
                  <a:solidFill>
                    <a:srgbClr val="000000"/>
                  </a:solidFill>
                </a:rPr>
                <a:t> </a:t>
              </a:r>
              <a:r>
                <a:rPr lang="en-US" altLang="zh-CN" sz="2000" dirty="0">
                  <a:solidFill>
                    <a:srgbClr val="FF0000"/>
                  </a:solidFill>
                </a:rPr>
                <a:t>TCP</a:t>
              </a:r>
              <a:r>
                <a:rPr lang="en-US" altLang="en-US" sz="2000" dirty="0">
                  <a:solidFill>
                    <a:srgbClr val="FF0000"/>
                  </a:solidFill>
                </a:rPr>
                <a:t> approach:</a:t>
              </a:r>
              <a:endParaRPr lang="en-US" altLang="en-US" sz="2000" dirty="0">
                <a:solidFill>
                  <a:srgbClr val="000000"/>
                </a:solidFill>
              </a:endParaRPr>
            </a:p>
          </p:txBody>
        </p:sp>
      </p:grpSp>
      <p:grpSp>
        <p:nvGrpSpPr>
          <p:cNvPr id="62470" name="Group 7"/>
          <p:cNvGrpSpPr>
            <a:grpSpLocks/>
          </p:cNvGrpSpPr>
          <p:nvPr/>
        </p:nvGrpSpPr>
        <p:grpSpPr bwMode="auto">
          <a:xfrm>
            <a:off x="5751513" y="1851025"/>
            <a:ext cx="3392487" cy="838200"/>
            <a:chOff x="2815" y="3719"/>
            <a:chExt cx="2137" cy="528"/>
          </a:xfrm>
        </p:grpSpPr>
        <p:grpSp>
          <p:nvGrpSpPr>
            <p:cNvPr id="62471" name="Group 8"/>
            <p:cNvGrpSpPr>
              <a:grpSpLocks/>
            </p:cNvGrpSpPr>
            <p:nvPr/>
          </p:nvGrpSpPr>
          <p:grpSpPr bwMode="auto">
            <a:xfrm>
              <a:off x="3151" y="3719"/>
              <a:ext cx="1797" cy="513"/>
              <a:chOff x="3151" y="3719"/>
              <a:chExt cx="1797" cy="513"/>
            </a:xfrm>
          </p:grpSpPr>
          <p:sp>
            <p:nvSpPr>
              <p:cNvPr id="62474" name="Line 9"/>
              <p:cNvSpPr>
                <a:spLocks noChangeShapeType="1"/>
              </p:cNvSpPr>
              <p:nvPr/>
            </p:nvSpPr>
            <p:spPr bwMode="auto">
              <a:xfrm>
                <a:off x="3151" y="4232"/>
                <a:ext cx="179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475" name="Line 10"/>
              <p:cNvSpPr>
                <a:spLocks noChangeShapeType="1"/>
              </p:cNvSpPr>
              <p:nvPr/>
            </p:nvSpPr>
            <p:spPr bwMode="auto">
              <a:xfrm flipV="1">
                <a:off x="3151" y="3719"/>
                <a:ext cx="0" cy="50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2476" name="Freeform 11"/>
              <p:cNvSpPr>
                <a:spLocks/>
              </p:cNvSpPr>
              <p:nvPr/>
            </p:nvSpPr>
            <p:spPr bwMode="auto">
              <a:xfrm>
                <a:off x="3269" y="3751"/>
                <a:ext cx="1311" cy="433"/>
              </a:xfrm>
              <a:custGeom>
                <a:avLst/>
                <a:gdLst>
                  <a:gd name="T0" fmla="*/ 0 w 1311"/>
                  <a:gd name="T1" fmla="*/ 433 h 433"/>
                  <a:gd name="T2" fmla="*/ 360 w 1311"/>
                  <a:gd name="T3" fmla="*/ 322 h 433"/>
                  <a:gd name="T4" fmla="*/ 520 w 1311"/>
                  <a:gd name="T5" fmla="*/ 72 h 433"/>
                  <a:gd name="T6" fmla="*/ 666 w 1311"/>
                  <a:gd name="T7" fmla="*/ 16 h 433"/>
                  <a:gd name="T8" fmla="*/ 812 w 1311"/>
                  <a:gd name="T9" fmla="*/ 169 h 433"/>
                  <a:gd name="T10" fmla="*/ 936 w 1311"/>
                  <a:gd name="T11" fmla="*/ 315 h 433"/>
                  <a:gd name="T12" fmla="*/ 1311 w 1311"/>
                  <a:gd name="T13" fmla="*/ 398 h 433"/>
                  <a:gd name="T14" fmla="*/ 0 60000 65536"/>
                  <a:gd name="T15" fmla="*/ 0 60000 65536"/>
                  <a:gd name="T16" fmla="*/ 0 60000 65536"/>
                  <a:gd name="T17" fmla="*/ 0 60000 65536"/>
                  <a:gd name="T18" fmla="*/ 0 60000 65536"/>
                  <a:gd name="T19" fmla="*/ 0 60000 65536"/>
                  <a:gd name="T20" fmla="*/ 0 60000 65536"/>
                  <a:gd name="T21" fmla="*/ 0 w 1311"/>
                  <a:gd name="T22" fmla="*/ 0 h 433"/>
                  <a:gd name="T23" fmla="*/ 1311 w 1311"/>
                  <a:gd name="T24" fmla="*/ 433 h 4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11" h="433">
                    <a:moveTo>
                      <a:pt x="0" y="433"/>
                    </a:moveTo>
                    <a:cubicBezTo>
                      <a:pt x="136" y="407"/>
                      <a:pt x="273" y="382"/>
                      <a:pt x="360" y="322"/>
                    </a:cubicBezTo>
                    <a:cubicBezTo>
                      <a:pt x="447" y="262"/>
                      <a:pt x="469" y="123"/>
                      <a:pt x="520" y="72"/>
                    </a:cubicBezTo>
                    <a:cubicBezTo>
                      <a:pt x="571" y="21"/>
                      <a:pt x="617" y="0"/>
                      <a:pt x="666" y="16"/>
                    </a:cubicBezTo>
                    <a:cubicBezTo>
                      <a:pt x="715" y="32"/>
                      <a:pt x="767" y="119"/>
                      <a:pt x="812" y="169"/>
                    </a:cubicBezTo>
                    <a:cubicBezTo>
                      <a:pt x="857" y="219"/>
                      <a:pt x="853" y="277"/>
                      <a:pt x="936" y="315"/>
                    </a:cubicBezTo>
                    <a:cubicBezTo>
                      <a:pt x="1019" y="353"/>
                      <a:pt x="1165" y="375"/>
                      <a:pt x="1311" y="39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477" name="Line 12"/>
              <p:cNvSpPr>
                <a:spLocks noChangeShapeType="1"/>
              </p:cNvSpPr>
              <p:nvPr/>
            </p:nvSpPr>
            <p:spPr bwMode="auto">
              <a:xfrm>
                <a:off x="3900" y="3765"/>
                <a:ext cx="7" cy="4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78" name="Line 13"/>
              <p:cNvSpPr>
                <a:spLocks noChangeShapeType="1"/>
              </p:cNvSpPr>
              <p:nvPr/>
            </p:nvSpPr>
            <p:spPr bwMode="auto">
              <a:xfrm>
                <a:off x="3720" y="3962"/>
                <a:ext cx="0" cy="2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79" name="Line 14"/>
              <p:cNvSpPr>
                <a:spLocks noChangeShapeType="1"/>
              </p:cNvSpPr>
              <p:nvPr/>
            </p:nvSpPr>
            <p:spPr bwMode="auto">
              <a:xfrm>
                <a:off x="4110" y="3967"/>
                <a:ext cx="0" cy="2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2472" name="Text Box 15"/>
            <p:cNvSpPr txBox="1">
              <a:spLocks noChangeArrowheads="1"/>
            </p:cNvSpPr>
            <p:nvPr/>
          </p:nvSpPr>
          <p:spPr bwMode="auto">
            <a:xfrm>
              <a:off x="4625" y="4055"/>
              <a:ext cx="32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en-US" sz="1400">
                  <a:solidFill>
                    <a:srgbClr val="000000"/>
                  </a:solidFill>
                  <a:latin typeface="Times New Roman" charset="0"/>
                </a:rPr>
                <a:t>RTT</a:t>
              </a:r>
            </a:p>
          </p:txBody>
        </p:sp>
        <p:sp>
          <p:nvSpPr>
            <p:cNvPr id="62473" name="Text Box 16"/>
            <p:cNvSpPr txBox="1">
              <a:spLocks noChangeArrowheads="1"/>
            </p:cNvSpPr>
            <p:nvPr/>
          </p:nvSpPr>
          <p:spPr bwMode="auto">
            <a:xfrm>
              <a:off x="2815" y="3853"/>
              <a:ext cx="3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en-US" sz="1400">
                  <a:solidFill>
                    <a:srgbClr val="000000"/>
                  </a:solidFill>
                  <a:latin typeface="Times New Roman" charset="0"/>
                </a:rPr>
                <a:t>freq.</a:t>
              </a:r>
            </a:p>
          </p:txBody>
        </p:sp>
      </p:grpSp>
      <p:sp>
        <p:nvSpPr>
          <p:cNvPr id="2" name="Slide Number Placeholder 1">
            <a:extLst>
              <a:ext uri="{FF2B5EF4-FFF2-40B4-BE49-F238E27FC236}">
                <a16:creationId xmlns:a16="http://schemas.microsoft.com/office/drawing/2014/main" id="{CE492B26-252C-7048-8598-609B814690ED}"/>
              </a:ext>
            </a:extLst>
          </p:cNvPr>
          <p:cNvSpPr>
            <a:spLocks noGrp="1"/>
          </p:cNvSpPr>
          <p:nvPr>
            <p:ph type="sldNum" sz="quarter" idx="12"/>
          </p:nvPr>
        </p:nvSpPr>
        <p:spPr/>
        <p:txBody>
          <a:bodyPr/>
          <a:lstStyle/>
          <a:p>
            <a:fld id="{CC730498-AE79-BE45-96D5-B15E75DF3F04}" type="slidenum">
              <a:rPr lang="en-US" altLang="x-none" smtClean="0"/>
              <a:pPr/>
              <a:t>15</a:t>
            </a:fld>
            <a:endParaRPr lang="en-US" altLang="x-none"/>
          </a:p>
        </p:txBody>
      </p:sp>
    </p:spTree>
    <p:extLst>
      <p:ext uri="{BB962C8B-B14F-4D97-AF65-F5344CB8AC3E}">
        <p14:creationId xmlns:p14="http://schemas.microsoft.com/office/powerpoint/2010/main" val="236486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467">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sz="2800" dirty="0">
                <a:ea typeface="ＭＳ Ｐゴシック" charset="-128"/>
              </a:rPr>
              <a:t>Compute </a:t>
            </a:r>
            <a:r>
              <a:rPr lang="en-US" altLang="en-US" sz="2800" dirty="0" err="1">
                <a:ea typeface="ＭＳ Ｐゴシック" charset="-128"/>
              </a:rPr>
              <a:t>EstRTT</a:t>
            </a:r>
            <a:r>
              <a:rPr lang="en-US" altLang="en-US" sz="2800" dirty="0">
                <a:ea typeface="ＭＳ Ｐゴシック" charset="-128"/>
              </a:rPr>
              <a:t> and </a:t>
            </a:r>
            <a:r>
              <a:rPr lang="en-US" altLang="en-US" sz="2800" dirty="0" err="1">
                <a:ea typeface="ＭＳ Ｐゴシック" charset="-128"/>
              </a:rPr>
              <a:t>DevRTT</a:t>
            </a:r>
            <a:endParaRPr lang="en-US" altLang="en-US" sz="3200" dirty="0">
              <a:ea typeface="ＭＳ Ｐゴシック" charset="-128"/>
            </a:endParaRPr>
          </a:p>
        </p:txBody>
      </p:sp>
      <p:sp>
        <p:nvSpPr>
          <p:cNvPr id="60419" name="Text Box 3"/>
          <p:cNvSpPr txBox="1">
            <a:spLocks noChangeArrowheads="1"/>
          </p:cNvSpPr>
          <p:nvPr/>
        </p:nvSpPr>
        <p:spPr bwMode="auto">
          <a:xfrm>
            <a:off x="1064018" y="2539387"/>
            <a:ext cx="6801862" cy="4001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en-US" sz="2000" b="1" dirty="0" err="1">
                <a:solidFill>
                  <a:srgbClr val="000000"/>
                </a:solidFill>
                <a:latin typeface="Courier New" charset="0"/>
              </a:rPr>
              <a:t>EstRTT</a:t>
            </a:r>
            <a:r>
              <a:rPr lang="en-US" altLang="en-US" sz="2000" b="1" dirty="0">
                <a:solidFill>
                  <a:srgbClr val="000000"/>
                </a:solidFill>
                <a:latin typeface="Courier New" charset="0"/>
              </a:rPr>
              <a:t> = (1-alpha)*</a:t>
            </a:r>
            <a:r>
              <a:rPr lang="en-US" altLang="en-US" sz="2000" b="1" dirty="0" err="1">
                <a:solidFill>
                  <a:srgbClr val="000000"/>
                </a:solidFill>
                <a:latin typeface="Courier New" charset="0"/>
              </a:rPr>
              <a:t>EstRTT</a:t>
            </a:r>
            <a:r>
              <a:rPr lang="en-US" altLang="en-US" sz="2000" b="1" dirty="0">
                <a:solidFill>
                  <a:srgbClr val="000000"/>
                </a:solidFill>
                <a:latin typeface="Courier New" charset="0"/>
              </a:rPr>
              <a:t> + </a:t>
            </a:r>
            <a:r>
              <a:rPr lang="en-US" altLang="en-US" sz="2000" b="1" dirty="0">
                <a:solidFill>
                  <a:srgbClr val="000000"/>
                </a:solidFill>
                <a:latin typeface="Courier New" charset="0"/>
                <a:sym typeface="Symbol" charset="2"/>
              </a:rPr>
              <a:t>alpha</a:t>
            </a:r>
            <a:r>
              <a:rPr lang="en-US" altLang="en-US" sz="2000" b="1" dirty="0">
                <a:solidFill>
                  <a:srgbClr val="000000"/>
                </a:solidFill>
                <a:latin typeface="Courier New" charset="0"/>
              </a:rPr>
              <a:t>*</a:t>
            </a:r>
            <a:r>
              <a:rPr lang="en-US" altLang="en-US" sz="2000" b="1" dirty="0" err="1">
                <a:solidFill>
                  <a:srgbClr val="000000"/>
                </a:solidFill>
                <a:latin typeface="Courier New" charset="0"/>
              </a:rPr>
              <a:t>SampleRTT</a:t>
            </a:r>
            <a:endParaRPr lang="en-US" altLang="en-US" sz="2000" b="1" dirty="0">
              <a:solidFill>
                <a:srgbClr val="000000"/>
              </a:solidFill>
              <a:latin typeface="Courier New" charset="0"/>
            </a:endParaRPr>
          </a:p>
        </p:txBody>
      </p:sp>
      <p:sp>
        <p:nvSpPr>
          <p:cNvPr id="60420" name="Rectangle 4"/>
          <p:cNvSpPr>
            <a:spLocks noChangeArrowheads="1"/>
          </p:cNvSpPr>
          <p:nvPr/>
        </p:nvSpPr>
        <p:spPr bwMode="auto">
          <a:xfrm>
            <a:off x="533400" y="1472617"/>
            <a:ext cx="7863098"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pitchFamily="2" charset="2"/>
              <a:buChar char="q"/>
            </a:pPr>
            <a:r>
              <a:rPr lang="en-US" altLang="en-US" sz="2400" dirty="0">
                <a:solidFill>
                  <a:srgbClr val="000000"/>
                </a:solidFill>
              </a:rPr>
              <a:t>Exponential weighted moving average</a:t>
            </a:r>
            <a:r>
              <a:rPr lang="zh-CN" altLang="en-US" sz="2400" dirty="0">
                <a:solidFill>
                  <a:srgbClr val="000000"/>
                </a:solidFill>
              </a:rPr>
              <a:t> </a:t>
            </a:r>
            <a:r>
              <a:rPr lang="en-US" altLang="zh-CN" sz="2400" dirty="0">
                <a:solidFill>
                  <a:srgbClr val="000000"/>
                </a:solidFill>
              </a:rPr>
              <a:t>(EWMA)</a:t>
            </a:r>
            <a:endParaRPr lang="en-US" altLang="en-US" sz="2400" dirty="0">
              <a:solidFill>
                <a:srgbClr val="000000"/>
              </a:solidFill>
            </a:endParaRPr>
          </a:p>
          <a:p>
            <a:pPr lvl="1">
              <a:buClr>
                <a:srgbClr val="3333CC"/>
              </a:buClr>
              <a:buFont typeface="Courier New" panose="02070309020205020404" pitchFamily="49" charset="0"/>
              <a:buChar char="o"/>
            </a:pPr>
            <a:r>
              <a:rPr lang="en-US" altLang="en-US" sz="2000" dirty="0">
                <a:solidFill>
                  <a:srgbClr val="000000"/>
                </a:solidFill>
              </a:rPr>
              <a:t>influence of past sample decreases exponentially fast</a:t>
            </a:r>
          </a:p>
        </p:txBody>
      </p:sp>
      <p:sp>
        <p:nvSpPr>
          <p:cNvPr id="60421" name="Rectangle 5"/>
          <p:cNvSpPr>
            <a:spLocks noChangeArrowheads="1"/>
          </p:cNvSpPr>
          <p:nvPr/>
        </p:nvSpPr>
        <p:spPr bwMode="auto">
          <a:xfrm>
            <a:off x="730355" y="3175270"/>
            <a:ext cx="7469187"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nSpc>
                <a:spcPct val="90000"/>
              </a:lnSpc>
              <a:buClr>
                <a:srgbClr val="3333CC"/>
              </a:buClr>
              <a:buNone/>
            </a:pPr>
            <a:r>
              <a:rPr lang="en-US" altLang="en-US" sz="2000" b="1" dirty="0">
                <a:solidFill>
                  <a:srgbClr val="3333CC"/>
                </a:solidFill>
                <a:latin typeface="Courier New" charset="0"/>
              </a:rPr>
              <a:t>- </a:t>
            </a:r>
            <a:r>
              <a:rPr lang="en-US" altLang="en-US" sz="2000" b="1" dirty="0" err="1">
                <a:solidFill>
                  <a:srgbClr val="3333CC"/>
                </a:solidFill>
                <a:latin typeface="Courier New" charset="0"/>
              </a:rPr>
              <a:t>SampleRTT</a:t>
            </a:r>
            <a:r>
              <a:rPr lang="en-US" altLang="en-US" sz="2000" dirty="0">
                <a:solidFill>
                  <a:srgbClr val="3333CC"/>
                </a:solidFill>
              </a:rPr>
              <a:t>:</a:t>
            </a:r>
            <a:r>
              <a:rPr lang="en-US" altLang="en-US" sz="2000" dirty="0">
                <a:solidFill>
                  <a:srgbClr val="000000"/>
                </a:solidFill>
              </a:rPr>
              <a:t> measured time </a:t>
            </a:r>
            <a:br>
              <a:rPr lang="en-US" altLang="en-US" sz="2000" dirty="0">
                <a:solidFill>
                  <a:srgbClr val="000000"/>
                </a:solidFill>
              </a:rPr>
            </a:br>
            <a:r>
              <a:rPr lang="en-US" altLang="en-US" sz="2000" dirty="0">
                <a:solidFill>
                  <a:srgbClr val="000000"/>
                </a:solidFill>
              </a:rPr>
              <a:t> from segment transmission </a:t>
            </a:r>
            <a:br>
              <a:rPr lang="en-US" altLang="en-US" sz="2000" dirty="0">
                <a:solidFill>
                  <a:srgbClr val="000000"/>
                </a:solidFill>
              </a:rPr>
            </a:br>
            <a:r>
              <a:rPr lang="en-US" altLang="en-US" sz="2000" dirty="0">
                <a:solidFill>
                  <a:srgbClr val="000000"/>
                </a:solidFill>
              </a:rPr>
              <a:t> until ACK receipt</a:t>
            </a:r>
          </a:p>
          <a:p>
            <a:pPr>
              <a:lnSpc>
                <a:spcPct val="90000"/>
              </a:lnSpc>
              <a:buClr>
                <a:srgbClr val="3333CC"/>
              </a:buClr>
              <a:buNone/>
            </a:pPr>
            <a:r>
              <a:rPr lang="en-US" altLang="en-US" sz="2000" dirty="0">
                <a:solidFill>
                  <a:srgbClr val="000000"/>
                </a:solidFill>
              </a:rPr>
              <a:t>- typical value: </a:t>
            </a:r>
            <a:r>
              <a:rPr lang="en-US" altLang="en-US" sz="2000" b="1" dirty="0">
                <a:solidFill>
                  <a:srgbClr val="000000"/>
                </a:solidFill>
                <a:latin typeface="Courier New" charset="0"/>
                <a:sym typeface="Symbol" charset="2"/>
              </a:rPr>
              <a:t>alpha =</a:t>
            </a:r>
            <a:r>
              <a:rPr lang="en-US" altLang="en-US" sz="2000" dirty="0">
                <a:solidFill>
                  <a:srgbClr val="000000"/>
                </a:solidFill>
              </a:rPr>
              <a:t> 0.125</a:t>
            </a:r>
          </a:p>
        </p:txBody>
      </p:sp>
      <p:pic>
        <p:nvPicPr>
          <p:cNvPr id="60422" name="Picture 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519451" y="2939497"/>
            <a:ext cx="3548349" cy="2432734"/>
          </a:xfrm>
          <a:noFill/>
        </p:spPr>
      </p:pic>
      <p:sp>
        <p:nvSpPr>
          <p:cNvPr id="8" name="Text Box 5"/>
          <p:cNvSpPr txBox="1">
            <a:spLocks noChangeArrowheads="1"/>
          </p:cNvSpPr>
          <p:nvPr/>
        </p:nvSpPr>
        <p:spPr bwMode="auto">
          <a:xfrm>
            <a:off x="1035155" y="5372231"/>
            <a:ext cx="7823095" cy="9842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en-US" sz="1800" b="1" dirty="0" err="1">
                <a:solidFill>
                  <a:srgbClr val="000000"/>
                </a:solidFill>
                <a:latin typeface="Courier New" charset="0"/>
              </a:rPr>
              <a:t>DevRTT</a:t>
            </a:r>
            <a:r>
              <a:rPr lang="en-US" altLang="en-US" sz="1800" b="1" dirty="0">
                <a:solidFill>
                  <a:srgbClr val="000000"/>
                </a:solidFill>
                <a:latin typeface="Courier New" charset="0"/>
              </a:rPr>
              <a:t> = (1-</a:t>
            </a:r>
            <a:r>
              <a:rPr lang="en-US" altLang="en-US" sz="1800" b="1" dirty="0">
                <a:solidFill>
                  <a:srgbClr val="000000"/>
                </a:solidFill>
                <a:latin typeface="Courier New" charset="0"/>
                <a:sym typeface="Symbol" charset="2"/>
              </a:rPr>
              <a:t>beta</a:t>
            </a:r>
            <a:r>
              <a:rPr lang="en-US" altLang="en-US" sz="1800" b="1" dirty="0">
                <a:solidFill>
                  <a:srgbClr val="000000"/>
                </a:solidFill>
                <a:latin typeface="Courier New" charset="0"/>
              </a:rPr>
              <a:t>)*</a:t>
            </a:r>
            <a:r>
              <a:rPr lang="en-US" altLang="en-US" sz="1800" b="1" dirty="0" err="1">
                <a:solidFill>
                  <a:srgbClr val="000000"/>
                </a:solidFill>
                <a:latin typeface="Courier New" charset="0"/>
              </a:rPr>
              <a:t>DevRTT</a:t>
            </a:r>
            <a:r>
              <a:rPr lang="en-US" altLang="en-US" sz="1800" b="1" dirty="0">
                <a:solidFill>
                  <a:srgbClr val="000000"/>
                </a:solidFill>
                <a:latin typeface="Courier New" charset="0"/>
              </a:rPr>
              <a:t> + </a:t>
            </a:r>
            <a:r>
              <a:rPr lang="en-US" altLang="en-US" sz="1800" b="1" dirty="0" err="1">
                <a:solidFill>
                  <a:srgbClr val="000000"/>
                </a:solidFill>
                <a:latin typeface="Courier New" charset="0"/>
                <a:sym typeface="Symbol" charset="2"/>
              </a:rPr>
              <a:t>beta</a:t>
            </a:r>
            <a:r>
              <a:rPr lang="en-US" altLang="en-US" sz="1800" b="1" dirty="0" err="1">
                <a:solidFill>
                  <a:srgbClr val="000000"/>
                </a:solidFill>
                <a:latin typeface="Courier New" charset="0"/>
              </a:rPr>
              <a:t>|SampleRTT-EstRTT</a:t>
            </a:r>
            <a:r>
              <a:rPr lang="en-US" altLang="en-US" sz="1800" b="1" dirty="0">
                <a:solidFill>
                  <a:srgbClr val="000000"/>
                </a:solidFill>
                <a:latin typeface="Courier New" charset="0"/>
              </a:rPr>
              <a:t>|</a:t>
            </a:r>
          </a:p>
          <a:p>
            <a:pPr>
              <a:spcBef>
                <a:spcPct val="0"/>
              </a:spcBef>
              <a:buClrTx/>
              <a:buSzTx/>
              <a:buFontTx/>
              <a:buNone/>
            </a:pPr>
            <a:endParaRPr lang="en-US" altLang="en-US" sz="2000" b="1" dirty="0">
              <a:solidFill>
                <a:srgbClr val="000000"/>
              </a:solidFill>
              <a:latin typeface="Courier New" charset="0"/>
            </a:endParaRPr>
          </a:p>
          <a:p>
            <a:pPr>
              <a:spcBef>
                <a:spcPct val="0"/>
              </a:spcBef>
              <a:buClrTx/>
              <a:buSzTx/>
              <a:buFontTx/>
              <a:buNone/>
            </a:pPr>
            <a:r>
              <a:rPr lang="en-US" altLang="en-US" sz="2000" b="1" dirty="0">
                <a:solidFill>
                  <a:srgbClr val="000000"/>
                </a:solidFill>
                <a:latin typeface="Courier New" charset="0"/>
              </a:rPr>
              <a:t>(typically, </a:t>
            </a:r>
            <a:r>
              <a:rPr lang="en-US" altLang="en-US" sz="2000" b="1" dirty="0">
                <a:solidFill>
                  <a:srgbClr val="000000"/>
                </a:solidFill>
                <a:latin typeface="Courier New" charset="0"/>
                <a:sym typeface="Symbol" charset="2"/>
              </a:rPr>
              <a:t>beta = 0.25)</a:t>
            </a:r>
          </a:p>
        </p:txBody>
      </p:sp>
      <p:sp>
        <p:nvSpPr>
          <p:cNvPr id="2" name="Slide Number Placeholder 1">
            <a:extLst>
              <a:ext uri="{FF2B5EF4-FFF2-40B4-BE49-F238E27FC236}">
                <a16:creationId xmlns:a16="http://schemas.microsoft.com/office/drawing/2014/main" id="{4275D2CC-C2C5-304C-8EA4-84AEB93224A0}"/>
              </a:ext>
            </a:extLst>
          </p:cNvPr>
          <p:cNvSpPr>
            <a:spLocks noGrp="1"/>
          </p:cNvSpPr>
          <p:nvPr>
            <p:ph type="sldNum" sz="quarter" idx="12"/>
          </p:nvPr>
        </p:nvSpPr>
        <p:spPr/>
        <p:txBody>
          <a:bodyPr/>
          <a:lstStyle/>
          <a:p>
            <a:fld id="{D925A599-CC33-7E4D-8C4D-B495C4836CF6}" type="slidenum">
              <a:rPr lang="en-US" altLang="x-none" smtClean="0"/>
              <a:pPr/>
              <a:t>16</a:t>
            </a:fld>
            <a:endParaRPr lang="en-US" altLang="x-none"/>
          </a:p>
        </p:txBody>
      </p:sp>
    </p:spTree>
    <p:extLst>
      <p:ext uri="{BB962C8B-B14F-4D97-AF65-F5344CB8AC3E}">
        <p14:creationId xmlns:p14="http://schemas.microsoft.com/office/powerpoint/2010/main" val="46364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Grp="1" noChangeArrowheads="1"/>
          </p:cNvSpPr>
          <p:nvPr>
            <p:ph type="title"/>
          </p:nvPr>
        </p:nvSpPr>
        <p:spPr/>
        <p:txBody>
          <a:bodyPr/>
          <a:lstStyle/>
          <a:p>
            <a:r>
              <a:rPr lang="en-US" altLang="en-US">
                <a:ea typeface="ＭＳ Ｐゴシック" charset="-128"/>
              </a:rPr>
              <a:t>An Example TCP Session</a:t>
            </a:r>
          </a:p>
        </p:txBody>
      </p:sp>
      <p:pic>
        <p:nvPicPr>
          <p:cNvPr id="6451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725" y="1627188"/>
            <a:ext cx="7267575" cy="500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A510B272-2292-F540-8E23-0FA0B50EA26E}"/>
              </a:ext>
            </a:extLst>
          </p:cNvPr>
          <p:cNvSpPr>
            <a:spLocks noGrp="1"/>
          </p:cNvSpPr>
          <p:nvPr>
            <p:ph type="sldNum" sz="quarter" idx="12"/>
          </p:nvPr>
        </p:nvSpPr>
        <p:spPr/>
        <p:txBody>
          <a:bodyPr/>
          <a:lstStyle/>
          <a:p>
            <a:fld id="{51B6A1D6-5A67-8647-88E0-E3A073C06BF1}" type="slidenum">
              <a:rPr lang="en-US" altLang="x-none" smtClean="0"/>
              <a:pPr/>
              <a:t>17</a:t>
            </a:fld>
            <a:endParaRPr lang="en-US" altLang="x-none"/>
          </a:p>
        </p:txBody>
      </p:sp>
    </p:spTree>
    <p:extLst>
      <p:ext uri="{BB962C8B-B14F-4D97-AF65-F5344CB8AC3E}">
        <p14:creationId xmlns:p14="http://schemas.microsoft.com/office/powerpoint/2010/main" val="1411837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altLang="x-none">
                <a:ea typeface="ＭＳ Ｐゴシック" charset="-128"/>
              </a:rPr>
              <a:t>Fast Retransmit</a:t>
            </a:r>
          </a:p>
        </p:txBody>
      </p:sp>
      <p:sp>
        <p:nvSpPr>
          <p:cNvPr id="160771" name="Rectangle 3"/>
          <p:cNvSpPr>
            <a:spLocks noGrp="1" noChangeArrowheads="1"/>
          </p:cNvSpPr>
          <p:nvPr>
            <p:ph type="body" sz="half" idx="1"/>
          </p:nvPr>
        </p:nvSpPr>
        <p:spPr>
          <a:xfrm>
            <a:off x="579438" y="1616075"/>
            <a:ext cx="8145462" cy="1474788"/>
          </a:xfrm>
        </p:spPr>
        <p:txBody>
          <a:bodyPr/>
          <a:lstStyle/>
          <a:p>
            <a:pPr>
              <a:buFont typeface="Wingdings" pitchFamily="2" charset="2"/>
              <a:buChar char="q"/>
            </a:pPr>
            <a:r>
              <a:rPr lang="en-US" altLang="zh-CN" sz="2400" dirty="0">
                <a:ea typeface="ＭＳ Ｐゴシック" charset="-128"/>
              </a:rPr>
              <a:t>Issue</a:t>
            </a:r>
            <a:r>
              <a:rPr lang="en-US" altLang="x-none" sz="2400" dirty="0">
                <a:ea typeface="ＭＳ Ｐゴシック" charset="-128"/>
              </a:rPr>
              <a:t>: Timeout period  often relatively long:</a:t>
            </a:r>
          </a:p>
          <a:p>
            <a:pPr lvl="1">
              <a:buFont typeface="Courier New" panose="02070309020205020404" pitchFamily="49" charset="0"/>
              <a:buChar char="o"/>
            </a:pPr>
            <a:r>
              <a:rPr lang="en-US" altLang="x-none" sz="2000" dirty="0">
                <a:ea typeface="ＭＳ Ｐゴシック" charset="-128"/>
              </a:rPr>
              <a:t>long delay before resending lost packet</a:t>
            </a:r>
          </a:p>
          <a:p>
            <a:pPr>
              <a:buFont typeface="Wingdings" pitchFamily="2" charset="2"/>
              <a:buChar char="q"/>
            </a:pPr>
            <a:r>
              <a:rPr lang="en-US" altLang="x-none" sz="2400" dirty="0">
                <a:ea typeface="ＭＳ Ｐゴシック" charset="-128"/>
              </a:rPr>
              <a:t>Question: Can we detect loss faster than RTT?</a:t>
            </a:r>
          </a:p>
          <a:p>
            <a:pPr lvl="1"/>
            <a:endParaRPr lang="en-US" altLang="x-none" sz="2000" dirty="0">
              <a:ea typeface="ＭＳ Ｐゴシック" charset="-128"/>
            </a:endParaRPr>
          </a:p>
        </p:txBody>
      </p:sp>
      <p:sp>
        <p:nvSpPr>
          <p:cNvPr id="36869" name="Rectangle 4"/>
          <p:cNvSpPr>
            <a:spLocks noGrp="1" noChangeArrowheads="1"/>
          </p:cNvSpPr>
          <p:nvPr>
            <p:ph type="body" sz="half" idx="2"/>
          </p:nvPr>
        </p:nvSpPr>
        <p:spPr>
          <a:xfrm>
            <a:off x="4991100" y="3584575"/>
            <a:ext cx="3962400" cy="2630488"/>
          </a:xfrm>
        </p:spPr>
        <p:txBody>
          <a:bodyPr/>
          <a:lstStyle/>
          <a:p>
            <a:pPr>
              <a:buFont typeface="Wingdings" pitchFamily="2" charset="2"/>
              <a:buChar char="q"/>
            </a:pPr>
            <a:r>
              <a:rPr lang="en-US" altLang="x-none" sz="2400" dirty="0">
                <a:ea typeface="ＭＳ Ｐゴシック" charset="-128"/>
              </a:rPr>
              <a:t>If sender receives 3 ACKs for the same data, it supposes that segment after </a:t>
            </a:r>
            <a:r>
              <a:rPr lang="en-US" altLang="x-none" sz="2400" dirty="0" err="1">
                <a:ea typeface="ＭＳ Ｐゴシック" charset="-128"/>
              </a:rPr>
              <a:t>ACKed</a:t>
            </a:r>
            <a:r>
              <a:rPr lang="en-US" altLang="x-none" sz="2400" dirty="0">
                <a:ea typeface="ＭＳ Ｐゴシック" charset="-128"/>
              </a:rPr>
              <a:t> data was lost:</a:t>
            </a:r>
          </a:p>
          <a:p>
            <a:pPr lvl="1">
              <a:buFont typeface="Courier New" panose="02070309020205020404" pitchFamily="49" charset="0"/>
              <a:buChar char="o"/>
            </a:pPr>
            <a:r>
              <a:rPr lang="en-US" altLang="x-none" sz="2000" dirty="0">
                <a:ea typeface="ＭＳ Ｐゴシック" charset="-128"/>
              </a:rPr>
              <a:t>resend segment before timer expires</a:t>
            </a:r>
          </a:p>
        </p:txBody>
      </p:sp>
      <p:sp>
        <p:nvSpPr>
          <p:cNvPr id="6" name="Rectangle 5"/>
          <p:cNvSpPr/>
          <p:nvPr/>
        </p:nvSpPr>
        <p:spPr>
          <a:xfrm>
            <a:off x="503238" y="3560763"/>
            <a:ext cx="4572000" cy="2184400"/>
          </a:xfrm>
          <a:prstGeom prst="rect">
            <a:avLst/>
          </a:prstGeom>
        </p:spPr>
        <p:txBody>
          <a:bodyPr>
            <a:spAutoFit/>
          </a:bodyPr>
          <a:lstStyle/>
          <a:p>
            <a:pPr marL="342900" indent="-342900">
              <a:spcBef>
                <a:spcPct val="20000"/>
              </a:spcBef>
              <a:buClr>
                <a:srgbClr val="3333CC"/>
              </a:buClr>
              <a:buSzPct val="85000"/>
              <a:buFont typeface="Wingdings" pitchFamily="2" charset="2"/>
              <a:buChar char="q"/>
              <a:defRPr/>
            </a:pPr>
            <a:r>
              <a:rPr lang="en-US" kern="0" dirty="0">
                <a:solidFill>
                  <a:srgbClr val="000000"/>
                </a:solidFill>
                <a:latin typeface="Comic Sans MS"/>
                <a:ea typeface="+mn-ea"/>
              </a:rPr>
              <a:t>Detect lost segments via duplicate ACKs</a:t>
            </a:r>
          </a:p>
          <a:p>
            <a:pPr marL="800100" lvl="1" indent="-342900">
              <a:spcBef>
                <a:spcPct val="20000"/>
              </a:spcBef>
              <a:buClr>
                <a:srgbClr val="3333CC"/>
              </a:buClr>
              <a:buSzPct val="75000"/>
              <a:buFont typeface="Courier New" panose="02070309020205020404" pitchFamily="49" charset="0"/>
              <a:buChar char="o"/>
              <a:defRPr/>
            </a:pPr>
            <a:r>
              <a:rPr lang="en-US" sz="2000" kern="0" dirty="0">
                <a:solidFill>
                  <a:srgbClr val="000000"/>
                </a:solidFill>
                <a:latin typeface="Comic Sans MS"/>
                <a:ea typeface="+mn-ea"/>
              </a:rPr>
              <a:t>sender often sends many segments back-to-back</a:t>
            </a:r>
          </a:p>
          <a:p>
            <a:pPr marL="800100" lvl="1" indent="-342900">
              <a:spcBef>
                <a:spcPct val="20000"/>
              </a:spcBef>
              <a:buClr>
                <a:srgbClr val="3333CC"/>
              </a:buClr>
              <a:buSzPct val="75000"/>
              <a:buFont typeface="Courier New" panose="02070309020205020404" pitchFamily="49" charset="0"/>
              <a:buChar char="o"/>
              <a:defRPr/>
            </a:pPr>
            <a:r>
              <a:rPr lang="en-US" sz="2000" kern="0" dirty="0">
                <a:solidFill>
                  <a:srgbClr val="000000"/>
                </a:solidFill>
                <a:latin typeface="Comic Sans MS"/>
                <a:ea typeface="+mn-ea"/>
              </a:rPr>
              <a:t>if segment is lost, there will likely be many duplicate ACKs</a:t>
            </a:r>
          </a:p>
        </p:txBody>
      </p:sp>
      <p:sp>
        <p:nvSpPr>
          <p:cNvPr id="2" name="Slide Number Placeholder 1">
            <a:extLst>
              <a:ext uri="{FF2B5EF4-FFF2-40B4-BE49-F238E27FC236}">
                <a16:creationId xmlns:a16="http://schemas.microsoft.com/office/drawing/2014/main" id="{5D74E876-83B9-B54D-AD56-AF2B43E34CF1}"/>
              </a:ext>
            </a:extLst>
          </p:cNvPr>
          <p:cNvSpPr>
            <a:spLocks noGrp="1"/>
          </p:cNvSpPr>
          <p:nvPr>
            <p:ph type="sldNum" sz="quarter" idx="12"/>
          </p:nvPr>
        </p:nvSpPr>
        <p:spPr/>
        <p:txBody>
          <a:bodyPr/>
          <a:lstStyle/>
          <a:p>
            <a:fld id="{CC730498-AE79-BE45-96D5-B15E75DF3F04}" type="slidenum">
              <a:rPr lang="en-US" altLang="x-none" smtClean="0"/>
              <a:pPr/>
              <a:t>18</a:t>
            </a:fld>
            <a:endParaRPr lang="en-US" altLang="x-none"/>
          </a:p>
        </p:txBody>
      </p:sp>
    </p:spTree>
    <p:extLst>
      <p:ext uri="{BB962C8B-B14F-4D97-AF65-F5344CB8AC3E}">
        <p14:creationId xmlns:p14="http://schemas.microsoft.com/office/powerpoint/2010/main" val="24106353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9">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86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build="p"/>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4"/>
          <p:cNvSpPr>
            <a:spLocks noChangeArrowheads="1"/>
          </p:cNvSpPr>
          <p:nvPr/>
        </p:nvSpPr>
        <p:spPr bwMode="auto">
          <a:xfrm>
            <a:off x="406400" y="228600"/>
            <a:ext cx="7772400" cy="81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zh-CN" sz="4000" u="sng">
                <a:solidFill>
                  <a:srgbClr val="3333CC"/>
                </a:solidFill>
                <a:ea typeface="宋体" charset="-122"/>
              </a:rPr>
              <a:t>Triple Duplicate Ack</a:t>
            </a:r>
            <a:endParaRPr lang="en-US" altLang="x-none" sz="4000" u="sng">
              <a:solidFill>
                <a:srgbClr val="3333CC"/>
              </a:solidFill>
              <a:ea typeface="宋体" charset="-122"/>
            </a:endParaRPr>
          </a:p>
        </p:txBody>
      </p:sp>
      <p:sp>
        <p:nvSpPr>
          <p:cNvPr id="162819" name="Rectangle 6"/>
          <p:cNvSpPr>
            <a:spLocks noChangeArrowheads="1"/>
          </p:cNvSpPr>
          <p:nvPr/>
        </p:nvSpPr>
        <p:spPr bwMode="auto">
          <a:xfrm>
            <a:off x="3962400" y="3540125"/>
            <a:ext cx="838200" cy="609600"/>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20" name="Line 7"/>
          <p:cNvSpPr>
            <a:spLocks noChangeShapeType="1"/>
          </p:cNvSpPr>
          <p:nvPr/>
        </p:nvSpPr>
        <p:spPr bwMode="auto">
          <a:xfrm>
            <a:off x="457200" y="4149725"/>
            <a:ext cx="80010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2821" name="Rectangle 8"/>
          <p:cNvSpPr>
            <a:spLocks noChangeArrowheads="1"/>
          </p:cNvSpPr>
          <p:nvPr/>
        </p:nvSpPr>
        <p:spPr bwMode="auto">
          <a:xfrm>
            <a:off x="762000" y="3540125"/>
            <a:ext cx="8382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22" name="Rectangle 9"/>
          <p:cNvSpPr>
            <a:spLocks noChangeArrowheads="1"/>
          </p:cNvSpPr>
          <p:nvPr/>
        </p:nvSpPr>
        <p:spPr bwMode="auto">
          <a:xfrm>
            <a:off x="2895600" y="3540125"/>
            <a:ext cx="8382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23" name="Rectangle 10"/>
          <p:cNvSpPr>
            <a:spLocks noChangeArrowheads="1"/>
          </p:cNvSpPr>
          <p:nvPr/>
        </p:nvSpPr>
        <p:spPr bwMode="auto">
          <a:xfrm>
            <a:off x="1828800" y="3540125"/>
            <a:ext cx="8382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24" name="Rectangle 11"/>
          <p:cNvSpPr>
            <a:spLocks noChangeArrowheads="1"/>
          </p:cNvSpPr>
          <p:nvPr/>
        </p:nvSpPr>
        <p:spPr bwMode="auto">
          <a:xfrm>
            <a:off x="5029200" y="3540125"/>
            <a:ext cx="8382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25" name="Rectangle 12"/>
          <p:cNvSpPr>
            <a:spLocks noChangeArrowheads="1"/>
          </p:cNvSpPr>
          <p:nvPr/>
        </p:nvSpPr>
        <p:spPr bwMode="auto">
          <a:xfrm>
            <a:off x="6096000" y="3540125"/>
            <a:ext cx="8382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26" name="Text Box 13"/>
          <p:cNvSpPr txBox="1">
            <a:spLocks noChangeArrowheads="1"/>
          </p:cNvSpPr>
          <p:nvPr/>
        </p:nvSpPr>
        <p:spPr bwMode="auto">
          <a:xfrm>
            <a:off x="989013" y="359727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000000"/>
                </a:solidFill>
                <a:latin typeface="Tahoma" charset="0"/>
                <a:ea typeface="宋体" charset="-122"/>
              </a:rPr>
              <a:t>1</a:t>
            </a:r>
            <a:endParaRPr lang="en-US" altLang="x-none" sz="2400">
              <a:solidFill>
                <a:srgbClr val="000000"/>
              </a:solidFill>
              <a:latin typeface="Tahoma" charset="0"/>
              <a:ea typeface="宋体" charset="-122"/>
            </a:endParaRPr>
          </a:p>
        </p:txBody>
      </p:sp>
      <p:sp>
        <p:nvSpPr>
          <p:cNvPr id="162827" name="Text Box 14"/>
          <p:cNvSpPr txBox="1">
            <a:spLocks noChangeArrowheads="1"/>
          </p:cNvSpPr>
          <p:nvPr/>
        </p:nvSpPr>
        <p:spPr bwMode="auto">
          <a:xfrm>
            <a:off x="2055813" y="36163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000000"/>
                </a:solidFill>
                <a:latin typeface="Tahoma" charset="0"/>
                <a:ea typeface="宋体" charset="-122"/>
              </a:rPr>
              <a:t>2</a:t>
            </a:r>
            <a:endParaRPr lang="en-US" altLang="x-none" sz="2400">
              <a:solidFill>
                <a:srgbClr val="000000"/>
              </a:solidFill>
              <a:latin typeface="Tahoma" charset="0"/>
              <a:ea typeface="宋体" charset="-122"/>
            </a:endParaRPr>
          </a:p>
        </p:txBody>
      </p:sp>
      <p:sp>
        <p:nvSpPr>
          <p:cNvPr id="162828" name="Text Box 15"/>
          <p:cNvSpPr txBox="1">
            <a:spLocks noChangeArrowheads="1"/>
          </p:cNvSpPr>
          <p:nvPr/>
        </p:nvSpPr>
        <p:spPr bwMode="auto">
          <a:xfrm>
            <a:off x="3122613" y="36163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000000"/>
                </a:solidFill>
                <a:latin typeface="Tahoma" charset="0"/>
                <a:ea typeface="宋体" charset="-122"/>
              </a:rPr>
              <a:t>3</a:t>
            </a:r>
            <a:endParaRPr lang="en-US" altLang="x-none" sz="2400">
              <a:solidFill>
                <a:srgbClr val="000000"/>
              </a:solidFill>
              <a:latin typeface="Tahoma" charset="0"/>
              <a:ea typeface="宋体" charset="-122"/>
            </a:endParaRPr>
          </a:p>
        </p:txBody>
      </p:sp>
      <p:sp>
        <p:nvSpPr>
          <p:cNvPr id="162829" name="Text Box 16"/>
          <p:cNvSpPr txBox="1">
            <a:spLocks noChangeArrowheads="1"/>
          </p:cNvSpPr>
          <p:nvPr/>
        </p:nvSpPr>
        <p:spPr bwMode="auto">
          <a:xfrm>
            <a:off x="4189413" y="36163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FF0000"/>
                </a:solidFill>
                <a:latin typeface="Tahoma" charset="0"/>
                <a:ea typeface="宋体" charset="-122"/>
              </a:rPr>
              <a:t>4</a:t>
            </a:r>
            <a:endParaRPr lang="en-US" altLang="x-none" sz="2400">
              <a:solidFill>
                <a:srgbClr val="000000"/>
              </a:solidFill>
              <a:latin typeface="Tahoma" charset="0"/>
              <a:ea typeface="宋体" charset="-122"/>
            </a:endParaRPr>
          </a:p>
        </p:txBody>
      </p:sp>
      <p:sp>
        <p:nvSpPr>
          <p:cNvPr id="162830" name="Text Box 17"/>
          <p:cNvSpPr txBox="1">
            <a:spLocks noChangeArrowheads="1"/>
          </p:cNvSpPr>
          <p:nvPr/>
        </p:nvSpPr>
        <p:spPr bwMode="auto">
          <a:xfrm>
            <a:off x="5256213" y="36163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000000"/>
                </a:solidFill>
                <a:latin typeface="Tahoma" charset="0"/>
                <a:ea typeface="宋体" charset="-122"/>
              </a:rPr>
              <a:t>5</a:t>
            </a:r>
            <a:endParaRPr lang="en-US" altLang="x-none" sz="2400">
              <a:solidFill>
                <a:srgbClr val="000000"/>
              </a:solidFill>
              <a:latin typeface="Tahoma" charset="0"/>
              <a:ea typeface="宋体" charset="-122"/>
            </a:endParaRPr>
          </a:p>
        </p:txBody>
      </p:sp>
      <p:sp>
        <p:nvSpPr>
          <p:cNvPr id="162831" name="Text Box 18"/>
          <p:cNvSpPr txBox="1">
            <a:spLocks noChangeArrowheads="1"/>
          </p:cNvSpPr>
          <p:nvPr/>
        </p:nvSpPr>
        <p:spPr bwMode="auto">
          <a:xfrm>
            <a:off x="6323013" y="36163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000000"/>
                </a:solidFill>
                <a:latin typeface="Tahoma" charset="0"/>
                <a:ea typeface="宋体" charset="-122"/>
              </a:rPr>
              <a:t>6</a:t>
            </a:r>
            <a:endParaRPr lang="en-US" altLang="x-none" sz="2400">
              <a:solidFill>
                <a:srgbClr val="000000"/>
              </a:solidFill>
              <a:latin typeface="Tahoma" charset="0"/>
              <a:ea typeface="宋体" charset="-122"/>
            </a:endParaRPr>
          </a:p>
        </p:txBody>
      </p:sp>
      <p:sp>
        <p:nvSpPr>
          <p:cNvPr id="162832" name="Line 19"/>
          <p:cNvSpPr>
            <a:spLocks noChangeShapeType="1"/>
          </p:cNvSpPr>
          <p:nvPr/>
        </p:nvSpPr>
        <p:spPr bwMode="auto">
          <a:xfrm flipV="1">
            <a:off x="457200" y="5521325"/>
            <a:ext cx="8001000" cy="0"/>
          </a:xfrm>
          <a:prstGeom prst="line">
            <a:avLst/>
          </a:prstGeom>
          <a:noFill/>
          <a:ln w="38100">
            <a:solidFill>
              <a:schemeClr val="tx1"/>
            </a:solidFill>
            <a:miter lim="800000"/>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2833" name="Text Box 27"/>
          <p:cNvSpPr txBox="1">
            <a:spLocks noChangeArrowheads="1"/>
          </p:cNvSpPr>
          <p:nvPr/>
        </p:nvSpPr>
        <p:spPr bwMode="auto">
          <a:xfrm>
            <a:off x="288925" y="3082925"/>
            <a:ext cx="1204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sz="2400">
                <a:solidFill>
                  <a:srgbClr val="000000"/>
                </a:solidFill>
                <a:latin typeface="Tahoma" charset="0"/>
              </a:rPr>
              <a:t>Packets</a:t>
            </a:r>
          </a:p>
        </p:txBody>
      </p:sp>
      <p:sp>
        <p:nvSpPr>
          <p:cNvPr id="162834" name="Text Box 28"/>
          <p:cNvSpPr txBox="1">
            <a:spLocks noChangeArrowheads="1"/>
          </p:cNvSpPr>
          <p:nvPr/>
        </p:nvSpPr>
        <p:spPr bwMode="auto">
          <a:xfrm>
            <a:off x="762000" y="4454525"/>
            <a:ext cx="48529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sz="2400">
                <a:solidFill>
                  <a:srgbClr val="000000"/>
                </a:solidFill>
                <a:latin typeface="Tahoma" charset="0"/>
              </a:rPr>
              <a:t>Acknowledgements (waiting seq#)</a:t>
            </a:r>
          </a:p>
        </p:txBody>
      </p:sp>
      <p:sp>
        <p:nvSpPr>
          <p:cNvPr id="162835" name="Rectangle 34"/>
          <p:cNvSpPr>
            <a:spLocks noChangeArrowheads="1"/>
          </p:cNvSpPr>
          <p:nvPr/>
        </p:nvSpPr>
        <p:spPr bwMode="auto">
          <a:xfrm>
            <a:off x="7162800" y="3536950"/>
            <a:ext cx="838200"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36" name="Text Box 35"/>
          <p:cNvSpPr txBox="1">
            <a:spLocks noChangeArrowheads="1"/>
          </p:cNvSpPr>
          <p:nvPr/>
        </p:nvSpPr>
        <p:spPr bwMode="auto">
          <a:xfrm>
            <a:off x="7391400" y="3613150"/>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zh-CN">
                <a:solidFill>
                  <a:srgbClr val="000000"/>
                </a:solidFill>
                <a:latin typeface="Tahoma" charset="0"/>
                <a:ea typeface="宋体" charset="-122"/>
              </a:rPr>
              <a:t>7</a:t>
            </a:r>
            <a:endParaRPr lang="en-US" altLang="x-none" sz="2400">
              <a:solidFill>
                <a:srgbClr val="000000"/>
              </a:solidFill>
              <a:latin typeface="Tahoma" charset="0"/>
              <a:ea typeface="宋体" charset="-122"/>
            </a:endParaRPr>
          </a:p>
        </p:txBody>
      </p:sp>
      <p:grpSp>
        <p:nvGrpSpPr>
          <p:cNvPr id="2" name="Group 38"/>
          <p:cNvGrpSpPr>
            <a:grpSpLocks/>
          </p:cNvGrpSpPr>
          <p:nvPr/>
        </p:nvGrpSpPr>
        <p:grpSpPr bwMode="auto">
          <a:xfrm>
            <a:off x="1600200" y="4908550"/>
            <a:ext cx="6788150" cy="612775"/>
            <a:chOff x="1600200" y="4908550"/>
            <a:chExt cx="6788150" cy="612775"/>
          </a:xfrm>
        </p:grpSpPr>
        <p:sp>
          <p:nvSpPr>
            <p:cNvPr id="162840" name="Rectangle 20"/>
            <p:cNvSpPr>
              <a:spLocks noChangeArrowheads="1"/>
            </p:cNvSpPr>
            <p:nvPr/>
          </p:nvSpPr>
          <p:spPr bwMode="auto">
            <a:xfrm>
              <a:off x="1601788" y="4911725"/>
              <a:ext cx="379412"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41" name="Rectangle 21"/>
            <p:cNvSpPr>
              <a:spLocks noChangeArrowheads="1"/>
            </p:cNvSpPr>
            <p:nvPr/>
          </p:nvSpPr>
          <p:spPr bwMode="auto">
            <a:xfrm>
              <a:off x="2668588" y="4911725"/>
              <a:ext cx="379412" cy="6096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42" name="Text Box 22"/>
            <p:cNvSpPr txBox="1">
              <a:spLocks noChangeArrowheads="1"/>
            </p:cNvSpPr>
            <p:nvPr/>
          </p:nvSpPr>
          <p:spPr bwMode="auto">
            <a:xfrm>
              <a:off x="1600200" y="49879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a:solidFill>
                    <a:srgbClr val="000000"/>
                  </a:solidFill>
                  <a:latin typeface="Tahoma" charset="0"/>
                </a:rPr>
                <a:t>2</a:t>
              </a:r>
              <a:endParaRPr lang="en-US" altLang="x-none" sz="2400">
                <a:solidFill>
                  <a:srgbClr val="000000"/>
                </a:solidFill>
                <a:latin typeface="Tahoma" charset="0"/>
              </a:endParaRPr>
            </a:p>
          </p:txBody>
        </p:sp>
        <p:sp>
          <p:nvSpPr>
            <p:cNvPr id="162843" name="Text Box 23"/>
            <p:cNvSpPr txBox="1">
              <a:spLocks noChangeArrowheads="1"/>
            </p:cNvSpPr>
            <p:nvPr/>
          </p:nvSpPr>
          <p:spPr bwMode="auto">
            <a:xfrm>
              <a:off x="2667000" y="4987925"/>
              <a:ext cx="377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a:solidFill>
                    <a:srgbClr val="000000"/>
                  </a:solidFill>
                  <a:latin typeface="Tahoma" charset="0"/>
                </a:rPr>
                <a:t>3</a:t>
              </a:r>
              <a:endParaRPr lang="en-US" altLang="x-none" sz="2400">
                <a:solidFill>
                  <a:srgbClr val="000000"/>
                </a:solidFill>
                <a:latin typeface="Tahoma" charset="0"/>
              </a:endParaRPr>
            </a:p>
          </p:txBody>
        </p:sp>
        <p:grpSp>
          <p:nvGrpSpPr>
            <p:cNvPr id="162844" name="Group 24"/>
            <p:cNvGrpSpPr>
              <a:grpSpLocks/>
            </p:cNvGrpSpPr>
            <p:nvPr/>
          </p:nvGrpSpPr>
          <p:grpSpPr bwMode="auto">
            <a:xfrm>
              <a:off x="3733800" y="4911725"/>
              <a:ext cx="381000" cy="609600"/>
              <a:chOff x="2352" y="3408"/>
              <a:chExt cx="240" cy="384"/>
            </a:xfrm>
          </p:grpSpPr>
          <p:sp>
            <p:nvSpPr>
              <p:cNvPr id="162853" name="Rectangle 25"/>
              <p:cNvSpPr>
                <a:spLocks noChangeArrowheads="1"/>
              </p:cNvSpPr>
              <p:nvPr/>
            </p:nvSpPr>
            <p:spPr bwMode="auto">
              <a:xfrm>
                <a:off x="2353" y="3408"/>
                <a:ext cx="239" cy="384"/>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54" name="Text Box 26"/>
              <p:cNvSpPr txBox="1">
                <a:spLocks noChangeArrowheads="1"/>
              </p:cNvSpPr>
              <p:nvPr/>
            </p:nvSpPr>
            <p:spPr bwMode="auto">
              <a:xfrm>
                <a:off x="2352" y="3456"/>
                <a:ext cx="23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a:solidFill>
                      <a:srgbClr val="000000"/>
                    </a:solidFill>
                    <a:latin typeface="Tahoma" charset="0"/>
                  </a:rPr>
                  <a:t>4</a:t>
                </a:r>
                <a:endParaRPr lang="en-US" altLang="x-none" sz="2400">
                  <a:solidFill>
                    <a:srgbClr val="000000"/>
                  </a:solidFill>
                  <a:latin typeface="Tahoma" charset="0"/>
                </a:endParaRPr>
              </a:p>
            </p:txBody>
          </p:sp>
        </p:grpSp>
        <p:sp>
          <p:nvSpPr>
            <p:cNvPr id="162845" name="Rectangle 29"/>
            <p:cNvSpPr>
              <a:spLocks noChangeArrowheads="1"/>
            </p:cNvSpPr>
            <p:nvPr/>
          </p:nvSpPr>
          <p:spPr bwMode="auto">
            <a:xfrm>
              <a:off x="5868988" y="4911725"/>
              <a:ext cx="379412" cy="609600"/>
            </a:xfrm>
            <a:prstGeom prst="rect">
              <a:avLst/>
            </a:prstGeom>
            <a:solidFill>
              <a:schemeClr val="accent1"/>
            </a:solidFill>
            <a:ln w="38100">
              <a:solidFill>
                <a:schemeClr val="accent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46" name="Text Box 30"/>
            <p:cNvSpPr txBox="1">
              <a:spLocks noChangeArrowheads="1"/>
            </p:cNvSpPr>
            <p:nvPr/>
          </p:nvSpPr>
          <p:spPr bwMode="auto">
            <a:xfrm>
              <a:off x="5867400" y="4987925"/>
              <a:ext cx="377825" cy="51911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a:solidFill>
                    <a:srgbClr val="000000"/>
                  </a:solidFill>
                  <a:latin typeface="Tahoma" charset="0"/>
                </a:rPr>
                <a:t>4</a:t>
              </a:r>
              <a:endParaRPr lang="en-US" altLang="x-none" sz="2400">
                <a:solidFill>
                  <a:srgbClr val="000000"/>
                </a:solidFill>
                <a:latin typeface="Tahoma" charset="0"/>
              </a:endParaRPr>
            </a:p>
          </p:txBody>
        </p:sp>
        <p:grpSp>
          <p:nvGrpSpPr>
            <p:cNvPr id="162847" name="Group 31"/>
            <p:cNvGrpSpPr>
              <a:grpSpLocks/>
            </p:cNvGrpSpPr>
            <p:nvPr/>
          </p:nvGrpSpPr>
          <p:grpSpPr bwMode="auto">
            <a:xfrm>
              <a:off x="6934200" y="4911725"/>
              <a:ext cx="387350" cy="609600"/>
              <a:chOff x="2352" y="3408"/>
              <a:chExt cx="244" cy="384"/>
            </a:xfrm>
          </p:grpSpPr>
          <p:sp>
            <p:nvSpPr>
              <p:cNvPr id="162851" name="Rectangle 32"/>
              <p:cNvSpPr>
                <a:spLocks noChangeArrowheads="1"/>
              </p:cNvSpPr>
              <p:nvPr/>
            </p:nvSpPr>
            <p:spPr bwMode="auto">
              <a:xfrm>
                <a:off x="2353" y="3408"/>
                <a:ext cx="239" cy="384"/>
              </a:xfrm>
              <a:prstGeom prst="rect">
                <a:avLst/>
              </a:prstGeom>
              <a:solidFill>
                <a:schemeClr val="accent1"/>
              </a:solidFill>
              <a:ln w="38100">
                <a:solidFill>
                  <a:schemeClr val="accent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52" name="Text Box 33"/>
              <p:cNvSpPr txBox="1">
                <a:spLocks noChangeArrowheads="1"/>
              </p:cNvSpPr>
              <p:nvPr/>
            </p:nvSpPr>
            <p:spPr bwMode="auto">
              <a:xfrm>
                <a:off x="2352" y="3456"/>
                <a:ext cx="244" cy="333"/>
              </a:xfrm>
              <a:prstGeom prst="rect">
                <a:avLst/>
              </a:prstGeom>
              <a:solidFill>
                <a:schemeClr val="accent1"/>
              </a:solidFill>
              <a:ln w="9525">
                <a:solidFill>
                  <a:schemeClr val="accent1"/>
                </a:solidFill>
                <a:miter lim="800000"/>
                <a:headEnd/>
                <a:tailEnd/>
              </a:ln>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a:solidFill>
                      <a:srgbClr val="000000"/>
                    </a:solidFill>
                    <a:latin typeface="Tahoma" charset="0"/>
                  </a:rPr>
                  <a:t>4</a:t>
                </a:r>
                <a:endParaRPr lang="en-US" altLang="x-none" sz="2400">
                  <a:solidFill>
                    <a:srgbClr val="000000"/>
                  </a:solidFill>
                  <a:latin typeface="Tahoma" charset="0"/>
                </a:endParaRPr>
              </a:p>
            </p:txBody>
          </p:sp>
        </p:grpSp>
        <p:grpSp>
          <p:nvGrpSpPr>
            <p:cNvPr id="162848" name="Group 36"/>
            <p:cNvGrpSpPr>
              <a:grpSpLocks/>
            </p:cNvGrpSpPr>
            <p:nvPr/>
          </p:nvGrpSpPr>
          <p:grpSpPr bwMode="auto">
            <a:xfrm>
              <a:off x="8001000" y="4908550"/>
              <a:ext cx="387350" cy="609600"/>
              <a:chOff x="2352" y="3408"/>
              <a:chExt cx="244" cy="384"/>
            </a:xfrm>
          </p:grpSpPr>
          <p:sp>
            <p:nvSpPr>
              <p:cNvPr id="162849" name="Rectangle 37"/>
              <p:cNvSpPr>
                <a:spLocks noChangeArrowheads="1"/>
              </p:cNvSpPr>
              <p:nvPr/>
            </p:nvSpPr>
            <p:spPr bwMode="auto">
              <a:xfrm>
                <a:off x="2353" y="3408"/>
                <a:ext cx="239" cy="384"/>
              </a:xfrm>
              <a:prstGeom prst="rect">
                <a:avLst/>
              </a:prstGeom>
              <a:solidFill>
                <a:schemeClr val="accent1"/>
              </a:solidFill>
              <a:ln w="38100">
                <a:solidFill>
                  <a:schemeClr val="accent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62850" name="Text Box 38"/>
              <p:cNvSpPr txBox="1">
                <a:spLocks noChangeArrowheads="1"/>
              </p:cNvSpPr>
              <p:nvPr/>
            </p:nvSpPr>
            <p:spPr bwMode="auto">
              <a:xfrm>
                <a:off x="2352" y="3456"/>
                <a:ext cx="244" cy="333"/>
              </a:xfrm>
              <a:prstGeom prst="rect">
                <a:avLst/>
              </a:prstGeom>
              <a:solidFill>
                <a:schemeClr val="accent1"/>
              </a:solidFill>
              <a:ln w="9525">
                <a:solidFill>
                  <a:schemeClr val="accent1"/>
                </a:solidFill>
                <a:miter lim="800000"/>
                <a:headEnd/>
                <a:tailEnd/>
              </a:ln>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Tx/>
                  <a:buSzTx/>
                  <a:buFontTx/>
                  <a:buNone/>
                </a:pPr>
                <a:r>
                  <a:rPr lang="en-US" altLang="x-none">
                    <a:solidFill>
                      <a:srgbClr val="000000"/>
                    </a:solidFill>
                    <a:latin typeface="Tahoma" charset="0"/>
                  </a:rPr>
                  <a:t>4</a:t>
                </a:r>
                <a:endParaRPr lang="en-US" altLang="x-none" sz="2400">
                  <a:solidFill>
                    <a:srgbClr val="000000"/>
                  </a:solidFill>
                  <a:latin typeface="Tahoma" charset="0"/>
                </a:endParaRPr>
              </a:p>
            </p:txBody>
          </p:sp>
        </p:grpSp>
      </p:grpSp>
      <p:sp>
        <p:nvSpPr>
          <p:cNvPr id="162838" name="Line 39"/>
          <p:cNvSpPr>
            <a:spLocks noChangeShapeType="1"/>
          </p:cNvSpPr>
          <p:nvPr/>
        </p:nvSpPr>
        <p:spPr bwMode="auto">
          <a:xfrm flipV="1">
            <a:off x="3962400" y="3540125"/>
            <a:ext cx="838200" cy="592138"/>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2839" name="Line 40"/>
          <p:cNvSpPr>
            <a:spLocks noChangeShapeType="1"/>
          </p:cNvSpPr>
          <p:nvPr/>
        </p:nvSpPr>
        <p:spPr bwMode="auto">
          <a:xfrm>
            <a:off x="3962400" y="3540125"/>
            <a:ext cx="838200" cy="60960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 name="Slide Number Placeholder 2">
            <a:extLst>
              <a:ext uri="{FF2B5EF4-FFF2-40B4-BE49-F238E27FC236}">
                <a16:creationId xmlns:a16="http://schemas.microsoft.com/office/drawing/2014/main" id="{8F24F145-9452-3A4F-846F-FEE768C41C2E}"/>
              </a:ext>
            </a:extLst>
          </p:cNvPr>
          <p:cNvSpPr>
            <a:spLocks noGrp="1"/>
          </p:cNvSpPr>
          <p:nvPr>
            <p:ph type="sldNum" sz="quarter" idx="12"/>
          </p:nvPr>
        </p:nvSpPr>
        <p:spPr/>
        <p:txBody>
          <a:bodyPr/>
          <a:lstStyle/>
          <a:p>
            <a:fld id="{37EB7456-F267-5C4C-AD02-446DDDC385E0}" type="slidenum">
              <a:rPr lang="en-US" altLang="x-none" smtClean="0"/>
              <a:pPr/>
              <a:t>19</a:t>
            </a:fld>
            <a:endParaRPr lang="en-US" altLang="x-none"/>
          </a:p>
        </p:txBody>
      </p:sp>
    </p:spTree>
    <p:extLst>
      <p:ext uri="{BB962C8B-B14F-4D97-AF65-F5344CB8AC3E}">
        <p14:creationId xmlns:p14="http://schemas.microsoft.com/office/powerpoint/2010/main" val="35289985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Title 1"/>
          <p:cNvSpPr>
            <a:spLocks noGrp="1"/>
          </p:cNvSpPr>
          <p:nvPr>
            <p:ph type="title"/>
          </p:nvPr>
        </p:nvSpPr>
        <p:spPr/>
        <p:txBody>
          <a:bodyPr/>
          <a:lstStyle/>
          <a:p>
            <a:r>
              <a:rPr lang="en-US">
                <a:latin typeface="Comic Sans MS" charset="0"/>
              </a:rPr>
              <a:t>Outline</a:t>
            </a:r>
          </a:p>
        </p:txBody>
      </p:sp>
      <p:sp>
        <p:nvSpPr>
          <p:cNvPr id="171010" name="Content Placeholder 2"/>
          <p:cNvSpPr>
            <a:spLocks noGrp="1"/>
          </p:cNvSpPr>
          <p:nvPr>
            <p:ph idx="1"/>
          </p:nvPr>
        </p:nvSpPr>
        <p:spPr/>
        <p:txBody>
          <a:bodyPr/>
          <a:lstStyle/>
          <a:p>
            <a:pPr>
              <a:buFont typeface="Wingdings" charset="0"/>
              <a:buChar char="q"/>
            </a:pPr>
            <a:r>
              <a:rPr lang="en-US" dirty="0">
                <a:latin typeface="Comic Sans MS" charset="0"/>
              </a:rPr>
              <a:t>Admin and recap</a:t>
            </a:r>
            <a:endParaRPr lang="en-US" altLang="zh-CN" dirty="0">
              <a:latin typeface="Comic Sans MS" charset="0"/>
            </a:endParaRPr>
          </a:p>
          <a:p>
            <a:pPr>
              <a:buFont typeface="Wingdings" charset="0"/>
              <a:buChar char="q"/>
            </a:pPr>
            <a:r>
              <a:rPr lang="en-US" altLang="zh-CN" dirty="0">
                <a:latin typeface="Comic Sans MS" charset="0"/>
              </a:rPr>
              <a:t>TCP</a:t>
            </a:r>
            <a:endParaRPr lang="en-US" dirty="0">
              <a:latin typeface="Comic Sans MS" charset="0"/>
            </a:endParaRPr>
          </a:p>
        </p:txBody>
      </p:sp>
      <p:sp>
        <p:nvSpPr>
          <p:cNvPr id="171011" name="Slide Number Placeholder 3"/>
          <p:cNvSpPr>
            <a:spLocks noGrp="1"/>
          </p:cNvSpPr>
          <p:nvPr>
            <p:ph type="sldNum" sz="quarter" idx="11"/>
          </p:nvPr>
        </p:nvSpPr>
        <p:spPr>
          <a:xfrm>
            <a:off x="5187950" y="6386513"/>
            <a:ext cx="3956050" cy="455612"/>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2813" rtl="0" eaLnBrk="1" fontAlgn="base" latinLnBrk="0" hangingPunct="1">
              <a:lnSpc>
                <a:spcPct val="100000"/>
              </a:lnSpc>
              <a:spcBef>
                <a:spcPct val="0"/>
              </a:spcBef>
              <a:spcAft>
                <a:spcPct val="0"/>
              </a:spcAft>
              <a:buClrTx/>
              <a:buSzTx/>
              <a:buFontTx/>
              <a:buNone/>
              <a:tabLst/>
              <a:defRPr/>
            </a:pPr>
            <a:fld id="{690E10D8-C400-D64F-B8FA-0EC6EE29013F}" type="slidenum">
              <a:rPr kumimoji="0" lang="en-US" sz="1400" b="0" i="0" u="none" strike="noStrike" kern="1200" cap="none" spc="0" normalizeH="0" baseline="0" noProof="0">
                <a:ln>
                  <a:noFill/>
                </a:ln>
                <a:solidFill>
                  <a:srgbClr val="000000"/>
                </a:solidFill>
                <a:effectLst/>
                <a:uLnTx/>
                <a:uFillTx/>
                <a:latin typeface="Comic Sans MS" charset="0"/>
                <a:ea typeface="ＭＳ Ｐゴシック" charset="0"/>
              </a:rPr>
              <a:pPr marL="0" marR="0" lvl="0" indent="0" algn="r" defTabSz="912813" rtl="0" eaLnBrk="1" fontAlgn="base" latinLnBrk="0" hangingPunct="1">
                <a:lnSpc>
                  <a:spcPct val="100000"/>
                </a:lnSpc>
                <a:spcBef>
                  <a:spcPct val="0"/>
                </a:spcBef>
                <a:spcAft>
                  <a:spcPct val="0"/>
                </a:spcAft>
                <a:buClrTx/>
                <a:buSzTx/>
                <a:buFontTx/>
                <a:buNone/>
                <a:tabLst/>
                <a:defRPr/>
              </a:pPr>
              <a:t>2</a:t>
            </a:fld>
            <a:endParaRPr kumimoji="0" lang="en-US" sz="1400" b="0" i="0" u="none" strike="noStrike" kern="1200" cap="none" spc="0" normalizeH="0" baseline="0" noProof="0">
              <a:ln>
                <a:noFill/>
              </a:ln>
              <a:solidFill>
                <a:srgbClr val="000000"/>
              </a:solidFill>
              <a:effectLst/>
              <a:uLnTx/>
              <a:uFillTx/>
              <a:latin typeface="Comic Sans MS" charset="0"/>
              <a:ea typeface="ＭＳ Ｐゴシック" charset="0"/>
            </a:endParaRPr>
          </a:p>
        </p:txBody>
      </p:sp>
    </p:spTree>
    <p:extLst>
      <p:ext uri="{BB962C8B-B14F-4D97-AF65-F5344CB8AC3E}">
        <p14:creationId xmlns:p14="http://schemas.microsoft.com/office/powerpoint/2010/main" val="505001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Text Box 2"/>
          <p:cNvSpPr txBox="1">
            <a:spLocks noChangeArrowheads="1"/>
          </p:cNvSpPr>
          <p:nvPr/>
        </p:nvSpPr>
        <p:spPr bwMode="auto">
          <a:xfrm>
            <a:off x="609600" y="1600200"/>
            <a:ext cx="7191375" cy="38846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1400">
                <a:solidFill>
                  <a:srgbClr val="000000"/>
                </a:solidFill>
                <a:latin typeface="Arial" charset="0"/>
              </a:rPr>
              <a:t> </a:t>
            </a:r>
          </a:p>
          <a:p>
            <a:pPr>
              <a:spcBef>
                <a:spcPct val="0"/>
              </a:spcBef>
              <a:buClrTx/>
              <a:buSzTx/>
              <a:buFontTx/>
              <a:buNone/>
            </a:pPr>
            <a:r>
              <a:rPr lang="en-US" altLang="x-none" sz="1400">
                <a:solidFill>
                  <a:srgbClr val="000000"/>
                </a:solidFill>
                <a:latin typeface="Arial" charset="0"/>
              </a:rPr>
              <a:t> </a:t>
            </a:r>
            <a:r>
              <a:rPr lang="en-US" altLang="x-none" sz="1800">
                <a:solidFill>
                  <a:srgbClr val="FF0000"/>
                </a:solidFill>
                <a:latin typeface="Arial" charset="0"/>
              </a:rPr>
              <a:t>event:</a:t>
            </a:r>
            <a:r>
              <a:rPr lang="en-US" altLang="x-none" sz="1800">
                <a:solidFill>
                  <a:srgbClr val="000000"/>
                </a:solidFill>
                <a:latin typeface="Arial" charset="0"/>
              </a:rPr>
              <a:t> ACK received, with ACK field value of y </a:t>
            </a:r>
          </a:p>
          <a:p>
            <a:pPr>
              <a:spcBef>
                <a:spcPct val="0"/>
              </a:spcBef>
              <a:buClrTx/>
              <a:buSzTx/>
              <a:buFontTx/>
              <a:buNone/>
            </a:pPr>
            <a:r>
              <a:rPr lang="en-US" altLang="x-none" sz="1800">
                <a:solidFill>
                  <a:srgbClr val="000000"/>
                </a:solidFill>
                <a:latin typeface="Arial" charset="0"/>
              </a:rPr>
              <a:t>                 if (y &gt; SendBase) {</a:t>
            </a:r>
            <a:endParaRPr lang="en-US" altLang="zh-CN" sz="1800">
              <a:solidFill>
                <a:srgbClr val="000000"/>
              </a:solidFill>
              <a:latin typeface="Arial" charset="0"/>
              <a:ea typeface="宋体" charset="-122"/>
            </a:endParaRPr>
          </a:p>
          <a:p>
            <a:pPr>
              <a:spcBef>
                <a:spcPct val="0"/>
              </a:spcBef>
              <a:buClrTx/>
              <a:buSzTx/>
              <a:buFontTx/>
              <a:buNone/>
            </a:pPr>
            <a:r>
              <a:rPr lang="en-US" altLang="zh-CN" sz="1800">
                <a:solidFill>
                  <a:srgbClr val="000000"/>
                </a:solidFill>
                <a:latin typeface="Arial" charset="0"/>
                <a:ea typeface="宋体" charset="-122"/>
              </a:rPr>
              <a:t>                       …</a:t>
            </a:r>
            <a:r>
              <a:rPr lang="en-US" altLang="x-none" sz="1800">
                <a:solidFill>
                  <a:srgbClr val="000000"/>
                </a:solidFill>
                <a:latin typeface="Arial" charset="0"/>
                <a:ea typeface="宋体" charset="-122"/>
              </a:rPr>
              <a:t> </a:t>
            </a:r>
          </a:p>
          <a:p>
            <a:pPr>
              <a:spcBef>
                <a:spcPct val="0"/>
              </a:spcBef>
              <a:buClrTx/>
              <a:buSzTx/>
              <a:buFontTx/>
              <a:buNone/>
            </a:pPr>
            <a:r>
              <a:rPr lang="en-US" altLang="x-none" sz="1800">
                <a:solidFill>
                  <a:srgbClr val="000000"/>
                </a:solidFill>
                <a:latin typeface="Arial" charset="0"/>
                <a:ea typeface="宋体" charset="-122"/>
              </a:rPr>
              <a:t>                       SendBase = y</a:t>
            </a:r>
          </a:p>
          <a:p>
            <a:pPr>
              <a:spcBef>
                <a:spcPct val="0"/>
              </a:spcBef>
              <a:buClrTx/>
              <a:buSzTx/>
              <a:buFontTx/>
              <a:buNone/>
            </a:pPr>
            <a:r>
              <a:rPr lang="en-US" altLang="x-none" sz="1800">
                <a:solidFill>
                  <a:srgbClr val="000000"/>
                </a:solidFill>
                <a:latin typeface="Arial" charset="0"/>
                <a:ea typeface="宋体" charset="-122"/>
              </a:rPr>
              <a:t>                       if (there are currently not-yet-acknowledged segments)</a:t>
            </a:r>
          </a:p>
          <a:p>
            <a:pPr>
              <a:spcBef>
                <a:spcPct val="0"/>
              </a:spcBef>
              <a:buClrTx/>
              <a:buSzTx/>
              <a:buFontTx/>
              <a:buNone/>
            </a:pPr>
            <a:r>
              <a:rPr lang="en-US" altLang="x-none" sz="1800">
                <a:solidFill>
                  <a:srgbClr val="000000"/>
                </a:solidFill>
                <a:latin typeface="Arial" charset="0"/>
                <a:ea typeface="宋体" charset="-122"/>
              </a:rPr>
              <a:t>                             start timer </a:t>
            </a:r>
            <a:endParaRPr lang="en-US" altLang="zh-CN" sz="1800">
              <a:solidFill>
                <a:srgbClr val="000000"/>
              </a:solidFill>
              <a:latin typeface="Arial" charset="0"/>
              <a:ea typeface="宋体" charset="-122"/>
            </a:endParaRPr>
          </a:p>
          <a:p>
            <a:pPr>
              <a:spcBef>
                <a:spcPct val="0"/>
              </a:spcBef>
              <a:buClrTx/>
              <a:buSzTx/>
              <a:buFontTx/>
              <a:buNone/>
            </a:pPr>
            <a:r>
              <a:rPr lang="en-US" altLang="zh-CN" sz="1800">
                <a:solidFill>
                  <a:srgbClr val="000000"/>
                </a:solidFill>
                <a:latin typeface="Arial" charset="0"/>
                <a:ea typeface="宋体" charset="-122"/>
              </a:rPr>
              <a:t>                       …</a:t>
            </a:r>
            <a:endParaRPr lang="en-US" altLang="x-none" sz="1800">
              <a:solidFill>
                <a:srgbClr val="000000"/>
              </a:solidFill>
              <a:latin typeface="Arial" charset="0"/>
              <a:ea typeface="宋体" charset="-122"/>
            </a:endParaRPr>
          </a:p>
          <a:p>
            <a:pPr>
              <a:spcBef>
                <a:spcPct val="0"/>
              </a:spcBef>
              <a:buClrTx/>
              <a:buSzTx/>
              <a:buFontTx/>
              <a:buNone/>
            </a:pPr>
            <a:r>
              <a:rPr lang="en-US" altLang="x-none" sz="1800">
                <a:solidFill>
                  <a:srgbClr val="000000"/>
                </a:solidFill>
                <a:latin typeface="Arial" charset="0"/>
                <a:ea typeface="宋体" charset="-122"/>
              </a:rPr>
              <a:t>                     } </a:t>
            </a:r>
          </a:p>
          <a:p>
            <a:pPr>
              <a:spcBef>
                <a:spcPct val="0"/>
              </a:spcBef>
              <a:buClrTx/>
              <a:buSzTx/>
              <a:buFontTx/>
              <a:buNone/>
            </a:pPr>
            <a:r>
              <a:rPr lang="en-US" altLang="x-none" sz="1800">
                <a:solidFill>
                  <a:srgbClr val="000000"/>
                </a:solidFill>
                <a:latin typeface="Arial" charset="0"/>
                <a:ea typeface="宋体" charset="-122"/>
              </a:rPr>
              <a:t>                 else { </a:t>
            </a:r>
          </a:p>
          <a:p>
            <a:pPr>
              <a:spcBef>
                <a:spcPct val="0"/>
              </a:spcBef>
              <a:buClrTx/>
              <a:buSzTx/>
              <a:buFontTx/>
              <a:buNone/>
            </a:pPr>
            <a:r>
              <a:rPr lang="en-US" altLang="x-none" sz="1800">
                <a:solidFill>
                  <a:srgbClr val="000000"/>
                </a:solidFill>
                <a:latin typeface="Arial" charset="0"/>
                <a:ea typeface="宋体" charset="-122"/>
              </a:rPr>
              <a:t>                         increment count of dup ACKs received for y</a:t>
            </a:r>
          </a:p>
          <a:p>
            <a:pPr>
              <a:spcBef>
                <a:spcPct val="0"/>
              </a:spcBef>
              <a:buClrTx/>
              <a:buSzTx/>
              <a:buFontTx/>
              <a:buNone/>
            </a:pPr>
            <a:r>
              <a:rPr lang="en-US" altLang="x-none" sz="1800">
                <a:solidFill>
                  <a:srgbClr val="000000"/>
                </a:solidFill>
                <a:latin typeface="Arial" charset="0"/>
                <a:ea typeface="宋体" charset="-122"/>
              </a:rPr>
              <a:t>                         if (count of dup ACKs received for y = 3) {</a:t>
            </a:r>
          </a:p>
          <a:p>
            <a:pPr>
              <a:spcBef>
                <a:spcPct val="0"/>
              </a:spcBef>
              <a:buClrTx/>
              <a:buSzTx/>
              <a:buFontTx/>
              <a:buNone/>
            </a:pPr>
            <a:r>
              <a:rPr lang="en-US" altLang="x-none" sz="1800">
                <a:solidFill>
                  <a:srgbClr val="000000"/>
                </a:solidFill>
                <a:latin typeface="Arial" charset="0"/>
                <a:ea typeface="宋体" charset="-122"/>
              </a:rPr>
              <a:t>                               resend segment with sequence number y</a:t>
            </a:r>
          </a:p>
          <a:p>
            <a:pPr>
              <a:spcBef>
                <a:spcPct val="0"/>
              </a:spcBef>
              <a:buClrTx/>
              <a:buSzTx/>
              <a:buFontTx/>
              <a:buNone/>
            </a:pPr>
            <a:r>
              <a:rPr lang="en-US" altLang="x-none" sz="1800">
                <a:solidFill>
                  <a:srgbClr val="000000"/>
                </a:solidFill>
                <a:latin typeface="Arial" charset="0"/>
                <a:ea typeface="宋体" charset="-122"/>
              </a:rPr>
              <a:t>                          </a:t>
            </a:r>
            <a:r>
              <a:rPr lang="en-US" altLang="zh-CN" sz="1800">
                <a:solidFill>
                  <a:srgbClr val="000000"/>
                </a:solidFill>
                <a:latin typeface="Arial" charset="0"/>
                <a:ea typeface="宋体" charset="-122"/>
              </a:rPr>
              <a:t>…</a:t>
            </a:r>
            <a:r>
              <a:rPr lang="en-US" altLang="x-none" sz="1600">
                <a:solidFill>
                  <a:srgbClr val="000000"/>
                </a:solidFill>
                <a:latin typeface="Arial" charset="0"/>
                <a:ea typeface="宋体" charset="-122"/>
              </a:rPr>
              <a:t>         </a:t>
            </a:r>
            <a:endParaRPr lang="en-US" altLang="x-none" sz="1600">
              <a:solidFill>
                <a:srgbClr val="000000"/>
              </a:solidFill>
              <a:latin typeface="Times New Roman" charset="0"/>
              <a:ea typeface="宋体" charset="-122"/>
            </a:endParaRPr>
          </a:p>
        </p:txBody>
      </p:sp>
      <p:sp>
        <p:nvSpPr>
          <p:cNvPr id="164867" name="Rectangle 3"/>
          <p:cNvSpPr>
            <a:spLocks noGrp="1" noChangeArrowheads="1"/>
          </p:cNvSpPr>
          <p:nvPr>
            <p:ph type="title"/>
          </p:nvPr>
        </p:nvSpPr>
        <p:spPr/>
        <p:txBody>
          <a:bodyPr/>
          <a:lstStyle/>
          <a:p>
            <a:r>
              <a:rPr lang="en-US" altLang="x-none">
                <a:ea typeface="ＭＳ Ｐゴシック" charset="-128"/>
              </a:rPr>
              <a:t>Fast Retransmit:</a:t>
            </a:r>
          </a:p>
        </p:txBody>
      </p:sp>
      <p:sp>
        <p:nvSpPr>
          <p:cNvPr id="164868" name="Text Box 4"/>
          <p:cNvSpPr txBox="1">
            <a:spLocks noChangeArrowheads="1"/>
          </p:cNvSpPr>
          <p:nvPr/>
        </p:nvSpPr>
        <p:spPr bwMode="auto">
          <a:xfrm>
            <a:off x="212725" y="5653088"/>
            <a:ext cx="2698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1800">
                <a:solidFill>
                  <a:srgbClr val="FF0000"/>
                </a:solidFill>
              </a:rPr>
              <a:t>a duplicate ACK for </a:t>
            </a:r>
          </a:p>
          <a:p>
            <a:pPr>
              <a:spcBef>
                <a:spcPct val="0"/>
              </a:spcBef>
              <a:buClrTx/>
              <a:buSzTx/>
              <a:buFontTx/>
              <a:buNone/>
            </a:pPr>
            <a:r>
              <a:rPr lang="en-US" altLang="x-none" sz="1800">
                <a:solidFill>
                  <a:srgbClr val="FF0000"/>
                </a:solidFill>
              </a:rPr>
              <a:t>already ACKed segment</a:t>
            </a:r>
            <a:endParaRPr lang="en-US" altLang="x-none" sz="1600">
              <a:solidFill>
                <a:srgbClr val="000000"/>
              </a:solidFill>
            </a:endParaRPr>
          </a:p>
        </p:txBody>
      </p:sp>
      <p:sp>
        <p:nvSpPr>
          <p:cNvPr id="164869" name="Line 5"/>
          <p:cNvSpPr>
            <a:spLocks noChangeShapeType="1"/>
          </p:cNvSpPr>
          <p:nvPr/>
        </p:nvSpPr>
        <p:spPr bwMode="auto">
          <a:xfrm flipV="1">
            <a:off x="1128713" y="4303713"/>
            <a:ext cx="833437" cy="1389062"/>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4870" name="Text Box 6"/>
          <p:cNvSpPr txBox="1">
            <a:spLocks noChangeArrowheads="1"/>
          </p:cNvSpPr>
          <p:nvPr/>
        </p:nvSpPr>
        <p:spPr bwMode="auto">
          <a:xfrm>
            <a:off x="3895725" y="6032500"/>
            <a:ext cx="1854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FF0000"/>
                </a:solidFill>
              </a:rPr>
              <a:t>fast retransmit</a:t>
            </a:r>
            <a:endParaRPr lang="en-US" altLang="x-none" sz="1600">
              <a:solidFill>
                <a:srgbClr val="000000"/>
              </a:solidFill>
            </a:endParaRPr>
          </a:p>
        </p:txBody>
      </p:sp>
      <p:sp>
        <p:nvSpPr>
          <p:cNvPr id="164871" name="Line 7"/>
          <p:cNvSpPr>
            <a:spLocks noChangeShapeType="1"/>
          </p:cNvSpPr>
          <p:nvPr/>
        </p:nvSpPr>
        <p:spPr bwMode="auto">
          <a:xfrm flipH="1" flipV="1">
            <a:off x="4416425" y="5181600"/>
            <a:ext cx="457200" cy="914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 name="Slide Number Placeholder 1">
            <a:extLst>
              <a:ext uri="{FF2B5EF4-FFF2-40B4-BE49-F238E27FC236}">
                <a16:creationId xmlns:a16="http://schemas.microsoft.com/office/drawing/2014/main" id="{FBB8E788-2F97-8841-AD96-6B6FE2954760}"/>
              </a:ext>
            </a:extLst>
          </p:cNvPr>
          <p:cNvSpPr>
            <a:spLocks noGrp="1"/>
          </p:cNvSpPr>
          <p:nvPr>
            <p:ph type="sldNum" sz="quarter" idx="12"/>
          </p:nvPr>
        </p:nvSpPr>
        <p:spPr/>
        <p:txBody>
          <a:bodyPr/>
          <a:lstStyle/>
          <a:p>
            <a:fld id="{CC730498-AE79-BE45-96D5-B15E75DF3F04}" type="slidenum">
              <a:rPr lang="en-US" altLang="x-none" smtClean="0"/>
              <a:pPr/>
              <a:t>20</a:t>
            </a:fld>
            <a:endParaRPr lang="en-US" altLang="x-none"/>
          </a:p>
        </p:txBody>
      </p:sp>
    </p:spTree>
    <p:extLst>
      <p:ext uri="{BB962C8B-B14F-4D97-AF65-F5344CB8AC3E}">
        <p14:creationId xmlns:p14="http://schemas.microsoft.com/office/powerpoint/2010/main" val="213411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246063" y="933450"/>
            <a:ext cx="3038475" cy="3071813"/>
          </a:xfrm>
        </p:spPr>
        <p:txBody>
          <a:bodyPr/>
          <a:lstStyle/>
          <a:p>
            <a:r>
              <a:rPr lang="en-US" altLang="x-none">
                <a:ea typeface="ＭＳ Ｐゴシック" charset="-128"/>
              </a:rPr>
              <a:t>TCP: reliable data transfer</a:t>
            </a:r>
          </a:p>
        </p:txBody>
      </p:sp>
      <p:sp>
        <p:nvSpPr>
          <p:cNvPr id="231427" name="Text Box 3"/>
          <p:cNvSpPr txBox="1">
            <a:spLocks noChangeArrowheads="1"/>
          </p:cNvSpPr>
          <p:nvPr/>
        </p:nvSpPr>
        <p:spPr bwMode="auto">
          <a:xfrm>
            <a:off x="2495550" y="44450"/>
            <a:ext cx="6492875" cy="6770688"/>
          </a:xfrm>
          <a:prstGeom prst="rect">
            <a:avLst/>
          </a:prstGeom>
          <a:solidFill>
            <a:schemeClr val="bg1"/>
          </a:solidFill>
          <a:ln w="9525">
            <a:solidFill>
              <a:schemeClr val="tx1"/>
            </a:solidFill>
            <a:miter lim="800000"/>
            <a:headEnd/>
            <a:tailEnd/>
          </a:ln>
        </p:spPr>
        <p:txBody>
          <a:bodyPr>
            <a:spAutoFit/>
          </a:bodyPr>
          <a:lstStyle>
            <a:lvl1pPr marL="457200" indent="-4572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1400">
                <a:solidFill>
                  <a:srgbClr val="000000"/>
                </a:solidFill>
                <a:latin typeface="Arial" charset="0"/>
              </a:rPr>
              <a:t>00</a:t>
            </a:r>
            <a:r>
              <a:rPr lang="en-US" altLang="x-none" sz="1200">
                <a:solidFill>
                  <a:srgbClr val="000000"/>
                </a:solidFill>
                <a:latin typeface="Arial" charset="0"/>
              </a:rPr>
              <a:t>    </a:t>
            </a:r>
            <a:r>
              <a:rPr lang="en-US" altLang="x-none" sz="1400">
                <a:solidFill>
                  <a:srgbClr val="000000"/>
                </a:solidFill>
                <a:latin typeface="Arial" charset="0"/>
              </a:rPr>
              <a:t>sendbase = initial_sequence number agreed by TWH</a:t>
            </a:r>
          </a:p>
          <a:p>
            <a:pPr>
              <a:spcBef>
                <a:spcPct val="0"/>
              </a:spcBef>
              <a:buClrTx/>
              <a:buSzTx/>
              <a:buFontTx/>
              <a:buNone/>
            </a:pPr>
            <a:r>
              <a:rPr lang="en-US" altLang="x-none" sz="1400">
                <a:solidFill>
                  <a:srgbClr val="000000"/>
                </a:solidFill>
                <a:latin typeface="Arial" charset="0"/>
              </a:rPr>
              <a:t>01    nextseqnum = initial_sequence number by TWH</a:t>
            </a:r>
          </a:p>
          <a:p>
            <a:pPr>
              <a:spcBef>
                <a:spcPct val="0"/>
              </a:spcBef>
              <a:buClrTx/>
              <a:buSzTx/>
              <a:buFontTx/>
              <a:buNone/>
            </a:pPr>
            <a:r>
              <a:rPr lang="en-US" altLang="x-none" sz="1400">
                <a:solidFill>
                  <a:srgbClr val="000000"/>
                </a:solidFill>
                <a:latin typeface="Arial" charset="0"/>
              </a:rPr>
              <a:t>02     </a:t>
            </a:r>
            <a:r>
              <a:rPr lang="en-US" altLang="x-none" sz="1400">
                <a:solidFill>
                  <a:srgbClr val="3333CC"/>
                </a:solidFill>
                <a:latin typeface="Arial" charset="0"/>
              </a:rPr>
              <a:t>loop (forever) {</a:t>
            </a:r>
            <a:r>
              <a:rPr lang="en-US" altLang="x-none" sz="1400">
                <a:solidFill>
                  <a:srgbClr val="000000"/>
                </a:solidFill>
                <a:latin typeface="Arial" charset="0"/>
              </a:rPr>
              <a:t> </a:t>
            </a:r>
          </a:p>
          <a:p>
            <a:pPr>
              <a:spcBef>
                <a:spcPct val="0"/>
              </a:spcBef>
              <a:buClrTx/>
              <a:buSzTx/>
              <a:buFontTx/>
              <a:buNone/>
            </a:pPr>
            <a:r>
              <a:rPr lang="en-US" altLang="x-none" sz="1400">
                <a:solidFill>
                  <a:srgbClr val="000000"/>
                </a:solidFill>
                <a:latin typeface="Arial" charset="0"/>
              </a:rPr>
              <a:t>03       </a:t>
            </a:r>
            <a:r>
              <a:rPr lang="en-US" altLang="x-none" sz="1400">
                <a:solidFill>
                  <a:srgbClr val="FF0000"/>
                </a:solidFill>
                <a:latin typeface="Arial" charset="0"/>
              </a:rPr>
              <a:t>switch(event)</a:t>
            </a:r>
            <a:r>
              <a:rPr lang="en-US" altLang="x-none" sz="1400">
                <a:solidFill>
                  <a:srgbClr val="000000"/>
                </a:solidFill>
                <a:latin typeface="Arial" charset="0"/>
              </a:rPr>
              <a:t> </a:t>
            </a:r>
          </a:p>
          <a:p>
            <a:pPr>
              <a:spcBef>
                <a:spcPct val="0"/>
              </a:spcBef>
              <a:buClrTx/>
              <a:buSzTx/>
              <a:buFontTx/>
              <a:buNone/>
            </a:pPr>
            <a:r>
              <a:rPr lang="en-US" altLang="x-none" sz="1400">
                <a:solidFill>
                  <a:srgbClr val="000000"/>
                </a:solidFill>
                <a:latin typeface="Arial" charset="0"/>
              </a:rPr>
              <a:t>04       </a:t>
            </a:r>
            <a:r>
              <a:rPr lang="en-US" altLang="x-none" sz="1400">
                <a:solidFill>
                  <a:srgbClr val="FF0000"/>
                </a:solidFill>
                <a:latin typeface="Arial" charset="0"/>
              </a:rPr>
              <a:t>event:</a:t>
            </a:r>
            <a:r>
              <a:rPr lang="en-US" altLang="x-none" sz="1400">
                <a:solidFill>
                  <a:srgbClr val="000000"/>
                </a:solidFill>
                <a:latin typeface="Arial" charset="0"/>
              </a:rPr>
              <a:t> data received from application above</a:t>
            </a:r>
          </a:p>
          <a:p>
            <a:pPr>
              <a:spcBef>
                <a:spcPct val="0"/>
              </a:spcBef>
              <a:buClrTx/>
              <a:buSzTx/>
              <a:buFontTx/>
              <a:buNone/>
            </a:pPr>
            <a:r>
              <a:rPr lang="en-US" altLang="x-none" sz="1400">
                <a:solidFill>
                  <a:srgbClr val="000000"/>
                </a:solidFill>
                <a:latin typeface="Arial" charset="0"/>
              </a:rPr>
              <a:t>05                  </a:t>
            </a:r>
            <a:r>
              <a:rPr lang="en-US" altLang="x-none" sz="1400" b="1">
                <a:solidFill>
                  <a:srgbClr val="000000"/>
                </a:solidFill>
                <a:latin typeface="Arial" charset="0"/>
              </a:rPr>
              <a:t>if</a:t>
            </a:r>
            <a:r>
              <a:rPr lang="en-US" altLang="x-none" sz="1400">
                <a:solidFill>
                  <a:srgbClr val="000000"/>
                </a:solidFill>
                <a:latin typeface="Arial" charset="0"/>
              </a:rPr>
              <a:t> (window allows send)</a:t>
            </a:r>
          </a:p>
          <a:p>
            <a:pPr>
              <a:spcBef>
                <a:spcPct val="0"/>
              </a:spcBef>
              <a:buClrTx/>
              <a:buSzTx/>
              <a:buFontTx/>
              <a:buNone/>
            </a:pPr>
            <a:r>
              <a:rPr lang="en-US" altLang="x-none" sz="1400">
                <a:solidFill>
                  <a:srgbClr val="000000"/>
                </a:solidFill>
                <a:latin typeface="Arial" charset="0"/>
              </a:rPr>
              <a:t>06                     create TCP segment with sequence number nextseqnum</a:t>
            </a:r>
          </a:p>
          <a:p>
            <a:pPr>
              <a:spcBef>
                <a:spcPct val="0"/>
              </a:spcBef>
              <a:buClrTx/>
              <a:buSzTx/>
              <a:buFontTx/>
              <a:buNone/>
            </a:pPr>
            <a:r>
              <a:rPr lang="en-US" altLang="x-none" sz="1400">
                <a:solidFill>
                  <a:srgbClr val="000000"/>
                </a:solidFill>
                <a:latin typeface="Arial" charset="0"/>
              </a:rPr>
              <a:t>06                     </a:t>
            </a:r>
            <a:r>
              <a:rPr lang="en-US" altLang="x-none" sz="1400" b="1">
                <a:solidFill>
                  <a:srgbClr val="000000"/>
                </a:solidFill>
                <a:latin typeface="Arial" charset="0"/>
              </a:rPr>
              <a:t>if</a:t>
            </a:r>
            <a:r>
              <a:rPr lang="en-US" altLang="x-none" sz="1400">
                <a:solidFill>
                  <a:srgbClr val="000000"/>
                </a:solidFill>
                <a:latin typeface="Arial" charset="0"/>
              </a:rPr>
              <a:t> (no timer) start timer</a:t>
            </a:r>
          </a:p>
          <a:p>
            <a:pPr>
              <a:spcBef>
                <a:spcPct val="0"/>
              </a:spcBef>
              <a:buClrTx/>
              <a:buSzTx/>
              <a:buFontTx/>
              <a:buNone/>
            </a:pPr>
            <a:r>
              <a:rPr lang="en-US" altLang="x-none" sz="1400">
                <a:solidFill>
                  <a:srgbClr val="000000"/>
                </a:solidFill>
                <a:latin typeface="Arial" charset="0"/>
              </a:rPr>
              <a:t>07                     pass segment to IP</a:t>
            </a:r>
          </a:p>
          <a:p>
            <a:pPr>
              <a:spcBef>
                <a:spcPct val="0"/>
              </a:spcBef>
              <a:buClrTx/>
              <a:buSzTx/>
              <a:buFontTx/>
              <a:buNone/>
            </a:pPr>
            <a:r>
              <a:rPr lang="en-US" altLang="x-none" sz="1400">
                <a:solidFill>
                  <a:srgbClr val="000000"/>
                </a:solidFill>
                <a:latin typeface="Arial" charset="0"/>
              </a:rPr>
              <a:t>08                     nextseqnum = nextseqnum + length(data)</a:t>
            </a:r>
            <a:br>
              <a:rPr lang="en-US" altLang="x-none" sz="1400">
                <a:solidFill>
                  <a:srgbClr val="000000"/>
                </a:solidFill>
                <a:latin typeface="Arial" charset="0"/>
              </a:rPr>
            </a:br>
            <a:r>
              <a:rPr lang="en-US" altLang="x-none" sz="1400">
                <a:solidFill>
                  <a:srgbClr val="000000"/>
                </a:solidFill>
                <a:latin typeface="Arial" charset="0"/>
              </a:rPr>
              <a:t>             </a:t>
            </a:r>
            <a:r>
              <a:rPr lang="en-US" altLang="x-none" sz="1400" b="1">
                <a:solidFill>
                  <a:srgbClr val="000000"/>
                </a:solidFill>
                <a:latin typeface="Arial" charset="0"/>
              </a:rPr>
              <a:t>else</a:t>
            </a:r>
            <a:r>
              <a:rPr lang="en-US" altLang="x-none" sz="1400">
                <a:solidFill>
                  <a:srgbClr val="000000"/>
                </a:solidFill>
                <a:latin typeface="Arial" charset="0"/>
              </a:rPr>
              <a:t> put packet in buffer</a:t>
            </a:r>
          </a:p>
          <a:p>
            <a:pPr>
              <a:spcBef>
                <a:spcPct val="0"/>
              </a:spcBef>
              <a:buClrTx/>
              <a:buSzTx/>
              <a:buFontTx/>
              <a:buNone/>
            </a:pPr>
            <a:r>
              <a:rPr lang="en-US" altLang="x-none" sz="1400">
                <a:solidFill>
                  <a:srgbClr val="000000"/>
                </a:solidFill>
                <a:latin typeface="Arial" charset="0"/>
              </a:rPr>
              <a:t>09        </a:t>
            </a:r>
            <a:r>
              <a:rPr lang="en-US" altLang="x-none" sz="1400">
                <a:solidFill>
                  <a:srgbClr val="FF0000"/>
                </a:solidFill>
                <a:latin typeface="Arial" charset="0"/>
              </a:rPr>
              <a:t>event:</a:t>
            </a:r>
            <a:r>
              <a:rPr lang="en-US" altLang="x-none" sz="1400">
                <a:solidFill>
                  <a:srgbClr val="000000"/>
                </a:solidFill>
                <a:latin typeface="Arial" charset="0"/>
              </a:rPr>
              <a:t> timer timeout for sendbase</a:t>
            </a:r>
          </a:p>
          <a:p>
            <a:pPr>
              <a:spcBef>
                <a:spcPct val="0"/>
              </a:spcBef>
              <a:buClrTx/>
              <a:buSzTx/>
              <a:buFontTx/>
              <a:buNone/>
            </a:pPr>
            <a:r>
              <a:rPr lang="en-US" altLang="x-none" sz="1400">
                <a:solidFill>
                  <a:srgbClr val="000000"/>
                </a:solidFill>
                <a:latin typeface="Arial" charset="0"/>
              </a:rPr>
              <a:t>10             retransmit segment</a:t>
            </a:r>
          </a:p>
          <a:p>
            <a:pPr>
              <a:spcBef>
                <a:spcPct val="0"/>
              </a:spcBef>
              <a:buClrTx/>
              <a:buSzTx/>
              <a:buFontTx/>
              <a:buNone/>
            </a:pPr>
            <a:r>
              <a:rPr lang="en-US" altLang="x-none" sz="1400">
                <a:solidFill>
                  <a:srgbClr val="000000"/>
                </a:solidFill>
                <a:latin typeface="Arial" charset="0"/>
              </a:rPr>
              <a:t>11             compute new timeout interval</a:t>
            </a:r>
          </a:p>
          <a:p>
            <a:pPr>
              <a:spcBef>
                <a:spcPct val="0"/>
              </a:spcBef>
              <a:buClrTx/>
              <a:buSzTx/>
              <a:buFontTx/>
              <a:buNone/>
            </a:pPr>
            <a:r>
              <a:rPr lang="en-US" altLang="x-none" sz="1400">
                <a:solidFill>
                  <a:srgbClr val="000000"/>
                </a:solidFill>
                <a:latin typeface="Arial" charset="0"/>
              </a:rPr>
              <a:t>12             restart timer</a:t>
            </a:r>
          </a:p>
          <a:p>
            <a:pPr>
              <a:spcBef>
                <a:spcPct val="0"/>
              </a:spcBef>
              <a:buClrTx/>
              <a:buSzTx/>
              <a:buFontTx/>
              <a:buNone/>
            </a:pPr>
            <a:r>
              <a:rPr lang="en-US" altLang="x-none" sz="1400">
                <a:solidFill>
                  <a:srgbClr val="000000"/>
                </a:solidFill>
                <a:latin typeface="Arial" charset="0"/>
              </a:rPr>
              <a:t>13        </a:t>
            </a:r>
            <a:r>
              <a:rPr lang="en-US" altLang="x-none" sz="1400">
                <a:solidFill>
                  <a:srgbClr val="FF0000"/>
                </a:solidFill>
                <a:latin typeface="Arial" charset="0"/>
              </a:rPr>
              <a:t>event:</a:t>
            </a:r>
            <a:r>
              <a:rPr lang="en-US" altLang="x-none" sz="1400">
                <a:solidFill>
                  <a:srgbClr val="000000"/>
                </a:solidFill>
                <a:latin typeface="Arial" charset="0"/>
              </a:rPr>
              <a:t> ACK received, with ACK field value of y </a:t>
            </a:r>
          </a:p>
          <a:p>
            <a:pPr>
              <a:spcBef>
                <a:spcPct val="0"/>
              </a:spcBef>
              <a:buClrTx/>
              <a:buSzTx/>
              <a:buFontTx/>
              <a:buNone/>
            </a:pPr>
            <a:r>
              <a:rPr lang="en-US" altLang="x-none" sz="1400">
                <a:solidFill>
                  <a:srgbClr val="000000"/>
                </a:solidFill>
                <a:latin typeface="Arial" charset="0"/>
              </a:rPr>
              <a:t>14             </a:t>
            </a:r>
            <a:r>
              <a:rPr lang="en-US" altLang="x-none" sz="1400" b="1">
                <a:solidFill>
                  <a:srgbClr val="000000"/>
                </a:solidFill>
                <a:latin typeface="Arial" charset="0"/>
              </a:rPr>
              <a:t>if</a:t>
            </a:r>
            <a:r>
              <a:rPr lang="en-US" altLang="x-none" sz="1400">
                <a:solidFill>
                  <a:srgbClr val="000000"/>
                </a:solidFill>
                <a:latin typeface="Arial" charset="0"/>
              </a:rPr>
              <a:t> (y &gt; sendbase) { /* cumulative ACK of all data up to y */ </a:t>
            </a:r>
          </a:p>
          <a:p>
            <a:pPr>
              <a:spcBef>
                <a:spcPct val="0"/>
              </a:spcBef>
              <a:buClrTx/>
              <a:buSzTx/>
              <a:buFontTx/>
              <a:buNone/>
            </a:pPr>
            <a:r>
              <a:rPr lang="en-US" altLang="x-none" sz="1400">
                <a:solidFill>
                  <a:srgbClr val="000000"/>
                </a:solidFill>
                <a:latin typeface="Arial" charset="0"/>
              </a:rPr>
              <a:t>15                  cancel the timer for sendbase</a:t>
            </a:r>
          </a:p>
          <a:p>
            <a:pPr>
              <a:spcBef>
                <a:spcPct val="0"/>
              </a:spcBef>
              <a:buClrTx/>
              <a:buSzTx/>
              <a:buFontTx/>
              <a:buAutoNum type="arabicPlain" startAt="16"/>
            </a:pPr>
            <a:r>
              <a:rPr lang="en-US" altLang="x-none" sz="1400">
                <a:solidFill>
                  <a:srgbClr val="000000"/>
                </a:solidFill>
                <a:latin typeface="Arial" charset="0"/>
              </a:rPr>
              <a:t>             sendbase = y</a:t>
            </a:r>
          </a:p>
          <a:p>
            <a:pPr>
              <a:spcBef>
                <a:spcPct val="0"/>
              </a:spcBef>
              <a:buClrTx/>
              <a:buSzTx/>
              <a:buFontTx/>
              <a:buAutoNum type="arabicPlain" startAt="16"/>
            </a:pPr>
            <a:r>
              <a:rPr lang="en-US" altLang="x-none" sz="1400">
                <a:solidFill>
                  <a:srgbClr val="000000"/>
                </a:solidFill>
                <a:latin typeface="Arial" charset="0"/>
              </a:rPr>
              <a:t>             if (no timer and packet pending) start timer for new sendbase</a:t>
            </a:r>
          </a:p>
          <a:p>
            <a:pPr>
              <a:spcBef>
                <a:spcPct val="0"/>
              </a:spcBef>
              <a:buClrTx/>
              <a:buSzTx/>
              <a:buFontTx/>
              <a:buAutoNum type="arabicPlain" startAt="17"/>
            </a:pPr>
            <a:r>
              <a:rPr lang="en-US" altLang="x-none" sz="1400">
                <a:solidFill>
                  <a:srgbClr val="000000"/>
                </a:solidFill>
                <a:latin typeface="Arial" charset="0"/>
              </a:rPr>
              <a:t>             while (there are segments and window allow)</a:t>
            </a:r>
          </a:p>
          <a:p>
            <a:pPr>
              <a:spcBef>
                <a:spcPct val="0"/>
              </a:spcBef>
              <a:buClrTx/>
              <a:buSzTx/>
              <a:buFontTx/>
              <a:buAutoNum type="arabicPlain" startAt="17"/>
            </a:pPr>
            <a:r>
              <a:rPr lang="en-US" altLang="x-none" sz="1400">
                <a:solidFill>
                  <a:srgbClr val="000000"/>
                </a:solidFill>
                <a:latin typeface="Arial" charset="0"/>
              </a:rPr>
              <a:t>                 sent a segment;</a:t>
            </a:r>
          </a:p>
          <a:p>
            <a:pPr>
              <a:spcBef>
                <a:spcPct val="0"/>
              </a:spcBef>
              <a:buClrTx/>
              <a:buSzTx/>
              <a:buFontTx/>
              <a:buNone/>
            </a:pPr>
            <a:r>
              <a:rPr lang="en-US" altLang="x-none" sz="1400">
                <a:solidFill>
                  <a:srgbClr val="000000"/>
                </a:solidFill>
                <a:latin typeface="Arial" charset="0"/>
              </a:rPr>
              <a:t>18             } </a:t>
            </a:r>
          </a:p>
          <a:p>
            <a:pPr>
              <a:spcBef>
                <a:spcPct val="0"/>
              </a:spcBef>
              <a:buClrTx/>
              <a:buSzTx/>
              <a:buFontTx/>
              <a:buNone/>
            </a:pPr>
            <a:r>
              <a:rPr lang="en-US" altLang="x-none" sz="1400">
                <a:solidFill>
                  <a:srgbClr val="000000"/>
                </a:solidFill>
                <a:latin typeface="Arial" charset="0"/>
              </a:rPr>
              <a:t>19             </a:t>
            </a:r>
            <a:r>
              <a:rPr lang="en-US" altLang="x-none" sz="1400" b="1">
                <a:solidFill>
                  <a:srgbClr val="000000"/>
                </a:solidFill>
                <a:latin typeface="Arial" charset="0"/>
              </a:rPr>
              <a:t>else</a:t>
            </a:r>
            <a:r>
              <a:rPr lang="en-US" altLang="x-none" sz="1400">
                <a:solidFill>
                  <a:srgbClr val="000000"/>
                </a:solidFill>
                <a:latin typeface="Arial" charset="0"/>
              </a:rPr>
              <a:t> { /* y==sendbase, duplicate ACK for already ACKed segment */ </a:t>
            </a:r>
          </a:p>
          <a:p>
            <a:pPr>
              <a:spcBef>
                <a:spcPct val="0"/>
              </a:spcBef>
              <a:buClrTx/>
              <a:buSzTx/>
              <a:buFontTx/>
              <a:buNone/>
            </a:pPr>
            <a:r>
              <a:rPr lang="en-US" altLang="x-none" sz="1400">
                <a:solidFill>
                  <a:srgbClr val="000000"/>
                </a:solidFill>
                <a:latin typeface="Arial" charset="0"/>
              </a:rPr>
              <a:t>20                  increment number of duplicate ACKs received for y </a:t>
            </a:r>
          </a:p>
          <a:p>
            <a:pPr>
              <a:spcBef>
                <a:spcPct val="0"/>
              </a:spcBef>
              <a:buClrTx/>
              <a:buSzTx/>
              <a:buFontTx/>
              <a:buNone/>
            </a:pPr>
            <a:r>
              <a:rPr lang="en-US" altLang="x-none" sz="1400">
                <a:solidFill>
                  <a:srgbClr val="000000"/>
                </a:solidFill>
                <a:latin typeface="Arial" charset="0"/>
              </a:rPr>
              <a:t>21                  if (number of duplicate ACKS received for y == 3) { </a:t>
            </a:r>
          </a:p>
          <a:p>
            <a:pPr>
              <a:spcBef>
                <a:spcPct val="0"/>
              </a:spcBef>
              <a:buClrTx/>
              <a:buSzTx/>
              <a:buFontTx/>
              <a:buNone/>
            </a:pPr>
            <a:r>
              <a:rPr lang="en-US" altLang="x-none" sz="1400">
                <a:solidFill>
                  <a:srgbClr val="000000"/>
                </a:solidFill>
                <a:latin typeface="Arial" charset="0"/>
              </a:rPr>
              <a:t>22                      /* TCP </a:t>
            </a:r>
            <a:r>
              <a:rPr lang="en-US" altLang="x-none" sz="1400" b="1">
                <a:solidFill>
                  <a:srgbClr val="000000"/>
                </a:solidFill>
                <a:latin typeface="Arial" charset="0"/>
              </a:rPr>
              <a:t>fast retransmit</a:t>
            </a:r>
            <a:r>
              <a:rPr lang="en-US" altLang="x-none" sz="1400">
                <a:solidFill>
                  <a:srgbClr val="000000"/>
                </a:solidFill>
                <a:latin typeface="Arial" charset="0"/>
              </a:rPr>
              <a:t> */ </a:t>
            </a:r>
          </a:p>
          <a:p>
            <a:pPr>
              <a:spcBef>
                <a:spcPct val="0"/>
              </a:spcBef>
              <a:buClrTx/>
              <a:buSzTx/>
              <a:buFontTx/>
              <a:buNone/>
            </a:pPr>
            <a:r>
              <a:rPr lang="en-US" altLang="x-none" sz="1400">
                <a:solidFill>
                  <a:srgbClr val="000000"/>
                </a:solidFill>
                <a:latin typeface="Arial" charset="0"/>
              </a:rPr>
              <a:t>23                     resend segment with sequence number y </a:t>
            </a:r>
          </a:p>
          <a:p>
            <a:pPr>
              <a:spcBef>
                <a:spcPct val="0"/>
              </a:spcBef>
              <a:buClrTx/>
              <a:buSzTx/>
              <a:buFontTx/>
              <a:buNone/>
            </a:pPr>
            <a:r>
              <a:rPr lang="en-US" altLang="x-none" sz="1400">
                <a:solidFill>
                  <a:srgbClr val="000000"/>
                </a:solidFill>
                <a:latin typeface="Arial" charset="0"/>
              </a:rPr>
              <a:t>24                     restart timer for segment y </a:t>
            </a:r>
          </a:p>
          <a:p>
            <a:pPr>
              <a:spcBef>
                <a:spcPct val="0"/>
              </a:spcBef>
              <a:buClrTx/>
              <a:buSzTx/>
              <a:buFontTx/>
              <a:buNone/>
            </a:pPr>
            <a:r>
              <a:rPr lang="en-US" altLang="x-none" sz="1400">
                <a:solidFill>
                  <a:srgbClr val="000000"/>
                </a:solidFill>
                <a:latin typeface="Arial" charset="0"/>
              </a:rPr>
              <a:t>25                 } </a:t>
            </a:r>
          </a:p>
          <a:p>
            <a:pPr>
              <a:spcBef>
                <a:spcPct val="0"/>
              </a:spcBef>
              <a:buClrTx/>
              <a:buSzTx/>
              <a:buFontTx/>
              <a:buNone/>
            </a:pPr>
            <a:r>
              <a:rPr lang="en-US" altLang="x-none" sz="1400">
                <a:solidFill>
                  <a:srgbClr val="000000"/>
                </a:solidFill>
                <a:latin typeface="Arial" charset="0"/>
              </a:rPr>
              <a:t>26       </a:t>
            </a:r>
            <a:r>
              <a:rPr lang="en-US" altLang="x-none" sz="1400">
                <a:solidFill>
                  <a:srgbClr val="3333CC"/>
                </a:solidFill>
                <a:latin typeface="Arial" charset="0"/>
              </a:rPr>
              <a:t>}  /* end of loop forever */</a:t>
            </a:r>
            <a:r>
              <a:rPr lang="en-US" altLang="x-none" sz="1400">
                <a:solidFill>
                  <a:srgbClr val="000000"/>
                </a:solidFill>
                <a:latin typeface="Times New Roman" charset="0"/>
              </a:rPr>
              <a:t> </a:t>
            </a:r>
          </a:p>
        </p:txBody>
      </p:sp>
      <p:sp>
        <p:nvSpPr>
          <p:cNvPr id="166916" name="Text Box 4"/>
          <p:cNvSpPr txBox="1">
            <a:spLocks noChangeArrowheads="1"/>
          </p:cNvSpPr>
          <p:nvPr/>
        </p:nvSpPr>
        <p:spPr bwMode="auto">
          <a:xfrm>
            <a:off x="347663" y="4248150"/>
            <a:ext cx="139541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000">
                <a:solidFill>
                  <a:srgbClr val="000000"/>
                </a:solidFill>
              </a:rPr>
              <a:t>Simplified</a:t>
            </a:r>
          </a:p>
          <a:p>
            <a:pPr>
              <a:spcBef>
                <a:spcPct val="0"/>
              </a:spcBef>
              <a:buClrTx/>
              <a:buSzTx/>
              <a:buFontTx/>
              <a:buNone/>
            </a:pPr>
            <a:r>
              <a:rPr lang="en-US" altLang="x-none" sz="2000">
                <a:solidFill>
                  <a:srgbClr val="000000"/>
                </a:solidFill>
              </a:rPr>
              <a:t>TCP</a:t>
            </a:r>
          </a:p>
          <a:p>
            <a:pPr>
              <a:spcBef>
                <a:spcPct val="0"/>
              </a:spcBef>
              <a:buClrTx/>
              <a:buSzTx/>
              <a:buFontTx/>
              <a:buNone/>
            </a:pPr>
            <a:r>
              <a:rPr lang="en-US" altLang="x-none" sz="2000">
                <a:solidFill>
                  <a:srgbClr val="FF0000"/>
                </a:solidFill>
              </a:rPr>
              <a:t>sender</a:t>
            </a:r>
            <a:endParaRPr lang="en-US" altLang="x-none" sz="1000">
              <a:solidFill>
                <a:srgbClr val="FF0000"/>
              </a:solidFill>
              <a:latin typeface="Times New Roman" charset="0"/>
            </a:endParaRPr>
          </a:p>
        </p:txBody>
      </p:sp>
      <p:sp>
        <p:nvSpPr>
          <p:cNvPr id="2" name="Slide Number Placeholder 1">
            <a:extLst>
              <a:ext uri="{FF2B5EF4-FFF2-40B4-BE49-F238E27FC236}">
                <a16:creationId xmlns:a16="http://schemas.microsoft.com/office/drawing/2014/main" id="{903A89D5-7EBD-C843-AFF1-C476D695A153}"/>
              </a:ext>
            </a:extLst>
          </p:cNvPr>
          <p:cNvSpPr>
            <a:spLocks noGrp="1"/>
          </p:cNvSpPr>
          <p:nvPr>
            <p:ph type="sldNum" sz="quarter" idx="12"/>
          </p:nvPr>
        </p:nvSpPr>
        <p:spPr/>
        <p:txBody>
          <a:bodyPr/>
          <a:lstStyle/>
          <a:p>
            <a:fld id="{CC730498-AE79-BE45-96D5-B15E75DF3F04}" type="slidenum">
              <a:rPr lang="en-US" altLang="x-none" smtClean="0"/>
              <a:pPr/>
              <a:t>21</a:t>
            </a:fld>
            <a:endParaRPr lang="en-US" altLang="x-none"/>
          </a:p>
        </p:txBody>
      </p:sp>
    </p:spTree>
    <p:extLst>
      <p:ext uri="{BB962C8B-B14F-4D97-AF65-F5344CB8AC3E}">
        <p14:creationId xmlns:p14="http://schemas.microsoft.com/office/powerpoint/2010/main" val="2787374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142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142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1427">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1427">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1427">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1427">
                                            <p:txEl>
                                              <p:pRg st="9" end="9"/>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31427">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1427">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1427">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1427">
                                            <p:txEl>
                                              <p:pRg st="13" end="13"/>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31427">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1427">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1427">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1427">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31427">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31427">
                                            <p:txEl>
                                              <p:pRg st="19" end="19"/>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1427">
                                            <p:txEl>
                                              <p:pRg st="20" end="2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31427">
                                            <p:txEl>
                                              <p:pRg st="21" end="21"/>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1427">
                                            <p:txEl>
                                              <p:pRg st="22" end="22"/>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31427">
                                            <p:txEl>
                                              <p:pRg st="23" end="23"/>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1427">
                                            <p:txEl>
                                              <p:pRg st="24" end="24"/>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31427">
                                            <p:txEl>
                                              <p:pRg st="25" end="25"/>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31427">
                                            <p:txEl>
                                              <p:pRg st="26" end="26"/>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31427">
                                            <p:txEl>
                                              <p:pRg st="27" end="27"/>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31427">
                                            <p:txEl>
                                              <p:pRg st="28" end="2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4"/>
          <p:cNvSpPr>
            <a:spLocks noChangeArrowheads="1"/>
          </p:cNvSpPr>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zh-CN" sz="4000" u="sng" dirty="0">
                <a:solidFill>
                  <a:srgbClr val="3333CC"/>
                </a:solidFill>
                <a:ea typeface="宋体" charset="-122"/>
              </a:rPr>
              <a:t>Outline</a:t>
            </a:r>
            <a:endParaRPr lang="en-US" altLang="x-none" sz="4000" u="sng" dirty="0">
              <a:solidFill>
                <a:srgbClr val="3333CC"/>
              </a:solidFill>
              <a:ea typeface="宋体" charset="-122"/>
            </a:endParaRPr>
          </a:p>
        </p:txBody>
      </p:sp>
      <p:sp>
        <p:nvSpPr>
          <p:cNvPr id="142339" name="Rectangle 5"/>
          <p:cNvSpPr>
            <a:spLocks noChangeArrowheads="1"/>
          </p:cNvSpPr>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pitchFamily="2" charset="2"/>
              <a:buChar char="q"/>
            </a:pPr>
            <a:r>
              <a:rPr lang="en-US" altLang="zh-CN" dirty="0">
                <a:solidFill>
                  <a:srgbClr val="000000"/>
                </a:solidFill>
                <a:ea typeface="宋体" charset="-122"/>
              </a:rPr>
              <a:t>Admin</a:t>
            </a:r>
            <a:r>
              <a:rPr lang="zh-CN" altLang="en-US" dirty="0">
                <a:solidFill>
                  <a:srgbClr val="000000"/>
                </a:solidFill>
                <a:ea typeface="宋体" charset="-122"/>
              </a:rPr>
              <a:t> </a:t>
            </a:r>
            <a:r>
              <a:rPr lang="en-US" altLang="zh-CN" dirty="0">
                <a:solidFill>
                  <a:srgbClr val="000000"/>
                </a:solidFill>
                <a:ea typeface="宋体" charset="-122"/>
              </a:rPr>
              <a:t>and</a:t>
            </a:r>
            <a:r>
              <a:rPr lang="zh-CN" altLang="en-US" dirty="0">
                <a:solidFill>
                  <a:srgbClr val="000000"/>
                </a:solidFill>
                <a:ea typeface="宋体" charset="-122"/>
              </a:rPr>
              <a:t> </a:t>
            </a:r>
            <a:r>
              <a:rPr lang="en-US" altLang="zh-CN" dirty="0">
                <a:solidFill>
                  <a:srgbClr val="000000"/>
                </a:solidFill>
                <a:ea typeface="宋体" charset="-122"/>
              </a:rPr>
              <a:t>Recap</a:t>
            </a:r>
          </a:p>
          <a:p>
            <a:pPr>
              <a:buClr>
                <a:srgbClr val="3333CC"/>
              </a:buClr>
              <a:buFont typeface="Wingdings" pitchFamily="2" charset="2"/>
              <a:buChar char="q"/>
            </a:pPr>
            <a:r>
              <a:rPr lang="en-US" altLang="zh-CN" dirty="0">
                <a:solidFill>
                  <a:srgbClr val="000000"/>
                </a:solidFill>
                <a:ea typeface="宋体" charset="-122"/>
              </a:rPr>
              <a:t>Reliable data transfer</a:t>
            </a:r>
          </a:p>
          <a:p>
            <a:pPr marL="800100" lvl="1" indent="-342900">
              <a:buClr>
                <a:schemeClr val="tx1"/>
              </a:buClr>
              <a:buFont typeface="Courier New" panose="02070309020205020404" pitchFamily="49" charset="0"/>
              <a:buChar char="o"/>
            </a:pPr>
            <a:r>
              <a:rPr lang="en-US" altLang="x-none" dirty="0"/>
              <a:t>perfect channel</a:t>
            </a:r>
          </a:p>
          <a:p>
            <a:pPr marL="800100" lvl="1" indent="-342900">
              <a:buClr>
                <a:schemeClr val="tx1"/>
              </a:buClr>
              <a:buFont typeface="Courier New" panose="02070309020205020404" pitchFamily="49" charset="0"/>
              <a:buChar char="o"/>
            </a:pPr>
            <a:r>
              <a:rPr lang="en-US" altLang="x-none" dirty="0"/>
              <a:t>channel with bit errors</a:t>
            </a:r>
          </a:p>
          <a:p>
            <a:pPr marL="800100" lvl="1" indent="-342900">
              <a:buClr>
                <a:schemeClr val="tx1"/>
              </a:buClr>
              <a:buFont typeface="Courier New" panose="02070309020205020404" pitchFamily="49" charset="0"/>
              <a:buChar char="o"/>
            </a:pPr>
            <a:r>
              <a:rPr lang="en-US" altLang="x-none" dirty="0"/>
              <a:t>channel with bit errors and losses</a:t>
            </a:r>
          </a:p>
          <a:p>
            <a:pPr marL="800100" lvl="1" indent="-342900">
              <a:buClr>
                <a:schemeClr val="tx1"/>
              </a:buClr>
              <a:buFont typeface="Courier New" panose="02070309020205020404" pitchFamily="49" charset="0"/>
              <a:buChar char="o"/>
            </a:pPr>
            <a:r>
              <a:rPr lang="en-US" altLang="x-none" dirty="0"/>
              <a:t>sliding window: reliability with throughput</a:t>
            </a:r>
            <a:endParaRPr lang="en-US" altLang="zh-CN" dirty="0">
              <a:solidFill>
                <a:srgbClr val="000000"/>
              </a:solidFill>
              <a:ea typeface="宋体" charset="-122"/>
            </a:endParaRPr>
          </a:p>
          <a:p>
            <a:pPr>
              <a:buFont typeface="Wingdings" pitchFamily="2" charset="2"/>
              <a:buChar char="q"/>
            </a:pPr>
            <a:r>
              <a:rPr lang="en-US" altLang="zh-CN" dirty="0">
                <a:ea typeface="宋体" charset="-122"/>
              </a:rPr>
              <a:t>TCP reliability</a:t>
            </a:r>
          </a:p>
          <a:p>
            <a:pPr lvl="1">
              <a:buClr>
                <a:schemeClr val="tx1"/>
              </a:buClr>
              <a:buFont typeface="Courier New" panose="02070309020205020404" pitchFamily="49" charset="0"/>
              <a:buChar char="o"/>
            </a:pPr>
            <a:r>
              <a:rPr lang="en-US" altLang="x-none" dirty="0"/>
              <a:t>data </a:t>
            </a:r>
            <a:r>
              <a:rPr lang="en-US" altLang="x-none" dirty="0" err="1"/>
              <a:t>seq</a:t>
            </a:r>
            <a:r>
              <a:rPr lang="en-US" altLang="x-none" dirty="0"/>
              <a:t>#, ack, buffering</a:t>
            </a:r>
          </a:p>
          <a:p>
            <a:pPr lvl="1">
              <a:buClr>
                <a:schemeClr val="tx1"/>
              </a:buClr>
              <a:buFont typeface="Courier New" panose="02070309020205020404" pitchFamily="49" charset="0"/>
              <a:buChar char="o"/>
            </a:pPr>
            <a:r>
              <a:rPr lang="en-US" altLang="x-none" dirty="0"/>
              <a:t>timeout realization</a:t>
            </a:r>
          </a:p>
          <a:p>
            <a:pPr lvl="1">
              <a:buClr>
                <a:srgbClr val="C00000"/>
              </a:buClr>
              <a:buFont typeface="Wingdings" charset="2"/>
              <a:buChar char="Ø"/>
            </a:pPr>
            <a:r>
              <a:rPr lang="en-US" altLang="zh-CN" i="1" dirty="0">
                <a:solidFill>
                  <a:srgbClr val="C00000"/>
                </a:solidFill>
                <a:ea typeface="宋体" charset="-122"/>
              </a:rPr>
              <a:t>connection</a:t>
            </a:r>
            <a:r>
              <a:rPr lang="zh-CN" altLang="en-US" i="1" dirty="0">
                <a:solidFill>
                  <a:srgbClr val="C00000"/>
                </a:solidFill>
                <a:ea typeface="宋体" charset="-122"/>
              </a:rPr>
              <a:t> </a:t>
            </a:r>
            <a:r>
              <a:rPr lang="en-US" altLang="zh-CN" i="1" dirty="0">
                <a:solidFill>
                  <a:srgbClr val="C00000"/>
                </a:solidFill>
                <a:ea typeface="宋体" charset="-122"/>
              </a:rPr>
              <a:t>management</a:t>
            </a:r>
          </a:p>
        </p:txBody>
      </p:sp>
      <p:sp>
        <p:nvSpPr>
          <p:cNvPr id="2" name="Slide Number Placeholder 1">
            <a:extLst>
              <a:ext uri="{FF2B5EF4-FFF2-40B4-BE49-F238E27FC236}">
                <a16:creationId xmlns:a16="http://schemas.microsoft.com/office/drawing/2014/main" id="{7CB99673-5747-B443-A7DE-2631050A7FF1}"/>
              </a:ext>
            </a:extLst>
          </p:cNvPr>
          <p:cNvSpPr>
            <a:spLocks noGrp="1"/>
          </p:cNvSpPr>
          <p:nvPr>
            <p:ph type="sldNum" sz="quarter" idx="12"/>
          </p:nvPr>
        </p:nvSpPr>
        <p:spPr/>
        <p:txBody>
          <a:bodyPr/>
          <a:lstStyle/>
          <a:p>
            <a:fld id="{37EB7456-F267-5C4C-AD02-446DDDC385E0}" type="slidenum">
              <a:rPr lang="en-US" altLang="x-none" smtClean="0"/>
              <a:pPr/>
              <a:t>22</a:t>
            </a:fld>
            <a:endParaRPr lang="en-US" altLang="x-none"/>
          </a:p>
        </p:txBody>
      </p:sp>
    </p:spTree>
    <p:extLst>
      <p:ext uri="{BB962C8B-B14F-4D97-AF65-F5344CB8AC3E}">
        <p14:creationId xmlns:p14="http://schemas.microsoft.com/office/powerpoint/2010/main" val="770951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533400" y="119740"/>
            <a:ext cx="8534400" cy="1143000"/>
          </a:xfrm>
        </p:spPr>
        <p:txBody>
          <a:bodyPr/>
          <a:lstStyle/>
          <a:p>
            <a:r>
              <a:rPr lang="en-US" altLang="zh-CN" sz="3606" dirty="0">
                <a:solidFill>
                  <a:srgbClr val="3333CC"/>
                </a:solidFill>
                <a:ea typeface="宋体" charset="-122"/>
              </a:rPr>
              <a:t>Why Connection Setup/When to Accept (Safely Deliver) First Packet? </a:t>
            </a:r>
            <a:endParaRPr lang="en-US" altLang="x-none" dirty="0">
              <a:ea typeface="ＭＳ Ｐゴシック" charset="-128"/>
            </a:endParaRPr>
          </a:p>
        </p:txBody>
      </p:sp>
      <p:sp>
        <p:nvSpPr>
          <p:cNvPr id="119811" name="Line 4"/>
          <p:cNvSpPr>
            <a:spLocks noChangeShapeType="1"/>
          </p:cNvSpPr>
          <p:nvPr/>
        </p:nvSpPr>
        <p:spPr bwMode="auto">
          <a:xfrm>
            <a:off x="2166938" y="2252663"/>
            <a:ext cx="4000500" cy="669925"/>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19812" name="Group 5"/>
          <p:cNvGrpSpPr>
            <a:grpSpLocks/>
          </p:cNvGrpSpPr>
          <p:nvPr/>
        </p:nvGrpSpPr>
        <p:grpSpPr bwMode="auto">
          <a:xfrm>
            <a:off x="1844675" y="1346200"/>
            <a:ext cx="1250950" cy="385763"/>
            <a:chOff x="1489" y="826"/>
            <a:chExt cx="788" cy="243"/>
          </a:xfrm>
        </p:grpSpPr>
        <p:graphicFrame>
          <p:nvGraphicFramePr>
            <p:cNvPr id="119825" name="Object 6"/>
            <p:cNvGraphicFramePr>
              <a:graphicFrameLocks noChangeAspect="1"/>
            </p:cNvGraphicFramePr>
            <p:nvPr/>
          </p:nvGraphicFramePr>
          <p:xfrm>
            <a:off x="1489" y="826"/>
            <a:ext cx="306" cy="243"/>
          </p:xfrm>
          <a:graphic>
            <a:graphicData uri="http://schemas.openxmlformats.org/presentationml/2006/ole">
              <mc:AlternateContent xmlns:mc="http://schemas.openxmlformats.org/markup-compatibility/2006">
                <mc:Choice xmlns:v="urn:schemas-microsoft-com:vml" Requires="v">
                  <p:oleObj spid="_x0000_s145451" name="Clip" r:id="rId4" imgW="1307079" imgH="1083682" progId="MS_ClipArt_Gallery.2">
                    <p:embed/>
                  </p:oleObj>
                </mc:Choice>
                <mc:Fallback>
                  <p:oleObj name="Clip" r:id="rId4" imgW="1307079" imgH="1083682" progId="MS_ClipArt_Gallery.2">
                    <p:embed/>
                    <p:pic>
                      <p:nvPicPr>
                        <p:cNvPr id="119825"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9" y="826"/>
                          <a:ext cx="306" cy="2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19826" name="Text Box 7"/>
            <p:cNvSpPr txBox="1">
              <a:spLocks noChangeArrowheads="1"/>
            </p:cNvSpPr>
            <p:nvPr/>
          </p:nvSpPr>
          <p:spPr bwMode="auto">
            <a:xfrm>
              <a:off x="1755" y="826"/>
              <a:ext cx="5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600">
                  <a:solidFill>
                    <a:srgbClr val="000000"/>
                  </a:solidFill>
                  <a:latin typeface="Comic Sans MS" charset="0"/>
                </a:rPr>
                <a:t>sender</a:t>
              </a:r>
              <a:endParaRPr lang="en-US" altLang="x-none" sz="1000">
                <a:solidFill>
                  <a:srgbClr val="000000"/>
                </a:solidFill>
              </a:endParaRPr>
            </a:p>
          </p:txBody>
        </p:sp>
      </p:grpSp>
      <p:graphicFrame>
        <p:nvGraphicFramePr>
          <p:cNvPr id="119813" name="Object 9"/>
          <p:cNvGraphicFramePr>
            <a:graphicFrameLocks noChangeAspect="1"/>
          </p:cNvGraphicFramePr>
          <p:nvPr/>
        </p:nvGraphicFramePr>
        <p:xfrm>
          <a:off x="6003925" y="1339850"/>
          <a:ext cx="485775" cy="385763"/>
        </p:xfrm>
        <a:graphic>
          <a:graphicData uri="http://schemas.openxmlformats.org/presentationml/2006/ole">
            <mc:AlternateContent xmlns:mc="http://schemas.openxmlformats.org/markup-compatibility/2006">
              <mc:Choice xmlns:v="urn:schemas-microsoft-com:vml" Requires="v">
                <p:oleObj spid="_x0000_s145452" name="Clip" r:id="rId6" imgW="1307079" imgH="1083682" progId="MS_ClipArt_Gallery.2">
                  <p:embed/>
                </p:oleObj>
              </mc:Choice>
              <mc:Fallback>
                <p:oleObj name="Clip" r:id="rId6" imgW="1307079" imgH="1083682" progId="MS_ClipArt_Gallery.2">
                  <p:embed/>
                  <p:pic>
                    <p:nvPicPr>
                      <p:cNvPr id="119813"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3925" y="1339850"/>
                        <a:ext cx="485775" cy="385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19814" name="Text Box 10"/>
          <p:cNvSpPr txBox="1">
            <a:spLocks noChangeArrowheads="1"/>
          </p:cNvSpPr>
          <p:nvPr/>
        </p:nvSpPr>
        <p:spPr bwMode="auto">
          <a:xfrm>
            <a:off x="5145088" y="1365250"/>
            <a:ext cx="974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600">
                <a:solidFill>
                  <a:srgbClr val="000000"/>
                </a:solidFill>
                <a:latin typeface="Comic Sans MS" charset="0"/>
              </a:rPr>
              <a:t>receiver</a:t>
            </a:r>
            <a:endParaRPr lang="en-US" altLang="x-none" sz="1000">
              <a:solidFill>
                <a:srgbClr val="000000"/>
              </a:solidFill>
            </a:endParaRPr>
          </a:p>
        </p:txBody>
      </p:sp>
      <p:sp>
        <p:nvSpPr>
          <p:cNvPr id="119815" name="Line 12"/>
          <p:cNvSpPr>
            <a:spLocks noChangeShapeType="1"/>
          </p:cNvSpPr>
          <p:nvPr/>
        </p:nvSpPr>
        <p:spPr bwMode="auto">
          <a:xfrm flipH="1">
            <a:off x="2106613" y="2962275"/>
            <a:ext cx="4030662" cy="7366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9816" name="Line 13"/>
          <p:cNvSpPr>
            <a:spLocks noChangeShapeType="1"/>
          </p:cNvSpPr>
          <p:nvPr/>
        </p:nvSpPr>
        <p:spPr bwMode="auto">
          <a:xfrm>
            <a:off x="2144713" y="1928813"/>
            <a:ext cx="782637" cy="13493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9817" name="Line 14"/>
          <p:cNvSpPr>
            <a:spLocks noChangeShapeType="1"/>
          </p:cNvSpPr>
          <p:nvPr/>
        </p:nvSpPr>
        <p:spPr bwMode="auto">
          <a:xfrm>
            <a:off x="2138363" y="2065338"/>
            <a:ext cx="782637" cy="13493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9818" name="Text Box 16"/>
          <p:cNvSpPr txBox="1">
            <a:spLocks noChangeArrowheads="1"/>
          </p:cNvSpPr>
          <p:nvPr/>
        </p:nvSpPr>
        <p:spPr bwMode="auto">
          <a:xfrm rot="-600000">
            <a:off x="2759075" y="3038475"/>
            <a:ext cx="27320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400">
                <a:solidFill>
                  <a:srgbClr val="000000"/>
                </a:solidFill>
                <a:latin typeface="Arial" charset="0"/>
              </a:rPr>
              <a:t>ACK for 0</a:t>
            </a:r>
            <a:endParaRPr lang="en-US" altLang="x-none" sz="1000">
              <a:solidFill>
                <a:srgbClr val="000000"/>
              </a:solidFill>
            </a:endParaRPr>
          </a:p>
        </p:txBody>
      </p:sp>
      <p:sp>
        <p:nvSpPr>
          <p:cNvPr id="119819" name="Line 18"/>
          <p:cNvSpPr>
            <a:spLocks noChangeShapeType="1"/>
          </p:cNvSpPr>
          <p:nvPr/>
        </p:nvSpPr>
        <p:spPr bwMode="auto">
          <a:xfrm flipH="1">
            <a:off x="2109788" y="1857375"/>
            <a:ext cx="11112" cy="1993900"/>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9820" name="Text Box 19"/>
          <p:cNvSpPr txBox="1">
            <a:spLocks noChangeArrowheads="1"/>
          </p:cNvSpPr>
          <p:nvPr/>
        </p:nvSpPr>
        <p:spPr bwMode="auto">
          <a:xfrm>
            <a:off x="6207125" y="2668588"/>
            <a:ext cx="960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zh-CN">
                <a:solidFill>
                  <a:srgbClr val="000000"/>
                </a:solidFill>
                <a:ea typeface="宋体" charset="-122"/>
              </a:rPr>
              <a:t>accept</a:t>
            </a:r>
            <a:endParaRPr lang="en-US" altLang="x-none">
              <a:solidFill>
                <a:srgbClr val="000000"/>
              </a:solidFill>
            </a:endParaRPr>
          </a:p>
        </p:txBody>
      </p:sp>
      <p:sp>
        <p:nvSpPr>
          <p:cNvPr id="119821" name="Line 21"/>
          <p:cNvSpPr>
            <a:spLocks noChangeShapeType="1"/>
          </p:cNvSpPr>
          <p:nvPr/>
        </p:nvSpPr>
        <p:spPr bwMode="auto">
          <a:xfrm>
            <a:off x="2128838" y="2674938"/>
            <a:ext cx="979487" cy="45561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9822" name="Freeform 22"/>
          <p:cNvSpPr>
            <a:spLocks/>
          </p:cNvSpPr>
          <p:nvPr/>
        </p:nvSpPr>
        <p:spPr bwMode="auto">
          <a:xfrm>
            <a:off x="1558925" y="3795713"/>
            <a:ext cx="5253038" cy="536575"/>
          </a:xfrm>
          <a:custGeom>
            <a:avLst/>
            <a:gdLst>
              <a:gd name="T0" fmla="*/ 0 w 3309"/>
              <a:gd name="T1" fmla="*/ 2147483646 h 338"/>
              <a:gd name="T2" fmla="*/ 2147483646 w 3309"/>
              <a:gd name="T3" fmla="*/ 2147483646 h 338"/>
              <a:gd name="T4" fmla="*/ 2147483646 w 3309"/>
              <a:gd name="T5" fmla="*/ 2147483646 h 338"/>
              <a:gd name="T6" fmla="*/ 2147483646 w 3309"/>
              <a:gd name="T7" fmla="*/ 0 h 338"/>
              <a:gd name="T8" fmla="*/ 0 60000 65536"/>
              <a:gd name="T9" fmla="*/ 0 60000 65536"/>
              <a:gd name="T10" fmla="*/ 0 60000 65536"/>
              <a:gd name="T11" fmla="*/ 0 60000 65536"/>
              <a:gd name="T12" fmla="*/ 0 w 3309"/>
              <a:gd name="T13" fmla="*/ 0 h 338"/>
              <a:gd name="T14" fmla="*/ 3309 w 3309"/>
              <a:gd name="T15" fmla="*/ 338 h 338"/>
            </a:gdLst>
            <a:ahLst/>
            <a:cxnLst>
              <a:cxn ang="T8">
                <a:pos x="T0" y="T1"/>
              </a:cxn>
              <a:cxn ang="T9">
                <a:pos x="T2" y="T3"/>
              </a:cxn>
              <a:cxn ang="T10">
                <a:pos x="T4" y="T5"/>
              </a:cxn>
              <a:cxn ang="T11">
                <a:pos x="T6" y="T7"/>
              </a:cxn>
            </a:cxnLst>
            <a:rect l="T12" t="T13" r="T14" b="T15"/>
            <a:pathLst>
              <a:path w="3309" h="338">
                <a:moveTo>
                  <a:pt x="0" y="229"/>
                </a:moveTo>
                <a:cubicBezTo>
                  <a:pt x="292" y="162"/>
                  <a:pt x="585" y="95"/>
                  <a:pt x="932" y="110"/>
                </a:cubicBezTo>
                <a:cubicBezTo>
                  <a:pt x="1279" y="125"/>
                  <a:pt x="1688" y="338"/>
                  <a:pt x="2084" y="320"/>
                </a:cubicBezTo>
                <a:cubicBezTo>
                  <a:pt x="2480" y="302"/>
                  <a:pt x="2894" y="151"/>
                  <a:pt x="3309" y="0"/>
                </a:cubicBezTo>
              </a:path>
            </a:pathLst>
          </a:custGeom>
          <a:noFill/>
          <a:ln w="76200"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9823" name="Line 24"/>
          <p:cNvSpPr>
            <a:spLocks noChangeShapeType="1"/>
          </p:cNvSpPr>
          <p:nvPr/>
        </p:nvSpPr>
        <p:spPr bwMode="auto">
          <a:xfrm flipH="1">
            <a:off x="6159500" y="1865313"/>
            <a:ext cx="11113" cy="1993900"/>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9824" name="Text Box 27"/>
          <p:cNvSpPr txBox="1">
            <a:spLocks noChangeArrowheads="1"/>
          </p:cNvSpPr>
          <p:nvPr/>
        </p:nvSpPr>
        <p:spPr bwMode="auto">
          <a:xfrm rot="600445">
            <a:off x="3932238" y="2271713"/>
            <a:ext cx="6810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400">
                <a:solidFill>
                  <a:srgbClr val="000000"/>
                </a:solidFill>
                <a:latin typeface="Arial" charset="0"/>
              </a:rPr>
              <a:t>data 0</a:t>
            </a:r>
            <a:endParaRPr lang="en-US" altLang="x-none" sz="1000">
              <a:solidFill>
                <a:srgbClr val="000000"/>
              </a:solidFill>
            </a:endParaRPr>
          </a:p>
        </p:txBody>
      </p:sp>
      <p:sp>
        <p:nvSpPr>
          <p:cNvPr id="2" name="Slide Number Placeholder 1">
            <a:extLst>
              <a:ext uri="{FF2B5EF4-FFF2-40B4-BE49-F238E27FC236}">
                <a16:creationId xmlns:a16="http://schemas.microsoft.com/office/drawing/2014/main" id="{464F4397-77EB-C94E-B461-F52A22617C74}"/>
              </a:ext>
            </a:extLst>
          </p:cNvPr>
          <p:cNvSpPr>
            <a:spLocks noGrp="1"/>
          </p:cNvSpPr>
          <p:nvPr>
            <p:ph type="sldNum" sz="quarter" idx="12"/>
          </p:nvPr>
        </p:nvSpPr>
        <p:spPr/>
        <p:txBody>
          <a:bodyPr/>
          <a:lstStyle/>
          <a:p>
            <a:fld id="{D925A599-CC33-7E4D-8C4D-B495C4836CF6}" type="slidenum">
              <a:rPr lang="en-US" altLang="x-none" smtClean="0"/>
              <a:pPr/>
              <a:t>23</a:t>
            </a:fld>
            <a:endParaRPr lang="en-US" altLang="x-none"/>
          </a:p>
        </p:txBody>
      </p:sp>
    </p:spTree>
    <p:extLst>
      <p:ext uri="{BB962C8B-B14F-4D97-AF65-F5344CB8AC3E}">
        <p14:creationId xmlns:p14="http://schemas.microsoft.com/office/powerpoint/2010/main" val="1172643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533400" y="119741"/>
            <a:ext cx="8269288" cy="1143000"/>
          </a:xfrm>
        </p:spPr>
        <p:txBody>
          <a:bodyPr/>
          <a:lstStyle/>
          <a:p>
            <a:r>
              <a:rPr lang="en-US" altLang="zh-CN" sz="3606" dirty="0">
                <a:solidFill>
                  <a:srgbClr val="3333CC"/>
                </a:solidFill>
                <a:ea typeface="宋体" charset="-122"/>
              </a:rPr>
              <a:t>Why Connection Setup/When to Accept (Safely Deliver) First Packet? </a:t>
            </a:r>
            <a:endParaRPr lang="en-US" altLang="x-none" dirty="0">
              <a:ea typeface="ＭＳ Ｐゴシック" charset="-128"/>
            </a:endParaRPr>
          </a:p>
        </p:txBody>
      </p:sp>
      <p:sp>
        <p:nvSpPr>
          <p:cNvPr id="121859" name="Line 4"/>
          <p:cNvSpPr>
            <a:spLocks noChangeShapeType="1"/>
          </p:cNvSpPr>
          <p:nvPr/>
        </p:nvSpPr>
        <p:spPr bwMode="auto">
          <a:xfrm>
            <a:off x="2166938" y="2252663"/>
            <a:ext cx="4000500" cy="669925"/>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21860" name="Group 5"/>
          <p:cNvGrpSpPr>
            <a:grpSpLocks/>
          </p:cNvGrpSpPr>
          <p:nvPr/>
        </p:nvGrpSpPr>
        <p:grpSpPr bwMode="auto">
          <a:xfrm>
            <a:off x="1844675" y="1346200"/>
            <a:ext cx="1250950" cy="385763"/>
            <a:chOff x="1489" y="826"/>
            <a:chExt cx="788" cy="243"/>
          </a:xfrm>
        </p:grpSpPr>
        <p:graphicFrame>
          <p:nvGraphicFramePr>
            <p:cNvPr id="121878" name="Object 6"/>
            <p:cNvGraphicFramePr>
              <a:graphicFrameLocks noChangeAspect="1"/>
            </p:cNvGraphicFramePr>
            <p:nvPr/>
          </p:nvGraphicFramePr>
          <p:xfrm>
            <a:off x="1489" y="826"/>
            <a:ext cx="306" cy="243"/>
          </p:xfrm>
          <a:graphic>
            <a:graphicData uri="http://schemas.openxmlformats.org/presentationml/2006/ole">
              <mc:AlternateContent xmlns:mc="http://schemas.openxmlformats.org/markup-compatibility/2006">
                <mc:Choice xmlns:v="urn:schemas-microsoft-com:vml" Requires="v">
                  <p:oleObj spid="_x0000_s146475" name="Clip" r:id="rId4" imgW="1307079" imgH="1083682" progId="MS_ClipArt_Gallery.2">
                    <p:embed/>
                  </p:oleObj>
                </mc:Choice>
                <mc:Fallback>
                  <p:oleObj name="Clip" r:id="rId4" imgW="1307079" imgH="1083682" progId="MS_ClipArt_Gallery.2">
                    <p:embed/>
                    <p:pic>
                      <p:nvPicPr>
                        <p:cNvPr id="121878"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9" y="826"/>
                          <a:ext cx="306" cy="2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1879" name="Text Box 7"/>
            <p:cNvSpPr txBox="1">
              <a:spLocks noChangeArrowheads="1"/>
            </p:cNvSpPr>
            <p:nvPr/>
          </p:nvSpPr>
          <p:spPr bwMode="auto">
            <a:xfrm>
              <a:off x="1755" y="826"/>
              <a:ext cx="5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600">
                  <a:solidFill>
                    <a:srgbClr val="000000"/>
                  </a:solidFill>
                  <a:latin typeface="Comic Sans MS" charset="0"/>
                </a:rPr>
                <a:t>sender</a:t>
              </a:r>
              <a:endParaRPr lang="en-US" altLang="x-none" sz="1000">
                <a:solidFill>
                  <a:srgbClr val="000000"/>
                </a:solidFill>
              </a:endParaRPr>
            </a:p>
          </p:txBody>
        </p:sp>
      </p:grpSp>
      <p:graphicFrame>
        <p:nvGraphicFramePr>
          <p:cNvPr id="121861" name="Object 9"/>
          <p:cNvGraphicFramePr>
            <a:graphicFrameLocks noChangeAspect="1"/>
          </p:cNvGraphicFramePr>
          <p:nvPr/>
        </p:nvGraphicFramePr>
        <p:xfrm>
          <a:off x="6003925" y="1339850"/>
          <a:ext cx="485775" cy="385763"/>
        </p:xfrm>
        <a:graphic>
          <a:graphicData uri="http://schemas.openxmlformats.org/presentationml/2006/ole">
            <mc:AlternateContent xmlns:mc="http://schemas.openxmlformats.org/markup-compatibility/2006">
              <mc:Choice xmlns:v="urn:schemas-microsoft-com:vml" Requires="v">
                <p:oleObj spid="_x0000_s146476" name="Clip" r:id="rId6" imgW="1307079" imgH="1083682" progId="MS_ClipArt_Gallery.2">
                  <p:embed/>
                </p:oleObj>
              </mc:Choice>
              <mc:Fallback>
                <p:oleObj name="Clip" r:id="rId6" imgW="1307079" imgH="1083682" progId="MS_ClipArt_Gallery.2">
                  <p:embed/>
                  <p:pic>
                    <p:nvPicPr>
                      <p:cNvPr id="121861"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3925" y="1339850"/>
                        <a:ext cx="485775" cy="385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1862" name="Text Box 10"/>
          <p:cNvSpPr txBox="1">
            <a:spLocks noChangeArrowheads="1"/>
          </p:cNvSpPr>
          <p:nvPr/>
        </p:nvSpPr>
        <p:spPr bwMode="auto">
          <a:xfrm>
            <a:off x="5145088" y="1365250"/>
            <a:ext cx="974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600">
                <a:solidFill>
                  <a:srgbClr val="000000"/>
                </a:solidFill>
                <a:latin typeface="Comic Sans MS" charset="0"/>
              </a:rPr>
              <a:t>receiver</a:t>
            </a:r>
            <a:endParaRPr lang="en-US" altLang="x-none" sz="1000">
              <a:solidFill>
                <a:srgbClr val="000000"/>
              </a:solidFill>
            </a:endParaRPr>
          </a:p>
        </p:txBody>
      </p:sp>
      <p:sp>
        <p:nvSpPr>
          <p:cNvPr id="121863" name="Line 12"/>
          <p:cNvSpPr>
            <a:spLocks noChangeShapeType="1"/>
          </p:cNvSpPr>
          <p:nvPr/>
        </p:nvSpPr>
        <p:spPr bwMode="auto">
          <a:xfrm flipH="1">
            <a:off x="2106613" y="2962275"/>
            <a:ext cx="4030662" cy="7366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64" name="Line 13"/>
          <p:cNvSpPr>
            <a:spLocks noChangeShapeType="1"/>
          </p:cNvSpPr>
          <p:nvPr/>
        </p:nvSpPr>
        <p:spPr bwMode="auto">
          <a:xfrm>
            <a:off x="2144713" y="1928813"/>
            <a:ext cx="782637" cy="13493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65" name="Line 14"/>
          <p:cNvSpPr>
            <a:spLocks noChangeShapeType="1"/>
          </p:cNvSpPr>
          <p:nvPr/>
        </p:nvSpPr>
        <p:spPr bwMode="auto">
          <a:xfrm>
            <a:off x="2138363" y="2065338"/>
            <a:ext cx="782637" cy="13493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66" name="Text Box 16"/>
          <p:cNvSpPr txBox="1">
            <a:spLocks noChangeArrowheads="1"/>
          </p:cNvSpPr>
          <p:nvPr/>
        </p:nvSpPr>
        <p:spPr bwMode="auto">
          <a:xfrm rot="-600000">
            <a:off x="2759075" y="3038475"/>
            <a:ext cx="27320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400">
                <a:solidFill>
                  <a:srgbClr val="000000"/>
                </a:solidFill>
                <a:latin typeface="Arial" charset="0"/>
              </a:rPr>
              <a:t>ACK for 0 (n)</a:t>
            </a:r>
            <a:endParaRPr lang="en-US" altLang="x-none" sz="1000">
              <a:solidFill>
                <a:srgbClr val="000000"/>
              </a:solidFill>
            </a:endParaRPr>
          </a:p>
        </p:txBody>
      </p:sp>
      <p:sp>
        <p:nvSpPr>
          <p:cNvPr id="121867" name="Line 18"/>
          <p:cNvSpPr>
            <a:spLocks noChangeShapeType="1"/>
          </p:cNvSpPr>
          <p:nvPr/>
        </p:nvSpPr>
        <p:spPr bwMode="auto">
          <a:xfrm flipH="1">
            <a:off x="2109788" y="1857375"/>
            <a:ext cx="11112" cy="1993900"/>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68" name="Text Box 19"/>
          <p:cNvSpPr txBox="1">
            <a:spLocks noChangeArrowheads="1"/>
          </p:cNvSpPr>
          <p:nvPr/>
        </p:nvSpPr>
        <p:spPr bwMode="auto">
          <a:xfrm>
            <a:off x="6207125" y="2668588"/>
            <a:ext cx="960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zh-CN">
                <a:solidFill>
                  <a:srgbClr val="000000"/>
                </a:solidFill>
                <a:ea typeface="宋体" charset="-122"/>
              </a:rPr>
              <a:t>accept</a:t>
            </a:r>
            <a:endParaRPr lang="en-US" altLang="x-none">
              <a:solidFill>
                <a:srgbClr val="000000"/>
              </a:solidFill>
            </a:endParaRPr>
          </a:p>
        </p:txBody>
      </p:sp>
      <p:sp>
        <p:nvSpPr>
          <p:cNvPr id="121869" name="Line 21"/>
          <p:cNvSpPr>
            <a:spLocks noChangeShapeType="1"/>
          </p:cNvSpPr>
          <p:nvPr/>
        </p:nvSpPr>
        <p:spPr bwMode="auto">
          <a:xfrm>
            <a:off x="2128838" y="2674938"/>
            <a:ext cx="979487" cy="45561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70" name="Freeform 22"/>
          <p:cNvSpPr>
            <a:spLocks/>
          </p:cNvSpPr>
          <p:nvPr/>
        </p:nvSpPr>
        <p:spPr bwMode="auto">
          <a:xfrm>
            <a:off x="1558925" y="3795713"/>
            <a:ext cx="5253038" cy="536575"/>
          </a:xfrm>
          <a:custGeom>
            <a:avLst/>
            <a:gdLst>
              <a:gd name="T0" fmla="*/ 0 w 3309"/>
              <a:gd name="T1" fmla="*/ 2147483646 h 338"/>
              <a:gd name="T2" fmla="*/ 2147483646 w 3309"/>
              <a:gd name="T3" fmla="*/ 2147483646 h 338"/>
              <a:gd name="T4" fmla="*/ 2147483646 w 3309"/>
              <a:gd name="T5" fmla="*/ 2147483646 h 338"/>
              <a:gd name="T6" fmla="*/ 2147483646 w 3309"/>
              <a:gd name="T7" fmla="*/ 0 h 338"/>
              <a:gd name="T8" fmla="*/ 0 60000 65536"/>
              <a:gd name="T9" fmla="*/ 0 60000 65536"/>
              <a:gd name="T10" fmla="*/ 0 60000 65536"/>
              <a:gd name="T11" fmla="*/ 0 60000 65536"/>
              <a:gd name="T12" fmla="*/ 0 w 3309"/>
              <a:gd name="T13" fmla="*/ 0 h 338"/>
              <a:gd name="T14" fmla="*/ 3309 w 3309"/>
              <a:gd name="T15" fmla="*/ 338 h 338"/>
            </a:gdLst>
            <a:ahLst/>
            <a:cxnLst>
              <a:cxn ang="T8">
                <a:pos x="T0" y="T1"/>
              </a:cxn>
              <a:cxn ang="T9">
                <a:pos x="T2" y="T3"/>
              </a:cxn>
              <a:cxn ang="T10">
                <a:pos x="T4" y="T5"/>
              </a:cxn>
              <a:cxn ang="T11">
                <a:pos x="T6" y="T7"/>
              </a:cxn>
            </a:cxnLst>
            <a:rect l="T12" t="T13" r="T14" b="T15"/>
            <a:pathLst>
              <a:path w="3309" h="338">
                <a:moveTo>
                  <a:pt x="0" y="229"/>
                </a:moveTo>
                <a:cubicBezTo>
                  <a:pt x="292" y="162"/>
                  <a:pt x="585" y="95"/>
                  <a:pt x="932" y="110"/>
                </a:cubicBezTo>
                <a:cubicBezTo>
                  <a:pt x="1279" y="125"/>
                  <a:pt x="1688" y="338"/>
                  <a:pt x="2084" y="320"/>
                </a:cubicBezTo>
                <a:cubicBezTo>
                  <a:pt x="2480" y="302"/>
                  <a:pt x="2894" y="151"/>
                  <a:pt x="3309" y="0"/>
                </a:cubicBezTo>
              </a:path>
            </a:pathLst>
          </a:custGeom>
          <a:noFill/>
          <a:ln w="76200"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1871" name="Line 24"/>
          <p:cNvSpPr>
            <a:spLocks noChangeShapeType="1"/>
          </p:cNvSpPr>
          <p:nvPr/>
        </p:nvSpPr>
        <p:spPr bwMode="auto">
          <a:xfrm flipH="1">
            <a:off x="6159500" y="1865313"/>
            <a:ext cx="11113" cy="1993900"/>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72" name="Text Box 27"/>
          <p:cNvSpPr txBox="1">
            <a:spLocks noChangeArrowheads="1"/>
          </p:cNvSpPr>
          <p:nvPr/>
        </p:nvSpPr>
        <p:spPr bwMode="auto">
          <a:xfrm rot="600445">
            <a:off x="3087688" y="2271713"/>
            <a:ext cx="23701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400">
                <a:solidFill>
                  <a:srgbClr val="000000"/>
                </a:solidFill>
                <a:latin typeface="Arial" charset="0"/>
              </a:rPr>
              <a:t>data 0</a:t>
            </a:r>
            <a:r>
              <a:rPr lang="en-US" altLang="zh-CN" sz="1400">
                <a:solidFill>
                  <a:srgbClr val="000000"/>
                </a:solidFill>
                <a:latin typeface="Arial" charset="0"/>
                <a:ea typeface="宋体" charset="-122"/>
              </a:rPr>
              <a:t> (transfer $1000 to B)</a:t>
            </a:r>
            <a:endParaRPr lang="en-US" altLang="x-none" sz="1000">
              <a:solidFill>
                <a:srgbClr val="000000"/>
              </a:solidFill>
            </a:endParaRPr>
          </a:p>
        </p:txBody>
      </p:sp>
      <p:grpSp>
        <p:nvGrpSpPr>
          <p:cNvPr id="3" name="Group 31"/>
          <p:cNvGrpSpPr>
            <a:grpSpLocks/>
          </p:cNvGrpSpPr>
          <p:nvPr/>
        </p:nvGrpSpPr>
        <p:grpSpPr bwMode="auto">
          <a:xfrm>
            <a:off x="3079750" y="3101975"/>
            <a:ext cx="4217988" cy="3113088"/>
            <a:chOff x="3059" y="2115"/>
            <a:chExt cx="2657" cy="1961"/>
          </a:xfrm>
        </p:grpSpPr>
        <p:sp>
          <p:nvSpPr>
            <p:cNvPr id="121874" name="Text Box 8"/>
            <p:cNvSpPr txBox="1">
              <a:spLocks noChangeArrowheads="1"/>
            </p:cNvSpPr>
            <p:nvPr/>
          </p:nvSpPr>
          <p:spPr bwMode="auto">
            <a:xfrm rot="1428187">
              <a:off x="3327" y="3160"/>
              <a:ext cx="1494"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x-none" sz="1400">
                  <a:solidFill>
                    <a:srgbClr val="000000"/>
                  </a:solidFill>
                  <a:latin typeface="Arial" charset="0"/>
                </a:rPr>
                <a:t>data 0</a:t>
              </a:r>
              <a:r>
                <a:rPr lang="en-US" altLang="zh-CN" sz="1400">
                  <a:solidFill>
                    <a:srgbClr val="000000"/>
                  </a:solidFill>
                  <a:latin typeface="Arial" charset="0"/>
                  <a:ea typeface="宋体" charset="-122"/>
                </a:rPr>
                <a:t> (transfer $1000 to B)</a:t>
              </a:r>
              <a:endParaRPr lang="en-US" altLang="x-none" sz="1000">
                <a:solidFill>
                  <a:srgbClr val="000000"/>
                </a:solidFill>
              </a:endParaRPr>
            </a:p>
          </p:txBody>
        </p:sp>
        <p:sp>
          <p:nvSpPr>
            <p:cNvPr id="121875" name="Line 26"/>
            <p:cNvSpPr>
              <a:spLocks noChangeShapeType="1"/>
            </p:cNvSpPr>
            <p:nvPr/>
          </p:nvSpPr>
          <p:spPr bwMode="auto">
            <a:xfrm flipH="1">
              <a:off x="4982" y="2820"/>
              <a:ext cx="7" cy="1256"/>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1876" name="Freeform 29"/>
            <p:cNvSpPr>
              <a:spLocks/>
            </p:cNvSpPr>
            <p:nvPr/>
          </p:nvSpPr>
          <p:spPr bwMode="auto">
            <a:xfrm>
              <a:off x="3059" y="2115"/>
              <a:ext cx="1908" cy="1539"/>
            </a:xfrm>
            <a:custGeom>
              <a:avLst/>
              <a:gdLst>
                <a:gd name="T0" fmla="*/ 0 w 1908"/>
                <a:gd name="T1" fmla="*/ 0 h 1709"/>
                <a:gd name="T2" fmla="*/ 624 w 1908"/>
                <a:gd name="T3" fmla="*/ 312 h 1709"/>
                <a:gd name="T4" fmla="*/ 1908 w 1908"/>
                <a:gd name="T5" fmla="*/ 394 h 1709"/>
                <a:gd name="T6" fmla="*/ 0 60000 65536"/>
                <a:gd name="T7" fmla="*/ 0 60000 65536"/>
                <a:gd name="T8" fmla="*/ 0 60000 65536"/>
                <a:gd name="T9" fmla="*/ 0 w 1908"/>
                <a:gd name="T10" fmla="*/ 0 h 1709"/>
                <a:gd name="T11" fmla="*/ 1908 w 1908"/>
                <a:gd name="T12" fmla="*/ 1709 h 1709"/>
              </a:gdLst>
              <a:ahLst/>
              <a:cxnLst>
                <a:cxn ang="T6">
                  <a:pos x="T0" y="T1"/>
                </a:cxn>
                <a:cxn ang="T7">
                  <a:pos x="T2" y="T3"/>
                </a:cxn>
                <a:cxn ang="T8">
                  <a:pos x="T4" y="T5"/>
                </a:cxn>
              </a:cxnLst>
              <a:rect l="T9" t="T10" r="T11" b="T12"/>
              <a:pathLst>
                <a:path w="1908" h="1709">
                  <a:moveTo>
                    <a:pt x="0" y="0"/>
                  </a:moveTo>
                  <a:cubicBezTo>
                    <a:pt x="153" y="532"/>
                    <a:pt x="306" y="1065"/>
                    <a:pt x="624" y="1350"/>
                  </a:cubicBezTo>
                  <a:cubicBezTo>
                    <a:pt x="942" y="1635"/>
                    <a:pt x="1425" y="1672"/>
                    <a:pt x="1908" y="1709"/>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1877" name="Text Box 30"/>
            <p:cNvSpPr txBox="1">
              <a:spLocks noChangeArrowheads="1"/>
            </p:cNvSpPr>
            <p:nvPr/>
          </p:nvSpPr>
          <p:spPr bwMode="auto">
            <a:xfrm>
              <a:off x="5026" y="3534"/>
              <a:ext cx="6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eaLnBrk="1" hangingPunct="1"/>
              <a:r>
                <a:rPr lang="en-US" altLang="zh-CN">
                  <a:solidFill>
                    <a:srgbClr val="000000"/>
                  </a:solidFill>
                  <a:ea typeface="宋体" charset="-122"/>
                </a:rPr>
                <a:t>accept?</a:t>
              </a:r>
              <a:endParaRPr lang="en-US" altLang="x-none">
                <a:solidFill>
                  <a:srgbClr val="000000"/>
                </a:solidFill>
              </a:endParaRPr>
            </a:p>
          </p:txBody>
        </p:sp>
      </p:grpSp>
      <p:sp>
        <p:nvSpPr>
          <p:cNvPr id="25" name="Slide Number Placeholder 4">
            <a:extLst>
              <a:ext uri="{FF2B5EF4-FFF2-40B4-BE49-F238E27FC236}">
                <a16:creationId xmlns:a16="http://schemas.microsoft.com/office/drawing/2014/main" id="{9A96D30D-3CD8-B84B-A5D3-B7D6EFE44F0A}"/>
              </a:ext>
            </a:extLst>
          </p:cNvPr>
          <p:cNvSpPr txBox="1">
            <a:spLocks/>
          </p:cNvSpPr>
          <p:nvPr/>
        </p:nvSpPr>
        <p:spPr bwMode="auto">
          <a:xfrm>
            <a:off x="8648700" y="6448425"/>
            <a:ext cx="419100" cy="3429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77" tIns="45582" rIns="91177" bIns="45582" numCol="1" anchor="b" anchorCtr="0" compatLnSpc="1">
            <a:prstTxWarp prst="textNoShape">
              <a:avLst/>
            </a:prstTxWarp>
          </a:bodyPr>
          <a:lstStyle>
            <a:defPPr>
              <a:defRPr lang="en-US"/>
            </a:defPPr>
            <a:lvl1pPr algn="r" defTabSz="912813" rtl="0" eaLnBrk="1" fontAlgn="base" hangingPunct="1">
              <a:spcBef>
                <a:spcPct val="20000"/>
              </a:spcBef>
              <a:spcAft>
                <a:spcPct val="0"/>
              </a:spcAft>
              <a:buClr>
                <a:schemeClr val="accent2"/>
              </a:buClr>
              <a:buSzPct val="85000"/>
              <a:buFont typeface="ZapfDingbats" charset="0"/>
              <a:buChar char="r"/>
              <a:defRPr sz="2800" kern="1200">
                <a:solidFill>
                  <a:schemeClr val="tx1"/>
                </a:solidFill>
                <a:latin typeface="Comic Sans MS" charset="0"/>
                <a:ea typeface="ＭＳ Ｐゴシック" charset="-128"/>
                <a:cs typeface="+mn-cs"/>
              </a:defRPr>
            </a:lvl1pPr>
            <a:lvl2pPr marL="742950" indent="-285750" algn="l" rtl="0" eaLnBrk="0" fontAlgn="base" hangingPunct="0">
              <a:spcBef>
                <a:spcPct val="20000"/>
              </a:spcBef>
              <a:spcAft>
                <a:spcPct val="0"/>
              </a:spcAft>
              <a:buClr>
                <a:schemeClr val="accent2"/>
              </a:buClr>
              <a:buSzPct val="75000"/>
              <a:buFont typeface="ZapfDingbats" charset="0"/>
              <a:buChar char="m"/>
              <a:defRPr sz="2400" kern="1200">
                <a:solidFill>
                  <a:schemeClr val="tx1"/>
                </a:solidFill>
                <a:latin typeface="Comic Sans MS" charset="0"/>
                <a:ea typeface="ＭＳ Ｐゴシック" charset="-128"/>
                <a:cs typeface="+mn-cs"/>
              </a:defRPr>
            </a:lvl2pPr>
            <a:lvl3pPr marL="1143000" indent="-228600" algn="l" rtl="0" eaLnBrk="0" fontAlgn="base" hangingPunct="0">
              <a:spcBef>
                <a:spcPct val="20000"/>
              </a:spcBef>
              <a:spcAft>
                <a:spcPct val="0"/>
              </a:spcAft>
              <a:buChar char="•"/>
              <a:defRPr sz="2000" kern="1200">
                <a:solidFill>
                  <a:schemeClr val="tx1"/>
                </a:solidFill>
                <a:latin typeface="Comic Sans MS" charset="0"/>
                <a:ea typeface="ＭＳ Ｐゴシック" charset="-128"/>
                <a:cs typeface="+mn-cs"/>
              </a:defRPr>
            </a:lvl3pPr>
            <a:lvl4pPr marL="1600200" indent="-228600" algn="l" rtl="0" eaLnBrk="0" fontAlgn="base" hangingPunct="0">
              <a:spcBef>
                <a:spcPct val="20000"/>
              </a:spcBef>
              <a:spcAft>
                <a:spcPct val="0"/>
              </a:spcAft>
              <a:buChar char="–"/>
              <a:defRPr sz="2000" kern="1200">
                <a:solidFill>
                  <a:schemeClr val="tx1"/>
                </a:solidFill>
                <a:latin typeface="Times New Roman" charset="0"/>
                <a:ea typeface="ＭＳ Ｐゴシック" charset="-128"/>
                <a:cs typeface="+mn-cs"/>
              </a:defRPr>
            </a:lvl4pPr>
            <a:lvl5pPr marL="2057400" indent="-228600" algn="l" rtl="0" eaLnBrk="0" fontAlgn="base" hangingPunct="0">
              <a:spcBef>
                <a:spcPct val="20000"/>
              </a:spcBef>
              <a:spcAft>
                <a:spcPct val="0"/>
              </a:spcAft>
              <a:buChar char="»"/>
              <a:defRPr sz="2000" kern="1200">
                <a:solidFill>
                  <a:schemeClr val="tx1"/>
                </a:solidFill>
                <a:latin typeface="Times New Roman" charset="0"/>
                <a:ea typeface="ＭＳ Ｐゴシック" charset="-128"/>
                <a:cs typeface="+mn-cs"/>
              </a:defRPr>
            </a:lvl5pPr>
            <a:lvl6pPr marL="25146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6pPr>
            <a:lvl7pPr marL="29718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7pPr>
            <a:lvl8pPr marL="34290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8pPr>
            <a:lvl9pPr marL="38862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9pPr>
          </a:lstStyle>
          <a:p>
            <a:pPr>
              <a:spcBef>
                <a:spcPct val="0"/>
              </a:spcBef>
              <a:buClrTx/>
              <a:buSzTx/>
              <a:buFontTx/>
              <a:buNone/>
            </a:pPr>
            <a:fld id="{215FA54B-5407-E74E-AE85-61A5693FF438}" type="slidenum">
              <a:rPr lang="en-US" altLang="x-none" sz="1400" smtClean="0">
                <a:latin typeface="Times New Roman" charset="0"/>
              </a:rPr>
              <a:pPr>
                <a:spcBef>
                  <a:spcPct val="0"/>
                </a:spcBef>
                <a:buClrTx/>
                <a:buSzTx/>
                <a:buFontTx/>
                <a:buNone/>
              </a:pPr>
              <a:t>24</a:t>
            </a:fld>
            <a:endParaRPr lang="en-US" altLang="x-none" sz="1400" dirty="0">
              <a:latin typeface="Times New Roman" charset="0"/>
            </a:endParaRPr>
          </a:p>
        </p:txBody>
      </p:sp>
      <p:sp>
        <p:nvSpPr>
          <p:cNvPr id="2" name="Slide Number Placeholder 1">
            <a:extLst>
              <a:ext uri="{FF2B5EF4-FFF2-40B4-BE49-F238E27FC236}">
                <a16:creationId xmlns:a16="http://schemas.microsoft.com/office/drawing/2014/main" id="{15E722C4-1FDB-844D-85E3-A7F886D1E8FA}"/>
              </a:ext>
            </a:extLst>
          </p:cNvPr>
          <p:cNvSpPr>
            <a:spLocks noGrp="1"/>
          </p:cNvSpPr>
          <p:nvPr>
            <p:ph type="sldNum" sz="quarter" idx="12"/>
          </p:nvPr>
        </p:nvSpPr>
        <p:spPr/>
        <p:txBody>
          <a:bodyPr/>
          <a:lstStyle/>
          <a:p>
            <a:fld id="{D925A599-CC33-7E4D-8C4D-B495C4836CF6}" type="slidenum">
              <a:rPr lang="en-US" altLang="x-none" smtClean="0"/>
              <a:pPr/>
              <a:t>24</a:t>
            </a:fld>
            <a:endParaRPr lang="en-US" altLang="x-none"/>
          </a:p>
        </p:txBody>
      </p:sp>
    </p:spTree>
    <p:extLst>
      <p:ext uri="{BB962C8B-B14F-4D97-AF65-F5344CB8AC3E}">
        <p14:creationId xmlns:p14="http://schemas.microsoft.com/office/powerpoint/2010/main" val="13512988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a:extLst>
              <a:ext uri="{FF2B5EF4-FFF2-40B4-BE49-F238E27FC236}">
                <a16:creationId xmlns:a16="http://schemas.microsoft.com/office/drawing/2014/main" id="{715FD39C-DEF4-244D-925E-60CBB5EADDEC}"/>
              </a:ext>
            </a:extLst>
          </p:cNvPr>
          <p:cNvSpPr>
            <a:spLocks noGrp="1" noChangeArrowheads="1"/>
          </p:cNvSpPr>
          <p:nvPr>
            <p:ph type="title"/>
          </p:nvPr>
        </p:nvSpPr>
        <p:spPr>
          <a:xfrm>
            <a:off x="533399" y="228600"/>
            <a:ext cx="8269761" cy="1143000"/>
          </a:xfrm>
        </p:spPr>
        <p:txBody>
          <a:bodyPr/>
          <a:lstStyle/>
          <a:p>
            <a:r>
              <a:rPr lang="en-US" altLang="zh-CN" dirty="0">
                <a:ea typeface="SimSun" panose="02010600030101010101" pitchFamily="2" charset="-122"/>
              </a:rPr>
              <a:t>Transport “Safe-Setup” Principle</a:t>
            </a:r>
          </a:p>
        </p:txBody>
      </p:sp>
      <p:sp>
        <p:nvSpPr>
          <p:cNvPr id="774147" name="Rectangle 3">
            <a:extLst>
              <a:ext uri="{FF2B5EF4-FFF2-40B4-BE49-F238E27FC236}">
                <a16:creationId xmlns:a16="http://schemas.microsoft.com/office/drawing/2014/main" id="{7D18F410-F72C-4449-9AC7-A8D0E4717EC0}"/>
              </a:ext>
            </a:extLst>
          </p:cNvPr>
          <p:cNvSpPr>
            <a:spLocks noGrp="1" noChangeArrowheads="1"/>
          </p:cNvSpPr>
          <p:nvPr>
            <p:ph idx="1"/>
          </p:nvPr>
        </p:nvSpPr>
        <p:spPr/>
        <p:txBody>
          <a:bodyPr/>
          <a:lstStyle/>
          <a:p>
            <a:pPr>
              <a:buFont typeface="Wingdings" pitchFamily="2" charset="2"/>
              <a:buChar char="q"/>
            </a:pPr>
            <a:r>
              <a:rPr lang="en-US" altLang="zh-CN" dirty="0">
                <a:ea typeface="SimSun" panose="02010600030101010101" pitchFamily="2" charset="-122"/>
              </a:rPr>
              <a:t>A general safety principle for a receiver R to accept a message from a sender S is the general “</a:t>
            </a:r>
            <a:r>
              <a:rPr lang="en-US" altLang="zh-CN" dirty="0">
                <a:solidFill>
                  <a:srgbClr val="C00000"/>
                </a:solidFill>
                <a:ea typeface="SimSun" panose="02010600030101010101" pitchFamily="2" charset="-122"/>
              </a:rPr>
              <a:t>authentication</a:t>
            </a:r>
            <a:r>
              <a:rPr lang="en-US" altLang="zh-CN" dirty="0">
                <a:ea typeface="SimSun" panose="02010600030101010101" pitchFamily="2" charset="-122"/>
              </a:rPr>
              <a:t>” principle, which consists of two conditions:</a:t>
            </a:r>
          </a:p>
        </p:txBody>
      </p:sp>
      <p:sp>
        <p:nvSpPr>
          <p:cNvPr id="774148" name="Rectangle 4">
            <a:extLst>
              <a:ext uri="{FF2B5EF4-FFF2-40B4-BE49-F238E27FC236}">
                <a16:creationId xmlns:a16="http://schemas.microsoft.com/office/drawing/2014/main" id="{D5655690-7C2C-AF4C-9A22-F4BB1248F4D1}"/>
              </a:ext>
            </a:extLst>
          </p:cNvPr>
          <p:cNvSpPr>
            <a:spLocks noChangeArrowheads="1"/>
          </p:cNvSpPr>
          <p:nvPr/>
        </p:nvSpPr>
        <p:spPr bwMode="auto">
          <a:xfrm>
            <a:off x="550937" y="3261278"/>
            <a:ext cx="7772400" cy="92333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876" lvl="1" defTabSz="685752">
              <a:defRPr/>
            </a:pPr>
            <a:r>
              <a:rPr lang="en-US" altLang="zh-CN" sz="1800" dirty="0">
                <a:solidFill>
                  <a:srgbClr val="000000"/>
                </a:solidFill>
                <a:latin typeface="Comic Sans MS" panose="030F0902030302020204" pitchFamily="66" charset="0"/>
                <a:ea typeface="SimSun" panose="02010600030101010101" pitchFamily="2" charset="-122"/>
              </a:rPr>
              <a:t>Transport authentication principle:</a:t>
            </a:r>
          </a:p>
          <a:p>
            <a:pPr marL="600033" lvl="1" indent="-257157" defTabSz="685752">
              <a:buFontTx/>
              <a:buChar char="-"/>
              <a:defRPr/>
            </a:pPr>
            <a:r>
              <a:rPr lang="en-US" altLang="zh-CN" sz="1800" dirty="0">
                <a:solidFill>
                  <a:srgbClr val="000000"/>
                </a:solidFill>
                <a:latin typeface="Comic Sans MS" panose="030F0902030302020204" pitchFamily="66" charset="0"/>
                <a:ea typeface="SimSun" panose="02010600030101010101" pitchFamily="2" charset="-122"/>
              </a:rPr>
              <a:t>[p1] Receiver can be sure that what Sender says is </a:t>
            </a:r>
            <a:r>
              <a:rPr lang="en-US" altLang="zh-CN" sz="1800" b="1" dirty="0">
                <a:solidFill>
                  <a:srgbClr val="FF0000"/>
                </a:solidFill>
                <a:latin typeface="Comic Sans MS" panose="030F0902030302020204" pitchFamily="66" charset="0"/>
                <a:ea typeface="SimSun" panose="02010600030101010101" pitchFamily="2" charset="-122"/>
              </a:rPr>
              <a:t>fresh</a:t>
            </a:r>
            <a:endParaRPr lang="en-US" altLang="zh-CN" sz="1800" dirty="0">
              <a:solidFill>
                <a:srgbClr val="000000"/>
              </a:solidFill>
              <a:latin typeface="Comic Sans MS" panose="030F0902030302020204" pitchFamily="66" charset="0"/>
              <a:ea typeface="SimSun" panose="02010600030101010101" pitchFamily="2" charset="-122"/>
            </a:endParaRPr>
          </a:p>
          <a:p>
            <a:pPr marL="600033" lvl="1" indent="-257157" defTabSz="685752">
              <a:buFontTx/>
              <a:buChar char="-"/>
              <a:defRPr/>
            </a:pPr>
            <a:r>
              <a:rPr lang="en-US" altLang="zh-CN" sz="1800" dirty="0">
                <a:solidFill>
                  <a:srgbClr val="000000"/>
                </a:solidFill>
                <a:latin typeface="Comic Sans MS" panose="030F0902030302020204" pitchFamily="66" charset="0"/>
                <a:ea typeface="SimSun" panose="02010600030101010101" pitchFamily="2" charset="-122"/>
              </a:rPr>
              <a:t>[p2] Receiver receives something that</a:t>
            </a:r>
            <a:r>
              <a:rPr lang="en-US" altLang="zh-CN" sz="1800" dirty="0">
                <a:solidFill>
                  <a:srgbClr val="FF0000"/>
                </a:solidFill>
                <a:latin typeface="Comic Sans MS" panose="030F0902030302020204" pitchFamily="66" charset="0"/>
                <a:ea typeface="SimSun" panose="02010600030101010101" pitchFamily="2" charset="-122"/>
              </a:rPr>
              <a:t> </a:t>
            </a:r>
            <a:r>
              <a:rPr lang="en-US" altLang="zh-CN" sz="1800" b="1" i="1" dirty="0">
                <a:solidFill>
                  <a:srgbClr val="FF0000"/>
                </a:solidFill>
                <a:latin typeface="Comic Sans MS" panose="030F0902030302020204" pitchFamily="66" charset="0"/>
                <a:ea typeface="SimSun" panose="02010600030101010101" pitchFamily="2" charset="-122"/>
              </a:rPr>
              <a:t>only</a:t>
            </a:r>
            <a:r>
              <a:rPr lang="en-US" altLang="zh-CN" sz="1800" dirty="0">
                <a:solidFill>
                  <a:srgbClr val="FF0000"/>
                </a:solidFill>
                <a:latin typeface="Comic Sans MS" panose="030F0902030302020204" pitchFamily="66" charset="0"/>
                <a:ea typeface="SimSun" panose="02010600030101010101" pitchFamily="2" charset="-122"/>
              </a:rPr>
              <a:t> Sender can say</a:t>
            </a:r>
            <a:endParaRPr lang="en-US" altLang="zh-CN" sz="1800" dirty="0">
              <a:solidFill>
                <a:srgbClr val="000000"/>
              </a:solidFill>
              <a:latin typeface="Comic Sans MS" panose="030F0902030302020204" pitchFamily="66" charset="0"/>
              <a:ea typeface="SimSun" panose="02010600030101010101" pitchFamily="2" charset="-122"/>
            </a:endParaRPr>
          </a:p>
        </p:txBody>
      </p:sp>
      <p:sp>
        <p:nvSpPr>
          <p:cNvPr id="2" name="Rectangle 1">
            <a:extLst>
              <a:ext uri="{FF2B5EF4-FFF2-40B4-BE49-F238E27FC236}">
                <a16:creationId xmlns:a16="http://schemas.microsoft.com/office/drawing/2014/main" id="{C47CED9D-4948-EA4A-865C-D9A86EC49440}"/>
              </a:ext>
            </a:extLst>
          </p:cNvPr>
          <p:cNvSpPr/>
          <p:nvPr/>
        </p:nvSpPr>
        <p:spPr>
          <a:xfrm>
            <a:off x="472212" y="4456218"/>
            <a:ext cx="7189790" cy="415498"/>
          </a:xfrm>
          <a:prstGeom prst="rect">
            <a:avLst/>
          </a:prstGeom>
        </p:spPr>
        <p:txBody>
          <a:bodyPr wrap="none">
            <a:spAutoFit/>
          </a:bodyPr>
          <a:lstStyle/>
          <a:p>
            <a:pPr algn="ctr" defTabSz="685752">
              <a:defRPr/>
            </a:pPr>
            <a:r>
              <a:rPr lang="en-US" altLang="zh-CN" sz="2100" kern="0" dirty="0">
                <a:solidFill>
                  <a:srgbClr val="000000"/>
                </a:solidFill>
                <a:latin typeface="Comic Sans MS"/>
                <a:ea typeface="SimSun" panose="02010600030101010101" pitchFamily="2" charset="-122"/>
              </a:rPr>
              <a:t>We first assume a secure setting: no malicious attacks. </a:t>
            </a:r>
            <a:endParaRPr lang="en-US" sz="1800" dirty="0">
              <a:solidFill>
                <a:srgbClr val="000000"/>
              </a:solidFill>
            </a:endParaRPr>
          </a:p>
        </p:txBody>
      </p:sp>
      <p:sp>
        <p:nvSpPr>
          <p:cNvPr id="6" name="Rectangle 5">
            <a:extLst>
              <a:ext uri="{FF2B5EF4-FFF2-40B4-BE49-F238E27FC236}">
                <a16:creationId xmlns:a16="http://schemas.microsoft.com/office/drawing/2014/main" id="{C36C0CBA-7D32-B542-B44D-D4F79CD08DB6}"/>
              </a:ext>
            </a:extLst>
          </p:cNvPr>
          <p:cNvSpPr/>
          <p:nvPr/>
        </p:nvSpPr>
        <p:spPr>
          <a:xfrm>
            <a:off x="528139" y="4973165"/>
            <a:ext cx="8275022" cy="738664"/>
          </a:xfrm>
          <a:prstGeom prst="rect">
            <a:avLst/>
          </a:prstGeom>
        </p:spPr>
        <p:txBody>
          <a:bodyPr wrap="none">
            <a:spAutoFit/>
          </a:bodyPr>
          <a:lstStyle/>
          <a:p>
            <a:pPr defTabSz="685752">
              <a:defRPr/>
            </a:pPr>
            <a:r>
              <a:rPr lang="en-US" altLang="zh-CN" sz="2100" kern="0" dirty="0">
                <a:solidFill>
                  <a:srgbClr val="000000"/>
                </a:solidFill>
                <a:latin typeface="Comic Sans MS"/>
                <a:ea typeface="SimSun" panose="02010600030101010101" pitchFamily="2" charset="-122"/>
              </a:rPr>
              <a:t>Exercise: Techniques to allow a receiver to check for freshness </a:t>
            </a:r>
            <a:br>
              <a:rPr lang="en-US" altLang="zh-CN" sz="2100" kern="0" dirty="0">
                <a:solidFill>
                  <a:srgbClr val="000000"/>
                </a:solidFill>
                <a:latin typeface="Comic Sans MS"/>
                <a:ea typeface="SimSun" panose="02010600030101010101" pitchFamily="2" charset="-122"/>
              </a:rPr>
            </a:br>
            <a:r>
              <a:rPr lang="en-US" altLang="zh-CN" sz="2100" kern="0" dirty="0">
                <a:solidFill>
                  <a:srgbClr val="000000"/>
                </a:solidFill>
                <a:latin typeface="Comic Sans MS"/>
                <a:ea typeface="SimSun" panose="02010600030101010101" pitchFamily="2" charset="-122"/>
              </a:rPr>
              <a:t>(e.g., add a time stamp)?</a:t>
            </a:r>
            <a:endParaRPr lang="en-US" sz="1800" dirty="0">
              <a:solidFill>
                <a:srgbClr val="000000"/>
              </a:solidFill>
            </a:endParaRPr>
          </a:p>
        </p:txBody>
      </p:sp>
      <p:sp>
        <p:nvSpPr>
          <p:cNvPr id="7" name="Slide Number Placeholder 1">
            <a:extLst>
              <a:ext uri="{FF2B5EF4-FFF2-40B4-BE49-F238E27FC236}">
                <a16:creationId xmlns:a16="http://schemas.microsoft.com/office/drawing/2014/main" id="{DF7C6B03-37A9-1841-B1C0-2BCD6F534631}"/>
              </a:ext>
            </a:extLst>
          </p:cNvPr>
          <p:cNvSpPr>
            <a:spLocks noGrp="1"/>
          </p:cNvSpPr>
          <p:nvPr>
            <p:ph type="sldNum" sz="quarter" idx="11"/>
          </p:nvPr>
        </p:nvSpPr>
        <p:spPr>
          <a:xfrm>
            <a:off x="8575675" y="6515100"/>
            <a:ext cx="457200" cy="3429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accent2"/>
              </a:buClr>
              <a:buSzPct val="85000"/>
              <a:buFont typeface="ZapfDingbats" charset="0"/>
              <a:buChar char="r"/>
              <a:defRPr sz="2100">
                <a:solidFill>
                  <a:schemeClr val="tx1"/>
                </a:solidFill>
                <a:latin typeface="Comic Sans MS" charset="0"/>
              </a:defRPr>
            </a:lvl1pPr>
            <a:lvl2pPr marL="557173" indent="-214297">
              <a:spcBef>
                <a:spcPct val="20000"/>
              </a:spcBef>
              <a:buClr>
                <a:schemeClr val="accent2"/>
              </a:buClr>
              <a:buSzPct val="75000"/>
              <a:buFont typeface="ZapfDingbats" charset="0"/>
              <a:buChar char="m"/>
              <a:defRPr sz="1800">
                <a:solidFill>
                  <a:schemeClr val="tx1"/>
                </a:solidFill>
                <a:latin typeface="Comic Sans MS" charset="0"/>
              </a:defRPr>
            </a:lvl2pPr>
            <a:lvl3pPr marL="857190" indent="-171438">
              <a:spcBef>
                <a:spcPct val="20000"/>
              </a:spcBef>
              <a:buChar char="•"/>
              <a:defRPr sz="1500">
                <a:solidFill>
                  <a:schemeClr val="tx1"/>
                </a:solidFill>
                <a:latin typeface="Comic Sans MS" charset="0"/>
              </a:defRPr>
            </a:lvl3pPr>
            <a:lvl4pPr marL="1200066" indent="-171438">
              <a:spcBef>
                <a:spcPct val="20000"/>
              </a:spcBef>
              <a:buChar char="–"/>
              <a:defRPr sz="1500">
                <a:solidFill>
                  <a:schemeClr val="tx1"/>
                </a:solidFill>
                <a:latin typeface="Times New Roman" charset="0"/>
              </a:defRPr>
            </a:lvl4pPr>
            <a:lvl5pPr marL="1542942" indent="-171438">
              <a:spcBef>
                <a:spcPct val="20000"/>
              </a:spcBef>
              <a:buChar char="»"/>
              <a:defRPr sz="1500">
                <a:solidFill>
                  <a:schemeClr val="tx1"/>
                </a:solidFill>
                <a:latin typeface="Times New Roman" charset="0"/>
              </a:defRPr>
            </a:lvl5pPr>
            <a:lvl6pPr marL="1885818" indent="-171438" eaLnBrk="0" fontAlgn="base" hangingPunct="0">
              <a:spcBef>
                <a:spcPct val="20000"/>
              </a:spcBef>
              <a:spcAft>
                <a:spcPct val="0"/>
              </a:spcAft>
              <a:buChar char="»"/>
              <a:defRPr sz="1500">
                <a:solidFill>
                  <a:schemeClr val="tx1"/>
                </a:solidFill>
                <a:latin typeface="Times New Roman" charset="0"/>
              </a:defRPr>
            </a:lvl6pPr>
            <a:lvl7pPr marL="2228694" indent="-171438" eaLnBrk="0" fontAlgn="base" hangingPunct="0">
              <a:spcBef>
                <a:spcPct val="20000"/>
              </a:spcBef>
              <a:spcAft>
                <a:spcPct val="0"/>
              </a:spcAft>
              <a:buChar char="»"/>
              <a:defRPr sz="1500">
                <a:solidFill>
                  <a:schemeClr val="tx1"/>
                </a:solidFill>
                <a:latin typeface="Times New Roman" charset="0"/>
              </a:defRPr>
            </a:lvl7pPr>
            <a:lvl8pPr marL="2571570" indent="-171438" eaLnBrk="0" fontAlgn="base" hangingPunct="0">
              <a:spcBef>
                <a:spcPct val="20000"/>
              </a:spcBef>
              <a:spcAft>
                <a:spcPct val="0"/>
              </a:spcAft>
              <a:buChar char="»"/>
              <a:defRPr sz="1500">
                <a:solidFill>
                  <a:schemeClr val="tx1"/>
                </a:solidFill>
                <a:latin typeface="Times New Roman" charset="0"/>
              </a:defRPr>
            </a:lvl8pPr>
            <a:lvl9pPr marL="2914446" indent="-171438" eaLnBrk="0" fontAlgn="base" hangingPunct="0">
              <a:spcBef>
                <a:spcPct val="20000"/>
              </a:spcBef>
              <a:spcAft>
                <a:spcPct val="0"/>
              </a:spcAft>
              <a:buChar char="»"/>
              <a:defRPr sz="1500">
                <a:solidFill>
                  <a:schemeClr val="tx1"/>
                </a:solidFill>
                <a:latin typeface="Times New Roman" charset="0"/>
              </a:defRPr>
            </a:lvl9pPr>
          </a:lstStyle>
          <a:p>
            <a:pPr algn="r" defTabSz="685752">
              <a:spcBef>
                <a:spcPct val="0"/>
              </a:spcBef>
              <a:buClrTx/>
              <a:buSzTx/>
              <a:buNone/>
              <a:defRPr/>
            </a:pPr>
            <a:fld id="{62E017A0-B8DC-F44D-8198-E58F107A1E26}" type="slidenum">
              <a:rPr lang="en-US" altLang="en-US" sz="1050">
                <a:solidFill>
                  <a:srgbClr val="000000"/>
                </a:solidFill>
                <a:latin typeface="Times New Roman" charset="0"/>
              </a:rPr>
              <a:pPr algn="r" defTabSz="685752">
                <a:spcBef>
                  <a:spcPct val="0"/>
                </a:spcBef>
                <a:buClrTx/>
                <a:buSzTx/>
                <a:buNone/>
                <a:defRPr/>
              </a:pPr>
              <a:t>25</a:t>
            </a:fld>
            <a:endParaRPr lang="en-US" altLang="en-US" sz="1050" dirty="0">
              <a:solidFill>
                <a:srgbClr val="000000"/>
              </a:solidFill>
              <a:latin typeface="Times New Roman" charset="0"/>
            </a:endParaRPr>
          </a:p>
        </p:txBody>
      </p:sp>
    </p:spTree>
    <p:extLst>
      <p:ext uri="{BB962C8B-B14F-4D97-AF65-F5344CB8AC3E}">
        <p14:creationId xmlns:p14="http://schemas.microsoft.com/office/powerpoint/2010/main" val="18238874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4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4148" grpId="0" animBg="1"/>
      <p:bldP spid="2"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
          <p:cNvSpPr>
            <a:spLocks noGrp="1" noChangeArrowheads="1"/>
          </p:cNvSpPr>
          <p:nvPr>
            <p:ph type="title"/>
          </p:nvPr>
        </p:nvSpPr>
        <p:spPr/>
        <p:txBody>
          <a:bodyPr/>
          <a:lstStyle/>
          <a:p>
            <a:r>
              <a:rPr lang="en-US" altLang="zh-CN" sz="3600" dirty="0">
                <a:ea typeface="宋体" charset="-122"/>
              </a:rPr>
              <a:t>Generic Challenge-Response Structure Checking Freshness</a:t>
            </a:r>
            <a:endParaRPr lang="en-US" altLang="x-none" sz="3600" dirty="0">
              <a:ea typeface="ＭＳ Ｐゴシック" charset="-128"/>
            </a:endParaRPr>
          </a:p>
        </p:txBody>
      </p:sp>
      <p:sp>
        <p:nvSpPr>
          <p:cNvPr id="2" name="Content Placeholder 1">
            <a:extLst>
              <a:ext uri="{FF2B5EF4-FFF2-40B4-BE49-F238E27FC236}">
                <a16:creationId xmlns:a16="http://schemas.microsoft.com/office/drawing/2014/main" id="{257C7C18-B2FF-7243-BCE8-EB0FB38C0015}"/>
              </a:ext>
            </a:extLst>
          </p:cNvPr>
          <p:cNvSpPr>
            <a:spLocks noGrp="1"/>
          </p:cNvSpPr>
          <p:nvPr>
            <p:ph idx="1"/>
          </p:nvPr>
        </p:nvSpPr>
        <p:spPr/>
        <p:txBody>
          <a:bodyPr/>
          <a:lstStyle/>
          <a:p>
            <a:endParaRPr lang="en-US"/>
          </a:p>
        </p:txBody>
      </p:sp>
      <p:sp>
        <p:nvSpPr>
          <p:cNvPr id="121859" name="Line 4"/>
          <p:cNvSpPr>
            <a:spLocks noChangeShapeType="1"/>
          </p:cNvSpPr>
          <p:nvPr/>
        </p:nvSpPr>
        <p:spPr bwMode="auto">
          <a:xfrm>
            <a:off x="2768204" y="2678636"/>
            <a:ext cx="3000375" cy="50244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grpSp>
        <p:nvGrpSpPr>
          <p:cNvPr id="121860" name="Group 5"/>
          <p:cNvGrpSpPr>
            <a:grpSpLocks/>
          </p:cNvGrpSpPr>
          <p:nvPr/>
        </p:nvGrpSpPr>
        <p:grpSpPr bwMode="auto">
          <a:xfrm>
            <a:off x="2526507" y="1998788"/>
            <a:ext cx="990600" cy="289322"/>
            <a:chOff x="1489" y="826"/>
            <a:chExt cx="832" cy="243"/>
          </a:xfrm>
        </p:grpSpPr>
        <p:graphicFrame>
          <p:nvGraphicFramePr>
            <p:cNvPr id="121878" name="Object 6"/>
            <p:cNvGraphicFramePr>
              <a:graphicFrameLocks noChangeAspect="1"/>
            </p:cNvGraphicFramePr>
            <p:nvPr/>
          </p:nvGraphicFramePr>
          <p:xfrm>
            <a:off x="1489" y="826"/>
            <a:ext cx="306" cy="243"/>
          </p:xfrm>
          <a:graphic>
            <a:graphicData uri="http://schemas.openxmlformats.org/presentationml/2006/ole">
              <mc:AlternateContent xmlns:mc="http://schemas.openxmlformats.org/markup-compatibility/2006">
                <mc:Choice xmlns:v="urn:schemas-microsoft-com:vml" Requires="v">
                  <p:oleObj spid="_x0000_s147499" name="Clip" r:id="rId4" imgW="1307079" imgH="1083682" progId="MS_ClipArt_Gallery.2">
                    <p:embed/>
                  </p:oleObj>
                </mc:Choice>
                <mc:Fallback>
                  <p:oleObj name="Clip" r:id="rId4" imgW="1307079" imgH="1083682" progId="MS_ClipArt_Gallery.2">
                    <p:embed/>
                    <p:pic>
                      <p:nvPicPr>
                        <p:cNvPr id="121878"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9" y="826"/>
                          <a:ext cx="306" cy="2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1879" name="Text Box 7"/>
            <p:cNvSpPr txBox="1">
              <a:spLocks noChangeArrowheads="1"/>
            </p:cNvSpPr>
            <p:nvPr/>
          </p:nvSpPr>
          <p:spPr bwMode="auto">
            <a:xfrm>
              <a:off x="1755" y="826"/>
              <a:ext cx="566"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defTabSz="684562" eaLnBrk="1" hangingPunct="1">
                <a:defRPr/>
              </a:pPr>
              <a:r>
                <a:rPr lang="en-US" altLang="x-none" sz="1200">
                  <a:solidFill>
                    <a:srgbClr val="000000"/>
                  </a:solidFill>
                  <a:latin typeface="Comic Sans MS" charset="0"/>
                </a:rPr>
                <a:t>sender</a:t>
              </a:r>
              <a:endParaRPr lang="en-US" altLang="x-none" sz="750">
                <a:solidFill>
                  <a:srgbClr val="000000"/>
                </a:solidFill>
              </a:endParaRPr>
            </a:p>
          </p:txBody>
        </p:sp>
      </p:grpSp>
      <p:graphicFrame>
        <p:nvGraphicFramePr>
          <p:cNvPr id="121861" name="Object 9"/>
          <p:cNvGraphicFramePr>
            <a:graphicFrameLocks noChangeAspect="1"/>
          </p:cNvGraphicFramePr>
          <p:nvPr>
            <p:extLst/>
          </p:nvPr>
        </p:nvGraphicFramePr>
        <p:xfrm>
          <a:off x="5645945" y="1994026"/>
          <a:ext cx="364332" cy="289322"/>
        </p:xfrm>
        <a:graphic>
          <a:graphicData uri="http://schemas.openxmlformats.org/presentationml/2006/ole">
            <mc:AlternateContent xmlns:mc="http://schemas.openxmlformats.org/markup-compatibility/2006">
              <mc:Choice xmlns:v="urn:schemas-microsoft-com:vml" Requires="v">
                <p:oleObj spid="_x0000_s147500" name="Clip" r:id="rId6" imgW="1307079" imgH="1083682" progId="MS_ClipArt_Gallery.2">
                  <p:embed/>
                </p:oleObj>
              </mc:Choice>
              <mc:Fallback>
                <p:oleObj name="Clip" r:id="rId6" imgW="1307079" imgH="1083682" progId="MS_ClipArt_Gallery.2">
                  <p:embed/>
                  <p:pic>
                    <p:nvPicPr>
                      <p:cNvPr id="121861"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45945" y="1994026"/>
                        <a:ext cx="364332" cy="2893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1862" name="Text Box 10"/>
          <p:cNvSpPr txBox="1">
            <a:spLocks noChangeArrowheads="1"/>
          </p:cNvSpPr>
          <p:nvPr/>
        </p:nvSpPr>
        <p:spPr bwMode="auto">
          <a:xfrm>
            <a:off x="5001817" y="2013075"/>
            <a:ext cx="78418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defTabSz="684562" eaLnBrk="1" hangingPunct="1">
              <a:defRPr/>
            </a:pPr>
            <a:r>
              <a:rPr lang="en-US" altLang="x-none" sz="1200">
                <a:solidFill>
                  <a:srgbClr val="000000"/>
                </a:solidFill>
                <a:latin typeface="Comic Sans MS" charset="0"/>
              </a:rPr>
              <a:t>receiver</a:t>
            </a:r>
            <a:endParaRPr lang="en-US" altLang="x-none" sz="750">
              <a:solidFill>
                <a:srgbClr val="000000"/>
              </a:solidFill>
            </a:endParaRPr>
          </a:p>
        </p:txBody>
      </p:sp>
      <p:sp>
        <p:nvSpPr>
          <p:cNvPr id="121863" name="Line 12"/>
          <p:cNvSpPr>
            <a:spLocks noChangeShapeType="1"/>
          </p:cNvSpPr>
          <p:nvPr/>
        </p:nvSpPr>
        <p:spPr bwMode="auto">
          <a:xfrm flipH="1">
            <a:off x="2722960" y="3210844"/>
            <a:ext cx="3022997" cy="55245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21866" name="Text Box 16"/>
          <p:cNvSpPr txBox="1">
            <a:spLocks noChangeArrowheads="1"/>
          </p:cNvSpPr>
          <p:nvPr/>
        </p:nvSpPr>
        <p:spPr bwMode="auto">
          <a:xfrm rot="21000000">
            <a:off x="3212306" y="3255335"/>
            <a:ext cx="204906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defTabSz="684562" eaLnBrk="1" hangingPunct="1">
              <a:defRPr/>
            </a:pPr>
            <a:r>
              <a:rPr lang="en-US" altLang="x-none" sz="1050" dirty="0">
                <a:solidFill>
                  <a:srgbClr val="000000"/>
                </a:solidFill>
                <a:latin typeface="Arial" charset="0"/>
              </a:rPr>
              <a:t>Challenge (nonce)</a:t>
            </a:r>
            <a:endParaRPr lang="en-US" altLang="x-none" sz="750" dirty="0">
              <a:solidFill>
                <a:srgbClr val="000000"/>
              </a:solidFill>
            </a:endParaRPr>
          </a:p>
        </p:txBody>
      </p:sp>
      <p:sp>
        <p:nvSpPr>
          <p:cNvPr id="121867" name="Line 18"/>
          <p:cNvSpPr>
            <a:spLocks noChangeShapeType="1"/>
          </p:cNvSpPr>
          <p:nvPr/>
        </p:nvSpPr>
        <p:spPr bwMode="auto">
          <a:xfrm flipH="1">
            <a:off x="2727721" y="2382168"/>
            <a:ext cx="5953" cy="3043442"/>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21868" name="Text Box 19"/>
          <p:cNvSpPr txBox="1">
            <a:spLocks noChangeArrowheads="1"/>
          </p:cNvSpPr>
          <p:nvPr/>
        </p:nvSpPr>
        <p:spPr bwMode="auto">
          <a:xfrm>
            <a:off x="5798345" y="2990580"/>
            <a:ext cx="8258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defTabSz="684562" eaLnBrk="1" hangingPunct="1">
              <a:defRPr/>
            </a:pPr>
            <a:r>
              <a:rPr lang="en-US" altLang="zh-CN" sz="1800" dirty="0">
                <a:solidFill>
                  <a:srgbClr val="000000"/>
                </a:solidFill>
                <a:ea typeface="宋体" charset="-122"/>
              </a:rPr>
              <a:t>deliver</a:t>
            </a:r>
            <a:endParaRPr lang="en-US" altLang="x-none" sz="1800" dirty="0">
              <a:solidFill>
                <a:srgbClr val="000000"/>
              </a:solidFill>
            </a:endParaRPr>
          </a:p>
        </p:txBody>
      </p:sp>
      <p:sp>
        <p:nvSpPr>
          <p:cNvPr id="121871" name="Line 24"/>
          <p:cNvSpPr>
            <a:spLocks noChangeShapeType="1"/>
          </p:cNvSpPr>
          <p:nvPr/>
        </p:nvSpPr>
        <p:spPr bwMode="auto">
          <a:xfrm flipH="1">
            <a:off x="5768580" y="2388123"/>
            <a:ext cx="2381" cy="3037488"/>
          </a:xfrm>
          <a:prstGeom prst="line">
            <a:avLst/>
          </a:prstGeom>
          <a:noFill/>
          <a:ln w="50800" cmpd="dbl">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21872" name="Text Box 27"/>
          <p:cNvSpPr txBox="1">
            <a:spLocks noChangeArrowheads="1"/>
          </p:cNvSpPr>
          <p:nvPr/>
        </p:nvSpPr>
        <p:spPr bwMode="auto">
          <a:xfrm rot="600445">
            <a:off x="3682164" y="2681456"/>
            <a:ext cx="1330814"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defTabSz="684562" eaLnBrk="1" hangingPunct="1">
              <a:defRPr/>
            </a:pPr>
            <a:r>
              <a:rPr lang="en-US" altLang="x-none" sz="1050" dirty="0">
                <a:solidFill>
                  <a:srgbClr val="000000"/>
                </a:solidFill>
                <a:latin typeface="Arial" charset="0"/>
              </a:rPr>
              <a:t>I have data to send</a:t>
            </a:r>
            <a:endParaRPr lang="en-US" altLang="x-none" sz="750" dirty="0">
              <a:solidFill>
                <a:srgbClr val="000000"/>
              </a:solidFill>
            </a:endParaRPr>
          </a:p>
        </p:txBody>
      </p:sp>
      <p:sp>
        <p:nvSpPr>
          <p:cNvPr id="28" name="Line 4">
            <a:extLst>
              <a:ext uri="{FF2B5EF4-FFF2-40B4-BE49-F238E27FC236}">
                <a16:creationId xmlns:a16="http://schemas.microsoft.com/office/drawing/2014/main" id="{9207EC4E-7A52-F643-94DD-D04ACE4FD1AC}"/>
              </a:ext>
            </a:extLst>
          </p:cNvPr>
          <p:cNvSpPr>
            <a:spLocks noChangeShapeType="1"/>
          </p:cNvSpPr>
          <p:nvPr/>
        </p:nvSpPr>
        <p:spPr bwMode="auto">
          <a:xfrm>
            <a:off x="2769591" y="4010430"/>
            <a:ext cx="3000375" cy="50244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29" name="Text Box 27">
            <a:extLst>
              <a:ext uri="{FF2B5EF4-FFF2-40B4-BE49-F238E27FC236}">
                <a16:creationId xmlns:a16="http://schemas.microsoft.com/office/drawing/2014/main" id="{BABF00B6-530D-3546-8290-22FBAA5AE4C1}"/>
              </a:ext>
            </a:extLst>
          </p:cNvPr>
          <p:cNvSpPr txBox="1">
            <a:spLocks noChangeArrowheads="1"/>
          </p:cNvSpPr>
          <p:nvPr/>
        </p:nvSpPr>
        <p:spPr bwMode="auto">
          <a:xfrm rot="600445">
            <a:off x="3232309" y="4013251"/>
            <a:ext cx="2233304"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defTabSz="912813">
              <a:defRPr sz="2400">
                <a:solidFill>
                  <a:schemeClr val="tx1"/>
                </a:solidFill>
                <a:latin typeface="Times New Roman" charset="0"/>
                <a:ea typeface="ＭＳ Ｐゴシック" charset="-128"/>
              </a:defRPr>
            </a:lvl1pPr>
            <a:lvl2pPr marL="742950" indent="-285750" algn="ctr" defTabSz="912813">
              <a:defRPr sz="2400">
                <a:solidFill>
                  <a:schemeClr val="tx1"/>
                </a:solidFill>
                <a:latin typeface="Times New Roman" charset="0"/>
                <a:ea typeface="ＭＳ Ｐゴシック" charset="-128"/>
              </a:defRPr>
            </a:lvl2pPr>
            <a:lvl3pPr marL="1143000" indent="-228600" algn="ctr" defTabSz="912813">
              <a:defRPr sz="2400">
                <a:solidFill>
                  <a:schemeClr val="tx1"/>
                </a:solidFill>
                <a:latin typeface="Times New Roman" charset="0"/>
                <a:ea typeface="ＭＳ Ｐゴシック" charset="-128"/>
              </a:defRPr>
            </a:lvl3pPr>
            <a:lvl4pPr marL="1600200" indent="-228600" algn="ctr" defTabSz="912813">
              <a:defRPr sz="2400">
                <a:solidFill>
                  <a:schemeClr val="tx1"/>
                </a:solidFill>
                <a:latin typeface="Times New Roman" charset="0"/>
                <a:ea typeface="ＭＳ Ｐゴシック" charset="-128"/>
              </a:defRPr>
            </a:lvl4pPr>
            <a:lvl5pPr marL="2057400" indent="-228600" algn="ctr"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l" defTabSz="684562" eaLnBrk="1" hangingPunct="1">
              <a:defRPr/>
            </a:pPr>
            <a:r>
              <a:rPr lang="en-US" altLang="x-none" sz="1050" dirty="0">
                <a:solidFill>
                  <a:srgbClr val="000000"/>
                </a:solidFill>
                <a:latin typeface="Arial" charset="0"/>
              </a:rPr>
              <a:t>Demonstrate knowing nonce; data</a:t>
            </a:r>
            <a:endParaRPr lang="en-US" altLang="x-none" sz="750" dirty="0">
              <a:solidFill>
                <a:srgbClr val="000000"/>
              </a:solidFill>
            </a:endParaRPr>
          </a:p>
        </p:txBody>
      </p:sp>
      <p:sp>
        <p:nvSpPr>
          <p:cNvPr id="3" name="Slide Number Placeholder 2">
            <a:extLst>
              <a:ext uri="{FF2B5EF4-FFF2-40B4-BE49-F238E27FC236}">
                <a16:creationId xmlns:a16="http://schemas.microsoft.com/office/drawing/2014/main" id="{678B2EDE-9D7A-B447-BDD3-8BC1AEB2BA20}"/>
              </a:ext>
            </a:extLst>
          </p:cNvPr>
          <p:cNvSpPr>
            <a:spLocks noGrp="1"/>
          </p:cNvSpPr>
          <p:nvPr>
            <p:ph type="sldNum" sz="quarter" idx="12"/>
          </p:nvPr>
        </p:nvSpPr>
        <p:spPr/>
        <p:txBody>
          <a:bodyPr/>
          <a:lstStyle/>
          <a:p>
            <a:fld id="{D925A599-CC33-7E4D-8C4D-B495C4836CF6}" type="slidenum">
              <a:rPr lang="en-US" altLang="x-none" smtClean="0"/>
              <a:pPr/>
              <a:t>26</a:t>
            </a:fld>
            <a:endParaRPr lang="en-US" altLang="x-none"/>
          </a:p>
        </p:txBody>
      </p:sp>
    </p:spTree>
    <p:extLst>
      <p:ext uri="{BB962C8B-B14F-4D97-AF65-F5344CB8AC3E}">
        <p14:creationId xmlns:p14="http://schemas.microsoft.com/office/powerpoint/2010/main" val="4039774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ltLang="x-none" sz="2400">
                <a:ea typeface="ＭＳ Ｐゴシック" charset="-128"/>
              </a:rPr>
              <a:t>Three Way Handshake (TWH) [Tomlinson 1975]</a:t>
            </a:r>
          </a:p>
        </p:txBody>
      </p:sp>
      <p:graphicFrame>
        <p:nvGraphicFramePr>
          <p:cNvPr id="125955" name="Object 7"/>
          <p:cNvGraphicFramePr>
            <a:graphicFrameLocks noChangeAspect="1"/>
          </p:cNvGraphicFramePr>
          <p:nvPr/>
        </p:nvGraphicFramePr>
        <p:xfrm>
          <a:off x="2709863" y="1798638"/>
          <a:ext cx="485775" cy="385762"/>
        </p:xfrm>
        <a:graphic>
          <a:graphicData uri="http://schemas.openxmlformats.org/presentationml/2006/ole">
            <mc:AlternateContent xmlns:mc="http://schemas.openxmlformats.org/markup-compatibility/2006">
              <mc:Choice xmlns:v="urn:schemas-microsoft-com:vml" Requires="v">
                <p:oleObj spid="_x0000_s148523" name="Clip" r:id="rId4" imgW="1307079" imgH="1083682" progId="MS_ClipArt_Gallery.2">
                  <p:embed/>
                </p:oleObj>
              </mc:Choice>
              <mc:Fallback>
                <p:oleObj name="Clip" r:id="rId4" imgW="1307079" imgH="1083682" progId="MS_ClipArt_Gallery.2">
                  <p:embed/>
                  <p:pic>
                    <p:nvPicPr>
                      <p:cNvPr id="125955"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9863" y="1798638"/>
                        <a:ext cx="485775" cy="385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5956" name="Text Box 8"/>
          <p:cNvSpPr txBox="1">
            <a:spLocks noChangeArrowheads="1"/>
          </p:cNvSpPr>
          <p:nvPr/>
        </p:nvSpPr>
        <p:spPr bwMode="auto">
          <a:xfrm>
            <a:off x="3121025" y="1798638"/>
            <a:ext cx="8493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Host A</a:t>
            </a:r>
            <a:endParaRPr lang="en-US" altLang="x-none" sz="1000">
              <a:solidFill>
                <a:srgbClr val="000000"/>
              </a:solidFill>
              <a:latin typeface="Times New Roman" charset="0"/>
            </a:endParaRPr>
          </a:p>
        </p:txBody>
      </p:sp>
      <p:grpSp>
        <p:nvGrpSpPr>
          <p:cNvPr id="2" name="Group 18"/>
          <p:cNvGrpSpPr>
            <a:grpSpLocks/>
          </p:cNvGrpSpPr>
          <p:nvPr/>
        </p:nvGrpSpPr>
        <p:grpSpPr bwMode="auto">
          <a:xfrm>
            <a:off x="3122613" y="2466975"/>
            <a:ext cx="2533650" cy="590550"/>
            <a:chOff x="1967" y="1554"/>
            <a:chExt cx="1596" cy="372"/>
          </a:xfrm>
        </p:grpSpPr>
        <p:sp>
          <p:nvSpPr>
            <p:cNvPr id="125975" name="Line 6"/>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5976" name="Text Box 9"/>
            <p:cNvSpPr txBox="1">
              <a:spLocks noChangeArrowheads="1"/>
            </p:cNvSpPr>
            <p:nvPr/>
          </p:nvSpPr>
          <p:spPr bwMode="auto">
            <a:xfrm rot="706751">
              <a:off x="2448" y="1580"/>
              <a:ext cx="72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SYN(seq=x)</a:t>
              </a:r>
              <a:endParaRPr lang="en-US" altLang="x-none" sz="1000">
                <a:solidFill>
                  <a:srgbClr val="000000"/>
                </a:solidFill>
                <a:latin typeface="Times New Roman" charset="0"/>
              </a:endParaRPr>
            </a:p>
          </p:txBody>
        </p:sp>
      </p:grpSp>
      <p:graphicFrame>
        <p:nvGraphicFramePr>
          <p:cNvPr id="125958" name="Object 10"/>
          <p:cNvGraphicFramePr>
            <a:graphicFrameLocks noChangeAspect="1"/>
          </p:cNvGraphicFramePr>
          <p:nvPr/>
        </p:nvGraphicFramePr>
        <p:xfrm>
          <a:off x="5367338" y="1808163"/>
          <a:ext cx="485775" cy="385762"/>
        </p:xfrm>
        <a:graphic>
          <a:graphicData uri="http://schemas.openxmlformats.org/presentationml/2006/ole">
            <mc:AlternateContent xmlns:mc="http://schemas.openxmlformats.org/markup-compatibility/2006">
              <mc:Choice xmlns:v="urn:schemas-microsoft-com:vml" Requires="v">
                <p:oleObj spid="_x0000_s148524" name="Clip" r:id="rId6" imgW="1307079" imgH="1083682" progId="MS_ClipArt_Gallery.2">
                  <p:embed/>
                </p:oleObj>
              </mc:Choice>
              <mc:Fallback>
                <p:oleObj name="Clip" r:id="rId6" imgW="1307079" imgH="1083682" progId="MS_ClipArt_Gallery.2">
                  <p:embed/>
                  <p:pic>
                    <p:nvPicPr>
                      <p:cNvPr id="125958"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7338" y="1808163"/>
                        <a:ext cx="485775" cy="385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5959" name="Text Box 11"/>
          <p:cNvSpPr txBox="1">
            <a:spLocks noChangeArrowheads="1"/>
          </p:cNvSpPr>
          <p:nvPr/>
        </p:nvSpPr>
        <p:spPr bwMode="auto">
          <a:xfrm>
            <a:off x="4645025" y="1817688"/>
            <a:ext cx="82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Host B</a:t>
            </a:r>
            <a:endParaRPr lang="en-US" altLang="x-none" sz="1000">
              <a:solidFill>
                <a:srgbClr val="000000"/>
              </a:solidFill>
              <a:latin typeface="Times New Roman" charset="0"/>
            </a:endParaRPr>
          </a:p>
        </p:txBody>
      </p:sp>
      <p:sp>
        <p:nvSpPr>
          <p:cNvPr id="125960" name="Line 12"/>
          <p:cNvSpPr>
            <a:spLocks noChangeShapeType="1"/>
          </p:cNvSpPr>
          <p:nvPr/>
        </p:nvSpPr>
        <p:spPr bwMode="auto">
          <a:xfrm>
            <a:off x="5656263" y="2238375"/>
            <a:ext cx="11112" cy="3817938"/>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 name="Group 22"/>
          <p:cNvGrpSpPr>
            <a:grpSpLocks/>
          </p:cNvGrpSpPr>
          <p:nvPr/>
        </p:nvGrpSpPr>
        <p:grpSpPr bwMode="auto">
          <a:xfrm>
            <a:off x="3021013" y="3652838"/>
            <a:ext cx="2732087" cy="752475"/>
            <a:chOff x="1903" y="2274"/>
            <a:chExt cx="1721" cy="474"/>
          </a:xfrm>
        </p:grpSpPr>
        <p:sp>
          <p:nvSpPr>
            <p:cNvPr id="125973" name="Line 13"/>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5974" name="Text Box 14"/>
            <p:cNvSpPr txBox="1">
              <a:spLocks noChangeArrowheads="1"/>
            </p:cNvSpPr>
            <p:nvPr/>
          </p:nvSpPr>
          <p:spPr bwMode="auto">
            <a:xfrm rot="-1080000">
              <a:off x="1903"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ACK(seq=x), SYN(seq=y)</a:t>
              </a:r>
              <a:endParaRPr lang="en-US" altLang="x-none" sz="1000">
                <a:solidFill>
                  <a:srgbClr val="000000"/>
                </a:solidFill>
                <a:latin typeface="Times New Roman" charset="0"/>
              </a:endParaRPr>
            </a:p>
          </p:txBody>
        </p:sp>
      </p:grpSp>
      <p:sp>
        <p:nvSpPr>
          <p:cNvPr id="125962" name="Line 15"/>
          <p:cNvSpPr>
            <a:spLocks noChangeShapeType="1"/>
          </p:cNvSpPr>
          <p:nvPr/>
        </p:nvSpPr>
        <p:spPr bwMode="auto">
          <a:xfrm>
            <a:off x="3113088" y="2390775"/>
            <a:ext cx="11112" cy="35845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4" name="Group 19"/>
          <p:cNvGrpSpPr>
            <a:grpSpLocks/>
          </p:cNvGrpSpPr>
          <p:nvPr/>
        </p:nvGrpSpPr>
        <p:grpSpPr bwMode="auto">
          <a:xfrm>
            <a:off x="3121025" y="4702175"/>
            <a:ext cx="2533650" cy="590550"/>
            <a:chOff x="1967" y="1554"/>
            <a:chExt cx="1596" cy="372"/>
          </a:xfrm>
        </p:grpSpPr>
        <p:sp>
          <p:nvSpPr>
            <p:cNvPr id="125971" name="Line 20"/>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5972" name="Text Box 21"/>
            <p:cNvSpPr txBox="1">
              <a:spLocks noChangeArrowheads="1"/>
            </p:cNvSpPr>
            <p:nvPr/>
          </p:nvSpPr>
          <p:spPr bwMode="auto">
            <a:xfrm rot="706751">
              <a:off x="2450" y="1580"/>
              <a:ext cx="72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ACK(seq=y)</a:t>
              </a:r>
              <a:endParaRPr lang="en-US" altLang="x-none" sz="1000">
                <a:solidFill>
                  <a:srgbClr val="000000"/>
                </a:solidFill>
                <a:latin typeface="Times New Roman" charset="0"/>
              </a:endParaRPr>
            </a:p>
          </p:txBody>
        </p:sp>
      </p:grpSp>
      <p:grpSp>
        <p:nvGrpSpPr>
          <p:cNvPr id="5" name="Group 23"/>
          <p:cNvGrpSpPr>
            <a:grpSpLocks/>
          </p:cNvGrpSpPr>
          <p:nvPr/>
        </p:nvGrpSpPr>
        <p:grpSpPr bwMode="auto">
          <a:xfrm>
            <a:off x="3154363" y="5268913"/>
            <a:ext cx="2533650" cy="590550"/>
            <a:chOff x="1967" y="1554"/>
            <a:chExt cx="1596" cy="372"/>
          </a:xfrm>
        </p:grpSpPr>
        <p:sp>
          <p:nvSpPr>
            <p:cNvPr id="125969" name="Line 24"/>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5970" name="Text Box 25"/>
            <p:cNvSpPr txBox="1">
              <a:spLocks noChangeArrowheads="1"/>
            </p:cNvSpPr>
            <p:nvPr/>
          </p:nvSpPr>
          <p:spPr bwMode="auto">
            <a:xfrm rot="706751">
              <a:off x="2351" y="1580"/>
              <a:ext cx="91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DATA(seq=x+1)</a:t>
              </a:r>
              <a:endParaRPr lang="en-US" altLang="x-none" sz="1000">
                <a:solidFill>
                  <a:srgbClr val="000000"/>
                </a:solidFill>
                <a:latin typeface="Times New Roman" charset="0"/>
              </a:endParaRPr>
            </a:p>
          </p:txBody>
        </p:sp>
      </p:grpSp>
      <p:sp>
        <p:nvSpPr>
          <p:cNvPr id="125965" name="Text Box 26"/>
          <p:cNvSpPr txBox="1">
            <a:spLocks noChangeArrowheads="1"/>
          </p:cNvSpPr>
          <p:nvPr/>
        </p:nvSpPr>
        <p:spPr bwMode="auto">
          <a:xfrm>
            <a:off x="165100" y="6259513"/>
            <a:ext cx="4167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400">
                <a:solidFill>
                  <a:srgbClr val="000000"/>
                </a:solidFill>
                <a:latin typeface="Times New Roman" charset="0"/>
              </a:rPr>
              <a:t>SYN: indicates connection setup</a:t>
            </a:r>
          </a:p>
        </p:txBody>
      </p:sp>
      <p:sp>
        <p:nvSpPr>
          <p:cNvPr id="140315" name="Text Box 27"/>
          <p:cNvSpPr txBox="1">
            <a:spLocks noChangeArrowheads="1"/>
          </p:cNvSpPr>
          <p:nvPr/>
        </p:nvSpPr>
        <p:spPr bwMode="auto">
          <a:xfrm>
            <a:off x="5713413" y="4975225"/>
            <a:ext cx="34305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400">
                <a:solidFill>
                  <a:srgbClr val="000000"/>
                </a:solidFill>
                <a:latin typeface="Times New Roman" charset="0"/>
              </a:rPr>
              <a:t>accept data only after</a:t>
            </a:r>
          </a:p>
          <a:p>
            <a:pPr>
              <a:spcBef>
                <a:spcPct val="0"/>
              </a:spcBef>
              <a:buClrTx/>
              <a:buSzTx/>
              <a:buFontTx/>
              <a:buNone/>
            </a:pPr>
            <a:r>
              <a:rPr lang="en-US" altLang="x-none" sz="2400">
                <a:solidFill>
                  <a:srgbClr val="000000"/>
                </a:solidFill>
                <a:latin typeface="Times New Roman" charset="0"/>
              </a:rPr>
              <a:t>verified y is bounced back</a:t>
            </a:r>
          </a:p>
          <a:p>
            <a:pPr>
              <a:spcBef>
                <a:spcPct val="0"/>
              </a:spcBef>
              <a:buClrTx/>
              <a:buSzTx/>
              <a:buFontTx/>
              <a:buNone/>
            </a:pPr>
            <a:r>
              <a:rPr lang="en-US" altLang="x-none" sz="2400">
                <a:solidFill>
                  <a:srgbClr val="000000"/>
                </a:solidFill>
                <a:latin typeface="Times New Roman" charset="0"/>
              </a:rPr>
              <a:t>x is the init. seq</a:t>
            </a:r>
          </a:p>
        </p:txBody>
      </p:sp>
      <p:sp>
        <p:nvSpPr>
          <p:cNvPr id="140316" name="Text Box 28"/>
          <p:cNvSpPr txBox="1">
            <a:spLocks noChangeArrowheads="1"/>
          </p:cNvSpPr>
          <p:nvPr/>
        </p:nvSpPr>
        <p:spPr bwMode="auto">
          <a:xfrm>
            <a:off x="5648325" y="2709863"/>
            <a:ext cx="3495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400">
                <a:solidFill>
                  <a:srgbClr val="000000"/>
                </a:solidFill>
                <a:latin typeface="Times New Roman" charset="0"/>
              </a:rPr>
              <a:t>notify initial seq#. Accept?</a:t>
            </a:r>
          </a:p>
        </p:txBody>
      </p:sp>
      <p:sp>
        <p:nvSpPr>
          <p:cNvPr id="26" name="Rectangle 25"/>
          <p:cNvSpPr>
            <a:spLocks noChangeArrowheads="1"/>
          </p:cNvSpPr>
          <p:nvPr/>
        </p:nvSpPr>
        <p:spPr bwMode="auto">
          <a:xfrm>
            <a:off x="5649913" y="3663950"/>
            <a:ext cx="3494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solidFill>
                  <a:srgbClr val="000000"/>
                </a:solidFill>
                <a:latin typeface="Times New Roman" charset="0"/>
              </a:rPr>
              <a:t>think of y as a challenge</a:t>
            </a:r>
            <a:endParaRPr lang="en-US" altLang="x-none" sz="2400">
              <a:latin typeface="Times New Roman" charset="0"/>
            </a:endParaRPr>
          </a:p>
        </p:txBody>
      </p:sp>
      <p:sp>
        <p:nvSpPr>
          <p:cNvPr id="6" name="Slide Number Placeholder 5">
            <a:extLst>
              <a:ext uri="{FF2B5EF4-FFF2-40B4-BE49-F238E27FC236}">
                <a16:creationId xmlns:a16="http://schemas.microsoft.com/office/drawing/2014/main" id="{584C160D-A579-6E44-8085-A0DAE705D9EE}"/>
              </a:ext>
            </a:extLst>
          </p:cNvPr>
          <p:cNvSpPr>
            <a:spLocks noGrp="1"/>
          </p:cNvSpPr>
          <p:nvPr>
            <p:ph type="sldNum" sz="quarter" idx="12"/>
          </p:nvPr>
        </p:nvSpPr>
        <p:spPr/>
        <p:txBody>
          <a:bodyPr/>
          <a:lstStyle/>
          <a:p>
            <a:fld id="{D925A599-CC33-7E4D-8C4D-B495C4836CF6}" type="slidenum">
              <a:rPr lang="en-US" altLang="x-none" smtClean="0"/>
              <a:pPr/>
              <a:t>27</a:t>
            </a:fld>
            <a:endParaRPr lang="en-US" altLang="x-none"/>
          </a:p>
        </p:txBody>
      </p:sp>
    </p:spTree>
    <p:extLst>
      <p:ext uri="{BB962C8B-B14F-4D97-AF65-F5344CB8AC3E}">
        <p14:creationId xmlns:p14="http://schemas.microsoft.com/office/powerpoint/2010/main" val="3519651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03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03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15" grpId="0"/>
      <p:bldP spid="140316" grpId="0"/>
      <p:bldP spid="26" grpId="0"/>
    </p:bld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8001"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fld id="{D05BEB75-00D0-2B4B-9365-F24F79DEDFA8}" type="slidenum">
              <a:rPr lang="en-US" altLang="x-none" sz="1400">
                <a:solidFill>
                  <a:srgbClr val="000000"/>
                </a:solidFill>
                <a:latin typeface="Times New Roman" charset="0"/>
              </a:rPr>
              <a:pPr>
                <a:spcBef>
                  <a:spcPct val="0"/>
                </a:spcBef>
                <a:buClrTx/>
                <a:buSzTx/>
                <a:buFontTx/>
                <a:buNone/>
              </a:pPr>
              <a:t>28</a:t>
            </a:fld>
            <a:endParaRPr lang="en-US" altLang="x-none" sz="1400">
              <a:solidFill>
                <a:srgbClr val="000000"/>
              </a:solidFill>
              <a:latin typeface="Times New Roman" charset="0"/>
            </a:endParaRPr>
          </a:p>
        </p:txBody>
      </p:sp>
      <p:sp>
        <p:nvSpPr>
          <p:cNvPr id="128002" name="Rectangle 2"/>
          <p:cNvSpPr>
            <a:spLocks noGrp="1" noChangeArrowheads="1"/>
          </p:cNvSpPr>
          <p:nvPr>
            <p:ph type="title"/>
          </p:nvPr>
        </p:nvSpPr>
        <p:spPr/>
        <p:txBody>
          <a:bodyPr/>
          <a:lstStyle/>
          <a:p>
            <a:r>
              <a:rPr lang="en-US" altLang="x-none" sz="2800">
                <a:ea typeface="ＭＳ Ｐゴシック" charset="-128"/>
              </a:rPr>
              <a:t>Scenarios with Duplicate Request/SYN Attack</a:t>
            </a:r>
          </a:p>
        </p:txBody>
      </p:sp>
      <p:graphicFrame>
        <p:nvGraphicFramePr>
          <p:cNvPr id="128003" name="Object 9"/>
          <p:cNvGraphicFramePr>
            <a:graphicFrameLocks noChangeAspect="1"/>
          </p:cNvGraphicFramePr>
          <p:nvPr/>
        </p:nvGraphicFramePr>
        <p:xfrm>
          <a:off x="2709863" y="1798638"/>
          <a:ext cx="485775" cy="385762"/>
        </p:xfrm>
        <a:graphic>
          <a:graphicData uri="http://schemas.openxmlformats.org/presentationml/2006/ole">
            <mc:AlternateContent xmlns:mc="http://schemas.openxmlformats.org/markup-compatibility/2006">
              <mc:Choice xmlns:v="urn:schemas-microsoft-com:vml" Requires="v">
                <p:oleObj spid="_x0000_s149547" name="Clip" r:id="rId4" imgW="1307079" imgH="1083682" progId="MS_ClipArt_Gallery.2">
                  <p:embed/>
                </p:oleObj>
              </mc:Choice>
              <mc:Fallback>
                <p:oleObj name="Clip" r:id="rId4" imgW="1307079" imgH="1083682" progId="MS_ClipArt_Gallery.2">
                  <p:embed/>
                  <p:pic>
                    <p:nvPicPr>
                      <p:cNvPr id="128003"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9863" y="1798638"/>
                        <a:ext cx="485775" cy="385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8004" name="Text Box 10"/>
          <p:cNvSpPr txBox="1">
            <a:spLocks noChangeArrowheads="1"/>
          </p:cNvSpPr>
          <p:nvPr/>
        </p:nvSpPr>
        <p:spPr bwMode="auto">
          <a:xfrm>
            <a:off x="3121025" y="1798638"/>
            <a:ext cx="8493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Host A</a:t>
            </a:r>
            <a:endParaRPr lang="en-US" altLang="x-none" sz="1000">
              <a:solidFill>
                <a:srgbClr val="000000"/>
              </a:solidFill>
              <a:latin typeface="Times New Roman" charset="0"/>
            </a:endParaRPr>
          </a:p>
        </p:txBody>
      </p:sp>
      <p:graphicFrame>
        <p:nvGraphicFramePr>
          <p:cNvPr id="128005" name="Object 14"/>
          <p:cNvGraphicFramePr>
            <a:graphicFrameLocks noChangeAspect="1"/>
          </p:cNvGraphicFramePr>
          <p:nvPr/>
        </p:nvGraphicFramePr>
        <p:xfrm>
          <a:off x="5367338" y="1808163"/>
          <a:ext cx="485775" cy="385762"/>
        </p:xfrm>
        <a:graphic>
          <a:graphicData uri="http://schemas.openxmlformats.org/presentationml/2006/ole">
            <mc:AlternateContent xmlns:mc="http://schemas.openxmlformats.org/markup-compatibility/2006">
              <mc:Choice xmlns:v="urn:schemas-microsoft-com:vml" Requires="v">
                <p:oleObj spid="_x0000_s149548" name="Clip" r:id="rId6" imgW="1307079" imgH="1083682" progId="MS_ClipArt_Gallery.2">
                  <p:embed/>
                </p:oleObj>
              </mc:Choice>
              <mc:Fallback>
                <p:oleObj name="Clip" r:id="rId6" imgW="1307079" imgH="1083682" progId="MS_ClipArt_Gallery.2">
                  <p:embed/>
                  <p:pic>
                    <p:nvPicPr>
                      <p:cNvPr id="128005"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7338" y="1808163"/>
                        <a:ext cx="485775" cy="385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8006" name="Text Box 15"/>
          <p:cNvSpPr txBox="1">
            <a:spLocks noChangeArrowheads="1"/>
          </p:cNvSpPr>
          <p:nvPr/>
        </p:nvSpPr>
        <p:spPr bwMode="auto">
          <a:xfrm>
            <a:off x="4645025" y="1817688"/>
            <a:ext cx="82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Host B</a:t>
            </a:r>
            <a:endParaRPr lang="en-US" altLang="x-none" sz="1000">
              <a:solidFill>
                <a:srgbClr val="000000"/>
              </a:solidFill>
              <a:latin typeface="Times New Roman" charset="0"/>
            </a:endParaRPr>
          </a:p>
        </p:txBody>
      </p:sp>
      <p:sp>
        <p:nvSpPr>
          <p:cNvPr id="128007" name="Line 16"/>
          <p:cNvSpPr>
            <a:spLocks noChangeShapeType="1"/>
          </p:cNvSpPr>
          <p:nvPr/>
        </p:nvSpPr>
        <p:spPr bwMode="auto">
          <a:xfrm>
            <a:off x="5656263" y="2238375"/>
            <a:ext cx="11112" cy="3817938"/>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2" name="Group 17"/>
          <p:cNvGrpSpPr>
            <a:grpSpLocks/>
          </p:cNvGrpSpPr>
          <p:nvPr/>
        </p:nvGrpSpPr>
        <p:grpSpPr bwMode="auto">
          <a:xfrm>
            <a:off x="3021013" y="3265488"/>
            <a:ext cx="2732087" cy="752475"/>
            <a:chOff x="1903" y="2274"/>
            <a:chExt cx="1721" cy="474"/>
          </a:xfrm>
        </p:grpSpPr>
        <p:sp>
          <p:nvSpPr>
            <p:cNvPr id="128021" name="Line 18"/>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8022" name="Text Box 19"/>
            <p:cNvSpPr txBox="1">
              <a:spLocks noChangeArrowheads="1"/>
            </p:cNvSpPr>
            <p:nvPr/>
          </p:nvSpPr>
          <p:spPr bwMode="auto">
            <a:xfrm rot="-1080000">
              <a:off x="1903"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ACK(seq=x), SYN(seq=y)</a:t>
              </a:r>
              <a:endParaRPr lang="en-US" altLang="x-none" sz="1000">
                <a:solidFill>
                  <a:srgbClr val="000000"/>
                </a:solidFill>
                <a:latin typeface="Times New Roman" charset="0"/>
              </a:endParaRPr>
            </a:p>
          </p:txBody>
        </p:sp>
      </p:grpSp>
      <p:sp>
        <p:nvSpPr>
          <p:cNvPr id="128009" name="Line 20"/>
          <p:cNvSpPr>
            <a:spLocks noChangeShapeType="1"/>
          </p:cNvSpPr>
          <p:nvPr/>
        </p:nvSpPr>
        <p:spPr bwMode="auto">
          <a:xfrm>
            <a:off x="3113088" y="2390775"/>
            <a:ext cx="11112" cy="35845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3" name="Group 21"/>
          <p:cNvGrpSpPr>
            <a:grpSpLocks/>
          </p:cNvGrpSpPr>
          <p:nvPr/>
        </p:nvGrpSpPr>
        <p:grpSpPr bwMode="auto">
          <a:xfrm>
            <a:off x="3121025" y="4314825"/>
            <a:ext cx="2533650" cy="590550"/>
            <a:chOff x="1967" y="1554"/>
            <a:chExt cx="1596" cy="372"/>
          </a:xfrm>
        </p:grpSpPr>
        <p:sp>
          <p:nvSpPr>
            <p:cNvPr id="128019" name="Line 22"/>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8020" name="Text Box 23"/>
            <p:cNvSpPr txBox="1">
              <a:spLocks noChangeArrowheads="1"/>
            </p:cNvSpPr>
            <p:nvPr/>
          </p:nvSpPr>
          <p:spPr bwMode="auto">
            <a:xfrm rot="706751">
              <a:off x="2348" y="1580"/>
              <a:ext cx="92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REJECT(seq=y)</a:t>
              </a:r>
              <a:endParaRPr lang="en-US" altLang="x-none" sz="1000">
                <a:solidFill>
                  <a:srgbClr val="000000"/>
                </a:solidFill>
                <a:latin typeface="Times New Roman" charset="0"/>
              </a:endParaRPr>
            </a:p>
          </p:txBody>
        </p:sp>
      </p:grpSp>
      <p:grpSp>
        <p:nvGrpSpPr>
          <p:cNvPr id="4" name="Group 28"/>
          <p:cNvGrpSpPr>
            <a:grpSpLocks/>
          </p:cNvGrpSpPr>
          <p:nvPr/>
        </p:nvGrpSpPr>
        <p:grpSpPr bwMode="auto">
          <a:xfrm>
            <a:off x="3436938" y="2368550"/>
            <a:ext cx="2219325" cy="688975"/>
            <a:chOff x="2165" y="1492"/>
            <a:chExt cx="1398" cy="434"/>
          </a:xfrm>
        </p:grpSpPr>
        <p:grpSp>
          <p:nvGrpSpPr>
            <p:cNvPr id="128015" name="Group 11"/>
            <p:cNvGrpSpPr>
              <a:grpSpLocks/>
            </p:cNvGrpSpPr>
            <p:nvPr/>
          </p:nvGrpSpPr>
          <p:grpSpPr bwMode="auto">
            <a:xfrm>
              <a:off x="2272" y="1623"/>
              <a:ext cx="1291" cy="303"/>
              <a:chOff x="1967" y="1554"/>
              <a:chExt cx="1596" cy="372"/>
            </a:xfrm>
          </p:grpSpPr>
          <p:sp>
            <p:nvSpPr>
              <p:cNvPr id="128017" name="Line 12"/>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28018" name="Text Box 13"/>
              <p:cNvSpPr txBox="1">
                <a:spLocks noChangeArrowheads="1"/>
              </p:cNvSpPr>
              <p:nvPr/>
            </p:nvSpPr>
            <p:spPr bwMode="auto">
              <a:xfrm rot="706751">
                <a:off x="2358" y="1580"/>
                <a:ext cx="892"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SYN(seq=x)</a:t>
                </a:r>
                <a:endParaRPr lang="en-US" altLang="x-none" sz="1000">
                  <a:solidFill>
                    <a:srgbClr val="000000"/>
                  </a:solidFill>
                  <a:latin typeface="Times New Roman" charset="0"/>
                </a:endParaRPr>
              </a:p>
            </p:txBody>
          </p:sp>
        </p:grpSp>
        <p:sp>
          <p:nvSpPr>
            <p:cNvPr id="128016" name="AutoShape 27"/>
            <p:cNvSpPr>
              <a:spLocks noChangeArrowheads="1"/>
            </p:cNvSpPr>
            <p:nvPr/>
          </p:nvSpPr>
          <p:spPr bwMode="auto">
            <a:xfrm>
              <a:off x="2165" y="1492"/>
              <a:ext cx="298" cy="277"/>
            </a:xfrm>
            <a:prstGeom prst="sun">
              <a:avLst>
                <a:gd name="adj" fmla="val 25000"/>
              </a:avLst>
            </a:prstGeom>
            <a:solidFill>
              <a:schemeClr val="accent2"/>
            </a:solidFill>
            <a:ln w="9525">
              <a:solidFill>
                <a:schemeClr val="tx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grpSp>
      <p:sp>
        <p:nvSpPr>
          <p:cNvPr id="141341" name="Text Box 29"/>
          <p:cNvSpPr txBox="1">
            <a:spLocks noChangeArrowheads="1"/>
          </p:cNvSpPr>
          <p:nvPr/>
        </p:nvSpPr>
        <p:spPr bwMode="auto">
          <a:xfrm>
            <a:off x="5680075" y="2833688"/>
            <a:ext cx="1095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solidFill>
                  <a:srgbClr val="000000"/>
                </a:solidFill>
                <a:latin typeface="Times New Roman" charset="0"/>
              </a:rPr>
              <a:t>accept?</a:t>
            </a:r>
          </a:p>
        </p:txBody>
      </p:sp>
      <p:sp>
        <p:nvSpPr>
          <p:cNvPr id="141342" name="Text Box 30"/>
          <p:cNvSpPr txBox="1">
            <a:spLocks noChangeArrowheads="1"/>
          </p:cNvSpPr>
          <p:nvPr/>
        </p:nvSpPr>
        <p:spPr bwMode="auto">
          <a:xfrm>
            <a:off x="1844675" y="3757613"/>
            <a:ext cx="11239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solidFill>
                  <a:srgbClr val="000000"/>
                </a:solidFill>
                <a:latin typeface="Times New Roman" charset="0"/>
              </a:rPr>
              <a:t>no such</a:t>
            </a:r>
            <a:br>
              <a:rPr lang="en-US" altLang="x-none" sz="2400">
                <a:solidFill>
                  <a:srgbClr val="000000"/>
                </a:solidFill>
                <a:latin typeface="Times New Roman" charset="0"/>
              </a:rPr>
            </a:br>
            <a:r>
              <a:rPr lang="en-US" altLang="x-none" sz="2400">
                <a:solidFill>
                  <a:srgbClr val="000000"/>
                </a:solidFill>
                <a:latin typeface="Times New Roman" charset="0"/>
              </a:rPr>
              <a:t>request</a:t>
            </a:r>
          </a:p>
        </p:txBody>
      </p:sp>
      <p:sp>
        <p:nvSpPr>
          <p:cNvPr id="141343" name="Text Box 31"/>
          <p:cNvSpPr txBox="1">
            <a:spLocks noChangeArrowheads="1"/>
          </p:cNvSpPr>
          <p:nvPr/>
        </p:nvSpPr>
        <p:spPr bwMode="auto">
          <a:xfrm>
            <a:off x="5710238" y="4773613"/>
            <a:ext cx="858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solidFill>
                  <a:srgbClr val="000000"/>
                </a:solidFill>
                <a:latin typeface="Times New Roman" charset="0"/>
              </a:rPr>
              <a:t>reject</a:t>
            </a:r>
          </a:p>
        </p:txBody>
      </p:sp>
    </p:spTree>
    <p:extLst>
      <p:ext uri="{BB962C8B-B14F-4D97-AF65-F5344CB8AC3E}">
        <p14:creationId xmlns:p14="http://schemas.microsoft.com/office/powerpoint/2010/main" val="656365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134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134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13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41" grpId="0"/>
      <p:bldP spid="141342" grpId="0"/>
      <p:bldP spid="141343" grpId="0"/>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004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fld id="{8D3C527A-A876-E34A-935B-3A409F7984A7}" type="slidenum">
              <a:rPr lang="en-US" altLang="x-none" sz="1400">
                <a:solidFill>
                  <a:srgbClr val="000000"/>
                </a:solidFill>
                <a:latin typeface="Times New Roman" charset="0"/>
              </a:rPr>
              <a:pPr>
                <a:spcBef>
                  <a:spcPct val="0"/>
                </a:spcBef>
                <a:buClrTx/>
                <a:buSzTx/>
                <a:buFontTx/>
                <a:buNone/>
              </a:pPr>
              <a:t>29</a:t>
            </a:fld>
            <a:endParaRPr lang="en-US" altLang="x-none" sz="1400">
              <a:solidFill>
                <a:srgbClr val="000000"/>
              </a:solidFill>
              <a:latin typeface="Times New Roman" charset="0"/>
            </a:endParaRPr>
          </a:p>
        </p:txBody>
      </p:sp>
      <p:sp>
        <p:nvSpPr>
          <p:cNvPr id="130050" name="Rectangle 2"/>
          <p:cNvSpPr>
            <a:spLocks noGrp="1" noChangeArrowheads="1"/>
          </p:cNvSpPr>
          <p:nvPr>
            <p:ph type="title"/>
          </p:nvPr>
        </p:nvSpPr>
        <p:spPr/>
        <p:txBody>
          <a:bodyPr/>
          <a:lstStyle/>
          <a:p>
            <a:r>
              <a:rPr lang="en-US" altLang="x-none" sz="2800" dirty="0">
                <a:solidFill>
                  <a:srgbClr val="3333CC"/>
                </a:solidFill>
                <a:ea typeface="ＭＳ Ｐゴシック" charset="-128"/>
              </a:rPr>
              <a:t>Scenarios with Duplicate Request/SYN Attack</a:t>
            </a:r>
            <a:endParaRPr lang="en-US" altLang="x-none" sz="2000" dirty="0">
              <a:ea typeface="ＭＳ Ｐゴシック" charset="-128"/>
            </a:endParaRPr>
          </a:p>
        </p:txBody>
      </p:sp>
      <p:grpSp>
        <p:nvGrpSpPr>
          <p:cNvPr id="130051" name="Group 30"/>
          <p:cNvGrpSpPr>
            <a:grpSpLocks/>
          </p:cNvGrpSpPr>
          <p:nvPr/>
        </p:nvGrpSpPr>
        <p:grpSpPr bwMode="auto">
          <a:xfrm>
            <a:off x="1708150" y="1684338"/>
            <a:ext cx="4930775" cy="4257675"/>
            <a:chOff x="1162" y="1133"/>
            <a:chExt cx="3106" cy="2682"/>
          </a:xfrm>
        </p:grpSpPr>
        <p:graphicFrame>
          <p:nvGraphicFramePr>
            <p:cNvPr id="130052" name="Object 31"/>
            <p:cNvGraphicFramePr>
              <a:graphicFrameLocks noChangeAspect="1"/>
            </p:cNvGraphicFramePr>
            <p:nvPr/>
          </p:nvGraphicFramePr>
          <p:xfrm>
            <a:off x="1707" y="1133"/>
            <a:ext cx="306" cy="243"/>
          </p:xfrm>
          <a:graphic>
            <a:graphicData uri="http://schemas.openxmlformats.org/presentationml/2006/ole">
              <mc:AlternateContent xmlns:mc="http://schemas.openxmlformats.org/markup-compatibility/2006">
                <mc:Choice xmlns:v="urn:schemas-microsoft-com:vml" Requires="v">
                  <p:oleObj spid="_x0000_s150571" name="Clip" r:id="rId4" imgW="1307079" imgH="1083682" progId="MS_ClipArt_Gallery.2">
                    <p:embed/>
                  </p:oleObj>
                </mc:Choice>
                <mc:Fallback>
                  <p:oleObj name="Clip" r:id="rId4" imgW="1307079" imgH="1083682" progId="MS_ClipArt_Gallery.2">
                    <p:embed/>
                    <p:pic>
                      <p:nvPicPr>
                        <p:cNvPr id="130052" name="Object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7" y="1133"/>
                          <a:ext cx="306" cy="2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0053" name="Text Box 32"/>
            <p:cNvSpPr txBox="1">
              <a:spLocks noChangeArrowheads="1"/>
            </p:cNvSpPr>
            <p:nvPr/>
          </p:nvSpPr>
          <p:spPr bwMode="auto">
            <a:xfrm>
              <a:off x="1966" y="1133"/>
              <a:ext cx="53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t>Host A</a:t>
              </a:r>
              <a:endParaRPr lang="en-US" altLang="x-none" sz="1000">
                <a:latin typeface="Times New Roman" charset="0"/>
              </a:endParaRPr>
            </a:p>
          </p:txBody>
        </p:sp>
        <p:graphicFrame>
          <p:nvGraphicFramePr>
            <p:cNvPr id="130054" name="Object 33"/>
            <p:cNvGraphicFramePr>
              <a:graphicFrameLocks noChangeAspect="1"/>
            </p:cNvGraphicFramePr>
            <p:nvPr/>
          </p:nvGraphicFramePr>
          <p:xfrm>
            <a:off x="3381" y="1139"/>
            <a:ext cx="306" cy="243"/>
          </p:xfrm>
          <a:graphic>
            <a:graphicData uri="http://schemas.openxmlformats.org/presentationml/2006/ole">
              <mc:AlternateContent xmlns:mc="http://schemas.openxmlformats.org/markup-compatibility/2006">
                <mc:Choice xmlns:v="urn:schemas-microsoft-com:vml" Requires="v">
                  <p:oleObj spid="_x0000_s150572" name="Clip" r:id="rId6" imgW="1307079" imgH="1083682" progId="MS_ClipArt_Gallery.2">
                    <p:embed/>
                  </p:oleObj>
                </mc:Choice>
                <mc:Fallback>
                  <p:oleObj name="Clip" r:id="rId6" imgW="1307079" imgH="1083682" progId="MS_ClipArt_Gallery.2">
                    <p:embed/>
                    <p:pic>
                      <p:nvPicPr>
                        <p:cNvPr id="130054" name="Object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1" y="1139"/>
                          <a:ext cx="306" cy="2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0055" name="Text Box 34"/>
            <p:cNvSpPr txBox="1">
              <a:spLocks noChangeArrowheads="1"/>
            </p:cNvSpPr>
            <p:nvPr/>
          </p:nvSpPr>
          <p:spPr bwMode="auto">
            <a:xfrm>
              <a:off x="2926" y="1145"/>
              <a:ext cx="52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t>Host B</a:t>
              </a:r>
              <a:endParaRPr lang="en-US" altLang="x-none" sz="1000">
                <a:latin typeface="Times New Roman" charset="0"/>
              </a:endParaRPr>
            </a:p>
          </p:txBody>
        </p:sp>
        <p:sp>
          <p:nvSpPr>
            <p:cNvPr id="130056" name="Line 35"/>
            <p:cNvSpPr>
              <a:spLocks noChangeShapeType="1"/>
            </p:cNvSpPr>
            <p:nvPr/>
          </p:nvSpPr>
          <p:spPr bwMode="auto">
            <a:xfrm>
              <a:off x="3563" y="1410"/>
              <a:ext cx="7" cy="240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30057" name="Group 36"/>
            <p:cNvGrpSpPr>
              <a:grpSpLocks/>
            </p:cNvGrpSpPr>
            <p:nvPr/>
          </p:nvGrpSpPr>
          <p:grpSpPr bwMode="auto">
            <a:xfrm>
              <a:off x="1903" y="2057"/>
              <a:ext cx="1721" cy="474"/>
              <a:chOff x="1903" y="2274"/>
              <a:chExt cx="1721" cy="474"/>
            </a:xfrm>
          </p:grpSpPr>
          <p:sp>
            <p:nvSpPr>
              <p:cNvPr id="130075" name="Line 37"/>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0076" name="Text Box 38"/>
              <p:cNvSpPr txBox="1">
                <a:spLocks noChangeArrowheads="1"/>
              </p:cNvSpPr>
              <p:nvPr/>
            </p:nvSpPr>
            <p:spPr bwMode="auto">
              <a:xfrm rot="-1080000">
                <a:off x="1903"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latin typeface="Arial" charset="0"/>
                  </a:rPr>
                  <a:t>ACK(seq=x), SYN(seq=y)</a:t>
                </a:r>
                <a:endParaRPr lang="en-US" altLang="x-none" sz="1000">
                  <a:latin typeface="Times New Roman" charset="0"/>
                </a:endParaRPr>
              </a:p>
            </p:txBody>
          </p:sp>
        </p:grpSp>
        <p:sp>
          <p:nvSpPr>
            <p:cNvPr id="130058" name="Line 39"/>
            <p:cNvSpPr>
              <a:spLocks noChangeShapeType="1"/>
            </p:cNvSpPr>
            <p:nvPr/>
          </p:nvSpPr>
          <p:spPr bwMode="auto">
            <a:xfrm>
              <a:off x="1961" y="1506"/>
              <a:ext cx="7" cy="2258"/>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30059" name="Group 40"/>
            <p:cNvGrpSpPr>
              <a:grpSpLocks/>
            </p:cNvGrpSpPr>
            <p:nvPr/>
          </p:nvGrpSpPr>
          <p:grpSpPr bwMode="auto">
            <a:xfrm>
              <a:off x="1987" y="3308"/>
              <a:ext cx="1596" cy="372"/>
              <a:chOff x="1967" y="1554"/>
              <a:chExt cx="1596" cy="372"/>
            </a:xfrm>
          </p:grpSpPr>
          <p:sp>
            <p:nvSpPr>
              <p:cNvPr id="130073" name="Line 41"/>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0074" name="Text Box 42"/>
              <p:cNvSpPr txBox="1">
                <a:spLocks noChangeArrowheads="1"/>
              </p:cNvSpPr>
              <p:nvPr/>
            </p:nvSpPr>
            <p:spPr bwMode="auto">
              <a:xfrm rot="706751">
                <a:off x="2348" y="1580"/>
                <a:ext cx="92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latin typeface="Arial" charset="0"/>
                  </a:rPr>
                  <a:t>REJECT(seq=y)</a:t>
                </a:r>
                <a:endParaRPr lang="en-US" altLang="x-none" sz="1000">
                  <a:latin typeface="Times New Roman" charset="0"/>
                </a:endParaRPr>
              </a:p>
            </p:txBody>
          </p:sp>
        </p:grpSp>
        <p:grpSp>
          <p:nvGrpSpPr>
            <p:cNvPr id="130060" name="Group 43"/>
            <p:cNvGrpSpPr>
              <a:grpSpLocks/>
            </p:cNvGrpSpPr>
            <p:nvPr/>
          </p:nvGrpSpPr>
          <p:grpSpPr bwMode="auto">
            <a:xfrm>
              <a:off x="2165" y="1492"/>
              <a:ext cx="1398" cy="434"/>
              <a:chOff x="2165" y="1492"/>
              <a:chExt cx="1398" cy="434"/>
            </a:xfrm>
          </p:grpSpPr>
          <p:grpSp>
            <p:nvGrpSpPr>
              <p:cNvPr id="130069" name="Group 44"/>
              <p:cNvGrpSpPr>
                <a:grpSpLocks/>
              </p:cNvGrpSpPr>
              <p:nvPr/>
            </p:nvGrpSpPr>
            <p:grpSpPr bwMode="auto">
              <a:xfrm>
                <a:off x="2272" y="1623"/>
                <a:ext cx="1291" cy="303"/>
                <a:chOff x="1967" y="1554"/>
                <a:chExt cx="1596" cy="372"/>
              </a:xfrm>
            </p:grpSpPr>
            <p:sp>
              <p:nvSpPr>
                <p:cNvPr id="130071" name="Line 45"/>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0072" name="Text Box 46"/>
                <p:cNvSpPr txBox="1">
                  <a:spLocks noChangeArrowheads="1"/>
                </p:cNvSpPr>
                <p:nvPr/>
              </p:nvSpPr>
              <p:spPr bwMode="auto">
                <a:xfrm rot="706751">
                  <a:off x="2358" y="1580"/>
                  <a:ext cx="892"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latin typeface="Arial" charset="0"/>
                    </a:rPr>
                    <a:t>SYN(seq=x)</a:t>
                  </a:r>
                  <a:endParaRPr lang="en-US" altLang="x-none" sz="1000">
                    <a:latin typeface="Times New Roman" charset="0"/>
                  </a:endParaRPr>
                </a:p>
              </p:txBody>
            </p:sp>
          </p:grpSp>
          <p:sp>
            <p:nvSpPr>
              <p:cNvPr id="130070" name="AutoShape 47"/>
              <p:cNvSpPr>
                <a:spLocks noChangeArrowheads="1"/>
              </p:cNvSpPr>
              <p:nvPr/>
            </p:nvSpPr>
            <p:spPr bwMode="auto">
              <a:xfrm>
                <a:off x="2165" y="1492"/>
                <a:ext cx="298" cy="277"/>
              </a:xfrm>
              <a:prstGeom prst="sun">
                <a:avLst>
                  <a:gd name="adj" fmla="val 25000"/>
                </a:avLst>
              </a:prstGeom>
              <a:solidFill>
                <a:schemeClr val="accent2"/>
              </a:solidFill>
              <a:ln w="9525">
                <a:solidFill>
                  <a:schemeClr val="tx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latin typeface="Times New Roman" charset="0"/>
                </a:endParaRPr>
              </a:p>
            </p:txBody>
          </p:sp>
        </p:grpSp>
        <p:sp>
          <p:nvSpPr>
            <p:cNvPr id="130061" name="Text Box 48"/>
            <p:cNvSpPr txBox="1">
              <a:spLocks noChangeArrowheads="1"/>
            </p:cNvSpPr>
            <p:nvPr/>
          </p:nvSpPr>
          <p:spPr bwMode="auto">
            <a:xfrm>
              <a:off x="3578" y="1785"/>
              <a:ext cx="69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latin typeface="Times New Roman" charset="0"/>
                </a:rPr>
                <a:t>accept?</a:t>
              </a:r>
            </a:p>
          </p:txBody>
        </p:sp>
        <p:sp>
          <p:nvSpPr>
            <p:cNvPr id="130062" name="Text Box 49"/>
            <p:cNvSpPr txBox="1">
              <a:spLocks noChangeArrowheads="1"/>
            </p:cNvSpPr>
            <p:nvPr/>
          </p:nvSpPr>
          <p:spPr bwMode="auto">
            <a:xfrm>
              <a:off x="1162" y="2367"/>
              <a:ext cx="708"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latin typeface="Times New Roman" charset="0"/>
                </a:rPr>
                <a:t>no such</a:t>
              </a:r>
              <a:br>
                <a:rPr lang="en-US" altLang="x-none" sz="2400">
                  <a:latin typeface="Times New Roman" charset="0"/>
                </a:rPr>
              </a:br>
              <a:r>
                <a:rPr lang="en-US" altLang="x-none" sz="2400">
                  <a:latin typeface="Times New Roman" charset="0"/>
                </a:rPr>
                <a:t>request</a:t>
              </a:r>
            </a:p>
          </p:txBody>
        </p:sp>
        <p:sp>
          <p:nvSpPr>
            <p:cNvPr id="130063" name="Text Box 50"/>
            <p:cNvSpPr txBox="1">
              <a:spLocks noChangeArrowheads="1"/>
            </p:cNvSpPr>
            <p:nvPr/>
          </p:nvSpPr>
          <p:spPr bwMode="auto">
            <a:xfrm>
              <a:off x="3583" y="2945"/>
              <a:ext cx="5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latin typeface="Times New Roman" charset="0"/>
                </a:rPr>
                <a:t>reject</a:t>
              </a:r>
            </a:p>
          </p:txBody>
        </p:sp>
        <p:grpSp>
          <p:nvGrpSpPr>
            <p:cNvPr id="130064" name="Group 51"/>
            <p:cNvGrpSpPr>
              <a:grpSpLocks/>
            </p:cNvGrpSpPr>
            <p:nvPr/>
          </p:nvGrpSpPr>
          <p:grpSpPr bwMode="auto">
            <a:xfrm>
              <a:off x="2178" y="2650"/>
              <a:ext cx="1398" cy="434"/>
              <a:chOff x="2165" y="1492"/>
              <a:chExt cx="1398" cy="434"/>
            </a:xfrm>
          </p:grpSpPr>
          <p:grpSp>
            <p:nvGrpSpPr>
              <p:cNvPr id="130065" name="Group 52"/>
              <p:cNvGrpSpPr>
                <a:grpSpLocks/>
              </p:cNvGrpSpPr>
              <p:nvPr/>
            </p:nvGrpSpPr>
            <p:grpSpPr bwMode="auto">
              <a:xfrm>
                <a:off x="2272" y="1623"/>
                <a:ext cx="1291" cy="303"/>
                <a:chOff x="1967" y="1554"/>
                <a:chExt cx="1596" cy="372"/>
              </a:xfrm>
            </p:grpSpPr>
            <p:sp>
              <p:nvSpPr>
                <p:cNvPr id="130067" name="Line 53"/>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0068" name="Text Box 54"/>
                <p:cNvSpPr txBox="1">
                  <a:spLocks noChangeArrowheads="1"/>
                </p:cNvSpPr>
                <p:nvPr/>
              </p:nvSpPr>
              <p:spPr bwMode="auto">
                <a:xfrm rot="706751">
                  <a:off x="2358" y="1580"/>
                  <a:ext cx="892"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latin typeface="Arial" charset="0"/>
                    </a:rPr>
                    <a:t>ACK(seq=</a:t>
                  </a:r>
                  <a:r>
                    <a:rPr lang="en-US" altLang="x-none" sz="1400" b="1">
                      <a:solidFill>
                        <a:srgbClr val="FF0000"/>
                      </a:solidFill>
                      <a:latin typeface="Arial" charset="0"/>
                    </a:rPr>
                    <a:t>z</a:t>
                  </a:r>
                  <a:r>
                    <a:rPr lang="en-US" altLang="x-none" sz="1400">
                      <a:latin typeface="Arial" charset="0"/>
                    </a:rPr>
                    <a:t>)</a:t>
                  </a:r>
                  <a:endParaRPr lang="en-US" altLang="x-none" sz="1000">
                    <a:latin typeface="Times New Roman" charset="0"/>
                  </a:endParaRPr>
                </a:p>
              </p:txBody>
            </p:sp>
          </p:grpSp>
          <p:sp>
            <p:nvSpPr>
              <p:cNvPr id="130066" name="AutoShape 55"/>
              <p:cNvSpPr>
                <a:spLocks noChangeArrowheads="1"/>
              </p:cNvSpPr>
              <p:nvPr/>
            </p:nvSpPr>
            <p:spPr bwMode="auto">
              <a:xfrm>
                <a:off x="2165" y="1492"/>
                <a:ext cx="298" cy="277"/>
              </a:xfrm>
              <a:prstGeom prst="sun">
                <a:avLst>
                  <a:gd name="adj" fmla="val 25000"/>
                </a:avLst>
              </a:prstGeom>
              <a:solidFill>
                <a:schemeClr val="accent2"/>
              </a:solidFill>
              <a:ln w="9525">
                <a:solidFill>
                  <a:schemeClr val="tx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latin typeface="Times New Roman" charset="0"/>
                </a:endParaRPr>
              </a:p>
            </p:txBody>
          </p:sp>
        </p:grpSp>
      </p:grpSp>
    </p:spTree>
    <p:extLst>
      <p:ext uri="{BB962C8B-B14F-4D97-AF65-F5344CB8AC3E}">
        <p14:creationId xmlns:p14="http://schemas.microsoft.com/office/powerpoint/2010/main" val="1100517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a:xfrm>
            <a:off x="533400" y="228600"/>
            <a:ext cx="8145463" cy="1143000"/>
          </a:xfrm>
        </p:spPr>
        <p:txBody>
          <a:bodyPr/>
          <a:lstStyle/>
          <a:p>
            <a:r>
              <a:rPr lang="en-US" altLang="x-none" sz="3600">
                <a:ea typeface="ＭＳ Ｐゴシック" charset="-128"/>
              </a:rPr>
              <a:t>rdt3.0: </a:t>
            </a:r>
            <a:r>
              <a:rPr lang="en-US" altLang="zh-CN" sz="3600">
                <a:ea typeface="宋体" charset="-122"/>
              </a:rPr>
              <a:t>S</a:t>
            </a:r>
            <a:r>
              <a:rPr lang="en-US" altLang="x-none" sz="3600">
                <a:ea typeface="ＭＳ Ｐゴシック" charset="-128"/>
              </a:rPr>
              <a:t>top-and-</a:t>
            </a:r>
            <a:r>
              <a:rPr lang="en-US" altLang="zh-CN" sz="3600">
                <a:ea typeface="宋体" charset="-122"/>
              </a:rPr>
              <a:t>W</a:t>
            </a:r>
            <a:r>
              <a:rPr lang="en-US" altLang="x-none" sz="3600">
                <a:ea typeface="ＭＳ Ｐゴシック" charset="-128"/>
              </a:rPr>
              <a:t>ait </a:t>
            </a:r>
            <a:r>
              <a:rPr lang="en-US" altLang="zh-CN" sz="3600">
                <a:ea typeface="宋体" charset="-122"/>
              </a:rPr>
              <a:t>Performance</a:t>
            </a:r>
            <a:endParaRPr lang="en-US" altLang="x-none" sz="3600">
              <a:ea typeface="ＭＳ Ｐゴシック" charset="-128"/>
            </a:endParaRPr>
          </a:p>
        </p:txBody>
      </p:sp>
      <p:sp>
        <p:nvSpPr>
          <p:cNvPr id="80898" name="Line 3"/>
          <p:cNvSpPr>
            <a:spLocks noChangeShapeType="1"/>
          </p:cNvSpPr>
          <p:nvPr/>
        </p:nvSpPr>
        <p:spPr bwMode="auto">
          <a:xfrm>
            <a:off x="3557588" y="2001838"/>
            <a:ext cx="2227262" cy="92233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899" name="Text Box 4"/>
          <p:cNvSpPr txBox="1">
            <a:spLocks noChangeArrowheads="1"/>
          </p:cNvSpPr>
          <p:nvPr/>
        </p:nvSpPr>
        <p:spPr bwMode="auto">
          <a:xfrm>
            <a:off x="233363" y="1797050"/>
            <a:ext cx="3232150" cy="3524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r"/>
            <a:r>
              <a:rPr lang="en-US" altLang="x-none" sz="1600">
                <a:solidFill>
                  <a:srgbClr val="000000"/>
                </a:solidFill>
                <a:latin typeface="Arial" charset="0"/>
              </a:rPr>
              <a:t>first packet bit transmitted, t = 0</a:t>
            </a:r>
          </a:p>
        </p:txBody>
      </p:sp>
      <p:sp>
        <p:nvSpPr>
          <p:cNvPr id="80900" name="Line 5"/>
          <p:cNvSpPr>
            <a:spLocks noChangeShapeType="1"/>
          </p:cNvSpPr>
          <p:nvPr/>
        </p:nvSpPr>
        <p:spPr bwMode="auto">
          <a:xfrm>
            <a:off x="3546475" y="1782763"/>
            <a:ext cx="23813" cy="291306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01" name="Line 6"/>
          <p:cNvSpPr>
            <a:spLocks noChangeShapeType="1"/>
          </p:cNvSpPr>
          <p:nvPr/>
        </p:nvSpPr>
        <p:spPr bwMode="auto">
          <a:xfrm>
            <a:off x="5773738" y="1795463"/>
            <a:ext cx="22225" cy="289083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02" name="Text Box 7"/>
          <p:cNvSpPr txBox="1">
            <a:spLocks noChangeArrowheads="1"/>
          </p:cNvSpPr>
          <p:nvPr/>
        </p:nvSpPr>
        <p:spPr bwMode="auto">
          <a:xfrm>
            <a:off x="3017838" y="1446213"/>
            <a:ext cx="885825" cy="3508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r"/>
            <a:r>
              <a:rPr lang="en-US" altLang="x-none" sz="1600">
                <a:solidFill>
                  <a:srgbClr val="000000"/>
                </a:solidFill>
                <a:latin typeface="Arial" charset="0"/>
              </a:rPr>
              <a:t>sender</a:t>
            </a:r>
            <a:endParaRPr lang="en-US" altLang="x-none" sz="1600">
              <a:solidFill>
                <a:srgbClr val="000000"/>
              </a:solidFill>
            </a:endParaRPr>
          </a:p>
        </p:txBody>
      </p:sp>
      <p:sp>
        <p:nvSpPr>
          <p:cNvPr id="80903" name="Text Box 8"/>
          <p:cNvSpPr txBox="1">
            <a:spLocks noChangeArrowheads="1"/>
          </p:cNvSpPr>
          <p:nvPr/>
        </p:nvSpPr>
        <p:spPr bwMode="auto">
          <a:xfrm>
            <a:off x="5195888" y="1446213"/>
            <a:ext cx="946150" cy="3508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r"/>
            <a:r>
              <a:rPr lang="en-US" altLang="x-none" sz="1600">
                <a:solidFill>
                  <a:srgbClr val="000000"/>
                </a:solidFill>
                <a:latin typeface="Arial" charset="0"/>
              </a:rPr>
              <a:t>receiver</a:t>
            </a:r>
            <a:endParaRPr lang="en-US" altLang="x-none" sz="1600">
              <a:solidFill>
                <a:srgbClr val="000000"/>
              </a:solidFill>
            </a:endParaRPr>
          </a:p>
        </p:txBody>
      </p:sp>
      <p:sp>
        <p:nvSpPr>
          <p:cNvPr id="80904" name="Line 9"/>
          <p:cNvSpPr>
            <a:spLocks noChangeShapeType="1"/>
          </p:cNvSpPr>
          <p:nvPr/>
        </p:nvSpPr>
        <p:spPr bwMode="auto">
          <a:xfrm>
            <a:off x="3570288" y="1997075"/>
            <a:ext cx="2190750" cy="317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05" name="Line 10"/>
          <p:cNvSpPr>
            <a:spLocks noChangeShapeType="1"/>
          </p:cNvSpPr>
          <p:nvPr/>
        </p:nvSpPr>
        <p:spPr bwMode="auto">
          <a:xfrm>
            <a:off x="3575050" y="4108450"/>
            <a:ext cx="2192338"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06" name="Line 11"/>
          <p:cNvSpPr>
            <a:spLocks noChangeShapeType="1"/>
          </p:cNvSpPr>
          <p:nvPr/>
        </p:nvSpPr>
        <p:spPr bwMode="auto">
          <a:xfrm flipV="1">
            <a:off x="3575050" y="3165475"/>
            <a:ext cx="2209800" cy="92233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07" name="Freeform 12"/>
          <p:cNvSpPr>
            <a:spLocks/>
          </p:cNvSpPr>
          <p:nvPr/>
        </p:nvSpPr>
        <p:spPr bwMode="auto">
          <a:xfrm>
            <a:off x="3552825" y="1995488"/>
            <a:ext cx="2232025" cy="1155700"/>
          </a:xfrm>
          <a:custGeom>
            <a:avLst/>
            <a:gdLst>
              <a:gd name="T0" fmla="*/ 0 w 2902"/>
              <a:gd name="T1" fmla="*/ 0 h 1185"/>
              <a:gd name="T2" fmla="*/ 2147483647 w 2902"/>
              <a:gd name="T3" fmla="*/ 2147483647 h 1185"/>
              <a:gd name="T4" fmla="*/ 2147483647 w 2902"/>
              <a:gd name="T5" fmla="*/ 2147483647 h 1185"/>
              <a:gd name="T6" fmla="*/ 0 w 2902"/>
              <a:gd name="T7" fmla="*/ 2147483647 h 1185"/>
              <a:gd name="T8" fmla="*/ 0 w 2902"/>
              <a:gd name="T9" fmla="*/ 0 h 1185"/>
              <a:gd name="T10" fmla="*/ 0 60000 65536"/>
              <a:gd name="T11" fmla="*/ 0 60000 65536"/>
              <a:gd name="T12" fmla="*/ 0 60000 65536"/>
              <a:gd name="T13" fmla="*/ 0 60000 65536"/>
              <a:gd name="T14" fmla="*/ 0 60000 65536"/>
              <a:gd name="T15" fmla="*/ 0 w 2902"/>
              <a:gd name="T16" fmla="*/ 0 h 1185"/>
              <a:gd name="T17" fmla="*/ 2902 w 2902"/>
              <a:gd name="T18" fmla="*/ 1185 h 1185"/>
            </a:gdLst>
            <a:ahLst/>
            <a:cxnLst>
              <a:cxn ang="T10">
                <a:pos x="T0" y="T1"/>
              </a:cxn>
              <a:cxn ang="T11">
                <a:pos x="T2" y="T3"/>
              </a:cxn>
              <a:cxn ang="T12">
                <a:pos x="T4" y="T5"/>
              </a:cxn>
              <a:cxn ang="T13">
                <a:pos x="T6" y="T7"/>
              </a:cxn>
              <a:cxn ang="T14">
                <a:pos x="T8" y="T9"/>
              </a:cxn>
            </a:cxnLst>
            <a:rect l="T15" t="T16" r="T17" b="T18"/>
            <a:pathLst>
              <a:path w="2902" h="1185">
                <a:moveTo>
                  <a:pt x="0" y="0"/>
                </a:moveTo>
                <a:lnTo>
                  <a:pt x="2895" y="937"/>
                </a:lnTo>
                <a:lnTo>
                  <a:pt x="2902" y="1185"/>
                </a:lnTo>
                <a:lnTo>
                  <a:pt x="0" y="247"/>
                </a:lnTo>
                <a:lnTo>
                  <a:pt x="0" y="0"/>
                </a:lnTo>
                <a:close/>
              </a:path>
            </a:pathLst>
          </a:custGeom>
          <a:solidFill>
            <a:srgbClr val="00CCFF"/>
          </a:solidFill>
          <a:ln w="9525">
            <a:solidFill>
              <a:srgbClr val="000000"/>
            </a:solidFill>
            <a:round/>
            <a:headEnd/>
            <a:tailEnd/>
          </a:ln>
        </p:spPr>
        <p:txBody>
          <a:bodyPr/>
          <a:lstStyle/>
          <a:p>
            <a:pPr algn="ctr" defTabSz="914400" eaLnBrk="0" hangingPunct="0"/>
            <a:endParaRPr lang="en-US">
              <a:solidFill>
                <a:srgbClr val="000000"/>
              </a:solidFill>
              <a:latin typeface="Times New Roman" charset="0"/>
            </a:endParaRPr>
          </a:p>
        </p:txBody>
      </p:sp>
      <p:sp>
        <p:nvSpPr>
          <p:cNvPr id="80908" name="Line 13"/>
          <p:cNvSpPr>
            <a:spLocks noChangeShapeType="1"/>
          </p:cNvSpPr>
          <p:nvPr/>
        </p:nvSpPr>
        <p:spPr bwMode="auto">
          <a:xfrm flipH="1">
            <a:off x="3408363" y="1995488"/>
            <a:ext cx="13176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09" name="Line 14"/>
          <p:cNvSpPr>
            <a:spLocks noChangeShapeType="1"/>
          </p:cNvSpPr>
          <p:nvPr/>
        </p:nvSpPr>
        <p:spPr bwMode="auto">
          <a:xfrm flipH="1">
            <a:off x="3408363" y="2236788"/>
            <a:ext cx="13176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10" name="Line 15"/>
          <p:cNvSpPr>
            <a:spLocks noChangeShapeType="1"/>
          </p:cNvSpPr>
          <p:nvPr/>
        </p:nvSpPr>
        <p:spPr bwMode="auto">
          <a:xfrm flipH="1">
            <a:off x="3419475" y="4095750"/>
            <a:ext cx="13335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11" name="Text Box 16"/>
          <p:cNvSpPr txBox="1">
            <a:spLocks noChangeArrowheads="1"/>
          </p:cNvSpPr>
          <p:nvPr/>
        </p:nvSpPr>
        <p:spPr bwMode="auto">
          <a:xfrm>
            <a:off x="2755900" y="2968625"/>
            <a:ext cx="847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r"/>
            <a:r>
              <a:rPr lang="en-US" altLang="x-none" sz="1600">
                <a:solidFill>
                  <a:srgbClr val="FF0000"/>
                </a:solidFill>
                <a:latin typeface="Arial" charset="0"/>
              </a:rPr>
              <a:t>RTT</a:t>
            </a:r>
            <a:r>
              <a:rPr lang="en-US" altLang="x-none" sz="1000">
                <a:solidFill>
                  <a:srgbClr val="000000"/>
                </a:solidFill>
                <a:latin typeface="Arial" charset="0"/>
              </a:rPr>
              <a:t> </a:t>
            </a:r>
            <a:endParaRPr lang="en-US" altLang="x-none">
              <a:solidFill>
                <a:srgbClr val="000000"/>
              </a:solidFill>
            </a:endParaRPr>
          </a:p>
        </p:txBody>
      </p:sp>
      <p:sp>
        <p:nvSpPr>
          <p:cNvPr id="80912" name="Line 17"/>
          <p:cNvSpPr>
            <a:spLocks noChangeShapeType="1"/>
          </p:cNvSpPr>
          <p:nvPr/>
        </p:nvSpPr>
        <p:spPr bwMode="auto">
          <a:xfrm>
            <a:off x="3443288" y="3276600"/>
            <a:ext cx="11112" cy="81121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13" name="Line 18"/>
          <p:cNvSpPr>
            <a:spLocks noChangeShapeType="1"/>
          </p:cNvSpPr>
          <p:nvPr/>
        </p:nvSpPr>
        <p:spPr bwMode="auto">
          <a:xfrm flipV="1">
            <a:off x="3448050" y="2259013"/>
            <a:ext cx="3175" cy="7683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14" name="Text Box 19"/>
          <p:cNvSpPr txBox="1">
            <a:spLocks noChangeArrowheads="1"/>
          </p:cNvSpPr>
          <p:nvPr/>
        </p:nvSpPr>
        <p:spPr bwMode="auto">
          <a:xfrm>
            <a:off x="0" y="2074863"/>
            <a:ext cx="346551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r"/>
            <a:r>
              <a:rPr lang="en-US" altLang="x-none" sz="1600">
                <a:solidFill>
                  <a:srgbClr val="000000"/>
                </a:solidFill>
                <a:latin typeface="Arial" charset="0"/>
              </a:rPr>
              <a:t>last packet bit transmitted, </a:t>
            </a:r>
            <a:r>
              <a:rPr lang="en-US" altLang="x-none" sz="1600">
                <a:solidFill>
                  <a:srgbClr val="FF0000"/>
                </a:solidFill>
                <a:latin typeface="Arial" charset="0"/>
              </a:rPr>
              <a:t>t = L / R</a:t>
            </a:r>
            <a:endParaRPr lang="en-US" altLang="x-none" sz="1600">
              <a:solidFill>
                <a:srgbClr val="FF0000"/>
              </a:solidFill>
            </a:endParaRPr>
          </a:p>
        </p:txBody>
      </p:sp>
      <p:sp>
        <p:nvSpPr>
          <p:cNvPr id="80915" name="Line 20"/>
          <p:cNvSpPr>
            <a:spLocks noChangeShapeType="1"/>
          </p:cNvSpPr>
          <p:nvPr/>
        </p:nvSpPr>
        <p:spPr bwMode="auto">
          <a:xfrm flipH="1">
            <a:off x="5761038" y="2909888"/>
            <a:ext cx="13335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16" name="Text Box 21"/>
          <p:cNvSpPr txBox="1">
            <a:spLocks noChangeArrowheads="1"/>
          </p:cNvSpPr>
          <p:nvPr/>
        </p:nvSpPr>
        <p:spPr bwMode="auto">
          <a:xfrm>
            <a:off x="5842000" y="2733675"/>
            <a:ext cx="2425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sz="1600">
                <a:solidFill>
                  <a:srgbClr val="000000"/>
                </a:solidFill>
                <a:latin typeface="Arial" charset="0"/>
              </a:rPr>
              <a:t>first packet bit arrives</a:t>
            </a:r>
            <a:endParaRPr lang="en-US" altLang="x-none" sz="1600">
              <a:solidFill>
                <a:srgbClr val="000000"/>
              </a:solidFill>
            </a:endParaRPr>
          </a:p>
        </p:txBody>
      </p:sp>
      <p:sp>
        <p:nvSpPr>
          <p:cNvPr id="80917" name="Line 22"/>
          <p:cNvSpPr>
            <a:spLocks noChangeShapeType="1"/>
          </p:cNvSpPr>
          <p:nvPr/>
        </p:nvSpPr>
        <p:spPr bwMode="auto">
          <a:xfrm>
            <a:off x="5784850" y="3159125"/>
            <a:ext cx="127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18" name="Text Box 23"/>
          <p:cNvSpPr txBox="1">
            <a:spLocks noChangeArrowheads="1"/>
          </p:cNvSpPr>
          <p:nvPr/>
        </p:nvSpPr>
        <p:spPr bwMode="auto">
          <a:xfrm>
            <a:off x="5848350" y="2986088"/>
            <a:ext cx="3114675" cy="56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sz="1600">
                <a:solidFill>
                  <a:srgbClr val="000000"/>
                </a:solidFill>
                <a:latin typeface="Arial" charset="0"/>
              </a:rPr>
              <a:t>last packet bit arrives, send ACK</a:t>
            </a:r>
            <a:endParaRPr lang="en-US" altLang="x-none" sz="1600">
              <a:solidFill>
                <a:srgbClr val="000000"/>
              </a:solidFill>
            </a:endParaRPr>
          </a:p>
        </p:txBody>
      </p:sp>
      <p:sp>
        <p:nvSpPr>
          <p:cNvPr id="80919" name="Text Box 24"/>
          <p:cNvSpPr txBox="1">
            <a:spLocks noChangeArrowheads="1"/>
          </p:cNvSpPr>
          <p:nvPr/>
        </p:nvSpPr>
        <p:spPr bwMode="auto">
          <a:xfrm>
            <a:off x="825500" y="3768725"/>
            <a:ext cx="26860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algn="r"/>
            <a:r>
              <a:rPr lang="en-US" altLang="x-none" sz="1600">
                <a:solidFill>
                  <a:srgbClr val="000000"/>
                </a:solidFill>
                <a:latin typeface="Arial" charset="0"/>
              </a:rPr>
              <a:t>ACK arrives, send next </a:t>
            </a:r>
          </a:p>
          <a:p>
            <a:pPr algn="r"/>
            <a:r>
              <a:rPr lang="en-US" altLang="x-none" sz="1600">
                <a:solidFill>
                  <a:srgbClr val="000000"/>
                </a:solidFill>
                <a:latin typeface="Arial" charset="0"/>
              </a:rPr>
              <a:t>packet, </a:t>
            </a:r>
            <a:r>
              <a:rPr lang="en-US" altLang="x-none" sz="1600">
                <a:solidFill>
                  <a:srgbClr val="FF0000"/>
                </a:solidFill>
                <a:latin typeface="Arial" charset="0"/>
              </a:rPr>
              <a:t>t = RTT + L / R</a:t>
            </a:r>
            <a:endParaRPr lang="en-US" altLang="x-none" sz="1600">
              <a:solidFill>
                <a:srgbClr val="FF0000"/>
              </a:solidFill>
            </a:endParaRPr>
          </a:p>
        </p:txBody>
      </p:sp>
      <p:sp>
        <p:nvSpPr>
          <p:cNvPr id="80920" name="Freeform 25"/>
          <p:cNvSpPr>
            <a:spLocks/>
          </p:cNvSpPr>
          <p:nvPr/>
        </p:nvSpPr>
        <p:spPr bwMode="auto">
          <a:xfrm>
            <a:off x="3570288" y="4103688"/>
            <a:ext cx="1419225" cy="577850"/>
          </a:xfrm>
          <a:custGeom>
            <a:avLst/>
            <a:gdLst>
              <a:gd name="T0" fmla="*/ 0 w 1845"/>
              <a:gd name="T1" fmla="*/ 0 h 592"/>
              <a:gd name="T2" fmla="*/ 2147483647 w 1845"/>
              <a:gd name="T3" fmla="*/ 2147483647 h 592"/>
              <a:gd name="T4" fmla="*/ 2147483647 w 1845"/>
              <a:gd name="T5" fmla="*/ 2147483647 h 592"/>
              <a:gd name="T6" fmla="*/ 0 w 1845"/>
              <a:gd name="T7" fmla="*/ 2147483647 h 592"/>
              <a:gd name="T8" fmla="*/ 0 w 1845"/>
              <a:gd name="T9" fmla="*/ 0 h 592"/>
              <a:gd name="T10" fmla="*/ 0 60000 65536"/>
              <a:gd name="T11" fmla="*/ 0 60000 65536"/>
              <a:gd name="T12" fmla="*/ 0 60000 65536"/>
              <a:gd name="T13" fmla="*/ 0 60000 65536"/>
              <a:gd name="T14" fmla="*/ 0 60000 65536"/>
              <a:gd name="T15" fmla="*/ 0 w 1845"/>
              <a:gd name="T16" fmla="*/ 0 h 592"/>
              <a:gd name="T17" fmla="*/ 1845 w 1845"/>
              <a:gd name="T18" fmla="*/ 592 h 592"/>
            </a:gdLst>
            <a:ahLst/>
            <a:cxnLst>
              <a:cxn ang="T10">
                <a:pos x="T0" y="T1"/>
              </a:cxn>
              <a:cxn ang="T11">
                <a:pos x="T2" y="T3"/>
              </a:cxn>
              <a:cxn ang="T12">
                <a:pos x="T4" y="T5"/>
              </a:cxn>
              <a:cxn ang="T13">
                <a:pos x="T6" y="T7"/>
              </a:cxn>
              <a:cxn ang="T14">
                <a:pos x="T8" y="T9"/>
              </a:cxn>
            </a:cxnLst>
            <a:rect l="T15" t="T16" r="T17" b="T18"/>
            <a:pathLst>
              <a:path w="1845" h="592">
                <a:moveTo>
                  <a:pt x="0" y="0"/>
                </a:moveTo>
                <a:lnTo>
                  <a:pt x="1845" y="592"/>
                </a:lnTo>
                <a:lnTo>
                  <a:pt x="1095" y="592"/>
                </a:lnTo>
                <a:lnTo>
                  <a:pt x="0" y="247"/>
                </a:lnTo>
                <a:lnTo>
                  <a:pt x="0" y="0"/>
                </a:lnTo>
                <a:close/>
              </a:path>
            </a:pathLst>
          </a:custGeom>
          <a:gradFill rotWithShape="1">
            <a:gsLst>
              <a:gs pos="0">
                <a:srgbClr val="00CCFF"/>
              </a:gs>
              <a:gs pos="100000">
                <a:srgbClr val="FFFF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defTabSz="914400" eaLnBrk="0" hangingPunct="0"/>
            <a:endParaRPr lang="en-US">
              <a:solidFill>
                <a:srgbClr val="000000"/>
              </a:solidFill>
              <a:latin typeface="Times New Roman" charset="0"/>
            </a:endParaRPr>
          </a:p>
        </p:txBody>
      </p:sp>
      <p:grpSp>
        <p:nvGrpSpPr>
          <p:cNvPr id="80921" name="Group 26"/>
          <p:cNvGrpSpPr>
            <a:grpSpLocks/>
          </p:cNvGrpSpPr>
          <p:nvPr/>
        </p:nvGrpSpPr>
        <p:grpSpPr bwMode="auto">
          <a:xfrm>
            <a:off x="3563938" y="4095750"/>
            <a:ext cx="1281112" cy="534988"/>
            <a:chOff x="12315" y="13225"/>
            <a:chExt cx="2775" cy="913"/>
          </a:xfrm>
        </p:grpSpPr>
        <p:sp>
          <p:nvSpPr>
            <p:cNvPr id="80926" name="Line 27"/>
            <p:cNvSpPr>
              <a:spLocks noChangeShapeType="1"/>
            </p:cNvSpPr>
            <p:nvPr/>
          </p:nvSpPr>
          <p:spPr bwMode="auto">
            <a:xfrm>
              <a:off x="12315" y="13225"/>
              <a:ext cx="1587" cy="5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27" name="Line 28"/>
            <p:cNvSpPr>
              <a:spLocks noChangeShapeType="1"/>
            </p:cNvSpPr>
            <p:nvPr/>
          </p:nvSpPr>
          <p:spPr bwMode="auto">
            <a:xfrm>
              <a:off x="13915" y="13737"/>
              <a:ext cx="1175" cy="401"/>
            </a:xfrm>
            <a:prstGeom prst="line">
              <a:avLst/>
            </a:prstGeom>
            <a:noFill/>
            <a:ln w="9525">
              <a:solidFill>
                <a:srgbClr val="000000"/>
              </a:solidFill>
              <a:prstDash val="sysDot"/>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grpSp>
      <p:sp>
        <p:nvSpPr>
          <p:cNvPr id="80922" name="Line 29"/>
          <p:cNvSpPr>
            <a:spLocks noChangeShapeType="1"/>
          </p:cNvSpPr>
          <p:nvPr/>
        </p:nvSpPr>
        <p:spPr bwMode="auto">
          <a:xfrm>
            <a:off x="3563938" y="4337050"/>
            <a:ext cx="317500" cy="1238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23" name="Line 30"/>
          <p:cNvSpPr>
            <a:spLocks noChangeShapeType="1"/>
          </p:cNvSpPr>
          <p:nvPr/>
        </p:nvSpPr>
        <p:spPr bwMode="auto">
          <a:xfrm>
            <a:off x="3887788" y="4460875"/>
            <a:ext cx="541337" cy="234950"/>
          </a:xfrm>
          <a:prstGeom prst="line">
            <a:avLst/>
          </a:prstGeom>
          <a:noFill/>
          <a:ln w="9525">
            <a:solidFill>
              <a:srgbClr val="000000"/>
            </a:solidFill>
            <a:prstDash val="sysDot"/>
            <a:round/>
            <a:headEnd/>
            <a:tailEnd/>
          </a:ln>
          <a:extLst>
            <a:ext uri="{909E8E84-426E-40DD-AFC4-6F175D3DCCD1}">
              <a14:hiddenFill xmlns:a14="http://schemas.microsoft.com/office/drawing/2010/main">
                <a:noFill/>
              </a14:hiddenFill>
            </a:ext>
          </a:extLst>
        </p:spPr>
        <p:txBody>
          <a:bodyPr/>
          <a:lstStyle/>
          <a:p>
            <a:pPr algn="ctr" defTabSz="914400" eaLnBrk="0" hangingPunct="0"/>
            <a:endParaRPr lang="en-US">
              <a:solidFill>
                <a:srgbClr val="000000"/>
              </a:solidFill>
              <a:latin typeface="Times New Roman" charset="0"/>
            </a:endParaRPr>
          </a:p>
        </p:txBody>
      </p:sp>
      <p:sp>
        <p:nvSpPr>
          <p:cNvPr id="80924" name="Rectangle 32"/>
          <p:cNvSpPr>
            <a:spLocks noChangeArrowheads="1"/>
          </p:cNvSpPr>
          <p:nvPr/>
        </p:nvSpPr>
        <p:spPr bwMode="auto">
          <a:xfrm>
            <a:off x="-304800" y="5416550"/>
            <a:ext cx="89579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defTabSz="912813">
              <a:defRPr sz="2400">
                <a:solidFill>
                  <a:schemeClr val="tx1"/>
                </a:solidFill>
                <a:latin typeface="Times New Roman" charset="0"/>
                <a:ea typeface="ＭＳ Ｐゴシック" charset="-128"/>
              </a:defRPr>
            </a:lvl1pPr>
            <a:lvl2pPr marL="455613" indent="1588"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pPr lvl="1">
              <a:spcBef>
                <a:spcPct val="20000"/>
              </a:spcBef>
              <a:buClr>
                <a:srgbClr val="3333CC"/>
              </a:buClr>
              <a:buSzPct val="75000"/>
              <a:buFont typeface="ZapfDingbats" charset="0"/>
              <a:buNone/>
            </a:pPr>
            <a:r>
              <a:rPr lang="en-US" altLang="zh-CN" dirty="0">
                <a:solidFill>
                  <a:srgbClr val="000000"/>
                </a:solidFill>
                <a:latin typeface="Arial" charset="0"/>
                <a:ea typeface="宋体" charset="-122"/>
              </a:rPr>
              <a:t>What is </a:t>
            </a:r>
            <a:r>
              <a:rPr lang="en-US" altLang="x-none" dirty="0" err="1">
                <a:solidFill>
                  <a:srgbClr val="000000"/>
                </a:solidFill>
                <a:latin typeface="Arial" charset="0"/>
              </a:rPr>
              <a:t>U</a:t>
            </a:r>
            <a:r>
              <a:rPr lang="en-US" altLang="x-none" baseline="-25000" dirty="0" err="1">
                <a:solidFill>
                  <a:srgbClr val="000000"/>
                </a:solidFill>
                <a:latin typeface="Arial" charset="0"/>
              </a:rPr>
              <a:t>sender</a:t>
            </a:r>
            <a:r>
              <a:rPr lang="en-US" altLang="x-none" dirty="0">
                <a:solidFill>
                  <a:srgbClr val="000000"/>
                </a:solidFill>
                <a:latin typeface="Arial" charset="0"/>
              </a:rPr>
              <a:t>: </a:t>
            </a:r>
            <a:r>
              <a:rPr lang="en-US" altLang="x-none" dirty="0">
                <a:solidFill>
                  <a:srgbClr val="FF0000"/>
                </a:solidFill>
                <a:latin typeface="Arial" charset="0"/>
              </a:rPr>
              <a:t>utilization</a:t>
            </a:r>
            <a:r>
              <a:rPr lang="en-US" altLang="x-none" dirty="0">
                <a:solidFill>
                  <a:srgbClr val="000000"/>
                </a:solidFill>
                <a:latin typeface="Arial" charset="0"/>
              </a:rPr>
              <a:t> – fraction of time link busy sending</a:t>
            </a:r>
            <a:r>
              <a:rPr lang="en-US" altLang="zh-CN" dirty="0">
                <a:solidFill>
                  <a:srgbClr val="000000"/>
                </a:solidFill>
                <a:latin typeface="Arial" charset="0"/>
                <a:ea typeface="宋体" charset="-122"/>
              </a:rPr>
              <a:t>?</a:t>
            </a:r>
            <a:endParaRPr lang="en-US" altLang="x-none" dirty="0">
              <a:solidFill>
                <a:srgbClr val="000000"/>
              </a:solidFill>
              <a:latin typeface="Arial" charset="0"/>
            </a:endParaRPr>
          </a:p>
        </p:txBody>
      </p:sp>
      <p:sp>
        <p:nvSpPr>
          <p:cNvPr id="80925" name="Rectangle 32"/>
          <p:cNvSpPr>
            <a:spLocks noChangeArrowheads="1"/>
          </p:cNvSpPr>
          <p:nvPr/>
        </p:nvSpPr>
        <p:spPr bwMode="auto">
          <a:xfrm>
            <a:off x="215900" y="6027738"/>
            <a:ext cx="8013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12813">
              <a:defRPr sz="2400">
                <a:solidFill>
                  <a:schemeClr val="tx1"/>
                </a:solidFill>
                <a:latin typeface="Times New Roman" charset="0"/>
                <a:ea typeface="ＭＳ Ｐゴシック" charset="-128"/>
              </a:defRPr>
            </a:lvl1pPr>
            <a:lvl2pPr marL="742950" indent="-285750" defTabSz="912813">
              <a:defRPr sz="2400">
                <a:solidFill>
                  <a:schemeClr val="tx1"/>
                </a:solidFill>
                <a:latin typeface="Times New Roman" charset="0"/>
                <a:ea typeface="ＭＳ Ｐゴシック" charset="-128"/>
              </a:defRPr>
            </a:lvl2pPr>
            <a:lvl3pPr marL="1143000" indent="-228600" defTabSz="912813">
              <a:defRPr sz="2400">
                <a:solidFill>
                  <a:schemeClr val="tx1"/>
                </a:solidFill>
                <a:latin typeface="Times New Roman" charset="0"/>
                <a:ea typeface="ＭＳ Ｐゴシック" charset="-128"/>
              </a:defRPr>
            </a:lvl3pPr>
            <a:lvl4pPr marL="1600200" indent="-228600" defTabSz="912813">
              <a:defRPr sz="2400">
                <a:solidFill>
                  <a:schemeClr val="tx1"/>
                </a:solidFill>
                <a:latin typeface="Times New Roman" charset="0"/>
                <a:ea typeface="ＭＳ Ｐゴシック" charset="-128"/>
              </a:defRPr>
            </a:lvl4pPr>
            <a:lvl5pPr marL="2057400" indent="-228600" defTabSz="912813">
              <a:defRPr sz="2400">
                <a:solidFill>
                  <a:schemeClr val="tx1"/>
                </a:solidFill>
                <a:latin typeface="Times New Roman" charset="0"/>
                <a:ea typeface="ＭＳ Ｐゴシック" charset="-128"/>
              </a:defRPr>
            </a:lvl5pPr>
            <a:lvl6pPr marL="25146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algn="ctr" defTabSz="912813"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solidFill>
                  <a:srgbClr val="000000"/>
                </a:solidFill>
                <a:latin typeface="Arial" charset="0"/>
              </a:rPr>
              <a:t>Assume: 1 Gbps link, 15 ms e-e prop. delay, 1KB packet</a:t>
            </a:r>
          </a:p>
        </p:txBody>
      </p:sp>
      <p:sp>
        <p:nvSpPr>
          <p:cNvPr id="35" name="Slide Number Placeholder 4">
            <a:extLst>
              <a:ext uri="{FF2B5EF4-FFF2-40B4-BE49-F238E27FC236}">
                <a16:creationId xmlns:a16="http://schemas.microsoft.com/office/drawing/2014/main" id="{049DB667-433A-D941-A686-6B737A7400CD}"/>
              </a:ext>
            </a:extLst>
          </p:cNvPr>
          <p:cNvSpPr txBox="1">
            <a:spLocks/>
          </p:cNvSpPr>
          <p:nvPr/>
        </p:nvSpPr>
        <p:spPr bwMode="auto">
          <a:xfrm>
            <a:off x="8648700" y="6448425"/>
            <a:ext cx="419100" cy="3429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77" tIns="45582" rIns="91177" bIns="45582" numCol="1" anchor="b" anchorCtr="0" compatLnSpc="1">
            <a:prstTxWarp prst="textNoShape">
              <a:avLst/>
            </a:prstTxWarp>
          </a:bodyPr>
          <a:lstStyle>
            <a:defPPr>
              <a:defRPr lang="en-US"/>
            </a:defPPr>
            <a:lvl1pPr algn="r" rtl="0" eaLnBrk="0" fontAlgn="base" hangingPunct="0">
              <a:spcBef>
                <a:spcPct val="20000"/>
              </a:spcBef>
              <a:spcAft>
                <a:spcPct val="0"/>
              </a:spcAft>
              <a:buClr>
                <a:schemeClr val="accent2"/>
              </a:buClr>
              <a:buSzPct val="85000"/>
              <a:buFont typeface="ZapfDingbats" charset="0"/>
              <a:buChar char="r"/>
              <a:defRPr sz="2800" kern="1200">
                <a:solidFill>
                  <a:schemeClr val="tx1"/>
                </a:solidFill>
                <a:latin typeface="Comic Sans MS" charset="0"/>
                <a:ea typeface="ＭＳ Ｐゴシック" charset="-128"/>
                <a:cs typeface="+mn-cs"/>
              </a:defRPr>
            </a:lvl1pPr>
            <a:lvl2pPr marL="742950" indent="-285750" algn="l" rtl="0" eaLnBrk="0" fontAlgn="base" hangingPunct="0">
              <a:spcBef>
                <a:spcPct val="20000"/>
              </a:spcBef>
              <a:spcAft>
                <a:spcPct val="0"/>
              </a:spcAft>
              <a:buClr>
                <a:schemeClr val="accent2"/>
              </a:buClr>
              <a:buSzPct val="75000"/>
              <a:buFont typeface="ZapfDingbats" charset="0"/>
              <a:buChar char="m"/>
              <a:defRPr sz="2400" kern="1200">
                <a:solidFill>
                  <a:schemeClr val="tx1"/>
                </a:solidFill>
                <a:latin typeface="Comic Sans MS" charset="0"/>
                <a:ea typeface="ＭＳ Ｐゴシック" charset="-128"/>
                <a:cs typeface="+mn-cs"/>
              </a:defRPr>
            </a:lvl2pPr>
            <a:lvl3pPr marL="1143000" indent="-228600" algn="l" rtl="0" eaLnBrk="0" fontAlgn="base" hangingPunct="0">
              <a:spcBef>
                <a:spcPct val="20000"/>
              </a:spcBef>
              <a:spcAft>
                <a:spcPct val="0"/>
              </a:spcAft>
              <a:buChar char="•"/>
              <a:defRPr sz="2000" kern="1200">
                <a:solidFill>
                  <a:schemeClr val="tx1"/>
                </a:solidFill>
                <a:latin typeface="Comic Sans MS" charset="0"/>
                <a:ea typeface="ＭＳ Ｐゴシック" charset="-128"/>
                <a:cs typeface="+mn-cs"/>
              </a:defRPr>
            </a:lvl3pPr>
            <a:lvl4pPr marL="1600200" indent="-228600" algn="l" rtl="0" eaLnBrk="0" fontAlgn="base" hangingPunct="0">
              <a:spcBef>
                <a:spcPct val="20000"/>
              </a:spcBef>
              <a:spcAft>
                <a:spcPct val="0"/>
              </a:spcAft>
              <a:buChar char="–"/>
              <a:defRPr sz="2000" kern="1200">
                <a:solidFill>
                  <a:schemeClr val="tx1"/>
                </a:solidFill>
                <a:latin typeface="Times New Roman" charset="0"/>
                <a:ea typeface="ＭＳ Ｐゴシック" charset="-128"/>
                <a:cs typeface="+mn-cs"/>
              </a:defRPr>
            </a:lvl4pPr>
            <a:lvl5pPr marL="2057400" indent="-228600" algn="l" rtl="0" eaLnBrk="0" fontAlgn="base" hangingPunct="0">
              <a:spcBef>
                <a:spcPct val="20000"/>
              </a:spcBef>
              <a:spcAft>
                <a:spcPct val="0"/>
              </a:spcAft>
              <a:buChar char="»"/>
              <a:defRPr sz="2000" kern="1200">
                <a:solidFill>
                  <a:schemeClr val="tx1"/>
                </a:solidFill>
                <a:latin typeface="Times New Roman" charset="0"/>
                <a:ea typeface="ＭＳ Ｐゴシック" charset="-128"/>
                <a:cs typeface="+mn-cs"/>
              </a:defRPr>
            </a:lvl5pPr>
            <a:lvl6pPr marL="25146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6pPr>
            <a:lvl7pPr marL="29718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7pPr>
            <a:lvl8pPr marL="34290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8pPr>
            <a:lvl9pPr marL="3886200" indent="-228600" algn="l" defTabSz="914400" rtl="0" eaLnBrk="0" fontAlgn="base" latinLnBrk="0" hangingPunct="0">
              <a:spcBef>
                <a:spcPct val="20000"/>
              </a:spcBef>
              <a:spcAft>
                <a:spcPct val="0"/>
              </a:spcAft>
              <a:buChar char="»"/>
              <a:defRPr sz="2000" kern="1200">
                <a:solidFill>
                  <a:schemeClr val="tx1"/>
                </a:solidFill>
                <a:latin typeface="Times New Roman" charset="0"/>
                <a:ea typeface="ＭＳ Ｐゴシック" charset="-128"/>
                <a:cs typeface="+mn-cs"/>
              </a:defRPr>
            </a:lvl9pPr>
          </a:lstStyle>
          <a:p>
            <a:pPr>
              <a:spcBef>
                <a:spcPct val="0"/>
              </a:spcBef>
              <a:buClrTx/>
              <a:buSzTx/>
              <a:buFontTx/>
              <a:buNone/>
            </a:pPr>
            <a:fld id="{215FA54B-5407-E74E-AE85-61A5693FF438}" type="slidenum">
              <a:rPr lang="en-US" altLang="x-none" sz="1400" smtClean="0">
                <a:latin typeface="Times New Roman" charset="0"/>
              </a:rPr>
              <a:pPr>
                <a:spcBef>
                  <a:spcPct val="0"/>
                </a:spcBef>
                <a:buClrTx/>
                <a:buSzTx/>
                <a:buFontTx/>
                <a:buNone/>
              </a:pPr>
              <a:t>3</a:t>
            </a:fld>
            <a:endParaRPr lang="en-US" altLang="x-none" sz="1400" dirty="0">
              <a:latin typeface="Times New Roman" charset="0"/>
            </a:endParaRPr>
          </a:p>
        </p:txBody>
      </p:sp>
      <p:sp>
        <p:nvSpPr>
          <p:cNvPr id="2" name="Slide Number Placeholder 1">
            <a:extLst>
              <a:ext uri="{FF2B5EF4-FFF2-40B4-BE49-F238E27FC236}">
                <a16:creationId xmlns:a16="http://schemas.microsoft.com/office/drawing/2014/main" id="{B21E89C1-A98A-C64F-A081-7BE502F9132F}"/>
              </a:ext>
            </a:extLst>
          </p:cNvPr>
          <p:cNvSpPr>
            <a:spLocks noGrp="1"/>
          </p:cNvSpPr>
          <p:nvPr>
            <p:ph type="sldNum" sz="quarter" idx="12"/>
          </p:nvPr>
        </p:nvSpPr>
        <p:spPr/>
        <p:txBody>
          <a:bodyPr/>
          <a:lstStyle/>
          <a:p>
            <a:fld id="{D925A599-CC33-7E4D-8C4D-B495C4836CF6}" type="slidenum">
              <a:rPr lang="en-US" altLang="x-none" smtClean="0"/>
              <a:pPr/>
              <a:t>3</a:t>
            </a:fld>
            <a:endParaRPr lang="en-US" altLang="x-none"/>
          </a:p>
        </p:txBody>
      </p:sp>
    </p:spTree>
    <p:extLst>
      <p:ext uri="{BB962C8B-B14F-4D97-AF65-F5344CB8AC3E}">
        <p14:creationId xmlns:p14="http://schemas.microsoft.com/office/powerpoint/2010/main" val="96480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altLang="x-none">
                <a:ea typeface="ＭＳ Ｐゴシック" charset="-128"/>
              </a:rPr>
              <a:t>Make </a:t>
            </a:r>
            <a:r>
              <a:rPr lang="en-US" altLang="en-US">
                <a:ea typeface="ＭＳ Ｐゴシック" charset="-128"/>
              </a:rPr>
              <a:t>“</a:t>
            </a:r>
            <a:r>
              <a:rPr lang="en-US" altLang="x-none">
                <a:ea typeface="ＭＳ Ｐゴシック" charset="-128"/>
              </a:rPr>
              <a:t>Challenge y</a:t>
            </a:r>
            <a:r>
              <a:rPr lang="en-US" altLang="en-US">
                <a:ea typeface="ＭＳ Ｐゴシック" charset="-128"/>
              </a:rPr>
              <a:t>”</a:t>
            </a:r>
            <a:r>
              <a:rPr lang="en-US" altLang="x-none">
                <a:ea typeface="ＭＳ Ｐゴシック" charset="-128"/>
              </a:rPr>
              <a:t> Robust</a:t>
            </a:r>
          </a:p>
        </p:txBody>
      </p:sp>
      <p:sp>
        <p:nvSpPr>
          <p:cNvPr id="132099" name="Rectangle 3"/>
          <p:cNvSpPr>
            <a:spLocks noGrp="1" noChangeArrowheads="1"/>
          </p:cNvSpPr>
          <p:nvPr>
            <p:ph type="body" idx="1"/>
          </p:nvPr>
        </p:nvSpPr>
        <p:spPr/>
        <p:txBody>
          <a:bodyPr/>
          <a:lstStyle/>
          <a:p>
            <a:pPr>
              <a:lnSpc>
                <a:spcPct val="90000"/>
              </a:lnSpc>
              <a:buFont typeface="Wingdings" pitchFamily="2" charset="2"/>
              <a:buChar char="q"/>
            </a:pPr>
            <a:r>
              <a:rPr lang="en-US" altLang="zh-CN" sz="2400" dirty="0">
                <a:ea typeface="宋体" charset="-122"/>
              </a:rPr>
              <a:t>To avoid that “SYNC ACK y” comes from reordering and duplication</a:t>
            </a:r>
          </a:p>
          <a:p>
            <a:pPr lvl="1">
              <a:lnSpc>
                <a:spcPct val="90000"/>
              </a:lnSpc>
              <a:buFont typeface="Courier New" panose="02070309020205020404" pitchFamily="49" charset="0"/>
              <a:buChar char="o"/>
            </a:pPr>
            <a:r>
              <a:rPr lang="en-US" altLang="zh-CN" sz="2000" dirty="0">
                <a:ea typeface="宋体" charset="-122"/>
              </a:rPr>
              <a:t>for each connection (sender-receiver pair), ensuring that two identically numbered packets are never outstanding at the same time</a:t>
            </a:r>
          </a:p>
          <a:p>
            <a:pPr lvl="2">
              <a:lnSpc>
                <a:spcPct val="90000"/>
              </a:lnSpc>
            </a:pPr>
            <a:r>
              <a:rPr lang="en-US" altLang="zh-CN" sz="1600" dirty="0">
                <a:ea typeface="宋体" charset="-122"/>
              </a:rPr>
              <a:t>network bounds the life time of each packet</a:t>
            </a:r>
          </a:p>
          <a:p>
            <a:pPr lvl="2">
              <a:lnSpc>
                <a:spcPct val="90000"/>
              </a:lnSpc>
            </a:pPr>
            <a:r>
              <a:rPr lang="en-US" altLang="zh-CN" sz="1600" dirty="0">
                <a:ea typeface="宋体" charset="-122"/>
              </a:rPr>
              <a:t>a sender will not reuse a </a:t>
            </a:r>
            <a:r>
              <a:rPr lang="en-US" altLang="zh-CN" sz="1600" dirty="0" err="1">
                <a:ea typeface="宋体" charset="-122"/>
              </a:rPr>
              <a:t>seq</a:t>
            </a:r>
            <a:r>
              <a:rPr lang="en-US" altLang="zh-CN" sz="1600" dirty="0">
                <a:ea typeface="宋体" charset="-122"/>
              </a:rPr>
              <a:t># before it is sure that all packets with the </a:t>
            </a:r>
            <a:r>
              <a:rPr lang="en-US" altLang="zh-CN" sz="1600" dirty="0" err="1">
                <a:ea typeface="宋体" charset="-122"/>
              </a:rPr>
              <a:t>seq</a:t>
            </a:r>
            <a:r>
              <a:rPr lang="en-US" altLang="zh-CN" sz="1600" dirty="0">
                <a:ea typeface="宋体" charset="-122"/>
              </a:rPr>
              <a:t># are purged from the network</a:t>
            </a:r>
          </a:p>
          <a:p>
            <a:pPr lvl="2">
              <a:lnSpc>
                <a:spcPct val="90000"/>
              </a:lnSpc>
            </a:pPr>
            <a:r>
              <a:rPr lang="en-US" altLang="zh-CN" sz="1800" dirty="0">
                <a:ea typeface="宋体" charset="-122"/>
              </a:rPr>
              <a:t>seq. number space should be large enough to not limit transmission rate</a:t>
            </a:r>
          </a:p>
          <a:p>
            <a:pPr lvl="2">
              <a:lnSpc>
                <a:spcPct val="90000"/>
              </a:lnSpc>
            </a:pPr>
            <a:endParaRPr lang="en-US" altLang="zh-CN" sz="1800" dirty="0">
              <a:ea typeface="宋体" charset="-122"/>
            </a:endParaRPr>
          </a:p>
          <a:p>
            <a:pPr>
              <a:lnSpc>
                <a:spcPct val="90000"/>
              </a:lnSpc>
              <a:buFont typeface="Wingdings" pitchFamily="2" charset="2"/>
              <a:buChar char="q"/>
            </a:pPr>
            <a:r>
              <a:rPr lang="en-US" altLang="zh-CN" sz="2400" dirty="0">
                <a:ea typeface="宋体" charset="-122"/>
              </a:rPr>
              <a:t>Increasingly move to cryptographic challenge and response</a:t>
            </a:r>
            <a:endParaRPr lang="en-US" altLang="zh-CN" sz="2600" dirty="0">
              <a:ea typeface="宋体" charset="-122"/>
            </a:endParaRPr>
          </a:p>
        </p:txBody>
      </p:sp>
      <p:sp>
        <p:nvSpPr>
          <p:cNvPr id="2" name="Slide Number Placeholder 1">
            <a:extLst>
              <a:ext uri="{FF2B5EF4-FFF2-40B4-BE49-F238E27FC236}">
                <a16:creationId xmlns:a16="http://schemas.microsoft.com/office/drawing/2014/main" id="{020072CB-4B71-E347-B39B-35ED4D06DE9F}"/>
              </a:ext>
            </a:extLst>
          </p:cNvPr>
          <p:cNvSpPr>
            <a:spLocks noGrp="1"/>
          </p:cNvSpPr>
          <p:nvPr>
            <p:ph type="sldNum" sz="quarter" idx="12"/>
          </p:nvPr>
        </p:nvSpPr>
        <p:spPr/>
        <p:txBody>
          <a:bodyPr/>
          <a:lstStyle/>
          <a:p>
            <a:fld id="{D925A599-CC33-7E4D-8C4D-B495C4836CF6}" type="slidenum">
              <a:rPr lang="en-US" altLang="x-none" smtClean="0"/>
              <a:pPr/>
              <a:t>30</a:t>
            </a:fld>
            <a:endParaRPr lang="en-US" altLang="x-none"/>
          </a:p>
        </p:txBody>
      </p:sp>
    </p:spTree>
    <p:extLst>
      <p:ext uri="{BB962C8B-B14F-4D97-AF65-F5344CB8AC3E}">
        <p14:creationId xmlns:p14="http://schemas.microsoft.com/office/powerpoint/2010/main" val="330907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533400" y="228600"/>
            <a:ext cx="8364538" cy="1143000"/>
          </a:xfrm>
        </p:spPr>
        <p:txBody>
          <a:bodyPr/>
          <a:lstStyle/>
          <a:p>
            <a:r>
              <a:rPr lang="en-US" altLang="zh-CN" sz="3600">
                <a:ea typeface="宋体" charset="-122"/>
              </a:rPr>
              <a:t>Connection Close</a:t>
            </a:r>
            <a:endParaRPr lang="en-US" altLang="x-none" sz="3600">
              <a:ea typeface="ＭＳ Ｐゴシック" charset="-128"/>
            </a:endParaRPr>
          </a:p>
        </p:txBody>
      </p:sp>
      <p:sp>
        <p:nvSpPr>
          <p:cNvPr id="7174" name="Rectangle 3"/>
          <p:cNvSpPr>
            <a:spLocks noGrp="1" noChangeArrowheads="1"/>
          </p:cNvSpPr>
          <p:nvPr>
            <p:ph type="body" sz="half" idx="1"/>
          </p:nvPr>
        </p:nvSpPr>
        <p:spPr/>
        <p:txBody>
          <a:bodyPr/>
          <a:lstStyle/>
          <a:p>
            <a:pPr>
              <a:buFont typeface="Wingdings" pitchFamily="2" charset="2"/>
              <a:buChar char="q"/>
            </a:pPr>
            <a:r>
              <a:rPr lang="en-US" altLang="zh-CN" sz="2400" dirty="0">
                <a:ea typeface="宋体" charset="-122"/>
              </a:rPr>
              <a:t>Why connection close?</a:t>
            </a:r>
          </a:p>
          <a:p>
            <a:pPr lvl="1">
              <a:buFont typeface="Courier New" panose="02070309020205020404" pitchFamily="49" charset="0"/>
              <a:buChar char="o"/>
            </a:pPr>
            <a:r>
              <a:rPr lang="en-US" altLang="zh-CN" sz="2000" dirty="0">
                <a:ea typeface="宋体" charset="-122"/>
              </a:rPr>
              <a:t>so that each side can release resource and remove state about the connection (do not want dangling socket)</a:t>
            </a:r>
          </a:p>
        </p:txBody>
      </p:sp>
      <p:graphicFrame>
        <p:nvGraphicFramePr>
          <p:cNvPr id="134148" name="Object 4"/>
          <p:cNvGraphicFramePr>
            <a:graphicFrameLocks noChangeAspect="1"/>
          </p:cNvGraphicFramePr>
          <p:nvPr/>
        </p:nvGraphicFramePr>
        <p:xfrm>
          <a:off x="5181600" y="1798638"/>
          <a:ext cx="485775" cy="385762"/>
        </p:xfrm>
        <a:graphic>
          <a:graphicData uri="http://schemas.openxmlformats.org/presentationml/2006/ole">
            <mc:AlternateContent xmlns:mc="http://schemas.openxmlformats.org/markup-compatibility/2006">
              <mc:Choice xmlns:v="urn:schemas-microsoft-com:vml" Requires="v">
                <p:oleObj spid="_x0000_s151595" name="Clip" r:id="rId4" imgW="1307079" imgH="1083682" progId="MS_ClipArt_Gallery.2">
                  <p:embed/>
                </p:oleObj>
              </mc:Choice>
              <mc:Fallback>
                <p:oleObj name="Clip" r:id="rId4" imgW="1307079" imgH="1083682" progId="MS_ClipArt_Gallery.2">
                  <p:embed/>
                  <p:pic>
                    <p:nvPicPr>
                      <p:cNvPr id="13414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1798638"/>
                        <a:ext cx="485775" cy="385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4149" name="Text Box 5"/>
          <p:cNvSpPr txBox="1">
            <a:spLocks noChangeArrowheads="1"/>
          </p:cNvSpPr>
          <p:nvPr/>
        </p:nvSpPr>
        <p:spPr bwMode="auto">
          <a:xfrm>
            <a:off x="5659438" y="1798638"/>
            <a:ext cx="714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t>client</a:t>
            </a:r>
            <a:endParaRPr lang="en-US" altLang="x-none" sz="1000">
              <a:latin typeface="Times New Roman" charset="0"/>
            </a:endParaRPr>
          </a:p>
        </p:txBody>
      </p:sp>
      <p:graphicFrame>
        <p:nvGraphicFramePr>
          <p:cNvPr id="134150" name="Object 9"/>
          <p:cNvGraphicFramePr>
            <a:graphicFrameLocks noChangeAspect="1"/>
          </p:cNvGraphicFramePr>
          <p:nvPr/>
        </p:nvGraphicFramePr>
        <p:xfrm>
          <a:off x="7839075" y="1808163"/>
          <a:ext cx="485775" cy="385762"/>
        </p:xfrm>
        <a:graphic>
          <a:graphicData uri="http://schemas.openxmlformats.org/presentationml/2006/ole">
            <mc:AlternateContent xmlns:mc="http://schemas.openxmlformats.org/markup-compatibility/2006">
              <mc:Choice xmlns:v="urn:schemas-microsoft-com:vml" Requires="v">
                <p:oleObj spid="_x0000_s151596" name="Clip" r:id="rId6" imgW="1307079" imgH="1083682" progId="MS_ClipArt_Gallery.2">
                  <p:embed/>
                </p:oleObj>
              </mc:Choice>
              <mc:Fallback>
                <p:oleObj name="Clip" r:id="rId6" imgW="1307079" imgH="1083682" progId="MS_ClipArt_Gallery.2">
                  <p:embed/>
                  <p:pic>
                    <p:nvPicPr>
                      <p:cNvPr id="13415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39075" y="1808163"/>
                        <a:ext cx="485775" cy="385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4151" name="Text Box 10"/>
          <p:cNvSpPr txBox="1">
            <a:spLocks noChangeArrowheads="1"/>
          </p:cNvSpPr>
          <p:nvPr/>
        </p:nvSpPr>
        <p:spPr bwMode="auto">
          <a:xfrm>
            <a:off x="7129463" y="1817688"/>
            <a:ext cx="800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t>server</a:t>
            </a:r>
            <a:endParaRPr lang="en-US" altLang="x-none" sz="1000">
              <a:latin typeface="Times New Roman" charset="0"/>
            </a:endParaRPr>
          </a:p>
        </p:txBody>
      </p:sp>
      <p:grpSp>
        <p:nvGrpSpPr>
          <p:cNvPr id="2" name="Group 21"/>
          <p:cNvGrpSpPr>
            <a:grpSpLocks/>
          </p:cNvGrpSpPr>
          <p:nvPr/>
        </p:nvGrpSpPr>
        <p:grpSpPr bwMode="auto">
          <a:xfrm>
            <a:off x="4416425" y="2238375"/>
            <a:ext cx="4559300" cy="3495675"/>
            <a:chOff x="4416425" y="2238375"/>
            <a:chExt cx="4559300" cy="3495675"/>
          </a:xfrm>
        </p:grpSpPr>
        <p:grpSp>
          <p:nvGrpSpPr>
            <p:cNvPr id="134156" name="Group 6"/>
            <p:cNvGrpSpPr>
              <a:grpSpLocks/>
            </p:cNvGrpSpPr>
            <p:nvPr/>
          </p:nvGrpSpPr>
          <p:grpSpPr bwMode="auto">
            <a:xfrm>
              <a:off x="5594350" y="2466975"/>
              <a:ext cx="2592388" cy="590550"/>
              <a:chOff x="1967" y="1554"/>
              <a:chExt cx="1633" cy="372"/>
            </a:xfrm>
          </p:grpSpPr>
          <p:sp>
            <p:nvSpPr>
              <p:cNvPr id="134164" name="Line 7"/>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4165" name="Text Box 8"/>
              <p:cNvSpPr txBox="1">
                <a:spLocks noChangeArrowheads="1"/>
              </p:cNvSpPr>
              <p:nvPr/>
            </p:nvSpPr>
            <p:spPr bwMode="auto">
              <a:xfrm rot="706751">
                <a:off x="2014" y="1580"/>
                <a:ext cx="15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latin typeface="Arial" charset="0"/>
                  </a:rPr>
                  <a:t>I am done. Are you done too?</a:t>
                </a:r>
                <a:endParaRPr lang="en-US" altLang="x-none" sz="1000">
                  <a:latin typeface="Times New Roman" charset="0"/>
                </a:endParaRPr>
              </a:p>
            </p:txBody>
          </p:sp>
        </p:grpSp>
        <p:sp>
          <p:nvSpPr>
            <p:cNvPr id="134157" name="Line 11"/>
            <p:cNvSpPr>
              <a:spLocks noChangeShapeType="1"/>
            </p:cNvSpPr>
            <p:nvPr/>
          </p:nvSpPr>
          <p:spPr bwMode="auto">
            <a:xfrm flipH="1">
              <a:off x="8128000" y="2238375"/>
              <a:ext cx="0" cy="340995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4158" name="Line 12"/>
            <p:cNvSpPr>
              <a:spLocks noChangeShapeType="1"/>
            </p:cNvSpPr>
            <p:nvPr/>
          </p:nvSpPr>
          <p:spPr bwMode="auto">
            <a:xfrm flipH="1">
              <a:off x="5613400" y="3609975"/>
              <a:ext cx="2495550" cy="752475"/>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4159" name="Text Box 13"/>
            <p:cNvSpPr txBox="1">
              <a:spLocks noChangeArrowheads="1"/>
            </p:cNvSpPr>
            <p:nvPr/>
          </p:nvSpPr>
          <p:spPr bwMode="auto">
            <a:xfrm rot="-926867">
              <a:off x="5492750" y="3705225"/>
              <a:ext cx="27320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latin typeface="Arial" charset="0"/>
                </a:rPr>
                <a:t>I am done too. Goodbye!</a:t>
              </a:r>
              <a:endParaRPr lang="en-US" altLang="x-none" sz="1000">
                <a:latin typeface="Times New Roman" charset="0"/>
              </a:endParaRPr>
            </a:p>
          </p:txBody>
        </p:sp>
        <p:sp>
          <p:nvSpPr>
            <p:cNvPr id="134160" name="Line 14"/>
            <p:cNvSpPr>
              <a:spLocks noChangeShapeType="1"/>
            </p:cNvSpPr>
            <p:nvPr/>
          </p:nvSpPr>
          <p:spPr bwMode="auto">
            <a:xfrm>
              <a:off x="5584825" y="2390775"/>
              <a:ext cx="0" cy="33432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4161" name="Text Box 15"/>
            <p:cNvSpPr txBox="1">
              <a:spLocks noChangeArrowheads="1"/>
            </p:cNvSpPr>
            <p:nvPr/>
          </p:nvSpPr>
          <p:spPr bwMode="auto">
            <a:xfrm>
              <a:off x="4416425" y="2270125"/>
              <a:ext cx="1200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t>init. close</a:t>
              </a:r>
            </a:p>
          </p:txBody>
        </p:sp>
        <p:sp>
          <p:nvSpPr>
            <p:cNvPr id="134162" name="Text Box 16"/>
            <p:cNvSpPr txBox="1">
              <a:spLocks noChangeArrowheads="1"/>
            </p:cNvSpPr>
            <p:nvPr/>
          </p:nvSpPr>
          <p:spPr bwMode="auto">
            <a:xfrm>
              <a:off x="8255000" y="3403600"/>
              <a:ext cx="7207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t>close</a:t>
              </a:r>
            </a:p>
          </p:txBody>
        </p:sp>
        <p:sp>
          <p:nvSpPr>
            <p:cNvPr id="134163" name="Text Box 17"/>
            <p:cNvSpPr txBox="1">
              <a:spLocks noChangeArrowheads="1"/>
            </p:cNvSpPr>
            <p:nvPr/>
          </p:nvSpPr>
          <p:spPr bwMode="auto">
            <a:xfrm>
              <a:off x="4767263" y="4167188"/>
              <a:ext cx="7207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t>close</a:t>
              </a:r>
            </a:p>
          </p:txBody>
        </p:sp>
      </p:grpSp>
      <p:sp>
        <p:nvSpPr>
          <p:cNvPr id="23" name="Text Box 18"/>
          <p:cNvSpPr txBox="1">
            <a:spLocks noChangeArrowheads="1"/>
          </p:cNvSpPr>
          <p:nvPr/>
        </p:nvSpPr>
        <p:spPr bwMode="auto">
          <a:xfrm>
            <a:off x="4394200" y="2562225"/>
            <a:ext cx="1155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latin typeface="Times New Roman" charset="0"/>
              </a:rPr>
              <a:t>release </a:t>
            </a:r>
          </a:p>
          <a:p>
            <a:pPr algn="ctr">
              <a:spcBef>
                <a:spcPct val="0"/>
              </a:spcBef>
              <a:buClrTx/>
              <a:buSzTx/>
              <a:buFontTx/>
              <a:buNone/>
            </a:pPr>
            <a:r>
              <a:rPr lang="en-US" altLang="x-none" sz="2000">
                <a:latin typeface="Times New Roman" charset="0"/>
              </a:rPr>
              <a:t>resource?</a:t>
            </a:r>
          </a:p>
        </p:txBody>
      </p:sp>
      <p:sp>
        <p:nvSpPr>
          <p:cNvPr id="24" name="Text Box 19"/>
          <p:cNvSpPr txBox="1">
            <a:spLocks noChangeArrowheads="1"/>
          </p:cNvSpPr>
          <p:nvPr/>
        </p:nvSpPr>
        <p:spPr bwMode="auto">
          <a:xfrm>
            <a:off x="8056563" y="3663950"/>
            <a:ext cx="1155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latin typeface="Times New Roman" charset="0"/>
              </a:rPr>
              <a:t>release </a:t>
            </a:r>
          </a:p>
          <a:p>
            <a:pPr algn="ctr">
              <a:spcBef>
                <a:spcPct val="0"/>
              </a:spcBef>
              <a:buClrTx/>
              <a:buSzTx/>
              <a:buFontTx/>
              <a:buNone/>
            </a:pPr>
            <a:r>
              <a:rPr lang="en-US" altLang="x-none" sz="2000">
                <a:latin typeface="Times New Roman" charset="0"/>
              </a:rPr>
              <a:t>resource?</a:t>
            </a:r>
          </a:p>
        </p:txBody>
      </p:sp>
      <p:sp>
        <p:nvSpPr>
          <p:cNvPr id="25" name="Text Box 20"/>
          <p:cNvSpPr txBox="1">
            <a:spLocks noChangeArrowheads="1"/>
          </p:cNvSpPr>
          <p:nvPr/>
        </p:nvSpPr>
        <p:spPr bwMode="auto">
          <a:xfrm>
            <a:off x="4416425" y="4433888"/>
            <a:ext cx="1155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latin typeface="Times New Roman" charset="0"/>
              </a:rPr>
              <a:t>release </a:t>
            </a:r>
          </a:p>
          <a:p>
            <a:pPr algn="ctr">
              <a:spcBef>
                <a:spcPct val="0"/>
              </a:spcBef>
              <a:buClrTx/>
              <a:buSzTx/>
              <a:buFontTx/>
              <a:buNone/>
            </a:pPr>
            <a:r>
              <a:rPr lang="en-US" altLang="x-none" sz="2000">
                <a:latin typeface="Times New Roman" charset="0"/>
              </a:rPr>
              <a:t>resource?</a:t>
            </a:r>
          </a:p>
        </p:txBody>
      </p:sp>
      <p:sp>
        <p:nvSpPr>
          <p:cNvPr id="3" name="Slide Number Placeholder 2">
            <a:extLst>
              <a:ext uri="{FF2B5EF4-FFF2-40B4-BE49-F238E27FC236}">
                <a16:creationId xmlns:a16="http://schemas.microsoft.com/office/drawing/2014/main" id="{AEEBFBCB-3AA9-414C-9F30-D704B3D415F5}"/>
              </a:ext>
            </a:extLst>
          </p:cNvPr>
          <p:cNvSpPr>
            <a:spLocks noGrp="1"/>
          </p:cNvSpPr>
          <p:nvPr>
            <p:ph type="sldNum" sz="quarter" idx="12"/>
          </p:nvPr>
        </p:nvSpPr>
        <p:spPr/>
        <p:txBody>
          <a:bodyPr/>
          <a:lstStyle/>
          <a:p>
            <a:fld id="{CC730498-AE79-BE45-96D5-B15E75DF3F04}" type="slidenum">
              <a:rPr lang="en-US" altLang="x-none" smtClean="0"/>
              <a:pPr/>
              <a:t>31</a:t>
            </a:fld>
            <a:endParaRPr lang="en-US" altLang="x-none"/>
          </a:p>
        </p:txBody>
      </p:sp>
    </p:spTree>
    <p:extLst>
      <p:ext uri="{BB962C8B-B14F-4D97-AF65-F5344CB8AC3E}">
        <p14:creationId xmlns:p14="http://schemas.microsoft.com/office/powerpoint/2010/main" val="34279437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4">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ltLang="x-none" sz="3200">
                <a:ea typeface="ＭＳ Ｐゴシック" charset="-128"/>
              </a:rPr>
              <a:t>General Case: The Two-Army Problem</a:t>
            </a:r>
          </a:p>
        </p:txBody>
      </p:sp>
      <p:pic>
        <p:nvPicPr>
          <p:cNvPr id="136195" name="Picture 3"/>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00075" y="1690688"/>
            <a:ext cx="7504113" cy="3829050"/>
          </a:xfrm>
        </p:spPr>
      </p:pic>
      <p:sp>
        <p:nvSpPr>
          <p:cNvPr id="136196" name="Text Box 4"/>
          <p:cNvSpPr txBox="1">
            <a:spLocks noChangeArrowheads="1"/>
          </p:cNvSpPr>
          <p:nvPr/>
        </p:nvSpPr>
        <p:spPr bwMode="auto">
          <a:xfrm>
            <a:off x="439738" y="5892800"/>
            <a:ext cx="8320087"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1600">
                <a:solidFill>
                  <a:srgbClr val="000000"/>
                </a:solidFill>
                <a:latin typeface="Times New Roman" charset="0"/>
              </a:rPr>
              <a:t>The gray (blue) armies need to agree on whether or not they will attack the white army. They achieve agreement by sending messengers to the other side. If  they both agree, attack; otherwise, no. Note that a messenger can be captured! </a:t>
            </a:r>
          </a:p>
        </p:txBody>
      </p:sp>
      <p:sp>
        <p:nvSpPr>
          <p:cNvPr id="2" name="Slide Number Placeholder 1">
            <a:extLst>
              <a:ext uri="{FF2B5EF4-FFF2-40B4-BE49-F238E27FC236}">
                <a16:creationId xmlns:a16="http://schemas.microsoft.com/office/drawing/2014/main" id="{731ED571-D384-7F40-A098-C4469C845A79}"/>
              </a:ext>
            </a:extLst>
          </p:cNvPr>
          <p:cNvSpPr>
            <a:spLocks noGrp="1"/>
          </p:cNvSpPr>
          <p:nvPr>
            <p:ph type="sldNum" sz="quarter" idx="12"/>
          </p:nvPr>
        </p:nvSpPr>
        <p:spPr/>
        <p:txBody>
          <a:bodyPr/>
          <a:lstStyle/>
          <a:p>
            <a:fld id="{D925A599-CC33-7E4D-8C4D-B495C4836CF6}" type="slidenum">
              <a:rPr lang="en-US" altLang="x-none" smtClean="0"/>
              <a:pPr/>
              <a:t>32</a:t>
            </a:fld>
            <a:endParaRPr lang="en-US" altLang="x-none"/>
          </a:p>
        </p:txBody>
      </p:sp>
    </p:spTree>
    <p:extLst>
      <p:ext uri="{BB962C8B-B14F-4D97-AF65-F5344CB8AC3E}">
        <p14:creationId xmlns:p14="http://schemas.microsoft.com/office/powerpoint/2010/main" val="3766976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ltLang="x-none" dirty="0" err="1">
                <a:ea typeface="ＭＳ Ｐゴシック" charset="-128"/>
              </a:rPr>
              <a:t>Time_Wait</a:t>
            </a:r>
            <a:endParaRPr lang="en-US" altLang="x-none" dirty="0">
              <a:ea typeface="ＭＳ Ｐゴシック" charset="-128"/>
            </a:endParaRPr>
          </a:p>
        </p:txBody>
      </p:sp>
      <p:sp>
        <p:nvSpPr>
          <p:cNvPr id="2" name="Content Placeholder 1">
            <a:extLst>
              <a:ext uri="{FF2B5EF4-FFF2-40B4-BE49-F238E27FC236}">
                <a16:creationId xmlns:a16="http://schemas.microsoft.com/office/drawing/2014/main" id="{8155E4DC-B716-014F-A484-894AD64E0202}"/>
              </a:ext>
            </a:extLst>
          </p:cNvPr>
          <p:cNvSpPr>
            <a:spLocks noGrp="1"/>
          </p:cNvSpPr>
          <p:nvPr>
            <p:ph idx="1"/>
          </p:nvPr>
        </p:nvSpPr>
        <p:spPr>
          <a:xfrm>
            <a:off x="533400" y="1262743"/>
            <a:ext cx="8534400" cy="4781550"/>
          </a:xfrm>
        </p:spPr>
        <p:txBody>
          <a:bodyPr/>
          <a:lstStyle/>
          <a:p>
            <a:pPr>
              <a:buFont typeface="Wingdings" pitchFamily="2" charset="2"/>
              <a:buChar char="q"/>
            </a:pPr>
            <a:r>
              <a:rPr lang="en-US" dirty="0"/>
              <a:t>Generic technique: Timeout to “solve” infeasible problem</a:t>
            </a:r>
          </a:p>
          <a:p>
            <a:pPr lvl="1">
              <a:buFont typeface="Courier New" panose="02070309020205020404" pitchFamily="49" charset="0"/>
              <a:buChar char="o"/>
            </a:pPr>
            <a:r>
              <a:rPr lang="en-US" sz="2000" dirty="0"/>
              <a:t>Instead of message-driven state transition, use a timeout based transition; use timeout to handle error cases</a:t>
            </a:r>
            <a:endParaRPr lang="en-US" dirty="0"/>
          </a:p>
          <a:p>
            <a:endParaRPr lang="en-US" dirty="0"/>
          </a:p>
        </p:txBody>
      </p:sp>
      <p:sp>
        <p:nvSpPr>
          <p:cNvPr id="138241" name="Slide Number Placeholder 3"/>
          <p:cNvSpPr>
            <a:spLocks noGrp="1"/>
          </p:cNvSpPr>
          <p:nvPr>
            <p:ph type="sldNum" sz="quarter" idx="429496729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85000"/>
              <a:buFont typeface="ZapfDingbats" charset="0"/>
              <a:buChar char="r"/>
              <a:defRPr sz="2100">
                <a:solidFill>
                  <a:schemeClr val="tx1"/>
                </a:solidFill>
                <a:latin typeface="Comic Sans MS" charset="0"/>
                <a:ea typeface="ＭＳ Ｐゴシック" charset="-128"/>
              </a:defRPr>
            </a:lvl1pPr>
            <a:lvl2pPr marL="557173" indent="-214297">
              <a:spcBef>
                <a:spcPct val="20000"/>
              </a:spcBef>
              <a:buClr>
                <a:schemeClr val="accent2"/>
              </a:buClr>
              <a:buSzPct val="75000"/>
              <a:buFont typeface="ZapfDingbats" charset="0"/>
              <a:buChar char="m"/>
              <a:defRPr sz="1800">
                <a:solidFill>
                  <a:schemeClr val="tx1"/>
                </a:solidFill>
                <a:latin typeface="Comic Sans MS" charset="0"/>
                <a:ea typeface="ＭＳ Ｐゴシック" charset="-128"/>
              </a:defRPr>
            </a:lvl2pPr>
            <a:lvl3pPr marL="857190" indent="-171438">
              <a:spcBef>
                <a:spcPct val="20000"/>
              </a:spcBef>
              <a:buChar char="•"/>
              <a:defRPr sz="1500">
                <a:solidFill>
                  <a:schemeClr val="tx1"/>
                </a:solidFill>
                <a:latin typeface="Comic Sans MS" charset="0"/>
                <a:ea typeface="ＭＳ Ｐゴシック" charset="-128"/>
              </a:defRPr>
            </a:lvl3pPr>
            <a:lvl4pPr marL="1200066" indent="-171438">
              <a:spcBef>
                <a:spcPct val="20000"/>
              </a:spcBef>
              <a:buChar char="–"/>
              <a:defRPr sz="1500">
                <a:solidFill>
                  <a:schemeClr val="tx1"/>
                </a:solidFill>
                <a:latin typeface="Times New Roman" charset="0"/>
                <a:ea typeface="ＭＳ Ｐゴシック" charset="-128"/>
              </a:defRPr>
            </a:lvl4pPr>
            <a:lvl5pPr marL="1542942" indent="-171438">
              <a:spcBef>
                <a:spcPct val="20000"/>
              </a:spcBef>
              <a:buChar char="»"/>
              <a:defRPr sz="1500">
                <a:solidFill>
                  <a:schemeClr val="tx1"/>
                </a:solidFill>
                <a:latin typeface="Times New Roman" charset="0"/>
                <a:ea typeface="ＭＳ Ｐゴシック" charset="-128"/>
              </a:defRPr>
            </a:lvl5pPr>
            <a:lvl6pPr marL="1885818" indent="-171438" eaLnBrk="0" fontAlgn="base" hangingPunct="0">
              <a:spcBef>
                <a:spcPct val="20000"/>
              </a:spcBef>
              <a:spcAft>
                <a:spcPct val="0"/>
              </a:spcAft>
              <a:buChar char="»"/>
              <a:defRPr sz="1500">
                <a:solidFill>
                  <a:schemeClr val="tx1"/>
                </a:solidFill>
                <a:latin typeface="Times New Roman" charset="0"/>
                <a:ea typeface="ＭＳ Ｐゴシック" charset="-128"/>
              </a:defRPr>
            </a:lvl6pPr>
            <a:lvl7pPr marL="2228694" indent="-171438" eaLnBrk="0" fontAlgn="base" hangingPunct="0">
              <a:spcBef>
                <a:spcPct val="20000"/>
              </a:spcBef>
              <a:spcAft>
                <a:spcPct val="0"/>
              </a:spcAft>
              <a:buChar char="»"/>
              <a:defRPr sz="1500">
                <a:solidFill>
                  <a:schemeClr val="tx1"/>
                </a:solidFill>
                <a:latin typeface="Times New Roman" charset="0"/>
                <a:ea typeface="ＭＳ Ｐゴシック" charset="-128"/>
              </a:defRPr>
            </a:lvl7pPr>
            <a:lvl8pPr marL="2571570" indent="-171438" eaLnBrk="0" fontAlgn="base" hangingPunct="0">
              <a:spcBef>
                <a:spcPct val="20000"/>
              </a:spcBef>
              <a:spcAft>
                <a:spcPct val="0"/>
              </a:spcAft>
              <a:buChar char="»"/>
              <a:defRPr sz="1500">
                <a:solidFill>
                  <a:schemeClr val="tx1"/>
                </a:solidFill>
                <a:latin typeface="Times New Roman" charset="0"/>
                <a:ea typeface="ＭＳ Ｐゴシック" charset="-128"/>
              </a:defRPr>
            </a:lvl8pPr>
            <a:lvl9pPr marL="2914446" indent="-171438" eaLnBrk="0" fontAlgn="base" hangingPunct="0">
              <a:spcBef>
                <a:spcPct val="20000"/>
              </a:spcBef>
              <a:spcAft>
                <a:spcPct val="0"/>
              </a:spcAft>
              <a:buChar char="»"/>
              <a:defRPr sz="1500">
                <a:solidFill>
                  <a:schemeClr val="tx1"/>
                </a:solidFill>
                <a:latin typeface="Times New Roman" charset="0"/>
                <a:ea typeface="ＭＳ Ｐゴシック" charset="-128"/>
              </a:defRPr>
            </a:lvl9pPr>
          </a:lstStyle>
          <a:p>
            <a:pPr algn="r" defTabSz="685752">
              <a:spcBef>
                <a:spcPct val="0"/>
              </a:spcBef>
              <a:buClrTx/>
              <a:buSzTx/>
              <a:buNone/>
              <a:defRPr/>
            </a:pPr>
            <a:fld id="{3E2C8F13-2C3A-3449-BBCF-EFA54E86C5FD}" type="slidenum">
              <a:rPr lang="en-US" altLang="x-none" sz="1050">
                <a:solidFill>
                  <a:srgbClr val="000000"/>
                </a:solidFill>
                <a:latin typeface="Times New Roman" charset="0"/>
              </a:rPr>
              <a:pPr algn="r" defTabSz="685752">
                <a:spcBef>
                  <a:spcPct val="0"/>
                </a:spcBef>
                <a:buClrTx/>
                <a:buSzTx/>
                <a:buNone/>
                <a:defRPr/>
              </a:pPr>
              <a:t>33</a:t>
            </a:fld>
            <a:endParaRPr lang="en-US" altLang="x-none" sz="1050">
              <a:solidFill>
                <a:srgbClr val="000000"/>
              </a:solidFill>
              <a:latin typeface="Times New Roman" charset="0"/>
            </a:endParaRPr>
          </a:p>
        </p:txBody>
      </p:sp>
      <p:graphicFrame>
        <p:nvGraphicFramePr>
          <p:cNvPr id="21" name="Object 4">
            <a:extLst>
              <a:ext uri="{FF2B5EF4-FFF2-40B4-BE49-F238E27FC236}">
                <a16:creationId xmlns:a16="http://schemas.microsoft.com/office/drawing/2014/main" id="{7BD7592A-D142-364E-98DF-157EF1348139}"/>
              </a:ext>
            </a:extLst>
          </p:cNvPr>
          <p:cNvGraphicFramePr>
            <a:graphicFrameLocks noChangeAspect="1"/>
          </p:cNvGraphicFramePr>
          <p:nvPr>
            <p:extLst/>
          </p:nvPr>
        </p:nvGraphicFramePr>
        <p:xfrm>
          <a:off x="1112400" y="3049265"/>
          <a:ext cx="364332" cy="289321"/>
        </p:xfrm>
        <a:graphic>
          <a:graphicData uri="http://schemas.openxmlformats.org/presentationml/2006/ole">
            <mc:AlternateContent xmlns:mc="http://schemas.openxmlformats.org/markup-compatibility/2006">
              <mc:Choice xmlns:v="urn:schemas-microsoft-com:vml" Requires="v">
                <p:oleObj spid="_x0000_s152619" name="Clip" r:id="rId4" imgW="1307079" imgH="1083682" progId="MS_ClipArt_Gallery.2">
                  <p:embed/>
                </p:oleObj>
              </mc:Choice>
              <mc:Fallback>
                <p:oleObj name="Clip" r:id="rId4" imgW="1307079" imgH="1083682" progId="MS_ClipArt_Gallery.2">
                  <p:embed/>
                  <p:pic>
                    <p:nvPicPr>
                      <p:cNvPr id="21" name="Object 4">
                        <a:extLst>
                          <a:ext uri="{FF2B5EF4-FFF2-40B4-BE49-F238E27FC236}">
                            <a16:creationId xmlns:a16="http://schemas.microsoft.com/office/drawing/2014/main" id="{7BD7592A-D142-364E-98DF-157EF13481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2400" y="3049265"/>
                        <a:ext cx="364332" cy="2893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2" name="Text Box 5">
            <a:extLst>
              <a:ext uri="{FF2B5EF4-FFF2-40B4-BE49-F238E27FC236}">
                <a16:creationId xmlns:a16="http://schemas.microsoft.com/office/drawing/2014/main" id="{CDAE742F-653C-F349-8E05-C60682443F2A}"/>
              </a:ext>
            </a:extLst>
          </p:cNvPr>
          <p:cNvSpPr txBox="1">
            <a:spLocks noChangeArrowheads="1"/>
          </p:cNvSpPr>
          <p:nvPr/>
        </p:nvSpPr>
        <p:spPr bwMode="auto">
          <a:xfrm>
            <a:off x="1445960" y="3049265"/>
            <a:ext cx="58541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200">
                <a:solidFill>
                  <a:srgbClr val="000000"/>
                </a:solidFill>
              </a:rPr>
              <a:t>client</a:t>
            </a:r>
            <a:endParaRPr lang="en-US" altLang="x-none" sz="750">
              <a:solidFill>
                <a:srgbClr val="000000"/>
              </a:solidFill>
              <a:latin typeface="Times New Roman" charset="0"/>
            </a:endParaRPr>
          </a:p>
        </p:txBody>
      </p:sp>
      <p:graphicFrame>
        <p:nvGraphicFramePr>
          <p:cNvPr id="23" name="Object 9">
            <a:extLst>
              <a:ext uri="{FF2B5EF4-FFF2-40B4-BE49-F238E27FC236}">
                <a16:creationId xmlns:a16="http://schemas.microsoft.com/office/drawing/2014/main" id="{929E3CC4-5B71-0B47-B44D-F95D2A9E8D43}"/>
              </a:ext>
            </a:extLst>
          </p:cNvPr>
          <p:cNvGraphicFramePr>
            <a:graphicFrameLocks noChangeAspect="1"/>
          </p:cNvGraphicFramePr>
          <p:nvPr>
            <p:extLst/>
          </p:nvPr>
        </p:nvGraphicFramePr>
        <p:xfrm>
          <a:off x="3105506" y="3056408"/>
          <a:ext cx="364332" cy="289321"/>
        </p:xfrm>
        <a:graphic>
          <a:graphicData uri="http://schemas.openxmlformats.org/presentationml/2006/ole">
            <mc:AlternateContent xmlns:mc="http://schemas.openxmlformats.org/markup-compatibility/2006">
              <mc:Choice xmlns:v="urn:schemas-microsoft-com:vml" Requires="v">
                <p:oleObj spid="_x0000_s152620" name="Clip" r:id="rId6" imgW="1307079" imgH="1083682" progId="MS_ClipArt_Gallery.2">
                  <p:embed/>
                </p:oleObj>
              </mc:Choice>
              <mc:Fallback>
                <p:oleObj name="Clip" r:id="rId6" imgW="1307079" imgH="1083682" progId="MS_ClipArt_Gallery.2">
                  <p:embed/>
                  <p:pic>
                    <p:nvPicPr>
                      <p:cNvPr id="23" name="Object 9">
                        <a:extLst>
                          <a:ext uri="{FF2B5EF4-FFF2-40B4-BE49-F238E27FC236}">
                            <a16:creationId xmlns:a16="http://schemas.microsoft.com/office/drawing/2014/main" id="{929E3CC4-5B71-0B47-B44D-F95D2A9E8D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5506" y="3056408"/>
                        <a:ext cx="364332" cy="2893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4" name="Text Box 10">
            <a:extLst>
              <a:ext uri="{FF2B5EF4-FFF2-40B4-BE49-F238E27FC236}">
                <a16:creationId xmlns:a16="http://schemas.microsoft.com/office/drawing/2014/main" id="{9AEBC97E-ED77-D042-8A21-34356B24B73A}"/>
              </a:ext>
            </a:extLst>
          </p:cNvPr>
          <p:cNvSpPr txBox="1">
            <a:spLocks noChangeArrowheads="1"/>
          </p:cNvSpPr>
          <p:nvPr/>
        </p:nvSpPr>
        <p:spPr bwMode="auto">
          <a:xfrm>
            <a:off x="2546963" y="3063552"/>
            <a:ext cx="65274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200">
                <a:solidFill>
                  <a:srgbClr val="000000"/>
                </a:solidFill>
              </a:rPr>
              <a:t>server</a:t>
            </a:r>
            <a:endParaRPr lang="en-US" altLang="x-none" sz="750">
              <a:solidFill>
                <a:srgbClr val="000000"/>
              </a:solidFill>
              <a:latin typeface="Times New Roman" charset="0"/>
            </a:endParaRPr>
          </a:p>
        </p:txBody>
      </p:sp>
      <p:grpSp>
        <p:nvGrpSpPr>
          <p:cNvPr id="25" name="Group 21">
            <a:extLst>
              <a:ext uri="{FF2B5EF4-FFF2-40B4-BE49-F238E27FC236}">
                <a16:creationId xmlns:a16="http://schemas.microsoft.com/office/drawing/2014/main" id="{BB4B9A3D-4FFC-E943-AB38-BEFD5FF075B0}"/>
              </a:ext>
            </a:extLst>
          </p:cNvPr>
          <p:cNvGrpSpPr>
            <a:grpSpLocks/>
          </p:cNvGrpSpPr>
          <p:nvPr/>
        </p:nvGrpSpPr>
        <p:grpSpPr bwMode="auto">
          <a:xfrm>
            <a:off x="510719" y="3379069"/>
            <a:ext cx="3472917" cy="2621756"/>
            <a:chOff x="4379359" y="2238375"/>
            <a:chExt cx="4630557" cy="3495675"/>
          </a:xfrm>
        </p:grpSpPr>
        <p:grpSp>
          <p:nvGrpSpPr>
            <p:cNvPr id="26" name="Group 6">
              <a:extLst>
                <a:ext uri="{FF2B5EF4-FFF2-40B4-BE49-F238E27FC236}">
                  <a16:creationId xmlns:a16="http://schemas.microsoft.com/office/drawing/2014/main" id="{82950C8B-113D-5A45-93D8-28BB70AD12AC}"/>
                </a:ext>
              </a:extLst>
            </p:cNvPr>
            <p:cNvGrpSpPr>
              <a:grpSpLocks/>
            </p:cNvGrpSpPr>
            <p:nvPr/>
          </p:nvGrpSpPr>
          <p:grpSpPr bwMode="auto">
            <a:xfrm>
              <a:off x="5594349" y="2466975"/>
              <a:ext cx="2641600" cy="590550"/>
              <a:chOff x="1967" y="1554"/>
              <a:chExt cx="1664" cy="372"/>
            </a:xfrm>
          </p:grpSpPr>
          <p:sp>
            <p:nvSpPr>
              <p:cNvPr id="35" name="Line 7">
                <a:extLst>
                  <a:ext uri="{FF2B5EF4-FFF2-40B4-BE49-F238E27FC236}">
                    <a16:creationId xmlns:a16="http://schemas.microsoft.com/office/drawing/2014/main" id="{CAE9AABE-E3E5-9B46-B759-14D9F43CB28E}"/>
                  </a:ext>
                </a:extLst>
              </p:cNvPr>
              <p:cNvSpPr>
                <a:spLocks noChangeShapeType="1"/>
              </p:cNvSpPr>
              <p:nvPr/>
            </p:nvSpPr>
            <p:spPr bwMode="auto">
              <a:xfrm>
                <a:off x="1967" y="1554"/>
                <a:ext cx="1596" cy="372"/>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36" name="Text Box 8">
                <a:extLst>
                  <a:ext uri="{FF2B5EF4-FFF2-40B4-BE49-F238E27FC236}">
                    <a16:creationId xmlns:a16="http://schemas.microsoft.com/office/drawing/2014/main" id="{24B5C520-3C05-2E4E-97F4-4D6243FC106D}"/>
                  </a:ext>
                </a:extLst>
              </p:cNvPr>
              <p:cNvSpPr txBox="1">
                <a:spLocks noChangeArrowheads="1"/>
              </p:cNvSpPr>
              <p:nvPr/>
            </p:nvSpPr>
            <p:spPr bwMode="auto">
              <a:xfrm rot="706751">
                <a:off x="1984" y="1569"/>
                <a:ext cx="1647"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050" dirty="0">
                    <a:solidFill>
                      <a:srgbClr val="000000"/>
                    </a:solidFill>
                    <a:latin typeface="Arial" charset="0"/>
                  </a:rPr>
                  <a:t>I am done. Are you done too?</a:t>
                </a:r>
                <a:endParaRPr lang="en-US" altLang="x-none" sz="750" dirty="0">
                  <a:solidFill>
                    <a:srgbClr val="000000"/>
                  </a:solidFill>
                  <a:latin typeface="Times New Roman" charset="0"/>
                </a:endParaRPr>
              </a:p>
            </p:txBody>
          </p:sp>
        </p:grpSp>
        <p:sp>
          <p:nvSpPr>
            <p:cNvPr id="27" name="Line 11">
              <a:extLst>
                <a:ext uri="{FF2B5EF4-FFF2-40B4-BE49-F238E27FC236}">
                  <a16:creationId xmlns:a16="http://schemas.microsoft.com/office/drawing/2014/main" id="{E4D90567-134C-864F-B729-490900D81F61}"/>
                </a:ext>
              </a:extLst>
            </p:cNvPr>
            <p:cNvSpPr>
              <a:spLocks noChangeShapeType="1"/>
            </p:cNvSpPr>
            <p:nvPr/>
          </p:nvSpPr>
          <p:spPr bwMode="auto">
            <a:xfrm flipH="1">
              <a:off x="8128000" y="2238375"/>
              <a:ext cx="0" cy="340995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28" name="Line 12">
              <a:extLst>
                <a:ext uri="{FF2B5EF4-FFF2-40B4-BE49-F238E27FC236}">
                  <a16:creationId xmlns:a16="http://schemas.microsoft.com/office/drawing/2014/main" id="{CC4075BF-5035-1246-BF11-6538935D020C}"/>
                </a:ext>
              </a:extLst>
            </p:cNvPr>
            <p:cNvSpPr>
              <a:spLocks noChangeShapeType="1"/>
            </p:cNvSpPr>
            <p:nvPr/>
          </p:nvSpPr>
          <p:spPr bwMode="auto">
            <a:xfrm flipH="1">
              <a:off x="5613400" y="3609975"/>
              <a:ext cx="2495550" cy="752475"/>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29" name="Text Box 13">
              <a:extLst>
                <a:ext uri="{FF2B5EF4-FFF2-40B4-BE49-F238E27FC236}">
                  <a16:creationId xmlns:a16="http://schemas.microsoft.com/office/drawing/2014/main" id="{FEF49348-3576-A94B-B387-D25797CD752C}"/>
                </a:ext>
              </a:extLst>
            </p:cNvPr>
            <p:cNvSpPr txBox="1">
              <a:spLocks noChangeArrowheads="1"/>
            </p:cNvSpPr>
            <p:nvPr/>
          </p:nvSpPr>
          <p:spPr bwMode="auto">
            <a:xfrm rot="20673133">
              <a:off x="5492750" y="3688347"/>
              <a:ext cx="2732089" cy="338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050">
                  <a:solidFill>
                    <a:srgbClr val="000000"/>
                  </a:solidFill>
                  <a:latin typeface="Arial" charset="0"/>
                </a:rPr>
                <a:t>I am done too. Goodbye!</a:t>
              </a:r>
              <a:endParaRPr lang="en-US" altLang="x-none" sz="750">
                <a:solidFill>
                  <a:srgbClr val="000000"/>
                </a:solidFill>
                <a:latin typeface="Times New Roman" charset="0"/>
              </a:endParaRPr>
            </a:p>
          </p:txBody>
        </p:sp>
        <p:sp>
          <p:nvSpPr>
            <p:cNvPr id="30" name="Line 14">
              <a:extLst>
                <a:ext uri="{FF2B5EF4-FFF2-40B4-BE49-F238E27FC236}">
                  <a16:creationId xmlns:a16="http://schemas.microsoft.com/office/drawing/2014/main" id="{BA0D350B-C419-7C4A-A127-C894A27DE82E}"/>
                </a:ext>
              </a:extLst>
            </p:cNvPr>
            <p:cNvSpPr>
              <a:spLocks noChangeShapeType="1"/>
            </p:cNvSpPr>
            <p:nvPr/>
          </p:nvSpPr>
          <p:spPr bwMode="auto">
            <a:xfrm>
              <a:off x="5584825" y="2390775"/>
              <a:ext cx="0" cy="33432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31" name="Text Box 15">
              <a:extLst>
                <a:ext uri="{FF2B5EF4-FFF2-40B4-BE49-F238E27FC236}">
                  <a16:creationId xmlns:a16="http://schemas.microsoft.com/office/drawing/2014/main" id="{39482604-069E-F54C-A38E-63CC4E453143}"/>
                </a:ext>
              </a:extLst>
            </p:cNvPr>
            <p:cNvSpPr txBox="1">
              <a:spLocks noChangeArrowheads="1"/>
            </p:cNvSpPr>
            <p:nvPr/>
          </p:nvSpPr>
          <p:spPr bwMode="auto">
            <a:xfrm>
              <a:off x="4379359" y="2270124"/>
              <a:ext cx="1274282" cy="400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350">
                  <a:solidFill>
                    <a:srgbClr val="000000"/>
                  </a:solidFill>
                </a:rPr>
                <a:t>init. close</a:t>
              </a:r>
            </a:p>
          </p:txBody>
        </p:sp>
        <p:sp>
          <p:nvSpPr>
            <p:cNvPr id="32" name="Text Box 16">
              <a:extLst>
                <a:ext uri="{FF2B5EF4-FFF2-40B4-BE49-F238E27FC236}">
                  <a16:creationId xmlns:a16="http://schemas.microsoft.com/office/drawing/2014/main" id="{E3B25A1C-8506-8244-8304-5AFA73E71322}"/>
                </a:ext>
              </a:extLst>
            </p:cNvPr>
            <p:cNvSpPr txBox="1">
              <a:spLocks noChangeArrowheads="1"/>
            </p:cNvSpPr>
            <p:nvPr/>
          </p:nvSpPr>
          <p:spPr bwMode="auto">
            <a:xfrm>
              <a:off x="8220809" y="3403600"/>
              <a:ext cx="789107" cy="400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350">
                  <a:solidFill>
                    <a:srgbClr val="000000"/>
                  </a:solidFill>
                </a:rPr>
                <a:t>close</a:t>
              </a:r>
            </a:p>
          </p:txBody>
        </p:sp>
        <p:sp>
          <p:nvSpPr>
            <p:cNvPr id="33" name="Text Box 17">
              <a:extLst>
                <a:ext uri="{FF2B5EF4-FFF2-40B4-BE49-F238E27FC236}">
                  <a16:creationId xmlns:a16="http://schemas.microsoft.com/office/drawing/2014/main" id="{F2D1A97A-28AE-3E4C-96FA-1C0907AE1814}"/>
                </a:ext>
              </a:extLst>
            </p:cNvPr>
            <p:cNvSpPr txBox="1">
              <a:spLocks noChangeArrowheads="1"/>
            </p:cNvSpPr>
            <p:nvPr/>
          </p:nvSpPr>
          <p:spPr bwMode="auto">
            <a:xfrm>
              <a:off x="4733071" y="4167189"/>
              <a:ext cx="789107" cy="400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350">
                  <a:solidFill>
                    <a:srgbClr val="000000"/>
                  </a:solidFill>
                </a:rPr>
                <a:t>close</a:t>
              </a:r>
            </a:p>
          </p:txBody>
        </p:sp>
      </p:grpSp>
      <p:sp>
        <p:nvSpPr>
          <p:cNvPr id="37" name="Text Box 18">
            <a:extLst>
              <a:ext uri="{FF2B5EF4-FFF2-40B4-BE49-F238E27FC236}">
                <a16:creationId xmlns:a16="http://schemas.microsoft.com/office/drawing/2014/main" id="{351AA62D-416E-B743-9AB6-6F3599AABCEB}"/>
              </a:ext>
            </a:extLst>
          </p:cNvPr>
          <p:cNvSpPr txBox="1">
            <a:spLocks noChangeArrowheads="1"/>
          </p:cNvSpPr>
          <p:nvPr/>
        </p:nvSpPr>
        <p:spPr bwMode="auto">
          <a:xfrm>
            <a:off x="495015" y="3621956"/>
            <a:ext cx="92044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500">
                <a:solidFill>
                  <a:srgbClr val="000000"/>
                </a:solidFill>
                <a:latin typeface="Times New Roman" charset="0"/>
              </a:rPr>
              <a:t>release </a:t>
            </a:r>
          </a:p>
          <a:p>
            <a:pPr algn="ctr" defTabSz="685752">
              <a:spcBef>
                <a:spcPct val="0"/>
              </a:spcBef>
              <a:buClrTx/>
              <a:buSzTx/>
              <a:buNone/>
              <a:defRPr/>
            </a:pPr>
            <a:r>
              <a:rPr lang="en-US" altLang="x-none" sz="1500">
                <a:solidFill>
                  <a:srgbClr val="000000"/>
                </a:solidFill>
                <a:latin typeface="Times New Roman" charset="0"/>
              </a:rPr>
              <a:t>resource?</a:t>
            </a:r>
          </a:p>
        </p:txBody>
      </p:sp>
      <p:sp>
        <p:nvSpPr>
          <p:cNvPr id="38" name="Text Box 19">
            <a:extLst>
              <a:ext uri="{FF2B5EF4-FFF2-40B4-BE49-F238E27FC236}">
                <a16:creationId xmlns:a16="http://schemas.microsoft.com/office/drawing/2014/main" id="{B70508EF-8B68-814F-A934-4965FADDA41B}"/>
              </a:ext>
            </a:extLst>
          </p:cNvPr>
          <p:cNvSpPr txBox="1">
            <a:spLocks noChangeArrowheads="1"/>
          </p:cNvSpPr>
          <p:nvPr/>
        </p:nvSpPr>
        <p:spPr bwMode="auto">
          <a:xfrm>
            <a:off x="3241787" y="4448249"/>
            <a:ext cx="92044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500">
                <a:solidFill>
                  <a:srgbClr val="000000"/>
                </a:solidFill>
                <a:latin typeface="Times New Roman" charset="0"/>
              </a:rPr>
              <a:t>release </a:t>
            </a:r>
          </a:p>
          <a:p>
            <a:pPr algn="ctr" defTabSz="685752">
              <a:spcBef>
                <a:spcPct val="0"/>
              </a:spcBef>
              <a:buClrTx/>
              <a:buSzTx/>
              <a:buNone/>
              <a:defRPr/>
            </a:pPr>
            <a:r>
              <a:rPr lang="en-US" altLang="x-none" sz="1500">
                <a:solidFill>
                  <a:srgbClr val="000000"/>
                </a:solidFill>
                <a:latin typeface="Times New Roman" charset="0"/>
              </a:rPr>
              <a:t>resource?</a:t>
            </a:r>
          </a:p>
        </p:txBody>
      </p:sp>
      <p:sp>
        <p:nvSpPr>
          <p:cNvPr id="39" name="Text Box 20">
            <a:extLst>
              <a:ext uri="{FF2B5EF4-FFF2-40B4-BE49-F238E27FC236}">
                <a16:creationId xmlns:a16="http://schemas.microsoft.com/office/drawing/2014/main" id="{896EA867-0A3C-AE4C-B34E-DC41DB43CF71}"/>
              </a:ext>
            </a:extLst>
          </p:cNvPr>
          <p:cNvSpPr txBox="1">
            <a:spLocks noChangeArrowheads="1"/>
          </p:cNvSpPr>
          <p:nvPr/>
        </p:nvSpPr>
        <p:spPr bwMode="auto">
          <a:xfrm>
            <a:off x="511683" y="5025703"/>
            <a:ext cx="92044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500">
                <a:solidFill>
                  <a:srgbClr val="000000"/>
                </a:solidFill>
                <a:latin typeface="Times New Roman" charset="0"/>
              </a:rPr>
              <a:t>release </a:t>
            </a:r>
          </a:p>
          <a:p>
            <a:pPr algn="ctr" defTabSz="685752">
              <a:spcBef>
                <a:spcPct val="0"/>
              </a:spcBef>
              <a:buClrTx/>
              <a:buSzTx/>
              <a:buNone/>
              <a:defRPr/>
            </a:pPr>
            <a:r>
              <a:rPr lang="en-US" altLang="x-none" sz="1500">
                <a:solidFill>
                  <a:srgbClr val="000000"/>
                </a:solidFill>
                <a:latin typeface="Times New Roman" charset="0"/>
              </a:rPr>
              <a:t>resource?</a:t>
            </a:r>
          </a:p>
        </p:txBody>
      </p:sp>
      <p:grpSp>
        <p:nvGrpSpPr>
          <p:cNvPr id="40" name="Group 7">
            <a:extLst>
              <a:ext uri="{FF2B5EF4-FFF2-40B4-BE49-F238E27FC236}">
                <a16:creationId xmlns:a16="http://schemas.microsoft.com/office/drawing/2014/main" id="{6A74E35C-63C4-0B4A-B099-D79138CE972B}"/>
              </a:ext>
            </a:extLst>
          </p:cNvPr>
          <p:cNvGrpSpPr>
            <a:grpSpLocks/>
          </p:cNvGrpSpPr>
          <p:nvPr/>
        </p:nvGrpSpPr>
        <p:grpSpPr bwMode="auto">
          <a:xfrm>
            <a:off x="6340426" y="3604078"/>
            <a:ext cx="869181" cy="648909"/>
            <a:chOff x="275" y="1273"/>
            <a:chExt cx="730" cy="545"/>
          </a:xfrm>
        </p:grpSpPr>
        <p:sp>
          <p:nvSpPr>
            <p:cNvPr id="41" name="Oval 8">
              <a:extLst>
                <a:ext uri="{FF2B5EF4-FFF2-40B4-BE49-F238E27FC236}">
                  <a16:creationId xmlns:a16="http://schemas.microsoft.com/office/drawing/2014/main" id="{C24D3FF7-AC49-7341-A0A6-9C8AA49A3AC5}"/>
                </a:ext>
              </a:extLst>
            </p:cNvPr>
            <p:cNvSpPr>
              <a:spLocks noChangeArrowheads="1"/>
            </p:cNvSpPr>
            <p:nvPr/>
          </p:nvSpPr>
          <p:spPr bwMode="auto">
            <a:xfrm>
              <a:off x="275" y="1273"/>
              <a:ext cx="730" cy="545"/>
            </a:xfrm>
            <a:prstGeom prst="ellipse">
              <a:avLst/>
            </a:prstGeom>
            <a:solidFill>
              <a:srgbClr val="FFFFFF"/>
            </a:solidFill>
            <a:ln w="19050">
              <a:solidFill>
                <a:srgbClr val="000000"/>
              </a:solidFill>
              <a:round/>
              <a:headEnd/>
              <a:tailEnd/>
            </a:ln>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defTabSz="684630" eaLnBrk="1" hangingPunct="1"/>
              <a:endParaRPr lang="x-none" altLang="x-none" sz="1800">
                <a:solidFill>
                  <a:srgbClr val="000000"/>
                </a:solidFill>
              </a:endParaRPr>
            </a:p>
          </p:txBody>
        </p:sp>
        <p:sp>
          <p:nvSpPr>
            <p:cNvPr id="42" name="Text Box 9">
              <a:extLst>
                <a:ext uri="{FF2B5EF4-FFF2-40B4-BE49-F238E27FC236}">
                  <a16:creationId xmlns:a16="http://schemas.microsoft.com/office/drawing/2014/main" id="{C1471A1D-BF1F-0D48-9897-4327533EBFE4}"/>
                </a:ext>
              </a:extLst>
            </p:cNvPr>
            <p:cNvSpPr txBox="1">
              <a:spLocks noChangeArrowheads="1"/>
            </p:cNvSpPr>
            <p:nvPr/>
          </p:nvSpPr>
          <p:spPr bwMode="auto">
            <a:xfrm>
              <a:off x="381" y="1392"/>
              <a:ext cx="593"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defTabSz="684630" eaLnBrk="1" hangingPunct="1"/>
              <a:r>
                <a:rPr lang="en-US" altLang="x-none" sz="1050" dirty="0">
                  <a:solidFill>
                    <a:srgbClr val="000000"/>
                  </a:solidFill>
                </a:rPr>
                <a:t>Closed</a:t>
              </a:r>
              <a:endParaRPr lang="en-US" altLang="x-none" sz="1050" dirty="0">
                <a:solidFill>
                  <a:srgbClr val="000000"/>
                </a:solidFill>
                <a:latin typeface="Times New Roman" charset="0"/>
              </a:endParaRPr>
            </a:p>
          </p:txBody>
        </p:sp>
      </p:grpSp>
      <p:sp>
        <p:nvSpPr>
          <p:cNvPr id="43" name="Freeform 10">
            <a:extLst>
              <a:ext uri="{FF2B5EF4-FFF2-40B4-BE49-F238E27FC236}">
                <a16:creationId xmlns:a16="http://schemas.microsoft.com/office/drawing/2014/main" id="{0431E416-A305-8444-BC3C-D4762DFACF8D}"/>
              </a:ext>
            </a:extLst>
          </p:cNvPr>
          <p:cNvSpPr>
            <a:spLocks/>
          </p:cNvSpPr>
          <p:nvPr/>
        </p:nvSpPr>
        <p:spPr bwMode="auto">
          <a:xfrm flipV="1">
            <a:off x="5401185" y="3547234"/>
            <a:ext cx="1223974" cy="95253"/>
          </a:xfrm>
          <a:custGeom>
            <a:avLst/>
            <a:gdLst>
              <a:gd name="T0" fmla="*/ 0 w 2835"/>
              <a:gd name="T1" fmla="*/ 0 h 525"/>
              <a:gd name="T2" fmla="*/ 2147483647 w 2835"/>
              <a:gd name="T3" fmla="*/ 0 h 525"/>
              <a:gd name="T4" fmla="*/ 0 60000 65536"/>
              <a:gd name="T5" fmla="*/ 0 60000 65536"/>
              <a:gd name="T6" fmla="*/ 0 w 2835"/>
              <a:gd name="T7" fmla="*/ 0 h 525"/>
              <a:gd name="T8" fmla="*/ 2835 w 2835"/>
              <a:gd name="T9" fmla="*/ 525 h 525"/>
            </a:gdLst>
            <a:ahLst/>
            <a:cxnLst>
              <a:cxn ang="T4">
                <a:pos x="T0" y="T1"/>
              </a:cxn>
              <a:cxn ang="T5">
                <a:pos x="T2" y="T3"/>
              </a:cxn>
            </a:cxnLst>
            <a:rect l="T6" t="T7" r="T8" b="T9"/>
            <a:pathLst>
              <a:path w="2835" h="525">
                <a:moveTo>
                  <a:pt x="0" y="0"/>
                </a:moveTo>
                <a:cubicBezTo>
                  <a:pt x="60" y="525"/>
                  <a:pt x="2835" y="495"/>
                  <a:pt x="2835" y="0"/>
                </a:cubicBezTo>
              </a:path>
            </a:pathLst>
          </a:custGeom>
          <a:noFill/>
          <a:ln w="19050">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defTabSz="684630" eaLnBrk="1" hangingPunct="1"/>
            <a:endParaRPr lang="en-US" sz="375">
              <a:solidFill>
                <a:srgbClr val="000000"/>
              </a:solidFill>
              <a:latin typeface="Arial" charset="0"/>
            </a:endParaRPr>
          </a:p>
        </p:txBody>
      </p:sp>
      <p:grpSp>
        <p:nvGrpSpPr>
          <p:cNvPr id="46" name="Group 42">
            <a:extLst>
              <a:ext uri="{FF2B5EF4-FFF2-40B4-BE49-F238E27FC236}">
                <a16:creationId xmlns:a16="http://schemas.microsoft.com/office/drawing/2014/main" id="{4F975F64-F689-2E40-99DF-CCBD70C6A307}"/>
              </a:ext>
            </a:extLst>
          </p:cNvPr>
          <p:cNvGrpSpPr>
            <a:grpSpLocks/>
          </p:cNvGrpSpPr>
          <p:nvPr/>
        </p:nvGrpSpPr>
        <p:grpSpPr bwMode="auto">
          <a:xfrm>
            <a:off x="4727272" y="3617123"/>
            <a:ext cx="1035873" cy="667960"/>
            <a:chOff x="4158" y="3230"/>
            <a:chExt cx="870" cy="561"/>
          </a:xfrm>
        </p:grpSpPr>
        <p:sp>
          <p:nvSpPr>
            <p:cNvPr id="47" name="Oval 43">
              <a:extLst>
                <a:ext uri="{FF2B5EF4-FFF2-40B4-BE49-F238E27FC236}">
                  <a16:creationId xmlns:a16="http://schemas.microsoft.com/office/drawing/2014/main" id="{E9D22AA7-6E1F-1847-9D28-6FC48F302134}"/>
                </a:ext>
              </a:extLst>
            </p:cNvPr>
            <p:cNvSpPr>
              <a:spLocks noChangeArrowheads="1"/>
            </p:cNvSpPr>
            <p:nvPr/>
          </p:nvSpPr>
          <p:spPr bwMode="auto">
            <a:xfrm>
              <a:off x="4159" y="3230"/>
              <a:ext cx="827" cy="536"/>
            </a:xfrm>
            <a:prstGeom prst="ellipse">
              <a:avLst/>
            </a:prstGeom>
            <a:solidFill>
              <a:srgbClr val="FFFFFF"/>
            </a:solidFill>
            <a:ln w="19050">
              <a:solidFill>
                <a:srgbClr val="000000"/>
              </a:solidFill>
              <a:round/>
              <a:headEnd/>
              <a:tailEnd/>
            </a:ln>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defTabSz="684630" eaLnBrk="1" hangingPunct="1"/>
              <a:endParaRPr lang="x-none" altLang="x-none" sz="1800">
                <a:solidFill>
                  <a:srgbClr val="000000"/>
                </a:solidFill>
              </a:endParaRPr>
            </a:p>
          </p:txBody>
        </p:sp>
        <p:sp>
          <p:nvSpPr>
            <p:cNvPr id="48" name="Text Box 44">
              <a:extLst>
                <a:ext uri="{FF2B5EF4-FFF2-40B4-BE49-F238E27FC236}">
                  <a16:creationId xmlns:a16="http://schemas.microsoft.com/office/drawing/2014/main" id="{8996FE4C-FBE0-CF4B-9499-CCF66DDEB0A7}"/>
                </a:ext>
              </a:extLst>
            </p:cNvPr>
            <p:cNvSpPr txBox="1">
              <a:spLocks noChangeArrowheads="1"/>
            </p:cNvSpPr>
            <p:nvPr/>
          </p:nvSpPr>
          <p:spPr bwMode="auto">
            <a:xfrm>
              <a:off x="4158" y="3407"/>
              <a:ext cx="87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defTabSz="684630" eaLnBrk="1" hangingPunct="1"/>
              <a:r>
                <a:rPr lang="en-US" altLang="x-none" sz="1050" dirty="0">
                  <a:solidFill>
                    <a:srgbClr val="000000"/>
                  </a:solidFill>
                </a:rPr>
                <a:t>Working</a:t>
              </a:r>
            </a:p>
          </p:txBody>
        </p:sp>
      </p:grpSp>
      <p:grpSp>
        <p:nvGrpSpPr>
          <p:cNvPr id="49" name="Group 7">
            <a:extLst>
              <a:ext uri="{FF2B5EF4-FFF2-40B4-BE49-F238E27FC236}">
                <a16:creationId xmlns:a16="http://schemas.microsoft.com/office/drawing/2014/main" id="{9FD46FD3-BA4E-4E49-8079-3FCC0B36B959}"/>
              </a:ext>
            </a:extLst>
          </p:cNvPr>
          <p:cNvGrpSpPr>
            <a:grpSpLocks/>
          </p:cNvGrpSpPr>
          <p:nvPr/>
        </p:nvGrpSpPr>
        <p:grpSpPr bwMode="auto">
          <a:xfrm>
            <a:off x="6340426" y="4569718"/>
            <a:ext cx="1027539" cy="648909"/>
            <a:chOff x="238" y="1273"/>
            <a:chExt cx="863" cy="545"/>
          </a:xfrm>
        </p:grpSpPr>
        <p:sp>
          <p:nvSpPr>
            <p:cNvPr id="50" name="Oval 8">
              <a:extLst>
                <a:ext uri="{FF2B5EF4-FFF2-40B4-BE49-F238E27FC236}">
                  <a16:creationId xmlns:a16="http://schemas.microsoft.com/office/drawing/2014/main" id="{C596B9CE-AC73-7D48-BF85-6EBD671A5E48}"/>
                </a:ext>
              </a:extLst>
            </p:cNvPr>
            <p:cNvSpPr>
              <a:spLocks noChangeArrowheads="1"/>
            </p:cNvSpPr>
            <p:nvPr/>
          </p:nvSpPr>
          <p:spPr bwMode="auto">
            <a:xfrm>
              <a:off x="238" y="1273"/>
              <a:ext cx="813" cy="545"/>
            </a:xfrm>
            <a:prstGeom prst="ellipse">
              <a:avLst/>
            </a:prstGeom>
            <a:solidFill>
              <a:srgbClr val="FFFFFF"/>
            </a:solidFill>
            <a:ln w="19050">
              <a:solidFill>
                <a:srgbClr val="000000"/>
              </a:solidFill>
              <a:round/>
              <a:headEnd/>
              <a:tailEnd/>
            </a:ln>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defTabSz="684630" eaLnBrk="1" hangingPunct="1"/>
              <a:endParaRPr lang="x-none" altLang="x-none" sz="1800">
                <a:solidFill>
                  <a:srgbClr val="000000"/>
                </a:solidFill>
              </a:endParaRPr>
            </a:p>
          </p:txBody>
        </p:sp>
        <p:sp>
          <p:nvSpPr>
            <p:cNvPr id="51" name="Text Box 9">
              <a:extLst>
                <a:ext uri="{FF2B5EF4-FFF2-40B4-BE49-F238E27FC236}">
                  <a16:creationId xmlns:a16="http://schemas.microsoft.com/office/drawing/2014/main" id="{263CE187-8B9D-F244-A7F8-B2B75BFF45D8}"/>
                </a:ext>
              </a:extLst>
            </p:cNvPr>
            <p:cNvSpPr txBox="1">
              <a:spLocks noChangeArrowheads="1"/>
            </p:cNvSpPr>
            <p:nvPr/>
          </p:nvSpPr>
          <p:spPr bwMode="auto">
            <a:xfrm>
              <a:off x="285" y="1417"/>
              <a:ext cx="816"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defTabSz="684630" eaLnBrk="1" hangingPunct="1"/>
              <a:r>
                <a:rPr lang="en-US" altLang="x-none" sz="1050" dirty="0" err="1">
                  <a:solidFill>
                    <a:srgbClr val="000000"/>
                  </a:solidFill>
                </a:rPr>
                <a:t>Time_Waiit</a:t>
              </a:r>
              <a:endParaRPr lang="en-US" altLang="x-none" sz="1050" dirty="0">
                <a:solidFill>
                  <a:srgbClr val="000000"/>
                </a:solidFill>
                <a:latin typeface="Times New Roman" charset="0"/>
              </a:endParaRPr>
            </a:p>
          </p:txBody>
        </p:sp>
      </p:grpSp>
      <p:sp>
        <p:nvSpPr>
          <p:cNvPr id="52" name="Freeform 10">
            <a:extLst>
              <a:ext uri="{FF2B5EF4-FFF2-40B4-BE49-F238E27FC236}">
                <a16:creationId xmlns:a16="http://schemas.microsoft.com/office/drawing/2014/main" id="{C520D76B-1DD9-CD4E-BE13-5ABF2DB5A17E}"/>
              </a:ext>
            </a:extLst>
          </p:cNvPr>
          <p:cNvSpPr>
            <a:spLocks/>
          </p:cNvSpPr>
          <p:nvPr/>
        </p:nvSpPr>
        <p:spPr bwMode="auto">
          <a:xfrm flipV="1">
            <a:off x="5389253" y="4512874"/>
            <a:ext cx="1235905" cy="130663"/>
          </a:xfrm>
          <a:custGeom>
            <a:avLst/>
            <a:gdLst>
              <a:gd name="T0" fmla="*/ 0 w 2835"/>
              <a:gd name="T1" fmla="*/ 0 h 525"/>
              <a:gd name="T2" fmla="*/ 2147483647 w 2835"/>
              <a:gd name="T3" fmla="*/ 0 h 525"/>
              <a:gd name="T4" fmla="*/ 0 60000 65536"/>
              <a:gd name="T5" fmla="*/ 0 60000 65536"/>
              <a:gd name="T6" fmla="*/ 0 w 2835"/>
              <a:gd name="T7" fmla="*/ 0 h 525"/>
              <a:gd name="T8" fmla="*/ 2835 w 2835"/>
              <a:gd name="T9" fmla="*/ 525 h 525"/>
            </a:gdLst>
            <a:ahLst/>
            <a:cxnLst>
              <a:cxn ang="T4">
                <a:pos x="T0" y="T1"/>
              </a:cxn>
              <a:cxn ang="T5">
                <a:pos x="T2" y="T3"/>
              </a:cxn>
            </a:cxnLst>
            <a:rect l="T6" t="T7" r="T8" b="T9"/>
            <a:pathLst>
              <a:path w="2835" h="525">
                <a:moveTo>
                  <a:pt x="0" y="0"/>
                </a:moveTo>
                <a:cubicBezTo>
                  <a:pt x="60" y="525"/>
                  <a:pt x="2835" y="495"/>
                  <a:pt x="2835" y="0"/>
                </a:cubicBezTo>
              </a:path>
            </a:pathLst>
          </a:custGeom>
          <a:noFill/>
          <a:ln w="19050">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defTabSz="684630" eaLnBrk="1" hangingPunct="1"/>
            <a:endParaRPr lang="en-US" sz="375">
              <a:solidFill>
                <a:srgbClr val="000000"/>
              </a:solidFill>
              <a:latin typeface="Arial" charset="0"/>
            </a:endParaRPr>
          </a:p>
        </p:txBody>
      </p:sp>
      <p:grpSp>
        <p:nvGrpSpPr>
          <p:cNvPr id="53" name="Group 42">
            <a:extLst>
              <a:ext uri="{FF2B5EF4-FFF2-40B4-BE49-F238E27FC236}">
                <a16:creationId xmlns:a16="http://schemas.microsoft.com/office/drawing/2014/main" id="{9CFA52D0-D8C1-BB46-9F97-8446E0002473}"/>
              </a:ext>
            </a:extLst>
          </p:cNvPr>
          <p:cNvGrpSpPr>
            <a:grpSpLocks/>
          </p:cNvGrpSpPr>
          <p:nvPr/>
        </p:nvGrpSpPr>
        <p:grpSpPr bwMode="auto">
          <a:xfrm>
            <a:off x="4715341" y="4582761"/>
            <a:ext cx="1035873" cy="671532"/>
            <a:chOff x="4158" y="3230"/>
            <a:chExt cx="870" cy="564"/>
          </a:xfrm>
        </p:grpSpPr>
        <p:sp>
          <p:nvSpPr>
            <p:cNvPr id="54" name="Oval 43">
              <a:extLst>
                <a:ext uri="{FF2B5EF4-FFF2-40B4-BE49-F238E27FC236}">
                  <a16:creationId xmlns:a16="http://schemas.microsoft.com/office/drawing/2014/main" id="{E42D400E-0524-E94A-B45F-C7278B676E8D}"/>
                </a:ext>
              </a:extLst>
            </p:cNvPr>
            <p:cNvSpPr>
              <a:spLocks noChangeArrowheads="1"/>
            </p:cNvSpPr>
            <p:nvPr/>
          </p:nvSpPr>
          <p:spPr bwMode="auto">
            <a:xfrm>
              <a:off x="4159" y="3230"/>
              <a:ext cx="827" cy="536"/>
            </a:xfrm>
            <a:prstGeom prst="ellipse">
              <a:avLst/>
            </a:prstGeom>
            <a:solidFill>
              <a:srgbClr val="FFFFFF"/>
            </a:solidFill>
            <a:ln w="19050">
              <a:solidFill>
                <a:srgbClr val="000000"/>
              </a:solidFill>
              <a:round/>
              <a:headEnd/>
              <a:tailEnd/>
            </a:ln>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defTabSz="684630" eaLnBrk="1" hangingPunct="1"/>
              <a:endParaRPr lang="x-none" altLang="x-none" sz="1800">
                <a:solidFill>
                  <a:srgbClr val="000000"/>
                </a:solidFill>
              </a:endParaRPr>
            </a:p>
          </p:txBody>
        </p:sp>
        <p:sp>
          <p:nvSpPr>
            <p:cNvPr id="55" name="Text Box 44">
              <a:extLst>
                <a:ext uri="{FF2B5EF4-FFF2-40B4-BE49-F238E27FC236}">
                  <a16:creationId xmlns:a16="http://schemas.microsoft.com/office/drawing/2014/main" id="{FE1CA326-EDCD-B145-8650-58D20A459C1D}"/>
                </a:ext>
              </a:extLst>
            </p:cNvPr>
            <p:cNvSpPr txBox="1">
              <a:spLocks noChangeArrowheads="1"/>
            </p:cNvSpPr>
            <p:nvPr/>
          </p:nvSpPr>
          <p:spPr bwMode="auto">
            <a:xfrm>
              <a:off x="4158" y="3410"/>
              <a:ext cx="870"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defTabSz="684630" eaLnBrk="1" hangingPunct="1"/>
              <a:r>
                <a:rPr lang="en-US" altLang="x-none" sz="1050" dirty="0">
                  <a:solidFill>
                    <a:srgbClr val="000000"/>
                  </a:solidFill>
                </a:rPr>
                <a:t>Working</a:t>
              </a:r>
            </a:p>
          </p:txBody>
        </p:sp>
      </p:grpSp>
      <p:grpSp>
        <p:nvGrpSpPr>
          <p:cNvPr id="56" name="Group 7">
            <a:extLst>
              <a:ext uri="{FF2B5EF4-FFF2-40B4-BE49-F238E27FC236}">
                <a16:creationId xmlns:a16="http://schemas.microsoft.com/office/drawing/2014/main" id="{D20B080D-C075-C44A-8072-3225C02D442E}"/>
              </a:ext>
            </a:extLst>
          </p:cNvPr>
          <p:cNvGrpSpPr>
            <a:grpSpLocks/>
          </p:cNvGrpSpPr>
          <p:nvPr/>
        </p:nvGrpSpPr>
        <p:grpSpPr bwMode="auto">
          <a:xfrm>
            <a:off x="8021266" y="4605564"/>
            <a:ext cx="869181" cy="648909"/>
            <a:chOff x="275" y="1273"/>
            <a:chExt cx="730" cy="545"/>
          </a:xfrm>
        </p:grpSpPr>
        <p:sp>
          <p:nvSpPr>
            <p:cNvPr id="57" name="Oval 8">
              <a:extLst>
                <a:ext uri="{FF2B5EF4-FFF2-40B4-BE49-F238E27FC236}">
                  <a16:creationId xmlns:a16="http://schemas.microsoft.com/office/drawing/2014/main" id="{DC58C115-631E-2A42-8FDA-0D92F8D1201A}"/>
                </a:ext>
              </a:extLst>
            </p:cNvPr>
            <p:cNvSpPr>
              <a:spLocks noChangeArrowheads="1"/>
            </p:cNvSpPr>
            <p:nvPr/>
          </p:nvSpPr>
          <p:spPr bwMode="auto">
            <a:xfrm>
              <a:off x="275" y="1273"/>
              <a:ext cx="730" cy="545"/>
            </a:xfrm>
            <a:prstGeom prst="ellipse">
              <a:avLst/>
            </a:prstGeom>
            <a:solidFill>
              <a:srgbClr val="FFFFFF"/>
            </a:solidFill>
            <a:ln w="19050">
              <a:solidFill>
                <a:srgbClr val="000000"/>
              </a:solidFill>
              <a:round/>
              <a:headEnd/>
              <a:tailEnd/>
            </a:ln>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defTabSz="684630" eaLnBrk="1" hangingPunct="1"/>
              <a:endParaRPr lang="x-none" altLang="x-none" sz="1800">
                <a:solidFill>
                  <a:srgbClr val="000000"/>
                </a:solidFill>
              </a:endParaRPr>
            </a:p>
          </p:txBody>
        </p:sp>
        <p:sp>
          <p:nvSpPr>
            <p:cNvPr id="58" name="Text Box 9">
              <a:extLst>
                <a:ext uri="{FF2B5EF4-FFF2-40B4-BE49-F238E27FC236}">
                  <a16:creationId xmlns:a16="http://schemas.microsoft.com/office/drawing/2014/main" id="{3EE58152-D9B9-C147-8980-8123D0E8C9B6}"/>
                </a:ext>
              </a:extLst>
            </p:cNvPr>
            <p:cNvSpPr txBox="1">
              <a:spLocks noChangeArrowheads="1"/>
            </p:cNvSpPr>
            <p:nvPr/>
          </p:nvSpPr>
          <p:spPr bwMode="auto">
            <a:xfrm>
              <a:off x="381" y="1392"/>
              <a:ext cx="593"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912813"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912813"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912813"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912813" eaLnBrk="0" fontAlgn="base" hangingPunct="0">
                <a:spcBef>
                  <a:spcPct val="0"/>
                </a:spcBef>
                <a:spcAft>
                  <a:spcPct val="0"/>
                </a:spcAft>
                <a:defRPr sz="2400">
                  <a:solidFill>
                    <a:schemeClr val="tx1"/>
                  </a:solidFill>
                  <a:latin typeface="Arial" charset="0"/>
                  <a:ea typeface="ＭＳ Ｐゴシック" charset="-128"/>
                </a:defRPr>
              </a:lvl9pPr>
            </a:lstStyle>
            <a:p>
              <a:pPr algn="ctr" defTabSz="684630" eaLnBrk="1" hangingPunct="1"/>
              <a:r>
                <a:rPr lang="en-US" altLang="x-none" sz="1050" dirty="0">
                  <a:solidFill>
                    <a:srgbClr val="000000"/>
                  </a:solidFill>
                </a:rPr>
                <a:t>Closed</a:t>
              </a:r>
              <a:endParaRPr lang="en-US" altLang="x-none" sz="1050" dirty="0">
                <a:solidFill>
                  <a:srgbClr val="000000"/>
                </a:solidFill>
                <a:latin typeface="Times New Roman" charset="0"/>
              </a:endParaRPr>
            </a:p>
          </p:txBody>
        </p:sp>
      </p:grpSp>
      <p:sp>
        <p:nvSpPr>
          <p:cNvPr id="59" name="Freeform 10">
            <a:extLst>
              <a:ext uri="{FF2B5EF4-FFF2-40B4-BE49-F238E27FC236}">
                <a16:creationId xmlns:a16="http://schemas.microsoft.com/office/drawing/2014/main" id="{3DF98CB0-C839-F548-8F1B-7863A2CA0A58}"/>
              </a:ext>
            </a:extLst>
          </p:cNvPr>
          <p:cNvSpPr>
            <a:spLocks/>
          </p:cNvSpPr>
          <p:nvPr/>
        </p:nvSpPr>
        <p:spPr bwMode="auto">
          <a:xfrm flipV="1">
            <a:off x="7082024" y="4548720"/>
            <a:ext cx="1223974" cy="95253"/>
          </a:xfrm>
          <a:custGeom>
            <a:avLst/>
            <a:gdLst>
              <a:gd name="T0" fmla="*/ 0 w 2835"/>
              <a:gd name="T1" fmla="*/ 0 h 525"/>
              <a:gd name="T2" fmla="*/ 2147483647 w 2835"/>
              <a:gd name="T3" fmla="*/ 0 h 525"/>
              <a:gd name="T4" fmla="*/ 0 60000 65536"/>
              <a:gd name="T5" fmla="*/ 0 60000 65536"/>
              <a:gd name="T6" fmla="*/ 0 w 2835"/>
              <a:gd name="T7" fmla="*/ 0 h 525"/>
              <a:gd name="T8" fmla="*/ 2835 w 2835"/>
              <a:gd name="T9" fmla="*/ 525 h 525"/>
            </a:gdLst>
            <a:ahLst/>
            <a:cxnLst>
              <a:cxn ang="T4">
                <a:pos x="T0" y="T1"/>
              </a:cxn>
              <a:cxn ang="T5">
                <a:pos x="T2" y="T3"/>
              </a:cxn>
            </a:cxnLst>
            <a:rect l="T6" t="T7" r="T8" b="T9"/>
            <a:pathLst>
              <a:path w="2835" h="525">
                <a:moveTo>
                  <a:pt x="0" y="0"/>
                </a:moveTo>
                <a:cubicBezTo>
                  <a:pt x="60" y="525"/>
                  <a:pt x="2835" y="495"/>
                  <a:pt x="2835" y="0"/>
                </a:cubicBezTo>
              </a:path>
            </a:pathLst>
          </a:custGeom>
          <a:noFill/>
          <a:ln w="19050">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pPr defTabSz="684630" eaLnBrk="1" hangingPunct="1"/>
            <a:endParaRPr lang="en-US" sz="375">
              <a:solidFill>
                <a:srgbClr val="000000"/>
              </a:solidFill>
              <a:latin typeface="Arial" charset="0"/>
            </a:endParaRPr>
          </a:p>
        </p:txBody>
      </p:sp>
    </p:spTree>
    <p:extLst>
      <p:ext uri="{BB962C8B-B14F-4D97-AF65-F5344CB8AC3E}">
        <p14:creationId xmlns:p14="http://schemas.microsoft.com/office/powerpoint/2010/main" val="38131997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ltLang="x-none" dirty="0" err="1">
                <a:ea typeface="ＭＳ Ｐゴシック" charset="-128"/>
              </a:rPr>
              <a:t>Time_Wait</a:t>
            </a:r>
            <a:r>
              <a:rPr lang="en-US" altLang="x-none" dirty="0">
                <a:ea typeface="ＭＳ Ｐゴシック" charset="-128"/>
              </a:rPr>
              <a:t> Design Options</a:t>
            </a:r>
          </a:p>
        </p:txBody>
      </p:sp>
      <p:grpSp>
        <p:nvGrpSpPr>
          <p:cNvPr id="8" name="Group 7">
            <a:extLst>
              <a:ext uri="{FF2B5EF4-FFF2-40B4-BE49-F238E27FC236}">
                <a16:creationId xmlns:a16="http://schemas.microsoft.com/office/drawing/2014/main" id="{4E70A7F4-1078-3846-9C2F-46E654077E7D}"/>
              </a:ext>
            </a:extLst>
          </p:cNvPr>
          <p:cNvGrpSpPr/>
          <p:nvPr/>
        </p:nvGrpSpPr>
        <p:grpSpPr>
          <a:xfrm>
            <a:off x="5122000" y="2070775"/>
            <a:ext cx="4199653" cy="3290474"/>
            <a:chOff x="6841782" y="1621082"/>
            <a:chExt cx="5609745" cy="4395297"/>
          </a:xfrm>
        </p:grpSpPr>
        <p:sp>
          <p:nvSpPr>
            <p:cNvPr id="41" name="Text Box 24">
              <a:extLst>
                <a:ext uri="{FF2B5EF4-FFF2-40B4-BE49-F238E27FC236}">
                  <a16:creationId xmlns:a16="http://schemas.microsoft.com/office/drawing/2014/main" id="{3B279CC4-B42B-2F42-82DE-9A3EFBDADC09}"/>
                </a:ext>
              </a:extLst>
            </p:cNvPr>
            <p:cNvSpPr txBox="1">
              <a:spLocks noChangeArrowheads="1"/>
            </p:cNvSpPr>
            <p:nvPr/>
          </p:nvSpPr>
          <p:spPr bwMode="auto">
            <a:xfrm>
              <a:off x="10572257" y="3976531"/>
              <a:ext cx="1879270" cy="955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256695" indent="-256695" defTabSz="685752">
                <a:spcBef>
                  <a:spcPct val="0"/>
                </a:spcBef>
                <a:buClrTx/>
                <a:buSzTx/>
                <a:buFontTx/>
                <a:buChar char="-"/>
                <a:defRPr/>
              </a:pPr>
              <a:r>
                <a:rPr lang="en-US" altLang="x-none" sz="1350" dirty="0">
                  <a:solidFill>
                    <a:srgbClr val="000000"/>
                  </a:solidFill>
                  <a:latin typeface="Times New Roman" charset="0"/>
                </a:rPr>
                <a:t>Time to retransmit </a:t>
              </a:r>
              <a:br>
                <a:rPr lang="en-US" altLang="x-none" sz="1350" dirty="0">
                  <a:solidFill>
                    <a:srgbClr val="000000"/>
                  </a:solidFill>
                  <a:latin typeface="Times New Roman" charset="0"/>
                </a:rPr>
              </a:br>
              <a:r>
                <a:rPr lang="en-US" altLang="x-none" sz="1350" dirty="0">
                  <a:solidFill>
                    <a:srgbClr val="000000"/>
                  </a:solidFill>
                  <a:latin typeface="Times New Roman" charset="0"/>
                </a:rPr>
                <a:t>ACK</a:t>
              </a:r>
            </a:p>
          </p:txBody>
        </p:sp>
        <p:sp>
          <p:nvSpPr>
            <p:cNvPr id="25" name="Line 3">
              <a:extLst>
                <a:ext uri="{FF2B5EF4-FFF2-40B4-BE49-F238E27FC236}">
                  <a16:creationId xmlns:a16="http://schemas.microsoft.com/office/drawing/2014/main" id="{9D762E12-743B-6A4B-AC90-6912D33114F7}"/>
                </a:ext>
              </a:extLst>
            </p:cNvPr>
            <p:cNvSpPr>
              <a:spLocks noChangeShapeType="1"/>
            </p:cNvSpPr>
            <p:nvPr/>
          </p:nvSpPr>
          <p:spPr bwMode="auto">
            <a:xfrm>
              <a:off x="8166039" y="3229946"/>
              <a:ext cx="2566400" cy="393306"/>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graphicFrame>
          <p:nvGraphicFramePr>
            <p:cNvPr id="26" name="Object 4">
              <a:extLst>
                <a:ext uri="{FF2B5EF4-FFF2-40B4-BE49-F238E27FC236}">
                  <a16:creationId xmlns:a16="http://schemas.microsoft.com/office/drawing/2014/main" id="{F3FCD4FD-960B-B04E-93A6-A36286A25E56}"/>
                </a:ext>
              </a:extLst>
            </p:cNvPr>
            <p:cNvGraphicFramePr>
              <a:graphicFrameLocks noChangeAspect="1"/>
            </p:cNvGraphicFramePr>
            <p:nvPr>
              <p:extLst/>
            </p:nvPr>
          </p:nvGraphicFramePr>
          <p:xfrm>
            <a:off x="7752538" y="2416838"/>
            <a:ext cx="486661" cy="386465"/>
          </p:xfrm>
          <a:graphic>
            <a:graphicData uri="http://schemas.openxmlformats.org/presentationml/2006/ole">
              <mc:AlternateContent xmlns:mc="http://schemas.openxmlformats.org/markup-compatibility/2006">
                <mc:Choice xmlns:v="urn:schemas-microsoft-com:vml" Requires="v">
                  <p:oleObj spid="_x0000_s153685" name="Clip" r:id="rId4" imgW="1307079" imgH="1083682" progId="MS_ClipArt_Gallery.2">
                    <p:embed/>
                  </p:oleObj>
                </mc:Choice>
                <mc:Fallback>
                  <p:oleObj name="Clip" r:id="rId4" imgW="1307079" imgH="1083682" progId="MS_ClipArt_Gallery.2">
                    <p:embed/>
                    <p:pic>
                      <p:nvPicPr>
                        <p:cNvPr id="26" name="Object 4">
                          <a:extLst>
                            <a:ext uri="{FF2B5EF4-FFF2-40B4-BE49-F238E27FC236}">
                              <a16:creationId xmlns:a16="http://schemas.microsoft.com/office/drawing/2014/main" id="{F3FCD4FD-960B-B04E-93A6-A36286A25E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52538" y="2416838"/>
                          <a:ext cx="486661" cy="386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7" name="Text Box 5">
              <a:extLst>
                <a:ext uri="{FF2B5EF4-FFF2-40B4-BE49-F238E27FC236}">
                  <a16:creationId xmlns:a16="http://schemas.microsoft.com/office/drawing/2014/main" id="{F1AFB392-329E-3C47-83A5-7AC18210C7AF}"/>
                </a:ext>
              </a:extLst>
            </p:cNvPr>
            <p:cNvSpPr txBox="1">
              <a:spLocks noChangeArrowheads="1"/>
            </p:cNvSpPr>
            <p:nvPr/>
          </p:nvSpPr>
          <p:spPr bwMode="auto">
            <a:xfrm>
              <a:off x="8129301" y="2416838"/>
              <a:ext cx="921159" cy="370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200">
                  <a:solidFill>
                    <a:srgbClr val="000000"/>
                  </a:solidFill>
                </a:rPr>
                <a:t>Host A</a:t>
              </a:r>
              <a:endParaRPr lang="en-US" altLang="x-none" sz="750">
                <a:solidFill>
                  <a:srgbClr val="000000"/>
                </a:solidFill>
                <a:latin typeface="Times New Roman" charset="0"/>
              </a:endParaRPr>
            </a:p>
          </p:txBody>
        </p:sp>
        <p:sp>
          <p:nvSpPr>
            <p:cNvPr id="28" name="Text Box 6">
              <a:extLst>
                <a:ext uri="{FF2B5EF4-FFF2-40B4-BE49-F238E27FC236}">
                  <a16:creationId xmlns:a16="http://schemas.microsoft.com/office/drawing/2014/main" id="{5253CFAD-17C6-B148-A9C5-54A9471660B0}"/>
                </a:ext>
              </a:extLst>
            </p:cNvPr>
            <p:cNvSpPr txBox="1">
              <a:spLocks noChangeArrowheads="1"/>
            </p:cNvSpPr>
            <p:nvPr/>
          </p:nvSpPr>
          <p:spPr bwMode="auto">
            <a:xfrm rot="706751">
              <a:off x="9226149" y="3110834"/>
              <a:ext cx="535738" cy="339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050" dirty="0">
                  <a:solidFill>
                    <a:srgbClr val="000000"/>
                  </a:solidFill>
                  <a:latin typeface="Arial" charset="0"/>
                </a:rPr>
                <a:t>FIN</a:t>
              </a:r>
              <a:endParaRPr lang="en-US" altLang="x-none" sz="750" dirty="0">
                <a:solidFill>
                  <a:srgbClr val="000000"/>
                </a:solidFill>
                <a:latin typeface="Times New Roman" charset="0"/>
              </a:endParaRPr>
            </a:p>
          </p:txBody>
        </p:sp>
        <p:graphicFrame>
          <p:nvGraphicFramePr>
            <p:cNvPr id="29" name="Object 7">
              <a:extLst>
                <a:ext uri="{FF2B5EF4-FFF2-40B4-BE49-F238E27FC236}">
                  <a16:creationId xmlns:a16="http://schemas.microsoft.com/office/drawing/2014/main" id="{FFBAD8B5-D91E-D44F-8D65-045EC3BE09DA}"/>
                </a:ext>
              </a:extLst>
            </p:cNvPr>
            <p:cNvGraphicFramePr>
              <a:graphicFrameLocks noChangeAspect="1"/>
            </p:cNvGraphicFramePr>
            <p:nvPr>
              <p:extLst/>
            </p:nvPr>
          </p:nvGraphicFramePr>
          <p:xfrm>
            <a:off x="10414857" y="2426380"/>
            <a:ext cx="486661" cy="386465"/>
          </p:xfrm>
          <a:graphic>
            <a:graphicData uri="http://schemas.openxmlformats.org/presentationml/2006/ole">
              <mc:AlternateContent xmlns:mc="http://schemas.openxmlformats.org/markup-compatibility/2006">
                <mc:Choice xmlns:v="urn:schemas-microsoft-com:vml" Requires="v">
                  <p:oleObj spid="_x0000_s153686" name="Clip" r:id="rId6" imgW="1307079" imgH="1083682" progId="MS_ClipArt_Gallery.2">
                    <p:embed/>
                  </p:oleObj>
                </mc:Choice>
                <mc:Fallback>
                  <p:oleObj name="Clip" r:id="rId6" imgW="1307079" imgH="1083682" progId="MS_ClipArt_Gallery.2">
                    <p:embed/>
                    <p:pic>
                      <p:nvPicPr>
                        <p:cNvPr id="29" name="Object 7">
                          <a:extLst>
                            <a:ext uri="{FF2B5EF4-FFF2-40B4-BE49-F238E27FC236}">
                              <a16:creationId xmlns:a16="http://schemas.microsoft.com/office/drawing/2014/main" id="{FFBAD8B5-D91E-D44F-8D65-045EC3BE09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14857" y="2426380"/>
                          <a:ext cx="486661" cy="386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30" name="Text Box 8">
              <a:extLst>
                <a:ext uri="{FF2B5EF4-FFF2-40B4-BE49-F238E27FC236}">
                  <a16:creationId xmlns:a16="http://schemas.microsoft.com/office/drawing/2014/main" id="{AF4E4F54-04CF-944C-8EF9-B6F63BEEFC9F}"/>
                </a:ext>
              </a:extLst>
            </p:cNvPr>
            <p:cNvSpPr txBox="1">
              <a:spLocks noChangeArrowheads="1"/>
            </p:cNvSpPr>
            <p:nvPr/>
          </p:nvSpPr>
          <p:spPr bwMode="auto">
            <a:xfrm>
              <a:off x="9655375" y="2435922"/>
              <a:ext cx="901889" cy="370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200">
                  <a:solidFill>
                    <a:srgbClr val="000000"/>
                  </a:solidFill>
                </a:rPr>
                <a:t>Host B</a:t>
              </a:r>
              <a:endParaRPr lang="en-US" altLang="x-none" sz="750">
                <a:solidFill>
                  <a:srgbClr val="000000"/>
                </a:solidFill>
                <a:latin typeface="Times New Roman" charset="0"/>
              </a:endParaRPr>
            </a:p>
          </p:txBody>
        </p:sp>
        <p:sp>
          <p:nvSpPr>
            <p:cNvPr id="32" name="Text Box 14">
              <a:extLst>
                <a:ext uri="{FF2B5EF4-FFF2-40B4-BE49-F238E27FC236}">
                  <a16:creationId xmlns:a16="http://schemas.microsoft.com/office/drawing/2014/main" id="{FBF57581-0A35-3048-AB37-369A42D1B378}"/>
                </a:ext>
              </a:extLst>
            </p:cNvPr>
            <p:cNvSpPr txBox="1">
              <a:spLocks noChangeArrowheads="1"/>
            </p:cNvSpPr>
            <p:nvPr/>
          </p:nvSpPr>
          <p:spPr bwMode="auto">
            <a:xfrm rot="20587610">
              <a:off x="9080164" y="4261751"/>
              <a:ext cx="617104" cy="339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050" dirty="0">
                  <a:solidFill>
                    <a:srgbClr val="000000"/>
                  </a:solidFill>
                  <a:latin typeface="Arial" charset="0"/>
                </a:rPr>
                <a:t>ACK</a:t>
              </a:r>
            </a:p>
          </p:txBody>
        </p:sp>
        <p:sp>
          <p:nvSpPr>
            <p:cNvPr id="33" name="Line 15">
              <a:extLst>
                <a:ext uri="{FF2B5EF4-FFF2-40B4-BE49-F238E27FC236}">
                  <a16:creationId xmlns:a16="http://schemas.microsoft.com/office/drawing/2014/main" id="{AAD54ED4-FF91-CC45-A169-9EF032C3E43E}"/>
                </a:ext>
              </a:extLst>
            </p:cNvPr>
            <p:cNvSpPr>
              <a:spLocks noChangeShapeType="1"/>
            </p:cNvSpPr>
            <p:nvPr/>
          </p:nvSpPr>
          <p:spPr bwMode="auto">
            <a:xfrm flipH="1">
              <a:off x="8166949" y="3767116"/>
              <a:ext cx="2500099" cy="75384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36" name="Text Box 18">
              <a:extLst>
                <a:ext uri="{FF2B5EF4-FFF2-40B4-BE49-F238E27FC236}">
                  <a16:creationId xmlns:a16="http://schemas.microsoft.com/office/drawing/2014/main" id="{835F1DA3-8BE0-3343-8D6F-E2B7209C98D1}"/>
                </a:ext>
              </a:extLst>
            </p:cNvPr>
            <p:cNvSpPr txBox="1">
              <a:spLocks noChangeArrowheads="1"/>
            </p:cNvSpPr>
            <p:nvPr/>
          </p:nvSpPr>
          <p:spPr bwMode="auto">
            <a:xfrm>
              <a:off x="7390663" y="2889186"/>
              <a:ext cx="790545" cy="400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350">
                  <a:solidFill>
                    <a:srgbClr val="000000"/>
                  </a:solidFill>
                </a:rPr>
                <a:t>close</a:t>
              </a:r>
            </a:p>
          </p:txBody>
        </p:sp>
        <p:grpSp>
          <p:nvGrpSpPr>
            <p:cNvPr id="37" name="Group 36">
              <a:extLst>
                <a:ext uri="{FF2B5EF4-FFF2-40B4-BE49-F238E27FC236}">
                  <a16:creationId xmlns:a16="http://schemas.microsoft.com/office/drawing/2014/main" id="{70B60245-54A8-F845-A709-7743F128E5D0}"/>
                </a:ext>
              </a:extLst>
            </p:cNvPr>
            <p:cNvGrpSpPr/>
            <p:nvPr/>
          </p:nvGrpSpPr>
          <p:grpSpPr>
            <a:xfrm>
              <a:off x="10821799" y="3681118"/>
              <a:ext cx="219332" cy="1888407"/>
              <a:chOff x="3663259" y="3408666"/>
              <a:chExt cx="201079" cy="883148"/>
            </a:xfrm>
          </p:grpSpPr>
          <p:sp>
            <p:nvSpPr>
              <p:cNvPr id="38" name="Line 10">
                <a:extLst>
                  <a:ext uri="{FF2B5EF4-FFF2-40B4-BE49-F238E27FC236}">
                    <a16:creationId xmlns:a16="http://schemas.microsoft.com/office/drawing/2014/main" id="{E87B1550-07C6-444B-856A-8C94F0160B0A}"/>
                  </a:ext>
                </a:extLst>
              </p:cNvPr>
              <p:cNvSpPr>
                <a:spLocks noChangeShapeType="1"/>
              </p:cNvSpPr>
              <p:nvPr/>
            </p:nvSpPr>
            <p:spPr bwMode="auto">
              <a:xfrm flipH="1">
                <a:off x="3736344" y="3408666"/>
                <a:ext cx="22339" cy="882879"/>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39" name="Line 21">
                <a:extLst>
                  <a:ext uri="{FF2B5EF4-FFF2-40B4-BE49-F238E27FC236}">
                    <a16:creationId xmlns:a16="http://schemas.microsoft.com/office/drawing/2014/main" id="{12D476A0-886C-4F42-8599-DA573F13B89B}"/>
                  </a:ext>
                </a:extLst>
              </p:cNvPr>
              <p:cNvSpPr>
                <a:spLocks noChangeShapeType="1"/>
              </p:cNvSpPr>
              <p:nvPr/>
            </p:nvSpPr>
            <p:spPr bwMode="auto">
              <a:xfrm>
                <a:off x="3673491" y="3408666"/>
                <a:ext cx="19084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40" name="Line 22">
                <a:extLst>
                  <a:ext uri="{FF2B5EF4-FFF2-40B4-BE49-F238E27FC236}">
                    <a16:creationId xmlns:a16="http://schemas.microsoft.com/office/drawing/2014/main" id="{65272A6A-04D9-6E46-8DBF-4FDEE410B692}"/>
                  </a:ext>
                </a:extLst>
              </p:cNvPr>
              <p:cNvSpPr>
                <a:spLocks noChangeShapeType="1"/>
              </p:cNvSpPr>
              <p:nvPr/>
            </p:nvSpPr>
            <p:spPr bwMode="auto">
              <a:xfrm>
                <a:off x="3663259" y="4291814"/>
                <a:ext cx="19084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grpSp>
        <p:sp>
          <p:nvSpPr>
            <p:cNvPr id="42" name="TextBox 41">
              <a:extLst>
                <a:ext uri="{FF2B5EF4-FFF2-40B4-BE49-F238E27FC236}">
                  <a16:creationId xmlns:a16="http://schemas.microsoft.com/office/drawing/2014/main" id="{44BBE73C-3733-1344-888C-C539259D3E55}"/>
                </a:ext>
              </a:extLst>
            </p:cNvPr>
            <p:cNvSpPr txBox="1"/>
            <p:nvPr/>
          </p:nvSpPr>
          <p:spPr>
            <a:xfrm>
              <a:off x="7799736" y="1621082"/>
              <a:ext cx="3861072" cy="492742"/>
            </a:xfrm>
            <a:prstGeom prst="rect">
              <a:avLst/>
            </a:prstGeom>
            <a:noFill/>
          </p:spPr>
          <p:txBody>
            <a:bodyPr wrap="none" rtlCol="0">
              <a:spAutoFit/>
            </a:bodyPr>
            <a:lstStyle/>
            <a:p>
              <a:r>
                <a:rPr lang="en-US" sz="1797" dirty="0"/>
                <a:t>Design 2 (receiver time wait)</a:t>
              </a:r>
            </a:p>
          </p:txBody>
        </p:sp>
        <p:sp>
          <p:nvSpPr>
            <p:cNvPr id="43" name="Text Box 24">
              <a:extLst>
                <a:ext uri="{FF2B5EF4-FFF2-40B4-BE49-F238E27FC236}">
                  <a16:creationId xmlns:a16="http://schemas.microsoft.com/office/drawing/2014/main" id="{1070F33F-689E-C648-AE3C-28A9A7C8D9F9}"/>
                </a:ext>
              </a:extLst>
            </p:cNvPr>
            <p:cNvSpPr txBox="1">
              <a:spLocks noChangeArrowheads="1"/>
            </p:cNvSpPr>
            <p:nvPr/>
          </p:nvSpPr>
          <p:spPr bwMode="auto">
            <a:xfrm>
              <a:off x="6841782" y="4291662"/>
              <a:ext cx="1981069" cy="955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defTabSz="685752">
                <a:spcBef>
                  <a:spcPct val="0"/>
                </a:spcBef>
                <a:buClrTx/>
                <a:buSzTx/>
                <a:buNone/>
                <a:defRPr/>
              </a:pPr>
              <a:r>
                <a:rPr lang="en-US" altLang="x-none" sz="1350" dirty="0">
                  <a:solidFill>
                    <a:srgbClr val="000000"/>
                  </a:solidFill>
                  <a:latin typeface="Times New Roman" charset="0"/>
                </a:rPr>
                <a:t>Close after </a:t>
              </a:r>
              <a:br>
                <a:rPr lang="en-US" altLang="x-none" sz="1350" dirty="0">
                  <a:solidFill>
                    <a:srgbClr val="000000"/>
                  </a:solidFill>
                  <a:latin typeface="Times New Roman" charset="0"/>
                </a:rPr>
              </a:br>
              <a:r>
                <a:rPr lang="en-US" altLang="x-none" sz="1350" dirty="0">
                  <a:solidFill>
                    <a:srgbClr val="000000"/>
                  </a:solidFill>
                  <a:latin typeface="Times New Roman" charset="0"/>
                </a:rPr>
                <a:t>first ACK</a:t>
              </a:r>
            </a:p>
            <a:p>
              <a:pPr defTabSz="685752">
                <a:spcBef>
                  <a:spcPct val="0"/>
                </a:spcBef>
                <a:buClrTx/>
                <a:buSzTx/>
                <a:buNone/>
                <a:defRPr/>
              </a:pPr>
              <a:r>
                <a:rPr lang="en-US" altLang="x-none" sz="1350" dirty="0">
                  <a:solidFill>
                    <a:srgbClr val="000000"/>
                  </a:solidFill>
                  <a:latin typeface="Times New Roman" charset="0"/>
                </a:rPr>
                <a:t>All states removed</a:t>
              </a:r>
            </a:p>
          </p:txBody>
        </p:sp>
        <p:sp>
          <p:nvSpPr>
            <p:cNvPr id="5" name="Rectangle 4">
              <a:extLst>
                <a:ext uri="{FF2B5EF4-FFF2-40B4-BE49-F238E27FC236}">
                  <a16:creationId xmlns:a16="http://schemas.microsoft.com/office/drawing/2014/main" id="{A15541B8-5BF5-3444-A809-56C627F78CB5}"/>
                </a:ext>
              </a:extLst>
            </p:cNvPr>
            <p:cNvSpPr/>
            <p:nvPr/>
          </p:nvSpPr>
          <p:spPr>
            <a:xfrm>
              <a:off x="10194125" y="5615540"/>
              <a:ext cx="1981069" cy="400839"/>
            </a:xfrm>
            <a:prstGeom prst="rect">
              <a:avLst/>
            </a:prstGeom>
          </p:spPr>
          <p:txBody>
            <a:bodyPr wrap="none">
              <a:spAutoFit/>
            </a:bodyPr>
            <a:lstStyle/>
            <a:p>
              <a:pPr defTabSz="685752">
                <a:defRPr/>
              </a:pPr>
              <a:r>
                <a:rPr lang="en-US" altLang="x-none" sz="1350" dirty="0">
                  <a:solidFill>
                    <a:srgbClr val="000000"/>
                  </a:solidFill>
                </a:rPr>
                <a:t>All states removed</a:t>
              </a:r>
            </a:p>
          </p:txBody>
        </p:sp>
        <p:sp>
          <p:nvSpPr>
            <p:cNvPr id="45" name="Line 17">
              <a:extLst>
                <a:ext uri="{FF2B5EF4-FFF2-40B4-BE49-F238E27FC236}">
                  <a16:creationId xmlns:a16="http://schemas.microsoft.com/office/drawing/2014/main" id="{475C716D-724A-EB48-9C90-2576447BCCDD}"/>
                </a:ext>
              </a:extLst>
            </p:cNvPr>
            <p:cNvSpPr>
              <a:spLocks noChangeShapeType="1"/>
            </p:cNvSpPr>
            <p:nvPr/>
          </p:nvSpPr>
          <p:spPr bwMode="auto">
            <a:xfrm>
              <a:off x="8163601" y="2901950"/>
              <a:ext cx="911" cy="2743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46" name="Line 17">
              <a:extLst>
                <a:ext uri="{FF2B5EF4-FFF2-40B4-BE49-F238E27FC236}">
                  <a16:creationId xmlns:a16="http://schemas.microsoft.com/office/drawing/2014/main" id="{D3735DAC-D6D7-454A-8065-B57660F858C8}"/>
                </a:ext>
              </a:extLst>
            </p:cNvPr>
            <p:cNvSpPr>
              <a:spLocks noChangeShapeType="1"/>
            </p:cNvSpPr>
            <p:nvPr/>
          </p:nvSpPr>
          <p:spPr bwMode="auto">
            <a:xfrm>
              <a:off x="10679112" y="2901950"/>
              <a:ext cx="911" cy="2743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grpSp>
      <p:grpSp>
        <p:nvGrpSpPr>
          <p:cNvPr id="6" name="Group 5">
            <a:extLst>
              <a:ext uri="{FF2B5EF4-FFF2-40B4-BE49-F238E27FC236}">
                <a16:creationId xmlns:a16="http://schemas.microsoft.com/office/drawing/2014/main" id="{98A6089E-27F4-4542-BC74-B828486F444B}"/>
              </a:ext>
            </a:extLst>
          </p:cNvPr>
          <p:cNvGrpSpPr/>
          <p:nvPr/>
        </p:nvGrpSpPr>
        <p:grpSpPr>
          <a:xfrm>
            <a:off x="-4582" y="2038217"/>
            <a:ext cx="5643715" cy="3045118"/>
            <a:chOff x="-6121" y="1577592"/>
            <a:chExt cx="7538671" cy="4067558"/>
          </a:xfrm>
        </p:grpSpPr>
        <p:sp>
          <p:nvSpPr>
            <p:cNvPr id="138243" name="Line 3"/>
            <p:cNvSpPr>
              <a:spLocks noChangeShapeType="1"/>
            </p:cNvSpPr>
            <p:nvPr/>
          </p:nvSpPr>
          <p:spPr bwMode="auto">
            <a:xfrm>
              <a:off x="2609633" y="3045640"/>
              <a:ext cx="2566400" cy="393306"/>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graphicFrame>
          <p:nvGraphicFramePr>
            <p:cNvPr id="138244" name="Object 4"/>
            <p:cNvGraphicFramePr>
              <a:graphicFrameLocks noChangeAspect="1"/>
            </p:cNvGraphicFramePr>
            <p:nvPr>
              <p:extLst/>
            </p:nvPr>
          </p:nvGraphicFramePr>
          <p:xfrm>
            <a:off x="2196132" y="2232532"/>
            <a:ext cx="486661" cy="386465"/>
          </p:xfrm>
          <a:graphic>
            <a:graphicData uri="http://schemas.openxmlformats.org/presentationml/2006/ole">
              <mc:AlternateContent xmlns:mc="http://schemas.openxmlformats.org/markup-compatibility/2006">
                <mc:Choice xmlns:v="urn:schemas-microsoft-com:vml" Requires="v">
                  <p:oleObj spid="_x0000_s153687" name="Clip" r:id="rId4" imgW="1307079" imgH="1083682" progId="MS_ClipArt_Gallery.2">
                    <p:embed/>
                  </p:oleObj>
                </mc:Choice>
                <mc:Fallback>
                  <p:oleObj name="Clip" r:id="rId4" imgW="1307079" imgH="1083682" progId="MS_ClipArt_Gallery.2">
                    <p:embed/>
                    <p:pic>
                      <p:nvPicPr>
                        <p:cNvPr id="13824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6132" y="2232532"/>
                          <a:ext cx="486661" cy="386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8245" name="Text Box 5"/>
            <p:cNvSpPr txBox="1">
              <a:spLocks noChangeArrowheads="1"/>
            </p:cNvSpPr>
            <p:nvPr/>
          </p:nvSpPr>
          <p:spPr bwMode="auto">
            <a:xfrm>
              <a:off x="2572895" y="2232532"/>
              <a:ext cx="921159" cy="370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200">
                  <a:solidFill>
                    <a:srgbClr val="000000"/>
                  </a:solidFill>
                </a:rPr>
                <a:t>Host A</a:t>
              </a:r>
              <a:endParaRPr lang="en-US" altLang="x-none" sz="750">
                <a:solidFill>
                  <a:srgbClr val="000000"/>
                </a:solidFill>
                <a:latin typeface="Times New Roman" charset="0"/>
              </a:endParaRPr>
            </a:p>
          </p:txBody>
        </p:sp>
        <p:sp>
          <p:nvSpPr>
            <p:cNvPr id="138246" name="Text Box 6"/>
            <p:cNvSpPr txBox="1">
              <a:spLocks noChangeArrowheads="1"/>
            </p:cNvSpPr>
            <p:nvPr/>
          </p:nvSpPr>
          <p:spPr bwMode="auto">
            <a:xfrm rot="706751">
              <a:off x="3669744" y="2926530"/>
              <a:ext cx="535738" cy="339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050" dirty="0">
                  <a:solidFill>
                    <a:srgbClr val="000000"/>
                  </a:solidFill>
                  <a:latin typeface="Arial" charset="0"/>
                </a:rPr>
                <a:t>FIN</a:t>
              </a:r>
              <a:endParaRPr lang="en-US" altLang="x-none" sz="750" dirty="0">
                <a:solidFill>
                  <a:srgbClr val="000000"/>
                </a:solidFill>
                <a:latin typeface="Times New Roman" charset="0"/>
              </a:endParaRPr>
            </a:p>
          </p:txBody>
        </p:sp>
        <p:graphicFrame>
          <p:nvGraphicFramePr>
            <p:cNvPr id="138247" name="Object 7"/>
            <p:cNvGraphicFramePr>
              <a:graphicFrameLocks noChangeAspect="1"/>
            </p:cNvGraphicFramePr>
            <p:nvPr>
              <p:extLst/>
            </p:nvPr>
          </p:nvGraphicFramePr>
          <p:xfrm>
            <a:off x="4858451" y="2242074"/>
            <a:ext cx="486661" cy="386465"/>
          </p:xfrm>
          <a:graphic>
            <a:graphicData uri="http://schemas.openxmlformats.org/presentationml/2006/ole">
              <mc:AlternateContent xmlns:mc="http://schemas.openxmlformats.org/markup-compatibility/2006">
                <mc:Choice xmlns:v="urn:schemas-microsoft-com:vml" Requires="v">
                  <p:oleObj spid="_x0000_s153688" name="Clip" r:id="rId6" imgW="1307079" imgH="1083682" progId="MS_ClipArt_Gallery.2">
                    <p:embed/>
                  </p:oleObj>
                </mc:Choice>
                <mc:Fallback>
                  <p:oleObj name="Clip" r:id="rId6" imgW="1307079" imgH="1083682" progId="MS_ClipArt_Gallery.2">
                    <p:embed/>
                    <p:pic>
                      <p:nvPicPr>
                        <p:cNvPr id="138247"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8451" y="2242074"/>
                          <a:ext cx="486661" cy="3864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8248" name="Text Box 8"/>
            <p:cNvSpPr txBox="1">
              <a:spLocks noChangeArrowheads="1"/>
            </p:cNvSpPr>
            <p:nvPr/>
          </p:nvSpPr>
          <p:spPr bwMode="auto">
            <a:xfrm>
              <a:off x="4098969" y="2251616"/>
              <a:ext cx="901889" cy="370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200">
                  <a:solidFill>
                    <a:srgbClr val="000000"/>
                  </a:solidFill>
                </a:rPr>
                <a:t>Host B</a:t>
              </a:r>
              <a:endParaRPr lang="en-US" altLang="x-none" sz="750">
                <a:solidFill>
                  <a:srgbClr val="000000"/>
                </a:solidFill>
                <a:latin typeface="Times New Roman" charset="0"/>
              </a:endParaRPr>
            </a:p>
          </p:txBody>
        </p:sp>
        <p:sp>
          <p:nvSpPr>
            <p:cNvPr id="138254" name="Text Box 14"/>
            <p:cNvSpPr txBox="1">
              <a:spLocks noChangeArrowheads="1"/>
            </p:cNvSpPr>
            <p:nvPr/>
          </p:nvSpPr>
          <p:spPr bwMode="auto">
            <a:xfrm rot="20587610">
              <a:off x="3523758" y="4077447"/>
              <a:ext cx="617104" cy="339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050" dirty="0">
                  <a:solidFill>
                    <a:srgbClr val="000000"/>
                  </a:solidFill>
                  <a:latin typeface="Arial" charset="0"/>
                </a:rPr>
                <a:t>ACK</a:t>
              </a:r>
            </a:p>
          </p:txBody>
        </p:sp>
        <p:sp>
          <p:nvSpPr>
            <p:cNvPr id="138255" name="Line 15"/>
            <p:cNvSpPr>
              <a:spLocks noChangeShapeType="1"/>
            </p:cNvSpPr>
            <p:nvPr/>
          </p:nvSpPr>
          <p:spPr bwMode="auto">
            <a:xfrm flipH="1">
              <a:off x="2610543" y="3582810"/>
              <a:ext cx="2500099" cy="75384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38257" name="Line 17"/>
            <p:cNvSpPr>
              <a:spLocks noChangeShapeType="1"/>
            </p:cNvSpPr>
            <p:nvPr/>
          </p:nvSpPr>
          <p:spPr bwMode="auto">
            <a:xfrm>
              <a:off x="2600090" y="2901950"/>
              <a:ext cx="911" cy="2743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38258" name="Text Box 18"/>
            <p:cNvSpPr txBox="1">
              <a:spLocks noChangeArrowheads="1"/>
            </p:cNvSpPr>
            <p:nvPr/>
          </p:nvSpPr>
          <p:spPr bwMode="auto">
            <a:xfrm>
              <a:off x="1834258" y="2704880"/>
              <a:ext cx="790545" cy="400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defTabSz="685752">
                <a:spcBef>
                  <a:spcPct val="0"/>
                </a:spcBef>
                <a:buClrTx/>
                <a:buSzTx/>
                <a:buNone/>
                <a:defRPr/>
              </a:pPr>
              <a:r>
                <a:rPr lang="en-US" altLang="x-none" sz="1350">
                  <a:solidFill>
                    <a:srgbClr val="000000"/>
                  </a:solidFill>
                </a:rPr>
                <a:t>close</a:t>
              </a:r>
            </a:p>
          </p:txBody>
        </p:sp>
        <p:grpSp>
          <p:nvGrpSpPr>
            <p:cNvPr id="4" name="Group 3">
              <a:extLst>
                <a:ext uri="{FF2B5EF4-FFF2-40B4-BE49-F238E27FC236}">
                  <a16:creationId xmlns:a16="http://schemas.microsoft.com/office/drawing/2014/main" id="{16DC5AF0-7115-8D42-8860-7E04F7B6AC78}"/>
                </a:ext>
              </a:extLst>
            </p:cNvPr>
            <p:cNvGrpSpPr/>
            <p:nvPr/>
          </p:nvGrpSpPr>
          <p:grpSpPr>
            <a:xfrm>
              <a:off x="2220912" y="3045640"/>
              <a:ext cx="461322" cy="2170698"/>
              <a:chOff x="3663259" y="3408666"/>
              <a:chExt cx="201079" cy="1180072"/>
            </a:xfrm>
          </p:grpSpPr>
          <p:sp>
            <p:nvSpPr>
              <p:cNvPr id="138250" name="Line 10"/>
              <p:cNvSpPr>
                <a:spLocks noChangeShapeType="1"/>
              </p:cNvSpPr>
              <p:nvPr/>
            </p:nvSpPr>
            <p:spPr bwMode="auto">
              <a:xfrm flipH="1">
                <a:off x="3758683" y="3408666"/>
                <a:ext cx="0" cy="1180072"/>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38261" name="Line 21"/>
              <p:cNvSpPr>
                <a:spLocks noChangeShapeType="1"/>
              </p:cNvSpPr>
              <p:nvPr/>
            </p:nvSpPr>
            <p:spPr bwMode="auto">
              <a:xfrm>
                <a:off x="3673491" y="3408666"/>
                <a:ext cx="19084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138262" name="Line 22"/>
              <p:cNvSpPr>
                <a:spLocks noChangeShapeType="1"/>
              </p:cNvSpPr>
              <p:nvPr/>
            </p:nvSpPr>
            <p:spPr bwMode="auto">
              <a:xfrm>
                <a:off x="3663259" y="4588738"/>
                <a:ext cx="19084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grpSp>
        <p:sp>
          <p:nvSpPr>
            <p:cNvPr id="138264" name="Text Box 24"/>
            <p:cNvSpPr txBox="1">
              <a:spLocks noChangeArrowheads="1"/>
            </p:cNvSpPr>
            <p:nvPr/>
          </p:nvSpPr>
          <p:spPr bwMode="auto">
            <a:xfrm>
              <a:off x="-6121" y="3309416"/>
              <a:ext cx="2372486" cy="955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256695" indent="-256695" defTabSz="685752">
                <a:spcBef>
                  <a:spcPct val="0"/>
                </a:spcBef>
                <a:buClrTx/>
                <a:buSzTx/>
                <a:buFontTx/>
                <a:buChar char="-"/>
                <a:defRPr/>
              </a:pPr>
              <a:r>
                <a:rPr lang="en-US" altLang="x-none" sz="1350" dirty="0">
                  <a:solidFill>
                    <a:srgbClr val="000000"/>
                  </a:solidFill>
                  <a:latin typeface="Times New Roman" charset="0"/>
                </a:rPr>
                <a:t>Time = n x timeout</a:t>
              </a:r>
            </a:p>
            <a:p>
              <a:pPr marL="256695" indent="-256695" defTabSz="685752">
                <a:spcBef>
                  <a:spcPct val="0"/>
                </a:spcBef>
                <a:buClrTx/>
                <a:buSzTx/>
                <a:buFontTx/>
                <a:buChar char="-"/>
                <a:defRPr/>
              </a:pPr>
              <a:r>
                <a:rPr lang="en-US" altLang="x-none" sz="1350" dirty="0">
                  <a:solidFill>
                    <a:srgbClr val="000000"/>
                  </a:solidFill>
                  <a:latin typeface="Times New Roman" charset="0"/>
                </a:rPr>
                <a:t>Time to retry FIN </a:t>
              </a:r>
              <a:br>
                <a:rPr lang="en-US" altLang="x-none" sz="1350" dirty="0">
                  <a:solidFill>
                    <a:srgbClr val="000000"/>
                  </a:solidFill>
                  <a:latin typeface="Times New Roman" charset="0"/>
                </a:rPr>
              </a:br>
              <a:r>
                <a:rPr lang="en-US" altLang="x-none" sz="1350" dirty="0">
                  <a:solidFill>
                    <a:srgbClr val="000000"/>
                  </a:solidFill>
                  <a:latin typeface="Times New Roman" charset="0"/>
                </a:rPr>
                <a:t>after each timeout</a:t>
              </a:r>
            </a:p>
          </p:txBody>
        </p:sp>
        <p:sp>
          <p:nvSpPr>
            <p:cNvPr id="3" name="TextBox 2">
              <a:extLst>
                <a:ext uri="{FF2B5EF4-FFF2-40B4-BE49-F238E27FC236}">
                  <a16:creationId xmlns:a16="http://schemas.microsoft.com/office/drawing/2014/main" id="{BD848ED0-B764-1343-AEBB-2FD80E532004}"/>
                </a:ext>
              </a:extLst>
            </p:cNvPr>
            <p:cNvSpPr txBox="1"/>
            <p:nvPr/>
          </p:nvSpPr>
          <p:spPr>
            <a:xfrm>
              <a:off x="1947821" y="1577592"/>
              <a:ext cx="3843943" cy="492742"/>
            </a:xfrm>
            <a:prstGeom prst="rect">
              <a:avLst/>
            </a:prstGeom>
            <a:noFill/>
          </p:spPr>
          <p:txBody>
            <a:bodyPr wrap="none" rtlCol="0">
              <a:spAutoFit/>
            </a:bodyPr>
            <a:lstStyle/>
            <a:p>
              <a:r>
                <a:rPr lang="en-US" sz="1797" dirty="0"/>
                <a:t>Design 1 (initiator time wait)</a:t>
              </a:r>
            </a:p>
          </p:txBody>
        </p:sp>
        <p:sp>
          <p:nvSpPr>
            <p:cNvPr id="24" name="Text Box 24">
              <a:extLst>
                <a:ext uri="{FF2B5EF4-FFF2-40B4-BE49-F238E27FC236}">
                  <a16:creationId xmlns:a16="http://schemas.microsoft.com/office/drawing/2014/main" id="{5CDC960E-8FE9-3041-A2F8-A3C4A29A2CED}"/>
                </a:ext>
              </a:extLst>
            </p:cNvPr>
            <p:cNvSpPr txBox="1">
              <a:spLocks noChangeArrowheads="1"/>
            </p:cNvSpPr>
            <p:nvPr/>
          </p:nvSpPr>
          <p:spPr bwMode="auto">
            <a:xfrm>
              <a:off x="5121093" y="3359149"/>
              <a:ext cx="2411457" cy="678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defTabSz="685752">
                <a:spcBef>
                  <a:spcPct val="0"/>
                </a:spcBef>
                <a:buClrTx/>
                <a:buSzTx/>
                <a:buNone/>
                <a:defRPr/>
              </a:pPr>
              <a:r>
                <a:rPr lang="en-US" altLang="x-none" sz="1350" dirty="0">
                  <a:solidFill>
                    <a:srgbClr val="000000"/>
                  </a:solidFill>
                  <a:latin typeface="Times New Roman" charset="0"/>
                </a:rPr>
                <a:t>Close after receive FIN</a:t>
              </a:r>
            </a:p>
            <a:p>
              <a:pPr defTabSz="685752">
                <a:spcBef>
                  <a:spcPct val="0"/>
                </a:spcBef>
                <a:buClrTx/>
                <a:buSzTx/>
                <a:buNone/>
                <a:defRPr/>
              </a:pPr>
              <a:r>
                <a:rPr lang="en-US" altLang="x-none" sz="1350" dirty="0">
                  <a:solidFill>
                    <a:srgbClr val="000000"/>
                  </a:solidFill>
                  <a:latin typeface="Times New Roman" charset="0"/>
                </a:rPr>
                <a:t>All states removed</a:t>
              </a:r>
            </a:p>
          </p:txBody>
        </p:sp>
        <p:sp>
          <p:nvSpPr>
            <p:cNvPr id="44" name="Line 17">
              <a:extLst>
                <a:ext uri="{FF2B5EF4-FFF2-40B4-BE49-F238E27FC236}">
                  <a16:creationId xmlns:a16="http://schemas.microsoft.com/office/drawing/2014/main" id="{15EE7DF3-2DA1-DA4C-92E3-AB1C7AC889F9}"/>
                </a:ext>
              </a:extLst>
            </p:cNvPr>
            <p:cNvSpPr>
              <a:spLocks noChangeShapeType="1"/>
            </p:cNvSpPr>
            <p:nvPr/>
          </p:nvSpPr>
          <p:spPr bwMode="auto">
            <a:xfrm>
              <a:off x="5116512" y="2901950"/>
              <a:ext cx="911" cy="2743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algn="ctr" defTabSz="685752">
                <a:defRPr/>
              </a:pPr>
              <a:endParaRPr lang="en-US" sz="1800">
                <a:solidFill>
                  <a:srgbClr val="000000"/>
                </a:solidFill>
              </a:endParaRPr>
            </a:p>
          </p:txBody>
        </p:sp>
        <p:sp>
          <p:nvSpPr>
            <p:cNvPr id="2" name="Rectangle 1">
              <a:extLst>
                <a:ext uri="{FF2B5EF4-FFF2-40B4-BE49-F238E27FC236}">
                  <a16:creationId xmlns:a16="http://schemas.microsoft.com/office/drawing/2014/main" id="{25A221FF-8AB5-0146-8574-8C7537163AFA}"/>
                </a:ext>
              </a:extLst>
            </p:cNvPr>
            <p:cNvSpPr/>
            <p:nvPr/>
          </p:nvSpPr>
          <p:spPr>
            <a:xfrm>
              <a:off x="434299" y="5174003"/>
              <a:ext cx="2061736" cy="400839"/>
            </a:xfrm>
            <a:prstGeom prst="rect">
              <a:avLst/>
            </a:prstGeom>
          </p:spPr>
          <p:txBody>
            <a:bodyPr wrap="square">
              <a:spAutoFit/>
            </a:bodyPr>
            <a:lstStyle/>
            <a:p>
              <a:pPr defTabSz="685752">
                <a:defRPr/>
              </a:pPr>
              <a:r>
                <a:rPr lang="en-US" altLang="x-none" sz="1350" dirty="0">
                  <a:solidFill>
                    <a:srgbClr val="000000"/>
                  </a:solidFill>
                </a:rPr>
                <a:t>All states removed </a:t>
              </a:r>
            </a:p>
          </p:txBody>
        </p:sp>
      </p:grpSp>
      <p:sp>
        <p:nvSpPr>
          <p:cNvPr id="7" name="Slide Number Placeholder 6">
            <a:extLst>
              <a:ext uri="{FF2B5EF4-FFF2-40B4-BE49-F238E27FC236}">
                <a16:creationId xmlns:a16="http://schemas.microsoft.com/office/drawing/2014/main" id="{47CEBE0F-762F-F04D-A5A1-C306376D4F05}"/>
              </a:ext>
            </a:extLst>
          </p:cNvPr>
          <p:cNvSpPr>
            <a:spLocks noGrp="1"/>
          </p:cNvSpPr>
          <p:nvPr>
            <p:ph type="sldNum" sz="quarter" idx="12"/>
          </p:nvPr>
        </p:nvSpPr>
        <p:spPr/>
        <p:txBody>
          <a:bodyPr/>
          <a:lstStyle/>
          <a:p>
            <a:fld id="{D925A599-CC33-7E4D-8C4D-B495C4836CF6}" type="slidenum">
              <a:rPr lang="en-US" altLang="x-none" smtClean="0"/>
              <a:pPr/>
              <a:t>34</a:t>
            </a:fld>
            <a:endParaRPr lang="en-US" altLang="x-none"/>
          </a:p>
        </p:txBody>
      </p:sp>
    </p:spTree>
    <p:extLst>
      <p:ext uri="{BB962C8B-B14F-4D97-AF65-F5344CB8AC3E}">
        <p14:creationId xmlns:p14="http://schemas.microsoft.com/office/powerpoint/2010/main" val="44528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0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4452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011" name="Text Box 3"/>
          <p:cNvSpPr txBox="1">
            <a:spLocks noChangeArrowheads="1"/>
          </p:cNvSpPr>
          <p:nvPr/>
        </p:nvSpPr>
        <p:spPr bwMode="auto">
          <a:xfrm>
            <a:off x="268288" y="36513"/>
            <a:ext cx="20780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a:solidFill>
                  <a:srgbClr val="000000"/>
                </a:solidFill>
                <a:latin typeface="Times New Roman" charset="0"/>
              </a:rPr>
              <a:t>%netstat -t -a</a:t>
            </a:r>
          </a:p>
        </p:txBody>
      </p:sp>
      <p:sp>
        <p:nvSpPr>
          <p:cNvPr id="171012" name="Text Box 4"/>
          <p:cNvSpPr txBox="1">
            <a:spLocks noChangeArrowheads="1"/>
          </p:cNvSpPr>
          <p:nvPr/>
        </p:nvSpPr>
        <p:spPr bwMode="auto">
          <a:xfrm>
            <a:off x="8585200" y="198438"/>
            <a:ext cx="6286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CLOSED</a:t>
            </a:r>
          </a:p>
        </p:txBody>
      </p:sp>
      <p:sp>
        <p:nvSpPr>
          <p:cNvPr id="171013" name="Text Box 5"/>
          <p:cNvSpPr txBox="1">
            <a:spLocks noChangeArrowheads="1"/>
          </p:cNvSpPr>
          <p:nvPr/>
        </p:nvSpPr>
        <p:spPr bwMode="auto">
          <a:xfrm>
            <a:off x="8610600" y="360363"/>
            <a:ext cx="577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LISTEN</a:t>
            </a:r>
          </a:p>
        </p:txBody>
      </p:sp>
      <p:sp>
        <p:nvSpPr>
          <p:cNvPr id="171014" name="Text Box 6"/>
          <p:cNvSpPr txBox="1">
            <a:spLocks noChangeArrowheads="1"/>
          </p:cNvSpPr>
          <p:nvPr/>
        </p:nvSpPr>
        <p:spPr bwMode="auto">
          <a:xfrm>
            <a:off x="8658225" y="603250"/>
            <a:ext cx="5016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SYN </a:t>
            </a:r>
            <a:br>
              <a:rPr lang="en-US" altLang="x-none" sz="900">
                <a:solidFill>
                  <a:srgbClr val="000000"/>
                </a:solidFill>
                <a:latin typeface="Times New Roman" charset="0"/>
              </a:rPr>
            </a:br>
            <a:r>
              <a:rPr lang="en-US" altLang="x-none" sz="900">
                <a:solidFill>
                  <a:srgbClr val="000000"/>
                </a:solidFill>
                <a:latin typeface="Times New Roman" charset="0"/>
              </a:rPr>
              <a:t>RCVD</a:t>
            </a:r>
          </a:p>
        </p:txBody>
      </p:sp>
      <p:grpSp>
        <p:nvGrpSpPr>
          <p:cNvPr id="171015" name="Group 7"/>
          <p:cNvGrpSpPr>
            <a:grpSpLocks/>
          </p:cNvGrpSpPr>
          <p:nvPr/>
        </p:nvGrpSpPr>
        <p:grpSpPr bwMode="auto">
          <a:xfrm>
            <a:off x="6153150" y="12700"/>
            <a:ext cx="2584450" cy="2625725"/>
            <a:chOff x="3876" y="8"/>
            <a:chExt cx="1628" cy="1654"/>
          </a:xfrm>
        </p:grpSpPr>
        <p:sp>
          <p:nvSpPr>
            <p:cNvPr id="171036" name="Line 8"/>
            <p:cNvSpPr>
              <a:spLocks noChangeShapeType="1"/>
            </p:cNvSpPr>
            <p:nvPr/>
          </p:nvSpPr>
          <p:spPr bwMode="auto">
            <a:xfrm>
              <a:off x="4394" y="213"/>
              <a:ext cx="1069" cy="3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37" name="Text Box 9"/>
            <p:cNvSpPr txBox="1">
              <a:spLocks noChangeArrowheads="1"/>
            </p:cNvSpPr>
            <p:nvPr/>
          </p:nvSpPr>
          <p:spPr bwMode="auto">
            <a:xfrm rot="706751">
              <a:off x="4813" y="241"/>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SYN</a:t>
              </a:r>
              <a:endParaRPr lang="en-US" altLang="x-none" sz="800">
                <a:solidFill>
                  <a:srgbClr val="000000"/>
                </a:solidFill>
                <a:latin typeface="Times New Roman" charset="0"/>
              </a:endParaRPr>
            </a:p>
          </p:txBody>
        </p:sp>
        <p:sp>
          <p:nvSpPr>
            <p:cNvPr id="171038" name="Line 10"/>
            <p:cNvSpPr>
              <a:spLocks noChangeShapeType="1"/>
            </p:cNvSpPr>
            <p:nvPr/>
          </p:nvSpPr>
          <p:spPr bwMode="auto">
            <a:xfrm>
              <a:off x="5463" y="92"/>
              <a:ext cx="10" cy="157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71039" name="Group 11"/>
            <p:cNvGrpSpPr>
              <a:grpSpLocks/>
            </p:cNvGrpSpPr>
            <p:nvPr/>
          </p:nvGrpSpPr>
          <p:grpSpPr bwMode="auto">
            <a:xfrm>
              <a:off x="4352" y="612"/>
              <a:ext cx="1152" cy="381"/>
              <a:chOff x="1904" y="2274"/>
              <a:chExt cx="1721" cy="474"/>
            </a:xfrm>
          </p:grpSpPr>
          <p:sp>
            <p:nvSpPr>
              <p:cNvPr id="171046" name="Line 12"/>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47" name="Text Box 13"/>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SYN/ACK</a:t>
                </a:r>
                <a:endParaRPr lang="en-US" altLang="x-none" sz="800">
                  <a:solidFill>
                    <a:srgbClr val="000000"/>
                  </a:solidFill>
                  <a:latin typeface="Times New Roman" charset="0"/>
                </a:endParaRPr>
              </a:p>
            </p:txBody>
          </p:sp>
        </p:grpSp>
        <p:sp>
          <p:nvSpPr>
            <p:cNvPr id="171040" name="Line 14"/>
            <p:cNvSpPr>
              <a:spLocks noChangeShapeType="1"/>
            </p:cNvSpPr>
            <p:nvPr/>
          </p:nvSpPr>
          <p:spPr bwMode="auto">
            <a:xfrm flipH="1">
              <a:off x="4390" y="169"/>
              <a:ext cx="1" cy="144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41" name="Line 15"/>
            <p:cNvSpPr>
              <a:spLocks noChangeShapeType="1"/>
            </p:cNvSpPr>
            <p:nvPr/>
          </p:nvSpPr>
          <p:spPr bwMode="auto">
            <a:xfrm>
              <a:off x="4393" y="1144"/>
              <a:ext cx="1069" cy="299"/>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42" name="Text Box 16"/>
            <p:cNvSpPr txBox="1">
              <a:spLocks noChangeArrowheads="1"/>
            </p:cNvSpPr>
            <p:nvPr/>
          </p:nvSpPr>
          <p:spPr bwMode="auto">
            <a:xfrm rot="706751">
              <a:off x="4815" y="1177"/>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1000">
                <a:solidFill>
                  <a:srgbClr val="000000"/>
                </a:solidFill>
                <a:latin typeface="Times New Roman" charset="0"/>
              </a:endParaRPr>
            </a:p>
          </p:txBody>
        </p:sp>
        <p:sp>
          <p:nvSpPr>
            <p:cNvPr id="171043" name="Text Box 17"/>
            <p:cNvSpPr txBox="1">
              <a:spLocks noChangeArrowheads="1"/>
            </p:cNvSpPr>
            <p:nvPr/>
          </p:nvSpPr>
          <p:spPr bwMode="auto">
            <a:xfrm>
              <a:off x="4021" y="8"/>
              <a:ext cx="39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CLOSED</a:t>
              </a:r>
            </a:p>
          </p:txBody>
        </p:sp>
        <p:sp>
          <p:nvSpPr>
            <p:cNvPr id="171044" name="Text Box 18"/>
            <p:cNvSpPr txBox="1">
              <a:spLocks noChangeArrowheads="1"/>
            </p:cNvSpPr>
            <p:nvPr/>
          </p:nvSpPr>
          <p:spPr bwMode="auto">
            <a:xfrm>
              <a:off x="4071" y="134"/>
              <a:ext cx="296"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SYN </a:t>
              </a:r>
              <a:br>
                <a:rPr lang="en-US" altLang="x-none" sz="900">
                  <a:solidFill>
                    <a:srgbClr val="000000"/>
                  </a:solidFill>
                  <a:latin typeface="Times New Roman" charset="0"/>
                </a:rPr>
              </a:br>
              <a:r>
                <a:rPr lang="en-US" altLang="x-none" sz="900">
                  <a:solidFill>
                    <a:srgbClr val="000000"/>
                  </a:solidFill>
                  <a:latin typeface="Times New Roman" charset="0"/>
                </a:rPr>
                <a:t>SENT</a:t>
              </a:r>
            </a:p>
          </p:txBody>
        </p:sp>
        <p:sp>
          <p:nvSpPr>
            <p:cNvPr id="171045" name="Text Box 19"/>
            <p:cNvSpPr txBox="1">
              <a:spLocks noChangeArrowheads="1"/>
            </p:cNvSpPr>
            <p:nvPr/>
          </p:nvSpPr>
          <p:spPr bwMode="auto">
            <a:xfrm>
              <a:off x="3876" y="879"/>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grpSp>
      <p:sp>
        <p:nvSpPr>
          <p:cNvPr id="171016" name="Text Box 20"/>
          <p:cNvSpPr txBox="1">
            <a:spLocks noChangeArrowheads="1"/>
          </p:cNvSpPr>
          <p:nvPr/>
        </p:nvSpPr>
        <p:spPr bwMode="auto">
          <a:xfrm>
            <a:off x="8191500" y="2233613"/>
            <a:ext cx="95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1017" name="Line 21"/>
          <p:cNvSpPr>
            <a:spLocks noChangeShapeType="1"/>
          </p:cNvSpPr>
          <p:nvPr/>
        </p:nvSpPr>
        <p:spPr bwMode="auto">
          <a:xfrm>
            <a:off x="7051675" y="4014788"/>
            <a:ext cx="1697038" cy="47625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18" name="Text Box 22"/>
          <p:cNvSpPr txBox="1">
            <a:spLocks noChangeArrowheads="1"/>
          </p:cNvSpPr>
          <p:nvPr/>
        </p:nvSpPr>
        <p:spPr bwMode="auto">
          <a:xfrm rot="706751">
            <a:off x="7743825" y="4059238"/>
            <a:ext cx="3889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FIN</a:t>
            </a:r>
            <a:endParaRPr lang="en-US" altLang="x-none" sz="800">
              <a:solidFill>
                <a:srgbClr val="000000"/>
              </a:solidFill>
              <a:latin typeface="Times New Roman" charset="0"/>
            </a:endParaRPr>
          </a:p>
        </p:txBody>
      </p:sp>
      <p:sp>
        <p:nvSpPr>
          <p:cNvPr id="171019" name="Line 23"/>
          <p:cNvSpPr>
            <a:spLocks noChangeShapeType="1"/>
          </p:cNvSpPr>
          <p:nvPr/>
        </p:nvSpPr>
        <p:spPr bwMode="auto">
          <a:xfrm>
            <a:off x="8748713" y="3822700"/>
            <a:ext cx="15875" cy="24923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71020" name="Group 24"/>
          <p:cNvGrpSpPr>
            <a:grpSpLocks/>
          </p:cNvGrpSpPr>
          <p:nvPr/>
        </p:nvGrpSpPr>
        <p:grpSpPr bwMode="auto">
          <a:xfrm>
            <a:off x="6985000" y="4648200"/>
            <a:ext cx="1828800" cy="604838"/>
            <a:chOff x="1904" y="2274"/>
            <a:chExt cx="1721" cy="474"/>
          </a:xfrm>
        </p:grpSpPr>
        <p:sp>
          <p:nvSpPr>
            <p:cNvPr id="171034" name="Line 25"/>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35" name="Text Box 26"/>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800">
                <a:solidFill>
                  <a:srgbClr val="000000"/>
                </a:solidFill>
                <a:latin typeface="Times New Roman" charset="0"/>
              </a:endParaRPr>
            </a:p>
          </p:txBody>
        </p:sp>
      </p:grpSp>
      <p:sp>
        <p:nvSpPr>
          <p:cNvPr id="171021" name="Line 27"/>
          <p:cNvSpPr>
            <a:spLocks noChangeShapeType="1"/>
          </p:cNvSpPr>
          <p:nvPr/>
        </p:nvSpPr>
        <p:spPr bwMode="auto">
          <a:xfrm flipH="1">
            <a:off x="7045325" y="3944938"/>
            <a:ext cx="1588" cy="2287587"/>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22" name="Line 28"/>
          <p:cNvSpPr>
            <a:spLocks noChangeShapeType="1"/>
          </p:cNvSpPr>
          <p:nvPr/>
        </p:nvSpPr>
        <p:spPr bwMode="auto">
          <a:xfrm>
            <a:off x="7086600" y="5730875"/>
            <a:ext cx="1697038" cy="474663"/>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23" name="Text Box 29"/>
          <p:cNvSpPr txBox="1">
            <a:spLocks noChangeArrowheads="1"/>
          </p:cNvSpPr>
          <p:nvPr/>
        </p:nvSpPr>
        <p:spPr bwMode="auto">
          <a:xfrm rot="706751">
            <a:off x="7720013" y="5710238"/>
            <a:ext cx="4445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1000">
              <a:solidFill>
                <a:srgbClr val="000000"/>
              </a:solidFill>
              <a:latin typeface="Times New Roman" charset="0"/>
            </a:endParaRPr>
          </a:p>
        </p:txBody>
      </p:sp>
      <p:sp>
        <p:nvSpPr>
          <p:cNvPr id="171024" name="Text Box 30"/>
          <p:cNvSpPr txBox="1">
            <a:spLocks noChangeArrowheads="1"/>
          </p:cNvSpPr>
          <p:nvPr/>
        </p:nvSpPr>
        <p:spPr bwMode="auto">
          <a:xfrm>
            <a:off x="6546850" y="3889375"/>
            <a:ext cx="568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FIN</a:t>
            </a:r>
            <a:br>
              <a:rPr lang="en-US" altLang="x-none" sz="900">
                <a:solidFill>
                  <a:srgbClr val="000000"/>
                </a:solidFill>
                <a:latin typeface="Times New Roman" charset="0"/>
              </a:rPr>
            </a:br>
            <a:r>
              <a:rPr lang="en-US" altLang="x-none" sz="900">
                <a:solidFill>
                  <a:srgbClr val="000000"/>
                </a:solidFill>
                <a:latin typeface="Times New Roman" charset="0"/>
              </a:rPr>
              <a:t>WAIT 1</a:t>
            </a:r>
          </a:p>
        </p:txBody>
      </p:sp>
      <p:sp>
        <p:nvSpPr>
          <p:cNvPr id="171025" name="Text Box 31"/>
          <p:cNvSpPr txBox="1">
            <a:spLocks noChangeArrowheads="1"/>
          </p:cNvSpPr>
          <p:nvPr/>
        </p:nvSpPr>
        <p:spPr bwMode="auto">
          <a:xfrm>
            <a:off x="6573838" y="3554413"/>
            <a:ext cx="95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1026" name="Text Box 32"/>
          <p:cNvSpPr txBox="1">
            <a:spLocks noChangeArrowheads="1"/>
          </p:cNvSpPr>
          <p:nvPr/>
        </p:nvSpPr>
        <p:spPr bwMode="auto">
          <a:xfrm>
            <a:off x="8191500" y="3551238"/>
            <a:ext cx="9525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1027" name="Text Box 33"/>
          <p:cNvSpPr txBox="1">
            <a:spLocks noChangeArrowheads="1"/>
          </p:cNvSpPr>
          <p:nvPr/>
        </p:nvSpPr>
        <p:spPr bwMode="auto">
          <a:xfrm>
            <a:off x="8683625" y="4530725"/>
            <a:ext cx="5461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a:t>
            </a:r>
            <a:br>
              <a:rPr lang="en-US" altLang="x-none" sz="900">
                <a:solidFill>
                  <a:srgbClr val="000000"/>
                </a:solidFill>
                <a:latin typeface="Times New Roman" charset="0"/>
              </a:rPr>
            </a:br>
            <a:r>
              <a:rPr lang="en-US" altLang="x-none" sz="900">
                <a:solidFill>
                  <a:srgbClr val="000000"/>
                </a:solidFill>
                <a:latin typeface="Times New Roman" charset="0"/>
              </a:rPr>
              <a:t>WAIT</a:t>
            </a:r>
          </a:p>
        </p:txBody>
      </p:sp>
      <p:grpSp>
        <p:nvGrpSpPr>
          <p:cNvPr id="171028" name="Group 34"/>
          <p:cNvGrpSpPr>
            <a:grpSpLocks/>
          </p:cNvGrpSpPr>
          <p:nvPr/>
        </p:nvGrpSpPr>
        <p:grpSpPr bwMode="auto">
          <a:xfrm>
            <a:off x="6975475" y="4981575"/>
            <a:ext cx="1828800" cy="604838"/>
            <a:chOff x="1904" y="2274"/>
            <a:chExt cx="1721" cy="474"/>
          </a:xfrm>
        </p:grpSpPr>
        <p:sp>
          <p:nvSpPr>
            <p:cNvPr id="171032" name="Line 35"/>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1033" name="Text Box 36"/>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FIN</a:t>
              </a:r>
              <a:endParaRPr lang="en-US" altLang="x-none" sz="800">
                <a:solidFill>
                  <a:srgbClr val="000000"/>
                </a:solidFill>
                <a:latin typeface="Times New Roman" charset="0"/>
              </a:endParaRPr>
            </a:p>
          </p:txBody>
        </p:sp>
      </p:grpSp>
      <p:sp>
        <p:nvSpPr>
          <p:cNvPr id="171029" name="Text Box 37"/>
          <p:cNvSpPr txBox="1">
            <a:spLocks noChangeArrowheads="1"/>
          </p:cNvSpPr>
          <p:nvPr/>
        </p:nvSpPr>
        <p:spPr bwMode="auto">
          <a:xfrm>
            <a:off x="8674100" y="4916488"/>
            <a:ext cx="4699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LAST</a:t>
            </a:r>
            <a:br>
              <a:rPr lang="en-US" altLang="x-none" sz="900">
                <a:solidFill>
                  <a:srgbClr val="000000"/>
                </a:solidFill>
                <a:latin typeface="Times New Roman" charset="0"/>
              </a:rPr>
            </a:br>
            <a:r>
              <a:rPr lang="en-US" altLang="x-none" sz="900">
                <a:solidFill>
                  <a:srgbClr val="000000"/>
                </a:solidFill>
                <a:latin typeface="Times New Roman" charset="0"/>
              </a:rPr>
              <a:t>ACK</a:t>
            </a:r>
          </a:p>
        </p:txBody>
      </p:sp>
      <p:sp>
        <p:nvSpPr>
          <p:cNvPr id="171030" name="Text Box 38"/>
          <p:cNvSpPr txBox="1">
            <a:spLocks noChangeArrowheads="1"/>
          </p:cNvSpPr>
          <p:nvPr/>
        </p:nvSpPr>
        <p:spPr bwMode="auto">
          <a:xfrm>
            <a:off x="6546850" y="5146675"/>
            <a:ext cx="568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FIN</a:t>
            </a:r>
            <a:br>
              <a:rPr lang="en-US" altLang="x-none" sz="900">
                <a:solidFill>
                  <a:srgbClr val="000000"/>
                </a:solidFill>
                <a:latin typeface="Times New Roman" charset="0"/>
              </a:rPr>
            </a:br>
            <a:r>
              <a:rPr lang="en-US" altLang="x-none" sz="900">
                <a:solidFill>
                  <a:srgbClr val="000000"/>
                </a:solidFill>
                <a:latin typeface="Times New Roman" charset="0"/>
              </a:rPr>
              <a:t>WAIT 2</a:t>
            </a:r>
          </a:p>
        </p:txBody>
      </p:sp>
      <p:sp>
        <p:nvSpPr>
          <p:cNvPr id="171031" name="Text Box 39"/>
          <p:cNvSpPr txBox="1">
            <a:spLocks noChangeArrowheads="1"/>
          </p:cNvSpPr>
          <p:nvPr/>
        </p:nvSpPr>
        <p:spPr bwMode="auto">
          <a:xfrm>
            <a:off x="6580188" y="5537200"/>
            <a:ext cx="482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TIME</a:t>
            </a:r>
            <a:br>
              <a:rPr lang="en-US" altLang="x-none" sz="900">
                <a:solidFill>
                  <a:srgbClr val="000000"/>
                </a:solidFill>
                <a:latin typeface="Times New Roman" charset="0"/>
              </a:rPr>
            </a:br>
            <a:r>
              <a:rPr lang="en-US" altLang="x-none" sz="900">
                <a:solidFill>
                  <a:srgbClr val="000000"/>
                </a:solidFill>
                <a:latin typeface="Times New Roman" charset="0"/>
              </a:rPr>
              <a:t>WAIT</a:t>
            </a:r>
          </a:p>
        </p:txBody>
      </p:sp>
      <p:sp>
        <p:nvSpPr>
          <p:cNvPr id="2" name="Slide Number Placeholder 1">
            <a:extLst>
              <a:ext uri="{FF2B5EF4-FFF2-40B4-BE49-F238E27FC236}">
                <a16:creationId xmlns:a16="http://schemas.microsoft.com/office/drawing/2014/main" id="{7203F5E0-FA37-1149-A202-FC8FB95EC817}"/>
              </a:ext>
            </a:extLst>
          </p:cNvPr>
          <p:cNvSpPr>
            <a:spLocks noGrp="1"/>
          </p:cNvSpPr>
          <p:nvPr>
            <p:ph type="sldNum" sz="quarter" idx="10"/>
          </p:nvPr>
        </p:nvSpPr>
        <p:spPr/>
        <p:txBody>
          <a:bodyPr/>
          <a:lstStyle/>
          <a:p>
            <a:pPr>
              <a:defRPr/>
            </a:pPr>
            <a:fld id="{9575802E-658D-BD4C-8FD8-2A032DC3E1CD}" type="slidenum">
              <a:rPr lang="en-US" altLang="en-US" smtClean="0"/>
              <a:pPr>
                <a:defRPr/>
              </a:pPr>
              <a:t>35</a:t>
            </a:fld>
            <a:endParaRPr lang="en-US" altLang="en-US"/>
          </a:p>
        </p:txBody>
      </p:sp>
    </p:spTree>
    <p:extLst>
      <p:ext uri="{BB962C8B-B14F-4D97-AF65-F5344CB8AC3E}">
        <p14:creationId xmlns:p14="http://schemas.microsoft.com/office/powerpoint/2010/main" val="2806965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533400" y="201613"/>
            <a:ext cx="7772400" cy="841375"/>
          </a:xfrm>
        </p:spPr>
        <p:txBody>
          <a:bodyPr/>
          <a:lstStyle/>
          <a:p>
            <a:r>
              <a:rPr lang="en-US" altLang="x-none">
                <a:ea typeface="ＭＳ Ｐゴシック" charset="-128"/>
              </a:rPr>
              <a:t>TCP Connection Management</a:t>
            </a:r>
            <a:endParaRPr lang="en-US" altLang="x-none" sz="4400">
              <a:ea typeface="ＭＳ Ｐゴシック" charset="-128"/>
            </a:endParaRPr>
          </a:p>
        </p:txBody>
      </p:sp>
      <p:pic>
        <p:nvPicPr>
          <p:cNvPr id="173059" name="Picture 3" descr="transCli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8288" y="2662238"/>
            <a:ext cx="5264150"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3060" name="Text Box 5"/>
          <p:cNvSpPr txBox="1">
            <a:spLocks noChangeArrowheads="1"/>
          </p:cNvSpPr>
          <p:nvPr/>
        </p:nvSpPr>
        <p:spPr bwMode="auto">
          <a:xfrm>
            <a:off x="1103313" y="1649413"/>
            <a:ext cx="3800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000">
                <a:solidFill>
                  <a:srgbClr val="000000"/>
                </a:solidFill>
              </a:rPr>
              <a:t>TCP lifecycle: init SYN/FIN</a:t>
            </a:r>
            <a:endParaRPr lang="en-US" altLang="x-none" sz="1000">
              <a:solidFill>
                <a:srgbClr val="000000"/>
              </a:solidFill>
              <a:latin typeface="Times New Roman" charset="0"/>
            </a:endParaRPr>
          </a:p>
        </p:txBody>
      </p:sp>
      <p:sp>
        <p:nvSpPr>
          <p:cNvPr id="173061" name="Text Box 20"/>
          <p:cNvSpPr txBox="1">
            <a:spLocks noChangeArrowheads="1"/>
          </p:cNvSpPr>
          <p:nvPr/>
        </p:nvSpPr>
        <p:spPr bwMode="auto">
          <a:xfrm>
            <a:off x="7893050" y="1471613"/>
            <a:ext cx="6286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CLOSED</a:t>
            </a:r>
          </a:p>
        </p:txBody>
      </p:sp>
      <p:sp>
        <p:nvSpPr>
          <p:cNvPr id="173062" name="Text Box 21"/>
          <p:cNvSpPr txBox="1">
            <a:spLocks noChangeArrowheads="1"/>
          </p:cNvSpPr>
          <p:nvPr/>
        </p:nvSpPr>
        <p:spPr bwMode="auto">
          <a:xfrm>
            <a:off x="7966075" y="1876425"/>
            <a:ext cx="5016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SYN </a:t>
            </a:r>
            <a:br>
              <a:rPr lang="en-US" altLang="x-none" sz="900">
                <a:solidFill>
                  <a:srgbClr val="000000"/>
                </a:solidFill>
                <a:latin typeface="Times New Roman" charset="0"/>
              </a:rPr>
            </a:br>
            <a:r>
              <a:rPr lang="en-US" altLang="x-none" sz="900">
                <a:solidFill>
                  <a:srgbClr val="000000"/>
                </a:solidFill>
                <a:latin typeface="Times New Roman" charset="0"/>
              </a:rPr>
              <a:t>RCVD</a:t>
            </a:r>
          </a:p>
        </p:txBody>
      </p:sp>
      <p:grpSp>
        <p:nvGrpSpPr>
          <p:cNvPr id="173063" name="Group 22"/>
          <p:cNvGrpSpPr>
            <a:grpSpLocks/>
          </p:cNvGrpSpPr>
          <p:nvPr/>
        </p:nvGrpSpPr>
        <p:grpSpPr bwMode="auto">
          <a:xfrm>
            <a:off x="5461000" y="1285875"/>
            <a:ext cx="2584450" cy="2625725"/>
            <a:chOff x="3876" y="8"/>
            <a:chExt cx="1628" cy="1654"/>
          </a:xfrm>
        </p:grpSpPr>
        <p:sp>
          <p:nvSpPr>
            <p:cNvPr id="173085" name="Line 23"/>
            <p:cNvSpPr>
              <a:spLocks noChangeShapeType="1"/>
            </p:cNvSpPr>
            <p:nvPr/>
          </p:nvSpPr>
          <p:spPr bwMode="auto">
            <a:xfrm>
              <a:off x="4394" y="213"/>
              <a:ext cx="1069" cy="3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86" name="Text Box 24"/>
            <p:cNvSpPr txBox="1">
              <a:spLocks noChangeArrowheads="1"/>
            </p:cNvSpPr>
            <p:nvPr/>
          </p:nvSpPr>
          <p:spPr bwMode="auto">
            <a:xfrm rot="706751">
              <a:off x="4813" y="241"/>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SYN</a:t>
              </a:r>
              <a:endParaRPr lang="en-US" altLang="x-none" sz="800">
                <a:solidFill>
                  <a:srgbClr val="000000"/>
                </a:solidFill>
                <a:latin typeface="Times New Roman" charset="0"/>
              </a:endParaRPr>
            </a:p>
          </p:txBody>
        </p:sp>
        <p:sp>
          <p:nvSpPr>
            <p:cNvPr id="173087" name="Line 25"/>
            <p:cNvSpPr>
              <a:spLocks noChangeShapeType="1"/>
            </p:cNvSpPr>
            <p:nvPr/>
          </p:nvSpPr>
          <p:spPr bwMode="auto">
            <a:xfrm>
              <a:off x="5463" y="92"/>
              <a:ext cx="10" cy="157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73088" name="Group 26"/>
            <p:cNvGrpSpPr>
              <a:grpSpLocks/>
            </p:cNvGrpSpPr>
            <p:nvPr/>
          </p:nvGrpSpPr>
          <p:grpSpPr bwMode="auto">
            <a:xfrm>
              <a:off x="4352" y="612"/>
              <a:ext cx="1152" cy="381"/>
              <a:chOff x="1904" y="2274"/>
              <a:chExt cx="1721" cy="474"/>
            </a:xfrm>
          </p:grpSpPr>
          <p:sp>
            <p:nvSpPr>
              <p:cNvPr id="173095" name="Line 27"/>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96" name="Text Box 28"/>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SYN/ACK</a:t>
                </a:r>
                <a:endParaRPr lang="en-US" altLang="x-none" sz="800">
                  <a:solidFill>
                    <a:srgbClr val="000000"/>
                  </a:solidFill>
                  <a:latin typeface="Times New Roman" charset="0"/>
                </a:endParaRPr>
              </a:p>
            </p:txBody>
          </p:sp>
        </p:grpSp>
        <p:sp>
          <p:nvSpPr>
            <p:cNvPr id="173089" name="Line 29"/>
            <p:cNvSpPr>
              <a:spLocks noChangeShapeType="1"/>
            </p:cNvSpPr>
            <p:nvPr/>
          </p:nvSpPr>
          <p:spPr bwMode="auto">
            <a:xfrm flipH="1">
              <a:off x="4390" y="169"/>
              <a:ext cx="1" cy="144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90" name="Line 30"/>
            <p:cNvSpPr>
              <a:spLocks noChangeShapeType="1"/>
            </p:cNvSpPr>
            <p:nvPr/>
          </p:nvSpPr>
          <p:spPr bwMode="auto">
            <a:xfrm>
              <a:off x="4393" y="1144"/>
              <a:ext cx="1069" cy="299"/>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91" name="Text Box 31"/>
            <p:cNvSpPr txBox="1">
              <a:spLocks noChangeArrowheads="1"/>
            </p:cNvSpPr>
            <p:nvPr/>
          </p:nvSpPr>
          <p:spPr bwMode="auto">
            <a:xfrm rot="706751">
              <a:off x="4815" y="1177"/>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1000">
                <a:solidFill>
                  <a:srgbClr val="000000"/>
                </a:solidFill>
                <a:latin typeface="Times New Roman" charset="0"/>
              </a:endParaRPr>
            </a:p>
          </p:txBody>
        </p:sp>
        <p:sp>
          <p:nvSpPr>
            <p:cNvPr id="173092" name="Text Box 32"/>
            <p:cNvSpPr txBox="1">
              <a:spLocks noChangeArrowheads="1"/>
            </p:cNvSpPr>
            <p:nvPr/>
          </p:nvSpPr>
          <p:spPr bwMode="auto">
            <a:xfrm>
              <a:off x="4021" y="8"/>
              <a:ext cx="39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CLOSED</a:t>
              </a:r>
            </a:p>
          </p:txBody>
        </p:sp>
        <p:sp>
          <p:nvSpPr>
            <p:cNvPr id="173093" name="Text Box 33"/>
            <p:cNvSpPr txBox="1">
              <a:spLocks noChangeArrowheads="1"/>
            </p:cNvSpPr>
            <p:nvPr/>
          </p:nvSpPr>
          <p:spPr bwMode="auto">
            <a:xfrm>
              <a:off x="4071" y="134"/>
              <a:ext cx="296"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SYN </a:t>
              </a:r>
              <a:br>
                <a:rPr lang="en-US" altLang="x-none" sz="900">
                  <a:solidFill>
                    <a:srgbClr val="000000"/>
                  </a:solidFill>
                  <a:latin typeface="Times New Roman" charset="0"/>
                </a:rPr>
              </a:br>
              <a:r>
                <a:rPr lang="en-US" altLang="x-none" sz="900">
                  <a:solidFill>
                    <a:srgbClr val="000000"/>
                  </a:solidFill>
                  <a:latin typeface="Times New Roman" charset="0"/>
                </a:rPr>
                <a:t>SENT</a:t>
              </a:r>
            </a:p>
          </p:txBody>
        </p:sp>
        <p:sp>
          <p:nvSpPr>
            <p:cNvPr id="173094" name="Text Box 34"/>
            <p:cNvSpPr txBox="1">
              <a:spLocks noChangeArrowheads="1"/>
            </p:cNvSpPr>
            <p:nvPr/>
          </p:nvSpPr>
          <p:spPr bwMode="auto">
            <a:xfrm>
              <a:off x="3876" y="879"/>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grpSp>
      <p:grpSp>
        <p:nvGrpSpPr>
          <p:cNvPr id="173064" name="Group 56"/>
          <p:cNvGrpSpPr>
            <a:grpSpLocks/>
          </p:cNvGrpSpPr>
          <p:nvPr/>
        </p:nvGrpSpPr>
        <p:grpSpPr bwMode="auto">
          <a:xfrm>
            <a:off x="5799138" y="4010025"/>
            <a:ext cx="2682875" cy="2763838"/>
            <a:chOff x="3653" y="2526"/>
            <a:chExt cx="1690" cy="1741"/>
          </a:xfrm>
        </p:grpSpPr>
        <p:sp>
          <p:nvSpPr>
            <p:cNvPr id="173066" name="Line 37"/>
            <p:cNvSpPr>
              <a:spLocks noChangeShapeType="1"/>
            </p:cNvSpPr>
            <p:nvPr/>
          </p:nvSpPr>
          <p:spPr bwMode="auto">
            <a:xfrm>
              <a:off x="3971" y="2818"/>
              <a:ext cx="1069" cy="3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67" name="Text Box 38"/>
            <p:cNvSpPr txBox="1">
              <a:spLocks noChangeArrowheads="1"/>
            </p:cNvSpPr>
            <p:nvPr/>
          </p:nvSpPr>
          <p:spPr bwMode="auto">
            <a:xfrm rot="706751">
              <a:off x="4407" y="2846"/>
              <a:ext cx="24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FIN</a:t>
              </a:r>
              <a:endParaRPr lang="en-US" altLang="x-none" sz="800">
                <a:solidFill>
                  <a:srgbClr val="000000"/>
                </a:solidFill>
                <a:latin typeface="Times New Roman" charset="0"/>
              </a:endParaRPr>
            </a:p>
          </p:txBody>
        </p:sp>
        <p:sp>
          <p:nvSpPr>
            <p:cNvPr id="173068" name="Line 39"/>
            <p:cNvSpPr>
              <a:spLocks noChangeShapeType="1"/>
            </p:cNvSpPr>
            <p:nvPr/>
          </p:nvSpPr>
          <p:spPr bwMode="auto">
            <a:xfrm>
              <a:off x="5040" y="2697"/>
              <a:ext cx="10" cy="157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73069" name="Group 40"/>
            <p:cNvGrpSpPr>
              <a:grpSpLocks/>
            </p:cNvGrpSpPr>
            <p:nvPr/>
          </p:nvGrpSpPr>
          <p:grpSpPr bwMode="auto">
            <a:xfrm>
              <a:off x="3929" y="3217"/>
              <a:ext cx="1152" cy="381"/>
              <a:chOff x="1904" y="2274"/>
              <a:chExt cx="1721" cy="474"/>
            </a:xfrm>
          </p:grpSpPr>
          <p:sp>
            <p:nvSpPr>
              <p:cNvPr id="173083" name="Line 41"/>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84" name="Text Box 42"/>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800">
                  <a:solidFill>
                    <a:srgbClr val="000000"/>
                  </a:solidFill>
                  <a:latin typeface="Times New Roman" charset="0"/>
                </a:endParaRPr>
              </a:p>
            </p:txBody>
          </p:sp>
        </p:grpSp>
        <p:sp>
          <p:nvSpPr>
            <p:cNvPr id="173070" name="Line 43"/>
            <p:cNvSpPr>
              <a:spLocks noChangeShapeType="1"/>
            </p:cNvSpPr>
            <p:nvPr/>
          </p:nvSpPr>
          <p:spPr bwMode="auto">
            <a:xfrm flipH="1">
              <a:off x="3967" y="2774"/>
              <a:ext cx="1" cy="144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71" name="Line 44"/>
            <p:cNvSpPr>
              <a:spLocks noChangeShapeType="1"/>
            </p:cNvSpPr>
            <p:nvPr/>
          </p:nvSpPr>
          <p:spPr bwMode="auto">
            <a:xfrm>
              <a:off x="3993" y="3899"/>
              <a:ext cx="1069" cy="299"/>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72" name="Text Box 45"/>
            <p:cNvSpPr txBox="1">
              <a:spLocks noChangeArrowheads="1"/>
            </p:cNvSpPr>
            <p:nvPr/>
          </p:nvSpPr>
          <p:spPr bwMode="auto">
            <a:xfrm rot="706751">
              <a:off x="4392" y="3886"/>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1000">
                <a:solidFill>
                  <a:srgbClr val="000000"/>
                </a:solidFill>
                <a:latin typeface="Times New Roman" charset="0"/>
              </a:endParaRPr>
            </a:p>
          </p:txBody>
        </p:sp>
        <p:sp>
          <p:nvSpPr>
            <p:cNvPr id="173073" name="Text Box 46"/>
            <p:cNvSpPr txBox="1">
              <a:spLocks noChangeArrowheads="1"/>
            </p:cNvSpPr>
            <p:nvPr/>
          </p:nvSpPr>
          <p:spPr bwMode="auto">
            <a:xfrm>
              <a:off x="3653" y="2739"/>
              <a:ext cx="358"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FIN</a:t>
              </a:r>
              <a:br>
                <a:rPr lang="en-US" altLang="x-none" sz="900">
                  <a:solidFill>
                    <a:srgbClr val="000000"/>
                  </a:solidFill>
                  <a:latin typeface="Times New Roman" charset="0"/>
                </a:rPr>
              </a:br>
              <a:r>
                <a:rPr lang="en-US" altLang="x-none" sz="900">
                  <a:solidFill>
                    <a:srgbClr val="000000"/>
                  </a:solidFill>
                  <a:latin typeface="Times New Roman" charset="0"/>
                </a:rPr>
                <a:t>WAIT 1</a:t>
              </a:r>
            </a:p>
          </p:txBody>
        </p:sp>
        <p:sp>
          <p:nvSpPr>
            <p:cNvPr id="173074" name="Text Box 47"/>
            <p:cNvSpPr txBox="1">
              <a:spLocks noChangeArrowheads="1"/>
            </p:cNvSpPr>
            <p:nvPr/>
          </p:nvSpPr>
          <p:spPr bwMode="auto">
            <a:xfrm>
              <a:off x="3670" y="2528"/>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3075" name="Text Box 48"/>
            <p:cNvSpPr txBox="1">
              <a:spLocks noChangeArrowheads="1"/>
            </p:cNvSpPr>
            <p:nvPr/>
          </p:nvSpPr>
          <p:spPr bwMode="auto">
            <a:xfrm>
              <a:off x="4689" y="2526"/>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3076" name="Text Box 49"/>
            <p:cNvSpPr txBox="1">
              <a:spLocks noChangeArrowheads="1"/>
            </p:cNvSpPr>
            <p:nvPr/>
          </p:nvSpPr>
          <p:spPr bwMode="auto">
            <a:xfrm>
              <a:off x="4999" y="3143"/>
              <a:ext cx="34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a:t>
              </a:r>
              <a:br>
                <a:rPr lang="en-US" altLang="x-none" sz="900">
                  <a:solidFill>
                    <a:srgbClr val="000000"/>
                  </a:solidFill>
                  <a:latin typeface="Times New Roman" charset="0"/>
                </a:rPr>
              </a:br>
              <a:r>
                <a:rPr lang="en-US" altLang="x-none" sz="900">
                  <a:solidFill>
                    <a:srgbClr val="000000"/>
                  </a:solidFill>
                  <a:latin typeface="Times New Roman" charset="0"/>
                </a:rPr>
                <a:t>WAIT</a:t>
              </a:r>
            </a:p>
          </p:txBody>
        </p:sp>
        <p:grpSp>
          <p:nvGrpSpPr>
            <p:cNvPr id="173077" name="Group 50"/>
            <p:cNvGrpSpPr>
              <a:grpSpLocks/>
            </p:cNvGrpSpPr>
            <p:nvPr/>
          </p:nvGrpSpPr>
          <p:grpSpPr bwMode="auto">
            <a:xfrm>
              <a:off x="3923" y="3427"/>
              <a:ext cx="1152" cy="381"/>
              <a:chOff x="1904" y="2274"/>
              <a:chExt cx="1721" cy="474"/>
            </a:xfrm>
          </p:grpSpPr>
          <p:sp>
            <p:nvSpPr>
              <p:cNvPr id="173081" name="Line 51"/>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3082" name="Text Box 52"/>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FIN</a:t>
                </a:r>
                <a:endParaRPr lang="en-US" altLang="x-none" sz="800">
                  <a:solidFill>
                    <a:srgbClr val="000000"/>
                  </a:solidFill>
                  <a:latin typeface="Times New Roman" charset="0"/>
                </a:endParaRPr>
              </a:p>
            </p:txBody>
          </p:sp>
        </p:grpSp>
        <p:sp>
          <p:nvSpPr>
            <p:cNvPr id="173078" name="Text Box 53"/>
            <p:cNvSpPr txBox="1">
              <a:spLocks noChangeArrowheads="1"/>
            </p:cNvSpPr>
            <p:nvPr/>
          </p:nvSpPr>
          <p:spPr bwMode="auto">
            <a:xfrm>
              <a:off x="4993" y="3386"/>
              <a:ext cx="296"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LAST</a:t>
              </a:r>
              <a:br>
                <a:rPr lang="en-US" altLang="x-none" sz="900">
                  <a:solidFill>
                    <a:srgbClr val="000000"/>
                  </a:solidFill>
                  <a:latin typeface="Times New Roman" charset="0"/>
                </a:rPr>
              </a:br>
              <a:r>
                <a:rPr lang="en-US" altLang="x-none" sz="900">
                  <a:solidFill>
                    <a:srgbClr val="000000"/>
                  </a:solidFill>
                  <a:latin typeface="Times New Roman" charset="0"/>
                </a:rPr>
                <a:t>ACK</a:t>
              </a:r>
            </a:p>
          </p:txBody>
        </p:sp>
        <p:sp>
          <p:nvSpPr>
            <p:cNvPr id="173079" name="Text Box 54"/>
            <p:cNvSpPr txBox="1">
              <a:spLocks noChangeArrowheads="1"/>
            </p:cNvSpPr>
            <p:nvPr/>
          </p:nvSpPr>
          <p:spPr bwMode="auto">
            <a:xfrm>
              <a:off x="3653" y="3531"/>
              <a:ext cx="358"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FIN</a:t>
              </a:r>
              <a:br>
                <a:rPr lang="en-US" altLang="x-none" sz="900">
                  <a:solidFill>
                    <a:srgbClr val="000000"/>
                  </a:solidFill>
                  <a:latin typeface="Times New Roman" charset="0"/>
                </a:rPr>
              </a:br>
              <a:r>
                <a:rPr lang="en-US" altLang="x-none" sz="900">
                  <a:solidFill>
                    <a:srgbClr val="000000"/>
                  </a:solidFill>
                  <a:latin typeface="Times New Roman" charset="0"/>
                </a:rPr>
                <a:t>WAIT 2</a:t>
              </a:r>
            </a:p>
          </p:txBody>
        </p:sp>
        <p:sp>
          <p:nvSpPr>
            <p:cNvPr id="173080" name="Text Box 55"/>
            <p:cNvSpPr txBox="1">
              <a:spLocks noChangeArrowheads="1"/>
            </p:cNvSpPr>
            <p:nvPr/>
          </p:nvSpPr>
          <p:spPr bwMode="auto">
            <a:xfrm>
              <a:off x="3674" y="3777"/>
              <a:ext cx="30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TIME</a:t>
              </a:r>
              <a:br>
                <a:rPr lang="en-US" altLang="x-none" sz="900">
                  <a:solidFill>
                    <a:srgbClr val="000000"/>
                  </a:solidFill>
                  <a:latin typeface="Times New Roman" charset="0"/>
                </a:rPr>
              </a:br>
              <a:r>
                <a:rPr lang="en-US" altLang="x-none" sz="900">
                  <a:solidFill>
                    <a:srgbClr val="000000"/>
                  </a:solidFill>
                  <a:latin typeface="Times New Roman" charset="0"/>
                </a:rPr>
                <a:t>WAIT</a:t>
              </a:r>
            </a:p>
          </p:txBody>
        </p:sp>
      </p:grpSp>
      <p:sp>
        <p:nvSpPr>
          <p:cNvPr id="173065" name="Rectangle 40"/>
          <p:cNvSpPr>
            <a:spLocks noChangeArrowheads="1"/>
          </p:cNvSpPr>
          <p:nvPr/>
        </p:nvSpPr>
        <p:spPr bwMode="auto">
          <a:xfrm>
            <a:off x="0" y="6318250"/>
            <a:ext cx="5638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latin typeface="Times New Roman" charset="0"/>
              </a:rPr>
              <a:t>http://dsd.lbl.gov/TCP-tuning/ip-sysctl-2.6.txt</a:t>
            </a:r>
          </a:p>
        </p:txBody>
      </p:sp>
      <p:sp>
        <p:nvSpPr>
          <p:cNvPr id="3" name="Slide Number Placeholder 2">
            <a:extLst>
              <a:ext uri="{FF2B5EF4-FFF2-40B4-BE49-F238E27FC236}">
                <a16:creationId xmlns:a16="http://schemas.microsoft.com/office/drawing/2014/main" id="{331CAB70-2707-2E48-8B7B-A5D960655C39}"/>
              </a:ext>
            </a:extLst>
          </p:cNvPr>
          <p:cNvSpPr>
            <a:spLocks noGrp="1"/>
          </p:cNvSpPr>
          <p:nvPr>
            <p:ph type="sldNum" sz="quarter" idx="10"/>
          </p:nvPr>
        </p:nvSpPr>
        <p:spPr/>
        <p:txBody>
          <a:bodyPr/>
          <a:lstStyle/>
          <a:p>
            <a:pPr>
              <a:defRPr/>
            </a:pPr>
            <a:fld id="{0DE0EAD2-50A2-C44C-87B5-CC1241096B9E}" type="slidenum">
              <a:rPr lang="en-US" altLang="en-US" smtClean="0"/>
              <a:pPr>
                <a:defRPr/>
              </a:pPr>
              <a:t>36</a:t>
            </a:fld>
            <a:endParaRPr lang="en-US" altLang="en-US"/>
          </a:p>
        </p:txBody>
      </p:sp>
    </p:spTree>
    <p:extLst>
      <p:ext uri="{BB962C8B-B14F-4D97-AF65-F5344CB8AC3E}">
        <p14:creationId xmlns:p14="http://schemas.microsoft.com/office/powerpoint/2010/main" val="39548601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533400" y="201613"/>
            <a:ext cx="7772400" cy="841375"/>
          </a:xfrm>
        </p:spPr>
        <p:txBody>
          <a:bodyPr/>
          <a:lstStyle/>
          <a:p>
            <a:r>
              <a:rPr lang="en-US" altLang="x-none">
                <a:ea typeface="ＭＳ Ｐゴシック" charset="-128"/>
              </a:rPr>
              <a:t>TCP Connection Management</a:t>
            </a:r>
            <a:endParaRPr lang="en-US" altLang="x-none" sz="4400">
              <a:ea typeface="ＭＳ Ｐゴシック" charset="-128"/>
            </a:endParaRPr>
          </a:p>
        </p:txBody>
      </p:sp>
      <p:pic>
        <p:nvPicPr>
          <p:cNvPr id="175107" name="Picture 4" descr="transServe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363" y="3176588"/>
            <a:ext cx="4702175" cy="27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108" name="Text Box 6"/>
          <p:cNvSpPr txBox="1">
            <a:spLocks noChangeArrowheads="1"/>
          </p:cNvSpPr>
          <p:nvPr/>
        </p:nvSpPr>
        <p:spPr bwMode="auto">
          <a:xfrm>
            <a:off x="1143000" y="1857375"/>
            <a:ext cx="3003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2000">
                <a:solidFill>
                  <a:srgbClr val="000000"/>
                </a:solidFill>
              </a:rPr>
              <a:t>TCP lifecycle: wait for SYN/FIN</a:t>
            </a:r>
            <a:endParaRPr lang="en-US" altLang="x-none" sz="1000">
              <a:solidFill>
                <a:srgbClr val="000000"/>
              </a:solidFill>
              <a:latin typeface="Times New Roman" charset="0"/>
            </a:endParaRPr>
          </a:p>
        </p:txBody>
      </p:sp>
      <p:sp>
        <p:nvSpPr>
          <p:cNvPr id="175109" name="Text Box 7"/>
          <p:cNvSpPr txBox="1">
            <a:spLocks noChangeArrowheads="1"/>
          </p:cNvSpPr>
          <p:nvPr/>
        </p:nvSpPr>
        <p:spPr bwMode="auto">
          <a:xfrm>
            <a:off x="7893050" y="1471613"/>
            <a:ext cx="6286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CLOSED</a:t>
            </a:r>
          </a:p>
        </p:txBody>
      </p:sp>
      <p:sp>
        <p:nvSpPr>
          <p:cNvPr id="175110" name="Text Box 8"/>
          <p:cNvSpPr txBox="1">
            <a:spLocks noChangeArrowheads="1"/>
          </p:cNvSpPr>
          <p:nvPr/>
        </p:nvSpPr>
        <p:spPr bwMode="auto">
          <a:xfrm>
            <a:off x="7966075" y="1876425"/>
            <a:ext cx="5016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SYN </a:t>
            </a:r>
            <a:br>
              <a:rPr lang="en-US" altLang="x-none" sz="900">
                <a:solidFill>
                  <a:srgbClr val="000000"/>
                </a:solidFill>
                <a:latin typeface="Times New Roman" charset="0"/>
              </a:rPr>
            </a:br>
            <a:r>
              <a:rPr lang="en-US" altLang="x-none" sz="900">
                <a:solidFill>
                  <a:srgbClr val="000000"/>
                </a:solidFill>
                <a:latin typeface="Times New Roman" charset="0"/>
              </a:rPr>
              <a:t>RCVD</a:t>
            </a:r>
          </a:p>
        </p:txBody>
      </p:sp>
      <p:grpSp>
        <p:nvGrpSpPr>
          <p:cNvPr id="175111" name="Group 9"/>
          <p:cNvGrpSpPr>
            <a:grpSpLocks/>
          </p:cNvGrpSpPr>
          <p:nvPr/>
        </p:nvGrpSpPr>
        <p:grpSpPr bwMode="auto">
          <a:xfrm>
            <a:off x="5461000" y="1285875"/>
            <a:ext cx="2584450" cy="2625725"/>
            <a:chOff x="3876" y="8"/>
            <a:chExt cx="1628" cy="1654"/>
          </a:xfrm>
        </p:grpSpPr>
        <p:sp>
          <p:nvSpPr>
            <p:cNvPr id="175132" name="Line 10"/>
            <p:cNvSpPr>
              <a:spLocks noChangeShapeType="1"/>
            </p:cNvSpPr>
            <p:nvPr/>
          </p:nvSpPr>
          <p:spPr bwMode="auto">
            <a:xfrm>
              <a:off x="4394" y="213"/>
              <a:ext cx="1069" cy="3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33" name="Text Box 11"/>
            <p:cNvSpPr txBox="1">
              <a:spLocks noChangeArrowheads="1"/>
            </p:cNvSpPr>
            <p:nvPr/>
          </p:nvSpPr>
          <p:spPr bwMode="auto">
            <a:xfrm rot="706751">
              <a:off x="4813" y="241"/>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SYN</a:t>
              </a:r>
              <a:endParaRPr lang="en-US" altLang="x-none" sz="800">
                <a:solidFill>
                  <a:srgbClr val="000000"/>
                </a:solidFill>
                <a:latin typeface="Times New Roman" charset="0"/>
              </a:endParaRPr>
            </a:p>
          </p:txBody>
        </p:sp>
        <p:sp>
          <p:nvSpPr>
            <p:cNvPr id="175134" name="Line 12"/>
            <p:cNvSpPr>
              <a:spLocks noChangeShapeType="1"/>
            </p:cNvSpPr>
            <p:nvPr/>
          </p:nvSpPr>
          <p:spPr bwMode="auto">
            <a:xfrm>
              <a:off x="5463" y="92"/>
              <a:ext cx="10" cy="157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75135" name="Group 13"/>
            <p:cNvGrpSpPr>
              <a:grpSpLocks/>
            </p:cNvGrpSpPr>
            <p:nvPr/>
          </p:nvGrpSpPr>
          <p:grpSpPr bwMode="auto">
            <a:xfrm>
              <a:off x="4352" y="612"/>
              <a:ext cx="1152" cy="381"/>
              <a:chOff x="1904" y="2274"/>
              <a:chExt cx="1721" cy="474"/>
            </a:xfrm>
          </p:grpSpPr>
          <p:sp>
            <p:nvSpPr>
              <p:cNvPr id="175142" name="Line 14"/>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43" name="Text Box 15"/>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SYN/ACK</a:t>
                </a:r>
                <a:endParaRPr lang="en-US" altLang="x-none" sz="800">
                  <a:solidFill>
                    <a:srgbClr val="000000"/>
                  </a:solidFill>
                  <a:latin typeface="Times New Roman" charset="0"/>
                </a:endParaRPr>
              </a:p>
            </p:txBody>
          </p:sp>
        </p:grpSp>
        <p:sp>
          <p:nvSpPr>
            <p:cNvPr id="175136" name="Line 16"/>
            <p:cNvSpPr>
              <a:spLocks noChangeShapeType="1"/>
            </p:cNvSpPr>
            <p:nvPr/>
          </p:nvSpPr>
          <p:spPr bwMode="auto">
            <a:xfrm flipH="1">
              <a:off x="4390" y="169"/>
              <a:ext cx="1" cy="144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37" name="Line 17"/>
            <p:cNvSpPr>
              <a:spLocks noChangeShapeType="1"/>
            </p:cNvSpPr>
            <p:nvPr/>
          </p:nvSpPr>
          <p:spPr bwMode="auto">
            <a:xfrm>
              <a:off x="4393" y="1144"/>
              <a:ext cx="1069" cy="299"/>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38" name="Text Box 18"/>
            <p:cNvSpPr txBox="1">
              <a:spLocks noChangeArrowheads="1"/>
            </p:cNvSpPr>
            <p:nvPr/>
          </p:nvSpPr>
          <p:spPr bwMode="auto">
            <a:xfrm rot="706751">
              <a:off x="4815" y="1177"/>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1000">
                <a:solidFill>
                  <a:srgbClr val="000000"/>
                </a:solidFill>
                <a:latin typeface="Times New Roman" charset="0"/>
              </a:endParaRPr>
            </a:p>
          </p:txBody>
        </p:sp>
        <p:sp>
          <p:nvSpPr>
            <p:cNvPr id="175139" name="Text Box 19"/>
            <p:cNvSpPr txBox="1">
              <a:spLocks noChangeArrowheads="1"/>
            </p:cNvSpPr>
            <p:nvPr/>
          </p:nvSpPr>
          <p:spPr bwMode="auto">
            <a:xfrm>
              <a:off x="4021" y="8"/>
              <a:ext cx="39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CLOSED</a:t>
              </a:r>
            </a:p>
          </p:txBody>
        </p:sp>
        <p:sp>
          <p:nvSpPr>
            <p:cNvPr id="175140" name="Text Box 20"/>
            <p:cNvSpPr txBox="1">
              <a:spLocks noChangeArrowheads="1"/>
            </p:cNvSpPr>
            <p:nvPr/>
          </p:nvSpPr>
          <p:spPr bwMode="auto">
            <a:xfrm>
              <a:off x="4071" y="134"/>
              <a:ext cx="296"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SYN </a:t>
              </a:r>
              <a:br>
                <a:rPr lang="en-US" altLang="x-none" sz="900">
                  <a:solidFill>
                    <a:srgbClr val="000000"/>
                  </a:solidFill>
                  <a:latin typeface="Times New Roman" charset="0"/>
                </a:rPr>
              </a:br>
              <a:r>
                <a:rPr lang="en-US" altLang="x-none" sz="900">
                  <a:solidFill>
                    <a:srgbClr val="000000"/>
                  </a:solidFill>
                  <a:latin typeface="Times New Roman" charset="0"/>
                </a:rPr>
                <a:t>SENT</a:t>
              </a:r>
            </a:p>
          </p:txBody>
        </p:sp>
        <p:sp>
          <p:nvSpPr>
            <p:cNvPr id="175141" name="Text Box 21"/>
            <p:cNvSpPr txBox="1">
              <a:spLocks noChangeArrowheads="1"/>
            </p:cNvSpPr>
            <p:nvPr/>
          </p:nvSpPr>
          <p:spPr bwMode="auto">
            <a:xfrm>
              <a:off x="3876" y="879"/>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grpSp>
      <p:grpSp>
        <p:nvGrpSpPr>
          <p:cNvPr id="175112" name="Group 22"/>
          <p:cNvGrpSpPr>
            <a:grpSpLocks/>
          </p:cNvGrpSpPr>
          <p:nvPr/>
        </p:nvGrpSpPr>
        <p:grpSpPr bwMode="auto">
          <a:xfrm>
            <a:off x="5799138" y="4010025"/>
            <a:ext cx="2682875" cy="2763838"/>
            <a:chOff x="3653" y="2526"/>
            <a:chExt cx="1690" cy="1741"/>
          </a:xfrm>
        </p:grpSpPr>
        <p:sp>
          <p:nvSpPr>
            <p:cNvPr id="175113" name="Line 23"/>
            <p:cNvSpPr>
              <a:spLocks noChangeShapeType="1"/>
            </p:cNvSpPr>
            <p:nvPr/>
          </p:nvSpPr>
          <p:spPr bwMode="auto">
            <a:xfrm>
              <a:off x="3971" y="2818"/>
              <a:ext cx="1069" cy="3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14" name="Text Box 24"/>
            <p:cNvSpPr txBox="1">
              <a:spLocks noChangeArrowheads="1"/>
            </p:cNvSpPr>
            <p:nvPr/>
          </p:nvSpPr>
          <p:spPr bwMode="auto">
            <a:xfrm rot="706751">
              <a:off x="4407" y="2846"/>
              <a:ext cx="24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FIN</a:t>
              </a:r>
              <a:endParaRPr lang="en-US" altLang="x-none" sz="800">
                <a:solidFill>
                  <a:srgbClr val="000000"/>
                </a:solidFill>
                <a:latin typeface="Times New Roman" charset="0"/>
              </a:endParaRPr>
            </a:p>
          </p:txBody>
        </p:sp>
        <p:sp>
          <p:nvSpPr>
            <p:cNvPr id="175115" name="Line 25"/>
            <p:cNvSpPr>
              <a:spLocks noChangeShapeType="1"/>
            </p:cNvSpPr>
            <p:nvPr/>
          </p:nvSpPr>
          <p:spPr bwMode="auto">
            <a:xfrm>
              <a:off x="5040" y="2697"/>
              <a:ext cx="10" cy="157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75116" name="Group 26"/>
            <p:cNvGrpSpPr>
              <a:grpSpLocks/>
            </p:cNvGrpSpPr>
            <p:nvPr/>
          </p:nvGrpSpPr>
          <p:grpSpPr bwMode="auto">
            <a:xfrm>
              <a:off x="3929" y="3217"/>
              <a:ext cx="1152" cy="381"/>
              <a:chOff x="1904" y="2274"/>
              <a:chExt cx="1721" cy="474"/>
            </a:xfrm>
          </p:grpSpPr>
          <p:sp>
            <p:nvSpPr>
              <p:cNvPr id="175130" name="Line 27"/>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31" name="Text Box 28"/>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800">
                  <a:solidFill>
                    <a:srgbClr val="000000"/>
                  </a:solidFill>
                  <a:latin typeface="Times New Roman" charset="0"/>
                </a:endParaRPr>
              </a:p>
            </p:txBody>
          </p:sp>
        </p:grpSp>
        <p:sp>
          <p:nvSpPr>
            <p:cNvPr id="175117" name="Line 29"/>
            <p:cNvSpPr>
              <a:spLocks noChangeShapeType="1"/>
            </p:cNvSpPr>
            <p:nvPr/>
          </p:nvSpPr>
          <p:spPr bwMode="auto">
            <a:xfrm flipH="1">
              <a:off x="3967" y="2774"/>
              <a:ext cx="1" cy="144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18" name="Line 30"/>
            <p:cNvSpPr>
              <a:spLocks noChangeShapeType="1"/>
            </p:cNvSpPr>
            <p:nvPr/>
          </p:nvSpPr>
          <p:spPr bwMode="auto">
            <a:xfrm>
              <a:off x="3993" y="3899"/>
              <a:ext cx="1069" cy="299"/>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19" name="Text Box 31"/>
            <p:cNvSpPr txBox="1">
              <a:spLocks noChangeArrowheads="1"/>
            </p:cNvSpPr>
            <p:nvPr/>
          </p:nvSpPr>
          <p:spPr bwMode="auto">
            <a:xfrm rot="706751">
              <a:off x="4392" y="3886"/>
              <a:ext cx="28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ACK</a:t>
              </a:r>
              <a:endParaRPr lang="en-US" altLang="x-none" sz="1000">
                <a:solidFill>
                  <a:srgbClr val="000000"/>
                </a:solidFill>
                <a:latin typeface="Times New Roman" charset="0"/>
              </a:endParaRPr>
            </a:p>
          </p:txBody>
        </p:sp>
        <p:sp>
          <p:nvSpPr>
            <p:cNvPr id="175120" name="Text Box 32"/>
            <p:cNvSpPr txBox="1">
              <a:spLocks noChangeArrowheads="1"/>
            </p:cNvSpPr>
            <p:nvPr/>
          </p:nvSpPr>
          <p:spPr bwMode="auto">
            <a:xfrm>
              <a:off x="3653" y="2739"/>
              <a:ext cx="358"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FIN</a:t>
              </a:r>
              <a:br>
                <a:rPr lang="en-US" altLang="x-none" sz="900">
                  <a:solidFill>
                    <a:srgbClr val="000000"/>
                  </a:solidFill>
                  <a:latin typeface="Times New Roman" charset="0"/>
                </a:rPr>
              </a:br>
              <a:r>
                <a:rPr lang="en-US" altLang="x-none" sz="900">
                  <a:solidFill>
                    <a:srgbClr val="000000"/>
                  </a:solidFill>
                  <a:latin typeface="Times New Roman" charset="0"/>
                </a:rPr>
                <a:t>WAIT 1</a:t>
              </a:r>
            </a:p>
          </p:txBody>
        </p:sp>
        <p:sp>
          <p:nvSpPr>
            <p:cNvPr id="175121" name="Text Box 33"/>
            <p:cNvSpPr txBox="1">
              <a:spLocks noChangeArrowheads="1"/>
            </p:cNvSpPr>
            <p:nvPr/>
          </p:nvSpPr>
          <p:spPr bwMode="auto">
            <a:xfrm>
              <a:off x="3670" y="2528"/>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5122" name="Text Box 34"/>
            <p:cNvSpPr txBox="1">
              <a:spLocks noChangeArrowheads="1"/>
            </p:cNvSpPr>
            <p:nvPr/>
          </p:nvSpPr>
          <p:spPr bwMode="auto">
            <a:xfrm>
              <a:off x="4689" y="2526"/>
              <a:ext cx="6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ESTABLSIHED</a:t>
              </a:r>
            </a:p>
          </p:txBody>
        </p:sp>
        <p:sp>
          <p:nvSpPr>
            <p:cNvPr id="175123" name="Text Box 35"/>
            <p:cNvSpPr txBox="1">
              <a:spLocks noChangeArrowheads="1"/>
            </p:cNvSpPr>
            <p:nvPr/>
          </p:nvSpPr>
          <p:spPr bwMode="auto">
            <a:xfrm>
              <a:off x="4999" y="3143"/>
              <a:ext cx="34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CLOSE</a:t>
              </a:r>
              <a:br>
                <a:rPr lang="en-US" altLang="x-none" sz="900">
                  <a:solidFill>
                    <a:srgbClr val="000000"/>
                  </a:solidFill>
                  <a:latin typeface="Times New Roman" charset="0"/>
                </a:rPr>
              </a:br>
              <a:r>
                <a:rPr lang="en-US" altLang="x-none" sz="900">
                  <a:solidFill>
                    <a:srgbClr val="000000"/>
                  </a:solidFill>
                  <a:latin typeface="Times New Roman" charset="0"/>
                </a:rPr>
                <a:t>WAIT</a:t>
              </a:r>
            </a:p>
          </p:txBody>
        </p:sp>
        <p:grpSp>
          <p:nvGrpSpPr>
            <p:cNvPr id="175124" name="Group 36"/>
            <p:cNvGrpSpPr>
              <a:grpSpLocks/>
            </p:cNvGrpSpPr>
            <p:nvPr/>
          </p:nvGrpSpPr>
          <p:grpSpPr bwMode="auto">
            <a:xfrm>
              <a:off x="3923" y="3427"/>
              <a:ext cx="1152" cy="381"/>
              <a:chOff x="1904" y="2274"/>
              <a:chExt cx="1721" cy="474"/>
            </a:xfrm>
          </p:grpSpPr>
          <p:sp>
            <p:nvSpPr>
              <p:cNvPr id="175128" name="Line 37"/>
              <p:cNvSpPr>
                <a:spLocks noChangeShapeType="1"/>
              </p:cNvSpPr>
              <p:nvPr/>
            </p:nvSpPr>
            <p:spPr bwMode="auto">
              <a:xfrm flipH="1">
                <a:off x="1979" y="2274"/>
                <a:ext cx="1572" cy="474"/>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5129" name="Text Box 38"/>
              <p:cNvSpPr txBox="1">
                <a:spLocks noChangeArrowheads="1"/>
              </p:cNvSpPr>
              <p:nvPr/>
            </p:nvSpPr>
            <p:spPr bwMode="auto">
              <a:xfrm rot="-1080000">
                <a:off x="1904" y="2334"/>
                <a:ext cx="172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000">
                    <a:solidFill>
                      <a:srgbClr val="000000"/>
                    </a:solidFill>
                    <a:latin typeface="Arial" charset="0"/>
                  </a:rPr>
                  <a:t>FIN</a:t>
                </a:r>
                <a:endParaRPr lang="en-US" altLang="x-none" sz="800">
                  <a:solidFill>
                    <a:srgbClr val="000000"/>
                  </a:solidFill>
                  <a:latin typeface="Times New Roman" charset="0"/>
                </a:endParaRPr>
              </a:p>
            </p:txBody>
          </p:sp>
        </p:grpSp>
        <p:sp>
          <p:nvSpPr>
            <p:cNvPr id="175125" name="Text Box 39"/>
            <p:cNvSpPr txBox="1">
              <a:spLocks noChangeArrowheads="1"/>
            </p:cNvSpPr>
            <p:nvPr/>
          </p:nvSpPr>
          <p:spPr bwMode="auto">
            <a:xfrm>
              <a:off x="4993" y="3386"/>
              <a:ext cx="296"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LAST</a:t>
              </a:r>
              <a:br>
                <a:rPr lang="en-US" altLang="x-none" sz="900">
                  <a:solidFill>
                    <a:srgbClr val="000000"/>
                  </a:solidFill>
                  <a:latin typeface="Times New Roman" charset="0"/>
                </a:rPr>
              </a:br>
              <a:r>
                <a:rPr lang="en-US" altLang="x-none" sz="900">
                  <a:solidFill>
                    <a:srgbClr val="000000"/>
                  </a:solidFill>
                  <a:latin typeface="Times New Roman" charset="0"/>
                </a:rPr>
                <a:t>ACK</a:t>
              </a:r>
            </a:p>
          </p:txBody>
        </p:sp>
        <p:sp>
          <p:nvSpPr>
            <p:cNvPr id="175126" name="Text Box 40"/>
            <p:cNvSpPr txBox="1">
              <a:spLocks noChangeArrowheads="1"/>
            </p:cNvSpPr>
            <p:nvPr/>
          </p:nvSpPr>
          <p:spPr bwMode="auto">
            <a:xfrm>
              <a:off x="3653" y="3531"/>
              <a:ext cx="358"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FIN</a:t>
              </a:r>
              <a:br>
                <a:rPr lang="en-US" altLang="x-none" sz="900">
                  <a:solidFill>
                    <a:srgbClr val="000000"/>
                  </a:solidFill>
                  <a:latin typeface="Times New Roman" charset="0"/>
                </a:rPr>
              </a:br>
              <a:r>
                <a:rPr lang="en-US" altLang="x-none" sz="900">
                  <a:solidFill>
                    <a:srgbClr val="000000"/>
                  </a:solidFill>
                  <a:latin typeface="Times New Roman" charset="0"/>
                </a:rPr>
                <a:t>WAIT 2</a:t>
              </a:r>
            </a:p>
          </p:txBody>
        </p:sp>
        <p:sp>
          <p:nvSpPr>
            <p:cNvPr id="175127" name="Text Box 41"/>
            <p:cNvSpPr txBox="1">
              <a:spLocks noChangeArrowheads="1"/>
            </p:cNvSpPr>
            <p:nvPr/>
          </p:nvSpPr>
          <p:spPr bwMode="auto">
            <a:xfrm>
              <a:off x="3674" y="3777"/>
              <a:ext cx="30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900">
                  <a:solidFill>
                    <a:srgbClr val="000000"/>
                  </a:solidFill>
                  <a:latin typeface="Times New Roman" charset="0"/>
                </a:rPr>
                <a:t>TIME</a:t>
              </a:r>
              <a:br>
                <a:rPr lang="en-US" altLang="x-none" sz="900">
                  <a:solidFill>
                    <a:srgbClr val="000000"/>
                  </a:solidFill>
                  <a:latin typeface="Times New Roman" charset="0"/>
                </a:rPr>
              </a:br>
              <a:r>
                <a:rPr lang="en-US" altLang="x-none" sz="900">
                  <a:solidFill>
                    <a:srgbClr val="000000"/>
                  </a:solidFill>
                  <a:latin typeface="Times New Roman" charset="0"/>
                </a:rPr>
                <a:t>WAIT</a:t>
              </a:r>
            </a:p>
          </p:txBody>
        </p:sp>
      </p:grpSp>
      <p:sp>
        <p:nvSpPr>
          <p:cNvPr id="3" name="Slide Number Placeholder 2">
            <a:extLst>
              <a:ext uri="{FF2B5EF4-FFF2-40B4-BE49-F238E27FC236}">
                <a16:creationId xmlns:a16="http://schemas.microsoft.com/office/drawing/2014/main" id="{FDAB827F-7B6B-054B-9415-7EEBA2667B0F}"/>
              </a:ext>
            </a:extLst>
          </p:cNvPr>
          <p:cNvSpPr>
            <a:spLocks noGrp="1"/>
          </p:cNvSpPr>
          <p:nvPr>
            <p:ph type="sldNum" sz="quarter" idx="10"/>
          </p:nvPr>
        </p:nvSpPr>
        <p:spPr/>
        <p:txBody>
          <a:bodyPr/>
          <a:lstStyle/>
          <a:p>
            <a:pPr>
              <a:defRPr/>
            </a:pPr>
            <a:fld id="{0DE0EAD2-50A2-C44C-87B5-CC1241096B9E}" type="slidenum">
              <a:rPr lang="en-US" altLang="en-US" smtClean="0"/>
              <a:pPr>
                <a:defRPr/>
              </a:pPr>
              <a:t>37</a:t>
            </a:fld>
            <a:endParaRPr lang="en-US" altLang="en-US"/>
          </a:p>
        </p:txBody>
      </p:sp>
    </p:spTree>
    <p:extLst>
      <p:ext uri="{BB962C8B-B14F-4D97-AF65-F5344CB8AC3E}">
        <p14:creationId xmlns:p14="http://schemas.microsoft.com/office/powerpoint/2010/main" val="24506339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en-US" sz="3200" u="sng">
                <a:solidFill>
                  <a:srgbClr val="3333CC"/>
                </a:solidFill>
              </a:rPr>
              <a:t>A Summary of Questions</a:t>
            </a:r>
          </a:p>
        </p:txBody>
      </p:sp>
      <p:sp>
        <p:nvSpPr>
          <p:cNvPr id="66563" name="Rectangle 3"/>
          <p:cNvSpPr>
            <a:spLocks noChangeArrowheads="1"/>
          </p:cNvSpPr>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charset="2"/>
              <a:buChar char="q"/>
            </a:pPr>
            <a:r>
              <a:rPr lang="en-US" altLang="en-US" dirty="0">
                <a:solidFill>
                  <a:srgbClr val="000000"/>
                </a:solidFill>
              </a:rPr>
              <a:t>Basic structure: sliding window protocols</a:t>
            </a:r>
          </a:p>
          <a:p>
            <a:pPr>
              <a:buClr>
                <a:srgbClr val="3333CC"/>
              </a:buClr>
              <a:buFont typeface="Wingdings" pitchFamily="2" charset="2"/>
              <a:buChar char="q"/>
            </a:pPr>
            <a:r>
              <a:rPr lang="en-US" altLang="en-US" dirty="0">
                <a:solidFill>
                  <a:srgbClr val="000000"/>
                </a:solidFill>
              </a:rPr>
              <a:t>How to determine the </a:t>
            </a:r>
            <a:r>
              <a:rPr lang="ja-JP" altLang="en-US" dirty="0">
                <a:solidFill>
                  <a:srgbClr val="000000"/>
                </a:solidFill>
              </a:rPr>
              <a:t>“</a:t>
            </a:r>
            <a:r>
              <a:rPr lang="en-US" altLang="ja-JP" dirty="0">
                <a:solidFill>
                  <a:srgbClr val="000000"/>
                </a:solidFill>
              </a:rPr>
              <a:t>right</a:t>
            </a:r>
            <a:r>
              <a:rPr lang="ja-JP" altLang="en-US" dirty="0">
                <a:solidFill>
                  <a:srgbClr val="000000"/>
                </a:solidFill>
              </a:rPr>
              <a:t>”</a:t>
            </a:r>
            <a:r>
              <a:rPr lang="en-US" altLang="ja-JP" dirty="0">
                <a:solidFill>
                  <a:srgbClr val="000000"/>
                </a:solidFill>
              </a:rPr>
              <a:t> parameters?</a:t>
            </a:r>
          </a:p>
          <a:p>
            <a:pPr lvl="1">
              <a:buClr>
                <a:srgbClr val="3333CC"/>
              </a:buClr>
              <a:buSzPct val="85000"/>
              <a:buFont typeface="Wingdings" charset="2"/>
              <a:buChar char="ü"/>
            </a:pPr>
            <a:r>
              <a:rPr lang="en-US" altLang="en-US" dirty="0">
                <a:solidFill>
                  <a:srgbClr val="000000"/>
                </a:solidFill>
              </a:rPr>
              <a:t>timeout: mean + variation</a:t>
            </a:r>
          </a:p>
          <a:p>
            <a:pPr lvl="1">
              <a:buClr>
                <a:srgbClr val="3333CC"/>
              </a:buClr>
              <a:buSzPct val="85000"/>
              <a:buFont typeface="Courier New" panose="02070309020205020404" pitchFamily="49" charset="0"/>
              <a:buChar char="o"/>
            </a:pPr>
            <a:r>
              <a:rPr lang="en-US" altLang="en-US" dirty="0">
                <a:solidFill>
                  <a:srgbClr val="000000"/>
                </a:solidFill>
              </a:rPr>
              <a:t>sliding window size?</a:t>
            </a:r>
          </a:p>
        </p:txBody>
      </p:sp>
      <p:sp>
        <p:nvSpPr>
          <p:cNvPr id="3" name="Slide Number Placeholder 2">
            <a:extLst>
              <a:ext uri="{FF2B5EF4-FFF2-40B4-BE49-F238E27FC236}">
                <a16:creationId xmlns:a16="http://schemas.microsoft.com/office/drawing/2014/main" id="{83A20D3A-D8B8-5C4F-80CE-72FAA9B19C91}"/>
              </a:ext>
            </a:extLst>
          </p:cNvPr>
          <p:cNvSpPr>
            <a:spLocks noGrp="1"/>
          </p:cNvSpPr>
          <p:nvPr>
            <p:ph type="sldNum" sz="quarter" idx="10"/>
          </p:nvPr>
        </p:nvSpPr>
        <p:spPr/>
        <p:txBody>
          <a:bodyPr/>
          <a:lstStyle/>
          <a:p>
            <a:pPr>
              <a:defRPr/>
            </a:pPr>
            <a:fld id="{9575802E-658D-BD4C-8FD8-2A032DC3E1CD}" type="slidenum">
              <a:rPr lang="en-US" altLang="en-US" smtClean="0"/>
              <a:pPr>
                <a:defRPr/>
              </a:pPr>
              <a:t>38</a:t>
            </a:fld>
            <a:endParaRPr lang="en-US" altLang="en-US"/>
          </a:p>
        </p:txBody>
      </p:sp>
    </p:spTree>
    <p:extLst>
      <p:ext uri="{BB962C8B-B14F-4D97-AF65-F5344CB8AC3E}">
        <p14:creationId xmlns:p14="http://schemas.microsoft.com/office/powerpoint/2010/main" val="37700272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p:cNvSpPr>
          <p:nvPr/>
        </p:nvSpPr>
        <p:spPr bwMode="auto">
          <a:xfrm>
            <a:off x="333375" y="87313"/>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sng" strike="noStrike" kern="1200" cap="none" spc="0" normalizeH="0" baseline="0" noProof="0" dirty="0">
                <a:ln>
                  <a:noFill/>
                </a:ln>
                <a:solidFill>
                  <a:srgbClr val="3333CC"/>
                </a:solidFill>
                <a:effectLst/>
                <a:uLnTx/>
                <a:uFillTx/>
                <a:latin typeface="Comic Sans MS" charset="0"/>
                <a:ea typeface="ＭＳ Ｐゴシック" charset="-128"/>
                <a:cs typeface="+mn-cs"/>
              </a:rPr>
              <a:t>Sliding Window Size Function: Rate Control</a:t>
            </a:r>
          </a:p>
        </p:txBody>
      </p:sp>
      <p:sp>
        <p:nvSpPr>
          <p:cNvPr id="84995" name="Rectangle 3"/>
          <p:cNvSpPr>
            <a:spLocks noChangeArrowheads="1"/>
          </p:cNvSpPr>
          <p:nvPr/>
        </p:nvSpPr>
        <p:spPr bwMode="auto">
          <a:xfrm>
            <a:off x="338138" y="1304925"/>
            <a:ext cx="791527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Transmission rate determined by congestion window size, </a:t>
            </a:r>
            <a:r>
              <a:rPr kumimoji="0" lang="en-US" altLang="en-US" sz="2400" b="1" i="0" u="none" strike="noStrike" kern="1200" cap="none" spc="0" normalizeH="0" baseline="0" noProof="0" dirty="0" err="1">
                <a:ln>
                  <a:noFill/>
                </a:ln>
                <a:solidFill>
                  <a:srgbClr val="000000"/>
                </a:solidFill>
                <a:effectLst/>
                <a:uLnTx/>
                <a:uFillTx/>
                <a:latin typeface="Courier New" charset="0"/>
                <a:ea typeface="ＭＳ Ｐゴシック" charset="-128"/>
                <a:cs typeface="+mn-cs"/>
              </a:rPr>
              <a:t>cwnd</a:t>
            </a:r>
            <a:r>
              <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over segments:</a:t>
            </a:r>
          </a:p>
        </p:txBody>
      </p:sp>
      <p:pic>
        <p:nvPicPr>
          <p:cNvPr id="84996" name="Picture 4" descr="gbn_seqn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513" y="2841625"/>
            <a:ext cx="7327900"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7" name="Rectangle 5"/>
          <p:cNvSpPr>
            <a:spLocks noChangeArrowheads="1"/>
          </p:cNvSpPr>
          <p:nvPr/>
        </p:nvSpPr>
        <p:spPr bwMode="auto">
          <a:xfrm>
            <a:off x="485775" y="4591050"/>
            <a:ext cx="79152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400" b="0" i="0" u="none" strike="noStrike" kern="1200" cap="none" spc="0" normalizeH="0" baseline="0" noProof="0" dirty="0" err="1">
                <a:ln>
                  <a:noFill/>
                </a:ln>
                <a:solidFill>
                  <a:srgbClr val="000000"/>
                </a:solidFill>
                <a:effectLst/>
                <a:uLnTx/>
                <a:uFillTx/>
                <a:latin typeface="Comic Sans MS" charset="0"/>
                <a:ea typeface="ＭＳ Ｐゴシック" charset="-128"/>
                <a:cs typeface="+mn-cs"/>
              </a:rPr>
              <a:t>cwnd</a:t>
            </a:r>
            <a:r>
              <a:rPr kumimoji="0" lang="en-US" altLang="en-US"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segments, each with MSS bytes sent in one RTT:</a:t>
            </a:r>
          </a:p>
        </p:txBody>
      </p:sp>
      <p:grpSp>
        <p:nvGrpSpPr>
          <p:cNvPr id="84998" name="Group 6"/>
          <p:cNvGrpSpPr>
            <a:grpSpLocks/>
          </p:cNvGrpSpPr>
          <p:nvPr/>
        </p:nvGrpSpPr>
        <p:grpSpPr bwMode="auto">
          <a:xfrm>
            <a:off x="2125663" y="5143500"/>
            <a:ext cx="4765675" cy="809625"/>
            <a:chOff x="1104" y="3564"/>
            <a:chExt cx="2778" cy="510"/>
          </a:xfrm>
        </p:grpSpPr>
        <p:sp>
          <p:nvSpPr>
            <p:cNvPr id="85002" name="Text Box 7"/>
            <p:cNvSpPr txBox="1">
              <a:spLocks noChangeArrowheads="1"/>
            </p:cNvSpPr>
            <p:nvPr/>
          </p:nvSpPr>
          <p:spPr bwMode="auto">
            <a:xfrm>
              <a:off x="1383" y="3671"/>
              <a:ext cx="55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Rate =</a:t>
              </a:r>
              <a:endParaRPr kumimoji="0" lang="en-US" altLang="en-US" sz="1000" b="0" i="0" u="none" strike="noStrike" kern="1200" cap="none" spc="0" normalizeH="0" baseline="0" noProof="0" dirty="0">
                <a:ln>
                  <a:noFill/>
                </a:ln>
                <a:solidFill>
                  <a:srgbClr val="000000"/>
                </a:solidFill>
                <a:effectLst/>
                <a:uLnTx/>
                <a:uFillTx/>
                <a:latin typeface="Times New Roman" charset="0"/>
                <a:ea typeface="ＭＳ Ｐゴシック" charset="-128"/>
                <a:cs typeface="+mn-cs"/>
              </a:endParaRPr>
            </a:p>
          </p:txBody>
        </p:sp>
        <p:sp>
          <p:nvSpPr>
            <p:cNvPr id="85003" name="Text Box 8"/>
            <p:cNvSpPr txBox="1">
              <a:spLocks noChangeArrowheads="1"/>
            </p:cNvSpPr>
            <p:nvPr/>
          </p:nvSpPr>
          <p:spPr bwMode="auto">
            <a:xfrm>
              <a:off x="2108" y="3575"/>
              <a:ext cx="105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cwnd * MSS</a:t>
              </a:r>
              <a:r>
                <a:rPr kumimoji="0" lang="en-US" altLang="en-US" sz="1000" b="0" i="0" u="none" strike="noStrike" kern="1200" cap="none" spc="0" normalizeH="0" baseline="0" noProof="0">
                  <a:ln>
                    <a:noFill/>
                  </a:ln>
                  <a:solidFill>
                    <a:srgbClr val="000000"/>
                  </a:solidFill>
                  <a:effectLst/>
                  <a:uLnTx/>
                  <a:uFillTx/>
                  <a:latin typeface="Times New Roman" charset="0"/>
                  <a:ea typeface="ＭＳ Ｐゴシック" charset="-128"/>
                  <a:cs typeface="+mn-cs"/>
                </a:rPr>
                <a:t> </a:t>
              </a:r>
            </a:p>
          </p:txBody>
        </p:sp>
        <p:sp>
          <p:nvSpPr>
            <p:cNvPr id="85004" name="Text Box 9"/>
            <p:cNvSpPr txBox="1">
              <a:spLocks noChangeArrowheads="1"/>
            </p:cNvSpPr>
            <p:nvPr/>
          </p:nvSpPr>
          <p:spPr bwMode="auto">
            <a:xfrm>
              <a:off x="2393" y="3797"/>
              <a:ext cx="455"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RTT</a:t>
              </a:r>
              <a:r>
                <a:rPr kumimoji="0" lang="en-US" altLang="en-US" sz="1000" b="0" i="0" u="none" strike="noStrike" kern="1200" cap="none" spc="0" normalizeH="0" baseline="0" noProof="0">
                  <a:ln>
                    <a:noFill/>
                  </a:ln>
                  <a:solidFill>
                    <a:srgbClr val="000000"/>
                  </a:solidFill>
                  <a:effectLst/>
                  <a:uLnTx/>
                  <a:uFillTx/>
                  <a:latin typeface="Times New Roman" charset="0"/>
                  <a:ea typeface="ＭＳ Ｐゴシック" charset="-128"/>
                  <a:cs typeface="+mn-cs"/>
                </a:rPr>
                <a:t> </a:t>
              </a:r>
            </a:p>
          </p:txBody>
        </p:sp>
        <p:sp>
          <p:nvSpPr>
            <p:cNvPr id="85005" name="Text Box 10"/>
            <p:cNvSpPr txBox="1">
              <a:spLocks noChangeArrowheads="1"/>
            </p:cNvSpPr>
            <p:nvPr/>
          </p:nvSpPr>
          <p:spPr bwMode="auto">
            <a:xfrm>
              <a:off x="2953" y="3695"/>
              <a:ext cx="8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Comic Sans MS" charset="0"/>
                  <a:ea typeface="ＭＳ Ｐゴシック" charset="-128"/>
                  <a:cs typeface="+mn-cs"/>
                </a:rPr>
                <a:t>Bytes/sec</a:t>
              </a:r>
              <a:endParaRPr kumimoji="0" lang="en-US" altLang="en-US" sz="10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85006" name="Line 11"/>
            <p:cNvSpPr>
              <a:spLocks noChangeShapeType="1"/>
            </p:cNvSpPr>
            <p:nvPr/>
          </p:nvSpPr>
          <p:spPr bwMode="auto">
            <a:xfrm flipV="1">
              <a:off x="2262" y="3804"/>
              <a:ext cx="63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85007" name="Rectangle 12"/>
            <p:cNvSpPr>
              <a:spLocks noChangeArrowheads="1"/>
            </p:cNvSpPr>
            <p:nvPr/>
          </p:nvSpPr>
          <p:spPr bwMode="auto">
            <a:xfrm>
              <a:off x="1104" y="3564"/>
              <a:ext cx="2778" cy="51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pSp>
      <p:sp>
        <p:nvSpPr>
          <p:cNvPr id="84999" name="Rectangle 13"/>
          <p:cNvSpPr>
            <a:spLocks noChangeArrowheads="1"/>
          </p:cNvSpPr>
          <p:nvPr/>
        </p:nvSpPr>
        <p:spPr bwMode="auto">
          <a:xfrm>
            <a:off x="1914525" y="3924300"/>
            <a:ext cx="1190625" cy="438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85000" name="Text Box 14"/>
          <p:cNvSpPr txBox="1">
            <a:spLocks noChangeArrowheads="1"/>
          </p:cNvSpPr>
          <p:nvPr/>
        </p:nvSpPr>
        <p:spPr bwMode="auto">
          <a:xfrm>
            <a:off x="2124075" y="3863975"/>
            <a:ext cx="7937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Courier New" charset="0"/>
                <a:ea typeface="ＭＳ Ｐゴシック" charset="-128"/>
                <a:cs typeface="+mn-cs"/>
              </a:rPr>
              <a:t>cwnd</a:t>
            </a:r>
          </a:p>
        </p:txBody>
      </p:sp>
      <p:sp>
        <p:nvSpPr>
          <p:cNvPr id="85001" name="Text Box 15"/>
          <p:cNvSpPr txBox="1">
            <a:spLocks noChangeArrowheads="1"/>
          </p:cNvSpPr>
          <p:nvPr/>
        </p:nvSpPr>
        <p:spPr bwMode="auto">
          <a:xfrm>
            <a:off x="509588" y="6381750"/>
            <a:ext cx="7518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charset="0"/>
                <a:ea typeface="ＭＳ Ｐゴシック" charset="-128"/>
                <a:cs typeface="+mn-cs"/>
              </a:rPr>
              <a:t>Assume W is small enough. Ignore small details. MSS: Minimum Segment Size</a:t>
            </a:r>
          </a:p>
        </p:txBody>
      </p:sp>
      <p:sp>
        <p:nvSpPr>
          <p:cNvPr id="3" name="Slide Number Placeholder 2">
            <a:extLst>
              <a:ext uri="{FF2B5EF4-FFF2-40B4-BE49-F238E27FC236}">
                <a16:creationId xmlns:a16="http://schemas.microsoft.com/office/drawing/2014/main" id="{0D6AF784-E746-AA48-A9D8-EF2EEEA4B682}"/>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1412496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9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fld id="{D96BE9EA-CD02-9149-9EE1-7B7C17E3EE56}" type="slidenum">
              <a:rPr lang="en-US" altLang="en-US" sz="1400">
                <a:solidFill>
                  <a:srgbClr val="000000"/>
                </a:solidFill>
                <a:latin typeface="Times New Roman" charset="0"/>
              </a:rPr>
              <a:pPr>
                <a:spcBef>
                  <a:spcPct val="0"/>
                </a:spcBef>
                <a:buClrTx/>
                <a:buSzTx/>
                <a:buFontTx/>
                <a:buNone/>
              </a:pPr>
              <a:t>4</a:t>
            </a:fld>
            <a:endParaRPr lang="en-US" altLang="en-US" sz="1400">
              <a:solidFill>
                <a:srgbClr val="000000"/>
              </a:solidFill>
              <a:latin typeface="Times New Roman" charset="0"/>
            </a:endParaRPr>
          </a:p>
        </p:txBody>
      </p:sp>
      <p:sp>
        <p:nvSpPr>
          <p:cNvPr id="54274" name="Rectangle 2"/>
          <p:cNvSpPr>
            <a:spLocks noChangeArrowheads="1"/>
          </p:cNvSpPr>
          <p:nvPr/>
        </p:nvSpPr>
        <p:spPr bwMode="auto">
          <a:xfrm>
            <a:off x="533400" y="180303"/>
            <a:ext cx="8020050" cy="101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en-US" sz="3200" u="sng" dirty="0">
                <a:solidFill>
                  <a:srgbClr val="3333CC"/>
                </a:solidFill>
              </a:rPr>
              <a:t>Recap: Reliable Transport</a:t>
            </a:r>
          </a:p>
        </p:txBody>
      </p:sp>
      <p:sp>
        <p:nvSpPr>
          <p:cNvPr id="54275" name="Rectangle 3"/>
          <p:cNvSpPr>
            <a:spLocks noChangeArrowheads="1"/>
          </p:cNvSpPr>
          <p:nvPr/>
        </p:nvSpPr>
        <p:spPr bwMode="auto">
          <a:xfrm>
            <a:off x="476250" y="129699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charset="2"/>
              <a:buChar char="q"/>
            </a:pPr>
            <a:r>
              <a:rPr lang="en-US" altLang="en-US" dirty="0">
                <a:solidFill>
                  <a:srgbClr val="000000"/>
                </a:solidFill>
              </a:rPr>
              <a:t>Basic structure: sliding window protocols</a:t>
            </a:r>
          </a:p>
          <a:p>
            <a:pPr>
              <a:buClr>
                <a:srgbClr val="3333CC"/>
              </a:buClr>
            </a:pPr>
            <a:endParaRPr lang="en-US" altLang="en-US" dirty="0">
              <a:solidFill>
                <a:srgbClr val="000000"/>
              </a:solidFill>
            </a:endParaRPr>
          </a:p>
          <a:p>
            <a:pPr>
              <a:buClr>
                <a:srgbClr val="3333CC"/>
              </a:buClr>
            </a:pPr>
            <a:endParaRPr lang="en-US" altLang="en-US" dirty="0">
              <a:solidFill>
                <a:srgbClr val="000000"/>
              </a:solidFill>
            </a:endParaRPr>
          </a:p>
          <a:p>
            <a:pPr>
              <a:buClr>
                <a:srgbClr val="3333CC"/>
              </a:buClr>
            </a:pPr>
            <a:endParaRPr lang="en-US" altLang="en-US" dirty="0">
              <a:solidFill>
                <a:srgbClr val="000000"/>
              </a:solidFill>
            </a:endParaRPr>
          </a:p>
          <a:p>
            <a:pPr>
              <a:buClr>
                <a:srgbClr val="3333CC"/>
              </a:buClr>
              <a:buFont typeface="Wingdings" pitchFamily="2" charset="2"/>
              <a:buChar char="q"/>
            </a:pPr>
            <a:r>
              <a:rPr lang="en-US" altLang="en-US" dirty="0">
                <a:solidFill>
                  <a:srgbClr val="000000"/>
                </a:solidFill>
              </a:rPr>
              <a:t>Realization: GBN or SR</a:t>
            </a:r>
          </a:p>
        </p:txBody>
      </p:sp>
      <p:pic>
        <p:nvPicPr>
          <p:cNvPr id="5" name="Picture 5" descr="rdt_pipelin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5774" y="1745363"/>
            <a:ext cx="4214777" cy="1636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1985084" y="3898012"/>
            <a:ext cx="5396158" cy="2959988"/>
          </a:xfrm>
          <a:prstGeom prst="rect">
            <a:avLst/>
          </a:prstGeom>
        </p:spPr>
      </p:pic>
      <p:sp>
        <p:nvSpPr>
          <p:cNvPr id="22" name="Rectangle 21"/>
          <p:cNvSpPr/>
          <p:nvPr/>
        </p:nvSpPr>
        <p:spPr>
          <a:xfrm>
            <a:off x="7226328" y="2045130"/>
            <a:ext cx="1663747" cy="1200329"/>
          </a:xfrm>
          <a:prstGeom prst="rect">
            <a:avLst/>
          </a:prstGeom>
        </p:spPr>
        <p:txBody>
          <a:bodyPr wrap="square">
            <a:spAutoFit/>
          </a:bodyPr>
          <a:lstStyle/>
          <a:p>
            <a:r>
              <a:rPr lang="en-US" dirty="0"/>
              <a:t>General technique:</a:t>
            </a:r>
            <a:br>
              <a:rPr lang="en-US"/>
            </a:br>
            <a:r>
              <a:rPr lang="en-US"/>
              <a:t>pipelining.</a:t>
            </a:r>
            <a:endParaRPr lang="en-US" dirty="0"/>
          </a:p>
        </p:txBody>
      </p:sp>
    </p:spTree>
    <p:extLst>
      <p:ext uri="{BB962C8B-B14F-4D97-AF65-F5344CB8AC3E}">
        <p14:creationId xmlns:p14="http://schemas.microsoft.com/office/powerpoint/2010/main" val="41990304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533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2" rIns="91420" bIns="45712"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600" b="0" i="0" u="sng" strike="noStrike" kern="1200" cap="none" spc="0" normalizeH="0" baseline="0" noProof="0">
                <a:ln>
                  <a:noFill/>
                </a:ln>
                <a:solidFill>
                  <a:srgbClr val="3333CC"/>
                </a:solidFill>
                <a:effectLst/>
                <a:uLnTx/>
                <a:uFillTx/>
                <a:latin typeface="Comic Sans MS" charset="0"/>
                <a:ea typeface="ＭＳ Ｐゴシック" charset="-128"/>
                <a:cs typeface="+mn-cs"/>
              </a:rPr>
              <a:t>Some General Questions</a:t>
            </a:r>
          </a:p>
        </p:txBody>
      </p:sp>
      <p:sp>
        <p:nvSpPr>
          <p:cNvPr id="70659" name="Rectangle 3"/>
          <p:cNvSpPr>
            <a:spLocks noChangeArrowheads="1"/>
          </p:cNvSpPr>
          <p:nvPr/>
        </p:nvSpPr>
        <p:spPr bwMode="auto">
          <a:xfrm>
            <a:off x="533400" y="16002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2" rIns="91420" bIns="45712"/>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342900" marR="0" lvl="0" indent="-342900" algn="l" defTabSz="914400" rtl="0" eaLnBrk="0" fontAlgn="base" latinLnBrk="0" hangingPunct="0">
              <a:lnSpc>
                <a:spcPct val="100000"/>
              </a:lnSpc>
              <a:spcBef>
                <a:spcPct val="20000"/>
              </a:spcBef>
              <a:spcAft>
                <a:spcPct val="0"/>
              </a:spcAft>
              <a:buClr>
                <a:srgbClr val="3333CC"/>
              </a:buClr>
              <a:buSzPct val="85000"/>
              <a:buFont typeface="ZapfDingbats" charset="0"/>
              <a:buNone/>
              <a:tabLst/>
              <a:defRPr/>
            </a:pPr>
            <a:r>
              <a:rPr kumimoji="0" lang="en-US" altLang="en-US" sz="2800" b="0" i="0" u="none" strike="noStrike" kern="1200" cap="none" spc="0" normalizeH="0" baseline="0" noProof="0" dirty="0">
                <a:ln>
                  <a:noFill/>
                </a:ln>
                <a:solidFill>
                  <a:srgbClr val="FF0000"/>
                </a:solidFill>
                <a:effectLst/>
                <a:uLnTx/>
                <a:uFillTx/>
                <a:latin typeface="Comic Sans MS" charset="0"/>
                <a:ea typeface="ＭＳ Ｐゴシック" charset="-128"/>
                <a:cs typeface="+mn-cs"/>
              </a:rPr>
              <a:t>Big picture question:</a:t>
            </a:r>
            <a:endPar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endParaRP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How to determine a flow</a:t>
            </a:r>
            <a:r>
              <a:rPr kumimoji="0" lang="ja-JP"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a:t>
            </a:r>
            <a:r>
              <a:rPr kumimoji="0" lang="en-US" altLang="ja-JP"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s sending rate?</a:t>
            </a:r>
            <a:endParaRPr kumimoji="0" lang="en-US" altLang="ja-JP" sz="2800" b="0" i="0" u="none" strike="noStrike" kern="1200" cap="none" spc="0" normalizeH="0" baseline="0" noProof="0" dirty="0">
              <a:ln>
                <a:noFill/>
              </a:ln>
              <a:solidFill>
                <a:srgbClr val="FF0000"/>
              </a:solidFill>
              <a:effectLst/>
              <a:uLnTx/>
              <a:uFillTx/>
              <a:latin typeface="Comic Sans MS" charset="0"/>
              <a:ea typeface="ＭＳ Ｐゴシック" charset="-128"/>
              <a:cs typeface="+mn-cs"/>
            </a:endParaRP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ZapfDingbats" charset="0"/>
              <a:buChar char="r"/>
              <a:tabLst/>
              <a:defRPr/>
            </a:pPr>
            <a:endPar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endParaRPr>
          </a:p>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0"/>
              <a:buNone/>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For better understanding, we need to look at a few basic questions:</a:t>
            </a: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What is congestion (cost of congestion)?</a:t>
            </a: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Why are desired properties of congestion control?</a:t>
            </a:r>
            <a:endPar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endParaRPr>
          </a:p>
        </p:txBody>
      </p:sp>
      <p:sp>
        <p:nvSpPr>
          <p:cNvPr id="3" name="Slide Number Placeholder 2">
            <a:extLst>
              <a:ext uri="{FF2B5EF4-FFF2-40B4-BE49-F238E27FC236}">
                <a16:creationId xmlns:a16="http://schemas.microsoft.com/office/drawing/2014/main" id="{4C617DCA-418D-FC48-8B70-E8131512B58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40</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27275559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4"/>
          <p:cNvSpPr>
            <a:spLocks noChangeArrowheads="1"/>
          </p:cNvSpPr>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defRPr>
            </a:lvl2pPr>
            <a:lvl3pPr marL="1143000" indent="-228600">
              <a:spcBef>
                <a:spcPct val="20000"/>
              </a:spcBef>
              <a:buChar char="•"/>
              <a:defRPr sz="2000">
                <a:solidFill>
                  <a:schemeClr val="tx1"/>
                </a:solidFill>
                <a:latin typeface="Comic Sans MS" charset="0"/>
              </a:defRPr>
            </a:lvl3pPr>
            <a:lvl4pPr marL="1600200" indent="-228600">
              <a:spcBef>
                <a:spcPct val="20000"/>
              </a:spcBef>
              <a:buChar char="–"/>
              <a:defRPr sz="2000">
                <a:solidFill>
                  <a:schemeClr val="tx1"/>
                </a:solidFill>
                <a:latin typeface="Times New Roman" charset="0"/>
              </a:defRPr>
            </a:lvl4pPr>
            <a:lvl5pPr marL="2057400" indent="-228600">
              <a:spcBef>
                <a:spcPct val="20000"/>
              </a:spcBef>
              <a:buChar char="»"/>
              <a:defRPr sz="2000">
                <a:solidFill>
                  <a:schemeClr val="tx1"/>
                </a:solidFill>
                <a:latin typeface="Times New Roman" charset="0"/>
              </a:defRPr>
            </a:lvl5pPr>
            <a:lvl6pPr marL="2514600" indent="-228600" eaLnBrk="0" fontAlgn="base" hangingPunct="0">
              <a:spcBef>
                <a:spcPct val="20000"/>
              </a:spcBef>
              <a:spcAft>
                <a:spcPct val="0"/>
              </a:spcAft>
              <a:buChar char="»"/>
              <a:defRPr sz="2000">
                <a:solidFill>
                  <a:schemeClr val="tx1"/>
                </a:solidFill>
                <a:latin typeface="Times New Roman" charset="0"/>
              </a:defRPr>
            </a:lvl6pPr>
            <a:lvl7pPr marL="2971800" indent="-228600" eaLnBrk="0" fontAlgn="base" hangingPunct="0">
              <a:spcBef>
                <a:spcPct val="20000"/>
              </a:spcBef>
              <a:spcAft>
                <a:spcPct val="0"/>
              </a:spcAft>
              <a:buChar char="»"/>
              <a:defRPr sz="2000">
                <a:solidFill>
                  <a:schemeClr val="tx1"/>
                </a:solidFill>
                <a:latin typeface="Times New Roman" charset="0"/>
              </a:defRPr>
            </a:lvl7pPr>
            <a:lvl8pPr marL="3429000" indent="-228600" eaLnBrk="0" fontAlgn="base" hangingPunct="0">
              <a:spcBef>
                <a:spcPct val="20000"/>
              </a:spcBef>
              <a:spcAft>
                <a:spcPct val="0"/>
              </a:spcAft>
              <a:buChar char="»"/>
              <a:defRPr sz="2000">
                <a:solidFill>
                  <a:schemeClr val="tx1"/>
                </a:solidFill>
                <a:latin typeface="Times New Roman" charset="0"/>
              </a:defRPr>
            </a:lvl8pPr>
            <a:lvl9pPr marL="3886200" indent="-228600" eaLnBrk="0" fontAlgn="base" hangingPunct="0">
              <a:spcBef>
                <a:spcPct val="20000"/>
              </a:spcBef>
              <a:spcAft>
                <a:spcPct val="0"/>
              </a:spcAft>
              <a:buChar char="»"/>
              <a:defRPr sz="2000">
                <a:solidFill>
                  <a:schemeClr val="tx1"/>
                </a:solidFill>
                <a:latin typeface="Times New Roman"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4000" b="0" i="0" u="sng" strike="noStrike" kern="1200" cap="none" spc="0" normalizeH="0" baseline="0" noProof="0" dirty="0">
                <a:ln>
                  <a:noFill/>
                </a:ln>
                <a:solidFill>
                  <a:srgbClr val="3333CC"/>
                </a:solidFill>
                <a:effectLst/>
                <a:uLnTx/>
                <a:uFillTx/>
                <a:latin typeface="Comic Sans MS" charset="0"/>
                <a:ea typeface="宋体" charset="-122"/>
                <a:cs typeface="+mn-cs"/>
              </a:rPr>
              <a:t>Roadmap</a:t>
            </a:r>
            <a:endParaRPr kumimoji="0" lang="en-US" altLang="en-US" sz="4000" b="0" i="0" u="sng" strike="noStrike" kern="1200" cap="none" spc="0" normalizeH="0" baseline="0" noProof="0" dirty="0">
              <a:ln>
                <a:noFill/>
              </a:ln>
              <a:solidFill>
                <a:srgbClr val="3333CC"/>
              </a:solidFill>
              <a:effectLst/>
              <a:uLnTx/>
              <a:uFillTx/>
              <a:latin typeface="Comic Sans MS" charset="0"/>
              <a:ea typeface="ＭＳ Ｐゴシック" charset="-128"/>
              <a:cs typeface="+mn-cs"/>
            </a:endParaRPr>
          </a:p>
        </p:txBody>
      </p:sp>
      <p:sp>
        <p:nvSpPr>
          <p:cNvPr id="78850" name="Rectangle 5"/>
          <p:cNvSpPr>
            <a:spLocks noChangeArrowheads="1"/>
          </p:cNvSpPr>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defRPr>
            </a:lvl2pPr>
            <a:lvl3pPr marL="1143000" indent="-228600">
              <a:spcBef>
                <a:spcPct val="20000"/>
              </a:spcBef>
              <a:buChar char="•"/>
              <a:defRPr sz="2000">
                <a:solidFill>
                  <a:schemeClr val="tx1"/>
                </a:solidFill>
                <a:latin typeface="Comic Sans MS" charset="0"/>
              </a:defRPr>
            </a:lvl3pPr>
            <a:lvl4pPr marL="1600200" indent="-228600">
              <a:spcBef>
                <a:spcPct val="20000"/>
              </a:spcBef>
              <a:buChar char="–"/>
              <a:defRPr sz="2000">
                <a:solidFill>
                  <a:schemeClr val="tx1"/>
                </a:solidFill>
                <a:latin typeface="Times New Roman" charset="0"/>
              </a:defRPr>
            </a:lvl4pPr>
            <a:lvl5pPr marL="2057400" indent="-228600">
              <a:spcBef>
                <a:spcPct val="20000"/>
              </a:spcBef>
              <a:buChar char="»"/>
              <a:defRPr sz="2000">
                <a:solidFill>
                  <a:schemeClr val="tx1"/>
                </a:solidFill>
                <a:latin typeface="Times New Roman" charset="0"/>
              </a:defRPr>
            </a:lvl5pPr>
            <a:lvl6pPr marL="2514600" indent="-228600" eaLnBrk="0" fontAlgn="base" hangingPunct="0">
              <a:spcBef>
                <a:spcPct val="20000"/>
              </a:spcBef>
              <a:spcAft>
                <a:spcPct val="0"/>
              </a:spcAft>
              <a:buChar char="»"/>
              <a:defRPr sz="2000">
                <a:solidFill>
                  <a:schemeClr val="tx1"/>
                </a:solidFill>
                <a:latin typeface="Times New Roman" charset="0"/>
              </a:defRPr>
            </a:lvl6pPr>
            <a:lvl7pPr marL="2971800" indent="-228600" eaLnBrk="0" fontAlgn="base" hangingPunct="0">
              <a:spcBef>
                <a:spcPct val="20000"/>
              </a:spcBef>
              <a:spcAft>
                <a:spcPct val="0"/>
              </a:spcAft>
              <a:buChar char="»"/>
              <a:defRPr sz="2000">
                <a:solidFill>
                  <a:schemeClr val="tx1"/>
                </a:solidFill>
                <a:latin typeface="Times New Roman" charset="0"/>
              </a:defRPr>
            </a:lvl7pPr>
            <a:lvl8pPr marL="3429000" indent="-228600" eaLnBrk="0" fontAlgn="base" hangingPunct="0">
              <a:spcBef>
                <a:spcPct val="20000"/>
              </a:spcBef>
              <a:spcAft>
                <a:spcPct val="0"/>
              </a:spcAft>
              <a:buChar char="»"/>
              <a:defRPr sz="2000">
                <a:solidFill>
                  <a:schemeClr val="tx1"/>
                </a:solidFill>
                <a:latin typeface="Times New Roman" charset="0"/>
              </a:defRPr>
            </a:lvl8pPr>
            <a:lvl9pPr marL="3886200" indent="-228600" eaLnBrk="0" fontAlgn="base" hangingPunct="0">
              <a:spcBef>
                <a:spcPct val="20000"/>
              </a:spcBef>
              <a:spcAft>
                <a:spcPct val="0"/>
              </a:spcAft>
              <a:buChar char="»"/>
              <a:defRPr sz="2000">
                <a:solidFill>
                  <a:schemeClr val="tx1"/>
                </a:solidFill>
                <a:latin typeface="Times New Roman" charset="0"/>
              </a:defRPr>
            </a:lvl9pPr>
          </a:lstStyle>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charset="2"/>
              <a:buChar char="q"/>
              <a:tabLst/>
              <a:defRPr/>
            </a:pP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What is congestion</a:t>
            </a: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charset="2"/>
              <a:buChar char="q"/>
              <a:tabLst/>
              <a:defRPr/>
            </a:pP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The basic CC </a:t>
            </a:r>
            <a:r>
              <a:rPr kumimoji="0" lang="en-US" altLang="zh-CN" sz="2800" b="0" i="0" u="none" strike="noStrike" kern="1200" cap="none" spc="0" normalizeH="0" baseline="0" noProof="0" dirty="0" err="1">
                <a:ln>
                  <a:noFill/>
                </a:ln>
                <a:solidFill>
                  <a:srgbClr val="000000"/>
                </a:solidFill>
                <a:effectLst/>
                <a:uLnTx/>
                <a:uFillTx/>
                <a:latin typeface="Comic Sans MS" charset="0"/>
                <a:ea typeface="宋体" charset="-122"/>
                <a:cs typeface="+mn-cs"/>
              </a:rPr>
              <a:t>alg</a:t>
            </a:r>
            <a:endPar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endParaRP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charset="2"/>
              <a:buChar char="q"/>
              <a:tabLst/>
              <a:defRPr/>
            </a:pP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TCP/</a:t>
            </a:r>
            <a:r>
              <a:rPr kumimoji="0" lang="en-US" altLang="zh-CN" sz="2800" b="0" i="0" u="none" strike="noStrike" kern="1200" cap="none" spc="0" normalizeH="0" baseline="0" noProof="0" dirty="0" err="1">
                <a:ln>
                  <a:noFill/>
                </a:ln>
                <a:solidFill>
                  <a:srgbClr val="000000"/>
                </a:solidFill>
                <a:effectLst/>
                <a:uLnTx/>
                <a:uFillTx/>
                <a:latin typeface="Comic Sans MS" charset="0"/>
                <a:ea typeface="宋体" charset="-122"/>
                <a:cs typeface="+mn-cs"/>
              </a:rPr>
              <a:t>reno</a:t>
            </a: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 CC</a:t>
            </a:r>
          </a:p>
          <a:p>
            <a:pPr marL="342900" marR="0" lvl="0" indent="-342900" algn="l" defTabSz="914400" rtl="0" eaLnBrk="0" fontAlgn="base" latinLnBrk="0" hangingPunct="0">
              <a:lnSpc>
                <a:spcPct val="100000"/>
              </a:lnSpc>
              <a:spcBef>
                <a:spcPct val="20000"/>
              </a:spcBef>
              <a:spcAft>
                <a:spcPct val="0"/>
              </a:spcAft>
              <a:buClr>
                <a:srgbClr val="2D2DB9"/>
              </a:buClr>
              <a:buSzPct val="85000"/>
              <a:buFont typeface="Wingdings"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宋体" charset="-122"/>
                <a:cs typeface="+mn-cs"/>
              </a:rPr>
              <a:t>TCP/Vegas</a:t>
            </a:r>
          </a:p>
          <a:p>
            <a:pPr marL="342900" marR="0" lvl="0" indent="-342900" algn="l" defTabSz="914400" rtl="0" eaLnBrk="0" fontAlgn="base" latinLnBrk="0" hangingPunct="0">
              <a:lnSpc>
                <a:spcPct val="100000"/>
              </a:lnSpc>
              <a:spcBef>
                <a:spcPct val="20000"/>
              </a:spcBef>
              <a:spcAft>
                <a:spcPct val="0"/>
              </a:spcAft>
              <a:buClr>
                <a:srgbClr val="2D2DB9"/>
              </a:buClr>
              <a:buSzPct val="85000"/>
              <a:buFont typeface="Wingdings"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宋体" charset="-122"/>
                <a:cs typeface="+mn-cs"/>
              </a:rPr>
              <a:t>A unifying view of TCP/Reno and TCP/Vegas</a:t>
            </a:r>
          </a:p>
          <a:p>
            <a:pPr marL="342900" marR="0" lvl="0" indent="-342900" algn="l" defTabSz="914400" rtl="0" eaLnBrk="0" fontAlgn="base" latinLnBrk="0" hangingPunct="0">
              <a:lnSpc>
                <a:spcPct val="100000"/>
              </a:lnSpc>
              <a:spcBef>
                <a:spcPct val="20000"/>
              </a:spcBef>
              <a:spcAft>
                <a:spcPct val="0"/>
              </a:spcAft>
              <a:buClr>
                <a:srgbClr val="2D2DB9"/>
              </a:buClr>
              <a:buSzPct val="85000"/>
              <a:buFont typeface="Wingdings" charset="2"/>
              <a:buChar char="q"/>
              <a:tabLst/>
              <a:defRPr/>
            </a:pPr>
            <a:r>
              <a:rPr kumimoji="0" lang="en-US" altLang="en-US" sz="2800" b="0" i="0" u="none" strike="noStrike" kern="1200" cap="none" spc="0" normalizeH="0" baseline="0" noProof="0" dirty="0">
                <a:ln>
                  <a:noFill/>
                </a:ln>
                <a:solidFill>
                  <a:srgbClr val="000000"/>
                </a:solidFill>
                <a:effectLst/>
                <a:uLnTx/>
                <a:uFillTx/>
                <a:latin typeface="Comic Sans MS" charset="0"/>
                <a:ea typeface="宋体" charset="-122"/>
                <a:cs typeface="+mn-cs"/>
              </a:rPr>
              <a:t>Network wide resource allocation</a:t>
            </a:r>
          </a:p>
          <a:p>
            <a:pPr marL="742950" marR="0" lvl="1" indent="-285750" algn="l" defTabSz="914400" rtl="0" eaLnBrk="0" fontAlgn="base" latinLnBrk="0" hangingPunct="0">
              <a:lnSpc>
                <a:spcPct val="100000"/>
              </a:lnSpc>
              <a:spcBef>
                <a:spcPct val="20000"/>
              </a:spcBef>
              <a:spcAft>
                <a:spcPct val="0"/>
              </a:spcAft>
              <a:buClr>
                <a:srgbClr val="2D2DB9"/>
              </a:buClr>
              <a:buSzPct val="75000"/>
              <a:buFont typeface="Courier New" charset="0"/>
              <a:buChar char="o"/>
              <a:tabLst/>
              <a:defRPr/>
            </a:pPr>
            <a:r>
              <a:rPr kumimoji="0" lang="en-US" altLang="en-US" sz="2200" b="0" i="0" u="none" strike="noStrike" kern="1200" cap="none" spc="0" normalizeH="0" baseline="0" noProof="0" dirty="0">
                <a:ln>
                  <a:noFill/>
                </a:ln>
                <a:solidFill>
                  <a:srgbClr val="000000"/>
                </a:solidFill>
                <a:effectLst/>
                <a:uLnTx/>
                <a:uFillTx/>
                <a:latin typeface="Comic Sans MS" charset="0"/>
                <a:ea typeface="宋体" charset="-122"/>
                <a:cs typeface="+mn-cs"/>
              </a:rPr>
              <a:t>Framework</a:t>
            </a:r>
          </a:p>
          <a:p>
            <a:pPr marL="742950" marR="0" lvl="1" indent="-285750" algn="l" defTabSz="914400" rtl="0" eaLnBrk="0" fontAlgn="base" latinLnBrk="0" hangingPunct="0">
              <a:lnSpc>
                <a:spcPct val="100000"/>
              </a:lnSpc>
              <a:spcBef>
                <a:spcPct val="20000"/>
              </a:spcBef>
              <a:spcAft>
                <a:spcPct val="0"/>
              </a:spcAft>
              <a:buClr>
                <a:srgbClr val="2D2DB9"/>
              </a:buClr>
              <a:buSzPct val="75000"/>
              <a:buFont typeface="Courier New" charset="0"/>
              <a:buChar char="o"/>
              <a:tabLst/>
              <a:defRPr/>
            </a:pPr>
            <a:r>
              <a:rPr kumimoji="0" lang="en-US" altLang="en-US" sz="2200" b="0" i="0" u="none" strike="noStrike" kern="1200" cap="none" spc="0" normalizeH="0" baseline="0" noProof="0" dirty="0">
                <a:ln>
                  <a:noFill/>
                </a:ln>
                <a:solidFill>
                  <a:srgbClr val="000000"/>
                </a:solidFill>
                <a:effectLst/>
                <a:uLnTx/>
                <a:uFillTx/>
                <a:latin typeface="Comic Sans MS" charset="0"/>
                <a:ea typeface="宋体" charset="-122"/>
                <a:cs typeface="+mn-cs"/>
              </a:rPr>
              <a:t>Axiom derivation of network-wide objective function</a:t>
            </a:r>
          </a:p>
          <a:p>
            <a:pPr marL="742950" marR="0" lvl="1" indent="-285750" algn="l" defTabSz="914400" rtl="0" eaLnBrk="0" fontAlgn="base" latinLnBrk="0" hangingPunct="0">
              <a:lnSpc>
                <a:spcPct val="100000"/>
              </a:lnSpc>
              <a:spcBef>
                <a:spcPct val="20000"/>
              </a:spcBef>
              <a:spcAft>
                <a:spcPct val="0"/>
              </a:spcAft>
              <a:buClr>
                <a:srgbClr val="2D2DB9"/>
              </a:buClr>
              <a:buSzPct val="75000"/>
              <a:buFont typeface="Courier New" charset="0"/>
              <a:buChar char="o"/>
              <a:tabLst/>
              <a:defRPr/>
            </a:pPr>
            <a:r>
              <a:rPr kumimoji="0" lang="en-US" altLang="en-US" sz="2200" b="0" i="0" u="none" strike="noStrike" kern="1200" cap="none" spc="0" normalizeH="0" baseline="0" noProof="0" dirty="0">
                <a:ln>
                  <a:noFill/>
                </a:ln>
                <a:solidFill>
                  <a:srgbClr val="000000"/>
                </a:solidFill>
                <a:effectLst/>
                <a:uLnTx/>
                <a:uFillTx/>
                <a:latin typeface="Comic Sans MS" charset="0"/>
                <a:ea typeface="宋体" charset="-122"/>
                <a:cs typeface="+mn-cs"/>
              </a:rPr>
              <a:t>Derive distributed algorithm</a:t>
            </a:r>
          </a:p>
        </p:txBody>
      </p:sp>
      <p:sp>
        <p:nvSpPr>
          <p:cNvPr id="3" name="Slide Number Placeholder 2">
            <a:extLst>
              <a:ext uri="{FF2B5EF4-FFF2-40B4-BE49-F238E27FC236}">
                <a16:creationId xmlns:a16="http://schemas.microsoft.com/office/drawing/2014/main" id="{5035C234-7BD8-924C-B405-E23D682F9D2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41</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19231840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
          <p:cNvSpPr>
            <a:spLocks noChangeArrowheads="1"/>
          </p:cNvSpPr>
          <p:nvPr/>
        </p:nvSpPr>
        <p:spPr bwMode="auto">
          <a:xfrm>
            <a:off x="533400" y="228600"/>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4000" b="0" i="0" u="sng" strike="noStrike" kern="1200" cap="none" spc="0" normalizeH="0" baseline="0" noProof="0">
                <a:ln>
                  <a:noFill/>
                </a:ln>
                <a:solidFill>
                  <a:srgbClr val="3333CC"/>
                </a:solidFill>
                <a:effectLst/>
                <a:uLnTx/>
                <a:uFillTx/>
                <a:latin typeface="Comic Sans MS" charset="0"/>
                <a:ea typeface="宋体" charset="-122"/>
                <a:cs typeface="+mn-cs"/>
              </a:rPr>
              <a:t>Outline</a:t>
            </a:r>
            <a:endParaRPr kumimoji="0" lang="en-US" altLang="en-US" sz="4000" b="0" i="0" u="sng" strike="noStrike" kern="1200" cap="none" spc="0" normalizeH="0" baseline="0" noProof="0">
              <a:ln>
                <a:noFill/>
              </a:ln>
              <a:solidFill>
                <a:srgbClr val="3333CC"/>
              </a:solidFill>
              <a:effectLst/>
              <a:uLnTx/>
              <a:uFillTx/>
              <a:latin typeface="Comic Sans MS" charset="0"/>
              <a:ea typeface="ＭＳ Ｐゴシック" charset="-128"/>
              <a:cs typeface="+mn-cs"/>
            </a:endParaRPr>
          </a:p>
        </p:txBody>
      </p:sp>
      <p:sp>
        <p:nvSpPr>
          <p:cNvPr id="78851" name="Rectangle 5"/>
          <p:cNvSpPr>
            <a:spLocks noChangeArrowheads="1"/>
          </p:cNvSpPr>
          <p:nvPr/>
        </p:nvSpPr>
        <p:spPr bwMode="auto">
          <a:xfrm>
            <a:off x="533400" y="1600200"/>
            <a:ext cx="8077200" cy="478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Admin and recap</a:t>
            </a: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TCP</a:t>
            </a:r>
            <a:r>
              <a:rPr kumimoji="0" lang="zh-CN" altLang="en-US" sz="2800" b="0" i="0" u="none" strike="noStrike" kern="1200" cap="none" spc="0" normalizeH="0" baseline="0" noProof="0" dirty="0">
                <a:ln>
                  <a:noFill/>
                </a:ln>
                <a:solidFill>
                  <a:srgbClr val="000000"/>
                </a:solidFill>
                <a:effectLst/>
                <a:uLnTx/>
                <a:uFillTx/>
                <a:latin typeface="Comic Sans MS" charset="0"/>
                <a:ea typeface="宋体" charset="-122"/>
                <a:cs typeface="+mn-cs"/>
              </a:rPr>
              <a:t> </a:t>
            </a: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Reliability</a:t>
            </a: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zh-CN" sz="2800" b="0" i="0" u="none" strike="noStrike" kern="1200" cap="none" spc="0" normalizeH="0" baseline="0" noProof="0" dirty="0">
                <a:ln>
                  <a:noFill/>
                </a:ln>
                <a:solidFill>
                  <a:srgbClr val="000000"/>
                </a:solidFill>
                <a:effectLst/>
                <a:uLnTx/>
                <a:uFillTx/>
                <a:latin typeface="Comic Sans MS" charset="0"/>
                <a:ea typeface="宋体" charset="-122"/>
                <a:cs typeface="+mn-cs"/>
              </a:rPr>
              <a:t>Transport congestion control</a:t>
            </a:r>
          </a:p>
          <a:p>
            <a:pPr marL="742950" marR="0" lvl="1" indent="-285750" algn="l" defTabSz="914400" rtl="0" eaLnBrk="0" fontAlgn="base" latinLnBrk="0" hangingPunct="0">
              <a:lnSpc>
                <a:spcPct val="100000"/>
              </a:lnSpc>
              <a:spcBef>
                <a:spcPct val="20000"/>
              </a:spcBef>
              <a:spcAft>
                <a:spcPct val="0"/>
              </a:spcAft>
              <a:buClr>
                <a:srgbClr val="C00000"/>
              </a:buClr>
              <a:buSzPct val="75000"/>
              <a:buFont typeface="Wingdings" pitchFamily="2" charset="2"/>
              <a:buChar char="Ø"/>
              <a:tabLst/>
              <a:defRPr/>
            </a:pPr>
            <a:r>
              <a:rPr kumimoji="0" lang="en-US" altLang="zh-CN" sz="2400" b="0" i="1" u="none" strike="noStrike" kern="1200" cap="none" spc="0" normalizeH="0" baseline="0" noProof="0" dirty="0">
                <a:ln>
                  <a:noFill/>
                </a:ln>
                <a:solidFill>
                  <a:srgbClr val="C00000"/>
                </a:solidFill>
                <a:effectLst/>
                <a:uLnTx/>
                <a:uFillTx/>
                <a:latin typeface="Comic Sans MS" charset="0"/>
                <a:ea typeface="宋体" charset="-122"/>
                <a:cs typeface="+mn-cs"/>
              </a:rPr>
              <a:t>what is congestion (cost of congestion)</a:t>
            </a:r>
          </a:p>
        </p:txBody>
      </p:sp>
      <p:sp>
        <p:nvSpPr>
          <p:cNvPr id="3" name="Slide Number Placeholder 2">
            <a:extLst>
              <a:ext uri="{FF2B5EF4-FFF2-40B4-BE49-F238E27FC236}">
                <a16:creationId xmlns:a16="http://schemas.microsoft.com/office/drawing/2014/main" id="{3449678B-8DFE-2745-B44A-3A406A5FC3D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42</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12524750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304800" y="2438400"/>
            <a:ext cx="14874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3333CC"/>
                </a:solidFill>
                <a:effectLst/>
                <a:uLnTx/>
                <a:uFillTx/>
                <a:latin typeface="Comic Sans MS" charset="0"/>
                <a:ea typeface="ＭＳ Ｐゴシック" charset="-128"/>
                <a:cs typeface="+mn-cs"/>
              </a:rPr>
              <a:t>flow 2 (</a:t>
            </a:r>
            <a:r>
              <a:rPr kumimoji="0" lang="en-US" altLang="en-US" sz="1400" b="0" i="0" u="none" strike="noStrike" kern="1200" cap="none" spc="0" normalizeH="0" baseline="0" noProof="0">
                <a:ln>
                  <a:noFill/>
                </a:ln>
                <a:solidFill>
                  <a:srgbClr val="FF0000"/>
                </a:solidFill>
                <a:effectLst/>
                <a:uLnTx/>
                <a:uFillTx/>
                <a:latin typeface="Comic Sans MS" charset="0"/>
                <a:ea typeface="ＭＳ Ｐゴシック" charset="-128"/>
                <a:cs typeface="+mn-cs"/>
              </a:rPr>
              <a:t>5 Mbps</a:t>
            </a:r>
            <a:r>
              <a:rPr kumimoji="0" lang="en-US" altLang="en-US" sz="1400" b="0" i="0" u="none" strike="noStrike" kern="1200" cap="none" spc="0" normalizeH="0" baseline="0" noProof="0">
                <a:ln>
                  <a:noFill/>
                </a:ln>
                <a:solidFill>
                  <a:srgbClr val="3333CC"/>
                </a:solidFill>
                <a:effectLst/>
                <a:uLnTx/>
                <a:uFillTx/>
                <a:latin typeface="Comic Sans MS" charset="0"/>
                <a:ea typeface="ＭＳ Ｐゴシック" charset="-128"/>
                <a:cs typeface="+mn-cs"/>
              </a:rPr>
              <a:t>)</a:t>
            </a:r>
            <a:endParaRPr kumimoji="0" lang="en-US" altLang="en-US" sz="1400" b="0" i="0" u="none" strike="noStrike" kern="1200" cap="none" spc="0" normalizeH="0" baseline="0" noProof="0">
              <a:ln>
                <a:noFill/>
              </a:ln>
              <a:solidFill>
                <a:srgbClr val="3333CC"/>
              </a:solidFill>
              <a:effectLst/>
              <a:uLnTx/>
              <a:uFillTx/>
              <a:latin typeface="Times New Roman" charset="0"/>
              <a:ea typeface="ＭＳ Ｐゴシック" charset="-128"/>
              <a:cs typeface="+mn-cs"/>
            </a:endParaRPr>
          </a:p>
        </p:txBody>
      </p:sp>
      <p:graphicFrame>
        <p:nvGraphicFramePr>
          <p:cNvPr id="72707" name="Object 3"/>
          <p:cNvGraphicFramePr>
            <a:graphicFrameLocks noChangeAspect="1"/>
          </p:cNvGraphicFramePr>
          <p:nvPr/>
        </p:nvGraphicFramePr>
        <p:xfrm>
          <a:off x="990600" y="2743200"/>
          <a:ext cx="593725" cy="355600"/>
        </p:xfrm>
        <a:graphic>
          <a:graphicData uri="http://schemas.openxmlformats.org/presentationml/2006/ole">
            <mc:AlternateContent xmlns:mc="http://schemas.openxmlformats.org/markup-compatibility/2006">
              <mc:Choice xmlns:v="urn:schemas-microsoft-com:vml" Requires="v">
                <p:oleObj spid="_x0000_s164935" name="Clip" r:id="rId4" imgW="1307079" imgH="1083682" progId="MS_ClipArt_Gallery.2">
                  <p:embed/>
                </p:oleObj>
              </mc:Choice>
              <mc:Fallback>
                <p:oleObj name="Clip" r:id="rId4" imgW="1307079" imgH="1083682" progId="MS_ClipArt_Gallery.2">
                  <p:embed/>
                  <p:pic>
                    <p:nvPicPr>
                      <p:cNvPr id="7270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2743200"/>
                        <a:ext cx="593725"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2708" name="Text Box 4"/>
          <p:cNvSpPr txBox="1">
            <a:spLocks noChangeArrowheads="1"/>
          </p:cNvSpPr>
          <p:nvPr/>
        </p:nvSpPr>
        <p:spPr bwMode="auto">
          <a:xfrm>
            <a:off x="252413" y="1524000"/>
            <a:ext cx="750887" cy="3460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FF0000"/>
                </a:solidFill>
                <a:effectLst/>
                <a:uLnTx/>
                <a:uFillTx/>
                <a:latin typeface="Comic Sans MS" charset="0"/>
                <a:ea typeface="ＭＳ Ｐゴシック" charset="-128"/>
                <a:cs typeface="+mn-cs"/>
              </a:rPr>
              <a:t>flow 1</a:t>
            </a:r>
            <a:endParaRPr kumimoji="0" lang="en-US" altLang="en-US" sz="1600" b="0" i="0" u="none" strike="noStrike" kern="1200" cap="none" spc="0" normalizeH="0" baseline="0" noProof="0">
              <a:ln>
                <a:noFill/>
              </a:ln>
              <a:solidFill>
                <a:srgbClr val="FF0000"/>
              </a:solidFill>
              <a:effectLst/>
              <a:uLnTx/>
              <a:uFillTx/>
              <a:latin typeface="Times New Roman" charset="0"/>
              <a:ea typeface="ＭＳ Ｐゴシック" charset="-128"/>
              <a:cs typeface="+mn-cs"/>
            </a:endParaRPr>
          </a:p>
        </p:txBody>
      </p:sp>
      <p:sp>
        <p:nvSpPr>
          <p:cNvPr id="72709" name="Oval 5"/>
          <p:cNvSpPr>
            <a:spLocks noChangeArrowheads="1"/>
          </p:cNvSpPr>
          <p:nvPr/>
        </p:nvSpPr>
        <p:spPr bwMode="auto">
          <a:xfrm>
            <a:off x="1685925" y="1679575"/>
            <a:ext cx="5748338" cy="1371600"/>
          </a:xfrm>
          <a:prstGeom prst="ellipse">
            <a:avLst/>
          </a:prstGeom>
          <a:solidFill>
            <a:schemeClr val="accent1"/>
          </a:solidFill>
          <a:ln w="19050">
            <a:solidFill>
              <a:schemeClr val="tx1"/>
            </a:solidFill>
            <a:round/>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10" name="Line 6"/>
          <p:cNvSpPr>
            <a:spLocks noChangeShapeType="1"/>
          </p:cNvSpPr>
          <p:nvPr/>
        </p:nvSpPr>
        <p:spPr bwMode="auto">
          <a:xfrm>
            <a:off x="1755775" y="1679575"/>
            <a:ext cx="560388" cy="306388"/>
          </a:xfrm>
          <a:prstGeom prst="line">
            <a:avLst/>
          </a:prstGeom>
          <a:noFill/>
          <a:ln w="571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11" name="Line 7"/>
          <p:cNvSpPr>
            <a:spLocks noChangeShapeType="1"/>
          </p:cNvSpPr>
          <p:nvPr/>
        </p:nvSpPr>
        <p:spPr bwMode="auto">
          <a:xfrm>
            <a:off x="6451600" y="2951163"/>
            <a:ext cx="701675" cy="201612"/>
          </a:xfrm>
          <a:prstGeom prst="line">
            <a:avLst/>
          </a:prstGeom>
          <a:noFill/>
          <a:ln w="5715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12" name="Object 8">
            <a:hlinkClick r:id="" action="ppaction://ole?verb=0"/>
          </p:cNvPr>
          <p:cNvGraphicFramePr>
            <a:graphicFrameLocks/>
          </p:cNvGraphicFramePr>
          <p:nvPr/>
        </p:nvGraphicFramePr>
        <p:xfrm>
          <a:off x="2233613" y="1663700"/>
          <a:ext cx="628650" cy="523875"/>
        </p:xfrm>
        <a:graphic>
          <a:graphicData uri="http://schemas.openxmlformats.org/presentationml/2006/ole">
            <mc:AlternateContent xmlns:mc="http://schemas.openxmlformats.org/markup-compatibility/2006">
              <mc:Choice xmlns:v="urn:schemas-microsoft-com:vml" Requires="v">
                <p:oleObj spid="_x0000_s164936" name="Clip" r:id="rId6" imgW="1438275" imgH="1654175" progId="MS_ClipArt_Gallery.2">
                  <p:embed/>
                </p:oleObj>
              </mc:Choice>
              <mc:Fallback>
                <p:oleObj name="Clip" r:id="rId6" imgW="1438275" imgH="1654175" progId="MS_ClipArt_Gallery.2">
                  <p:embed/>
                  <p:pic>
                    <p:nvPicPr>
                      <p:cNvPr id="72712" name="Object 8">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3613" y="1663700"/>
                        <a:ext cx="6286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2713" name="Line 9"/>
          <p:cNvSpPr>
            <a:spLocks noChangeShapeType="1"/>
          </p:cNvSpPr>
          <p:nvPr/>
        </p:nvSpPr>
        <p:spPr bwMode="auto">
          <a:xfrm>
            <a:off x="5400675" y="2439988"/>
            <a:ext cx="701675" cy="407987"/>
          </a:xfrm>
          <a:prstGeom prst="line">
            <a:avLst/>
          </a:prstGeom>
          <a:noFill/>
          <a:ln w="7620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14" name="Object 10">
            <a:hlinkClick r:id="" action="ppaction://ole?verb=0"/>
          </p:cNvPr>
          <p:cNvGraphicFramePr>
            <a:graphicFrameLocks/>
          </p:cNvGraphicFramePr>
          <p:nvPr/>
        </p:nvGraphicFramePr>
        <p:xfrm>
          <a:off x="6030913" y="2525713"/>
          <a:ext cx="628650" cy="525462"/>
        </p:xfrm>
        <a:graphic>
          <a:graphicData uri="http://schemas.openxmlformats.org/presentationml/2006/ole">
            <mc:AlternateContent xmlns:mc="http://schemas.openxmlformats.org/markup-compatibility/2006">
              <mc:Choice xmlns:v="urn:schemas-microsoft-com:vml" Requires="v">
                <p:oleObj spid="_x0000_s164937" name="Clip" r:id="rId8" imgW="1438275" imgH="1654175" progId="MS_ClipArt_Gallery.2">
                  <p:embed/>
                </p:oleObj>
              </mc:Choice>
              <mc:Fallback>
                <p:oleObj name="Clip" r:id="rId8" imgW="1438275" imgH="1654175" progId="MS_ClipArt_Gallery.2">
                  <p:embed/>
                  <p:pic>
                    <p:nvPicPr>
                      <p:cNvPr id="72714" name="Object 10">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30913" y="2525713"/>
                        <a:ext cx="628650"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72715" name="Object 11"/>
          <p:cNvGraphicFramePr>
            <a:graphicFrameLocks noChangeAspect="1"/>
          </p:cNvGraphicFramePr>
          <p:nvPr/>
        </p:nvGraphicFramePr>
        <p:xfrm>
          <a:off x="7119938" y="2951163"/>
          <a:ext cx="595312" cy="354012"/>
        </p:xfrm>
        <a:graphic>
          <a:graphicData uri="http://schemas.openxmlformats.org/presentationml/2006/ole">
            <mc:AlternateContent xmlns:mc="http://schemas.openxmlformats.org/markup-compatibility/2006">
              <mc:Choice xmlns:v="urn:schemas-microsoft-com:vml" Requires="v">
                <p:oleObj spid="_x0000_s164938" name="Clip" r:id="rId9" imgW="1307079" imgH="1083682" progId="MS_ClipArt_Gallery.2">
                  <p:embed/>
                </p:oleObj>
              </mc:Choice>
              <mc:Fallback>
                <p:oleObj name="Clip" r:id="rId9" imgW="1307079" imgH="1083682" progId="MS_ClipArt_Gallery.2">
                  <p:embed/>
                  <p:pic>
                    <p:nvPicPr>
                      <p:cNvPr id="72715"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9938" y="2951163"/>
                        <a:ext cx="595312" cy="354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2716" name="Line 12"/>
          <p:cNvSpPr>
            <a:spLocks noChangeShapeType="1"/>
          </p:cNvSpPr>
          <p:nvPr/>
        </p:nvSpPr>
        <p:spPr bwMode="auto">
          <a:xfrm flipV="1">
            <a:off x="3789363" y="2439988"/>
            <a:ext cx="1330325" cy="0"/>
          </a:xfrm>
          <a:prstGeom prst="line">
            <a:avLst/>
          </a:prstGeom>
          <a:noFill/>
          <a:ln w="5715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17" name="Object 13">
            <a:hlinkClick r:id="" action="ppaction://ole?verb=0"/>
          </p:cNvPr>
          <p:cNvGraphicFramePr>
            <a:graphicFrameLocks/>
          </p:cNvGraphicFramePr>
          <p:nvPr/>
        </p:nvGraphicFramePr>
        <p:xfrm>
          <a:off x="5049838" y="2085975"/>
          <a:ext cx="630237" cy="525463"/>
        </p:xfrm>
        <a:graphic>
          <a:graphicData uri="http://schemas.openxmlformats.org/presentationml/2006/ole">
            <mc:AlternateContent xmlns:mc="http://schemas.openxmlformats.org/markup-compatibility/2006">
              <mc:Choice xmlns:v="urn:schemas-microsoft-com:vml" Requires="v">
                <p:oleObj spid="_x0000_s164939" name="Clip" r:id="rId10" imgW="1438275" imgH="1654175" progId="MS_ClipArt_Gallery.2">
                  <p:embed/>
                </p:oleObj>
              </mc:Choice>
              <mc:Fallback>
                <p:oleObj name="Clip" r:id="rId10" imgW="1438275" imgH="1654175" progId="MS_ClipArt_Gallery.2">
                  <p:embed/>
                  <p:pic>
                    <p:nvPicPr>
                      <p:cNvPr id="72717" name="Object 13">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49838" y="2085975"/>
                        <a:ext cx="630237" cy="525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2718" name="Text Box 14"/>
          <p:cNvSpPr txBox="1">
            <a:spLocks noChangeArrowheads="1"/>
          </p:cNvSpPr>
          <p:nvPr/>
        </p:nvSpPr>
        <p:spPr bwMode="auto">
          <a:xfrm>
            <a:off x="3359150" y="2641600"/>
            <a:ext cx="9794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1</a:t>
            </a:r>
          </a:p>
        </p:txBody>
      </p:sp>
      <p:sp>
        <p:nvSpPr>
          <p:cNvPr id="72719" name="Text Box 15"/>
          <p:cNvSpPr txBox="1">
            <a:spLocks noChangeArrowheads="1"/>
          </p:cNvSpPr>
          <p:nvPr/>
        </p:nvSpPr>
        <p:spPr bwMode="auto">
          <a:xfrm>
            <a:off x="4762500" y="2641600"/>
            <a:ext cx="9794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2</a:t>
            </a:r>
          </a:p>
        </p:txBody>
      </p:sp>
      <p:sp>
        <p:nvSpPr>
          <p:cNvPr id="72720" name="Line 16"/>
          <p:cNvSpPr>
            <a:spLocks noChangeShapeType="1"/>
          </p:cNvSpPr>
          <p:nvPr/>
        </p:nvSpPr>
        <p:spPr bwMode="auto">
          <a:xfrm flipV="1">
            <a:off x="6592888" y="1679575"/>
            <a:ext cx="841375" cy="306388"/>
          </a:xfrm>
          <a:prstGeom prst="line">
            <a:avLst/>
          </a:prstGeom>
          <a:noFill/>
          <a:ln w="571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21" name="Object 17">
            <a:hlinkClick r:id="" action="ppaction://ole?verb=0"/>
          </p:cNvPr>
          <p:cNvGraphicFramePr>
            <a:graphicFrameLocks/>
          </p:cNvGraphicFramePr>
          <p:nvPr/>
        </p:nvGraphicFramePr>
        <p:xfrm>
          <a:off x="6313488" y="1627188"/>
          <a:ext cx="628650" cy="525462"/>
        </p:xfrm>
        <a:graphic>
          <a:graphicData uri="http://schemas.openxmlformats.org/presentationml/2006/ole">
            <mc:AlternateContent xmlns:mc="http://schemas.openxmlformats.org/markup-compatibility/2006">
              <mc:Choice xmlns:v="urn:schemas-microsoft-com:vml" Requires="v">
                <p:oleObj spid="_x0000_s164940" name="Clip" r:id="rId11" imgW="1438275" imgH="1654175" progId="MS_ClipArt_Gallery.2">
                  <p:embed/>
                </p:oleObj>
              </mc:Choice>
              <mc:Fallback>
                <p:oleObj name="Clip" r:id="rId11" imgW="1438275" imgH="1654175" progId="MS_ClipArt_Gallery.2">
                  <p:embed/>
                  <p:pic>
                    <p:nvPicPr>
                      <p:cNvPr id="72721" name="Object 17">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3488" y="1627188"/>
                        <a:ext cx="628650"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2722" name="Line 18"/>
          <p:cNvSpPr>
            <a:spLocks noChangeShapeType="1"/>
          </p:cNvSpPr>
          <p:nvPr/>
        </p:nvSpPr>
        <p:spPr bwMode="auto">
          <a:xfrm flipV="1">
            <a:off x="2387600" y="2490788"/>
            <a:ext cx="965200" cy="255587"/>
          </a:xfrm>
          <a:prstGeom prst="line">
            <a:avLst/>
          </a:prstGeom>
          <a:noFill/>
          <a:ln w="7620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23" name="Object 19"/>
          <p:cNvGraphicFramePr>
            <a:graphicFrameLocks noChangeAspect="1"/>
          </p:cNvGraphicFramePr>
          <p:nvPr/>
        </p:nvGraphicFramePr>
        <p:xfrm>
          <a:off x="7329488" y="1527175"/>
          <a:ext cx="595312" cy="355600"/>
        </p:xfrm>
        <a:graphic>
          <a:graphicData uri="http://schemas.openxmlformats.org/presentationml/2006/ole">
            <mc:AlternateContent xmlns:mc="http://schemas.openxmlformats.org/markup-compatibility/2006">
              <mc:Choice xmlns:v="urn:schemas-microsoft-com:vml" Requires="v">
                <p:oleObj spid="_x0000_s164941" name="Clip" r:id="rId12" imgW="1307079" imgH="1083682" progId="MS_ClipArt_Gallery.2">
                  <p:embed/>
                </p:oleObj>
              </mc:Choice>
              <mc:Fallback>
                <p:oleObj name="Clip" r:id="rId12" imgW="1307079" imgH="1083682" progId="MS_ClipArt_Gallery.2">
                  <p:embed/>
                  <p:pic>
                    <p:nvPicPr>
                      <p:cNvPr id="72723"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9488" y="1527175"/>
                        <a:ext cx="595312"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72724" name="Object 20">
            <a:hlinkClick r:id="" action="ppaction://ole?verb=0"/>
          </p:cNvPr>
          <p:cNvGraphicFramePr>
            <a:graphicFrameLocks/>
          </p:cNvGraphicFramePr>
          <p:nvPr/>
        </p:nvGraphicFramePr>
        <p:xfrm>
          <a:off x="2036763" y="2490788"/>
          <a:ext cx="628650" cy="527050"/>
        </p:xfrm>
        <a:graphic>
          <a:graphicData uri="http://schemas.openxmlformats.org/presentationml/2006/ole">
            <mc:AlternateContent xmlns:mc="http://schemas.openxmlformats.org/markup-compatibility/2006">
              <mc:Choice xmlns:v="urn:schemas-microsoft-com:vml" Requires="v">
                <p:oleObj spid="_x0000_s164942" name="Clip" r:id="rId13" imgW="1438275" imgH="1654175" progId="MS_ClipArt_Gallery.2">
                  <p:embed/>
                </p:oleObj>
              </mc:Choice>
              <mc:Fallback>
                <p:oleObj name="Clip" r:id="rId13" imgW="1438275" imgH="1654175" progId="MS_ClipArt_Gallery.2">
                  <p:embed/>
                  <p:pic>
                    <p:nvPicPr>
                      <p:cNvPr id="72724" name="Object 20">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6763" y="2490788"/>
                        <a:ext cx="628650"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2725" name="Text Box 21"/>
          <p:cNvSpPr txBox="1">
            <a:spLocks noChangeArrowheads="1"/>
          </p:cNvSpPr>
          <p:nvPr/>
        </p:nvSpPr>
        <p:spPr bwMode="auto">
          <a:xfrm>
            <a:off x="3992563" y="2030413"/>
            <a:ext cx="81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10 Mbps</a:t>
            </a:r>
          </a:p>
        </p:txBody>
      </p:sp>
      <p:sp>
        <p:nvSpPr>
          <p:cNvPr id="72726" name="Text Box 22"/>
          <p:cNvSpPr txBox="1">
            <a:spLocks noChangeArrowheads="1"/>
          </p:cNvSpPr>
          <p:nvPr/>
        </p:nvSpPr>
        <p:spPr bwMode="auto">
          <a:xfrm rot="-1200000">
            <a:off x="5508625" y="1798638"/>
            <a:ext cx="723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FF0000"/>
                </a:solidFill>
                <a:effectLst/>
                <a:uLnTx/>
                <a:uFillTx/>
                <a:latin typeface="Times New Roman" charset="0"/>
                <a:ea typeface="ＭＳ Ｐゴシック" charset="-128"/>
                <a:cs typeface="+mn-cs"/>
              </a:rPr>
              <a:t>5 Mbps</a:t>
            </a:r>
          </a:p>
        </p:txBody>
      </p:sp>
      <p:sp>
        <p:nvSpPr>
          <p:cNvPr id="72727" name="Text Box 23"/>
          <p:cNvSpPr txBox="1">
            <a:spLocks noChangeArrowheads="1"/>
          </p:cNvSpPr>
          <p:nvPr/>
        </p:nvSpPr>
        <p:spPr bwMode="auto">
          <a:xfrm rot="900000">
            <a:off x="2652713" y="1882775"/>
            <a:ext cx="81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20 Mbps</a:t>
            </a:r>
          </a:p>
        </p:txBody>
      </p:sp>
      <p:sp>
        <p:nvSpPr>
          <p:cNvPr id="72728" name="Line 24"/>
          <p:cNvSpPr>
            <a:spLocks noChangeShapeType="1"/>
          </p:cNvSpPr>
          <p:nvPr/>
        </p:nvSpPr>
        <p:spPr bwMode="auto">
          <a:xfrm flipV="1">
            <a:off x="1660525" y="2841625"/>
            <a:ext cx="420688" cy="103188"/>
          </a:xfrm>
          <a:prstGeom prst="line">
            <a:avLst/>
          </a:prstGeom>
          <a:noFill/>
          <a:ln w="5715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29" name="Line 25"/>
          <p:cNvSpPr>
            <a:spLocks noChangeShapeType="1"/>
          </p:cNvSpPr>
          <p:nvPr/>
        </p:nvSpPr>
        <p:spPr bwMode="auto">
          <a:xfrm flipV="1">
            <a:off x="5464175" y="1839913"/>
            <a:ext cx="1050925" cy="406400"/>
          </a:xfrm>
          <a:prstGeom prst="line">
            <a:avLst/>
          </a:prstGeom>
          <a:noFill/>
          <a:ln w="190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30" name="Object 26">
            <a:hlinkClick r:id="" action="ppaction://ole?verb=0"/>
          </p:cNvPr>
          <p:cNvGraphicFramePr>
            <a:graphicFrameLocks/>
          </p:cNvGraphicFramePr>
          <p:nvPr/>
        </p:nvGraphicFramePr>
        <p:xfrm>
          <a:off x="3343275" y="2125663"/>
          <a:ext cx="628650" cy="527050"/>
        </p:xfrm>
        <a:graphic>
          <a:graphicData uri="http://schemas.openxmlformats.org/presentationml/2006/ole">
            <mc:AlternateContent xmlns:mc="http://schemas.openxmlformats.org/markup-compatibility/2006">
              <mc:Choice xmlns:v="urn:schemas-microsoft-com:vml" Requires="v">
                <p:oleObj spid="_x0000_s164943" name="Clip" r:id="rId14" imgW="1438275" imgH="1654175" progId="MS_ClipArt_Gallery.2">
                  <p:embed/>
                </p:oleObj>
              </mc:Choice>
              <mc:Fallback>
                <p:oleObj name="Clip" r:id="rId14" imgW="1438275" imgH="1654175" progId="MS_ClipArt_Gallery.2">
                  <p:embed/>
                  <p:pic>
                    <p:nvPicPr>
                      <p:cNvPr id="72730" name="Object 26">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43275" y="2125663"/>
                        <a:ext cx="628650"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2731" name="Line 27"/>
          <p:cNvSpPr>
            <a:spLocks noChangeShapeType="1"/>
          </p:cNvSpPr>
          <p:nvPr/>
        </p:nvSpPr>
        <p:spPr bwMode="auto">
          <a:xfrm>
            <a:off x="2630488" y="2054225"/>
            <a:ext cx="744537" cy="285750"/>
          </a:xfrm>
          <a:prstGeom prst="line">
            <a:avLst/>
          </a:prstGeom>
          <a:noFill/>
          <a:ln w="7620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2732" name="Object 28"/>
          <p:cNvGraphicFramePr>
            <a:graphicFrameLocks noChangeAspect="1"/>
          </p:cNvGraphicFramePr>
          <p:nvPr/>
        </p:nvGraphicFramePr>
        <p:xfrm>
          <a:off x="1066800" y="1447800"/>
          <a:ext cx="593725" cy="457200"/>
        </p:xfrm>
        <a:graphic>
          <a:graphicData uri="http://schemas.openxmlformats.org/presentationml/2006/ole">
            <mc:AlternateContent xmlns:mc="http://schemas.openxmlformats.org/markup-compatibility/2006">
              <mc:Choice xmlns:v="urn:schemas-microsoft-com:vml" Requires="v">
                <p:oleObj spid="_x0000_s164944" name="Clip" r:id="rId15" imgW="1307079" imgH="1083682" progId="MS_ClipArt_Gallery.2">
                  <p:embed/>
                </p:oleObj>
              </mc:Choice>
              <mc:Fallback>
                <p:oleObj name="Clip" r:id="rId15" imgW="1307079" imgH="1083682" progId="MS_ClipArt_Gallery.2">
                  <p:embed/>
                  <p:pic>
                    <p:nvPicPr>
                      <p:cNvPr id="72732" name="Object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447800"/>
                        <a:ext cx="5937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2733" name="Line 29"/>
          <p:cNvSpPr>
            <a:spLocks noChangeShapeType="1"/>
          </p:cNvSpPr>
          <p:nvPr/>
        </p:nvSpPr>
        <p:spPr bwMode="auto">
          <a:xfrm>
            <a:off x="3771900" y="2338388"/>
            <a:ext cx="1333500" cy="0"/>
          </a:xfrm>
          <a:prstGeom prst="line">
            <a:avLst/>
          </a:prstGeom>
          <a:noFill/>
          <a:ln w="571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34" name="Rectangle 30"/>
          <p:cNvSpPr>
            <a:spLocks noChangeArrowheads="1"/>
          </p:cNvSpPr>
          <p:nvPr/>
        </p:nvSpPr>
        <p:spPr bwMode="auto">
          <a:xfrm>
            <a:off x="273050" y="419100"/>
            <a:ext cx="7772400"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2" rIns="91420" bIns="45712"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sng" strike="noStrike" kern="1200" cap="none" spc="0" normalizeH="0" baseline="0" noProof="0">
                <a:ln>
                  <a:noFill/>
                </a:ln>
                <a:solidFill>
                  <a:srgbClr val="3333CC"/>
                </a:solidFill>
                <a:effectLst/>
                <a:uLnTx/>
                <a:uFillTx/>
                <a:latin typeface="Comic Sans MS" charset="0"/>
                <a:ea typeface="ＭＳ Ｐゴシック" charset="-128"/>
                <a:cs typeface="+mn-cs"/>
              </a:rPr>
              <a:t>Cause/Cost of Congestion: </a:t>
            </a:r>
            <a:r>
              <a:rPr kumimoji="0" lang="en-US" altLang="zh-CN" sz="2800" b="0" i="0" u="sng" strike="noStrike" kern="1200" cap="none" spc="0" normalizeH="0" baseline="0" noProof="0">
                <a:ln>
                  <a:noFill/>
                </a:ln>
                <a:solidFill>
                  <a:srgbClr val="3333CC"/>
                </a:solidFill>
                <a:effectLst/>
                <a:uLnTx/>
                <a:uFillTx/>
                <a:latin typeface="Comic Sans MS" charset="0"/>
                <a:ea typeface="宋体" charset="-122"/>
                <a:cs typeface="+mn-cs"/>
              </a:rPr>
              <a:t>Single Bottleneck</a:t>
            </a:r>
            <a:endParaRPr kumimoji="0" lang="en-US" altLang="en-US" sz="2800" b="0" i="0" u="sng" strike="noStrike" kern="1200" cap="none" spc="0" normalizeH="0" baseline="0" noProof="0">
              <a:ln>
                <a:noFill/>
              </a:ln>
              <a:solidFill>
                <a:srgbClr val="3333CC"/>
              </a:solidFill>
              <a:effectLst/>
              <a:uLnTx/>
              <a:uFillTx/>
              <a:latin typeface="Comic Sans MS" charset="0"/>
              <a:ea typeface="ＭＳ Ｐゴシック" charset="-128"/>
              <a:cs typeface="+mn-cs"/>
            </a:endParaRPr>
          </a:p>
        </p:txBody>
      </p:sp>
      <p:sp>
        <p:nvSpPr>
          <p:cNvPr id="72735" name="Text Box 31"/>
          <p:cNvSpPr txBox="1">
            <a:spLocks noChangeArrowheads="1"/>
          </p:cNvSpPr>
          <p:nvPr/>
        </p:nvSpPr>
        <p:spPr bwMode="auto">
          <a:xfrm>
            <a:off x="379413" y="3290888"/>
            <a:ext cx="83613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Flow 2 has a fixed sending rate of 5 </a:t>
            </a:r>
            <a:r>
              <a:rPr kumimoji="0" lang="en-US" altLang="en-US" sz="1800" b="0" i="0" u="none" strike="noStrike" kern="1200" cap="none" spc="0" normalizeH="0" baseline="0" noProof="0" dirty="0" err="1">
                <a:ln>
                  <a:noFill/>
                </a:ln>
                <a:solidFill>
                  <a:srgbClr val="000000"/>
                </a:solidFill>
                <a:effectLst/>
                <a:uLnTx/>
                <a:uFillTx/>
                <a:latin typeface="Comic Sans MS" charset="0"/>
                <a:ea typeface="ＭＳ Ｐゴシック" charset="-128"/>
                <a:cs typeface="+mn-cs"/>
              </a:rPr>
              <a:t>Mbps</a:t>
            </a:r>
            <a:endPar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We vary the sending rate of flow 1 from 0 to 20 </a:t>
            </a:r>
            <a:r>
              <a:rPr kumimoji="0" lang="en-US" altLang="en-US" sz="1800" b="0" i="0" u="none" strike="noStrike" kern="1200" cap="none" spc="0" normalizeH="0" baseline="0" noProof="0" dirty="0" err="1">
                <a:ln>
                  <a:noFill/>
                </a:ln>
                <a:solidFill>
                  <a:srgbClr val="000000"/>
                </a:solidFill>
                <a:effectLst/>
                <a:uLnTx/>
                <a:uFillTx/>
                <a:latin typeface="Comic Sans MS" charset="0"/>
                <a:ea typeface="ＭＳ Ｐゴシック" charset="-128"/>
                <a:cs typeface="+mn-cs"/>
              </a:rPr>
              <a:t>Mbps</a:t>
            </a:r>
            <a:endPar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Assume</a:t>
            </a:r>
          </a:p>
          <a:p>
            <a:pPr marL="742950" marR="0" lvl="1" indent="-285750" algn="l" defTabSz="914400" rtl="0" eaLnBrk="0" fontAlgn="base" latinLnBrk="0" hangingPunct="0">
              <a:lnSpc>
                <a:spcPct val="100000"/>
              </a:lnSpc>
              <a:spcBef>
                <a:spcPct val="0"/>
              </a:spcBef>
              <a:spcAft>
                <a:spcPct val="0"/>
              </a:spcAft>
              <a:buClrTx/>
              <a:buSzPct val="75000"/>
              <a:buFont typeface="Courier New" panose="02070309020205020404" pitchFamily="49" charset="0"/>
              <a:buChar char="o"/>
              <a:tabLst/>
              <a:defRPr/>
            </a:pPr>
            <a:r>
              <a:rPr kumimoji="0" lang="en-US" altLang="en-US" sz="1800" b="0" i="0" u="none" strike="noStrike" kern="1200" cap="none" spc="0" normalizeH="0" baseline="0" noProof="0" dirty="0">
                <a:ln>
                  <a:noFill/>
                </a:ln>
                <a:solidFill>
                  <a:srgbClr val="FF0000"/>
                </a:solidFill>
                <a:effectLst/>
                <a:uLnTx/>
                <a:uFillTx/>
                <a:latin typeface="Comic Sans MS" charset="0"/>
                <a:ea typeface="ＭＳ Ｐゴシック" charset="-128"/>
                <a:cs typeface="+mn-cs"/>
              </a:rPr>
              <a:t> no retransmission;</a:t>
            </a: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link from router 1 to router 2 has </a:t>
            </a:r>
            <a:r>
              <a:rPr kumimoji="0" lang="en-US" altLang="en-US" sz="1800" b="0" i="0" u="none" strike="noStrike" kern="1200" cap="none" spc="0" normalizeH="0" baseline="0" noProof="0" dirty="0">
                <a:ln>
                  <a:noFill/>
                </a:ln>
                <a:solidFill>
                  <a:srgbClr val="FF0000"/>
                </a:solidFill>
                <a:effectLst/>
                <a:uLnTx/>
                <a:uFillTx/>
                <a:latin typeface="Comic Sans MS" charset="0"/>
                <a:ea typeface="ＭＳ Ｐゴシック" charset="-128"/>
                <a:cs typeface="+mn-cs"/>
              </a:rPr>
              <a:t>infinite</a:t>
            </a: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buffer</a:t>
            </a:r>
          </a:p>
        </p:txBody>
      </p:sp>
      <p:sp>
        <p:nvSpPr>
          <p:cNvPr id="72736" name="Text Box 32"/>
          <p:cNvSpPr txBox="1">
            <a:spLocks noChangeArrowheads="1"/>
          </p:cNvSpPr>
          <p:nvPr/>
        </p:nvSpPr>
        <p:spPr bwMode="auto">
          <a:xfrm rot="-840000">
            <a:off x="2520950" y="2562225"/>
            <a:ext cx="81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1400" b="0" i="0" u="none" strike="noStrike" kern="1200" cap="none" spc="0" normalizeH="0" baseline="0" noProof="0">
                <a:ln>
                  <a:noFill/>
                </a:ln>
                <a:solidFill>
                  <a:srgbClr val="000000"/>
                </a:solidFill>
                <a:effectLst/>
                <a:uLnTx/>
                <a:uFillTx/>
                <a:latin typeface="Times New Roman" charset="0"/>
                <a:ea typeface="宋体" charset="-122"/>
                <a:cs typeface="+mn-cs"/>
              </a:rPr>
              <a:t>2</a:t>
            </a: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0 Mbps</a:t>
            </a:r>
          </a:p>
        </p:txBody>
      </p:sp>
      <p:sp>
        <p:nvSpPr>
          <p:cNvPr id="72737" name="Text Box 33"/>
          <p:cNvSpPr txBox="1">
            <a:spLocks noChangeArrowheads="1"/>
          </p:cNvSpPr>
          <p:nvPr/>
        </p:nvSpPr>
        <p:spPr bwMode="auto">
          <a:xfrm rot="1740000">
            <a:off x="5419725" y="2379663"/>
            <a:ext cx="7207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20 Mbps</a:t>
            </a:r>
          </a:p>
        </p:txBody>
      </p:sp>
      <p:sp>
        <p:nvSpPr>
          <p:cNvPr id="72738" name="Rectangle 55"/>
          <p:cNvSpPr>
            <a:spLocks noChangeArrowheads="1"/>
          </p:cNvSpPr>
          <p:nvPr/>
        </p:nvSpPr>
        <p:spPr bwMode="auto">
          <a:xfrm>
            <a:off x="457200" y="4486275"/>
            <a:ext cx="2549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000000"/>
                </a:solidFill>
                <a:effectLst/>
                <a:uLnTx/>
                <a:uFillTx/>
                <a:latin typeface="Comic Sans MS" charset="0"/>
                <a:ea typeface="ＭＳ Ｐゴシック" charset="-128"/>
                <a:cs typeface="+mn-cs"/>
              </a:rPr>
              <a:t>throughput: e2e packets delivered in unit time</a:t>
            </a:r>
            <a:endParaRPr kumimoji="0" lang="en-US" altLang="en-US" sz="16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39" name="Rectangle 56"/>
          <p:cNvSpPr>
            <a:spLocks noChangeArrowheads="1"/>
          </p:cNvSpPr>
          <p:nvPr/>
        </p:nvSpPr>
        <p:spPr bwMode="auto">
          <a:xfrm>
            <a:off x="5243513" y="4576763"/>
            <a:ext cx="25495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000000"/>
                </a:solidFill>
                <a:effectLst/>
                <a:uLnTx/>
                <a:uFillTx/>
                <a:latin typeface="Comic Sans MS" charset="0"/>
                <a:ea typeface="ＭＳ Ｐゴシック" charset="-128"/>
                <a:cs typeface="+mn-cs"/>
              </a:rPr>
              <a:t>Delay?</a:t>
            </a:r>
            <a:endParaRPr kumimoji="0" lang="en-US" altLang="en-US" sz="16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pSp>
        <p:nvGrpSpPr>
          <p:cNvPr id="2" name="Group 57"/>
          <p:cNvGrpSpPr>
            <a:grpSpLocks/>
          </p:cNvGrpSpPr>
          <p:nvPr/>
        </p:nvGrpSpPr>
        <p:grpSpPr bwMode="auto">
          <a:xfrm>
            <a:off x="392113" y="5059363"/>
            <a:ext cx="2813050" cy="1695450"/>
            <a:chOff x="144463" y="5091113"/>
            <a:chExt cx="2813050" cy="1695450"/>
          </a:xfrm>
        </p:grpSpPr>
        <p:sp>
          <p:nvSpPr>
            <p:cNvPr id="72751" name="Line 34"/>
            <p:cNvSpPr>
              <a:spLocks noChangeShapeType="1"/>
            </p:cNvSpPr>
            <p:nvPr/>
          </p:nvSpPr>
          <p:spPr bwMode="auto">
            <a:xfrm>
              <a:off x="503238" y="6540500"/>
              <a:ext cx="2378075" cy="15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52" name="Line 35"/>
            <p:cNvSpPr>
              <a:spLocks noChangeShapeType="1"/>
            </p:cNvSpPr>
            <p:nvPr/>
          </p:nvSpPr>
          <p:spPr bwMode="auto">
            <a:xfrm flipV="1">
              <a:off x="493713" y="5168900"/>
              <a:ext cx="0" cy="1371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53" name="Text Box 36"/>
            <p:cNvSpPr txBox="1">
              <a:spLocks noChangeArrowheads="1"/>
            </p:cNvSpPr>
            <p:nvPr/>
          </p:nvSpPr>
          <p:spPr bwMode="auto">
            <a:xfrm>
              <a:off x="1703388" y="6086475"/>
              <a:ext cx="1254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sending rate </a:t>
              </a:r>
              <a:b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b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by flow 1 (Mbps)</a:t>
              </a:r>
            </a:p>
          </p:txBody>
        </p:sp>
        <p:sp>
          <p:nvSpPr>
            <p:cNvPr id="72754" name="Text Box 37"/>
            <p:cNvSpPr txBox="1">
              <a:spLocks noChangeArrowheads="1"/>
            </p:cNvSpPr>
            <p:nvPr/>
          </p:nvSpPr>
          <p:spPr bwMode="auto">
            <a:xfrm>
              <a:off x="407988" y="5091113"/>
              <a:ext cx="133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throughput of </a:t>
              </a:r>
              <a:b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b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flow 1 &amp; 2 (Mbps)</a:t>
              </a:r>
            </a:p>
          </p:txBody>
        </p:sp>
        <p:sp>
          <p:nvSpPr>
            <p:cNvPr id="72755" name="Line 38"/>
            <p:cNvSpPr>
              <a:spLocks noChangeShapeType="1"/>
            </p:cNvSpPr>
            <p:nvPr/>
          </p:nvSpPr>
          <p:spPr bwMode="auto">
            <a:xfrm flipV="1">
              <a:off x="493713" y="5745163"/>
              <a:ext cx="685800" cy="78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56" name="Line 39"/>
            <p:cNvSpPr>
              <a:spLocks noChangeShapeType="1"/>
            </p:cNvSpPr>
            <p:nvPr/>
          </p:nvSpPr>
          <p:spPr bwMode="auto">
            <a:xfrm>
              <a:off x="1179513" y="5745163"/>
              <a:ext cx="10969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57" name="Text Box 40"/>
            <p:cNvSpPr txBox="1">
              <a:spLocks noChangeArrowheads="1"/>
            </p:cNvSpPr>
            <p:nvPr/>
          </p:nvSpPr>
          <p:spPr bwMode="auto">
            <a:xfrm>
              <a:off x="171451" y="6319838"/>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5</a:t>
              </a:r>
            </a:p>
          </p:txBody>
        </p:sp>
        <p:sp>
          <p:nvSpPr>
            <p:cNvPr id="72758" name="Text Box 41"/>
            <p:cNvSpPr txBox="1">
              <a:spLocks noChangeArrowheads="1"/>
            </p:cNvSpPr>
            <p:nvPr/>
          </p:nvSpPr>
          <p:spPr bwMode="auto">
            <a:xfrm>
              <a:off x="144463" y="5637213"/>
              <a:ext cx="3619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10</a:t>
              </a:r>
            </a:p>
          </p:txBody>
        </p:sp>
        <p:sp>
          <p:nvSpPr>
            <p:cNvPr id="72759" name="Text Box 46"/>
            <p:cNvSpPr txBox="1">
              <a:spLocks noChangeArrowheads="1"/>
            </p:cNvSpPr>
            <p:nvPr/>
          </p:nvSpPr>
          <p:spPr bwMode="auto">
            <a:xfrm>
              <a:off x="1027113" y="6470650"/>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5</a:t>
              </a:r>
            </a:p>
          </p:txBody>
        </p:sp>
        <p:sp>
          <p:nvSpPr>
            <p:cNvPr id="72760" name="Text Box 50"/>
            <p:cNvSpPr txBox="1">
              <a:spLocks noChangeArrowheads="1"/>
            </p:cNvSpPr>
            <p:nvPr/>
          </p:nvSpPr>
          <p:spPr bwMode="auto">
            <a:xfrm>
              <a:off x="387351" y="6481763"/>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0</a:t>
              </a:r>
            </a:p>
          </p:txBody>
        </p:sp>
      </p:grpSp>
      <p:grpSp>
        <p:nvGrpSpPr>
          <p:cNvPr id="3" name="Group 68"/>
          <p:cNvGrpSpPr>
            <a:grpSpLocks/>
          </p:cNvGrpSpPr>
          <p:nvPr/>
        </p:nvGrpSpPr>
        <p:grpSpPr bwMode="auto">
          <a:xfrm>
            <a:off x="4124325" y="4972050"/>
            <a:ext cx="3822700" cy="1909763"/>
            <a:chOff x="4186292" y="4413959"/>
            <a:chExt cx="3822700" cy="1909243"/>
          </a:xfrm>
        </p:grpSpPr>
        <p:sp>
          <p:nvSpPr>
            <p:cNvPr id="72742" name="Line 42"/>
            <p:cNvSpPr>
              <a:spLocks noChangeShapeType="1"/>
            </p:cNvSpPr>
            <p:nvPr/>
          </p:nvSpPr>
          <p:spPr bwMode="auto">
            <a:xfrm>
              <a:off x="5554717" y="5940829"/>
              <a:ext cx="2378075" cy="15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43" name="Line 43"/>
            <p:cNvSpPr>
              <a:spLocks noChangeShapeType="1"/>
            </p:cNvSpPr>
            <p:nvPr/>
          </p:nvSpPr>
          <p:spPr bwMode="auto">
            <a:xfrm flipV="1">
              <a:off x="5545192" y="4569229"/>
              <a:ext cx="0" cy="1371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44" name="Text Box 44"/>
            <p:cNvSpPr txBox="1">
              <a:spLocks noChangeArrowheads="1"/>
            </p:cNvSpPr>
            <p:nvPr/>
          </p:nvSpPr>
          <p:spPr bwMode="auto">
            <a:xfrm>
              <a:off x="6754867" y="5486804"/>
              <a:ext cx="1254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sending rate </a:t>
              </a:r>
              <a:b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b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by flow 1 (Mbps)</a:t>
              </a:r>
            </a:p>
          </p:txBody>
        </p:sp>
        <p:sp>
          <p:nvSpPr>
            <p:cNvPr id="72745" name="Text Box 45"/>
            <p:cNvSpPr txBox="1">
              <a:spLocks noChangeArrowheads="1"/>
            </p:cNvSpPr>
            <p:nvPr/>
          </p:nvSpPr>
          <p:spPr bwMode="auto">
            <a:xfrm>
              <a:off x="5494853" y="4413959"/>
              <a:ext cx="1486304" cy="27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delay at  central link</a:t>
              </a:r>
            </a:p>
          </p:txBody>
        </p:sp>
        <p:sp>
          <p:nvSpPr>
            <p:cNvPr id="72746" name="Freeform 47"/>
            <p:cNvSpPr>
              <a:spLocks/>
            </p:cNvSpPr>
            <p:nvPr/>
          </p:nvSpPr>
          <p:spPr bwMode="auto">
            <a:xfrm>
              <a:off x="5548367" y="4680354"/>
              <a:ext cx="1087438" cy="1273175"/>
            </a:xfrm>
            <a:custGeom>
              <a:avLst/>
              <a:gdLst>
                <a:gd name="T0" fmla="*/ 0 w 743"/>
                <a:gd name="T1" fmla="*/ 2147483646 h 807"/>
                <a:gd name="T2" fmla="*/ 2147483646 w 743"/>
                <a:gd name="T3" fmla="*/ 2147483646 h 807"/>
                <a:gd name="T4" fmla="*/ 2147483646 w 743"/>
                <a:gd name="T5" fmla="*/ 2147483646 h 807"/>
                <a:gd name="T6" fmla="*/ 2147483646 w 743"/>
                <a:gd name="T7" fmla="*/ 0 h 807"/>
                <a:gd name="T8" fmla="*/ 0 60000 65536"/>
                <a:gd name="T9" fmla="*/ 0 60000 65536"/>
                <a:gd name="T10" fmla="*/ 0 60000 65536"/>
                <a:gd name="T11" fmla="*/ 0 60000 65536"/>
                <a:gd name="T12" fmla="*/ 0 w 743"/>
                <a:gd name="T13" fmla="*/ 0 h 807"/>
                <a:gd name="T14" fmla="*/ 743 w 743"/>
                <a:gd name="T15" fmla="*/ 807 h 807"/>
              </a:gdLst>
              <a:ahLst/>
              <a:cxnLst>
                <a:cxn ang="T8">
                  <a:pos x="T0" y="T1"/>
                </a:cxn>
                <a:cxn ang="T9">
                  <a:pos x="T2" y="T3"/>
                </a:cxn>
                <a:cxn ang="T10">
                  <a:pos x="T4" y="T5"/>
                </a:cxn>
                <a:cxn ang="T11">
                  <a:pos x="T6" y="T7"/>
                </a:cxn>
              </a:cxnLst>
              <a:rect l="T12" t="T13" r="T14" b="T15"/>
              <a:pathLst>
                <a:path w="743" h="807">
                  <a:moveTo>
                    <a:pt x="0" y="807"/>
                  </a:moveTo>
                  <a:cubicBezTo>
                    <a:pt x="192" y="787"/>
                    <a:pt x="384" y="768"/>
                    <a:pt x="484" y="732"/>
                  </a:cubicBezTo>
                  <a:cubicBezTo>
                    <a:pt x="584" y="696"/>
                    <a:pt x="556" y="710"/>
                    <a:pt x="599" y="588"/>
                  </a:cubicBezTo>
                  <a:cubicBezTo>
                    <a:pt x="642" y="466"/>
                    <a:pt x="692" y="233"/>
                    <a:pt x="743"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47" name="Text Box 48"/>
            <p:cNvSpPr txBox="1">
              <a:spLocks noChangeArrowheads="1"/>
            </p:cNvSpPr>
            <p:nvPr/>
          </p:nvSpPr>
          <p:spPr bwMode="auto">
            <a:xfrm>
              <a:off x="6592593" y="5994591"/>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5</a:t>
              </a:r>
            </a:p>
          </p:txBody>
        </p:sp>
        <p:sp>
          <p:nvSpPr>
            <p:cNvPr id="72748" name="Text Box 51"/>
            <p:cNvSpPr txBox="1">
              <a:spLocks noChangeArrowheads="1"/>
            </p:cNvSpPr>
            <p:nvPr/>
          </p:nvSpPr>
          <p:spPr bwMode="auto">
            <a:xfrm>
              <a:off x="5435655" y="6018402"/>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0</a:t>
              </a:r>
            </a:p>
          </p:txBody>
        </p:sp>
        <p:sp>
          <p:nvSpPr>
            <p:cNvPr id="72749" name="Line 52"/>
            <p:cNvSpPr>
              <a:spLocks noChangeShapeType="1"/>
            </p:cNvSpPr>
            <p:nvPr/>
          </p:nvSpPr>
          <p:spPr bwMode="auto">
            <a:xfrm flipH="1" flipV="1">
              <a:off x="4967342" y="5150254"/>
              <a:ext cx="1195388" cy="700087"/>
            </a:xfrm>
            <a:prstGeom prst="line">
              <a:avLst/>
            </a:prstGeom>
            <a:noFill/>
            <a:ln w="9525" cap="rnd">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2750" name="Text Box 53"/>
            <p:cNvSpPr txBox="1">
              <a:spLocks noChangeArrowheads="1"/>
            </p:cNvSpPr>
            <p:nvPr/>
          </p:nvSpPr>
          <p:spPr bwMode="auto">
            <a:xfrm>
              <a:off x="4186292" y="4696229"/>
              <a:ext cx="10541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delay due to</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randomness</a:t>
              </a:r>
            </a:p>
          </p:txBody>
        </p:sp>
      </p:grpSp>
      <p:sp>
        <p:nvSpPr>
          <p:cNvPr id="5" name="Slide Number Placeholder 4">
            <a:extLst>
              <a:ext uri="{FF2B5EF4-FFF2-40B4-BE49-F238E27FC236}">
                <a16:creationId xmlns:a16="http://schemas.microsoft.com/office/drawing/2014/main" id="{28AC36FD-BD6F-F145-8720-EE7C8BD0C94F}"/>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43</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1192645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304800" y="2438400"/>
            <a:ext cx="14874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3333CC"/>
                </a:solidFill>
                <a:effectLst/>
                <a:uLnTx/>
                <a:uFillTx/>
                <a:latin typeface="Comic Sans MS" charset="0"/>
                <a:ea typeface="ＭＳ Ｐゴシック" charset="-128"/>
                <a:cs typeface="+mn-cs"/>
              </a:rPr>
              <a:t>flow 2 (</a:t>
            </a:r>
            <a:r>
              <a:rPr kumimoji="0" lang="en-US" altLang="en-US" sz="1400" b="0" i="0" u="none" strike="noStrike" kern="1200" cap="none" spc="0" normalizeH="0" baseline="0" noProof="0">
                <a:ln>
                  <a:noFill/>
                </a:ln>
                <a:solidFill>
                  <a:srgbClr val="FF0000"/>
                </a:solidFill>
                <a:effectLst/>
                <a:uLnTx/>
                <a:uFillTx/>
                <a:latin typeface="Comic Sans MS" charset="0"/>
                <a:ea typeface="ＭＳ Ｐゴシック" charset="-128"/>
                <a:cs typeface="+mn-cs"/>
              </a:rPr>
              <a:t>5 Mbps</a:t>
            </a:r>
            <a:r>
              <a:rPr kumimoji="0" lang="en-US" altLang="en-US" sz="1400" b="0" i="0" u="none" strike="noStrike" kern="1200" cap="none" spc="0" normalizeH="0" baseline="0" noProof="0">
                <a:ln>
                  <a:noFill/>
                </a:ln>
                <a:solidFill>
                  <a:srgbClr val="3333CC"/>
                </a:solidFill>
                <a:effectLst/>
                <a:uLnTx/>
                <a:uFillTx/>
                <a:latin typeface="Comic Sans MS" charset="0"/>
                <a:ea typeface="ＭＳ Ｐゴシック" charset="-128"/>
                <a:cs typeface="+mn-cs"/>
              </a:rPr>
              <a:t>)</a:t>
            </a:r>
            <a:endParaRPr kumimoji="0" lang="en-US" altLang="en-US" sz="1400" b="0" i="0" u="none" strike="noStrike" kern="1200" cap="none" spc="0" normalizeH="0" baseline="0" noProof="0">
              <a:ln>
                <a:noFill/>
              </a:ln>
              <a:solidFill>
                <a:srgbClr val="3333CC"/>
              </a:solidFill>
              <a:effectLst/>
              <a:uLnTx/>
              <a:uFillTx/>
              <a:latin typeface="Times New Roman" charset="0"/>
              <a:ea typeface="ＭＳ Ｐゴシック" charset="-128"/>
              <a:cs typeface="+mn-cs"/>
            </a:endParaRPr>
          </a:p>
        </p:txBody>
      </p:sp>
      <p:graphicFrame>
        <p:nvGraphicFramePr>
          <p:cNvPr id="74755" name="Object 2"/>
          <p:cNvGraphicFramePr>
            <a:graphicFrameLocks noChangeAspect="1"/>
          </p:cNvGraphicFramePr>
          <p:nvPr/>
        </p:nvGraphicFramePr>
        <p:xfrm>
          <a:off x="990600" y="2743200"/>
          <a:ext cx="593725" cy="355600"/>
        </p:xfrm>
        <a:graphic>
          <a:graphicData uri="http://schemas.openxmlformats.org/presentationml/2006/ole">
            <mc:AlternateContent xmlns:mc="http://schemas.openxmlformats.org/markup-compatibility/2006">
              <mc:Choice xmlns:v="urn:schemas-microsoft-com:vml" Requires="v">
                <p:oleObj spid="_x0000_s165966" name="Clip" r:id="rId4" imgW="1307079" imgH="1083682" progId="MS_ClipArt_Gallery.2">
                  <p:embed/>
                </p:oleObj>
              </mc:Choice>
              <mc:Fallback>
                <p:oleObj name="Clip" r:id="rId4" imgW="1307079" imgH="1083682" progId="MS_ClipArt_Gallery.2">
                  <p:embed/>
                  <p:pic>
                    <p:nvPicPr>
                      <p:cNvPr id="74755"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2743200"/>
                        <a:ext cx="593725"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4756" name="Text Box 4"/>
          <p:cNvSpPr txBox="1">
            <a:spLocks noChangeArrowheads="1"/>
          </p:cNvSpPr>
          <p:nvPr/>
        </p:nvSpPr>
        <p:spPr bwMode="auto">
          <a:xfrm>
            <a:off x="295275" y="1524000"/>
            <a:ext cx="750888" cy="3460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FF0000"/>
                </a:solidFill>
                <a:effectLst/>
                <a:uLnTx/>
                <a:uFillTx/>
                <a:latin typeface="Comic Sans MS" charset="0"/>
                <a:ea typeface="ＭＳ Ｐゴシック" charset="-128"/>
                <a:cs typeface="+mn-cs"/>
              </a:rPr>
              <a:t>flow 1</a:t>
            </a:r>
            <a:endParaRPr kumimoji="0" lang="en-US" altLang="en-US" sz="1600" b="0" i="0" u="none" strike="noStrike" kern="1200" cap="none" spc="0" normalizeH="0" baseline="0" noProof="0">
              <a:ln>
                <a:noFill/>
              </a:ln>
              <a:solidFill>
                <a:srgbClr val="FF0000"/>
              </a:solidFill>
              <a:effectLst/>
              <a:uLnTx/>
              <a:uFillTx/>
              <a:latin typeface="Times New Roman" charset="0"/>
              <a:ea typeface="ＭＳ Ｐゴシック" charset="-128"/>
              <a:cs typeface="+mn-cs"/>
            </a:endParaRPr>
          </a:p>
        </p:txBody>
      </p:sp>
      <p:sp>
        <p:nvSpPr>
          <p:cNvPr id="74757" name="Oval 5"/>
          <p:cNvSpPr>
            <a:spLocks noChangeArrowheads="1"/>
          </p:cNvSpPr>
          <p:nvPr/>
        </p:nvSpPr>
        <p:spPr bwMode="auto">
          <a:xfrm>
            <a:off x="1685925" y="1679575"/>
            <a:ext cx="5748338" cy="1371600"/>
          </a:xfrm>
          <a:prstGeom prst="ellipse">
            <a:avLst/>
          </a:prstGeom>
          <a:solidFill>
            <a:schemeClr val="accent1"/>
          </a:solidFill>
          <a:ln w="19050">
            <a:solidFill>
              <a:schemeClr val="tx1"/>
            </a:solidFill>
            <a:round/>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58" name="Line 6"/>
          <p:cNvSpPr>
            <a:spLocks noChangeShapeType="1"/>
          </p:cNvSpPr>
          <p:nvPr/>
        </p:nvSpPr>
        <p:spPr bwMode="auto">
          <a:xfrm>
            <a:off x="1755775" y="1679575"/>
            <a:ext cx="560388" cy="306388"/>
          </a:xfrm>
          <a:prstGeom prst="line">
            <a:avLst/>
          </a:prstGeom>
          <a:noFill/>
          <a:ln w="571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59" name="Line 7"/>
          <p:cNvSpPr>
            <a:spLocks noChangeShapeType="1"/>
          </p:cNvSpPr>
          <p:nvPr/>
        </p:nvSpPr>
        <p:spPr bwMode="auto">
          <a:xfrm>
            <a:off x="6451600" y="2951163"/>
            <a:ext cx="701675" cy="201612"/>
          </a:xfrm>
          <a:prstGeom prst="line">
            <a:avLst/>
          </a:prstGeom>
          <a:noFill/>
          <a:ln w="5715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60" name="Object 3">
            <a:hlinkClick r:id="" action="ppaction://ole?verb=0"/>
          </p:cNvPr>
          <p:cNvGraphicFramePr>
            <a:graphicFrameLocks/>
          </p:cNvGraphicFramePr>
          <p:nvPr/>
        </p:nvGraphicFramePr>
        <p:xfrm>
          <a:off x="2233613" y="1663700"/>
          <a:ext cx="628650" cy="523875"/>
        </p:xfrm>
        <a:graphic>
          <a:graphicData uri="http://schemas.openxmlformats.org/presentationml/2006/ole">
            <mc:AlternateContent xmlns:mc="http://schemas.openxmlformats.org/markup-compatibility/2006">
              <mc:Choice xmlns:v="urn:schemas-microsoft-com:vml" Requires="v">
                <p:oleObj spid="_x0000_s165967" name="Clip" r:id="rId6" imgW="1438275" imgH="1654175" progId="MS_ClipArt_Gallery.2">
                  <p:embed/>
                </p:oleObj>
              </mc:Choice>
              <mc:Fallback>
                <p:oleObj name="Clip" r:id="rId6" imgW="1438275" imgH="1654175" progId="MS_ClipArt_Gallery.2">
                  <p:embed/>
                  <p:pic>
                    <p:nvPicPr>
                      <p:cNvPr id="74760" name="Object 3">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3613" y="1663700"/>
                        <a:ext cx="6286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4761" name="Line 9"/>
          <p:cNvSpPr>
            <a:spLocks noChangeShapeType="1"/>
          </p:cNvSpPr>
          <p:nvPr/>
        </p:nvSpPr>
        <p:spPr bwMode="auto">
          <a:xfrm>
            <a:off x="5400675" y="2439988"/>
            <a:ext cx="701675" cy="407987"/>
          </a:xfrm>
          <a:prstGeom prst="line">
            <a:avLst/>
          </a:prstGeom>
          <a:noFill/>
          <a:ln w="7620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62" name="Object 4">
            <a:hlinkClick r:id="" action="ppaction://ole?verb=0"/>
          </p:cNvPr>
          <p:cNvGraphicFramePr>
            <a:graphicFrameLocks/>
          </p:cNvGraphicFramePr>
          <p:nvPr/>
        </p:nvGraphicFramePr>
        <p:xfrm>
          <a:off x="6030913" y="2525713"/>
          <a:ext cx="628650" cy="525462"/>
        </p:xfrm>
        <a:graphic>
          <a:graphicData uri="http://schemas.openxmlformats.org/presentationml/2006/ole">
            <mc:AlternateContent xmlns:mc="http://schemas.openxmlformats.org/markup-compatibility/2006">
              <mc:Choice xmlns:v="urn:schemas-microsoft-com:vml" Requires="v">
                <p:oleObj spid="_x0000_s165968" name="Clip" r:id="rId8" imgW="1438275" imgH="1654175" progId="MS_ClipArt_Gallery.2">
                  <p:embed/>
                </p:oleObj>
              </mc:Choice>
              <mc:Fallback>
                <p:oleObj name="Clip" r:id="rId8" imgW="1438275" imgH="1654175" progId="MS_ClipArt_Gallery.2">
                  <p:embed/>
                  <p:pic>
                    <p:nvPicPr>
                      <p:cNvPr id="74762" name="Object 4">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30913" y="2525713"/>
                        <a:ext cx="628650"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graphicFrame>
        <p:nvGraphicFramePr>
          <p:cNvPr id="74763" name="Object 5"/>
          <p:cNvGraphicFramePr>
            <a:graphicFrameLocks noChangeAspect="1"/>
          </p:cNvGraphicFramePr>
          <p:nvPr/>
        </p:nvGraphicFramePr>
        <p:xfrm>
          <a:off x="7119938" y="2951163"/>
          <a:ext cx="595312" cy="354012"/>
        </p:xfrm>
        <a:graphic>
          <a:graphicData uri="http://schemas.openxmlformats.org/presentationml/2006/ole">
            <mc:AlternateContent xmlns:mc="http://schemas.openxmlformats.org/markup-compatibility/2006">
              <mc:Choice xmlns:v="urn:schemas-microsoft-com:vml" Requires="v">
                <p:oleObj spid="_x0000_s165969" name="Clip" r:id="rId9" imgW="1307079" imgH="1083682" progId="MS_ClipArt_Gallery.2">
                  <p:embed/>
                </p:oleObj>
              </mc:Choice>
              <mc:Fallback>
                <p:oleObj name="Clip" r:id="rId9" imgW="1307079" imgH="1083682" progId="MS_ClipArt_Gallery.2">
                  <p:embed/>
                  <p:pic>
                    <p:nvPicPr>
                      <p:cNvPr id="7476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9938" y="2951163"/>
                        <a:ext cx="595312" cy="354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4764" name="Line 12"/>
          <p:cNvSpPr>
            <a:spLocks noChangeShapeType="1"/>
          </p:cNvSpPr>
          <p:nvPr/>
        </p:nvSpPr>
        <p:spPr bwMode="auto">
          <a:xfrm flipV="1">
            <a:off x="3789363" y="2439988"/>
            <a:ext cx="1330325" cy="0"/>
          </a:xfrm>
          <a:prstGeom prst="line">
            <a:avLst/>
          </a:prstGeom>
          <a:noFill/>
          <a:ln w="5715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65" name="Object 6">
            <a:hlinkClick r:id="" action="ppaction://ole?verb=0"/>
          </p:cNvPr>
          <p:cNvGraphicFramePr>
            <a:graphicFrameLocks/>
          </p:cNvGraphicFramePr>
          <p:nvPr/>
        </p:nvGraphicFramePr>
        <p:xfrm>
          <a:off x="5049838" y="2085975"/>
          <a:ext cx="630237" cy="525463"/>
        </p:xfrm>
        <a:graphic>
          <a:graphicData uri="http://schemas.openxmlformats.org/presentationml/2006/ole">
            <mc:AlternateContent xmlns:mc="http://schemas.openxmlformats.org/markup-compatibility/2006">
              <mc:Choice xmlns:v="urn:schemas-microsoft-com:vml" Requires="v">
                <p:oleObj spid="_x0000_s165970" name="Clip" r:id="rId10" imgW="1438275" imgH="1654175" progId="MS_ClipArt_Gallery.2">
                  <p:embed/>
                </p:oleObj>
              </mc:Choice>
              <mc:Fallback>
                <p:oleObj name="Clip" r:id="rId10" imgW="1438275" imgH="1654175" progId="MS_ClipArt_Gallery.2">
                  <p:embed/>
                  <p:pic>
                    <p:nvPicPr>
                      <p:cNvPr id="74765" name="Object 6">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49838" y="2085975"/>
                        <a:ext cx="630237" cy="525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4766" name="Text Box 14"/>
          <p:cNvSpPr txBox="1">
            <a:spLocks noChangeArrowheads="1"/>
          </p:cNvSpPr>
          <p:nvPr/>
        </p:nvSpPr>
        <p:spPr bwMode="auto">
          <a:xfrm>
            <a:off x="3322638" y="2647950"/>
            <a:ext cx="6635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1</a:t>
            </a:r>
          </a:p>
        </p:txBody>
      </p:sp>
      <p:sp>
        <p:nvSpPr>
          <p:cNvPr id="74767" name="Line 15"/>
          <p:cNvSpPr>
            <a:spLocks noChangeShapeType="1"/>
          </p:cNvSpPr>
          <p:nvPr/>
        </p:nvSpPr>
        <p:spPr bwMode="auto">
          <a:xfrm flipV="1">
            <a:off x="6592888" y="1679575"/>
            <a:ext cx="841375" cy="306388"/>
          </a:xfrm>
          <a:prstGeom prst="line">
            <a:avLst/>
          </a:prstGeom>
          <a:noFill/>
          <a:ln w="571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68" name="Object 7">
            <a:hlinkClick r:id="" action="ppaction://ole?verb=0"/>
          </p:cNvPr>
          <p:cNvGraphicFramePr>
            <a:graphicFrameLocks/>
          </p:cNvGraphicFramePr>
          <p:nvPr/>
        </p:nvGraphicFramePr>
        <p:xfrm>
          <a:off x="6313488" y="1627188"/>
          <a:ext cx="628650" cy="525462"/>
        </p:xfrm>
        <a:graphic>
          <a:graphicData uri="http://schemas.openxmlformats.org/presentationml/2006/ole">
            <mc:AlternateContent xmlns:mc="http://schemas.openxmlformats.org/markup-compatibility/2006">
              <mc:Choice xmlns:v="urn:schemas-microsoft-com:vml" Requires="v">
                <p:oleObj spid="_x0000_s165971" name="Clip" r:id="rId11" imgW="1438275" imgH="1654175" progId="MS_ClipArt_Gallery.2">
                  <p:embed/>
                </p:oleObj>
              </mc:Choice>
              <mc:Fallback>
                <p:oleObj name="Clip" r:id="rId11" imgW="1438275" imgH="1654175" progId="MS_ClipArt_Gallery.2">
                  <p:embed/>
                  <p:pic>
                    <p:nvPicPr>
                      <p:cNvPr id="74768" name="Object 7">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3488" y="1627188"/>
                        <a:ext cx="628650"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4769" name="Line 17"/>
          <p:cNvSpPr>
            <a:spLocks noChangeShapeType="1"/>
          </p:cNvSpPr>
          <p:nvPr/>
        </p:nvSpPr>
        <p:spPr bwMode="auto">
          <a:xfrm flipV="1">
            <a:off x="2387600" y="2490788"/>
            <a:ext cx="965200" cy="255587"/>
          </a:xfrm>
          <a:prstGeom prst="line">
            <a:avLst/>
          </a:prstGeom>
          <a:noFill/>
          <a:ln w="7620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70" name="Object 8"/>
          <p:cNvGraphicFramePr>
            <a:graphicFrameLocks noChangeAspect="1"/>
          </p:cNvGraphicFramePr>
          <p:nvPr/>
        </p:nvGraphicFramePr>
        <p:xfrm>
          <a:off x="7329488" y="1527175"/>
          <a:ext cx="595312" cy="355600"/>
        </p:xfrm>
        <a:graphic>
          <a:graphicData uri="http://schemas.openxmlformats.org/presentationml/2006/ole">
            <mc:AlternateContent xmlns:mc="http://schemas.openxmlformats.org/markup-compatibility/2006">
              <mc:Choice xmlns:v="urn:schemas-microsoft-com:vml" Requires="v">
                <p:oleObj spid="_x0000_s165972" name="Clip" r:id="rId12" imgW="1307079" imgH="1083682" progId="MS_ClipArt_Gallery.2">
                  <p:embed/>
                </p:oleObj>
              </mc:Choice>
              <mc:Fallback>
                <p:oleObj name="Clip" r:id="rId12" imgW="1307079" imgH="1083682" progId="MS_ClipArt_Gallery.2">
                  <p:embed/>
                  <p:pic>
                    <p:nvPicPr>
                      <p:cNvPr id="7477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29488" y="1527175"/>
                        <a:ext cx="595312"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74771" name="Object 9">
            <a:hlinkClick r:id="" action="ppaction://ole?verb=0"/>
          </p:cNvPr>
          <p:cNvGraphicFramePr>
            <a:graphicFrameLocks/>
          </p:cNvGraphicFramePr>
          <p:nvPr/>
        </p:nvGraphicFramePr>
        <p:xfrm>
          <a:off x="2036763" y="2490788"/>
          <a:ext cx="628650" cy="527050"/>
        </p:xfrm>
        <a:graphic>
          <a:graphicData uri="http://schemas.openxmlformats.org/presentationml/2006/ole">
            <mc:AlternateContent xmlns:mc="http://schemas.openxmlformats.org/markup-compatibility/2006">
              <mc:Choice xmlns:v="urn:schemas-microsoft-com:vml" Requires="v">
                <p:oleObj spid="_x0000_s165973" name="Clip" r:id="rId13" imgW="1438275" imgH="1654175" progId="MS_ClipArt_Gallery.2">
                  <p:embed/>
                </p:oleObj>
              </mc:Choice>
              <mc:Fallback>
                <p:oleObj name="Clip" r:id="rId13" imgW="1438275" imgH="1654175" progId="MS_ClipArt_Gallery.2">
                  <p:embed/>
                  <p:pic>
                    <p:nvPicPr>
                      <p:cNvPr id="74771" name="Object 9">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6763" y="2490788"/>
                        <a:ext cx="628650"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4772" name="Text Box 20"/>
          <p:cNvSpPr txBox="1">
            <a:spLocks noChangeArrowheads="1"/>
          </p:cNvSpPr>
          <p:nvPr/>
        </p:nvSpPr>
        <p:spPr bwMode="auto">
          <a:xfrm>
            <a:off x="3992563" y="2030413"/>
            <a:ext cx="81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10 Mbps</a:t>
            </a:r>
          </a:p>
        </p:txBody>
      </p:sp>
      <p:sp>
        <p:nvSpPr>
          <p:cNvPr id="74773" name="Text Box 21"/>
          <p:cNvSpPr txBox="1">
            <a:spLocks noChangeArrowheads="1"/>
          </p:cNvSpPr>
          <p:nvPr/>
        </p:nvSpPr>
        <p:spPr bwMode="auto">
          <a:xfrm rot="-1200000">
            <a:off x="5508625" y="1798638"/>
            <a:ext cx="723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FF0000"/>
                </a:solidFill>
                <a:effectLst/>
                <a:uLnTx/>
                <a:uFillTx/>
                <a:latin typeface="Times New Roman" charset="0"/>
                <a:ea typeface="ＭＳ Ｐゴシック" charset="-128"/>
                <a:cs typeface="+mn-cs"/>
              </a:rPr>
              <a:t>5 Mbps</a:t>
            </a:r>
          </a:p>
        </p:txBody>
      </p:sp>
      <p:sp>
        <p:nvSpPr>
          <p:cNvPr id="74774" name="Text Box 22"/>
          <p:cNvSpPr txBox="1">
            <a:spLocks noChangeArrowheads="1"/>
          </p:cNvSpPr>
          <p:nvPr/>
        </p:nvSpPr>
        <p:spPr bwMode="auto">
          <a:xfrm rot="900000">
            <a:off x="2652713" y="1882775"/>
            <a:ext cx="81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20 Mbps</a:t>
            </a:r>
          </a:p>
        </p:txBody>
      </p:sp>
      <p:sp>
        <p:nvSpPr>
          <p:cNvPr id="74775" name="Line 23"/>
          <p:cNvSpPr>
            <a:spLocks noChangeShapeType="1"/>
          </p:cNvSpPr>
          <p:nvPr/>
        </p:nvSpPr>
        <p:spPr bwMode="auto">
          <a:xfrm flipV="1">
            <a:off x="1660525" y="2841625"/>
            <a:ext cx="420688" cy="103188"/>
          </a:xfrm>
          <a:prstGeom prst="line">
            <a:avLst/>
          </a:prstGeom>
          <a:noFill/>
          <a:ln w="57150">
            <a:solidFill>
              <a:srgbClr val="000099"/>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76" name="Line 24"/>
          <p:cNvSpPr>
            <a:spLocks noChangeShapeType="1"/>
          </p:cNvSpPr>
          <p:nvPr/>
        </p:nvSpPr>
        <p:spPr bwMode="auto">
          <a:xfrm flipV="1">
            <a:off x="5464175" y="1839913"/>
            <a:ext cx="1050925" cy="406400"/>
          </a:xfrm>
          <a:prstGeom prst="line">
            <a:avLst/>
          </a:prstGeom>
          <a:noFill/>
          <a:ln w="190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77" name="Object 10">
            <a:hlinkClick r:id="" action="ppaction://ole?verb=0"/>
          </p:cNvPr>
          <p:cNvGraphicFramePr>
            <a:graphicFrameLocks/>
          </p:cNvGraphicFramePr>
          <p:nvPr/>
        </p:nvGraphicFramePr>
        <p:xfrm>
          <a:off x="3343275" y="2125663"/>
          <a:ext cx="628650" cy="527050"/>
        </p:xfrm>
        <a:graphic>
          <a:graphicData uri="http://schemas.openxmlformats.org/presentationml/2006/ole">
            <mc:AlternateContent xmlns:mc="http://schemas.openxmlformats.org/markup-compatibility/2006">
              <mc:Choice xmlns:v="urn:schemas-microsoft-com:vml" Requires="v">
                <p:oleObj spid="_x0000_s165974" name="Clip" r:id="rId14" imgW="1438275" imgH="1654175" progId="MS_ClipArt_Gallery.2">
                  <p:embed/>
                </p:oleObj>
              </mc:Choice>
              <mc:Fallback>
                <p:oleObj name="Clip" r:id="rId14" imgW="1438275" imgH="1654175" progId="MS_ClipArt_Gallery.2">
                  <p:embed/>
                  <p:pic>
                    <p:nvPicPr>
                      <p:cNvPr id="74777" name="Object 10">
                        <a:hlinkClick r:id="" action="ppaction://ole?verb=0"/>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43275" y="2125663"/>
                        <a:ext cx="628650"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74778" name="Line 26"/>
          <p:cNvSpPr>
            <a:spLocks noChangeShapeType="1"/>
          </p:cNvSpPr>
          <p:nvPr/>
        </p:nvSpPr>
        <p:spPr bwMode="auto">
          <a:xfrm>
            <a:off x="2630488" y="2054225"/>
            <a:ext cx="744537" cy="285750"/>
          </a:xfrm>
          <a:prstGeom prst="line">
            <a:avLst/>
          </a:prstGeom>
          <a:noFill/>
          <a:ln w="7620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aphicFrame>
        <p:nvGraphicFramePr>
          <p:cNvPr id="74779" name="Object 11"/>
          <p:cNvGraphicFramePr>
            <a:graphicFrameLocks noChangeAspect="1"/>
          </p:cNvGraphicFramePr>
          <p:nvPr/>
        </p:nvGraphicFramePr>
        <p:xfrm>
          <a:off x="1066800" y="1447800"/>
          <a:ext cx="593725" cy="457200"/>
        </p:xfrm>
        <a:graphic>
          <a:graphicData uri="http://schemas.openxmlformats.org/presentationml/2006/ole">
            <mc:AlternateContent xmlns:mc="http://schemas.openxmlformats.org/markup-compatibility/2006">
              <mc:Choice xmlns:v="urn:schemas-microsoft-com:vml" Requires="v">
                <p:oleObj spid="_x0000_s165975" name="Clip" r:id="rId15" imgW="1307079" imgH="1083682" progId="MS_ClipArt_Gallery.2">
                  <p:embed/>
                </p:oleObj>
              </mc:Choice>
              <mc:Fallback>
                <p:oleObj name="Clip" r:id="rId15" imgW="1307079" imgH="1083682" progId="MS_ClipArt_Gallery.2">
                  <p:embed/>
                  <p:pic>
                    <p:nvPicPr>
                      <p:cNvPr id="74779"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447800"/>
                        <a:ext cx="5937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74780" name="Line 28"/>
          <p:cNvSpPr>
            <a:spLocks noChangeShapeType="1"/>
          </p:cNvSpPr>
          <p:nvPr/>
        </p:nvSpPr>
        <p:spPr bwMode="auto">
          <a:xfrm>
            <a:off x="3771900" y="2338388"/>
            <a:ext cx="1333500" cy="0"/>
          </a:xfrm>
          <a:prstGeom prst="line">
            <a:avLst/>
          </a:prstGeom>
          <a:noFill/>
          <a:ln w="57150">
            <a:solidFill>
              <a:srgbClr val="FF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81" name="Rectangle 29"/>
          <p:cNvSpPr>
            <a:spLocks noChangeArrowheads="1"/>
          </p:cNvSpPr>
          <p:nvPr/>
        </p:nvSpPr>
        <p:spPr bwMode="auto">
          <a:xfrm>
            <a:off x="273050" y="0"/>
            <a:ext cx="8870950"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0" tIns="45712" rIns="91420" bIns="45712"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sng" strike="noStrike" kern="1200" cap="none" spc="0" normalizeH="0" baseline="0" noProof="0" dirty="0">
                <a:ln>
                  <a:noFill/>
                </a:ln>
                <a:solidFill>
                  <a:srgbClr val="3333CC"/>
                </a:solidFill>
                <a:effectLst/>
                <a:uLnTx/>
                <a:uFillTx/>
                <a:latin typeface="Comic Sans MS" charset="0"/>
                <a:ea typeface="ＭＳ Ｐゴシック" charset="-128"/>
                <a:cs typeface="+mn-cs"/>
              </a:rPr>
              <a:t>Cause/Cost of Congestion: </a:t>
            </a:r>
            <a:r>
              <a:rPr kumimoji="0" lang="en-US" altLang="zh-CN" sz="2800" b="0" i="0" u="sng" strike="noStrike" kern="1200" cap="none" spc="0" normalizeH="0" baseline="0" noProof="0" dirty="0">
                <a:ln>
                  <a:noFill/>
                </a:ln>
                <a:solidFill>
                  <a:srgbClr val="3333CC"/>
                </a:solidFill>
                <a:effectLst/>
                <a:uLnTx/>
                <a:uFillTx/>
                <a:latin typeface="Comic Sans MS" charset="0"/>
                <a:ea typeface="宋体" charset="-122"/>
                <a:cs typeface="+mn-cs"/>
              </a:rPr>
              <a:t>Single Bottleneck</a:t>
            </a:r>
            <a:endParaRPr kumimoji="0" lang="en-US" altLang="en-US" sz="2800" b="0" i="0" u="sng" strike="noStrike" kern="1200" cap="none" spc="0" normalizeH="0" baseline="0" noProof="0" dirty="0">
              <a:ln>
                <a:noFill/>
              </a:ln>
              <a:solidFill>
                <a:srgbClr val="3333CC"/>
              </a:solidFill>
              <a:effectLst/>
              <a:uLnTx/>
              <a:uFillTx/>
              <a:latin typeface="Comic Sans MS" charset="0"/>
              <a:ea typeface="ＭＳ Ｐゴシック" charset="-128"/>
              <a:cs typeface="+mn-cs"/>
            </a:endParaRPr>
          </a:p>
        </p:txBody>
      </p:sp>
      <p:sp>
        <p:nvSpPr>
          <p:cNvPr id="74782" name="Text Box 30"/>
          <p:cNvSpPr txBox="1">
            <a:spLocks noChangeArrowheads="1"/>
          </p:cNvSpPr>
          <p:nvPr/>
        </p:nvSpPr>
        <p:spPr bwMode="auto">
          <a:xfrm>
            <a:off x="379413" y="3290888"/>
            <a:ext cx="8001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 typeface="Wingdings" charset="2"/>
              <a:buChar char="q"/>
              <a:tabLst/>
              <a:defRPr/>
            </a:pP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Assume</a:t>
            </a:r>
          </a:p>
          <a:p>
            <a:pPr marL="742950" marR="0" lvl="1" indent="-285750" algn="l" defTabSz="914400" rtl="0" eaLnBrk="0" fontAlgn="base" latinLnBrk="0" hangingPunct="0">
              <a:lnSpc>
                <a:spcPct val="100000"/>
              </a:lnSpc>
              <a:spcBef>
                <a:spcPct val="0"/>
              </a:spcBef>
              <a:spcAft>
                <a:spcPct val="0"/>
              </a:spcAft>
              <a:buClrTx/>
              <a:buSzPct val="75000"/>
              <a:buFont typeface="Courier New" panose="02070309020205020404" pitchFamily="49" charset="0"/>
              <a:buChar char="o"/>
              <a:tabLst/>
              <a:defRPr/>
            </a:pPr>
            <a:r>
              <a:rPr kumimoji="0" lang="en-US" altLang="en-US" sz="1800" b="0" i="0" u="none" strike="noStrike" kern="1200" cap="none" spc="0" normalizeH="0" baseline="0" noProof="0" dirty="0">
                <a:ln>
                  <a:noFill/>
                </a:ln>
                <a:solidFill>
                  <a:srgbClr val="FF0000"/>
                </a:solidFill>
                <a:effectLst/>
                <a:uLnTx/>
                <a:uFillTx/>
                <a:latin typeface="Comic Sans MS" charset="0"/>
                <a:ea typeface="ＭＳ Ｐゴシック" charset="-128"/>
                <a:cs typeface="+mn-cs"/>
              </a:rPr>
              <a:t> no retransmission</a:t>
            </a:r>
          </a:p>
          <a:p>
            <a:pPr marL="742950" marR="0" lvl="1" indent="-285750" algn="l" defTabSz="914400" rtl="0" eaLnBrk="0" fontAlgn="base" latinLnBrk="0" hangingPunct="0">
              <a:lnSpc>
                <a:spcPct val="100000"/>
              </a:lnSpc>
              <a:spcBef>
                <a:spcPct val="0"/>
              </a:spcBef>
              <a:spcAft>
                <a:spcPct val="0"/>
              </a:spcAft>
              <a:buClrTx/>
              <a:buSzPct val="75000"/>
              <a:buFont typeface="Courier New" panose="02070309020205020404" pitchFamily="49" charset="0"/>
              <a:buChar char="o"/>
              <a:tabLst/>
              <a:defRPr/>
            </a:pP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the link from router 1 to router 2 has </a:t>
            </a:r>
            <a:r>
              <a:rPr kumimoji="0" lang="en-US" altLang="en-US" sz="1800" b="0" i="0" u="none" strike="noStrike" kern="1200" cap="none" spc="0" normalizeH="0" baseline="0" noProof="0" dirty="0">
                <a:ln>
                  <a:noFill/>
                </a:ln>
                <a:solidFill>
                  <a:srgbClr val="FF0000"/>
                </a:solidFill>
                <a:effectLst/>
                <a:uLnTx/>
                <a:uFillTx/>
                <a:latin typeface="Comic Sans MS" charset="0"/>
                <a:ea typeface="ＭＳ Ｐゴシック" charset="-128"/>
                <a:cs typeface="+mn-cs"/>
              </a:rPr>
              <a:t>finite</a:t>
            </a: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buffer</a:t>
            </a:r>
          </a:p>
          <a:p>
            <a:pPr marL="742950" marR="0" lvl="1" indent="-285750" algn="l" defTabSz="914400" rtl="0" eaLnBrk="0" fontAlgn="base" latinLnBrk="0" hangingPunct="0">
              <a:lnSpc>
                <a:spcPct val="100000"/>
              </a:lnSpc>
              <a:spcBef>
                <a:spcPct val="0"/>
              </a:spcBef>
              <a:spcAft>
                <a:spcPct val="0"/>
              </a:spcAft>
              <a:buClrTx/>
              <a:buSzPct val="75000"/>
              <a:buFont typeface="Courier New" panose="02070309020205020404" pitchFamily="49" charset="0"/>
              <a:buChar char="o"/>
              <a:tabLst/>
              <a:defRPr/>
            </a:pPr>
            <a:r>
              <a:rPr kumimoji="0" lang="en-US" altLang="en-US" sz="18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throughput: e2e packets delivered in unit time</a:t>
            </a:r>
          </a:p>
        </p:txBody>
      </p:sp>
      <p:sp>
        <p:nvSpPr>
          <p:cNvPr id="74783" name="Text Box 31"/>
          <p:cNvSpPr txBox="1">
            <a:spLocks noChangeArrowheads="1"/>
          </p:cNvSpPr>
          <p:nvPr/>
        </p:nvSpPr>
        <p:spPr bwMode="auto">
          <a:xfrm rot="-840000">
            <a:off x="2520950" y="2562225"/>
            <a:ext cx="81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1400" b="0" i="0" u="none" strike="noStrike" kern="1200" cap="none" spc="0" normalizeH="0" baseline="0" noProof="0">
                <a:ln>
                  <a:noFill/>
                </a:ln>
                <a:solidFill>
                  <a:srgbClr val="000000"/>
                </a:solidFill>
                <a:effectLst/>
                <a:uLnTx/>
                <a:uFillTx/>
                <a:latin typeface="Times New Roman" charset="0"/>
                <a:ea typeface="宋体" charset="-122"/>
                <a:cs typeface="+mn-cs"/>
              </a:rPr>
              <a:t>20</a:t>
            </a: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 Mbps</a:t>
            </a:r>
          </a:p>
        </p:txBody>
      </p:sp>
      <p:sp>
        <p:nvSpPr>
          <p:cNvPr id="74784" name="Text Box 32"/>
          <p:cNvSpPr txBox="1">
            <a:spLocks noChangeArrowheads="1"/>
          </p:cNvSpPr>
          <p:nvPr/>
        </p:nvSpPr>
        <p:spPr bwMode="auto">
          <a:xfrm rot="1740000">
            <a:off x="5419725" y="2379663"/>
            <a:ext cx="7207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1200" b="0" i="0" u="none" strike="noStrike" kern="1200" cap="none" spc="0" normalizeH="0" baseline="0" noProof="0">
                <a:ln>
                  <a:noFill/>
                </a:ln>
                <a:solidFill>
                  <a:srgbClr val="000000"/>
                </a:solidFill>
                <a:effectLst/>
                <a:uLnTx/>
                <a:uFillTx/>
                <a:latin typeface="Times New Roman" charset="0"/>
                <a:ea typeface="宋体" charset="-122"/>
                <a:cs typeface="+mn-cs"/>
              </a:rPr>
              <a:t>20</a:t>
            </a: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 Mbps</a:t>
            </a:r>
          </a:p>
        </p:txBody>
      </p:sp>
      <p:sp>
        <p:nvSpPr>
          <p:cNvPr id="9259" name="Rectangle 41"/>
          <p:cNvSpPr>
            <a:spLocks noChangeArrowheads="1"/>
          </p:cNvSpPr>
          <p:nvPr/>
        </p:nvSpPr>
        <p:spPr bwMode="auto">
          <a:xfrm>
            <a:off x="4933950" y="4527550"/>
            <a:ext cx="3668713"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000" b="0" i="0" u="none" strike="noStrike" kern="1200" cap="none" spc="0" normalizeH="0" baseline="0" noProof="0" dirty="0">
                <a:ln>
                  <a:noFill/>
                </a:ln>
                <a:solidFill>
                  <a:srgbClr val="C00000"/>
                </a:solidFill>
                <a:effectLst/>
                <a:uLnTx/>
                <a:uFillTx/>
                <a:latin typeface="Comic Sans MS" charset="0"/>
                <a:ea typeface="ＭＳ Ｐゴシック" charset="-128"/>
                <a:cs typeface="+mn-cs"/>
              </a:rPr>
              <a:t>Zombie packet</a:t>
            </a: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a packet dropped at the link from router 2 to router </a:t>
            </a:r>
            <a:r>
              <a:rPr kumimoji="0" lang="en-US" altLang="zh-CN" sz="2000" b="0" i="0" u="none" strike="noStrike" kern="1200" cap="none" spc="0" normalizeH="0" baseline="0" noProof="0" dirty="0">
                <a:ln>
                  <a:noFill/>
                </a:ln>
                <a:solidFill>
                  <a:srgbClr val="000000"/>
                </a:solidFill>
                <a:effectLst/>
                <a:uLnTx/>
                <a:uFillTx/>
                <a:latin typeface="Comic Sans MS" charset="0"/>
                <a:ea typeface="宋体" charset="-122"/>
                <a:cs typeface="+mn-cs"/>
              </a:rPr>
              <a:t>5;</a:t>
            </a: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the upstream transmission from router 1 to router 2 used for that packet was wasted!</a:t>
            </a:r>
          </a:p>
        </p:txBody>
      </p:sp>
      <p:sp>
        <p:nvSpPr>
          <p:cNvPr id="74786" name="Text Box 44"/>
          <p:cNvSpPr txBox="1">
            <a:spLocks noChangeArrowheads="1"/>
          </p:cNvSpPr>
          <p:nvPr/>
        </p:nvSpPr>
        <p:spPr bwMode="auto">
          <a:xfrm>
            <a:off x="2122488" y="1392238"/>
            <a:ext cx="6635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3</a:t>
            </a:r>
          </a:p>
        </p:txBody>
      </p:sp>
      <p:sp>
        <p:nvSpPr>
          <p:cNvPr id="74787" name="Text Box 45"/>
          <p:cNvSpPr txBox="1">
            <a:spLocks noChangeArrowheads="1"/>
          </p:cNvSpPr>
          <p:nvPr/>
        </p:nvSpPr>
        <p:spPr bwMode="auto">
          <a:xfrm>
            <a:off x="1971675" y="3052763"/>
            <a:ext cx="6635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4</a:t>
            </a:r>
          </a:p>
        </p:txBody>
      </p:sp>
      <p:sp>
        <p:nvSpPr>
          <p:cNvPr id="74788" name="Text Box 46"/>
          <p:cNvSpPr txBox="1">
            <a:spLocks noChangeArrowheads="1"/>
          </p:cNvSpPr>
          <p:nvPr/>
        </p:nvSpPr>
        <p:spPr bwMode="auto">
          <a:xfrm>
            <a:off x="4873625" y="2617788"/>
            <a:ext cx="6635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2</a:t>
            </a:r>
          </a:p>
        </p:txBody>
      </p:sp>
      <p:sp>
        <p:nvSpPr>
          <p:cNvPr id="74789" name="Text Box 47"/>
          <p:cNvSpPr txBox="1">
            <a:spLocks noChangeArrowheads="1"/>
          </p:cNvSpPr>
          <p:nvPr/>
        </p:nvSpPr>
        <p:spPr bwMode="auto">
          <a:xfrm>
            <a:off x="6234113" y="1343025"/>
            <a:ext cx="6635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5</a:t>
            </a:r>
          </a:p>
        </p:txBody>
      </p:sp>
      <p:sp>
        <p:nvSpPr>
          <p:cNvPr id="74790" name="Text Box 48"/>
          <p:cNvSpPr txBox="1">
            <a:spLocks noChangeArrowheads="1"/>
          </p:cNvSpPr>
          <p:nvPr/>
        </p:nvSpPr>
        <p:spPr bwMode="auto">
          <a:xfrm>
            <a:off x="5965825" y="3086100"/>
            <a:ext cx="6635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router 6</a:t>
            </a:r>
          </a:p>
        </p:txBody>
      </p:sp>
      <p:grpSp>
        <p:nvGrpSpPr>
          <p:cNvPr id="2" name="Group 53"/>
          <p:cNvGrpSpPr>
            <a:grpSpLocks/>
          </p:cNvGrpSpPr>
          <p:nvPr/>
        </p:nvGrpSpPr>
        <p:grpSpPr bwMode="auto">
          <a:xfrm>
            <a:off x="687388" y="4727575"/>
            <a:ext cx="4159250" cy="1758950"/>
            <a:chOff x="687388" y="4727575"/>
            <a:chExt cx="4159250" cy="1758653"/>
          </a:xfrm>
        </p:grpSpPr>
        <p:sp>
          <p:nvSpPr>
            <p:cNvPr id="74792" name="Line 33"/>
            <p:cNvSpPr>
              <a:spLocks noChangeShapeType="1"/>
            </p:cNvSpPr>
            <p:nvPr/>
          </p:nvSpPr>
          <p:spPr bwMode="auto">
            <a:xfrm>
              <a:off x="1046163" y="6178550"/>
              <a:ext cx="2378075" cy="15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93" name="Line 34"/>
            <p:cNvSpPr>
              <a:spLocks noChangeShapeType="1"/>
            </p:cNvSpPr>
            <p:nvPr/>
          </p:nvSpPr>
          <p:spPr bwMode="auto">
            <a:xfrm flipV="1">
              <a:off x="1036638" y="4806950"/>
              <a:ext cx="0" cy="1371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94" name="Text Box 35"/>
            <p:cNvSpPr txBox="1">
              <a:spLocks noChangeArrowheads="1"/>
            </p:cNvSpPr>
            <p:nvPr/>
          </p:nvSpPr>
          <p:spPr bwMode="auto">
            <a:xfrm>
              <a:off x="2398713" y="5724525"/>
              <a:ext cx="1254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sending rate </a:t>
              </a:r>
              <a:b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b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by flow 1 (Mbps)</a:t>
              </a:r>
            </a:p>
          </p:txBody>
        </p:sp>
        <p:sp>
          <p:nvSpPr>
            <p:cNvPr id="74795" name="Text Box 36"/>
            <p:cNvSpPr txBox="1">
              <a:spLocks noChangeArrowheads="1"/>
            </p:cNvSpPr>
            <p:nvPr/>
          </p:nvSpPr>
          <p:spPr bwMode="auto">
            <a:xfrm>
              <a:off x="950913" y="4729163"/>
              <a:ext cx="1335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throughput of </a:t>
              </a:r>
              <a:b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br>
              <a:r>
                <a:rPr kumimoji="0" lang="en-US" altLang="en-US" sz="1200" b="0" i="0" u="none" strike="noStrike" kern="1200" cap="none" spc="0" normalizeH="0" baseline="0" noProof="0">
                  <a:ln>
                    <a:noFill/>
                  </a:ln>
                  <a:solidFill>
                    <a:srgbClr val="000000"/>
                  </a:solidFill>
                  <a:effectLst/>
                  <a:uLnTx/>
                  <a:uFillTx/>
                  <a:latin typeface="Times New Roman" charset="0"/>
                  <a:ea typeface="ＭＳ Ｐゴシック" charset="-128"/>
                  <a:cs typeface="+mn-cs"/>
                </a:rPr>
                <a:t>flow 1 &amp; 2 (Mbps)</a:t>
              </a:r>
            </a:p>
          </p:txBody>
        </p:sp>
        <p:sp>
          <p:nvSpPr>
            <p:cNvPr id="74796" name="Line 37"/>
            <p:cNvSpPr>
              <a:spLocks noChangeShapeType="1"/>
            </p:cNvSpPr>
            <p:nvPr/>
          </p:nvSpPr>
          <p:spPr bwMode="auto">
            <a:xfrm flipV="1">
              <a:off x="1036638" y="5383213"/>
              <a:ext cx="685800" cy="78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797" name="Text Box 38"/>
            <p:cNvSpPr txBox="1">
              <a:spLocks noChangeArrowheads="1"/>
            </p:cNvSpPr>
            <p:nvPr/>
          </p:nvSpPr>
          <p:spPr bwMode="auto">
            <a:xfrm>
              <a:off x="714375" y="5957888"/>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5</a:t>
              </a:r>
            </a:p>
          </p:txBody>
        </p:sp>
        <p:sp>
          <p:nvSpPr>
            <p:cNvPr id="74798" name="Text Box 39"/>
            <p:cNvSpPr txBox="1">
              <a:spLocks noChangeArrowheads="1"/>
            </p:cNvSpPr>
            <p:nvPr/>
          </p:nvSpPr>
          <p:spPr bwMode="auto">
            <a:xfrm>
              <a:off x="687388" y="5275263"/>
              <a:ext cx="3619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10</a:t>
              </a:r>
            </a:p>
          </p:txBody>
        </p:sp>
        <p:sp>
          <p:nvSpPr>
            <p:cNvPr id="74799" name="Text Box 40"/>
            <p:cNvSpPr txBox="1">
              <a:spLocks noChangeArrowheads="1"/>
            </p:cNvSpPr>
            <p:nvPr/>
          </p:nvSpPr>
          <p:spPr bwMode="auto">
            <a:xfrm>
              <a:off x="1570038" y="6108700"/>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5</a:t>
              </a:r>
            </a:p>
          </p:txBody>
        </p:sp>
        <p:sp>
          <p:nvSpPr>
            <p:cNvPr id="74800" name="Text Box 42"/>
            <p:cNvSpPr txBox="1">
              <a:spLocks noChangeArrowheads="1"/>
            </p:cNvSpPr>
            <p:nvPr/>
          </p:nvSpPr>
          <p:spPr bwMode="auto">
            <a:xfrm>
              <a:off x="930275" y="6119813"/>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rPr>
                <a:t>0</a:t>
              </a:r>
            </a:p>
          </p:txBody>
        </p:sp>
        <p:sp>
          <p:nvSpPr>
            <p:cNvPr id="74801" name="Freeform 43"/>
            <p:cNvSpPr>
              <a:spLocks/>
            </p:cNvSpPr>
            <p:nvPr/>
          </p:nvSpPr>
          <p:spPr bwMode="auto">
            <a:xfrm>
              <a:off x="1709738" y="5386388"/>
              <a:ext cx="758825" cy="766762"/>
            </a:xfrm>
            <a:custGeom>
              <a:avLst/>
              <a:gdLst>
                <a:gd name="T0" fmla="*/ 0 w 478"/>
                <a:gd name="T1" fmla="*/ 0 h 483"/>
                <a:gd name="T2" fmla="*/ 2147483646 w 478"/>
                <a:gd name="T3" fmla="*/ 2147483646 h 483"/>
                <a:gd name="T4" fmla="*/ 2147483646 w 478"/>
                <a:gd name="T5" fmla="*/ 2147483646 h 483"/>
                <a:gd name="T6" fmla="*/ 2147483646 w 478"/>
                <a:gd name="T7" fmla="*/ 2147483646 h 483"/>
                <a:gd name="T8" fmla="*/ 0 60000 65536"/>
                <a:gd name="T9" fmla="*/ 0 60000 65536"/>
                <a:gd name="T10" fmla="*/ 0 60000 65536"/>
                <a:gd name="T11" fmla="*/ 0 60000 65536"/>
                <a:gd name="T12" fmla="*/ 0 w 478"/>
                <a:gd name="T13" fmla="*/ 0 h 483"/>
                <a:gd name="T14" fmla="*/ 478 w 478"/>
                <a:gd name="T15" fmla="*/ 483 h 483"/>
              </a:gdLst>
              <a:ahLst/>
              <a:cxnLst>
                <a:cxn ang="T8">
                  <a:pos x="T0" y="T1"/>
                </a:cxn>
                <a:cxn ang="T9">
                  <a:pos x="T2" y="T3"/>
                </a:cxn>
                <a:cxn ang="T10">
                  <a:pos x="T4" y="T5"/>
                </a:cxn>
                <a:cxn ang="T11">
                  <a:pos x="T6" y="T7"/>
                </a:cxn>
              </a:cxnLst>
              <a:rect l="T12" t="T13" r="T14" b="T15"/>
              <a:pathLst>
                <a:path w="478" h="483">
                  <a:moveTo>
                    <a:pt x="0" y="0"/>
                  </a:moveTo>
                  <a:cubicBezTo>
                    <a:pt x="42" y="113"/>
                    <a:pt x="84" y="227"/>
                    <a:pt x="138" y="299"/>
                  </a:cubicBezTo>
                  <a:cubicBezTo>
                    <a:pt x="192" y="371"/>
                    <a:pt x="266" y="401"/>
                    <a:pt x="323" y="432"/>
                  </a:cubicBezTo>
                  <a:cubicBezTo>
                    <a:pt x="380" y="463"/>
                    <a:pt x="429" y="473"/>
                    <a:pt x="478" y="483"/>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802" name="Line 50"/>
            <p:cNvSpPr>
              <a:spLocks noChangeShapeType="1"/>
            </p:cNvSpPr>
            <p:nvPr/>
          </p:nvSpPr>
          <p:spPr bwMode="auto">
            <a:xfrm flipV="1">
              <a:off x="1974850" y="5129213"/>
              <a:ext cx="1335088" cy="585787"/>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4803" name="Text Box 51"/>
            <p:cNvSpPr txBox="1">
              <a:spLocks noChangeArrowheads="1"/>
            </p:cNvSpPr>
            <p:nvPr/>
          </p:nvSpPr>
          <p:spPr bwMode="auto">
            <a:xfrm>
              <a:off x="3302585" y="6024563"/>
              <a:ext cx="3385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rPr>
                <a:t>x</a:t>
              </a:r>
            </a:p>
          </p:txBody>
        </p:sp>
        <p:graphicFrame>
          <p:nvGraphicFramePr>
            <p:cNvPr id="74804" name="Object 12"/>
            <p:cNvGraphicFramePr>
              <a:graphicFrameLocks noChangeAspect="1"/>
            </p:cNvGraphicFramePr>
            <p:nvPr/>
          </p:nvGraphicFramePr>
          <p:xfrm>
            <a:off x="2625725" y="4727575"/>
            <a:ext cx="2220913" cy="392113"/>
          </p:xfrm>
          <a:graphic>
            <a:graphicData uri="http://schemas.openxmlformats.org/presentationml/2006/ole">
              <mc:AlternateContent xmlns:mc="http://schemas.openxmlformats.org/markup-compatibility/2006">
                <mc:Choice xmlns:v="urn:schemas-microsoft-com:vml" Requires="v">
                  <p:oleObj spid="_x0000_s165976" name="Equation" r:id="rId16" imgW="1295400" imgH="228600" progId="Equation.3">
                    <p:embed/>
                  </p:oleObj>
                </mc:Choice>
                <mc:Fallback>
                  <p:oleObj name="Equation" r:id="rId16" imgW="1295400" imgH="228600" progId="Equation.3">
                    <p:embed/>
                    <p:pic>
                      <p:nvPicPr>
                        <p:cNvPr id="74804"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25725" y="4727575"/>
                          <a:ext cx="2220913" cy="392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pSp>
      <p:sp>
        <p:nvSpPr>
          <p:cNvPr id="4" name="Slide Number Placeholder 3">
            <a:extLst>
              <a:ext uri="{FF2B5EF4-FFF2-40B4-BE49-F238E27FC236}">
                <a16:creationId xmlns:a16="http://schemas.microsoft.com/office/drawing/2014/main" id="{5FFA0754-646D-5041-A538-4197C15361A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44</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7887987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333375" y="150813"/>
            <a:ext cx="8020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3200" b="0" i="0" u="sng" strike="noStrike" kern="1200" cap="none" spc="0" normalizeH="0" baseline="0" noProof="0">
                <a:ln>
                  <a:noFill/>
                </a:ln>
                <a:solidFill>
                  <a:srgbClr val="3333CC"/>
                </a:solidFill>
                <a:effectLst/>
                <a:uLnTx/>
                <a:uFillTx/>
                <a:latin typeface="Comic Sans MS" charset="0"/>
                <a:ea typeface="宋体" charset="-122"/>
                <a:cs typeface="+mn-cs"/>
              </a:rPr>
              <a:t>Summary</a:t>
            </a:r>
            <a:r>
              <a:rPr kumimoji="0" lang="en-US" altLang="en-US" sz="3200" b="0" i="0" u="sng" strike="noStrike" kern="1200" cap="none" spc="0" normalizeH="0" baseline="0" noProof="0">
                <a:ln>
                  <a:noFill/>
                </a:ln>
                <a:solidFill>
                  <a:srgbClr val="3333CC"/>
                </a:solidFill>
                <a:effectLst/>
                <a:uLnTx/>
                <a:uFillTx/>
                <a:latin typeface="Comic Sans MS" charset="0"/>
                <a:ea typeface="ＭＳ Ｐゴシック" charset="-128"/>
                <a:cs typeface="+mn-cs"/>
              </a:rPr>
              <a:t>: The Cost of Congestion</a:t>
            </a:r>
          </a:p>
        </p:txBody>
      </p:sp>
      <p:sp>
        <p:nvSpPr>
          <p:cNvPr id="76803" name="Rectangle 3"/>
          <p:cNvSpPr>
            <a:spLocks noChangeArrowheads="1"/>
          </p:cNvSpPr>
          <p:nvPr/>
        </p:nvSpPr>
        <p:spPr bwMode="auto">
          <a:xfrm>
            <a:off x="333375" y="1436687"/>
            <a:ext cx="3913188" cy="501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0"/>
              <a:buNone/>
              <a:tabLst/>
              <a:defRPr/>
            </a:pPr>
            <a:r>
              <a:rPr kumimoji="0" lang="en-US" altLang="en-US"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When</a:t>
            </a:r>
            <a:r>
              <a:rPr kumimoji="0" lang="en-US" altLang="ja-JP"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sources sending rate too high for the </a:t>
            </a:r>
            <a:r>
              <a:rPr kumimoji="0" lang="en-US" altLang="ja-JP" sz="2400" b="0" i="1" u="none" strike="noStrike" kern="1200" cap="none" spc="0" normalizeH="0" baseline="0" noProof="0" dirty="0">
                <a:ln>
                  <a:noFill/>
                </a:ln>
                <a:solidFill>
                  <a:srgbClr val="3333CC"/>
                </a:solidFill>
                <a:effectLst/>
                <a:uLnTx/>
                <a:uFillTx/>
                <a:latin typeface="Comic Sans MS" charset="0"/>
                <a:ea typeface="ＭＳ Ｐゴシック" charset="-128"/>
                <a:cs typeface="+mn-cs"/>
              </a:rPr>
              <a:t>network</a:t>
            </a:r>
            <a:r>
              <a:rPr kumimoji="0" lang="en-US" altLang="ja-JP"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to handle</a:t>
            </a:r>
            <a:r>
              <a:rPr kumimoji="0" lang="ja-JP" altLang="en-US"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a:t>
            </a:r>
            <a:r>
              <a:rPr kumimoji="0" lang="en-US" altLang="ja-JP"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a:t>
            </a:r>
            <a:endParaRPr kumimoji="0" lang="en-US" altLang="en-US" sz="2400" b="0" i="0" u="none" strike="noStrike" kern="1200" cap="none" spc="0" normalizeH="0" baseline="0" noProof="0" dirty="0">
              <a:ln>
                <a:noFill/>
              </a:ln>
              <a:solidFill>
                <a:srgbClr val="C00000"/>
              </a:solidFill>
              <a:effectLst/>
              <a:uLnTx/>
              <a:uFillTx/>
              <a:latin typeface="Comic Sans MS" charset="0"/>
              <a:ea typeface="ＭＳ Ｐゴシック" charset="-128"/>
              <a:cs typeface="+mn-cs"/>
            </a:endParaRP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400" b="0" i="0" u="none" strike="noStrike" kern="1200" cap="none" spc="0" normalizeH="0" baseline="0" noProof="0" dirty="0">
                <a:ln>
                  <a:noFill/>
                </a:ln>
                <a:solidFill>
                  <a:srgbClr val="C00000"/>
                </a:solidFill>
                <a:effectLst/>
                <a:uLnTx/>
                <a:uFillTx/>
                <a:latin typeface="Comic Sans MS" charset="0"/>
                <a:ea typeface="ＭＳ Ｐゴシック" charset="-128"/>
                <a:cs typeface="+mn-cs"/>
              </a:rPr>
              <a:t>Packet loss</a:t>
            </a:r>
            <a:r>
              <a:rPr kumimoji="0" lang="en-US" altLang="en-US" sz="24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=&gt;</a:t>
            </a:r>
            <a:endParaRPr kumimoji="0" lang="en-US" altLang="zh-CN" sz="2400" b="0" i="0" u="none" strike="noStrike" kern="1200" cap="none" spc="0" normalizeH="0" baseline="0" noProof="0" dirty="0">
              <a:ln>
                <a:noFill/>
              </a:ln>
              <a:solidFill>
                <a:srgbClr val="000000"/>
              </a:solidFill>
              <a:effectLst/>
              <a:uLnTx/>
              <a:uFillTx/>
              <a:latin typeface="Comic Sans MS" charset="0"/>
              <a:ea typeface="宋体" charset="-122"/>
              <a:cs typeface="+mn-cs"/>
            </a:endParaRPr>
          </a:p>
          <a:p>
            <a:pPr marL="742950" marR="0" lvl="1" indent="-285750" algn="l" defTabSz="914400" rtl="0" eaLnBrk="0" fontAlgn="base" latinLnBrk="0" hangingPunct="0">
              <a:lnSpc>
                <a:spcPct val="100000"/>
              </a:lnSpc>
              <a:spcBef>
                <a:spcPct val="20000"/>
              </a:spcBef>
              <a:spcAft>
                <a:spcPct val="0"/>
              </a:spcAft>
              <a:buClr>
                <a:srgbClr val="3333CC"/>
              </a:buClr>
              <a:buSzPct val="75000"/>
              <a:buFont typeface="Courier New" panose="02070309020205020404" pitchFamily="49" charset="0"/>
              <a:buChar char="o"/>
              <a:tabLst/>
              <a:defRPr/>
            </a:pPr>
            <a:r>
              <a:rPr kumimoji="0" lang="en-US" altLang="zh-CN" sz="2000" b="0" i="0" u="none" strike="noStrike" kern="1200" cap="none" spc="0" normalizeH="0" baseline="0" noProof="0" dirty="0">
                <a:ln>
                  <a:noFill/>
                </a:ln>
                <a:solidFill>
                  <a:srgbClr val="C00000"/>
                </a:solidFill>
                <a:effectLst/>
                <a:uLnTx/>
                <a:uFillTx/>
                <a:latin typeface="Comic Sans MS" charset="0"/>
                <a:ea typeface="宋体" charset="-122"/>
                <a:cs typeface="+mn-cs"/>
              </a:rPr>
              <a:t>w</a:t>
            </a:r>
            <a:r>
              <a:rPr kumimoji="0" lang="en-US" altLang="en-US" sz="2000" b="0" i="0" u="none" strike="noStrike" kern="1200" cap="none" spc="0" normalizeH="0" baseline="0" noProof="0" dirty="0">
                <a:ln>
                  <a:noFill/>
                </a:ln>
                <a:solidFill>
                  <a:srgbClr val="C00000"/>
                </a:solidFill>
                <a:effectLst/>
                <a:uLnTx/>
                <a:uFillTx/>
                <a:latin typeface="Comic Sans MS" charset="0"/>
                <a:ea typeface="ＭＳ Ｐゴシック" charset="-128"/>
                <a:cs typeface="+mn-cs"/>
              </a:rPr>
              <a:t>asted upstream bandwidth</a:t>
            </a: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when a </a:t>
            </a:r>
            <a:r>
              <a:rPr kumimoji="0" lang="en-US" altLang="en-US" sz="2000" b="0" i="0" u="none" strike="noStrike" kern="1200" cap="none" spc="0" normalizeH="0" baseline="0" noProof="0" dirty="0" err="1">
                <a:ln>
                  <a:noFill/>
                </a:ln>
                <a:solidFill>
                  <a:srgbClr val="000000"/>
                </a:solidFill>
                <a:effectLst/>
                <a:uLnTx/>
                <a:uFillTx/>
                <a:latin typeface="Comic Sans MS" charset="0"/>
                <a:ea typeface="ＭＳ Ｐゴシック" charset="-128"/>
                <a:cs typeface="+mn-cs"/>
              </a:rPr>
              <a:t>pkt</a:t>
            </a: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is discarded at downstream</a:t>
            </a:r>
            <a:endParaRPr kumimoji="0" lang="en-US" altLang="zh-CN" sz="2000" b="0" i="0" u="none" strike="noStrike" kern="1200" cap="none" spc="0" normalizeH="0" baseline="0" noProof="0" dirty="0">
              <a:ln>
                <a:noFill/>
              </a:ln>
              <a:solidFill>
                <a:srgbClr val="000000"/>
              </a:solidFill>
              <a:effectLst/>
              <a:uLnTx/>
              <a:uFillTx/>
              <a:latin typeface="Comic Sans MS" charset="0"/>
              <a:ea typeface="宋体" charset="-122"/>
              <a:cs typeface="+mn-cs"/>
            </a:endParaRPr>
          </a:p>
          <a:p>
            <a:pPr marL="742950" marR="0" lvl="1" indent="-285750" algn="l" defTabSz="914400" rtl="0" eaLnBrk="0" fontAlgn="base" latinLnBrk="0" hangingPunct="0">
              <a:lnSpc>
                <a:spcPct val="100000"/>
              </a:lnSpc>
              <a:spcBef>
                <a:spcPct val="20000"/>
              </a:spcBef>
              <a:spcAft>
                <a:spcPct val="0"/>
              </a:spcAft>
              <a:buClr>
                <a:srgbClr val="3333CC"/>
              </a:buClr>
              <a:buSzPct val="75000"/>
              <a:buFont typeface="Courier New" panose="02070309020205020404" pitchFamily="49" charset="0"/>
              <a:buChar char="o"/>
              <a:tabLst/>
              <a:defRPr/>
            </a:pPr>
            <a:r>
              <a:rPr kumimoji="0" lang="en-US" altLang="zh-CN" sz="2000" b="0" i="0" u="none" strike="noStrike" kern="1200" cap="none" spc="0" normalizeH="0" baseline="0" noProof="0" dirty="0">
                <a:ln>
                  <a:noFill/>
                </a:ln>
                <a:solidFill>
                  <a:srgbClr val="C00000"/>
                </a:solidFill>
                <a:effectLst/>
                <a:uLnTx/>
                <a:uFillTx/>
                <a:latin typeface="Comic Sans MS" charset="0"/>
                <a:ea typeface="宋体" charset="-122"/>
                <a:cs typeface="+mn-cs"/>
              </a:rPr>
              <a:t>w</a:t>
            </a:r>
            <a:r>
              <a:rPr kumimoji="0" lang="en-US" altLang="en-US" sz="2000" b="0" i="0" u="none" strike="noStrike" kern="1200" cap="none" spc="0" normalizeH="0" baseline="0" noProof="0" dirty="0">
                <a:ln>
                  <a:noFill/>
                </a:ln>
                <a:solidFill>
                  <a:srgbClr val="C00000"/>
                </a:solidFill>
                <a:effectLst/>
                <a:uLnTx/>
                <a:uFillTx/>
                <a:latin typeface="Comic Sans MS" charset="0"/>
                <a:ea typeface="ＭＳ Ｐゴシック" charset="-128"/>
                <a:cs typeface="+mn-cs"/>
              </a:rPr>
              <a:t>asted bandwidth due to retransmission</a:t>
            </a: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(a </a:t>
            </a:r>
            <a:r>
              <a:rPr kumimoji="0" lang="en-US" altLang="en-US" sz="2000" b="0" i="0" u="none" strike="noStrike" kern="1200" cap="none" spc="0" normalizeH="0" baseline="0" noProof="0" dirty="0" err="1">
                <a:ln>
                  <a:noFill/>
                </a:ln>
                <a:solidFill>
                  <a:srgbClr val="000000"/>
                </a:solidFill>
                <a:effectLst/>
                <a:uLnTx/>
                <a:uFillTx/>
                <a:latin typeface="Comic Sans MS" charset="0"/>
                <a:ea typeface="ＭＳ Ｐゴシック" charset="-128"/>
                <a:cs typeface="+mn-cs"/>
              </a:rPr>
              <a:t>pkt</a:t>
            </a:r>
            <a:r>
              <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rPr>
              <a:t> goes through a link multiple times)</a:t>
            </a:r>
            <a:endParaRPr kumimoji="0" lang="en-US" altLang="zh-CN" sz="2000" b="0" i="0" u="none" strike="noStrike" kern="1200" cap="none" spc="0" normalizeH="0" baseline="0" noProof="0" dirty="0">
              <a:ln>
                <a:noFill/>
              </a:ln>
              <a:solidFill>
                <a:srgbClr val="000000"/>
              </a:solidFill>
              <a:effectLst/>
              <a:uLnTx/>
              <a:uFillTx/>
              <a:latin typeface="Comic Sans MS" charset="0"/>
              <a:ea typeface="宋体" charset="-122"/>
              <a:cs typeface="+mn-cs"/>
            </a:endParaRPr>
          </a:p>
          <a:p>
            <a:pPr marL="742950" marR="0" lvl="1" indent="-285750" algn="l" defTabSz="914400" rtl="0" eaLnBrk="0" fontAlgn="base" latinLnBrk="0" hangingPunct="0">
              <a:lnSpc>
                <a:spcPct val="100000"/>
              </a:lnSpc>
              <a:spcBef>
                <a:spcPct val="20000"/>
              </a:spcBef>
              <a:spcAft>
                <a:spcPct val="0"/>
              </a:spcAft>
              <a:buClr>
                <a:srgbClr val="3333CC"/>
              </a:buClr>
              <a:buSzPct val="75000"/>
              <a:buFont typeface="ZapfDingbats" charset="0"/>
              <a:buChar char="m"/>
              <a:tabLst/>
              <a:defRPr/>
            </a:pPr>
            <a:endParaRPr kumimoji="0" lang="en-US" altLang="en-US" sz="2000" b="0" i="0" u="none" strike="noStrike" kern="1200" cap="none" spc="0" normalizeH="0" baseline="0" noProof="0" dirty="0">
              <a:ln>
                <a:noFill/>
              </a:ln>
              <a:solidFill>
                <a:srgbClr val="000000"/>
              </a:solidFill>
              <a:effectLst/>
              <a:uLnTx/>
              <a:uFillTx/>
              <a:latin typeface="Comic Sans MS" charset="0"/>
              <a:ea typeface="ＭＳ Ｐゴシック" charset="-128"/>
              <a:cs typeface="+mn-cs"/>
            </a:endParaRPr>
          </a:p>
          <a:p>
            <a:pPr marL="342900" marR="0" lvl="0" indent="-342900" algn="l" defTabSz="914400" rtl="0" eaLnBrk="0" fontAlgn="base" latinLnBrk="0" hangingPunct="0">
              <a:lnSpc>
                <a:spcPct val="100000"/>
              </a:lnSpc>
              <a:spcBef>
                <a:spcPct val="20000"/>
              </a:spcBef>
              <a:spcAft>
                <a:spcPct val="0"/>
              </a:spcAft>
              <a:buClr>
                <a:srgbClr val="3333CC"/>
              </a:buClr>
              <a:buSzPct val="85000"/>
              <a:buFont typeface="Wingdings" pitchFamily="2" charset="2"/>
              <a:buChar char="q"/>
              <a:tabLst/>
              <a:defRPr/>
            </a:pPr>
            <a:r>
              <a:rPr kumimoji="0" lang="en-US" altLang="en-US" sz="2400" b="0" i="0" u="none" strike="noStrike" kern="1200" cap="none" spc="0" normalizeH="0" baseline="0" noProof="0" dirty="0">
                <a:ln>
                  <a:noFill/>
                </a:ln>
                <a:solidFill>
                  <a:srgbClr val="C00000"/>
                </a:solidFill>
                <a:effectLst/>
                <a:uLnTx/>
                <a:uFillTx/>
                <a:latin typeface="Comic Sans MS" charset="0"/>
                <a:ea typeface="ＭＳ Ｐゴシック" charset="-128"/>
                <a:cs typeface="+mn-cs"/>
              </a:rPr>
              <a:t>High delay</a:t>
            </a:r>
          </a:p>
        </p:txBody>
      </p:sp>
      <p:sp>
        <p:nvSpPr>
          <p:cNvPr id="76804" name="Rectangle 4"/>
          <p:cNvSpPr>
            <a:spLocks noChangeArrowheads="1"/>
          </p:cNvSpPr>
          <p:nvPr/>
        </p:nvSpPr>
        <p:spPr bwMode="auto">
          <a:xfrm>
            <a:off x="6918325" y="1836738"/>
            <a:ext cx="685800" cy="4191000"/>
          </a:xfrm>
          <a:prstGeom prst="rect">
            <a:avLst/>
          </a:prstGeom>
          <a:solidFill>
            <a:srgbClr val="CC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pSp>
        <p:nvGrpSpPr>
          <p:cNvPr id="76805" name="Group 5"/>
          <p:cNvGrpSpPr>
            <a:grpSpLocks/>
          </p:cNvGrpSpPr>
          <p:nvPr/>
        </p:nvGrpSpPr>
        <p:grpSpPr bwMode="auto">
          <a:xfrm>
            <a:off x="4403725" y="3589338"/>
            <a:ext cx="3521075" cy="2832100"/>
            <a:chOff x="2789" y="2304"/>
            <a:chExt cx="2218" cy="1784"/>
          </a:xfrm>
        </p:grpSpPr>
        <p:sp>
          <p:nvSpPr>
            <p:cNvPr id="76821" name="Line 6"/>
            <p:cNvSpPr>
              <a:spLocks noChangeShapeType="1"/>
            </p:cNvSpPr>
            <p:nvPr/>
          </p:nvSpPr>
          <p:spPr bwMode="auto">
            <a:xfrm flipH="1" flipV="1">
              <a:off x="3039" y="2496"/>
              <a:ext cx="0" cy="1344"/>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22" name="Line 7"/>
            <p:cNvSpPr>
              <a:spLocks noChangeShapeType="1"/>
            </p:cNvSpPr>
            <p:nvPr/>
          </p:nvSpPr>
          <p:spPr bwMode="auto">
            <a:xfrm>
              <a:off x="3039" y="3840"/>
              <a:ext cx="1968"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23" name="Line 8"/>
            <p:cNvSpPr>
              <a:spLocks noChangeShapeType="1"/>
            </p:cNvSpPr>
            <p:nvPr/>
          </p:nvSpPr>
          <p:spPr bwMode="auto">
            <a:xfrm>
              <a:off x="3519" y="2496"/>
              <a:ext cx="0" cy="1392"/>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24" name="Line 9"/>
            <p:cNvSpPr>
              <a:spLocks noChangeShapeType="1"/>
            </p:cNvSpPr>
            <p:nvPr/>
          </p:nvSpPr>
          <p:spPr bwMode="auto">
            <a:xfrm>
              <a:off x="4383" y="2496"/>
              <a:ext cx="0" cy="1392"/>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25" name="Freeform 10"/>
            <p:cNvSpPr>
              <a:spLocks/>
            </p:cNvSpPr>
            <p:nvPr/>
          </p:nvSpPr>
          <p:spPr bwMode="auto">
            <a:xfrm>
              <a:off x="3039" y="2880"/>
              <a:ext cx="1344" cy="864"/>
            </a:xfrm>
            <a:custGeom>
              <a:avLst/>
              <a:gdLst>
                <a:gd name="T0" fmla="*/ 0 w 1344"/>
                <a:gd name="T1" fmla="*/ 864 h 864"/>
                <a:gd name="T2" fmla="*/ 480 w 1344"/>
                <a:gd name="T3" fmla="*/ 864 h 864"/>
                <a:gd name="T4" fmla="*/ 1344 w 1344"/>
                <a:gd name="T5" fmla="*/ 0 h 864"/>
                <a:gd name="T6" fmla="*/ 0 60000 65536"/>
                <a:gd name="T7" fmla="*/ 0 60000 65536"/>
                <a:gd name="T8" fmla="*/ 0 60000 65536"/>
                <a:gd name="T9" fmla="*/ 0 w 1344"/>
                <a:gd name="T10" fmla="*/ 0 h 864"/>
                <a:gd name="T11" fmla="*/ 1344 w 1344"/>
                <a:gd name="T12" fmla="*/ 864 h 864"/>
              </a:gdLst>
              <a:ahLst/>
              <a:cxnLst>
                <a:cxn ang="T6">
                  <a:pos x="T0" y="T1"/>
                </a:cxn>
                <a:cxn ang="T7">
                  <a:pos x="T2" y="T3"/>
                </a:cxn>
                <a:cxn ang="T8">
                  <a:pos x="T4" y="T5"/>
                </a:cxn>
              </a:cxnLst>
              <a:rect l="T9" t="T10" r="T11" b="T12"/>
              <a:pathLst>
                <a:path w="1344" h="864">
                  <a:moveTo>
                    <a:pt x="0" y="864"/>
                  </a:moveTo>
                  <a:lnTo>
                    <a:pt x="480" y="864"/>
                  </a:lnTo>
                  <a:lnTo>
                    <a:pt x="1344" y="0"/>
                  </a:lnTo>
                </a:path>
              </a:pathLst>
            </a:custGeom>
            <a:noFill/>
            <a:ln w="1270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26" name="Freeform 11"/>
            <p:cNvSpPr>
              <a:spLocks/>
            </p:cNvSpPr>
            <p:nvPr/>
          </p:nvSpPr>
          <p:spPr bwMode="auto">
            <a:xfrm>
              <a:off x="3039" y="2496"/>
              <a:ext cx="1392" cy="1248"/>
            </a:xfrm>
            <a:custGeom>
              <a:avLst/>
              <a:gdLst>
                <a:gd name="T0" fmla="*/ 0 w 1392"/>
                <a:gd name="T1" fmla="*/ 1248 h 1248"/>
                <a:gd name="T2" fmla="*/ 480 w 1392"/>
                <a:gd name="T3" fmla="*/ 1152 h 1248"/>
                <a:gd name="T4" fmla="*/ 816 w 1392"/>
                <a:gd name="T5" fmla="*/ 912 h 1248"/>
                <a:gd name="T6" fmla="*/ 1104 w 1392"/>
                <a:gd name="T7" fmla="*/ 624 h 1248"/>
                <a:gd name="T8" fmla="*/ 1296 w 1392"/>
                <a:gd name="T9" fmla="*/ 384 h 1248"/>
                <a:gd name="T10" fmla="*/ 1344 w 1392"/>
                <a:gd name="T11" fmla="*/ 288 h 1248"/>
                <a:gd name="T12" fmla="*/ 1392 w 1392"/>
                <a:gd name="T13" fmla="*/ 0 h 1248"/>
                <a:gd name="T14" fmla="*/ 0 60000 65536"/>
                <a:gd name="T15" fmla="*/ 0 60000 65536"/>
                <a:gd name="T16" fmla="*/ 0 60000 65536"/>
                <a:gd name="T17" fmla="*/ 0 60000 65536"/>
                <a:gd name="T18" fmla="*/ 0 60000 65536"/>
                <a:gd name="T19" fmla="*/ 0 60000 65536"/>
                <a:gd name="T20" fmla="*/ 0 60000 65536"/>
                <a:gd name="T21" fmla="*/ 0 w 1392"/>
                <a:gd name="T22" fmla="*/ 0 h 1248"/>
                <a:gd name="T23" fmla="*/ 1392 w 1392"/>
                <a:gd name="T24" fmla="*/ 1248 h 1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92" h="1248">
                  <a:moveTo>
                    <a:pt x="0" y="1248"/>
                  </a:moveTo>
                  <a:lnTo>
                    <a:pt x="480" y="1152"/>
                  </a:lnTo>
                  <a:lnTo>
                    <a:pt x="816" y="912"/>
                  </a:lnTo>
                  <a:lnTo>
                    <a:pt x="1104" y="624"/>
                  </a:lnTo>
                  <a:lnTo>
                    <a:pt x="1296" y="384"/>
                  </a:lnTo>
                  <a:lnTo>
                    <a:pt x="1344" y="288"/>
                  </a:lnTo>
                  <a:lnTo>
                    <a:pt x="1392" y="0"/>
                  </a:ln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27" name="Text Box 12"/>
            <p:cNvSpPr txBox="1">
              <a:spLocks noChangeArrowheads="1"/>
            </p:cNvSpPr>
            <p:nvPr/>
          </p:nvSpPr>
          <p:spPr bwMode="auto">
            <a:xfrm>
              <a:off x="4527" y="3840"/>
              <a:ext cx="470"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Load</a:t>
              </a:r>
            </a:p>
          </p:txBody>
        </p:sp>
        <p:sp>
          <p:nvSpPr>
            <p:cNvPr id="76828" name="Text Box 13"/>
            <p:cNvSpPr txBox="1">
              <a:spLocks noChangeArrowheads="1"/>
            </p:cNvSpPr>
            <p:nvPr/>
          </p:nvSpPr>
          <p:spPr bwMode="auto">
            <a:xfrm>
              <a:off x="4527" y="2304"/>
              <a:ext cx="470"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Load</a:t>
              </a:r>
            </a:p>
          </p:txBody>
        </p:sp>
        <p:sp>
          <p:nvSpPr>
            <p:cNvPr id="76829" name="Text Box 14"/>
            <p:cNvSpPr txBox="1">
              <a:spLocks noChangeArrowheads="1"/>
            </p:cNvSpPr>
            <p:nvPr/>
          </p:nvSpPr>
          <p:spPr bwMode="auto">
            <a:xfrm rot="-5400000">
              <a:off x="2651" y="2586"/>
              <a:ext cx="524"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Delay</a:t>
              </a:r>
            </a:p>
          </p:txBody>
        </p:sp>
      </p:grpSp>
      <p:grpSp>
        <p:nvGrpSpPr>
          <p:cNvPr id="76806" name="Group 15"/>
          <p:cNvGrpSpPr>
            <a:grpSpLocks/>
          </p:cNvGrpSpPr>
          <p:nvPr/>
        </p:nvGrpSpPr>
        <p:grpSpPr bwMode="auto">
          <a:xfrm>
            <a:off x="4403725" y="1303338"/>
            <a:ext cx="4608513" cy="2514600"/>
            <a:chOff x="2791" y="816"/>
            <a:chExt cx="2903" cy="1584"/>
          </a:xfrm>
        </p:grpSpPr>
        <p:sp>
          <p:nvSpPr>
            <p:cNvPr id="76807" name="Line 16"/>
            <p:cNvSpPr>
              <a:spLocks noChangeShapeType="1"/>
            </p:cNvSpPr>
            <p:nvPr/>
          </p:nvSpPr>
          <p:spPr bwMode="auto">
            <a:xfrm flipH="1" flipV="1">
              <a:off x="3039" y="1104"/>
              <a:ext cx="0" cy="120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08" name="Line 17"/>
            <p:cNvSpPr>
              <a:spLocks noChangeShapeType="1"/>
            </p:cNvSpPr>
            <p:nvPr/>
          </p:nvSpPr>
          <p:spPr bwMode="auto">
            <a:xfrm>
              <a:off x="3039" y="2304"/>
              <a:ext cx="1968"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09" name="Freeform 18"/>
            <p:cNvSpPr>
              <a:spLocks/>
            </p:cNvSpPr>
            <p:nvPr/>
          </p:nvSpPr>
          <p:spPr bwMode="auto">
            <a:xfrm>
              <a:off x="3039" y="1200"/>
              <a:ext cx="1584" cy="1116"/>
            </a:xfrm>
            <a:custGeom>
              <a:avLst/>
              <a:gdLst>
                <a:gd name="T0" fmla="*/ 0 w 1584"/>
                <a:gd name="T1" fmla="*/ 231 h 1212"/>
                <a:gd name="T2" fmla="*/ 0 w 1584"/>
                <a:gd name="T3" fmla="*/ 225 h 1212"/>
                <a:gd name="T4" fmla="*/ 96 w 1584"/>
                <a:gd name="T5" fmla="*/ 146 h 1212"/>
                <a:gd name="T6" fmla="*/ 240 w 1584"/>
                <a:gd name="T7" fmla="*/ 93 h 1212"/>
                <a:gd name="T8" fmla="*/ 480 w 1584"/>
                <a:gd name="T9" fmla="*/ 37 h 1212"/>
                <a:gd name="T10" fmla="*/ 816 w 1584"/>
                <a:gd name="T11" fmla="*/ 9 h 1212"/>
                <a:gd name="T12" fmla="*/ 1104 w 1584"/>
                <a:gd name="T13" fmla="*/ 0 h 1212"/>
                <a:gd name="T14" fmla="*/ 1344 w 1584"/>
                <a:gd name="T15" fmla="*/ 0 h 1212"/>
                <a:gd name="T16" fmla="*/ 1392 w 1584"/>
                <a:gd name="T17" fmla="*/ 93 h 1212"/>
                <a:gd name="T18" fmla="*/ 1488 w 1584"/>
                <a:gd name="T19" fmla="*/ 193 h 1212"/>
                <a:gd name="T20" fmla="*/ 1536 w 1584"/>
                <a:gd name="T21" fmla="*/ 222 h 1212"/>
                <a:gd name="T22" fmla="*/ 1584 w 1584"/>
                <a:gd name="T23" fmla="*/ 230 h 12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584"/>
                <a:gd name="T37" fmla="*/ 0 h 1212"/>
                <a:gd name="T38" fmla="*/ 1584 w 1584"/>
                <a:gd name="T39" fmla="*/ 1212 h 12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584" h="1212">
                  <a:moveTo>
                    <a:pt x="0" y="1212"/>
                  </a:moveTo>
                  <a:cubicBezTo>
                    <a:pt x="0" y="1198"/>
                    <a:pt x="0" y="1184"/>
                    <a:pt x="0" y="1170"/>
                  </a:cubicBezTo>
                  <a:lnTo>
                    <a:pt x="96" y="768"/>
                  </a:lnTo>
                  <a:lnTo>
                    <a:pt x="240" y="480"/>
                  </a:lnTo>
                  <a:lnTo>
                    <a:pt x="480" y="192"/>
                  </a:lnTo>
                  <a:lnTo>
                    <a:pt x="816" y="48"/>
                  </a:lnTo>
                  <a:lnTo>
                    <a:pt x="1104" y="0"/>
                  </a:lnTo>
                  <a:lnTo>
                    <a:pt x="1344" y="0"/>
                  </a:lnTo>
                  <a:lnTo>
                    <a:pt x="1392" y="480"/>
                  </a:lnTo>
                  <a:lnTo>
                    <a:pt x="1488" y="1008"/>
                  </a:lnTo>
                  <a:lnTo>
                    <a:pt x="1536" y="1152"/>
                  </a:lnTo>
                  <a:lnTo>
                    <a:pt x="1584" y="1200"/>
                  </a:ln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10" name="Line 19"/>
            <p:cNvSpPr>
              <a:spLocks noChangeShapeType="1"/>
            </p:cNvSpPr>
            <p:nvPr/>
          </p:nvSpPr>
          <p:spPr bwMode="auto">
            <a:xfrm>
              <a:off x="4383" y="1104"/>
              <a:ext cx="0" cy="1296"/>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11" name="Line 20"/>
            <p:cNvSpPr>
              <a:spLocks noChangeShapeType="1"/>
            </p:cNvSpPr>
            <p:nvPr/>
          </p:nvSpPr>
          <p:spPr bwMode="auto">
            <a:xfrm>
              <a:off x="3519" y="1104"/>
              <a:ext cx="0" cy="1296"/>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12" name="Line 21"/>
            <p:cNvSpPr>
              <a:spLocks noChangeShapeType="1"/>
            </p:cNvSpPr>
            <p:nvPr/>
          </p:nvSpPr>
          <p:spPr bwMode="auto">
            <a:xfrm>
              <a:off x="3519" y="1200"/>
              <a:ext cx="864" cy="0"/>
            </a:xfrm>
            <a:prstGeom prst="line">
              <a:avLst/>
            </a:prstGeom>
            <a:noFill/>
            <a:ln w="12700">
              <a:solidFill>
                <a:schemeClr val="tx1"/>
              </a:solidFill>
              <a:prstDash val="dash"/>
              <a:round/>
              <a:headEnd/>
              <a:tailEn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13" name="Text Box 22"/>
            <p:cNvSpPr txBox="1">
              <a:spLocks noChangeArrowheads="1"/>
            </p:cNvSpPr>
            <p:nvPr/>
          </p:nvSpPr>
          <p:spPr bwMode="auto">
            <a:xfrm rot="-5400000">
              <a:off x="2449" y="1398"/>
              <a:ext cx="932"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Throughput</a:t>
              </a:r>
            </a:p>
          </p:txBody>
        </p:sp>
        <p:sp>
          <p:nvSpPr>
            <p:cNvPr id="76814" name="Text Box 23"/>
            <p:cNvSpPr txBox="1">
              <a:spLocks noChangeArrowheads="1"/>
            </p:cNvSpPr>
            <p:nvPr/>
          </p:nvSpPr>
          <p:spPr bwMode="auto">
            <a:xfrm>
              <a:off x="3250" y="904"/>
              <a:ext cx="461"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knee</a:t>
              </a:r>
            </a:p>
          </p:txBody>
        </p:sp>
        <p:sp>
          <p:nvSpPr>
            <p:cNvPr id="76815" name="Text Box 24"/>
            <p:cNvSpPr txBox="1">
              <a:spLocks noChangeArrowheads="1"/>
            </p:cNvSpPr>
            <p:nvPr/>
          </p:nvSpPr>
          <p:spPr bwMode="auto">
            <a:xfrm>
              <a:off x="4215" y="904"/>
              <a:ext cx="354" cy="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cliff</a:t>
              </a:r>
            </a:p>
          </p:txBody>
        </p:sp>
        <p:sp>
          <p:nvSpPr>
            <p:cNvPr id="76816" name="Text Box 25"/>
            <p:cNvSpPr txBox="1">
              <a:spLocks noChangeArrowheads="1"/>
            </p:cNvSpPr>
            <p:nvPr/>
          </p:nvSpPr>
          <p:spPr bwMode="auto">
            <a:xfrm>
              <a:off x="4806" y="1480"/>
              <a:ext cx="888"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congestion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collapse</a:t>
              </a:r>
            </a:p>
          </p:txBody>
        </p:sp>
        <p:sp>
          <p:nvSpPr>
            <p:cNvPr id="76817" name="AutoShape 26"/>
            <p:cNvSpPr>
              <a:spLocks/>
            </p:cNvSpPr>
            <p:nvPr/>
          </p:nvSpPr>
          <p:spPr bwMode="auto">
            <a:xfrm rot="-5400000">
              <a:off x="4536" y="936"/>
              <a:ext cx="96" cy="432"/>
            </a:xfrm>
            <a:prstGeom prst="rightBrace">
              <a:avLst>
                <a:gd name="adj1" fmla="val 37500"/>
                <a:gd name="adj2" fmla="val 50000"/>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488" tIns="44450" rIns="90488" bIns="44450"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18" name="Line 27"/>
            <p:cNvSpPr>
              <a:spLocks noChangeShapeType="1"/>
            </p:cNvSpPr>
            <p:nvPr/>
          </p:nvSpPr>
          <p:spPr bwMode="auto">
            <a:xfrm flipH="1">
              <a:off x="4608" y="1872"/>
              <a:ext cx="480" cy="38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
          <p:nvSpPr>
            <p:cNvPr id="76819" name="Text Box 28"/>
            <p:cNvSpPr txBox="1">
              <a:spLocks noChangeArrowheads="1"/>
            </p:cNvSpPr>
            <p:nvPr/>
          </p:nvSpPr>
          <p:spPr bwMode="auto">
            <a:xfrm>
              <a:off x="4935" y="816"/>
              <a:ext cx="585"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8" tIns="44450" rIns="90488" bIns="44450">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packet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rial" charset="0"/>
                  <a:ea typeface="ＭＳ Ｐゴシック" charset="-128"/>
                  <a:cs typeface="+mn-cs"/>
                </a:rPr>
                <a:t>loss</a:t>
              </a:r>
            </a:p>
          </p:txBody>
        </p:sp>
        <p:sp>
          <p:nvSpPr>
            <p:cNvPr id="76820" name="Line 29"/>
            <p:cNvSpPr>
              <a:spLocks noChangeShapeType="1"/>
            </p:cNvSpPr>
            <p:nvPr/>
          </p:nvSpPr>
          <p:spPr bwMode="auto">
            <a:xfrm flipH="1">
              <a:off x="4608" y="1008"/>
              <a:ext cx="336" cy="9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lIns="90488" tIns="44450" rIns="90488" bIns="4445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grpSp>
      <p:sp>
        <p:nvSpPr>
          <p:cNvPr id="3" name="Slide Number Placeholder 2">
            <a:extLst>
              <a:ext uri="{FF2B5EF4-FFF2-40B4-BE49-F238E27FC236}">
                <a16:creationId xmlns:a16="http://schemas.microsoft.com/office/drawing/2014/main" id="{E75E62BA-9221-5049-A84C-5377E4CC242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575802E-658D-BD4C-8FD8-2A032DC3E1CD}" type="slidenum">
              <a:rPr kumimoji="0" lang="en-US" altLang="en-US" sz="1400" b="0" i="0" u="none" strike="noStrike" kern="1200" cap="none" spc="0" normalizeH="0" baseline="0" noProof="0" smtClean="0">
                <a:ln>
                  <a:noFill/>
                </a:ln>
                <a:solidFill>
                  <a:srgbClr val="000000"/>
                </a:solidFill>
                <a:effectLst/>
                <a:uLnTx/>
                <a:uFillTx/>
                <a:latin typeface="Times New Roman" charset="0"/>
                <a:ea typeface="ＭＳ Ｐゴシック"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45</a:t>
            </a:fld>
            <a:endParaRPr kumimoji="0" lang="en-US" altLang="en-US" sz="1400" b="0" i="0" u="none" strike="noStrike" kern="1200" cap="none" spc="0" normalizeH="0" baseline="0" noProof="0">
              <a:ln>
                <a:noFill/>
              </a:ln>
              <a:solidFill>
                <a:srgbClr val="000000"/>
              </a:solidFill>
              <a:effectLst/>
              <a:uLnTx/>
              <a:uFillTx/>
              <a:latin typeface="Times New Roman" charset="0"/>
              <a:ea typeface="ＭＳ Ｐゴシック" charset="-128"/>
              <a:cs typeface="+mn-cs"/>
            </a:endParaRPr>
          </a:p>
        </p:txBody>
      </p:sp>
    </p:spTree>
    <p:extLst>
      <p:ext uri="{BB962C8B-B14F-4D97-AF65-F5344CB8AC3E}">
        <p14:creationId xmlns:p14="http://schemas.microsoft.com/office/powerpoint/2010/main" val="327205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altLang="x-none" dirty="0">
                <a:ea typeface="ＭＳ Ｐゴシック" charset="-128"/>
              </a:rPr>
              <a:t>TCP Reliable Data Transfer</a:t>
            </a:r>
          </a:p>
        </p:txBody>
      </p:sp>
      <p:sp>
        <p:nvSpPr>
          <p:cNvPr id="150531" name="Rectangle 3"/>
          <p:cNvSpPr>
            <a:spLocks noGrp="1" noChangeArrowheads="1"/>
          </p:cNvSpPr>
          <p:nvPr>
            <p:ph type="body" sz="half" idx="1"/>
          </p:nvPr>
        </p:nvSpPr>
        <p:spPr>
          <a:xfrm>
            <a:off x="533400" y="1408113"/>
            <a:ext cx="3959225" cy="4781550"/>
          </a:xfrm>
        </p:spPr>
        <p:txBody>
          <a:bodyPr/>
          <a:lstStyle/>
          <a:p>
            <a:pPr>
              <a:lnSpc>
                <a:spcPct val="90000"/>
              </a:lnSpc>
              <a:buFont typeface="Wingdings" pitchFamily="2" charset="2"/>
              <a:buChar char="q"/>
            </a:pPr>
            <a:r>
              <a:rPr lang="en-US" altLang="x-none" sz="2400" dirty="0">
                <a:solidFill>
                  <a:srgbClr val="FF0000"/>
                </a:solidFill>
                <a:ea typeface="ＭＳ Ｐゴシック" charset="-128"/>
              </a:rPr>
              <a:t>Connection-oriented:</a:t>
            </a:r>
            <a:r>
              <a:rPr lang="en-US" altLang="x-none" sz="2400" dirty="0">
                <a:ea typeface="ＭＳ Ｐゴシック" charset="-128"/>
              </a:rPr>
              <a:t> </a:t>
            </a:r>
          </a:p>
          <a:p>
            <a:pPr lvl="1">
              <a:lnSpc>
                <a:spcPct val="90000"/>
              </a:lnSpc>
              <a:buFont typeface="Courier New" panose="02070309020205020404" pitchFamily="49" charset="0"/>
              <a:buChar char="o"/>
            </a:pPr>
            <a:r>
              <a:rPr lang="en-US" altLang="x-none" sz="2000" dirty="0">
                <a:ea typeface="ＭＳ Ｐゴシック" charset="-128"/>
              </a:rPr>
              <a:t>connection management</a:t>
            </a:r>
          </a:p>
          <a:p>
            <a:pPr lvl="2">
              <a:lnSpc>
                <a:spcPct val="90000"/>
              </a:lnSpc>
            </a:pPr>
            <a:r>
              <a:rPr lang="en-US" altLang="x-none" sz="1800" dirty="0">
                <a:ea typeface="ＭＳ Ｐゴシック" charset="-128"/>
              </a:rPr>
              <a:t>setup (exchange of control </a:t>
            </a:r>
            <a:r>
              <a:rPr lang="en-US" altLang="x-none" sz="1800" dirty="0" err="1">
                <a:ea typeface="ＭＳ Ｐゴシック" charset="-128"/>
              </a:rPr>
              <a:t>msgs</a:t>
            </a:r>
            <a:r>
              <a:rPr lang="en-US" altLang="x-none" sz="1800" dirty="0">
                <a:ea typeface="ＭＳ Ｐゴシック" charset="-128"/>
              </a:rPr>
              <a:t>) </a:t>
            </a:r>
            <a:r>
              <a:rPr lang="en-US" altLang="x-none" sz="1800" dirty="0" err="1">
                <a:ea typeface="ＭＳ Ｐゴシック" charset="-128"/>
              </a:rPr>
              <a:t>init</a:t>
            </a:r>
            <a:r>
              <a:rPr lang="ja-JP" altLang="en-US" sz="1800">
                <a:ea typeface="ＭＳ Ｐゴシック" charset="-128"/>
              </a:rPr>
              <a:t>’</a:t>
            </a:r>
            <a:r>
              <a:rPr lang="en-US" altLang="ja-JP" sz="1800" dirty="0">
                <a:ea typeface="ＭＳ Ｐゴシック" charset="-128"/>
              </a:rPr>
              <a:t>s sender, receiver state before data exchange</a:t>
            </a:r>
          </a:p>
          <a:p>
            <a:pPr lvl="2">
              <a:lnSpc>
                <a:spcPct val="90000"/>
              </a:lnSpc>
            </a:pPr>
            <a:r>
              <a:rPr lang="en-US" altLang="x-none" sz="1800" dirty="0">
                <a:ea typeface="ＭＳ Ｐゴシック" charset="-128"/>
              </a:rPr>
              <a:t>close</a:t>
            </a:r>
          </a:p>
          <a:p>
            <a:pPr>
              <a:lnSpc>
                <a:spcPct val="90000"/>
              </a:lnSpc>
              <a:buFont typeface="Wingdings" pitchFamily="2" charset="2"/>
              <a:buChar char="q"/>
            </a:pPr>
            <a:r>
              <a:rPr lang="en-US" altLang="x-none" sz="2400" dirty="0">
                <a:solidFill>
                  <a:srgbClr val="FF0000"/>
                </a:solidFill>
                <a:ea typeface="ＭＳ Ｐゴシック" charset="-128"/>
              </a:rPr>
              <a:t>Full duplex data:</a:t>
            </a:r>
            <a:endParaRPr lang="en-US" altLang="x-none" sz="2400" dirty="0">
              <a:ea typeface="ＭＳ Ｐゴシック" charset="-128"/>
            </a:endParaRPr>
          </a:p>
          <a:p>
            <a:pPr lvl="1">
              <a:lnSpc>
                <a:spcPct val="90000"/>
              </a:lnSpc>
              <a:buFont typeface="Courier New" panose="02070309020205020404" pitchFamily="49" charset="0"/>
              <a:buChar char="o"/>
            </a:pPr>
            <a:r>
              <a:rPr lang="en-US" altLang="x-none" sz="2000" dirty="0">
                <a:ea typeface="ＭＳ Ｐゴシック" charset="-128"/>
              </a:rPr>
              <a:t>bi-directional data flow in same connection</a:t>
            </a:r>
            <a:endParaRPr lang="en-US" altLang="x-none" sz="2000" dirty="0">
              <a:solidFill>
                <a:srgbClr val="FF0000"/>
              </a:solidFill>
              <a:ea typeface="ＭＳ Ｐゴシック" charset="-128"/>
            </a:endParaRPr>
          </a:p>
        </p:txBody>
      </p:sp>
      <p:sp>
        <p:nvSpPr>
          <p:cNvPr id="150532" name="Rectangle 4"/>
          <p:cNvSpPr>
            <a:spLocks noGrp="1" noChangeArrowheads="1"/>
          </p:cNvSpPr>
          <p:nvPr>
            <p:ph type="body" sz="half" idx="2"/>
          </p:nvPr>
        </p:nvSpPr>
        <p:spPr>
          <a:xfrm>
            <a:off x="4716463" y="1400175"/>
            <a:ext cx="4164012" cy="3500438"/>
          </a:xfrm>
        </p:spPr>
        <p:txBody>
          <a:bodyPr/>
          <a:lstStyle/>
          <a:p>
            <a:pPr>
              <a:lnSpc>
                <a:spcPct val="90000"/>
              </a:lnSpc>
              <a:buFont typeface="Wingdings" pitchFamily="2" charset="2"/>
              <a:buChar char="q"/>
            </a:pPr>
            <a:r>
              <a:rPr lang="en-US" altLang="zh-CN" sz="2400" dirty="0">
                <a:solidFill>
                  <a:srgbClr val="FF0000"/>
                </a:solidFill>
                <a:ea typeface="宋体" charset="-122"/>
              </a:rPr>
              <a:t>A s</a:t>
            </a:r>
            <a:r>
              <a:rPr lang="en-US" altLang="x-none" sz="2400" dirty="0">
                <a:solidFill>
                  <a:srgbClr val="FF0000"/>
                </a:solidFill>
                <a:ea typeface="ＭＳ Ｐゴシック" charset="-128"/>
              </a:rPr>
              <a:t>liding window protocol</a:t>
            </a:r>
            <a:endParaRPr lang="en-US" altLang="x-none" sz="2400" dirty="0">
              <a:ea typeface="ＭＳ Ｐゴシック" charset="-128"/>
            </a:endParaRPr>
          </a:p>
          <a:p>
            <a:pPr lvl="1">
              <a:lnSpc>
                <a:spcPct val="90000"/>
              </a:lnSpc>
              <a:buFont typeface="Courier New" panose="02070309020205020404" pitchFamily="49" charset="0"/>
              <a:buChar char="o"/>
            </a:pPr>
            <a:r>
              <a:rPr lang="en-US" altLang="zh-CN" sz="2000" dirty="0">
                <a:ea typeface="宋体" charset="-122"/>
              </a:rPr>
              <a:t>a</a:t>
            </a:r>
            <a:r>
              <a:rPr lang="en-US" altLang="x-none" sz="2000" dirty="0">
                <a:ea typeface="ＭＳ Ｐゴシック" charset="-128"/>
              </a:rPr>
              <a:t> combination of go-back-n and selective repeat:</a:t>
            </a:r>
          </a:p>
          <a:p>
            <a:pPr lvl="2">
              <a:lnSpc>
                <a:spcPct val="90000"/>
              </a:lnSpc>
            </a:pPr>
            <a:r>
              <a:rPr lang="en-US" altLang="x-none" sz="1800" dirty="0">
                <a:ea typeface="ＭＳ Ｐゴシック" charset="-128"/>
              </a:rPr>
              <a:t>send &amp; receive buffers</a:t>
            </a:r>
          </a:p>
          <a:p>
            <a:pPr lvl="2">
              <a:lnSpc>
                <a:spcPct val="90000"/>
              </a:lnSpc>
            </a:pPr>
            <a:r>
              <a:rPr lang="en-US" altLang="x-none" sz="1800" dirty="0">
                <a:ea typeface="ＭＳ Ｐゴシック" charset="-128"/>
              </a:rPr>
              <a:t>cumulative acks</a:t>
            </a:r>
          </a:p>
          <a:p>
            <a:pPr lvl="2">
              <a:lnSpc>
                <a:spcPct val="90000"/>
              </a:lnSpc>
            </a:pPr>
            <a:r>
              <a:rPr lang="en-US" altLang="x-none" sz="1800" dirty="0">
                <a:ea typeface="ＭＳ Ｐゴシック" charset="-128"/>
              </a:rPr>
              <a:t>TCP uses a single retransmission timer</a:t>
            </a:r>
          </a:p>
          <a:p>
            <a:pPr lvl="2">
              <a:lnSpc>
                <a:spcPct val="90000"/>
              </a:lnSpc>
            </a:pPr>
            <a:r>
              <a:rPr lang="en-US" altLang="x-none" sz="1800" dirty="0">
                <a:ea typeface="ＭＳ Ｐゴシック" charset="-128"/>
              </a:rPr>
              <a:t>do not retransmit all packets upon timeout</a:t>
            </a:r>
          </a:p>
        </p:txBody>
      </p:sp>
      <p:graphicFrame>
        <p:nvGraphicFramePr>
          <p:cNvPr id="150533" name="Object 2"/>
          <p:cNvGraphicFramePr>
            <a:graphicFrameLocks noChangeAspect="1"/>
          </p:cNvGraphicFramePr>
          <p:nvPr/>
        </p:nvGraphicFramePr>
        <p:xfrm>
          <a:off x="1517650" y="4932363"/>
          <a:ext cx="6026150" cy="1023937"/>
        </p:xfrm>
        <a:graphic>
          <a:graphicData uri="http://schemas.openxmlformats.org/presentationml/2006/ole">
            <mc:AlternateContent xmlns:mc="http://schemas.openxmlformats.org/markup-compatibility/2006">
              <mc:Choice xmlns:v="urn:schemas-microsoft-com:vml" Requires="v">
                <p:oleObj spid="_x0000_s175110" name="VISIO" r:id="rId4" imgW="6604000" imgH="1117600" progId="Visio.Drawing.5">
                  <p:embed/>
                </p:oleObj>
              </mc:Choice>
              <mc:Fallback>
                <p:oleObj name="VISIO" r:id="rId4" imgW="6604000" imgH="1117600" progId="Visio.Drawing.5">
                  <p:embed/>
                  <p:pic>
                    <p:nvPicPr>
                      <p:cNvPr id="150533"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7650" y="4932363"/>
                        <a:ext cx="6026150" cy="1023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 name="Slide Number Placeholder 1">
            <a:extLst>
              <a:ext uri="{FF2B5EF4-FFF2-40B4-BE49-F238E27FC236}">
                <a16:creationId xmlns:a16="http://schemas.microsoft.com/office/drawing/2014/main" id="{EF343213-465C-3C43-A7C3-6633D3C33790}"/>
              </a:ext>
            </a:extLst>
          </p:cNvPr>
          <p:cNvSpPr>
            <a:spLocks noGrp="1"/>
          </p:cNvSpPr>
          <p:nvPr>
            <p:ph type="sldNum" sz="quarter" idx="12"/>
          </p:nvPr>
        </p:nvSpPr>
        <p:spPr/>
        <p:txBody>
          <a:bodyPr/>
          <a:lstStyle/>
          <a:p>
            <a:fld id="{CC730498-AE79-BE45-96D5-B15E75DF3F04}" type="slidenum">
              <a:rPr lang="en-US" altLang="x-none" smtClean="0"/>
              <a:pPr/>
              <a:t>5</a:t>
            </a:fld>
            <a:endParaRPr lang="en-US" altLang="x-none"/>
          </a:p>
        </p:txBody>
      </p:sp>
    </p:spTree>
    <p:extLst>
      <p:ext uri="{BB962C8B-B14F-4D97-AF65-F5344CB8AC3E}">
        <p14:creationId xmlns:p14="http://schemas.microsoft.com/office/powerpoint/2010/main" val="702280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altLang="x-none">
                <a:ea typeface="ＭＳ Ｐゴシック" charset="-128"/>
              </a:rPr>
              <a:t>Flow Control</a:t>
            </a:r>
          </a:p>
        </p:txBody>
      </p:sp>
      <p:sp>
        <p:nvSpPr>
          <p:cNvPr id="154627" name="Rectangle 3"/>
          <p:cNvSpPr>
            <a:spLocks noGrp="1" noChangeArrowheads="1"/>
          </p:cNvSpPr>
          <p:nvPr>
            <p:ph type="body" sz="half" idx="1"/>
          </p:nvPr>
        </p:nvSpPr>
        <p:spPr>
          <a:xfrm>
            <a:off x="533400" y="1600200"/>
            <a:ext cx="3959225" cy="1331913"/>
          </a:xfrm>
        </p:spPr>
        <p:txBody>
          <a:bodyPr/>
          <a:lstStyle/>
          <a:p>
            <a:pPr>
              <a:buFont typeface="Wingdings" pitchFamily="2" charset="2"/>
              <a:buChar char="q"/>
            </a:pPr>
            <a:r>
              <a:rPr lang="en-US" altLang="x-none" sz="2400" dirty="0">
                <a:ea typeface="ＭＳ Ｐゴシック" charset="-128"/>
              </a:rPr>
              <a:t>receive side of a connection has a receive buffer:</a:t>
            </a:r>
          </a:p>
        </p:txBody>
      </p:sp>
      <p:sp>
        <p:nvSpPr>
          <p:cNvPr id="154628" name="Rectangle 4"/>
          <p:cNvSpPr>
            <a:spLocks noGrp="1" noChangeArrowheads="1"/>
          </p:cNvSpPr>
          <p:nvPr>
            <p:ph type="body" sz="half" idx="2"/>
          </p:nvPr>
        </p:nvSpPr>
        <p:spPr>
          <a:xfrm>
            <a:off x="5029200" y="3276600"/>
            <a:ext cx="3810000" cy="2895600"/>
          </a:xfrm>
        </p:spPr>
        <p:txBody>
          <a:bodyPr/>
          <a:lstStyle/>
          <a:p>
            <a:pPr>
              <a:buFont typeface="Wingdings" pitchFamily="2" charset="2"/>
              <a:buChar char="q"/>
            </a:pPr>
            <a:r>
              <a:rPr lang="en-US" altLang="x-none" sz="2400" dirty="0">
                <a:ea typeface="ＭＳ Ｐゴシック" charset="-128"/>
              </a:rPr>
              <a:t>speed-matching service: matching the send rate to the receiving app</a:t>
            </a:r>
            <a:r>
              <a:rPr lang="ja-JP" altLang="en-US" sz="2400">
                <a:ea typeface="ＭＳ Ｐゴシック" charset="-128"/>
              </a:rPr>
              <a:t>’</a:t>
            </a:r>
            <a:r>
              <a:rPr lang="en-US" altLang="ja-JP" sz="2400" dirty="0">
                <a:ea typeface="ＭＳ Ｐゴシック" charset="-128"/>
              </a:rPr>
              <a:t>s drain rate</a:t>
            </a:r>
            <a:endParaRPr lang="en-US" altLang="x-none" sz="2400" dirty="0">
              <a:ea typeface="ＭＳ Ｐゴシック" charset="-128"/>
            </a:endParaRPr>
          </a:p>
        </p:txBody>
      </p:sp>
      <p:pic>
        <p:nvPicPr>
          <p:cNvPr id="154629" name="Picture 5" descr="rcvw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971800"/>
            <a:ext cx="4800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0" name="Rectangle 6"/>
          <p:cNvSpPr>
            <a:spLocks noChangeArrowheads="1"/>
          </p:cNvSpPr>
          <p:nvPr/>
        </p:nvSpPr>
        <p:spPr bwMode="auto">
          <a:xfrm>
            <a:off x="457200" y="4953000"/>
            <a:ext cx="3810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Wingdings" pitchFamily="2" charset="2"/>
              <a:buChar char="q"/>
            </a:pPr>
            <a:r>
              <a:rPr lang="en-US" altLang="x-none" sz="2400" dirty="0">
                <a:solidFill>
                  <a:srgbClr val="000000"/>
                </a:solidFill>
              </a:rPr>
              <a:t>app process may be slow at reading from buffer</a:t>
            </a:r>
          </a:p>
        </p:txBody>
      </p:sp>
      <p:grpSp>
        <p:nvGrpSpPr>
          <p:cNvPr id="154631" name="Group 7"/>
          <p:cNvGrpSpPr>
            <a:grpSpLocks/>
          </p:cNvGrpSpPr>
          <p:nvPr/>
        </p:nvGrpSpPr>
        <p:grpSpPr bwMode="auto">
          <a:xfrm>
            <a:off x="5181600" y="1066800"/>
            <a:ext cx="3057525" cy="1692275"/>
            <a:chOff x="564" y="803"/>
            <a:chExt cx="1926" cy="1066"/>
          </a:xfrm>
        </p:grpSpPr>
        <p:sp>
          <p:nvSpPr>
            <p:cNvPr id="154632" name="Rectangle 8"/>
            <p:cNvSpPr>
              <a:spLocks noChangeArrowheads="1"/>
            </p:cNvSpPr>
            <p:nvPr/>
          </p:nvSpPr>
          <p:spPr bwMode="auto">
            <a:xfrm>
              <a:off x="564" y="948"/>
              <a:ext cx="1926" cy="900"/>
            </a:xfrm>
            <a:prstGeom prst="rect">
              <a:avLst/>
            </a:prstGeom>
            <a:solidFill>
              <a:srgbClr val="FFFFFF"/>
            </a:solidFill>
            <a:ln w="28575">
              <a:solidFill>
                <a:srgbClr val="FF0000"/>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54633" name="Text Box 9"/>
            <p:cNvSpPr txBox="1">
              <a:spLocks noChangeArrowheads="1"/>
            </p:cNvSpPr>
            <p:nvPr/>
          </p:nvSpPr>
          <p:spPr bwMode="auto">
            <a:xfrm>
              <a:off x="618" y="1043"/>
              <a:ext cx="1809"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sender won</a:t>
              </a:r>
              <a:r>
                <a:rPr lang="ja-JP" altLang="en-US" sz="2000">
                  <a:solidFill>
                    <a:srgbClr val="000000"/>
                  </a:solidFill>
                </a:rPr>
                <a:t>’</a:t>
              </a:r>
              <a:r>
                <a:rPr lang="en-US" altLang="ja-JP" sz="2000">
                  <a:solidFill>
                    <a:srgbClr val="000000"/>
                  </a:solidFill>
                </a:rPr>
                <a:t>t overflow</a:t>
              </a:r>
            </a:p>
            <a:p>
              <a:pPr algn="ctr">
                <a:spcBef>
                  <a:spcPct val="0"/>
                </a:spcBef>
                <a:buClrTx/>
                <a:buSzTx/>
                <a:buFontTx/>
                <a:buNone/>
              </a:pPr>
              <a:r>
                <a:rPr lang="en-US" altLang="x-none" sz="2000">
                  <a:solidFill>
                    <a:srgbClr val="000000"/>
                  </a:solidFill>
                </a:rPr>
                <a:t>receiver</a:t>
              </a:r>
              <a:r>
                <a:rPr lang="ja-JP" altLang="en-US" sz="2000">
                  <a:solidFill>
                    <a:srgbClr val="000000"/>
                  </a:solidFill>
                </a:rPr>
                <a:t>’</a:t>
              </a:r>
              <a:r>
                <a:rPr lang="en-US" altLang="ja-JP" sz="2000">
                  <a:solidFill>
                    <a:srgbClr val="000000"/>
                  </a:solidFill>
                </a:rPr>
                <a:t>s buffer by</a:t>
              </a:r>
            </a:p>
            <a:p>
              <a:pPr algn="ctr">
                <a:spcBef>
                  <a:spcPct val="0"/>
                </a:spcBef>
                <a:buClrTx/>
                <a:buSzTx/>
                <a:buFontTx/>
                <a:buNone/>
              </a:pPr>
              <a:r>
                <a:rPr lang="en-US" altLang="x-none" sz="2000">
                  <a:solidFill>
                    <a:srgbClr val="000000"/>
                  </a:solidFill>
                </a:rPr>
                <a:t>transmitting too much,</a:t>
              </a:r>
            </a:p>
            <a:p>
              <a:pPr algn="ctr">
                <a:spcBef>
                  <a:spcPct val="0"/>
                </a:spcBef>
                <a:buClrTx/>
                <a:buSzTx/>
                <a:buFontTx/>
                <a:buNone/>
              </a:pPr>
              <a:r>
                <a:rPr lang="en-US" altLang="x-none" sz="2000">
                  <a:solidFill>
                    <a:srgbClr val="000000"/>
                  </a:solidFill>
                </a:rPr>
                <a:t> too fast</a:t>
              </a:r>
              <a:endParaRPr lang="en-US" altLang="x-none" sz="1000">
                <a:solidFill>
                  <a:srgbClr val="000000"/>
                </a:solidFill>
                <a:latin typeface="Times New Roman" charset="0"/>
              </a:endParaRPr>
            </a:p>
          </p:txBody>
        </p:sp>
        <p:grpSp>
          <p:nvGrpSpPr>
            <p:cNvPr id="154634" name="Group 10"/>
            <p:cNvGrpSpPr>
              <a:grpSpLocks/>
            </p:cNvGrpSpPr>
            <p:nvPr/>
          </p:nvGrpSpPr>
          <p:grpSpPr bwMode="auto">
            <a:xfrm>
              <a:off x="604" y="803"/>
              <a:ext cx="1193" cy="288"/>
              <a:chOff x="3448" y="305"/>
              <a:chExt cx="1193" cy="288"/>
            </a:xfrm>
          </p:grpSpPr>
          <p:sp>
            <p:nvSpPr>
              <p:cNvPr id="154635" name="Rectangle 11"/>
              <p:cNvSpPr>
                <a:spLocks noChangeArrowheads="1"/>
              </p:cNvSpPr>
              <p:nvPr/>
            </p:nvSpPr>
            <p:spPr bwMode="auto">
              <a:xfrm>
                <a:off x="3486" y="330"/>
                <a:ext cx="1134" cy="22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54636" name="Text Box 12"/>
              <p:cNvSpPr txBox="1">
                <a:spLocks noChangeArrowheads="1"/>
              </p:cNvSpPr>
              <p:nvPr/>
            </p:nvSpPr>
            <p:spPr bwMode="auto">
              <a:xfrm>
                <a:off x="3448" y="305"/>
                <a:ext cx="119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400">
                    <a:solidFill>
                      <a:srgbClr val="FF0000"/>
                    </a:solidFill>
                  </a:rPr>
                  <a:t>flow control</a:t>
                </a:r>
                <a:endParaRPr lang="en-US" altLang="x-none" sz="1000">
                  <a:solidFill>
                    <a:srgbClr val="000000"/>
                  </a:solidFill>
                  <a:latin typeface="Times New Roman" charset="0"/>
                </a:endParaRPr>
              </a:p>
            </p:txBody>
          </p:sp>
        </p:grpSp>
      </p:grpSp>
      <p:sp>
        <p:nvSpPr>
          <p:cNvPr id="2" name="Slide Number Placeholder 1">
            <a:extLst>
              <a:ext uri="{FF2B5EF4-FFF2-40B4-BE49-F238E27FC236}">
                <a16:creationId xmlns:a16="http://schemas.microsoft.com/office/drawing/2014/main" id="{30E5BC4E-15E0-674D-B006-14E014BF010D}"/>
              </a:ext>
            </a:extLst>
          </p:cNvPr>
          <p:cNvSpPr>
            <a:spLocks noGrp="1"/>
          </p:cNvSpPr>
          <p:nvPr>
            <p:ph type="sldNum" sz="quarter" idx="12"/>
          </p:nvPr>
        </p:nvSpPr>
        <p:spPr/>
        <p:txBody>
          <a:bodyPr/>
          <a:lstStyle/>
          <a:p>
            <a:fld id="{CC730498-AE79-BE45-96D5-B15E75DF3F04}" type="slidenum">
              <a:rPr lang="en-US" altLang="x-none" smtClean="0"/>
              <a:pPr/>
              <a:t>6</a:t>
            </a:fld>
            <a:endParaRPr lang="en-US" altLang="x-none"/>
          </a:p>
        </p:txBody>
      </p:sp>
    </p:spTree>
    <p:extLst>
      <p:ext uri="{BB962C8B-B14F-4D97-AF65-F5344CB8AC3E}">
        <p14:creationId xmlns:p14="http://schemas.microsoft.com/office/powerpoint/2010/main" val="1522770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544513" y="228600"/>
            <a:ext cx="8020050" cy="1143000"/>
          </a:xfrm>
        </p:spPr>
        <p:txBody>
          <a:bodyPr/>
          <a:lstStyle/>
          <a:p>
            <a:r>
              <a:rPr lang="en-US" altLang="x-none">
                <a:ea typeface="ＭＳ Ｐゴシック" charset="-128"/>
              </a:rPr>
              <a:t>TCP Flow Control: How it Works</a:t>
            </a:r>
          </a:p>
        </p:txBody>
      </p:sp>
      <p:sp>
        <p:nvSpPr>
          <p:cNvPr id="156675" name="Rectangle 3"/>
          <p:cNvSpPr>
            <a:spLocks noGrp="1" noChangeArrowheads="1"/>
          </p:cNvSpPr>
          <p:nvPr>
            <p:ph type="body" sz="half" idx="1"/>
          </p:nvPr>
        </p:nvSpPr>
        <p:spPr>
          <a:xfrm>
            <a:off x="533400" y="3324225"/>
            <a:ext cx="4513263" cy="3057525"/>
          </a:xfrm>
        </p:spPr>
        <p:txBody>
          <a:bodyPr/>
          <a:lstStyle/>
          <a:p>
            <a:pPr>
              <a:buFont typeface="Wingdings" pitchFamily="2" charset="2"/>
              <a:buChar char="q"/>
            </a:pPr>
            <a:r>
              <a:rPr lang="en-US" altLang="x-none" sz="2400" dirty="0">
                <a:ea typeface="ＭＳ Ｐゴシック" charset="-128"/>
              </a:rPr>
              <a:t>spare room in buffer</a:t>
            </a:r>
            <a:endParaRPr lang="en-US" altLang="x-none" sz="2400" dirty="0">
              <a:latin typeface="Courier New" charset="0"/>
              <a:ea typeface="ＭＳ Ｐゴシック" charset="-128"/>
            </a:endParaRPr>
          </a:p>
          <a:p>
            <a:pPr>
              <a:buFont typeface="ZapfDingbats" charset="0"/>
              <a:buNone/>
            </a:pPr>
            <a:r>
              <a:rPr lang="en-US" altLang="x-none" sz="2000" b="1" dirty="0">
                <a:latin typeface="Courier New" charset="0"/>
                <a:ea typeface="ＭＳ Ｐゴシック" charset="-128"/>
              </a:rPr>
              <a:t>= </a:t>
            </a:r>
            <a:r>
              <a:rPr lang="en-US" altLang="x-none" sz="2000" b="1" dirty="0" err="1">
                <a:solidFill>
                  <a:srgbClr val="FF0000"/>
                </a:solidFill>
                <a:latin typeface="Courier New" charset="0"/>
                <a:ea typeface="ＭＳ Ｐゴシック" charset="-128"/>
              </a:rPr>
              <a:t>RcvWindow</a:t>
            </a:r>
            <a:endParaRPr lang="en-US" altLang="x-none" sz="2000" b="1" dirty="0">
              <a:latin typeface="Courier New" charset="0"/>
              <a:ea typeface="ＭＳ Ｐゴシック" charset="-128"/>
            </a:endParaRPr>
          </a:p>
        </p:txBody>
      </p:sp>
      <p:pic>
        <p:nvPicPr>
          <p:cNvPr id="156676" name="Picture 4" descr="rcvw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 y="1404938"/>
            <a:ext cx="4624388" cy="168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677" name="Rectangle 5"/>
          <p:cNvSpPr>
            <a:spLocks noChangeArrowheads="1"/>
          </p:cNvSpPr>
          <p:nvPr/>
        </p:nvSpPr>
        <p:spPr bwMode="auto">
          <a:xfrm>
            <a:off x="4810125" y="1300163"/>
            <a:ext cx="4079875" cy="5262562"/>
          </a:xfrm>
          <a:prstGeom prst="rect">
            <a:avLst/>
          </a:prstGeom>
          <a:solidFill>
            <a:schemeClr val="accent2"/>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56678" name="Rectangle 6"/>
          <p:cNvSpPr>
            <a:spLocks noChangeArrowheads="1"/>
          </p:cNvSpPr>
          <p:nvPr/>
        </p:nvSpPr>
        <p:spPr bwMode="auto">
          <a:xfrm>
            <a:off x="4721225" y="1427163"/>
            <a:ext cx="4079875" cy="5241925"/>
          </a:xfrm>
          <a:prstGeom prst="rect">
            <a:avLst/>
          </a:prstGeom>
          <a:solidFill>
            <a:schemeClr val="bg1"/>
          </a:solidFill>
          <a:ln w="19050">
            <a:solidFill>
              <a:schemeClr val="tx1"/>
            </a:solidFill>
            <a:miter lim="800000"/>
            <a:headEnd/>
            <a:tailEnd/>
          </a:ln>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56679" name="Text Box 7"/>
          <p:cNvSpPr txBox="1">
            <a:spLocks noChangeArrowheads="1"/>
          </p:cNvSpPr>
          <p:nvPr/>
        </p:nvSpPr>
        <p:spPr bwMode="auto">
          <a:xfrm>
            <a:off x="4808538" y="1389063"/>
            <a:ext cx="18430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source port #</a:t>
            </a:r>
            <a:endParaRPr lang="en-US" altLang="x-none" sz="2400">
              <a:solidFill>
                <a:srgbClr val="000000"/>
              </a:solidFill>
              <a:latin typeface="Times New Roman" charset="0"/>
            </a:endParaRPr>
          </a:p>
        </p:txBody>
      </p:sp>
      <p:sp>
        <p:nvSpPr>
          <p:cNvPr id="156680" name="Text Box 8"/>
          <p:cNvSpPr txBox="1">
            <a:spLocks noChangeArrowheads="1"/>
          </p:cNvSpPr>
          <p:nvPr/>
        </p:nvSpPr>
        <p:spPr bwMode="auto">
          <a:xfrm>
            <a:off x="6954838" y="1395413"/>
            <a:ext cx="1593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dest port #</a:t>
            </a:r>
            <a:endParaRPr lang="en-US" altLang="x-none" sz="1800">
              <a:solidFill>
                <a:srgbClr val="000000"/>
              </a:solidFill>
              <a:latin typeface="Times New Roman" charset="0"/>
            </a:endParaRPr>
          </a:p>
        </p:txBody>
      </p:sp>
      <p:sp>
        <p:nvSpPr>
          <p:cNvPr id="156681" name="Line 9"/>
          <p:cNvSpPr>
            <a:spLocks noChangeShapeType="1"/>
          </p:cNvSpPr>
          <p:nvPr/>
        </p:nvSpPr>
        <p:spPr bwMode="auto">
          <a:xfrm>
            <a:off x="4724400" y="1835150"/>
            <a:ext cx="4075113" cy="63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82" name="Line 10"/>
          <p:cNvSpPr>
            <a:spLocks noChangeShapeType="1"/>
          </p:cNvSpPr>
          <p:nvPr/>
        </p:nvSpPr>
        <p:spPr bwMode="auto">
          <a:xfrm flipV="1">
            <a:off x="4718050" y="2249488"/>
            <a:ext cx="407987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83" name="Line 11"/>
          <p:cNvSpPr>
            <a:spLocks noChangeShapeType="1"/>
          </p:cNvSpPr>
          <p:nvPr/>
        </p:nvSpPr>
        <p:spPr bwMode="auto">
          <a:xfrm flipV="1">
            <a:off x="6727825" y="1427163"/>
            <a:ext cx="0" cy="42703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84" name="Text Box 12"/>
          <p:cNvSpPr txBox="1">
            <a:spLocks noChangeArrowheads="1"/>
          </p:cNvSpPr>
          <p:nvPr/>
        </p:nvSpPr>
        <p:spPr bwMode="auto">
          <a:xfrm>
            <a:off x="5780088" y="4641850"/>
            <a:ext cx="2128837"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application</a:t>
            </a:r>
          </a:p>
          <a:p>
            <a:pPr algn="ctr">
              <a:spcBef>
                <a:spcPct val="0"/>
              </a:spcBef>
              <a:buClrTx/>
              <a:buSzTx/>
              <a:buFontTx/>
              <a:buNone/>
            </a:pPr>
            <a:r>
              <a:rPr lang="en-US" altLang="x-none" sz="2000">
                <a:solidFill>
                  <a:srgbClr val="000000"/>
                </a:solidFill>
              </a:rPr>
              <a:t>data </a:t>
            </a:r>
          </a:p>
          <a:p>
            <a:pPr algn="ctr">
              <a:spcBef>
                <a:spcPct val="0"/>
              </a:spcBef>
              <a:buClrTx/>
              <a:buSzTx/>
              <a:buFontTx/>
              <a:buNone/>
            </a:pPr>
            <a:r>
              <a:rPr lang="en-US" altLang="x-none" sz="2000">
                <a:solidFill>
                  <a:srgbClr val="000000"/>
                </a:solidFill>
              </a:rPr>
              <a:t>(variable length)</a:t>
            </a:r>
            <a:endParaRPr lang="en-US" altLang="x-none" sz="2400">
              <a:solidFill>
                <a:srgbClr val="000000"/>
              </a:solidFill>
              <a:latin typeface="Times New Roman" charset="0"/>
            </a:endParaRPr>
          </a:p>
        </p:txBody>
      </p:sp>
      <p:sp>
        <p:nvSpPr>
          <p:cNvPr id="156685" name="Text Box 13"/>
          <p:cNvSpPr txBox="1">
            <a:spLocks noChangeArrowheads="1"/>
          </p:cNvSpPr>
          <p:nvPr/>
        </p:nvSpPr>
        <p:spPr bwMode="auto">
          <a:xfrm>
            <a:off x="5375275" y="1814513"/>
            <a:ext cx="2566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sequence number</a:t>
            </a:r>
            <a:endParaRPr lang="en-US" altLang="x-none" sz="2400">
              <a:solidFill>
                <a:srgbClr val="000000"/>
              </a:solidFill>
              <a:latin typeface="Times New Roman" charset="0"/>
            </a:endParaRPr>
          </a:p>
        </p:txBody>
      </p:sp>
      <p:sp>
        <p:nvSpPr>
          <p:cNvPr id="156686" name="Line 14"/>
          <p:cNvSpPr>
            <a:spLocks noChangeShapeType="1"/>
          </p:cNvSpPr>
          <p:nvPr/>
        </p:nvSpPr>
        <p:spPr bwMode="auto">
          <a:xfrm flipV="1">
            <a:off x="4727575" y="2665413"/>
            <a:ext cx="407987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87" name="Text Box 15"/>
          <p:cNvSpPr txBox="1">
            <a:spLocks noChangeArrowheads="1"/>
          </p:cNvSpPr>
          <p:nvPr/>
        </p:nvSpPr>
        <p:spPr bwMode="auto">
          <a:xfrm>
            <a:off x="4962525" y="2249488"/>
            <a:ext cx="35194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acknowledgement number</a:t>
            </a:r>
            <a:endParaRPr lang="en-US" altLang="x-none" sz="2000">
              <a:solidFill>
                <a:srgbClr val="000000"/>
              </a:solidFill>
              <a:latin typeface="Times New Roman" charset="0"/>
            </a:endParaRPr>
          </a:p>
        </p:txBody>
      </p:sp>
      <p:sp>
        <p:nvSpPr>
          <p:cNvPr id="156688" name="Line 16"/>
          <p:cNvSpPr>
            <a:spLocks noChangeShapeType="1"/>
          </p:cNvSpPr>
          <p:nvPr/>
        </p:nvSpPr>
        <p:spPr bwMode="auto">
          <a:xfrm flipV="1">
            <a:off x="4722813" y="3097213"/>
            <a:ext cx="407987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89" name="Line 17"/>
          <p:cNvSpPr>
            <a:spLocks noChangeShapeType="1"/>
          </p:cNvSpPr>
          <p:nvPr/>
        </p:nvSpPr>
        <p:spPr bwMode="auto">
          <a:xfrm flipV="1">
            <a:off x="4718050" y="3522663"/>
            <a:ext cx="407987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90" name="Line 18"/>
          <p:cNvSpPr>
            <a:spLocks noChangeShapeType="1"/>
          </p:cNvSpPr>
          <p:nvPr/>
        </p:nvSpPr>
        <p:spPr bwMode="auto">
          <a:xfrm flipV="1">
            <a:off x="4718050" y="4135438"/>
            <a:ext cx="4079875"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91" name="Line 19"/>
          <p:cNvSpPr>
            <a:spLocks noChangeShapeType="1"/>
          </p:cNvSpPr>
          <p:nvPr/>
        </p:nvSpPr>
        <p:spPr bwMode="auto">
          <a:xfrm flipH="1" flipV="1">
            <a:off x="6742113" y="2668588"/>
            <a:ext cx="4762" cy="8493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92" name="Text Box 20"/>
          <p:cNvSpPr txBox="1">
            <a:spLocks noChangeArrowheads="1"/>
          </p:cNvSpPr>
          <p:nvPr/>
        </p:nvSpPr>
        <p:spPr bwMode="auto">
          <a:xfrm>
            <a:off x="6778625" y="2678113"/>
            <a:ext cx="1944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FF0000"/>
                </a:solidFill>
              </a:rPr>
              <a:t>rcvr window size</a:t>
            </a:r>
            <a:endParaRPr lang="en-US" altLang="x-none" sz="1800">
              <a:solidFill>
                <a:srgbClr val="FF0000"/>
              </a:solidFill>
              <a:latin typeface="Times New Roman" charset="0"/>
            </a:endParaRPr>
          </a:p>
        </p:txBody>
      </p:sp>
      <p:sp>
        <p:nvSpPr>
          <p:cNvPr id="156693" name="Text Box 21"/>
          <p:cNvSpPr txBox="1">
            <a:spLocks noChangeArrowheads="1"/>
          </p:cNvSpPr>
          <p:nvPr/>
        </p:nvSpPr>
        <p:spPr bwMode="auto">
          <a:xfrm>
            <a:off x="6894513" y="3108325"/>
            <a:ext cx="18415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000000"/>
                </a:solidFill>
              </a:rPr>
              <a:t>ptr urgent data</a:t>
            </a:r>
            <a:endParaRPr lang="en-US" altLang="x-none" sz="1800">
              <a:solidFill>
                <a:srgbClr val="000000"/>
              </a:solidFill>
              <a:latin typeface="Times New Roman" charset="0"/>
            </a:endParaRPr>
          </a:p>
        </p:txBody>
      </p:sp>
      <p:sp>
        <p:nvSpPr>
          <p:cNvPr id="156694" name="Text Box 22"/>
          <p:cNvSpPr txBox="1">
            <a:spLocks noChangeArrowheads="1"/>
          </p:cNvSpPr>
          <p:nvPr/>
        </p:nvSpPr>
        <p:spPr bwMode="auto">
          <a:xfrm>
            <a:off x="5124450" y="3087688"/>
            <a:ext cx="12080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000000"/>
                </a:solidFill>
              </a:rPr>
              <a:t>checksum</a:t>
            </a:r>
            <a:endParaRPr lang="en-US" altLang="x-none" sz="1800">
              <a:solidFill>
                <a:srgbClr val="000000"/>
              </a:solidFill>
              <a:latin typeface="Times New Roman" charset="0"/>
            </a:endParaRPr>
          </a:p>
        </p:txBody>
      </p:sp>
      <p:sp>
        <p:nvSpPr>
          <p:cNvPr id="156695" name="Text Box 23"/>
          <p:cNvSpPr txBox="1">
            <a:spLocks noChangeArrowheads="1"/>
          </p:cNvSpPr>
          <p:nvPr/>
        </p:nvSpPr>
        <p:spPr bwMode="auto">
          <a:xfrm>
            <a:off x="6502400" y="2709863"/>
            <a:ext cx="3095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F</a:t>
            </a:r>
            <a:endParaRPr lang="en-US" altLang="x-none" sz="2400">
              <a:solidFill>
                <a:srgbClr val="000000"/>
              </a:solidFill>
              <a:latin typeface="Times New Roman" charset="0"/>
            </a:endParaRPr>
          </a:p>
        </p:txBody>
      </p:sp>
      <p:sp>
        <p:nvSpPr>
          <p:cNvPr id="156696" name="Line 24"/>
          <p:cNvSpPr>
            <a:spLocks noChangeShapeType="1"/>
          </p:cNvSpPr>
          <p:nvPr/>
        </p:nvSpPr>
        <p:spPr bwMode="auto">
          <a:xfrm flipV="1">
            <a:off x="6580188" y="2659063"/>
            <a:ext cx="0" cy="427037"/>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97" name="Line 25"/>
          <p:cNvSpPr>
            <a:spLocks noChangeShapeType="1"/>
          </p:cNvSpPr>
          <p:nvPr/>
        </p:nvSpPr>
        <p:spPr bwMode="auto">
          <a:xfrm flipV="1">
            <a:off x="6413500" y="2663825"/>
            <a:ext cx="0" cy="42703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98" name="Line 26"/>
          <p:cNvSpPr>
            <a:spLocks noChangeShapeType="1"/>
          </p:cNvSpPr>
          <p:nvPr/>
        </p:nvSpPr>
        <p:spPr bwMode="auto">
          <a:xfrm flipV="1">
            <a:off x="6240463" y="2663825"/>
            <a:ext cx="0" cy="42703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699" name="Line 27"/>
          <p:cNvSpPr>
            <a:spLocks noChangeShapeType="1"/>
          </p:cNvSpPr>
          <p:nvPr/>
        </p:nvSpPr>
        <p:spPr bwMode="auto">
          <a:xfrm flipV="1">
            <a:off x="6073775" y="2668588"/>
            <a:ext cx="0" cy="428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700" name="Line 28"/>
          <p:cNvSpPr>
            <a:spLocks noChangeShapeType="1"/>
          </p:cNvSpPr>
          <p:nvPr/>
        </p:nvSpPr>
        <p:spPr bwMode="auto">
          <a:xfrm flipV="1">
            <a:off x="5911850" y="2663825"/>
            <a:ext cx="0" cy="42703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701" name="Line 29"/>
          <p:cNvSpPr>
            <a:spLocks noChangeShapeType="1"/>
          </p:cNvSpPr>
          <p:nvPr/>
        </p:nvSpPr>
        <p:spPr bwMode="auto">
          <a:xfrm flipV="1">
            <a:off x="5734050" y="2673350"/>
            <a:ext cx="0" cy="4286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702" name="Text Box 30"/>
          <p:cNvSpPr txBox="1">
            <a:spLocks noChangeArrowheads="1"/>
          </p:cNvSpPr>
          <p:nvPr/>
        </p:nvSpPr>
        <p:spPr bwMode="auto">
          <a:xfrm>
            <a:off x="6327775" y="2703513"/>
            <a:ext cx="3254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S</a:t>
            </a:r>
            <a:endParaRPr lang="en-US" altLang="x-none" sz="2400">
              <a:solidFill>
                <a:srgbClr val="000000"/>
              </a:solidFill>
              <a:latin typeface="Times New Roman" charset="0"/>
            </a:endParaRPr>
          </a:p>
        </p:txBody>
      </p:sp>
      <p:sp>
        <p:nvSpPr>
          <p:cNvPr id="156703" name="Text Box 31"/>
          <p:cNvSpPr txBox="1">
            <a:spLocks noChangeArrowheads="1"/>
          </p:cNvSpPr>
          <p:nvPr/>
        </p:nvSpPr>
        <p:spPr bwMode="auto">
          <a:xfrm>
            <a:off x="6162675" y="2703513"/>
            <a:ext cx="3095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R</a:t>
            </a:r>
            <a:endParaRPr lang="en-US" altLang="x-none" sz="2400">
              <a:solidFill>
                <a:srgbClr val="000000"/>
              </a:solidFill>
              <a:latin typeface="Times New Roman" charset="0"/>
            </a:endParaRPr>
          </a:p>
        </p:txBody>
      </p:sp>
      <p:sp>
        <p:nvSpPr>
          <p:cNvPr id="156704" name="Text Box 32"/>
          <p:cNvSpPr txBox="1">
            <a:spLocks noChangeArrowheads="1"/>
          </p:cNvSpPr>
          <p:nvPr/>
        </p:nvSpPr>
        <p:spPr bwMode="auto">
          <a:xfrm>
            <a:off x="6000750" y="2698750"/>
            <a:ext cx="2905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P</a:t>
            </a:r>
            <a:endParaRPr lang="en-US" altLang="x-none" sz="2400">
              <a:solidFill>
                <a:srgbClr val="000000"/>
              </a:solidFill>
              <a:latin typeface="Times New Roman" charset="0"/>
            </a:endParaRPr>
          </a:p>
        </p:txBody>
      </p:sp>
      <p:sp>
        <p:nvSpPr>
          <p:cNvPr id="156705" name="Text Box 33"/>
          <p:cNvSpPr txBox="1">
            <a:spLocks noChangeArrowheads="1"/>
          </p:cNvSpPr>
          <p:nvPr/>
        </p:nvSpPr>
        <p:spPr bwMode="auto">
          <a:xfrm>
            <a:off x="5821363" y="2698750"/>
            <a:ext cx="333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A</a:t>
            </a:r>
            <a:endParaRPr lang="en-US" altLang="x-none" sz="2400">
              <a:solidFill>
                <a:srgbClr val="000000"/>
              </a:solidFill>
              <a:latin typeface="Times New Roman" charset="0"/>
            </a:endParaRPr>
          </a:p>
        </p:txBody>
      </p:sp>
      <p:sp>
        <p:nvSpPr>
          <p:cNvPr id="156706" name="Text Box 34"/>
          <p:cNvSpPr txBox="1">
            <a:spLocks noChangeArrowheads="1"/>
          </p:cNvSpPr>
          <p:nvPr/>
        </p:nvSpPr>
        <p:spPr bwMode="auto">
          <a:xfrm>
            <a:off x="5653088" y="2698750"/>
            <a:ext cx="333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U</a:t>
            </a:r>
            <a:endParaRPr lang="en-US" altLang="x-none" sz="2400">
              <a:solidFill>
                <a:srgbClr val="000000"/>
              </a:solidFill>
              <a:latin typeface="Times New Roman" charset="0"/>
            </a:endParaRPr>
          </a:p>
        </p:txBody>
      </p:sp>
      <p:sp>
        <p:nvSpPr>
          <p:cNvPr id="156707" name="Text Box 35"/>
          <p:cNvSpPr txBox="1">
            <a:spLocks noChangeArrowheads="1"/>
          </p:cNvSpPr>
          <p:nvPr/>
        </p:nvSpPr>
        <p:spPr bwMode="auto">
          <a:xfrm>
            <a:off x="4678363" y="2595563"/>
            <a:ext cx="581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rPr>
              <a:t>head</a:t>
            </a:r>
          </a:p>
          <a:p>
            <a:pPr algn="ctr">
              <a:spcBef>
                <a:spcPct val="0"/>
              </a:spcBef>
              <a:buClrTx/>
              <a:buSzTx/>
              <a:buFontTx/>
              <a:buNone/>
            </a:pPr>
            <a:r>
              <a:rPr lang="en-US" altLang="x-none" sz="1400">
                <a:solidFill>
                  <a:srgbClr val="000000"/>
                </a:solidFill>
              </a:rPr>
              <a:t>len</a:t>
            </a:r>
            <a:endParaRPr lang="en-US" altLang="x-none" sz="1800">
              <a:solidFill>
                <a:srgbClr val="000000"/>
              </a:solidFill>
              <a:latin typeface="Times New Roman" charset="0"/>
            </a:endParaRPr>
          </a:p>
        </p:txBody>
      </p:sp>
      <p:sp>
        <p:nvSpPr>
          <p:cNvPr id="156708" name="Text Box 36"/>
          <p:cNvSpPr txBox="1">
            <a:spLocks noChangeArrowheads="1"/>
          </p:cNvSpPr>
          <p:nvPr/>
        </p:nvSpPr>
        <p:spPr bwMode="auto">
          <a:xfrm>
            <a:off x="5172075" y="2595563"/>
            <a:ext cx="565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rPr>
              <a:t>not</a:t>
            </a:r>
          </a:p>
          <a:p>
            <a:pPr algn="ctr">
              <a:spcBef>
                <a:spcPct val="0"/>
              </a:spcBef>
              <a:buClrTx/>
              <a:buSzTx/>
              <a:buFontTx/>
              <a:buNone/>
            </a:pPr>
            <a:r>
              <a:rPr lang="en-US" altLang="x-none" sz="1400">
                <a:solidFill>
                  <a:srgbClr val="000000"/>
                </a:solidFill>
              </a:rPr>
              <a:t>used</a:t>
            </a:r>
            <a:endParaRPr lang="en-US" altLang="x-none" sz="1800">
              <a:solidFill>
                <a:srgbClr val="000000"/>
              </a:solidFill>
              <a:latin typeface="Times New Roman" charset="0"/>
            </a:endParaRPr>
          </a:p>
        </p:txBody>
      </p:sp>
      <p:sp>
        <p:nvSpPr>
          <p:cNvPr id="156709" name="Line 37"/>
          <p:cNvSpPr>
            <a:spLocks noChangeShapeType="1"/>
          </p:cNvSpPr>
          <p:nvPr/>
        </p:nvSpPr>
        <p:spPr bwMode="auto">
          <a:xfrm flipV="1">
            <a:off x="5213350" y="2663825"/>
            <a:ext cx="0" cy="42703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6710" name="Text Box 38"/>
          <p:cNvSpPr txBox="1">
            <a:spLocks noChangeArrowheads="1"/>
          </p:cNvSpPr>
          <p:nvPr/>
        </p:nvSpPr>
        <p:spPr bwMode="auto">
          <a:xfrm>
            <a:off x="5176838" y="3636963"/>
            <a:ext cx="31257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2000">
                <a:solidFill>
                  <a:srgbClr val="000000"/>
                </a:solidFill>
              </a:rPr>
              <a:t>Options (variable length)</a:t>
            </a:r>
            <a:endParaRPr lang="en-US" altLang="x-none" sz="2400">
              <a:solidFill>
                <a:srgbClr val="000000"/>
              </a:solidFill>
              <a:latin typeface="Times New Roman" charset="0"/>
            </a:endParaRPr>
          </a:p>
        </p:txBody>
      </p:sp>
      <p:sp>
        <p:nvSpPr>
          <p:cNvPr id="2" name="Slide Number Placeholder 1">
            <a:extLst>
              <a:ext uri="{FF2B5EF4-FFF2-40B4-BE49-F238E27FC236}">
                <a16:creationId xmlns:a16="http://schemas.microsoft.com/office/drawing/2014/main" id="{63118D8C-EBE9-1F42-A695-5FC30D3DA2CF}"/>
              </a:ext>
            </a:extLst>
          </p:cNvPr>
          <p:cNvSpPr>
            <a:spLocks noGrp="1"/>
          </p:cNvSpPr>
          <p:nvPr>
            <p:ph type="sldNum" sz="quarter" idx="12"/>
          </p:nvPr>
        </p:nvSpPr>
        <p:spPr/>
        <p:txBody>
          <a:bodyPr/>
          <a:lstStyle/>
          <a:p>
            <a:fld id="{CC730498-AE79-BE45-96D5-B15E75DF3F04}" type="slidenum">
              <a:rPr lang="en-US" altLang="x-none" smtClean="0"/>
              <a:pPr/>
              <a:t>7</a:t>
            </a:fld>
            <a:endParaRPr lang="en-US" altLang="x-none"/>
          </a:p>
        </p:txBody>
      </p:sp>
    </p:spTree>
    <p:extLst>
      <p:ext uri="{BB962C8B-B14F-4D97-AF65-F5344CB8AC3E}">
        <p14:creationId xmlns:p14="http://schemas.microsoft.com/office/powerpoint/2010/main" val="2764767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Line 2"/>
          <p:cNvSpPr>
            <a:spLocks noChangeShapeType="1"/>
          </p:cNvSpPr>
          <p:nvPr/>
        </p:nvSpPr>
        <p:spPr bwMode="auto">
          <a:xfrm>
            <a:off x="4972050" y="4686300"/>
            <a:ext cx="2790825" cy="561975"/>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8723" name="Line 3"/>
          <p:cNvSpPr>
            <a:spLocks noChangeShapeType="1"/>
          </p:cNvSpPr>
          <p:nvPr/>
        </p:nvSpPr>
        <p:spPr bwMode="auto">
          <a:xfrm>
            <a:off x="4895850" y="2238375"/>
            <a:ext cx="2619375" cy="5715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8724" name="Rectangle 4"/>
          <p:cNvSpPr>
            <a:spLocks noChangeArrowheads="1"/>
          </p:cNvSpPr>
          <p:nvPr/>
        </p:nvSpPr>
        <p:spPr bwMode="auto">
          <a:xfrm>
            <a:off x="533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4000" u="sng" dirty="0">
                <a:solidFill>
                  <a:srgbClr val="3333CC"/>
                </a:solidFill>
              </a:rPr>
              <a:t>TCP Seq. #</a:t>
            </a:r>
            <a:r>
              <a:rPr lang="ja-JP" altLang="en-US" sz="4000" u="sng">
                <a:solidFill>
                  <a:srgbClr val="3333CC"/>
                </a:solidFill>
              </a:rPr>
              <a:t>’</a:t>
            </a:r>
            <a:r>
              <a:rPr lang="en-US" altLang="ja-JP" sz="4000" u="sng" dirty="0">
                <a:solidFill>
                  <a:srgbClr val="3333CC"/>
                </a:solidFill>
              </a:rPr>
              <a:t>s and ACKs</a:t>
            </a:r>
            <a:endParaRPr lang="en-US" altLang="x-none" sz="4000" u="sng" dirty="0">
              <a:solidFill>
                <a:srgbClr val="3333CC"/>
              </a:solidFill>
            </a:endParaRPr>
          </a:p>
        </p:txBody>
      </p:sp>
      <p:sp>
        <p:nvSpPr>
          <p:cNvPr id="158725" name="Rectangle 5"/>
          <p:cNvSpPr>
            <a:spLocks noChangeArrowheads="1"/>
          </p:cNvSpPr>
          <p:nvPr/>
        </p:nvSpPr>
        <p:spPr bwMode="auto">
          <a:xfrm>
            <a:off x="352425" y="1428750"/>
            <a:ext cx="3257550" cy="364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buClr>
                <a:srgbClr val="3333CC"/>
              </a:buClr>
              <a:buFont typeface="ZapfDingbats" charset="0"/>
              <a:buNone/>
            </a:pPr>
            <a:r>
              <a:rPr lang="en-US" altLang="x-none" sz="2000" u="sng" dirty="0">
                <a:solidFill>
                  <a:srgbClr val="FF0000"/>
                </a:solidFill>
              </a:rPr>
              <a:t>Seq. #</a:t>
            </a:r>
            <a:r>
              <a:rPr lang="ja-JP" altLang="en-US" sz="2000" u="sng">
                <a:solidFill>
                  <a:srgbClr val="FF0000"/>
                </a:solidFill>
              </a:rPr>
              <a:t>’</a:t>
            </a:r>
            <a:r>
              <a:rPr lang="en-US" altLang="ja-JP" sz="2000" u="sng" dirty="0">
                <a:solidFill>
                  <a:srgbClr val="FF0000"/>
                </a:solidFill>
              </a:rPr>
              <a:t>s:</a:t>
            </a:r>
            <a:endParaRPr lang="en-US" altLang="ja-JP" sz="2000" dirty="0">
              <a:solidFill>
                <a:srgbClr val="000000"/>
              </a:solidFill>
            </a:endParaRPr>
          </a:p>
          <a:p>
            <a:pPr lvl="1">
              <a:buClr>
                <a:srgbClr val="3333CC"/>
              </a:buClr>
              <a:buFont typeface="Wingdings" pitchFamily="2" charset="2"/>
              <a:buChar char="q"/>
            </a:pPr>
            <a:r>
              <a:rPr lang="en-US" altLang="x-none" sz="2000" dirty="0">
                <a:solidFill>
                  <a:srgbClr val="000000"/>
                </a:solidFill>
              </a:rPr>
              <a:t>byte stream </a:t>
            </a:r>
            <a:r>
              <a:rPr lang="ja-JP" altLang="en-US" sz="2000">
                <a:solidFill>
                  <a:srgbClr val="000000"/>
                </a:solidFill>
              </a:rPr>
              <a:t>“</a:t>
            </a:r>
            <a:r>
              <a:rPr lang="en-US" altLang="ja-JP" sz="2000" dirty="0">
                <a:solidFill>
                  <a:srgbClr val="000000"/>
                </a:solidFill>
              </a:rPr>
              <a:t>number</a:t>
            </a:r>
            <a:r>
              <a:rPr lang="ja-JP" altLang="en-US" sz="2000">
                <a:solidFill>
                  <a:srgbClr val="000000"/>
                </a:solidFill>
              </a:rPr>
              <a:t>”</a:t>
            </a:r>
            <a:r>
              <a:rPr lang="en-US" altLang="ja-JP" sz="2000" dirty="0">
                <a:solidFill>
                  <a:srgbClr val="000000"/>
                </a:solidFill>
              </a:rPr>
              <a:t> of first byte in segment</a:t>
            </a:r>
            <a:r>
              <a:rPr lang="ja-JP" altLang="en-US" sz="2000">
                <a:solidFill>
                  <a:srgbClr val="000000"/>
                </a:solidFill>
              </a:rPr>
              <a:t>’</a:t>
            </a:r>
            <a:r>
              <a:rPr lang="en-US" altLang="ja-JP" sz="2000" dirty="0">
                <a:solidFill>
                  <a:srgbClr val="000000"/>
                </a:solidFill>
              </a:rPr>
              <a:t>s data</a:t>
            </a:r>
            <a:endParaRPr lang="en-US" altLang="ja-JP" sz="1800" dirty="0">
              <a:solidFill>
                <a:srgbClr val="000000"/>
              </a:solidFill>
            </a:endParaRPr>
          </a:p>
          <a:p>
            <a:pPr>
              <a:buClr>
                <a:srgbClr val="3333CC"/>
              </a:buClr>
              <a:buFont typeface="ZapfDingbats" charset="0"/>
              <a:buNone/>
            </a:pPr>
            <a:r>
              <a:rPr lang="en-US" altLang="x-none" sz="2000" u="sng" dirty="0">
                <a:solidFill>
                  <a:srgbClr val="FF0000"/>
                </a:solidFill>
              </a:rPr>
              <a:t>ACKs:</a:t>
            </a:r>
            <a:endParaRPr lang="en-US" altLang="x-none" sz="2000" dirty="0">
              <a:solidFill>
                <a:srgbClr val="000000"/>
              </a:solidFill>
            </a:endParaRPr>
          </a:p>
          <a:p>
            <a:pPr lvl="1">
              <a:buClr>
                <a:srgbClr val="3333CC"/>
              </a:buClr>
              <a:buFont typeface="Wingdings" pitchFamily="2" charset="2"/>
              <a:buChar char="q"/>
            </a:pPr>
            <a:r>
              <a:rPr lang="en-US" altLang="x-none" sz="2000" dirty="0" err="1">
                <a:solidFill>
                  <a:srgbClr val="000000"/>
                </a:solidFill>
              </a:rPr>
              <a:t>seq</a:t>
            </a:r>
            <a:r>
              <a:rPr lang="en-US" altLang="x-none" sz="2000" dirty="0">
                <a:solidFill>
                  <a:srgbClr val="000000"/>
                </a:solidFill>
              </a:rPr>
              <a:t> # of next byte </a:t>
            </a:r>
            <a:r>
              <a:rPr lang="en-US" altLang="x-none" sz="2000" dirty="0">
                <a:solidFill>
                  <a:srgbClr val="FF0000"/>
                </a:solidFill>
              </a:rPr>
              <a:t>expected</a:t>
            </a:r>
            <a:r>
              <a:rPr lang="en-US" altLang="x-none" sz="2000" dirty="0">
                <a:solidFill>
                  <a:srgbClr val="000000"/>
                </a:solidFill>
              </a:rPr>
              <a:t> from other side</a:t>
            </a:r>
          </a:p>
          <a:p>
            <a:pPr lvl="1">
              <a:buClr>
                <a:srgbClr val="3333CC"/>
              </a:buClr>
              <a:buFont typeface="Wingdings" pitchFamily="2" charset="2"/>
              <a:buChar char="q"/>
            </a:pPr>
            <a:r>
              <a:rPr lang="en-US" altLang="x-none" sz="2000" dirty="0">
                <a:solidFill>
                  <a:srgbClr val="FF0000"/>
                </a:solidFill>
              </a:rPr>
              <a:t>cumulative</a:t>
            </a:r>
            <a:r>
              <a:rPr lang="en-US" altLang="x-none" sz="2000" dirty="0">
                <a:solidFill>
                  <a:srgbClr val="000000"/>
                </a:solidFill>
              </a:rPr>
              <a:t> ACK in standard header</a:t>
            </a:r>
          </a:p>
          <a:p>
            <a:pPr lvl="1">
              <a:buClr>
                <a:srgbClr val="3333CC"/>
              </a:buClr>
              <a:buFont typeface="Wingdings" pitchFamily="2" charset="2"/>
              <a:buChar char="q"/>
            </a:pPr>
            <a:r>
              <a:rPr lang="en-US" altLang="zh-CN" sz="2000" dirty="0">
                <a:solidFill>
                  <a:srgbClr val="000000"/>
                </a:solidFill>
              </a:rPr>
              <a:t>selective</a:t>
            </a:r>
            <a:r>
              <a:rPr lang="zh-CN" altLang="en-US" sz="2000" dirty="0">
                <a:solidFill>
                  <a:srgbClr val="000000"/>
                </a:solidFill>
              </a:rPr>
              <a:t> </a:t>
            </a:r>
            <a:r>
              <a:rPr lang="en-US" altLang="zh-CN" sz="2000" dirty="0">
                <a:solidFill>
                  <a:srgbClr val="000000"/>
                </a:solidFill>
              </a:rPr>
              <a:t>ACK</a:t>
            </a:r>
            <a:r>
              <a:rPr lang="en-US" altLang="x-none" sz="2000" dirty="0">
                <a:solidFill>
                  <a:srgbClr val="000000"/>
                </a:solidFill>
              </a:rPr>
              <a:t> in options</a:t>
            </a:r>
          </a:p>
        </p:txBody>
      </p:sp>
      <p:graphicFrame>
        <p:nvGraphicFramePr>
          <p:cNvPr id="158726" name="Object 2"/>
          <p:cNvGraphicFramePr>
            <a:graphicFrameLocks noChangeAspect="1"/>
          </p:cNvGraphicFramePr>
          <p:nvPr/>
        </p:nvGraphicFramePr>
        <p:xfrm>
          <a:off x="4133850" y="1408113"/>
          <a:ext cx="606425" cy="481012"/>
        </p:xfrm>
        <a:graphic>
          <a:graphicData uri="http://schemas.openxmlformats.org/presentationml/2006/ole">
            <mc:AlternateContent xmlns:mc="http://schemas.openxmlformats.org/markup-compatibility/2006">
              <mc:Choice xmlns:v="urn:schemas-microsoft-com:vml" Requires="v">
                <p:oleObj spid="_x0000_s144427" name="Clip" r:id="rId4" imgW="1307079" imgH="1083682" progId="MS_ClipArt_Gallery.2">
                  <p:embed/>
                </p:oleObj>
              </mc:Choice>
              <mc:Fallback>
                <p:oleObj name="Clip" r:id="rId4" imgW="1307079" imgH="1083682" progId="MS_ClipArt_Gallery.2">
                  <p:embed/>
                  <p:pic>
                    <p:nvPicPr>
                      <p:cNvPr id="15872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3850" y="1408113"/>
                        <a:ext cx="606425" cy="481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158727" name="Object 3"/>
          <p:cNvGraphicFramePr>
            <a:graphicFrameLocks noChangeAspect="1"/>
          </p:cNvGraphicFramePr>
          <p:nvPr/>
        </p:nvGraphicFramePr>
        <p:xfrm>
          <a:off x="7658100" y="1322388"/>
          <a:ext cx="606425" cy="481012"/>
        </p:xfrm>
        <a:graphic>
          <a:graphicData uri="http://schemas.openxmlformats.org/presentationml/2006/ole">
            <mc:AlternateContent xmlns:mc="http://schemas.openxmlformats.org/markup-compatibility/2006">
              <mc:Choice xmlns:v="urn:schemas-microsoft-com:vml" Requires="v">
                <p:oleObj spid="_x0000_s144428" name="Clip" r:id="rId6" imgW="1307079" imgH="1083682" progId="MS_ClipArt_Gallery.2">
                  <p:embed/>
                </p:oleObj>
              </mc:Choice>
              <mc:Fallback>
                <p:oleObj name="Clip" r:id="rId6" imgW="1307079" imgH="1083682" progId="MS_ClipArt_Gallery.2">
                  <p:embed/>
                  <p:pic>
                    <p:nvPicPr>
                      <p:cNvPr id="1587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8100" y="1322388"/>
                        <a:ext cx="606425" cy="481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58728" name="Text Box 8"/>
          <p:cNvSpPr txBox="1">
            <a:spLocks noChangeArrowheads="1"/>
          </p:cNvSpPr>
          <p:nvPr/>
        </p:nvSpPr>
        <p:spPr bwMode="auto">
          <a:xfrm>
            <a:off x="4783138" y="1460500"/>
            <a:ext cx="9350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000000"/>
                </a:solidFill>
              </a:rPr>
              <a:t>Host A</a:t>
            </a:r>
            <a:endParaRPr lang="en-US" altLang="x-none" sz="1000">
              <a:solidFill>
                <a:srgbClr val="000000"/>
              </a:solidFill>
              <a:latin typeface="Times New Roman" charset="0"/>
            </a:endParaRPr>
          </a:p>
        </p:txBody>
      </p:sp>
      <p:sp>
        <p:nvSpPr>
          <p:cNvPr id="158729" name="Text Box 9"/>
          <p:cNvSpPr txBox="1">
            <a:spLocks noChangeArrowheads="1"/>
          </p:cNvSpPr>
          <p:nvPr/>
        </p:nvSpPr>
        <p:spPr bwMode="auto">
          <a:xfrm>
            <a:off x="6775450" y="1450975"/>
            <a:ext cx="9128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000000"/>
                </a:solidFill>
              </a:rPr>
              <a:t>Host B</a:t>
            </a:r>
            <a:endParaRPr lang="en-US" altLang="x-none" sz="1000">
              <a:solidFill>
                <a:srgbClr val="000000"/>
              </a:solidFill>
              <a:latin typeface="Times New Roman" charset="0"/>
            </a:endParaRPr>
          </a:p>
        </p:txBody>
      </p:sp>
      <p:sp>
        <p:nvSpPr>
          <p:cNvPr id="158730" name="Text Box 10"/>
          <p:cNvSpPr txBox="1">
            <a:spLocks noChangeArrowheads="1"/>
          </p:cNvSpPr>
          <p:nvPr/>
        </p:nvSpPr>
        <p:spPr bwMode="auto">
          <a:xfrm rot="706751">
            <a:off x="4981575" y="2220913"/>
            <a:ext cx="2417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Seq=42, ACK=79, data = </a:t>
            </a:r>
            <a:r>
              <a:rPr lang="ja-JP" altLang="en-US" sz="1400">
                <a:solidFill>
                  <a:srgbClr val="000000"/>
                </a:solidFill>
                <a:latin typeface="Arial" charset="0"/>
              </a:rPr>
              <a:t>‘</a:t>
            </a:r>
            <a:r>
              <a:rPr lang="en-US" altLang="ja-JP" sz="1400">
                <a:solidFill>
                  <a:srgbClr val="000000"/>
                </a:solidFill>
                <a:latin typeface="Arial" charset="0"/>
              </a:rPr>
              <a:t>C</a:t>
            </a:r>
            <a:r>
              <a:rPr lang="ja-JP" altLang="en-US" sz="1400">
                <a:solidFill>
                  <a:srgbClr val="000000"/>
                </a:solidFill>
                <a:latin typeface="Arial" charset="0"/>
              </a:rPr>
              <a:t>’</a:t>
            </a:r>
            <a:endParaRPr lang="en-US" altLang="x-none" sz="1000">
              <a:solidFill>
                <a:srgbClr val="000000"/>
              </a:solidFill>
              <a:latin typeface="Times New Roman" charset="0"/>
            </a:endParaRPr>
          </a:p>
        </p:txBody>
      </p:sp>
      <p:sp>
        <p:nvSpPr>
          <p:cNvPr id="11276" name="Text Box 11"/>
          <p:cNvSpPr txBox="1">
            <a:spLocks noChangeArrowheads="1"/>
          </p:cNvSpPr>
          <p:nvPr/>
        </p:nvSpPr>
        <p:spPr bwMode="auto">
          <a:xfrm rot="-844223">
            <a:off x="5037138" y="3278188"/>
            <a:ext cx="24177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400">
                <a:solidFill>
                  <a:srgbClr val="000000"/>
                </a:solidFill>
                <a:latin typeface="Arial" charset="0"/>
              </a:rPr>
              <a:t>Seq=79, ACK=43, data = </a:t>
            </a:r>
            <a:r>
              <a:rPr lang="ja-JP" altLang="en-US" sz="1400">
                <a:solidFill>
                  <a:srgbClr val="000000"/>
                </a:solidFill>
                <a:latin typeface="Arial" charset="0"/>
              </a:rPr>
              <a:t>‘</a:t>
            </a:r>
            <a:r>
              <a:rPr lang="en-US" altLang="ja-JP" sz="1400">
                <a:solidFill>
                  <a:srgbClr val="000000"/>
                </a:solidFill>
                <a:latin typeface="Arial" charset="0"/>
              </a:rPr>
              <a:t>C</a:t>
            </a:r>
            <a:r>
              <a:rPr lang="ja-JP" altLang="en-US" sz="1400">
                <a:solidFill>
                  <a:srgbClr val="000000"/>
                </a:solidFill>
                <a:latin typeface="Arial" charset="0"/>
              </a:rPr>
              <a:t>’</a:t>
            </a:r>
            <a:endParaRPr lang="en-US" altLang="x-none" sz="1000">
              <a:solidFill>
                <a:srgbClr val="000000"/>
              </a:solidFill>
              <a:latin typeface="Times New Roman" charset="0"/>
            </a:endParaRPr>
          </a:p>
        </p:txBody>
      </p:sp>
      <p:sp>
        <p:nvSpPr>
          <p:cNvPr id="11277" name="Text Box 12"/>
          <p:cNvSpPr txBox="1">
            <a:spLocks noChangeArrowheads="1"/>
          </p:cNvSpPr>
          <p:nvPr/>
        </p:nvSpPr>
        <p:spPr bwMode="auto">
          <a:xfrm rot="683987">
            <a:off x="5097463" y="4518025"/>
            <a:ext cx="1568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spcBef>
                <a:spcPct val="0"/>
              </a:spcBef>
              <a:buClrTx/>
              <a:buSzTx/>
              <a:buFontTx/>
              <a:buNone/>
            </a:pPr>
            <a:r>
              <a:rPr lang="en-US" altLang="x-none" sz="1400" dirty="0" err="1">
                <a:solidFill>
                  <a:srgbClr val="000000"/>
                </a:solidFill>
                <a:latin typeface="Arial" charset="0"/>
              </a:rPr>
              <a:t>Seq</a:t>
            </a:r>
            <a:r>
              <a:rPr lang="en-US" altLang="x-none" sz="1400" dirty="0">
                <a:solidFill>
                  <a:srgbClr val="000000"/>
                </a:solidFill>
                <a:latin typeface="Arial" charset="0"/>
              </a:rPr>
              <a:t>=4</a:t>
            </a:r>
            <a:r>
              <a:rPr lang="en-US" altLang="zh-CN" sz="1400" dirty="0">
                <a:solidFill>
                  <a:srgbClr val="000000"/>
                </a:solidFill>
                <a:latin typeface="Arial" charset="0"/>
              </a:rPr>
              <a:t>3</a:t>
            </a:r>
            <a:r>
              <a:rPr lang="en-US" altLang="x-none" sz="1400" dirty="0">
                <a:solidFill>
                  <a:srgbClr val="000000"/>
                </a:solidFill>
                <a:latin typeface="Arial" charset="0"/>
              </a:rPr>
              <a:t>, ACK=80</a:t>
            </a:r>
            <a:endParaRPr lang="en-US" altLang="x-none" sz="1000" dirty="0">
              <a:solidFill>
                <a:srgbClr val="000000"/>
              </a:solidFill>
              <a:latin typeface="Times New Roman" charset="0"/>
            </a:endParaRPr>
          </a:p>
        </p:txBody>
      </p:sp>
      <p:sp>
        <p:nvSpPr>
          <p:cNvPr id="158733" name="Text Box 13"/>
          <p:cNvSpPr txBox="1">
            <a:spLocks noChangeArrowheads="1"/>
          </p:cNvSpPr>
          <p:nvPr/>
        </p:nvSpPr>
        <p:spPr bwMode="auto">
          <a:xfrm>
            <a:off x="4022725" y="1931988"/>
            <a:ext cx="7032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User</a:t>
            </a:r>
          </a:p>
          <a:p>
            <a:pPr algn="ctr">
              <a:spcBef>
                <a:spcPct val="0"/>
              </a:spcBef>
              <a:buClrTx/>
              <a:buSzTx/>
              <a:buFontTx/>
              <a:buNone/>
            </a:pPr>
            <a:r>
              <a:rPr lang="en-US" altLang="x-none" sz="1600">
                <a:solidFill>
                  <a:srgbClr val="000000"/>
                </a:solidFill>
              </a:rPr>
              <a:t>types</a:t>
            </a:r>
          </a:p>
          <a:p>
            <a:pPr algn="ctr">
              <a:spcBef>
                <a:spcPct val="0"/>
              </a:spcBef>
              <a:buClrTx/>
              <a:buSzTx/>
              <a:buFontTx/>
              <a:buNone/>
            </a:pPr>
            <a:r>
              <a:rPr lang="ja-JP" altLang="en-US" sz="1600">
                <a:solidFill>
                  <a:srgbClr val="000000"/>
                </a:solidFill>
              </a:rPr>
              <a:t>‘</a:t>
            </a:r>
            <a:r>
              <a:rPr lang="en-US" altLang="ja-JP" sz="1600">
                <a:solidFill>
                  <a:srgbClr val="000000"/>
                </a:solidFill>
              </a:rPr>
              <a:t>C</a:t>
            </a:r>
            <a:r>
              <a:rPr lang="ja-JP" altLang="en-US" sz="1600">
                <a:solidFill>
                  <a:srgbClr val="000000"/>
                </a:solidFill>
              </a:rPr>
              <a:t>’</a:t>
            </a:r>
            <a:endParaRPr lang="en-US" altLang="x-none" sz="1000">
              <a:solidFill>
                <a:srgbClr val="000000"/>
              </a:solidFill>
              <a:latin typeface="Times New Roman" charset="0"/>
            </a:endParaRPr>
          </a:p>
        </p:txBody>
      </p:sp>
      <p:sp>
        <p:nvSpPr>
          <p:cNvPr id="158734" name="Text Box 14"/>
          <p:cNvSpPr txBox="1">
            <a:spLocks noChangeArrowheads="1"/>
          </p:cNvSpPr>
          <p:nvPr/>
        </p:nvSpPr>
        <p:spPr bwMode="auto">
          <a:xfrm>
            <a:off x="3800475" y="4046538"/>
            <a:ext cx="11557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host ACKs</a:t>
            </a:r>
          </a:p>
          <a:p>
            <a:pPr algn="ctr">
              <a:spcBef>
                <a:spcPct val="0"/>
              </a:spcBef>
              <a:buClrTx/>
              <a:buSzTx/>
              <a:buFontTx/>
              <a:buNone/>
            </a:pPr>
            <a:r>
              <a:rPr lang="en-US" altLang="x-none" sz="1600">
                <a:solidFill>
                  <a:srgbClr val="000000"/>
                </a:solidFill>
              </a:rPr>
              <a:t>receipt </a:t>
            </a:r>
          </a:p>
          <a:p>
            <a:pPr algn="ctr">
              <a:spcBef>
                <a:spcPct val="0"/>
              </a:spcBef>
              <a:buClrTx/>
              <a:buSzTx/>
              <a:buFontTx/>
              <a:buNone/>
            </a:pPr>
            <a:r>
              <a:rPr lang="en-US" altLang="x-none" sz="1600">
                <a:solidFill>
                  <a:srgbClr val="000000"/>
                </a:solidFill>
              </a:rPr>
              <a:t>of echoed</a:t>
            </a:r>
          </a:p>
          <a:p>
            <a:pPr algn="ctr">
              <a:spcBef>
                <a:spcPct val="0"/>
              </a:spcBef>
              <a:buClrTx/>
              <a:buSzTx/>
              <a:buFontTx/>
              <a:buNone/>
            </a:pPr>
            <a:r>
              <a:rPr lang="ja-JP" altLang="en-US" sz="1600">
                <a:solidFill>
                  <a:srgbClr val="000000"/>
                </a:solidFill>
              </a:rPr>
              <a:t>‘</a:t>
            </a:r>
            <a:r>
              <a:rPr lang="en-US" altLang="ja-JP" sz="1600">
                <a:solidFill>
                  <a:srgbClr val="000000"/>
                </a:solidFill>
              </a:rPr>
              <a:t>C</a:t>
            </a:r>
            <a:r>
              <a:rPr lang="ja-JP" altLang="en-US" sz="1600">
                <a:solidFill>
                  <a:srgbClr val="000000"/>
                </a:solidFill>
              </a:rPr>
              <a:t>’</a:t>
            </a:r>
            <a:endParaRPr lang="en-US" altLang="x-none" sz="1000">
              <a:solidFill>
                <a:srgbClr val="000000"/>
              </a:solidFill>
              <a:latin typeface="Times New Roman" charset="0"/>
            </a:endParaRPr>
          </a:p>
        </p:txBody>
      </p:sp>
      <p:sp>
        <p:nvSpPr>
          <p:cNvPr id="158735" name="Text Box 15"/>
          <p:cNvSpPr txBox="1">
            <a:spLocks noChangeArrowheads="1"/>
          </p:cNvSpPr>
          <p:nvPr/>
        </p:nvSpPr>
        <p:spPr bwMode="auto">
          <a:xfrm>
            <a:off x="7496175" y="2589213"/>
            <a:ext cx="11557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600">
                <a:solidFill>
                  <a:srgbClr val="000000"/>
                </a:solidFill>
              </a:rPr>
              <a:t>host ACKs</a:t>
            </a:r>
          </a:p>
          <a:p>
            <a:pPr algn="ctr">
              <a:spcBef>
                <a:spcPct val="0"/>
              </a:spcBef>
              <a:buClrTx/>
              <a:buSzTx/>
              <a:buFontTx/>
              <a:buNone/>
            </a:pPr>
            <a:r>
              <a:rPr lang="en-US" altLang="x-none" sz="1600">
                <a:solidFill>
                  <a:srgbClr val="000000"/>
                </a:solidFill>
              </a:rPr>
              <a:t>receipt of</a:t>
            </a:r>
          </a:p>
          <a:p>
            <a:pPr algn="ctr">
              <a:spcBef>
                <a:spcPct val="0"/>
              </a:spcBef>
              <a:buClrTx/>
              <a:buSzTx/>
              <a:buFontTx/>
              <a:buNone/>
            </a:pPr>
            <a:r>
              <a:rPr lang="ja-JP" altLang="en-US" sz="1600">
                <a:solidFill>
                  <a:srgbClr val="000000"/>
                </a:solidFill>
              </a:rPr>
              <a:t>‘</a:t>
            </a:r>
            <a:r>
              <a:rPr lang="en-US" altLang="ja-JP" sz="1600">
                <a:solidFill>
                  <a:srgbClr val="000000"/>
                </a:solidFill>
              </a:rPr>
              <a:t>C</a:t>
            </a:r>
            <a:r>
              <a:rPr lang="ja-JP" altLang="en-US" sz="1600">
                <a:solidFill>
                  <a:srgbClr val="000000"/>
                </a:solidFill>
              </a:rPr>
              <a:t>’</a:t>
            </a:r>
            <a:r>
              <a:rPr lang="en-US" altLang="ja-JP" sz="1600">
                <a:solidFill>
                  <a:srgbClr val="000000"/>
                </a:solidFill>
              </a:rPr>
              <a:t>, echoes</a:t>
            </a:r>
          </a:p>
          <a:p>
            <a:pPr algn="ctr">
              <a:spcBef>
                <a:spcPct val="0"/>
              </a:spcBef>
              <a:buClrTx/>
              <a:buSzTx/>
              <a:buFontTx/>
              <a:buNone/>
            </a:pPr>
            <a:r>
              <a:rPr lang="en-US" altLang="x-none" sz="1600">
                <a:solidFill>
                  <a:srgbClr val="000000"/>
                </a:solidFill>
              </a:rPr>
              <a:t>back </a:t>
            </a:r>
            <a:r>
              <a:rPr lang="ja-JP" altLang="en-US" sz="1600">
                <a:solidFill>
                  <a:srgbClr val="000000"/>
                </a:solidFill>
              </a:rPr>
              <a:t>‘</a:t>
            </a:r>
            <a:r>
              <a:rPr lang="en-US" altLang="ja-JP" sz="1600">
                <a:solidFill>
                  <a:srgbClr val="000000"/>
                </a:solidFill>
              </a:rPr>
              <a:t>C</a:t>
            </a:r>
            <a:r>
              <a:rPr lang="ja-JP" altLang="en-US" sz="1600">
                <a:solidFill>
                  <a:srgbClr val="000000"/>
                </a:solidFill>
              </a:rPr>
              <a:t>’</a:t>
            </a:r>
            <a:endParaRPr lang="en-US" altLang="x-none" sz="1000">
              <a:solidFill>
                <a:srgbClr val="000000"/>
              </a:solidFill>
              <a:latin typeface="Times New Roman" charset="0"/>
            </a:endParaRPr>
          </a:p>
        </p:txBody>
      </p:sp>
      <p:sp>
        <p:nvSpPr>
          <p:cNvPr id="158736" name="Line 16"/>
          <p:cNvSpPr>
            <a:spLocks noChangeShapeType="1"/>
          </p:cNvSpPr>
          <p:nvPr/>
        </p:nvSpPr>
        <p:spPr bwMode="auto">
          <a:xfrm flipH="1">
            <a:off x="4886325" y="3200400"/>
            <a:ext cx="2609850" cy="800100"/>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58737" name="Line 17"/>
          <p:cNvSpPr>
            <a:spLocks noChangeShapeType="1"/>
          </p:cNvSpPr>
          <p:nvPr/>
        </p:nvSpPr>
        <p:spPr bwMode="auto">
          <a:xfrm flipH="1">
            <a:off x="8620125" y="1714500"/>
            <a:ext cx="0" cy="451485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58738" name="Group 18"/>
          <p:cNvGrpSpPr>
            <a:grpSpLocks/>
          </p:cNvGrpSpPr>
          <p:nvPr/>
        </p:nvGrpSpPr>
        <p:grpSpPr bwMode="auto">
          <a:xfrm>
            <a:off x="8293100" y="5527675"/>
            <a:ext cx="658813" cy="366713"/>
            <a:chOff x="3304" y="3530"/>
            <a:chExt cx="415" cy="231"/>
          </a:xfrm>
        </p:grpSpPr>
        <p:sp>
          <p:nvSpPr>
            <p:cNvPr id="158740" name="Rectangle 19"/>
            <p:cNvSpPr>
              <a:spLocks noChangeArrowheads="1"/>
            </p:cNvSpPr>
            <p:nvPr/>
          </p:nvSpPr>
          <p:spPr bwMode="auto">
            <a:xfrm>
              <a:off x="3342" y="3576"/>
              <a:ext cx="324" cy="15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endParaRPr lang="x-none" altLang="x-none" sz="2400">
                <a:solidFill>
                  <a:srgbClr val="000000"/>
                </a:solidFill>
                <a:latin typeface="Times New Roman" charset="0"/>
              </a:endParaRPr>
            </a:p>
          </p:txBody>
        </p:sp>
        <p:sp>
          <p:nvSpPr>
            <p:cNvPr id="158741" name="Text Box 20"/>
            <p:cNvSpPr txBox="1">
              <a:spLocks noChangeArrowheads="1"/>
            </p:cNvSpPr>
            <p:nvPr/>
          </p:nvSpPr>
          <p:spPr bwMode="auto">
            <a:xfrm>
              <a:off x="3304" y="3530"/>
              <a:ext cx="41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FF0000"/>
                  </a:solidFill>
                </a:rPr>
                <a:t>time</a:t>
              </a:r>
              <a:endParaRPr lang="en-US" altLang="x-none" sz="1000">
                <a:solidFill>
                  <a:srgbClr val="000000"/>
                </a:solidFill>
                <a:latin typeface="Times New Roman" charset="0"/>
              </a:endParaRPr>
            </a:p>
          </p:txBody>
        </p:sp>
      </p:grpSp>
      <p:sp>
        <p:nvSpPr>
          <p:cNvPr id="158739" name="Text Box 21"/>
          <p:cNvSpPr txBox="1">
            <a:spLocks noChangeArrowheads="1"/>
          </p:cNvSpPr>
          <p:nvPr/>
        </p:nvSpPr>
        <p:spPr bwMode="auto">
          <a:xfrm>
            <a:off x="5392738" y="5794375"/>
            <a:ext cx="2514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SzPct val="85000"/>
              <a:buFont typeface="ZapfDingbats" charset="0"/>
              <a:buChar char="r"/>
              <a:defRPr sz="2800">
                <a:solidFill>
                  <a:schemeClr val="tx1"/>
                </a:solidFill>
                <a:latin typeface="Comic Sans MS" charset="0"/>
                <a:ea typeface="ＭＳ Ｐゴシック" charset="-128"/>
              </a:defRPr>
            </a:lvl1pPr>
            <a:lvl2pPr marL="742950" indent="-285750">
              <a:spcBef>
                <a:spcPct val="20000"/>
              </a:spcBef>
              <a:buClr>
                <a:schemeClr val="accent2"/>
              </a:buClr>
              <a:buSzPct val="75000"/>
              <a:buFont typeface="ZapfDingbats" charset="0"/>
              <a:buChar char="m"/>
              <a:defRPr sz="2400">
                <a:solidFill>
                  <a:schemeClr val="tx1"/>
                </a:solidFill>
                <a:latin typeface="Comic Sans MS" charset="0"/>
                <a:ea typeface="ＭＳ Ｐゴシック" charset="-128"/>
              </a:defRPr>
            </a:lvl2pPr>
            <a:lvl3pPr marL="1143000" indent="-228600">
              <a:spcBef>
                <a:spcPct val="20000"/>
              </a:spcBef>
              <a:buChar char="•"/>
              <a:defRPr sz="2000">
                <a:solidFill>
                  <a:schemeClr val="tx1"/>
                </a:solidFill>
                <a:latin typeface="Comic Sans MS" charset="0"/>
                <a:ea typeface="ＭＳ Ｐゴシック" charset="-128"/>
              </a:defRPr>
            </a:lvl3pPr>
            <a:lvl4pPr marL="1600200" indent="-228600">
              <a:spcBef>
                <a:spcPct val="20000"/>
              </a:spcBef>
              <a:buChar char="–"/>
              <a:defRPr sz="2000">
                <a:solidFill>
                  <a:schemeClr val="tx1"/>
                </a:solidFill>
                <a:latin typeface="Times New Roman" charset="0"/>
                <a:ea typeface="ＭＳ Ｐゴシック" charset="-128"/>
              </a:defRPr>
            </a:lvl4pPr>
            <a:lvl5pPr marL="2057400" indent="-228600">
              <a:spcBef>
                <a:spcPct val="20000"/>
              </a:spcBef>
              <a:buChar char="»"/>
              <a:defRPr sz="2000">
                <a:solidFill>
                  <a:schemeClr val="tx1"/>
                </a:solidFill>
                <a:latin typeface="Times New Roman"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lgn="ctr">
              <a:spcBef>
                <a:spcPct val="0"/>
              </a:spcBef>
              <a:buClrTx/>
              <a:buSzTx/>
              <a:buFontTx/>
              <a:buNone/>
            </a:pPr>
            <a:r>
              <a:rPr lang="en-US" altLang="x-none" sz="1800">
                <a:solidFill>
                  <a:srgbClr val="000000"/>
                </a:solidFill>
              </a:rPr>
              <a:t>simple telnet scenario</a:t>
            </a:r>
            <a:endParaRPr lang="en-US" altLang="x-none" sz="1000">
              <a:solidFill>
                <a:srgbClr val="000000"/>
              </a:solidFill>
              <a:latin typeface="Times New Roman" charset="0"/>
            </a:endParaRPr>
          </a:p>
        </p:txBody>
      </p:sp>
      <p:sp>
        <p:nvSpPr>
          <p:cNvPr id="2" name="Slide Number Placeholder 1">
            <a:extLst>
              <a:ext uri="{FF2B5EF4-FFF2-40B4-BE49-F238E27FC236}">
                <a16:creationId xmlns:a16="http://schemas.microsoft.com/office/drawing/2014/main" id="{A3E9F005-F372-7944-BC0C-53D6B8574600}"/>
              </a:ext>
            </a:extLst>
          </p:cNvPr>
          <p:cNvSpPr>
            <a:spLocks noGrp="1"/>
          </p:cNvSpPr>
          <p:nvPr>
            <p:ph type="sldNum" sz="quarter" idx="12"/>
          </p:nvPr>
        </p:nvSpPr>
        <p:spPr/>
        <p:txBody>
          <a:bodyPr/>
          <a:lstStyle/>
          <a:p>
            <a:fld id="{37EB7456-F267-5C4C-AD02-446DDDC385E0}" type="slidenum">
              <a:rPr lang="en-US" altLang="x-none" smtClean="0"/>
              <a:pPr/>
              <a:t>8</a:t>
            </a:fld>
            <a:endParaRPr lang="en-US" altLang="x-none"/>
          </a:p>
        </p:txBody>
      </p:sp>
    </p:spTree>
    <p:extLst>
      <p:ext uri="{BB962C8B-B14F-4D97-AF65-F5344CB8AC3E}">
        <p14:creationId xmlns:p14="http://schemas.microsoft.com/office/powerpoint/2010/main" val="1142353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6" grpId="0"/>
      <p:bldP spid="1127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TCP Send/Ack Optimizations </a:t>
            </a:r>
          </a:p>
        </p:txBody>
      </p:sp>
      <p:sp>
        <p:nvSpPr>
          <p:cNvPr id="3" name="Content Placeholder 2"/>
          <p:cNvSpPr>
            <a:spLocks noGrp="1"/>
          </p:cNvSpPr>
          <p:nvPr>
            <p:ph idx="1"/>
          </p:nvPr>
        </p:nvSpPr>
        <p:spPr>
          <a:xfrm>
            <a:off x="533400" y="1866072"/>
            <a:ext cx="8153400" cy="4000500"/>
          </a:xfrm>
        </p:spPr>
        <p:txBody>
          <a:bodyPr/>
          <a:lstStyle/>
          <a:p>
            <a:pPr>
              <a:buFont typeface="Wingdings" pitchFamily="2" charset="2"/>
              <a:buChar char="q"/>
            </a:pPr>
            <a:r>
              <a:rPr lang="en-US" dirty="0"/>
              <a:t>TCP includes many tune/optimizations, e.g., </a:t>
            </a:r>
          </a:p>
          <a:p>
            <a:pPr lvl="1">
              <a:buFont typeface="Courier New" panose="02070309020205020404" pitchFamily="49" charset="0"/>
              <a:buChar char="o"/>
            </a:pPr>
            <a:r>
              <a:rPr lang="en-US" dirty="0"/>
              <a:t>the “small-packet problem”: sender sends a lot of small packets (e.g., telnet one char at a time)</a:t>
            </a:r>
          </a:p>
          <a:p>
            <a:pPr lvl="2"/>
            <a:r>
              <a:rPr lang="en-US" dirty="0"/>
              <a:t>Nagle’s algorithm: do not send data if there is small amount of data in send buffer and there is an </a:t>
            </a:r>
            <a:r>
              <a:rPr lang="en-US" dirty="0" err="1"/>
              <a:t>unack’d</a:t>
            </a:r>
            <a:r>
              <a:rPr lang="en-US" dirty="0"/>
              <a:t> segment</a:t>
            </a:r>
          </a:p>
          <a:p>
            <a:pPr lvl="2"/>
            <a:endParaRPr lang="en-US" dirty="0"/>
          </a:p>
          <a:p>
            <a:pPr lvl="1">
              <a:buFont typeface="Courier New" panose="02070309020205020404" pitchFamily="49" charset="0"/>
              <a:buChar char="o"/>
            </a:pPr>
            <a:r>
              <a:rPr lang="en-US" dirty="0"/>
              <a:t>the ”</a:t>
            </a:r>
            <a:r>
              <a:rPr lang="en-US" dirty="0" err="1"/>
              <a:t>ack</a:t>
            </a:r>
            <a:r>
              <a:rPr lang="en-US" dirty="0"/>
              <a:t> inefficiency” problem: receiver sends too many ACKs, no chance of combing ACK with data</a:t>
            </a:r>
          </a:p>
          <a:p>
            <a:pPr lvl="2"/>
            <a:r>
              <a:rPr lang="en-US" dirty="0"/>
              <a:t>Delayed ack to reduce # of ACKs/combine ACK with reply</a:t>
            </a:r>
          </a:p>
        </p:txBody>
      </p:sp>
      <p:sp>
        <p:nvSpPr>
          <p:cNvPr id="5" name="Slide Number Placeholder 4">
            <a:extLst>
              <a:ext uri="{FF2B5EF4-FFF2-40B4-BE49-F238E27FC236}">
                <a16:creationId xmlns:a16="http://schemas.microsoft.com/office/drawing/2014/main" id="{9FBB44AC-041C-9E45-BE41-B5490ADF7228}"/>
              </a:ext>
            </a:extLst>
          </p:cNvPr>
          <p:cNvSpPr>
            <a:spLocks noGrp="1"/>
          </p:cNvSpPr>
          <p:nvPr>
            <p:ph type="sldNum" sz="quarter" idx="12"/>
          </p:nvPr>
        </p:nvSpPr>
        <p:spPr/>
        <p:txBody>
          <a:bodyPr/>
          <a:lstStyle/>
          <a:p>
            <a:fld id="{D925A599-CC33-7E4D-8C4D-B495C4836CF6}" type="slidenum">
              <a:rPr lang="en-US" altLang="x-none" smtClean="0"/>
              <a:pPr/>
              <a:t>9</a:t>
            </a:fld>
            <a:endParaRPr lang="en-US" altLang="x-none"/>
          </a:p>
        </p:txBody>
      </p:sp>
    </p:spTree>
    <p:extLst>
      <p:ext uri="{BB962C8B-B14F-4D97-AF65-F5344CB8AC3E}">
        <p14:creationId xmlns:p14="http://schemas.microsoft.com/office/powerpoint/2010/main" val="213691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Kurose">
  <a:themeElements>
    <a:clrScheme name="1_Kuro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Kuros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Kuro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Kuros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Kuros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Kuros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Kuro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Kuro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Kuro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11771</TotalTime>
  <Words>2997</Words>
  <Application>Microsoft Macintosh PowerPoint</Application>
  <PresentationFormat>On-screen Show (4:3)</PresentationFormat>
  <Paragraphs>684</Paragraphs>
  <Slides>45</Slides>
  <Notes>44</Notes>
  <HiddenSlides>2</HiddenSlides>
  <MMClips>0</MMClips>
  <ScaleCrop>false</ScaleCrop>
  <HeadingPairs>
    <vt:vector size="8" baseType="variant">
      <vt:variant>
        <vt:lpstr>Fonts Used</vt:lpstr>
      </vt:variant>
      <vt:variant>
        <vt:i4>12</vt:i4>
      </vt:variant>
      <vt:variant>
        <vt:lpstr>Theme</vt:lpstr>
      </vt:variant>
      <vt:variant>
        <vt:i4>2</vt:i4>
      </vt:variant>
      <vt:variant>
        <vt:lpstr>Embedded OLE Servers</vt:lpstr>
      </vt:variant>
      <vt:variant>
        <vt:i4>3</vt:i4>
      </vt:variant>
      <vt:variant>
        <vt:lpstr>Slide Titles</vt:lpstr>
      </vt:variant>
      <vt:variant>
        <vt:i4>45</vt:i4>
      </vt:variant>
    </vt:vector>
  </HeadingPairs>
  <TitlesOfParts>
    <vt:vector size="62" baseType="lpstr">
      <vt:lpstr>ＭＳ Ｐゴシック</vt:lpstr>
      <vt:lpstr>宋体</vt:lpstr>
      <vt:lpstr>宋体</vt:lpstr>
      <vt:lpstr>ZapfDingbats</vt:lpstr>
      <vt:lpstr>Arial</vt:lpstr>
      <vt:lpstr>Calibri</vt:lpstr>
      <vt:lpstr>Comic Sans MS</vt:lpstr>
      <vt:lpstr>Courier New</vt:lpstr>
      <vt:lpstr>Symbol</vt:lpstr>
      <vt:lpstr>Tahoma</vt:lpstr>
      <vt:lpstr>Times New Roman</vt:lpstr>
      <vt:lpstr>Wingdings</vt:lpstr>
      <vt:lpstr>1_Kurose</vt:lpstr>
      <vt:lpstr>2_Default Design</vt:lpstr>
      <vt:lpstr>Clip</vt:lpstr>
      <vt:lpstr>Equation</vt:lpstr>
      <vt:lpstr>VISIO</vt:lpstr>
      <vt:lpstr>Network Transport Layer: TCP</vt:lpstr>
      <vt:lpstr>Outline</vt:lpstr>
      <vt:lpstr>rdt3.0: Stop-and-Wait Performance</vt:lpstr>
      <vt:lpstr>PowerPoint Presentation</vt:lpstr>
      <vt:lpstr>TCP Reliable Data Transfer</vt:lpstr>
      <vt:lpstr>Flow Control</vt:lpstr>
      <vt:lpstr>TCP Flow Control: How it Works</vt:lpstr>
      <vt:lpstr>PowerPoint Presentation</vt:lpstr>
      <vt:lpstr>TCP Send/Ack Optimizations </vt:lpstr>
      <vt:lpstr>TCP Receiver ACK Generation [RFC 1122, RFC 2581]</vt:lpstr>
      <vt:lpstr>PowerPoint Presentation</vt:lpstr>
      <vt:lpstr>PowerPoint Presentation</vt:lpstr>
      <vt:lpstr>PowerPoint Presentation</vt:lpstr>
      <vt:lpstr>Timeout: Cost of Timeout Param</vt:lpstr>
      <vt:lpstr>Setting Timeout</vt:lpstr>
      <vt:lpstr>Compute EstRTT and DevRTT</vt:lpstr>
      <vt:lpstr>An Example TCP Session</vt:lpstr>
      <vt:lpstr>Fast Retransmit</vt:lpstr>
      <vt:lpstr>PowerPoint Presentation</vt:lpstr>
      <vt:lpstr>Fast Retransmit:</vt:lpstr>
      <vt:lpstr>TCP: reliable data transfer</vt:lpstr>
      <vt:lpstr>PowerPoint Presentation</vt:lpstr>
      <vt:lpstr>Why Connection Setup/When to Accept (Safely Deliver) First Packet? </vt:lpstr>
      <vt:lpstr>Why Connection Setup/When to Accept (Safely Deliver) First Packet? </vt:lpstr>
      <vt:lpstr>Transport “Safe-Setup” Principle</vt:lpstr>
      <vt:lpstr>Generic Challenge-Response Structure Checking Freshness</vt:lpstr>
      <vt:lpstr>Three Way Handshake (TWH) [Tomlinson 1975]</vt:lpstr>
      <vt:lpstr>Scenarios with Duplicate Request/SYN Attack</vt:lpstr>
      <vt:lpstr>Scenarios with Duplicate Request/SYN Attack</vt:lpstr>
      <vt:lpstr>Make “Challenge y” Robust</vt:lpstr>
      <vt:lpstr>Connection Close</vt:lpstr>
      <vt:lpstr>General Case: The Two-Army Problem</vt:lpstr>
      <vt:lpstr>Time_Wait</vt:lpstr>
      <vt:lpstr>Time_Wait Design Options</vt:lpstr>
      <vt:lpstr>PowerPoint Presentation</vt:lpstr>
      <vt:lpstr>TCP Connection Management</vt:lpstr>
      <vt:lpstr>TCP Connection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yry</dc:creator>
  <cp:keywords/>
  <dc:description/>
  <cp:lastModifiedBy>Qiao Xiang</cp:lastModifiedBy>
  <cp:revision>502</cp:revision>
  <cp:lastPrinted>2017-10-30T18:57:57Z</cp:lastPrinted>
  <dcterms:created xsi:type="dcterms:W3CDTF">2006-08-16T00:00:00Z</dcterms:created>
  <dcterms:modified xsi:type="dcterms:W3CDTF">2025-11-04T05:28:19Z</dcterms:modified>
  <cp:category/>
</cp:coreProperties>
</file>