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732" r:id="rId2"/>
    <p:sldMasterId id="2147485440" r:id="rId3"/>
  </p:sldMasterIdLst>
  <p:notesMasterIdLst>
    <p:notesMasterId r:id="rId45"/>
  </p:notesMasterIdLst>
  <p:handoutMasterIdLst>
    <p:handoutMasterId r:id="rId46"/>
  </p:handoutMasterIdLst>
  <p:sldIdLst>
    <p:sldId id="355" r:id="rId4"/>
    <p:sldId id="617" r:id="rId5"/>
    <p:sldId id="492" r:id="rId6"/>
    <p:sldId id="503" r:id="rId7"/>
    <p:sldId id="565" r:id="rId8"/>
    <p:sldId id="542" r:id="rId9"/>
    <p:sldId id="766" r:id="rId10"/>
    <p:sldId id="546" r:id="rId11"/>
    <p:sldId id="547" r:id="rId12"/>
    <p:sldId id="767" r:id="rId13"/>
    <p:sldId id="723" r:id="rId14"/>
    <p:sldId id="725" r:id="rId15"/>
    <p:sldId id="724" r:id="rId16"/>
    <p:sldId id="549" r:id="rId17"/>
    <p:sldId id="720" r:id="rId18"/>
    <p:sldId id="721" r:id="rId19"/>
    <p:sldId id="726" r:id="rId20"/>
    <p:sldId id="727" r:id="rId21"/>
    <p:sldId id="728" r:id="rId22"/>
    <p:sldId id="729" r:id="rId23"/>
    <p:sldId id="764" r:id="rId24"/>
    <p:sldId id="685" r:id="rId25"/>
    <p:sldId id="2189" r:id="rId26"/>
    <p:sldId id="2190" r:id="rId27"/>
    <p:sldId id="671" r:id="rId28"/>
    <p:sldId id="2191" r:id="rId29"/>
    <p:sldId id="2192" r:id="rId30"/>
    <p:sldId id="1992" r:id="rId31"/>
    <p:sldId id="2193" r:id="rId32"/>
    <p:sldId id="2194" r:id="rId33"/>
    <p:sldId id="731" r:id="rId34"/>
    <p:sldId id="730" r:id="rId35"/>
    <p:sldId id="753" r:id="rId36"/>
    <p:sldId id="2195" r:id="rId37"/>
    <p:sldId id="2196" r:id="rId38"/>
    <p:sldId id="2197" r:id="rId39"/>
    <p:sldId id="2198" r:id="rId40"/>
    <p:sldId id="2199" r:id="rId41"/>
    <p:sldId id="2200" r:id="rId42"/>
    <p:sldId id="2201" r:id="rId43"/>
    <p:sldId id="2202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8"/>
    <p:restoredTop sz="93711"/>
  </p:normalViewPr>
  <p:slideViewPr>
    <p:cSldViewPr snapToGrid="0">
      <p:cViewPr varScale="1">
        <p:scale>
          <a:sx n="133" d="100"/>
          <a:sy n="133" d="100"/>
        </p:scale>
        <p:origin x="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8515599-3A73-4346-B34D-9BBD13A19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3CD68A3-5DDF-3140-9308-205F13381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1F9C1AF-DF08-5C4B-9F1A-493FED8388A9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068C1-05EC-374F-8DF5-54F9B93AA2E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849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09DE0-B4B2-F446-9DB7-824027F308F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92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17B48-3620-E341-8DBB-81E8940D2C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365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068C1-05EC-374F-8DF5-54F9B93AA2E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15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FBF60-21E5-924A-94D2-BEACFC884DD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546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337BD7-058D-CF47-B677-1850AF160A6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54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22344-43EA-7540-BA92-3E74B8C1F43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855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FBF60-21E5-924A-94D2-BEACFC884DD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511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068C1-05EC-374F-8DF5-54F9B93AA2E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4442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EB8CE9-DD82-1544-A299-EFE14CB2AAD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30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2658EF-C304-3F4F-A2C0-0BE696CCEF3D}" type="slidenum">
              <a:rPr lang="en-US" altLang="en-US" sz="1300">
                <a:solidFill>
                  <a:srgbClr val="000000"/>
                </a:solidFill>
              </a:rPr>
              <a:pPr/>
              <a:t>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EB8CE9-DD82-1544-A299-EFE14CB2AAD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380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024E1-1F25-7245-A6BB-0D7F3C9DC48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95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9AF67-0E6E-E144-A50D-5B9D80E4899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60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9EA2B-1C3F-A642-B009-B8F26AD8456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219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45113B-DDD5-5A4A-A564-3B76635D94E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536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6F0A5-45DD-1342-93C6-C37C453EE6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275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71469F-07B2-A04F-B3D0-E88CF9ABC98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883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068C1-05EC-374F-8DF5-54F9B93AA2E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722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9728A-59F6-364B-8077-126FA2554CA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812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B2C507-C0C3-6D4D-9832-D34CCD3FEC2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4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59A625-5045-D349-95AC-199C0443BE6D}" type="slidenum">
              <a:rPr lang="en-US" altLang="en-US" sz="1300">
                <a:solidFill>
                  <a:srgbClr val="000000"/>
                </a:solidFill>
              </a:rPr>
              <a:pPr/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29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4A7D0-F1E6-F94F-9E5C-A14D299416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Proof of Little’s Law:</a:t>
            </a:r>
          </a:p>
          <a:p>
            <a:endParaRPr lang="en-US" altLang="en-US">
              <a:latin typeface="Times New Roman" charset="0"/>
              <a:ea typeface="ＭＳ Ｐゴシック" charset="-128"/>
            </a:endParaRPr>
          </a:p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52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96F89-0E93-464C-B324-024AA247610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255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C64F14-D969-0C45-B1D9-5429070A466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035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B0D033-9209-FF47-9D50-ED43EE92BC9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57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9AB7834-715C-EF4D-B211-564F2EE89C4B}" type="slidenum">
              <a:rPr lang="en-US" altLang="en-US" sz="1300">
                <a:solidFill>
                  <a:srgbClr val="000000"/>
                </a:solidFill>
              </a:rPr>
              <a:pPr/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316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CB759D2-DE6F-5E48-AF30-F86068016CDD}" type="slidenum">
              <a:rPr lang="en-US" altLang="en-US" sz="1300">
                <a:solidFill>
                  <a:srgbClr val="000000"/>
                </a:solidFill>
              </a:rPr>
              <a:pPr/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9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A935415-892A-3444-8C74-F4BA6BED37ED}" type="slidenum">
              <a:rPr lang="en-US" altLang="en-US" sz="1300">
                <a:solidFill>
                  <a:srgbClr val="000000"/>
                </a:solidFill>
              </a:rPr>
              <a:pPr/>
              <a:t>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65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068C1-05EC-374F-8DF5-54F9B93AA2E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907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B4768-EF35-3349-AE0F-B1B498FA19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26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B779B-0C53-D94E-ADB4-B8D6CDECA46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11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8ADA-18AF-1C43-BA25-A13C36918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BA74D-522D-044A-949F-7B15C782A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21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19300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05500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9809-1661-7A42-93C6-CF09C88D1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4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854A621-1752-A74F-AE3A-211A1021A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54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7E19879-B9A2-2C46-A7FC-07EB8AB62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25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BEFEDD3-B786-D843-8020-88A2B14F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10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EF15F2D-7E1C-1245-A8A4-7970D6A711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63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AE97482-52BF-574E-8222-4CE173EFF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06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1EB090C-8080-CD46-9C27-1688C4F9F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91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B8C1C029-F857-FC49-AF5C-6AAA83016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1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180D869-9CEF-D044-8890-1356BB555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33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BE84F-96D9-6345-A048-02FE39EAF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937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BF9CCE0-37E0-E24C-A1DD-6E5EDFF16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028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1DE411B-466A-0148-BEC5-D8BA0F0AF7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84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A61A39-2BA0-144F-8C00-150E8F439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78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267B1-F28C-234A-A954-FBCD80C32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439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442E-A3EF-3540-9151-FED5573EA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368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48EE-A817-AA49-B472-401227490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046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1FE0-B426-7E4D-A359-D11F02A9B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024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B6F9-A4A4-BA4C-8D94-418C0F516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7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0EAD2-50A2-C44C-87B5-CC1241096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235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802E-658D-BD4C-8FD8-2A032DC3E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99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F531-0D62-C34B-B7E2-088CD4C57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438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E87D-B49A-824C-905A-453DC176E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596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C2D4-7EE5-6341-83A0-8B1A4A0D8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144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3BE4-8263-2F45-88B4-6B68A8204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798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19300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05500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E20A-176D-7040-9154-C5AD722D2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29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17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2E90-3557-D24A-8603-692F75036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96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81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5901-F5BC-7741-8015-C8351D80D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1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EB37-E739-A148-A619-C4935CCFB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79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750D-A6F5-7347-9518-2B86AAB57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4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448425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EFFDBF-9CCF-FA4F-9A45-246395E0C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1244600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  <p:sldLayoutId id="2147485363" r:id="rId2"/>
    <p:sldLayoutId id="2147485364" r:id="rId3"/>
    <p:sldLayoutId id="2147485415" r:id="rId4"/>
    <p:sldLayoutId id="2147485365" r:id="rId5"/>
    <p:sldLayoutId id="2147485416" r:id="rId6"/>
    <p:sldLayoutId id="2147485366" r:id="rId7"/>
    <p:sldLayoutId id="2147485367" r:id="rId8"/>
    <p:sldLayoutId id="2147485368" r:id="rId9"/>
    <p:sldLayoutId id="2147485369" r:id="rId10"/>
    <p:sldLayoutId id="21474853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"/>
              </a:defRPr>
            </a:lvl1pPr>
          </a:lstStyle>
          <a:p>
            <a:pPr>
              <a:defRPr/>
            </a:pPr>
            <a:fld id="{C0AE5CB9-7363-D845-8A1D-17F955514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2710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7" r:id="rId1"/>
    <p:sldLayoutId id="2147485418" r:id="rId2"/>
    <p:sldLayoutId id="2147485419" r:id="rId3"/>
    <p:sldLayoutId id="2147485420" r:id="rId4"/>
    <p:sldLayoutId id="2147485421" r:id="rId5"/>
    <p:sldLayoutId id="2147485422" r:id="rId6"/>
    <p:sldLayoutId id="2147485423" r:id="rId7"/>
    <p:sldLayoutId id="2147485424" r:id="rId8"/>
    <p:sldLayoutId id="2147485425" r:id="rId9"/>
    <p:sldLayoutId id="2147485426" r:id="rId10"/>
    <p:sldLayoutId id="21474854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448425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93EDEA-48A4-9245-A752-2B4FD295E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3557" name="Rectangle 7"/>
          <p:cNvSpPr>
            <a:spLocks noChangeArrowheads="1"/>
          </p:cNvSpPr>
          <p:nvPr userDrawn="1"/>
        </p:nvSpPr>
        <p:spPr bwMode="auto">
          <a:xfrm>
            <a:off x="0" y="1165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8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442" r:id="rId2"/>
    <p:sldLayoutId id="2147485443" r:id="rId3"/>
    <p:sldLayoutId id="2147485444" r:id="rId4"/>
    <p:sldLayoutId id="2147485445" r:id="rId5"/>
    <p:sldLayoutId id="2147485446" r:id="rId6"/>
    <p:sldLayoutId id="2147485447" r:id="rId7"/>
    <p:sldLayoutId id="2147485448" r:id="rId8"/>
    <p:sldLayoutId id="2147485449" r:id="rId9"/>
    <p:sldLayoutId id="2147485450" r:id="rId10"/>
    <p:sldLayoutId id="21474854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20542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Network Transport Layer: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>Network Resource Allocation Framework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E45B86-57B2-9E4A-B92D-2904F804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b="1" dirty="0">
                <a:ea typeface="ＭＳ Ｐゴシック" charset="-128"/>
              </a:rPr>
              <a:t>Qi</a:t>
            </a:r>
            <a:r>
              <a:rPr lang="en-US" altLang="zh-CN" b="1" dirty="0">
                <a:ea typeface="ＭＳ Ｐゴシック" charset="-128"/>
              </a:rPr>
              <a:t>ao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Xiang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Qiang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Su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sz="2400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  <a:p>
            <a:r>
              <a:rPr lang="en-US" altLang="zh-CN" sz="2400" kern="0" dirty="0">
                <a:ea typeface="ＭＳ Ｐゴシック" charset="-128"/>
              </a:rPr>
              <a:t>11</a:t>
            </a:r>
            <a:r>
              <a:rPr lang="en-US" altLang="x-none" sz="2400" kern="0" dirty="0">
                <a:ea typeface="ＭＳ Ｐゴシック" charset="-128"/>
              </a:rPr>
              <a:t>/</a:t>
            </a:r>
            <a:r>
              <a:rPr lang="en-US" altLang="zh-CN" sz="2400" kern="0" dirty="0">
                <a:ea typeface="ＭＳ Ｐゴシック" charset="-128"/>
              </a:rPr>
              <a:t>11</a:t>
            </a:r>
            <a:r>
              <a:rPr lang="en-US" altLang="x-none" sz="2400" kern="0" dirty="0">
                <a:ea typeface="ＭＳ Ｐゴシック" charset="-128"/>
              </a:rPr>
              <a:t>/20</a:t>
            </a:r>
            <a:r>
              <a:rPr lang="en-US" altLang="zh-CN" sz="2400" kern="0" dirty="0">
                <a:ea typeface="ＭＳ Ｐゴシック" charset="-128"/>
              </a:rPr>
              <a:t>25</a:t>
            </a:r>
            <a:endParaRPr lang="en-US" altLang="x-none" sz="2400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A826D-9D96-0541-B492-A1BEBF1096EF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Outline</a:t>
            </a:r>
            <a:endParaRPr kumimoji="0" lang="en-US" altLang="en-US" sz="4000" b="0" i="0" u="sng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Admin and recap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Transport congestion control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what is congestion (cost of congestion)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basic congestion control alg.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TCP/Reno congestion control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design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analysis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small fish in a big pond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loss rate given from the environment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C25B83-FD24-9E43-A979-6E23D1BEC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8B519-DFB0-D54C-80E2-1AB8C9EFAB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3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33375" y="121938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TCP/Reno Throughput Modeling</a:t>
            </a:r>
            <a:r>
              <a:rPr kumimoji="0" lang="zh-CN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(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Fixed, Given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 Loss Rate)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34963" y="1314450"/>
            <a:ext cx="80772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0"/>
              <a:buChar char="r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0"/>
              <a:buChar char="r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13668" name="Object 2"/>
          <p:cNvGraphicFramePr>
            <a:graphicFrameLocks noChangeAspect="1"/>
          </p:cNvGraphicFramePr>
          <p:nvPr/>
        </p:nvGraphicFramePr>
        <p:xfrm>
          <a:off x="1673225" y="1831975"/>
          <a:ext cx="48958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5" name="Equation" r:id="rId4" imgW="2286000" imgH="482600" progId="Equation.3">
                  <p:embed/>
                </p:oleObj>
              </mc:Choice>
              <mc:Fallback>
                <p:oleObj name="Equation" r:id="rId4" imgW="2286000" imgH="482600" progId="Equation.3">
                  <p:embed/>
                  <p:pic>
                    <p:nvPicPr>
                      <p:cNvPr id="1136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1831975"/>
                        <a:ext cx="48958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3"/>
          <p:cNvGraphicFramePr>
            <a:graphicFrameLocks noChangeAspect="1"/>
          </p:cNvGraphicFramePr>
          <p:nvPr/>
        </p:nvGraphicFramePr>
        <p:xfrm>
          <a:off x="1674813" y="3227388"/>
          <a:ext cx="53355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6" name="Equation" r:id="rId6" imgW="2273300" imgH="228600" progId="Equation.3">
                  <p:embed/>
                </p:oleObj>
              </mc:Choice>
              <mc:Fallback>
                <p:oleObj name="Equation" r:id="rId6" imgW="2273300" imgH="228600" progId="Equation.3">
                  <p:embed/>
                  <p:pic>
                    <p:nvPicPr>
                      <p:cNvPr id="1136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3227388"/>
                        <a:ext cx="53355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27100" y="3817938"/>
            <a:ext cx="6907213" cy="744537"/>
            <a:chOff x="927100" y="3817938"/>
            <a:chExt cx="6907213" cy="744537"/>
          </a:xfrm>
        </p:grpSpPr>
        <p:sp>
          <p:nvSpPr>
            <p:cNvPr id="113670" name="Rectangle 6"/>
            <p:cNvSpPr>
              <a:spLocks noChangeArrowheads="1"/>
            </p:cNvSpPr>
            <p:nvPr/>
          </p:nvSpPr>
          <p:spPr bwMode="auto">
            <a:xfrm>
              <a:off x="927100" y="3937000"/>
              <a:ext cx="527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=&gt;</a:t>
              </a:r>
            </a:p>
          </p:txBody>
        </p:sp>
        <p:graphicFrame>
          <p:nvGraphicFramePr>
            <p:cNvPr id="113671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662113" y="3817938"/>
            <a:ext cx="6172200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67" name="Equation" r:id="rId8" imgW="2628900" imgH="317500" progId="Equation.3">
                    <p:embed/>
                  </p:oleObj>
                </mc:Choice>
                <mc:Fallback>
                  <p:oleObj name="Equation" r:id="rId8" imgW="2628900" imgH="317500" progId="Equation.3">
                    <p:embed/>
                    <p:pic>
                      <p:nvPicPr>
                        <p:cNvPr id="11367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2113" y="3817938"/>
                          <a:ext cx="6172200" cy="744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925513" y="4972050"/>
            <a:ext cx="6045200" cy="625475"/>
            <a:chOff x="925513" y="4972050"/>
            <a:chExt cx="6045200" cy="625475"/>
          </a:xfrm>
        </p:grpSpPr>
        <p:graphicFrame>
          <p:nvGraphicFramePr>
            <p:cNvPr id="113672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692275" y="4972050"/>
            <a:ext cx="5278438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68" name="Equation" r:id="rId10" imgW="2247900" imgH="266700" progId="Equation.3">
                    <p:embed/>
                  </p:oleObj>
                </mc:Choice>
                <mc:Fallback>
                  <p:oleObj name="Equation" r:id="rId10" imgW="2247900" imgH="266700" progId="Equation.3">
                    <p:embed/>
                    <p:pic>
                      <p:nvPicPr>
                        <p:cNvPr id="11367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5" y="4972050"/>
                          <a:ext cx="5278438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3" name="Rectangle 9"/>
            <p:cNvSpPr>
              <a:spLocks noChangeArrowheads="1"/>
            </p:cNvSpPr>
            <p:nvPr/>
          </p:nvSpPr>
          <p:spPr bwMode="auto">
            <a:xfrm>
              <a:off x="925513" y="5008563"/>
              <a:ext cx="527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=&gt;</a:t>
              </a:r>
            </a:p>
          </p:txBody>
        </p:sp>
      </p:grpSp>
      <p:sp>
        <p:nvSpPr>
          <p:cNvPr id="4" name="Frame 3"/>
          <p:cNvSpPr/>
          <p:nvPr/>
        </p:nvSpPr>
        <p:spPr bwMode="auto">
          <a:xfrm>
            <a:off x="1529593" y="4797287"/>
            <a:ext cx="5666339" cy="954157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038" y="6032122"/>
            <a:ext cx="6869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This is called the TCP throughput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sqrt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of loss rate law.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1A08-B151-5A45-95AA-C93CDD3C7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8B519-DFB0-D54C-80E2-1AB8C9EFAB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28600"/>
            <a:ext cx="8313717" cy="1143000"/>
          </a:xfrm>
        </p:spPr>
        <p:txBody>
          <a:bodyPr/>
          <a:lstStyle/>
          <a:p>
            <a:r>
              <a:rPr lang="en-US"/>
              <a:t>Exercise: Application </a:t>
            </a:r>
            <a:r>
              <a:rPr lang="en-US" dirty="0"/>
              <a:t>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101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State of art network link can reach 100 </a:t>
            </a:r>
            <a:r>
              <a:rPr lang="en-US" dirty="0" err="1"/>
              <a:t>Gbps</a:t>
            </a:r>
            <a:r>
              <a:rPr lang="en-US" dirty="0"/>
              <a:t>. Assume packet size 1250 bytes, RTT 100 </a:t>
            </a:r>
            <a:r>
              <a:rPr lang="en-US" dirty="0" err="1"/>
              <a:t>ms</a:t>
            </a:r>
            <a:r>
              <a:rPr lang="en-US" dirty="0"/>
              <a:t>, what is the highest packet loss rate to still reach 100 </a:t>
            </a:r>
            <a:r>
              <a:rPr lang="en-US" dirty="0" err="1"/>
              <a:t>Gbps</a:t>
            </a:r>
            <a:r>
              <a:rPr lang="en-US" dirty="0"/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5175" y="6034088"/>
            <a:ext cx="2836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tcp-reno-tput.xlsx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940FD-DF7E-0542-90FC-E85307965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EDB5E-D4AF-A243-8F3E-F9F4C01DE2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95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Outline</a:t>
            </a:r>
            <a:endParaRPr kumimoji="0" lang="en-US" altLang="en-US" sz="4000" b="0" i="0" u="sng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Admin and recap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Transport congestion control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what is congestion (cost of congestion)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basic congestion control alg.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TCP/Reno congestion control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design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analysis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small fish in a big pond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big fish in small pond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growth causes losses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宋体" charset="-122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92268A-2516-E74F-A790-8BF816C60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8B519-DFB0-D54C-80E2-1AB8C9EFAB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TCP/Reno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 </a:t>
            </a: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Throughput Modeling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: </a:t>
            </a:r>
            <a:b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</a:b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Relating W with Loss Rate p</a:t>
            </a:r>
            <a:endParaRPr kumimoji="0" lang="en-US" altLang="en-US" sz="2800" b="0" i="0" u="sng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295400" y="1663256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1295400" y="3949256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8394700" y="3793681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441325" y="1587056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cwnd</a:t>
            </a:r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V="1">
            <a:off x="1489075" y="2577656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2643188" y="2588768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1617663" y="3995293"/>
            <a:ext cx="104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congestion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avoidance</a:t>
            </a:r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V="1">
            <a:off x="2247900" y="3265043"/>
            <a:ext cx="374650" cy="111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2466975" y="2199831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TD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2032000" y="3007868"/>
            <a:ext cx="67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ssthresh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657475" y="2591943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3800475" y="2604643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V="1">
            <a:off x="3816350" y="2569718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>
            <a:off x="4962525" y="2585593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54322" name="Text Box 18"/>
          <p:cNvSpPr txBox="1">
            <a:spLocks noChangeArrowheads="1"/>
          </p:cNvSpPr>
          <p:nvPr/>
        </p:nvSpPr>
        <p:spPr bwMode="auto">
          <a:xfrm>
            <a:off x="625475" y="4689031"/>
            <a:ext cx="7386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Total packets sent per cycle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 = (W/2 + W)/2 * W/2 =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 3W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/8</a:t>
            </a: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 flipV="1">
            <a:off x="4968875" y="2576068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54325" name="Text Box 21"/>
          <p:cNvSpPr txBox="1">
            <a:spLocks noChangeArrowheads="1"/>
          </p:cNvSpPr>
          <p:nvPr/>
        </p:nvSpPr>
        <p:spPr bwMode="auto">
          <a:xfrm>
            <a:off x="3203575" y="3392043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W/2</a:t>
            </a:r>
          </a:p>
        </p:txBody>
      </p:sp>
      <p:sp>
        <p:nvSpPr>
          <p:cNvPr id="354326" name="Text Box 22"/>
          <p:cNvSpPr txBox="1">
            <a:spLocks noChangeArrowheads="1"/>
          </p:cNvSpPr>
          <p:nvPr/>
        </p:nvSpPr>
        <p:spPr bwMode="auto">
          <a:xfrm>
            <a:off x="4819650" y="2158556"/>
            <a:ext cx="42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W</a:t>
            </a:r>
          </a:p>
        </p:txBody>
      </p:sp>
      <p:sp>
        <p:nvSpPr>
          <p:cNvPr id="109591" name="Freeform 24"/>
          <p:cNvSpPr>
            <a:spLocks/>
          </p:cNvSpPr>
          <p:nvPr/>
        </p:nvSpPr>
        <p:spPr bwMode="auto">
          <a:xfrm>
            <a:off x="3800475" y="2577656"/>
            <a:ext cx="1157288" cy="1376362"/>
          </a:xfrm>
          <a:custGeom>
            <a:avLst/>
            <a:gdLst>
              <a:gd name="T0" fmla="*/ 0 w 729"/>
              <a:gd name="T1" fmla="*/ 2147483646 h 867"/>
              <a:gd name="T2" fmla="*/ 0 w 729"/>
              <a:gd name="T3" fmla="*/ 2147483646 h 867"/>
              <a:gd name="T4" fmla="*/ 2147483646 w 729"/>
              <a:gd name="T5" fmla="*/ 2147483646 h 867"/>
              <a:gd name="T6" fmla="*/ 2147483646 w 729"/>
              <a:gd name="T7" fmla="*/ 0 h 867"/>
              <a:gd name="T8" fmla="*/ 0 w 729"/>
              <a:gd name="T9" fmla="*/ 2147483646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9"/>
              <a:gd name="T16" fmla="*/ 0 h 867"/>
              <a:gd name="T17" fmla="*/ 729 w 729"/>
              <a:gd name="T18" fmla="*/ 867 h 8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9" h="867">
                <a:moveTo>
                  <a:pt x="0" y="437"/>
                </a:moveTo>
                <a:lnTo>
                  <a:pt x="0" y="867"/>
                </a:lnTo>
                <a:lnTo>
                  <a:pt x="729" y="867"/>
                </a:lnTo>
                <a:lnTo>
                  <a:pt x="729" y="0"/>
                </a:lnTo>
                <a:lnTo>
                  <a:pt x="0" y="437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678238" y="1826768"/>
            <a:ext cx="1341437" cy="958850"/>
            <a:chOff x="2317" y="1504"/>
            <a:chExt cx="845" cy="604"/>
          </a:xfrm>
        </p:grpSpPr>
        <p:graphicFrame>
          <p:nvGraphicFramePr>
            <p:cNvPr id="109599" name="Object 5"/>
            <p:cNvGraphicFramePr>
              <a:graphicFrameLocks noChangeAspect="1"/>
            </p:cNvGraphicFramePr>
            <p:nvPr/>
          </p:nvGraphicFramePr>
          <p:xfrm>
            <a:off x="2317" y="1504"/>
            <a:ext cx="845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289" name="Equation" r:id="rId4" imgW="685800" imgH="254000" progId="Equation.3">
                    <p:embed/>
                  </p:oleObj>
                </mc:Choice>
                <mc:Fallback>
                  <p:oleObj name="Equation" r:id="rId4" imgW="685800" imgH="254000" progId="Equation.3">
                    <p:embed/>
                    <p:pic>
                      <p:nvPicPr>
                        <p:cNvPr id="10959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7" y="1504"/>
                          <a:ext cx="845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00" name="Line 25"/>
            <p:cNvSpPr>
              <a:spLocks noChangeShapeType="1"/>
            </p:cNvSpPr>
            <p:nvPr/>
          </p:nvSpPr>
          <p:spPr bwMode="auto">
            <a:xfrm flipH="1">
              <a:off x="2797" y="1824"/>
              <a:ext cx="27" cy="2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09594" name="Line 27"/>
          <p:cNvSpPr>
            <a:spLocks noChangeShapeType="1"/>
          </p:cNvSpPr>
          <p:nvPr/>
        </p:nvSpPr>
        <p:spPr bwMode="auto">
          <a:xfrm flipV="1">
            <a:off x="1279525" y="2966593"/>
            <a:ext cx="63341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354333" name="Object 3"/>
          <p:cNvGraphicFramePr>
            <a:graphicFrameLocks noChangeAspect="1"/>
          </p:cNvGraphicFramePr>
          <p:nvPr>
            <p:extLst/>
          </p:nvPr>
        </p:nvGraphicFramePr>
        <p:xfrm>
          <a:off x="3883025" y="6058598"/>
          <a:ext cx="4743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0" name="Equation" r:id="rId6" imgW="2019300" imgH="266700" progId="Equation.3">
                  <p:embed/>
                </p:oleObj>
              </mc:Choice>
              <mc:Fallback>
                <p:oleObj name="Equation" r:id="rId6" imgW="2019300" imgH="266700" progId="Equation.3">
                  <p:embed/>
                  <p:pic>
                    <p:nvPicPr>
                      <p:cNvPr id="3543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6058598"/>
                        <a:ext cx="47434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994525" y="2064893"/>
            <a:ext cx="1068388" cy="911225"/>
            <a:chOff x="6994525" y="2625725"/>
            <a:chExt cx="1068388" cy="911225"/>
          </a:xfrm>
        </p:grpSpPr>
        <p:graphicFrame>
          <p:nvGraphicFramePr>
            <p:cNvPr id="109597" name="Object 4"/>
            <p:cNvGraphicFramePr>
              <a:graphicFrameLocks noChangeAspect="1"/>
            </p:cNvGraphicFramePr>
            <p:nvPr/>
          </p:nvGraphicFramePr>
          <p:xfrm>
            <a:off x="6994525" y="2625725"/>
            <a:ext cx="1068388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291" name="Equation" r:id="rId8" imgW="545863" imgH="228501" progId="Equation.3">
                    <p:embed/>
                  </p:oleObj>
                </mc:Choice>
                <mc:Fallback>
                  <p:oleObj name="Equation" r:id="rId8" imgW="545863" imgH="228501" progId="Equation.3">
                    <p:embed/>
                    <p:pic>
                      <p:nvPicPr>
                        <p:cNvPr id="10959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4525" y="2625725"/>
                          <a:ext cx="1068388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98" name="Line 34"/>
            <p:cNvSpPr>
              <a:spLocks noChangeShapeType="1"/>
            </p:cNvSpPr>
            <p:nvPr/>
          </p:nvSpPr>
          <p:spPr bwMode="auto">
            <a:xfrm flipH="1">
              <a:off x="7240588" y="3087688"/>
              <a:ext cx="74612" cy="449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626877" y="5065299"/>
            <a:ext cx="3278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Assume one loss per cycle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3883025" y="5068079"/>
            <a:ext cx="3265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=&gt; p = 1/(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3W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/8) = 8/(3W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36125" y="5569355"/>
            <a:ext cx="2032173" cy="478584"/>
            <a:chOff x="3836125" y="5569355"/>
            <a:chExt cx="2032173" cy="478584"/>
          </a:xfrm>
        </p:grpSpPr>
        <p:graphicFrame>
          <p:nvGraphicFramePr>
            <p:cNvPr id="35433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439548" y="5571689"/>
            <a:ext cx="14287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292" name="Equation" r:id="rId10" imgW="876300" imgH="292100" progId="Equation.3">
                    <p:embed/>
                  </p:oleObj>
                </mc:Choice>
                <mc:Fallback>
                  <p:oleObj name="Equation" r:id="rId10" imgW="876300" imgH="292100" progId="Equation.3">
                    <p:embed/>
                    <p:pic>
                      <p:nvPicPr>
                        <p:cNvPr id="35433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9548" y="5571689"/>
                          <a:ext cx="142875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3836125" y="5569355"/>
              <a:ext cx="5309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=&gt;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8" name="Frame 37"/>
          <p:cNvSpPr/>
          <p:nvPr/>
        </p:nvSpPr>
        <p:spPr bwMode="auto">
          <a:xfrm>
            <a:off x="7641430" y="5855419"/>
            <a:ext cx="1084057" cy="954157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D07D3-68FA-2B47-A641-FAD84E6BB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8B519-DFB0-D54C-80E2-1AB8C9EFAB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0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2" grpId="0"/>
      <p:bldP spid="354325" grpId="0"/>
      <p:bldP spid="354326" grpId="0"/>
      <p:bldP spid="34" grpId="0"/>
      <p:bldP spid="35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078"/>
            <a:ext cx="8020050" cy="1143000"/>
          </a:xfrm>
        </p:spPr>
        <p:txBody>
          <a:bodyPr/>
          <a:lstStyle/>
          <a:p>
            <a:r>
              <a:rPr lang="en-US" altLang="en-US" sz="3200" dirty="0"/>
              <a:t>A Puzzle: </a:t>
            </a:r>
            <a:r>
              <a:rPr lang="en-US" altLang="en-US" sz="3200" dirty="0" err="1"/>
              <a:t>cwnd</a:t>
            </a:r>
            <a:r>
              <a:rPr lang="en-US" altLang="en-US" sz="3200" dirty="0"/>
              <a:t> and Rate </a:t>
            </a:r>
            <a:br>
              <a:rPr lang="en-US" altLang="en-US" sz="3200" dirty="0"/>
            </a:br>
            <a:r>
              <a:rPr lang="en-US" altLang="en-US" sz="3200" dirty="0"/>
              <a:t>of a TCP Session</a:t>
            </a: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5413" y="1541463"/>
            <a:ext cx="6442075" cy="3813175"/>
          </a:xfrm>
        </p:spPr>
      </p:pic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438150" y="5524500"/>
            <a:ext cx="8115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Question: although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cwnd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fluctuates widely (i.e., cut to half), why can the sending rate stay relatively smooth?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B28A22-05B3-5643-A2D4-6DAD63406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EDB5E-D4AF-A243-8F3E-F9F4C01DE2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TCP/Reno</a:t>
            </a:r>
            <a:r>
              <a:rPr kumimoji="0" lang="en-US" altLang="zh-CN" sz="28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 Queueing Dynamics</a:t>
            </a:r>
            <a:endParaRPr kumimoji="0" lang="en-US" altLang="en-US" sz="2800" b="0" i="0" u="sng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9332" name="Line 6"/>
          <p:cNvSpPr>
            <a:spLocks noChangeShapeType="1"/>
          </p:cNvSpPr>
          <p:nvPr/>
        </p:nvSpPr>
        <p:spPr bwMode="auto">
          <a:xfrm>
            <a:off x="1069975" y="1600199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33" name="Line 7"/>
          <p:cNvSpPr>
            <a:spLocks noChangeShapeType="1"/>
          </p:cNvSpPr>
          <p:nvPr/>
        </p:nvSpPr>
        <p:spPr bwMode="auto">
          <a:xfrm>
            <a:off x="1084263" y="3900487"/>
            <a:ext cx="7297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34" name="Rectangle 8"/>
          <p:cNvSpPr>
            <a:spLocks noChangeArrowheads="1"/>
          </p:cNvSpPr>
          <p:nvPr/>
        </p:nvSpPr>
        <p:spPr bwMode="auto">
          <a:xfrm>
            <a:off x="8394700" y="3744912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99335" name="Rectangle 9"/>
          <p:cNvSpPr>
            <a:spLocks noChangeArrowheads="1"/>
          </p:cNvSpPr>
          <p:nvPr/>
        </p:nvSpPr>
        <p:spPr bwMode="auto">
          <a:xfrm>
            <a:off x="441325" y="1538287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cwnd</a:t>
            </a:r>
          </a:p>
        </p:txBody>
      </p:sp>
      <p:sp>
        <p:nvSpPr>
          <p:cNvPr id="99336" name="Line 10"/>
          <p:cNvSpPr>
            <a:spLocks noChangeShapeType="1"/>
          </p:cNvSpPr>
          <p:nvPr/>
        </p:nvSpPr>
        <p:spPr bwMode="auto">
          <a:xfrm flipV="1">
            <a:off x="1489075" y="2528887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37" name="Line 11"/>
          <p:cNvSpPr>
            <a:spLocks noChangeShapeType="1"/>
          </p:cNvSpPr>
          <p:nvPr/>
        </p:nvSpPr>
        <p:spPr bwMode="auto">
          <a:xfrm>
            <a:off x="2643188" y="2539999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38" name="Rectangle 12"/>
          <p:cNvSpPr>
            <a:spLocks noChangeArrowheads="1"/>
          </p:cNvSpPr>
          <p:nvPr/>
        </p:nvSpPr>
        <p:spPr bwMode="auto">
          <a:xfrm>
            <a:off x="1617663" y="3946524"/>
            <a:ext cx="104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congestion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avoidance</a:t>
            </a:r>
          </a:p>
        </p:txBody>
      </p:sp>
      <p:sp>
        <p:nvSpPr>
          <p:cNvPr id="99339" name="Line 13"/>
          <p:cNvSpPr>
            <a:spLocks noChangeShapeType="1"/>
          </p:cNvSpPr>
          <p:nvPr/>
        </p:nvSpPr>
        <p:spPr bwMode="auto">
          <a:xfrm flipV="1">
            <a:off x="2247900" y="3216274"/>
            <a:ext cx="374650" cy="111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40" name="Rectangle 14"/>
          <p:cNvSpPr>
            <a:spLocks noChangeArrowheads="1"/>
          </p:cNvSpPr>
          <p:nvPr/>
        </p:nvSpPr>
        <p:spPr bwMode="auto">
          <a:xfrm>
            <a:off x="2466975" y="2151062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TD</a:t>
            </a:r>
          </a:p>
        </p:txBody>
      </p:sp>
      <p:sp>
        <p:nvSpPr>
          <p:cNvPr id="99341" name="Text Box 15"/>
          <p:cNvSpPr txBox="1">
            <a:spLocks noChangeArrowheads="1"/>
          </p:cNvSpPr>
          <p:nvPr/>
        </p:nvSpPr>
        <p:spPr bwMode="auto">
          <a:xfrm>
            <a:off x="2032000" y="2959099"/>
            <a:ext cx="67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ssthresh</a:t>
            </a:r>
          </a:p>
        </p:txBody>
      </p:sp>
      <p:sp>
        <p:nvSpPr>
          <p:cNvPr id="99342" name="Line 16"/>
          <p:cNvSpPr>
            <a:spLocks noChangeShapeType="1"/>
          </p:cNvSpPr>
          <p:nvPr/>
        </p:nvSpPr>
        <p:spPr bwMode="auto">
          <a:xfrm flipV="1">
            <a:off x="2657475" y="2543174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43" name="Line 17"/>
          <p:cNvSpPr>
            <a:spLocks noChangeShapeType="1"/>
          </p:cNvSpPr>
          <p:nvPr/>
        </p:nvSpPr>
        <p:spPr bwMode="auto">
          <a:xfrm>
            <a:off x="3800475" y="2555874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44" name="Line 18"/>
          <p:cNvSpPr>
            <a:spLocks noChangeShapeType="1"/>
          </p:cNvSpPr>
          <p:nvPr/>
        </p:nvSpPr>
        <p:spPr bwMode="auto">
          <a:xfrm flipV="1">
            <a:off x="3816350" y="2520949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45" name="Line 19"/>
          <p:cNvSpPr>
            <a:spLocks noChangeShapeType="1"/>
          </p:cNvSpPr>
          <p:nvPr/>
        </p:nvSpPr>
        <p:spPr bwMode="auto">
          <a:xfrm>
            <a:off x="4962525" y="2536824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46" name="Text Box 21"/>
          <p:cNvSpPr txBox="1">
            <a:spLocks noChangeArrowheads="1"/>
          </p:cNvSpPr>
          <p:nvPr/>
        </p:nvSpPr>
        <p:spPr bwMode="auto">
          <a:xfrm>
            <a:off x="7604125" y="2673349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bottleneck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bandwidth</a:t>
            </a:r>
          </a:p>
        </p:txBody>
      </p:sp>
      <p:sp>
        <p:nvSpPr>
          <p:cNvPr id="99347" name="Line 22"/>
          <p:cNvSpPr>
            <a:spLocks noChangeShapeType="1"/>
          </p:cNvSpPr>
          <p:nvPr/>
        </p:nvSpPr>
        <p:spPr bwMode="auto">
          <a:xfrm flipV="1">
            <a:off x="4968875" y="2614612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48" name="Freeform 25"/>
          <p:cNvSpPr>
            <a:spLocks/>
          </p:cNvSpPr>
          <p:nvPr/>
        </p:nvSpPr>
        <p:spPr bwMode="auto">
          <a:xfrm>
            <a:off x="3800475" y="2528887"/>
            <a:ext cx="1157288" cy="1376362"/>
          </a:xfrm>
          <a:custGeom>
            <a:avLst/>
            <a:gdLst>
              <a:gd name="T0" fmla="*/ 0 w 729"/>
              <a:gd name="T1" fmla="*/ 2147483646 h 867"/>
              <a:gd name="T2" fmla="*/ 0 w 729"/>
              <a:gd name="T3" fmla="*/ 2147483646 h 867"/>
              <a:gd name="T4" fmla="*/ 2147483646 w 729"/>
              <a:gd name="T5" fmla="*/ 2147483646 h 867"/>
              <a:gd name="T6" fmla="*/ 2147483646 w 729"/>
              <a:gd name="T7" fmla="*/ 0 h 867"/>
              <a:gd name="T8" fmla="*/ 0 w 729"/>
              <a:gd name="T9" fmla="*/ 2147483646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9"/>
              <a:gd name="T16" fmla="*/ 0 h 867"/>
              <a:gd name="T17" fmla="*/ 729 w 729"/>
              <a:gd name="T18" fmla="*/ 867 h 8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9" h="867">
                <a:moveTo>
                  <a:pt x="0" y="437"/>
                </a:moveTo>
                <a:lnTo>
                  <a:pt x="0" y="867"/>
                </a:lnTo>
                <a:lnTo>
                  <a:pt x="729" y="867"/>
                </a:lnTo>
                <a:lnTo>
                  <a:pt x="729" y="0"/>
                </a:lnTo>
                <a:lnTo>
                  <a:pt x="0" y="43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9349" name="Line 30"/>
          <p:cNvSpPr>
            <a:spLocks noChangeShapeType="1"/>
          </p:cNvSpPr>
          <p:nvPr/>
        </p:nvSpPr>
        <p:spPr bwMode="auto">
          <a:xfrm flipV="1">
            <a:off x="1279525" y="2917824"/>
            <a:ext cx="63341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094163" y="1878012"/>
            <a:ext cx="1579562" cy="1054100"/>
            <a:chOff x="2579" y="1567"/>
            <a:chExt cx="995" cy="664"/>
          </a:xfrm>
        </p:grpSpPr>
        <p:sp>
          <p:nvSpPr>
            <p:cNvPr id="99358" name="Text Box 24"/>
            <p:cNvSpPr txBox="1">
              <a:spLocks noChangeArrowheads="1"/>
            </p:cNvSpPr>
            <p:nvPr/>
          </p:nvSpPr>
          <p:spPr bwMode="auto">
            <a:xfrm>
              <a:off x="2579" y="1567"/>
              <a:ext cx="9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filling buffer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9359" name="Freeform 32"/>
            <p:cNvSpPr>
              <a:spLocks/>
            </p:cNvSpPr>
            <p:nvPr/>
          </p:nvSpPr>
          <p:spPr bwMode="auto">
            <a:xfrm>
              <a:off x="2706" y="1984"/>
              <a:ext cx="421" cy="247"/>
            </a:xfrm>
            <a:custGeom>
              <a:avLst/>
              <a:gdLst>
                <a:gd name="T0" fmla="*/ 0 w 412"/>
                <a:gd name="T1" fmla="*/ 229 h 247"/>
                <a:gd name="T2" fmla="*/ 607 w 412"/>
                <a:gd name="T3" fmla="*/ 0 h 247"/>
                <a:gd name="T4" fmla="*/ 607 w 412"/>
                <a:gd name="T5" fmla="*/ 247 h 247"/>
                <a:gd name="T6" fmla="*/ 0 w 412"/>
                <a:gd name="T7" fmla="*/ 229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2"/>
                <a:gd name="T13" fmla="*/ 0 h 247"/>
                <a:gd name="T14" fmla="*/ 412 w 412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247">
                  <a:moveTo>
                    <a:pt x="0" y="229"/>
                  </a:moveTo>
                  <a:lnTo>
                    <a:pt x="412" y="0"/>
                  </a:lnTo>
                  <a:lnTo>
                    <a:pt x="412" y="247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9360" name="Line 33"/>
            <p:cNvSpPr>
              <a:spLocks noChangeShapeType="1"/>
            </p:cNvSpPr>
            <p:nvPr/>
          </p:nvSpPr>
          <p:spPr bwMode="auto">
            <a:xfrm>
              <a:off x="2990" y="1829"/>
              <a:ext cx="18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949825" y="2917824"/>
            <a:ext cx="2249488" cy="741363"/>
            <a:chOff x="3118" y="2222"/>
            <a:chExt cx="1417" cy="467"/>
          </a:xfrm>
        </p:grpSpPr>
        <p:sp>
          <p:nvSpPr>
            <p:cNvPr id="99355" name="Freeform 34"/>
            <p:cNvSpPr>
              <a:spLocks/>
            </p:cNvSpPr>
            <p:nvPr/>
          </p:nvSpPr>
          <p:spPr bwMode="auto">
            <a:xfrm>
              <a:off x="3118" y="2222"/>
              <a:ext cx="412" cy="229"/>
            </a:xfrm>
            <a:custGeom>
              <a:avLst/>
              <a:gdLst>
                <a:gd name="T0" fmla="*/ 412 w 412"/>
                <a:gd name="T1" fmla="*/ 2 h 229"/>
                <a:gd name="T2" fmla="*/ 13 w 412"/>
                <a:gd name="T3" fmla="*/ 229 h 229"/>
                <a:gd name="T4" fmla="*/ 0 w 412"/>
                <a:gd name="T5" fmla="*/ 0 h 229"/>
                <a:gd name="T6" fmla="*/ 412 w 412"/>
                <a:gd name="T7" fmla="*/ 2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2"/>
                <a:gd name="T13" fmla="*/ 0 h 229"/>
                <a:gd name="T14" fmla="*/ 412 w 412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229">
                  <a:moveTo>
                    <a:pt x="412" y="2"/>
                  </a:moveTo>
                  <a:lnTo>
                    <a:pt x="13" y="229"/>
                  </a:lnTo>
                  <a:lnTo>
                    <a:pt x="0" y="0"/>
                  </a:lnTo>
                  <a:lnTo>
                    <a:pt x="412" y="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9356" name="Text Box 35"/>
            <p:cNvSpPr txBox="1">
              <a:spLocks noChangeArrowheads="1"/>
            </p:cNvSpPr>
            <p:nvPr/>
          </p:nvSpPr>
          <p:spPr bwMode="auto">
            <a:xfrm>
              <a:off x="3388" y="2458"/>
              <a:ext cx="11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宋体" charset="-122"/>
                  <a:cs typeface="+mn-cs"/>
                </a:rPr>
                <a:t>draining buffer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9357" name="Line 36"/>
            <p:cNvSpPr>
              <a:spLocks noChangeShapeType="1"/>
            </p:cNvSpPr>
            <p:nvPr/>
          </p:nvSpPr>
          <p:spPr bwMode="auto">
            <a:xfrm flipH="1" flipV="1">
              <a:off x="3319" y="2350"/>
              <a:ext cx="201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47527" name="Text Box 39"/>
          <p:cNvSpPr txBox="1">
            <a:spLocks noChangeArrowheads="1"/>
          </p:cNvSpPr>
          <p:nvPr/>
        </p:nvSpPr>
        <p:spPr bwMode="auto">
          <a:xfrm>
            <a:off x="596105" y="4682241"/>
            <a:ext cx="8067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If the buffer at the bottleneck is large enough, the buffer is never empty (not idle), during the cut-to-half to “grow-back” process.</a:t>
            </a:r>
          </a:p>
        </p:txBody>
      </p:sp>
      <p:sp>
        <p:nvSpPr>
          <p:cNvPr id="99353" name="Freeform 41"/>
          <p:cNvSpPr>
            <a:spLocks/>
          </p:cNvSpPr>
          <p:nvPr/>
        </p:nvSpPr>
        <p:spPr bwMode="auto">
          <a:xfrm>
            <a:off x="1079500" y="3168649"/>
            <a:ext cx="434975" cy="688975"/>
          </a:xfrm>
          <a:custGeom>
            <a:avLst/>
            <a:gdLst>
              <a:gd name="T0" fmla="*/ 0 w 274"/>
              <a:gd name="T1" fmla="*/ 2147483646 h 434"/>
              <a:gd name="T2" fmla="*/ 2147483646 w 274"/>
              <a:gd name="T3" fmla="*/ 2147483646 h 434"/>
              <a:gd name="T4" fmla="*/ 2147483646 w 274"/>
              <a:gd name="T5" fmla="*/ 0 h 434"/>
              <a:gd name="T6" fmla="*/ 0 60000 65536"/>
              <a:gd name="T7" fmla="*/ 0 60000 65536"/>
              <a:gd name="T8" fmla="*/ 0 60000 65536"/>
              <a:gd name="T9" fmla="*/ 0 w 274"/>
              <a:gd name="T10" fmla="*/ 0 h 434"/>
              <a:gd name="T11" fmla="*/ 274 w 274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" h="434">
                <a:moveTo>
                  <a:pt x="0" y="434"/>
                </a:moveTo>
                <a:cubicBezTo>
                  <a:pt x="71" y="375"/>
                  <a:pt x="143" y="317"/>
                  <a:pt x="189" y="245"/>
                </a:cubicBezTo>
                <a:cubicBezTo>
                  <a:pt x="235" y="173"/>
                  <a:pt x="254" y="86"/>
                  <a:pt x="27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993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0"/>
            <a:ext cx="2865437" cy="1697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596104" y="5925814"/>
            <a:ext cx="806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Exercise: How big should the buffer be to achieve full utilization?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10A57-7D9B-0544-B426-709EC645A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8B519-DFB0-D54C-80E2-1AB8C9EFAB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2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27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Extreme: Zero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Assume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BW: 10 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RTT: 100 </a:t>
            </a:r>
            <a:r>
              <a:rPr lang="en-US" dirty="0" err="1"/>
              <a:t>ms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Packet: 1250 bytes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BDP (full window size): 100,000 packets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 loss can cut window size from 100,000 to 50,000 packets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To fully grow back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Need 50,000 RTTs =&gt; 5000 seconds, 1.4 hours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Q: What is the link utilization in one cycle?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AA904-3E7B-D14B-A08F-B45D8F3740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EDB5E-D4AF-A243-8F3E-F9F4C01DE2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dirty="0"/>
                  <a:t>Assume a generic AIMD </a:t>
                </a:r>
                <a:r>
                  <a:rPr lang="en-US" dirty="0" err="1"/>
                  <a:t>alg</a:t>
                </a:r>
                <a:r>
                  <a:rPr lang="en-US" dirty="0"/>
                  <a:t>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dirty="0"/>
                  <a:t>increase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+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after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successful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RTT</a:t>
                </a:r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reduce to β W after each loss event</a:t>
                </a:r>
              </a:p>
              <a:p>
                <a:pPr lvl="1">
                  <a:buFont typeface="Wingdings" pitchFamily="2" charset="2"/>
                  <a:buChar char="q"/>
                </a:pPr>
                <a:endParaRPr lang="en-US" dirty="0"/>
              </a:p>
              <a:p>
                <a:pPr>
                  <a:buFont typeface="Wingdings" pitchFamily="2" charset="2"/>
                  <a:buChar char="q"/>
                </a:pPr>
                <a:r>
                  <a:rPr lang="en-US" dirty="0"/>
                  <a:t>Q: What value β gives higher utilization (assume small/zero buffer)?</a:t>
                </a:r>
              </a:p>
              <a:p>
                <a:pPr lvl="1">
                  <a:buFont typeface="Wingdings" pitchFamily="2" charset="2"/>
                  <a:buChar char="q"/>
                </a:pPr>
                <a:endParaRPr lang="en-US" dirty="0"/>
              </a:p>
              <a:p>
                <a:pPr>
                  <a:buFont typeface="Wingdings" pitchFamily="2" charset="2"/>
                  <a:buChar char="q"/>
                </a:pPr>
                <a:r>
                  <a:rPr lang="en-US" dirty="0"/>
                  <a:t>Q: Assume picking a high value β, how to make the </a:t>
                </a:r>
                <a:r>
                  <a:rPr lang="en-US" dirty="0" err="1"/>
                  <a:t>alg</a:t>
                </a:r>
                <a:r>
                  <a:rPr lang="en-US" dirty="0"/>
                  <a:t> TCP friendly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(same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throughput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altLang="zh-CN" dirty="0"/>
                  <a:t>=1,</a:t>
                </a:r>
                <a:r>
                  <a:rPr lang="zh-CN" altLang="en-US" dirty="0"/>
                  <a:t> </a:t>
                </a:r>
                <a:r>
                  <a:rPr lang="en-US" dirty="0"/>
                  <a:t>β</a:t>
                </a:r>
                <a:r>
                  <a:rPr lang="en-US" altLang="zh-CN" dirty="0"/>
                  <a:t>=0.5)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5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128A6-83C2-8549-B5B7-43006F521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EDB5E-D4AF-A243-8F3E-F9F4C01DE2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7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Generic AIMD and TCP Friendliness</a:t>
            </a: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268896" y="1331951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1268896" y="3617951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8368196" y="3462376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414821" y="1255751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cwnd</a:t>
            </a:r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V="1">
            <a:off x="1462571" y="2246351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2616684" y="2257463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1591159" y="3663988"/>
            <a:ext cx="104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congestion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avoidance</a:t>
            </a:r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V="1">
            <a:off x="2221396" y="2933738"/>
            <a:ext cx="374650" cy="111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2440471" y="1868526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TD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2005496" y="2676563"/>
            <a:ext cx="67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ssthresh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630971" y="2260638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3773971" y="2273338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V="1">
            <a:off x="3789846" y="2238413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>
            <a:off x="4936021" y="2254288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54322" name="Text Box 18"/>
          <p:cNvSpPr txBox="1">
            <a:spLocks noChangeArrowheads="1"/>
          </p:cNvSpPr>
          <p:nvPr/>
        </p:nvSpPr>
        <p:spPr bwMode="auto">
          <a:xfrm>
            <a:off x="585719" y="4145692"/>
            <a:ext cx="3788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Total packets sent per cycle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 =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 flipV="1">
            <a:off x="4942371" y="2244763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54325" name="Text Box 21"/>
          <p:cNvSpPr txBox="1">
            <a:spLocks noChangeArrowheads="1"/>
          </p:cNvSpPr>
          <p:nvPr/>
        </p:nvSpPr>
        <p:spPr bwMode="auto">
          <a:xfrm>
            <a:off x="3177071" y="3060738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βW</a:t>
            </a:r>
          </a:p>
        </p:txBody>
      </p:sp>
      <p:sp>
        <p:nvSpPr>
          <p:cNvPr id="354326" name="Text Box 22"/>
          <p:cNvSpPr txBox="1">
            <a:spLocks noChangeArrowheads="1"/>
          </p:cNvSpPr>
          <p:nvPr/>
        </p:nvSpPr>
        <p:spPr bwMode="auto">
          <a:xfrm>
            <a:off x="4793146" y="1827251"/>
            <a:ext cx="42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W</a:t>
            </a:r>
          </a:p>
        </p:txBody>
      </p:sp>
      <p:sp>
        <p:nvSpPr>
          <p:cNvPr id="109591" name="Freeform 24"/>
          <p:cNvSpPr>
            <a:spLocks/>
          </p:cNvSpPr>
          <p:nvPr/>
        </p:nvSpPr>
        <p:spPr bwMode="auto">
          <a:xfrm>
            <a:off x="3773971" y="2246351"/>
            <a:ext cx="1157288" cy="1376362"/>
          </a:xfrm>
          <a:custGeom>
            <a:avLst/>
            <a:gdLst>
              <a:gd name="T0" fmla="*/ 0 w 729"/>
              <a:gd name="T1" fmla="*/ 2147483646 h 867"/>
              <a:gd name="T2" fmla="*/ 0 w 729"/>
              <a:gd name="T3" fmla="*/ 2147483646 h 867"/>
              <a:gd name="T4" fmla="*/ 2147483646 w 729"/>
              <a:gd name="T5" fmla="*/ 2147483646 h 867"/>
              <a:gd name="T6" fmla="*/ 2147483646 w 729"/>
              <a:gd name="T7" fmla="*/ 0 h 867"/>
              <a:gd name="T8" fmla="*/ 0 w 729"/>
              <a:gd name="T9" fmla="*/ 2147483646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9"/>
              <a:gd name="T16" fmla="*/ 0 h 867"/>
              <a:gd name="T17" fmla="*/ 729 w 729"/>
              <a:gd name="T18" fmla="*/ 867 h 8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9" h="867">
                <a:moveTo>
                  <a:pt x="0" y="437"/>
                </a:moveTo>
                <a:lnTo>
                  <a:pt x="0" y="867"/>
                </a:lnTo>
                <a:lnTo>
                  <a:pt x="729" y="867"/>
                </a:lnTo>
                <a:lnTo>
                  <a:pt x="729" y="0"/>
                </a:lnTo>
                <a:lnTo>
                  <a:pt x="0" y="437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9594" name="Line 27"/>
          <p:cNvSpPr>
            <a:spLocks noChangeShapeType="1"/>
          </p:cNvSpPr>
          <p:nvPr/>
        </p:nvSpPr>
        <p:spPr bwMode="auto">
          <a:xfrm flipV="1">
            <a:off x="1253021" y="2635288"/>
            <a:ext cx="63341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68913" y="4705130"/>
            <a:ext cx="3278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Assume one loss per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33427" y="4054073"/>
                <a:ext cx="1026948" cy="563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mr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mr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mr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27" y="4054073"/>
                <a:ext cx="1026948" cy="5632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02169" y="4064099"/>
                <a:ext cx="1125565" cy="565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mr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mr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cs typeface="+mn-cs"/>
                                </a:rPr>
                                <m:t>(1−</m:t>
                              </m:r>
                              <m:r>
                                <a:rPr kumimoji="0" lang="mr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169" y="4064099"/>
                <a:ext cx="1125565" cy="5659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41175" y="4086063"/>
                <a:ext cx="1890261" cy="517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宋体" charset="-122"/>
                    <a:cs typeface="+mn-cs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mr-IN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 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mr-IN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(1−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)(1+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2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charset="0"/>
                        <a:ea typeface="宋体" charset="-122"/>
                        <a:cs typeface="+mn-cs"/>
                      </a:rPr>
                      <m:t>w</m:t>
                    </m:r>
                    <m:r>
                      <a:rPr kumimoji="0" lang="en-US" altLang="zh-CN" sz="2400" b="0" i="0" u="none" strike="noStrike" kern="1200" cap="none" spc="0" normalizeH="0" baseline="30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charset="0"/>
                        <a:ea typeface="宋体" charset="-122"/>
                        <a:cs typeface="+mn-cs"/>
                      </a:rPr>
                      <m:t>2</m:t>
                    </m:r>
                  </m:oMath>
                </a14:m>
                <a:endPara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175" y="4086063"/>
                <a:ext cx="1890261" cy="517578"/>
              </a:xfrm>
              <a:prstGeom prst="rect">
                <a:avLst/>
              </a:prstGeom>
              <a:blipFill rotWithShape="0">
                <a:blip r:embed="rId5"/>
                <a:stretch>
                  <a:fillRect l="-4839" t="-705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760719" y="4656832"/>
                <a:ext cx="2125299" cy="553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宋体" charset="-122"/>
                    <a:cs typeface="+mn-cs"/>
                  </a:rPr>
                  <a:t>p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mr-IN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 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mr-IN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2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num>
                          <m:den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(1−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)(1+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w</m:t>
                            </m:r>
                            <m:r>
                              <a:rPr kumimoji="0" lang="en-US" altLang="zh-CN" sz="2400" b="0" i="0" u="none" strike="noStrike" kern="1200" cap="none" spc="0" normalizeH="0" baseline="3000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719" y="4656832"/>
                <a:ext cx="2125299" cy="553735"/>
              </a:xfrm>
              <a:prstGeom prst="rect">
                <a:avLst/>
              </a:prstGeom>
              <a:blipFill rotWithShape="0">
                <a:blip r:embed="rId6"/>
                <a:stretch>
                  <a:fillRect l="-4585" t="-47253" b="-5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465108" y="5468509"/>
                <a:ext cx="1478644" cy="525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宋体" charset="-122"/>
                    <a:cs typeface="+mn-cs"/>
                  </a:rPr>
                  <a:t>tput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mr-IN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mr-IN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𝑊</m:t>
                            </m:r>
                            <m:r>
                              <a:rPr kumimoji="0" lang="en-US" altLang="zh-CN" sz="2400" b="0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𝑚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𝑆</m:t>
                            </m:r>
                          </m:num>
                          <m:den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𝑅𝑇𝑇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宋体" charset="-122"/>
                    <a:cs typeface="+mn-cs"/>
                  </a:rPr>
                  <a:t> </a:t>
                </a:r>
                <a:endPara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08" y="5468509"/>
                <a:ext cx="1478644" cy="525400"/>
              </a:xfrm>
              <a:prstGeom prst="rect">
                <a:avLst/>
              </a:prstGeom>
              <a:blipFill rotWithShape="0">
                <a:blip r:embed="rId7"/>
                <a:stretch>
                  <a:fillRect l="-6173" t="-8140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915973" y="4511756"/>
                <a:ext cx="2658736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宋体" charset="-122"/>
                    <a:cs typeface="+mn-cs"/>
                  </a:rPr>
                  <a:t>w=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mr-IN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2</m:t>
                            </m:r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num>
                          <m:den>
                            <m:d>
                              <m:dPr>
                                <m:ctrlP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charset="-122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宋体" charset="-122"/>
                                    <a:cs typeface="+mn-cs"/>
                                  </a:rPr>
                                  <m:t>1−</m:t>
                                </m:r>
                                <m: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d>
                            <m:d>
                              <m:dPr>
                                <m:ctrlP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1+</m:t>
                                </m:r>
                                <m: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p</m:t>
                            </m:r>
                          </m:den>
                        </m:f>
                      </m:e>
                    </m:rad>
                    <m:box>
                      <m:boxPr>
                        <m:ctrlPr>
                          <a:rPr kumimoji="0" lang="mr-IN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 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 </m:t>
                        </m:r>
                      </m:e>
                    </m:box>
                  </m:oMath>
                </a14:m>
                <a:endPara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73" y="4511756"/>
                <a:ext cx="2658736" cy="843885"/>
              </a:xfrm>
              <a:prstGeom prst="rect">
                <a:avLst/>
              </a:prstGeom>
              <a:blipFill rotWithShape="0">
                <a:blip r:embed="rId8"/>
                <a:stretch>
                  <a:fillRect l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74987" y="5490583"/>
                <a:ext cx="1611344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宋体" charset="-122"/>
                    <a:cs typeface="+mn-cs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mr-IN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mr-IN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𝑆</m:t>
                            </m:r>
                          </m:num>
                          <m:den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𝑅𝑇𝑇</m:t>
                            </m:r>
                          </m:den>
                        </m:f>
                        <m:f>
                          <m:fPr>
                            <m:ctrlPr>
                              <a:rPr kumimoji="0" lang="mr-I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cs typeface="+mn-cs"/>
                              </a:rPr>
                              <m:t>(1+</m:t>
                            </m:r>
                            <m:r>
                              <a:rPr kumimoji="0" lang="mr-I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宋体" charset="-122"/>
                    <a:cs typeface="+mn-cs"/>
                  </a:rPr>
                  <a:t> </a:t>
                </a:r>
                <a:endPara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87" y="5490583"/>
                <a:ext cx="1611344" cy="515654"/>
              </a:xfrm>
              <a:prstGeom prst="rect">
                <a:avLst/>
              </a:prstGeom>
              <a:blipFill rotWithShape="0">
                <a:blip r:embed="rId9"/>
                <a:stretch>
                  <a:fillRect l="-5682" t="-714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589608" y="5348221"/>
                <a:ext cx="2315856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宋体" charset="-122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mr-IN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𝑆</m:t>
                        </m:r>
                      </m:num>
                      <m:den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𝑅𝑇𝑇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mr-IN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1+</m:t>
                                </m:r>
                                <m: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d>
                          </m:num>
                          <m:den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宋体" charset="-122"/>
                                <a:cs typeface="+mn-cs"/>
                              </a:rPr>
                              <m:t>2</m:t>
                            </m:r>
                            <m:d>
                              <m:dPr>
                                <m:ctrlP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宋体" charset="-122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宋体" charset="-122"/>
                                    <a:cs typeface="+mn-cs"/>
                                  </a:rPr>
                                  <m:t>1−</m:t>
                                </m:r>
                                <m:r>
                                  <a:rPr kumimoji="0" lang="en-US" altLang="zh-C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p</m:t>
                            </m:r>
                          </m:den>
                        </m:f>
                      </m:e>
                    </m:rad>
                    <m:box>
                      <m:boxPr>
                        <m:ctrlPr>
                          <a:rPr kumimoji="0" lang="mr-IN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 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宋体" charset="-122"/>
                            <a:cs typeface="+mn-cs"/>
                          </a:rPr>
                          <m:t> </m:t>
                        </m:r>
                      </m:e>
                    </m:box>
                  </m:oMath>
                </a14:m>
                <a:endPara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608" y="5348221"/>
                <a:ext cx="2315856" cy="843885"/>
              </a:xfrm>
              <a:prstGeom prst="rect">
                <a:avLst/>
              </a:prstGeom>
              <a:blipFill rotWithShape="0">
                <a:blip r:embed="rId10"/>
                <a:stretch>
                  <a:fillRect l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1253021" y="6216652"/>
            <a:ext cx="1984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TCP friendly =&gt;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286639" y="6134849"/>
                <a:ext cx="2315856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=3 </m:t>
                      </m:r>
                      <m:box>
                        <m:boxPr>
                          <m:ctrlPr>
                            <a:rPr kumimoji="0" lang="mr-IN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mr-IN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39" y="6134849"/>
                <a:ext cx="2315856" cy="5959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04D26-7F95-2441-84FF-D66C183BC8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8B519-DFB0-D54C-80E2-1AB8C9EFAB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5" grpId="0"/>
      <p:bldP spid="7" grpId="0"/>
      <p:bldP spid="39" grpId="0"/>
      <p:bldP spid="8" grpId="0"/>
      <p:bldP spid="41" grpId="0"/>
      <p:bldP spid="42" grpId="0"/>
      <p:bldP spid="43" grpId="0"/>
      <p:bldP spid="45" grpId="0"/>
      <p:bldP spid="46" grpId="0"/>
      <p:bldP spid="47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u="sng">
                <a:solidFill>
                  <a:srgbClr val="3333CC"/>
                </a:solidFill>
                <a:ea typeface="宋体" charset="-122"/>
              </a:rPr>
              <a:t>Outline</a:t>
            </a:r>
            <a:endParaRPr lang="en-US" altLang="en-US" sz="4000" u="sng">
              <a:solidFill>
                <a:srgbClr val="3333CC"/>
              </a:solidFill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1371600"/>
            <a:ext cx="8077200" cy="53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Admin and recap</a:t>
            </a:r>
          </a:p>
          <a:p>
            <a:pPr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Transport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what is congestion (cost of congestion)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basic congestion control alg.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TCP/Reno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 Cubic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TCP/Vegas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en-US" sz="2200" dirty="0">
                <a:ea typeface="宋体" charset="-122"/>
              </a:rPr>
              <a:t>network wide resource allocation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general framework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objective function: axiom derivation of network-wide objective function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algorithm: general distributed algorithm framework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application: </a:t>
            </a:r>
            <a:r>
              <a:rPr lang="en-US" altLang="en-US" sz="1800" dirty="0"/>
              <a:t>TCP/Reno TCP/Vegas revisited</a:t>
            </a:r>
            <a:endParaRPr lang="en-US" altLang="en-US" sz="2400" dirty="0">
              <a:ea typeface="宋体" charset="-122"/>
            </a:endParaRP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endParaRPr lang="en-US" altLang="en-US" sz="1800" dirty="0">
              <a:ea typeface="宋体" charset="-122"/>
            </a:endParaRP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endParaRPr lang="en-US" altLang="en-US" sz="1800" dirty="0">
              <a:ea typeface="宋体" charset="-122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4F93A6C-F47B-0745-B926-6F1E9970296A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Outline</a:t>
            </a:r>
            <a:endParaRPr kumimoji="0" lang="en-US" altLang="en-US" sz="4000" b="0" i="0" u="sng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Admin and recap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Transport congestion control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what is congestion (cost of congestion)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basic congestion control alg.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TCP/Reno congestion control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TCP Cubic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02311-266D-CA40-B870-E63B3309C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8B519-DFB0-D54C-80E2-1AB8C9EFAB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6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Designed in 2008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Default for Linux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Most sockets in MAC  appear to use cubic as well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sw_vers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sysctl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3063A-713F-6342-97F5-9267188C1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EDB5E-D4AF-A243-8F3E-F9F4C01DE2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974054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Improve TCP efficiency over fast, long-distance links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TCP friendliness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Fairness of flows w/ different RTTs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8868" y="4949183"/>
            <a:ext cx="4584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Window growth depends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on real-time (from congestion-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epoch through synchronized losses)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2305" y="1600200"/>
            <a:ext cx="41873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Smaller reduction, longer stay at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BDP, faster than linear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increase---cubic function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7418" y="3606969"/>
            <a:ext cx="4217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Follows TCP if TCP gives higher rate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A3A20F-6C86-E647-88A8-33119DA25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250"/>
              <a:t>TCP BIC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10658"/>
            <a:ext cx="7772400" cy="227579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Wingdings" charset="2"/>
              <a:buChar char="q"/>
            </a:pPr>
            <a:r>
              <a:rPr lang="en-US" altLang="en-US" sz="1500" dirty="0"/>
              <a:t>Setting</a:t>
            </a:r>
            <a:endParaRPr lang="en-US" altLang="en-US" sz="1650" dirty="0"/>
          </a:p>
          <a:p>
            <a:pPr lvl="1">
              <a:spcBef>
                <a:spcPts val="300"/>
              </a:spcBef>
              <a:buFont typeface="Lucida Grande" charset="0"/>
              <a:buChar char="-"/>
            </a:pPr>
            <a:r>
              <a:rPr lang="en-US" altLang="en-US" sz="1650" dirty="0" err="1"/>
              <a:t>W</a:t>
            </a:r>
            <a:r>
              <a:rPr lang="en-US" altLang="en-US" sz="1650" baseline="-25000" dirty="0" err="1"/>
              <a:t>max</a:t>
            </a:r>
            <a:r>
              <a:rPr lang="en-US" altLang="en-US" sz="1650" baseline="-25000" dirty="0"/>
              <a:t> </a:t>
            </a:r>
            <a:r>
              <a:rPr lang="en-US" altLang="en-US" sz="1650" dirty="0"/>
              <a:t>= </a:t>
            </a:r>
            <a:r>
              <a:rPr lang="en-US" altLang="en-US" sz="1650" dirty="0" err="1"/>
              <a:t>cwnd</a:t>
            </a:r>
            <a:r>
              <a:rPr lang="en-US" altLang="en-US" sz="1650" dirty="0"/>
              <a:t> size before reduction</a:t>
            </a:r>
          </a:p>
          <a:p>
            <a:pPr lvl="2">
              <a:spcBef>
                <a:spcPts val="300"/>
              </a:spcBef>
              <a:buFont typeface="Lucida Grande" charset="0"/>
              <a:buChar char="-"/>
            </a:pPr>
            <a:r>
              <a:rPr lang="en-US" altLang="en-US" sz="1350" dirty="0"/>
              <a:t>Too big</a:t>
            </a:r>
          </a:p>
          <a:p>
            <a:pPr lvl="1">
              <a:spcBef>
                <a:spcPts val="300"/>
              </a:spcBef>
              <a:buFont typeface="Lucida Grande" charset="0"/>
              <a:buChar char="-"/>
            </a:pPr>
            <a:r>
              <a:rPr lang="en-US" altLang="en-US" sz="1650" dirty="0" err="1"/>
              <a:t>W</a:t>
            </a:r>
            <a:r>
              <a:rPr lang="en-US" altLang="en-US" sz="1650" baseline="-25000" dirty="0" err="1"/>
              <a:t>min</a:t>
            </a:r>
            <a:r>
              <a:rPr lang="en-US" altLang="en-US" sz="1650" dirty="0"/>
              <a:t> = β*</a:t>
            </a:r>
            <a:r>
              <a:rPr lang="en-US" altLang="en-US" sz="1650" dirty="0" err="1"/>
              <a:t>W</a:t>
            </a:r>
            <a:r>
              <a:rPr lang="en-US" altLang="en-US" sz="1650" baseline="-25000" dirty="0" err="1"/>
              <a:t>max</a:t>
            </a:r>
            <a:r>
              <a:rPr lang="en-US" altLang="en-US" sz="1650" dirty="0"/>
              <a:t> – just after reduction, where β is multiplicative decrease factor</a:t>
            </a:r>
          </a:p>
          <a:p>
            <a:pPr lvl="2">
              <a:spcBef>
                <a:spcPts val="300"/>
              </a:spcBef>
              <a:buFont typeface="Lucida Grande" charset="0"/>
              <a:buChar char="-"/>
            </a:pPr>
            <a:r>
              <a:rPr lang="en-US" altLang="en-US" sz="1350" dirty="0"/>
              <a:t>Small</a:t>
            </a:r>
          </a:p>
          <a:p>
            <a:pPr>
              <a:spcBef>
                <a:spcPts val="300"/>
              </a:spcBef>
              <a:buFont typeface="Wingdings" charset="2"/>
              <a:buChar char="q"/>
            </a:pPr>
            <a:r>
              <a:rPr lang="en-US" altLang="en-US" sz="1650" dirty="0"/>
              <a:t>Basic idea</a:t>
            </a:r>
            <a:endParaRPr lang="en-US" altLang="en-US" sz="1350" dirty="0"/>
          </a:p>
          <a:p>
            <a:pPr lvl="1">
              <a:spcBef>
                <a:spcPts val="300"/>
              </a:spcBef>
              <a:buFont typeface="Lucida Grande" charset="0"/>
              <a:buChar char="-"/>
            </a:pPr>
            <a:r>
              <a:rPr lang="en-US" altLang="en-US" sz="1650" dirty="0"/>
              <a:t>binary search between </a:t>
            </a:r>
            <a:r>
              <a:rPr lang="en-US" altLang="en-US" sz="1650" dirty="0" err="1"/>
              <a:t>W</a:t>
            </a:r>
            <a:r>
              <a:rPr lang="en-US" altLang="en-US" sz="1650" baseline="-25000" dirty="0" err="1"/>
              <a:t>max</a:t>
            </a:r>
            <a:r>
              <a:rPr lang="en-US" altLang="en-US" sz="1650" dirty="0"/>
              <a:t> and </a:t>
            </a:r>
            <a:r>
              <a:rPr lang="en-US" altLang="en-US" sz="1650" dirty="0" err="1"/>
              <a:t>W</a:t>
            </a:r>
            <a:r>
              <a:rPr lang="en-US" altLang="en-US" sz="1650" baseline="-25000" dirty="0" err="1"/>
              <a:t>min</a:t>
            </a:r>
            <a:endParaRPr lang="en-US" altLang="en-US" sz="1350" dirty="0"/>
          </a:p>
          <a:p>
            <a:pPr lvl="2">
              <a:spcBef>
                <a:spcPts val="300"/>
              </a:spcBef>
              <a:buNone/>
            </a:pPr>
            <a:endParaRPr lang="en-US" altLang="en-US" sz="1350" baseline="-25000" dirty="0"/>
          </a:p>
          <a:p>
            <a:pPr lvl="2">
              <a:spcBef>
                <a:spcPts val="300"/>
              </a:spcBef>
              <a:buNone/>
            </a:pPr>
            <a:endParaRPr lang="en-US" altLang="en-US" sz="135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743233" y="2378871"/>
            <a:ext cx="1100480" cy="380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232765" y="1851424"/>
            <a:ext cx="4669972" cy="1615326"/>
            <a:chOff x="226079" y="3985490"/>
            <a:chExt cx="7233939" cy="2871430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26079" y="3985490"/>
              <a:ext cx="7233939" cy="2860459"/>
              <a:chOff x="226079" y="3552590"/>
              <a:chExt cx="7233939" cy="2860459"/>
            </a:xfrm>
          </p:grpSpPr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910432" y="5914790"/>
                <a:ext cx="58659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896144" y="3614502"/>
                <a:ext cx="0" cy="2286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6779647" y="5759215"/>
                <a:ext cx="680371" cy="411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Time</a:t>
                </a: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226079" y="3552590"/>
                <a:ext cx="794593" cy="411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cwnd</a:t>
                </a:r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V="1">
                <a:off x="1315243" y="4535251"/>
                <a:ext cx="1154113" cy="6905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2469357" y="4554302"/>
                <a:ext cx="0" cy="6667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1443831" y="5960827"/>
                <a:ext cx="586013" cy="45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CA</a:t>
                </a:r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 flipV="1">
                <a:off x="2074069" y="5230577"/>
                <a:ext cx="374650" cy="1111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2293144" y="4165365"/>
                <a:ext cx="461858" cy="411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TD</a:t>
                </a: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1773845" y="5036059"/>
                <a:ext cx="770260" cy="410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Wmin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V="1">
                <a:off x="2448719" y="4557476"/>
                <a:ext cx="1177925" cy="682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flipV="1">
                <a:off x="4775994" y="4628914"/>
                <a:ext cx="1162050" cy="682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 flipV="1">
                <a:off x="3619883" y="4535251"/>
                <a:ext cx="1165636" cy="6905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3619883" y="4569384"/>
                <a:ext cx="0" cy="6564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 flipV="1">
                <a:off x="1105695" y="4932127"/>
                <a:ext cx="503034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4788614" y="4543190"/>
                <a:ext cx="6430" cy="7683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428648" y="4598265"/>
              <a:ext cx="461858" cy="41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TD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577998" y="4606744"/>
              <a:ext cx="461858" cy="41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TD</a:t>
              </a: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740047" y="4693865"/>
              <a:ext cx="461858" cy="41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TD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6305787" y="5178514"/>
              <a:ext cx="548765" cy="41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W</a:t>
              </a:r>
              <a:r>
                <a:rPr kumimoji="0" lang="en-US" altLang="en-US" sz="10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808437" y="6401827"/>
              <a:ext cx="586013" cy="45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CA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23954" y="6401829"/>
              <a:ext cx="586013" cy="45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CA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251221" y="6404698"/>
              <a:ext cx="586013" cy="45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CA</a:t>
              </a: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966223" y="2254521"/>
            <a:ext cx="5389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+mn-cs"/>
              </a:rPr>
              <a:t>Wmax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charset="0"/>
              <a:ea typeface="ＭＳ Ｐゴシック" charset="-128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80639-D411-2D4F-A1EE-A45D6EFFE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8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250" dirty="0"/>
              <a:t>TCP BIC Algorithm: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21814"/>
            <a:ext cx="7772400" cy="1621736"/>
          </a:xfrm>
        </p:spPr>
        <p:txBody>
          <a:bodyPr>
            <a:noAutofit/>
          </a:bodyPr>
          <a:lstStyle/>
          <a:p>
            <a:pPr marL="257157" lvl="1" indent="-257157">
              <a:spcBef>
                <a:spcPts val="300"/>
              </a:spcBef>
              <a:buSzPct val="85000"/>
              <a:buFont typeface="Wingdings" charset="2"/>
              <a:buChar char="q"/>
            </a:pPr>
            <a:r>
              <a:rPr lang="en-US" altLang="en-US" sz="1650" dirty="0"/>
              <a:t>Pure binary search (jump from </a:t>
            </a:r>
            <a:r>
              <a:rPr lang="en-US" altLang="en-US" sz="1650" dirty="0" err="1"/>
              <a:t>W</a:t>
            </a:r>
            <a:r>
              <a:rPr lang="en-US" altLang="en-US" sz="1650" baseline="-25000" dirty="0" err="1"/>
              <a:t>min</a:t>
            </a:r>
            <a:r>
              <a:rPr lang="en-US" altLang="en-US" sz="1650" dirty="0"/>
              <a:t> to (</a:t>
            </a:r>
            <a:r>
              <a:rPr lang="en-US" altLang="en-US" sz="1650" dirty="0" err="1"/>
              <a:t>W</a:t>
            </a:r>
            <a:r>
              <a:rPr lang="en-US" altLang="en-US" sz="1650" baseline="-25000" dirty="0" err="1"/>
              <a:t>max</a:t>
            </a:r>
            <a:r>
              <a:rPr lang="en-US" altLang="en-US" sz="1650" dirty="0"/>
              <a:t> and </a:t>
            </a:r>
            <a:r>
              <a:rPr lang="en-US" altLang="en-US" sz="1650" dirty="0" err="1"/>
              <a:t>W</a:t>
            </a:r>
            <a:r>
              <a:rPr lang="en-US" altLang="en-US" sz="1650" baseline="-25000" dirty="0" err="1"/>
              <a:t>min</a:t>
            </a:r>
            <a:r>
              <a:rPr lang="en-US" altLang="en-US" sz="1650" dirty="0">
                <a:solidFill>
                  <a:srgbClr val="000000"/>
                </a:solidFill>
                <a:cs typeface="ＭＳ Ｐゴシック" charset="0"/>
              </a:rPr>
              <a:t>)/2) may be too aggressive</a:t>
            </a:r>
            <a:endParaRPr lang="en-US" altLang="en-US" sz="1350" dirty="0"/>
          </a:p>
          <a:p>
            <a:pPr lvl="1">
              <a:spcBef>
                <a:spcPts val="300"/>
              </a:spcBef>
              <a:buFont typeface="Courier New" charset="0"/>
              <a:buChar char="o"/>
            </a:pPr>
            <a:r>
              <a:rPr lang="en-US" altLang="en-US" sz="1350" dirty="0"/>
              <a:t>Use a large step size </a:t>
            </a:r>
            <a:r>
              <a:rPr lang="en-US" altLang="en-US" sz="1350" dirty="0" err="1"/>
              <a:t>Smax</a:t>
            </a:r>
            <a:endParaRPr lang="en-US" altLang="en-US" sz="1350" dirty="0"/>
          </a:p>
          <a:p>
            <a:pPr lvl="1">
              <a:spcBef>
                <a:spcPts val="300"/>
              </a:spcBef>
              <a:buFont typeface="Courier New" charset="0"/>
              <a:buChar char="o"/>
            </a:pPr>
            <a:endParaRPr lang="en-US" altLang="en-US" sz="1350" dirty="0"/>
          </a:p>
          <a:p>
            <a:pPr>
              <a:spcBef>
                <a:spcPts val="300"/>
              </a:spcBef>
              <a:buFont typeface="Wingdings" charset="2"/>
              <a:buChar char="q"/>
            </a:pPr>
            <a:r>
              <a:rPr lang="en-US" altLang="en-US" sz="1650" dirty="0"/>
              <a:t>What if you grow above </a:t>
            </a:r>
            <a:r>
              <a:rPr lang="en-US" altLang="en-US" sz="1650" dirty="0" err="1">
                <a:solidFill>
                  <a:srgbClr val="000000"/>
                </a:solidFill>
              </a:rPr>
              <a:t>W</a:t>
            </a:r>
            <a:r>
              <a:rPr lang="en-US" altLang="en-US" sz="1650" baseline="-25000" dirty="0" err="1">
                <a:solidFill>
                  <a:srgbClr val="000000"/>
                </a:solidFill>
              </a:rPr>
              <a:t>max</a:t>
            </a:r>
            <a:r>
              <a:rPr lang="en-US" altLang="en-US" sz="1650" dirty="0">
                <a:solidFill>
                  <a:srgbClr val="000000"/>
                </a:solidFill>
              </a:rPr>
              <a:t>?</a:t>
            </a:r>
            <a:endParaRPr lang="en-US" altLang="en-US" sz="1350" dirty="0"/>
          </a:p>
          <a:p>
            <a:pPr lvl="1">
              <a:spcBef>
                <a:spcPts val="300"/>
              </a:spcBef>
              <a:buFont typeface="Lucida Grande" charset="0"/>
              <a:buChar char="-"/>
            </a:pPr>
            <a:r>
              <a:rPr lang="en-US" altLang="en-US" sz="1650" dirty="0"/>
              <a:t>Use binary growth (slow start) to probe more</a:t>
            </a:r>
            <a:endParaRPr lang="en-US" altLang="en-US" sz="1350" dirty="0"/>
          </a:p>
          <a:p>
            <a:pPr lvl="2">
              <a:spcBef>
                <a:spcPts val="300"/>
              </a:spcBef>
              <a:buNone/>
            </a:pPr>
            <a:endParaRPr lang="en-US" altLang="en-US" sz="1350" baseline="-25000" dirty="0"/>
          </a:p>
          <a:p>
            <a:pPr lvl="2">
              <a:spcBef>
                <a:spcPts val="300"/>
              </a:spcBef>
              <a:buNone/>
            </a:pPr>
            <a:endParaRPr lang="en-US" altLang="en-US" sz="135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743233" y="2378871"/>
            <a:ext cx="1100480" cy="380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232765" y="1851424"/>
            <a:ext cx="4669972" cy="1615326"/>
            <a:chOff x="226079" y="3985490"/>
            <a:chExt cx="7233939" cy="2871430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26079" y="3985490"/>
              <a:ext cx="7233939" cy="2860459"/>
              <a:chOff x="226079" y="3552590"/>
              <a:chExt cx="7233939" cy="2860459"/>
            </a:xfrm>
          </p:grpSpPr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910432" y="5914790"/>
                <a:ext cx="58659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896144" y="3614502"/>
                <a:ext cx="0" cy="2286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6779647" y="5759215"/>
                <a:ext cx="680371" cy="411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Time</a:t>
                </a: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226079" y="3552590"/>
                <a:ext cx="794593" cy="411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cwnd</a:t>
                </a:r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V="1">
                <a:off x="1315243" y="4535251"/>
                <a:ext cx="1154113" cy="6905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2469357" y="4554302"/>
                <a:ext cx="0" cy="6667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1443831" y="5960827"/>
                <a:ext cx="586013" cy="45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CA</a:t>
                </a:r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 flipV="1">
                <a:off x="2074069" y="5230577"/>
                <a:ext cx="374650" cy="11113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2293144" y="4165365"/>
                <a:ext cx="461858" cy="411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TD</a:t>
                </a: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1773845" y="5036059"/>
                <a:ext cx="770260" cy="410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charset="0"/>
                    <a:ea typeface="ＭＳ Ｐゴシック" charset="-128"/>
                    <a:cs typeface="+mn-cs"/>
                  </a:rPr>
                  <a:t>Wmin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V="1">
                <a:off x="2448719" y="4557476"/>
                <a:ext cx="1177925" cy="682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flipV="1">
                <a:off x="4775994" y="4628914"/>
                <a:ext cx="1162050" cy="682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 flipV="1">
                <a:off x="3619883" y="4535251"/>
                <a:ext cx="1165636" cy="6905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3619883" y="4569384"/>
                <a:ext cx="0" cy="6564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 flipV="1">
                <a:off x="1105695" y="4932127"/>
                <a:ext cx="503034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4788614" y="4543190"/>
                <a:ext cx="6430" cy="7683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68575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428648" y="4598265"/>
              <a:ext cx="461858" cy="41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TD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577998" y="4606744"/>
              <a:ext cx="461858" cy="41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TD</a:t>
              </a: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740047" y="4693865"/>
              <a:ext cx="461858" cy="41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TD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6305787" y="5178514"/>
              <a:ext cx="548765" cy="41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W</a:t>
              </a:r>
              <a:r>
                <a:rPr kumimoji="0" lang="en-US" altLang="en-US" sz="10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808437" y="6401827"/>
              <a:ext cx="586013" cy="45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CA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23954" y="6401829"/>
              <a:ext cx="586013" cy="45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CA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251221" y="6404698"/>
              <a:ext cx="586013" cy="45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l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CA</a:t>
              </a: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966223" y="2254521"/>
            <a:ext cx="5389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+mn-cs"/>
              </a:rPr>
              <a:t>Wmax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charset="0"/>
              <a:ea typeface="ＭＳ Ｐゴシック" charset="-128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3D3C1-FAFB-DC40-B640-A7CCF2689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6542486" y="1862139"/>
            <a:ext cx="1278731" cy="507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323411" y="2212183"/>
            <a:ext cx="1259681" cy="3551634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880373" y="2202658"/>
            <a:ext cx="1434703" cy="3551634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211117" y="2189560"/>
            <a:ext cx="1669256" cy="3551634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610916" y="4092702"/>
            <a:ext cx="4346972" cy="214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620443" y="2189560"/>
            <a:ext cx="1593056" cy="3551634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6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699"/>
              <a:t>TCP BIC Algorithm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044666-BDC2-6148-B8BE-BAE7EB878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20441" y="3890963"/>
            <a:ext cx="0" cy="1366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3070623"/>
            <a:ext cx="942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Packet loss event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1614488" y="3486121"/>
            <a:ext cx="0" cy="347692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14488" y="3890963"/>
            <a:ext cx="596860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19987" y="3733802"/>
            <a:ext cx="5953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19213" y="5256611"/>
            <a:ext cx="13144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 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= β*W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</a:p>
        </p:txBody>
      </p:sp>
      <p:cxnSp>
        <p:nvCxnSpPr>
          <p:cNvPr id="16" name="Straight Connector 15"/>
          <p:cNvCxnSpPr>
            <a:endCxn id="17" idx="1"/>
          </p:cNvCxnSpPr>
          <p:nvPr/>
        </p:nvCxnSpPr>
        <p:spPr>
          <a:xfrm flipV="1">
            <a:off x="1620441" y="4607282"/>
            <a:ext cx="4346972" cy="877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67413" y="4480324"/>
            <a:ext cx="18538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midpoint = (W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+ 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)/2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86124" y="4827986"/>
            <a:ext cx="18538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midpoint –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  <a:r>
              <a:rPr kumimoji="0" lang="en-US" altLang="en-US" sz="105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&gt;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S</a:t>
            </a:r>
            <a:r>
              <a:rPr kumimoji="0" lang="en-US" altLang="en-US" sz="105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  <a:endParaRPr kumimoji="0" lang="en-US" altLang="en-US" sz="105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4213026" y="4595816"/>
            <a:ext cx="596" cy="232170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05289" y="5110164"/>
            <a:ext cx="8335" cy="232172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20441" y="4968480"/>
            <a:ext cx="465534" cy="28813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16857" y="4727974"/>
            <a:ext cx="10751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+ S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</a:p>
        </p:txBody>
      </p:sp>
      <p:cxnSp>
        <p:nvCxnSpPr>
          <p:cNvPr id="30" name="Straight Connector 29"/>
          <p:cNvCxnSpPr>
            <a:endCxn id="28" idx="2"/>
          </p:cNvCxnSpPr>
          <p:nvPr/>
        </p:nvCxnSpPr>
        <p:spPr>
          <a:xfrm>
            <a:off x="1614489" y="4958954"/>
            <a:ext cx="439936" cy="2293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14500" y="4727974"/>
            <a:ext cx="47267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082404" y="4679157"/>
            <a:ext cx="465534" cy="28932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1"/>
          </p:cNvCxnSpPr>
          <p:nvPr/>
        </p:nvCxnSpPr>
        <p:spPr>
          <a:xfrm flipV="1">
            <a:off x="1641872" y="4431069"/>
            <a:ext cx="4346972" cy="99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88844" y="4304111"/>
            <a:ext cx="18538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midpoint = (W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+ 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)/2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231232" y="4743452"/>
            <a:ext cx="10763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+ S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547939" y="4264820"/>
            <a:ext cx="669131" cy="41433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747964" y="4061224"/>
            <a:ext cx="4738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722961" y="4275535"/>
            <a:ext cx="44053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485900" y="2189560"/>
            <a:ext cx="1853804" cy="3598543"/>
            <a:chOff x="457199" y="1776064"/>
            <a:chExt cx="2471071" cy="479836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761627" y="1776064"/>
              <a:ext cx="0" cy="47358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36539" y="1776064"/>
              <a:ext cx="0" cy="47358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33" name="TextBox 51"/>
            <p:cNvSpPr txBox="1">
              <a:spLocks noChangeArrowheads="1"/>
            </p:cNvSpPr>
            <p:nvPr/>
          </p:nvSpPr>
          <p:spPr bwMode="auto">
            <a:xfrm>
              <a:off x="457199" y="6235853"/>
              <a:ext cx="2471071" cy="33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Additive Increase</a:t>
              </a:r>
              <a:endPara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2553721" y="6405510"/>
              <a:ext cx="21742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36539" y="6392809"/>
              <a:ext cx="21742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957887" y="3986606"/>
            <a:ext cx="18538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midpoint = (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+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)/2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211116" y="4114133"/>
            <a:ext cx="333708" cy="1506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377803" y="4133852"/>
            <a:ext cx="8429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+ S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4233863" y="3732613"/>
            <a:ext cx="498873" cy="253916"/>
            <a:chOff x="2486318" y="4111320"/>
            <a:chExt cx="665053" cy="338337"/>
          </a:xfrm>
        </p:grpSpPr>
        <p:sp>
          <p:nvSpPr>
            <p:cNvPr id="27729" name="TextBox 63"/>
            <p:cNvSpPr txBox="1">
              <a:spLocks noChangeArrowheads="1"/>
            </p:cNvSpPr>
            <p:nvPr/>
          </p:nvSpPr>
          <p:spPr bwMode="auto">
            <a:xfrm>
              <a:off x="2520951" y="4111320"/>
              <a:ext cx="630420" cy="3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W</a:t>
              </a:r>
              <a:r>
                <a:rPr kumimoji="0" lang="en-US" altLang="en-US" sz="10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min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486318" y="4396886"/>
              <a:ext cx="587278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 flipV="1">
            <a:off x="3544824" y="3946924"/>
            <a:ext cx="1100328" cy="16721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752976" y="3855244"/>
            <a:ext cx="14692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(midpoint –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9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)&lt;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S</a:t>
            </a:r>
            <a:r>
              <a:rPr kumimoji="0" lang="en-US" altLang="en-US" sz="9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  <a:endParaRPr kumimoji="0" lang="en-US" altLang="en-US" sz="9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645152" y="3890963"/>
            <a:ext cx="228076" cy="5595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3118249" y="2200277"/>
            <a:ext cx="1853803" cy="3598543"/>
            <a:chOff x="510485" y="1776064"/>
            <a:chExt cx="2471071" cy="4798365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59352" y="1776064"/>
              <a:ext cx="0" cy="47358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37451" y="1776064"/>
              <a:ext cx="0" cy="47358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26" name="TextBox 77"/>
            <p:cNvSpPr txBox="1">
              <a:spLocks noChangeArrowheads="1"/>
            </p:cNvSpPr>
            <p:nvPr/>
          </p:nvSpPr>
          <p:spPr bwMode="auto">
            <a:xfrm>
              <a:off x="510485" y="6235853"/>
              <a:ext cx="2471071" cy="33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Binary Search</a:t>
              </a:r>
              <a:endPara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432429" y="6405509"/>
              <a:ext cx="418987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637451" y="6392808"/>
              <a:ext cx="48881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V="1">
            <a:off x="4873230" y="3839767"/>
            <a:ext cx="192881" cy="488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513661" y="3588545"/>
            <a:ext cx="91201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+ S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5060158" y="3794522"/>
            <a:ext cx="194072" cy="476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544617" y="3557589"/>
            <a:ext cx="91201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+ S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5254228" y="3579020"/>
            <a:ext cx="1060846" cy="21193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5537598" y="3364709"/>
            <a:ext cx="896540" cy="253916"/>
            <a:chOff x="2307521" y="4111320"/>
            <a:chExt cx="740450" cy="338337"/>
          </a:xfrm>
        </p:grpSpPr>
        <p:sp>
          <p:nvSpPr>
            <p:cNvPr id="27722" name="TextBox 102"/>
            <p:cNvSpPr txBox="1">
              <a:spLocks noChangeArrowheads="1"/>
            </p:cNvSpPr>
            <p:nvPr/>
          </p:nvSpPr>
          <p:spPr bwMode="auto">
            <a:xfrm>
              <a:off x="2307521" y="4111320"/>
              <a:ext cx="740450" cy="3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W</a:t>
              </a:r>
              <a:r>
                <a:rPr kumimoji="0" lang="en-US" altLang="en-US" sz="10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max</a:t>
              </a: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 +S</a:t>
              </a:r>
              <a:r>
                <a:rPr kumimoji="0" lang="en-US" altLang="en-US" sz="10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max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486488" y="4396886"/>
              <a:ext cx="494617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/>
          <p:nvPr/>
        </p:nvCxnSpPr>
        <p:spPr>
          <a:xfrm>
            <a:off x="4764882" y="3824288"/>
            <a:ext cx="4143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937523" y="3788569"/>
            <a:ext cx="4131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4714875" y="2213373"/>
            <a:ext cx="1853804" cy="3598543"/>
            <a:chOff x="412795" y="1776064"/>
            <a:chExt cx="2471071" cy="4798365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2545819" y="1776064"/>
              <a:ext cx="0" cy="47358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36573" y="1776064"/>
              <a:ext cx="0" cy="47358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19" name="TextBox 113"/>
            <p:cNvSpPr txBox="1">
              <a:spLocks noChangeArrowheads="1"/>
            </p:cNvSpPr>
            <p:nvPr/>
          </p:nvSpPr>
          <p:spPr bwMode="auto">
            <a:xfrm>
              <a:off x="412795" y="6235853"/>
              <a:ext cx="2471071" cy="33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Slow Start</a:t>
              </a:r>
              <a:endPara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2118897" y="6405510"/>
              <a:ext cx="418987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636573" y="6392809"/>
              <a:ext cx="48881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/>
          <p:cNvCxnSpPr/>
          <p:nvPr/>
        </p:nvCxnSpPr>
        <p:spPr>
          <a:xfrm flipV="1">
            <a:off x="6309124" y="3336132"/>
            <a:ext cx="286940" cy="2405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5680474" y="3115870"/>
            <a:ext cx="983456" cy="253916"/>
            <a:chOff x="2235384" y="4111320"/>
            <a:chExt cx="812587" cy="338626"/>
          </a:xfrm>
        </p:grpSpPr>
        <p:sp>
          <p:nvSpPr>
            <p:cNvPr id="27715" name="TextBox 121"/>
            <p:cNvSpPr txBox="1">
              <a:spLocks noChangeArrowheads="1"/>
            </p:cNvSpPr>
            <p:nvPr/>
          </p:nvSpPr>
          <p:spPr bwMode="auto">
            <a:xfrm>
              <a:off x="2235384" y="4111320"/>
              <a:ext cx="812587" cy="33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W</a:t>
              </a:r>
              <a:r>
                <a:rPr kumimoji="0" lang="en-US" altLang="en-US" sz="10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max</a:t>
              </a: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 + 2S</a:t>
              </a:r>
              <a:r>
                <a:rPr kumimoji="0" lang="en-US" altLang="en-US" sz="10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max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2319003" y="4427299"/>
              <a:ext cx="6620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5784056" y="3352800"/>
            <a:ext cx="80129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561535" y="3124200"/>
            <a:ext cx="285750" cy="2405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5922170" y="2896795"/>
            <a:ext cx="984647" cy="253916"/>
            <a:chOff x="2204414" y="4111320"/>
            <a:chExt cx="812587" cy="338626"/>
          </a:xfrm>
        </p:grpSpPr>
        <p:sp>
          <p:nvSpPr>
            <p:cNvPr id="27713" name="TextBox 127"/>
            <p:cNvSpPr txBox="1">
              <a:spLocks noChangeArrowheads="1"/>
            </p:cNvSpPr>
            <p:nvPr/>
          </p:nvSpPr>
          <p:spPr bwMode="auto">
            <a:xfrm>
              <a:off x="2204414" y="4111320"/>
              <a:ext cx="812587" cy="33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W</a:t>
              </a:r>
              <a:r>
                <a:rPr kumimoji="0" lang="en-US" altLang="en-US" sz="10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max</a:t>
              </a: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 + 3S</a:t>
              </a:r>
              <a:r>
                <a:rPr kumimoji="0" lang="en-US" altLang="en-US" sz="10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max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2319375" y="4427299"/>
              <a:ext cx="66127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Straight Connector 129"/>
          <p:cNvCxnSpPr/>
          <p:nvPr/>
        </p:nvCxnSpPr>
        <p:spPr>
          <a:xfrm flipV="1">
            <a:off x="6818711" y="2502694"/>
            <a:ext cx="764381" cy="6429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>
            <a:grpSpLocks/>
          </p:cNvGrpSpPr>
          <p:nvPr/>
        </p:nvGrpSpPr>
        <p:grpSpPr bwMode="auto">
          <a:xfrm>
            <a:off x="6047186" y="2222897"/>
            <a:ext cx="1853803" cy="3598543"/>
            <a:chOff x="279115" y="1776064"/>
            <a:chExt cx="2471071" cy="4798365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2318502" y="1776064"/>
              <a:ext cx="0" cy="47358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36206" y="1776064"/>
              <a:ext cx="0" cy="47358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10" name="TextBox 135"/>
            <p:cNvSpPr txBox="1">
              <a:spLocks noChangeArrowheads="1"/>
            </p:cNvSpPr>
            <p:nvPr/>
          </p:nvSpPr>
          <p:spPr bwMode="auto">
            <a:xfrm>
              <a:off x="279115" y="6235853"/>
              <a:ext cx="2471071" cy="33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Additive Inc.</a:t>
              </a:r>
              <a:endPara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2032829" y="6405510"/>
              <a:ext cx="22536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H="1">
              <a:off x="636206" y="6378520"/>
              <a:ext cx="288847" cy="1428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>
            <a:grpSpLocks/>
          </p:cNvGrpSpPr>
          <p:nvPr/>
        </p:nvGrpSpPr>
        <p:grpSpPr bwMode="auto">
          <a:xfrm>
            <a:off x="4873229" y="2250284"/>
            <a:ext cx="2718196" cy="253916"/>
            <a:chOff x="4973307" y="1857137"/>
            <a:chExt cx="3625163" cy="338338"/>
          </a:xfrm>
        </p:grpSpPr>
        <p:sp>
          <p:nvSpPr>
            <p:cNvPr id="27705" name="TextBox 26"/>
            <p:cNvSpPr txBox="1">
              <a:spLocks noChangeArrowheads="1"/>
            </p:cNvSpPr>
            <p:nvPr/>
          </p:nvSpPr>
          <p:spPr bwMode="auto">
            <a:xfrm>
              <a:off x="6174502" y="1857137"/>
              <a:ext cx="1454758" cy="338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6857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  <a:cs typeface="+mn-cs"/>
                </a:rPr>
                <a:t>Max Probing</a:t>
              </a:r>
              <a:endPara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endParaRPr>
            </a:p>
          </p:txBody>
        </p:sp>
        <p:cxnSp>
          <p:nvCxnSpPr>
            <p:cNvPr id="143" name="Straight Connector 142"/>
            <p:cNvCxnSpPr>
              <a:stCxn id="27705" idx="1"/>
            </p:cNvCxnSpPr>
            <p:nvPr/>
          </p:nvCxnSpPr>
          <p:spPr>
            <a:xfrm flipH="1" flipV="1">
              <a:off x="4973307" y="2015786"/>
              <a:ext cx="1201195" cy="105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7567927" y="2028477"/>
              <a:ext cx="1030543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0F1C0-81F0-EE40-8300-F7A10C0D36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2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2" grpId="1" animBg="1"/>
      <p:bldP spid="110" grpId="0" animBg="1"/>
      <p:bldP spid="110" grpId="1" animBg="1"/>
      <p:bldP spid="87" grpId="0" animBg="1"/>
      <p:bldP spid="87" grpId="1" animBg="1"/>
      <p:bldP spid="57" grpId="0" animBg="1"/>
      <p:bldP spid="57" grpId="1" animBg="1"/>
      <p:bldP spid="9" grpId="0"/>
      <p:bldP spid="14" grpId="0"/>
      <p:bldP spid="15" grpId="0"/>
      <p:bldP spid="15" grpId="1"/>
      <p:bldP spid="17" grpId="0"/>
      <p:bldP spid="17" grpId="1"/>
      <p:bldP spid="19" grpId="0"/>
      <p:bldP spid="19" grpId="1"/>
      <p:bldP spid="28" grpId="0"/>
      <p:bldP spid="28" grpId="1"/>
      <p:bldP spid="36" grpId="0"/>
      <p:bldP spid="36" grpId="1"/>
      <p:bldP spid="39" grpId="0"/>
      <p:bldP spid="39" grpId="1"/>
      <p:bldP spid="40" grpId="0"/>
      <p:bldP spid="40" grpId="1"/>
      <p:bldP spid="46" grpId="0"/>
      <p:bldP spid="46" grpId="1"/>
      <p:bldP spid="59" grpId="0"/>
      <p:bldP spid="59" grpId="1"/>
      <p:bldP spid="63" grpId="0"/>
      <p:bldP spid="63" grpId="1"/>
      <p:bldP spid="71" grpId="0"/>
      <p:bldP spid="71" grpId="1"/>
      <p:bldP spid="92" grpId="0"/>
      <p:bldP spid="92" grpId="1"/>
      <p:bldP spid="99" grpId="0"/>
      <p:bldP spid="9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699" dirty="0"/>
              <a:t>TCP BIC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860" lvl="1" indent="0">
              <a:spcBef>
                <a:spcPts val="300"/>
              </a:spcBef>
              <a:buNone/>
            </a:pPr>
            <a:r>
              <a:rPr lang="en-US" altLang="en-US" sz="1650" dirty="0">
                <a:latin typeface="Courier New" charset="0"/>
                <a:ea typeface="Courier New" charset="0"/>
                <a:cs typeface="Courier New" charset="0"/>
              </a:rPr>
              <a:t>while (</a:t>
            </a:r>
            <a:r>
              <a:rPr lang="en-US" altLang="en-US" sz="1650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sz="1650" dirty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altLang="en-US" sz="1650" dirty="0" err="1">
                <a:latin typeface="Courier New" charset="0"/>
                <a:ea typeface="Courier New" charset="0"/>
                <a:cs typeface="Courier New" charset="0"/>
              </a:rPr>
              <a:t>Wmax</a:t>
            </a:r>
            <a:r>
              <a:rPr lang="en-US" altLang="en-US" sz="165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pPr marL="42860" lvl="1" indent="0">
              <a:spcBef>
                <a:spcPts val="300"/>
              </a:spcBef>
              <a:buNone/>
            </a:pPr>
            <a:r>
              <a:rPr lang="en-US" altLang="en-US" sz="165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if ( (midpoint -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Wmin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) &gt;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Smax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) </a:t>
            </a: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	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Smax</a:t>
            </a:r>
            <a:endParaRPr lang="en-US" altLang="en-US" sz="1350" dirty="0">
              <a:latin typeface="Courier New" charset="0"/>
              <a:ea typeface="Courier New" charset="0"/>
              <a:cs typeface="Courier New" charset="0"/>
            </a:endParaRP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else</a:t>
            </a: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	 if ((midpoint -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Wmin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) &lt;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Smin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	     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Wmax</a:t>
            </a:r>
            <a:endParaRPr lang="en-US" altLang="en-US" sz="1350" dirty="0">
              <a:latin typeface="Courier New" charset="0"/>
              <a:ea typeface="Courier New" charset="0"/>
              <a:cs typeface="Courier New" charset="0"/>
            </a:endParaRP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  <a:sym typeface="Wingdings" charset="2"/>
              </a:rPr>
              <a:t>	 else</a:t>
            </a: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  <a:sym typeface="Wingdings" charset="2"/>
              </a:rPr>
              <a:t>	     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  <a:sym typeface="Wingdings" charset="2"/>
              </a:rPr>
              <a:t>cwnd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  <a:sym typeface="Wingdings" charset="2"/>
              </a:rPr>
              <a:t> = midpoint</a:t>
            </a: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if (no packet loss)</a:t>
            </a: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Wmin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endParaRPr lang="en-US" altLang="en-US" sz="1350" dirty="0">
              <a:latin typeface="Courier New" charset="0"/>
              <a:ea typeface="Courier New" charset="0"/>
              <a:cs typeface="Courier New" charset="0"/>
            </a:endParaRP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Wmin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= β*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endParaRPr lang="en-US" altLang="en-US" sz="1350" dirty="0">
              <a:latin typeface="Courier New" charset="0"/>
              <a:ea typeface="Courier New" charset="0"/>
              <a:cs typeface="Courier New" charset="0"/>
            </a:endParaRP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Wmax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marL="514314" lvl="3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midpoint = (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Wmax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altLang="en-US" sz="1350" dirty="0" err="1">
                <a:latin typeface="Courier New" charset="0"/>
                <a:ea typeface="Courier New" charset="0"/>
                <a:cs typeface="Courier New" charset="0"/>
              </a:rPr>
              <a:t>Wmin</a:t>
            </a: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)/2</a:t>
            </a:r>
          </a:p>
          <a:p>
            <a:pPr marL="171438" lvl="2" indent="0">
              <a:spcBef>
                <a:spcPts val="300"/>
              </a:spcBef>
              <a:buNone/>
            </a:pPr>
            <a:r>
              <a:rPr lang="en-US" altLang="en-US" sz="135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542486" y="1862139"/>
            <a:ext cx="1278731" cy="507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66715" y="2559191"/>
            <a:ext cx="1743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Additive Increase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455" y="3760532"/>
            <a:ext cx="174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Binary Search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119613" y="3397718"/>
            <a:ext cx="2106621" cy="521166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endCxn id="6" idx="1"/>
          </p:cNvCxnSpPr>
          <p:nvPr/>
        </p:nvCxnSpPr>
        <p:spPr>
          <a:xfrm>
            <a:off x="4119613" y="2369345"/>
            <a:ext cx="2147102" cy="513012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513360-8AE7-1D4C-9966-BE41F6EBEA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699"/>
              <a:t>TCP BIC Algorithm: Probe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860" lvl="1" indent="0">
              <a:spcBef>
                <a:spcPts val="300"/>
              </a:spcBef>
              <a:buNone/>
            </a:pPr>
            <a:r>
              <a:rPr lang="en-US" altLang="en-US" sz="1500" dirty="0">
                <a:latin typeface="Courier New" charset="0"/>
                <a:ea typeface="Courier New" charset="0"/>
                <a:cs typeface="Courier New" charset="0"/>
              </a:rPr>
              <a:t>while (</a:t>
            </a:r>
            <a:r>
              <a:rPr lang="en-US" altLang="en-US" sz="1500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sz="1500" dirty="0">
                <a:latin typeface="Courier New" charset="0"/>
                <a:ea typeface="Courier New" charset="0"/>
                <a:cs typeface="Courier New" charset="0"/>
              </a:rPr>
              <a:t> &gt;= </a:t>
            </a:r>
            <a:r>
              <a:rPr lang="en-US" altLang="en-US" sz="1500" dirty="0" err="1">
                <a:latin typeface="Courier New" charset="0"/>
                <a:ea typeface="Courier New" charset="0"/>
                <a:cs typeface="Courier New" charset="0"/>
              </a:rPr>
              <a:t>W</a:t>
            </a:r>
            <a:r>
              <a:rPr lang="en-US" altLang="en-US" sz="1500" baseline="-25000" dirty="0" err="1">
                <a:latin typeface="Courier New" charset="0"/>
                <a:ea typeface="Courier New" charset="0"/>
                <a:cs typeface="Courier New" charset="0"/>
              </a:rPr>
              <a:t>max</a:t>
            </a:r>
            <a:r>
              <a:rPr lang="en-US" altLang="en-US" sz="1500" dirty="0">
                <a:latin typeface="Courier New" charset="0"/>
                <a:ea typeface="Courier New" charset="0"/>
                <a:cs typeface="Courier New" charset="0"/>
              </a:rPr>
              <a:t>){</a:t>
            </a:r>
          </a:p>
          <a:p>
            <a:pPr marL="42860" lvl="1" indent="0">
              <a:spcBef>
                <a:spcPts val="300"/>
              </a:spcBef>
              <a:buNone/>
            </a:pPr>
            <a:r>
              <a:rPr lang="en-US" altLang="en-US" sz="1500" dirty="0">
                <a:latin typeface="Courier New" charset="0"/>
                <a:ea typeface="Courier New" charset="0"/>
                <a:cs typeface="Courier New" charset="0"/>
              </a:rPr>
              <a:t>  if (</a:t>
            </a:r>
            <a:r>
              <a:rPr lang="en-US" altLang="en-US" sz="1500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sz="1500" dirty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altLang="en-US" sz="1500" dirty="0" err="1">
                <a:latin typeface="Courier New" charset="0"/>
                <a:ea typeface="Courier New" charset="0"/>
                <a:cs typeface="Courier New" charset="0"/>
              </a:rPr>
              <a:t>W</a:t>
            </a:r>
            <a:r>
              <a:rPr lang="en-US" altLang="en-US" sz="1500" baseline="-25000" dirty="0" err="1">
                <a:latin typeface="Courier New" charset="0"/>
                <a:ea typeface="Courier New" charset="0"/>
                <a:cs typeface="Courier New" charset="0"/>
              </a:rPr>
              <a:t>max</a:t>
            </a:r>
            <a:r>
              <a:rPr lang="en-US" altLang="en-US" sz="1500" dirty="0"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altLang="en-US" sz="150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en-US" altLang="en-US" sz="1500" baseline="-25000" dirty="0" err="1">
                <a:latin typeface="Courier New" charset="0"/>
                <a:ea typeface="Courier New" charset="0"/>
                <a:cs typeface="Courier New" charset="0"/>
              </a:rPr>
              <a:t>max</a:t>
            </a:r>
            <a:r>
              <a:rPr lang="en-US" altLang="en-US" sz="15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  <a:p>
            <a:pPr marL="171438" lvl="2" indent="0">
              <a:spcBef>
                <a:spcPts val="300"/>
              </a:spcBef>
              <a:buNone/>
            </a:pP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en-US" altLang="en-US" baseline="-25000" dirty="0" err="1">
                <a:latin typeface="Courier New" charset="0"/>
                <a:ea typeface="Courier New" charset="0"/>
                <a:cs typeface="Courier New" charset="0"/>
              </a:rPr>
              <a:t>min</a:t>
            </a:r>
            <a:endParaRPr lang="en-US" altLang="en-US" baseline="-25000" dirty="0">
              <a:latin typeface="Courier New" charset="0"/>
              <a:ea typeface="Courier New" charset="0"/>
              <a:cs typeface="Courier New" charset="0"/>
            </a:endParaRPr>
          </a:p>
          <a:p>
            <a:pPr marL="171438" lvl="2" indent="0">
              <a:spcBef>
                <a:spcPts val="300"/>
              </a:spcBef>
              <a:buNone/>
            </a:pP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 else</a:t>
            </a:r>
          </a:p>
          <a:p>
            <a:pPr marL="171438" lvl="2" indent="0">
              <a:spcBef>
                <a:spcPts val="300"/>
              </a:spcBef>
              <a:buNone/>
            </a:pP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 + 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en-US" altLang="en-US" baseline="-25000" dirty="0" err="1">
                <a:latin typeface="Courier New" charset="0"/>
                <a:ea typeface="Courier New" charset="0"/>
                <a:cs typeface="Courier New" charset="0"/>
              </a:rPr>
              <a:t>max</a:t>
            </a:r>
            <a:endParaRPr lang="en-US" altLang="en-US" baseline="-25000" dirty="0">
              <a:latin typeface="Courier New" charset="0"/>
              <a:ea typeface="Courier New" charset="0"/>
              <a:cs typeface="Courier New" charset="0"/>
            </a:endParaRPr>
          </a:p>
          <a:p>
            <a:pPr marL="171438" lvl="2" indent="0">
              <a:spcBef>
                <a:spcPts val="300"/>
              </a:spcBef>
              <a:buNone/>
            </a:pPr>
            <a:endParaRPr lang="en-US" altLang="en-US" baseline="-25000" dirty="0">
              <a:latin typeface="Courier New" charset="0"/>
              <a:ea typeface="Courier New" charset="0"/>
              <a:cs typeface="Courier New" charset="0"/>
            </a:endParaRPr>
          </a:p>
          <a:p>
            <a:pPr marL="171438" lvl="2" indent="0">
              <a:spcBef>
                <a:spcPts val="300"/>
              </a:spcBef>
              <a:buNone/>
            </a:pP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 if (packet loss)</a:t>
            </a:r>
          </a:p>
          <a:p>
            <a:pPr marL="171438" lvl="2" indent="0">
              <a:spcBef>
                <a:spcPts val="300"/>
              </a:spcBef>
              <a:buNone/>
            </a:pP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W</a:t>
            </a:r>
            <a:r>
              <a:rPr lang="en-US" altLang="en-US" baseline="-25000" dirty="0" err="1">
                <a:latin typeface="Courier New" charset="0"/>
                <a:ea typeface="Courier New" charset="0"/>
                <a:cs typeface="Courier New" charset="0"/>
              </a:rPr>
              <a:t>min</a:t>
            </a:r>
            <a:r>
              <a:rPr lang="en-US" altLang="en-US" baseline="-25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= β*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endParaRPr lang="en-US" alt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171438" lvl="2" indent="0">
              <a:spcBef>
                <a:spcPts val="300"/>
              </a:spcBef>
              <a:buNone/>
            </a:pP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W</a:t>
            </a:r>
            <a:r>
              <a:rPr lang="en-US" altLang="en-US" baseline="-25000" dirty="0" err="1">
                <a:latin typeface="Courier New" charset="0"/>
                <a:ea typeface="Courier New" charset="0"/>
                <a:cs typeface="Courier New" charset="0"/>
              </a:rPr>
              <a:t>max</a:t>
            </a:r>
            <a:r>
              <a:rPr lang="en-US" altLang="en-US" baseline="-25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altLang="en-US" baseline="-25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en-US" dirty="0" err="1">
                <a:latin typeface="Courier New" charset="0"/>
                <a:ea typeface="Courier New" charset="0"/>
                <a:cs typeface="Courier New" charset="0"/>
              </a:rPr>
              <a:t>cwnd</a:t>
            </a: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marL="0" lvl="1" indent="-128579">
              <a:spcBef>
                <a:spcPts val="300"/>
              </a:spcBef>
              <a:buNone/>
            </a:pP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542486" y="1862139"/>
            <a:ext cx="1278731" cy="507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74142" y="2582549"/>
            <a:ext cx="174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Slow growth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74142" y="3119520"/>
            <a:ext cx="174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Fast growth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>
          <a:xfrm>
            <a:off x="4206153" y="2725425"/>
            <a:ext cx="1067989" cy="41790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06153" y="3254060"/>
            <a:ext cx="1067990" cy="4763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7127945" y="2999267"/>
            <a:ext cx="17418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+mn-cs"/>
              </a:rPr>
              <a:t>Max Probing</a:t>
            </a:r>
          </a:p>
        </p:txBody>
      </p:sp>
      <p:sp>
        <p:nvSpPr>
          <p:cNvPr id="15" name="Left Brace 14"/>
          <p:cNvSpPr/>
          <p:nvPr/>
        </p:nvSpPr>
        <p:spPr>
          <a:xfrm flipH="1">
            <a:off x="6486526" y="2053828"/>
            <a:ext cx="153591" cy="2137172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5BCA9-EA6C-214D-BC47-361AA76A5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6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utoUpdateAnimBg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400"/>
              <a:t>TCP BIC - Summary</a:t>
            </a:r>
          </a:p>
        </p:txBody>
      </p:sp>
      <p:pic>
        <p:nvPicPr>
          <p:cNvPr id="30722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975" y="2967038"/>
            <a:ext cx="3143250" cy="1666875"/>
          </a:xfrm>
        </p:spPr>
      </p:pic>
      <p:sp>
        <p:nvSpPr>
          <p:cNvPr id="51" name="Rectangle 50"/>
          <p:cNvSpPr/>
          <p:nvPr/>
        </p:nvSpPr>
        <p:spPr>
          <a:xfrm>
            <a:off x="1743076" y="3902989"/>
            <a:ext cx="926306" cy="1329927"/>
          </a:xfrm>
          <a:prstGeom prst="rect">
            <a:avLst/>
          </a:prstGeom>
          <a:solidFill>
            <a:schemeClr val="tx2">
              <a:lumMod val="60000"/>
              <a:lumOff val="4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542486" y="1862139"/>
            <a:ext cx="1278731" cy="507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30725" name="Group 9"/>
          <p:cNvGrpSpPr>
            <a:grpSpLocks/>
          </p:cNvGrpSpPr>
          <p:nvPr/>
        </p:nvGrpSpPr>
        <p:grpSpPr bwMode="auto">
          <a:xfrm>
            <a:off x="1716881" y="2795706"/>
            <a:ext cx="5491163" cy="2159793"/>
            <a:chOff x="202034" y="2576690"/>
            <a:chExt cx="8601028" cy="3383024"/>
          </a:xfrm>
        </p:grpSpPr>
        <p:sp>
          <p:nvSpPr>
            <p:cNvPr id="6" name="Rectangle 5"/>
            <p:cNvSpPr/>
            <p:nvPr/>
          </p:nvSpPr>
          <p:spPr>
            <a:xfrm>
              <a:off x="4545442" y="5006723"/>
              <a:ext cx="4257620" cy="952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752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034" y="2576690"/>
              <a:ext cx="4257621" cy="952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752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1283494" y="3012400"/>
            <a:ext cx="942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Packet loss event</a:t>
            </a:r>
          </a:p>
        </p:txBody>
      </p:sp>
      <p:cxnSp>
        <p:nvCxnSpPr>
          <p:cNvPr id="14" name="Straight Arrow Connector 13"/>
          <p:cNvCxnSpPr>
            <a:stCxn id="30726" idx="2"/>
          </p:cNvCxnSpPr>
          <p:nvPr/>
        </p:nvCxnSpPr>
        <p:spPr>
          <a:xfrm flipH="1">
            <a:off x="1754981" y="3427898"/>
            <a:ext cx="1" cy="346502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57700" y="2174199"/>
            <a:ext cx="0" cy="340875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1797845" y="3563658"/>
            <a:ext cx="656035" cy="253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endCxn id="30750" idx="1"/>
          </p:cNvCxnSpPr>
          <p:nvPr/>
        </p:nvCxnSpPr>
        <p:spPr>
          <a:xfrm flipH="1">
            <a:off x="1726407" y="5484138"/>
            <a:ext cx="132160" cy="6533"/>
          </a:xfrm>
          <a:prstGeom prst="straightConnector1">
            <a:avLst/>
          </a:prstGeom>
          <a:ln w="12700">
            <a:solidFill>
              <a:srgbClr val="4F81BD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37222" y="5474611"/>
            <a:ext cx="132159" cy="4763"/>
          </a:xfrm>
          <a:prstGeom prst="straightConnector1">
            <a:avLst/>
          </a:prstGeom>
          <a:ln w="12700">
            <a:solidFill>
              <a:srgbClr val="4F81BD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2" name="TextBox 22"/>
          <p:cNvSpPr txBox="1">
            <a:spLocks noChangeArrowheads="1"/>
          </p:cNvSpPr>
          <p:nvPr/>
        </p:nvSpPr>
        <p:spPr bwMode="auto">
          <a:xfrm>
            <a:off x="3107532" y="5246013"/>
            <a:ext cx="9417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Binary Increase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680098" y="5473420"/>
            <a:ext cx="526256" cy="0"/>
          </a:xfrm>
          <a:prstGeom prst="straightConnector1">
            <a:avLst/>
          </a:prstGeom>
          <a:ln w="12700">
            <a:solidFill>
              <a:srgbClr val="4F81BD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85012" y="5467468"/>
            <a:ext cx="572690" cy="0"/>
          </a:xfrm>
          <a:prstGeom prst="straightConnector1">
            <a:avLst/>
          </a:prstGeom>
          <a:ln w="12700">
            <a:solidFill>
              <a:srgbClr val="4F81BD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5" name="TextBox 27"/>
          <p:cNvSpPr txBox="1">
            <a:spLocks noChangeArrowheads="1"/>
          </p:cNvSpPr>
          <p:nvPr/>
        </p:nvSpPr>
        <p:spPr bwMode="auto">
          <a:xfrm>
            <a:off x="6204348" y="5269826"/>
            <a:ext cx="9417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Additive Increase</a:t>
            </a:r>
          </a:p>
        </p:txBody>
      </p:sp>
      <p:cxnSp>
        <p:nvCxnSpPr>
          <p:cNvPr id="29" name="Straight Arrow Connector 28"/>
          <p:cNvCxnSpPr>
            <a:endCxn id="30735" idx="1"/>
          </p:cNvCxnSpPr>
          <p:nvPr/>
        </p:nvCxnSpPr>
        <p:spPr>
          <a:xfrm flipH="1">
            <a:off x="6204348" y="5472231"/>
            <a:ext cx="130970" cy="5344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13972" y="5461514"/>
            <a:ext cx="132159" cy="4763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8" name="TextBox 30"/>
          <p:cNvSpPr txBox="1">
            <a:spLocks noChangeArrowheads="1"/>
          </p:cNvSpPr>
          <p:nvPr/>
        </p:nvSpPr>
        <p:spPr bwMode="auto">
          <a:xfrm>
            <a:off x="4875610" y="5243632"/>
            <a:ext cx="942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Slow</a:t>
            </a:r>
          </a:p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Start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448176" y="5471041"/>
            <a:ext cx="666750" cy="13097"/>
          </a:xfrm>
          <a:prstGeom prst="straightConnector1">
            <a:avLst/>
          </a:prstGeom>
          <a:ln w="12700">
            <a:solidFill>
              <a:srgbClr val="4F81BD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537598" y="5465087"/>
            <a:ext cx="656034" cy="8334"/>
          </a:xfrm>
          <a:prstGeom prst="straightConnector1">
            <a:avLst/>
          </a:prstGeom>
          <a:ln w="12700">
            <a:solidFill>
              <a:srgbClr val="4F81BD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32360" y="3817262"/>
            <a:ext cx="0" cy="185856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2" name="TextBox 38"/>
          <p:cNvSpPr txBox="1">
            <a:spLocks noChangeArrowheads="1"/>
          </p:cNvSpPr>
          <p:nvPr/>
        </p:nvSpPr>
        <p:spPr bwMode="auto">
          <a:xfrm>
            <a:off x="5103020" y="2081332"/>
            <a:ext cx="14597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 Probing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4448176" y="2211109"/>
            <a:ext cx="883444" cy="13097"/>
          </a:xfrm>
          <a:prstGeom prst="straightConnector1">
            <a:avLst/>
          </a:prstGeom>
          <a:ln w="12700">
            <a:solidFill>
              <a:srgbClr val="4F81BD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335317" y="2205156"/>
            <a:ext cx="734616" cy="8334"/>
          </a:xfrm>
          <a:prstGeom prst="straightConnector1">
            <a:avLst/>
          </a:prstGeom>
          <a:ln w="12700">
            <a:solidFill>
              <a:srgbClr val="4F81BD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733551" y="4170877"/>
            <a:ext cx="93583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+ S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</a:p>
        </p:txBody>
      </p:sp>
      <p:sp>
        <p:nvSpPr>
          <p:cNvPr id="30746" name="TextBox 49"/>
          <p:cNvSpPr txBox="1">
            <a:spLocks noChangeArrowheads="1"/>
          </p:cNvSpPr>
          <p:nvPr/>
        </p:nvSpPr>
        <p:spPr bwMode="auto">
          <a:xfrm>
            <a:off x="7037785" y="3704153"/>
            <a:ext cx="595313" cy="2539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Time</a:t>
            </a:r>
            <a:endParaRPr kumimoji="0" lang="en-US" altLang="en-US" sz="105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9099" y="3905300"/>
            <a:ext cx="1798905" cy="1338334"/>
          </a:xfrm>
          <a:prstGeom prst="rect">
            <a:avLst/>
          </a:prstGeom>
          <a:solidFill>
            <a:schemeClr val="accent2">
              <a:lumMod val="75000"/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0750" name="TextBox 19"/>
          <p:cNvSpPr txBox="1">
            <a:spLocks noChangeArrowheads="1"/>
          </p:cNvSpPr>
          <p:nvPr/>
        </p:nvSpPr>
        <p:spPr bwMode="auto">
          <a:xfrm>
            <a:off x="1726407" y="5282922"/>
            <a:ext cx="942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Additive Increase</a:t>
            </a:r>
          </a:p>
        </p:txBody>
      </p:sp>
      <p:sp>
        <p:nvSpPr>
          <p:cNvPr id="30751" name="TextBox 18"/>
          <p:cNvSpPr txBox="1">
            <a:spLocks noChangeArrowheads="1"/>
          </p:cNvSpPr>
          <p:nvPr/>
        </p:nvSpPr>
        <p:spPr bwMode="auto">
          <a:xfrm>
            <a:off x="2745582" y="3624382"/>
            <a:ext cx="5953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227785" y="4170877"/>
            <a:ext cx="9358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jump to midpoint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68417" y="2375416"/>
            <a:ext cx="1725215" cy="1479947"/>
          </a:xfrm>
          <a:prstGeom prst="rect">
            <a:avLst/>
          </a:prstGeom>
          <a:solidFill>
            <a:schemeClr val="accent6">
              <a:lumMod val="75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01967" y="2375416"/>
            <a:ext cx="935832" cy="1459706"/>
          </a:xfrm>
          <a:prstGeom prst="rect">
            <a:avLst/>
          </a:prstGeom>
          <a:solidFill>
            <a:schemeClr val="accent3">
              <a:lumMod val="75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863704" y="2481381"/>
            <a:ext cx="93583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+ S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96014" y="2480191"/>
            <a:ext cx="93583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+ S</a:t>
            </a:r>
            <a:r>
              <a:rPr kumimoji="0" lang="en-US" altLang="en-US" sz="10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max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193631" y="2375414"/>
            <a:ext cx="0" cy="330041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80098" y="2375414"/>
            <a:ext cx="0" cy="330041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7D0A7-F013-4943-B9B9-615592428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6" grpId="0"/>
      <p:bldP spid="47" grpId="0"/>
      <p:bldP spid="53" grpId="0" animBg="1"/>
      <p:bldP spid="54" grpId="0" animBg="1"/>
      <p:bldP spid="48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400"/>
              <a:t>TCP BIC in Action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542486" y="1862139"/>
            <a:ext cx="1278731" cy="507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31747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523" y="1956199"/>
            <a:ext cx="5154216" cy="399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9CD8C-5BC1-2F4C-86B9-BAE95B8A4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8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971550" y="3036888"/>
            <a:ext cx="2914650" cy="49212"/>
            <a:chOff x="476" y="3583"/>
            <a:chExt cx="4640" cy="64"/>
          </a:xfrm>
        </p:grpSpPr>
        <p:sp>
          <p:nvSpPr>
            <p:cNvPr id="95292" name="Line 3"/>
            <p:cNvSpPr>
              <a:spLocks noChangeShapeType="1"/>
            </p:cNvSpPr>
            <p:nvPr/>
          </p:nvSpPr>
          <p:spPr bwMode="auto">
            <a:xfrm>
              <a:off x="476" y="3612"/>
              <a:ext cx="458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3" name="Freeform 4"/>
            <p:cNvSpPr>
              <a:spLocks/>
            </p:cNvSpPr>
            <p:nvPr/>
          </p:nvSpPr>
          <p:spPr bwMode="auto">
            <a:xfrm>
              <a:off x="5052" y="3583"/>
              <a:ext cx="64" cy="64"/>
            </a:xfrm>
            <a:custGeom>
              <a:avLst/>
              <a:gdLst>
                <a:gd name="T0" fmla="*/ 0 w 64"/>
                <a:gd name="T1" fmla="*/ 64 h 64"/>
                <a:gd name="T2" fmla="*/ 64 w 64"/>
                <a:gd name="T3" fmla="*/ 35 h 64"/>
                <a:gd name="T4" fmla="*/ 0 w 64"/>
                <a:gd name="T5" fmla="*/ 0 h 64"/>
                <a:gd name="T6" fmla="*/ 0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64"/>
                  </a:moveTo>
                  <a:lnTo>
                    <a:pt x="64" y="35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35" name="Group 5"/>
          <p:cNvGrpSpPr>
            <a:grpSpLocks/>
          </p:cNvGrpSpPr>
          <p:nvPr/>
        </p:nvGrpSpPr>
        <p:grpSpPr bwMode="auto">
          <a:xfrm>
            <a:off x="936625" y="342900"/>
            <a:ext cx="82550" cy="2705100"/>
            <a:chOff x="446" y="1336"/>
            <a:chExt cx="64" cy="2276"/>
          </a:xfrm>
        </p:grpSpPr>
        <p:sp>
          <p:nvSpPr>
            <p:cNvPr id="95290" name="Line 6"/>
            <p:cNvSpPr>
              <a:spLocks noChangeShapeType="1"/>
            </p:cNvSpPr>
            <p:nvPr/>
          </p:nvSpPr>
          <p:spPr bwMode="auto">
            <a:xfrm flipV="1">
              <a:off x="476" y="1383"/>
              <a:ext cx="1" cy="22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1" name="Freeform 7"/>
            <p:cNvSpPr>
              <a:spLocks/>
            </p:cNvSpPr>
            <p:nvPr/>
          </p:nvSpPr>
          <p:spPr bwMode="auto">
            <a:xfrm>
              <a:off x="446" y="1336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30 w 64"/>
                <a:gd name="T3" fmla="*/ 0 h 64"/>
                <a:gd name="T4" fmla="*/ 0 w 64"/>
                <a:gd name="T5" fmla="*/ 64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30" y="0"/>
                  </a:lnTo>
                  <a:lnTo>
                    <a:pt x="0" y="64"/>
                  </a:lnTo>
                  <a:lnTo>
                    <a:pt x="64" y="6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36" name="Line 8"/>
          <p:cNvSpPr>
            <a:spLocks noChangeShapeType="1"/>
          </p:cNvSpPr>
          <p:nvPr/>
        </p:nvSpPr>
        <p:spPr bwMode="auto">
          <a:xfrm flipV="1">
            <a:off x="971550" y="692150"/>
            <a:ext cx="2428875" cy="2344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7" name="Line 9"/>
          <p:cNvSpPr>
            <a:spLocks noChangeShapeType="1"/>
          </p:cNvSpPr>
          <p:nvPr/>
        </p:nvSpPr>
        <p:spPr bwMode="auto">
          <a:xfrm>
            <a:off x="971550" y="692150"/>
            <a:ext cx="2332038" cy="239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38" name="Text Box 10"/>
          <p:cNvSpPr txBox="1">
            <a:spLocks noChangeArrowheads="1"/>
          </p:cNvSpPr>
          <p:nvPr/>
        </p:nvSpPr>
        <p:spPr bwMode="auto">
          <a:xfrm>
            <a:off x="1600200" y="5715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400" b="1" baseline="-2500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95239" name="Text Box 11"/>
          <p:cNvSpPr txBox="1">
            <a:spLocks noChangeArrowheads="1"/>
          </p:cNvSpPr>
          <p:nvPr/>
        </p:nvSpPr>
        <p:spPr bwMode="auto">
          <a:xfrm>
            <a:off x="1758950" y="30099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charset="0"/>
              </a:rPr>
              <a:t>efficiency</a:t>
            </a:r>
          </a:p>
        </p:txBody>
      </p:sp>
      <p:sp>
        <p:nvSpPr>
          <p:cNvPr id="95240" name="Line 12"/>
          <p:cNvSpPr>
            <a:spLocks noChangeShapeType="1"/>
          </p:cNvSpPr>
          <p:nvPr/>
        </p:nvSpPr>
        <p:spPr bwMode="auto">
          <a:xfrm>
            <a:off x="990600" y="419100"/>
            <a:ext cx="2590800" cy="2667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7565" name="AutoShape 13"/>
          <p:cNvSpPr>
            <a:spLocks noChangeArrowheads="1"/>
          </p:cNvSpPr>
          <p:nvPr/>
        </p:nvSpPr>
        <p:spPr bwMode="auto">
          <a:xfrm>
            <a:off x="990600" y="419100"/>
            <a:ext cx="2590800" cy="2667000"/>
          </a:xfrm>
          <a:prstGeom prst="rtTriangle">
            <a:avLst/>
          </a:prstGeom>
          <a:solidFill>
            <a:schemeClr val="accent1">
              <a:alpha val="1215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242" name="Oval 14"/>
          <p:cNvSpPr>
            <a:spLocks noChangeArrowheads="1"/>
          </p:cNvSpPr>
          <p:nvPr/>
        </p:nvSpPr>
        <p:spPr bwMode="auto">
          <a:xfrm flipH="1">
            <a:off x="1676400" y="11049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05375" y="342900"/>
            <a:ext cx="4179888" cy="3124200"/>
            <a:chOff x="3090" y="216"/>
            <a:chExt cx="2633" cy="1968"/>
          </a:xfrm>
        </p:grpSpPr>
        <p:grpSp>
          <p:nvGrpSpPr>
            <p:cNvPr id="95277" name="Group 16"/>
            <p:cNvGrpSpPr>
              <a:grpSpLocks/>
            </p:cNvGrpSpPr>
            <p:nvPr/>
          </p:nvGrpSpPr>
          <p:grpSpPr bwMode="auto">
            <a:xfrm>
              <a:off x="3446" y="1913"/>
              <a:ext cx="1836" cy="31"/>
              <a:chOff x="476" y="3583"/>
              <a:chExt cx="4640" cy="64"/>
            </a:xfrm>
          </p:grpSpPr>
          <p:sp>
            <p:nvSpPr>
              <p:cNvPr id="95288" name="Line 17"/>
              <p:cNvSpPr>
                <a:spLocks noChangeShapeType="1"/>
              </p:cNvSpPr>
              <p:nvPr/>
            </p:nvSpPr>
            <p:spPr bwMode="auto">
              <a:xfrm>
                <a:off x="476" y="3612"/>
                <a:ext cx="4587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9" name="Freeform 18"/>
              <p:cNvSpPr>
                <a:spLocks/>
              </p:cNvSpPr>
              <p:nvPr/>
            </p:nvSpPr>
            <p:spPr bwMode="auto">
              <a:xfrm>
                <a:off x="5052" y="3583"/>
                <a:ext cx="64" cy="64"/>
              </a:xfrm>
              <a:custGeom>
                <a:avLst/>
                <a:gdLst>
                  <a:gd name="T0" fmla="*/ 0 w 64"/>
                  <a:gd name="T1" fmla="*/ 64 h 64"/>
                  <a:gd name="T2" fmla="*/ 64 w 64"/>
                  <a:gd name="T3" fmla="*/ 35 h 64"/>
                  <a:gd name="T4" fmla="*/ 0 w 64"/>
                  <a:gd name="T5" fmla="*/ 0 h 64"/>
                  <a:gd name="T6" fmla="*/ 0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0" y="64"/>
                    </a:moveTo>
                    <a:lnTo>
                      <a:pt x="64" y="35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278" name="Group 19"/>
            <p:cNvGrpSpPr>
              <a:grpSpLocks/>
            </p:cNvGrpSpPr>
            <p:nvPr/>
          </p:nvGrpSpPr>
          <p:grpSpPr bwMode="auto">
            <a:xfrm>
              <a:off x="3424" y="216"/>
              <a:ext cx="52" cy="1704"/>
              <a:chOff x="446" y="1336"/>
              <a:chExt cx="64" cy="2276"/>
            </a:xfrm>
          </p:grpSpPr>
          <p:sp>
            <p:nvSpPr>
              <p:cNvPr id="95286" name="Line 20"/>
              <p:cNvSpPr>
                <a:spLocks noChangeShapeType="1"/>
              </p:cNvSpPr>
              <p:nvPr/>
            </p:nvSpPr>
            <p:spPr bwMode="auto">
              <a:xfrm flipV="1">
                <a:off x="476" y="1383"/>
                <a:ext cx="1" cy="222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7" name="Freeform 21"/>
              <p:cNvSpPr>
                <a:spLocks/>
              </p:cNvSpPr>
              <p:nvPr/>
            </p:nvSpPr>
            <p:spPr bwMode="auto">
              <a:xfrm>
                <a:off x="446" y="1336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30 w 64"/>
                  <a:gd name="T3" fmla="*/ 0 h 64"/>
                  <a:gd name="T4" fmla="*/ 0 w 64"/>
                  <a:gd name="T5" fmla="*/ 64 h 64"/>
                  <a:gd name="T6" fmla="*/ 64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64" y="64"/>
                    </a:moveTo>
                    <a:lnTo>
                      <a:pt x="30" y="0"/>
                    </a:lnTo>
                    <a:lnTo>
                      <a:pt x="0" y="64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79" name="Line 22"/>
            <p:cNvSpPr>
              <a:spLocks noChangeShapeType="1"/>
            </p:cNvSpPr>
            <p:nvPr/>
          </p:nvSpPr>
          <p:spPr bwMode="auto">
            <a:xfrm flipV="1">
              <a:off x="3446" y="436"/>
              <a:ext cx="153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80" name="Line 23"/>
            <p:cNvSpPr>
              <a:spLocks noChangeShapeType="1"/>
            </p:cNvSpPr>
            <p:nvPr/>
          </p:nvSpPr>
          <p:spPr bwMode="auto">
            <a:xfrm>
              <a:off x="3446" y="436"/>
              <a:ext cx="1469" cy="1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5281" name="Freeform 24"/>
            <p:cNvSpPr>
              <a:spLocks/>
            </p:cNvSpPr>
            <p:nvPr/>
          </p:nvSpPr>
          <p:spPr bwMode="auto">
            <a:xfrm>
              <a:off x="3442" y="360"/>
              <a:ext cx="680" cy="1569"/>
            </a:xfrm>
            <a:custGeom>
              <a:avLst/>
              <a:gdLst>
                <a:gd name="T0" fmla="*/ 0 w 680"/>
                <a:gd name="T1" fmla="*/ 1569 h 1569"/>
                <a:gd name="T2" fmla="*/ 680 w 680"/>
                <a:gd name="T3" fmla="*/ 0 h 1569"/>
                <a:gd name="T4" fmla="*/ 0 60000 65536"/>
                <a:gd name="T5" fmla="*/ 0 60000 65536"/>
                <a:gd name="T6" fmla="*/ 0 w 680"/>
                <a:gd name="T7" fmla="*/ 0 h 1569"/>
                <a:gd name="T8" fmla="*/ 680 w 680"/>
                <a:gd name="T9" fmla="*/ 1569 h 15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0" h="1569">
                  <a:moveTo>
                    <a:pt x="0" y="1569"/>
                  </a:moveTo>
                  <a:lnTo>
                    <a:pt x="680" y="0"/>
                  </a:ln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82" name="Text Box 25"/>
            <p:cNvSpPr txBox="1">
              <a:spLocks noChangeArrowheads="1"/>
            </p:cNvSpPr>
            <p:nvPr/>
          </p:nvSpPr>
          <p:spPr bwMode="auto">
            <a:xfrm>
              <a:off x="3090" y="1896"/>
              <a:ext cx="2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charset="0"/>
                </a:rPr>
                <a:t>efficiency: distributed linear rule</a:t>
              </a:r>
            </a:p>
          </p:txBody>
        </p:sp>
        <p:sp>
          <p:nvSpPr>
            <p:cNvPr id="95283" name="Oval 26"/>
            <p:cNvSpPr>
              <a:spLocks noChangeArrowheads="1"/>
            </p:cNvSpPr>
            <p:nvPr/>
          </p:nvSpPr>
          <p:spPr bwMode="auto">
            <a:xfrm flipH="1">
              <a:off x="3952" y="69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5284" name="Freeform 27"/>
            <p:cNvSpPr>
              <a:spLocks/>
            </p:cNvSpPr>
            <p:nvPr/>
          </p:nvSpPr>
          <p:spPr bwMode="auto">
            <a:xfrm>
              <a:off x="3435" y="708"/>
              <a:ext cx="535" cy="1229"/>
            </a:xfrm>
            <a:custGeom>
              <a:avLst/>
              <a:gdLst>
                <a:gd name="T0" fmla="*/ 535 w 535"/>
                <a:gd name="T1" fmla="*/ 0 h 1229"/>
                <a:gd name="T2" fmla="*/ 0 w 535"/>
                <a:gd name="T3" fmla="*/ 499 h 1229"/>
                <a:gd name="T4" fmla="*/ 15 w 535"/>
                <a:gd name="T5" fmla="*/ 1229 h 1229"/>
                <a:gd name="T6" fmla="*/ 535 w 535"/>
                <a:gd name="T7" fmla="*/ 0 h 1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5"/>
                <a:gd name="T13" fmla="*/ 0 h 1229"/>
                <a:gd name="T14" fmla="*/ 535 w 535"/>
                <a:gd name="T15" fmla="*/ 1229 h 1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5" h="1229">
                  <a:moveTo>
                    <a:pt x="535" y="0"/>
                  </a:moveTo>
                  <a:lnTo>
                    <a:pt x="0" y="499"/>
                  </a:lnTo>
                  <a:lnTo>
                    <a:pt x="15" y="1229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hlink">
                <a:alpha val="49019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85" name="Text Box 28"/>
            <p:cNvSpPr txBox="1">
              <a:spLocks noChangeArrowheads="1"/>
            </p:cNvSpPr>
            <p:nvPr/>
          </p:nvSpPr>
          <p:spPr bwMode="auto">
            <a:xfrm>
              <a:off x="3772" y="408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400" b="1" baseline="-25000">
                  <a:solidFill>
                    <a:srgbClr val="000000"/>
                  </a:solidFill>
                  <a:latin typeface="Times New Roman" charset="0"/>
                </a:rPr>
                <a:t>0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435600" y="3619500"/>
            <a:ext cx="2949575" cy="3124200"/>
            <a:chOff x="3424" y="2280"/>
            <a:chExt cx="1858" cy="1968"/>
          </a:xfrm>
        </p:grpSpPr>
        <p:sp>
          <p:nvSpPr>
            <p:cNvPr id="95262" name="Line 30"/>
            <p:cNvSpPr>
              <a:spLocks noChangeShapeType="1"/>
            </p:cNvSpPr>
            <p:nvPr/>
          </p:nvSpPr>
          <p:spPr bwMode="auto">
            <a:xfrm flipH="1">
              <a:off x="3447" y="2767"/>
              <a:ext cx="544" cy="12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63" name="Line 31"/>
            <p:cNvSpPr>
              <a:spLocks noChangeShapeType="1"/>
            </p:cNvSpPr>
            <p:nvPr/>
          </p:nvSpPr>
          <p:spPr bwMode="auto">
            <a:xfrm flipV="1">
              <a:off x="3445" y="2376"/>
              <a:ext cx="1008" cy="86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5264" name="Group 32"/>
            <p:cNvGrpSpPr>
              <a:grpSpLocks/>
            </p:cNvGrpSpPr>
            <p:nvPr/>
          </p:nvGrpSpPr>
          <p:grpSpPr bwMode="auto">
            <a:xfrm>
              <a:off x="3446" y="3977"/>
              <a:ext cx="1836" cy="31"/>
              <a:chOff x="476" y="3583"/>
              <a:chExt cx="4640" cy="64"/>
            </a:xfrm>
          </p:grpSpPr>
          <p:sp>
            <p:nvSpPr>
              <p:cNvPr id="95275" name="Line 33"/>
              <p:cNvSpPr>
                <a:spLocks noChangeShapeType="1"/>
              </p:cNvSpPr>
              <p:nvPr/>
            </p:nvSpPr>
            <p:spPr bwMode="auto">
              <a:xfrm>
                <a:off x="476" y="3612"/>
                <a:ext cx="4587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6" name="Freeform 34"/>
              <p:cNvSpPr>
                <a:spLocks/>
              </p:cNvSpPr>
              <p:nvPr/>
            </p:nvSpPr>
            <p:spPr bwMode="auto">
              <a:xfrm>
                <a:off x="5052" y="3583"/>
                <a:ext cx="64" cy="64"/>
              </a:xfrm>
              <a:custGeom>
                <a:avLst/>
                <a:gdLst>
                  <a:gd name="T0" fmla="*/ 0 w 64"/>
                  <a:gd name="T1" fmla="*/ 64 h 64"/>
                  <a:gd name="T2" fmla="*/ 64 w 64"/>
                  <a:gd name="T3" fmla="*/ 35 h 64"/>
                  <a:gd name="T4" fmla="*/ 0 w 64"/>
                  <a:gd name="T5" fmla="*/ 0 h 64"/>
                  <a:gd name="T6" fmla="*/ 0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0" y="64"/>
                    </a:moveTo>
                    <a:lnTo>
                      <a:pt x="64" y="35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265" name="Group 35"/>
            <p:cNvGrpSpPr>
              <a:grpSpLocks/>
            </p:cNvGrpSpPr>
            <p:nvPr/>
          </p:nvGrpSpPr>
          <p:grpSpPr bwMode="auto">
            <a:xfrm>
              <a:off x="3424" y="2280"/>
              <a:ext cx="52" cy="1704"/>
              <a:chOff x="446" y="1336"/>
              <a:chExt cx="64" cy="2276"/>
            </a:xfrm>
          </p:grpSpPr>
          <p:sp>
            <p:nvSpPr>
              <p:cNvPr id="95273" name="Line 36"/>
              <p:cNvSpPr>
                <a:spLocks noChangeShapeType="1"/>
              </p:cNvSpPr>
              <p:nvPr/>
            </p:nvSpPr>
            <p:spPr bwMode="auto">
              <a:xfrm flipV="1">
                <a:off x="476" y="1383"/>
                <a:ext cx="1" cy="222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4" name="Freeform 37"/>
              <p:cNvSpPr>
                <a:spLocks/>
              </p:cNvSpPr>
              <p:nvPr/>
            </p:nvSpPr>
            <p:spPr bwMode="auto">
              <a:xfrm>
                <a:off x="446" y="1336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30 w 64"/>
                  <a:gd name="T3" fmla="*/ 0 h 64"/>
                  <a:gd name="T4" fmla="*/ 0 w 64"/>
                  <a:gd name="T5" fmla="*/ 64 h 64"/>
                  <a:gd name="T6" fmla="*/ 64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64" y="64"/>
                    </a:moveTo>
                    <a:lnTo>
                      <a:pt x="30" y="0"/>
                    </a:lnTo>
                    <a:lnTo>
                      <a:pt x="0" y="64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66" name="Line 38"/>
            <p:cNvSpPr>
              <a:spLocks noChangeShapeType="1"/>
            </p:cNvSpPr>
            <p:nvPr/>
          </p:nvSpPr>
          <p:spPr bwMode="auto">
            <a:xfrm flipV="1">
              <a:off x="3446" y="2500"/>
              <a:ext cx="153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67" name="Line 39"/>
            <p:cNvSpPr>
              <a:spLocks noChangeShapeType="1"/>
            </p:cNvSpPr>
            <p:nvPr/>
          </p:nvSpPr>
          <p:spPr bwMode="auto">
            <a:xfrm>
              <a:off x="3446" y="2500"/>
              <a:ext cx="1469" cy="1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5268" name="Line 40"/>
            <p:cNvSpPr>
              <a:spLocks noChangeShapeType="1"/>
            </p:cNvSpPr>
            <p:nvPr/>
          </p:nvSpPr>
          <p:spPr bwMode="auto">
            <a:xfrm flipV="1">
              <a:off x="3443" y="2431"/>
              <a:ext cx="714" cy="1536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69" name="Text Box 41"/>
            <p:cNvSpPr txBox="1">
              <a:spLocks noChangeArrowheads="1"/>
            </p:cNvSpPr>
            <p:nvPr/>
          </p:nvSpPr>
          <p:spPr bwMode="auto">
            <a:xfrm>
              <a:off x="3760" y="3960"/>
              <a:ext cx="10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rgbClr val="000000"/>
                  </a:solidFill>
                  <a:latin typeface="Times New Roman" charset="0"/>
                  <a:ea typeface="宋体" charset="-122"/>
                </a:rPr>
                <a:t>intersection</a:t>
              </a: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5270" name="Oval 42"/>
            <p:cNvSpPr>
              <a:spLocks noChangeArrowheads="1"/>
            </p:cNvSpPr>
            <p:nvPr/>
          </p:nvSpPr>
          <p:spPr bwMode="auto">
            <a:xfrm flipH="1">
              <a:off x="3952" y="276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5271" name="Line 43"/>
            <p:cNvSpPr>
              <a:spLocks noChangeShapeType="1"/>
            </p:cNvSpPr>
            <p:nvPr/>
          </p:nvSpPr>
          <p:spPr bwMode="auto">
            <a:xfrm flipV="1">
              <a:off x="3452" y="3123"/>
              <a:ext cx="1824" cy="864"/>
            </a:xfrm>
            <a:prstGeom prst="line">
              <a:avLst/>
            </a:prstGeom>
            <a:noFill/>
            <a:ln w="3175">
              <a:solidFill>
                <a:srgbClr val="CC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72" name="Text Box 44"/>
            <p:cNvSpPr txBox="1">
              <a:spLocks noChangeArrowheads="1"/>
            </p:cNvSpPr>
            <p:nvPr/>
          </p:nvSpPr>
          <p:spPr bwMode="auto">
            <a:xfrm>
              <a:off x="3712" y="2472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400" b="1" baseline="-25000">
                  <a:solidFill>
                    <a:srgbClr val="000000"/>
                  </a:solidFill>
                  <a:latin typeface="Times New Roman" charset="0"/>
                </a:rPr>
                <a:t>0</a:t>
              </a:r>
            </a:p>
          </p:txBody>
        </p:sp>
      </p:grpSp>
      <p:sp>
        <p:nvSpPr>
          <p:cNvPr id="95245" name="Text Box 45"/>
          <p:cNvSpPr txBox="1">
            <a:spLocks noChangeArrowheads="1"/>
          </p:cNvSpPr>
          <p:nvPr/>
        </p:nvSpPr>
        <p:spPr bwMode="auto">
          <a:xfrm>
            <a:off x="3748088" y="2286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u="sng">
                <a:solidFill>
                  <a:srgbClr val="000000"/>
                </a:solidFill>
                <a:latin typeface="Times New Roman" charset="0"/>
                <a:ea typeface="宋体" charset="-122"/>
              </a:rPr>
              <a:t>congestion</a:t>
            </a:r>
            <a:endParaRPr lang="en-US" altLang="en-US" sz="2400" b="1" u="sng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990600" y="3543300"/>
            <a:ext cx="2971800" cy="3200400"/>
            <a:chOff x="624" y="2232"/>
            <a:chExt cx="1872" cy="2016"/>
          </a:xfrm>
        </p:grpSpPr>
        <p:grpSp>
          <p:nvGrpSpPr>
            <p:cNvPr id="95248" name="Group 47"/>
            <p:cNvGrpSpPr>
              <a:grpSpLocks/>
            </p:cNvGrpSpPr>
            <p:nvPr/>
          </p:nvGrpSpPr>
          <p:grpSpPr bwMode="auto">
            <a:xfrm>
              <a:off x="646" y="3977"/>
              <a:ext cx="1836" cy="31"/>
              <a:chOff x="476" y="3583"/>
              <a:chExt cx="4640" cy="64"/>
            </a:xfrm>
          </p:grpSpPr>
          <p:sp>
            <p:nvSpPr>
              <p:cNvPr id="95260" name="Line 48"/>
              <p:cNvSpPr>
                <a:spLocks noChangeShapeType="1"/>
              </p:cNvSpPr>
              <p:nvPr/>
            </p:nvSpPr>
            <p:spPr bwMode="auto">
              <a:xfrm>
                <a:off x="476" y="3612"/>
                <a:ext cx="4587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1" name="Freeform 49"/>
              <p:cNvSpPr>
                <a:spLocks/>
              </p:cNvSpPr>
              <p:nvPr/>
            </p:nvSpPr>
            <p:spPr bwMode="auto">
              <a:xfrm>
                <a:off x="5052" y="3583"/>
                <a:ext cx="64" cy="64"/>
              </a:xfrm>
              <a:custGeom>
                <a:avLst/>
                <a:gdLst>
                  <a:gd name="T0" fmla="*/ 0 w 64"/>
                  <a:gd name="T1" fmla="*/ 64 h 64"/>
                  <a:gd name="T2" fmla="*/ 64 w 64"/>
                  <a:gd name="T3" fmla="*/ 35 h 64"/>
                  <a:gd name="T4" fmla="*/ 0 w 64"/>
                  <a:gd name="T5" fmla="*/ 0 h 64"/>
                  <a:gd name="T6" fmla="*/ 0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0" y="64"/>
                    </a:moveTo>
                    <a:lnTo>
                      <a:pt x="64" y="35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249" name="Group 50"/>
            <p:cNvGrpSpPr>
              <a:grpSpLocks/>
            </p:cNvGrpSpPr>
            <p:nvPr/>
          </p:nvGrpSpPr>
          <p:grpSpPr bwMode="auto">
            <a:xfrm>
              <a:off x="624" y="2280"/>
              <a:ext cx="52" cy="1704"/>
              <a:chOff x="446" y="1336"/>
              <a:chExt cx="64" cy="2276"/>
            </a:xfrm>
          </p:grpSpPr>
          <p:sp>
            <p:nvSpPr>
              <p:cNvPr id="95258" name="Line 51"/>
              <p:cNvSpPr>
                <a:spLocks noChangeShapeType="1"/>
              </p:cNvSpPr>
              <p:nvPr/>
            </p:nvSpPr>
            <p:spPr bwMode="auto">
              <a:xfrm flipV="1">
                <a:off x="476" y="1383"/>
                <a:ext cx="1" cy="222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9" name="Freeform 52"/>
              <p:cNvSpPr>
                <a:spLocks/>
              </p:cNvSpPr>
              <p:nvPr/>
            </p:nvSpPr>
            <p:spPr bwMode="auto">
              <a:xfrm>
                <a:off x="446" y="1336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30 w 64"/>
                  <a:gd name="T3" fmla="*/ 0 h 64"/>
                  <a:gd name="T4" fmla="*/ 0 w 64"/>
                  <a:gd name="T5" fmla="*/ 64 h 64"/>
                  <a:gd name="T6" fmla="*/ 64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64" y="64"/>
                    </a:moveTo>
                    <a:lnTo>
                      <a:pt x="30" y="0"/>
                    </a:lnTo>
                    <a:lnTo>
                      <a:pt x="0" y="64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50" name="Line 53"/>
            <p:cNvSpPr>
              <a:spLocks noChangeShapeType="1"/>
            </p:cNvSpPr>
            <p:nvPr/>
          </p:nvSpPr>
          <p:spPr bwMode="auto">
            <a:xfrm flipV="1">
              <a:off x="646" y="2500"/>
              <a:ext cx="153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51" name="Line 54"/>
            <p:cNvSpPr>
              <a:spLocks noChangeShapeType="1"/>
            </p:cNvSpPr>
            <p:nvPr/>
          </p:nvSpPr>
          <p:spPr bwMode="auto">
            <a:xfrm>
              <a:off x="646" y="2500"/>
              <a:ext cx="1469" cy="1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5252" name="Line 55"/>
            <p:cNvSpPr>
              <a:spLocks noChangeShapeType="1"/>
            </p:cNvSpPr>
            <p:nvPr/>
          </p:nvSpPr>
          <p:spPr bwMode="auto">
            <a:xfrm flipV="1">
              <a:off x="672" y="2232"/>
              <a:ext cx="672" cy="1776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53" name="Text Box 56"/>
            <p:cNvSpPr txBox="1">
              <a:spLocks noChangeArrowheads="1"/>
            </p:cNvSpPr>
            <p:nvPr/>
          </p:nvSpPr>
          <p:spPr bwMode="auto">
            <a:xfrm>
              <a:off x="1178" y="3960"/>
              <a:ext cx="7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charset="0"/>
                </a:rPr>
                <a:t>fairness</a:t>
              </a:r>
            </a:p>
          </p:txBody>
        </p:sp>
        <p:sp>
          <p:nvSpPr>
            <p:cNvPr id="95254" name="Line 57"/>
            <p:cNvSpPr>
              <a:spLocks noChangeShapeType="1"/>
            </p:cNvSpPr>
            <p:nvPr/>
          </p:nvSpPr>
          <p:spPr bwMode="auto">
            <a:xfrm flipV="1">
              <a:off x="672" y="3096"/>
              <a:ext cx="1824" cy="864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55" name="Freeform 58"/>
            <p:cNvSpPr>
              <a:spLocks/>
            </p:cNvSpPr>
            <p:nvPr/>
          </p:nvSpPr>
          <p:spPr bwMode="auto">
            <a:xfrm>
              <a:off x="693" y="2399"/>
              <a:ext cx="1536" cy="1554"/>
            </a:xfrm>
            <a:custGeom>
              <a:avLst/>
              <a:gdLst>
                <a:gd name="T0" fmla="*/ 603 w 1536"/>
                <a:gd name="T1" fmla="*/ 0 h 1554"/>
                <a:gd name="T2" fmla="*/ 0 w 1536"/>
                <a:gd name="T3" fmla="*/ 1554 h 1554"/>
                <a:gd name="T4" fmla="*/ 1536 w 1536"/>
                <a:gd name="T5" fmla="*/ 834 h 1554"/>
                <a:gd name="T6" fmla="*/ 624 w 1536"/>
                <a:gd name="T7" fmla="*/ 18 h 15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1554"/>
                <a:gd name="T14" fmla="*/ 1536 w 1536"/>
                <a:gd name="T15" fmla="*/ 1554 h 15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1554">
                  <a:moveTo>
                    <a:pt x="603" y="0"/>
                  </a:moveTo>
                  <a:lnTo>
                    <a:pt x="0" y="1554"/>
                  </a:lnTo>
                  <a:lnTo>
                    <a:pt x="1536" y="834"/>
                  </a:lnTo>
                  <a:lnTo>
                    <a:pt x="624" y="18"/>
                  </a:lnTo>
                </a:path>
              </a:pathLst>
            </a:custGeom>
            <a:solidFill>
              <a:srgbClr val="FFFF00">
                <a:alpha val="52156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5256" name="Text Box 59"/>
            <p:cNvSpPr txBox="1">
              <a:spLocks noChangeArrowheads="1"/>
            </p:cNvSpPr>
            <p:nvPr/>
          </p:nvSpPr>
          <p:spPr bwMode="auto">
            <a:xfrm>
              <a:off x="924" y="2472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400" b="1" baseline="-25000">
                  <a:solidFill>
                    <a:srgbClr val="000000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95257" name="Oval 60"/>
            <p:cNvSpPr>
              <a:spLocks noChangeArrowheads="1"/>
            </p:cNvSpPr>
            <p:nvPr/>
          </p:nvSpPr>
          <p:spPr bwMode="auto">
            <a:xfrm flipH="1">
              <a:off x="1138" y="27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95247" name="Object 2"/>
          <p:cNvGraphicFramePr>
            <a:graphicFrameLocks noChangeAspect="1"/>
          </p:cNvGraphicFramePr>
          <p:nvPr/>
        </p:nvGraphicFramePr>
        <p:xfrm>
          <a:off x="5599113" y="0"/>
          <a:ext cx="35448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1" name="Equation" r:id="rId4" imgW="2717800" imgH="482600" progId="Equation.3">
                  <p:embed/>
                </p:oleObj>
              </mc:Choice>
              <mc:Fallback>
                <p:oleObj name="Equation" r:id="rId4" imgW="2717800" imgH="482600" progId="Equation.3">
                  <p:embed/>
                  <p:pic>
                    <p:nvPicPr>
                      <p:cNvPr id="952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0"/>
                        <a:ext cx="3544887" cy="636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F1F868-059A-BA44-8790-41120353CB99}"/>
              </a:ext>
            </a:extLst>
          </p:cNvPr>
          <p:cNvSpPr txBox="1"/>
          <p:nvPr/>
        </p:nvSpPr>
        <p:spPr>
          <a:xfrm>
            <a:off x="6995319" y="352991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b=1</a:t>
            </a:r>
            <a:endParaRPr lang="en-US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E135B07-868B-F547-B531-87081AC15522}"/>
              </a:ext>
            </a:extLst>
          </p:cNvPr>
          <p:cNvSpPr txBox="1"/>
          <p:nvPr/>
        </p:nvSpPr>
        <p:spPr>
          <a:xfrm>
            <a:off x="6200774" y="3459422"/>
            <a:ext cx="88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a=0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02EFF50-C856-0E4E-9143-1E76EE9E8C2B}"/>
              </a:ext>
            </a:extLst>
          </p:cNvPr>
          <p:cNvSpPr txBox="1"/>
          <p:nvPr/>
        </p:nvSpPr>
        <p:spPr>
          <a:xfrm>
            <a:off x="4918220" y="19620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b=1</a:t>
            </a:r>
            <a:endParaRPr lang="en-US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F05643-AAF6-CC47-925F-09E08FF73EEE}"/>
              </a:ext>
            </a:extLst>
          </p:cNvPr>
          <p:cNvSpPr txBox="1"/>
          <p:nvPr/>
        </p:nvSpPr>
        <p:spPr>
          <a:xfrm>
            <a:off x="6446606" y="607923"/>
            <a:ext cx="88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a=0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E728C-476F-AC47-A9DB-2459090A5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5802E-658D-BD4C-8FD8-2A032DC3E1C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84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9CED89-72BB-0540-806B-A9DD5C1F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kern="1200" dirty="0">
                <a:solidFill>
                  <a:srgbClr val="3333CC"/>
                </a:solidFill>
                <a:latin typeface="Comic Sans MS" charset="0"/>
                <a:ea typeface="ＭＳ Ｐゴシック" charset="-128"/>
              </a:rPr>
              <a:t>TCP BIC Analysis</a:t>
            </a:r>
            <a:endParaRPr lang="en-US" dirty="0"/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2041997"/>
            <a:ext cx="79248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57157" marR="0" lvl="0" indent="-257157" algn="l" defTabSz="68575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charset="0"/>
              <a:buChar char="q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Advantages</a:t>
            </a:r>
          </a:p>
          <a:p>
            <a:pPr marL="685752" marR="0" lvl="1" indent="-342876" algn="l" defTabSz="68575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Courier New" charset="0"/>
              <a:buChar char="o"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Faster convergence at large gap</a:t>
            </a:r>
          </a:p>
          <a:p>
            <a:pPr marL="685752" marR="0" lvl="1" indent="-342876" algn="l" defTabSz="68575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Courier New" charset="0"/>
              <a:buChar char="o"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Slower growth at convergence to avoid timeout</a:t>
            </a:r>
          </a:p>
          <a:p>
            <a:pPr marL="685752" marR="0" lvl="1" indent="-342876" algn="l" defTabSz="68575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Courier New" charset="0"/>
              <a:buChar char="o"/>
              <a:tabLst/>
              <a:defRPr/>
            </a:pP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42876" marR="0" lvl="0" indent="-342876" algn="l" defTabSz="68575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charset="2"/>
              <a:buChar char="q"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Issues</a:t>
            </a:r>
          </a:p>
          <a:p>
            <a:pPr marL="685752" marR="0" lvl="1" indent="-342876" algn="l" defTabSz="68575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Courier New" charset="0"/>
              <a:buChar char="o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Still depend on RTT</a:t>
            </a:r>
          </a:p>
          <a:p>
            <a:pPr marL="685752" marR="0" lvl="1" indent="-342876" algn="l" defTabSz="68575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Courier New" charset="0"/>
              <a:buChar char="o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Complex growth 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0559" y="5512744"/>
            <a:ext cx="58475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More details: http://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www.land.ufrj.br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/~classes/coppe-redes-2007/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projeto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/BIC-TCP-infocom-04.pdf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BC581-E12B-D74F-9CAF-96C8824A8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88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Cubic High-Level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If (received ACK &amp;&amp; state == cong avoid)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Compute W</a:t>
            </a:r>
            <a:r>
              <a:rPr lang="en-US" baseline="-25000" dirty="0"/>
              <a:t>cubic</a:t>
            </a:r>
            <a:r>
              <a:rPr lang="en-US" dirty="0"/>
              <a:t>(t+RTT).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cwnd &lt; W</a:t>
            </a:r>
            <a:r>
              <a:rPr lang="en-US" baseline="-25000" dirty="0"/>
              <a:t>TCP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Cubic in TCP mode </a:t>
            </a:r>
          </a:p>
          <a:p>
            <a:pPr lvl="2"/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cwnd &lt; Wmax  </a:t>
            </a:r>
          </a:p>
          <a:p>
            <a:pPr lvl="2"/>
            <a:r>
              <a:rPr lang="en-US" dirty="0"/>
              <a:t>Cubic  in concave region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cwnd &gt; Wmax </a:t>
            </a:r>
          </a:p>
          <a:p>
            <a:pPr lvl="2"/>
            <a:r>
              <a:rPr lang="en-US" dirty="0"/>
              <a:t>Cubic  in convex region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FD3E3-2594-EA4B-B0D3-DC18AD624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793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ea typeface="굴림" pitchFamily="34" charset="-127"/>
              </a:rPr>
              <a:t>The Cubic function</a:t>
            </a:r>
            <a:endParaRPr lang="ko-KR" altLang="en-US" sz="3200" dirty="0">
              <a:ea typeface="굴림" pitchFamily="34" charset="-127"/>
            </a:endParaRPr>
          </a:p>
        </p:txBody>
      </p:sp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88166"/>
            <a:ext cx="7086600" cy="36576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3778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350566"/>
            <a:ext cx="3457575" cy="4191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pic>
        <p:nvPicPr>
          <p:cNvPr id="3778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5336279"/>
            <a:ext cx="1914525" cy="4476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377867" name="Rectangle 11"/>
          <p:cNvSpPr>
            <a:spLocks noChangeArrowheads="1"/>
          </p:cNvSpPr>
          <p:nvPr/>
        </p:nvSpPr>
        <p:spPr bwMode="auto">
          <a:xfrm>
            <a:off x="647700" y="6011356"/>
            <a:ext cx="7543800" cy="6715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where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C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is a scaling factor,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</a:t>
            </a:r>
            <a:r>
              <a:rPr kumimoji="0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is the elapsed time from the last window reduction, and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β</a:t>
            </a:r>
            <a:r>
              <a:rPr kumimoji="0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is a constant multiplication decrease factor</a:t>
            </a:r>
          </a:p>
        </p:txBody>
      </p:sp>
      <p:sp>
        <p:nvSpPr>
          <p:cNvPr id="377868" name="Oval 12"/>
          <p:cNvSpPr>
            <a:spLocks noChangeArrowheads="1"/>
          </p:cNvSpPr>
          <p:nvPr/>
        </p:nvSpPr>
        <p:spPr bwMode="auto">
          <a:xfrm>
            <a:off x="2971800" y="3140766"/>
            <a:ext cx="3200400" cy="381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77869" name="Oval 13"/>
          <p:cNvSpPr>
            <a:spLocks noChangeArrowheads="1"/>
          </p:cNvSpPr>
          <p:nvPr/>
        </p:nvSpPr>
        <p:spPr bwMode="auto">
          <a:xfrm rot="-25647964">
            <a:off x="704850" y="4264716"/>
            <a:ext cx="1257300" cy="381000"/>
          </a:xfrm>
          <a:prstGeom prst="ellips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77870" name="Oval 14"/>
          <p:cNvSpPr>
            <a:spLocks noChangeArrowheads="1"/>
          </p:cNvSpPr>
          <p:nvPr/>
        </p:nvSpPr>
        <p:spPr bwMode="auto">
          <a:xfrm rot="-25647964">
            <a:off x="7029450" y="2054916"/>
            <a:ext cx="1257300" cy="381000"/>
          </a:xfrm>
          <a:prstGeom prst="ellips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1524000" y="4436166"/>
            <a:ext cx="2053767" cy="46166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concave region</a:t>
            </a:r>
          </a:p>
        </p:txBody>
      </p: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6037262" y="1878703"/>
            <a:ext cx="107273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convex</a:t>
            </a:r>
            <a:b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region</a:t>
            </a: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3390900" y="3521766"/>
            <a:ext cx="1181100" cy="3667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slow down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73108" y="123358"/>
            <a:ext cx="4136112" cy="1070554"/>
            <a:chOff x="4773108" y="123358"/>
            <a:chExt cx="4136112" cy="1070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773109" y="639914"/>
                  <a:ext cx="4136111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charset="0"/>
                      <a:ea typeface="Cambria Math" charset="0"/>
                      <a:cs typeface="Cambria Math" charset="0"/>
                    </a:rPr>
                    <a:t>W</a:t>
                  </a:r>
                  <a:r>
                    <a:rPr kumimoji="0" lang="en-US" altLang="zh-CN" sz="24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charset="0"/>
                      <a:ea typeface="Cambria Math" charset="0"/>
                      <a:cs typeface="Cambria Math" charset="0"/>
                    </a:rPr>
                    <a:t>tcp</a:t>
                  </a:r>
                  <a:r>
                    <a:rPr kumimoji="0" lang="en-US" altLang="zh-CN" sz="2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charset="0"/>
                      <a:ea typeface="Cambria Math" charset="0"/>
                      <a:cs typeface="Cambria Math" charset="0"/>
                    </a:rPr>
                    <a:t>(t) </a:t>
                  </a:r>
                  <a14:m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𝑊𝑚𝑎𝑥</m:t>
                      </m:r>
                      <m:r>
                        <a:rPr kumimoji="0" lang="en-US" altLang="zh-CN" sz="24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kumimoji="0" lang="en-US" altLang="zh-C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′+3 </m:t>
                      </m:r>
                      <m:box>
                        <m:boxPr>
                          <m:ctrlPr>
                            <a:rPr kumimoji="0" lang="mr-IN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mr-IN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den>
                          </m:f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 </m:t>
                          </m:r>
                          <m:f>
                            <m:fPr>
                              <m:ctrlPr>
                                <a:rPr kumimoji="0" lang="mr-IN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𝑅𝑇𝑇</m:t>
                              </m:r>
                            </m:den>
                          </m:f>
                        </m:e>
                      </m:box>
                    </m:oMath>
                  </a14:m>
                  <a:endPara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109" y="639914"/>
                  <a:ext cx="4136111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360" t="-6593" b="-98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773108" y="123358"/>
                  <a:ext cx="4136111" cy="4531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=1 −</m:t>
                        </m:r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108" y="123358"/>
                  <a:ext cx="4136111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2667" b="-134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D65FE-F41A-7348-89C8-146B5924B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8" grpId="0" animBg="1"/>
      <p:bldP spid="377869" grpId="0" animBg="1"/>
      <p:bldP spid="377870" grpId="0" animBg="1"/>
      <p:bldP spid="377871" grpId="0"/>
      <p:bldP spid="377872" grpId="0"/>
      <p:bldP spid="3778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13" y="0"/>
            <a:ext cx="583829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0F2E8-6BD5-D144-AE00-33642E314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96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Outline</a:t>
            </a:r>
            <a:endParaRPr kumimoji="0" lang="en-US" altLang="en-US" sz="4000" b="0" i="0" u="sng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Admin and recap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Transport congestion control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what is congestion (cost of congestion)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basic congestion control alg.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TCP/Reno congestion control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TCP Cubic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charset="2"/>
              <a:buChar char="¦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TCP/Vegas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ACB84-C23A-B748-9F3D-6CD2952FE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BDE0AE-85DA-B645-B1FB-9E81890A259B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4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TCP/Vegas </a:t>
            </a:r>
            <a:r>
              <a:rPr lang="en-US" altLang="en-US" sz="3200"/>
              <a:t>(Brakmo &amp; Peterson 1994)</a:t>
            </a:r>
            <a:endParaRPr lang="en-US" altLang="en-US" sz="3600"/>
          </a:p>
        </p:txBody>
      </p:sp>
      <p:grpSp>
        <p:nvGrpSpPr>
          <p:cNvPr id="121859" name="Group 13"/>
          <p:cNvGrpSpPr>
            <a:grpSpLocks/>
          </p:cNvGrpSpPr>
          <p:nvPr/>
        </p:nvGrpSpPr>
        <p:grpSpPr bwMode="auto">
          <a:xfrm>
            <a:off x="485775" y="1538288"/>
            <a:ext cx="8355013" cy="3370262"/>
            <a:chOff x="306" y="969"/>
            <a:chExt cx="5263" cy="2123"/>
          </a:xfrm>
        </p:grpSpPr>
        <p:sp>
          <p:nvSpPr>
            <p:cNvPr id="121861" name="Rectangle 3"/>
            <p:cNvSpPr>
              <a:spLocks noChangeArrowheads="1"/>
            </p:cNvSpPr>
            <p:nvPr/>
          </p:nvSpPr>
          <p:spPr bwMode="auto">
            <a:xfrm>
              <a:off x="560" y="2864"/>
              <a:ext cx="154" cy="219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  <a:cs typeface="+mn-cs"/>
                </a:rPr>
                <a:t>SS</a:t>
              </a:r>
            </a:p>
          </p:txBody>
        </p:sp>
        <p:sp>
          <p:nvSpPr>
            <p:cNvPr id="121862" name="Freeform 4"/>
            <p:cNvSpPr>
              <a:spLocks/>
            </p:cNvSpPr>
            <p:nvPr/>
          </p:nvSpPr>
          <p:spPr bwMode="auto">
            <a:xfrm>
              <a:off x="560" y="2272"/>
              <a:ext cx="165" cy="543"/>
            </a:xfrm>
            <a:custGeom>
              <a:avLst/>
              <a:gdLst>
                <a:gd name="T0" fmla="*/ 0 w 165"/>
                <a:gd name="T1" fmla="*/ 543 h 543"/>
                <a:gd name="T2" fmla="*/ 65 w 165"/>
                <a:gd name="T3" fmla="*/ 519 h 543"/>
                <a:gd name="T4" fmla="*/ 97 w 165"/>
                <a:gd name="T5" fmla="*/ 478 h 543"/>
                <a:gd name="T6" fmla="*/ 113 w 165"/>
                <a:gd name="T7" fmla="*/ 430 h 543"/>
                <a:gd name="T8" fmla="*/ 146 w 165"/>
                <a:gd name="T9" fmla="*/ 267 h 543"/>
                <a:gd name="T10" fmla="*/ 162 w 165"/>
                <a:gd name="T11" fmla="*/ 113 h 543"/>
                <a:gd name="T12" fmla="*/ 162 w 165"/>
                <a:gd name="T13" fmla="*/ 0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543"/>
                <a:gd name="T23" fmla="*/ 165 w 165"/>
                <a:gd name="T24" fmla="*/ 543 h 5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543">
                  <a:moveTo>
                    <a:pt x="0" y="543"/>
                  </a:moveTo>
                  <a:cubicBezTo>
                    <a:pt x="24" y="536"/>
                    <a:pt x="49" y="530"/>
                    <a:pt x="65" y="519"/>
                  </a:cubicBezTo>
                  <a:cubicBezTo>
                    <a:pt x="81" y="508"/>
                    <a:pt x="89" y="493"/>
                    <a:pt x="97" y="478"/>
                  </a:cubicBezTo>
                  <a:cubicBezTo>
                    <a:pt x="105" y="463"/>
                    <a:pt x="105" y="465"/>
                    <a:pt x="113" y="430"/>
                  </a:cubicBezTo>
                  <a:cubicBezTo>
                    <a:pt x="121" y="395"/>
                    <a:pt x="138" y="320"/>
                    <a:pt x="146" y="267"/>
                  </a:cubicBezTo>
                  <a:cubicBezTo>
                    <a:pt x="154" y="214"/>
                    <a:pt x="159" y="157"/>
                    <a:pt x="162" y="113"/>
                  </a:cubicBezTo>
                  <a:cubicBezTo>
                    <a:pt x="165" y="69"/>
                    <a:pt x="162" y="19"/>
                    <a:pt x="162" y="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863" name="Text Box 5"/>
            <p:cNvSpPr txBox="1">
              <a:spLocks noChangeArrowheads="1"/>
            </p:cNvSpPr>
            <p:nvPr/>
          </p:nvSpPr>
          <p:spPr bwMode="auto">
            <a:xfrm>
              <a:off x="5175" y="2691"/>
              <a:ext cx="3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  <a:cs typeface="+mn-cs"/>
                </a:rPr>
                <a:t>time</a:t>
              </a:r>
            </a:p>
          </p:txBody>
        </p:sp>
        <p:sp>
          <p:nvSpPr>
            <p:cNvPr id="121864" name="Text Box 6"/>
            <p:cNvSpPr txBox="1">
              <a:spLocks noChangeArrowheads="1"/>
            </p:cNvSpPr>
            <p:nvPr/>
          </p:nvSpPr>
          <p:spPr bwMode="auto">
            <a:xfrm>
              <a:off x="306" y="969"/>
              <a:ext cx="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  <a:cs typeface="+mn-cs"/>
                </a:rPr>
                <a:t>window</a:t>
              </a:r>
            </a:p>
          </p:txBody>
        </p:sp>
        <p:sp>
          <p:nvSpPr>
            <p:cNvPr id="121865" name="Rectangle 7"/>
            <p:cNvSpPr>
              <a:spLocks noChangeArrowheads="1"/>
            </p:cNvSpPr>
            <p:nvPr/>
          </p:nvSpPr>
          <p:spPr bwMode="auto">
            <a:xfrm>
              <a:off x="714" y="2864"/>
              <a:ext cx="3766" cy="21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866" name="Text Box 8"/>
            <p:cNvSpPr txBox="1">
              <a:spLocks noChangeArrowheads="1"/>
            </p:cNvSpPr>
            <p:nvPr/>
          </p:nvSpPr>
          <p:spPr bwMode="auto">
            <a:xfrm>
              <a:off x="1036" y="28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  <a:cs typeface="+mn-cs"/>
                </a:rPr>
                <a:t>CA</a:t>
              </a:r>
            </a:p>
          </p:txBody>
        </p:sp>
        <p:sp>
          <p:nvSpPr>
            <p:cNvPr id="121867" name="Line 9"/>
            <p:cNvSpPr>
              <a:spLocks noChangeShapeType="1"/>
            </p:cNvSpPr>
            <p:nvPr/>
          </p:nvSpPr>
          <p:spPr bwMode="auto">
            <a:xfrm flipV="1">
              <a:off x="560" y="1225"/>
              <a:ext cx="0" cy="1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868" name="Line 10"/>
            <p:cNvSpPr>
              <a:spLocks noChangeShapeType="1"/>
            </p:cNvSpPr>
            <p:nvPr/>
          </p:nvSpPr>
          <p:spPr bwMode="auto">
            <a:xfrm>
              <a:off x="560" y="2815"/>
              <a:ext cx="4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869" name="Freeform 11"/>
            <p:cNvSpPr>
              <a:spLocks/>
            </p:cNvSpPr>
            <p:nvPr/>
          </p:nvSpPr>
          <p:spPr bwMode="auto">
            <a:xfrm>
              <a:off x="718" y="1827"/>
              <a:ext cx="3704" cy="448"/>
            </a:xfrm>
            <a:custGeom>
              <a:avLst/>
              <a:gdLst>
                <a:gd name="T0" fmla="*/ 0 w 3704"/>
                <a:gd name="T1" fmla="*/ 448 h 448"/>
                <a:gd name="T2" fmla="*/ 488 w 3704"/>
                <a:gd name="T3" fmla="*/ 48 h 448"/>
                <a:gd name="T4" fmla="*/ 656 w 3704"/>
                <a:gd name="T5" fmla="*/ 160 h 448"/>
                <a:gd name="T6" fmla="*/ 768 w 3704"/>
                <a:gd name="T7" fmla="*/ 336 h 448"/>
                <a:gd name="T8" fmla="*/ 1000 w 3704"/>
                <a:gd name="T9" fmla="*/ 144 h 448"/>
                <a:gd name="T10" fmla="*/ 1168 w 3704"/>
                <a:gd name="T11" fmla="*/ 248 h 448"/>
                <a:gd name="T12" fmla="*/ 1296 w 3704"/>
                <a:gd name="T13" fmla="*/ 184 h 448"/>
                <a:gd name="T14" fmla="*/ 1432 w 3704"/>
                <a:gd name="T15" fmla="*/ 224 h 448"/>
                <a:gd name="T16" fmla="*/ 1576 w 3704"/>
                <a:gd name="T17" fmla="*/ 192 h 448"/>
                <a:gd name="T18" fmla="*/ 1848 w 3704"/>
                <a:gd name="T19" fmla="*/ 208 h 448"/>
                <a:gd name="T20" fmla="*/ 2104 w 3704"/>
                <a:gd name="T21" fmla="*/ 184 h 448"/>
                <a:gd name="T22" fmla="*/ 3704 w 3704"/>
                <a:gd name="T23" fmla="*/ 160 h 4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04"/>
                <a:gd name="T37" fmla="*/ 0 h 448"/>
                <a:gd name="T38" fmla="*/ 3704 w 3704"/>
                <a:gd name="T39" fmla="*/ 448 h 4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04" h="448">
                  <a:moveTo>
                    <a:pt x="0" y="448"/>
                  </a:moveTo>
                  <a:cubicBezTo>
                    <a:pt x="189" y="272"/>
                    <a:pt x="379" y="96"/>
                    <a:pt x="488" y="48"/>
                  </a:cubicBezTo>
                  <a:cubicBezTo>
                    <a:pt x="597" y="0"/>
                    <a:pt x="609" y="112"/>
                    <a:pt x="656" y="160"/>
                  </a:cubicBezTo>
                  <a:cubicBezTo>
                    <a:pt x="703" y="208"/>
                    <a:pt x="711" y="339"/>
                    <a:pt x="768" y="336"/>
                  </a:cubicBezTo>
                  <a:cubicBezTo>
                    <a:pt x="825" y="333"/>
                    <a:pt x="933" y="159"/>
                    <a:pt x="1000" y="144"/>
                  </a:cubicBezTo>
                  <a:cubicBezTo>
                    <a:pt x="1067" y="129"/>
                    <a:pt x="1119" y="241"/>
                    <a:pt x="1168" y="248"/>
                  </a:cubicBezTo>
                  <a:cubicBezTo>
                    <a:pt x="1217" y="255"/>
                    <a:pt x="1252" y="188"/>
                    <a:pt x="1296" y="184"/>
                  </a:cubicBezTo>
                  <a:cubicBezTo>
                    <a:pt x="1340" y="180"/>
                    <a:pt x="1385" y="223"/>
                    <a:pt x="1432" y="224"/>
                  </a:cubicBezTo>
                  <a:cubicBezTo>
                    <a:pt x="1479" y="225"/>
                    <a:pt x="1507" y="195"/>
                    <a:pt x="1576" y="192"/>
                  </a:cubicBezTo>
                  <a:cubicBezTo>
                    <a:pt x="1645" y="189"/>
                    <a:pt x="1760" y="209"/>
                    <a:pt x="1848" y="208"/>
                  </a:cubicBezTo>
                  <a:cubicBezTo>
                    <a:pt x="1936" y="207"/>
                    <a:pt x="1795" y="192"/>
                    <a:pt x="2104" y="184"/>
                  </a:cubicBezTo>
                  <a:cubicBezTo>
                    <a:pt x="2413" y="176"/>
                    <a:pt x="3437" y="164"/>
                    <a:pt x="3704" y="16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18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33400" y="5310188"/>
            <a:ext cx="7772400" cy="938212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Idea: try to detect congestion by </a:t>
            </a:r>
            <a:r>
              <a:rPr lang="en-US" altLang="zh-CN" sz="2000" dirty="0">
                <a:solidFill>
                  <a:srgbClr val="C00000"/>
                </a:solidFill>
                <a:ea typeface="宋体" charset="-122"/>
              </a:rPr>
              <a:t>delay before loss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Objective: not to overflow the buffer; instead, try to maintain a </a:t>
            </a:r>
            <a:r>
              <a:rPr lang="en-US" altLang="zh-CN" sz="2000" i="1" dirty="0">
                <a:solidFill>
                  <a:srgbClr val="FF0000"/>
                </a:solidFill>
                <a:ea typeface="宋体" charset="-122"/>
              </a:rPr>
              <a:t>constant</a:t>
            </a:r>
            <a:r>
              <a:rPr lang="en-US" altLang="zh-CN" sz="2000" dirty="0">
                <a:ea typeface="宋体" charset="-122"/>
              </a:rPr>
              <a:t> number of packets in the bottleneck queue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5136E-4668-1F44-AF87-25E248A18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467796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TCP/Vegas: Key Question</a:t>
            </a:r>
            <a:endParaRPr lang="en-US" alt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How to estimate the number of packets queued in the bottleneck queue?</a:t>
            </a:r>
            <a:endParaRPr lang="en-US" altLang="en-US" dirty="0"/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485775" y="2800350"/>
            <a:ext cx="8355013" cy="3370263"/>
            <a:chOff x="306" y="969"/>
            <a:chExt cx="5263" cy="2123"/>
          </a:xfrm>
        </p:grpSpPr>
        <p:sp>
          <p:nvSpPr>
            <p:cNvPr id="123915" name="Rectangle 5"/>
            <p:cNvSpPr>
              <a:spLocks noChangeArrowheads="1"/>
            </p:cNvSpPr>
            <p:nvPr/>
          </p:nvSpPr>
          <p:spPr bwMode="auto">
            <a:xfrm>
              <a:off x="560" y="2864"/>
              <a:ext cx="154" cy="219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  <a:cs typeface="+mn-cs"/>
                </a:rPr>
                <a:t>SS</a:t>
              </a:r>
            </a:p>
          </p:txBody>
        </p:sp>
        <p:sp>
          <p:nvSpPr>
            <p:cNvPr id="123916" name="Freeform 6"/>
            <p:cNvSpPr>
              <a:spLocks/>
            </p:cNvSpPr>
            <p:nvPr/>
          </p:nvSpPr>
          <p:spPr bwMode="auto">
            <a:xfrm>
              <a:off x="560" y="2272"/>
              <a:ext cx="165" cy="543"/>
            </a:xfrm>
            <a:custGeom>
              <a:avLst/>
              <a:gdLst>
                <a:gd name="T0" fmla="*/ 0 w 165"/>
                <a:gd name="T1" fmla="*/ 543 h 543"/>
                <a:gd name="T2" fmla="*/ 65 w 165"/>
                <a:gd name="T3" fmla="*/ 519 h 543"/>
                <a:gd name="T4" fmla="*/ 97 w 165"/>
                <a:gd name="T5" fmla="*/ 478 h 543"/>
                <a:gd name="T6" fmla="*/ 113 w 165"/>
                <a:gd name="T7" fmla="*/ 430 h 543"/>
                <a:gd name="T8" fmla="*/ 146 w 165"/>
                <a:gd name="T9" fmla="*/ 267 h 543"/>
                <a:gd name="T10" fmla="*/ 162 w 165"/>
                <a:gd name="T11" fmla="*/ 113 h 543"/>
                <a:gd name="T12" fmla="*/ 162 w 165"/>
                <a:gd name="T13" fmla="*/ 0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543"/>
                <a:gd name="T23" fmla="*/ 165 w 165"/>
                <a:gd name="T24" fmla="*/ 543 h 5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543">
                  <a:moveTo>
                    <a:pt x="0" y="543"/>
                  </a:moveTo>
                  <a:cubicBezTo>
                    <a:pt x="24" y="536"/>
                    <a:pt x="49" y="530"/>
                    <a:pt x="65" y="519"/>
                  </a:cubicBezTo>
                  <a:cubicBezTo>
                    <a:pt x="81" y="508"/>
                    <a:pt x="89" y="493"/>
                    <a:pt x="97" y="478"/>
                  </a:cubicBezTo>
                  <a:cubicBezTo>
                    <a:pt x="105" y="463"/>
                    <a:pt x="105" y="465"/>
                    <a:pt x="113" y="430"/>
                  </a:cubicBezTo>
                  <a:cubicBezTo>
                    <a:pt x="121" y="395"/>
                    <a:pt x="138" y="320"/>
                    <a:pt x="146" y="267"/>
                  </a:cubicBezTo>
                  <a:cubicBezTo>
                    <a:pt x="154" y="214"/>
                    <a:pt x="159" y="157"/>
                    <a:pt x="162" y="113"/>
                  </a:cubicBezTo>
                  <a:cubicBezTo>
                    <a:pt x="165" y="69"/>
                    <a:pt x="162" y="19"/>
                    <a:pt x="162" y="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917" name="Text Box 7"/>
            <p:cNvSpPr txBox="1">
              <a:spLocks noChangeArrowheads="1"/>
            </p:cNvSpPr>
            <p:nvPr/>
          </p:nvSpPr>
          <p:spPr bwMode="auto">
            <a:xfrm>
              <a:off x="5175" y="2691"/>
              <a:ext cx="3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  <a:cs typeface="+mn-cs"/>
                </a:rPr>
                <a:t>time</a:t>
              </a:r>
            </a:p>
          </p:txBody>
        </p:sp>
        <p:sp>
          <p:nvSpPr>
            <p:cNvPr id="123918" name="Text Box 8"/>
            <p:cNvSpPr txBox="1">
              <a:spLocks noChangeArrowheads="1"/>
            </p:cNvSpPr>
            <p:nvPr/>
          </p:nvSpPr>
          <p:spPr bwMode="auto">
            <a:xfrm>
              <a:off x="306" y="969"/>
              <a:ext cx="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  <a:cs typeface="+mn-cs"/>
                </a:rPr>
                <a:t>window</a:t>
              </a:r>
            </a:p>
          </p:txBody>
        </p:sp>
        <p:sp>
          <p:nvSpPr>
            <p:cNvPr id="123919" name="Rectangle 9"/>
            <p:cNvSpPr>
              <a:spLocks noChangeArrowheads="1"/>
            </p:cNvSpPr>
            <p:nvPr/>
          </p:nvSpPr>
          <p:spPr bwMode="auto">
            <a:xfrm>
              <a:off x="714" y="2864"/>
              <a:ext cx="3766" cy="21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920" name="Text Box 10"/>
            <p:cNvSpPr txBox="1">
              <a:spLocks noChangeArrowheads="1"/>
            </p:cNvSpPr>
            <p:nvPr/>
          </p:nvSpPr>
          <p:spPr bwMode="auto">
            <a:xfrm>
              <a:off x="1036" y="28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  <a:cs typeface="+mn-cs"/>
                </a:rPr>
                <a:t>CA</a:t>
              </a:r>
            </a:p>
          </p:txBody>
        </p:sp>
        <p:sp>
          <p:nvSpPr>
            <p:cNvPr id="123921" name="Line 11"/>
            <p:cNvSpPr>
              <a:spLocks noChangeShapeType="1"/>
            </p:cNvSpPr>
            <p:nvPr/>
          </p:nvSpPr>
          <p:spPr bwMode="auto">
            <a:xfrm flipV="1">
              <a:off x="560" y="1225"/>
              <a:ext cx="0" cy="1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922" name="Line 12"/>
            <p:cNvSpPr>
              <a:spLocks noChangeShapeType="1"/>
            </p:cNvSpPr>
            <p:nvPr/>
          </p:nvSpPr>
          <p:spPr bwMode="auto">
            <a:xfrm>
              <a:off x="560" y="2815"/>
              <a:ext cx="4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923" name="Freeform 13"/>
            <p:cNvSpPr>
              <a:spLocks/>
            </p:cNvSpPr>
            <p:nvPr/>
          </p:nvSpPr>
          <p:spPr bwMode="auto">
            <a:xfrm>
              <a:off x="718" y="1827"/>
              <a:ext cx="3704" cy="448"/>
            </a:xfrm>
            <a:custGeom>
              <a:avLst/>
              <a:gdLst>
                <a:gd name="T0" fmla="*/ 0 w 3704"/>
                <a:gd name="T1" fmla="*/ 448 h 448"/>
                <a:gd name="T2" fmla="*/ 488 w 3704"/>
                <a:gd name="T3" fmla="*/ 48 h 448"/>
                <a:gd name="T4" fmla="*/ 656 w 3704"/>
                <a:gd name="T5" fmla="*/ 160 h 448"/>
                <a:gd name="T6" fmla="*/ 768 w 3704"/>
                <a:gd name="T7" fmla="*/ 336 h 448"/>
                <a:gd name="T8" fmla="*/ 1000 w 3704"/>
                <a:gd name="T9" fmla="*/ 144 h 448"/>
                <a:gd name="T10" fmla="*/ 1168 w 3704"/>
                <a:gd name="T11" fmla="*/ 248 h 448"/>
                <a:gd name="T12" fmla="*/ 1296 w 3704"/>
                <a:gd name="T13" fmla="*/ 184 h 448"/>
                <a:gd name="T14" fmla="*/ 1432 w 3704"/>
                <a:gd name="T15" fmla="*/ 224 h 448"/>
                <a:gd name="T16" fmla="*/ 1576 w 3704"/>
                <a:gd name="T17" fmla="*/ 192 h 448"/>
                <a:gd name="T18" fmla="*/ 1848 w 3704"/>
                <a:gd name="T19" fmla="*/ 208 h 448"/>
                <a:gd name="T20" fmla="*/ 2104 w 3704"/>
                <a:gd name="T21" fmla="*/ 184 h 448"/>
                <a:gd name="T22" fmla="*/ 3704 w 3704"/>
                <a:gd name="T23" fmla="*/ 160 h 4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04"/>
                <a:gd name="T37" fmla="*/ 0 h 448"/>
                <a:gd name="T38" fmla="*/ 3704 w 3704"/>
                <a:gd name="T39" fmla="*/ 448 h 4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04" h="448">
                  <a:moveTo>
                    <a:pt x="0" y="448"/>
                  </a:moveTo>
                  <a:cubicBezTo>
                    <a:pt x="189" y="272"/>
                    <a:pt x="379" y="96"/>
                    <a:pt x="488" y="48"/>
                  </a:cubicBezTo>
                  <a:cubicBezTo>
                    <a:pt x="597" y="0"/>
                    <a:pt x="609" y="112"/>
                    <a:pt x="656" y="160"/>
                  </a:cubicBezTo>
                  <a:cubicBezTo>
                    <a:pt x="703" y="208"/>
                    <a:pt x="711" y="339"/>
                    <a:pt x="768" y="336"/>
                  </a:cubicBezTo>
                  <a:cubicBezTo>
                    <a:pt x="825" y="333"/>
                    <a:pt x="933" y="159"/>
                    <a:pt x="1000" y="144"/>
                  </a:cubicBezTo>
                  <a:cubicBezTo>
                    <a:pt x="1067" y="129"/>
                    <a:pt x="1119" y="241"/>
                    <a:pt x="1168" y="248"/>
                  </a:cubicBezTo>
                  <a:cubicBezTo>
                    <a:pt x="1217" y="255"/>
                    <a:pt x="1252" y="188"/>
                    <a:pt x="1296" y="184"/>
                  </a:cubicBezTo>
                  <a:cubicBezTo>
                    <a:pt x="1340" y="180"/>
                    <a:pt x="1385" y="223"/>
                    <a:pt x="1432" y="224"/>
                  </a:cubicBezTo>
                  <a:cubicBezTo>
                    <a:pt x="1479" y="225"/>
                    <a:pt x="1507" y="195"/>
                    <a:pt x="1576" y="192"/>
                  </a:cubicBezTo>
                  <a:cubicBezTo>
                    <a:pt x="1645" y="189"/>
                    <a:pt x="1760" y="209"/>
                    <a:pt x="1848" y="208"/>
                  </a:cubicBezTo>
                  <a:cubicBezTo>
                    <a:pt x="1936" y="207"/>
                    <a:pt x="1795" y="192"/>
                    <a:pt x="2104" y="184"/>
                  </a:cubicBezTo>
                  <a:cubicBezTo>
                    <a:pt x="2413" y="176"/>
                    <a:pt x="3437" y="164"/>
                    <a:pt x="3704" y="16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49550" name="Cloud"/>
          <p:cNvSpPr>
            <a:spLocks noChangeAspect="1" noEditPoints="1" noChangeArrowheads="1"/>
          </p:cNvSpPr>
          <p:nvPr/>
        </p:nvSpPr>
        <p:spPr bwMode="auto">
          <a:xfrm>
            <a:off x="6553200" y="0"/>
            <a:ext cx="2590800" cy="1736725"/>
          </a:xfrm>
          <a:custGeom>
            <a:avLst/>
            <a:gdLst>
              <a:gd name="T0" fmla="*/ 8036 w 21600"/>
              <a:gd name="T1" fmla="*/ 868363 h 21600"/>
              <a:gd name="T2" fmla="*/ 1295400 w 21600"/>
              <a:gd name="T3" fmla="*/ 1734876 h 21600"/>
              <a:gd name="T4" fmla="*/ 2588641 w 21600"/>
              <a:gd name="T5" fmla="*/ 868363 h 21600"/>
              <a:gd name="T6" fmla="*/ 1295400 w 21600"/>
              <a:gd name="T7" fmla="*/ 9929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"/>
              <a:cs typeface="+mn-cs"/>
            </a:endParaRPr>
          </a:p>
        </p:txBody>
      </p:sp>
      <p:sp>
        <p:nvSpPr>
          <p:cNvPr id="123910" name="Rectangle 15"/>
          <p:cNvSpPr>
            <a:spLocks noChangeArrowheads="1"/>
          </p:cNvSpPr>
          <p:nvPr/>
        </p:nvSpPr>
        <p:spPr bwMode="auto">
          <a:xfrm>
            <a:off x="8050213" y="674688"/>
            <a:ext cx="449262" cy="3143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23911" name="Line 16"/>
          <p:cNvSpPr>
            <a:spLocks noChangeShapeType="1"/>
          </p:cNvSpPr>
          <p:nvPr/>
        </p:nvSpPr>
        <p:spPr bwMode="auto">
          <a:xfrm>
            <a:off x="8210550" y="67468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3912" name="Line 17"/>
          <p:cNvSpPr>
            <a:spLocks noChangeShapeType="1"/>
          </p:cNvSpPr>
          <p:nvPr/>
        </p:nvSpPr>
        <p:spPr bwMode="auto">
          <a:xfrm>
            <a:off x="8362950" y="66992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3913" name="Line 18"/>
          <p:cNvSpPr>
            <a:spLocks noChangeShapeType="1"/>
          </p:cNvSpPr>
          <p:nvPr/>
        </p:nvSpPr>
        <p:spPr bwMode="auto">
          <a:xfrm>
            <a:off x="7899400" y="67468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3914" name="Line 19"/>
          <p:cNvSpPr>
            <a:spLocks noChangeShapeType="1"/>
          </p:cNvSpPr>
          <p:nvPr/>
        </p:nvSpPr>
        <p:spPr bwMode="auto">
          <a:xfrm>
            <a:off x="7866063" y="98425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CEAA4-DC47-DD49-B511-C6F647C7C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07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Recall: Little’s Law</a:t>
            </a:r>
            <a:endParaRPr lang="en-US" alt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For any system with no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or (low) loss. 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Assume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mean arrival rate X, mean service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time T, and mean number of requests in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the system W</a:t>
            </a:r>
          </a:p>
          <a:p>
            <a:pPr>
              <a:buFont typeface="Wingdings" pitchFamily="2" charset="2"/>
              <a:buChar char="q"/>
            </a:pPr>
            <a:r>
              <a:rPr lang="en-US" altLang="en-US" dirty="0"/>
              <a:t>Then relationship between W, X, and T:</a:t>
            </a:r>
          </a:p>
        </p:txBody>
      </p:sp>
      <p:sp>
        <p:nvSpPr>
          <p:cNvPr id="125956" name="Cloud"/>
          <p:cNvSpPr>
            <a:spLocks noChangeAspect="1" noEditPoints="1" noChangeArrowheads="1"/>
          </p:cNvSpPr>
          <p:nvPr/>
        </p:nvSpPr>
        <p:spPr bwMode="auto">
          <a:xfrm>
            <a:off x="6254750" y="1711325"/>
            <a:ext cx="2590800" cy="17367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T, W</a:t>
            </a:r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4965700" y="2525713"/>
            <a:ext cx="127635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448518" name="Object 2"/>
          <p:cNvGraphicFramePr>
            <a:graphicFrameLocks noChangeAspect="1"/>
          </p:cNvGraphicFramePr>
          <p:nvPr/>
        </p:nvGraphicFramePr>
        <p:xfrm>
          <a:off x="2508250" y="4687888"/>
          <a:ext cx="34655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9" name="Equation" r:id="rId4" imgW="545626" imgH="177646" progId="Equation.3">
                  <p:embed/>
                </p:oleObj>
              </mc:Choice>
              <mc:Fallback>
                <p:oleObj name="Equation" r:id="rId4" imgW="545626" imgH="177646" progId="Equation.3">
                  <p:embed/>
                  <p:pic>
                    <p:nvPicPr>
                      <p:cNvPr id="4485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4687888"/>
                        <a:ext cx="3465513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Rectangle 8"/>
          <p:cNvSpPr>
            <a:spLocks noChangeArrowheads="1"/>
          </p:cNvSpPr>
          <p:nvPr/>
        </p:nvSpPr>
        <p:spPr bwMode="auto">
          <a:xfrm>
            <a:off x="5486400" y="21717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X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pic>
        <p:nvPicPr>
          <p:cNvPr id="12596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0"/>
            <a:ext cx="1028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D0910D-441B-8746-AF3A-F6DC3C31E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8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487363" y="42863"/>
            <a:ext cx="7772400" cy="1143000"/>
          </a:xfrm>
        </p:spPr>
        <p:txBody>
          <a:bodyPr/>
          <a:lstStyle/>
          <a:p>
            <a:r>
              <a:rPr lang="en-US" altLang="en-US"/>
              <a:t>Estimating Number </a:t>
            </a:r>
            <a:br>
              <a:rPr lang="en-US" altLang="en-US"/>
            </a:br>
            <a:r>
              <a:rPr lang="en-US" altLang="en-US"/>
              <a:t>of Packets in the Queue</a:t>
            </a: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574800" y="2506663"/>
            <a:ext cx="4267200" cy="2860675"/>
          </a:xfrm>
          <a:custGeom>
            <a:avLst/>
            <a:gdLst>
              <a:gd name="T0" fmla="*/ 13236 w 21600"/>
              <a:gd name="T1" fmla="*/ 1430337 h 21600"/>
              <a:gd name="T2" fmla="*/ 2133600 w 21600"/>
              <a:gd name="T3" fmla="*/ 2857629 h 21600"/>
              <a:gd name="T4" fmla="*/ 4263644 w 21600"/>
              <a:gd name="T5" fmla="*/ 1430337 h 21600"/>
              <a:gd name="T6" fmla="*/ 2133600 w 21600"/>
              <a:gd name="T7" fmla="*/ 1635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"/>
              <a:cs typeface="+mn-cs"/>
            </a:endParaRPr>
          </a:p>
        </p:txBody>
      </p:sp>
      <p:sp>
        <p:nvSpPr>
          <p:cNvPr id="44037" name="Rectangle 15"/>
          <p:cNvSpPr>
            <a:spLocks noChangeArrowheads="1"/>
          </p:cNvSpPr>
          <p:nvPr/>
        </p:nvSpPr>
        <p:spPr bwMode="auto">
          <a:xfrm>
            <a:off x="4070350" y="3603625"/>
            <a:ext cx="739775" cy="476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4249738" y="3606800"/>
            <a:ext cx="169862" cy="474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4437063" y="3606800"/>
            <a:ext cx="168275" cy="474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  <p:sp>
        <p:nvSpPr>
          <p:cNvPr id="128007" name="Right Arrow 16"/>
          <p:cNvSpPr>
            <a:spLocks noChangeArrowheads="1"/>
          </p:cNvSpPr>
          <p:nvPr/>
        </p:nvSpPr>
        <p:spPr bwMode="auto">
          <a:xfrm>
            <a:off x="3352800" y="3832225"/>
            <a:ext cx="693738" cy="46038"/>
          </a:xfrm>
          <a:prstGeom prst="rightArrow">
            <a:avLst>
              <a:gd name="adj1" fmla="val 50000"/>
              <a:gd name="adj2" fmla="val 496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28008" name="Freeform 8"/>
          <p:cNvSpPr>
            <a:spLocks noChangeArrowheads="1"/>
          </p:cNvSpPr>
          <p:nvPr/>
        </p:nvSpPr>
        <p:spPr bwMode="auto">
          <a:xfrm>
            <a:off x="512763" y="3797300"/>
            <a:ext cx="6397625" cy="2343150"/>
          </a:xfrm>
          <a:custGeom>
            <a:avLst/>
            <a:gdLst>
              <a:gd name="T0" fmla="*/ 4291356 w 6398171"/>
              <a:gd name="T1" fmla="*/ 65456 h 2343807"/>
              <a:gd name="T2" fmla="*/ 5188998 w 6398171"/>
              <a:gd name="T3" fmla="*/ 81156 h 2343807"/>
              <a:gd name="T4" fmla="*/ 5850396 w 6398171"/>
              <a:gd name="T5" fmla="*/ 269653 h 2343807"/>
              <a:gd name="T6" fmla="*/ 6291348 w 6398171"/>
              <a:gd name="T7" fmla="*/ 1023652 h 2343807"/>
              <a:gd name="T8" fmla="*/ 5251974 w 6398171"/>
              <a:gd name="T9" fmla="*/ 2107515 h 2343807"/>
              <a:gd name="T10" fmla="*/ 1818903 w 6398171"/>
              <a:gd name="T11" fmla="*/ 2248887 h 2343807"/>
              <a:gd name="T12" fmla="*/ 370080 w 6398171"/>
              <a:gd name="T13" fmla="*/ 1589147 h 2343807"/>
              <a:gd name="T14" fmla="*/ 149603 w 6398171"/>
              <a:gd name="T15" fmla="*/ 348195 h 2343807"/>
              <a:gd name="T16" fmla="*/ 1267720 w 6398171"/>
              <a:gd name="T17" fmla="*/ 49742 h 2343807"/>
              <a:gd name="T18" fmla="*/ 2763781 w 6398171"/>
              <a:gd name="T19" fmla="*/ 49742 h 23438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98171"/>
              <a:gd name="T31" fmla="*/ 0 h 2343807"/>
              <a:gd name="T32" fmla="*/ 6398171 w 6398171"/>
              <a:gd name="T33" fmla="*/ 2343807 h 23438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98171" h="2343807">
                <a:moveTo>
                  <a:pt x="4296103" y="65690"/>
                </a:moveTo>
                <a:cubicBezTo>
                  <a:pt x="4615354" y="56493"/>
                  <a:pt x="4934606" y="47297"/>
                  <a:pt x="5194737" y="81455"/>
                </a:cubicBezTo>
                <a:cubicBezTo>
                  <a:pt x="5454868" y="115613"/>
                  <a:pt x="5672958" y="112986"/>
                  <a:pt x="5856889" y="270641"/>
                </a:cubicBezTo>
                <a:cubicBezTo>
                  <a:pt x="6040820" y="428296"/>
                  <a:pt x="6398171" y="719958"/>
                  <a:pt x="6298323" y="1027386"/>
                </a:cubicBezTo>
                <a:cubicBezTo>
                  <a:pt x="6198475" y="1334814"/>
                  <a:pt x="6004033" y="1910255"/>
                  <a:pt x="5257799" y="2115207"/>
                </a:cubicBezTo>
                <a:cubicBezTo>
                  <a:pt x="4511565" y="2320159"/>
                  <a:pt x="2635469" y="2343807"/>
                  <a:pt x="1820917" y="2257097"/>
                </a:cubicBezTo>
                <a:cubicBezTo>
                  <a:pt x="1006365" y="2170387"/>
                  <a:pt x="649013" y="1912883"/>
                  <a:pt x="370489" y="1594945"/>
                </a:cubicBezTo>
                <a:cubicBezTo>
                  <a:pt x="91965" y="1277007"/>
                  <a:pt x="0" y="606972"/>
                  <a:pt x="149772" y="349469"/>
                </a:cubicBezTo>
                <a:cubicBezTo>
                  <a:pt x="299544" y="91966"/>
                  <a:pt x="832944" y="99848"/>
                  <a:pt x="1269123" y="49924"/>
                </a:cubicBezTo>
                <a:cubicBezTo>
                  <a:pt x="1705302" y="0"/>
                  <a:pt x="2236075" y="24962"/>
                  <a:pt x="2766848" y="499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72225" y="3963988"/>
            <a:ext cx="169863" cy="474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78488" y="5603875"/>
            <a:ext cx="169862" cy="474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92563" y="5808663"/>
            <a:ext cx="169862" cy="474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89213" y="5792788"/>
            <a:ext cx="169862" cy="474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981075" y="5414963"/>
            <a:ext cx="169863" cy="474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241550" y="3602038"/>
            <a:ext cx="169863" cy="474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54677-2A6A-0D44-9C86-D9082CF4A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20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TCP/Vegas CA algorithm</a:t>
            </a:r>
            <a:endParaRPr lang="en-US" altLang="en-US" i="1">
              <a:latin typeface="Times New Roman" charset="0"/>
            </a:endParaRPr>
          </a:p>
        </p:txBody>
      </p:sp>
      <p:sp>
        <p:nvSpPr>
          <p:cNvPr id="130051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altLang="en-US"/>
              <a:t>               T = T</a:t>
            </a:r>
            <a:r>
              <a:rPr lang="en-US" altLang="en-US" baseline="-25000"/>
              <a:t>prop</a:t>
            </a:r>
            <a:r>
              <a:rPr lang="en-US" altLang="en-US"/>
              <a:t> + T</a:t>
            </a:r>
            <a:r>
              <a:rPr lang="en-US" altLang="en-US" baseline="-25000"/>
              <a:t>queueing</a:t>
            </a:r>
            <a:br>
              <a:rPr lang="en-US" altLang="en-US"/>
            </a:br>
            <a:endParaRPr lang="en-US" altLang="en-US"/>
          </a:p>
          <a:p>
            <a:pPr>
              <a:buFont typeface="ZapfDingbats" charset="0"/>
              <a:buNone/>
            </a:pPr>
            <a:r>
              <a:rPr lang="en-US" altLang="en-US"/>
              <a:t>Applying Little’s Law:</a:t>
            </a:r>
          </a:p>
          <a:p>
            <a:pPr>
              <a:buFont typeface="ZapfDingbats" charset="0"/>
              <a:buNone/>
            </a:pPr>
            <a:r>
              <a:rPr lang="en-US" altLang="en-US"/>
              <a:t>            x</a:t>
            </a:r>
            <a:r>
              <a:rPr lang="en-US" altLang="en-US" baseline="-25000"/>
              <a:t>vegas</a:t>
            </a:r>
            <a:r>
              <a:rPr lang="en-US" altLang="en-US"/>
              <a:t> T = x</a:t>
            </a:r>
            <a:r>
              <a:rPr lang="en-US" altLang="en-US" baseline="-25000"/>
              <a:t>vegas</a:t>
            </a:r>
            <a:r>
              <a:rPr lang="en-US" altLang="en-US"/>
              <a:t> T</a:t>
            </a:r>
            <a:r>
              <a:rPr lang="en-US" altLang="en-US" baseline="-25000"/>
              <a:t>prop</a:t>
            </a:r>
            <a:r>
              <a:rPr lang="en-US" altLang="en-US"/>
              <a:t> + x</a:t>
            </a:r>
            <a:r>
              <a:rPr lang="en-US" altLang="en-US" baseline="-25000"/>
              <a:t>vegas</a:t>
            </a:r>
            <a:r>
              <a:rPr lang="en-US" altLang="en-US"/>
              <a:t> T</a:t>
            </a:r>
            <a:r>
              <a:rPr lang="en-US" altLang="en-US" baseline="-25000"/>
              <a:t>queueing</a:t>
            </a:r>
            <a:r>
              <a:rPr lang="en-US" altLang="en-US"/>
              <a:t>,</a:t>
            </a:r>
            <a:br>
              <a:rPr lang="en-US" altLang="en-US"/>
            </a:br>
            <a:r>
              <a:rPr lang="en-US" altLang="en-US"/>
              <a:t>where x</a:t>
            </a:r>
            <a:r>
              <a:rPr lang="en-US" altLang="en-US" baseline="-25000"/>
              <a:t>vegas</a:t>
            </a:r>
            <a:r>
              <a:rPr lang="en-US" altLang="en-US"/>
              <a:t> = W / T is the sending rate</a:t>
            </a:r>
          </a:p>
          <a:p>
            <a:pPr>
              <a:buFont typeface="ZapfDingbats" charset="0"/>
              <a:buNone/>
            </a:pPr>
            <a:endParaRPr lang="en-US" altLang="en-US"/>
          </a:p>
          <a:p>
            <a:pPr>
              <a:buFont typeface="ZapfDingbats" charset="0"/>
              <a:buNone/>
            </a:pPr>
            <a:r>
              <a:rPr lang="en-US" altLang="en-US"/>
              <a:t>Then number of packets in the queue is</a:t>
            </a:r>
            <a:br>
              <a:rPr lang="en-US" altLang="en-US"/>
            </a:br>
            <a:r>
              <a:rPr lang="en-US" altLang="en-US"/>
              <a:t> x</a:t>
            </a:r>
            <a:r>
              <a:rPr lang="en-US" altLang="en-US" baseline="-25000"/>
              <a:t>vegas</a:t>
            </a:r>
            <a:r>
              <a:rPr lang="en-US" altLang="en-US"/>
              <a:t> T</a:t>
            </a:r>
            <a:r>
              <a:rPr lang="en-US" altLang="en-US" baseline="-25000"/>
              <a:t>queueing</a:t>
            </a:r>
            <a:r>
              <a:rPr lang="en-US" altLang="en-US"/>
              <a:t> = x</a:t>
            </a:r>
            <a:r>
              <a:rPr lang="en-US" altLang="en-US" baseline="-25000"/>
              <a:t>vegas</a:t>
            </a:r>
            <a:r>
              <a:rPr lang="en-US" altLang="en-US"/>
              <a:t> T - x</a:t>
            </a:r>
            <a:r>
              <a:rPr lang="en-US" altLang="en-US" baseline="-25000"/>
              <a:t>vegas</a:t>
            </a:r>
            <a:r>
              <a:rPr lang="en-US" altLang="en-US"/>
              <a:t> T</a:t>
            </a:r>
            <a:r>
              <a:rPr lang="en-US" altLang="en-US" baseline="-25000"/>
              <a:t>prop</a:t>
            </a:r>
            <a:r>
              <a:rPr lang="en-US" altLang="en-US"/>
              <a:t> </a:t>
            </a:r>
          </a:p>
          <a:p>
            <a:pPr>
              <a:buFont typeface="ZapfDingbats" charset="0"/>
              <a:buNone/>
            </a:pPr>
            <a:r>
              <a:rPr lang="en-US" altLang="en-US"/>
              <a:t>                      = W – W/T T</a:t>
            </a:r>
            <a:r>
              <a:rPr lang="en-US" altLang="en-US" baseline="-25000"/>
              <a:t>prop</a:t>
            </a: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6553200" y="0"/>
            <a:ext cx="2590800" cy="1736725"/>
          </a:xfrm>
          <a:custGeom>
            <a:avLst/>
            <a:gdLst>
              <a:gd name="T0" fmla="*/ 8036 w 21600"/>
              <a:gd name="T1" fmla="*/ 868363 h 21600"/>
              <a:gd name="T2" fmla="*/ 1295400 w 21600"/>
              <a:gd name="T3" fmla="*/ 1734876 h 21600"/>
              <a:gd name="T4" fmla="*/ 2588641 w 21600"/>
              <a:gd name="T5" fmla="*/ 868363 h 21600"/>
              <a:gd name="T6" fmla="*/ 1295400 w 21600"/>
              <a:gd name="T7" fmla="*/ 9929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"/>
              <a:cs typeface="+mn-cs"/>
            </a:endParaRPr>
          </a:p>
        </p:txBody>
      </p:sp>
      <p:sp>
        <p:nvSpPr>
          <p:cNvPr id="130053" name="Rectangle 15"/>
          <p:cNvSpPr>
            <a:spLocks noChangeArrowheads="1"/>
          </p:cNvSpPr>
          <p:nvPr/>
        </p:nvSpPr>
        <p:spPr bwMode="auto">
          <a:xfrm>
            <a:off x="8050213" y="674688"/>
            <a:ext cx="449262" cy="3143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30054" name="Line 16"/>
          <p:cNvSpPr>
            <a:spLocks noChangeShapeType="1"/>
          </p:cNvSpPr>
          <p:nvPr/>
        </p:nvSpPr>
        <p:spPr bwMode="auto">
          <a:xfrm>
            <a:off x="8210550" y="67468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0055" name="Line 17"/>
          <p:cNvSpPr>
            <a:spLocks noChangeShapeType="1"/>
          </p:cNvSpPr>
          <p:nvPr/>
        </p:nvSpPr>
        <p:spPr bwMode="auto">
          <a:xfrm>
            <a:off x="8362950" y="66992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0056" name="Line 18"/>
          <p:cNvSpPr>
            <a:spLocks noChangeShapeType="1"/>
          </p:cNvSpPr>
          <p:nvPr/>
        </p:nvSpPr>
        <p:spPr bwMode="auto">
          <a:xfrm>
            <a:off x="7899400" y="67468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0057" name="Line 19"/>
          <p:cNvSpPr>
            <a:spLocks noChangeShapeType="1"/>
          </p:cNvSpPr>
          <p:nvPr/>
        </p:nvSpPr>
        <p:spPr bwMode="auto">
          <a:xfrm>
            <a:off x="7866063" y="98425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4FDA-B572-1548-82FF-040BF9790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6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8975" y="381000"/>
            <a:ext cx="4264025" cy="3200400"/>
            <a:chOff x="2834" y="240"/>
            <a:chExt cx="2686" cy="2016"/>
          </a:xfrm>
        </p:grpSpPr>
        <p:grpSp>
          <p:nvGrpSpPr>
            <p:cNvPr id="99376" name="Group 3"/>
            <p:cNvGrpSpPr>
              <a:grpSpLocks/>
            </p:cNvGrpSpPr>
            <p:nvPr/>
          </p:nvGrpSpPr>
          <p:grpSpPr bwMode="auto">
            <a:xfrm>
              <a:off x="3238" y="1937"/>
              <a:ext cx="1836" cy="31"/>
              <a:chOff x="476" y="3583"/>
              <a:chExt cx="4640" cy="64"/>
            </a:xfrm>
          </p:grpSpPr>
          <p:sp>
            <p:nvSpPr>
              <p:cNvPr id="99388" name="Line 4"/>
              <p:cNvSpPr>
                <a:spLocks noChangeShapeType="1"/>
              </p:cNvSpPr>
              <p:nvPr/>
            </p:nvSpPr>
            <p:spPr bwMode="auto">
              <a:xfrm>
                <a:off x="476" y="3612"/>
                <a:ext cx="4587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89" name="Freeform 5"/>
              <p:cNvSpPr>
                <a:spLocks/>
              </p:cNvSpPr>
              <p:nvPr/>
            </p:nvSpPr>
            <p:spPr bwMode="auto">
              <a:xfrm>
                <a:off x="5052" y="3583"/>
                <a:ext cx="64" cy="64"/>
              </a:xfrm>
              <a:custGeom>
                <a:avLst/>
                <a:gdLst>
                  <a:gd name="T0" fmla="*/ 0 w 64"/>
                  <a:gd name="T1" fmla="*/ 64 h 64"/>
                  <a:gd name="T2" fmla="*/ 64 w 64"/>
                  <a:gd name="T3" fmla="*/ 35 h 64"/>
                  <a:gd name="T4" fmla="*/ 0 w 64"/>
                  <a:gd name="T5" fmla="*/ 0 h 64"/>
                  <a:gd name="T6" fmla="*/ 0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0" y="64"/>
                    </a:moveTo>
                    <a:lnTo>
                      <a:pt x="64" y="35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377" name="Group 6"/>
            <p:cNvGrpSpPr>
              <a:grpSpLocks/>
            </p:cNvGrpSpPr>
            <p:nvPr/>
          </p:nvGrpSpPr>
          <p:grpSpPr bwMode="auto">
            <a:xfrm>
              <a:off x="3216" y="240"/>
              <a:ext cx="52" cy="1704"/>
              <a:chOff x="446" y="1336"/>
              <a:chExt cx="64" cy="2276"/>
            </a:xfrm>
          </p:grpSpPr>
          <p:sp>
            <p:nvSpPr>
              <p:cNvPr id="99386" name="Line 7"/>
              <p:cNvSpPr>
                <a:spLocks noChangeShapeType="1"/>
              </p:cNvSpPr>
              <p:nvPr/>
            </p:nvSpPr>
            <p:spPr bwMode="auto">
              <a:xfrm flipV="1">
                <a:off x="476" y="1383"/>
                <a:ext cx="1" cy="222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87" name="Freeform 8"/>
              <p:cNvSpPr>
                <a:spLocks/>
              </p:cNvSpPr>
              <p:nvPr/>
            </p:nvSpPr>
            <p:spPr bwMode="auto">
              <a:xfrm>
                <a:off x="446" y="1336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30 w 64"/>
                  <a:gd name="T3" fmla="*/ 0 h 64"/>
                  <a:gd name="T4" fmla="*/ 0 w 64"/>
                  <a:gd name="T5" fmla="*/ 64 h 64"/>
                  <a:gd name="T6" fmla="*/ 64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64" y="64"/>
                    </a:moveTo>
                    <a:lnTo>
                      <a:pt x="30" y="0"/>
                    </a:lnTo>
                    <a:lnTo>
                      <a:pt x="0" y="64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78" name="Line 9"/>
            <p:cNvSpPr>
              <a:spLocks noChangeShapeType="1"/>
            </p:cNvSpPr>
            <p:nvPr/>
          </p:nvSpPr>
          <p:spPr bwMode="auto">
            <a:xfrm flipV="1">
              <a:off x="3238" y="460"/>
              <a:ext cx="153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79" name="Line 10"/>
            <p:cNvSpPr>
              <a:spLocks noChangeShapeType="1"/>
            </p:cNvSpPr>
            <p:nvPr/>
          </p:nvSpPr>
          <p:spPr bwMode="auto">
            <a:xfrm>
              <a:off x="3238" y="460"/>
              <a:ext cx="1469" cy="1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9380" name="Line 11"/>
            <p:cNvSpPr>
              <a:spLocks noChangeShapeType="1"/>
            </p:cNvSpPr>
            <p:nvPr/>
          </p:nvSpPr>
          <p:spPr bwMode="auto">
            <a:xfrm flipV="1">
              <a:off x="3264" y="1248"/>
              <a:ext cx="2256" cy="672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81" name="Line 12"/>
            <p:cNvSpPr>
              <a:spLocks noChangeShapeType="1"/>
            </p:cNvSpPr>
            <p:nvPr/>
          </p:nvSpPr>
          <p:spPr bwMode="auto">
            <a:xfrm flipV="1">
              <a:off x="3840" y="864"/>
              <a:ext cx="1152" cy="110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82" name="Text Box 13"/>
            <p:cNvSpPr txBox="1">
              <a:spLocks noChangeArrowheads="1"/>
            </p:cNvSpPr>
            <p:nvPr/>
          </p:nvSpPr>
          <p:spPr bwMode="auto">
            <a:xfrm>
              <a:off x="2834" y="1968"/>
              <a:ext cx="2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charset="0"/>
                </a:rPr>
                <a:t>efficiency: distributed linear rule</a:t>
              </a:r>
            </a:p>
          </p:txBody>
        </p:sp>
        <p:sp>
          <p:nvSpPr>
            <p:cNvPr id="99383" name="Oval 14"/>
            <p:cNvSpPr>
              <a:spLocks noChangeArrowheads="1"/>
            </p:cNvSpPr>
            <p:nvPr/>
          </p:nvSpPr>
          <p:spPr bwMode="auto">
            <a:xfrm flipH="1">
              <a:off x="4128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9384" name="Freeform 15"/>
            <p:cNvSpPr>
              <a:spLocks/>
            </p:cNvSpPr>
            <p:nvPr/>
          </p:nvSpPr>
          <p:spPr bwMode="auto">
            <a:xfrm>
              <a:off x="4128" y="1056"/>
              <a:ext cx="1056" cy="624"/>
            </a:xfrm>
            <a:custGeom>
              <a:avLst/>
              <a:gdLst>
                <a:gd name="T0" fmla="*/ 672 w 1056"/>
                <a:gd name="T1" fmla="*/ 0 h 624"/>
                <a:gd name="T2" fmla="*/ 0 w 1056"/>
                <a:gd name="T3" fmla="*/ 624 h 624"/>
                <a:gd name="T4" fmla="*/ 1056 w 1056"/>
                <a:gd name="T5" fmla="*/ 288 h 624"/>
                <a:gd name="T6" fmla="*/ 672 w 1056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624"/>
                <a:gd name="T14" fmla="*/ 1056 w 1056"/>
                <a:gd name="T15" fmla="*/ 624 h 6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624">
                  <a:moveTo>
                    <a:pt x="672" y="0"/>
                  </a:moveTo>
                  <a:lnTo>
                    <a:pt x="0" y="624"/>
                  </a:lnTo>
                  <a:lnTo>
                    <a:pt x="1056" y="288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hlink">
                <a:alpha val="52156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9385" name="Text Box 16"/>
            <p:cNvSpPr txBox="1">
              <a:spLocks noChangeArrowheads="1"/>
            </p:cNvSpPr>
            <p:nvPr/>
          </p:nvSpPr>
          <p:spPr bwMode="auto">
            <a:xfrm>
              <a:off x="4080" y="158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400" b="1" baseline="-25000">
                  <a:solidFill>
                    <a:srgbClr val="000000"/>
                  </a:solidFill>
                  <a:latin typeface="Times New Roman" charset="0"/>
                </a:rPr>
                <a:t>0</a:t>
              </a:r>
            </a:p>
          </p:txBody>
        </p:sp>
      </p:grpSp>
      <p:sp>
        <p:nvSpPr>
          <p:cNvPr id="99331" name="Rectangle 17"/>
          <p:cNvSpPr>
            <a:spLocks noChangeArrowheads="1"/>
          </p:cNvSpPr>
          <p:nvPr/>
        </p:nvSpPr>
        <p:spPr bwMode="auto">
          <a:xfrm>
            <a:off x="3540125" y="0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u="sng">
                <a:solidFill>
                  <a:srgbClr val="000000"/>
                </a:solidFill>
                <a:latin typeface="Times New Roman" charset="0"/>
                <a:ea typeface="宋体" charset="-122"/>
              </a:rPr>
              <a:t>no-congestion</a:t>
            </a:r>
            <a:endParaRPr lang="en-US" altLang="en-US" sz="2400" b="1" u="sng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99332" name="Group 18"/>
          <p:cNvGrpSpPr>
            <a:grpSpLocks/>
          </p:cNvGrpSpPr>
          <p:nvPr/>
        </p:nvGrpSpPr>
        <p:grpSpPr bwMode="auto">
          <a:xfrm>
            <a:off x="971550" y="3074988"/>
            <a:ext cx="2914650" cy="49212"/>
            <a:chOff x="476" y="3583"/>
            <a:chExt cx="4640" cy="64"/>
          </a:xfrm>
        </p:grpSpPr>
        <p:sp>
          <p:nvSpPr>
            <p:cNvPr id="99374" name="Line 19"/>
            <p:cNvSpPr>
              <a:spLocks noChangeShapeType="1"/>
            </p:cNvSpPr>
            <p:nvPr/>
          </p:nvSpPr>
          <p:spPr bwMode="auto">
            <a:xfrm>
              <a:off x="476" y="3612"/>
              <a:ext cx="458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5" name="Freeform 20"/>
            <p:cNvSpPr>
              <a:spLocks/>
            </p:cNvSpPr>
            <p:nvPr/>
          </p:nvSpPr>
          <p:spPr bwMode="auto">
            <a:xfrm>
              <a:off x="5052" y="3583"/>
              <a:ext cx="64" cy="64"/>
            </a:xfrm>
            <a:custGeom>
              <a:avLst/>
              <a:gdLst>
                <a:gd name="T0" fmla="*/ 0 w 64"/>
                <a:gd name="T1" fmla="*/ 64 h 64"/>
                <a:gd name="T2" fmla="*/ 64 w 64"/>
                <a:gd name="T3" fmla="*/ 35 h 64"/>
                <a:gd name="T4" fmla="*/ 0 w 64"/>
                <a:gd name="T5" fmla="*/ 0 h 64"/>
                <a:gd name="T6" fmla="*/ 0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64"/>
                  </a:moveTo>
                  <a:lnTo>
                    <a:pt x="64" y="35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333" name="Group 21"/>
          <p:cNvGrpSpPr>
            <a:grpSpLocks/>
          </p:cNvGrpSpPr>
          <p:nvPr/>
        </p:nvGrpSpPr>
        <p:grpSpPr bwMode="auto">
          <a:xfrm>
            <a:off x="936625" y="381000"/>
            <a:ext cx="82550" cy="2705100"/>
            <a:chOff x="446" y="1336"/>
            <a:chExt cx="64" cy="2276"/>
          </a:xfrm>
        </p:grpSpPr>
        <p:sp>
          <p:nvSpPr>
            <p:cNvPr id="99372" name="Line 22"/>
            <p:cNvSpPr>
              <a:spLocks noChangeShapeType="1"/>
            </p:cNvSpPr>
            <p:nvPr/>
          </p:nvSpPr>
          <p:spPr bwMode="auto">
            <a:xfrm flipV="1">
              <a:off x="476" y="1383"/>
              <a:ext cx="1" cy="22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3" name="Freeform 23"/>
            <p:cNvSpPr>
              <a:spLocks/>
            </p:cNvSpPr>
            <p:nvPr/>
          </p:nvSpPr>
          <p:spPr bwMode="auto">
            <a:xfrm>
              <a:off x="446" y="1336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30 w 64"/>
                <a:gd name="T3" fmla="*/ 0 h 64"/>
                <a:gd name="T4" fmla="*/ 0 w 64"/>
                <a:gd name="T5" fmla="*/ 64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30" y="0"/>
                  </a:lnTo>
                  <a:lnTo>
                    <a:pt x="0" y="64"/>
                  </a:lnTo>
                  <a:lnTo>
                    <a:pt x="64" y="6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4" name="Line 24"/>
          <p:cNvSpPr>
            <a:spLocks noChangeShapeType="1"/>
          </p:cNvSpPr>
          <p:nvPr/>
        </p:nvSpPr>
        <p:spPr bwMode="auto">
          <a:xfrm flipV="1">
            <a:off x="971550" y="730250"/>
            <a:ext cx="2428875" cy="2344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5" name="Text Box 25"/>
          <p:cNvSpPr txBox="1">
            <a:spLocks noChangeArrowheads="1"/>
          </p:cNvSpPr>
          <p:nvPr/>
        </p:nvSpPr>
        <p:spPr bwMode="auto">
          <a:xfrm>
            <a:off x="1847850" y="2438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400" b="1" baseline="-2500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99336" name="Text Box 26"/>
          <p:cNvSpPr txBox="1">
            <a:spLocks noChangeArrowheads="1"/>
          </p:cNvSpPr>
          <p:nvPr/>
        </p:nvSpPr>
        <p:spPr bwMode="auto">
          <a:xfrm>
            <a:off x="1758950" y="30480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charset="0"/>
              </a:rPr>
              <a:t>efficiency</a:t>
            </a:r>
          </a:p>
        </p:txBody>
      </p:sp>
      <p:sp>
        <p:nvSpPr>
          <p:cNvPr id="99337" name="Line 27"/>
          <p:cNvSpPr>
            <a:spLocks noChangeShapeType="1"/>
          </p:cNvSpPr>
          <p:nvPr/>
        </p:nvSpPr>
        <p:spPr bwMode="auto">
          <a:xfrm>
            <a:off x="990600" y="1295400"/>
            <a:ext cx="1752600" cy="1828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8" name="Line 28"/>
          <p:cNvSpPr>
            <a:spLocks noChangeShapeType="1"/>
          </p:cNvSpPr>
          <p:nvPr/>
        </p:nvSpPr>
        <p:spPr bwMode="auto">
          <a:xfrm>
            <a:off x="990600" y="685800"/>
            <a:ext cx="2332038" cy="239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1677" name="Freeform 29"/>
          <p:cNvSpPr>
            <a:spLocks/>
          </p:cNvSpPr>
          <p:nvPr/>
        </p:nvSpPr>
        <p:spPr bwMode="auto">
          <a:xfrm>
            <a:off x="960438" y="381000"/>
            <a:ext cx="2697162" cy="2743200"/>
          </a:xfrm>
          <a:custGeom>
            <a:avLst/>
            <a:gdLst>
              <a:gd name="T0" fmla="*/ 0 w 1699"/>
              <a:gd name="T1" fmla="*/ 2147483646 h 1728"/>
              <a:gd name="T2" fmla="*/ 2147483646 w 1699"/>
              <a:gd name="T3" fmla="*/ 2147483646 h 1728"/>
              <a:gd name="T4" fmla="*/ 2147483646 w 1699"/>
              <a:gd name="T5" fmla="*/ 2147483646 h 1728"/>
              <a:gd name="T6" fmla="*/ 2147483646 w 1699"/>
              <a:gd name="T7" fmla="*/ 2147483646 h 1728"/>
              <a:gd name="T8" fmla="*/ 2147483646 w 1699"/>
              <a:gd name="T9" fmla="*/ 2147483646 h 1728"/>
              <a:gd name="T10" fmla="*/ 2147483646 w 1699"/>
              <a:gd name="T11" fmla="*/ 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99"/>
              <a:gd name="T19" fmla="*/ 0 h 1728"/>
              <a:gd name="T20" fmla="*/ 1699 w 1699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99" h="1728">
                <a:moveTo>
                  <a:pt x="0" y="100"/>
                </a:moveTo>
                <a:cubicBezTo>
                  <a:pt x="18" y="158"/>
                  <a:pt x="13" y="127"/>
                  <a:pt x="13" y="194"/>
                </a:cubicBezTo>
                <a:lnTo>
                  <a:pt x="19" y="576"/>
                </a:lnTo>
                <a:lnTo>
                  <a:pt x="1123" y="1728"/>
                </a:lnTo>
                <a:lnTo>
                  <a:pt x="1699" y="1728"/>
                </a:lnTo>
                <a:lnTo>
                  <a:pt x="19" y="0"/>
                </a:lnTo>
              </a:path>
            </a:pathLst>
          </a:custGeom>
          <a:solidFill>
            <a:schemeClr val="accent1">
              <a:alpha val="54117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9340" name="Oval 30"/>
          <p:cNvSpPr>
            <a:spLocks noChangeArrowheads="1"/>
          </p:cNvSpPr>
          <p:nvPr/>
        </p:nvSpPr>
        <p:spPr bwMode="auto">
          <a:xfrm flipH="1">
            <a:off x="2209800" y="2590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990600" y="3657600"/>
            <a:ext cx="3195638" cy="3124200"/>
            <a:chOff x="624" y="2304"/>
            <a:chExt cx="2013" cy="1968"/>
          </a:xfrm>
        </p:grpSpPr>
        <p:sp>
          <p:nvSpPr>
            <p:cNvPr id="99358" name="Text Box 32"/>
            <p:cNvSpPr txBox="1">
              <a:spLocks noChangeArrowheads="1"/>
            </p:cNvSpPr>
            <p:nvPr/>
          </p:nvSpPr>
          <p:spPr bwMode="auto">
            <a:xfrm>
              <a:off x="1156" y="3984"/>
              <a:ext cx="7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charset="0"/>
                </a:rPr>
                <a:t>fairness</a:t>
              </a:r>
            </a:p>
          </p:txBody>
        </p:sp>
        <p:grpSp>
          <p:nvGrpSpPr>
            <p:cNvPr id="99359" name="Group 33"/>
            <p:cNvGrpSpPr>
              <a:grpSpLocks/>
            </p:cNvGrpSpPr>
            <p:nvPr/>
          </p:nvGrpSpPr>
          <p:grpSpPr bwMode="auto">
            <a:xfrm>
              <a:off x="646" y="4001"/>
              <a:ext cx="1836" cy="31"/>
              <a:chOff x="476" y="3583"/>
              <a:chExt cx="4640" cy="64"/>
            </a:xfrm>
          </p:grpSpPr>
          <p:sp>
            <p:nvSpPr>
              <p:cNvPr id="99370" name="Line 34"/>
              <p:cNvSpPr>
                <a:spLocks noChangeShapeType="1"/>
              </p:cNvSpPr>
              <p:nvPr/>
            </p:nvSpPr>
            <p:spPr bwMode="auto">
              <a:xfrm>
                <a:off x="476" y="3612"/>
                <a:ext cx="4587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1" name="Freeform 35"/>
              <p:cNvSpPr>
                <a:spLocks/>
              </p:cNvSpPr>
              <p:nvPr/>
            </p:nvSpPr>
            <p:spPr bwMode="auto">
              <a:xfrm>
                <a:off x="5052" y="3583"/>
                <a:ext cx="64" cy="64"/>
              </a:xfrm>
              <a:custGeom>
                <a:avLst/>
                <a:gdLst>
                  <a:gd name="T0" fmla="*/ 0 w 64"/>
                  <a:gd name="T1" fmla="*/ 64 h 64"/>
                  <a:gd name="T2" fmla="*/ 64 w 64"/>
                  <a:gd name="T3" fmla="*/ 35 h 64"/>
                  <a:gd name="T4" fmla="*/ 0 w 64"/>
                  <a:gd name="T5" fmla="*/ 0 h 64"/>
                  <a:gd name="T6" fmla="*/ 0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0" y="64"/>
                    </a:moveTo>
                    <a:lnTo>
                      <a:pt x="64" y="35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360" name="Group 36"/>
            <p:cNvGrpSpPr>
              <a:grpSpLocks/>
            </p:cNvGrpSpPr>
            <p:nvPr/>
          </p:nvGrpSpPr>
          <p:grpSpPr bwMode="auto">
            <a:xfrm>
              <a:off x="624" y="2304"/>
              <a:ext cx="52" cy="1704"/>
              <a:chOff x="446" y="1336"/>
              <a:chExt cx="64" cy="2276"/>
            </a:xfrm>
          </p:grpSpPr>
          <p:sp>
            <p:nvSpPr>
              <p:cNvPr id="99368" name="Line 37"/>
              <p:cNvSpPr>
                <a:spLocks noChangeShapeType="1"/>
              </p:cNvSpPr>
              <p:nvPr/>
            </p:nvSpPr>
            <p:spPr bwMode="auto">
              <a:xfrm flipV="1">
                <a:off x="476" y="1383"/>
                <a:ext cx="1" cy="222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9" name="Freeform 38"/>
              <p:cNvSpPr>
                <a:spLocks/>
              </p:cNvSpPr>
              <p:nvPr/>
            </p:nvSpPr>
            <p:spPr bwMode="auto">
              <a:xfrm>
                <a:off x="446" y="1336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30 w 64"/>
                  <a:gd name="T3" fmla="*/ 0 h 64"/>
                  <a:gd name="T4" fmla="*/ 0 w 64"/>
                  <a:gd name="T5" fmla="*/ 64 h 64"/>
                  <a:gd name="T6" fmla="*/ 64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64" y="64"/>
                    </a:moveTo>
                    <a:lnTo>
                      <a:pt x="30" y="0"/>
                    </a:lnTo>
                    <a:lnTo>
                      <a:pt x="0" y="64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61" name="Line 39"/>
            <p:cNvSpPr>
              <a:spLocks noChangeShapeType="1"/>
            </p:cNvSpPr>
            <p:nvPr/>
          </p:nvSpPr>
          <p:spPr bwMode="auto">
            <a:xfrm flipV="1">
              <a:off x="646" y="2524"/>
              <a:ext cx="153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62" name="Line 40"/>
            <p:cNvSpPr>
              <a:spLocks noChangeShapeType="1"/>
            </p:cNvSpPr>
            <p:nvPr/>
          </p:nvSpPr>
          <p:spPr bwMode="auto">
            <a:xfrm>
              <a:off x="646" y="2524"/>
              <a:ext cx="1469" cy="1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9363" name="Freeform 41"/>
            <p:cNvSpPr>
              <a:spLocks/>
            </p:cNvSpPr>
            <p:nvPr/>
          </p:nvSpPr>
          <p:spPr bwMode="auto">
            <a:xfrm>
              <a:off x="672" y="3310"/>
              <a:ext cx="1965" cy="674"/>
            </a:xfrm>
            <a:custGeom>
              <a:avLst/>
              <a:gdLst>
                <a:gd name="T0" fmla="*/ 0 w 1965"/>
                <a:gd name="T1" fmla="*/ 674 h 674"/>
                <a:gd name="T2" fmla="*/ 1965 w 1965"/>
                <a:gd name="T3" fmla="*/ 0 h 674"/>
                <a:gd name="T4" fmla="*/ 0 60000 65536"/>
                <a:gd name="T5" fmla="*/ 0 60000 65536"/>
                <a:gd name="T6" fmla="*/ 0 w 1965"/>
                <a:gd name="T7" fmla="*/ 0 h 674"/>
                <a:gd name="T8" fmla="*/ 1965 w 1965"/>
                <a:gd name="T9" fmla="*/ 674 h 6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65" h="674">
                  <a:moveTo>
                    <a:pt x="0" y="674"/>
                  </a:moveTo>
                  <a:lnTo>
                    <a:pt x="1965" y="0"/>
                  </a:ln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64" name="Line 42"/>
            <p:cNvSpPr>
              <a:spLocks noChangeShapeType="1"/>
            </p:cNvSpPr>
            <p:nvPr/>
          </p:nvSpPr>
          <p:spPr bwMode="auto">
            <a:xfrm flipV="1">
              <a:off x="638" y="2359"/>
              <a:ext cx="672" cy="1632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65" name="Freeform 43"/>
            <p:cNvSpPr>
              <a:spLocks/>
            </p:cNvSpPr>
            <p:nvPr/>
          </p:nvSpPr>
          <p:spPr bwMode="auto">
            <a:xfrm>
              <a:off x="638" y="2476"/>
              <a:ext cx="1597" cy="1536"/>
            </a:xfrm>
            <a:custGeom>
              <a:avLst/>
              <a:gdLst>
                <a:gd name="T0" fmla="*/ 624 w 1597"/>
                <a:gd name="T1" fmla="*/ 0 h 1536"/>
                <a:gd name="T2" fmla="*/ 0 w 1597"/>
                <a:gd name="T3" fmla="*/ 1536 h 1536"/>
                <a:gd name="T4" fmla="*/ 1597 w 1597"/>
                <a:gd name="T5" fmla="*/ 973 h 1536"/>
                <a:gd name="T6" fmla="*/ 624 w 1597"/>
                <a:gd name="T7" fmla="*/ 0 h 1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7"/>
                <a:gd name="T13" fmla="*/ 0 h 1536"/>
                <a:gd name="T14" fmla="*/ 1597 w 1597"/>
                <a:gd name="T15" fmla="*/ 1536 h 1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7" h="1536">
                  <a:moveTo>
                    <a:pt x="624" y="0"/>
                  </a:moveTo>
                  <a:lnTo>
                    <a:pt x="0" y="1536"/>
                  </a:lnTo>
                  <a:lnTo>
                    <a:pt x="1597" y="973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FFF00">
                <a:alpha val="49019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9366" name="Text Box 44"/>
            <p:cNvSpPr txBox="1">
              <a:spLocks noChangeArrowheads="1"/>
            </p:cNvSpPr>
            <p:nvPr/>
          </p:nvSpPr>
          <p:spPr bwMode="auto">
            <a:xfrm>
              <a:off x="1500" y="3648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400" b="1" baseline="-25000">
                  <a:solidFill>
                    <a:srgbClr val="000000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99367" name="Oval 45"/>
            <p:cNvSpPr>
              <a:spLocks noChangeArrowheads="1"/>
            </p:cNvSpPr>
            <p:nvPr/>
          </p:nvSpPr>
          <p:spPr bwMode="auto">
            <a:xfrm flipH="1">
              <a:off x="1536" y="3675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5105400" y="3733800"/>
            <a:ext cx="3657600" cy="3048000"/>
            <a:chOff x="3216" y="2352"/>
            <a:chExt cx="2304" cy="1920"/>
          </a:xfrm>
        </p:grpSpPr>
        <p:sp>
          <p:nvSpPr>
            <p:cNvPr id="99344" name="Text Box 47"/>
            <p:cNvSpPr txBox="1">
              <a:spLocks noChangeArrowheads="1"/>
            </p:cNvSpPr>
            <p:nvPr/>
          </p:nvSpPr>
          <p:spPr bwMode="auto">
            <a:xfrm>
              <a:off x="3408" y="3984"/>
              <a:ext cx="10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charset="0"/>
                </a:rPr>
                <a:t>convergence</a:t>
              </a:r>
            </a:p>
          </p:txBody>
        </p:sp>
        <p:grpSp>
          <p:nvGrpSpPr>
            <p:cNvPr id="99345" name="Group 48"/>
            <p:cNvGrpSpPr>
              <a:grpSpLocks/>
            </p:cNvGrpSpPr>
            <p:nvPr/>
          </p:nvGrpSpPr>
          <p:grpSpPr bwMode="auto">
            <a:xfrm>
              <a:off x="3238" y="4049"/>
              <a:ext cx="1836" cy="31"/>
              <a:chOff x="476" y="3583"/>
              <a:chExt cx="4640" cy="64"/>
            </a:xfrm>
          </p:grpSpPr>
          <p:sp>
            <p:nvSpPr>
              <p:cNvPr id="99356" name="Line 49"/>
              <p:cNvSpPr>
                <a:spLocks noChangeShapeType="1"/>
              </p:cNvSpPr>
              <p:nvPr/>
            </p:nvSpPr>
            <p:spPr bwMode="auto">
              <a:xfrm>
                <a:off x="476" y="3612"/>
                <a:ext cx="4587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7" name="Freeform 50"/>
              <p:cNvSpPr>
                <a:spLocks/>
              </p:cNvSpPr>
              <p:nvPr/>
            </p:nvSpPr>
            <p:spPr bwMode="auto">
              <a:xfrm>
                <a:off x="5052" y="3583"/>
                <a:ext cx="64" cy="64"/>
              </a:xfrm>
              <a:custGeom>
                <a:avLst/>
                <a:gdLst>
                  <a:gd name="T0" fmla="*/ 0 w 64"/>
                  <a:gd name="T1" fmla="*/ 64 h 64"/>
                  <a:gd name="T2" fmla="*/ 64 w 64"/>
                  <a:gd name="T3" fmla="*/ 35 h 64"/>
                  <a:gd name="T4" fmla="*/ 0 w 64"/>
                  <a:gd name="T5" fmla="*/ 0 h 64"/>
                  <a:gd name="T6" fmla="*/ 0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0" y="64"/>
                    </a:moveTo>
                    <a:lnTo>
                      <a:pt x="64" y="35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346" name="Group 51"/>
            <p:cNvGrpSpPr>
              <a:grpSpLocks/>
            </p:cNvGrpSpPr>
            <p:nvPr/>
          </p:nvGrpSpPr>
          <p:grpSpPr bwMode="auto">
            <a:xfrm>
              <a:off x="3216" y="2352"/>
              <a:ext cx="52" cy="1704"/>
              <a:chOff x="446" y="1336"/>
              <a:chExt cx="64" cy="2276"/>
            </a:xfrm>
          </p:grpSpPr>
          <p:sp>
            <p:nvSpPr>
              <p:cNvPr id="99354" name="Line 52"/>
              <p:cNvSpPr>
                <a:spLocks noChangeShapeType="1"/>
              </p:cNvSpPr>
              <p:nvPr/>
            </p:nvSpPr>
            <p:spPr bwMode="auto">
              <a:xfrm flipV="1">
                <a:off x="476" y="1383"/>
                <a:ext cx="1" cy="222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5" name="Freeform 53"/>
              <p:cNvSpPr>
                <a:spLocks/>
              </p:cNvSpPr>
              <p:nvPr/>
            </p:nvSpPr>
            <p:spPr bwMode="auto">
              <a:xfrm>
                <a:off x="446" y="1336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30 w 64"/>
                  <a:gd name="T3" fmla="*/ 0 h 64"/>
                  <a:gd name="T4" fmla="*/ 0 w 64"/>
                  <a:gd name="T5" fmla="*/ 64 h 64"/>
                  <a:gd name="T6" fmla="*/ 64 w 6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64" y="64"/>
                    </a:moveTo>
                    <a:lnTo>
                      <a:pt x="30" y="0"/>
                    </a:lnTo>
                    <a:lnTo>
                      <a:pt x="0" y="64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47" name="Line 54"/>
            <p:cNvSpPr>
              <a:spLocks noChangeShapeType="1"/>
            </p:cNvSpPr>
            <p:nvPr/>
          </p:nvSpPr>
          <p:spPr bwMode="auto">
            <a:xfrm flipV="1">
              <a:off x="3238" y="2572"/>
              <a:ext cx="153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48" name="Line 55"/>
            <p:cNvSpPr>
              <a:spLocks noChangeShapeType="1"/>
            </p:cNvSpPr>
            <p:nvPr/>
          </p:nvSpPr>
          <p:spPr bwMode="auto">
            <a:xfrm>
              <a:off x="3238" y="2572"/>
              <a:ext cx="1469" cy="1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9349" name="Line 56"/>
            <p:cNvSpPr>
              <a:spLocks noChangeShapeType="1"/>
            </p:cNvSpPr>
            <p:nvPr/>
          </p:nvSpPr>
          <p:spPr bwMode="auto">
            <a:xfrm flipV="1">
              <a:off x="3264" y="3360"/>
              <a:ext cx="2256" cy="672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50" name="Line 57"/>
            <p:cNvSpPr>
              <a:spLocks noChangeShapeType="1"/>
            </p:cNvSpPr>
            <p:nvPr/>
          </p:nvSpPr>
          <p:spPr bwMode="auto">
            <a:xfrm flipV="1">
              <a:off x="3840" y="2976"/>
              <a:ext cx="1152" cy="110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51" name="Text Box 58"/>
            <p:cNvSpPr txBox="1">
              <a:spLocks noChangeArrowheads="1"/>
            </p:cNvSpPr>
            <p:nvPr/>
          </p:nvSpPr>
          <p:spPr bwMode="auto">
            <a:xfrm>
              <a:off x="4092" y="374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400" b="1" baseline="-25000">
                  <a:solidFill>
                    <a:srgbClr val="000000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99352" name="Freeform 59"/>
            <p:cNvSpPr>
              <a:spLocks/>
            </p:cNvSpPr>
            <p:nvPr/>
          </p:nvSpPr>
          <p:spPr bwMode="auto">
            <a:xfrm>
              <a:off x="4152" y="3098"/>
              <a:ext cx="1010" cy="670"/>
            </a:xfrm>
            <a:custGeom>
              <a:avLst/>
              <a:gdLst>
                <a:gd name="T0" fmla="*/ 728 w 1010"/>
                <a:gd name="T1" fmla="*/ 0 h 670"/>
                <a:gd name="T2" fmla="*/ 0 w 1010"/>
                <a:gd name="T3" fmla="*/ 670 h 670"/>
                <a:gd name="T4" fmla="*/ 1010 w 1010"/>
                <a:gd name="T5" fmla="*/ 351 h 670"/>
                <a:gd name="T6" fmla="*/ 728 w 1010"/>
                <a:gd name="T7" fmla="*/ 0 h 6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0"/>
                <a:gd name="T13" fmla="*/ 0 h 670"/>
                <a:gd name="T14" fmla="*/ 1010 w 1010"/>
                <a:gd name="T15" fmla="*/ 670 h 6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0" h="670">
                  <a:moveTo>
                    <a:pt x="728" y="0"/>
                  </a:moveTo>
                  <a:lnTo>
                    <a:pt x="0" y="670"/>
                  </a:lnTo>
                  <a:lnTo>
                    <a:pt x="1010" y="351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0000">
                <a:alpha val="52156"/>
              </a:srgbClr>
            </a:solidFill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9353" name="Oval 60"/>
            <p:cNvSpPr>
              <a:spLocks noChangeArrowheads="1"/>
            </p:cNvSpPr>
            <p:nvPr/>
          </p:nvSpPr>
          <p:spPr bwMode="auto">
            <a:xfrm flipH="1">
              <a:off x="4128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99343" name="Object 2"/>
          <p:cNvGraphicFramePr>
            <a:graphicFrameLocks noChangeAspect="1"/>
          </p:cNvGraphicFramePr>
          <p:nvPr/>
        </p:nvGraphicFramePr>
        <p:xfrm>
          <a:off x="5599113" y="0"/>
          <a:ext cx="35448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5" name="Equation" r:id="rId4" imgW="2717800" imgH="482600" progId="Equation.3">
                  <p:embed/>
                </p:oleObj>
              </mc:Choice>
              <mc:Fallback>
                <p:oleObj name="Equation" r:id="rId4" imgW="2717800" imgH="482600" progId="Equation.3">
                  <p:embed/>
                  <p:pic>
                    <p:nvPicPr>
                      <p:cNvPr id="993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0"/>
                        <a:ext cx="3544887" cy="636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E02AB-89AE-D745-8262-DC48EAA11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5802E-658D-BD4C-8FD8-2A032DC3E1C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441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1312863" y="4073525"/>
            <a:ext cx="5956300" cy="2370138"/>
            <a:chOff x="816" y="2704"/>
            <a:chExt cx="3752" cy="1493"/>
          </a:xfrm>
        </p:grpSpPr>
        <p:grpSp>
          <p:nvGrpSpPr>
            <p:cNvPr id="132110" name="Group 3"/>
            <p:cNvGrpSpPr>
              <a:grpSpLocks/>
            </p:cNvGrpSpPr>
            <p:nvPr/>
          </p:nvGrpSpPr>
          <p:grpSpPr bwMode="auto">
            <a:xfrm>
              <a:off x="1448" y="2950"/>
              <a:ext cx="2362" cy="897"/>
              <a:chOff x="1448" y="1096"/>
              <a:chExt cx="2362" cy="897"/>
            </a:xfrm>
          </p:grpSpPr>
          <p:sp>
            <p:nvSpPr>
              <p:cNvPr id="132112" name="Rectangle 4"/>
              <p:cNvSpPr>
                <a:spLocks noChangeArrowheads="1"/>
              </p:cNvSpPr>
              <p:nvPr/>
            </p:nvSpPr>
            <p:spPr bwMode="auto">
              <a:xfrm>
                <a:off x="1448" y="1096"/>
                <a:ext cx="1384" cy="472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2113" name="Text Box 5"/>
              <p:cNvSpPr txBox="1">
                <a:spLocks noChangeArrowheads="1"/>
              </p:cNvSpPr>
              <p:nvPr/>
            </p:nvSpPr>
            <p:spPr bwMode="auto">
              <a:xfrm>
                <a:off x="3014" y="1756"/>
                <a:ext cx="796" cy="237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ahoma" charset="0"/>
                    <a:ea typeface="ＭＳ Ｐゴシック" charset="-128"/>
                    <a:cs typeface="+mn-cs"/>
                  </a:rPr>
                  <a:t>queue size</a:t>
                </a:r>
              </a:p>
            </p:txBody>
          </p:sp>
          <p:sp>
            <p:nvSpPr>
              <p:cNvPr id="132114" name="Line 6"/>
              <p:cNvSpPr>
                <a:spLocks noChangeShapeType="1"/>
              </p:cNvSpPr>
              <p:nvPr/>
            </p:nvSpPr>
            <p:spPr bwMode="auto">
              <a:xfrm flipH="1" flipV="1">
                <a:off x="2832" y="1568"/>
                <a:ext cx="184" cy="184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2111" name="Rectangle 7"/>
            <p:cNvSpPr>
              <a:spLocks noChangeArrowheads="1"/>
            </p:cNvSpPr>
            <p:nvPr/>
          </p:nvSpPr>
          <p:spPr bwMode="auto">
            <a:xfrm>
              <a:off x="816" y="2704"/>
              <a:ext cx="3752" cy="1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for every RTT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{   if W – W/RTT RTT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min</a:t>
              </a:r>
              <a:r>
                <a:rPr kumimoji="0" lang="en-US" altLang="zh-CN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宋体" charset="-122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&lt;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  <a:ea typeface="ＭＳ Ｐゴシック" charset="-128"/>
                  <a:cs typeface="+mn-cs"/>
                </a:rPr>
                <a:t>a  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then W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++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    if W – W/RTT RTT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min</a:t>
              </a:r>
              <a:r>
                <a:rPr kumimoji="0" lang="en-US" altLang="zh-CN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宋体" charset="-122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&gt;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  <a:ea typeface="ＭＳ Ｐゴシック" charset="-128"/>
                  <a:cs typeface="+mn-cs"/>
                </a:rPr>
                <a:t>a  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then W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--   }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for every loss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onsole" charset="0"/>
                  <a:ea typeface="ＭＳ Ｐゴシック" charset="-128"/>
                  <a:cs typeface="+mn-cs"/>
                </a:rPr>
                <a:t>	W := W/2</a:t>
              </a:r>
            </a:p>
          </p:txBody>
        </p:sp>
      </p:grpSp>
      <p:sp>
        <p:nvSpPr>
          <p:cNvPr id="1320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TCP/Vegas CA algorithm</a:t>
            </a:r>
            <a:endParaRPr lang="en-US" altLang="en-US" i="1">
              <a:latin typeface="Times New Roman" charset="0"/>
            </a:endParaRPr>
          </a:p>
        </p:txBody>
      </p:sp>
      <p:sp>
        <p:nvSpPr>
          <p:cNvPr id="132100" name="Rectangle 9"/>
          <p:cNvSpPr>
            <a:spLocks noChangeArrowheads="1"/>
          </p:cNvSpPr>
          <p:nvPr/>
        </p:nvSpPr>
        <p:spPr bwMode="auto">
          <a:xfrm>
            <a:off x="2981325" y="3309938"/>
            <a:ext cx="285750" cy="204787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SS</a:t>
            </a:r>
          </a:p>
        </p:txBody>
      </p:sp>
      <p:sp>
        <p:nvSpPr>
          <p:cNvPr id="132101" name="Freeform 10"/>
          <p:cNvSpPr>
            <a:spLocks/>
          </p:cNvSpPr>
          <p:nvPr/>
        </p:nvSpPr>
        <p:spPr bwMode="auto">
          <a:xfrm>
            <a:off x="2981325" y="2754313"/>
            <a:ext cx="323850" cy="509587"/>
          </a:xfrm>
          <a:custGeom>
            <a:avLst/>
            <a:gdLst>
              <a:gd name="T0" fmla="*/ 0 w 165"/>
              <a:gd name="T1" fmla="*/ 2147483646 h 543"/>
              <a:gd name="T2" fmla="*/ 2147483646 w 165"/>
              <a:gd name="T3" fmla="*/ 2147483646 h 543"/>
              <a:gd name="T4" fmla="*/ 2147483646 w 165"/>
              <a:gd name="T5" fmla="*/ 2147483646 h 543"/>
              <a:gd name="T6" fmla="*/ 2147483646 w 165"/>
              <a:gd name="T7" fmla="*/ 2147483646 h 543"/>
              <a:gd name="T8" fmla="*/ 2147483646 w 165"/>
              <a:gd name="T9" fmla="*/ 2147483646 h 543"/>
              <a:gd name="T10" fmla="*/ 2147483646 w 165"/>
              <a:gd name="T11" fmla="*/ 2147483646 h 543"/>
              <a:gd name="T12" fmla="*/ 2147483646 w 165"/>
              <a:gd name="T13" fmla="*/ 0 h 5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5"/>
              <a:gd name="T22" fmla="*/ 0 h 543"/>
              <a:gd name="T23" fmla="*/ 165 w 165"/>
              <a:gd name="T24" fmla="*/ 543 h 5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5" h="543">
                <a:moveTo>
                  <a:pt x="0" y="543"/>
                </a:moveTo>
                <a:cubicBezTo>
                  <a:pt x="24" y="536"/>
                  <a:pt x="49" y="530"/>
                  <a:pt x="65" y="519"/>
                </a:cubicBezTo>
                <a:cubicBezTo>
                  <a:pt x="81" y="508"/>
                  <a:pt x="89" y="493"/>
                  <a:pt x="97" y="478"/>
                </a:cubicBezTo>
                <a:cubicBezTo>
                  <a:pt x="105" y="463"/>
                  <a:pt x="105" y="465"/>
                  <a:pt x="113" y="430"/>
                </a:cubicBezTo>
                <a:cubicBezTo>
                  <a:pt x="121" y="395"/>
                  <a:pt x="138" y="320"/>
                  <a:pt x="146" y="267"/>
                </a:cubicBezTo>
                <a:cubicBezTo>
                  <a:pt x="154" y="214"/>
                  <a:pt x="159" y="157"/>
                  <a:pt x="162" y="113"/>
                </a:cubicBezTo>
                <a:cubicBezTo>
                  <a:pt x="165" y="69"/>
                  <a:pt x="162" y="19"/>
                  <a:pt x="162" y="0"/>
                </a:cubicBezTo>
              </a:path>
            </a:pathLst>
          </a:cu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2102" name="Text Box 11"/>
          <p:cNvSpPr txBox="1">
            <a:spLocks noChangeArrowheads="1"/>
          </p:cNvSpPr>
          <p:nvPr/>
        </p:nvSpPr>
        <p:spPr bwMode="auto">
          <a:xfrm>
            <a:off x="7591425" y="31464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132103" name="Text Box 12"/>
          <p:cNvSpPr txBox="1">
            <a:spLocks noChangeArrowheads="1"/>
          </p:cNvSpPr>
          <p:nvPr/>
        </p:nvSpPr>
        <p:spPr bwMode="auto">
          <a:xfrm>
            <a:off x="2962275" y="1406525"/>
            <a:ext cx="954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window</a:t>
            </a:r>
          </a:p>
        </p:txBody>
      </p:sp>
      <p:sp>
        <p:nvSpPr>
          <p:cNvPr id="132104" name="Rectangle 13"/>
          <p:cNvSpPr>
            <a:spLocks noChangeArrowheads="1"/>
          </p:cNvSpPr>
          <p:nvPr/>
        </p:nvSpPr>
        <p:spPr bwMode="auto">
          <a:xfrm>
            <a:off x="3294063" y="3309938"/>
            <a:ext cx="3605212" cy="20478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132105" name="Text Box 14"/>
          <p:cNvSpPr txBox="1">
            <a:spLocks noChangeArrowheads="1"/>
          </p:cNvSpPr>
          <p:nvPr/>
        </p:nvSpPr>
        <p:spPr bwMode="auto">
          <a:xfrm>
            <a:off x="4014788" y="3287713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CA</a:t>
            </a:r>
          </a:p>
        </p:txBody>
      </p:sp>
      <p:sp>
        <p:nvSpPr>
          <p:cNvPr id="132106" name="Line 15"/>
          <p:cNvSpPr>
            <a:spLocks noChangeShapeType="1"/>
          </p:cNvSpPr>
          <p:nvPr/>
        </p:nvSpPr>
        <p:spPr bwMode="auto">
          <a:xfrm flipV="1">
            <a:off x="2981325" y="1771650"/>
            <a:ext cx="0" cy="14843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2107" name="Line 16"/>
          <p:cNvSpPr>
            <a:spLocks noChangeShapeType="1"/>
          </p:cNvSpPr>
          <p:nvPr/>
        </p:nvSpPr>
        <p:spPr bwMode="auto">
          <a:xfrm>
            <a:off x="2981325" y="3263900"/>
            <a:ext cx="45815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2108" name="Freeform 17"/>
          <p:cNvSpPr>
            <a:spLocks/>
          </p:cNvSpPr>
          <p:nvPr/>
        </p:nvSpPr>
        <p:spPr bwMode="auto">
          <a:xfrm>
            <a:off x="3311525" y="2336800"/>
            <a:ext cx="3529013" cy="420688"/>
          </a:xfrm>
          <a:custGeom>
            <a:avLst/>
            <a:gdLst>
              <a:gd name="T0" fmla="*/ 0 w 3704"/>
              <a:gd name="T1" fmla="*/ 2147483646 h 448"/>
              <a:gd name="T2" fmla="*/ 2147483646 w 3704"/>
              <a:gd name="T3" fmla="*/ 2147483646 h 448"/>
              <a:gd name="T4" fmla="*/ 2147483646 w 3704"/>
              <a:gd name="T5" fmla="*/ 2147483646 h 448"/>
              <a:gd name="T6" fmla="*/ 2147483646 w 3704"/>
              <a:gd name="T7" fmla="*/ 2147483646 h 448"/>
              <a:gd name="T8" fmla="*/ 2147483646 w 3704"/>
              <a:gd name="T9" fmla="*/ 2147483646 h 448"/>
              <a:gd name="T10" fmla="*/ 2147483646 w 3704"/>
              <a:gd name="T11" fmla="*/ 2147483646 h 448"/>
              <a:gd name="T12" fmla="*/ 2147483646 w 3704"/>
              <a:gd name="T13" fmla="*/ 2147483646 h 448"/>
              <a:gd name="T14" fmla="*/ 2147483646 w 3704"/>
              <a:gd name="T15" fmla="*/ 2147483646 h 448"/>
              <a:gd name="T16" fmla="*/ 2147483646 w 3704"/>
              <a:gd name="T17" fmla="*/ 2147483646 h 448"/>
              <a:gd name="T18" fmla="*/ 2147483646 w 3704"/>
              <a:gd name="T19" fmla="*/ 2147483646 h 448"/>
              <a:gd name="T20" fmla="*/ 2147483646 w 3704"/>
              <a:gd name="T21" fmla="*/ 2147483646 h 448"/>
              <a:gd name="T22" fmla="*/ 2147483646 w 3704"/>
              <a:gd name="T23" fmla="*/ 2147483646 h 4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04"/>
              <a:gd name="T37" fmla="*/ 0 h 448"/>
              <a:gd name="T38" fmla="*/ 3704 w 3704"/>
              <a:gd name="T39" fmla="*/ 448 h 4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04" h="448">
                <a:moveTo>
                  <a:pt x="0" y="448"/>
                </a:moveTo>
                <a:cubicBezTo>
                  <a:pt x="189" y="272"/>
                  <a:pt x="379" y="96"/>
                  <a:pt x="488" y="48"/>
                </a:cubicBezTo>
                <a:cubicBezTo>
                  <a:pt x="597" y="0"/>
                  <a:pt x="609" y="112"/>
                  <a:pt x="656" y="160"/>
                </a:cubicBezTo>
                <a:cubicBezTo>
                  <a:pt x="703" y="208"/>
                  <a:pt x="711" y="339"/>
                  <a:pt x="768" y="336"/>
                </a:cubicBezTo>
                <a:cubicBezTo>
                  <a:pt x="825" y="333"/>
                  <a:pt x="933" y="159"/>
                  <a:pt x="1000" y="144"/>
                </a:cubicBezTo>
                <a:cubicBezTo>
                  <a:pt x="1067" y="129"/>
                  <a:pt x="1119" y="241"/>
                  <a:pt x="1168" y="248"/>
                </a:cubicBezTo>
                <a:cubicBezTo>
                  <a:pt x="1217" y="255"/>
                  <a:pt x="1252" y="188"/>
                  <a:pt x="1296" y="184"/>
                </a:cubicBezTo>
                <a:cubicBezTo>
                  <a:pt x="1340" y="180"/>
                  <a:pt x="1385" y="223"/>
                  <a:pt x="1432" y="224"/>
                </a:cubicBezTo>
                <a:cubicBezTo>
                  <a:pt x="1479" y="225"/>
                  <a:pt x="1507" y="195"/>
                  <a:pt x="1576" y="192"/>
                </a:cubicBezTo>
                <a:cubicBezTo>
                  <a:pt x="1645" y="189"/>
                  <a:pt x="1760" y="209"/>
                  <a:pt x="1848" y="208"/>
                </a:cubicBezTo>
                <a:cubicBezTo>
                  <a:pt x="1936" y="207"/>
                  <a:pt x="1795" y="192"/>
                  <a:pt x="2104" y="184"/>
                </a:cubicBezTo>
                <a:cubicBezTo>
                  <a:pt x="2413" y="176"/>
                  <a:pt x="3437" y="164"/>
                  <a:pt x="3704" y="160"/>
                </a:cubicBezTo>
              </a:path>
            </a:pathLst>
          </a:cu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2109" name="Rectangle 18"/>
          <p:cNvSpPr>
            <a:spLocks noChangeArrowheads="1"/>
          </p:cNvSpPr>
          <p:nvPr/>
        </p:nvSpPr>
        <p:spPr bwMode="auto">
          <a:xfrm>
            <a:off x="400050" y="1806575"/>
            <a:ext cx="22463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maintain a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constant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 number of packets in the bottleneck buffer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90F2E-3DAA-F04D-B5DC-E915ADDBD0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6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If two flows, one TCP Vegas and one TCP </a:t>
            </a:r>
            <a:r>
              <a:rPr lang="en-US" dirty="0" err="1"/>
              <a:t>reno</a:t>
            </a:r>
            <a:r>
              <a:rPr lang="en-US" dirty="0"/>
              <a:t> run together, how may bandwidth partitioned among them?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Issues that limit Vegas deployment?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EC7CE-C2FE-774C-BA96-42E11A18E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46FDF-B669-4F40-BE94-20D212A2A5A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411163" y="265113"/>
            <a:ext cx="8555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TCP/Reno Full </a:t>
            </a:r>
            <a:r>
              <a:rPr lang="en-US" altLang="en-US" sz="4000" u="sng" dirty="0" err="1">
                <a:solidFill>
                  <a:srgbClr val="3333CC"/>
                </a:solidFill>
              </a:rPr>
              <a:t>Alg</a:t>
            </a:r>
            <a:endParaRPr lang="en-US" altLang="en-US" sz="4000" u="sng" dirty="0">
              <a:solidFill>
                <a:srgbClr val="3333CC"/>
              </a:solidFill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82613" y="1249363"/>
            <a:ext cx="7931150" cy="5476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87388" y="1333500"/>
            <a:ext cx="77597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Initially:</a:t>
            </a:r>
            <a:endParaRPr lang="en-US" altLang="en-US" sz="20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cwnd = 1;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ssthresh = infinite (</a:t>
            </a:r>
            <a:r>
              <a:rPr lang="en-US" altLang="zh-CN" sz="2000">
                <a:solidFill>
                  <a:srgbClr val="000000"/>
                </a:solidFill>
                <a:ea typeface="宋体" charset="-122"/>
              </a:rPr>
              <a:t>e.g., </a:t>
            </a:r>
            <a:r>
              <a:rPr lang="en-US" altLang="en-US" sz="2000">
                <a:solidFill>
                  <a:srgbClr val="000000"/>
                </a:solidFill>
              </a:rPr>
              <a:t>64K);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For each newly ACKed segment:</a:t>
            </a:r>
            <a:endParaRPr lang="en-US" altLang="en-US" sz="20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if (cwnd &lt; ssthresh)         </a:t>
            </a:r>
            <a:r>
              <a:rPr lang="en-US" altLang="en-US" sz="2000">
                <a:solidFill>
                  <a:srgbClr val="FF0000"/>
                </a:solidFill>
              </a:rPr>
              <a:t>// slow start: MI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	    cwnd = cwnd + 1;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else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                                        </a:t>
            </a:r>
            <a:r>
              <a:rPr lang="en-US" altLang="en-US" sz="2000">
                <a:solidFill>
                  <a:srgbClr val="FF0000"/>
                </a:solidFill>
              </a:rPr>
              <a:t>// congestion avoidance; AI</a:t>
            </a:r>
            <a:br>
              <a:rPr lang="en-US" altLang="en-US" sz="2000">
                <a:solidFill>
                  <a:srgbClr val="FF0000"/>
                </a:solidFill>
              </a:rPr>
            </a:br>
            <a:r>
              <a:rPr lang="en-US" altLang="en-US" sz="2000">
                <a:solidFill>
                  <a:srgbClr val="000000"/>
                </a:solidFill>
              </a:rPr>
              <a:t>    cwnd += 1/cwnd;</a:t>
            </a:r>
            <a:endParaRPr lang="en-US" altLang="en-US" sz="1800" b="1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Triple-duplicate ACKs: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                                            </a:t>
            </a:r>
            <a:r>
              <a:rPr lang="en-US" altLang="en-US" sz="2000">
                <a:solidFill>
                  <a:srgbClr val="FF0000"/>
                </a:solidFill>
              </a:rPr>
              <a:t>// MD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cwnd = ssthresh = cwnd/2;</a:t>
            </a:r>
            <a:endParaRPr lang="en-US" altLang="en-US" sz="1800" b="1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Timeout: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ssthresh = cwnd/2;         // </a:t>
            </a:r>
            <a:r>
              <a:rPr lang="en-US" altLang="en-US" sz="2000">
                <a:solidFill>
                  <a:srgbClr val="FF0000"/>
                </a:solidFill>
              </a:rPr>
              <a:t>reset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	cwnd = 1;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(if already timed out, double timeout value; this is called exponential backoff)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9D592-6264-6149-B2F3-E0BD7B292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5802E-658D-BD4C-8FD8-2A032DC3E1C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32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33400" y="150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u="sng" dirty="0">
                <a:solidFill>
                  <a:srgbClr val="3333CC"/>
                </a:solidFill>
              </a:rPr>
              <a:t>TCP/Reno: Big Picture 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1295400" y="2446338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1295400" y="4732338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8394700" y="4576763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41325" y="2370138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cwnd</a:t>
            </a:r>
          </a:p>
        </p:txBody>
      </p:sp>
      <p:sp>
        <p:nvSpPr>
          <p:cNvPr id="95239" name="Line 8"/>
          <p:cNvSpPr>
            <a:spLocks noChangeShapeType="1"/>
          </p:cNvSpPr>
          <p:nvPr/>
        </p:nvSpPr>
        <p:spPr bwMode="auto">
          <a:xfrm flipH="1">
            <a:off x="2322513" y="2727325"/>
            <a:ext cx="17462" cy="1023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Line 9"/>
          <p:cNvSpPr>
            <a:spLocks noChangeShapeType="1"/>
          </p:cNvSpPr>
          <p:nvPr/>
        </p:nvSpPr>
        <p:spPr bwMode="auto">
          <a:xfrm flipV="1">
            <a:off x="2346325" y="3360738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Line 10"/>
          <p:cNvSpPr>
            <a:spLocks noChangeShapeType="1"/>
          </p:cNvSpPr>
          <p:nvPr/>
        </p:nvSpPr>
        <p:spPr bwMode="auto">
          <a:xfrm>
            <a:off x="3500438" y="3371850"/>
            <a:ext cx="0" cy="730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Line 11"/>
          <p:cNvSpPr>
            <a:spLocks noChangeShapeType="1"/>
          </p:cNvSpPr>
          <p:nvPr/>
        </p:nvSpPr>
        <p:spPr bwMode="auto">
          <a:xfrm flipV="1">
            <a:off x="3500438" y="3327400"/>
            <a:ext cx="2362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2"/>
          <p:cNvSpPr>
            <a:spLocks noChangeArrowheads="1"/>
          </p:cNvSpPr>
          <p:nvPr/>
        </p:nvSpPr>
        <p:spPr bwMode="auto">
          <a:xfrm>
            <a:off x="1440310" y="4779963"/>
            <a:ext cx="564257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slow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start</a:t>
            </a:r>
            <a:br>
              <a:rPr lang="en-US" alt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(MI)</a:t>
            </a:r>
          </a:p>
        </p:txBody>
      </p:sp>
      <p:sp>
        <p:nvSpPr>
          <p:cNvPr id="95244" name="Rectangle 13"/>
          <p:cNvSpPr>
            <a:spLocks noChangeArrowheads="1"/>
          </p:cNvSpPr>
          <p:nvPr/>
        </p:nvSpPr>
        <p:spPr bwMode="auto">
          <a:xfrm>
            <a:off x="2369815" y="4776788"/>
            <a:ext cx="1051570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congestion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avoidance</a:t>
            </a:r>
            <a:br>
              <a:rPr lang="en-US" alt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(AIMD)</a:t>
            </a:r>
            <a:br>
              <a:rPr lang="en-US" altLang="en-US" sz="1400" dirty="0">
                <a:solidFill>
                  <a:srgbClr val="000000"/>
                </a:solidFill>
                <a:latin typeface="Arial" charset="0"/>
              </a:rPr>
            </a:b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45" name="Line 14"/>
          <p:cNvSpPr>
            <a:spLocks noChangeShapeType="1"/>
          </p:cNvSpPr>
          <p:nvPr/>
        </p:nvSpPr>
        <p:spPr bwMode="auto">
          <a:xfrm>
            <a:off x="5851525" y="3338513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Line 15"/>
          <p:cNvSpPr>
            <a:spLocks noChangeShapeType="1"/>
          </p:cNvSpPr>
          <p:nvPr/>
        </p:nvSpPr>
        <p:spPr bwMode="auto">
          <a:xfrm flipV="1">
            <a:off x="5872163" y="3719513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Line 16"/>
          <p:cNvSpPr>
            <a:spLocks noChangeShapeType="1"/>
          </p:cNvSpPr>
          <p:nvPr/>
        </p:nvSpPr>
        <p:spPr bwMode="auto">
          <a:xfrm>
            <a:off x="1289050" y="3735388"/>
            <a:ext cx="10461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8" name="Line 17"/>
          <p:cNvSpPr>
            <a:spLocks noChangeShapeType="1"/>
          </p:cNvSpPr>
          <p:nvPr/>
        </p:nvSpPr>
        <p:spPr bwMode="auto">
          <a:xfrm flipV="1">
            <a:off x="3097213" y="4075113"/>
            <a:ext cx="374650" cy="111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9" name="Rectangle 18"/>
          <p:cNvSpPr>
            <a:spLocks noChangeArrowheads="1"/>
          </p:cNvSpPr>
          <p:nvPr/>
        </p:nvSpPr>
        <p:spPr bwMode="auto">
          <a:xfrm>
            <a:off x="3324225" y="2982913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TD</a:t>
            </a:r>
          </a:p>
        </p:txBody>
      </p:sp>
      <p:sp>
        <p:nvSpPr>
          <p:cNvPr id="95250" name="Text Box 19"/>
          <p:cNvSpPr txBox="1">
            <a:spLocks noChangeArrowheads="1"/>
          </p:cNvSpPr>
          <p:nvPr/>
        </p:nvSpPr>
        <p:spPr bwMode="auto">
          <a:xfrm>
            <a:off x="376238" y="6073775"/>
            <a:ext cx="3054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charset="0"/>
              </a:rPr>
              <a:t>TD: Triple duplicate acknowledgements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charset="0"/>
              </a:rPr>
              <a:t>TO: Timeout</a:t>
            </a:r>
          </a:p>
        </p:txBody>
      </p:sp>
      <p:sp>
        <p:nvSpPr>
          <p:cNvPr id="95251" name="Line 20"/>
          <p:cNvSpPr>
            <a:spLocks noChangeShapeType="1"/>
          </p:cNvSpPr>
          <p:nvPr/>
        </p:nvSpPr>
        <p:spPr bwMode="auto">
          <a:xfrm flipV="1">
            <a:off x="5462588" y="4095750"/>
            <a:ext cx="374650" cy="111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2" name="Rectangle 21"/>
          <p:cNvSpPr>
            <a:spLocks noChangeArrowheads="1"/>
          </p:cNvSpPr>
          <p:nvPr/>
        </p:nvSpPr>
        <p:spPr bwMode="auto">
          <a:xfrm>
            <a:off x="6770688" y="3344863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TO</a:t>
            </a:r>
          </a:p>
        </p:txBody>
      </p:sp>
      <p:sp>
        <p:nvSpPr>
          <p:cNvPr id="95253" name="Arc 22"/>
          <p:cNvSpPr>
            <a:spLocks/>
          </p:cNvSpPr>
          <p:nvPr/>
        </p:nvSpPr>
        <p:spPr bwMode="auto">
          <a:xfrm>
            <a:off x="6989763" y="4243388"/>
            <a:ext cx="288925" cy="485775"/>
          </a:xfrm>
          <a:custGeom>
            <a:avLst/>
            <a:gdLst>
              <a:gd name="T0" fmla="*/ 2147483646 w 21600"/>
              <a:gd name="T1" fmla="*/ 0 h 21747"/>
              <a:gd name="T2" fmla="*/ 0 w 21600"/>
              <a:gd name="T3" fmla="*/ 2147483646 h 21747"/>
              <a:gd name="T4" fmla="*/ 0 w 21600"/>
              <a:gd name="T5" fmla="*/ 2147483646 h 21747"/>
              <a:gd name="T6" fmla="*/ 0 60000 65536"/>
              <a:gd name="T7" fmla="*/ 0 60000 65536"/>
              <a:gd name="T8" fmla="*/ 0 60000 65536"/>
              <a:gd name="T9" fmla="*/ 0 w 21600"/>
              <a:gd name="T10" fmla="*/ 0 h 21747"/>
              <a:gd name="T11" fmla="*/ 21600 w 21600"/>
              <a:gd name="T12" fmla="*/ 21747 h 217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47" fill="none" extrusionOk="0">
                <a:moveTo>
                  <a:pt x="21599" y="-1"/>
                </a:moveTo>
                <a:cubicBezTo>
                  <a:pt x="21599" y="48"/>
                  <a:pt x="21600" y="97"/>
                  <a:pt x="21600" y="147"/>
                </a:cubicBezTo>
                <a:cubicBezTo>
                  <a:pt x="21600" y="12076"/>
                  <a:pt x="11929" y="21746"/>
                  <a:pt x="0" y="21747"/>
                </a:cubicBezTo>
              </a:path>
              <a:path w="21600" h="21747" stroke="0" extrusionOk="0">
                <a:moveTo>
                  <a:pt x="21599" y="-1"/>
                </a:moveTo>
                <a:cubicBezTo>
                  <a:pt x="21599" y="48"/>
                  <a:pt x="21600" y="97"/>
                  <a:pt x="21600" y="147"/>
                </a:cubicBezTo>
                <a:cubicBezTo>
                  <a:pt x="21600" y="12076"/>
                  <a:pt x="11929" y="21746"/>
                  <a:pt x="0" y="21747"/>
                </a:cubicBezTo>
                <a:lnTo>
                  <a:pt x="0" y="147"/>
                </a:lnTo>
                <a:lnTo>
                  <a:pt x="21599" y="-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Line 23"/>
          <p:cNvSpPr>
            <a:spLocks noChangeShapeType="1"/>
          </p:cNvSpPr>
          <p:nvPr/>
        </p:nvSpPr>
        <p:spPr bwMode="auto">
          <a:xfrm flipV="1">
            <a:off x="6694488" y="4237038"/>
            <a:ext cx="374650" cy="111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5" name="Line 24"/>
          <p:cNvSpPr>
            <a:spLocks noChangeShapeType="1"/>
          </p:cNvSpPr>
          <p:nvPr/>
        </p:nvSpPr>
        <p:spPr bwMode="auto">
          <a:xfrm flipV="1">
            <a:off x="7258050" y="38608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Text Box 25"/>
          <p:cNvSpPr txBox="1">
            <a:spLocks noChangeArrowheads="1"/>
          </p:cNvSpPr>
          <p:nvPr/>
        </p:nvSpPr>
        <p:spPr bwMode="auto">
          <a:xfrm>
            <a:off x="1352550" y="3508375"/>
            <a:ext cx="67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</a:rPr>
              <a:t>ssthresh</a:t>
            </a:r>
          </a:p>
        </p:txBody>
      </p:sp>
      <p:sp>
        <p:nvSpPr>
          <p:cNvPr id="95257" name="Text Box 26"/>
          <p:cNvSpPr txBox="1">
            <a:spLocks noChangeArrowheads="1"/>
          </p:cNvSpPr>
          <p:nvPr/>
        </p:nvSpPr>
        <p:spPr bwMode="auto">
          <a:xfrm>
            <a:off x="2871788" y="3827463"/>
            <a:ext cx="674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</a:rPr>
              <a:t>ssthresh</a:t>
            </a:r>
          </a:p>
        </p:txBody>
      </p:sp>
      <p:sp>
        <p:nvSpPr>
          <p:cNvPr id="95258" name="Text Box 27"/>
          <p:cNvSpPr txBox="1">
            <a:spLocks noChangeArrowheads="1"/>
          </p:cNvSpPr>
          <p:nvPr/>
        </p:nvSpPr>
        <p:spPr bwMode="auto">
          <a:xfrm>
            <a:off x="5238750" y="3848100"/>
            <a:ext cx="67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</a:rPr>
              <a:t>ssthresh</a:t>
            </a:r>
          </a:p>
        </p:txBody>
      </p:sp>
      <p:sp>
        <p:nvSpPr>
          <p:cNvPr id="95259" name="Text Box 28"/>
          <p:cNvSpPr txBox="1">
            <a:spLocks noChangeArrowheads="1"/>
          </p:cNvSpPr>
          <p:nvPr/>
        </p:nvSpPr>
        <p:spPr bwMode="auto">
          <a:xfrm>
            <a:off x="6383338" y="3989388"/>
            <a:ext cx="674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</a:rPr>
              <a:t>ssthresh</a:t>
            </a:r>
          </a:p>
        </p:txBody>
      </p:sp>
      <p:sp>
        <p:nvSpPr>
          <p:cNvPr id="95260" name="Line 29"/>
          <p:cNvSpPr>
            <a:spLocks noChangeShapeType="1"/>
          </p:cNvSpPr>
          <p:nvPr/>
        </p:nvSpPr>
        <p:spPr bwMode="auto">
          <a:xfrm>
            <a:off x="6996113" y="3744913"/>
            <a:ext cx="0" cy="993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1" name="Rectangle 30"/>
          <p:cNvSpPr>
            <a:spLocks noChangeArrowheads="1"/>
          </p:cNvSpPr>
          <p:nvPr/>
        </p:nvSpPr>
        <p:spPr bwMode="auto">
          <a:xfrm>
            <a:off x="4333875" y="4784725"/>
            <a:ext cx="104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congestion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avoidance</a:t>
            </a:r>
          </a:p>
        </p:txBody>
      </p:sp>
      <p:sp>
        <p:nvSpPr>
          <p:cNvPr id="95262" name="Rectangle 31"/>
          <p:cNvSpPr>
            <a:spLocks noChangeArrowheads="1"/>
          </p:cNvSpPr>
          <p:nvPr/>
        </p:nvSpPr>
        <p:spPr bwMode="auto">
          <a:xfrm>
            <a:off x="5624513" y="3003550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TD</a:t>
            </a:r>
          </a:p>
        </p:txBody>
      </p:sp>
      <p:sp>
        <p:nvSpPr>
          <p:cNvPr id="95263" name="Rectangle 32"/>
          <p:cNvSpPr>
            <a:spLocks noChangeArrowheads="1"/>
          </p:cNvSpPr>
          <p:nvPr/>
        </p:nvSpPr>
        <p:spPr bwMode="auto">
          <a:xfrm>
            <a:off x="5818188" y="4784725"/>
            <a:ext cx="104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congestion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avoidance</a:t>
            </a:r>
          </a:p>
        </p:txBody>
      </p:sp>
      <p:sp>
        <p:nvSpPr>
          <p:cNvPr id="95264" name="Rectangle 33"/>
          <p:cNvSpPr>
            <a:spLocks noChangeArrowheads="1"/>
          </p:cNvSpPr>
          <p:nvPr/>
        </p:nvSpPr>
        <p:spPr bwMode="auto">
          <a:xfrm>
            <a:off x="6859588" y="4789488"/>
            <a:ext cx="588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slow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start</a:t>
            </a:r>
          </a:p>
        </p:txBody>
      </p:sp>
      <p:sp>
        <p:nvSpPr>
          <p:cNvPr id="95265" name="Rectangle 34"/>
          <p:cNvSpPr>
            <a:spLocks noChangeArrowheads="1"/>
          </p:cNvSpPr>
          <p:nvPr/>
        </p:nvSpPr>
        <p:spPr bwMode="auto">
          <a:xfrm>
            <a:off x="7381875" y="4792663"/>
            <a:ext cx="104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congestion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avoidance</a:t>
            </a:r>
          </a:p>
        </p:txBody>
      </p:sp>
      <p:sp>
        <p:nvSpPr>
          <p:cNvPr id="95266" name="Rectangle 35"/>
          <p:cNvSpPr>
            <a:spLocks noChangeArrowheads="1"/>
          </p:cNvSpPr>
          <p:nvPr/>
        </p:nvSpPr>
        <p:spPr bwMode="auto">
          <a:xfrm>
            <a:off x="2138363" y="2422525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TD</a:t>
            </a:r>
          </a:p>
        </p:txBody>
      </p:sp>
      <p:sp>
        <p:nvSpPr>
          <p:cNvPr id="95267" name="Line 38"/>
          <p:cNvSpPr>
            <a:spLocks noChangeShapeType="1"/>
          </p:cNvSpPr>
          <p:nvPr/>
        </p:nvSpPr>
        <p:spPr bwMode="auto">
          <a:xfrm flipV="1">
            <a:off x="1289050" y="4654550"/>
            <a:ext cx="29210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8" name="Line 39"/>
          <p:cNvSpPr>
            <a:spLocks noChangeShapeType="1"/>
          </p:cNvSpPr>
          <p:nvPr/>
        </p:nvSpPr>
        <p:spPr bwMode="auto">
          <a:xfrm flipV="1">
            <a:off x="1590675" y="4479925"/>
            <a:ext cx="2381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9" name="Line 40"/>
          <p:cNvSpPr>
            <a:spLocks noChangeShapeType="1"/>
          </p:cNvSpPr>
          <p:nvPr/>
        </p:nvSpPr>
        <p:spPr bwMode="auto">
          <a:xfrm flipV="1">
            <a:off x="1847850" y="4105275"/>
            <a:ext cx="21907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0" name="Line 41"/>
          <p:cNvSpPr>
            <a:spLocks noChangeShapeType="1"/>
          </p:cNvSpPr>
          <p:nvPr/>
        </p:nvSpPr>
        <p:spPr bwMode="auto">
          <a:xfrm flipV="1">
            <a:off x="2066925" y="2774950"/>
            <a:ext cx="242888" cy="131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FE766-C72B-A643-AB70-7959B4032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8B519-DFB0-D54C-80E2-1AB8C9EFABE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71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Outline</a:t>
            </a:r>
            <a:endParaRPr kumimoji="0" lang="en-US" altLang="en-US" sz="4000" b="0" i="0" u="sng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Admin and recap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Transport congestion control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what is congestion (cost of congestion)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basic congestion control alg.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TCP/Reno congestion control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design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charset="0"/>
                <a:ea typeface="宋体" charset="-122"/>
                <a:cs typeface="+mn-cs"/>
              </a:rPr>
              <a:t>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4BDA3-0A27-F24D-97A6-9A4EC1880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8B519-DFB0-D54C-80E2-1AB8C9EFAB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55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/>
              <a:t>To understand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the throughput of TCP/Reno as a function of RTT (RTT), loss rate (p) and packet size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the underlying queue dynamics</a:t>
            </a:r>
          </a:p>
          <a:p>
            <a:endParaRPr lang="en-US" altLang="en-US" dirty="0"/>
          </a:p>
          <a:p>
            <a:pPr>
              <a:buFont typeface="Wingdings" pitchFamily="2" charset="2"/>
              <a:buChar char="q"/>
            </a:pPr>
            <a:r>
              <a:rPr lang="en-US" altLang="en-US" dirty="0"/>
              <a:t>We will analyze TCP/Reno under two different setups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FE7A61-8515-B846-8F32-0F4B52430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EDB5E-D4AF-A243-8F3E-F9F4C01DE2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57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TCP/Reno Throughput Analysis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57188" y="1492250"/>
            <a:ext cx="80772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Given mean packet loss rate p, mean round-trip time RTT, packet size 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Consider only the congestion avoidance mode (long flows such as large files)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Assume no timeout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Assume mean window size is W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 segments, each with S bytes sent in one RTT: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90738" y="5549900"/>
            <a:ext cx="4421187" cy="809625"/>
            <a:chOff x="1097" y="3564"/>
            <a:chExt cx="2785" cy="510"/>
          </a:xfrm>
        </p:grpSpPr>
        <p:sp>
          <p:nvSpPr>
            <p:cNvPr id="105477" name="Text Box 11"/>
            <p:cNvSpPr txBox="1">
              <a:spLocks noChangeArrowheads="1"/>
            </p:cNvSpPr>
            <p:nvPr/>
          </p:nvSpPr>
          <p:spPr bwMode="auto">
            <a:xfrm>
              <a:off x="1097" y="3671"/>
              <a:ext cx="11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Throughput =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78" name="Text Box 12"/>
            <p:cNvSpPr txBox="1">
              <a:spLocks noChangeArrowheads="1"/>
            </p:cNvSpPr>
            <p:nvPr/>
          </p:nvSpPr>
          <p:spPr bwMode="auto">
            <a:xfrm>
              <a:off x="2268" y="3575"/>
              <a:ext cx="6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W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m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 * S</a:t>
              </a: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 </a:t>
              </a:r>
            </a:p>
          </p:txBody>
        </p:sp>
        <p:sp>
          <p:nvSpPr>
            <p:cNvPr id="105479" name="Text Box 13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RTT</a:t>
              </a:r>
              <a:r>
                <a:rPr kumimoji="0" lang="en-US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rPr>
                <a:t> </a:t>
              </a:r>
            </a:p>
          </p:txBody>
        </p:sp>
        <p:sp>
          <p:nvSpPr>
            <p:cNvPr id="105480" name="Text Box 14"/>
            <p:cNvSpPr txBox="1">
              <a:spLocks noChangeArrowheads="1"/>
            </p:cNvSpPr>
            <p:nvPr/>
          </p:nvSpPr>
          <p:spPr bwMode="auto">
            <a:xfrm>
              <a:off x="2956" y="3695"/>
              <a:ext cx="8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bytes/sec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1" name="Line 15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482" name="Rectangle 16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8AF1F-6FF5-614B-923D-ADD2188FB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8B519-DFB0-D54C-80E2-1AB8C9EFAB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9973</TotalTime>
  <Words>1934</Words>
  <Application>Microsoft Macintosh PowerPoint</Application>
  <PresentationFormat>On-screen Show (4:3)</PresentationFormat>
  <Paragraphs>489</Paragraphs>
  <Slides>41</Slides>
  <Notes>33</Notes>
  <HiddenSlides>3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1" baseType="lpstr">
      <vt:lpstr>굴림</vt:lpstr>
      <vt:lpstr>ＭＳ Ｐゴシック</vt:lpstr>
      <vt:lpstr>宋体</vt:lpstr>
      <vt:lpstr>ZapfDingbats</vt:lpstr>
      <vt:lpstr>Arial</vt:lpstr>
      <vt:lpstr>Calibri</vt:lpstr>
      <vt:lpstr>Cambria Math</vt:lpstr>
      <vt:lpstr>Century Gothic</vt:lpstr>
      <vt:lpstr>Comic Sans MS</vt:lpstr>
      <vt:lpstr>Courier New</vt:lpstr>
      <vt:lpstr>Lucida Console</vt:lpstr>
      <vt:lpstr>Lucida Grande</vt:lpstr>
      <vt:lpstr>Symbol</vt:lpstr>
      <vt:lpstr>Tahoma</vt:lpstr>
      <vt:lpstr>Times New Roman</vt:lpstr>
      <vt:lpstr>Wingdings</vt:lpstr>
      <vt:lpstr>Default Design</vt:lpstr>
      <vt:lpstr>7_Default Design</vt:lpstr>
      <vt:lpstr>2_Default Design</vt:lpstr>
      <vt:lpstr>Equation</vt:lpstr>
      <vt:lpstr>Network Transport Layer: Network Resource Allocation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</vt:lpstr>
      <vt:lpstr>PowerPoint Presentation</vt:lpstr>
      <vt:lpstr>PowerPoint Presentation</vt:lpstr>
      <vt:lpstr>PowerPoint Presentation</vt:lpstr>
      <vt:lpstr>Exercise: Application of Analysis</vt:lpstr>
      <vt:lpstr>PowerPoint Presentation</vt:lpstr>
      <vt:lpstr>PowerPoint Presentation</vt:lpstr>
      <vt:lpstr>A Puzzle: cwnd and Rate  of a TCP Session</vt:lpstr>
      <vt:lpstr>PowerPoint Presentation</vt:lpstr>
      <vt:lpstr>Extreme: Zero Buffer</vt:lpstr>
      <vt:lpstr>Design</vt:lpstr>
      <vt:lpstr>PowerPoint Presentation</vt:lpstr>
      <vt:lpstr>PowerPoint Presentation</vt:lpstr>
      <vt:lpstr>TCP Cubic</vt:lpstr>
      <vt:lpstr>TCP Cubic Goals</vt:lpstr>
      <vt:lpstr>TCP BIC Algorithm</vt:lpstr>
      <vt:lpstr>TCP BIC Algorithm: Issues</vt:lpstr>
      <vt:lpstr>TCP BIC Algorithm</vt:lpstr>
      <vt:lpstr>TCP BIC Algorithm</vt:lpstr>
      <vt:lpstr>TCP BIC Algorithm: Probe</vt:lpstr>
      <vt:lpstr>TCP BIC - Summary</vt:lpstr>
      <vt:lpstr>TCP BIC in Action</vt:lpstr>
      <vt:lpstr>TCP BIC Analysis</vt:lpstr>
      <vt:lpstr>Cubic High-Level Structure</vt:lpstr>
      <vt:lpstr>The Cubic function</vt:lpstr>
      <vt:lpstr>PowerPoint Presentation</vt:lpstr>
      <vt:lpstr>PowerPoint Presentation</vt:lpstr>
      <vt:lpstr>TCP/Vegas (Brakmo &amp; Peterson 1994)</vt:lpstr>
      <vt:lpstr>TCP/Vegas: Key Question</vt:lpstr>
      <vt:lpstr>Recall: Little’s Law</vt:lpstr>
      <vt:lpstr>Estimating Number  of Packets in the Queue</vt:lpstr>
      <vt:lpstr>TCP/Vegas CA algorithm</vt:lpstr>
      <vt:lpstr>TCP/Vegas CA algorithm</vt:lpstr>
      <vt:lpstr>Discussions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Overview</dc:title>
  <dc:creator>Yang Richard Yang</dc:creator>
  <cp:lastModifiedBy>Qiao Xiang</cp:lastModifiedBy>
  <cp:revision>374</cp:revision>
  <cp:lastPrinted>2017-11-13T17:35:28Z</cp:lastPrinted>
  <dcterms:created xsi:type="dcterms:W3CDTF">1999-10-08T19:08:27Z</dcterms:created>
  <dcterms:modified xsi:type="dcterms:W3CDTF">2025-11-12T10:18:23Z</dcterms:modified>
</cp:coreProperties>
</file>