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434" r:id="rId2"/>
    <p:sldMasterId id="2147486530" r:id="rId3"/>
    <p:sldMasterId id="2147486542" r:id="rId4"/>
    <p:sldMasterId id="2147486590" r:id="rId5"/>
    <p:sldMasterId id="2147486615" r:id="rId6"/>
  </p:sldMasterIdLst>
  <p:notesMasterIdLst>
    <p:notesMasterId r:id="rId40"/>
  </p:notesMasterIdLst>
  <p:handoutMasterIdLst>
    <p:handoutMasterId r:id="rId41"/>
  </p:handoutMasterIdLst>
  <p:sldIdLst>
    <p:sldId id="659" r:id="rId7"/>
    <p:sldId id="653" r:id="rId8"/>
    <p:sldId id="968" r:id="rId9"/>
    <p:sldId id="969" r:id="rId10"/>
    <p:sldId id="732" r:id="rId11"/>
    <p:sldId id="978" r:id="rId12"/>
    <p:sldId id="979" r:id="rId13"/>
    <p:sldId id="652" r:id="rId14"/>
    <p:sldId id="683" r:id="rId15"/>
    <p:sldId id="988" r:id="rId16"/>
    <p:sldId id="292" r:id="rId17"/>
    <p:sldId id="2233" r:id="rId18"/>
    <p:sldId id="980" r:id="rId19"/>
    <p:sldId id="685" r:id="rId20"/>
    <p:sldId id="986" r:id="rId21"/>
    <p:sldId id="981" r:id="rId22"/>
    <p:sldId id="982" r:id="rId23"/>
    <p:sldId id="983" r:id="rId24"/>
    <p:sldId id="984" r:id="rId25"/>
    <p:sldId id="985" r:id="rId26"/>
    <p:sldId id="697" r:id="rId27"/>
    <p:sldId id="987" r:id="rId28"/>
    <p:sldId id="735" r:id="rId29"/>
    <p:sldId id="736" r:id="rId30"/>
    <p:sldId id="737" r:id="rId31"/>
    <p:sldId id="739" r:id="rId32"/>
    <p:sldId id="740" r:id="rId33"/>
    <p:sldId id="741" r:id="rId34"/>
    <p:sldId id="995" r:id="rId35"/>
    <p:sldId id="743" r:id="rId36"/>
    <p:sldId id="996" r:id="rId37"/>
    <p:sldId id="745" r:id="rId38"/>
    <p:sldId id="746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FFF00"/>
    <a:srgbClr val="DDDDDD"/>
    <a:srgbClr val="FFCCFF"/>
    <a:srgbClr val="FF99CC"/>
    <a:srgbClr val="CCFFFF"/>
    <a:srgbClr val="FF0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0"/>
    <p:restoredTop sz="96363"/>
  </p:normalViewPr>
  <p:slideViewPr>
    <p:cSldViewPr snapToGrid="0">
      <p:cViewPr varScale="1">
        <p:scale>
          <a:sx n="137" d="100"/>
          <a:sy n="137" d="100"/>
        </p:scale>
        <p:origin x="5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B772FFF-56AC-6848-BA9A-1781F1C59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9521AF4-B8E3-2845-8E78-2606D55F2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63561C-AB04-144F-B059-39AAB3E9A95A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10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FBE2D6E-9513-F34D-B403-6C523FCB6143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2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52475"/>
            <a:ext cx="4721225" cy="3541713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Scaling</a:t>
            </a:r>
          </a:p>
          <a:p>
            <a:r>
              <a:rPr lang="en-US" altLang="x-none" dirty="0">
                <a:ea typeface="ＭＳ Ｐゴシック" charset="-128"/>
              </a:rPr>
              <a:t>Robustness</a:t>
            </a:r>
          </a:p>
          <a:p>
            <a:r>
              <a:rPr lang="en-US" altLang="x-none" dirty="0">
                <a:ea typeface="ＭＳ Ｐゴシック" charset="-128"/>
              </a:rPr>
              <a:t>Decentralization</a:t>
            </a:r>
          </a:p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16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24F184D-1A82-574E-A96E-0D80A1BA6DD3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64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34FB14C-9556-284B-95AC-9D8CCB98219A}" type="slidenum">
              <a:rPr lang="en-US" altLang="en-US" sz="1200">
                <a:solidFill>
                  <a:srgbClr val="000000"/>
                </a:solidFill>
              </a:rPr>
              <a:pPr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98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14797CF-FE91-7D4C-BE1A-B867034A6256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05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B7CF621E-DAC3-8949-B1F7-0DF1EE1E7E11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0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1B8FA41-DE53-9944-915B-2CF1393E1F7D}" type="slidenum">
              <a:rPr lang="en-US" altLang="en-US" sz="1200">
                <a:solidFill>
                  <a:srgbClr val="000000"/>
                </a:solidFill>
              </a:rPr>
              <a:pPr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8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08415B0E-9944-0343-A439-16536042B433}" type="slidenum">
              <a:rPr lang="en-US" altLang="en-US" sz="1200">
                <a:solidFill>
                  <a:srgbClr val="000000"/>
                </a:solidFill>
              </a:rPr>
              <a:pPr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4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063E9D3F-DF4D-0649-8D42-FDB1AA586C7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90F2BD6E-D1D4-D64A-9748-287577B1826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5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B24E165-6551-6E4E-9EDF-0C3B649EF1D2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126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D0DA2017-7679-A346-82D5-778CECD3A29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84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E8AB5BB2-D2A6-6E4D-AA56-EAD3793442AA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3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34FB14C-9556-284B-95AC-9D8CCB98219A}" type="slidenum">
              <a:rPr lang="en-US" altLang="en-US" sz="1200">
                <a:solidFill>
                  <a:srgbClr val="000000"/>
                </a:solidFill>
              </a:rPr>
              <a:pPr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43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D567E5AE-5961-B94C-90C3-71CA8BEA5164}" type="slidenum">
              <a:rPr lang="en-US" altLang="en-US" sz="120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84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5F7FB3D-F40F-9447-88A9-264BB1FA4C37}" type="slidenum">
              <a:rPr lang="en-US" altLang="en-US" sz="1300">
                <a:solidFill>
                  <a:srgbClr val="000000"/>
                </a:solidFill>
              </a:rPr>
              <a:pPr/>
              <a:t>24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3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49BD04-84EE-0E49-A5C4-9E70340BFE09}" type="slidenum">
              <a:rPr lang="en-US" altLang="en-US" sz="1300">
                <a:solidFill>
                  <a:srgbClr val="000000"/>
                </a:solidFill>
              </a:rPr>
              <a:pPr/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75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26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63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800C65E7-333E-494E-82F1-57E9BFF4567F}" type="slidenum">
              <a:rPr lang="en-US" altLang="en-US" sz="1200">
                <a:solidFill>
                  <a:srgbClr val="000000"/>
                </a:solidFill>
              </a:rPr>
              <a:pPr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6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0E0C61A9-DE68-194E-9C87-F0518A4FC8A5}" type="slidenum">
              <a:rPr lang="en-US" altLang="en-US" sz="1200">
                <a:solidFill>
                  <a:srgbClr val="000000"/>
                </a:solidFill>
              </a:rPr>
              <a:pPr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70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29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4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558A3C4-0FDA-AE48-90EE-47B80E047686}" type="slidenum">
              <a:rPr lang="en-US" altLang="en-US" sz="1300">
                <a:solidFill>
                  <a:srgbClr val="000000"/>
                </a:solidFill>
              </a:rPr>
              <a:pPr/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36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7CC3F2C-5311-CE4E-8D75-93666F0BC6D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017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31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522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89470C0B-B50A-1E42-8B2B-7DACA9417D8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19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F98EDC57-8E67-B349-806B-BE1DD6C56BA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9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47D1E2-485D-F848-8872-BFE8D1D2741A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The second two enforce consistency across scenarios</a:t>
            </a:r>
          </a:p>
        </p:txBody>
      </p:sp>
    </p:spTree>
    <p:extLst>
      <p:ext uri="{BB962C8B-B14F-4D97-AF65-F5344CB8AC3E}">
        <p14:creationId xmlns:p14="http://schemas.microsoft.com/office/powerpoint/2010/main" val="45893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D88BBF-2330-7946-9DEA-91488009849E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5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23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F350208-A964-6941-8C49-FFE797BED543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6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14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EC1427-F8C6-E547-B732-CABA65C9583A}" type="slidenum">
              <a:rPr lang="en-US" altLang="en-US" sz="1300">
                <a:solidFill>
                  <a:srgbClr val="000000"/>
                </a:solidFill>
              </a:rPr>
              <a:pPr/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46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24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76774A9-6105-DE48-A077-6A2C7928265B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2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5477-570A-574E-BFD8-3C04BAEC8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6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88E1-3493-094B-BBE0-33571CF5A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52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6EF2-2073-9B4C-969F-2FC55B7D8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5C837-7DCC-BB4C-860A-05134F7BC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97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C249-6955-F842-A7C8-5E9AF37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2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098BB-90A3-AB41-B2D0-2BD7F834B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6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0421-196E-8743-A09E-B90835362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8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0EF7-73B5-804A-9519-1EFC842E6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02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F375A-7789-014E-9FCC-403830B04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185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3265-C4E5-9849-808A-4F94997A3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5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9CA9-9795-2149-8821-BD32B8E19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64D8F-4295-8242-A77D-B1CA32EE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3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449B-0124-B649-9989-87E4A28CC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12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E866-9258-1849-9196-E99C1DE86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378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6086D-2936-1D4B-945D-022DB0BA2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8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AC1DB-9995-0848-874A-E9EA7110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44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6598F-A427-AD40-9B56-2131A960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38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6114C-E8A7-DA4A-AA0F-845DA97FF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65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D0AA7-2BB1-D544-AE89-73F1C9398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13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A5C27-C57B-B646-8C1E-F00B103C5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472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8D0B3-9CBA-6048-9458-9B54CAEFE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89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2C26A-E955-2A47-B9DE-5B0FAC6C1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1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A5C9-A8EF-A349-ADE4-D1809ABD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64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956A0-86B0-AD46-AABB-A7C816AA5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78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B6115-4B9B-564A-805E-8758FC54F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41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ACDAB-00D7-344E-B9DF-FBA0829A2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549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331CB-E84B-0E4C-8CC5-DFAF011D1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56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3408B-7900-FC4B-BD72-36040FD982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13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02347-CDA6-574D-B403-36BF32827D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28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4E864-80E4-EB4D-9F7B-425E69AE6F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0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0FEA3-0CE1-1440-A34F-FBA574C263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64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58E7-B42F-CB41-BB34-1CBF4256AC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1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BA8F6-F958-3D4A-9A28-942348EDAA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914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3236B-93AC-334D-B2DC-16D8302F8B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94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8FA4C-44B9-1941-9504-05623CDAE7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69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1DFBB-360D-4241-81CF-92E89BE9A7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E87D8-9014-504E-86AD-E6ED472683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51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0D48B-45A7-DC49-ADCE-D4FA1D0D5D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2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07658-B878-A343-92D3-0368298DE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89F1B-7E6C-7A49-BAC1-E640164C8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C813F-428E-AA40-952D-BCD9D2D1B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505A6-EDD7-B041-A4AE-5F91ED566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DF850-F40B-9D4F-B4D3-521ACFEA8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C4A-3D24-BF4E-AD68-38F839912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68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4CCD9-39D7-5541-B14F-D9481BE42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FF833-8FE5-DB46-9EBD-C475FE817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C58CC-83D3-504A-A366-E3F8EFD21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4460A-2250-B54B-BABA-045BA03B6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5898A-9E5C-2949-BBE5-FFF59B7AD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BBC52-8DD6-7E43-B4AA-FDE4E427D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BB7-4B17-6D43-89F8-9D8CCEF4EF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88F45-8E67-A041-A762-86C8FE9028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6397-7845-F84E-A717-8273779CDD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D1EEB-1870-CC4C-9AFC-9A4186EB0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866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C165B-77C3-0149-B2A8-E370F1CF8D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6C3F1-729C-614C-9A3D-B8800098AB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F3007-76A1-E64E-AAB2-9DBBF6A454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E7E80-7CA5-644C-9DA5-32F39C5E8F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6C743-D032-4446-929A-AB0CD4A6F7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15A14-04F9-994F-844B-7FFA7CA27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4CE5C-EC3A-8645-B052-CD854362F2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189E-5B48-B544-9DD9-12B6B151D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7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ADCF-D9B3-9242-B607-A3B2552A0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A836-715B-104F-9C69-7C89C2B7A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92074A-70EF-DC48-9B97-1DF5E326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1244600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517" r:id="rId4"/>
    <p:sldLayoutId id="2147486456" r:id="rId5"/>
    <p:sldLayoutId id="2147486518" r:id="rId6"/>
    <p:sldLayoutId id="2147486457" r:id="rId7"/>
    <p:sldLayoutId id="2147486458" r:id="rId8"/>
    <p:sldLayoutId id="2147486459" r:id="rId9"/>
    <p:sldLayoutId id="2147486460" r:id="rId10"/>
    <p:sldLayoutId id="21474864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F82A54-26C4-3345-A9A7-508E3D164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8134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5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  <p:sldLayoutId id="2147486503" r:id="rId9"/>
    <p:sldLayoutId id="2147486504" r:id="rId10"/>
    <p:sldLayoutId id="21474865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ea typeface="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AF0E8C5-A3A4-7A43-9A2F-5FBA791B69E9}" type="slidenum">
              <a:rPr lang="en-US" altLang="en-US" smtClean="0">
                <a:ea typeface=""/>
              </a:rPr>
              <a:pPr/>
              <a:t>‹#›</a:t>
            </a:fld>
            <a:endParaRPr lang="en-US" altLang="en-US">
              <a:ea typeface="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335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1" r:id="rId1"/>
    <p:sldLayoutId id="2147486532" r:id="rId2"/>
    <p:sldLayoutId id="2147486533" r:id="rId3"/>
    <p:sldLayoutId id="2147486534" r:id="rId4"/>
    <p:sldLayoutId id="2147486535" r:id="rId5"/>
    <p:sldLayoutId id="2147486536" r:id="rId6"/>
    <p:sldLayoutId id="2147486537" r:id="rId7"/>
    <p:sldLayoutId id="2147486538" r:id="rId8"/>
    <p:sldLayoutId id="2147486539" r:id="rId9"/>
    <p:sldLayoutId id="2147486540" r:id="rId10"/>
    <p:sldLayoutId id="21474865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3D37A63E-14DD-5A45-9700-CA25841BF112}" type="slidenum">
              <a:rPr lang="en-US" altLang="en-US" smtClean="0">
                <a:solidFill>
                  <a:srgbClr val="000000"/>
                </a:solidFill>
                <a:ea typeface="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71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196D1A-56DB-1D4B-8B6D-0A0D7131AE6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1" r:id="rId1"/>
    <p:sldLayoutId id="2147486592" r:id="rId2"/>
    <p:sldLayoutId id="2147486593" r:id="rId3"/>
    <p:sldLayoutId id="2147486594" r:id="rId4"/>
    <p:sldLayoutId id="2147486595" r:id="rId5"/>
    <p:sldLayoutId id="2147486596" r:id="rId6"/>
    <p:sldLayoutId id="2147486597" r:id="rId7"/>
    <p:sldLayoutId id="2147486598" r:id="rId8"/>
    <p:sldLayoutId id="2147486599" r:id="rId9"/>
    <p:sldLayoutId id="2147486600" r:id="rId10"/>
    <p:sldLayoutId id="21474866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B6767C61-7660-064E-8E0D-AAB8340256F3}" type="slidenum">
              <a:rPr lang="en-US" altLang="en-US" smtClean="0">
                <a:solidFill>
                  <a:srgbClr val="000000"/>
                </a:solidFill>
                <a:ea typeface="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8607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6" r:id="rId1"/>
    <p:sldLayoutId id="2147486617" r:id="rId2"/>
    <p:sldLayoutId id="2147486618" r:id="rId3"/>
    <p:sldLayoutId id="2147486619" r:id="rId4"/>
    <p:sldLayoutId id="2147486620" r:id="rId5"/>
    <p:sldLayoutId id="2147486621" r:id="rId6"/>
    <p:sldLayoutId id="2147486622" r:id="rId7"/>
    <p:sldLayoutId id="2147486623" r:id="rId8"/>
    <p:sldLayoutId id="2147486624" r:id="rId9"/>
    <p:sldLayoutId id="2147486625" r:id="rId10"/>
    <p:sldLayoutId id="21474866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em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wmf"/><Relationship Id="rId1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8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20542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Network Layer: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Over</a:t>
            </a:r>
            <a:r>
              <a:rPr lang="en-US" altLang="zh-CN" sz="2800" dirty="0">
                <a:ea typeface="ＭＳ Ｐゴシック" charset="-128"/>
              </a:rPr>
              <a:t>view</a:t>
            </a:r>
            <a:r>
              <a:rPr lang="en-US" altLang="en-US" sz="2800" dirty="0">
                <a:ea typeface="ＭＳ Ｐゴシック" charset="-128"/>
              </a:rPr>
              <a:t>;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Distance Vector Protocols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86930-9A6A-0C42-8A17-D7B66A73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11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zh-CN" sz="2400" kern="0" dirty="0">
                <a:ea typeface="ＭＳ Ｐゴシック" charset="-128"/>
              </a:rPr>
              <a:t>18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87E4F-B83B-A340-932A-C61E14BE284B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C978B38-6BBA-DE40-8136-39730AAF9F1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262063" y="1781175"/>
            <a:ext cx="7539037" cy="45116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163638" y="1847850"/>
            <a:ext cx="7539037" cy="45116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altLang="en-US" sz="3600" dirty="0"/>
              <a:t>Current Internet Network Layer</a:t>
            </a:r>
            <a:endParaRPr lang="en-US" altLang="en-US" dirty="0"/>
          </a:p>
        </p:txBody>
      </p:sp>
      <p:grpSp>
        <p:nvGrpSpPr>
          <p:cNvPr id="3079" name="Group 6"/>
          <p:cNvGrpSpPr>
            <a:grpSpLocks/>
          </p:cNvGrpSpPr>
          <p:nvPr/>
        </p:nvGrpSpPr>
        <p:grpSpPr bwMode="auto">
          <a:xfrm>
            <a:off x="3452813" y="4037013"/>
            <a:ext cx="1530350" cy="1343025"/>
            <a:chOff x="3996" y="2883"/>
            <a:chExt cx="646" cy="765"/>
          </a:xfrm>
        </p:grpSpPr>
        <p:sp>
          <p:nvSpPr>
            <p:cNvPr id="310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1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11" name="Text Box 9"/>
            <p:cNvSpPr txBox="1">
              <a:spLocks noChangeArrowheads="1"/>
            </p:cNvSpPr>
            <p:nvPr/>
          </p:nvSpPr>
          <p:spPr bwMode="auto">
            <a:xfrm>
              <a:off x="4011" y="3074"/>
              <a:ext cx="63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forwarding</a:t>
              </a:r>
            </a:p>
          </p:txBody>
        </p:sp>
        <p:sp>
          <p:nvSpPr>
            <p:cNvPr id="311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11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11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11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11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11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308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39005" y="1397262"/>
            <a:ext cx="7534275" cy="43815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sz="2400"/>
              <a:t>Network layer functions:</a:t>
            </a:r>
          </a:p>
        </p:txBody>
      </p:sp>
      <p:sp>
        <p:nvSpPr>
          <p:cNvPr id="3081" name="Line 17"/>
          <p:cNvSpPr>
            <a:spLocks noChangeShapeType="1"/>
          </p:cNvSpPr>
          <p:nvPr/>
        </p:nvSpPr>
        <p:spPr bwMode="auto">
          <a:xfrm flipV="1">
            <a:off x="1185863" y="5895975"/>
            <a:ext cx="7505700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082" name="Line 18"/>
          <p:cNvSpPr>
            <a:spLocks noChangeShapeType="1"/>
          </p:cNvSpPr>
          <p:nvPr/>
        </p:nvSpPr>
        <p:spPr bwMode="auto">
          <a:xfrm flipV="1">
            <a:off x="1214438" y="5429250"/>
            <a:ext cx="75279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3083" name="Group 19"/>
          <p:cNvGrpSpPr>
            <a:grpSpLocks/>
          </p:cNvGrpSpPr>
          <p:nvPr/>
        </p:nvGrpSpPr>
        <p:grpSpPr bwMode="auto">
          <a:xfrm>
            <a:off x="1265238" y="2552700"/>
            <a:ext cx="2178050" cy="979488"/>
            <a:chOff x="1175" y="1848"/>
            <a:chExt cx="1189" cy="558"/>
          </a:xfrm>
        </p:grpSpPr>
        <p:sp>
          <p:nvSpPr>
            <p:cNvPr id="3106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07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08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999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ea typeface=""/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path selection</a:t>
              </a:r>
            </a:p>
            <a:p>
              <a:pPr>
                <a:buFontTx/>
                <a:buChar char="•"/>
              </a:pPr>
              <a:r>
                <a:rPr lang="en-US" altLang="en-US" sz="1200">
                  <a:solidFill>
                    <a:srgbClr val="000000"/>
                  </a:solidFill>
                  <a:ea typeface=""/>
                </a:rPr>
                <a:t>e.g., RIP, OSPF, BGP</a:t>
              </a:r>
              <a:endParaRPr lang="en-US" altLang="en-US" sz="1400">
                <a:solidFill>
                  <a:srgbClr val="000000"/>
                </a:solidFill>
                <a:ea typeface=""/>
              </a:endParaRPr>
            </a:p>
          </p:txBody>
        </p:sp>
      </p:grpSp>
      <p:grpSp>
        <p:nvGrpSpPr>
          <p:cNvPr id="3084" name="Group 24"/>
          <p:cNvGrpSpPr>
            <a:grpSpLocks/>
          </p:cNvGrpSpPr>
          <p:nvPr/>
        </p:nvGrpSpPr>
        <p:grpSpPr bwMode="auto">
          <a:xfrm>
            <a:off x="5303838" y="4030663"/>
            <a:ext cx="3087687" cy="1306512"/>
            <a:chOff x="102" y="1272"/>
            <a:chExt cx="1890" cy="744"/>
          </a:xfrm>
        </p:grpSpPr>
        <p:sp>
          <p:nvSpPr>
            <p:cNvPr id="3103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04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05" name="Text Box 27"/>
            <p:cNvSpPr txBox="1">
              <a:spLocks noChangeArrowheads="1"/>
            </p:cNvSpPr>
            <p:nvPr/>
          </p:nvSpPr>
          <p:spPr bwMode="auto">
            <a:xfrm>
              <a:off x="116" y="1335"/>
              <a:ext cx="176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en-US" sz="1400">
                  <a:solidFill>
                    <a:srgbClr val="FF0000"/>
                  </a:solidFill>
                  <a:ea typeface=""/>
                </a:rPr>
                <a:t>Network layer protocol (e.g., IP)</a:t>
              </a:r>
            </a:p>
            <a:p>
              <a:pPr>
                <a:buFontTx/>
                <a:buChar char="•"/>
              </a:pPr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packet format</a:t>
              </a:r>
            </a:p>
            <a:p>
              <a:pPr>
                <a:buFontTx/>
                <a:buChar char="•"/>
              </a:pPr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packet handling conventions</a:t>
              </a:r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</p:grpSp>
      <p:grpSp>
        <p:nvGrpSpPr>
          <p:cNvPr id="3085" name="Group 28"/>
          <p:cNvGrpSpPr>
            <a:grpSpLocks/>
          </p:cNvGrpSpPr>
          <p:nvPr/>
        </p:nvGrpSpPr>
        <p:grpSpPr bwMode="auto">
          <a:xfrm>
            <a:off x="3857625" y="2540000"/>
            <a:ext cx="2028825" cy="979488"/>
            <a:chOff x="72" y="1146"/>
            <a:chExt cx="1260" cy="558"/>
          </a:xfrm>
        </p:grpSpPr>
        <p:sp>
          <p:nvSpPr>
            <p:cNvPr id="3100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01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102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en-US" sz="1400">
                  <a:solidFill>
                    <a:srgbClr val="FF0000"/>
                  </a:solidFill>
                  <a:ea typeface=""/>
                </a:rPr>
                <a:t>Control protocols</a:t>
              </a:r>
            </a:p>
            <a:p>
              <a:pPr>
                <a:buFontTx/>
                <a:buChar char="•"/>
              </a:pPr>
              <a:r>
                <a:rPr lang="en-US" altLang="en-US" sz="1400">
                  <a:solidFill>
                    <a:srgbClr val="000000"/>
                  </a:solidFill>
                  <a:ea typeface=""/>
                </a:rPr>
                <a:t>error reporting</a:t>
              </a:r>
              <a:r>
                <a:rPr lang="en-US" altLang="zh-CN" sz="1400">
                  <a:solidFill>
                    <a:srgbClr val="000000"/>
                  </a:solidFill>
                  <a:ea typeface="宋体" charset="-122"/>
                </a:rPr>
                <a:t> </a:t>
              </a:r>
              <a:br>
                <a:rPr lang="en-US" altLang="zh-CN" sz="140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en-US" sz="1400">
                  <a:solidFill>
                    <a:srgbClr val="000000"/>
                  </a:solidFill>
                  <a:ea typeface=""/>
                </a:rPr>
                <a:t>e.g. ICMP</a:t>
              </a:r>
            </a:p>
          </p:txBody>
        </p:sp>
      </p:grpSp>
      <p:sp>
        <p:nvSpPr>
          <p:cNvPr id="3086" name="Line 32"/>
          <p:cNvSpPr>
            <a:spLocks noChangeShapeType="1"/>
          </p:cNvSpPr>
          <p:nvPr/>
        </p:nvSpPr>
        <p:spPr bwMode="auto">
          <a:xfrm flipV="1">
            <a:off x="1214438" y="2466975"/>
            <a:ext cx="75279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087" name="Text Box 33"/>
          <p:cNvSpPr txBox="1">
            <a:spLocks noChangeArrowheads="1"/>
          </p:cNvSpPr>
          <p:nvPr/>
        </p:nvSpPr>
        <p:spPr bwMode="auto">
          <a:xfrm>
            <a:off x="3468688" y="1993900"/>
            <a:ext cx="1858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ea typeface=""/>
              </a:rPr>
              <a:t>Transport layer</a:t>
            </a: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3088" name="Text Box 34"/>
          <p:cNvSpPr txBox="1">
            <a:spLocks noChangeArrowheads="1"/>
          </p:cNvSpPr>
          <p:nvPr/>
        </p:nvSpPr>
        <p:spPr bwMode="auto">
          <a:xfrm>
            <a:off x="4070350" y="5459413"/>
            <a:ext cx="1217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ea typeface=""/>
              </a:rPr>
              <a:t>Link layer</a:t>
            </a: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3089" name="Text Box 35"/>
          <p:cNvSpPr txBox="1">
            <a:spLocks noChangeArrowheads="1"/>
          </p:cNvSpPr>
          <p:nvPr/>
        </p:nvSpPr>
        <p:spPr bwMode="auto">
          <a:xfrm>
            <a:off x="3857625" y="5954713"/>
            <a:ext cx="163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ea typeface=""/>
              </a:rPr>
              <a:t>physical layer</a:t>
            </a: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3090" name="Text Box 36"/>
          <p:cNvSpPr txBox="1">
            <a:spLocks noChangeArrowheads="1"/>
          </p:cNvSpPr>
          <p:nvPr/>
        </p:nvSpPr>
        <p:spPr bwMode="auto">
          <a:xfrm>
            <a:off x="0" y="3524250"/>
            <a:ext cx="121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 sz="2000">
                <a:solidFill>
                  <a:srgbClr val="FF0000"/>
                </a:solidFill>
                <a:ea typeface=""/>
              </a:rPr>
              <a:t>Network</a:t>
            </a:r>
          </a:p>
          <a:p>
            <a:pPr algn="r"/>
            <a:r>
              <a:rPr lang="en-US" altLang="en-US" sz="2000">
                <a:solidFill>
                  <a:srgbClr val="FF0000"/>
                </a:solidFill>
                <a:ea typeface=""/>
              </a:rPr>
              <a:t>layer</a:t>
            </a:r>
            <a:endParaRPr lang="en-US" altLang="en-US" sz="1600">
              <a:solidFill>
                <a:srgbClr val="000000"/>
              </a:solidFill>
              <a:ea typeface=""/>
            </a:endParaRPr>
          </a:p>
        </p:txBody>
      </p:sp>
      <p:sp>
        <p:nvSpPr>
          <p:cNvPr id="3091" name="Line 37"/>
          <p:cNvSpPr>
            <a:spLocks noChangeShapeType="1"/>
          </p:cNvSpPr>
          <p:nvPr/>
        </p:nvSpPr>
        <p:spPr bwMode="auto">
          <a:xfrm flipV="1">
            <a:off x="1023938" y="2486025"/>
            <a:ext cx="1587" cy="825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092" name="Line 38"/>
          <p:cNvSpPr>
            <a:spLocks noChangeShapeType="1"/>
          </p:cNvSpPr>
          <p:nvPr/>
        </p:nvSpPr>
        <p:spPr bwMode="auto">
          <a:xfrm>
            <a:off x="1008063" y="4511675"/>
            <a:ext cx="1587" cy="825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3093" name="Group 39"/>
          <p:cNvGrpSpPr>
            <a:grpSpLocks/>
          </p:cNvGrpSpPr>
          <p:nvPr/>
        </p:nvGrpSpPr>
        <p:grpSpPr bwMode="auto">
          <a:xfrm>
            <a:off x="6192838" y="2527300"/>
            <a:ext cx="2089150" cy="979488"/>
            <a:chOff x="72" y="1146"/>
            <a:chExt cx="1260" cy="558"/>
          </a:xfrm>
        </p:grpSpPr>
        <p:sp>
          <p:nvSpPr>
            <p:cNvPr id="3097" name="Rectangle 40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098" name="Rectangle 41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099" name="Text Box 42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en-US" sz="1400">
                  <a:solidFill>
                    <a:srgbClr val="FF0000"/>
                  </a:solidFill>
                  <a:ea typeface=""/>
                </a:rPr>
                <a:t>Control protocols</a:t>
              </a:r>
            </a:p>
            <a:p>
              <a:r>
                <a:rPr lang="en-US" altLang="en-US" sz="1400">
                  <a:solidFill>
                    <a:srgbClr val="000000"/>
                  </a:solidFill>
                  <a:ea typeface=""/>
                </a:rPr>
                <a:t>- router “signaling”</a:t>
              </a:r>
              <a:r>
                <a:rPr lang="en-US" altLang="zh-CN" sz="1400">
                  <a:solidFill>
                    <a:srgbClr val="000000"/>
                  </a:solidFill>
                  <a:ea typeface="宋体" charset="-122"/>
                </a:rPr>
                <a:t> </a:t>
              </a:r>
              <a:br>
                <a:rPr lang="en-US" altLang="zh-CN" sz="140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1400">
                  <a:solidFill>
                    <a:srgbClr val="000000"/>
                  </a:solidFill>
                  <a:ea typeface="宋体" charset="-122"/>
                </a:rPr>
                <a:t>e.g. RSVP</a:t>
              </a:r>
              <a:endParaRPr lang="en-US" altLang="en-US" sz="1400">
                <a:solidFill>
                  <a:srgbClr val="000000"/>
                </a:solidFill>
                <a:ea typeface=""/>
              </a:endParaRPr>
            </a:p>
          </p:txBody>
        </p:sp>
      </p:grpSp>
      <p:sp>
        <p:nvSpPr>
          <p:cNvPr id="3094" name="Line 43"/>
          <p:cNvSpPr>
            <a:spLocks noChangeShapeType="1"/>
          </p:cNvSpPr>
          <p:nvPr/>
        </p:nvSpPr>
        <p:spPr bwMode="auto">
          <a:xfrm>
            <a:off x="3192463" y="3613150"/>
            <a:ext cx="404812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095" name="Line 44"/>
          <p:cNvSpPr>
            <a:spLocks noChangeShapeType="1"/>
          </p:cNvSpPr>
          <p:nvPr/>
        </p:nvSpPr>
        <p:spPr bwMode="auto">
          <a:xfrm flipH="1">
            <a:off x="4259263" y="3586163"/>
            <a:ext cx="0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096" name="Line 45"/>
          <p:cNvSpPr>
            <a:spLocks noChangeShapeType="1"/>
          </p:cNvSpPr>
          <p:nvPr/>
        </p:nvSpPr>
        <p:spPr bwMode="auto">
          <a:xfrm flipH="1">
            <a:off x="4918075" y="3556000"/>
            <a:ext cx="1454150" cy="37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9957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7"/>
          <p:cNvGrpSpPr>
            <a:grpSpLocks/>
          </p:cNvGrpSpPr>
          <p:nvPr/>
        </p:nvGrpSpPr>
        <p:grpSpPr bwMode="auto">
          <a:xfrm>
            <a:off x="7029622" y="3571627"/>
            <a:ext cx="1312020" cy="912710"/>
            <a:chOff x="7245350" y="4273550"/>
            <a:chExt cx="1181100" cy="806450"/>
          </a:xfrm>
        </p:grpSpPr>
        <p:grpSp>
          <p:nvGrpSpPr>
            <p:cNvPr id="81210" name="Group 4"/>
            <p:cNvGrpSpPr>
              <a:grpSpLocks/>
            </p:cNvGrpSpPr>
            <p:nvPr/>
          </p:nvGrpSpPr>
          <p:grpSpPr bwMode="auto">
            <a:xfrm>
              <a:off x="7245350" y="4273550"/>
              <a:ext cx="1176862" cy="733003"/>
              <a:chOff x="628" y="1878"/>
              <a:chExt cx="833" cy="499"/>
            </a:xfrm>
          </p:grpSpPr>
          <p:sp>
            <p:nvSpPr>
              <p:cNvPr id="81228" name="Oval 5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29" name="Oval 6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30" name="Oval 7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31" name="Oval 8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32" name="Oval 9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33" name="Oval 10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34" name="Oval 11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35" name="Oval 12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36" name="Oval 13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</p:grpSp>
        <p:grpSp>
          <p:nvGrpSpPr>
            <p:cNvPr id="81211" name="Group 14"/>
            <p:cNvGrpSpPr>
              <a:grpSpLocks/>
            </p:cNvGrpSpPr>
            <p:nvPr/>
          </p:nvGrpSpPr>
          <p:grpSpPr bwMode="auto">
            <a:xfrm>
              <a:off x="7245350" y="4341121"/>
              <a:ext cx="1181100" cy="738879"/>
              <a:chOff x="628" y="1876"/>
              <a:chExt cx="836" cy="503"/>
            </a:xfrm>
          </p:grpSpPr>
          <p:sp>
            <p:nvSpPr>
              <p:cNvPr id="81212" name="Arc 15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lnTo>
                      <a:pt x="0" y="14968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13" name="Arc 16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lnTo>
                      <a:pt x="-1" y="1491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14" name="Arc 17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lnTo>
                      <a:pt x="441" y="25945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15" name="Arc 18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lnTo>
                      <a:pt x="445" y="2596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16" name="Arc 19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lnTo>
                      <a:pt x="32073" y="1980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17" name="Arc 20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lnTo>
                      <a:pt x="32013" y="19848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18" name="Arc 21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19" name="Arc 22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lnTo>
                      <a:pt x="-1" y="459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0" name="Arc 23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lnTo>
                      <a:pt x="13494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1" name="Arc 24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lnTo>
                      <a:pt x="13412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2" name="Arc 25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lnTo>
                      <a:pt x="27876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3" name="Arc 26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4" name="Arc 27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lnTo>
                      <a:pt x="12768" y="4125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5" name="Arc 28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lnTo>
                      <a:pt x="12790" y="41267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6" name="Arc 29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lnTo>
                      <a:pt x="39085" y="1212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27" name="Arc 30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lnTo>
                      <a:pt x="39017" y="1220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</p:grpSp>
      </p:grpSp>
      <p:sp>
        <p:nvSpPr>
          <p:cNvPr id="80950" name="Rectangle 479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347842" cy="1143000"/>
          </a:xfrm>
        </p:spPr>
        <p:txBody>
          <a:bodyPr anchor="ctr"/>
          <a:lstStyle/>
          <a:p>
            <a:r>
              <a:rPr lang="en-US" altLang="x-none" dirty="0">
                <a:ea typeface="ＭＳ Ｐゴシック" charset="-128"/>
              </a:rPr>
              <a:t>Our Focus: Global Routing System</a:t>
            </a:r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556223" indent="-213932"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855729" indent="-171146"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198020" indent="-171146"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1540311" indent="-171146"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1882602" indent="-171146" algn="ctr" eaLnBrk="0" fontAlgn="base" hangingPunct="0">
              <a:spcBef>
                <a:spcPct val="0"/>
              </a:spcBef>
              <a:spcAft>
                <a:spcPct val="0"/>
              </a:spcAft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224894" indent="-171146" algn="ctr" eaLnBrk="0" fontAlgn="base" hangingPunct="0">
              <a:spcBef>
                <a:spcPct val="0"/>
              </a:spcBef>
              <a:spcAft>
                <a:spcPct val="0"/>
              </a:spcAft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2567185" indent="-171146" algn="ctr" eaLnBrk="0" fontAlgn="base" hangingPunct="0">
              <a:spcBef>
                <a:spcPct val="0"/>
              </a:spcBef>
              <a:spcAft>
                <a:spcPct val="0"/>
              </a:spcAft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2909476" indent="-171146" algn="ctr" eaLnBrk="0" fontAlgn="base" hangingPunct="0">
              <a:spcBef>
                <a:spcPct val="0"/>
              </a:spcBef>
              <a:spcAft>
                <a:spcPct val="0"/>
              </a:spcAft>
              <a:defRPr sz="374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E88BF4D-9FAC-8447-A26A-70BD40EEFF77}" type="slidenum">
              <a:rPr lang="en-US" altLang="x-none" sz="899">
                <a:latin typeface="Tahoma" charset="0"/>
              </a:rPr>
              <a:pPr/>
              <a:t>11</a:t>
            </a:fld>
            <a:endParaRPr lang="en-US" altLang="x-none" sz="899">
              <a:latin typeface="Tahoma" charset="0"/>
            </a:endParaRPr>
          </a:p>
        </p:txBody>
      </p:sp>
      <p:graphicFrame>
        <p:nvGraphicFramePr>
          <p:cNvPr id="80899" name="Object 498"/>
          <p:cNvGraphicFramePr>
            <a:graphicFrameLocks noChangeAspect="1"/>
          </p:cNvGraphicFramePr>
          <p:nvPr>
            <p:extLst/>
          </p:nvPr>
        </p:nvGraphicFramePr>
        <p:xfrm>
          <a:off x="1498695" y="3172318"/>
          <a:ext cx="1664983" cy="117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71" name="Photo Editor Photo" r:id="rId4" imgW="5668166" imgH="3990476" progId="MSPhotoEd.3">
                  <p:embed/>
                </p:oleObj>
              </mc:Choice>
              <mc:Fallback>
                <p:oleObj name="Photo Editor Photo" r:id="rId4" imgW="5668166" imgH="3990476" progId="MSPhotoEd.3">
                  <p:embed/>
                  <p:pic>
                    <p:nvPicPr>
                      <p:cNvPr id="80899" name="Object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95" y="3172318"/>
                        <a:ext cx="1664983" cy="117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97"/>
          <p:cNvGraphicFramePr>
            <a:graphicFrameLocks noChangeAspect="1"/>
          </p:cNvGraphicFramePr>
          <p:nvPr>
            <p:extLst/>
          </p:nvPr>
        </p:nvGraphicFramePr>
        <p:xfrm>
          <a:off x="1779164" y="1860297"/>
          <a:ext cx="1351239" cy="100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72" name="Photo Editor Photo" r:id="rId6" imgW="3761905" imgH="2790476" progId="MSPhotoEd.3">
                  <p:embed/>
                </p:oleObj>
              </mc:Choice>
              <mc:Fallback>
                <p:oleObj name="Photo Editor Photo" r:id="rId6" imgW="3761905" imgH="2790476" progId="MSPhotoEd.3">
                  <p:embed/>
                  <p:pic>
                    <p:nvPicPr>
                      <p:cNvPr id="80900" name="Object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164" y="1860297"/>
                        <a:ext cx="1351239" cy="1001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01" name="Group 3"/>
          <p:cNvGrpSpPr>
            <a:grpSpLocks/>
          </p:cNvGrpSpPr>
          <p:nvPr/>
        </p:nvGrpSpPr>
        <p:grpSpPr bwMode="auto">
          <a:xfrm>
            <a:off x="7459832" y="2152648"/>
            <a:ext cx="884188" cy="603719"/>
            <a:chOff x="1372" y="240"/>
            <a:chExt cx="836" cy="549"/>
          </a:xfrm>
        </p:grpSpPr>
        <p:grpSp>
          <p:nvGrpSpPr>
            <p:cNvPr id="81035" name="Group 4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81201" name="Oval 5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2" name="Oval 6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3" name="Oval 7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4" name="Oval 8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5" name="Oval 9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6" name="Oval 10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7" name="Oval 11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8" name="Oval 12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209" name="Oval 13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</p:grpSp>
        <p:grpSp>
          <p:nvGrpSpPr>
            <p:cNvPr id="81036" name="Group 14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81185" name="Arc 15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lnTo>
                      <a:pt x="0" y="14968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6" name="Arc 16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lnTo>
                      <a:pt x="-1" y="1491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7" name="Arc 17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lnTo>
                      <a:pt x="441" y="25945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8" name="Arc 18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lnTo>
                      <a:pt x="445" y="2596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9" name="Arc 19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lnTo>
                      <a:pt x="32073" y="1980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0" name="Arc 20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lnTo>
                      <a:pt x="32013" y="19848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1" name="Arc 21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2" name="Arc 22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lnTo>
                      <a:pt x="-1" y="459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3" name="Arc 23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lnTo>
                      <a:pt x="13494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4" name="Arc 24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lnTo>
                      <a:pt x="13412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5" name="Arc 25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lnTo>
                      <a:pt x="27876" y="-1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6" name="Arc 26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lnTo>
                      <a:pt x="27873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7" name="Arc 27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lnTo>
                      <a:pt x="12768" y="4125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8" name="Arc 28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lnTo>
                      <a:pt x="12790" y="41267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99" name="Arc 29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lnTo>
                      <a:pt x="39085" y="1212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200" name="Arc 30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lnTo>
                      <a:pt x="39017" y="1220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</p:grpSp>
        <p:sp>
          <p:nvSpPr>
            <p:cNvPr id="81037" name="Freeform 31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74"/>
            </a:p>
          </p:txBody>
        </p:sp>
        <p:grpSp>
          <p:nvGrpSpPr>
            <p:cNvPr id="81038" name="Group 32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81165" name="Freeform 33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66" name="Freeform 34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67" name="Rectangle 35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68" name="Rectangle 36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69" name="Freeform 37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0" name="Freeform 38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1" name="Freeform 39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2" name="Freeform 40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3" name="Freeform 41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4" name="Freeform 42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5" name="Rectangle 43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76" name="Rectangle 44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77" name="Freeform 45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8" name="Freeform 46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79" name="Freeform 47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0" name="Freeform 48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1" name="Freeform 49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2" name="Freeform 50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83" name="Rectangle 51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84" name="Rectangle 52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</p:grpSp>
        <p:grpSp>
          <p:nvGrpSpPr>
            <p:cNvPr id="81039" name="Group 53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81138" name="Group 54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81156" name="Oval 55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57" name="Oval 56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58" name="Oval 57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59" name="Oval 58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60" name="Oval 59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61" name="Oval 60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62" name="Oval 61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63" name="Oval 62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64" name="Oval 63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</p:grpSp>
          <p:grpSp>
            <p:nvGrpSpPr>
              <p:cNvPr id="81139" name="Group 64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81140" name="Arc 65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lnTo>
                        <a:pt x="0" y="1590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1" name="Arc 66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lnTo>
                        <a:pt x="-1" y="1570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2" name="Arc 67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lnTo>
                        <a:pt x="453" y="2600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3" name="Arc 68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lnTo>
                        <a:pt x="470" y="260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4" name="Arc 69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799" y="1903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5" name="Arc 70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478" y="1920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6" name="Arc 71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lnTo>
                        <a:pt x="-1" y="44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7" name="Arc 72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lnTo>
                        <a:pt x="0" y="40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8" name="Arc 73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lnTo>
                        <a:pt x="13043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49" name="Arc 74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lnTo>
                        <a:pt x="1268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50" name="Arc 75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lnTo>
                        <a:pt x="27312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51" name="Arc 76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lnTo>
                        <a:pt x="27294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52" name="Arc 77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lnTo>
                        <a:pt x="13091" y="4143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53" name="Arc 78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lnTo>
                        <a:pt x="13179" y="4147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54" name="Arc 79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lnTo>
                        <a:pt x="38843" y="1221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55" name="Arc 80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lnTo>
                        <a:pt x="38539" y="1257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</p:grpSp>
        </p:grpSp>
        <p:grpSp>
          <p:nvGrpSpPr>
            <p:cNvPr id="81040" name="Group 81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81118" name="Freeform 82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19" name="Freeform 83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20" name="Rectangle 84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21" name="Rectangle 85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22" name="Freeform 86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23" name="Freeform 87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24" name="Freeform 88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25" name="Freeform 89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26" name="Freeform 90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27" name="Freeform 91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28" name="Rectangle 92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29" name="Rectangle 93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30" name="Freeform 94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31" name="Freeform 95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32" name="Freeform 96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33" name="Freeform 97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34" name="Freeform 98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35" name="Freeform 99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136" name="Rectangle 100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137" name="Rectangle 101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</p:grpSp>
        <p:grpSp>
          <p:nvGrpSpPr>
            <p:cNvPr id="81041" name="Group 102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81091" name="Group 103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81109" name="Oval 104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0" name="Oval 105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1" name="Oval 106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2" name="Oval 107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3" name="Oval 108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4" name="Oval 109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5" name="Oval 110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6" name="Oval 111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117" name="Oval 112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</p:grpSp>
          <p:grpSp>
            <p:nvGrpSpPr>
              <p:cNvPr id="81092" name="Group 113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81093" name="Arc 114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lnTo>
                        <a:pt x="0" y="1435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94" name="Arc 115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lnTo>
                        <a:pt x="-1" y="1411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95" name="Arc 116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lnTo>
                        <a:pt x="447" y="2597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96" name="Arc 117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lnTo>
                        <a:pt x="465" y="2605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97" name="Arc 118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lnTo>
                        <a:pt x="32393" y="2008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98" name="Arc 119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lnTo>
                        <a:pt x="32065" y="2033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99" name="Arc 120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lnTo>
                        <a:pt x="0" y="41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0" name="Arc 121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1" name="Arc 122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lnTo>
                        <a:pt x="13298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2" name="Arc 123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lnTo>
                        <a:pt x="12959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3" name="Arc 124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lnTo>
                        <a:pt x="2758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4" name="Arc 125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lnTo>
                        <a:pt x="2758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5" name="Arc 126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lnTo>
                        <a:pt x="12736" y="41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6" name="Arc 127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lnTo>
                        <a:pt x="12826" y="4132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7" name="Arc 128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lnTo>
                        <a:pt x="39156" y="1221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108" name="Arc 129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lnTo>
                        <a:pt x="38878" y="1257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</p:grpSp>
        </p:grpSp>
        <p:grpSp>
          <p:nvGrpSpPr>
            <p:cNvPr id="81042" name="Group 130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81071" name="Freeform 131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72" name="Freeform 132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73" name="Rectangle 133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074" name="Rectangle 134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075" name="Freeform 135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76" name="Freeform 136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77" name="Freeform 137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78" name="Freeform 138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79" name="Freeform 139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0" name="Freeform 140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1" name="Rectangle 141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082" name="Rectangle 142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083" name="Freeform 143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4" name="Freeform 144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5" name="Freeform 145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6" name="Freeform 146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7" name="Freeform 147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8" name="Freeform 148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74"/>
              </a:p>
            </p:txBody>
          </p:sp>
          <p:sp>
            <p:nvSpPr>
              <p:cNvPr id="81089" name="Rectangle 149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  <p:sp>
            <p:nvSpPr>
              <p:cNvPr id="81090" name="Rectangle 150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 sz="374"/>
              </a:p>
            </p:txBody>
          </p:sp>
        </p:grpSp>
        <p:grpSp>
          <p:nvGrpSpPr>
            <p:cNvPr id="81043" name="Group 151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81044" name="Group 152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81062" name="Oval 153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63" name="Oval 154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64" name="Oval 155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65" name="Oval 156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66" name="Oval 157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67" name="Oval 158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68" name="Oval 159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69" name="Oval 160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  <p:sp>
              <p:nvSpPr>
                <p:cNvPr id="81070" name="Oval 161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x-none" altLang="x-none" sz="374"/>
                </a:p>
              </p:txBody>
            </p:sp>
          </p:grpSp>
          <p:grpSp>
            <p:nvGrpSpPr>
              <p:cNvPr id="81045" name="Group 162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81046" name="Arc 163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lnTo>
                        <a:pt x="-1" y="1581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47" name="Arc 164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lnTo>
                        <a:pt x="0" y="1562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48" name="Arc 165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lnTo>
                        <a:pt x="419" y="25835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49" name="Arc 166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lnTo>
                        <a:pt x="434" y="2590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0" name="Arc 167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799" y="1903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1" name="Arc 168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lnTo>
                        <a:pt x="31478" y="1920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2" name="Arc 169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3" name="Arc 170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4" name="Arc 171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lnTo>
                        <a:pt x="138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5" name="Arc 172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lnTo>
                        <a:pt x="13493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6" name="Arc 173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lnTo>
                        <a:pt x="27566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7" name="Arc 174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lnTo>
                        <a:pt x="27566" y="-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8" name="Arc 175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lnTo>
                        <a:pt x="13091" y="413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59" name="Arc 176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lnTo>
                        <a:pt x="13179" y="414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60" name="Arc 177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lnTo>
                        <a:pt x="39208" y="11629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374"/>
                </a:p>
              </p:txBody>
            </p:sp>
            <p:sp>
              <p:nvSpPr>
                <p:cNvPr id="81061" name="Arc 178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lnTo>
                        <a:pt x="38926" y="119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74"/>
                </a:p>
              </p:txBody>
            </p:sp>
          </p:grpSp>
        </p:grpSp>
      </p:grpSp>
      <p:grpSp>
        <p:nvGrpSpPr>
          <p:cNvPr id="80902" name="Group 356"/>
          <p:cNvGrpSpPr>
            <a:grpSpLocks/>
          </p:cNvGrpSpPr>
          <p:nvPr/>
        </p:nvGrpSpPr>
        <p:grpSpPr bwMode="auto">
          <a:xfrm>
            <a:off x="3089996" y="2346362"/>
            <a:ext cx="1350050" cy="1216946"/>
            <a:chOff x="1358" y="1894"/>
            <a:chExt cx="2981" cy="1793"/>
          </a:xfrm>
        </p:grpSpPr>
        <p:sp>
          <p:nvSpPr>
            <p:cNvPr id="81026" name="Oval 357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7" name="Oval 358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8" name="Oval 359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9" name="Oval 360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30" name="Oval 361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31" name="Oval 362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32" name="Oval 363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33" name="Oval 364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34" name="Oval 365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</p:grpSp>
      <p:grpSp>
        <p:nvGrpSpPr>
          <p:cNvPr id="80903" name="Group 366"/>
          <p:cNvGrpSpPr>
            <a:grpSpLocks/>
          </p:cNvGrpSpPr>
          <p:nvPr/>
        </p:nvGrpSpPr>
        <p:grpSpPr bwMode="auto">
          <a:xfrm>
            <a:off x="4385380" y="2416480"/>
            <a:ext cx="1807593" cy="1258541"/>
            <a:chOff x="1358" y="1894"/>
            <a:chExt cx="2981" cy="1793"/>
          </a:xfrm>
        </p:grpSpPr>
        <p:sp>
          <p:nvSpPr>
            <p:cNvPr id="81017" name="Oval 367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18" name="Oval 368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19" name="Oval 369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0" name="Oval 370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1" name="Oval 371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2" name="Oval 372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3" name="Oval 373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4" name="Oval 374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1025" name="Oval 375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</p:grpSp>
      <p:grpSp>
        <p:nvGrpSpPr>
          <p:cNvPr id="80904" name="Group 376"/>
          <p:cNvGrpSpPr>
            <a:grpSpLocks/>
          </p:cNvGrpSpPr>
          <p:nvPr/>
        </p:nvGrpSpPr>
        <p:grpSpPr bwMode="auto">
          <a:xfrm>
            <a:off x="4410335" y="2439060"/>
            <a:ext cx="1792144" cy="1279933"/>
            <a:chOff x="1358" y="1886"/>
            <a:chExt cx="2989" cy="1810"/>
          </a:xfrm>
        </p:grpSpPr>
        <p:sp>
          <p:nvSpPr>
            <p:cNvPr id="81001" name="Arc 377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2" name="Arc 378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lnTo>
                    <a:pt x="-1" y="1526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3" name="Arc 379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lnTo>
                    <a:pt x="392" y="256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4" name="Arc 380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lnTo>
                    <a:pt x="395" y="25717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5" name="Arc 381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lnTo>
                    <a:pt x="32096" y="1926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6" name="Arc 382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lnTo>
                    <a:pt x="32038" y="19295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7" name="Arc 383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lnTo>
                    <a:pt x="-1" y="46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8" name="Arc 384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lnTo>
                    <a:pt x="-1" y="4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9" name="Arc 385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lnTo>
                    <a:pt x="13583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10" name="Arc 386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lnTo>
                    <a:pt x="13504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11" name="Arc 387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12" name="Arc 388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lnTo>
                    <a:pt x="27925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13" name="Arc 389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lnTo>
                    <a:pt x="12844" y="412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14" name="Arc 390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lnTo>
                    <a:pt x="12867" y="4130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15" name="Arc 391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lnTo>
                    <a:pt x="39224" y="12019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16" name="Arc 392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lnTo>
                    <a:pt x="39161" y="12103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</p:grpSp>
      <p:grpSp>
        <p:nvGrpSpPr>
          <p:cNvPr id="80905" name="Group 393"/>
          <p:cNvGrpSpPr>
            <a:grpSpLocks/>
          </p:cNvGrpSpPr>
          <p:nvPr/>
        </p:nvGrpSpPr>
        <p:grpSpPr bwMode="auto">
          <a:xfrm>
            <a:off x="3089996" y="2346364"/>
            <a:ext cx="1350050" cy="1238338"/>
            <a:chOff x="1358" y="1886"/>
            <a:chExt cx="2989" cy="1810"/>
          </a:xfrm>
        </p:grpSpPr>
        <p:sp>
          <p:nvSpPr>
            <p:cNvPr id="80985" name="Arc 394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86" name="Arc 395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lnTo>
                    <a:pt x="-1" y="1526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87" name="Arc 396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lnTo>
                    <a:pt x="392" y="256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88" name="Arc 397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lnTo>
                    <a:pt x="395" y="25717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89" name="Arc 398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lnTo>
                    <a:pt x="32096" y="1926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0" name="Arc 399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lnTo>
                    <a:pt x="32038" y="19295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1" name="Arc 400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lnTo>
                    <a:pt x="-1" y="46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2" name="Arc 401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lnTo>
                    <a:pt x="-1" y="4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3" name="Arc 402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lnTo>
                    <a:pt x="13583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4" name="Arc 403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lnTo>
                    <a:pt x="13504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5" name="Arc 404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6" name="Arc 405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lnTo>
                    <a:pt x="27925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7" name="Arc 406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lnTo>
                    <a:pt x="12844" y="412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8" name="Arc 407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lnTo>
                    <a:pt x="12867" y="4130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99" name="Arc 408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lnTo>
                    <a:pt x="39224" y="12019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1000" name="Arc 409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lnTo>
                    <a:pt x="39161" y="12103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</p:grpSp>
      <p:sp>
        <p:nvSpPr>
          <p:cNvPr id="66970" name="Line 410"/>
          <p:cNvSpPr>
            <a:spLocks noChangeShapeType="1"/>
          </p:cNvSpPr>
          <p:nvPr/>
        </p:nvSpPr>
        <p:spPr bwMode="auto">
          <a:xfrm>
            <a:off x="3324115" y="2551958"/>
            <a:ext cx="210352" cy="37197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1" name="Line 411"/>
          <p:cNvSpPr>
            <a:spLocks noChangeShapeType="1"/>
          </p:cNvSpPr>
          <p:nvPr/>
        </p:nvSpPr>
        <p:spPr bwMode="auto">
          <a:xfrm flipH="1">
            <a:off x="3568931" y="2758747"/>
            <a:ext cx="456355" cy="165191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2" name="Line 412"/>
          <p:cNvSpPr>
            <a:spLocks noChangeShapeType="1"/>
          </p:cNvSpPr>
          <p:nvPr/>
        </p:nvSpPr>
        <p:spPr bwMode="auto">
          <a:xfrm flipH="1" flipV="1">
            <a:off x="3534468" y="2965532"/>
            <a:ext cx="314932" cy="33038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3" name="Line 413"/>
          <p:cNvSpPr>
            <a:spLocks noChangeShapeType="1"/>
          </p:cNvSpPr>
          <p:nvPr/>
        </p:nvSpPr>
        <p:spPr bwMode="auto">
          <a:xfrm flipH="1" flipV="1">
            <a:off x="4059751" y="2758745"/>
            <a:ext cx="382673" cy="11527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4" name="Line 414"/>
          <p:cNvSpPr>
            <a:spLocks noChangeShapeType="1"/>
          </p:cNvSpPr>
          <p:nvPr/>
        </p:nvSpPr>
        <p:spPr bwMode="auto">
          <a:xfrm flipH="1">
            <a:off x="3849400" y="2931066"/>
            <a:ext cx="593024" cy="32325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5" name="Line 415"/>
          <p:cNvSpPr>
            <a:spLocks noChangeShapeType="1"/>
          </p:cNvSpPr>
          <p:nvPr/>
        </p:nvSpPr>
        <p:spPr bwMode="auto">
          <a:xfrm flipH="1">
            <a:off x="4571960" y="2705266"/>
            <a:ext cx="771288" cy="8437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6" name="Line 416"/>
          <p:cNvSpPr>
            <a:spLocks noChangeShapeType="1"/>
          </p:cNvSpPr>
          <p:nvPr/>
        </p:nvSpPr>
        <p:spPr bwMode="auto">
          <a:xfrm flipH="1" flipV="1">
            <a:off x="4606425" y="2789644"/>
            <a:ext cx="280468" cy="49557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7" name="Line 417"/>
          <p:cNvSpPr>
            <a:spLocks noChangeShapeType="1"/>
          </p:cNvSpPr>
          <p:nvPr/>
        </p:nvSpPr>
        <p:spPr bwMode="auto">
          <a:xfrm flipH="1" flipV="1">
            <a:off x="4606425" y="2746860"/>
            <a:ext cx="421890" cy="24719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8" name="Line 418"/>
          <p:cNvSpPr>
            <a:spLocks noChangeShapeType="1"/>
          </p:cNvSpPr>
          <p:nvPr/>
        </p:nvSpPr>
        <p:spPr bwMode="auto">
          <a:xfrm flipH="1" flipV="1">
            <a:off x="5028315" y="2994053"/>
            <a:ext cx="841404" cy="41595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79" name="Line 419"/>
          <p:cNvSpPr>
            <a:spLocks noChangeShapeType="1"/>
          </p:cNvSpPr>
          <p:nvPr/>
        </p:nvSpPr>
        <p:spPr bwMode="auto">
          <a:xfrm flipH="1" flipV="1">
            <a:off x="5377712" y="2705268"/>
            <a:ext cx="386238" cy="124784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80" name="Line 420"/>
          <p:cNvSpPr>
            <a:spLocks noChangeShapeType="1"/>
          </p:cNvSpPr>
          <p:nvPr/>
        </p:nvSpPr>
        <p:spPr bwMode="auto">
          <a:xfrm flipH="1">
            <a:off x="4886896" y="3325623"/>
            <a:ext cx="771287" cy="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81" name="Line 421"/>
          <p:cNvSpPr>
            <a:spLocks noChangeShapeType="1"/>
          </p:cNvSpPr>
          <p:nvPr/>
        </p:nvSpPr>
        <p:spPr bwMode="auto">
          <a:xfrm flipV="1">
            <a:off x="5693833" y="3035647"/>
            <a:ext cx="210352" cy="289976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82" name="Line 422"/>
          <p:cNvSpPr>
            <a:spLocks noChangeShapeType="1"/>
          </p:cNvSpPr>
          <p:nvPr/>
        </p:nvSpPr>
        <p:spPr bwMode="auto">
          <a:xfrm flipH="1" flipV="1">
            <a:off x="5798415" y="2830051"/>
            <a:ext cx="105770" cy="20559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6983" name="Line 423"/>
          <p:cNvSpPr>
            <a:spLocks noChangeShapeType="1"/>
          </p:cNvSpPr>
          <p:nvPr/>
        </p:nvSpPr>
        <p:spPr bwMode="auto">
          <a:xfrm flipH="1">
            <a:off x="5756820" y="3216289"/>
            <a:ext cx="342266" cy="17232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pic>
        <p:nvPicPr>
          <p:cNvPr id="80920" name="Picture 42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59" y="2468771"/>
            <a:ext cx="273338" cy="19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985" name="Line 425"/>
          <p:cNvSpPr>
            <a:spLocks noChangeShapeType="1"/>
          </p:cNvSpPr>
          <p:nvPr/>
        </p:nvSpPr>
        <p:spPr bwMode="auto">
          <a:xfrm flipV="1">
            <a:off x="3078112" y="2965531"/>
            <a:ext cx="456355" cy="123596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pic>
        <p:nvPicPr>
          <p:cNvPr id="80922" name="Picture 42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22" y="2865703"/>
            <a:ext cx="273338" cy="1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3" name="Picture 42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83" y="2686252"/>
            <a:ext cx="273338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4" name="Picture 4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65" y="3222232"/>
            <a:ext cx="275714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5" name="Picture 42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85" y="3247189"/>
            <a:ext cx="294729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6" name="Picture 43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30" y="2912052"/>
            <a:ext cx="293541" cy="1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7" name="Picture 43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90" y="2632773"/>
            <a:ext cx="293541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8" name="Picture 43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55" y="2743296"/>
            <a:ext cx="294729" cy="1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9" name="Picture 43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90" y="3280465"/>
            <a:ext cx="294729" cy="1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30" name="Picture 43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18" y="2977414"/>
            <a:ext cx="293541" cy="1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435"/>
          <p:cNvSpPr txBox="1">
            <a:spLocks noChangeArrowheads="1"/>
          </p:cNvSpPr>
          <p:nvPr/>
        </p:nvSpPr>
        <p:spPr bwMode="auto">
          <a:xfrm>
            <a:off x="4945127" y="1999343"/>
            <a:ext cx="1111444" cy="2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1" tIns="34272" rIns="68541" bIns="34272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198">
                <a:latin typeface="Arial" charset="0"/>
              </a:rPr>
              <a:t>Backbone</a:t>
            </a:r>
            <a:r>
              <a:rPr lang="en-US" altLang="zh-CN" sz="1198">
                <a:latin typeface="Arial" charset="0"/>
              </a:rPr>
              <a:t> ISP</a:t>
            </a:r>
            <a:endParaRPr lang="en-US" altLang="x-none" sz="1198">
              <a:latin typeface="Arial" charset="0"/>
            </a:endParaRPr>
          </a:p>
        </p:txBody>
      </p:sp>
      <p:sp>
        <p:nvSpPr>
          <p:cNvPr id="80932" name="Text Box 436"/>
          <p:cNvSpPr txBox="1">
            <a:spLocks noChangeArrowheads="1"/>
          </p:cNvSpPr>
          <p:nvPr/>
        </p:nvSpPr>
        <p:spPr bwMode="auto">
          <a:xfrm>
            <a:off x="3691339" y="2019545"/>
            <a:ext cx="354827" cy="2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1" tIns="34272" rIns="68541" bIns="34272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048">
                <a:latin typeface="Arial" charset="0"/>
              </a:rPr>
              <a:t>ISP</a:t>
            </a:r>
          </a:p>
        </p:txBody>
      </p:sp>
      <p:pic>
        <p:nvPicPr>
          <p:cNvPr id="80933" name="Picture 43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79" y="2759934"/>
            <a:ext cx="273338" cy="1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34" name="Group 439"/>
          <p:cNvGrpSpPr>
            <a:grpSpLocks/>
          </p:cNvGrpSpPr>
          <p:nvPr/>
        </p:nvGrpSpPr>
        <p:grpSpPr bwMode="auto">
          <a:xfrm>
            <a:off x="6213175" y="2359434"/>
            <a:ext cx="1350050" cy="1218135"/>
            <a:chOff x="1358" y="1894"/>
            <a:chExt cx="2981" cy="1793"/>
          </a:xfrm>
        </p:grpSpPr>
        <p:sp>
          <p:nvSpPr>
            <p:cNvPr id="80976" name="Oval 440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77" name="Oval 441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78" name="Oval 442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79" name="Oval 443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80" name="Oval 444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81" name="Oval 445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82" name="Oval 446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83" name="Oval 447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  <p:sp>
          <p:nvSpPr>
            <p:cNvPr id="80984" name="Oval 448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 sz="374"/>
            </a:p>
          </p:txBody>
        </p:sp>
      </p:grpSp>
      <p:grpSp>
        <p:nvGrpSpPr>
          <p:cNvPr id="80935" name="Group 449"/>
          <p:cNvGrpSpPr>
            <a:grpSpLocks/>
          </p:cNvGrpSpPr>
          <p:nvPr/>
        </p:nvGrpSpPr>
        <p:grpSpPr bwMode="auto">
          <a:xfrm>
            <a:off x="6213175" y="2359435"/>
            <a:ext cx="1350050" cy="1239527"/>
            <a:chOff x="1358" y="1886"/>
            <a:chExt cx="2989" cy="1810"/>
          </a:xfrm>
        </p:grpSpPr>
        <p:sp>
          <p:nvSpPr>
            <p:cNvPr id="80960" name="Arc 450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lnTo>
                    <a:pt x="0" y="15316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1" name="Arc 451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lnTo>
                    <a:pt x="-1" y="1526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2" name="Arc 452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lnTo>
                    <a:pt x="392" y="256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3" name="Arc 453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lnTo>
                    <a:pt x="395" y="25717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4" name="Arc 454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lnTo>
                    <a:pt x="32096" y="1926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5" name="Arc 455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lnTo>
                    <a:pt x="32038" y="19295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6" name="Arc 456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lnTo>
                    <a:pt x="-1" y="46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7" name="Arc 457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lnTo>
                    <a:pt x="-1" y="4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8" name="Arc 458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lnTo>
                    <a:pt x="13583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69" name="Arc 459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lnTo>
                    <a:pt x="13504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70" name="Arc 460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lnTo>
                    <a:pt x="2792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71" name="Arc 461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lnTo>
                    <a:pt x="27925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72" name="Arc 462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lnTo>
                    <a:pt x="12844" y="4129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73" name="Arc 463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lnTo>
                    <a:pt x="12867" y="4130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74" name="Arc 464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lnTo>
                    <a:pt x="39224" y="12019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74"/>
            </a:p>
          </p:txBody>
        </p:sp>
        <p:sp>
          <p:nvSpPr>
            <p:cNvPr id="80975" name="Arc 465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lnTo>
                    <a:pt x="39161" y="12103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74"/>
            </a:p>
          </p:txBody>
        </p:sp>
      </p:grpSp>
      <p:sp>
        <p:nvSpPr>
          <p:cNvPr id="67026" name="Line 466"/>
          <p:cNvSpPr>
            <a:spLocks noChangeShapeType="1"/>
          </p:cNvSpPr>
          <p:nvPr/>
        </p:nvSpPr>
        <p:spPr bwMode="auto">
          <a:xfrm flipH="1">
            <a:off x="6692112" y="2773006"/>
            <a:ext cx="455167" cy="166379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7027" name="Line 467"/>
          <p:cNvSpPr>
            <a:spLocks noChangeShapeType="1"/>
          </p:cNvSpPr>
          <p:nvPr/>
        </p:nvSpPr>
        <p:spPr bwMode="auto">
          <a:xfrm flipH="1" flipV="1">
            <a:off x="6657648" y="2979793"/>
            <a:ext cx="314932" cy="33038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7028" name="Line 468"/>
          <p:cNvSpPr>
            <a:spLocks noChangeShapeType="1"/>
          </p:cNvSpPr>
          <p:nvPr/>
        </p:nvSpPr>
        <p:spPr bwMode="auto">
          <a:xfrm flipH="1" flipV="1">
            <a:off x="7182931" y="2773007"/>
            <a:ext cx="314932" cy="57876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7029" name="Line 469"/>
          <p:cNvSpPr>
            <a:spLocks noChangeShapeType="1"/>
          </p:cNvSpPr>
          <p:nvPr/>
        </p:nvSpPr>
        <p:spPr bwMode="auto">
          <a:xfrm flipH="1" flipV="1">
            <a:off x="6972578" y="3269767"/>
            <a:ext cx="525284" cy="8200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sp>
        <p:nvSpPr>
          <p:cNvPr id="67030" name="Line 470"/>
          <p:cNvSpPr>
            <a:spLocks noChangeShapeType="1"/>
          </p:cNvSpPr>
          <p:nvPr/>
        </p:nvSpPr>
        <p:spPr bwMode="auto">
          <a:xfrm flipV="1">
            <a:off x="6200102" y="2979792"/>
            <a:ext cx="457544" cy="123596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pic>
        <p:nvPicPr>
          <p:cNvPr id="80941" name="Picture 47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00" y="2879963"/>
            <a:ext cx="273338" cy="1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2" name="Picture 47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45" y="3236493"/>
            <a:ext cx="274526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43" name="Text Box 473"/>
          <p:cNvSpPr txBox="1">
            <a:spLocks noChangeArrowheads="1"/>
          </p:cNvSpPr>
          <p:nvPr/>
        </p:nvSpPr>
        <p:spPr bwMode="auto">
          <a:xfrm>
            <a:off x="6847794" y="1974385"/>
            <a:ext cx="354827" cy="2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1" tIns="34272" rIns="68541" bIns="34272">
            <a:spAutoFit/>
          </a:bodyPr>
          <a:lstStyle>
            <a:lvl1pPr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048">
                <a:latin typeface="Arial" charset="0"/>
              </a:rPr>
              <a:t>ISP</a:t>
            </a:r>
            <a:endParaRPr lang="en-US" altLang="x-none" sz="1048">
              <a:latin typeface="Arial" charset="0"/>
            </a:endParaRPr>
          </a:p>
        </p:txBody>
      </p:sp>
      <p:pic>
        <p:nvPicPr>
          <p:cNvPr id="80944" name="Picture 474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43" y="3045157"/>
            <a:ext cx="273338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5" name="Picture 47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236493"/>
            <a:ext cx="274526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036" name="Line 476"/>
          <p:cNvSpPr>
            <a:spLocks noChangeShapeType="1"/>
          </p:cNvSpPr>
          <p:nvPr/>
        </p:nvSpPr>
        <p:spPr bwMode="auto">
          <a:xfrm flipH="1">
            <a:off x="7119942" y="2534135"/>
            <a:ext cx="343455" cy="229366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74"/>
          </a:p>
        </p:txBody>
      </p:sp>
      <p:pic>
        <p:nvPicPr>
          <p:cNvPr id="80947" name="Picture 477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38" y="2468769"/>
            <a:ext cx="274526" cy="1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8" name="Picture 47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73" y="2700514"/>
            <a:ext cx="273338" cy="1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9" name="Picture 437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60" y="3046343"/>
            <a:ext cx="274526" cy="1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52" name="Rectangle 495"/>
          <p:cNvSpPr>
            <a:spLocks noChangeArrowheads="1"/>
          </p:cNvSpPr>
          <p:nvPr/>
        </p:nvSpPr>
        <p:spPr bwMode="auto">
          <a:xfrm>
            <a:off x="750028" y="4912154"/>
            <a:ext cx="2338819" cy="74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72" rIns="68541" bIns="34272"/>
          <a:lstStyle>
            <a:lvl1pPr marL="342900" indent="-3429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4538" indent="-287338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59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altLang="x-none" sz="1198" dirty="0">
              <a:latin typeface="Comic Sans MS" charset="0"/>
            </a:endParaRPr>
          </a:p>
        </p:txBody>
      </p:sp>
      <p:pic>
        <p:nvPicPr>
          <p:cNvPr id="80955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 r="13184"/>
          <a:stretch>
            <a:fillRect/>
          </a:stretch>
        </p:blipFill>
        <p:spPr bwMode="auto">
          <a:xfrm>
            <a:off x="7198378" y="3799804"/>
            <a:ext cx="1083843" cy="42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956" name="Straight Connector 2"/>
          <p:cNvCxnSpPr>
            <a:cxnSpLocks noChangeShapeType="1"/>
            <a:endCxn id="80920" idx="0"/>
          </p:cNvCxnSpPr>
          <p:nvPr/>
        </p:nvCxnSpPr>
        <p:spPr bwMode="auto">
          <a:xfrm>
            <a:off x="3148228" y="2259606"/>
            <a:ext cx="143800" cy="209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57" name="Straight Connector 5"/>
          <p:cNvCxnSpPr>
            <a:cxnSpLocks noChangeShapeType="1"/>
            <a:endCxn id="80949" idx="1"/>
          </p:cNvCxnSpPr>
          <p:nvPr/>
        </p:nvCxnSpPr>
        <p:spPr bwMode="auto">
          <a:xfrm flipV="1">
            <a:off x="2748919" y="3144983"/>
            <a:ext cx="211540" cy="273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58" name="Straight Connector 9"/>
          <p:cNvCxnSpPr>
            <a:cxnSpLocks noChangeShapeType="1"/>
            <a:stCxn id="80945" idx="3"/>
          </p:cNvCxnSpPr>
          <p:nvPr/>
        </p:nvCxnSpPr>
        <p:spPr bwMode="auto">
          <a:xfrm>
            <a:off x="7611951" y="3335132"/>
            <a:ext cx="156872" cy="57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80959" name="Rectangle 10"/>
          <p:cNvSpPr>
            <a:spLocks noChangeArrowheads="1"/>
          </p:cNvSpPr>
          <p:nvPr/>
        </p:nvSpPr>
        <p:spPr bwMode="auto">
          <a:xfrm>
            <a:off x="7387340" y="4199117"/>
            <a:ext cx="761747" cy="2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899">
                <a:solidFill>
                  <a:srgbClr val="000000"/>
                </a:solidFill>
                <a:latin typeface="Arial" charset="0"/>
              </a:rPr>
              <a:t>data center</a:t>
            </a:r>
            <a:endParaRPr lang="en-US" altLang="x-none" sz="299"/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526C008-0A50-9941-B075-377F660549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0999" y="3697324"/>
            <a:ext cx="3725714" cy="2252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F04AB9-B31A-D44C-8DAA-A5C6EF559492}"/>
              </a:ext>
            </a:extLst>
          </p:cNvPr>
          <p:cNvSpPr/>
          <p:nvPr/>
        </p:nvSpPr>
        <p:spPr>
          <a:xfrm>
            <a:off x="637902" y="1877877"/>
            <a:ext cx="1207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Residential networks, e.g., cable, fiber, DSL, wireless, cellular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2A648-EB00-FE4E-AA39-911DD00A8D78}"/>
              </a:ext>
            </a:extLst>
          </p:cNvPr>
          <p:cNvSpPr/>
          <p:nvPr/>
        </p:nvSpPr>
        <p:spPr>
          <a:xfrm>
            <a:off x="624685" y="3130300"/>
            <a:ext cx="1243408" cy="88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altLang="x-none" sz="1348" dirty="0">
                <a:latin typeface="Comic Sans MS" charset="0"/>
              </a:rPr>
              <a:t>Campus networks, e.g., </a:t>
            </a:r>
            <a:br>
              <a:rPr lang="en-US" altLang="x-none" sz="1348" dirty="0">
                <a:latin typeface="Comic Sans MS" charset="0"/>
              </a:rPr>
            </a:br>
            <a:r>
              <a:rPr lang="en-US" altLang="x-none" sz="1198" dirty="0">
                <a:latin typeface="Comic Sans MS" charset="0"/>
              </a:rPr>
              <a:t>Ethernet, Wireless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338A7F-226A-3442-B9A8-E083AD46D396}"/>
              </a:ext>
            </a:extLst>
          </p:cNvPr>
          <p:cNvSpPr/>
          <p:nvPr/>
        </p:nvSpPr>
        <p:spPr>
          <a:xfrm>
            <a:off x="136938" y="4531208"/>
            <a:ext cx="2941174" cy="138499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/>
              <a:t>Discussion: What are the challenges/requirements of designing the global routing system?</a:t>
            </a:r>
          </a:p>
        </p:txBody>
      </p:sp>
    </p:spTree>
    <p:extLst>
      <p:ext uri="{BB962C8B-B14F-4D97-AF65-F5344CB8AC3E}">
        <p14:creationId xmlns:p14="http://schemas.microsoft.com/office/powerpoint/2010/main" val="301886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4A9D-1AAD-F247-9ED6-6AD4D940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3333CC"/>
                </a:solidFill>
                <a:ea typeface="宋体" charset="-122"/>
              </a:rPr>
              <a:t>Global Routing Divide and Conquer: </a:t>
            </a:r>
            <a:br>
              <a:rPr lang="en-US" altLang="zh-CN" sz="3600" dirty="0">
                <a:solidFill>
                  <a:srgbClr val="3333CC"/>
                </a:solidFill>
                <a:ea typeface="宋体" charset="-122"/>
              </a:rPr>
            </a:br>
            <a:r>
              <a:rPr lang="en-US" altLang="zh-CN" sz="3600" dirty="0">
                <a:solidFill>
                  <a:srgbClr val="3333CC"/>
                </a:solidFill>
                <a:ea typeface="宋体" charset="-122"/>
              </a:rPr>
              <a:t>Routing with Autonomous Systems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9216-EE61-C240-BC77-072C507FD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Global Internet routing is divided into intra-AS routing and inter-AS routing</a:t>
            </a:r>
          </a:p>
          <a:p>
            <a:pPr marL="600075" lvl="1" indent="-257175">
              <a:buClr>
                <a:srgbClr val="3333CC"/>
              </a:buClr>
              <a:buSzPct val="85000"/>
              <a:buFont typeface="Courier New" charset="0"/>
              <a:buChar char="o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Intra-AS routing (also called intradomain routing)</a:t>
            </a:r>
          </a:p>
          <a:p>
            <a:pPr marL="942975" lvl="2" indent="-257175">
              <a:buClr>
                <a:srgbClr val="3333CC"/>
              </a:buClr>
              <a:buSzPct val="75000"/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 protocol running insides an AS is called an Interior Gateway Protocol (IGP), each AS can choose its own protocol, such as RIP, E/IGRP, OSPF, IS-IS</a:t>
            </a:r>
          </a:p>
          <a:p>
            <a:pPr marL="600075" lvl="1" indent="-257175">
              <a:buClr>
                <a:srgbClr val="3333CC"/>
              </a:buClr>
              <a:buFont typeface="Courier New" charset="0"/>
              <a:buChar char="o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 Inter-AS routing (also called interdomain routing) </a:t>
            </a:r>
          </a:p>
          <a:p>
            <a:pPr marL="942975" lvl="2" indent="-257175">
              <a:buClr>
                <a:srgbClr val="3333CC"/>
              </a:buClr>
              <a:buSzPct val="85000"/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 protocol runs among autonomous systems is also called an Exterior Gateway Protocol (EGP)</a:t>
            </a:r>
          </a:p>
          <a:p>
            <a:pPr marL="942975" lvl="2" indent="-257175">
              <a:buClr>
                <a:srgbClr val="3333CC"/>
              </a:buClr>
              <a:buSzPct val="85000"/>
              <a:buFont typeface="Arial" charset="0"/>
              <a:buChar char="•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The de facto EGP protocol is BGP</a:t>
            </a:r>
          </a:p>
        </p:txBody>
      </p:sp>
    </p:spTree>
    <p:extLst>
      <p:ext uri="{BB962C8B-B14F-4D97-AF65-F5344CB8AC3E}">
        <p14:creationId xmlns:p14="http://schemas.microsoft.com/office/powerpoint/2010/main" val="46213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29476" y="63738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fld id="{41758A03-8671-6444-B1C0-E7824262563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algn="r"/>
              <a:t>13</a:t>
            </a:fld>
            <a:endParaRPr lang="en-US" alt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4000" u="sng" dirty="0">
                <a:solidFill>
                  <a:srgbClr val="3333CC"/>
                </a:solidFill>
                <a:ea typeface=""/>
              </a:rPr>
              <a:t>Routing: Overview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85775" y="3076575"/>
            <a:ext cx="42751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Graph abstraction for the routing problem: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endParaRPr lang="en-US" altLang="en-US" dirty="0">
              <a:solidFill>
                <a:srgbClr val="000000"/>
              </a:solidFill>
              <a:ea typeface=""/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graph nodes are routers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graph edges are physical links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links have properties: delay, capacity, $ cost, </a:t>
            </a:r>
            <a:r>
              <a:rPr lang="en-US" altLang="en-US" sz="2000" dirty="0">
                <a:solidFill>
                  <a:srgbClr val="C00000"/>
                </a:solidFill>
                <a:ea typeface=""/>
              </a:rPr>
              <a:t>policy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58800" y="1789113"/>
            <a:ext cx="4100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ea typeface=""/>
              </a:rPr>
              <a:t>Goal:</a:t>
            </a:r>
            <a:r>
              <a:rPr lang="en-US" altLang="en-US" sz="2000" dirty="0">
                <a:solidFill>
                  <a:srgbClr val="000000"/>
                </a:solidFill>
                <a:ea typeface=""/>
              </a:rPr>
              <a:t> determine “good” paths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a typeface=""/>
              </a:rPr>
              <a:t>(sequences of routers) thru 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a typeface=""/>
              </a:rPr>
              <a:t>networks from source to </a:t>
            </a:r>
            <a:r>
              <a:rPr lang="en-US" altLang="en-US" sz="2000" dirty="0" err="1">
                <a:solidFill>
                  <a:srgbClr val="000000"/>
                </a:solidFill>
                <a:ea typeface=""/>
              </a:rPr>
              <a:t>dest</a:t>
            </a:r>
            <a:r>
              <a:rPr lang="en-US" altLang="en-US" sz="2000" dirty="0">
                <a:solidFill>
                  <a:srgbClr val="000000"/>
                </a:solidFill>
                <a:ea typeface=""/>
              </a:rPr>
              <a:t>.</a:t>
            </a:r>
            <a:endParaRPr lang="en-US" altLang="en-US" dirty="0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71500" y="1571625"/>
            <a:ext cx="4100513" cy="1257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FF0000"/>
              </a:solidFill>
              <a:latin typeface="Times New Roman" charset="0"/>
              <a:ea typeface=""/>
            </a:endParaRPr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695325" y="1331913"/>
            <a:ext cx="2352675" cy="457200"/>
            <a:chOff x="186" y="3065"/>
            <a:chExt cx="1482" cy="288"/>
          </a:xfrm>
        </p:grpSpPr>
        <p:sp>
          <p:nvSpPr>
            <p:cNvPr id="29775" name="Rectangle 7"/>
            <p:cNvSpPr>
              <a:spLocks noChangeArrowheads="1"/>
            </p:cNvSpPr>
            <p:nvPr/>
          </p:nvSpPr>
          <p:spPr bwMode="auto">
            <a:xfrm>
              <a:off x="186" y="3102"/>
              <a:ext cx="1482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76" name="Text Box 8"/>
            <p:cNvSpPr txBox="1">
              <a:spLocks noChangeArrowheads="1"/>
            </p:cNvSpPr>
            <p:nvPr/>
          </p:nvSpPr>
          <p:spPr bwMode="auto">
            <a:xfrm>
              <a:off x="549" y="3065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FF0000"/>
                  </a:solidFill>
                  <a:ea typeface=""/>
                </a:rPr>
                <a:t>Routing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29704" name="Group 9"/>
          <p:cNvGrpSpPr>
            <a:grpSpLocks/>
          </p:cNvGrpSpPr>
          <p:nvPr/>
        </p:nvGrpSpPr>
        <p:grpSpPr bwMode="auto">
          <a:xfrm>
            <a:off x="5053013" y="3895725"/>
            <a:ext cx="3571875" cy="2236788"/>
            <a:chOff x="3162" y="1071"/>
            <a:chExt cx="2250" cy="1409"/>
          </a:xfrm>
        </p:grpSpPr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695719129 h 174"/>
                <a:gd name="T2" fmla="*/ 1591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29747" name="Group 51"/>
            <p:cNvGrpSpPr>
              <a:grpSpLocks/>
            </p:cNvGrpSpPr>
            <p:nvPr/>
          </p:nvGrpSpPr>
          <p:grpSpPr bwMode="auto">
            <a:xfrm>
              <a:off x="3273" y="1748"/>
              <a:ext cx="233" cy="250"/>
              <a:chOff x="2940" y="2429"/>
              <a:chExt cx="236" cy="250"/>
            </a:xfrm>
          </p:grpSpPr>
          <p:sp>
            <p:nvSpPr>
              <p:cNvPr id="297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4" name="Text Box 53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8" name="Group 54"/>
            <p:cNvGrpSpPr>
              <a:grpSpLocks/>
            </p:cNvGrpSpPr>
            <p:nvPr/>
          </p:nvGrpSpPr>
          <p:grpSpPr bwMode="auto">
            <a:xfrm>
              <a:off x="4451" y="2132"/>
              <a:ext cx="216" cy="250"/>
              <a:chOff x="2948" y="2429"/>
              <a:chExt cx="219" cy="250"/>
            </a:xfrm>
          </p:grpSpPr>
          <p:sp>
            <p:nvSpPr>
              <p:cNvPr id="297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2" name="Text Box 56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9" name="Group 57"/>
            <p:cNvGrpSpPr>
              <a:grpSpLocks/>
            </p:cNvGrpSpPr>
            <p:nvPr/>
          </p:nvGrpSpPr>
          <p:grpSpPr bwMode="auto">
            <a:xfrm>
              <a:off x="3763" y="2129"/>
              <a:ext cx="231" cy="250"/>
              <a:chOff x="2941" y="2429"/>
              <a:chExt cx="234" cy="250"/>
            </a:xfrm>
          </p:grpSpPr>
          <p:sp>
            <p:nvSpPr>
              <p:cNvPr id="297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0" name="Text Box 59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0" name="Group 60"/>
            <p:cNvGrpSpPr>
              <a:grpSpLocks/>
            </p:cNvGrpSpPr>
            <p:nvPr/>
          </p:nvGrpSpPr>
          <p:grpSpPr bwMode="auto">
            <a:xfrm>
              <a:off x="4447" y="1442"/>
              <a:ext cx="212" cy="250"/>
              <a:chOff x="2950" y="2429"/>
              <a:chExt cx="215" cy="250"/>
            </a:xfrm>
          </p:grpSpPr>
          <p:sp>
            <p:nvSpPr>
              <p:cNvPr id="297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8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1" name="Group 63"/>
            <p:cNvGrpSpPr>
              <a:grpSpLocks/>
            </p:cNvGrpSpPr>
            <p:nvPr/>
          </p:nvGrpSpPr>
          <p:grpSpPr bwMode="auto">
            <a:xfrm>
              <a:off x="3761" y="1442"/>
              <a:ext cx="217" cy="250"/>
              <a:chOff x="2948" y="2429"/>
              <a:chExt cx="220" cy="250"/>
            </a:xfrm>
          </p:grpSpPr>
          <p:sp>
            <p:nvSpPr>
              <p:cNvPr id="29765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6" name="Text Box 65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2" name="Group 66"/>
            <p:cNvGrpSpPr>
              <a:grpSpLocks/>
            </p:cNvGrpSpPr>
            <p:nvPr/>
          </p:nvGrpSpPr>
          <p:grpSpPr bwMode="auto">
            <a:xfrm>
              <a:off x="5025" y="1790"/>
              <a:ext cx="213" cy="250"/>
              <a:chOff x="2949" y="2429"/>
              <a:chExt cx="216" cy="250"/>
            </a:xfrm>
          </p:grpSpPr>
          <p:sp>
            <p:nvSpPr>
              <p:cNvPr id="29763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4" name="Text Box 68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F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8" name="Text Box 74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9" name="Text Box 75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0" name="Text Box 76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1" name="Text Box 77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2" name="Text Box 78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pic>
        <p:nvPicPr>
          <p:cNvPr id="2970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84313"/>
            <a:ext cx="35877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0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2EDE0332-B733-6F48-8F5A-C03F7F1D034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32688" cy="1143000"/>
          </a:xfrm>
          <a:noFill/>
        </p:spPr>
        <p:txBody>
          <a:bodyPr/>
          <a:lstStyle/>
          <a:p>
            <a:r>
              <a:rPr lang="en-US" altLang="en-US" sz="3200" dirty="0"/>
              <a:t>Network Layer: Complexity Factors/Objectives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" y="1393825"/>
            <a:ext cx="8274050" cy="5216525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For network providers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efficiency of routes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policy control on routes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scalability</a:t>
            </a:r>
          </a:p>
          <a:p>
            <a:pPr lvl="1"/>
            <a:endParaRPr lang="en-US" altLang="en-US" dirty="0"/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For users: quality of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guaranteed bandwidth?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preservation of inter-packet timing (no jitter)?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loss-free delivery?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in-order delivery?</a:t>
            </a:r>
          </a:p>
          <a:p>
            <a:pPr lvl="1"/>
            <a:endParaRPr lang="en-US" altLang="en-US" sz="2200" dirty="0"/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Users and network may interact</a:t>
            </a:r>
          </a:p>
        </p:txBody>
      </p:sp>
    </p:spTree>
    <p:extLst>
      <p:ext uri="{BB962C8B-B14F-4D97-AF65-F5344CB8AC3E}">
        <p14:creationId xmlns:p14="http://schemas.microsoft.com/office/powerpoint/2010/main" val="9302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23EA339C-303F-8D44-BD8A-D9BBC33F305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Network Layer Quality of Service</a:t>
            </a:r>
            <a:endParaRPr lang="en-US" altLang="en-US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Network</a:t>
            </a:r>
          </a:p>
          <a:p>
            <a:pPr algn="r"/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Architecture</a:t>
            </a:r>
          </a:p>
          <a:p>
            <a:pPr algn="r"/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Internet</a:t>
            </a:r>
          </a:p>
          <a:p>
            <a:pPr algn="r"/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ATM</a:t>
            </a:r>
          </a:p>
          <a:p>
            <a:pPr algn="r"/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ATM</a:t>
            </a:r>
          </a:p>
          <a:p>
            <a:pPr algn="r"/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ATM</a:t>
            </a:r>
          </a:p>
          <a:p>
            <a:pPr algn="r"/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ATM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Service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Model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best effort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CBR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VBR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ABR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UBR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Bandwidth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none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constant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rate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guaranteed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rate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guaranteed 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minimum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none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Loss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Order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Timing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8097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Congestion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feedback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 (inferred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via loss/delay)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congestion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congestion</a:t>
            </a: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yes</a:t>
            </a:r>
          </a:p>
          <a:p>
            <a:endParaRPr lang="en-US" altLang="en-US" sz="2000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no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Arial" charset="0"/>
                <a:ea typeface=""/>
              </a:rPr>
              <a:t>Guarantees ?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447675" y="5457825"/>
            <a:ext cx="7781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Internet model being extended: </a:t>
            </a:r>
            <a:r>
              <a:rPr lang="en-US" altLang="en-US" sz="2000" dirty="0" err="1">
                <a:solidFill>
                  <a:srgbClr val="000000"/>
                </a:solidFill>
                <a:ea typeface=""/>
              </a:rPr>
              <a:t>Intserv</a:t>
            </a:r>
            <a:r>
              <a:rPr lang="en-US" altLang="en-US" sz="2000" dirty="0">
                <a:solidFill>
                  <a:srgbClr val="000000"/>
                </a:solidFill>
                <a:ea typeface="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ea typeface=""/>
              </a:rPr>
              <a:t>Diffserv</a:t>
            </a:r>
            <a:endParaRPr lang="en-US" altLang="en-US" sz="2000" dirty="0">
              <a:solidFill>
                <a:srgbClr val="000000"/>
              </a:solidFill>
              <a:ea typeface=""/>
            </a:endParaRP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multimedia networking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369888" y="6354763"/>
            <a:ext cx="8161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Times New Roman" charset="0"/>
                <a:ea typeface=""/>
              </a:rPr>
              <a:t>ATM: Asynchronous Transfer Mode; CBR: Constant Bit Rate; V: Variable; A: available; U: User</a:t>
            </a:r>
          </a:p>
        </p:txBody>
      </p:sp>
    </p:spTree>
    <p:extLst>
      <p:ext uri="{BB962C8B-B14F-4D97-AF65-F5344CB8AC3E}">
        <p14:creationId xmlns:p14="http://schemas.microsoft.com/office/powerpoint/2010/main" val="14463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9029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fld id="{67EF6FC4-183E-C342-85E9-56D15E28A9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algn="r"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Design Space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915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/>
              <a:t>Routing has a large design space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who decides routing?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source routing: end hosts make decision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routing: networks make decision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how many paths from source s to destination d?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multi-path routing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single path routing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what does routing compute?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cost minimization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/>
              <a:t>QoS</a:t>
            </a:r>
            <a:r>
              <a:rPr lang="en-US" altLang="en-US" dirty="0"/>
              <a:t> aware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will routing adapt to network traffic demand?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adaptive routing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static routing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…	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985000" y="176213"/>
            <a:ext cx="1563688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Robustness</a:t>
            </a:r>
          </a:p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Optimality</a:t>
            </a:r>
          </a:p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Simplicity</a:t>
            </a:r>
          </a:p>
        </p:txBody>
      </p:sp>
    </p:spTree>
    <p:extLst>
      <p:ext uri="{BB962C8B-B14F-4D97-AF65-F5344CB8AC3E}">
        <p14:creationId xmlns:p14="http://schemas.microsoft.com/office/powerpoint/2010/main" val="13506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9029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fld id="{63EC4F08-E52E-8F4B-9AE1-9A349E45463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algn="r"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3025"/>
            <a:ext cx="8024813" cy="1143000"/>
          </a:xfrm>
        </p:spPr>
        <p:txBody>
          <a:bodyPr/>
          <a:lstStyle/>
          <a:p>
            <a:r>
              <a:rPr lang="en-US" altLang="en-US" sz="3200"/>
              <a:t>Routing Design Space:</a:t>
            </a:r>
            <a:br>
              <a:rPr lang="en-US" altLang="en-US"/>
            </a:br>
            <a:r>
              <a:rPr lang="en-US" altLang="en-US" sz="2800"/>
              <a:t>User-based, Multipath, Adaptive</a:t>
            </a:r>
            <a:endParaRPr lang="en-US" altLang="en-US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915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/>
              <a:t>Routing has a large design space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who decides routing?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source routing: end hosts make decision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routing: networks make decision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how many paths from source s to destination d?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multi-path routing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single path routing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what does routing compute?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cost minimization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 err="1">
                <a:solidFill>
                  <a:srgbClr val="FF0000"/>
                </a:solidFill>
              </a:rPr>
              <a:t>QoS</a:t>
            </a:r>
            <a:r>
              <a:rPr lang="en-US" altLang="en-US" dirty="0">
                <a:solidFill>
                  <a:srgbClr val="FF0000"/>
                </a:solidFill>
              </a:rPr>
              <a:t> aware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will routing adapt to network traffic demand?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adaptive routing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static routing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…	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985000" y="176213"/>
            <a:ext cx="1563688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Robustness</a:t>
            </a:r>
          </a:p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Optimality</a:t>
            </a:r>
          </a:p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Simplicity</a:t>
            </a:r>
          </a:p>
        </p:txBody>
      </p:sp>
    </p:spTree>
    <p:extLst>
      <p:ext uri="{BB962C8B-B14F-4D97-AF65-F5344CB8AC3E}">
        <p14:creationId xmlns:p14="http://schemas.microsoft.com/office/powerpoint/2010/main" val="199573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37DCF496-1A84-7046-9F81-881EEEE11D7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User Optimal, Multipath, Adaptive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368425"/>
            <a:ext cx="8077200" cy="47815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User optimal: users pick the shortest routes (selfish routing) </a:t>
            </a:r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2565400"/>
            <a:ext cx="50657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4"/>
          <a:stretch>
            <a:fillRect/>
          </a:stretch>
        </p:blipFill>
        <p:spPr bwMode="auto">
          <a:xfrm>
            <a:off x="476250" y="4629150"/>
            <a:ext cx="3187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425825" y="5384800"/>
            <a:ext cx="1025525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72013" y="4635500"/>
            <a:ext cx="3852862" cy="1739900"/>
            <a:chOff x="2943" y="3164"/>
            <a:chExt cx="2427" cy="1096"/>
          </a:xfrm>
        </p:grpSpPr>
        <p:pic>
          <p:nvPicPr>
            <p:cNvPr id="3482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3164"/>
              <a:ext cx="2427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9"/>
            <p:cNvSpPr txBox="1">
              <a:spLocks noChangeArrowheads="1"/>
            </p:cNvSpPr>
            <p:nvPr/>
          </p:nvSpPr>
          <p:spPr bwMode="auto">
            <a:xfrm>
              <a:off x="3913" y="4029"/>
              <a:ext cx="1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Braess’s paradox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3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F3B5D79-1412-034C-ACC2-E4FF5370F7B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4000" u="sng">
                <a:solidFill>
                  <a:srgbClr val="3333CC"/>
                </a:solidFill>
                <a:ea typeface=""/>
              </a:rPr>
              <a:t>Price of Anarchy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en-US" sz="2800">
                <a:solidFill>
                  <a:srgbClr val="000000"/>
                </a:solidFill>
                <a:ea typeface=""/>
              </a:rPr>
              <a:t>For a network with </a:t>
            </a:r>
            <a:r>
              <a:rPr lang="en-US" altLang="en-US" sz="2800">
                <a:solidFill>
                  <a:srgbClr val="FF0000"/>
                </a:solidFill>
                <a:ea typeface=""/>
              </a:rPr>
              <a:t>linear</a:t>
            </a:r>
            <a:r>
              <a:rPr lang="en-US" altLang="en-US" sz="2800">
                <a:solidFill>
                  <a:srgbClr val="000000"/>
                </a:solidFill>
                <a:ea typeface=""/>
              </a:rPr>
              <a:t> latency functions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à"/>
            </a:pPr>
            <a:br>
              <a:rPr lang="en-US" altLang="en-US" sz="2800" b="1">
                <a:solidFill>
                  <a:srgbClr val="000000"/>
                </a:solidFill>
                <a:ea typeface=""/>
              </a:rPr>
            </a:br>
            <a:r>
              <a:rPr lang="en-US" altLang="en-US" sz="2800">
                <a:solidFill>
                  <a:srgbClr val="000000"/>
                </a:solidFill>
                <a:ea typeface=""/>
              </a:rPr>
              <a:t>total latency of user (selfish) routing for given traffic demand</a:t>
            </a:r>
            <a:br>
              <a:rPr lang="en-US" altLang="en-US" sz="2800">
                <a:solidFill>
                  <a:srgbClr val="000000"/>
                </a:solidFill>
                <a:ea typeface=""/>
              </a:rPr>
            </a:br>
            <a:br>
              <a:rPr lang="en-US" altLang="en-US" sz="2800">
                <a:solidFill>
                  <a:srgbClr val="000000"/>
                </a:solidFill>
                <a:ea typeface=""/>
              </a:rPr>
            </a:br>
            <a:r>
              <a:rPr lang="en-US" altLang="en-US" sz="2800">
                <a:solidFill>
                  <a:srgbClr val="000000"/>
                </a:solidFill>
                <a:ea typeface=""/>
              </a:rPr>
              <a:t>≤ </a:t>
            </a:r>
            <a:r>
              <a:rPr lang="en-US" altLang="en-US" sz="2800">
                <a:solidFill>
                  <a:srgbClr val="FF0000"/>
                </a:solidFill>
                <a:ea typeface=""/>
              </a:rPr>
              <a:t>4/3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None/>
            </a:pPr>
            <a:r>
              <a:rPr lang="en-US" altLang="en-US" sz="2800">
                <a:solidFill>
                  <a:srgbClr val="000000"/>
                </a:solidFill>
                <a:ea typeface=""/>
              </a:rPr>
              <a:t> </a:t>
            </a:r>
            <a:br>
              <a:rPr lang="en-US" altLang="en-US" sz="2800">
                <a:solidFill>
                  <a:srgbClr val="000000"/>
                </a:solidFill>
                <a:ea typeface=""/>
              </a:rPr>
            </a:br>
            <a:r>
              <a:rPr lang="en-US" altLang="en-US" sz="2800">
                <a:solidFill>
                  <a:srgbClr val="000000"/>
                </a:solidFill>
                <a:ea typeface=""/>
              </a:rPr>
              <a:t>total latency of network optimal routing for the traffic demand</a:t>
            </a:r>
          </a:p>
        </p:txBody>
      </p:sp>
    </p:spTree>
    <p:extLst>
      <p:ext uri="{BB962C8B-B14F-4D97-AF65-F5344CB8AC3E}">
        <p14:creationId xmlns:p14="http://schemas.microsoft.com/office/powerpoint/2010/main" val="182440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535204-8A57-0E4A-9652-AADE8716073B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charset="2"/>
              <a:buChar char="q"/>
            </a:pPr>
            <a:r>
              <a:rPr lang="en-US" altLang="en-US" dirty="0">
                <a:solidFill>
                  <a:srgbClr val="000000"/>
                </a:solidFill>
              </a:rPr>
              <a:t>Admin and recap</a:t>
            </a:r>
          </a:p>
          <a:p>
            <a:pPr>
              <a:buClr>
                <a:srgbClr val="3333CC"/>
              </a:buClr>
              <a:buFont typeface="Wingdings" charset="2"/>
              <a:buChar char="q"/>
            </a:pPr>
            <a:r>
              <a:rPr lang="en-US" altLang="en-US" dirty="0">
                <a:solidFill>
                  <a:srgbClr val="000000"/>
                </a:solidFill>
              </a:rPr>
              <a:t>Network overview</a:t>
            </a:r>
          </a:p>
          <a:p>
            <a:pPr>
              <a:buClr>
                <a:srgbClr val="3333CC"/>
              </a:buClr>
              <a:buFont typeface="Wingdings" charset="0"/>
              <a:buChar char="q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Network control-plane</a:t>
            </a:r>
          </a:p>
          <a:p>
            <a:pPr lvl="1">
              <a:buClr>
                <a:srgbClr val="3333CC"/>
              </a:buClr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Routing</a:t>
            </a:r>
          </a:p>
          <a:p>
            <a:pPr>
              <a:buClr>
                <a:srgbClr val="3333CC"/>
              </a:buClr>
              <a:buFont typeface="Wingdings" charset="2"/>
              <a:buChar char="q"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6E560223-A257-C447-A548-7D9ED812777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4000" u="sng">
                <a:solidFill>
                  <a:srgbClr val="3333CC"/>
                </a:solidFill>
                <a:ea typeface=""/>
              </a:rPr>
              <a:t>Price of Anarchy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ea typeface=""/>
              </a:rPr>
              <a:t>For any network with continuous, non-decreasing latency functions </a:t>
            </a:r>
            <a:r>
              <a:rPr lang="en-US" altLang="en-US" sz="2800" b="1" dirty="0">
                <a:solidFill>
                  <a:srgbClr val="000000"/>
                </a:solidFill>
                <a:ea typeface=""/>
                <a:sym typeface="Wingdings" charset="2"/>
              </a:rPr>
              <a:t></a:t>
            </a:r>
            <a:r>
              <a:rPr lang="en-US" altLang="en-US" sz="2800" b="1" dirty="0">
                <a:solidFill>
                  <a:srgbClr val="000000"/>
                </a:solidFill>
                <a:ea typeface=""/>
              </a:rPr>
              <a:t> </a:t>
            </a:r>
            <a:br>
              <a:rPr lang="en-US" altLang="en-US" sz="2800" b="1" dirty="0">
                <a:solidFill>
                  <a:srgbClr val="000000"/>
                </a:solidFill>
                <a:ea typeface=""/>
              </a:rPr>
            </a:br>
            <a:br>
              <a:rPr lang="en-US" altLang="en-US" sz="2800" b="1" dirty="0">
                <a:solidFill>
                  <a:srgbClr val="000000"/>
                </a:solidFill>
                <a:ea typeface=""/>
              </a:rPr>
            </a:br>
            <a:r>
              <a:rPr lang="en-US" altLang="en-US" sz="2800" dirty="0">
                <a:solidFill>
                  <a:srgbClr val="000000"/>
                </a:solidFill>
                <a:ea typeface=""/>
              </a:rPr>
              <a:t>total latency of user (selfish) routing</a:t>
            </a:r>
            <a:br>
              <a:rPr lang="en-US" altLang="en-US" sz="2800" dirty="0">
                <a:solidFill>
                  <a:srgbClr val="000000"/>
                </a:solidFill>
                <a:ea typeface=""/>
              </a:rPr>
            </a:br>
            <a:r>
              <a:rPr lang="en-US" altLang="en-US" sz="2800" dirty="0">
                <a:solidFill>
                  <a:srgbClr val="000000"/>
                </a:solidFill>
                <a:ea typeface=""/>
              </a:rPr>
              <a:t>for given traffic demand</a:t>
            </a:r>
            <a:br>
              <a:rPr lang="en-US" altLang="en-US" sz="2800" dirty="0">
                <a:solidFill>
                  <a:srgbClr val="000000"/>
                </a:solidFill>
                <a:ea typeface=""/>
              </a:rPr>
            </a:br>
            <a:r>
              <a:rPr lang="en-US" altLang="en-US" sz="2800" dirty="0">
                <a:solidFill>
                  <a:srgbClr val="000000"/>
                </a:solidFill>
                <a:ea typeface=""/>
              </a:rPr>
              <a:t> </a:t>
            </a:r>
            <a:br>
              <a:rPr lang="en-US" altLang="en-US" sz="2800" dirty="0">
                <a:solidFill>
                  <a:srgbClr val="000000"/>
                </a:solidFill>
                <a:ea typeface=""/>
              </a:rPr>
            </a:br>
            <a:r>
              <a:rPr lang="en-US" altLang="en-US" sz="2800" dirty="0">
                <a:solidFill>
                  <a:srgbClr val="000000"/>
                </a:solidFill>
                <a:ea typeface=""/>
              </a:rPr>
              <a:t>≤ </a:t>
            </a:r>
            <a:br>
              <a:rPr lang="en-US" altLang="en-US" sz="2800" dirty="0">
                <a:solidFill>
                  <a:srgbClr val="000000"/>
                </a:solidFill>
                <a:ea typeface=""/>
              </a:rPr>
            </a:br>
            <a:br>
              <a:rPr lang="en-US" altLang="en-US" sz="2800" dirty="0">
                <a:solidFill>
                  <a:srgbClr val="000000"/>
                </a:solidFill>
                <a:ea typeface=""/>
              </a:rPr>
            </a:br>
            <a:r>
              <a:rPr lang="en-US" altLang="en-US" sz="2800" dirty="0">
                <a:solidFill>
                  <a:srgbClr val="000000"/>
                </a:solidFill>
                <a:ea typeface=""/>
              </a:rPr>
              <a:t>total latency of network optimal routing for </a:t>
            </a:r>
            <a:r>
              <a:rPr lang="en-US" altLang="en-US" sz="2800" dirty="0">
                <a:solidFill>
                  <a:srgbClr val="FF0000"/>
                </a:solidFill>
                <a:ea typeface=""/>
              </a:rPr>
              <a:t>twice</a:t>
            </a:r>
            <a:r>
              <a:rPr lang="en-US" altLang="en-US" sz="2800" dirty="0">
                <a:solidFill>
                  <a:srgbClr val="000000"/>
                </a:solidFill>
                <a:ea typeface=""/>
              </a:rPr>
              <a:t> traffic demand</a:t>
            </a:r>
          </a:p>
        </p:txBody>
      </p:sp>
    </p:spTree>
    <p:extLst>
      <p:ext uri="{BB962C8B-B14F-4D97-AF65-F5344CB8AC3E}">
        <p14:creationId xmlns:p14="http://schemas.microsoft.com/office/powerpoint/2010/main" val="66145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A270DC4-9345-A14A-87D9-416063D857B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9213"/>
            <a:ext cx="81915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/>
              <a:t>Routing has a large design space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who decides routing?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source routing: end hosts make decision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network routing: networks make decision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charset="0"/>
              </a:rPr>
              <a:t>- (applications such as overlay and p2p are trying to bypass it)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what does routing compute?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network cost minimization (shortest path)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/>
              <a:t>QoS</a:t>
            </a:r>
            <a:r>
              <a:rPr lang="en-US" altLang="en-US" dirty="0"/>
              <a:t> aware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how many paths from source s to destination d?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multi-path routing 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single path routing (with small amount of multipath)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will routing adapt to network traffic demand?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adaptive routing</a:t>
            </a:r>
          </a:p>
          <a:p>
            <a:pPr lvl="2">
              <a:lnSpc>
                <a:spcPct val="90000"/>
              </a:lnSpc>
              <a:buFont typeface="Wingdings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static routing (mostly static; adjust in larger timescale)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…	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985000" y="176213"/>
            <a:ext cx="1563688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Robustness</a:t>
            </a:r>
          </a:p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Optimality</a:t>
            </a:r>
          </a:p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- Simplicity</a:t>
            </a:r>
          </a:p>
        </p:txBody>
      </p:sp>
      <p:sp>
        <p:nvSpPr>
          <p:cNvPr id="37893" name="Rectangle 2"/>
          <p:cNvSpPr txBox="1">
            <a:spLocks noChangeArrowheads="1"/>
          </p:cNvSpPr>
          <p:nvPr/>
        </p:nvSpPr>
        <p:spPr bwMode="auto">
          <a:xfrm>
            <a:off x="533400" y="4603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3200" u="sng">
                <a:solidFill>
                  <a:srgbClr val="3333CC"/>
                </a:solidFill>
                <a:ea typeface=""/>
              </a:rPr>
              <a:t>Routing Design Space:</a:t>
            </a:r>
            <a:br>
              <a:rPr lang="en-US" altLang="en-US" sz="4000" u="sng">
                <a:solidFill>
                  <a:srgbClr val="3333CC"/>
                </a:solidFill>
                <a:ea typeface=""/>
              </a:rPr>
            </a:br>
            <a:r>
              <a:rPr lang="en-US" altLang="en-US" sz="2800" u="sng">
                <a:solidFill>
                  <a:srgbClr val="3333CC"/>
                </a:solidFill>
                <a:ea typeface=""/>
              </a:rPr>
              <a:t>Internet</a:t>
            </a:r>
            <a:endParaRPr lang="en-US" altLang="en-US" sz="4000" u="sng">
              <a:solidFill>
                <a:srgbClr val="3333CC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4255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41758A03-8671-6444-B1C0-E7824262563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4000" u="sng" dirty="0">
                <a:solidFill>
                  <a:srgbClr val="3333CC"/>
                </a:solidFill>
                <a:ea typeface=""/>
              </a:rPr>
              <a:t>Basic Formulation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15937" y="1560513"/>
            <a:ext cx="42751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571500" indent="-57150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sz="3600" dirty="0">
                <a:solidFill>
                  <a:srgbClr val="000000"/>
                </a:solidFill>
                <a:ea typeface=""/>
              </a:rPr>
              <a:t>Assign link weights</a:t>
            </a:r>
          </a:p>
          <a:p>
            <a:pPr marL="571500" indent="-57150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sz="3600" dirty="0">
                <a:solidFill>
                  <a:srgbClr val="000000"/>
                </a:solidFill>
                <a:ea typeface=""/>
              </a:rPr>
              <a:t>Compute shortest path </a:t>
            </a:r>
          </a:p>
        </p:txBody>
      </p:sp>
      <p:grpSp>
        <p:nvGrpSpPr>
          <p:cNvPr id="29704" name="Group 9"/>
          <p:cNvGrpSpPr>
            <a:grpSpLocks/>
          </p:cNvGrpSpPr>
          <p:nvPr/>
        </p:nvGrpSpPr>
        <p:grpSpPr bwMode="auto">
          <a:xfrm>
            <a:off x="4986338" y="1731962"/>
            <a:ext cx="3571875" cy="2236788"/>
            <a:chOff x="3162" y="1071"/>
            <a:chExt cx="2250" cy="1409"/>
          </a:xfrm>
        </p:grpSpPr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695719129 h 174"/>
                <a:gd name="T2" fmla="*/ 1591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29747" name="Group 51"/>
            <p:cNvGrpSpPr>
              <a:grpSpLocks/>
            </p:cNvGrpSpPr>
            <p:nvPr/>
          </p:nvGrpSpPr>
          <p:grpSpPr bwMode="auto">
            <a:xfrm>
              <a:off x="3273" y="1748"/>
              <a:ext cx="233" cy="250"/>
              <a:chOff x="2940" y="2429"/>
              <a:chExt cx="236" cy="250"/>
            </a:xfrm>
          </p:grpSpPr>
          <p:sp>
            <p:nvSpPr>
              <p:cNvPr id="297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4" name="Text Box 53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8" name="Group 54"/>
            <p:cNvGrpSpPr>
              <a:grpSpLocks/>
            </p:cNvGrpSpPr>
            <p:nvPr/>
          </p:nvGrpSpPr>
          <p:grpSpPr bwMode="auto">
            <a:xfrm>
              <a:off x="4451" y="2132"/>
              <a:ext cx="216" cy="250"/>
              <a:chOff x="2948" y="2429"/>
              <a:chExt cx="219" cy="250"/>
            </a:xfrm>
          </p:grpSpPr>
          <p:sp>
            <p:nvSpPr>
              <p:cNvPr id="297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2" name="Text Box 56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9" name="Group 57"/>
            <p:cNvGrpSpPr>
              <a:grpSpLocks/>
            </p:cNvGrpSpPr>
            <p:nvPr/>
          </p:nvGrpSpPr>
          <p:grpSpPr bwMode="auto">
            <a:xfrm>
              <a:off x="3763" y="2129"/>
              <a:ext cx="231" cy="250"/>
              <a:chOff x="2941" y="2429"/>
              <a:chExt cx="234" cy="250"/>
            </a:xfrm>
          </p:grpSpPr>
          <p:sp>
            <p:nvSpPr>
              <p:cNvPr id="297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0" name="Text Box 59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0" name="Group 60"/>
            <p:cNvGrpSpPr>
              <a:grpSpLocks/>
            </p:cNvGrpSpPr>
            <p:nvPr/>
          </p:nvGrpSpPr>
          <p:grpSpPr bwMode="auto">
            <a:xfrm>
              <a:off x="4447" y="1442"/>
              <a:ext cx="212" cy="250"/>
              <a:chOff x="2950" y="2429"/>
              <a:chExt cx="215" cy="250"/>
            </a:xfrm>
          </p:grpSpPr>
          <p:sp>
            <p:nvSpPr>
              <p:cNvPr id="297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8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1" name="Group 63"/>
            <p:cNvGrpSpPr>
              <a:grpSpLocks/>
            </p:cNvGrpSpPr>
            <p:nvPr/>
          </p:nvGrpSpPr>
          <p:grpSpPr bwMode="auto">
            <a:xfrm>
              <a:off x="3761" y="1442"/>
              <a:ext cx="217" cy="250"/>
              <a:chOff x="2948" y="2429"/>
              <a:chExt cx="220" cy="250"/>
            </a:xfrm>
          </p:grpSpPr>
          <p:sp>
            <p:nvSpPr>
              <p:cNvPr id="29765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6" name="Text Box 65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2" name="Group 66"/>
            <p:cNvGrpSpPr>
              <a:grpSpLocks/>
            </p:cNvGrpSpPr>
            <p:nvPr/>
          </p:nvGrpSpPr>
          <p:grpSpPr bwMode="auto">
            <a:xfrm>
              <a:off x="5025" y="1790"/>
              <a:ext cx="213" cy="250"/>
              <a:chOff x="2949" y="2429"/>
              <a:chExt cx="216" cy="250"/>
            </a:xfrm>
          </p:grpSpPr>
          <p:sp>
            <p:nvSpPr>
              <p:cNvPr id="29763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4" name="Text Box 68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F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8" name="Text Box 74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9" name="Text Box 75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0" name="Text Box 76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1" name="Text Box 77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2" name="Text Box 78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6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7E81416E-D9F2-0C4A-9C3A-19C316C9072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3085"/>
            <a:ext cx="8256588" cy="825640"/>
          </a:xfrm>
        </p:spPr>
        <p:txBody>
          <a:bodyPr/>
          <a:lstStyle/>
          <a:p>
            <a:r>
              <a:rPr lang="en-US" altLang="en-US" sz="3200"/>
              <a:t>Assigning Link Weight: </a:t>
            </a:r>
            <a:r>
              <a:rPr lang="en-US" altLang="en-US" sz="3200" dirty="0"/>
              <a:t>Dynamic Link Costs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22413"/>
            <a:ext cx="3949700" cy="48561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/>
              <a:t>Assign link costs to reflect current traffic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45325" y="3592514"/>
            <a:ext cx="1944688" cy="1817688"/>
            <a:chOff x="4438" y="2263"/>
            <a:chExt cx="1225" cy="1145"/>
          </a:xfrm>
        </p:grpSpPr>
        <p:sp>
          <p:nvSpPr>
            <p:cNvPr id="39153" name="Freeform 5"/>
            <p:cNvSpPr>
              <a:spLocks/>
            </p:cNvSpPr>
            <p:nvPr/>
          </p:nvSpPr>
          <p:spPr bwMode="auto">
            <a:xfrm>
              <a:off x="4438" y="2263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54" name="Freeform 6"/>
            <p:cNvSpPr>
              <a:spLocks/>
            </p:cNvSpPr>
            <p:nvPr/>
          </p:nvSpPr>
          <p:spPr bwMode="auto">
            <a:xfrm>
              <a:off x="4690" y="2449"/>
              <a:ext cx="233" cy="159"/>
            </a:xfrm>
            <a:custGeom>
              <a:avLst/>
              <a:gdLst>
                <a:gd name="T0" fmla="*/ 0 w 342"/>
                <a:gd name="T1" fmla="*/ 23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39155" name="Group 7"/>
            <p:cNvGrpSpPr>
              <a:grpSpLocks/>
            </p:cNvGrpSpPr>
            <p:nvPr/>
          </p:nvGrpSpPr>
          <p:grpSpPr bwMode="auto">
            <a:xfrm>
              <a:off x="4883" y="2280"/>
              <a:ext cx="316" cy="195"/>
              <a:chOff x="1747" y="3194"/>
              <a:chExt cx="316" cy="195"/>
            </a:xfrm>
          </p:grpSpPr>
          <p:sp>
            <p:nvSpPr>
              <p:cNvPr id="39199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200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201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202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203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204" name="Group 13"/>
              <p:cNvGrpSpPr>
                <a:grpSpLocks/>
              </p:cNvGrpSpPr>
              <p:nvPr/>
            </p:nvGrpSpPr>
            <p:grpSpPr bwMode="auto">
              <a:xfrm>
                <a:off x="1797" y="3194"/>
                <a:ext cx="198" cy="194"/>
                <a:chOff x="2958" y="2429"/>
                <a:chExt cx="201" cy="194"/>
              </a:xfrm>
            </p:grpSpPr>
            <p:sp>
              <p:nvSpPr>
                <p:cNvPr id="39205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20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58" y="2429"/>
                  <a:ext cx="20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D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9156" name="Group 16"/>
            <p:cNvGrpSpPr>
              <a:grpSpLocks/>
            </p:cNvGrpSpPr>
            <p:nvPr/>
          </p:nvGrpSpPr>
          <p:grpSpPr bwMode="auto">
            <a:xfrm>
              <a:off x="4475" y="2535"/>
              <a:ext cx="316" cy="201"/>
              <a:chOff x="2221" y="3575"/>
              <a:chExt cx="316" cy="201"/>
            </a:xfrm>
          </p:grpSpPr>
          <p:sp>
            <p:nvSpPr>
              <p:cNvPr id="39191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192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93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94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195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196" name="Group 22"/>
              <p:cNvGrpSpPr>
                <a:grpSpLocks/>
              </p:cNvGrpSpPr>
              <p:nvPr/>
            </p:nvGrpSpPr>
            <p:grpSpPr bwMode="auto">
              <a:xfrm>
                <a:off x="2286" y="3575"/>
                <a:ext cx="199" cy="194"/>
                <a:chOff x="2958" y="2429"/>
                <a:chExt cx="202" cy="194"/>
              </a:xfrm>
            </p:grpSpPr>
            <p:sp>
              <p:nvSpPr>
                <p:cNvPr id="39197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9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58" y="2429"/>
                  <a:ext cx="20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A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9157" name="Group 25"/>
            <p:cNvGrpSpPr>
              <a:grpSpLocks/>
            </p:cNvGrpSpPr>
            <p:nvPr/>
          </p:nvGrpSpPr>
          <p:grpSpPr bwMode="auto">
            <a:xfrm>
              <a:off x="4875" y="2826"/>
              <a:ext cx="315" cy="194"/>
              <a:chOff x="2903" y="2888"/>
              <a:chExt cx="315" cy="194"/>
            </a:xfrm>
          </p:grpSpPr>
          <p:grpSp>
            <p:nvGrpSpPr>
              <p:cNvPr id="39182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9186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87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188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189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  <p:sp>
              <p:nvSpPr>
                <p:cNvPr id="39190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</p:grpSp>
          <p:grpSp>
            <p:nvGrpSpPr>
              <p:cNvPr id="39183" name="Group 32"/>
              <p:cNvGrpSpPr>
                <a:grpSpLocks/>
              </p:cNvGrpSpPr>
              <p:nvPr/>
            </p:nvGrpSpPr>
            <p:grpSpPr bwMode="auto">
              <a:xfrm>
                <a:off x="2969" y="2888"/>
                <a:ext cx="188" cy="194"/>
                <a:chOff x="2965" y="2429"/>
                <a:chExt cx="191" cy="194"/>
              </a:xfrm>
            </p:grpSpPr>
            <p:sp>
              <p:nvSpPr>
                <p:cNvPr id="39184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8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65" y="2429"/>
                  <a:ext cx="19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B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9158" name="Group 35"/>
            <p:cNvGrpSpPr>
              <a:grpSpLocks/>
            </p:cNvGrpSpPr>
            <p:nvPr/>
          </p:nvGrpSpPr>
          <p:grpSpPr bwMode="auto">
            <a:xfrm>
              <a:off x="5287" y="2544"/>
              <a:ext cx="316" cy="198"/>
              <a:chOff x="2217" y="2888"/>
              <a:chExt cx="316" cy="198"/>
            </a:xfrm>
          </p:grpSpPr>
          <p:sp>
            <p:nvSpPr>
              <p:cNvPr id="39174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175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76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77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178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179" name="Group 41"/>
              <p:cNvGrpSpPr>
                <a:grpSpLocks/>
              </p:cNvGrpSpPr>
              <p:nvPr/>
            </p:nvGrpSpPr>
            <p:grpSpPr bwMode="auto">
              <a:xfrm>
                <a:off x="2283" y="2888"/>
                <a:ext cx="184" cy="194"/>
                <a:chOff x="2965" y="2429"/>
                <a:chExt cx="187" cy="194"/>
              </a:xfrm>
            </p:grpSpPr>
            <p:sp>
              <p:nvSpPr>
                <p:cNvPr id="39180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8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65" y="2429"/>
                  <a:ext cx="18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C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sp>
          <p:nvSpPr>
            <p:cNvPr id="39159" name="Text Box 44"/>
            <p:cNvSpPr txBox="1">
              <a:spLocks noChangeArrowheads="1"/>
            </p:cNvSpPr>
            <p:nvPr/>
          </p:nvSpPr>
          <p:spPr bwMode="auto">
            <a:xfrm>
              <a:off x="4661" y="2367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60" name="Freeform 45"/>
            <p:cNvSpPr>
              <a:spLocks/>
            </p:cNvSpPr>
            <p:nvPr/>
          </p:nvSpPr>
          <p:spPr bwMode="auto">
            <a:xfrm flipH="1">
              <a:off x="5122" y="2476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61" name="Freeform 46"/>
            <p:cNvSpPr>
              <a:spLocks/>
            </p:cNvSpPr>
            <p:nvPr/>
          </p:nvSpPr>
          <p:spPr bwMode="auto">
            <a:xfrm flipH="1" flipV="1">
              <a:off x="5131" y="2737"/>
              <a:ext cx="198" cy="144"/>
            </a:xfrm>
            <a:custGeom>
              <a:avLst/>
              <a:gdLst>
                <a:gd name="T0" fmla="*/ 0 w 342"/>
                <a:gd name="T1" fmla="*/ 7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62" name="Freeform 47"/>
            <p:cNvSpPr>
              <a:spLocks/>
            </p:cNvSpPr>
            <p:nvPr/>
          </p:nvSpPr>
          <p:spPr bwMode="auto">
            <a:xfrm flipV="1">
              <a:off x="4729" y="2731"/>
              <a:ext cx="204" cy="156"/>
            </a:xfrm>
            <a:custGeom>
              <a:avLst/>
              <a:gdLst>
                <a:gd name="T0" fmla="*/ 0 w 342"/>
                <a:gd name="T1" fmla="*/ 19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63" name="Text Box 48"/>
            <p:cNvSpPr txBox="1">
              <a:spLocks noChangeArrowheads="1"/>
            </p:cNvSpPr>
            <p:nvPr/>
          </p:nvSpPr>
          <p:spPr bwMode="auto">
            <a:xfrm>
              <a:off x="5199" y="2388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2+e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64" name="Text Box 49"/>
            <p:cNvSpPr txBox="1">
              <a:spLocks noChangeArrowheads="1"/>
            </p:cNvSpPr>
            <p:nvPr/>
          </p:nvSpPr>
          <p:spPr bwMode="auto">
            <a:xfrm>
              <a:off x="5152" y="2757"/>
              <a:ext cx="30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1+e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65" name="Text Box 50"/>
            <p:cNvSpPr txBox="1">
              <a:spLocks noChangeArrowheads="1"/>
            </p:cNvSpPr>
            <p:nvPr/>
          </p:nvSpPr>
          <p:spPr bwMode="auto">
            <a:xfrm>
              <a:off x="4670" y="2748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66" name="Freeform 51"/>
            <p:cNvSpPr>
              <a:spLocks/>
            </p:cNvSpPr>
            <p:nvPr/>
          </p:nvSpPr>
          <p:spPr bwMode="auto">
            <a:xfrm flipH="1" flipV="1">
              <a:off x="5071" y="2710"/>
              <a:ext cx="198" cy="144"/>
            </a:xfrm>
            <a:custGeom>
              <a:avLst/>
              <a:gdLst>
                <a:gd name="T0" fmla="*/ 0 w 342"/>
                <a:gd name="T1" fmla="*/ 7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67" name="Freeform 52"/>
            <p:cNvSpPr>
              <a:spLocks/>
            </p:cNvSpPr>
            <p:nvPr/>
          </p:nvSpPr>
          <p:spPr bwMode="auto">
            <a:xfrm flipH="1">
              <a:off x="4786" y="2716"/>
              <a:ext cx="192" cy="138"/>
            </a:xfrm>
            <a:custGeom>
              <a:avLst/>
              <a:gdLst>
                <a:gd name="T0" fmla="*/ 0 w 342"/>
                <a:gd name="T1" fmla="*/ 4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68" name="Text Box 53"/>
            <p:cNvSpPr txBox="1">
              <a:spLocks noChangeArrowheads="1"/>
            </p:cNvSpPr>
            <p:nvPr/>
          </p:nvSpPr>
          <p:spPr bwMode="auto">
            <a:xfrm>
              <a:off x="4869" y="2604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69" name="Text Box 54"/>
            <p:cNvSpPr txBox="1">
              <a:spLocks noChangeArrowheads="1"/>
            </p:cNvSpPr>
            <p:nvPr/>
          </p:nvSpPr>
          <p:spPr bwMode="auto">
            <a:xfrm>
              <a:off x="5055" y="2598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70" name="Text Box 55"/>
            <p:cNvSpPr txBox="1">
              <a:spLocks noChangeArrowheads="1"/>
            </p:cNvSpPr>
            <p:nvPr/>
          </p:nvSpPr>
          <p:spPr bwMode="auto">
            <a:xfrm>
              <a:off x="4847" y="3195"/>
              <a:ext cx="3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33CCCC"/>
                  </a:solidFill>
                  <a:ea typeface=""/>
                </a:rPr>
                <a:t>t=2</a:t>
              </a:r>
              <a:endParaRPr lang="en-US" altLang="en-US" sz="1800">
                <a:solidFill>
                  <a:srgbClr val="33CCCC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71" name="Line 56"/>
            <p:cNvSpPr>
              <a:spLocks noChangeShapeType="1"/>
            </p:cNvSpPr>
            <p:nvPr/>
          </p:nvSpPr>
          <p:spPr bwMode="auto">
            <a:xfrm flipV="1">
              <a:off x="4627" y="2743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72" name="Line 57"/>
            <p:cNvSpPr>
              <a:spLocks noChangeShapeType="1"/>
            </p:cNvSpPr>
            <p:nvPr/>
          </p:nvSpPr>
          <p:spPr bwMode="auto">
            <a:xfrm flipV="1">
              <a:off x="5044" y="3025"/>
              <a:ext cx="0" cy="15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73" name="Line 58"/>
            <p:cNvSpPr>
              <a:spLocks noChangeShapeType="1"/>
            </p:cNvSpPr>
            <p:nvPr/>
          </p:nvSpPr>
          <p:spPr bwMode="auto">
            <a:xfrm flipV="1">
              <a:off x="5461" y="2743"/>
              <a:ext cx="0" cy="1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453691" name="Text Box 59"/>
          <p:cNvSpPr txBox="1">
            <a:spLocks noChangeArrowheads="1"/>
          </p:cNvSpPr>
          <p:nvPr/>
        </p:nvSpPr>
        <p:spPr bwMode="auto">
          <a:xfrm>
            <a:off x="4319753" y="5540484"/>
            <a:ext cx="4671848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ea typeface=""/>
              </a:rPr>
              <a:t>Solution: Link costs are a combination of current traffic intensity (dynamic) and topology (static). To improve stability, the static topology part should be large.  Thus less sensitive to traffic; thus non</a:t>
            </a:r>
            <a:r>
              <a:rPr lang="en-US" altLang="zh-CN" sz="1600">
                <a:solidFill>
                  <a:srgbClr val="000000"/>
                </a:solidFill>
                <a:ea typeface="宋体" charset="-122"/>
              </a:rPr>
              <a:t>-</a:t>
            </a:r>
            <a:r>
              <a:rPr lang="en-US" altLang="en-US" sz="1600">
                <a:solidFill>
                  <a:srgbClr val="000000"/>
                </a:solidFill>
                <a:ea typeface=""/>
              </a:rPr>
              <a:t>adaptive.</a:t>
            </a:r>
          </a:p>
        </p:txBody>
      </p: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016750" y="1719263"/>
            <a:ext cx="1944688" cy="1817688"/>
            <a:chOff x="4420" y="1083"/>
            <a:chExt cx="1225" cy="1145"/>
          </a:xfrm>
        </p:grpSpPr>
        <p:sp>
          <p:nvSpPr>
            <p:cNvPr id="39097" name="Freeform 61"/>
            <p:cNvSpPr>
              <a:spLocks/>
            </p:cNvSpPr>
            <p:nvPr/>
          </p:nvSpPr>
          <p:spPr bwMode="auto">
            <a:xfrm>
              <a:off x="4420" y="1083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098" name="Freeform 62"/>
            <p:cNvSpPr>
              <a:spLocks/>
            </p:cNvSpPr>
            <p:nvPr/>
          </p:nvSpPr>
          <p:spPr bwMode="auto">
            <a:xfrm>
              <a:off x="4672" y="1296"/>
              <a:ext cx="246" cy="132"/>
            </a:xfrm>
            <a:custGeom>
              <a:avLst/>
              <a:gdLst>
                <a:gd name="T0" fmla="*/ 0 w 342"/>
                <a:gd name="T1" fmla="*/ 2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39099" name="Group 63"/>
            <p:cNvGrpSpPr>
              <a:grpSpLocks/>
            </p:cNvGrpSpPr>
            <p:nvPr/>
          </p:nvGrpSpPr>
          <p:grpSpPr bwMode="auto">
            <a:xfrm>
              <a:off x="4865" y="1100"/>
              <a:ext cx="316" cy="195"/>
              <a:chOff x="1747" y="3194"/>
              <a:chExt cx="316" cy="195"/>
            </a:xfrm>
          </p:grpSpPr>
          <p:sp>
            <p:nvSpPr>
              <p:cNvPr id="39145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146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47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48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149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150" name="Group 69"/>
              <p:cNvGrpSpPr>
                <a:grpSpLocks/>
              </p:cNvGrpSpPr>
              <p:nvPr/>
            </p:nvGrpSpPr>
            <p:grpSpPr bwMode="auto">
              <a:xfrm>
                <a:off x="1797" y="3194"/>
                <a:ext cx="198" cy="194"/>
                <a:chOff x="2958" y="2429"/>
                <a:chExt cx="201" cy="194"/>
              </a:xfrm>
            </p:grpSpPr>
            <p:sp>
              <p:nvSpPr>
                <p:cNvPr id="39151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5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58" y="2429"/>
                  <a:ext cx="20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D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9100" name="Group 72"/>
            <p:cNvGrpSpPr>
              <a:grpSpLocks/>
            </p:cNvGrpSpPr>
            <p:nvPr/>
          </p:nvGrpSpPr>
          <p:grpSpPr bwMode="auto">
            <a:xfrm>
              <a:off x="4457" y="1355"/>
              <a:ext cx="316" cy="201"/>
              <a:chOff x="2221" y="3575"/>
              <a:chExt cx="316" cy="201"/>
            </a:xfrm>
          </p:grpSpPr>
          <p:sp>
            <p:nvSpPr>
              <p:cNvPr id="39137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138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39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40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141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142" name="Group 78"/>
              <p:cNvGrpSpPr>
                <a:grpSpLocks/>
              </p:cNvGrpSpPr>
              <p:nvPr/>
            </p:nvGrpSpPr>
            <p:grpSpPr bwMode="auto">
              <a:xfrm>
                <a:off x="2286" y="3575"/>
                <a:ext cx="199" cy="194"/>
                <a:chOff x="2958" y="2429"/>
                <a:chExt cx="202" cy="194"/>
              </a:xfrm>
            </p:grpSpPr>
            <p:sp>
              <p:nvSpPr>
                <p:cNvPr id="39143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4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58" y="2429"/>
                  <a:ext cx="20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A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9101" name="Group 81"/>
            <p:cNvGrpSpPr>
              <a:grpSpLocks/>
            </p:cNvGrpSpPr>
            <p:nvPr/>
          </p:nvGrpSpPr>
          <p:grpSpPr bwMode="auto">
            <a:xfrm>
              <a:off x="4857" y="1646"/>
              <a:ext cx="315" cy="194"/>
              <a:chOff x="2903" y="2888"/>
              <a:chExt cx="315" cy="194"/>
            </a:xfrm>
          </p:grpSpPr>
          <p:grpSp>
            <p:nvGrpSpPr>
              <p:cNvPr id="39128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9132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33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134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13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  <p:sp>
              <p:nvSpPr>
                <p:cNvPr id="39136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</p:grpSp>
          <p:grpSp>
            <p:nvGrpSpPr>
              <p:cNvPr id="39129" name="Group 88"/>
              <p:cNvGrpSpPr>
                <a:grpSpLocks/>
              </p:cNvGrpSpPr>
              <p:nvPr/>
            </p:nvGrpSpPr>
            <p:grpSpPr bwMode="auto">
              <a:xfrm>
                <a:off x="2969" y="2888"/>
                <a:ext cx="188" cy="194"/>
                <a:chOff x="2965" y="2429"/>
                <a:chExt cx="191" cy="194"/>
              </a:xfrm>
            </p:grpSpPr>
            <p:sp>
              <p:nvSpPr>
                <p:cNvPr id="39130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31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65" y="2429"/>
                  <a:ext cx="19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B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9102" name="Group 91"/>
            <p:cNvGrpSpPr>
              <a:grpSpLocks/>
            </p:cNvGrpSpPr>
            <p:nvPr/>
          </p:nvGrpSpPr>
          <p:grpSpPr bwMode="auto">
            <a:xfrm>
              <a:off x="5269" y="1364"/>
              <a:ext cx="316" cy="198"/>
              <a:chOff x="2217" y="2888"/>
              <a:chExt cx="316" cy="198"/>
            </a:xfrm>
          </p:grpSpPr>
          <p:sp>
            <p:nvSpPr>
              <p:cNvPr id="39120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121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22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123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124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125" name="Group 97"/>
              <p:cNvGrpSpPr>
                <a:grpSpLocks/>
              </p:cNvGrpSpPr>
              <p:nvPr/>
            </p:nvGrpSpPr>
            <p:grpSpPr bwMode="auto">
              <a:xfrm>
                <a:off x="2283" y="2888"/>
                <a:ext cx="184" cy="194"/>
                <a:chOff x="2965" y="2429"/>
                <a:chExt cx="187" cy="194"/>
              </a:xfrm>
            </p:grpSpPr>
            <p:sp>
              <p:nvSpPr>
                <p:cNvPr id="39126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127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65" y="2429"/>
                  <a:ext cx="18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C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sp>
          <p:nvSpPr>
            <p:cNvPr id="39103" name="Text Box 100"/>
            <p:cNvSpPr txBox="1">
              <a:spLocks noChangeArrowheads="1"/>
            </p:cNvSpPr>
            <p:nvPr/>
          </p:nvSpPr>
          <p:spPr bwMode="auto">
            <a:xfrm>
              <a:off x="4741" y="1298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2+e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04" name="Freeform 101"/>
            <p:cNvSpPr>
              <a:spLocks/>
            </p:cNvSpPr>
            <p:nvPr/>
          </p:nvSpPr>
          <p:spPr bwMode="auto">
            <a:xfrm flipH="1">
              <a:off x="5118" y="1289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05" name="Freeform 102"/>
            <p:cNvSpPr>
              <a:spLocks/>
            </p:cNvSpPr>
            <p:nvPr/>
          </p:nvSpPr>
          <p:spPr bwMode="auto">
            <a:xfrm flipH="1" flipV="1">
              <a:off x="5113" y="1557"/>
              <a:ext cx="198" cy="144"/>
            </a:xfrm>
            <a:custGeom>
              <a:avLst/>
              <a:gdLst>
                <a:gd name="T0" fmla="*/ 0 w 342"/>
                <a:gd name="T1" fmla="*/ 7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06" name="Freeform 103"/>
            <p:cNvSpPr>
              <a:spLocks/>
            </p:cNvSpPr>
            <p:nvPr/>
          </p:nvSpPr>
          <p:spPr bwMode="auto">
            <a:xfrm flipV="1">
              <a:off x="4711" y="1551"/>
              <a:ext cx="204" cy="156"/>
            </a:xfrm>
            <a:custGeom>
              <a:avLst/>
              <a:gdLst>
                <a:gd name="T0" fmla="*/ 0 w 342"/>
                <a:gd name="T1" fmla="*/ 19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07" name="Text Box 104"/>
            <p:cNvSpPr txBox="1">
              <a:spLocks noChangeArrowheads="1"/>
            </p:cNvSpPr>
            <p:nvPr/>
          </p:nvSpPr>
          <p:spPr bwMode="auto">
            <a:xfrm>
              <a:off x="5185" y="1167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08" name="Text Box 105"/>
            <p:cNvSpPr txBox="1">
              <a:spLocks noChangeArrowheads="1"/>
            </p:cNvSpPr>
            <p:nvPr/>
          </p:nvSpPr>
          <p:spPr bwMode="auto">
            <a:xfrm>
              <a:off x="5190" y="1553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09" name="Text Box 106"/>
            <p:cNvSpPr txBox="1">
              <a:spLocks noChangeArrowheads="1"/>
            </p:cNvSpPr>
            <p:nvPr/>
          </p:nvSpPr>
          <p:spPr bwMode="auto">
            <a:xfrm>
              <a:off x="4641" y="1568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10" name="Freeform 107"/>
            <p:cNvSpPr>
              <a:spLocks/>
            </p:cNvSpPr>
            <p:nvPr/>
          </p:nvSpPr>
          <p:spPr bwMode="auto">
            <a:xfrm flipH="1" flipV="1">
              <a:off x="5053" y="1530"/>
              <a:ext cx="198" cy="144"/>
            </a:xfrm>
            <a:custGeom>
              <a:avLst/>
              <a:gdLst>
                <a:gd name="T0" fmla="*/ 0 w 342"/>
                <a:gd name="T1" fmla="*/ 7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11" name="Freeform 108"/>
            <p:cNvSpPr>
              <a:spLocks/>
            </p:cNvSpPr>
            <p:nvPr/>
          </p:nvSpPr>
          <p:spPr bwMode="auto">
            <a:xfrm flipH="1">
              <a:off x="4768" y="1536"/>
              <a:ext cx="192" cy="138"/>
            </a:xfrm>
            <a:custGeom>
              <a:avLst/>
              <a:gdLst>
                <a:gd name="T0" fmla="*/ 0 w 342"/>
                <a:gd name="T1" fmla="*/ 4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12" name="Text Box 109"/>
            <p:cNvSpPr txBox="1">
              <a:spLocks noChangeArrowheads="1"/>
            </p:cNvSpPr>
            <p:nvPr/>
          </p:nvSpPr>
          <p:spPr bwMode="auto">
            <a:xfrm>
              <a:off x="4795" y="1424"/>
              <a:ext cx="30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1+e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13" name="Text Box 110"/>
            <p:cNvSpPr txBox="1">
              <a:spLocks noChangeArrowheads="1"/>
            </p:cNvSpPr>
            <p:nvPr/>
          </p:nvSpPr>
          <p:spPr bwMode="auto">
            <a:xfrm>
              <a:off x="5048" y="1418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FF00"/>
                  </a:solidFill>
                  <a:ea typeface=""/>
                </a:rPr>
                <a:t>1</a:t>
              </a:r>
              <a:endParaRPr lang="en-US" altLang="en-US" sz="1600">
                <a:solidFill>
                  <a:srgbClr val="00FF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14" name="Text Box 111"/>
            <p:cNvSpPr txBox="1">
              <a:spLocks noChangeArrowheads="1"/>
            </p:cNvSpPr>
            <p:nvPr/>
          </p:nvSpPr>
          <p:spPr bwMode="auto">
            <a:xfrm>
              <a:off x="4923" y="2015"/>
              <a:ext cx="30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CC99"/>
                  </a:solidFill>
                  <a:ea typeface=""/>
                </a:rPr>
                <a:t>t=1</a:t>
              </a:r>
              <a:endParaRPr lang="en-US" altLang="en-US" sz="1800">
                <a:solidFill>
                  <a:srgbClr val="00CC99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115" name="Line 112"/>
            <p:cNvSpPr>
              <a:spLocks noChangeShapeType="1"/>
            </p:cNvSpPr>
            <p:nvPr/>
          </p:nvSpPr>
          <p:spPr bwMode="auto">
            <a:xfrm flipV="1">
              <a:off x="5020" y="1851"/>
              <a:ext cx="0" cy="15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16" name="Line 113"/>
            <p:cNvSpPr>
              <a:spLocks noChangeShapeType="1"/>
            </p:cNvSpPr>
            <p:nvPr/>
          </p:nvSpPr>
          <p:spPr bwMode="auto">
            <a:xfrm flipV="1">
              <a:off x="4600" y="1563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17" name="Line 114"/>
            <p:cNvSpPr>
              <a:spLocks noChangeShapeType="1"/>
            </p:cNvSpPr>
            <p:nvPr/>
          </p:nvSpPr>
          <p:spPr bwMode="auto">
            <a:xfrm flipV="1">
              <a:off x="5440" y="1566"/>
              <a:ext cx="0" cy="1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18" name="Freeform 115"/>
            <p:cNvSpPr>
              <a:spLocks/>
            </p:cNvSpPr>
            <p:nvPr/>
          </p:nvSpPr>
          <p:spPr bwMode="auto">
            <a:xfrm flipH="1" flipV="1">
              <a:off x="4620" y="1260"/>
              <a:ext cx="232" cy="131"/>
            </a:xfrm>
            <a:custGeom>
              <a:avLst/>
              <a:gdLst>
                <a:gd name="T0" fmla="*/ 0 w 342"/>
                <a:gd name="T1" fmla="*/ 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9119" name="Text Box 116"/>
            <p:cNvSpPr txBox="1">
              <a:spLocks noChangeArrowheads="1"/>
            </p:cNvSpPr>
            <p:nvPr/>
          </p:nvSpPr>
          <p:spPr bwMode="auto">
            <a:xfrm>
              <a:off x="4637" y="1155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22" name="Group 117"/>
          <p:cNvGrpSpPr>
            <a:grpSpLocks/>
          </p:cNvGrpSpPr>
          <p:nvPr/>
        </p:nvGrpSpPr>
        <p:grpSpPr bwMode="auto">
          <a:xfrm>
            <a:off x="4689477" y="1395413"/>
            <a:ext cx="4314826" cy="2316163"/>
            <a:chOff x="2954" y="879"/>
            <a:chExt cx="2718" cy="1459"/>
          </a:xfrm>
        </p:grpSpPr>
        <p:sp>
          <p:nvSpPr>
            <p:cNvPr id="39034" name="Text Box 118"/>
            <p:cNvSpPr txBox="1">
              <a:spLocks noChangeArrowheads="1"/>
            </p:cNvSpPr>
            <p:nvPr/>
          </p:nvSpPr>
          <p:spPr bwMode="auto">
            <a:xfrm>
              <a:off x="2954" y="879"/>
              <a:ext cx="27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Link costs reflect current traffic intensity</a:t>
              </a:r>
            </a:p>
          </p:txBody>
        </p:sp>
        <p:grpSp>
          <p:nvGrpSpPr>
            <p:cNvPr id="39035" name="Group 119"/>
            <p:cNvGrpSpPr>
              <a:grpSpLocks/>
            </p:cNvGrpSpPr>
            <p:nvPr/>
          </p:nvGrpSpPr>
          <p:grpSpPr bwMode="auto">
            <a:xfrm>
              <a:off x="3011" y="1061"/>
              <a:ext cx="1267" cy="1277"/>
              <a:chOff x="3011" y="1061"/>
              <a:chExt cx="1267" cy="1277"/>
            </a:xfrm>
          </p:grpSpPr>
          <p:sp>
            <p:nvSpPr>
              <p:cNvPr id="39036" name="Freeform 120"/>
              <p:cNvSpPr>
                <a:spLocks/>
              </p:cNvSpPr>
              <p:nvPr/>
            </p:nvSpPr>
            <p:spPr bwMode="auto">
              <a:xfrm>
                <a:off x="3036" y="1061"/>
                <a:ext cx="1242" cy="854"/>
              </a:xfrm>
              <a:custGeom>
                <a:avLst/>
                <a:gdLst>
                  <a:gd name="T0" fmla="*/ 1 w 1242"/>
                  <a:gd name="T1" fmla="*/ 381 h 854"/>
                  <a:gd name="T2" fmla="*/ 169 w 1242"/>
                  <a:gd name="T3" fmla="*/ 162 h 854"/>
                  <a:gd name="T4" fmla="*/ 487 w 1242"/>
                  <a:gd name="T5" fmla="*/ 18 h 854"/>
                  <a:gd name="T6" fmla="*/ 823 w 1242"/>
                  <a:gd name="T7" fmla="*/ 30 h 854"/>
                  <a:gd name="T8" fmla="*/ 1183 w 1242"/>
                  <a:gd name="T9" fmla="*/ 261 h 854"/>
                  <a:gd name="T10" fmla="*/ 1177 w 1242"/>
                  <a:gd name="T11" fmla="*/ 609 h 854"/>
                  <a:gd name="T12" fmla="*/ 928 w 1242"/>
                  <a:gd name="T13" fmla="*/ 780 h 854"/>
                  <a:gd name="T14" fmla="*/ 448 w 1242"/>
                  <a:gd name="T15" fmla="*/ 837 h 854"/>
                  <a:gd name="T16" fmla="*/ 178 w 1242"/>
                  <a:gd name="T17" fmla="*/ 675 h 854"/>
                  <a:gd name="T18" fmla="*/ 1 w 1242"/>
                  <a:gd name="T19" fmla="*/ 381 h 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2"/>
                  <a:gd name="T31" fmla="*/ 0 h 854"/>
                  <a:gd name="T32" fmla="*/ 1242 w 1242"/>
                  <a:gd name="T33" fmla="*/ 854 h 8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2" h="854">
                    <a:moveTo>
                      <a:pt x="1" y="381"/>
                    </a:moveTo>
                    <a:cubicBezTo>
                      <a:pt x="0" y="296"/>
                      <a:pt x="88" y="222"/>
                      <a:pt x="169" y="162"/>
                    </a:cubicBezTo>
                    <a:cubicBezTo>
                      <a:pt x="250" y="102"/>
                      <a:pt x="378" y="40"/>
                      <a:pt x="487" y="18"/>
                    </a:cubicBezTo>
                    <a:cubicBezTo>
                      <a:pt x="616" y="6"/>
                      <a:pt x="685" y="0"/>
                      <a:pt x="823" y="30"/>
                    </a:cubicBezTo>
                    <a:cubicBezTo>
                      <a:pt x="961" y="60"/>
                      <a:pt x="1121" y="165"/>
                      <a:pt x="1183" y="261"/>
                    </a:cubicBezTo>
                    <a:cubicBezTo>
                      <a:pt x="1242" y="357"/>
                      <a:pt x="1219" y="523"/>
                      <a:pt x="1177" y="609"/>
                    </a:cubicBezTo>
                    <a:cubicBezTo>
                      <a:pt x="1135" y="695"/>
                      <a:pt x="1049" y="742"/>
                      <a:pt x="928" y="780"/>
                    </a:cubicBezTo>
                    <a:cubicBezTo>
                      <a:pt x="807" y="818"/>
                      <a:pt x="573" y="854"/>
                      <a:pt x="448" y="837"/>
                    </a:cubicBezTo>
                    <a:cubicBezTo>
                      <a:pt x="323" y="820"/>
                      <a:pt x="252" y="751"/>
                      <a:pt x="178" y="675"/>
                    </a:cubicBezTo>
                    <a:cubicBezTo>
                      <a:pt x="104" y="599"/>
                      <a:pt x="2" y="466"/>
                      <a:pt x="1" y="381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37" name="Freeform 121"/>
              <p:cNvSpPr>
                <a:spLocks/>
              </p:cNvSpPr>
              <p:nvPr/>
            </p:nvSpPr>
            <p:spPr bwMode="auto">
              <a:xfrm>
                <a:off x="3289" y="1274"/>
                <a:ext cx="246" cy="132"/>
              </a:xfrm>
              <a:custGeom>
                <a:avLst/>
                <a:gdLst>
                  <a:gd name="T0" fmla="*/ 0 w 342"/>
                  <a:gd name="T1" fmla="*/ 2 h 186"/>
                  <a:gd name="T2" fmla="*/ 4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grpSp>
            <p:nvGrpSpPr>
              <p:cNvPr id="39038" name="Group 122"/>
              <p:cNvGrpSpPr>
                <a:grpSpLocks/>
              </p:cNvGrpSpPr>
              <p:nvPr/>
            </p:nvGrpSpPr>
            <p:grpSpPr bwMode="auto">
              <a:xfrm>
                <a:off x="3482" y="1078"/>
                <a:ext cx="316" cy="195"/>
                <a:chOff x="1747" y="3194"/>
                <a:chExt cx="316" cy="195"/>
              </a:xfrm>
            </p:grpSpPr>
            <p:sp>
              <p:nvSpPr>
                <p:cNvPr id="39089" name="Oval 123"/>
                <p:cNvSpPr>
                  <a:spLocks noChangeArrowheads="1"/>
                </p:cNvSpPr>
                <p:nvPr/>
              </p:nvSpPr>
              <p:spPr bwMode="auto">
                <a:xfrm>
                  <a:off x="1750" y="3308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90" name="Line 124"/>
                <p:cNvSpPr>
                  <a:spLocks noChangeShapeType="1"/>
                </p:cNvSpPr>
                <p:nvPr/>
              </p:nvSpPr>
              <p:spPr bwMode="auto">
                <a:xfrm>
                  <a:off x="1750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91" name="Line 125"/>
                <p:cNvSpPr>
                  <a:spLocks noChangeShapeType="1"/>
                </p:cNvSpPr>
                <p:nvPr/>
              </p:nvSpPr>
              <p:spPr bwMode="auto">
                <a:xfrm>
                  <a:off x="2063" y="3301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92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50" y="3301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  <p:sp>
              <p:nvSpPr>
                <p:cNvPr id="39093" name="Oval 127"/>
                <p:cNvSpPr>
                  <a:spLocks noChangeArrowheads="1"/>
                </p:cNvSpPr>
                <p:nvPr/>
              </p:nvSpPr>
              <p:spPr bwMode="auto">
                <a:xfrm>
                  <a:off x="1747" y="3242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grpSp>
              <p:nvGrpSpPr>
                <p:cNvPr id="39094" name="Group 128"/>
                <p:cNvGrpSpPr>
                  <a:grpSpLocks/>
                </p:cNvGrpSpPr>
                <p:nvPr/>
              </p:nvGrpSpPr>
              <p:grpSpPr bwMode="auto">
                <a:xfrm>
                  <a:off x="1797" y="3194"/>
                  <a:ext cx="198" cy="194"/>
                  <a:chOff x="2958" y="2429"/>
                  <a:chExt cx="201" cy="194"/>
                </a:xfrm>
              </p:grpSpPr>
              <p:sp>
                <p:nvSpPr>
                  <p:cNvPr id="39095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endParaRPr lang="en-US" altLang="en-US" sz="1600">
                      <a:solidFill>
                        <a:srgbClr val="000000"/>
                      </a:solidFill>
                      <a:ea typeface=""/>
                    </a:endParaRPr>
                  </a:p>
                </p:txBody>
              </p:sp>
              <p:sp>
                <p:nvSpPr>
                  <p:cNvPr id="39096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9"/>
                    <a:ext cx="201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algn="ctr"/>
                    <a:r>
                      <a:rPr lang="en-US" altLang="en-US" sz="1400">
                        <a:solidFill>
                          <a:srgbClr val="000000"/>
                        </a:solidFill>
                        <a:ea typeface=""/>
                      </a:rPr>
                      <a:t>D</a:t>
                    </a:r>
                    <a:endParaRPr lang="en-US" altLang="en-US" sz="1600">
                      <a:solidFill>
                        <a:srgbClr val="000000"/>
                      </a:solidFill>
                      <a:latin typeface="Times New Roman" charset="0"/>
                      <a:ea typeface=""/>
                    </a:endParaRPr>
                  </a:p>
                </p:txBody>
              </p:sp>
            </p:grpSp>
          </p:grpSp>
          <p:grpSp>
            <p:nvGrpSpPr>
              <p:cNvPr id="39039" name="Group 131"/>
              <p:cNvGrpSpPr>
                <a:grpSpLocks/>
              </p:cNvGrpSpPr>
              <p:nvPr/>
            </p:nvGrpSpPr>
            <p:grpSpPr bwMode="auto">
              <a:xfrm>
                <a:off x="3074" y="1333"/>
                <a:ext cx="316" cy="201"/>
                <a:chOff x="2221" y="3575"/>
                <a:chExt cx="316" cy="201"/>
              </a:xfrm>
            </p:grpSpPr>
            <p:sp>
              <p:nvSpPr>
                <p:cNvPr id="39081" name="Oval 132"/>
                <p:cNvSpPr>
                  <a:spLocks noChangeArrowheads="1"/>
                </p:cNvSpPr>
                <p:nvPr/>
              </p:nvSpPr>
              <p:spPr bwMode="auto">
                <a:xfrm>
                  <a:off x="2224" y="369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82" name="Line 133"/>
                <p:cNvSpPr>
                  <a:spLocks noChangeShapeType="1"/>
                </p:cNvSpPr>
                <p:nvPr/>
              </p:nvSpPr>
              <p:spPr bwMode="auto">
                <a:xfrm>
                  <a:off x="2224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83" name="Line 134"/>
                <p:cNvSpPr>
                  <a:spLocks noChangeShapeType="1"/>
                </p:cNvSpPr>
                <p:nvPr/>
              </p:nvSpPr>
              <p:spPr bwMode="auto">
                <a:xfrm>
                  <a:off x="2537" y="368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84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24" y="368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  <p:sp>
              <p:nvSpPr>
                <p:cNvPr id="39085" name="Oval 136"/>
                <p:cNvSpPr>
                  <a:spLocks noChangeArrowheads="1"/>
                </p:cNvSpPr>
                <p:nvPr/>
              </p:nvSpPr>
              <p:spPr bwMode="auto">
                <a:xfrm>
                  <a:off x="2221" y="362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grpSp>
              <p:nvGrpSpPr>
                <p:cNvPr id="39086" name="Group 137"/>
                <p:cNvGrpSpPr>
                  <a:grpSpLocks/>
                </p:cNvGrpSpPr>
                <p:nvPr/>
              </p:nvGrpSpPr>
              <p:grpSpPr bwMode="auto">
                <a:xfrm>
                  <a:off x="2286" y="3575"/>
                  <a:ext cx="199" cy="194"/>
                  <a:chOff x="2958" y="2429"/>
                  <a:chExt cx="202" cy="194"/>
                </a:xfrm>
              </p:grpSpPr>
              <p:sp>
                <p:nvSpPr>
                  <p:cNvPr id="39087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endParaRPr lang="en-US" altLang="en-US" sz="1600">
                      <a:solidFill>
                        <a:srgbClr val="000000"/>
                      </a:solidFill>
                      <a:ea typeface=""/>
                    </a:endParaRPr>
                  </a:p>
                </p:txBody>
              </p:sp>
              <p:sp>
                <p:nvSpPr>
                  <p:cNvPr id="39088" name="Text Box 1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9"/>
                    <a:ext cx="202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algn="ctr"/>
                    <a:r>
                      <a:rPr lang="en-US" altLang="en-US" sz="1400">
                        <a:solidFill>
                          <a:srgbClr val="000000"/>
                        </a:solidFill>
                        <a:ea typeface=""/>
                      </a:rPr>
                      <a:t>A</a:t>
                    </a:r>
                    <a:endParaRPr lang="en-US" altLang="en-US" sz="1600">
                      <a:solidFill>
                        <a:srgbClr val="000000"/>
                      </a:solidFill>
                      <a:latin typeface="Times New Roman" charset="0"/>
                      <a:ea typeface=""/>
                    </a:endParaRPr>
                  </a:p>
                </p:txBody>
              </p:sp>
            </p:grpSp>
          </p:grpSp>
          <p:grpSp>
            <p:nvGrpSpPr>
              <p:cNvPr id="39040" name="Group 140"/>
              <p:cNvGrpSpPr>
                <a:grpSpLocks/>
              </p:cNvGrpSpPr>
              <p:nvPr/>
            </p:nvGrpSpPr>
            <p:grpSpPr bwMode="auto">
              <a:xfrm>
                <a:off x="3474" y="1624"/>
                <a:ext cx="315" cy="194"/>
                <a:chOff x="2903" y="2888"/>
                <a:chExt cx="315" cy="194"/>
              </a:xfrm>
            </p:grpSpPr>
            <p:grpSp>
              <p:nvGrpSpPr>
                <p:cNvPr id="39072" name="Group 141"/>
                <p:cNvGrpSpPr>
                  <a:grpSpLocks/>
                </p:cNvGrpSpPr>
                <p:nvPr/>
              </p:nvGrpSpPr>
              <p:grpSpPr bwMode="auto">
                <a:xfrm>
                  <a:off x="2903" y="2938"/>
                  <a:ext cx="315" cy="144"/>
                  <a:chOff x="2903" y="2938"/>
                  <a:chExt cx="315" cy="144"/>
                </a:xfrm>
              </p:grpSpPr>
              <p:sp>
                <p:nvSpPr>
                  <p:cNvPr id="39076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3001"/>
                    <a:ext cx="312" cy="81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endParaRPr lang="en-US" altLang="en-US" sz="1600">
                      <a:solidFill>
                        <a:srgbClr val="000000"/>
                      </a:solidFill>
                      <a:ea typeface=""/>
                    </a:endParaRPr>
                  </a:p>
                </p:txBody>
              </p:sp>
              <p:sp>
                <p:nvSpPr>
                  <p:cNvPr id="39077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903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Comic Sans MS" charset="0"/>
                      <a:ea typeface=""/>
                    </a:endParaRPr>
                  </a:p>
                </p:txBody>
              </p:sp>
              <p:sp>
                <p:nvSpPr>
                  <p:cNvPr id="39078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3215" y="2994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1200">
                      <a:solidFill>
                        <a:srgbClr val="000000"/>
                      </a:solidFill>
                      <a:latin typeface="Comic Sans MS" charset="0"/>
                      <a:ea typeface=""/>
                    </a:endParaRPr>
                  </a:p>
                </p:txBody>
              </p:sp>
              <p:sp>
                <p:nvSpPr>
                  <p:cNvPr id="3907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2994"/>
                    <a:ext cx="309" cy="49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algn="ctr"/>
                    <a:endParaRPr lang="en-US" altLang="en-US" sz="1600">
                      <a:solidFill>
                        <a:srgbClr val="000000"/>
                      </a:solidFill>
                      <a:latin typeface="Times New Roman" charset="0"/>
                      <a:ea typeface=""/>
                    </a:endParaRPr>
                  </a:p>
                </p:txBody>
              </p:sp>
              <p:sp>
                <p:nvSpPr>
                  <p:cNvPr id="39080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906" y="2938"/>
                    <a:ext cx="312" cy="95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endParaRPr lang="en-US" altLang="en-US" sz="1600">
                      <a:solidFill>
                        <a:srgbClr val="000000"/>
                      </a:solidFill>
                      <a:ea typeface=""/>
                    </a:endParaRPr>
                  </a:p>
                </p:txBody>
              </p:sp>
            </p:grpSp>
            <p:grpSp>
              <p:nvGrpSpPr>
                <p:cNvPr id="39073" name="Group 147"/>
                <p:cNvGrpSpPr>
                  <a:grpSpLocks/>
                </p:cNvGrpSpPr>
                <p:nvPr/>
              </p:nvGrpSpPr>
              <p:grpSpPr bwMode="auto">
                <a:xfrm>
                  <a:off x="2969" y="2888"/>
                  <a:ext cx="188" cy="194"/>
                  <a:chOff x="2965" y="2429"/>
                  <a:chExt cx="191" cy="194"/>
                </a:xfrm>
              </p:grpSpPr>
              <p:sp>
                <p:nvSpPr>
                  <p:cNvPr id="39074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endParaRPr lang="en-US" altLang="en-US" sz="1600">
                      <a:solidFill>
                        <a:srgbClr val="000000"/>
                      </a:solidFill>
                      <a:ea typeface=""/>
                    </a:endParaRPr>
                  </a:p>
                </p:txBody>
              </p:sp>
              <p:sp>
                <p:nvSpPr>
                  <p:cNvPr id="39075" name="Text 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5" y="2429"/>
                    <a:ext cx="191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algn="ctr"/>
                    <a:r>
                      <a:rPr lang="en-US" altLang="en-US" sz="1400">
                        <a:solidFill>
                          <a:srgbClr val="000000"/>
                        </a:solidFill>
                        <a:ea typeface=""/>
                      </a:rPr>
                      <a:t>B</a:t>
                    </a:r>
                    <a:endParaRPr lang="en-US" altLang="en-US" sz="1600">
                      <a:solidFill>
                        <a:srgbClr val="000000"/>
                      </a:solidFill>
                      <a:latin typeface="Times New Roman" charset="0"/>
                      <a:ea typeface=""/>
                    </a:endParaRPr>
                  </a:p>
                </p:txBody>
              </p:sp>
            </p:grpSp>
          </p:grpSp>
          <p:grpSp>
            <p:nvGrpSpPr>
              <p:cNvPr id="39041" name="Group 150"/>
              <p:cNvGrpSpPr>
                <a:grpSpLocks/>
              </p:cNvGrpSpPr>
              <p:nvPr/>
            </p:nvGrpSpPr>
            <p:grpSpPr bwMode="auto">
              <a:xfrm>
                <a:off x="3886" y="1342"/>
                <a:ext cx="316" cy="198"/>
                <a:chOff x="2217" y="2888"/>
                <a:chExt cx="316" cy="198"/>
              </a:xfrm>
            </p:grpSpPr>
            <p:sp>
              <p:nvSpPr>
                <p:cNvPr id="39064" name="Oval 151"/>
                <p:cNvSpPr>
                  <a:spLocks noChangeArrowheads="1"/>
                </p:cNvSpPr>
                <p:nvPr/>
              </p:nvSpPr>
              <p:spPr bwMode="auto">
                <a:xfrm>
                  <a:off x="2220" y="3005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65" name="Line 152"/>
                <p:cNvSpPr>
                  <a:spLocks noChangeShapeType="1"/>
                </p:cNvSpPr>
                <p:nvPr/>
              </p:nvSpPr>
              <p:spPr bwMode="auto">
                <a:xfrm>
                  <a:off x="2220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66" name="Line 153"/>
                <p:cNvSpPr>
                  <a:spLocks noChangeShapeType="1"/>
                </p:cNvSpPr>
                <p:nvPr/>
              </p:nvSpPr>
              <p:spPr bwMode="auto">
                <a:xfrm>
                  <a:off x="2533" y="2998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67" name="Rectangle 154"/>
                <p:cNvSpPr>
                  <a:spLocks noChangeArrowheads="1"/>
                </p:cNvSpPr>
                <p:nvPr/>
              </p:nvSpPr>
              <p:spPr bwMode="auto">
                <a:xfrm>
                  <a:off x="2220" y="2998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  <p:sp>
              <p:nvSpPr>
                <p:cNvPr id="39068" name="Oval 155"/>
                <p:cNvSpPr>
                  <a:spLocks noChangeArrowheads="1"/>
                </p:cNvSpPr>
                <p:nvPr/>
              </p:nvSpPr>
              <p:spPr bwMode="auto">
                <a:xfrm>
                  <a:off x="2217" y="2939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grpSp>
              <p:nvGrpSpPr>
                <p:cNvPr id="39069" name="Group 156"/>
                <p:cNvGrpSpPr>
                  <a:grpSpLocks/>
                </p:cNvGrpSpPr>
                <p:nvPr/>
              </p:nvGrpSpPr>
              <p:grpSpPr bwMode="auto">
                <a:xfrm>
                  <a:off x="2283" y="2888"/>
                  <a:ext cx="184" cy="194"/>
                  <a:chOff x="2965" y="2429"/>
                  <a:chExt cx="187" cy="194"/>
                </a:xfrm>
              </p:grpSpPr>
              <p:sp>
                <p:nvSpPr>
                  <p:cNvPr id="39070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endParaRPr lang="en-US" altLang="en-US" sz="1600">
                      <a:solidFill>
                        <a:srgbClr val="000000"/>
                      </a:solidFill>
                      <a:ea typeface=""/>
                    </a:endParaRPr>
                  </a:p>
                </p:txBody>
              </p:sp>
              <p:sp>
                <p:nvSpPr>
                  <p:cNvPr id="39071" name="Text 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5" y="2429"/>
                    <a:ext cx="187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algn="ctr"/>
                    <a:r>
                      <a:rPr lang="en-US" altLang="en-US" sz="1400">
                        <a:solidFill>
                          <a:srgbClr val="000000"/>
                        </a:solidFill>
                        <a:ea typeface=""/>
                      </a:rPr>
                      <a:t>C</a:t>
                    </a:r>
                    <a:endParaRPr lang="en-US" altLang="en-US" sz="1600">
                      <a:solidFill>
                        <a:srgbClr val="000000"/>
                      </a:solidFill>
                      <a:latin typeface="Times New Roman" charset="0"/>
                      <a:ea typeface=""/>
                    </a:endParaRPr>
                  </a:p>
                </p:txBody>
              </p:sp>
            </p:grpSp>
          </p:grpSp>
          <p:sp>
            <p:nvSpPr>
              <p:cNvPr id="39042" name="Text Box 159"/>
              <p:cNvSpPr txBox="1">
                <a:spLocks noChangeArrowheads="1"/>
              </p:cNvSpPr>
              <p:nvPr/>
            </p:nvSpPr>
            <p:spPr bwMode="auto">
              <a:xfrm>
                <a:off x="3366" y="1262"/>
                <a:ext cx="17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1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43" name="Freeform 160"/>
              <p:cNvSpPr>
                <a:spLocks/>
              </p:cNvSpPr>
              <p:nvPr/>
            </p:nvSpPr>
            <p:spPr bwMode="auto">
              <a:xfrm flipH="1">
                <a:off x="3721" y="1274"/>
                <a:ext cx="213" cy="129"/>
              </a:xfrm>
              <a:custGeom>
                <a:avLst/>
                <a:gdLst>
                  <a:gd name="T0" fmla="*/ 0 w 342"/>
                  <a:gd name="T1" fmla="*/ 1 h 186"/>
                  <a:gd name="T2" fmla="*/ 1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44" name="Freeform 161"/>
              <p:cNvSpPr>
                <a:spLocks/>
              </p:cNvSpPr>
              <p:nvPr/>
            </p:nvSpPr>
            <p:spPr bwMode="auto">
              <a:xfrm flipH="1" flipV="1">
                <a:off x="3730" y="1535"/>
                <a:ext cx="198" cy="144"/>
              </a:xfrm>
              <a:custGeom>
                <a:avLst/>
                <a:gdLst>
                  <a:gd name="T0" fmla="*/ 0 w 342"/>
                  <a:gd name="T1" fmla="*/ 7 h 186"/>
                  <a:gd name="T2" fmla="*/ 1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45" name="Freeform 162"/>
              <p:cNvSpPr>
                <a:spLocks/>
              </p:cNvSpPr>
              <p:nvPr/>
            </p:nvSpPr>
            <p:spPr bwMode="auto">
              <a:xfrm flipV="1">
                <a:off x="3328" y="1529"/>
                <a:ext cx="204" cy="156"/>
              </a:xfrm>
              <a:custGeom>
                <a:avLst/>
                <a:gdLst>
                  <a:gd name="T0" fmla="*/ 0 w 342"/>
                  <a:gd name="T1" fmla="*/ 19 h 186"/>
                  <a:gd name="T2" fmla="*/ 1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46" name="Text Box 163"/>
              <p:cNvSpPr txBox="1">
                <a:spLocks noChangeArrowheads="1"/>
              </p:cNvSpPr>
              <p:nvPr/>
            </p:nvSpPr>
            <p:spPr bwMode="auto">
              <a:xfrm>
                <a:off x="3616" y="1254"/>
                <a:ext cx="30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1+e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47" name="Text Box 164"/>
              <p:cNvSpPr txBox="1">
                <a:spLocks noChangeArrowheads="1"/>
              </p:cNvSpPr>
              <p:nvPr/>
            </p:nvSpPr>
            <p:spPr bwMode="auto">
              <a:xfrm>
                <a:off x="3810" y="1531"/>
                <a:ext cx="18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48" name="Text Box 165"/>
              <p:cNvSpPr txBox="1">
                <a:spLocks noChangeArrowheads="1"/>
              </p:cNvSpPr>
              <p:nvPr/>
            </p:nvSpPr>
            <p:spPr bwMode="auto">
              <a:xfrm>
                <a:off x="3258" y="1546"/>
                <a:ext cx="19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0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49" name="Line 166"/>
              <p:cNvSpPr>
                <a:spLocks noChangeShapeType="1"/>
              </p:cNvSpPr>
              <p:nvPr/>
            </p:nvSpPr>
            <p:spPr bwMode="auto">
              <a:xfrm flipV="1">
                <a:off x="3625" y="1823"/>
                <a:ext cx="0" cy="25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50" name="Text Box 167"/>
              <p:cNvSpPr txBox="1">
                <a:spLocks noChangeArrowheads="1"/>
              </p:cNvSpPr>
              <p:nvPr/>
            </p:nvSpPr>
            <p:spPr bwMode="auto">
              <a:xfrm>
                <a:off x="3474" y="1957"/>
                <a:ext cx="18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3333CC"/>
                    </a:solidFill>
                    <a:ea typeface=""/>
                  </a:rPr>
                  <a:t>e</a:t>
                </a:r>
                <a:endParaRPr lang="en-US" altLang="en-US" sz="1600">
                  <a:solidFill>
                    <a:srgbClr val="3333CC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51" name="Line 168"/>
              <p:cNvSpPr>
                <a:spLocks noChangeShapeType="1"/>
              </p:cNvSpPr>
              <p:nvPr/>
            </p:nvSpPr>
            <p:spPr bwMode="auto">
              <a:xfrm flipH="1" flipV="1">
                <a:off x="3109" y="1529"/>
                <a:ext cx="3" cy="21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52" name="Text Box 169"/>
              <p:cNvSpPr txBox="1">
                <a:spLocks noChangeArrowheads="1"/>
              </p:cNvSpPr>
              <p:nvPr/>
            </p:nvSpPr>
            <p:spPr bwMode="auto">
              <a:xfrm>
                <a:off x="3011" y="1714"/>
                <a:ext cx="17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FF0000"/>
                    </a:solidFill>
                    <a:ea typeface=""/>
                  </a:rPr>
                  <a:t>1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53" name="Line 170"/>
              <p:cNvSpPr>
                <a:spLocks noChangeShapeType="1"/>
              </p:cNvSpPr>
              <p:nvPr/>
            </p:nvSpPr>
            <p:spPr bwMode="auto">
              <a:xfrm flipV="1">
                <a:off x="4066" y="155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54" name="Text Box 171"/>
              <p:cNvSpPr txBox="1">
                <a:spLocks noChangeArrowheads="1"/>
              </p:cNvSpPr>
              <p:nvPr/>
            </p:nvSpPr>
            <p:spPr bwMode="auto">
              <a:xfrm>
                <a:off x="3977" y="1780"/>
                <a:ext cx="17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FF00"/>
                    </a:solidFill>
                    <a:ea typeface=""/>
                  </a:rPr>
                  <a:t>1</a:t>
                </a:r>
                <a:endParaRPr lang="en-US" altLang="en-US" sz="1600">
                  <a:solidFill>
                    <a:srgbClr val="00FF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55" name="Freeform 172"/>
              <p:cNvSpPr>
                <a:spLocks/>
              </p:cNvSpPr>
              <p:nvPr/>
            </p:nvSpPr>
            <p:spPr bwMode="auto">
              <a:xfrm flipH="1" flipV="1">
                <a:off x="3670" y="1508"/>
                <a:ext cx="198" cy="144"/>
              </a:xfrm>
              <a:custGeom>
                <a:avLst/>
                <a:gdLst>
                  <a:gd name="T0" fmla="*/ 0 w 342"/>
                  <a:gd name="T1" fmla="*/ 7 h 186"/>
                  <a:gd name="T2" fmla="*/ 1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56" name="Freeform 173"/>
              <p:cNvSpPr>
                <a:spLocks/>
              </p:cNvSpPr>
              <p:nvPr/>
            </p:nvSpPr>
            <p:spPr bwMode="auto">
              <a:xfrm flipH="1">
                <a:off x="3385" y="1514"/>
                <a:ext cx="192" cy="138"/>
              </a:xfrm>
              <a:custGeom>
                <a:avLst/>
                <a:gdLst>
                  <a:gd name="T0" fmla="*/ 0 w 342"/>
                  <a:gd name="T1" fmla="*/ 4 h 186"/>
                  <a:gd name="T2" fmla="*/ 1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57" name="Text Box 174"/>
              <p:cNvSpPr txBox="1">
                <a:spLocks noChangeArrowheads="1"/>
              </p:cNvSpPr>
              <p:nvPr/>
            </p:nvSpPr>
            <p:spPr bwMode="auto">
              <a:xfrm>
                <a:off x="3438" y="1408"/>
                <a:ext cx="19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0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58" name="Text Box 175"/>
              <p:cNvSpPr txBox="1">
                <a:spLocks noChangeArrowheads="1"/>
              </p:cNvSpPr>
              <p:nvPr/>
            </p:nvSpPr>
            <p:spPr bwMode="auto">
              <a:xfrm>
                <a:off x="3654" y="1396"/>
                <a:ext cx="19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0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59" name="Text Box 176"/>
              <p:cNvSpPr txBox="1">
                <a:spLocks noChangeArrowheads="1"/>
              </p:cNvSpPr>
              <p:nvPr/>
            </p:nvSpPr>
            <p:spPr bwMode="auto">
              <a:xfrm>
                <a:off x="3497" y="2125"/>
                <a:ext cx="32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CC99"/>
                    </a:solidFill>
                    <a:ea typeface=""/>
                  </a:rPr>
                  <a:t>t=0</a:t>
                </a:r>
                <a:endParaRPr lang="en-US" altLang="en-US" sz="1800">
                  <a:solidFill>
                    <a:srgbClr val="00CC99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60" name="Freeform 177"/>
              <p:cNvSpPr>
                <a:spLocks/>
              </p:cNvSpPr>
              <p:nvPr/>
            </p:nvSpPr>
            <p:spPr bwMode="auto">
              <a:xfrm flipV="1">
                <a:off x="3811" y="1241"/>
                <a:ext cx="204" cy="128"/>
              </a:xfrm>
              <a:custGeom>
                <a:avLst/>
                <a:gdLst>
                  <a:gd name="T0" fmla="*/ 0 w 342"/>
                  <a:gd name="T1" fmla="*/ 1 h 186"/>
                  <a:gd name="T2" fmla="*/ 1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61" name="Text Box 178"/>
              <p:cNvSpPr txBox="1">
                <a:spLocks noChangeArrowheads="1"/>
              </p:cNvSpPr>
              <p:nvPr/>
            </p:nvSpPr>
            <p:spPr bwMode="auto">
              <a:xfrm>
                <a:off x="3228" y="1122"/>
                <a:ext cx="19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0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62" name="Freeform 179"/>
              <p:cNvSpPr>
                <a:spLocks/>
              </p:cNvSpPr>
              <p:nvPr/>
            </p:nvSpPr>
            <p:spPr bwMode="auto">
              <a:xfrm flipH="1" flipV="1">
                <a:off x="3225" y="1240"/>
                <a:ext cx="232" cy="131"/>
              </a:xfrm>
              <a:custGeom>
                <a:avLst/>
                <a:gdLst>
                  <a:gd name="T0" fmla="*/ 0 w 342"/>
                  <a:gd name="T1" fmla="*/ 2 h 186"/>
                  <a:gd name="T2" fmla="*/ 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63" name="Text Box 180"/>
              <p:cNvSpPr txBox="1">
                <a:spLocks noChangeArrowheads="1"/>
              </p:cNvSpPr>
              <p:nvPr/>
            </p:nvSpPr>
            <p:spPr bwMode="auto">
              <a:xfrm>
                <a:off x="3824" y="1148"/>
                <a:ext cx="19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000000"/>
                    </a:solidFill>
                    <a:ea typeface=""/>
                  </a:rPr>
                  <a:t>0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39010" name="Group 181"/>
          <p:cNvGrpSpPr>
            <a:grpSpLocks/>
          </p:cNvGrpSpPr>
          <p:nvPr/>
        </p:nvGrpSpPr>
        <p:grpSpPr bwMode="auto">
          <a:xfrm>
            <a:off x="4908550" y="3692526"/>
            <a:ext cx="1944688" cy="1779588"/>
            <a:chOff x="3092" y="2326"/>
            <a:chExt cx="1225" cy="1121"/>
          </a:xfrm>
        </p:grpSpPr>
        <p:sp>
          <p:nvSpPr>
            <p:cNvPr id="38978" name="Freeform 182"/>
            <p:cNvSpPr>
              <a:spLocks/>
            </p:cNvSpPr>
            <p:nvPr/>
          </p:nvSpPr>
          <p:spPr bwMode="auto">
            <a:xfrm>
              <a:off x="3092" y="2326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79" name="Freeform 183"/>
            <p:cNvSpPr>
              <a:spLocks/>
            </p:cNvSpPr>
            <p:nvPr/>
          </p:nvSpPr>
          <p:spPr bwMode="auto">
            <a:xfrm>
              <a:off x="3344" y="2539"/>
              <a:ext cx="246" cy="132"/>
            </a:xfrm>
            <a:custGeom>
              <a:avLst/>
              <a:gdLst>
                <a:gd name="T0" fmla="*/ 0 w 342"/>
                <a:gd name="T1" fmla="*/ 2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38980" name="Group 184"/>
            <p:cNvGrpSpPr>
              <a:grpSpLocks/>
            </p:cNvGrpSpPr>
            <p:nvPr/>
          </p:nvGrpSpPr>
          <p:grpSpPr bwMode="auto">
            <a:xfrm>
              <a:off x="3537" y="2343"/>
              <a:ext cx="316" cy="195"/>
              <a:chOff x="1747" y="3194"/>
              <a:chExt cx="316" cy="195"/>
            </a:xfrm>
          </p:grpSpPr>
          <p:sp>
            <p:nvSpPr>
              <p:cNvPr id="39026" name="Oval 185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027" name="Line 186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28" name="Line 187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29" name="Rectangle 188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30" name="Oval 189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031" name="Group 190"/>
              <p:cNvGrpSpPr>
                <a:grpSpLocks/>
              </p:cNvGrpSpPr>
              <p:nvPr/>
            </p:nvGrpSpPr>
            <p:grpSpPr bwMode="auto">
              <a:xfrm>
                <a:off x="1797" y="3194"/>
                <a:ext cx="198" cy="194"/>
                <a:chOff x="2958" y="2429"/>
                <a:chExt cx="201" cy="194"/>
              </a:xfrm>
            </p:grpSpPr>
            <p:sp>
              <p:nvSpPr>
                <p:cNvPr id="39032" name="Rectangle 19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33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2958" y="2429"/>
                  <a:ext cx="20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D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8981" name="Group 193"/>
            <p:cNvGrpSpPr>
              <a:grpSpLocks/>
            </p:cNvGrpSpPr>
            <p:nvPr/>
          </p:nvGrpSpPr>
          <p:grpSpPr bwMode="auto">
            <a:xfrm>
              <a:off x="3129" y="2598"/>
              <a:ext cx="316" cy="201"/>
              <a:chOff x="2221" y="3575"/>
              <a:chExt cx="316" cy="201"/>
            </a:xfrm>
          </p:grpSpPr>
          <p:sp>
            <p:nvSpPr>
              <p:cNvPr id="39018" name="Oval 194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019" name="Line 195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20" name="Line 196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21" name="Rectangle 197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22" name="Oval 198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023" name="Group 199"/>
              <p:cNvGrpSpPr>
                <a:grpSpLocks/>
              </p:cNvGrpSpPr>
              <p:nvPr/>
            </p:nvGrpSpPr>
            <p:grpSpPr bwMode="auto">
              <a:xfrm>
                <a:off x="2286" y="3575"/>
                <a:ext cx="199" cy="194"/>
                <a:chOff x="2958" y="2429"/>
                <a:chExt cx="202" cy="194"/>
              </a:xfrm>
            </p:grpSpPr>
            <p:sp>
              <p:nvSpPr>
                <p:cNvPr id="39024" name="Rectangle 20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25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2958" y="2429"/>
                  <a:ext cx="20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A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8982" name="Group 202"/>
            <p:cNvGrpSpPr>
              <a:grpSpLocks/>
            </p:cNvGrpSpPr>
            <p:nvPr/>
          </p:nvGrpSpPr>
          <p:grpSpPr bwMode="auto">
            <a:xfrm>
              <a:off x="3529" y="2889"/>
              <a:ext cx="315" cy="194"/>
              <a:chOff x="2903" y="2888"/>
              <a:chExt cx="315" cy="194"/>
            </a:xfrm>
          </p:grpSpPr>
          <p:grpSp>
            <p:nvGrpSpPr>
              <p:cNvPr id="39009" name="Group 203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9013" name="Oval 204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14" name="Line 205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15" name="Line 206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9016" name="Rectangle 207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  <p:sp>
              <p:nvSpPr>
                <p:cNvPr id="39017" name="Oval 208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</p:grpSp>
          <p:grpSp>
            <p:nvGrpSpPr>
              <p:cNvPr id="3" name="Group 209"/>
              <p:cNvGrpSpPr>
                <a:grpSpLocks/>
              </p:cNvGrpSpPr>
              <p:nvPr/>
            </p:nvGrpSpPr>
            <p:grpSpPr bwMode="auto">
              <a:xfrm>
                <a:off x="2969" y="2888"/>
                <a:ext cx="188" cy="194"/>
                <a:chOff x="2965" y="2429"/>
                <a:chExt cx="191" cy="194"/>
              </a:xfrm>
            </p:grpSpPr>
            <p:sp>
              <p:nvSpPr>
                <p:cNvPr id="39011" name="Rectangle 21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12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2965" y="2429"/>
                  <a:ext cx="19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B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8983" name="Group 212"/>
            <p:cNvGrpSpPr>
              <a:grpSpLocks/>
            </p:cNvGrpSpPr>
            <p:nvPr/>
          </p:nvGrpSpPr>
          <p:grpSpPr bwMode="auto">
            <a:xfrm>
              <a:off x="3941" y="2607"/>
              <a:ext cx="316" cy="198"/>
              <a:chOff x="2217" y="2888"/>
              <a:chExt cx="316" cy="198"/>
            </a:xfrm>
          </p:grpSpPr>
          <p:sp>
            <p:nvSpPr>
              <p:cNvPr id="39001" name="Oval 213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9002" name="Line 214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03" name="Line 215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9004" name="Rectangle 216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9005" name="Oval 217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9006" name="Group 218"/>
              <p:cNvGrpSpPr>
                <a:grpSpLocks/>
              </p:cNvGrpSpPr>
              <p:nvPr/>
            </p:nvGrpSpPr>
            <p:grpSpPr bwMode="auto">
              <a:xfrm>
                <a:off x="2283" y="2888"/>
                <a:ext cx="184" cy="194"/>
                <a:chOff x="2965" y="2429"/>
                <a:chExt cx="187" cy="194"/>
              </a:xfrm>
            </p:grpSpPr>
            <p:sp>
              <p:nvSpPr>
                <p:cNvPr id="3900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6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9008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2965" y="2429"/>
                  <a:ext cx="18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1400">
                      <a:solidFill>
                        <a:srgbClr val="000000"/>
                      </a:solidFill>
                      <a:ea typeface=""/>
                    </a:rPr>
                    <a:t>C</a:t>
                  </a:r>
                  <a:endParaRPr lang="en-US" altLang="en-US" sz="1600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sp>
          <p:nvSpPr>
            <p:cNvPr id="38984" name="Text Box 221"/>
            <p:cNvSpPr txBox="1">
              <a:spLocks noChangeArrowheads="1"/>
            </p:cNvSpPr>
            <p:nvPr/>
          </p:nvSpPr>
          <p:spPr bwMode="auto">
            <a:xfrm>
              <a:off x="3397" y="2526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2+e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985" name="Freeform 222"/>
            <p:cNvSpPr>
              <a:spLocks/>
            </p:cNvSpPr>
            <p:nvPr/>
          </p:nvSpPr>
          <p:spPr bwMode="auto">
            <a:xfrm flipH="1">
              <a:off x="3776" y="2539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86" name="Freeform 223"/>
            <p:cNvSpPr>
              <a:spLocks/>
            </p:cNvSpPr>
            <p:nvPr/>
          </p:nvSpPr>
          <p:spPr bwMode="auto">
            <a:xfrm flipH="1" flipV="1">
              <a:off x="3785" y="2800"/>
              <a:ext cx="198" cy="144"/>
            </a:xfrm>
            <a:custGeom>
              <a:avLst/>
              <a:gdLst>
                <a:gd name="T0" fmla="*/ 0 w 342"/>
                <a:gd name="T1" fmla="*/ 7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87" name="Freeform 224"/>
            <p:cNvSpPr>
              <a:spLocks/>
            </p:cNvSpPr>
            <p:nvPr/>
          </p:nvSpPr>
          <p:spPr bwMode="auto">
            <a:xfrm flipV="1">
              <a:off x="3383" y="2794"/>
              <a:ext cx="204" cy="156"/>
            </a:xfrm>
            <a:custGeom>
              <a:avLst/>
              <a:gdLst>
                <a:gd name="T0" fmla="*/ 0 w 342"/>
                <a:gd name="T1" fmla="*/ 19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88" name="Text Box 225"/>
            <p:cNvSpPr txBox="1">
              <a:spLocks noChangeArrowheads="1"/>
            </p:cNvSpPr>
            <p:nvPr/>
          </p:nvSpPr>
          <p:spPr bwMode="auto">
            <a:xfrm>
              <a:off x="3855" y="2437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989" name="Text Box 226"/>
            <p:cNvSpPr txBox="1">
              <a:spLocks noChangeArrowheads="1"/>
            </p:cNvSpPr>
            <p:nvPr/>
          </p:nvSpPr>
          <p:spPr bwMode="auto">
            <a:xfrm>
              <a:off x="3865" y="2796"/>
              <a:ext cx="1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e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990" name="Text Box 227"/>
            <p:cNvSpPr txBox="1">
              <a:spLocks noChangeArrowheads="1"/>
            </p:cNvSpPr>
            <p:nvPr/>
          </p:nvSpPr>
          <p:spPr bwMode="auto">
            <a:xfrm>
              <a:off x="3313" y="2811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991" name="Freeform 228"/>
            <p:cNvSpPr>
              <a:spLocks/>
            </p:cNvSpPr>
            <p:nvPr/>
          </p:nvSpPr>
          <p:spPr bwMode="auto">
            <a:xfrm flipH="1" flipV="1">
              <a:off x="3725" y="2773"/>
              <a:ext cx="198" cy="144"/>
            </a:xfrm>
            <a:custGeom>
              <a:avLst/>
              <a:gdLst>
                <a:gd name="T0" fmla="*/ 0 w 342"/>
                <a:gd name="T1" fmla="*/ 7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92" name="Freeform 229"/>
            <p:cNvSpPr>
              <a:spLocks/>
            </p:cNvSpPr>
            <p:nvPr/>
          </p:nvSpPr>
          <p:spPr bwMode="auto">
            <a:xfrm flipH="1">
              <a:off x="3440" y="2779"/>
              <a:ext cx="192" cy="138"/>
            </a:xfrm>
            <a:custGeom>
              <a:avLst/>
              <a:gdLst>
                <a:gd name="T0" fmla="*/ 0 w 342"/>
                <a:gd name="T1" fmla="*/ 4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93" name="Text Box 230"/>
            <p:cNvSpPr txBox="1">
              <a:spLocks noChangeArrowheads="1"/>
            </p:cNvSpPr>
            <p:nvPr/>
          </p:nvSpPr>
          <p:spPr bwMode="auto">
            <a:xfrm>
              <a:off x="3467" y="2667"/>
              <a:ext cx="30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1+e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994" name="Text Box 231"/>
            <p:cNvSpPr txBox="1">
              <a:spLocks noChangeArrowheads="1"/>
            </p:cNvSpPr>
            <p:nvPr/>
          </p:nvSpPr>
          <p:spPr bwMode="auto">
            <a:xfrm>
              <a:off x="3720" y="2661"/>
              <a:ext cx="1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995" name="Text Box 232"/>
            <p:cNvSpPr txBox="1">
              <a:spLocks noChangeArrowheads="1"/>
            </p:cNvSpPr>
            <p:nvPr/>
          </p:nvSpPr>
          <p:spPr bwMode="auto">
            <a:xfrm>
              <a:off x="3435" y="3234"/>
              <a:ext cx="3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CC99"/>
                  </a:solidFill>
                  <a:ea typeface=""/>
                </a:rPr>
                <a:t>t=3</a:t>
              </a:r>
              <a:endParaRPr lang="en-US" altLang="en-US" sz="1800">
                <a:solidFill>
                  <a:srgbClr val="00CC99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996" name="Line 233"/>
            <p:cNvSpPr>
              <a:spLocks noChangeShapeType="1"/>
            </p:cNvSpPr>
            <p:nvPr/>
          </p:nvSpPr>
          <p:spPr bwMode="auto">
            <a:xfrm flipV="1">
              <a:off x="3290" y="2806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97" name="Line 234"/>
            <p:cNvSpPr>
              <a:spLocks noChangeShapeType="1"/>
            </p:cNvSpPr>
            <p:nvPr/>
          </p:nvSpPr>
          <p:spPr bwMode="auto">
            <a:xfrm flipV="1">
              <a:off x="3701" y="3088"/>
              <a:ext cx="0" cy="15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98" name="Line 235"/>
            <p:cNvSpPr>
              <a:spLocks noChangeShapeType="1"/>
            </p:cNvSpPr>
            <p:nvPr/>
          </p:nvSpPr>
          <p:spPr bwMode="auto">
            <a:xfrm flipV="1">
              <a:off x="4112" y="2812"/>
              <a:ext cx="0" cy="1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99" name="Text Box 236"/>
            <p:cNvSpPr txBox="1">
              <a:spLocks noChangeArrowheads="1"/>
            </p:cNvSpPr>
            <p:nvPr/>
          </p:nvSpPr>
          <p:spPr bwMode="auto">
            <a:xfrm>
              <a:off x="3283" y="2397"/>
              <a:ext cx="1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0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9000" name="Freeform 237"/>
            <p:cNvSpPr>
              <a:spLocks/>
            </p:cNvSpPr>
            <p:nvPr/>
          </p:nvSpPr>
          <p:spPr bwMode="auto">
            <a:xfrm flipH="1" flipV="1">
              <a:off x="3300" y="2514"/>
              <a:ext cx="232" cy="131"/>
            </a:xfrm>
            <a:custGeom>
              <a:avLst/>
              <a:gdLst>
                <a:gd name="T0" fmla="*/ 0 w 342"/>
                <a:gd name="T1" fmla="*/ 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grpSp>
        <p:nvGrpSpPr>
          <p:cNvPr id="38922" name="Group 181"/>
          <p:cNvGrpSpPr>
            <a:grpSpLocks/>
          </p:cNvGrpSpPr>
          <p:nvPr/>
        </p:nvGrpSpPr>
        <p:grpSpPr bwMode="auto">
          <a:xfrm>
            <a:off x="1016000" y="3054350"/>
            <a:ext cx="2982913" cy="2271713"/>
            <a:chOff x="3092" y="2326"/>
            <a:chExt cx="1225" cy="918"/>
          </a:xfrm>
        </p:grpSpPr>
        <p:sp>
          <p:nvSpPr>
            <p:cNvPr id="38933" name="Freeform 182"/>
            <p:cNvSpPr>
              <a:spLocks/>
            </p:cNvSpPr>
            <p:nvPr/>
          </p:nvSpPr>
          <p:spPr bwMode="auto">
            <a:xfrm>
              <a:off x="3092" y="2326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38934" name="Group 184"/>
            <p:cNvGrpSpPr>
              <a:grpSpLocks/>
            </p:cNvGrpSpPr>
            <p:nvPr/>
          </p:nvGrpSpPr>
          <p:grpSpPr bwMode="auto">
            <a:xfrm>
              <a:off x="3537" y="2362"/>
              <a:ext cx="316" cy="176"/>
              <a:chOff x="1747" y="3213"/>
              <a:chExt cx="316" cy="176"/>
            </a:xfrm>
          </p:grpSpPr>
          <p:sp>
            <p:nvSpPr>
              <p:cNvPr id="38970" name="Oval 185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8971" name="Line 186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8972" name="Line 187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8973" name="Rectangle 188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8974" name="Oval 189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8975" name="Group 190"/>
              <p:cNvGrpSpPr>
                <a:grpSpLocks/>
              </p:cNvGrpSpPr>
              <p:nvPr/>
            </p:nvGrpSpPr>
            <p:grpSpPr bwMode="auto">
              <a:xfrm>
                <a:off x="1829" y="3213"/>
                <a:ext cx="164" cy="174"/>
                <a:chOff x="2982" y="2448"/>
                <a:chExt cx="166" cy="174"/>
              </a:xfrm>
            </p:grpSpPr>
            <p:sp>
              <p:nvSpPr>
                <p:cNvPr id="38976" name="Rectangle 19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8977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2995" y="2448"/>
                  <a:ext cx="153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D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8935" name="Group 193"/>
            <p:cNvGrpSpPr>
              <a:grpSpLocks/>
            </p:cNvGrpSpPr>
            <p:nvPr/>
          </p:nvGrpSpPr>
          <p:grpSpPr bwMode="auto">
            <a:xfrm>
              <a:off x="3129" y="2629"/>
              <a:ext cx="316" cy="170"/>
              <a:chOff x="2221" y="3606"/>
              <a:chExt cx="316" cy="170"/>
            </a:xfrm>
          </p:grpSpPr>
          <p:sp>
            <p:nvSpPr>
              <p:cNvPr id="38962" name="Oval 194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8963" name="Line 195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8964" name="Line 196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8965" name="Rectangle 197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8966" name="Oval 198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8967" name="Group 199"/>
              <p:cNvGrpSpPr>
                <a:grpSpLocks/>
              </p:cNvGrpSpPr>
              <p:nvPr/>
            </p:nvGrpSpPr>
            <p:grpSpPr bwMode="auto">
              <a:xfrm>
                <a:off x="2300" y="3606"/>
                <a:ext cx="158" cy="162"/>
                <a:chOff x="2966" y="2460"/>
                <a:chExt cx="160" cy="162"/>
              </a:xfrm>
            </p:grpSpPr>
            <p:sp>
              <p:nvSpPr>
                <p:cNvPr id="3896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8969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2966" y="2460"/>
                  <a:ext cx="155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A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8936" name="Group 202"/>
            <p:cNvGrpSpPr>
              <a:grpSpLocks/>
            </p:cNvGrpSpPr>
            <p:nvPr/>
          </p:nvGrpSpPr>
          <p:grpSpPr bwMode="auto">
            <a:xfrm>
              <a:off x="3529" y="2908"/>
              <a:ext cx="315" cy="175"/>
              <a:chOff x="2903" y="2907"/>
              <a:chExt cx="315" cy="175"/>
            </a:xfrm>
          </p:grpSpPr>
          <p:grpSp>
            <p:nvGrpSpPr>
              <p:cNvPr id="38953" name="Group 203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38957" name="Oval 204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8958" name="Line 205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8959" name="Line 206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solidFill>
                      <a:srgbClr val="000000"/>
                    </a:solidFill>
                    <a:latin typeface="Comic Sans MS" charset="0"/>
                    <a:ea typeface=""/>
                  </a:endParaRPr>
                </a:p>
              </p:txBody>
            </p:sp>
            <p:sp>
              <p:nvSpPr>
                <p:cNvPr id="38960" name="Rectangle 207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  <p:sp>
              <p:nvSpPr>
                <p:cNvPr id="38961" name="Oval 208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>
                    <a:solidFill>
                      <a:srgbClr val="000000"/>
                    </a:solidFill>
                    <a:ea typeface=""/>
                  </a:endParaRPr>
                </a:p>
              </p:txBody>
            </p:sp>
          </p:grpSp>
          <p:grpSp>
            <p:nvGrpSpPr>
              <p:cNvPr id="38954" name="Group 209"/>
              <p:cNvGrpSpPr>
                <a:grpSpLocks/>
              </p:cNvGrpSpPr>
              <p:nvPr/>
            </p:nvGrpSpPr>
            <p:grpSpPr bwMode="auto">
              <a:xfrm>
                <a:off x="2992" y="2907"/>
                <a:ext cx="145" cy="174"/>
                <a:chOff x="2982" y="2448"/>
                <a:chExt cx="147" cy="174"/>
              </a:xfrm>
            </p:grpSpPr>
            <p:sp>
              <p:nvSpPr>
                <p:cNvPr id="38955" name="Rectangle 21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8956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2985" y="2448"/>
                  <a:ext cx="144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B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38937" name="Group 212"/>
            <p:cNvGrpSpPr>
              <a:grpSpLocks/>
            </p:cNvGrpSpPr>
            <p:nvPr/>
          </p:nvGrpSpPr>
          <p:grpSpPr bwMode="auto">
            <a:xfrm>
              <a:off x="3941" y="2626"/>
              <a:ext cx="316" cy="179"/>
              <a:chOff x="2217" y="2907"/>
              <a:chExt cx="316" cy="179"/>
            </a:xfrm>
          </p:grpSpPr>
          <p:sp>
            <p:nvSpPr>
              <p:cNvPr id="38945" name="Oval 213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38946" name="Line 214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8947" name="Line 215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38948" name="Rectangle 216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38949" name="Oval 217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38950" name="Group 218"/>
              <p:cNvGrpSpPr>
                <a:grpSpLocks/>
              </p:cNvGrpSpPr>
              <p:nvPr/>
            </p:nvGrpSpPr>
            <p:grpSpPr bwMode="auto">
              <a:xfrm>
                <a:off x="2306" y="2907"/>
                <a:ext cx="144" cy="174"/>
                <a:chOff x="2982" y="2448"/>
                <a:chExt cx="146" cy="174"/>
              </a:xfrm>
            </p:grpSpPr>
            <p:sp>
              <p:nvSpPr>
                <p:cNvPr id="38951" name="Rectangle 21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38952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2987" y="2448"/>
                  <a:ext cx="141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C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sp>
          <p:nvSpPr>
            <p:cNvPr id="38938" name="Freeform 222"/>
            <p:cNvSpPr>
              <a:spLocks/>
            </p:cNvSpPr>
            <p:nvPr/>
          </p:nvSpPr>
          <p:spPr bwMode="auto">
            <a:xfrm flipH="1">
              <a:off x="3776" y="2539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39" name="Freeform 223"/>
            <p:cNvSpPr>
              <a:spLocks/>
            </p:cNvSpPr>
            <p:nvPr/>
          </p:nvSpPr>
          <p:spPr bwMode="auto">
            <a:xfrm flipH="1" flipV="1">
              <a:off x="3810" y="2819"/>
              <a:ext cx="198" cy="144"/>
            </a:xfrm>
            <a:custGeom>
              <a:avLst/>
              <a:gdLst>
                <a:gd name="T0" fmla="*/ 0 w 342"/>
                <a:gd name="T1" fmla="*/ 7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40" name="Freeform 224"/>
            <p:cNvSpPr>
              <a:spLocks/>
            </p:cNvSpPr>
            <p:nvPr/>
          </p:nvSpPr>
          <p:spPr bwMode="auto">
            <a:xfrm flipV="1">
              <a:off x="3383" y="2794"/>
              <a:ext cx="204" cy="156"/>
            </a:xfrm>
            <a:custGeom>
              <a:avLst/>
              <a:gdLst>
                <a:gd name="T0" fmla="*/ 0 w 342"/>
                <a:gd name="T1" fmla="*/ 19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41" name="Line 233"/>
            <p:cNvSpPr>
              <a:spLocks noChangeShapeType="1"/>
            </p:cNvSpPr>
            <p:nvPr/>
          </p:nvSpPr>
          <p:spPr bwMode="auto">
            <a:xfrm flipV="1">
              <a:off x="3290" y="2806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42" name="Line 234"/>
            <p:cNvSpPr>
              <a:spLocks noChangeShapeType="1"/>
            </p:cNvSpPr>
            <p:nvPr/>
          </p:nvSpPr>
          <p:spPr bwMode="auto">
            <a:xfrm flipV="1">
              <a:off x="3701" y="3088"/>
              <a:ext cx="0" cy="15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43" name="Line 235"/>
            <p:cNvSpPr>
              <a:spLocks noChangeShapeType="1"/>
            </p:cNvSpPr>
            <p:nvPr/>
          </p:nvSpPr>
          <p:spPr bwMode="auto">
            <a:xfrm flipV="1">
              <a:off x="4112" y="2812"/>
              <a:ext cx="0" cy="15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8944" name="Freeform 237"/>
            <p:cNvSpPr>
              <a:spLocks/>
            </p:cNvSpPr>
            <p:nvPr/>
          </p:nvSpPr>
          <p:spPr bwMode="auto">
            <a:xfrm flipH="1" flipV="1">
              <a:off x="3300" y="2514"/>
              <a:ext cx="232" cy="131"/>
            </a:xfrm>
            <a:custGeom>
              <a:avLst/>
              <a:gdLst>
                <a:gd name="T0" fmla="*/ 0 w 342"/>
                <a:gd name="T1" fmla="*/ 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38923" name="Text Box 167"/>
          <p:cNvSpPr txBox="1">
            <a:spLocks noChangeArrowheads="1"/>
          </p:cNvSpPr>
          <p:nvPr/>
        </p:nvSpPr>
        <p:spPr bwMode="auto">
          <a:xfrm>
            <a:off x="2532063" y="51816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>
                <a:solidFill>
                  <a:srgbClr val="3333CC"/>
                </a:solidFill>
                <a:ea typeface=""/>
              </a:rPr>
              <a:t>e</a:t>
            </a:r>
            <a:endParaRPr lang="en-US" altLang="en-US">
              <a:solidFill>
                <a:srgbClr val="3333CC"/>
              </a:solidFill>
              <a:latin typeface="Times New Roman" charset="0"/>
              <a:ea typeface=""/>
            </a:endParaRPr>
          </a:p>
        </p:txBody>
      </p:sp>
      <p:sp>
        <p:nvSpPr>
          <p:cNvPr id="38924" name="Text Box 171"/>
          <p:cNvSpPr txBox="1">
            <a:spLocks noChangeArrowheads="1"/>
          </p:cNvSpPr>
          <p:nvPr/>
        </p:nvSpPr>
        <p:spPr bwMode="auto">
          <a:xfrm>
            <a:off x="3546475" y="44497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>
                <a:solidFill>
                  <a:srgbClr val="00FF00"/>
                </a:solidFill>
                <a:ea typeface=""/>
              </a:rPr>
              <a:t>1</a:t>
            </a:r>
            <a:endParaRPr lang="en-US" altLang="en-US">
              <a:solidFill>
                <a:srgbClr val="00FF00"/>
              </a:solidFill>
              <a:latin typeface="Times New Roman" charset="0"/>
              <a:ea typeface=""/>
            </a:endParaRPr>
          </a:p>
        </p:txBody>
      </p:sp>
      <p:sp>
        <p:nvSpPr>
          <p:cNvPr id="38925" name="Text Box 169"/>
          <p:cNvSpPr txBox="1">
            <a:spLocks noChangeArrowheads="1"/>
          </p:cNvSpPr>
          <p:nvPr/>
        </p:nvSpPr>
        <p:spPr bwMode="auto">
          <a:xfrm>
            <a:off x="1112838" y="4392613"/>
            <a:ext cx="287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ea typeface=""/>
              </a:rPr>
              <a:t>1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38926" name="Line 233"/>
          <p:cNvSpPr>
            <a:spLocks noChangeShapeType="1"/>
          </p:cNvSpPr>
          <p:nvPr/>
        </p:nvSpPr>
        <p:spPr bwMode="auto">
          <a:xfrm flipV="1">
            <a:off x="2347913" y="2814638"/>
            <a:ext cx="0" cy="385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8927" name="Line 235"/>
          <p:cNvSpPr>
            <a:spLocks noChangeShapeType="1"/>
          </p:cNvSpPr>
          <p:nvPr/>
        </p:nvSpPr>
        <p:spPr bwMode="auto">
          <a:xfrm flipV="1">
            <a:off x="2674938" y="2844800"/>
            <a:ext cx="0" cy="3857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8928" name="Line 234"/>
          <p:cNvSpPr>
            <a:spLocks noChangeShapeType="1"/>
          </p:cNvSpPr>
          <p:nvPr/>
        </p:nvSpPr>
        <p:spPr bwMode="auto">
          <a:xfrm flipV="1">
            <a:off x="2481263" y="2782888"/>
            <a:ext cx="0" cy="387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8929" name="Freeform 237"/>
          <p:cNvSpPr>
            <a:spLocks/>
          </p:cNvSpPr>
          <p:nvPr/>
        </p:nvSpPr>
        <p:spPr bwMode="auto">
          <a:xfrm flipH="1" flipV="1">
            <a:off x="1674813" y="3563938"/>
            <a:ext cx="565150" cy="3238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8930" name="Freeform 222"/>
          <p:cNvSpPr>
            <a:spLocks/>
          </p:cNvSpPr>
          <p:nvPr/>
        </p:nvSpPr>
        <p:spPr bwMode="auto">
          <a:xfrm flipH="1">
            <a:off x="2787650" y="3532188"/>
            <a:ext cx="517525" cy="319087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8931" name="Freeform 224"/>
          <p:cNvSpPr>
            <a:spLocks/>
          </p:cNvSpPr>
          <p:nvPr/>
        </p:nvSpPr>
        <p:spPr bwMode="auto">
          <a:xfrm flipV="1">
            <a:off x="1830388" y="4164013"/>
            <a:ext cx="496887" cy="385762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8932" name="Freeform 223"/>
          <p:cNvSpPr>
            <a:spLocks/>
          </p:cNvSpPr>
          <p:nvPr/>
        </p:nvSpPr>
        <p:spPr bwMode="auto">
          <a:xfrm flipH="1" flipV="1">
            <a:off x="2700338" y="4194175"/>
            <a:ext cx="482600" cy="355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144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212725"/>
            <a:ext cx="7924800" cy="762000"/>
          </a:xfrm>
        </p:spPr>
        <p:txBody>
          <a:bodyPr/>
          <a:lstStyle/>
          <a:p>
            <a:r>
              <a:rPr lang="en-US" altLang="zh-TW" sz="2800" dirty="0">
                <a:ea typeface="PMingLiU" charset="-120"/>
              </a:rPr>
              <a:t>Example: Cisco Proprietary Recommendation on  Link Cost</a:t>
            </a:r>
          </a:p>
        </p:txBody>
      </p:sp>
      <p:sp>
        <p:nvSpPr>
          <p:cNvPr id="1198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TW" dirty="0">
                <a:ea typeface="PMingLiU" charset="-120"/>
              </a:rPr>
              <a:t>Link metric: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metric = [K1 * bandwidth</a:t>
            </a:r>
            <a:r>
              <a:rPr lang="en-US" altLang="en-US" baseline="30000" dirty="0">
                <a:ea typeface="ＭＳ Ｐゴシック" charset="-128"/>
              </a:rPr>
              <a:t>-1</a:t>
            </a:r>
            <a:r>
              <a:rPr lang="en-US" altLang="en-US" dirty="0">
                <a:ea typeface="ＭＳ Ｐゴシック" charset="-128"/>
              </a:rPr>
              <a:t> + (K2 * bandwidth</a:t>
            </a:r>
            <a:r>
              <a:rPr lang="en-US" altLang="en-US" baseline="30000" dirty="0">
                <a:ea typeface="ＭＳ Ｐゴシック" charset="-128"/>
              </a:rPr>
              <a:t>-1</a:t>
            </a:r>
            <a:r>
              <a:rPr lang="en-US" altLang="en-US" dirty="0">
                <a:ea typeface="ＭＳ Ｐゴシック" charset="-128"/>
              </a:rPr>
              <a:t>) / (256 -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load</a:t>
            </a:r>
            <a:r>
              <a:rPr lang="en-US" altLang="en-US" dirty="0">
                <a:ea typeface="ＭＳ Ｐゴシック" charset="-128"/>
              </a:rPr>
              <a:t>) + K3 * delay] * [K5 / (reliability + K4)]</a:t>
            </a:r>
            <a:r>
              <a:rPr lang="zh-CN" altLang="en-US" dirty="0">
                <a:ea typeface="ＭＳ Ｐゴシック" charset="-128"/>
              </a:rPr>
              <a:t> * </a:t>
            </a:r>
            <a:r>
              <a:rPr lang="en-US" altLang="zh-CN" dirty="0">
                <a:ea typeface="ＭＳ Ｐゴシック" charset="-128"/>
              </a:rPr>
              <a:t>256</a:t>
            </a:r>
            <a:endParaRPr lang="en-US" altLang="zh-TW" dirty="0">
              <a:ea typeface="PMingLiU" charset="-120"/>
            </a:endParaRPr>
          </a:p>
          <a:p>
            <a:pPr>
              <a:buFont typeface="ZapfDingbats" charset="0"/>
              <a:buNone/>
            </a:pPr>
            <a:r>
              <a:rPr lang="en-US" altLang="zh-TW" dirty="0">
                <a:ea typeface="PMingLiU" charset="-120"/>
              </a:rPr>
              <a:t>By default, k1=k3=1 and k2=k4=k5=0. The default composite metric for EIGRP, adjusted for scaling factors, is as follows:</a:t>
            </a:r>
          </a:p>
        </p:txBody>
      </p:sp>
      <p:pic>
        <p:nvPicPr>
          <p:cNvPr id="119811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733925"/>
            <a:ext cx="6594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209550" y="6203950"/>
            <a:ext cx="586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TW" sz="1800">
                <a:solidFill>
                  <a:srgbClr val="000000"/>
                </a:solidFill>
                <a:latin typeface="Comic Sans MS" charset="0"/>
                <a:ea typeface="PMingLiU" charset="-120"/>
              </a:rPr>
              <a:t>EIGRP : Enhanced Interior Gateway Routing Protocol</a:t>
            </a:r>
          </a:p>
        </p:txBody>
      </p:sp>
      <p:sp>
        <p:nvSpPr>
          <p:cNvPr id="11981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4CB8281-BD99-A541-A59A-BD62F2153A4B}" type="slidenum">
              <a:rPr lang="en-US" altLang="en-US" sz="1400">
                <a:solidFill>
                  <a:srgbClr val="000000"/>
                </a:solidFill>
              </a:rPr>
              <a:pPr/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9814" name="Rectangle 1"/>
          <p:cNvSpPr>
            <a:spLocks noChangeArrowheads="1"/>
          </p:cNvSpPr>
          <p:nvPr/>
        </p:nvSpPr>
        <p:spPr bwMode="auto">
          <a:xfrm>
            <a:off x="487363" y="5437188"/>
            <a:ext cx="807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TW" sz="2000">
                <a:solidFill>
                  <a:srgbClr val="000000"/>
                </a:solidFill>
                <a:latin typeface="Comic Sans MS" charset="0"/>
                <a:ea typeface="PMingLiU" charset="-120"/>
              </a:rPr>
              <a:t>BW</a:t>
            </a:r>
            <a:r>
              <a:rPr lang="en-US" altLang="zh-TW" sz="2000" b="1" baseline="-25000">
                <a:solidFill>
                  <a:srgbClr val="000000"/>
                </a:solidFill>
                <a:latin typeface="Comic Sans MS" charset="0"/>
                <a:ea typeface="PMingLiU" charset="-120"/>
              </a:rPr>
              <a:t>min</a:t>
            </a:r>
            <a:r>
              <a:rPr lang="en-US" altLang="zh-TW" sz="2000">
                <a:solidFill>
                  <a:srgbClr val="000000"/>
                </a:solidFill>
                <a:latin typeface="Comic Sans MS" charset="0"/>
                <a:ea typeface="PMingLiU" charset="-120"/>
              </a:rPr>
              <a:t> is in kbps and the sum of delays are in 10s of microseconds. </a:t>
            </a:r>
            <a:endParaRPr lang="en-US" altLang="zh-TW" sz="2000" b="1">
              <a:solidFill>
                <a:srgbClr val="000000"/>
              </a:solidFill>
              <a:latin typeface="Comic Sans MS" charset="0"/>
              <a:ea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6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4013"/>
            <a:ext cx="8001000" cy="685800"/>
          </a:xfrm>
        </p:spPr>
        <p:txBody>
          <a:bodyPr/>
          <a:lstStyle/>
          <a:p>
            <a:r>
              <a:rPr lang="en-US" altLang="zh-TW" sz="3600">
                <a:ea typeface="PMingLiU" charset="-120"/>
              </a:rPr>
              <a:t>Example: EIGRP Link Cost</a:t>
            </a:r>
          </a:p>
        </p:txBody>
      </p:sp>
      <p:sp>
        <p:nvSpPr>
          <p:cNvPr id="1218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TW" dirty="0">
                <a:ea typeface="PMingLiU" charset="-120"/>
              </a:rPr>
              <a:t>The bandwidth and delay for an Ethernet interface are 10 </a:t>
            </a:r>
            <a:r>
              <a:rPr lang="en-US" altLang="zh-TW" dirty="0" err="1">
                <a:ea typeface="PMingLiU" charset="-120"/>
              </a:rPr>
              <a:t>Mbps</a:t>
            </a:r>
            <a:r>
              <a:rPr lang="en-US" altLang="zh-TW" dirty="0">
                <a:ea typeface="PMingLiU" charset="-120"/>
              </a:rPr>
              <a:t> and 1 </a:t>
            </a:r>
            <a:r>
              <a:rPr lang="en-US" altLang="zh-TW" dirty="0" err="1">
                <a:ea typeface="PMingLiU" charset="-120"/>
              </a:rPr>
              <a:t>ms</a:t>
            </a:r>
            <a:r>
              <a:rPr lang="en-US" altLang="zh-TW" dirty="0">
                <a:ea typeface="PMingLiU" charset="-120"/>
              </a:rPr>
              <a:t>, respectively.</a:t>
            </a:r>
          </a:p>
          <a:p>
            <a:pPr>
              <a:buFont typeface="Wingdings" pitchFamily="2" charset="2"/>
              <a:buChar char="q"/>
            </a:pPr>
            <a:r>
              <a:rPr lang="en-US" altLang="zh-TW" dirty="0">
                <a:ea typeface="PMingLiU" charset="-120"/>
              </a:rPr>
              <a:t>The calculated EIGRP BW metric is as follows: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dirty="0">
                <a:ea typeface="PMingLiU" charset="-120"/>
              </a:rPr>
              <a:t>256 × 10</a:t>
            </a:r>
            <a:r>
              <a:rPr lang="en-US" altLang="zh-TW" b="1" baseline="30000" dirty="0">
                <a:ea typeface="PMingLiU" charset="-120"/>
              </a:rPr>
              <a:t>7</a:t>
            </a:r>
            <a:r>
              <a:rPr lang="en-US" altLang="zh-TW" dirty="0">
                <a:ea typeface="PMingLiU" charset="-120"/>
              </a:rPr>
              <a:t>/BW = 256 × 10</a:t>
            </a:r>
            <a:r>
              <a:rPr lang="en-US" altLang="zh-TW" b="1" baseline="30000" dirty="0">
                <a:ea typeface="PMingLiU" charset="-120"/>
              </a:rPr>
              <a:t>7</a:t>
            </a:r>
            <a:r>
              <a:rPr lang="en-US" altLang="zh-TW" dirty="0">
                <a:ea typeface="PMingLiU" charset="-120"/>
              </a:rPr>
              <a:t>/10,000</a:t>
            </a:r>
          </a:p>
          <a:p>
            <a:pPr marL="457200" lvl="1" indent="0">
              <a:buNone/>
            </a:pPr>
            <a:r>
              <a:rPr lang="zh-CN" altLang="en-US" dirty="0">
                <a:ea typeface="PMingLiU" charset="-120"/>
              </a:rPr>
              <a:t>   </a:t>
            </a:r>
            <a:r>
              <a:rPr lang="en-US" altLang="zh-TW" dirty="0">
                <a:ea typeface="PMingLiU" charset="-120"/>
              </a:rPr>
              <a:t>= 256 × 1000</a:t>
            </a:r>
          </a:p>
          <a:p>
            <a:pPr marL="457200" lvl="1" indent="0">
              <a:buNone/>
            </a:pPr>
            <a:r>
              <a:rPr lang="zh-CN" altLang="en-US" dirty="0">
                <a:ea typeface="PMingLiU" charset="-120"/>
              </a:rPr>
              <a:t>   </a:t>
            </a:r>
            <a:r>
              <a:rPr lang="en-US" altLang="zh-TW" dirty="0">
                <a:ea typeface="PMingLiU" charset="-120"/>
              </a:rPr>
              <a:t>= 256</a:t>
            </a:r>
            <a:r>
              <a:rPr lang="en-US" altLang="zh-CN" dirty="0">
                <a:ea typeface="PMingLiU" charset="-120"/>
              </a:rPr>
              <a:t>,</a:t>
            </a:r>
            <a:r>
              <a:rPr lang="en-US" altLang="zh-TW" dirty="0">
                <a:ea typeface="PMingLiU" charset="-120"/>
              </a:rPr>
              <a:t>000</a:t>
            </a:r>
          </a:p>
          <a:p>
            <a:endParaRPr lang="en-US" altLang="zh-TW" dirty="0">
              <a:ea typeface="PMingLiU" charset="-120"/>
            </a:endParaRP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091D06-3C6F-084D-9956-F77D71A99466}" type="slidenum">
              <a:rPr lang="en-US" altLang="en-US" sz="1400">
                <a:solidFill>
                  <a:srgbClr val="000000"/>
                </a:solidFill>
              </a:rPr>
              <a:pPr/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21860" name="Group 9"/>
          <p:cNvGrpSpPr>
            <a:grpSpLocks/>
          </p:cNvGrpSpPr>
          <p:nvPr/>
        </p:nvGrpSpPr>
        <p:grpSpPr bwMode="auto">
          <a:xfrm>
            <a:off x="5357813" y="4416425"/>
            <a:ext cx="3571875" cy="2236788"/>
            <a:chOff x="3162" y="1071"/>
            <a:chExt cx="2250" cy="1409"/>
          </a:xfrm>
        </p:grpSpPr>
        <p:sp>
          <p:nvSpPr>
            <p:cNvPr id="121861" name="Freeform 10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62" name="Freeform 11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63" name="Oval 12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64" name="Line 13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65" name="Line 14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66" name="Rectangle 15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67" name="Oval 16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68" name="Oval 17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69" name="Line 18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70" name="Line 19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71" name="Rectangle 20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72" name="Oval 21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73" name="Oval 22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74" name="Line 23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75" name="Line 24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76" name="Rectangle 25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77" name="Oval 26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78" name="Oval 27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79" name="Line 28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80" name="Line 29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81" name="Rectangle 30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82" name="Oval 31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83" name="Oval 32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84" name="Line 33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85" name="Line 34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86" name="Rectangle 35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87" name="Oval 36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88" name="Oval 37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89" name="Line 38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0" name="Line 39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1" name="Rectangle 40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92" name="Oval 41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21893" name="Freeform 42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4" name="Freeform 43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5" name="Freeform 44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6" name="Freeform 45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7" name="Freeform 46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8" name="Freeform 47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899" name="Freeform 48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00" name="Freeform 49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901" name="Freeform 50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1902" name="Group 51"/>
            <p:cNvGrpSpPr>
              <a:grpSpLocks/>
            </p:cNvGrpSpPr>
            <p:nvPr/>
          </p:nvGrpSpPr>
          <p:grpSpPr bwMode="auto">
            <a:xfrm>
              <a:off x="3273" y="1748"/>
              <a:ext cx="233" cy="250"/>
              <a:chOff x="2940" y="2429"/>
              <a:chExt cx="236" cy="250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charset="0"/>
                  </a:rPr>
                  <a:t>A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03" name="Group 54"/>
            <p:cNvGrpSpPr>
              <a:grpSpLocks/>
            </p:cNvGrpSpPr>
            <p:nvPr/>
          </p:nvGrpSpPr>
          <p:grpSpPr bwMode="auto">
            <a:xfrm>
              <a:off x="4451" y="2132"/>
              <a:ext cx="216" cy="250"/>
              <a:chOff x="2948" y="2429"/>
              <a:chExt cx="219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charset="0"/>
                  </a:rPr>
                  <a:t>E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04" name="Group 57"/>
            <p:cNvGrpSpPr>
              <a:grpSpLocks/>
            </p:cNvGrpSpPr>
            <p:nvPr/>
          </p:nvGrpSpPr>
          <p:grpSpPr bwMode="auto">
            <a:xfrm>
              <a:off x="3763" y="2129"/>
              <a:ext cx="231" cy="250"/>
              <a:chOff x="2941" y="2429"/>
              <a:chExt cx="234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charset="0"/>
                  </a:rPr>
                  <a:t>D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05" name="Group 60"/>
            <p:cNvGrpSpPr>
              <a:grpSpLocks/>
            </p:cNvGrpSpPr>
            <p:nvPr/>
          </p:nvGrpSpPr>
          <p:grpSpPr bwMode="auto">
            <a:xfrm>
              <a:off x="4447" y="1442"/>
              <a:ext cx="212" cy="250"/>
              <a:chOff x="2950" y="2429"/>
              <a:chExt cx="215" cy="250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charset="0"/>
                  </a:rPr>
                  <a:t>C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06" name="Group 63"/>
            <p:cNvGrpSpPr>
              <a:grpSpLocks/>
            </p:cNvGrpSpPr>
            <p:nvPr/>
          </p:nvGrpSpPr>
          <p:grpSpPr bwMode="auto">
            <a:xfrm>
              <a:off x="3761" y="1442"/>
              <a:ext cx="217" cy="250"/>
              <a:chOff x="2948" y="2429"/>
              <a:chExt cx="220" cy="250"/>
            </a:xfrm>
          </p:grpSpPr>
          <p:sp>
            <p:nvSpPr>
              <p:cNvPr id="121920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121921" name="Text Box 65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charset="0"/>
                  </a:rPr>
                  <a:t>B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1907" name="Group 66"/>
            <p:cNvGrpSpPr>
              <a:grpSpLocks/>
            </p:cNvGrpSpPr>
            <p:nvPr/>
          </p:nvGrpSpPr>
          <p:grpSpPr bwMode="auto">
            <a:xfrm>
              <a:off x="5025" y="1790"/>
              <a:ext cx="213" cy="250"/>
              <a:chOff x="2949" y="2429"/>
              <a:chExt cx="216" cy="250"/>
            </a:xfrm>
          </p:grpSpPr>
          <p:sp>
            <p:nvSpPr>
              <p:cNvPr id="121918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latin typeface="Comic Sans MS" charset="0"/>
                </a:endParaRPr>
              </a:p>
            </p:txBody>
          </p:sp>
          <p:sp>
            <p:nvSpPr>
              <p:cNvPr id="121919" name="Text Box 68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  <a:latin typeface="Comic Sans MS" charset="0"/>
                  </a:rPr>
                  <a:t>F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1908" name="Text Box 69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09" name="Text Box 70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0" name="Text Box 71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1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1" name="Text Box 72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3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2" name="Text Box 73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1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3" name="Text Box 74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1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4" name="Text Box 75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5" name="Text Box 76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5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6" name="Text Box 77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3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1917" name="Text Box 78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Comic Sans MS" charset="0"/>
                </a:rPr>
                <a:t>5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759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overview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828800" lvl="3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  <a:defRPr/>
            </a:pPr>
            <a:r>
              <a:rPr lang="en-US" altLang="en-US" i="1" dirty="0">
                <a:solidFill>
                  <a:srgbClr val="C00000"/>
                </a:solidFill>
                <a:latin typeface="+mn-lt"/>
                <a:ea typeface=""/>
              </a:rPr>
              <a:t>Distributed distance vector protocols</a:t>
            </a:r>
          </a:p>
        </p:txBody>
      </p:sp>
    </p:spTree>
    <p:extLst>
      <p:ext uri="{BB962C8B-B14F-4D97-AF65-F5344CB8AC3E}">
        <p14:creationId xmlns:p14="http://schemas.microsoft.com/office/powerpoint/2010/main" val="275797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8024813" cy="1143000"/>
          </a:xfrm>
        </p:spPr>
        <p:txBody>
          <a:bodyPr/>
          <a:lstStyle/>
          <a:p>
            <a:r>
              <a:rPr lang="en-US" altLang="en-US" sz="3600"/>
              <a:t>Distance Vector Routing</a:t>
            </a:r>
            <a:endParaRPr lang="en-US" altLang="en-US" sz="44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6" y="1362075"/>
            <a:ext cx="7996238" cy="5099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Setting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: static</a:t>
            </a:r>
            <a:r>
              <a:rPr lang="en-US" altLang="zh-CN" sz="2400" dirty="0">
                <a:ea typeface="宋体" charset="-122"/>
              </a:rPr>
              <a:t> (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positive</a:t>
            </a:r>
            <a:r>
              <a:rPr lang="en-US" altLang="zh-CN" sz="2400" dirty="0">
                <a:ea typeface="宋体" charset="-122"/>
              </a:rPr>
              <a:t>)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costs assigned to network links</a:t>
            </a:r>
          </a:p>
          <a:p>
            <a:pPr marL="742950" lvl="2" indent="-342900">
              <a:lnSpc>
                <a:spcPct val="90000"/>
              </a:lnSpc>
              <a:buSzPct val="85000"/>
              <a:buFont typeface="Courier New" charset="0"/>
              <a:buChar char="o"/>
            </a:pPr>
            <a:r>
              <a:rPr lang="en-US" altLang="zh-CN" dirty="0">
                <a:ea typeface="宋体" charset="-122"/>
              </a:rPr>
              <a:t>The static link costs may be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adjusted in a longer time scale: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this is called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traffic engineering</a:t>
            </a:r>
          </a:p>
          <a:p>
            <a:pPr marL="742950" lvl="2" indent="-342900">
              <a:lnSpc>
                <a:spcPct val="90000"/>
              </a:lnSpc>
              <a:buSzPct val="85000"/>
              <a:buFont typeface="Courier New" charset="0"/>
              <a:buChar char="o"/>
            </a:pPr>
            <a:endParaRPr lang="en-US" altLang="zh-CN" dirty="0">
              <a:solidFill>
                <a:srgbClr val="FF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Goal: distributed computing to compute the </a:t>
            </a:r>
            <a:r>
              <a:rPr lang="en-US" altLang="zh-CN" sz="2400" dirty="0">
                <a:solidFill>
                  <a:srgbClr val="FF0000"/>
                </a:solidFill>
                <a:ea typeface="宋体" charset="-122"/>
              </a:rPr>
              <a:t>shortest path </a:t>
            </a:r>
            <a:r>
              <a:rPr lang="en-US" altLang="zh-CN" sz="2400" dirty="0">
                <a:ea typeface="宋体" charset="-122"/>
              </a:rPr>
              <a:t>from a source to a destination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altLang="en-US" sz="2000" dirty="0"/>
              <a:t>Based on the Bellman-Ford algorithm</a:t>
            </a:r>
            <a:r>
              <a:rPr lang="en-US" altLang="zh-CN" sz="2000" dirty="0">
                <a:ea typeface="宋体" charset="-122"/>
              </a:rPr>
              <a:t> (BFA)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altLang="zh-CN" sz="2000" dirty="0">
                <a:ea typeface="宋体" charset="-122"/>
              </a:rPr>
              <a:t>Conceptually, runs for each destination separately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endParaRPr lang="en-US" altLang="zh-CN" sz="20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sz="2400" dirty="0"/>
              <a:t>Look ahead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Although few (e.g., RIP) use basic distance vector, it is a foundation for many other protocols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We also use the study to acquire another basic set of techniques to understand distributed protocols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61155" y="877942"/>
            <a:ext cx="2882845" cy="2133272"/>
            <a:chOff x="3162" y="1071"/>
            <a:chExt cx="2250" cy="1409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" name="Line 38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669052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" name="Group 51"/>
            <p:cNvGrpSpPr>
              <a:grpSpLocks/>
            </p:cNvGrpSpPr>
            <p:nvPr/>
          </p:nvGrpSpPr>
          <p:grpSpPr bwMode="auto">
            <a:xfrm>
              <a:off x="3273" y="1748"/>
              <a:ext cx="233" cy="250"/>
              <a:chOff x="2940" y="2429"/>
              <a:chExt cx="236" cy="250"/>
            </a:xfrm>
          </p:grpSpPr>
          <p:sp>
            <p:nvSpPr>
              <p:cNvPr id="72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Text Box 53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47" name="Group 54"/>
            <p:cNvGrpSpPr>
              <a:grpSpLocks/>
            </p:cNvGrpSpPr>
            <p:nvPr/>
          </p:nvGrpSpPr>
          <p:grpSpPr bwMode="auto">
            <a:xfrm>
              <a:off x="4451" y="2132"/>
              <a:ext cx="216" cy="250"/>
              <a:chOff x="2948" y="2429"/>
              <a:chExt cx="219" cy="250"/>
            </a:xfrm>
          </p:grpSpPr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Text Box 56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48" name="Group 57"/>
            <p:cNvGrpSpPr>
              <a:grpSpLocks/>
            </p:cNvGrpSpPr>
            <p:nvPr/>
          </p:nvGrpSpPr>
          <p:grpSpPr bwMode="auto">
            <a:xfrm>
              <a:off x="3763" y="2129"/>
              <a:ext cx="231" cy="250"/>
              <a:chOff x="2941" y="2429"/>
              <a:chExt cx="234" cy="250"/>
            </a:xfrm>
          </p:grpSpPr>
          <p:sp>
            <p:nvSpPr>
              <p:cNvPr id="68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Text Box 59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49" name="Group 60"/>
            <p:cNvGrpSpPr>
              <a:grpSpLocks/>
            </p:cNvGrpSpPr>
            <p:nvPr/>
          </p:nvGrpSpPr>
          <p:grpSpPr bwMode="auto">
            <a:xfrm>
              <a:off x="4447" y="1442"/>
              <a:ext cx="212" cy="250"/>
              <a:chOff x="2950" y="2429"/>
              <a:chExt cx="215" cy="250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50" name="Group 63"/>
            <p:cNvGrpSpPr>
              <a:grpSpLocks/>
            </p:cNvGrpSpPr>
            <p:nvPr/>
          </p:nvGrpSpPr>
          <p:grpSpPr bwMode="auto">
            <a:xfrm>
              <a:off x="3761" y="1442"/>
              <a:ext cx="217" cy="250"/>
              <a:chOff x="2948" y="2429"/>
              <a:chExt cx="220" cy="250"/>
            </a:xfrm>
          </p:grpSpPr>
          <p:sp>
            <p:nvSpPr>
              <p:cNvPr id="64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 Box 65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51" name="Group 66"/>
            <p:cNvGrpSpPr>
              <a:grpSpLocks/>
            </p:cNvGrpSpPr>
            <p:nvPr/>
          </p:nvGrpSpPr>
          <p:grpSpPr bwMode="auto">
            <a:xfrm>
              <a:off x="5025" y="1790"/>
              <a:ext cx="213" cy="250"/>
              <a:chOff x="2949" y="2429"/>
              <a:chExt cx="216" cy="250"/>
            </a:xfrm>
          </p:grpSpPr>
          <p:sp>
            <p:nvSpPr>
              <p:cNvPr id="62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Text Box 68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2000">
                    <a:solidFill>
                      <a:srgbClr val="000000"/>
                    </a:solidFill>
                  </a:rPr>
                  <a:t>F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52" name="Text Box 69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3" name="Text Box 70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" name="Text Box 71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5" name="Text Box 72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6" name="Text Box 73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7" name="Text Box 74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8" name="Text Box 75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9" name="Text Box 76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0" name="Text Box 77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1" name="Text Box 78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881252D7-330D-0547-9FB0-DC5525D06E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1461B01E-F52D-8343-A4E9-A58B448EFC0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8024813" cy="1143000"/>
          </a:xfrm>
        </p:spPr>
        <p:txBody>
          <a:bodyPr/>
          <a:lstStyle/>
          <a:p>
            <a:r>
              <a:rPr lang="en-US" altLang="en-US" sz="3600"/>
              <a:t>Distance Vector Routing</a:t>
            </a:r>
            <a:r>
              <a:rPr lang="en-US" altLang="zh-CN" sz="3600">
                <a:ea typeface="宋体" charset="-122"/>
              </a:rPr>
              <a:t>: Basic Idea</a:t>
            </a:r>
            <a:endParaRPr lang="en-US" altLang="en-US" sz="440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62075"/>
            <a:ext cx="8062913" cy="5099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/>
              <a:t>At node </a:t>
            </a:r>
            <a:r>
              <a:rPr lang="en-US" altLang="zh-CN" dirty="0" err="1">
                <a:ea typeface="宋体" charset="-122"/>
              </a:rPr>
              <a:t>i</a:t>
            </a:r>
            <a:r>
              <a:rPr lang="en-US" altLang="en-US" dirty="0"/>
              <a:t>, the </a:t>
            </a:r>
            <a:r>
              <a:rPr lang="en-US" altLang="zh-CN" dirty="0">
                <a:ea typeface="宋体" charset="-122"/>
              </a:rPr>
              <a:t>basic </a:t>
            </a:r>
            <a:r>
              <a:rPr lang="en-US" altLang="en-US" dirty="0"/>
              <a:t>update</a:t>
            </a:r>
            <a:r>
              <a:rPr lang="en-US" altLang="zh-CN" dirty="0">
                <a:ea typeface="宋体" charset="-122"/>
              </a:rPr>
              <a:t> rule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sz="2400" dirty="0"/>
              <a:t>where 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sz="2400" dirty="0"/>
              <a:t> - d</a:t>
            </a:r>
            <a:r>
              <a:rPr lang="en-US" altLang="zh-CN" sz="2400" baseline="-25000" dirty="0">
                <a:ea typeface="宋体" charset="-122"/>
              </a:rPr>
              <a:t>i</a:t>
            </a:r>
            <a:r>
              <a:rPr lang="en-US" altLang="en-US" sz="2400" dirty="0"/>
              <a:t> denote</a:t>
            </a:r>
            <a:r>
              <a:rPr lang="en-US" altLang="zh-CN" sz="2400" dirty="0">
                <a:ea typeface="宋体" charset="-122"/>
              </a:rPr>
              <a:t>s</a:t>
            </a:r>
            <a:r>
              <a:rPr lang="en-US" altLang="en-US" sz="2400" dirty="0"/>
              <a:t> the distance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estimation from 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zh-CN" sz="2400" dirty="0">
                <a:ea typeface="宋体" charset="-122"/>
              </a:rPr>
              <a:t> to the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destination, 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sz="2400" dirty="0">
                <a:ea typeface="宋体" charset="-122"/>
              </a:rPr>
              <a:t> - </a:t>
            </a:r>
            <a:r>
              <a:rPr lang="en-US" altLang="en-US" sz="2400" dirty="0"/>
              <a:t>N(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en-US" sz="2400" dirty="0"/>
              <a:t>) is set of neighbors of </a:t>
            </a:r>
            <a:br>
              <a:rPr lang="en-US" altLang="en-US" sz="2400" dirty="0"/>
            </a:br>
            <a:r>
              <a:rPr lang="en-US" altLang="en-US" sz="2400" dirty="0"/>
              <a:t>node 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en-US" sz="2400" dirty="0"/>
              <a:t>, and 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zh-CN" sz="2400" dirty="0">
                <a:ea typeface="宋体" charset="-122"/>
              </a:rPr>
              <a:t> - </a:t>
            </a:r>
            <a:r>
              <a:rPr lang="en-US" altLang="zh-CN" sz="2400" dirty="0" err="1">
                <a:ea typeface="宋体" charset="-122"/>
              </a:rPr>
              <a:t>d</a:t>
            </a:r>
            <a:r>
              <a:rPr lang="en-US" altLang="zh-CN" sz="2400" baseline="-25000" dirty="0" err="1">
                <a:ea typeface="宋体" charset="-122"/>
              </a:rPr>
              <a:t>ij</a:t>
            </a:r>
            <a:r>
              <a:rPr lang="en-US" altLang="en-US" sz="2400" dirty="0"/>
              <a:t> is the distance of </a:t>
            </a:r>
            <a:br>
              <a:rPr lang="en-US" altLang="zh-CN" sz="2400" dirty="0">
                <a:ea typeface="宋体" charset="-122"/>
              </a:rPr>
            </a:br>
            <a:r>
              <a:rPr lang="en-US" altLang="en-US" sz="2400" dirty="0"/>
              <a:t>the direct link from 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en-US" sz="2400" dirty="0"/>
              <a:t> to </a:t>
            </a:r>
            <a:r>
              <a:rPr lang="en-US" altLang="zh-CN" sz="2400" dirty="0">
                <a:ea typeface="宋体" charset="-122"/>
              </a:rPr>
              <a:t>j</a:t>
            </a:r>
            <a:endParaRPr lang="en-US" altLang="zh-CN" sz="2400" dirty="0">
              <a:solidFill>
                <a:srgbClr val="FF0000"/>
              </a:solidFill>
              <a:ea typeface="宋体" charset="-122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76425" y="2093913"/>
          <a:ext cx="43465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13" name="Equation" r:id="rId4" imgW="1409400" imgH="241200" progId="Equation.3">
                  <p:embed/>
                </p:oleObj>
              </mc:Choice>
              <mc:Fallback>
                <p:oleObj name="Equation" r:id="rId4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093913"/>
                        <a:ext cx="4346575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5"/>
          <p:cNvSpPr>
            <a:spLocks noChangeArrowheads="1"/>
          </p:cNvSpPr>
          <p:nvPr/>
        </p:nvSpPr>
        <p:spPr bwMode="auto">
          <a:xfrm>
            <a:off x="6640513" y="5246688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00"/>
                </a:solidFill>
                <a:ea typeface="宋体" charset="-122"/>
              </a:rPr>
              <a:t>i</a:t>
            </a:r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6" name="Oval 7"/>
          <p:cNvSpPr>
            <a:spLocks noChangeArrowheads="1"/>
          </p:cNvSpPr>
          <p:nvPr/>
        </p:nvSpPr>
        <p:spPr bwMode="auto">
          <a:xfrm>
            <a:off x="7573963" y="4348163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00"/>
                </a:solidFill>
                <a:ea typeface="宋体" charset="-122"/>
              </a:rPr>
              <a:t>j</a:t>
            </a:r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7" name="Oval 8"/>
          <p:cNvSpPr>
            <a:spLocks noChangeArrowheads="1"/>
          </p:cNvSpPr>
          <p:nvPr/>
        </p:nvSpPr>
        <p:spPr bwMode="auto">
          <a:xfrm>
            <a:off x="7693025" y="5729288"/>
            <a:ext cx="465138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8" name="Oval 9"/>
          <p:cNvSpPr>
            <a:spLocks noChangeArrowheads="1"/>
          </p:cNvSpPr>
          <p:nvPr/>
        </p:nvSpPr>
        <p:spPr bwMode="auto">
          <a:xfrm>
            <a:off x="6132513" y="5969000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 flipV="1">
            <a:off x="7000875" y="4706938"/>
            <a:ext cx="600075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0" name="Oval 11"/>
          <p:cNvSpPr>
            <a:spLocks noChangeArrowheads="1"/>
          </p:cNvSpPr>
          <p:nvPr/>
        </p:nvSpPr>
        <p:spPr bwMode="auto">
          <a:xfrm>
            <a:off x="6030913" y="4411663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 flipH="1" flipV="1">
            <a:off x="6400800" y="4827588"/>
            <a:ext cx="344488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 flipV="1">
            <a:off x="6491288" y="5651500"/>
            <a:ext cx="223837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7089775" y="5546725"/>
            <a:ext cx="6159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7869238" y="3797300"/>
            <a:ext cx="204787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 flipV="1">
            <a:off x="8005763" y="4048125"/>
            <a:ext cx="855662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 flipH="1" flipV="1">
            <a:off x="5995988" y="4197350"/>
            <a:ext cx="239712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 flipH="1">
            <a:off x="5711825" y="6296025"/>
            <a:ext cx="4191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8" name="Line 19"/>
          <p:cNvSpPr>
            <a:spLocks noChangeShapeType="1"/>
          </p:cNvSpPr>
          <p:nvPr/>
        </p:nvSpPr>
        <p:spPr bwMode="auto">
          <a:xfrm>
            <a:off x="8094663" y="6145213"/>
            <a:ext cx="90487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9" name="Line 20"/>
          <p:cNvSpPr>
            <a:spLocks noChangeShapeType="1"/>
          </p:cNvSpPr>
          <p:nvPr/>
        </p:nvSpPr>
        <p:spPr bwMode="auto">
          <a:xfrm flipV="1">
            <a:off x="8154988" y="5651500"/>
            <a:ext cx="7493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20" name="Line 22"/>
          <p:cNvSpPr>
            <a:spLocks noChangeShapeType="1"/>
          </p:cNvSpPr>
          <p:nvPr/>
        </p:nvSpPr>
        <p:spPr bwMode="auto">
          <a:xfrm flipV="1">
            <a:off x="6896100" y="4527550"/>
            <a:ext cx="600075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aphicFrame>
        <p:nvGraphicFramePr>
          <p:cNvPr id="4099" name="Object 23"/>
          <p:cNvGraphicFramePr>
            <a:graphicFrameLocks noChangeAspect="1"/>
          </p:cNvGraphicFramePr>
          <p:nvPr/>
        </p:nvGraphicFramePr>
        <p:xfrm>
          <a:off x="6808788" y="4433888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14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4433888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4"/>
          <p:cNvGraphicFramePr>
            <a:graphicFrameLocks noChangeAspect="1"/>
          </p:cNvGraphicFramePr>
          <p:nvPr/>
        </p:nvGraphicFramePr>
        <p:xfrm>
          <a:off x="7597775" y="5054600"/>
          <a:ext cx="3540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15"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5054600"/>
                        <a:ext cx="3540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Line 25"/>
          <p:cNvSpPr>
            <a:spLocks noChangeShapeType="1"/>
          </p:cNvSpPr>
          <p:nvPr/>
        </p:nvSpPr>
        <p:spPr bwMode="auto">
          <a:xfrm flipH="1">
            <a:off x="7194550" y="4868863"/>
            <a:ext cx="511175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aphicFrame>
        <p:nvGraphicFramePr>
          <p:cNvPr id="4101" name="Object 26"/>
          <p:cNvGraphicFramePr>
            <a:graphicFrameLocks noChangeAspect="1"/>
          </p:cNvGraphicFramePr>
          <p:nvPr/>
        </p:nvGraphicFramePr>
        <p:xfrm>
          <a:off x="7173913" y="4792663"/>
          <a:ext cx="3254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16" name="Equation" r:id="rId10" imgW="190440" imgH="241200" progId="Equation.3">
                  <p:embed/>
                </p:oleObj>
              </mc:Choice>
              <mc:Fallback>
                <p:oleObj name="Equation" r:id="rId10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913" y="4792663"/>
                        <a:ext cx="3254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7407275" y="2828925"/>
            <a:ext cx="465138" cy="450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="1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  <p:cxnSp>
        <p:nvCxnSpPr>
          <p:cNvPr id="4123" name="Straight Connector 30"/>
          <p:cNvCxnSpPr>
            <a:cxnSpLocks noChangeShapeType="1"/>
            <a:stCxn id="26" idx="5"/>
          </p:cNvCxnSpPr>
          <p:nvPr/>
        </p:nvCxnSpPr>
        <p:spPr bwMode="auto">
          <a:xfrm rot="16200000" flipH="1">
            <a:off x="7771607" y="3245643"/>
            <a:ext cx="30480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7318375" y="24844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41972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overview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828800" lvl="3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  <a:defRPr/>
            </a:pPr>
            <a:r>
              <a:rPr lang="en-US" altLang="en-US" i="1" dirty="0">
                <a:solidFill>
                  <a:srgbClr val="C00000"/>
                </a:solidFill>
                <a:latin typeface="+mn-lt"/>
                <a:ea typeface=""/>
              </a:rPr>
              <a:t>distributed distance vector protocols</a:t>
            </a:r>
          </a:p>
          <a:p>
            <a:pPr marL="2286000" lvl="4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  <a:defRPr/>
            </a:pPr>
            <a:r>
              <a:rPr lang="en-US" altLang="en-US" i="1" dirty="0">
                <a:solidFill>
                  <a:srgbClr val="C00000"/>
                </a:solidFill>
                <a:ea typeface=""/>
              </a:rPr>
              <a:t>synchronous Bellman-Ford (SBF)</a:t>
            </a:r>
          </a:p>
        </p:txBody>
      </p:sp>
    </p:spTree>
    <p:extLst>
      <p:ext uri="{BB962C8B-B14F-4D97-AF65-F5344CB8AC3E}">
        <p14:creationId xmlns:p14="http://schemas.microsoft.com/office/powerpoint/2010/main" val="20047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>
          <a:xfrm>
            <a:off x="504825" y="180975"/>
            <a:ext cx="8020050" cy="1143000"/>
          </a:xfrm>
        </p:spPr>
        <p:txBody>
          <a:bodyPr/>
          <a:lstStyle/>
          <a:p>
            <a:r>
              <a:rPr lang="en-US" altLang="en-US" sz="3200" dirty="0"/>
              <a:t>Recap: </a:t>
            </a:r>
            <a:r>
              <a:rPr lang="en-US" altLang="en-US" sz="3200"/>
              <a:t>BW Allocation</a:t>
            </a:r>
            <a:br>
              <a:rPr lang="en-US" altLang="en-US" sz="3200"/>
            </a:br>
            <a:r>
              <a:rPr lang="en-US" altLang="en-US" sz="3200"/>
              <a:t>Framework</a:t>
            </a:r>
            <a:endParaRPr lang="en-US" altLang="en-US" sz="3200" dirty="0"/>
          </a:p>
        </p:txBody>
      </p:sp>
      <p:sp>
        <p:nvSpPr>
          <p:cNvPr id="168962" name="Content Placeholder 2"/>
          <p:cNvSpPr>
            <a:spLocks noGrp="1"/>
          </p:cNvSpPr>
          <p:nvPr>
            <p:ph idx="1"/>
          </p:nvPr>
        </p:nvSpPr>
        <p:spPr>
          <a:xfrm>
            <a:off x="533399" y="1395413"/>
            <a:ext cx="843756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/>
                </a:solidFill>
              </a:rPr>
              <a:t>Forward engineering: </a:t>
            </a:r>
            <a:r>
              <a:rPr lang="en-US" altLang="en-US" dirty="0"/>
              <a:t>systematically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objective function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distributed </a:t>
            </a:r>
            <a:r>
              <a:rPr lang="en-US" altLang="en-US" dirty="0" err="1"/>
              <a:t>alg</a:t>
            </a:r>
            <a:r>
              <a:rPr lang="en-US" altLang="en-US" dirty="0"/>
              <a:t> to achieve objective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/>
                </a:solidFill>
              </a:rPr>
              <a:t>Science/reverse engineering:</a:t>
            </a:r>
            <a:r>
              <a:rPr lang="en-US" altLang="en-US" dirty="0"/>
              <a:t> what do TCP/Reno, TCP/Vegas achieve?</a:t>
            </a: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87021F-AB1B-8843-BDD9-B339291137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5" name="Content Placeholder 29"/>
          <p:cNvGraphicFramePr>
            <a:graphicFrameLocks noGrp="1"/>
          </p:cNvGraphicFramePr>
          <p:nvPr/>
        </p:nvGraphicFramePr>
        <p:xfrm>
          <a:off x="801688" y="3898900"/>
          <a:ext cx="7772400" cy="2600325"/>
        </p:xfrm>
        <a:graphic>
          <a:graphicData uri="http://schemas.openxmlformats.org/drawingml/2006/table">
            <a:tbl>
              <a:tblPr/>
              <a:tblGrid>
                <a:gridCol w="316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Allocation (x1, x2, x3)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TCP/Reno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TCP/Vegas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throughput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Max-min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sum log(x)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sum of -1/(RTT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 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90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64318"/>
              </p:ext>
            </p:extLst>
          </p:nvPr>
        </p:nvGraphicFramePr>
        <p:xfrm>
          <a:off x="4680004" y="86382"/>
          <a:ext cx="44561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8" name="Equation" r:id="rId4" imgW="2362200" imgH="863600" progId="Equation.3">
                  <p:embed/>
                </p:oleObj>
              </mc:Choice>
              <mc:Fallback>
                <p:oleObj name="Equation" r:id="rId4" imgW="2362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4" y="86382"/>
                        <a:ext cx="4456113" cy="1244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7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42C38128-273A-2C47-AC2B-986DFBA8749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Synchronous Bellman-Ford (SBF)</a:t>
            </a:r>
            <a:endParaRPr lang="en-US" altLang="en-US" sz="280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0625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Nodes update in rounds: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there is a global clock;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at the beginning of each round, each node sends its estimate to all of its neighbors;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at the end of the round, updates its estimation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881188" y="3346450"/>
          <a:ext cx="569118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9" name="Equation" r:id="rId4" imgW="1968480" imgH="241200" progId="Equation.3">
                  <p:embed/>
                </p:oleObj>
              </mc:Choice>
              <mc:Fallback>
                <p:oleObj name="Equation" r:id="rId4" imgW="1968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346450"/>
                        <a:ext cx="5691187" cy="700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Freeform 7"/>
          <p:cNvSpPr>
            <a:spLocks/>
          </p:cNvSpPr>
          <p:nvPr/>
        </p:nvSpPr>
        <p:spPr bwMode="auto">
          <a:xfrm>
            <a:off x="6438900" y="180975"/>
            <a:ext cx="2533650" cy="1549400"/>
          </a:xfrm>
          <a:custGeom>
            <a:avLst/>
            <a:gdLst>
              <a:gd name="T0" fmla="*/ 2147483647 w 1757"/>
              <a:gd name="T1" fmla="*/ 2147483647 h 1150"/>
              <a:gd name="T2" fmla="*/ 2147483647 w 1757"/>
              <a:gd name="T3" fmla="*/ 2147483647 h 1150"/>
              <a:gd name="T4" fmla="*/ 2147483647 w 1757"/>
              <a:gd name="T5" fmla="*/ 2147483647 h 1150"/>
              <a:gd name="T6" fmla="*/ 2147483647 w 1757"/>
              <a:gd name="T7" fmla="*/ 2147483647 h 1150"/>
              <a:gd name="T8" fmla="*/ 2147483647 w 1757"/>
              <a:gd name="T9" fmla="*/ 2147483647 h 1150"/>
              <a:gd name="T10" fmla="*/ 2147483647 w 1757"/>
              <a:gd name="T11" fmla="*/ 2147483647 h 1150"/>
              <a:gd name="T12" fmla="*/ 2147483647 w 1757"/>
              <a:gd name="T13" fmla="*/ 2147483647 h 1150"/>
              <a:gd name="T14" fmla="*/ 2147483647 w 1757"/>
              <a:gd name="T15" fmla="*/ 2147483647 h 1150"/>
              <a:gd name="T16" fmla="*/ 2147483647 w 1757"/>
              <a:gd name="T17" fmla="*/ 2147483647 h 1150"/>
              <a:gd name="T18" fmla="*/ 2147483647 w 1757"/>
              <a:gd name="T19" fmla="*/ 2147483647 h 1150"/>
              <a:gd name="T20" fmla="*/ 2147483647 w 1757"/>
              <a:gd name="T21" fmla="*/ 2147483647 h 1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7"/>
              <a:gd name="T34" fmla="*/ 0 h 1150"/>
              <a:gd name="T35" fmla="*/ 1757 w 1757"/>
              <a:gd name="T36" fmla="*/ 1150 h 11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7" h="1150">
                <a:moveTo>
                  <a:pt x="108" y="402"/>
                </a:moveTo>
                <a:cubicBezTo>
                  <a:pt x="161" y="324"/>
                  <a:pt x="275" y="278"/>
                  <a:pt x="390" y="216"/>
                </a:cubicBezTo>
                <a:cubicBezTo>
                  <a:pt x="505" y="154"/>
                  <a:pt x="642" y="54"/>
                  <a:pt x="801" y="27"/>
                </a:cubicBezTo>
                <a:cubicBezTo>
                  <a:pt x="960" y="0"/>
                  <a:pt x="1208" y="35"/>
                  <a:pt x="1341" y="54"/>
                </a:cubicBezTo>
                <a:cubicBezTo>
                  <a:pt x="1474" y="73"/>
                  <a:pt x="1548" y="68"/>
                  <a:pt x="1602" y="141"/>
                </a:cubicBezTo>
                <a:cubicBezTo>
                  <a:pt x="1656" y="214"/>
                  <a:pt x="1658" y="339"/>
                  <a:pt x="1665" y="489"/>
                </a:cubicBezTo>
                <a:cubicBezTo>
                  <a:pt x="1672" y="639"/>
                  <a:pt x="1757" y="938"/>
                  <a:pt x="1644" y="1044"/>
                </a:cubicBezTo>
                <a:cubicBezTo>
                  <a:pt x="1531" y="1150"/>
                  <a:pt x="1168" y="1121"/>
                  <a:pt x="984" y="1125"/>
                </a:cubicBezTo>
                <a:cubicBezTo>
                  <a:pt x="800" y="1129"/>
                  <a:pt x="692" y="1141"/>
                  <a:pt x="540" y="1068"/>
                </a:cubicBezTo>
                <a:cubicBezTo>
                  <a:pt x="388" y="995"/>
                  <a:pt x="144" y="795"/>
                  <a:pt x="72" y="684"/>
                </a:cubicBezTo>
                <a:cubicBezTo>
                  <a:pt x="0" y="573"/>
                  <a:pt x="55" y="480"/>
                  <a:pt x="108" y="40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6950075" y="601663"/>
            <a:ext cx="492125" cy="25082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6573838" y="927100"/>
            <a:ext cx="452437" cy="1095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573838" y="917575"/>
            <a:ext cx="1587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7026275" y="917575"/>
            <a:ext cx="1588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573838" y="917575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570663" y="838200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251700" y="519113"/>
            <a:ext cx="452438" cy="1095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251700" y="509588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704138" y="509588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251700" y="509588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7248525" y="430213"/>
            <a:ext cx="450850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8237538" y="514350"/>
            <a:ext cx="449262" cy="1079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8237538" y="504825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8686800" y="50482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8237538" y="504825"/>
            <a:ext cx="444500" cy="650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8240713" y="428625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8477250" y="638175"/>
            <a:ext cx="66675" cy="730250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7477125" y="646113"/>
            <a:ext cx="1588" cy="722312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7723188" y="1474788"/>
            <a:ext cx="528637" cy="0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6872288" y="1038225"/>
            <a:ext cx="396875" cy="3556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7715250" y="544513"/>
            <a:ext cx="527050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6607175" y="773113"/>
            <a:ext cx="369888" cy="398462"/>
            <a:chOff x="2928" y="2429"/>
            <a:chExt cx="259" cy="295"/>
          </a:xfrm>
        </p:grpSpPr>
        <p:sp>
          <p:nvSpPr>
            <p:cNvPr id="5242" name="Rectangle 3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243" name="Text Box 31"/>
            <p:cNvSpPr txBox="1">
              <a:spLocks noChangeArrowheads="1"/>
            </p:cNvSpPr>
            <p:nvPr/>
          </p:nvSpPr>
          <p:spPr bwMode="auto">
            <a:xfrm>
              <a:off x="2928" y="2429"/>
              <a:ext cx="25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A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5150" name="Group 32"/>
          <p:cNvGrpSpPr>
            <a:grpSpLocks/>
          </p:cNvGrpSpPr>
          <p:nvPr/>
        </p:nvGrpSpPr>
        <p:grpSpPr bwMode="auto">
          <a:xfrm>
            <a:off x="7261225" y="1289050"/>
            <a:ext cx="455613" cy="396875"/>
            <a:chOff x="1740" y="2306"/>
            <a:chExt cx="316" cy="274"/>
          </a:xfrm>
        </p:grpSpPr>
        <p:sp>
          <p:nvSpPr>
            <p:cNvPr id="5234" name="Oval 33"/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235" name="Line 34"/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36" name="Line 35"/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37" name="Rectangle 36"/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238" name="Oval 37"/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5239" name="Group 38"/>
            <p:cNvGrpSpPr>
              <a:grpSpLocks/>
            </p:cNvGrpSpPr>
            <p:nvPr/>
          </p:nvGrpSpPr>
          <p:grpSpPr bwMode="auto">
            <a:xfrm>
              <a:off x="1781" y="2306"/>
              <a:ext cx="238" cy="274"/>
              <a:chOff x="2936" y="2429"/>
              <a:chExt cx="241" cy="274"/>
            </a:xfrm>
          </p:grpSpPr>
          <p:sp>
            <p:nvSpPr>
              <p:cNvPr id="5240" name="Rectangle 3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5241" name="Text Box 40"/>
              <p:cNvSpPr txBox="1">
                <a:spLocks noChangeArrowheads="1"/>
              </p:cNvSpPr>
              <p:nvPr/>
            </p:nvSpPr>
            <p:spPr bwMode="auto">
              <a:xfrm>
                <a:off x="2936" y="2429"/>
                <a:ext cx="241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5151" name="Group 41"/>
          <p:cNvGrpSpPr>
            <a:grpSpLocks/>
          </p:cNvGrpSpPr>
          <p:nvPr/>
        </p:nvGrpSpPr>
        <p:grpSpPr bwMode="auto">
          <a:xfrm>
            <a:off x="8256588" y="1303338"/>
            <a:ext cx="455612" cy="396875"/>
            <a:chOff x="1051" y="2303"/>
            <a:chExt cx="316" cy="295"/>
          </a:xfrm>
        </p:grpSpPr>
        <p:sp>
          <p:nvSpPr>
            <p:cNvPr id="5226" name="Oval 42"/>
            <p:cNvSpPr>
              <a:spLocks noChangeArrowheads="1"/>
            </p:cNvSpPr>
            <p:nvPr/>
          </p:nvSpPr>
          <p:spPr bwMode="auto">
            <a:xfrm>
              <a:off x="1054" y="24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227" name="Line 43"/>
            <p:cNvSpPr>
              <a:spLocks noChangeShapeType="1"/>
            </p:cNvSpPr>
            <p:nvPr/>
          </p:nvSpPr>
          <p:spPr bwMode="auto">
            <a:xfrm>
              <a:off x="1054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28" name="Line 44"/>
            <p:cNvSpPr>
              <a:spLocks noChangeShapeType="1"/>
            </p:cNvSpPr>
            <p:nvPr/>
          </p:nvSpPr>
          <p:spPr bwMode="auto">
            <a:xfrm>
              <a:off x="1367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29" name="Rectangle 45"/>
            <p:cNvSpPr>
              <a:spLocks noChangeArrowheads="1"/>
            </p:cNvSpPr>
            <p:nvPr/>
          </p:nvSpPr>
          <p:spPr bwMode="auto">
            <a:xfrm>
              <a:off x="1054" y="2416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230" name="Oval 46"/>
            <p:cNvSpPr>
              <a:spLocks noChangeArrowheads="1"/>
            </p:cNvSpPr>
            <p:nvPr/>
          </p:nvSpPr>
          <p:spPr bwMode="auto">
            <a:xfrm>
              <a:off x="1051" y="23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5231" name="Group 47"/>
            <p:cNvGrpSpPr>
              <a:grpSpLocks/>
            </p:cNvGrpSpPr>
            <p:nvPr/>
          </p:nvGrpSpPr>
          <p:grpSpPr bwMode="auto">
            <a:xfrm>
              <a:off x="1094" y="2303"/>
              <a:ext cx="254" cy="295"/>
              <a:chOff x="2930" y="2429"/>
              <a:chExt cx="257" cy="295"/>
            </a:xfrm>
          </p:grpSpPr>
          <p:sp>
            <p:nvSpPr>
              <p:cNvPr id="5232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5233" name="Text Box 49"/>
              <p:cNvSpPr txBox="1">
                <a:spLocks noChangeArrowheads="1"/>
              </p:cNvSpPr>
              <p:nvPr/>
            </p:nvSpPr>
            <p:spPr bwMode="auto">
              <a:xfrm>
                <a:off x="2930" y="2429"/>
                <a:ext cx="25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 b="1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5152" name="Group 50"/>
          <p:cNvGrpSpPr>
            <a:grpSpLocks/>
          </p:cNvGrpSpPr>
          <p:nvPr/>
        </p:nvGrpSpPr>
        <p:grpSpPr bwMode="auto">
          <a:xfrm>
            <a:off x="8302625" y="361950"/>
            <a:ext cx="336550" cy="396875"/>
            <a:chOff x="2939" y="2429"/>
            <a:chExt cx="237" cy="295"/>
          </a:xfrm>
        </p:grpSpPr>
        <p:sp>
          <p:nvSpPr>
            <p:cNvPr id="5224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225" name="Text Box 52"/>
            <p:cNvSpPr txBox="1">
              <a:spLocks noChangeArrowheads="1"/>
            </p:cNvSpPr>
            <p:nvPr/>
          </p:nvSpPr>
          <p:spPr bwMode="auto">
            <a:xfrm>
              <a:off x="2939" y="2429"/>
              <a:ext cx="23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C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5153" name="Group 53"/>
          <p:cNvGrpSpPr>
            <a:grpSpLocks/>
          </p:cNvGrpSpPr>
          <p:nvPr/>
        </p:nvGrpSpPr>
        <p:grpSpPr bwMode="auto">
          <a:xfrm>
            <a:off x="7312025" y="361950"/>
            <a:ext cx="344488" cy="396875"/>
            <a:chOff x="2937" y="2429"/>
            <a:chExt cx="241" cy="295"/>
          </a:xfrm>
        </p:grpSpPr>
        <p:sp>
          <p:nvSpPr>
            <p:cNvPr id="5222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223" name="Text Box 55"/>
            <p:cNvSpPr txBox="1">
              <a:spLocks noChangeArrowheads="1"/>
            </p:cNvSpPr>
            <p:nvPr/>
          </p:nvSpPr>
          <p:spPr bwMode="auto">
            <a:xfrm>
              <a:off x="2937" y="2429"/>
              <a:ext cx="2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B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5154" name="Text Box 56"/>
          <p:cNvSpPr txBox="1">
            <a:spLocks noChangeArrowheads="1"/>
          </p:cNvSpPr>
          <p:nvPr/>
        </p:nvSpPr>
        <p:spPr bwMode="auto">
          <a:xfrm>
            <a:off x="6935788" y="4111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7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55" name="Text Box 57"/>
          <p:cNvSpPr txBox="1">
            <a:spLocks noChangeArrowheads="1"/>
          </p:cNvSpPr>
          <p:nvPr/>
        </p:nvSpPr>
        <p:spPr bwMode="auto">
          <a:xfrm>
            <a:off x="7421563" y="8302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8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56" name="Text Box 58"/>
          <p:cNvSpPr txBox="1">
            <a:spLocks noChangeArrowheads="1"/>
          </p:cNvSpPr>
          <p:nvPr/>
        </p:nvSpPr>
        <p:spPr bwMode="auto">
          <a:xfrm>
            <a:off x="6743700" y="1117600"/>
            <a:ext cx="42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10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57" name="Text Box 59"/>
          <p:cNvSpPr txBox="1">
            <a:spLocks noChangeArrowheads="1"/>
          </p:cNvSpPr>
          <p:nvPr/>
        </p:nvSpPr>
        <p:spPr bwMode="auto">
          <a:xfrm>
            <a:off x="7886700" y="1433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58" name="Text Box 60"/>
          <p:cNvSpPr txBox="1">
            <a:spLocks noChangeArrowheads="1"/>
          </p:cNvSpPr>
          <p:nvPr/>
        </p:nvSpPr>
        <p:spPr bwMode="auto">
          <a:xfrm>
            <a:off x="7843838" y="2825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1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59" name="Text Box 61"/>
          <p:cNvSpPr txBox="1">
            <a:spLocks noChangeArrowheads="1"/>
          </p:cNvSpPr>
          <p:nvPr/>
        </p:nvSpPr>
        <p:spPr bwMode="auto">
          <a:xfrm>
            <a:off x="8475663" y="8223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160" name="Line 62"/>
          <p:cNvSpPr>
            <a:spLocks noChangeShapeType="1"/>
          </p:cNvSpPr>
          <p:nvPr/>
        </p:nvSpPr>
        <p:spPr bwMode="auto">
          <a:xfrm>
            <a:off x="914400" y="4467225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1" name="Line 63"/>
          <p:cNvSpPr>
            <a:spLocks noChangeShapeType="1"/>
          </p:cNvSpPr>
          <p:nvPr/>
        </p:nvSpPr>
        <p:spPr bwMode="auto">
          <a:xfrm>
            <a:off x="933450" y="5114925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2" name="Line 64"/>
          <p:cNvSpPr>
            <a:spLocks noChangeShapeType="1"/>
          </p:cNvSpPr>
          <p:nvPr/>
        </p:nvSpPr>
        <p:spPr bwMode="auto">
          <a:xfrm>
            <a:off x="917575" y="5743575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3" name="Line 65"/>
          <p:cNvSpPr>
            <a:spLocks noChangeShapeType="1"/>
          </p:cNvSpPr>
          <p:nvPr/>
        </p:nvSpPr>
        <p:spPr bwMode="auto">
          <a:xfrm>
            <a:off x="1409700" y="4048125"/>
            <a:ext cx="14288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4" name="Line 66"/>
          <p:cNvSpPr>
            <a:spLocks noChangeShapeType="1"/>
          </p:cNvSpPr>
          <p:nvPr/>
        </p:nvSpPr>
        <p:spPr bwMode="auto">
          <a:xfrm>
            <a:off x="3136900" y="4065588"/>
            <a:ext cx="14288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5" name="Line 67"/>
          <p:cNvSpPr>
            <a:spLocks noChangeShapeType="1"/>
          </p:cNvSpPr>
          <p:nvPr/>
        </p:nvSpPr>
        <p:spPr bwMode="auto">
          <a:xfrm>
            <a:off x="4833938" y="4083050"/>
            <a:ext cx="14287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6" name="Line 68"/>
          <p:cNvSpPr>
            <a:spLocks noChangeShapeType="1"/>
          </p:cNvSpPr>
          <p:nvPr/>
        </p:nvSpPr>
        <p:spPr bwMode="auto">
          <a:xfrm>
            <a:off x="6318250" y="4052888"/>
            <a:ext cx="14288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7" name="Line 75"/>
          <p:cNvSpPr>
            <a:spLocks noChangeShapeType="1"/>
          </p:cNvSpPr>
          <p:nvPr/>
        </p:nvSpPr>
        <p:spPr bwMode="auto">
          <a:xfrm>
            <a:off x="927100" y="6208713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8" name="Line 78"/>
          <p:cNvSpPr>
            <a:spLocks noChangeShapeType="1"/>
          </p:cNvSpPr>
          <p:nvPr/>
        </p:nvSpPr>
        <p:spPr bwMode="auto">
          <a:xfrm>
            <a:off x="928688" y="6618288"/>
            <a:ext cx="691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9" name="Group 128"/>
          <p:cNvGrpSpPr>
            <a:grpSpLocks/>
          </p:cNvGrpSpPr>
          <p:nvPr/>
        </p:nvGrpSpPr>
        <p:grpSpPr bwMode="auto">
          <a:xfrm>
            <a:off x="1379538" y="4451350"/>
            <a:ext cx="1573212" cy="2159000"/>
            <a:chOff x="869" y="2804"/>
            <a:chExt cx="991" cy="1360"/>
          </a:xfrm>
        </p:grpSpPr>
        <p:sp>
          <p:nvSpPr>
            <p:cNvPr id="5211" name="Line 71"/>
            <p:cNvSpPr>
              <a:spLocks noChangeShapeType="1"/>
            </p:cNvSpPr>
            <p:nvPr/>
          </p:nvSpPr>
          <p:spPr bwMode="auto">
            <a:xfrm>
              <a:off x="906" y="2823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2" name="Line 80"/>
            <p:cNvSpPr>
              <a:spLocks noChangeShapeType="1"/>
            </p:cNvSpPr>
            <p:nvPr/>
          </p:nvSpPr>
          <p:spPr bwMode="auto">
            <a:xfrm>
              <a:off x="897" y="2823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3" name="Line 81"/>
            <p:cNvSpPr>
              <a:spLocks noChangeShapeType="1"/>
            </p:cNvSpPr>
            <p:nvPr/>
          </p:nvSpPr>
          <p:spPr bwMode="auto">
            <a:xfrm flipV="1">
              <a:off x="888" y="2804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4" name="Line 82"/>
            <p:cNvSpPr>
              <a:spLocks noChangeShapeType="1"/>
            </p:cNvSpPr>
            <p:nvPr/>
          </p:nvSpPr>
          <p:spPr bwMode="auto">
            <a:xfrm>
              <a:off x="888" y="3239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5" name="Line 83"/>
            <p:cNvSpPr>
              <a:spLocks noChangeShapeType="1"/>
            </p:cNvSpPr>
            <p:nvPr/>
          </p:nvSpPr>
          <p:spPr bwMode="auto">
            <a:xfrm flipV="1">
              <a:off x="878" y="2814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6" name="Line 84"/>
            <p:cNvSpPr>
              <a:spLocks noChangeShapeType="1"/>
            </p:cNvSpPr>
            <p:nvPr/>
          </p:nvSpPr>
          <p:spPr bwMode="auto">
            <a:xfrm>
              <a:off x="869" y="3626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7" name="Line 85"/>
            <p:cNvSpPr>
              <a:spLocks noChangeShapeType="1"/>
            </p:cNvSpPr>
            <p:nvPr/>
          </p:nvSpPr>
          <p:spPr bwMode="auto">
            <a:xfrm flipV="1">
              <a:off x="888" y="3220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8" name="Line 86"/>
            <p:cNvSpPr>
              <a:spLocks noChangeShapeType="1"/>
            </p:cNvSpPr>
            <p:nvPr/>
          </p:nvSpPr>
          <p:spPr bwMode="auto">
            <a:xfrm>
              <a:off x="878" y="3909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9" name="Line 87"/>
            <p:cNvSpPr>
              <a:spLocks noChangeShapeType="1"/>
            </p:cNvSpPr>
            <p:nvPr/>
          </p:nvSpPr>
          <p:spPr bwMode="auto">
            <a:xfrm flipV="1">
              <a:off x="906" y="3626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20" name="Line 88"/>
            <p:cNvSpPr>
              <a:spLocks noChangeShapeType="1"/>
            </p:cNvSpPr>
            <p:nvPr/>
          </p:nvSpPr>
          <p:spPr bwMode="auto">
            <a:xfrm flipV="1">
              <a:off x="906" y="3919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21" name="Line 89"/>
            <p:cNvSpPr>
              <a:spLocks noChangeShapeType="1"/>
            </p:cNvSpPr>
            <p:nvPr/>
          </p:nvSpPr>
          <p:spPr bwMode="auto">
            <a:xfrm>
              <a:off x="888" y="3210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5170" name="Text Box 90"/>
          <p:cNvSpPr txBox="1">
            <a:spLocks noChangeArrowheads="1"/>
          </p:cNvSpPr>
          <p:nvPr/>
        </p:nvSpPr>
        <p:spPr bwMode="auto">
          <a:xfrm>
            <a:off x="433388" y="418306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A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1" name="Text Box 91"/>
          <p:cNvSpPr txBox="1">
            <a:spLocks noChangeArrowheads="1"/>
          </p:cNvSpPr>
          <p:nvPr/>
        </p:nvSpPr>
        <p:spPr bwMode="auto">
          <a:xfrm>
            <a:off x="441325" y="4916488"/>
            <a:ext cx="32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B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2" name="Text Box 92"/>
          <p:cNvSpPr txBox="1">
            <a:spLocks noChangeArrowheads="1"/>
          </p:cNvSpPr>
          <p:nvPr/>
        </p:nvSpPr>
        <p:spPr bwMode="auto">
          <a:xfrm>
            <a:off x="436563" y="55499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E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3" name="Text Box 93"/>
          <p:cNvSpPr txBox="1">
            <a:spLocks noChangeArrowheads="1"/>
          </p:cNvSpPr>
          <p:nvPr/>
        </p:nvSpPr>
        <p:spPr bwMode="auto">
          <a:xfrm>
            <a:off x="450850" y="6026150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4" name="Text Box 94"/>
          <p:cNvSpPr txBox="1">
            <a:spLocks noChangeArrowheads="1"/>
          </p:cNvSpPr>
          <p:nvPr/>
        </p:nvSpPr>
        <p:spPr bwMode="auto">
          <a:xfrm>
            <a:off x="446088" y="64071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D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3106738" y="4424363"/>
            <a:ext cx="1573212" cy="2159000"/>
            <a:chOff x="1957" y="2787"/>
            <a:chExt cx="991" cy="1360"/>
          </a:xfrm>
        </p:grpSpPr>
        <p:sp>
          <p:nvSpPr>
            <p:cNvPr id="5200" name="Line 95"/>
            <p:cNvSpPr>
              <a:spLocks noChangeShapeType="1"/>
            </p:cNvSpPr>
            <p:nvPr/>
          </p:nvSpPr>
          <p:spPr bwMode="auto">
            <a:xfrm>
              <a:off x="1994" y="2806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1" name="Line 96"/>
            <p:cNvSpPr>
              <a:spLocks noChangeShapeType="1"/>
            </p:cNvSpPr>
            <p:nvPr/>
          </p:nvSpPr>
          <p:spPr bwMode="auto">
            <a:xfrm>
              <a:off x="1985" y="2806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2" name="Line 97"/>
            <p:cNvSpPr>
              <a:spLocks noChangeShapeType="1"/>
            </p:cNvSpPr>
            <p:nvPr/>
          </p:nvSpPr>
          <p:spPr bwMode="auto">
            <a:xfrm flipV="1">
              <a:off x="1976" y="2787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3" name="Line 98"/>
            <p:cNvSpPr>
              <a:spLocks noChangeShapeType="1"/>
            </p:cNvSpPr>
            <p:nvPr/>
          </p:nvSpPr>
          <p:spPr bwMode="auto">
            <a:xfrm>
              <a:off x="1976" y="3222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4" name="Line 99"/>
            <p:cNvSpPr>
              <a:spLocks noChangeShapeType="1"/>
            </p:cNvSpPr>
            <p:nvPr/>
          </p:nvSpPr>
          <p:spPr bwMode="auto">
            <a:xfrm flipV="1">
              <a:off x="1966" y="2797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5" name="Line 100"/>
            <p:cNvSpPr>
              <a:spLocks noChangeShapeType="1"/>
            </p:cNvSpPr>
            <p:nvPr/>
          </p:nvSpPr>
          <p:spPr bwMode="auto">
            <a:xfrm>
              <a:off x="1957" y="3609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6" name="Line 101"/>
            <p:cNvSpPr>
              <a:spLocks noChangeShapeType="1"/>
            </p:cNvSpPr>
            <p:nvPr/>
          </p:nvSpPr>
          <p:spPr bwMode="auto">
            <a:xfrm flipV="1">
              <a:off x="1976" y="3203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7" name="Line 102"/>
            <p:cNvSpPr>
              <a:spLocks noChangeShapeType="1"/>
            </p:cNvSpPr>
            <p:nvPr/>
          </p:nvSpPr>
          <p:spPr bwMode="auto">
            <a:xfrm>
              <a:off x="1966" y="3892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8" name="Line 103"/>
            <p:cNvSpPr>
              <a:spLocks noChangeShapeType="1"/>
            </p:cNvSpPr>
            <p:nvPr/>
          </p:nvSpPr>
          <p:spPr bwMode="auto">
            <a:xfrm flipV="1">
              <a:off x="1994" y="3609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9" name="Line 104"/>
            <p:cNvSpPr>
              <a:spLocks noChangeShapeType="1"/>
            </p:cNvSpPr>
            <p:nvPr/>
          </p:nvSpPr>
          <p:spPr bwMode="auto">
            <a:xfrm flipV="1">
              <a:off x="1994" y="3902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0" name="Line 105"/>
            <p:cNvSpPr>
              <a:spLocks noChangeShapeType="1"/>
            </p:cNvSpPr>
            <p:nvPr/>
          </p:nvSpPr>
          <p:spPr bwMode="auto">
            <a:xfrm>
              <a:off x="1976" y="3193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4784725" y="4440238"/>
            <a:ext cx="1573213" cy="2159000"/>
            <a:chOff x="3014" y="2797"/>
            <a:chExt cx="991" cy="1360"/>
          </a:xfrm>
        </p:grpSpPr>
        <p:sp>
          <p:nvSpPr>
            <p:cNvPr id="5189" name="Line 106"/>
            <p:cNvSpPr>
              <a:spLocks noChangeShapeType="1"/>
            </p:cNvSpPr>
            <p:nvPr/>
          </p:nvSpPr>
          <p:spPr bwMode="auto">
            <a:xfrm>
              <a:off x="3051" y="2816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0" name="Line 107"/>
            <p:cNvSpPr>
              <a:spLocks noChangeShapeType="1"/>
            </p:cNvSpPr>
            <p:nvPr/>
          </p:nvSpPr>
          <p:spPr bwMode="auto">
            <a:xfrm>
              <a:off x="3042" y="2816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1" name="Line 108"/>
            <p:cNvSpPr>
              <a:spLocks noChangeShapeType="1"/>
            </p:cNvSpPr>
            <p:nvPr/>
          </p:nvSpPr>
          <p:spPr bwMode="auto">
            <a:xfrm flipV="1">
              <a:off x="3033" y="2797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2" name="Line 109"/>
            <p:cNvSpPr>
              <a:spLocks noChangeShapeType="1"/>
            </p:cNvSpPr>
            <p:nvPr/>
          </p:nvSpPr>
          <p:spPr bwMode="auto">
            <a:xfrm>
              <a:off x="3033" y="3232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3" name="Line 110"/>
            <p:cNvSpPr>
              <a:spLocks noChangeShapeType="1"/>
            </p:cNvSpPr>
            <p:nvPr/>
          </p:nvSpPr>
          <p:spPr bwMode="auto">
            <a:xfrm flipV="1">
              <a:off x="3023" y="2807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4" name="Line 111"/>
            <p:cNvSpPr>
              <a:spLocks noChangeShapeType="1"/>
            </p:cNvSpPr>
            <p:nvPr/>
          </p:nvSpPr>
          <p:spPr bwMode="auto">
            <a:xfrm>
              <a:off x="3014" y="3619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5" name="Line 112"/>
            <p:cNvSpPr>
              <a:spLocks noChangeShapeType="1"/>
            </p:cNvSpPr>
            <p:nvPr/>
          </p:nvSpPr>
          <p:spPr bwMode="auto">
            <a:xfrm flipV="1">
              <a:off x="3033" y="3213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6" name="Line 113"/>
            <p:cNvSpPr>
              <a:spLocks noChangeShapeType="1"/>
            </p:cNvSpPr>
            <p:nvPr/>
          </p:nvSpPr>
          <p:spPr bwMode="auto">
            <a:xfrm>
              <a:off x="3023" y="3902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7" name="Line 114"/>
            <p:cNvSpPr>
              <a:spLocks noChangeShapeType="1"/>
            </p:cNvSpPr>
            <p:nvPr/>
          </p:nvSpPr>
          <p:spPr bwMode="auto">
            <a:xfrm flipV="1">
              <a:off x="3051" y="3619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8" name="Line 115"/>
            <p:cNvSpPr>
              <a:spLocks noChangeShapeType="1"/>
            </p:cNvSpPr>
            <p:nvPr/>
          </p:nvSpPr>
          <p:spPr bwMode="auto">
            <a:xfrm flipV="1">
              <a:off x="3051" y="3912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9" name="Line 116"/>
            <p:cNvSpPr>
              <a:spLocks noChangeShapeType="1"/>
            </p:cNvSpPr>
            <p:nvPr/>
          </p:nvSpPr>
          <p:spPr bwMode="auto">
            <a:xfrm>
              <a:off x="3033" y="3203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6283325" y="4451350"/>
            <a:ext cx="1573213" cy="2159000"/>
            <a:chOff x="3958" y="2804"/>
            <a:chExt cx="991" cy="1360"/>
          </a:xfrm>
        </p:grpSpPr>
        <p:sp>
          <p:nvSpPr>
            <p:cNvPr id="5178" name="Line 117"/>
            <p:cNvSpPr>
              <a:spLocks noChangeShapeType="1"/>
            </p:cNvSpPr>
            <p:nvPr/>
          </p:nvSpPr>
          <p:spPr bwMode="auto">
            <a:xfrm>
              <a:off x="3995" y="2823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79" name="Line 118"/>
            <p:cNvSpPr>
              <a:spLocks noChangeShapeType="1"/>
            </p:cNvSpPr>
            <p:nvPr/>
          </p:nvSpPr>
          <p:spPr bwMode="auto">
            <a:xfrm>
              <a:off x="3986" y="2823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0" name="Line 119"/>
            <p:cNvSpPr>
              <a:spLocks noChangeShapeType="1"/>
            </p:cNvSpPr>
            <p:nvPr/>
          </p:nvSpPr>
          <p:spPr bwMode="auto">
            <a:xfrm flipV="1">
              <a:off x="3977" y="2804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1" name="Line 120"/>
            <p:cNvSpPr>
              <a:spLocks noChangeShapeType="1"/>
            </p:cNvSpPr>
            <p:nvPr/>
          </p:nvSpPr>
          <p:spPr bwMode="auto">
            <a:xfrm>
              <a:off x="3977" y="3239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2" name="Line 121"/>
            <p:cNvSpPr>
              <a:spLocks noChangeShapeType="1"/>
            </p:cNvSpPr>
            <p:nvPr/>
          </p:nvSpPr>
          <p:spPr bwMode="auto">
            <a:xfrm flipV="1">
              <a:off x="3967" y="2814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3" name="Line 122"/>
            <p:cNvSpPr>
              <a:spLocks noChangeShapeType="1"/>
            </p:cNvSpPr>
            <p:nvPr/>
          </p:nvSpPr>
          <p:spPr bwMode="auto">
            <a:xfrm>
              <a:off x="3958" y="3626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4" name="Line 123"/>
            <p:cNvSpPr>
              <a:spLocks noChangeShapeType="1"/>
            </p:cNvSpPr>
            <p:nvPr/>
          </p:nvSpPr>
          <p:spPr bwMode="auto">
            <a:xfrm flipV="1">
              <a:off x="3977" y="3220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5" name="Line 124"/>
            <p:cNvSpPr>
              <a:spLocks noChangeShapeType="1"/>
            </p:cNvSpPr>
            <p:nvPr/>
          </p:nvSpPr>
          <p:spPr bwMode="auto">
            <a:xfrm>
              <a:off x="3967" y="3909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6" name="Line 125"/>
            <p:cNvSpPr>
              <a:spLocks noChangeShapeType="1"/>
            </p:cNvSpPr>
            <p:nvPr/>
          </p:nvSpPr>
          <p:spPr bwMode="auto">
            <a:xfrm flipV="1">
              <a:off x="3995" y="3626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7" name="Line 126"/>
            <p:cNvSpPr>
              <a:spLocks noChangeShapeType="1"/>
            </p:cNvSpPr>
            <p:nvPr/>
          </p:nvSpPr>
          <p:spPr bwMode="auto">
            <a:xfrm flipV="1">
              <a:off x="3995" y="3919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8" name="Line 127"/>
            <p:cNvSpPr>
              <a:spLocks noChangeShapeType="1"/>
            </p:cNvSpPr>
            <p:nvPr/>
          </p:nvSpPr>
          <p:spPr bwMode="auto">
            <a:xfrm>
              <a:off x="3977" y="3210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graphicFrame>
        <p:nvGraphicFramePr>
          <p:cNvPr id="13435" name="Object 5"/>
          <p:cNvGraphicFramePr>
            <a:graphicFrameLocks noChangeAspect="1"/>
          </p:cNvGraphicFramePr>
          <p:nvPr/>
        </p:nvGraphicFramePr>
        <p:xfrm>
          <a:off x="866775" y="3735388"/>
          <a:ext cx="11080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80" name="Equation" r:id="rId6" imgW="406080" imgH="203040" progId="Equation.3">
                  <p:embed/>
                </p:oleObj>
              </mc:Choice>
              <mc:Fallback>
                <p:oleObj name="Equation" r:id="rId6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3735388"/>
                        <a:ext cx="1108075" cy="495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875" name="Rectangle 3"/>
              <p:cNvSpPr>
                <a:spLocks noChangeArrowheads="1"/>
              </p:cNvSpPr>
              <p:nvPr/>
            </p:nvSpPr>
            <p:spPr bwMode="auto">
              <a:xfrm>
                <a:off x="533400" y="1600200"/>
                <a:ext cx="8077200" cy="478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charset="0"/>
                  <a:buChar char="q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Admin and recap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charset="0"/>
                  <a:buChar char="q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Network overview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charset="0"/>
                  <a:buChar char="q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Network control-plane path</a:t>
                </a:r>
              </a:p>
              <a:p>
                <a:pPr marL="914400" lvl="1" indent="-4572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Courier New" charset="0"/>
                  <a:buChar char="o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Routing</a:t>
                </a:r>
              </a:p>
              <a:p>
                <a:pPr marL="1371600" lvl="2" indent="-4572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Courier New" charset="0"/>
                  <a:buChar char="o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Link weights assignment</a:t>
                </a:r>
              </a:p>
              <a:p>
                <a:pPr marL="1371600" lvl="2" indent="-4572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Courier New" charset="0"/>
                  <a:buChar char="o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Routing computation</a:t>
                </a:r>
              </a:p>
              <a:p>
                <a:pPr marL="1828800" lvl="3" indent="-457200">
                  <a:spcBef>
                    <a:spcPct val="20000"/>
                  </a:spcBef>
                  <a:buClr>
                    <a:srgbClr val="C00000"/>
                  </a:buClr>
                  <a:buSzPct val="85000"/>
                  <a:buFont typeface="Wingdings" charset="2"/>
                  <a:buChar char="Ø"/>
                  <a:defRPr/>
                </a:pPr>
                <a:r>
                  <a:rPr lang="en-US" altLang="en-US" i="1" dirty="0">
                    <a:solidFill>
                      <a:srgbClr val="C00000"/>
                    </a:solidFill>
                    <a:latin typeface="+mn-lt"/>
                    <a:ea typeface=""/>
                  </a:rPr>
                  <a:t>distributed distance vector protocols</a:t>
                </a:r>
              </a:p>
              <a:p>
                <a:pPr marL="2286000" lvl="4" indent="-457200">
                  <a:spcBef>
                    <a:spcPct val="20000"/>
                  </a:spcBef>
                  <a:buClr>
                    <a:srgbClr val="C00000"/>
                  </a:buClr>
                  <a:buSzPct val="85000"/>
                  <a:buFont typeface="Wingdings" charset="2"/>
                  <a:buChar char="Ø"/>
                  <a:defRPr/>
                </a:pPr>
                <a:r>
                  <a:rPr lang="en-US" altLang="en-US" i="1" dirty="0">
                    <a:solidFill>
                      <a:srgbClr val="C00000"/>
                    </a:solidFill>
                    <a:ea typeface=""/>
                  </a:rPr>
                  <a:t>synchronous Bellman-Ford (SBF)</a:t>
                </a:r>
              </a:p>
              <a:p>
                <a:pPr marL="2743200" lvl="5" indent="-457200">
                  <a:spcBef>
                    <a:spcPct val="20000"/>
                  </a:spcBef>
                  <a:buClr>
                    <a:srgbClr val="C00000"/>
                  </a:buClr>
                  <a:buSzPct val="85000"/>
                  <a:buFont typeface="Wingdings" charset="2"/>
                  <a:buChar char="Ø"/>
                  <a:defRPr/>
                </a:pPr>
                <a:r>
                  <a:rPr lang="en-US" altLang="en-US" dirty="0">
                    <a:solidFill>
                      <a:srgbClr val="C00000"/>
                    </a:solidFill>
                    <a:ea typeface=""/>
                  </a:rPr>
                  <a:t>SBF/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endParaRPr lang="en-US" altLang="en-US" dirty="0">
                  <a:solidFill>
                    <a:srgbClr val="C00000"/>
                  </a:solidFill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20787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00200"/>
                <a:ext cx="8077200" cy="4781550"/>
              </a:xfrm>
              <a:prstGeom prst="rect">
                <a:avLst/>
              </a:prstGeom>
              <a:blipFill rotWithShape="0">
                <a:blip r:embed="rId3"/>
                <a:stretch>
                  <a:fillRect l="-1057" t="-1403"/>
                </a:stretch>
              </a:blipFill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114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F3029C94-7924-0140-8E8F-4B603B45086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19113" y="125413"/>
                <a:ext cx="8024812" cy="1143000"/>
              </a:xfrm>
            </p:spPr>
            <p:txBody>
              <a:bodyPr/>
              <a:lstStyle/>
              <a:p>
                <a:r>
                  <a:rPr lang="en-US" altLang="zh-CN" sz="3600" dirty="0">
                    <a:ea typeface="宋体" charset="-122"/>
                  </a:rPr>
                  <a:t>SBF/</a:t>
                </a:r>
                <a14:m>
                  <m:oMath xmlns:m="http://schemas.openxmlformats.org/officeDocument/2006/math">
                    <m:r>
                      <a:rPr lang="en-US" altLang="zh-CN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endParaRPr lang="en-US" altLang="en-US" sz="36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9113" y="125413"/>
                <a:ext cx="8024812" cy="1143000"/>
              </a:xfrm>
              <a:blipFill rotWithShape="0">
                <a:blip r:embed="rId4"/>
                <a:stretch>
                  <a:fillRect l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Initialization (time 0): 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en-US" dirty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895475" y="2914650"/>
          <a:ext cx="44069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74" name="Equation" r:id="rId5" imgW="1422360" imgH="457200" progId="Equation.3">
                  <p:embed/>
                </p:oleObj>
              </mc:Choice>
              <mc:Fallback>
                <p:oleObj name="Equation" r:id="rId5" imgW="1422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2914650"/>
                        <a:ext cx="4406900" cy="1112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Freeform 7"/>
          <p:cNvSpPr>
            <a:spLocks/>
          </p:cNvSpPr>
          <p:nvPr/>
        </p:nvSpPr>
        <p:spPr bwMode="auto">
          <a:xfrm>
            <a:off x="6438900" y="180975"/>
            <a:ext cx="2533650" cy="1549400"/>
          </a:xfrm>
          <a:custGeom>
            <a:avLst/>
            <a:gdLst>
              <a:gd name="T0" fmla="*/ 2147483647 w 1757"/>
              <a:gd name="T1" fmla="*/ 2147483647 h 1150"/>
              <a:gd name="T2" fmla="*/ 2147483647 w 1757"/>
              <a:gd name="T3" fmla="*/ 2147483647 h 1150"/>
              <a:gd name="T4" fmla="*/ 2147483647 w 1757"/>
              <a:gd name="T5" fmla="*/ 2147483647 h 1150"/>
              <a:gd name="T6" fmla="*/ 2147483647 w 1757"/>
              <a:gd name="T7" fmla="*/ 2147483647 h 1150"/>
              <a:gd name="T8" fmla="*/ 2147483647 w 1757"/>
              <a:gd name="T9" fmla="*/ 2147483647 h 1150"/>
              <a:gd name="T10" fmla="*/ 2147483647 w 1757"/>
              <a:gd name="T11" fmla="*/ 2147483647 h 1150"/>
              <a:gd name="T12" fmla="*/ 2147483647 w 1757"/>
              <a:gd name="T13" fmla="*/ 2147483647 h 1150"/>
              <a:gd name="T14" fmla="*/ 2147483647 w 1757"/>
              <a:gd name="T15" fmla="*/ 2147483647 h 1150"/>
              <a:gd name="T16" fmla="*/ 2147483647 w 1757"/>
              <a:gd name="T17" fmla="*/ 2147483647 h 1150"/>
              <a:gd name="T18" fmla="*/ 2147483647 w 1757"/>
              <a:gd name="T19" fmla="*/ 2147483647 h 1150"/>
              <a:gd name="T20" fmla="*/ 2147483647 w 1757"/>
              <a:gd name="T21" fmla="*/ 2147483647 h 1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7"/>
              <a:gd name="T34" fmla="*/ 0 h 1150"/>
              <a:gd name="T35" fmla="*/ 1757 w 1757"/>
              <a:gd name="T36" fmla="*/ 1150 h 11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7" h="1150">
                <a:moveTo>
                  <a:pt x="108" y="402"/>
                </a:moveTo>
                <a:cubicBezTo>
                  <a:pt x="161" y="324"/>
                  <a:pt x="275" y="278"/>
                  <a:pt x="390" y="216"/>
                </a:cubicBezTo>
                <a:cubicBezTo>
                  <a:pt x="505" y="154"/>
                  <a:pt x="642" y="54"/>
                  <a:pt x="801" y="27"/>
                </a:cubicBezTo>
                <a:cubicBezTo>
                  <a:pt x="960" y="0"/>
                  <a:pt x="1208" y="35"/>
                  <a:pt x="1341" y="54"/>
                </a:cubicBezTo>
                <a:cubicBezTo>
                  <a:pt x="1474" y="73"/>
                  <a:pt x="1548" y="68"/>
                  <a:pt x="1602" y="141"/>
                </a:cubicBezTo>
                <a:cubicBezTo>
                  <a:pt x="1656" y="214"/>
                  <a:pt x="1658" y="339"/>
                  <a:pt x="1665" y="489"/>
                </a:cubicBezTo>
                <a:cubicBezTo>
                  <a:pt x="1672" y="639"/>
                  <a:pt x="1757" y="938"/>
                  <a:pt x="1644" y="1044"/>
                </a:cubicBezTo>
                <a:cubicBezTo>
                  <a:pt x="1531" y="1150"/>
                  <a:pt x="1168" y="1121"/>
                  <a:pt x="984" y="1125"/>
                </a:cubicBezTo>
                <a:cubicBezTo>
                  <a:pt x="800" y="1129"/>
                  <a:pt x="692" y="1141"/>
                  <a:pt x="540" y="1068"/>
                </a:cubicBezTo>
                <a:cubicBezTo>
                  <a:pt x="388" y="995"/>
                  <a:pt x="144" y="795"/>
                  <a:pt x="72" y="684"/>
                </a:cubicBezTo>
                <a:cubicBezTo>
                  <a:pt x="0" y="573"/>
                  <a:pt x="55" y="480"/>
                  <a:pt x="108" y="40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6950075" y="601663"/>
            <a:ext cx="492125" cy="25082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6573838" y="927100"/>
            <a:ext cx="452437" cy="1095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573838" y="917575"/>
            <a:ext cx="1587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7026275" y="917575"/>
            <a:ext cx="1588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6573838" y="917575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56" name="Oval 13"/>
          <p:cNvSpPr>
            <a:spLocks noChangeArrowheads="1"/>
          </p:cNvSpPr>
          <p:nvPr/>
        </p:nvSpPr>
        <p:spPr bwMode="auto">
          <a:xfrm>
            <a:off x="6570663" y="838200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57" name="Oval 14"/>
          <p:cNvSpPr>
            <a:spLocks noChangeArrowheads="1"/>
          </p:cNvSpPr>
          <p:nvPr/>
        </p:nvSpPr>
        <p:spPr bwMode="auto">
          <a:xfrm>
            <a:off x="7251700" y="519113"/>
            <a:ext cx="452438" cy="1095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7251700" y="509588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7704138" y="509588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0" name="Rectangle 17"/>
          <p:cNvSpPr>
            <a:spLocks noChangeArrowheads="1"/>
          </p:cNvSpPr>
          <p:nvPr/>
        </p:nvSpPr>
        <p:spPr bwMode="auto">
          <a:xfrm>
            <a:off x="7251700" y="509588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61" name="Oval 18"/>
          <p:cNvSpPr>
            <a:spLocks noChangeArrowheads="1"/>
          </p:cNvSpPr>
          <p:nvPr/>
        </p:nvSpPr>
        <p:spPr bwMode="auto">
          <a:xfrm>
            <a:off x="7248525" y="430213"/>
            <a:ext cx="450850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62" name="Oval 19"/>
          <p:cNvSpPr>
            <a:spLocks noChangeArrowheads="1"/>
          </p:cNvSpPr>
          <p:nvPr/>
        </p:nvSpPr>
        <p:spPr bwMode="auto">
          <a:xfrm>
            <a:off x="8237538" y="514350"/>
            <a:ext cx="449262" cy="1079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8237538" y="504825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8686800" y="50482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8237538" y="504825"/>
            <a:ext cx="444500" cy="650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66" name="Oval 23"/>
          <p:cNvSpPr>
            <a:spLocks noChangeArrowheads="1"/>
          </p:cNvSpPr>
          <p:nvPr/>
        </p:nvSpPr>
        <p:spPr bwMode="auto">
          <a:xfrm>
            <a:off x="8240713" y="428625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67" name="Freeform 24"/>
          <p:cNvSpPr>
            <a:spLocks/>
          </p:cNvSpPr>
          <p:nvPr/>
        </p:nvSpPr>
        <p:spPr bwMode="auto">
          <a:xfrm>
            <a:off x="8477250" y="638175"/>
            <a:ext cx="66675" cy="730250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8" name="Freeform 25"/>
          <p:cNvSpPr>
            <a:spLocks/>
          </p:cNvSpPr>
          <p:nvPr/>
        </p:nvSpPr>
        <p:spPr bwMode="auto">
          <a:xfrm>
            <a:off x="7477125" y="646113"/>
            <a:ext cx="1588" cy="722312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9" name="Freeform 26"/>
          <p:cNvSpPr>
            <a:spLocks/>
          </p:cNvSpPr>
          <p:nvPr/>
        </p:nvSpPr>
        <p:spPr bwMode="auto">
          <a:xfrm>
            <a:off x="7723188" y="1474788"/>
            <a:ext cx="528637" cy="0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70" name="Freeform 27"/>
          <p:cNvSpPr>
            <a:spLocks/>
          </p:cNvSpPr>
          <p:nvPr/>
        </p:nvSpPr>
        <p:spPr bwMode="auto">
          <a:xfrm>
            <a:off x="6872288" y="1038225"/>
            <a:ext cx="396875" cy="3556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71" name="Freeform 28"/>
          <p:cNvSpPr>
            <a:spLocks/>
          </p:cNvSpPr>
          <p:nvPr/>
        </p:nvSpPr>
        <p:spPr bwMode="auto">
          <a:xfrm>
            <a:off x="7715250" y="544513"/>
            <a:ext cx="527050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6172" name="Group 29"/>
          <p:cNvGrpSpPr>
            <a:grpSpLocks/>
          </p:cNvGrpSpPr>
          <p:nvPr/>
        </p:nvGrpSpPr>
        <p:grpSpPr bwMode="auto">
          <a:xfrm>
            <a:off x="6607175" y="773113"/>
            <a:ext cx="369888" cy="398462"/>
            <a:chOff x="2928" y="2429"/>
            <a:chExt cx="259" cy="295"/>
          </a:xfrm>
        </p:grpSpPr>
        <p:sp>
          <p:nvSpPr>
            <p:cNvPr id="6203" name="Rectangle 3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204" name="Text Box 31"/>
            <p:cNvSpPr txBox="1">
              <a:spLocks noChangeArrowheads="1"/>
            </p:cNvSpPr>
            <p:nvPr/>
          </p:nvSpPr>
          <p:spPr bwMode="auto">
            <a:xfrm>
              <a:off x="2928" y="2429"/>
              <a:ext cx="25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A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6173" name="Group 32"/>
          <p:cNvGrpSpPr>
            <a:grpSpLocks/>
          </p:cNvGrpSpPr>
          <p:nvPr/>
        </p:nvGrpSpPr>
        <p:grpSpPr bwMode="auto">
          <a:xfrm>
            <a:off x="7261225" y="1274763"/>
            <a:ext cx="455613" cy="396875"/>
            <a:chOff x="1740" y="2306"/>
            <a:chExt cx="316" cy="257"/>
          </a:xfrm>
        </p:grpSpPr>
        <p:sp>
          <p:nvSpPr>
            <p:cNvPr id="6195" name="Oval 33"/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96" name="Line 34"/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97" name="Line 35"/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98" name="Rectangle 36"/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199" name="Oval 37"/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6200" name="Group 38"/>
            <p:cNvGrpSpPr>
              <a:grpSpLocks/>
            </p:cNvGrpSpPr>
            <p:nvPr/>
          </p:nvGrpSpPr>
          <p:grpSpPr bwMode="auto">
            <a:xfrm>
              <a:off x="1782" y="2306"/>
              <a:ext cx="238" cy="257"/>
              <a:chOff x="2937" y="2429"/>
              <a:chExt cx="241" cy="257"/>
            </a:xfrm>
          </p:grpSpPr>
          <p:sp>
            <p:nvSpPr>
              <p:cNvPr id="6201" name="Rectangle 3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6202" name="Text Box 40"/>
              <p:cNvSpPr txBox="1">
                <a:spLocks noChangeArrowheads="1"/>
              </p:cNvSpPr>
              <p:nvPr/>
            </p:nvSpPr>
            <p:spPr bwMode="auto">
              <a:xfrm>
                <a:off x="2937" y="2429"/>
                <a:ext cx="24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6174" name="Group 41"/>
          <p:cNvGrpSpPr>
            <a:grpSpLocks/>
          </p:cNvGrpSpPr>
          <p:nvPr/>
        </p:nvGrpSpPr>
        <p:grpSpPr bwMode="auto">
          <a:xfrm>
            <a:off x="8256588" y="1303338"/>
            <a:ext cx="455612" cy="396875"/>
            <a:chOff x="1051" y="2303"/>
            <a:chExt cx="316" cy="295"/>
          </a:xfrm>
        </p:grpSpPr>
        <p:sp>
          <p:nvSpPr>
            <p:cNvPr id="6187" name="Oval 42"/>
            <p:cNvSpPr>
              <a:spLocks noChangeArrowheads="1"/>
            </p:cNvSpPr>
            <p:nvPr/>
          </p:nvSpPr>
          <p:spPr bwMode="auto">
            <a:xfrm>
              <a:off x="1054" y="24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88" name="Line 43"/>
            <p:cNvSpPr>
              <a:spLocks noChangeShapeType="1"/>
            </p:cNvSpPr>
            <p:nvPr/>
          </p:nvSpPr>
          <p:spPr bwMode="auto">
            <a:xfrm>
              <a:off x="1054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89" name="Line 44"/>
            <p:cNvSpPr>
              <a:spLocks noChangeShapeType="1"/>
            </p:cNvSpPr>
            <p:nvPr/>
          </p:nvSpPr>
          <p:spPr bwMode="auto">
            <a:xfrm>
              <a:off x="1367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90" name="Rectangle 45"/>
            <p:cNvSpPr>
              <a:spLocks noChangeArrowheads="1"/>
            </p:cNvSpPr>
            <p:nvPr/>
          </p:nvSpPr>
          <p:spPr bwMode="auto">
            <a:xfrm>
              <a:off x="1054" y="2416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191" name="Oval 46"/>
            <p:cNvSpPr>
              <a:spLocks noChangeArrowheads="1"/>
            </p:cNvSpPr>
            <p:nvPr/>
          </p:nvSpPr>
          <p:spPr bwMode="auto">
            <a:xfrm>
              <a:off x="1051" y="23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6192" name="Group 47"/>
            <p:cNvGrpSpPr>
              <a:grpSpLocks/>
            </p:cNvGrpSpPr>
            <p:nvPr/>
          </p:nvGrpSpPr>
          <p:grpSpPr bwMode="auto">
            <a:xfrm>
              <a:off x="1094" y="2303"/>
              <a:ext cx="254" cy="295"/>
              <a:chOff x="2930" y="2429"/>
              <a:chExt cx="257" cy="295"/>
            </a:xfrm>
          </p:grpSpPr>
          <p:sp>
            <p:nvSpPr>
              <p:cNvPr id="6193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6194" name="Text Box 49"/>
              <p:cNvSpPr txBox="1">
                <a:spLocks noChangeArrowheads="1"/>
              </p:cNvSpPr>
              <p:nvPr/>
            </p:nvSpPr>
            <p:spPr bwMode="auto">
              <a:xfrm>
                <a:off x="2930" y="2429"/>
                <a:ext cx="25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6175" name="Group 50"/>
          <p:cNvGrpSpPr>
            <a:grpSpLocks/>
          </p:cNvGrpSpPr>
          <p:nvPr/>
        </p:nvGrpSpPr>
        <p:grpSpPr bwMode="auto">
          <a:xfrm>
            <a:off x="8302625" y="361950"/>
            <a:ext cx="336550" cy="396875"/>
            <a:chOff x="2939" y="2429"/>
            <a:chExt cx="237" cy="295"/>
          </a:xfrm>
        </p:grpSpPr>
        <p:sp>
          <p:nvSpPr>
            <p:cNvPr id="6185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86" name="Text Box 52"/>
            <p:cNvSpPr txBox="1">
              <a:spLocks noChangeArrowheads="1"/>
            </p:cNvSpPr>
            <p:nvPr/>
          </p:nvSpPr>
          <p:spPr bwMode="auto">
            <a:xfrm>
              <a:off x="2939" y="2429"/>
              <a:ext cx="23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C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6176" name="Group 53"/>
          <p:cNvGrpSpPr>
            <a:grpSpLocks/>
          </p:cNvGrpSpPr>
          <p:nvPr/>
        </p:nvGrpSpPr>
        <p:grpSpPr bwMode="auto">
          <a:xfrm>
            <a:off x="7312025" y="361950"/>
            <a:ext cx="344488" cy="396875"/>
            <a:chOff x="2937" y="2429"/>
            <a:chExt cx="241" cy="295"/>
          </a:xfrm>
        </p:grpSpPr>
        <p:sp>
          <p:nvSpPr>
            <p:cNvPr id="6183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84" name="Text Box 55"/>
            <p:cNvSpPr txBox="1">
              <a:spLocks noChangeArrowheads="1"/>
            </p:cNvSpPr>
            <p:nvPr/>
          </p:nvSpPr>
          <p:spPr bwMode="auto">
            <a:xfrm>
              <a:off x="2937" y="2429"/>
              <a:ext cx="2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B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6177" name="Text Box 56"/>
          <p:cNvSpPr txBox="1">
            <a:spLocks noChangeArrowheads="1"/>
          </p:cNvSpPr>
          <p:nvPr/>
        </p:nvSpPr>
        <p:spPr bwMode="auto">
          <a:xfrm>
            <a:off x="6919913" y="4111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7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78" name="Text Box 57"/>
          <p:cNvSpPr txBox="1">
            <a:spLocks noChangeArrowheads="1"/>
          </p:cNvSpPr>
          <p:nvPr/>
        </p:nvSpPr>
        <p:spPr bwMode="auto">
          <a:xfrm>
            <a:off x="7421563" y="8302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8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79" name="Text Box 58"/>
          <p:cNvSpPr txBox="1">
            <a:spLocks noChangeArrowheads="1"/>
          </p:cNvSpPr>
          <p:nvPr/>
        </p:nvSpPr>
        <p:spPr bwMode="auto">
          <a:xfrm>
            <a:off x="6743700" y="1117600"/>
            <a:ext cx="42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1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0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80" name="Text Box 59"/>
          <p:cNvSpPr txBox="1">
            <a:spLocks noChangeArrowheads="1"/>
          </p:cNvSpPr>
          <p:nvPr/>
        </p:nvSpPr>
        <p:spPr bwMode="auto">
          <a:xfrm>
            <a:off x="7886700" y="1433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81" name="Text Box 60"/>
          <p:cNvSpPr txBox="1">
            <a:spLocks noChangeArrowheads="1"/>
          </p:cNvSpPr>
          <p:nvPr/>
        </p:nvSpPr>
        <p:spPr bwMode="auto">
          <a:xfrm>
            <a:off x="7843838" y="2825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1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82" name="Text Box 61"/>
          <p:cNvSpPr txBox="1">
            <a:spLocks noChangeArrowheads="1"/>
          </p:cNvSpPr>
          <p:nvPr/>
        </p:nvSpPr>
        <p:spPr bwMode="auto">
          <a:xfrm>
            <a:off x="8475663" y="8223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36830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07E4462-812B-BF49-8254-03D02042487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Example</a:t>
            </a:r>
            <a:endParaRPr lang="en-US" altLang="en-US"/>
          </a:p>
        </p:txBody>
      </p:sp>
      <p:grpSp>
        <p:nvGrpSpPr>
          <p:cNvPr id="45060" name="Group 78"/>
          <p:cNvGrpSpPr>
            <a:grpSpLocks/>
          </p:cNvGrpSpPr>
          <p:nvPr/>
        </p:nvGrpSpPr>
        <p:grpSpPr bwMode="auto">
          <a:xfrm>
            <a:off x="6438900" y="180975"/>
            <a:ext cx="2533650" cy="1619250"/>
            <a:chOff x="4056" y="114"/>
            <a:chExt cx="1596" cy="1020"/>
          </a:xfrm>
        </p:grpSpPr>
        <p:sp>
          <p:nvSpPr>
            <p:cNvPr id="45080" name="Freeform 5"/>
            <p:cNvSpPr>
              <a:spLocks/>
            </p:cNvSpPr>
            <p:nvPr/>
          </p:nvSpPr>
          <p:spPr bwMode="auto">
            <a:xfrm>
              <a:off x="4056" y="114"/>
              <a:ext cx="1596" cy="976"/>
            </a:xfrm>
            <a:custGeom>
              <a:avLst/>
              <a:gdLst>
                <a:gd name="T0" fmla="*/ 41 w 1757"/>
                <a:gd name="T1" fmla="*/ 78 h 1150"/>
                <a:gd name="T2" fmla="*/ 149 w 1757"/>
                <a:gd name="T3" fmla="*/ 42 h 1150"/>
                <a:gd name="T4" fmla="*/ 307 w 1757"/>
                <a:gd name="T5" fmla="*/ 5 h 1150"/>
                <a:gd name="T6" fmla="*/ 512 w 1757"/>
                <a:gd name="T7" fmla="*/ 10 h 1150"/>
                <a:gd name="T8" fmla="*/ 613 w 1757"/>
                <a:gd name="T9" fmla="*/ 27 h 1150"/>
                <a:gd name="T10" fmla="*/ 636 w 1757"/>
                <a:gd name="T11" fmla="*/ 95 h 1150"/>
                <a:gd name="T12" fmla="*/ 628 w 1757"/>
                <a:gd name="T13" fmla="*/ 202 h 1150"/>
                <a:gd name="T14" fmla="*/ 376 w 1757"/>
                <a:gd name="T15" fmla="*/ 218 h 1150"/>
                <a:gd name="T16" fmla="*/ 206 w 1757"/>
                <a:gd name="T17" fmla="*/ 207 h 1150"/>
                <a:gd name="T18" fmla="*/ 28 w 1757"/>
                <a:gd name="T19" fmla="*/ 132 h 1150"/>
                <a:gd name="T20" fmla="*/ 41 w 1757"/>
                <a:gd name="T21" fmla="*/ 78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7"/>
                <a:gd name="T34" fmla="*/ 0 h 1150"/>
                <a:gd name="T35" fmla="*/ 1757 w 1757"/>
                <a:gd name="T36" fmla="*/ 1150 h 1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1" name="Freeform 6"/>
            <p:cNvSpPr>
              <a:spLocks/>
            </p:cNvSpPr>
            <p:nvPr/>
          </p:nvSpPr>
          <p:spPr bwMode="auto">
            <a:xfrm>
              <a:off x="4378" y="379"/>
              <a:ext cx="310" cy="158"/>
            </a:xfrm>
            <a:custGeom>
              <a:avLst/>
              <a:gdLst>
                <a:gd name="T0" fmla="*/ 0 w 342"/>
                <a:gd name="T1" fmla="*/ 36 h 186"/>
                <a:gd name="T2" fmla="*/ 12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2" name="Oval 7"/>
            <p:cNvSpPr>
              <a:spLocks noChangeArrowheads="1"/>
            </p:cNvSpPr>
            <p:nvPr/>
          </p:nvSpPr>
          <p:spPr bwMode="auto">
            <a:xfrm>
              <a:off x="4141" y="584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83" name="Line 8"/>
            <p:cNvSpPr>
              <a:spLocks noChangeShapeType="1"/>
            </p:cNvSpPr>
            <p:nvPr/>
          </p:nvSpPr>
          <p:spPr bwMode="auto">
            <a:xfrm>
              <a:off x="4141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4" name="Line 9"/>
            <p:cNvSpPr>
              <a:spLocks noChangeShapeType="1"/>
            </p:cNvSpPr>
            <p:nvPr/>
          </p:nvSpPr>
          <p:spPr bwMode="auto">
            <a:xfrm>
              <a:off x="4426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5" name="Rectangle 10"/>
            <p:cNvSpPr>
              <a:spLocks noChangeArrowheads="1"/>
            </p:cNvSpPr>
            <p:nvPr/>
          </p:nvSpPr>
          <p:spPr bwMode="auto">
            <a:xfrm>
              <a:off x="4141" y="578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086" name="Oval 11"/>
            <p:cNvSpPr>
              <a:spLocks noChangeArrowheads="1"/>
            </p:cNvSpPr>
            <p:nvPr/>
          </p:nvSpPr>
          <p:spPr bwMode="auto">
            <a:xfrm>
              <a:off x="4139" y="528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87" name="Oval 12"/>
            <p:cNvSpPr>
              <a:spLocks noChangeArrowheads="1"/>
            </p:cNvSpPr>
            <p:nvPr/>
          </p:nvSpPr>
          <p:spPr bwMode="auto">
            <a:xfrm>
              <a:off x="4568" y="327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88" name="Line 13"/>
            <p:cNvSpPr>
              <a:spLocks noChangeShapeType="1"/>
            </p:cNvSpPr>
            <p:nvPr/>
          </p:nvSpPr>
          <p:spPr bwMode="auto">
            <a:xfrm>
              <a:off x="4568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9" name="Line 14"/>
            <p:cNvSpPr>
              <a:spLocks noChangeShapeType="1"/>
            </p:cNvSpPr>
            <p:nvPr/>
          </p:nvSpPr>
          <p:spPr bwMode="auto">
            <a:xfrm>
              <a:off x="4853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0" name="Rectangle 15"/>
            <p:cNvSpPr>
              <a:spLocks noChangeArrowheads="1"/>
            </p:cNvSpPr>
            <p:nvPr/>
          </p:nvSpPr>
          <p:spPr bwMode="auto">
            <a:xfrm>
              <a:off x="4568" y="321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091" name="Oval 16"/>
            <p:cNvSpPr>
              <a:spLocks noChangeArrowheads="1"/>
            </p:cNvSpPr>
            <p:nvPr/>
          </p:nvSpPr>
          <p:spPr bwMode="auto">
            <a:xfrm>
              <a:off x="4566" y="271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92" name="Oval 17"/>
            <p:cNvSpPr>
              <a:spLocks noChangeArrowheads="1"/>
            </p:cNvSpPr>
            <p:nvPr/>
          </p:nvSpPr>
          <p:spPr bwMode="auto">
            <a:xfrm>
              <a:off x="5189" y="324"/>
              <a:ext cx="283" cy="6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93" name="Line 18"/>
            <p:cNvSpPr>
              <a:spLocks noChangeShapeType="1"/>
            </p:cNvSpPr>
            <p:nvPr/>
          </p:nvSpPr>
          <p:spPr bwMode="auto">
            <a:xfrm>
              <a:off x="5189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4" name="Line 19"/>
            <p:cNvSpPr>
              <a:spLocks noChangeShapeType="1"/>
            </p:cNvSpPr>
            <p:nvPr/>
          </p:nvSpPr>
          <p:spPr bwMode="auto">
            <a:xfrm>
              <a:off x="5472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5" name="Rectangle 20"/>
            <p:cNvSpPr>
              <a:spLocks noChangeArrowheads="1"/>
            </p:cNvSpPr>
            <p:nvPr/>
          </p:nvSpPr>
          <p:spPr bwMode="auto">
            <a:xfrm>
              <a:off x="5189" y="318"/>
              <a:ext cx="280" cy="4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096" name="Oval 21"/>
            <p:cNvSpPr>
              <a:spLocks noChangeArrowheads="1"/>
            </p:cNvSpPr>
            <p:nvPr/>
          </p:nvSpPr>
          <p:spPr bwMode="auto">
            <a:xfrm>
              <a:off x="5191" y="270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97" name="Freeform 22"/>
            <p:cNvSpPr>
              <a:spLocks/>
            </p:cNvSpPr>
            <p:nvPr/>
          </p:nvSpPr>
          <p:spPr bwMode="auto">
            <a:xfrm>
              <a:off x="5340" y="402"/>
              <a:ext cx="42" cy="460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147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8" name="Freeform 23"/>
            <p:cNvSpPr>
              <a:spLocks/>
            </p:cNvSpPr>
            <p:nvPr/>
          </p:nvSpPr>
          <p:spPr bwMode="auto">
            <a:xfrm>
              <a:off x="4710" y="407"/>
              <a:ext cx="1" cy="455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103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9" name="Freeform 24"/>
            <p:cNvSpPr>
              <a:spLocks/>
            </p:cNvSpPr>
            <p:nvPr/>
          </p:nvSpPr>
          <p:spPr bwMode="auto">
            <a:xfrm>
              <a:off x="4865" y="929"/>
              <a:ext cx="333" cy="0"/>
            </a:xfrm>
            <a:custGeom>
              <a:avLst/>
              <a:gdLst>
                <a:gd name="T0" fmla="*/ 142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100" name="Freeform 25"/>
            <p:cNvSpPr>
              <a:spLocks/>
            </p:cNvSpPr>
            <p:nvPr/>
          </p:nvSpPr>
          <p:spPr bwMode="auto">
            <a:xfrm>
              <a:off x="4329" y="654"/>
              <a:ext cx="250" cy="224"/>
            </a:xfrm>
            <a:custGeom>
              <a:avLst/>
              <a:gdLst>
                <a:gd name="T0" fmla="*/ 102 w 276"/>
                <a:gd name="T1" fmla="*/ 50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101" name="Freeform 26"/>
            <p:cNvSpPr>
              <a:spLocks/>
            </p:cNvSpPr>
            <p:nvPr/>
          </p:nvSpPr>
          <p:spPr bwMode="auto">
            <a:xfrm>
              <a:off x="4860" y="343"/>
              <a:ext cx="332" cy="1"/>
            </a:xfrm>
            <a:custGeom>
              <a:avLst/>
              <a:gdLst>
                <a:gd name="T0" fmla="*/ 138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45102" name="Group 27"/>
            <p:cNvGrpSpPr>
              <a:grpSpLocks/>
            </p:cNvGrpSpPr>
            <p:nvPr/>
          </p:nvGrpSpPr>
          <p:grpSpPr bwMode="auto">
            <a:xfrm>
              <a:off x="4162" y="487"/>
              <a:ext cx="233" cy="251"/>
              <a:chOff x="2928" y="2429"/>
              <a:chExt cx="259" cy="295"/>
            </a:xfrm>
          </p:grpSpPr>
          <p:sp>
            <p:nvSpPr>
              <p:cNvPr id="45133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34" name="Text Box 29"/>
              <p:cNvSpPr txBox="1">
                <a:spLocks noChangeArrowheads="1"/>
              </p:cNvSpPr>
              <p:nvPr/>
            </p:nvSpPr>
            <p:spPr bwMode="auto">
              <a:xfrm>
                <a:off x="2928" y="2429"/>
                <a:ext cx="259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45103" name="Group 30"/>
            <p:cNvGrpSpPr>
              <a:grpSpLocks/>
            </p:cNvGrpSpPr>
            <p:nvPr/>
          </p:nvGrpSpPr>
          <p:grpSpPr bwMode="auto">
            <a:xfrm>
              <a:off x="4574" y="803"/>
              <a:ext cx="287" cy="250"/>
              <a:chOff x="1740" y="2306"/>
              <a:chExt cx="316" cy="226"/>
            </a:xfrm>
          </p:grpSpPr>
          <p:sp>
            <p:nvSpPr>
              <p:cNvPr id="45125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26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27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28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45129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45130" name="Group 36"/>
              <p:cNvGrpSpPr>
                <a:grpSpLocks/>
              </p:cNvGrpSpPr>
              <p:nvPr/>
            </p:nvGrpSpPr>
            <p:grpSpPr bwMode="auto">
              <a:xfrm>
                <a:off x="1782" y="2306"/>
                <a:ext cx="238" cy="226"/>
                <a:chOff x="2937" y="2429"/>
                <a:chExt cx="241" cy="226"/>
              </a:xfrm>
            </p:grpSpPr>
            <p:sp>
              <p:nvSpPr>
                <p:cNvPr id="45131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4513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37" y="2429"/>
                  <a:ext cx="241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E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45104" name="Group 39"/>
            <p:cNvGrpSpPr>
              <a:grpSpLocks/>
            </p:cNvGrpSpPr>
            <p:nvPr/>
          </p:nvGrpSpPr>
          <p:grpSpPr bwMode="auto">
            <a:xfrm>
              <a:off x="5201" y="821"/>
              <a:ext cx="287" cy="250"/>
              <a:chOff x="1051" y="2303"/>
              <a:chExt cx="316" cy="295"/>
            </a:xfrm>
          </p:grpSpPr>
          <p:sp>
            <p:nvSpPr>
              <p:cNvPr id="45117" name="Oval 40"/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18" name="Line 41"/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19" name="Line 42"/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20" name="Rectangle 43"/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45121" name="Oval 44"/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45122" name="Group 45"/>
              <p:cNvGrpSpPr>
                <a:grpSpLocks/>
              </p:cNvGrpSpPr>
              <p:nvPr/>
            </p:nvGrpSpPr>
            <p:grpSpPr bwMode="auto">
              <a:xfrm>
                <a:off x="1094" y="2303"/>
                <a:ext cx="254" cy="295"/>
                <a:chOff x="2930" y="2429"/>
                <a:chExt cx="257" cy="295"/>
              </a:xfrm>
            </p:grpSpPr>
            <p:sp>
              <p:nvSpPr>
                <p:cNvPr id="45123" name="Rectangle 4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4512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930" y="2429"/>
                  <a:ext cx="257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FF0000"/>
                      </a:solidFill>
                      <a:ea typeface=""/>
                    </a:rPr>
                    <a:t>D</a:t>
                  </a:r>
                  <a:endParaRPr lang="en-US" altLang="en-US">
                    <a:solidFill>
                      <a:srgbClr val="FF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45105" name="Group 48"/>
            <p:cNvGrpSpPr>
              <a:grpSpLocks/>
            </p:cNvGrpSpPr>
            <p:nvPr/>
          </p:nvGrpSpPr>
          <p:grpSpPr bwMode="auto">
            <a:xfrm>
              <a:off x="5230" y="228"/>
              <a:ext cx="212" cy="250"/>
              <a:chOff x="2939" y="2429"/>
              <a:chExt cx="237" cy="295"/>
            </a:xfrm>
          </p:grpSpPr>
          <p:sp>
            <p:nvSpPr>
              <p:cNvPr id="4511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16" name="Text Box 50"/>
              <p:cNvSpPr txBox="1">
                <a:spLocks noChangeArrowheads="1"/>
              </p:cNvSpPr>
              <p:nvPr/>
            </p:nvSpPr>
            <p:spPr bwMode="auto">
              <a:xfrm>
                <a:off x="2939" y="2429"/>
                <a:ext cx="23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45106" name="Group 51"/>
            <p:cNvGrpSpPr>
              <a:grpSpLocks/>
            </p:cNvGrpSpPr>
            <p:nvPr/>
          </p:nvGrpSpPr>
          <p:grpSpPr bwMode="auto">
            <a:xfrm>
              <a:off x="4606" y="228"/>
              <a:ext cx="217" cy="250"/>
              <a:chOff x="2937" y="2429"/>
              <a:chExt cx="241" cy="295"/>
            </a:xfrm>
          </p:grpSpPr>
          <p:sp>
            <p:nvSpPr>
              <p:cNvPr id="4511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14" name="Text Box 53"/>
              <p:cNvSpPr txBox="1">
                <a:spLocks noChangeArrowheads="1"/>
              </p:cNvSpPr>
              <p:nvPr/>
            </p:nvSpPr>
            <p:spPr bwMode="auto">
              <a:xfrm>
                <a:off x="2937" y="2429"/>
                <a:ext cx="241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45107" name="Text Box 54"/>
            <p:cNvSpPr txBox="1">
              <a:spLocks noChangeArrowheads="1"/>
            </p:cNvSpPr>
            <p:nvPr/>
          </p:nvSpPr>
          <p:spPr bwMode="auto">
            <a:xfrm>
              <a:off x="4359" y="26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7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08" name="Text Box 55"/>
            <p:cNvSpPr txBox="1">
              <a:spLocks noChangeArrowheads="1"/>
            </p:cNvSpPr>
            <p:nvPr/>
          </p:nvSpPr>
          <p:spPr bwMode="auto">
            <a:xfrm>
              <a:off x="4675" y="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8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09" name="Text Box 56"/>
            <p:cNvSpPr txBox="1">
              <a:spLocks noChangeArrowheads="1"/>
            </p:cNvSpPr>
            <p:nvPr/>
          </p:nvSpPr>
          <p:spPr bwMode="auto">
            <a:xfrm>
              <a:off x="4248" y="704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0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10" name="Text Box 57"/>
            <p:cNvSpPr txBox="1">
              <a:spLocks noChangeArrowheads="1"/>
            </p:cNvSpPr>
            <p:nvPr/>
          </p:nvSpPr>
          <p:spPr bwMode="auto">
            <a:xfrm>
              <a:off x="4968" y="90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11" name="Text Box 58"/>
            <p:cNvSpPr txBox="1">
              <a:spLocks noChangeArrowheads="1"/>
            </p:cNvSpPr>
            <p:nvPr/>
          </p:nvSpPr>
          <p:spPr bwMode="auto">
            <a:xfrm>
              <a:off x="4941" y="17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12" name="Text Box 59"/>
            <p:cNvSpPr txBox="1">
              <a:spLocks noChangeArrowheads="1"/>
            </p:cNvSpPr>
            <p:nvPr/>
          </p:nvSpPr>
          <p:spPr bwMode="auto">
            <a:xfrm>
              <a:off x="5339" y="5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45061" name="Text Box 60"/>
          <p:cNvSpPr txBox="1">
            <a:spLocks noChangeArrowheads="1"/>
          </p:cNvSpPr>
          <p:nvPr/>
        </p:nvSpPr>
        <p:spPr bwMode="auto">
          <a:xfrm>
            <a:off x="1965325" y="1998663"/>
            <a:ext cx="546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</a:rPr>
              <a:t>A          B            </a:t>
            </a: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C            E           D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p:sp>
        <p:nvSpPr>
          <p:cNvPr id="45062" name="Line 62"/>
          <p:cNvSpPr>
            <a:spLocks noChangeShapeType="1"/>
          </p:cNvSpPr>
          <p:nvPr/>
        </p:nvSpPr>
        <p:spPr bwMode="auto">
          <a:xfrm>
            <a:off x="779463" y="2413000"/>
            <a:ext cx="66262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57225" y="2465390"/>
            <a:ext cx="6756400" cy="461963"/>
            <a:chOff x="414" y="1553"/>
            <a:chExt cx="4256" cy="291"/>
          </a:xfrm>
        </p:grpSpPr>
        <p:sp>
          <p:nvSpPr>
            <p:cNvPr id="45078" name="Text Box 61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d(0)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7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26" y="1553"/>
                  <a:ext cx="344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       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  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  <a:sym typeface="Symbol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 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  <a:sym typeface="Symbol" charset="2"/>
                    </a:rPr>
                    <a:t>          0</a:t>
                  </a:r>
                  <a:endParaRPr lang="en-US" altLang="en-US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45079" name="Text 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6" y="1553"/>
                  <a:ext cx="3444" cy="2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0000" b="-1328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064" name="Text Box 64"/>
          <p:cNvSpPr txBox="1">
            <a:spLocks noChangeArrowheads="1"/>
          </p:cNvSpPr>
          <p:nvPr/>
        </p:nvSpPr>
        <p:spPr bwMode="auto">
          <a:xfrm>
            <a:off x="642938" y="1309688"/>
            <a:ext cx="612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Consider D as destination; d(t) is a vector consisting of </a:t>
            </a:r>
            <a:br>
              <a:rPr lang="en-US" altLang="zh-CN" sz="18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estimation of each node at round t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66750" y="3103563"/>
            <a:ext cx="6756400" cy="457200"/>
            <a:chOff x="414" y="1553"/>
            <a:chExt cx="4256" cy="288"/>
          </a:xfrm>
        </p:grpSpPr>
        <p:sp>
          <p:nvSpPr>
            <p:cNvPr id="45076" name="Text Box 67"/>
            <p:cNvSpPr txBox="1">
              <a:spLocks noChangeArrowheads="1"/>
            </p:cNvSpPr>
            <p:nvPr/>
          </p:nvSpPr>
          <p:spPr bwMode="auto">
            <a:xfrm>
              <a:off x="414" y="1579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d(1)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7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226" y="1553"/>
                  <a:ext cx="34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  <a:sym typeface="Symbol" charset="2"/>
                    </a:rPr>
                    <a:t>2             2           0</a:t>
                  </a:r>
                  <a:endParaRPr lang="en-US" altLang="en-US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45077" name="Text 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6" y="1553"/>
                  <a:ext cx="3444" cy="2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1333" b="-136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690563" y="3756025"/>
            <a:ext cx="6756400" cy="457200"/>
            <a:chOff x="414" y="1553"/>
            <a:chExt cx="4256" cy="288"/>
          </a:xfrm>
        </p:grpSpPr>
        <p:sp>
          <p:nvSpPr>
            <p:cNvPr id="45074" name="Text Box 70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d(2)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75" name="Text Box 71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12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2             2           0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685800" y="4365625"/>
            <a:ext cx="6756400" cy="457200"/>
            <a:chOff x="414" y="1553"/>
            <a:chExt cx="4256" cy="288"/>
          </a:xfrm>
        </p:grpSpPr>
        <p:sp>
          <p:nvSpPr>
            <p:cNvPr id="45072" name="Text Box 73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d(3)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73" name="Text Box 74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10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2             2           0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681038" y="5146675"/>
            <a:ext cx="6756400" cy="457200"/>
            <a:chOff x="414" y="1553"/>
            <a:chExt cx="4256" cy="288"/>
          </a:xfrm>
        </p:grpSpPr>
        <p:sp>
          <p:nvSpPr>
            <p:cNvPr id="45070" name="Text Box 76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d(4)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71" name="Text Box 77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10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2             2           0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5647" name="Text Box 79"/>
              <p:cNvSpPr txBox="1">
                <a:spLocks noChangeArrowheads="1"/>
              </p:cNvSpPr>
              <p:nvPr/>
            </p:nvSpPr>
            <p:spPr bwMode="auto">
              <a:xfrm>
                <a:off x="1574800" y="6121400"/>
                <a:ext cx="56108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sz="1800" dirty="0">
                    <a:solidFill>
                      <a:srgbClr val="000000"/>
                    </a:solidFill>
                    <a:ea typeface=""/>
                  </a:rPr>
                  <a:t>Observation: d(0)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</a:rPr>
                  <a:t> 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d(1)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d(2)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d(3)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 d(4) =d* </a:t>
                </a:r>
              </a:p>
            </p:txBody>
          </p:sp>
        </mc:Choice>
        <mc:Fallback xmlns="">
          <p:sp>
            <p:nvSpPr>
              <p:cNvPr id="365647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800" y="6121400"/>
                <a:ext cx="561083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69" t="-95082" b="-1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ct 4">
            <a:extLst>
              <a:ext uri="{FF2B5EF4-FFF2-40B4-BE49-F238E27FC236}">
                <a16:creationId xmlns:a16="http://schemas.microsoft.com/office/drawing/2014/main" id="{DBE837B5-96F9-484C-82D0-1A6338D7C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278562"/>
              </p:ext>
            </p:extLst>
          </p:nvPr>
        </p:nvGraphicFramePr>
        <p:xfrm>
          <a:off x="2616994" y="131665"/>
          <a:ext cx="4006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58" name="Equation" r:id="rId7" imgW="1968480" imgH="241200" progId="Equation.3">
                  <p:embed/>
                </p:oleObj>
              </mc:Choice>
              <mc:Fallback>
                <p:oleObj name="Equation" r:id="rId7" imgW="1968480" imgH="241200" progId="Equation.3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994" y="131665"/>
                        <a:ext cx="4006850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2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6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223AC-7635-254F-A726-7D807A372C3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9202" name="Freeform 2" descr="Light upward diagonal"/>
          <p:cNvSpPr>
            <a:spLocks/>
          </p:cNvSpPr>
          <p:nvPr/>
        </p:nvSpPr>
        <p:spPr bwMode="auto">
          <a:xfrm>
            <a:off x="6340475" y="2362200"/>
            <a:ext cx="2270125" cy="2105025"/>
          </a:xfrm>
          <a:custGeom>
            <a:avLst/>
            <a:gdLst>
              <a:gd name="T0" fmla="*/ 2147483646 w 1866"/>
              <a:gd name="T1" fmla="*/ 2147483646 h 1885"/>
              <a:gd name="T2" fmla="*/ 2147483646 w 1866"/>
              <a:gd name="T3" fmla="*/ 2147483646 h 1885"/>
              <a:gd name="T4" fmla="*/ 2147483646 w 1866"/>
              <a:gd name="T5" fmla="*/ 2147483646 h 1885"/>
              <a:gd name="T6" fmla="*/ 2147483646 w 1866"/>
              <a:gd name="T7" fmla="*/ 2147483646 h 1885"/>
              <a:gd name="T8" fmla="*/ 2147483646 w 1866"/>
              <a:gd name="T9" fmla="*/ 2147483646 h 1885"/>
              <a:gd name="T10" fmla="*/ 2147483646 w 1866"/>
              <a:gd name="T11" fmla="*/ 2147483646 h 1885"/>
              <a:gd name="T12" fmla="*/ 2147483646 w 1866"/>
              <a:gd name="T13" fmla="*/ 2147483646 h 1885"/>
              <a:gd name="T14" fmla="*/ 2147483646 w 1866"/>
              <a:gd name="T15" fmla="*/ 2147483646 h 1885"/>
              <a:gd name="T16" fmla="*/ 2147483646 w 1866"/>
              <a:gd name="T17" fmla="*/ 2147483646 h 1885"/>
              <a:gd name="T18" fmla="*/ 2147483646 w 1866"/>
              <a:gd name="T19" fmla="*/ 2147483646 h 1885"/>
              <a:gd name="T20" fmla="*/ 2147483646 w 1866"/>
              <a:gd name="T21" fmla="*/ 2147483646 h 1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6"/>
              <a:gd name="T34" fmla="*/ 0 h 1885"/>
              <a:gd name="T35" fmla="*/ 1866 w 1866"/>
              <a:gd name="T36" fmla="*/ 1885 h 18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6" h="1885">
                <a:moveTo>
                  <a:pt x="831" y="34"/>
                </a:moveTo>
                <a:cubicBezTo>
                  <a:pt x="834" y="31"/>
                  <a:pt x="906" y="8"/>
                  <a:pt x="850" y="25"/>
                </a:cubicBezTo>
                <a:cubicBezTo>
                  <a:pt x="794" y="42"/>
                  <a:pt x="603" y="73"/>
                  <a:pt x="493" y="134"/>
                </a:cubicBezTo>
                <a:cubicBezTo>
                  <a:pt x="383" y="195"/>
                  <a:pt x="270" y="184"/>
                  <a:pt x="191" y="390"/>
                </a:cubicBezTo>
                <a:cubicBezTo>
                  <a:pt x="112" y="596"/>
                  <a:pt x="0" y="1137"/>
                  <a:pt x="18" y="1369"/>
                </a:cubicBezTo>
                <a:cubicBezTo>
                  <a:pt x="36" y="1601"/>
                  <a:pt x="120" y="1721"/>
                  <a:pt x="301" y="1780"/>
                </a:cubicBezTo>
                <a:cubicBezTo>
                  <a:pt x="482" y="1839"/>
                  <a:pt x="867" y="1885"/>
                  <a:pt x="1106" y="1725"/>
                </a:cubicBezTo>
                <a:cubicBezTo>
                  <a:pt x="1345" y="1565"/>
                  <a:pt x="1635" y="1085"/>
                  <a:pt x="1737" y="820"/>
                </a:cubicBezTo>
                <a:cubicBezTo>
                  <a:pt x="1839" y="555"/>
                  <a:pt x="1866" y="268"/>
                  <a:pt x="1718" y="134"/>
                </a:cubicBezTo>
                <a:cubicBezTo>
                  <a:pt x="1570" y="0"/>
                  <a:pt x="1031" y="40"/>
                  <a:pt x="850" y="15"/>
                </a:cubicBezTo>
                <a:cubicBezTo>
                  <a:pt x="850" y="15"/>
                  <a:pt x="831" y="34"/>
                  <a:pt x="831" y="34"/>
                </a:cubicBezTo>
                <a:close/>
              </a:path>
            </a:pathLst>
          </a:custGeom>
          <a:pattFill prst="lt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Recap: Derive Objective Function</a:t>
            </a:r>
            <a:endParaRPr lang="en-US" altLang="en-US" sz="3600" dirty="0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5792788" y="4538663"/>
            <a:ext cx="316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 flipV="1">
            <a:off x="6257925" y="1782763"/>
            <a:ext cx="0" cy="330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773863" y="2552700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R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1213" y="2441575"/>
            <a:ext cx="1398587" cy="1103313"/>
            <a:chOff x="4511" y="1538"/>
            <a:chExt cx="881" cy="695"/>
          </a:xfrm>
        </p:grpSpPr>
        <p:sp>
          <p:nvSpPr>
            <p:cNvPr id="179213" name="Freeform 9"/>
            <p:cNvSpPr>
              <a:spLocks/>
            </p:cNvSpPr>
            <p:nvPr/>
          </p:nvSpPr>
          <p:spPr bwMode="auto">
            <a:xfrm>
              <a:off x="4511" y="1538"/>
              <a:ext cx="881" cy="695"/>
            </a:xfrm>
            <a:custGeom>
              <a:avLst/>
              <a:gdLst>
                <a:gd name="T0" fmla="*/ 0 w 1866"/>
                <a:gd name="T1" fmla="*/ 0 h 1885"/>
                <a:gd name="T2" fmla="*/ 0 w 1866"/>
                <a:gd name="T3" fmla="*/ 0 h 1885"/>
                <a:gd name="T4" fmla="*/ 0 w 1866"/>
                <a:gd name="T5" fmla="*/ 0 h 1885"/>
                <a:gd name="T6" fmla="*/ 0 w 1866"/>
                <a:gd name="T7" fmla="*/ 0 h 1885"/>
                <a:gd name="T8" fmla="*/ 0 w 1866"/>
                <a:gd name="T9" fmla="*/ 0 h 1885"/>
                <a:gd name="T10" fmla="*/ 0 w 1866"/>
                <a:gd name="T11" fmla="*/ 0 h 1885"/>
                <a:gd name="T12" fmla="*/ 0 w 1866"/>
                <a:gd name="T13" fmla="*/ 0 h 1885"/>
                <a:gd name="T14" fmla="*/ 0 w 1866"/>
                <a:gd name="T15" fmla="*/ 0 h 1885"/>
                <a:gd name="T16" fmla="*/ 0 w 1866"/>
                <a:gd name="T17" fmla="*/ 0 h 1885"/>
                <a:gd name="T18" fmla="*/ 0 w 1866"/>
                <a:gd name="T19" fmla="*/ 0 h 1885"/>
                <a:gd name="T20" fmla="*/ 0 w 1866"/>
                <a:gd name="T21" fmla="*/ 0 h 18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6"/>
                <a:gd name="T34" fmla="*/ 0 h 1885"/>
                <a:gd name="T35" fmla="*/ 1866 w 1866"/>
                <a:gd name="T36" fmla="*/ 1885 h 18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6" h="1885">
                  <a:moveTo>
                    <a:pt x="831" y="34"/>
                  </a:moveTo>
                  <a:cubicBezTo>
                    <a:pt x="834" y="31"/>
                    <a:pt x="906" y="8"/>
                    <a:pt x="850" y="25"/>
                  </a:cubicBezTo>
                  <a:cubicBezTo>
                    <a:pt x="794" y="42"/>
                    <a:pt x="603" y="73"/>
                    <a:pt x="493" y="134"/>
                  </a:cubicBezTo>
                  <a:cubicBezTo>
                    <a:pt x="383" y="195"/>
                    <a:pt x="270" y="184"/>
                    <a:pt x="191" y="390"/>
                  </a:cubicBezTo>
                  <a:cubicBezTo>
                    <a:pt x="112" y="596"/>
                    <a:pt x="0" y="1137"/>
                    <a:pt x="18" y="1369"/>
                  </a:cubicBezTo>
                  <a:cubicBezTo>
                    <a:pt x="36" y="1601"/>
                    <a:pt x="120" y="1721"/>
                    <a:pt x="301" y="1780"/>
                  </a:cubicBezTo>
                  <a:cubicBezTo>
                    <a:pt x="482" y="1839"/>
                    <a:pt x="867" y="1885"/>
                    <a:pt x="1106" y="1725"/>
                  </a:cubicBezTo>
                  <a:cubicBezTo>
                    <a:pt x="1345" y="1565"/>
                    <a:pt x="1635" y="1085"/>
                    <a:pt x="1737" y="820"/>
                  </a:cubicBezTo>
                  <a:cubicBezTo>
                    <a:pt x="1839" y="555"/>
                    <a:pt x="1866" y="268"/>
                    <a:pt x="1718" y="134"/>
                  </a:cubicBezTo>
                  <a:cubicBezTo>
                    <a:pt x="1570" y="0"/>
                    <a:pt x="1031" y="40"/>
                    <a:pt x="850" y="15"/>
                  </a:cubicBezTo>
                  <a:cubicBezTo>
                    <a:pt x="850" y="15"/>
                    <a:pt x="831" y="34"/>
                    <a:pt x="831" y="34"/>
                  </a:cubicBez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214" name="Text Box 10"/>
            <p:cNvSpPr txBox="1">
              <a:spLocks noChangeArrowheads="1"/>
            </p:cNvSpPr>
            <p:nvPr/>
          </p:nvSpPr>
          <p:spPr bwMode="auto">
            <a:xfrm>
              <a:off x="4543" y="1731"/>
              <a:ext cx="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179209" name="Oval 11"/>
          <p:cNvSpPr>
            <a:spLocks noChangeArrowheads="1"/>
          </p:cNvSpPr>
          <p:nvPr/>
        </p:nvSpPr>
        <p:spPr bwMode="auto">
          <a:xfrm>
            <a:off x="8375650" y="2466975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9210" name="Text Box 12"/>
          <p:cNvSpPr txBox="1">
            <a:spLocks noChangeArrowheads="1"/>
          </p:cNvSpPr>
          <p:nvPr/>
        </p:nvSpPr>
        <p:spPr bwMode="auto">
          <a:xfrm>
            <a:off x="8275638" y="248126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9211" name="Text Box 14"/>
          <p:cNvSpPr txBox="1">
            <a:spLocks noChangeArrowheads="1"/>
          </p:cNvSpPr>
          <p:nvPr/>
        </p:nvSpPr>
        <p:spPr bwMode="auto">
          <a:xfrm>
            <a:off x="8535988" y="40878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1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79212" name="Text Box 15"/>
          <p:cNvSpPr txBox="1">
            <a:spLocks noChangeArrowheads="1"/>
          </p:cNvSpPr>
          <p:nvPr/>
        </p:nvSpPr>
        <p:spPr bwMode="auto">
          <a:xfrm>
            <a:off x="6305550" y="18192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533400" y="1457325"/>
            <a:ext cx="55562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kern="0" dirty="0">
                <a:ea typeface="宋体" charset="-122"/>
              </a:rPr>
              <a:t>NBS axioms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kern="0" dirty="0">
                <a:ea typeface="宋体" charset="-122"/>
              </a:rPr>
              <a:t>Pareto optimality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kern="0" dirty="0">
                <a:ea typeface="宋体" charset="-122"/>
              </a:rPr>
              <a:t>symmetry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kern="0" dirty="0">
                <a:ea typeface="宋体" charset="-122"/>
              </a:rPr>
              <a:t>invariance of linear transformation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kern="0" dirty="0">
                <a:ea typeface="宋体" charset="-122"/>
              </a:rPr>
              <a:t>independence of irrelevant alternatives</a:t>
            </a:r>
          </a:p>
          <a:p>
            <a:pPr lvl="1">
              <a:lnSpc>
                <a:spcPct val="80000"/>
              </a:lnSpc>
            </a:pPr>
            <a:endParaRPr lang="en-US" altLang="zh-CN" kern="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kern="0" dirty="0">
                <a:ea typeface="宋体" charset="-122"/>
              </a:rPr>
              <a:t>NBS solution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the rate allocation point is the feasible point which maximizes</a:t>
            </a:r>
          </a:p>
          <a:p>
            <a:pPr lvl="1">
              <a:lnSpc>
                <a:spcPct val="80000"/>
              </a:lnSpc>
            </a:pPr>
            <a:endParaRPr lang="en-US" altLang="zh-CN" kern="0" dirty="0">
              <a:ea typeface="宋体" charset="-122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538721"/>
              </p:ext>
            </p:extLst>
          </p:nvPr>
        </p:nvGraphicFramePr>
        <p:xfrm>
          <a:off x="2196608" y="5367611"/>
          <a:ext cx="1946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02" name="Equation" r:id="rId4" imgW="609336" imgH="215806" progId="Equation.3">
                  <p:embed/>
                </p:oleObj>
              </mc:Choice>
              <mc:Fallback>
                <p:oleObj name="Equation" r:id="rId4" imgW="60933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608" y="5367611"/>
                        <a:ext cx="19462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30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D6AFCA-18E9-7441-92AB-83C4D750644E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09600" y="347663"/>
            <a:ext cx="7772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 u="sng" dirty="0">
                <a:solidFill>
                  <a:srgbClr val="3333CC"/>
                </a:solidFill>
              </a:rPr>
              <a:t>Recap: Primal-Dual Decomposition of Network-Wide Resource Allocation</a:t>
            </a:r>
            <a:endParaRPr lang="en-US" altLang="en-US" sz="3200" u="sng" dirty="0">
              <a:solidFill>
                <a:srgbClr val="3333CC"/>
              </a:solidFill>
            </a:endParaRPr>
          </a:p>
        </p:txBody>
      </p:sp>
      <p:sp>
        <p:nvSpPr>
          <p:cNvPr id="13414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71513" y="15113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dirty="0">
                <a:solidFill>
                  <a:srgbClr val="000000"/>
                </a:solidFill>
              </a:rPr>
              <a:t>SYSTEM(U):</a:t>
            </a: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dirty="0" err="1">
                <a:solidFill>
                  <a:srgbClr val="000000"/>
                </a:solidFill>
              </a:rPr>
              <a:t>USER</a:t>
            </a:r>
            <a:r>
              <a:rPr lang="en-GB" altLang="zh-CN" baseline="-25000" dirty="0" err="1">
                <a:solidFill>
                  <a:srgbClr val="000000"/>
                </a:solidFill>
              </a:rPr>
              <a:t>f</a:t>
            </a:r>
            <a:r>
              <a:rPr lang="en-GB" altLang="zh-CN" dirty="0">
                <a:solidFill>
                  <a:srgbClr val="000000"/>
                </a:solidFill>
              </a:rPr>
              <a:t>:</a:t>
            </a: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dirty="0">
                <a:solidFill>
                  <a:srgbClr val="000000"/>
                </a:solidFill>
              </a:rPr>
              <a:t>NETWORK: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134148" name="Object 2"/>
          <p:cNvGraphicFramePr>
            <a:graphicFrameLocks noChangeAspect="1"/>
          </p:cNvGraphicFramePr>
          <p:nvPr/>
        </p:nvGraphicFramePr>
        <p:xfrm>
          <a:off x="3568700" y="1455738"/>
          <a:ext cx="4818063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Equation" r:id="rId4" imgW="2362200" imgH="863600" progId="Equation.3">
                  <p:embed/>
                </p:oleObj>
              </mc:Choice>
              <mc:Fallback>
                <p:oleObj name="Equation" r:id="rId4" imgW="2362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455738"/>
                        <a:ext cx="4818063" cy="176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3846513" y="3508375"/>
          <a:ext cx="4322762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Equation" r:id="rId6" imgW="1358310" imgH="482391" progId="Equation.3">
                  <p:embed/>
                </p:oleObj>
              </mc:Choice>
              <mc:Fallback>
                <p:oleObj name="Equation" r:id="rId6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3508375"/>
                        <a:ext cx="4322762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8"/>
          <p:cNvGraphicFramePr>
            <a:graphicFrameLocks noChangeAspect="1"/>
          </p:cNvGraphicFramePr>
          <p:nvPr/>
        </p:nvGraphicFramePr>
        <p:xfrm>
          <a:off x="3105150" y="5672138"/>
          <a:ext cx="53784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8" imgW="2019300" imgH="355600" progId="Equation.3">
                  <p:embed/>
                </p:oleObj>
              </mc:Choice>
              <mc:Fallback>
                <p:oleObj name="Equation" r:id="rId8" imgW="201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672138"/>
                        <a:ext cx="5378450" cy="949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1" name="Rectangle 11"/>
          <p:cNvSpPr>
            <a:spLocks noChangeArrowheads="1"/>
          </p:cNvSpPr>
          <p:nvPr/>
        </p:nvSpPr>
        <p:spPr bwMode="auto">
          <a:xfrm>
            <a:off x="3689350" y="3468688"/>
            <a:ext cx="4603750" cy="160813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A9BC55-5C6E-E149-8432-277E84968CF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1939" y="2225675"/>
            <a:ext cx="2738438" cy="1738312"/>
            <a:chOff x="1633" y="2673"/>
            <a:chExt cx="1725" cy="1095"/>
          </a:xfrm>
        </p:grpSpPr>
        <p:sp>
          <p:nvSpPr>
            <p:cNvPr id="105481" name="Rectangle 3"/>
            <p:cNvSpPr>
              <a:spLocks noChangeArrowheads="1"/>
            </p:cNvSpPr>
            <p:nvPr/>
          </p:nvSpPr>
          <p:spPr bwMode="auto">
            <a:xfrm>
              <a:off x="1633" y="2673"/>
              <a:ext cx="905" cy="3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2" name="Line 4"/>
            <p:cNvSpPr>
              <a:spLocks noChangeShapeType="1"/>
            </p:cNvSpPr>
            <p:nvPr/>
          </p:nvSpPr>
          <p:spPr bwMode="auto">
            <a:xfrm flipH="1" flipV="1">
              <a:off x="2386" y="3099"/>
              <a:ext cx="19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5483" name="Object 4"/>
            <p:cNvGraphicFramePr>
              <a:graphicFrameLocks noChangeAspect="1"/>
            </p:cNvGraphicFramePr>
            <p:nvPr/>
          </p:nvGraphicFramePr>
          <p:xfrm>
            <a:off x="2079" y="3389"/>
            <a:ext cx="1279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422" name="Equation" r:id="rId4" imgW="812447" imgH="241195" progId="Equation.3">
                    <p:embed/>
                  </p:oleObj>
                </mc:Choice>
                <mc:Fallback>
                  <p:oleObj name="Equation" r:id="rId4" imgW="81244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9" y="3389"/>
                          <a:ext cx="1279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TCP/Reno Dynamics</a:t>
            </a: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334963" y="1314450"/>
            <a:ext cx="8077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603250" y="4757738"/>
          <a:ext cx="38195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23" name="Equation" r:id="rId6" imgW="1485255" imgH="545863" progId="Equation.3">
                  <p:embed/>
                </p:oleObj>
              </mc:Choice>
              <mc:Fallback>
                <p:oleObj name="Equation" r:id="rId6" imgW="1485255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757738"/>
                        <a:ext cx="381952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14"/>
          <p:cNvGraphicFramePr>
            <a:graphicFrameLocks noChangeAspect="1"/>
          </p:cNvGraphicFramePr>
          <p:nvPr/>
        </p:nvGraphicFramePr>
        <p:xfrm>
          <a:off x="5130800" y="254000"/>
          <a:ext cx="38782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24" name="Equation" r:id="rId8" imgW="1218671" imgH="241195" progId="Equation.3">
                  <p:embed/>
                </p:oleObj>
              </mc:Choice>
              <mc:Fallback>
                <p:oleObj name="Equation" r:id="rId8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54000"/>
                        <a:ext cx="3878263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787900" y="4995863"/>
          <a:ext cx="37560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25" name="Equation" r:id="rId10" imgW="1459866" imgH="444307" progId="Equation.3">
                  <p:embed/>
                </p:oleObj>
              </mc:Choice>
              <mc:Fallback>
                <p:oleObj name="Equation" r:id="rId10" imgW="14598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995863"/>
                        <a:ext cx="37560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0528" y="2309746"/>
                <a:ext cx="2715743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i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box>
                      <m:boxPr>
                        <m:ctrlPr>
                          <a:rPr lang="mr-IN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US" b="0" i="1" baseline="3000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  <m:r>
                              <a:rPr lang="en-US" b="0" i="1" baseline="3000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28" y="2309746"/>
                <a:ext cx="2715743" cy="414472"/>
              </a:xfrm>
              <a:prstGeom prst="rect">
                <a:avLst/>
              </a:prstGeom>
              <a:blipFill rotWithShape="0">
                <a:blip r:embed="rId12"/>
                <a:stretch>
                  <a:fillRect l="-3812" t="-123529" r="-6054" b="-14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5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13414" y="2013226"/>
            <a:ext cx="2671762" cy="2398713"/>
            <a:chOff x="3049697" y="1994009"/>
            <a:chExt cx="2671762" cy="2399206"/>
          </a:xfrm>
        </p:grpSpPr>
        <p:sp>
          <p:nvSpPr>
            <p:cNvPr id="107529" name="Rectangle 3"/>
            <p:cNvSpPr>
              <a:spLocks noChangeArrowheads="1"/>
            </p:cNvSpPr>
            <p:nvPr/>
          </p:nvSpPr>
          <p:spPr bwMode="auto">
            <a:xfrm>
              <a:off x="3049697" y="1994009"/>
              <a:ext cx="2671762" cy="4619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530" name="Line 4"/>
            <p:cNvSpPr>
              <a:spLocks noChangeShapeType="1"/>
            </p:cNvSpPr>
            <p:nvPr/>
          </p:nvSpPr>
          <p:spPr bwMode="auto">
            <a:xfrm flipV="1">
              <a:off x="4209393" y="2475186"/>
              <a:ext cx="567559" cy="1308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7531" name="Object 6"/>
            <p:cNvGraphicFramePr>
              <a:graphicFrameLocks noChangeAspect="1"/>
            </p:cNvGraphicFramePr>
            <p:nvPr/>
          </p:nvGraphicFramePr>
          <p:xfrm>
            <a:off x="3212334" y="3791553"/>
            <a:ext cx="2030413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446" name="Equation" r:id="rId4" imgW="812447" imgH="241195" progId="Equation.3">
                    <p:embed/>
                  </p:oleObj>
                </mc:Choice>
                <mc:Fallback>
                  <p:oleObj name="Equation" r:id="rId4" imgW="81244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334" y="3791553"/>
                          <a:ext cx="2030413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TCP/Vegas Dynamics</a:t>
            </a:r>
          </a:p>
        </p:txBody>
      </p:sp>
      <p:sp>
        <p:nvSpPr>
          <p:cNvPr id="107524" name="Rectangle 7"/>
          <p:cNvSpPr>
            <a:spLocks noChangeArrowheads="1"/>
          </p:cNvSpPr>
          <p:nvPr/>
        </p:nvSpPr>
        <p:spPr bwMode="auto">
          <a:xfrm>
            <a:off x="334963" y="1314450"/>
            <a:ext cx="8077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825500" y="5160963"/>
          <a:ext cx="23844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47" name="Equation" r:id="rId6" imgW="926698" imgH="253890" progId="Equation.3">
                  <p:embed/>
                </p:oleObj>
              </mc:Choice>
              <mc:Fallback>
                <p:oleObj name="Equation" r:id="rId6" imgW="92669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160963"/>
                        <a:ext cx="238442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9" name="Object 4"/>
          <p:cNvGraphicFramePr>
            <a:graphicFrameLocks noChangeAspect="1"/>
          </p:cNvGraphicFramePr>
          <p:nvPr/>
        </p:nvGraphicFramePr>
        <p:xfrm>
          <a:off x="3897313" y="5203825"/>
          <a:ext cx="36226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48" name="Equation" r:id="rId8" imgW="1409088" imgH="253890" progId="Equation.3">
                  <p:embed/>
                </p:oleObj>
              </mc:Choice>
              <mc:Fallback>
                <p:oleObj name="Equation" r:id="rId8" imgW="140908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5203825"/>
                        <a:ext cx="36226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14"/>
          <p:cNvGraphicFramePr>
            <a:graphicFrameLocks noChangeAspect="1"/>
          </p:cNvGraphicFramePr>
          <p:nvPr/>
        </p:nvGraphicFramePr>
        <p:xfrm>
          <a:off x="5226050" y="222250"/>
          <a:ext cx="38782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49" name="Equation" r:id="rId10" imgW="1218671" imgH="241195" progId="Equation.3">
                  <p:embed/>
                </p:oleObj>
              </mc:Choice>
              <mc:Fallback>
                <p:oleObj name="Equation" r:id="rId10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222250"/>
                        <a:ext cx="3878263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36304" y="1993900"/>
                <a:ext cx="4053738" cy="494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𝑅𝑇𝑇</m:t>
                        </m:r>
                      </m:den>
                    </m:f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𝑅𝑇𝑇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RTTmin</m:t>
                    </m:r>
                  </m:oMath>
                </a14:m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04" y="1993900"/>
                <a:ext cx="4053738" cy="494238"/>
              </a:xfrm>
              <a:prstGeom prst="rect">
                <a:avLst/>
              </a:prstGeom>
              <a:blipFill rotWithShape="0">
                <a:blip r:embed="rId12"/>
                <a:stretch>
                  <a:fillRect t="-9877" r="-3609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95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  <a:defRPr/>
            </a:pPr>
            <a:r>
              <a:rPr lang="en-US" sz="2800" i="1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overview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13EC911E-8FDF-B744-86ED-0706AFB94BB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04800" y="2286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3600" u="sng">
                <a:solidFill>
                  <a:srgbClr val="3333CC"/>
                </a:solidFill>
                <a:ea typeface=""/>
              </a:rPr>
              <a:t>Network Layer</a:t>
            </a:r>
            <a:endParaRPr lang="en-US" altLang="en-US" sz="4800" u="sng">
              <a:solidFill>
                <a:srgbClr val="3333CC"/>
              </a:solidFill>
              <a:ea typeface=""/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338138" y="1471613"/>
            <a:ext cx="4281487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Transport packet from source to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dest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.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Network layer in </a:t>
            </a:r>
            <a:r>
              <a:rPr lang="en-US" altLang="en-US" i="1" dirty="0">
                <a:solidFill>
                  <a:srgbClr val="000000"/>
                </a:solidFill>
                <a:ea typeface=""/>
              </a:rPr>
              <a:t>every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 host, router</a:t>
            </a:r>
          </a:p>
          <a:p>
            <a:pPr>
              <a:spcBef>
                <a:spcPct val="7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B</a:t>
            </a:r>
            <a:r>
              <a:rPr lang="en-US" altLang="en-US" dirty="0">
                <a:solidFill>
                  <a:srgbClr val="FF0000"/>
                </a:solidFill>
                <a:ea typeface=""/>
              </a:rPr>
              <a:t>asic functions:</a:t>
            </a:r>
            <a:endParaRPr lang="en-US" altLang="en-US" dirty="0">
              <a:solidFill>
                <a:srgbClr val="000000"/>
              </a:solidFill>
              <a:ea typeface=""/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inter-networking (e.g., fragmentation/assembly)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Ø"/>
            </a:pPr>
            <a:r>
              <a:rPr lang="en-US" altLang="zh-CN" dirty="0">
                <a:solidFill>
                  <a:schemeClr val="accent6"/>
                </a:solidFill>
                <a:ea typeface="宋体" charset="-122"/>
              </a:rPr>
              <a:t>routing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 (determine 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route(s) taken by packets of a flow), and </a:t>
            </a:r>
            <a:r>
              <a:rPr lang="en-US" altLang="en-US" dirty="0">
                <a:solidFill>
                  <a:schemeClr val="accent6"/>
                </a:solidFill>
                <a:ea typeface=""/>
              </a:rPr>
              <a:t>forwarding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 (move the packets along the route(s))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19625" y="1792288"/>
          <a:ext cx="38798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23" name="Photo Editor Photo" r:id="rId4" imgW="7628571" imgH="7992591" progId="MSPhotoEd.3">
                  <p:embed/>
                </p:oleObj>
              </mc:Choice>
              <mc:Fallback>
                <p:oleObj name="Photo Editor Photo" r:id="rId4" imgW="7628571" imgH="79925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1792288"/>
                        <a:ext cx="387985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12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16396</TotalTime>
  <Words>1931</Words>
  <Application>Microsoft Macintosh PowerPoint</Application>
  <PresentationFormat>On-screen Show (4:3)</PresentationFormat>
  <Paragraphs>605</Paragraphs>
  <Slides>33</Slides>
  <Notes>33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ＭＳ Ｐゴシック</vt:lpstr>
      <vt:lpstr>PMingLiU</vt:lpstr>
      <vt:lpstr>宋体</vt:lpstr>
      <vt:lpstr>ZapfDingbats</vt:lpstr>
      <vt:lpstr>Arial</vt:lpstr>
      <vt:lpstr>Cambria Math</vt:lpstr>
      <vt:lpstr>Comic Sans MS</vt:lpstr>
      <vt:lpstr>Courier New</vt:lpstr>
      <vt:lpstr>Symbol</vt:lpstr>
      <vt:lpstr>Tahoma</vt:lpstr>
      <vt:lpstr>Times New Roman</vt:lpstr>
      <vt:lpstr>Wingdings</vt:lpstr>
      <vt:lpstr>Default Design</vt:lpstr>
      <vt:lpstr>5_Default Design</vt:lpstr>
      <vt:lpstr>3_Default Design</vt:lpstr>
      <vt:lpstr>4_Default Design</vt:lpstr>
      <vt:lpstr>8_Default Design</vt:lpstr>
      <vt:lpstr>1_Default Design</vt:lpstr>
      <vt:lpstr>Equation</vt:lpstr>
      <vt:lpstr>Photo Editor Photo</vt:lpstr>
      <vt:lpstr>Network Layer: Overview; Distance Vector Protocols</vt:lpstr>
      <vt:lpstr>PowerPoint Presentation</vt:lpstr>
      <vt:lpstr>Recap: BW Allocation Framework</vt:lpstr>
      <vt:lpstr>Recap: Derive Objective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Internet Network Layer</vt:lpstr>
      <vt:lpstr>Our Focus: Global Routing System</vt:lpstr>
      <vt:lpstr>Global Routing Divide and Conquer:  Routing with Autonomous Systems</vt:lpstr>
      <vt:lpstr>PowerPoint Presentation</vt:lpstr>
      <vt:lpstr>Network Layer: Complexity Factors/Objectives</vt:lpstr>
      <vt:lpstr>Network Layer Quality of Service</vt:lpstr>
      <vt:lpstr>Routing Design Space</vt:lpstr>
      <vt:lpstr>Routing Design Space: User-based, Multipath, Adaptive</vt:lpstr>
      <vt:lpstr>User Optimal, Multipath, Adaptive</vt:lpstr>
      <vt:lpstr>PowerPoint Presentation</vt:lpstr>
      <vt:lpstr>PowerPoint Presentation</vt:lpstr>
      <vt:lpstr>PowerPoint Presentation</vt:lpstr>
      <vt:lpstr>PowerPoint Presentation</vt:lpstr>
      <vt:lpstr>Assigning Link Weight: Dynamic Link Costs</vt:lpstr>
      <vt:lpstr>Example: Cisco Proprietary Recommendation on  Link Cost</vt:lpstr>
      <vt:lpstr>Example: EIGRP Link Cost</vt:lpstr>
      <vt:lpstr>PowerPoint Presentation</vt:lpstr>
      <vt:lpstr>Distance Vector Routing</vt:lpstr>
      <vt:lpstr>Distance Vector Routing: Basic Idea</vt:lpstr>
      <vt:lpstr>PowerPoint Presentation</vt:lpstr>
      <vt:lpstr>Synchronous Bellman-Ford (SBF)</vt:lpstr>
      <vt:lpstr>PowerPoint Presentation</vt:lpstr>
      <vt:lpstr>SBF/∞</vt:lpstr>
      <vt:lpstr>Example</vt:lpstr>
    </vt:vector>
  </TitlesOfParts>
  <Manager/>
  <Company>Yale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Overview</dc:title>
  <dc:subject/>
  <dc:creator>Yang Richard Yang</dc:creator>
  <cp:keywords/>
  <dc:description/>
  <cp:lastModifiedBy>Microsoft Office User</cp:lastModifiedBy>
  <cp:revision>501</cp:revision>
  <cp:lastPrinted>2017-12-04T18:25:17Z</cp:lastPrinted>
  <dcterms:created xsi:type="dcterms:W3CDTF">1999-10-08T19:08:27Z</dcterms:created>
  <dcterms:modified xsi:type="dcterms:W3CDTF">2025-11-18T07:16:32Z</dcterms:modified>
  <cp:category/>
</cp:coreProperties>
</file>