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6602" r:id="rId2"/>
    <p:sldMasterId id="2147486735" r:id="rId3"/>
  </p:sldMasterIdLst>
  <p:notesMasterIdLst>
    <p:notesMasterId r:id="rId50"/>
  </p:notesMasterIdLst>
  <p:handoutMasterIdLst>
    <p:handoutMasterId r:id="rId51"/>
  </p:handoutMasterIdLst>
  <p:sldIdLst>
    <p:sldId id="659" r:id="rId4"/>
    <p:sldId id="997" r:id="rId5"/>
    <p:sldId id="955" r:id="rId6"/>
    <p:sldId id="1018" r:id="rId7"/>
    <p:sldId id="738" r:id="rId8"/>
    <p:sldId id="823" r:id="rId9"/>
    <p:sldId id="1154" r:id="rId10"/>
    <p:sldId id="1000" r:id="rId11"/>
    <p:sldId id="830" r:id="rId12"/>
    <p:sldId id="831" r:id="rId13"/>
    <p:sldId id="832" r:id="rId14"/>
    <p:sldId id="833" r:id="rId15"/>
    <p:sldId id="834" r:id="rId16"/>
    <p:sldId id="1001" r:id="rId17"/>
    <p:sldId id="836" r:id="rId18"/>
    <p:sldId id="981" r:id="rId19"/>
    <p:sldId id="991" r:id="rId20"/>
    <p:sldId id="1134" r:id="rId21"/>
    <p:sldId id="1152" r:id="rId22"/>
    <p:sldId id="1153" r:id="rId23"/>
    <p:sldId id="994" r:id="rId24"/>
    <p:sldId id="1141" r:id="rId25"/>
    <p:sldId id="996" r:id="rId26"/>
    <p:sldId id="1142" r:id="rId27"/>
    <p:sldId id="1143" r:id="rId28"/>
    <p:sldId id="1144" r:id="rId29"/>
    <p:sldId id="1145" r:id="rId30"/>
    <p:sldId id="1132" r:id="rId31"/>
    <p:sldId id="840" r:id="rId32"/>
    <p:sldId id="841" r:id="rId33"/>
    <p:sldId id="842" r:id="rId34"/>
    <p:sldId id="843" r:id="rId35"/>
    <p:sldId id="844" r:id="rId36"/>
    <p:sldId id="845" r:id="rId37"/>
    <p:sldId id="846" r:id="rId38"/>
    <p:sldId id="847" r:id="rId39"/>
    <p:sldId id="848" r:id="rId40"/>
    <p:sldId id="849" r:id="rId41"/>
    <p:sldId id="850" r:id="rId42"/>
    <p:sldId id="856" r:id="rId43"/>
    <p:sldId id="1133" r:id="rId44"/>
    <p:sldId id="857" r:id="rId45"/>
    <p:sldId id="858" r:id="rId46"/>
    <p:sldId id="860" r:id="rId47"/>
    <p:sldId id="859" r:id="rId48"/>
    <p:sldId id="861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FF99CC"/>
    <a:srgbClr val="CCFFFF"/>
    <a:srgbClr val="FF0000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2"/>
    <p:restoredTop sz="93835"/>
  </p:normalViewPr>
  <p:slideViewPr>
    <p:cSldViewPr snapToGrid="0">
      <p:cViewPr varScale="1">
        <p:scale>
          <a:sx n="103" d="100"/>
          <a:sy n="103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9" d="100"/>
        <a:sy n="169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B772FFF-56AC-6848-BA9A-1781F1C59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7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9521AF4-B8E3-2845-8E78-2606D55F2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63561C-AB04-144F-B059-39AAB3E9A95A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10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1AB725B9-912F-DB49-95A3-7C521A836201}" type="slidenum">
              <a:rPr lang="en-US" altLang="en-US" sz="120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Choose</a:t>
            </a:r>
          </a:p>
        </p:txBody>
      </p:sp>
    </p:spTree>
    <p:extLst>
      <p:ext uri="{BB962C8B-B14F-4D97-AF65-F5344CB8AC3E}">
        <p14:creationId xmlns:p14="http://schemas.microsoft.com/office/powerpoint/2010/main" val="152322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D74D330-5AF2-304B-B9CD-01A5C01A62BB}" type="slidenum">
              <a:rPr lang="en-US" altLang="en-US" sz="1200">
                <a:solidFill>
                  <a:srgbClr val="000000"/>
                </a:solidFill>
              </a:rPr>
              <a:pPr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Choose</a:t>
            </a:r>
          </a:p>
        </p:txBody>
      </p:sp>
    </p:spTree>
    <p:extLst>
      <p:ext uri="{BB962C8B-B14F-4D97-AF65-F5344CB8AC3E}">
        <p14:creationId xmlns:p14="http://schemas.microsoft.com/office/powerpoint/2010/main" val="19621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1C3EEA78-3C32-CA42-8FC9-6BBBB806F436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Choose</a:t>
            </a:r>
          </a:p>
        </p:txBody>
      </p:sp>
    </p:spTree>
    <p:extLst>
      <p:ext uri="{BB962C8B-B14F-4D97-AF65-F5344CB8AC3E}">
        <p14:creationId xmlns:p14="http://schemas.microsoft.com/office/powerpoint/2010/main" val="112964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79F607F8-00C4-9649-A977-A02C17711393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14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34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A88D298-CA86-404F-9D7D-2B3C9AC07548}" type="slidenum">
              <a:rPr lang="en-US" altLang="en-US" sz="1300">
                <a:solidFill>
                  <a:srgbClr val="000000"/>
                </a:solidFill>
              </a:rPr>
              <a:pPr/>
              <a:t>15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95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/wiki/Arrow%27s_impossibility_theorem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21AF4-B8E3-2845-8E78-2606D55F22D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700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/wiki/Arrow%27s_impossibility_theorem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21AF4-B8E3-2845-8E78-2606D55F22D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883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/wiki/Arrow%27s_impossibility_theorem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21AF4-B8E3-2845-8E78-2606D55F22D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049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24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91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409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5562EA9-BD83-7942-A15A-902DAF8E2D53}" type="slidenum">
              <a:rPr lang="en-US" altLang="en-US" sz="1300">
                <a:solidFill>
                  <a:srgbClr val="000000"/>
                </a:solidFill>
              </a:rPr>
              <a:pPr/>
              <a:t>25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314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5562EA9-BD83-7942-A15A-902DAF8E2D53}" type="slidenum">
              <a:rPr lang="en-US" altLang="en-US" sz="1300">
                <a:solidFill>
                  <a:srgbClr val="000000"/>
                </a:solidFill>
              </a:rPr>
              <a:pPr/>
              <a:t>26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076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910E0C4D-2373-424C-BE55-95D831C832EF}" type="slidenum">
              <a:rPr lang="en-US" altLang="en-US" sz="1300">
                <a:solidFill>
                  <a:srgbClr val="000000"/>
                </a:solidFill>
              </a:rPr>
              <a:pPr/>
              <a:t>27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430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28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3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CD8D21B-8FBD-4645-9CC0-54D212D54233}" type="slidenum">
              <a:rPr lang="en-US" altLang="en-US" sz="1300">
                <a:solidFill>
                  <a:srgbClr val="000000"/>
                </a:solidFill>
              </a:rPr>
              <a:pPr/>
              <a:t>29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111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BEC9C63-0BF7-D943-BAE9-89535DE2A030}" type="slidenum">
              <a:rPr lang="en-US" altLang="en-US" sz="1300">
                <a:solidFill>
                  <a:srgbClr val="000000"/>
                </a:solidFill>
              </a:rPr>
              <a:pPr/>
              <a:t>30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603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57AFB54-7A2A-CA40-9A6C-3D0282974D80}" type="slidenum">
              <a:rPr lang="en-US" altLang="en-US" sz="1300">
                <a:solidFill>
                  <a:srgbClr val="000000"/>
                </a:solidFill>
              </a:rPr>
              <a:pPr/>
              <a:t>31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01891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234CA9E1-3B08-1042-B678-BE0BB7E5A0C7}" type="slidenum">
              <a:rPr lang="en-US" altLang="en-US" sz="1300">
                <a:solidFill>
                  <a:srgbClr val="000000"/>
                </a:solidFill>
              </a:rPr>
              <a:pPr/>
              <a:t>32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724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6AB7750-F30D-4D4D-B232-332F6E3859C7}" type="slidenum">
              <a:rPr lang="en-US" altLang="en-US" sz="1300">
                <a:latin typeface="Times New Roman" charset="0"/>
              </a:rPr>
              <a:pPr/>
              <a:t>33</a:t>
            </a:fld>
            <a:endParaRPr lang="en-US" alt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410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742DD70-6FF2-1645-8143-788361199989}" type="slidenum">
              <a:rPr lang="en-US" altLang="en-US" sz="1300">
                <a:solidFill>
                  <a:srgbClr val="000000"/>
                </a:solidFill>
              </a:rPr>
              <a:pPr/>
              <a:t>34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If PC, then PC all the way to destination</a:t>
            </a:r>
          </a:p>
          <a:p>
            <a:r>
              <a:rPr lang="en-US" altLang="en-US" dirty="0">
                <a:latin typeface="Times New Roman" charset="0"/>
                <a:ea typeface="ＭＳ Ｐゴシック" charset="-128"/>
              </a:rPr>
              <a:t>If CP/PP, all preceding is CP</a:t>
            </a:r>
          </a:p>
        </p:txBody>
      </p:sp>
    </p:spTree>
    <p:extLst>
      <p:ext uri="{BB962C8B-B14F-4D97-AF65-F5344CB8AC3E}">
        <p14:creationId xmlns:p14="http://schemas.microsoft.com/office/powerpoint/2010/main" val="50066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C34FB14C-9556-284B-95AC-9D8CCB98219A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0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0BC17EFA-960B-FF4F-9AAD-5034A8D7EB97}" type="slidenum">
              <a:rPr lang="en-US" altLang="en-US" sz="1300">
                <a:solidFill>
                  <a:srgbClr val="000000"/>
                </a:solidFill>
              </a:rPr>
              <a:pPr/>
              <a:t>35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If PC, then PC all the way to destination</a:t>
            </a:r>
          </a:p>
          <a:p>
            <a:r>
              <a:rPr lang="en-US" altLang="en-US">
                <a:latin typeface="Times New Roman" charset="0"/>
                <a:ea typeface="ＭＳ Ｐゴシック" charset="-128"/>
              </a:rPr>
              <a:t>If CP/PP, all preceding is CP</a:t>
            </a:r>
          </a:p>
        </p:txBody>
      </p:sp>
    </p:spTree>
    <p:extLst>
      <p:ext uri="{BB962C8B-B14F-4D97-AF65-F5344CB8AC3E}">
        <p14:creationId xmlns:p14="http://schemas.microsoft.com/office/powerpoint/2010/main" val="2405752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1ACD30E7-D377-E64E-9883-01187E0AFC6D}" type="slidenum">
              <a:rPr lang="en-US" altLang="en-US" sz="1300">
                <a:solidFill>
                  <a:srgbClr val="000000"/>
                </a:solidFill>
              </a:rPr>
              <a:pPr/>
              <a:t>36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751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8E86C815-5777-E942-975D-E4C12497FBCD}" type="slidenum">
              <a:rPr lang="en-US" altLang="en-US" sz="1300">
                <a:solidFill>
                  <a:srgbClr val="000000"/>
                </a:solidFill>
              </a:rPr>
              <a:pPr/>
              <a:t>37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151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6DF5DC09-143A-B94F-8E9B-C1D87C74E29B}" type="slidenum">
              <a:rPr lang="en-US" altLang="en-US" sz="1300">
                <a:solidFill>
                  <a:srgbClr val="000000"/>
                </a:solidFill>
              </a:rPr>
              <a:pPr/>
              <a:t>38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97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852EAE68-3DA4-B246-B5F0-263C2B82107D}" type="slidenum">
              <a:rPr lang="en-US" altLang="en-US" sz="1300">
                <a:solidFill>
                  <a:srgbClr val="000000"/>
                </a:solidFill>
              </a:rPr>
              <a:pPr/>
              <a:t>39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423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D43D177-3204-C648-B8A5-B94CB99A6CFF}" type="slidenum">
              <a:rPr lang="en-US" altLang="en-US" sz="1200">
                <a:solidFill>
                  <a:srgbClr val="000000"/>
                </a:solidFill>
              </a:rPr>
              <a:pPr/>
              <a:t>40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How to specify hosts in D</a:t>
            </a:r>
          </a:p>
        </p:txBody>
      </p:sp>
    </p:spTree>
    <p:extLst>
      <p:ext uri="{BB962C8B-B14F-4D97-AF65-F5344CB8AC3E}">
        <p14:creationId xmlns:p14="http://schemas.microsoft.com/office/powerpoint/2010/main" val="1741902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41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63339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515EEF4-686F-D242-955C-2021E0F6314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3591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96F2E6A0-C1E1-1F44-8F78-6813EF1C563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4148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CB26D72E-97FC-5C47-A633-FA1545D7913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0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0BE1BFA6-977A-C340-82B7-E15C7C72C7F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804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005B68C0-A6E3-BC48-A933-D3B85B482E0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7150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013DE86-6A5B-414F-B5F9-DE1B5E5A616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Does not have to be 24; some can be, say 22.</a:t>
            </a:r>
          </a:p>
        </p:txBody>
      </p:sp>
    </p:spTree>
    <p:extLst>
      <p:ext uri="{BB962C8B-B14F-4D97-AF65-F5344CB8AC3E}">
        <p14:creationId xmlns:p14="http://schemas.microsoft.com/office/powerpoint/2010/main" val="190138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RIP: 1988 RFC1058 OSFPv2: RFC2328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87906-38C7-2948-8EF2-63BA3985CD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7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CC01255-508C-D045-AED1-F4E0F26B33F7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74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A72E3C55-63C5-324D-8EDB-E7E3C3184F2D}" type="slidenum">
              <a:rPr lang="en-US" altLang="en-US" sz="1300">
                <a:solidFill>
                  <a:srgbClr val="000000"/>
                </a:solidFill>
              </a:rPr>
              <a:pPr/>
              <a:t>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17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217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C9B698E-0551-E346-B6B2-BAD7218310BB}" type="slidenum">
              <a:rPr lang="en-US" altLang="en-US" sz="1300">
                <a:solidFill>
                  <a:srgbClr val="000000"/>
                </a:solidFill>
              </a:rPr>
              <a:pPr/>
              <a:t>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67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5477-570A-574E-BFD8-3C04BAEC8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6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88E1-3493-094B-BBE0-33571CF5A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52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19300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05500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6EF2-2073-9B4C-969F-2FC55B7D8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5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0F64-89EF-7A42-892D-484BAB9524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92EE-3409-4449-A1A9-21803391433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413" y="990600"/>
            <a:ext cx="4351337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0600"/>
            <a:ext cx="4352925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7268-F349-8842-B2C6-E5D994E4AE3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BDCD-C9B5-0945-AF7F-3E94AA7ADA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4BDA-7C03-0348-A74F-EE75429B138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A099-68A2-044B-9162-510493F6B0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1906-1694-444C-9BC0-9D3A13E9E15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64D8F-4295-8242-A77D-B1CA32EE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3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2A15-B8E4-7E4F-8BA5-A4DAD47772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EECA-1C83-6C45-83D6-4D079D0FAF5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76200"/>
            <a:ext cx="221297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413" y="76200"/>
            <a:ext cx="6491287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40D7-3C71-1742-AEFB-F5B5412C9B0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8588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4A1E-3510-F44F-BED8-FBEFB14C509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A1101-3B89-2B43-90D7-C4A0513ED8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2D49E-1E31-4048-B438-B7275D106F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41EAE-8B6A-9E47-9641-B6869C65A7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DA67-4185-AE44-8FA3-7DC5655137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328E6-E6C9-AF47-9D23-D68D93803F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057FF-E529-CB42-B598-BCFAE87965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A5C9-A8EF-A349-ADE4-D1809ABD3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64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C2F51-A38B-A44D-9E69-2739398A7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A95C4-6146-F24C-BB5F-C2903501EB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C1CAE-4BE1-B14A-9718-F9C1FFB4C4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C169F-09AF-6A42-B6A9-DB9C75DA7B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012950" cy="6227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86450" cy="6227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F9FA-EF77-A64B-BBF3-AB6C602511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9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7C4A-3D24-BF4E-AD68-38F839912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6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8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189E-5B48-B544-9DD9-12B6B151D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7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ADCF-D9B3-9242-B607-A3B2552A0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1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A836-715B-104F-9C69-7C89C2B7A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448425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92074A-70EF-DC48-9B97-1DF5E326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1244600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3" r:id="rId1"/>
    <p:sldLayoutId id="2147486454" r:id="rId2"/>
    <p:sldLayoutId id="2147486455" r:id="rId3"/>
    <p:sldLayoutId id="2147486517" r:id="rId4"/>
    <p:sldLayoutId id="2147486456" r:id="rId5"/>
    <p:sldLayoutId id="2147486518" r:id="rId6"/>
    <p:sldLayoutId id="2147486457" r:id="rId7"/>
    <p:sldLayoutId id="2147486458" r:id="rId8"/>
    <p:sldLayoutId id="2147486459" r:id="rId9"/>
    <p:sldLayoutId id="2147486460" r:id="rId10"/>
    <p:sldLayoutId id="21474864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804863"/>
          </a:xfrm>
          <a:prstGeom prst="rect">
            <a:avLst/>
          </a:prstGeom>
          <a:solidFill>
            <a:srgbClr val="0F4D92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874" y="85614"/>
            <a:ext cx="856246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12700" dir="27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990600"/>
            <a:ext cx="8856662" cy="533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149" name="Straight Connector 6"/>
          <p:cNvCxnSpPr>
            <a:cxnSpLocks noChangeShapeType="1"/>
          </p:cNvCxnSpPr>
          <p:nvPr/>
        </p:nvCxnSpPr>
        <p:spPr bwMode="auto">
          <a:xfrm flipV="1">
            <a:off x="0" y="6583363"/>
            <a:ext cx="9144000" cy="17462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159625" y="6549672"/>
            <a:ext cx="1905000" cy="3048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8174B04-4DAE-EB42-9616-9AE45265018B}" type="slidenum">
              <a:rPr lang="en-US" baseline="-2500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 baseline="-25000">
              <a:solidFill>
                <a:srgbClr val="EEECE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4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3" r:id="rId1"/>
    <p:sldLayoutId id="2147486604" r:id="rId2"/>
    <p:sldLayoutId id="2147486605" r:id="rId3"/>
    <p:sldLayoutId id="2147486606" r:id="rId4"/>
    <p:sldLayoutId id="2147486607" r:id="rId5"/>
    <p:sldLayoutId id="2147486608" r:id="rId6"/>
    <p:sldLayoutId id="2147486609" r:id="rId7"/>
    <p:sldLayoutId id="2147486610" r:id="rId8"/>
    <p:sldLayoutId id="2147486611" r:id="rId9"/>
    <p:sldLayoutId id="2147486612" r:id="rId10"/>
    <p:sldLayoutId id="2147486613" r:id="rId11"/>
    <p:sldLayoutId id="214748661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F3F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3F3F3"/>
          </a:solidFill>
          <a:latin typeface="Georgia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E7BB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686868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51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565900"/>
            <a:ext cx="425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DB0C4F42-14FE-D843-B94B-A03DFB48A9A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0181" name="Rectangle 7"/>
          <p:cNvSpPr>
            <a:spLocks noChangeArrowheads="1"/>
          </p:cNvSpPr>
          <p:nvPr userDrawn="1"/>
        </p:nvSpPr>
        <p:spPr bwMode="auto">
          <a:xfrm>
            <a:off x="0" y="1160463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6" r:id="rId1"/>
    <p:sldLayoutId id="2147486737" r:id="rId2"/>
    <p:sldLayoutId id="2147486738" r:id="rId3"/>
    <p:sldLayoutId id="2147486739" r:id="rId4"/>
    <p:sldLayoutId id="2147486740" r:id="rId5"/>
    <p:sldLayoutId id="2147486741" r:id="rId6"/>
    <p:sldLayoutId id="2147486742" r:id="rId7"/>
    <p:sldLayoutId id="2147486743" r:id="rId8"/>
    <p:sldLayoutId id="2147486744" r:id="rId9"/>
    <p:sldLayoutId id="2147486745" r:id="rId10"/>
    <p:sldLayoutId id="21474867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3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20542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Network Layer: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>Global Internet Routing (Interdomain, BGP); DHCP; Forwarding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5C19EE-5057-3741-9888-07E4FA37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kern="0" dirty="0">
                <a:ea typeface="ＭＳ Ｐゴシック" charset="-128"/>
              </a:rPr>
              <a:t>Qiao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>
                <a:ea typeface="ＭＳ Ｐゴシック" charset="-128"/>
              </a:rPr>
              <a:t>Xiang,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 err="1">
                <a:ea typeface="ＭＳ Ｐゴシック" charset="-128"/>
              </a:rPr>
              <a:t>Congming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>
                <a:ea typeface="ＭＳ Ｐゴシック" charset="-128"/>
              </a:rPr>
              <a:t>Gao,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b="1" kern="0" dirty="0">
                <a:ea typeface="ＭＳ Ｐゴシック" charset="-128"/>
              </a:rPr>
              <a:t>Qiang</a:t>
            </a:r>
            <a:r>
              <a:rPr lang="zh-CN" altLang="en-US" sz="2400" b="1" kern="0" dirty="0">
                <a:ea typeface="ＭＳ Ｐゴシック" charset="-128"/>
              </a:rPr>
              <a:t> </a:t>
            </a:r>
            <a:r>
              <a:rPr lang="en-US" altLang="zh-CN" sz="2400" b="1" kern="0" dirty="0">
                <a:ea typeface="ＭＳ Ｐゴシック" charset="-128"/>
              </a:rPr>
              <a:t>Su</a:t>
            </a:r>
            <a:endParaRPr lang="en-US" altLang="x-none" sz="2400" b="1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https://sngr</a:t>
            </a:r>
            <a:r>
              <a:rPr lang="en-US" altLang="zh-CN" dirty="0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/index.shtml</a:t>
            </a:r>
          </a:p>
          <a:p>
            <a:endParaRPr lang="en-US" altLang="x-none" sz="2400" kern="0" dirty="0">
              <a:ea typeface="ＭＳ Ｐゴシック" charset="-128"/>
            </a:endParaRPr>
          </a:p>
          <a:p>
            <a:r>
              <a:rPr lang="en-US" altLang="zh-CN" sz="2400" kern="0" dirty="0">
                <a:ea typeface="ＭＳ Ｐゴシック" charset="-128"/>
              </a:rPr>
              <a:t>11</a:t>
            </a:r>
            <a:r>
              <a:rPr lang="en-US" altLang="x-none" sz="2400" kern="0" dirty="0">
                <a:ea typeface="ＭＳ Ｐゴシック" charset="-128"/>
              </a:rPr>
              <a:t>/</a:t>
            </a:r>
            <a:r>
              <a:rPr lang="en-US" altLang="x-none" sz="2400" kern="0" dirty="0">
                <a:ea typeface="宋体" charset="-122"/>
              </a:rPr>
              <a:t>27</a:t>
            </a:r>
            <a:r>
              <a:rPr lang="en-US" altLang="x-none" sz="2400" kern="0" dirty="0">
                <a:ea typeface="ＭＳ Ｐゴシック" charset="-128"/>
              </a:rPr>
              <a:t>/20</a:t>
            </a:r>
            <a:r>
              <a:rPr lang="en-US" altLang="zh-CN" sz="2400" kern="0" dirty="0">
                <a:ea typeface="ＭＳ Ｐゴシック" charset="-128"/>
              </a:rPr>
              <a:t>24</a:t>
            </a:r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6988B-B288-4248-AFBA-06EC93B58183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1F7D362-0CD5-3B4E-8FF1-20C143508D6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0" name="Freeform 3"/>
          <p:cNvSpPr>
            <a:spLocks/>
          </p:cNvSpPr>
          <p:nvPr/>
        </p:nvSpPr>
        <p:spPr bwMode="auto">
          <a:xfrm>
            <a:off x="157163" y="869950"/>
            <a:ext cx="5535612" cy="6242050"/>
          </a:xfrm>
          <a:custGeom>
            <a:avLst/>
            <a:gdLst>
              <a:gd name="T0" fmla="*/ 2147483647 w 3487"/>
              <a:gd name="T1" fmla="*/ 2147483647 h 3932"/>
              <a:gd name="T2" fmla="*/ 2147483647 w 3487"/>
              <a:gd name="T3" fmla="*/ 2147483647 h 3932"/>
              <a:gd name="T4" fmla="*/ 2147483647 w 3487"/>
              <a:gd name="T5" fmla="*/ 2147483647 h 3932"/>
              <a:gd name="T6" fmla="*/ 2147483647 w 3487"/>
              <a:gd name="T7" fmla="*/ 2147483647 h 3932"/>
              <a:gd name="T8" fmla="*/ 2147483647 w 3487"/>
              <a:gd name="T9" fmla="*/ 2147483647 h 3932"/>
              <a:gd name="T10" fmla="*/ 2147483647 w 3487"/>
              <a:gd name="T11" fmla="*/ 2147483647 h 3932"/>
              <a:gd name="T12" fmla="*/ 2147483647 w 3487"/>
              <a:gd name="T13" fmla="*/ 2147483647 h 3932"/>
              <a:gd name="T14" fmla="*/ 2147483647 w 3487"/>
              <a:gd name="T15" fmla="*/ 2147483647 h 3932"/>
              <a:gd name="T16" fmla="*/ 2147483647 w 3487"/>
              <a:gd name="T17" fmla="*/ 2147483647 h 3932"/>
              <a:gd name="T18" fmla="*/ 2147483647 w 3487"/>
              <a:gd name="T19" fmla="*/ 2147483647 h 3932"/>
              <a:gd name="T20" fmla="*/ 2147483647 w 3487"/>
              <a:gd name="T21" fmla="*/ 2147483647 h 39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87"/>
              <a:gd name="T34" fmla="*/ 0 h 3932"/>
              <a:gd name="T35" fmla="*/ 3487 w 3487"/>
              <a:gd name="T36" fmla="*/ 3932 h 39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87" h="3932">
                <a:moveTo>
                  <a:pt x="1695" y="122"/>
                </a:moveTo>
                <a:cubicBezTo>
                  <a:pt x="1399" y="199"/>
                  <a:pt x="701" y="197"/>
                  <a:pt x="449" y="557"/>
                </a:cubicBezTo>
                <a:cubicBezTo>
                  <a:pt x="197" y="917"/>
                  <a:pt x="250" y="1815"/>
                  <a:pt x="184" y="2285"/>
                </a:cubicBezTo>
                <a:cubicBezTo>
                  <a:pt x="118" y="2755"/>
                  <a:pt x="0" y="3144"/>
                  <a:pt x="52" y="3380"/>
                </a:cubicBezTo>
                <a:cubicBezTo>
                  <a:pt x="104" y="3616"/>
                  <a:pt x="221" y="3646"/>
                  <a:pt x="496" y="3701"/>
                </a:cubicBezTo>
                <a:cubicBezTo>
                  <a:pt x="771" y="3756"/>
                  <a:pt x="1242" y="3711"/>
                  <a:pt x="1705" y="3711"/>
                </a:cubicBezTo>
                <a:cubicBezTo>
                  <a:pt x="2168" y="3711"/>
                  <a:pt x="3057" y="3932"/>
                  <a:pt x="3272" y="3701"/>
                </a:cubicBezTo>
                <a:cubicBezTo>
                  <a:pt x="3487" y="3470"/>
                  <a:pt x="3097" y="2826"/>
                  <a:pt x="2998" y="2323"/>
                </a:cubicBezTo>
                <a:cubicBezTo>
                  <a:pt x="2899" y="1820"/>
                  <a:pt x="2806" y="1052"/>
                  <a:pt x="2677" y="680"/>
                </a:cubicBezTo>
                <a:cubicBezTo>
                  <a:pt x="2548" y="308"/>
                  <a:pt x="2389" y="188"/>
                  <a:pt x="2224" y="94"/>
                </a:cubicBezTo>
                <a:cubicBezTo>
                  <a:pt x="2059" y="0"/>
                  <a:pt x="1991" y="45"/>
                  <a:pt x="1695" y="122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9331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024813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BGP Example (1)</a:t>
            </a:r>
          </a:p>
        </p:txBody>
      </p:sp>
      <p:sp>
        <p:nvSpPr>
          <p:cNvPr id="99332" name="Freeform 5"/>
          <p:cNvSpPr>
            <a:spLocks/>
          </p:cNvSpPr>
          <p:nvPr/>
        </p:nvSpPr>
        <p:spPr bwMode="auto">
          <a:xfrm rot="5265760">
            <a:off x="2153444" y="1146969"/>
            <a:ext cx="1612900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9333" name="Object 2"/>
          <p:cNvGraphicFramePr>
            <a:graphicFrameLocks noChangeAspect="1"/>
          </p:cNvGraphicFramePr>
          <p:nvPr/>
        </p:nvGraphicFramePr>
        <p:xfrm>
          <a:off x="3232150" y="15367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5367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4" name="Line 7"/>
          <p:cNvSpPr>
            <a:spLocks noChangeShapeType="1"/>
          </p:cNvSpPr>
          <p:nvPr/>
        </p:nvSpPr>
        <p:spPr bwMode="auto">
          <a:xfrm flipH="1">
            <a:off x="2068513" y="2162175"/>
            <a:ext cx="1500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Line 8"/>
          <p:cNvSpPr>
            <a:spLocks noChangeShapeType="1"/>
          </p:cNvSpPr>
          <p:nvPr/>
        </p:nvSpPr>
        <p:spPr bwMode="auto">
          <a:xfrm flipH="1" flipV="1">
            <a:off x="3570288" y="1987550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 flipH="1">
            <a:off x="2070100" y="1933575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9337" name="Object 3"/>
          <p:cNvGraphicFramePr>
            <a:graphicFrameLocks noChangeAspect="1"/>
          </p:cNvGraphicFramePr>
          <p:nvPr/>
        </p:nvGraphicFramePr>
        <p:xfrm>
          <a:off x="2622550" y="14319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4319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4"/>
          <p:cNvGraphicFramePr>
            <a:graphicFrameLocks noChangeAspect="1"/>
          </p:cNvGraphicFramePr>
          <p:nvPr/>
        </p:nvGraphicFramePr>
        <p:xfrm>
          <a:off x="1993900" y="15652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5652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9" name="Line 12"/>
          <p:cNvSpPr>
            <a:spLocks noChangeShapeType="1"/>
          </p:cNvSpPr>
          <p:nvPr/>
        </p:nvSpPr>
        <p:spPr bwMode="auto">
          <a:xfrm flipH="1">
            <a:off x="2698750" y="2171700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Rectangle 13"/>
          <p:cNvSpPr>
            <a:spLocks noChangeArrowheads="1"/>
          </p:cNvSpPr>
          <p:nvPr/>
        </p:nvSpPr>
        <p:spPr bwMode="auto">
          <a:xfrm>
            <a:off x="2571750" y="2638425"/>
            <a:ext cx="309563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9341" name="Freeform 14"/>
          <p:cNvSpPr>
            <a:spLocks/>
          </p:cNvSpPr>
          <p:nvPr/>
        </p:nvSpPr>
        <p:spPr bwMode="auto">
          <a:xfrm>
            <a:off x="465138" y="5149850"/>
            <a:ext cx="1539875" cy="1490663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42" name="Group 15"/>
          <p:cNvGrpSpPr>
            <a:grpSpLocks/>
          </p:cNvGrpSpPr>
          <p:nvPr/>
        </p:nvGrpSpPr>
        <p:grpSpPr bwMode="auto">
          <a:xfrm>
            <a:off x="901700" y="4860925"/>
            <a:ext cx="711200" cy="381000"/>
            <a:chOff x="3600" y="219"/>
            <a:chExt cx="360" cy="175"/>
          </a:xfrm>
        </p:grpSpPr>
        <p:sp>
          <p:nvSpPr>
            <p:cNvPr id="99593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594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95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96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9597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99598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9603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04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05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599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9600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01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02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9343" name="Line 29"/>
          <p:cNvSpPr>
            <a:spLocks noChangeShapeType="1"/>
          </p:cNvSpPr>
          <p:nvPr/>
        </p:nvSpPr>
        <p:spPr bwMode="auto">
          <a:xfrm flipH="1">
            <a:off x="1220788" y="525303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30"/>
          <p:cNvSpPr>
            <a:spLocks noChangeShapeType="1"/>
          </p:cNvSpPr>
          <p:nvPr/>
        </p:nvSpPr>
        <p:spPr bwMode="auto">
          <a:xfrm flipH="1" flipV="1">
            <a:off x="701675" y="595788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31"/>
          <p:cNvSpPr>
            <a:spLocks noChangeShapeType="1"/>
          </p:cNvSpPr>
          <p:nvPr/>
        </p:nvSpPr>
        <p:spPr bwMode="auto">
          <a:xfrm flipH="1" flipV="1">
            <a:off x="712788" y="597376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Line 32"/>
          <p:cNvSpPr>
            <a:spLocks noChangeShapeType="1"/>
          </p:cNvSpPr>
          <p:nvPr/>
        </p:nvSpPr>
        <p:spPr bwMode="auto">
          <a:xfrm flipH="1" flipV="1">
            <a:off x="1708150" y="59594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9347" name="Object 5"/>
          <p:cNvGraphicFramePr>
            <a:graphicFrameLocks noChangeAspect="1"/>
          </p:cNvGraphicFramePr>
          <p:nvPr/>
        </p:nvGraphicFramePr>
        <p:xfrm>
          <a:off x="1255713" y="60610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60610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8" name="Object 6"/>
          <p:cNvGraphicFramePr>
            <a:graphicFrameLocks noChangeAspect="1"/>
          </p:cNvGraphicFramePr>
          <p:nvPr/>
        </p:nvGraphicFramePr>
        <p:xfrm>
          <a:off x="608013" y="6075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6075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9" name="Rectangle 35"/>
          <p:cNvSpPr>
            <a:spLocks noChangeArrowheads="1"/>
          </p:cNvSpPr>
          <p:nvPr/>
        </p:nvSpPr>
        <p:spPr bwMode="auto">
          <a:xfrm>
            <a:off x="1162050" y="5353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9350" name="Freeform 36"/>
          <p:cNvSpPr>
            <a:spLocks/>
          </p:cNvSpPr>
          <p:nvPr/>
        </p:nvSpPr>
        <p:spPr bwMode="auto">
          <a:xfrm>
            <a:off x="3494088" y="5168900"/>
            <a:ext cx="1539875" cy="1490663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51" name="Group 37"/>
          <p:cNvGrpSpPr>
            <a:grpSpLocks/>
          </p:cNvGrpSpPr>
          <p:nvPr/>
        </p:nvGrpSpPr>
        <p:grpSpPr bwMode="auto">
          <a:xfrm>
            <a:off x="3930650" y="4879975"/>
            <a:ext cx="711200" cy="381000"/>
            <a:chOff x="3600" y="219"/>
            <a:chExt cx="360" cy="175"/>
          </a:xfrm>
        </p:grpSpPr>
        <p:sp>
          <p:nvSpPr>
            <p:cNvPr id="99580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581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82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583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9584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99585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9590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91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92" name="Line 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586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9587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88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89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9352" name="Line 51"/>
          <p:cNvSpPr>
            <a:spLocks noChangeShapeType="1"/>
          </p:cNvSpPr>
          <p:nvPr/>
        </p:nvSpPr>
        <p:spPr bwMode="auto">
          <a:xfrm flipH="1">
            <a:off x="4249738" y="527208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Line 52"/>
          <p:cNvSpPr>
            <a:spLocks noChangeShapeType="1"/>
          </p:cNvSpPr>
          <p:nvPr/>
        </p:nvSpPr>
        <p:spPr bwMode="auto">
          <a:xfrm flipH="1" flipV="1">
            <a:off x="3730625" y="597693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4" name="Line 53"/>
          <p:cNvSpPr>
            <a:spLocks noChangeShapeType="1"/>
          </p:cNvSpPr>
          <p:nvPr/>
        </p:nvSpPr>
        <p:spPr bwMode="auto">
          <a:xfrm flipH="1" flipV="1">
            <a:off x="3741738" y="599281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5" name="Line 54"/>
          <p:cNvSpPr>
            <a:spLocks noChangeShapeType="1"/>
          </p:cNvSpPr>
          <p:nvPr/>
        </p:nvSpPr>
        <p:spPr bwMode="auto">
          <a:xfrm flipH="1" flipV="1">
            <a:off x="4737100" y="597852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9356" name="Object 7"/>
          <p:cNvGraphicFramePr>
            <a:graphicFrameLocks noChangeAspect="1"/>
          </p:cNvGraphicFramePr>
          <p:nvPr/>
        </p:nvGraphicFramePr>
        <p:xfrm>
          <a:off x="4284663" y="60801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0801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7" name="Object 8"/>
          <p:cNvGraphicFramePr>
            <a:graphicFrameLocks noChangeAspect="1"/>
          </p:cNvGraphicFramePr>
          <p:nvPr/>
        </p:nvGraphicFramePr>
        <p:xfrm>
          <a:off x="3636963" y="60944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307079" imgH="1083682" progId="MS_ClipArt_Gallery.2">
                  <p:embed/>
                </p:oleObj>
              </mc:Choice>
              <mc:Fallback>
                <p:oleObj name="Clip" r:id="rId10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60944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8" name="Rectangle 57"/>
          <p:cNvSpPr>
            <a:spLocks noChangeArrowheads="1"/>
          </p:cNvSpPr>
          <p:nvPr/>
        </p:nvSpPr>
        <p:spPr bwMode="auto">
          <a:xfrm>
            <a:off x="4191000" y="537210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9359" name="Line 72"/>
          <p:cNvSpPr>
            <a:spLocks noChangeShapeType="1"/>
          </p:cNvSpPr>
          <p:nvPr/>
        </p:nvSpPr>
        <p:spPr bwMode="auto">
          <a:xfrm flipH="1" flipV="1">
            <a:off x="2951163" y="1892300"/>
            <a:ext cx="3175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Rectangle 73"/>
          <p:cNvSpPr>
            <a:spLocks noChangeArrowheads="1"/>
          </p:cNvSpPr>
          <p:nvPr/>
        </p:nvSpPr>
        <p:spPr bwMode="auto">
          <a:xfrm>
            <a:off x="2895600" y="1928813"/>
            <a:ext cx="109538" cy="1952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9361" name="Line 74"/>
          <p:cNvSpPr>
            <a:spLocks noChangeShapeType="1"/>
          </p:cNvSpPr>
          <p:nvPr/>
        </p:nvSpPr>
        <p:spPr bwMode="auto">
          <a:xfrm flipV="1">
            <a:off x="1433513" y="3348038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2" name="Line 75"/>
          <p:cNvSpPr>
            <a:spLocks noChangeShapeType="1"/>
          </p:cNvSpPr>
          <p:nvPr/>
        </p:nvSpPr>
        <p:spPr bwMode="auto">
          <a:xfrm flipH="1" flipV="1">
            <a:off x="2947988" y="3328988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3" name="Line 76"/>
          <p:cNvSpPr>
            <a:spLocks noChangeShapeType="1"/>
          </p:cNvSpPr>
          <p:nvPr/>
        </p:nvSpPr>
        <p:spPr bwMode="auto">
          <a:xfrm flipH="1" flipV="1">
            <a:off x="1624013" y="5091113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64" name="Group 231"/>
          <p:cNvGrpSpPr>
            <a:grpSpLocks/>
          </p:cNvGrpSpPr>
          <p:nvPr/>
        </p:nvGrpSpPr>
        <p:grpSpPr bwMode="auto">
          <a:xfrm>
            <a:off x="4922838" y="1130300"/>
            <a:ext cx="2743200" cy="2603500"/>
            <a:chOff x="2497" y="49"/>
            <a:chExt cx="1728" cy="1605"/>
          </a:xfrm>
        </p:grpSpPr>
        <p:sp>
          <p:nvSpPr>
            <p:cNvPr id="99513" name="Freeform 114"/>
            <p:cNvSpPr>
              <a:spLocks/>
            </p:cNvSpPr>
            <p:nvPr/>
          </p:nvSpPr>
          <p:spPr bwMode="auto">
            <a:xfrm>
              <a:off x="2653" y="49"/>
              <a:ext cx="1572" cy="1605"/>
            </a:xfrm>
            <a:custGeom>
              <a:avLst/>
              <a:gdLst>
                <a:gd name="T0" fmla="*/ 242 w 1572"/>
                <a:gd name="T1" fmla="*/ 4640 h 1275"/>
                <a:gd name="T2" fmla="*/ 198 w 1572"/>
                <a:gd name="T3" fmla="*/ 15108 h 1275"/>
                <a:gd name="T4" fmla="*/ 149 w 1572"/>
                <a:gd name="T5" fmla="*/ 40425 h 1275"/>
                <a:gd name="T6" fmla="*/ 98 w 1572"/>
                <a:gd name="T7" fmla="*/ 92487 h 1275"/>
                <a:gd name="T8" fmla="*/ 62 w 1572"/>
                <a:gd name="T9" fmla="*/ 145343 h 1275"/>
                <a:gd name="T10" fmla="*/ 42 w 1572"/>
                <a:gd name="T11" fmla="*/ 188980 h 1275"/>
                <a:gd name="T12" fmla="*/ 22 w 1572"/>
                <a:gd name="T13" fmla="*/ 258350 h 1275"/>
                <a:gd name="T14" fmla="*/ 3 w 1572"/>
                <a:gd name="T15" fmla="*/ 363167 h 1275"/>
                <a:gd name="T16" fmla="*/ 0 w 1572"/>
                <a:gd name="T17" fmla="*/ 421615 h 1275"/>
                <a:gd name="T18" fmla="*/ 3 w 1572"/>
                <a:gd name="T19" fmla="*/ 488014 h 1275"/>
                <a:gd name="T20" fmla="*/ 22 w 1572"/>
                <a:gd name="T21" fmla="*/ 564706 h 1275"/>
                <a:gd name="T22" fmla="*/ 55 w 1572"/>
                <a:gd name="T23" fmla="*/ 630395 h 1275"/>
                <a:gd name="T24" fmla="*/ 99 w 1572"/>
                <a:gd name="T25" fmla="*/ 683228 h 1275"/>
                <a:gd name="T26" fmla="*/ 162 w 1572"/>
                <a:gd name="T27" fmla="*/ 721556 h 1275"/>
                <a:gd name="T28" fmla="*/ 235 w 1572"/>
                <a:gd name="T29" fmla="*/ 746416 h 1275"/>
                <a:gd name="T30" fmla="*/ 298 w 1572"/>
                <a:gd name="T31" fmla="*/ 758586 h 1275"/>
                <a:gd name="T32" fmla="*/ 334 w 1572"/>
                <a:gd name="T33" fmla="*/ 756846 h 1275"/>
                <a:gd name="T34" fmla="*/ 390 w 1572"/>
                <a:gd name="T35" fmla="*/ 741915 h 1275"/>
                <a:gd name="T36" fmla="*/ 463 w 1572"/>
                <a:gd name="T37" fmla="*/ 720724 h 1275"/>
                <a:gd name="T38" fmla="*/ 506 w 1572"/>
                <a:gd name="T39" fmla="*/ 714124 h 1275"/>
                <a:gd name="T40" fmla="*/ 540 w 1572"/>
                <a:gd name="T41" fmla="*/ 714901 h 1275"/>
                <a:gd name="T42" fmla="*/ 596 w 1572"/>
                <a:gd name="T43" fmla="*/ 731789 h 1275"/>
                <a:gd name="T44" fmla="*/ 660 w 1572"/>
                <a:gd name="T45" fmla="*/ 756846 h 1275"/>
                <a:gd name="T46" fmla="*/ 743 w 1572"/>
                <a:gd name="T47" fmla="*/ 776476 h 1275"/>
                <a:gd name="T48" fmla="*/ 853 w 1572"/>
                <a:gd name="T49" fmla="*/ 790362 h 1275"/>
                <a:gd name="T50" fmla="*/ 982 w 1572"/>
                <a:gd name="T51" fmla="*/ 801216 h 1275"/>
                <a:gd name="T52" fmla="*/ 1088 w 1572"/>
                <a:gd name="T53" fmla="*/ 800789 h 1275"/>
                <a:gd name="T54" fmla="*/ 1152 w 1572"/>
                <a:gd name="T55" fmla="*/ 792388 h 1275"/>
                <a:gd name="T56" fmla="*/ 1254 w 1572"/>
                <a:gd name="T57" fmla="*/ 775031 h 1275"/>
                <a:gd name="T58" fmla="*/ 1409 w 1572"/>
                <a:gd name="T59" fmla="*/ 733999 h 1275"/>
                <a:gd name="T60" fmla="*/ 1476 w 1572"/>
                <a:gd name="T61" fmla="*/ 707374 h 1275"/>
                <a:gd name="T62" fmla="*/ 1529 w 1572"/>
                <a:gd name="T63" fmla="*/ 677008 h 1275"/>
                <a:gd name="T64" fmla="*/ 1562 w 1572"/>
                <a:gd name="T65" fmla="*/ 644846 h 1275"/>
                <a:gd name="T66" fmla="*/ 1572 w 1572"/>
                <a:gd name="T67" fmla="*/ 603382 h 1275"/>
                <a:gd name="T68" fmla="*/ 1562 w 1572"/>
                <a:gd name="T69" fmla="*/ 556985 h 1275"/>
                <a:gd name="T70" fmla="*/ 1530 w 1572"/>
                <a:gd name="T71" fmla="*/ 487055 h 1275"/>
                <a:gd name="T72" fmla="*/ 1484 w 1572"/>
                <a:gd name="T73" fmla="*/ 397231 h 1275"/>
                <a:gd name="T74" fmla="*/ 1467 w 1572"/>
                <a:gd name="T75" fmla="*/ 353293 h 1275"/>
                <a:gd name="T76" fmla="*/ 1464 w 1572"/>
                <a:gd name="T77" fmla="*/ 313107 h 1275"/>
                <a:gd name="T78" fmla="*/ 1479 w 1572"/>
                <a:gd name="T79" fmla="*/ 239983 h 1275"/>
                <a:gd name="T80" fmla="*/ 1484 w 1572"/>
                <a:gd name="T81" fmla="*/ 195452 h 1275"/>
                <a:gd name="T82" fmla="*/ 1477 w 1572"/>
                <a:gd name="T83" fmla="*/ 163642 h 1275"/>
                <a:gd name="T84" fmla="*/ 1450 w 1572"/>
                <a:gd name="T85" fmla="*/ 136900 h 1275"/>
                <a:gd name="T86" fmla="*/ 1396 w 1572"/>
                <a:gd name="T87" fmla="*/ 118376 h 1275"/>
                <a:gd name="T88" fmla="*/ 1318 w 1572"/>
                <a:gd name="T89" fmla="*/ 108752 h 1275"/>
                <a:gd name="T90" fmla="*/ 1221 w 1572"/>
                <a:gd name="T91" fmla="*/ 104486 h 1275"/>
                <a:gd name="T92" fmla="*/ 1071 w 1572"/>
                <a:gd name="T93" fmla="*/ 102884 h 1275"/>
                <a:gd name="T94" fmla="*/ 899 w 1572"/>
                <a:gd name="T95" fmla="*/ 100318 h 1275"/>
                <a:gd name="T96" fmla="*/ 805 w 1572"/>
                <a:gd name="T97" fmla="*/ 92487 h 1275"/>
                <a:gd name="T98" fmla="*/ 713 w 1572"/>
                <a:gd name="T99" fmla="*/ 77161 h 1275"/>
                <a:gd name="T100" fmla="*/ 530 w 1572"/>
                <a:gd name="T101" fmla="*/ 36832 h 1275"/>
                <a:gd name="T102" fmla="*/ 411 w 1572"/>
                <a:gd name="T103" fmla="*/ 12002 h 1275"/>
                <a:gd name="T104" fmla="*/ 337 w 1572"/>
                <a:gd name="T105" fmla="*/ 1941 h 1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2"/>
                <a:gd name="T160" fmla="*/ 0 h 1275"/>
                <a:gd name="T161" fmla="*/ 1572 w 1572"/>
                <a:gd name="T162" fmla="*/ 1275 h 1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2" h="1275">
                  <a:moveTo>
                    <a:pt x="285" y="0"/>
                  </a:moveTo>
                  <a:lnTo>
                    <a:pt x="274" y="1"/>
                  </a:lnTo>
                  <a:lnTo>
                    <a:pt x="262" y="3"/>
                  </a:lnTo>
                  <a:lnTo>
                    <a:pt x="252" y="4"/>
                  </a:lnTo>
                  <a:lnTo>
                    <a:pt x="242" y="7"/>
                  </a:lnTo>
                  <a:lnTo>
                    <a:pt x="232" y="10"/>
                  </a:lnTo>
                  <a:lnTo>
                    <a:pt x="222" y="13"/>
                  </a:lnTo>
                  <a:lnTo>
                    <a:pt x="214" y="16"/>
                  </a:lnTo>
                  <a:lnTo>
                    <a:pt x="205" y="20"/>
                  </a:lnTo>
                  <a:lnTo>
                    <a:pt x="198" y="24"/>
                  </a:lnTo>
                  <a:lnTo>
                    <a:pt x="189" y="29"/>
                  </a:lnTo>
                  <a:lnTo>
                    <a:pt x="182" y="34"/>
                  </a:lnTo>
                  <a:lnTo>
                    <a:pt x="175" y="40"/>
                  </a:lnTo>
                  <a:lnTo>
                    <a:pt x="161" y="51"/>
                  </a:lnTo>
                  <a:lnTo>
                    <a:pt x="149" y="64"/>
                  </a:lnTo>
                  <a:lnTo>
                    <a:pt x="138" y="79"/>
                  </a:lnTo>
                  <a:lnTo>
                    <a:pt x="126" y="94"/>
                  </a:lnTo>
                  <a:lnTo>
                    <a:pt x="116" y="111"/>
                  </a:lnTo>
                  <a:lnTo>
                    <a:pt x="106" y="129"/>
                  </a:lnTo>
                  <a:lnTo>
                    <a:pt x="98" y="147"/>
                  </a:lnTo>
                  <a:lnTo>
                    <a:pt x="88" y="167"/>
                  </a:lnTo>
                  <a:lnTo>
                    <a:pt x="79" y="187"/>
                  </a:lnTo>
                  <a:lnTo>
                    <a:pt x="70" y="208"/>
                  </a:lnTo>
                  <a:lnTo>
                    <a:pt x="66" y="220"/>
                  </a:lnTo>
                  <a:lnTo>
                    <a:pt x="62" y="231"/>
                  </a:lnTo>
                  <a:lnTo>
                    <a:pt x="58" y="244"/>
                  </a:lnTo>
                  <a:lnTo>
                    <a:pt x="53" y="257"/>
                  </a:lnTo>
                  <a:lnTo>
                    <a:pt x="49" y="271"/>
                  </a:lnTo>
                  <a:lnTo>
                    <a:pt x="46" y="284"/>
                  </a:lnTo>
                  <a:lnTo>
                    <a:pt x="42" y="300"/>
                  </a:lnTo>
                  <a:lnTo>
                    <a:pt x="39" y="314"/>
                  </a:lnTo>
                  <a:lnTo>
                    <a:pt x="36" y="330"/>
                  </a:lnTo>
                  <a:lnTo>
                    <a:pt x="33" y="346"/>
                  </a:lnTo>
                  <a:lnTo>
                    <a:pt x="26" y="377"/>
                  </a:lnTo>
                  <a:lnTo>
                    <a:pt x="22" y="410"/>
                  </a:lnTo>
                  <a:lnTo>
                    <a:pt x="16" y="443"/>
                  </a:lnTo>
                  <a:lnTo>
                    <a:pt x="13" y="477"/>
                  </a:lnTo>
                  <a:lnTo>
                    <a:pt x="9" y="511"/>
                  </a:lnTo>
                  <a:lnTo>
                    <a:pt x="6" y="544"/>
                  </a:lnTo>
                  <a:lnTo>
                    <a:pt x="3" y="577"/>
                  </a:lnTo>
                  <a:lnTo>
                    <a:pt x="2" y="610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55"/>
                  </a:lnTo>
                  <a:lnTo>
                    <a:pt x="0" y="670"/>
                  </a:lnTo>
                  <a:lnTo>
                    <a:pt x="0" y="684"/>
                  </a:lnTo>
                  <a:lnTo>
                    <a:pt x="0" y="697"/>
                  </a:lnTo>
                  <a:lnTo>
                    <a:pt x="0" y="722"/>
                  </a:lnTo>
                  <a:lnTo>
                    <a:pt x="2" y="750"/>
                  </a:lnTo>
                  <a:lnTo>
                    <a:pt x="3" y="775"/>
                  </a:lnTo>
                  <a:lnTo>
                    <a:pt x="6" y="799"/>
                  </a:lnTo>
                  <a:lnTo>
                    <a:pt x="9" y="825"/>
                  </a:lnTo>
                  <a:lnTo>
                    <a:pt x="13" y="849"/>
                  </a:lnTo>
                  <a:lnTo>
                    <a:pt x="18" y="874"/>
                  </a:lnTo>
                  <a:lnTo>
                    <a:pt x="22" y="897"/>
                  </a:lnTo>
                  <a:lnTo>
                    <a:pt x="28" y="919"/>
                  </a:lnTo>
                  <a:lnTo>
                    <a:pt x="33" y="941"/>
                  </a:lnTo>
                  <a:lnTo>
                    <a:pt x="40" y="962"/>
                  </a:lnTo>
                  <a:lnTo>
                    <a:pt x="46" y="982"/>
                  </a:lnTo>
                  <a:lnTo>
                    <a:pt x="55" y="1002"/>
                  </a:lnTo>
                  <a:lnTo>
                    <a:pt x="62" y="1021"/>
                  </a:lnTo>
                  <a:lnTo>
                    <a:pt x="70" y="1038"/>
                  </a:lnTo>
                  <a:lnTo>
                    <a:pt x="79" y="1054"/>
                  </a:lnTo>
                  <a:lnTo>
                    <a:pt x="89" y="1069"/>
                  </a:lnTo>
                  <a:lnTo>
                    <a:pt x="99" y="1085"/>
                  </a:lnTo>
                  <a:lnTo>
                    <a:pt x="111" y="1098"/>
                  </a:lnTo>
                  <a:lnTo>
                    <a:pt x="123" y="1112"/>
                  </a:lnTo>
                  <a:lnTo>
                    <a:pt x="135" y="1124"/>
                  </a:lnTo>
                  <a:lnTo>
                    <a:pt x="149" y="1135"/>
                  </a:lnTo>
                  <a:lnTo>
                    <a:pt x="162" y="1146"/>
                  </a:lnTo>
                  <a:lnTo>
                    <a:pt x="176" y="1156"/>
                  </a:lnTo>
                  <a:lnTo>
                    <a:pt x="191" y="1165"/>
                  </a:lnTo>
                  <a:lnTo>
                    <a:pt x="205" y="1174"/>
                  </a:lnTo>
                  <a:lnTo>
                    <a:pt x="219" y="1181"/>
                  </a:lnTo>
                  <a:lnTo>
                    <a:pt x="235" y="1186"/>
                  </a:lnTo>
                  <a:lnTo>
                    <a:pt x="249" y="1192"/>
                  </a:lnTo>
                  <a:lnTo>
                    <a:pt x="264" y="1196"/>
                  </a:lnTo>
                  <a:lnTo>
                    <a:pt x="278" y="1201"/>
                  </a:lnTo>
                  <a:lnTo>
                    <a:pt x="292" y="1203"/>
                  </a:lnTo>
                  <a:lnTo>
                    <a:pt x="298" y="1205"/>
                  </a:lnTo>
                  <a:lnTo>
                    <a:pt x="305" y="1205"/>
                  </a:lnTo>
                  <a:lnTo>
                    <a:pt x="312" y="1205"/>
                  </a:lnTo>
                  <a:lnTo>
                    <a:pt x="319" y="1203"/>
                  </a:lnTo>
                  <a:lnTo>
                    <a:pt x="327" y="1203"/>
                  </a:lnTo>
                  <a:lnTo>
                    <a:pt x="334" y="1202"/>
                  </a:lnTo>
                  <a:lnTo>
                    <a:pt x="340" y="1199"/>
                  </a:lnTo>
                  <a:lnTo>
                    <a:pt x="347" y="1198"/>
                  </a:lnTo>
                  <a:lnTo>
                    <a:pt x="361" y="1192"/>
                  </a:lnTo>
                  <a:lnTo>
                    <a:pt x="375" y="1186"/>
                  </a:lnTo>
                  <a:lnTo>
                    <a:pt x="390" y="1179"/>
                  </a:lnTo>
                  <a:lnTo>
                    <a:pt x="404" y="1172"/>
                  </a:lnTo>
                  <a:lnTo>
                    <a:pt x="420" y="1165"/>
                  </a:lnTo>
                  <a:lnTo>
                    <a:pt x="434" y="1158"/>
                  </a:lnTo>
                  <a:lnTo>
                    <a:pt x="448" y="1151"/>
                  </a:lnTo>
                  <a:lnTo>
                    <a:pt x="463" y="1145"/>
                  </a:lnTo>
                  <a:lnTo>
                    <a:pt x="477" y="1139"/>
                  </a:lnTo>
                  <a:lnTo>
                    <a:pt x="484" y="1138"/>
                  </a:lnTo>
                  <a:lnTo>
                    <a:pt x="491" y="1136"/>
                  </a:lnTo>
                  <a:lnTo>
                    <a:pt x="498" y="1135"/>
                  </a:lnTo>
                  <a:lnTo>
                    <a:pt x="506" y="1134"/>
                  </a:lnTo>
                  <a:lnTo>
                    <a:pt x="513" y="1134"/>
                  </a:lnTo>
                  <a:lnTo>
                    <a:pt x="520" y="1134"/>
                  </a:lnTo>
                  <a:lnTo>
                    <a:pt x="527" y="1135"/>
                  </a:lnTo>
                  <a:lnTo>
                    <a:pt x="533" y="1135"/>
                  </a:lnTo>
                  <a:lnTo>
                    <a:pt x="540" y="1136"/>
                  </a:lnTo>
                  <a:lnTo>
                    <a:pt x="546" y="1139"/>
                  </a:lnTo>
                  <a:lnTo>
                    <a:pt x="559" y="1144"/>
                  </a:lnTo>
                  <a:lnTo>
                    <a:pt x="571" y="1148"/>
                  </a:lnTo>
                  <a:lnTo>
                    <a:pt x="584" y="1155"/>
                  </a:lnTo>
                  <a:lnTo>
                    <a:pt x="596" y="1162"/>
                  </a:lnTo>
                  <a:lnTo>
                    <a:pt x="609" y="1169"/>
                  </a:lnTo>
                  <a:lnTo>
                    <a:pt x="620" y="1178"/>
                  </a:lnTo>
                  <a:lnTo>
                    <a:pt x="633" y="1186"/>
                  </a:lnTo>
                  <a:lnTo>
                    <a:pt x="646" y="1193"/>
                  </a:lnTo>
                  <a:lnTo>
                    <a:pt x="660" y="1202"/>
                  </a:lnTo>
                  <a:lnTo>
                    <a:pt x="674" y="1209"/>
                  </a:lnTo>
                  <a:lnTo>
                    <a:pt x="690" y="1216"/>
                  </a:lnTo>
                  <a:lnTo>
                    <a:pt x="707" y="1223"/>
                  </a:lnTo>
                  <a:lnTo>
                    <a:pt x="725" y="1229"/>
                  </a:lnTo>
                  <a:lnTo>
                    <a:pt x="743" y="1233"/>
                  </a:lnTo>
                  <a:lnTo>
                    <a:pt x="763" y="1238"/>
                  </a:lnTo>
                  <a:lnTo>
                    <a:pt x="785" y="1242"/>
                  </a:lnTo>
                  <a:lnTo>
                    <a:pt x="806" y="1246"/>
                  </a:lnTo>
                  <a:lnTo>
                    <a:pt x="829" y="1252"/>
                  </a:lnTo>
                  <a:lnTo>
                    <a:pt x="853" y="1256"/>
                  </a:lnTo>
                  <a:lnTo>
                    <a:pt x="878" y="1261"/>
                  </a:lnTo>
                  <a:lnTo>
                    <a:pt x="903" y="1265"/>
                  </a:lnTo>
                  <a:lnTo>
                    <a:pt x="929" y="1269"/>
                  </a:lnTo>
                  <a:lnTo>
                    <a:pt x="955" y="1272"/>
                  </a:lnTo>
                  <a:lnTo>
                    <a:pt x="982" y="1273"/>
                  </a:lnTo>
                  <a:lnTo>
                    <a:pt x="1008" y="1275"/>
                  </a:lnTo>
                  <a:lnTo>
                    <a:pt x="1035" y="1275"/>
                  </a:lnTo>
                  <a:lnTo>
                    <a:pt x="1061" y="1275"/>
                  </a:lnTo>
                  <a:lnTo>
                    <a:pt x="1075" y="1273"/>
                  </a:lnTo>
                  <a:lnTo>
                    <a:pt x="1088" y="1272"/>
                  </a:lnTo>
                  <a:lnTo>
                    <a:pt x="1101" y="1271"/>
                  </a:lnTo>
                  <a:lnTo>
                    <a:pt x="1114" y="1268"/>
                  </a:lnTo>
                  <a:lnTo>
                    <a:pt x="1127" y="1266"/>
                  </a:lnTo>
                  <a:lnTo>
                    <a:pt x="1140" y="1263"/>
                  </a:lnTo>
                  <a:lnTo>
                    <a:pt x="1152" y="1259"/>
                  </a:lnTo>
                  <a:lnTo>
                    <a:pt x="1165" y="1256"/>
                  </a:lnTo>
                  <a:lnTo>
                    <a:pt x="1180" y="1252"/>
                  </a:lnTo>
                  <a:lnTo>
                    <a:pt x="1194" y="1249"/>
                  </a:lnTo>
                  <a:lnTo>
                    <a:pt x="1224" y="1239"/>
                  </a:lnTo>
                  <a:lnTo>
                    <a:pt x="1254" y="1231"/>
                  </a:lnTo>
                  <a:lnTo>
                    <a:pt x="1286" y="1219"/>
                  </a:lnTo>
                  <a:lnTo>
                    <a:pt x="1317" y="1208"/>
                  </a:lnTo>
                  <a:lnTo>
                    <a:pt x="1349" y="1195"/>
                  </a:lnTo>
                  <a:lnTo>
                    <a:pt x="1379" y="1181"/>
                  </a:lnTo>
                  <a:lnTo>
                    <a:pt x="1409" y="1165"/>
                  </a:lnTo>
                  <a:lnTo>
                    <a:pt x="1423" y="1158"/>
                  </a:lnTo>
                  <a:lnTo>
                    <a:pt x="1437" y="1149"/>
                  </a:lnTo>
                  <a:lnTo>
                    <a:pt x="1450" y="1142"/>
                  </a:lnTo>
                  <a:lnTo>
                    <a:pt x="1463" y="1134"/>
                  </a:lnTo>
                  <a:lnTo>
                    <a:pt x="1476" y="1124"/>
                  </a:lnTo>
                  <a:lnTo>
                    <a:pt x="1489" y="1115"/>
                  </a:lnTo>
                  <a:lnTo>
                    <a:pt x="1499" y="1106"/>
                  </a:lnTo>
                  <a:lnTo>
                    <a:pt x="1510" y="1096"/>
                  </a:lnTo>
                  <a:lnTo>
                    <a:pt x="1520" y="1086"/>
                  </a:lnTo>
                  <a:lnTo>
                    <a:pt x="1529" y="1076"/>
                  </a:lnTo>
                  <a:lnTo>
                    <a:pt x="1537" y="1066"/>
                  </a:lnTo>
                  <a:lnTo>
                    <a:pt x="1545" y="1056"/>
                  </a:lnTo>
                  <a:lnTo>
                    <a:pt x="1552" y="1045"/>
                  </a:lnTo>
                  <a:lnTo>
                    <a:pt x="1557" y="1035"/>
                  </a:lnTo>
                  <a:lnTo>
                    <a:pt x="1562" y="1024"/>
                  </a:lnTo>
                  <a:lnTo>
                    <a:pt x="1566" y="1011"/>
                  </a:lnTo>
                  <a:lnTo>
                    <a:pt x="1569" y="999"/>
                  </a:lnTo>
                  <a:lnTo>
                    <a:pt x="1570" y="986"/>
                  </a:lnTo>
                  <a:lnTo>
                    <a:pt x="1572" y="972"/>
                  </a:lnTo>
                  <a:lnTo>
                    <a:pt x="1572" y="959"/>
                  </a:lnTo>
                  <a:lnTo>
                    <a:pt x="1570" y="945"/>
                  </a:lnTo>
                  <a:lnTo>
                    <a:pt x="1569" y="931"/>
                  </a:lnTo>
                  <a:lnTo>
                    <a:pt x="1567" y="915"/>
                  </a:lnTo>
                  <a:lnTo>
                    <a:pt x="1565" y="901"/>
                  </a:lnTo>
                  <a:lnTo>
                    <a:pt x="1562" y="885"/>
                  </a:lnTo>
                  <a:lnTo>
                    <a:pt x="1559" y="869"/>
                  </a:lnTo>
                  <a:lnTo>
                    <a:pt x="1555" y="854"/>
                  </a:lnTo>
                  <a:lnTo>
                    <a:pt x="1550" y="838"/>
                  </a:lnTo>
                  <a:lnTo>
                    <a:pt x="1540" y="805"/>
                  </a:lnTo>
                  <a:lnTo>
                    <a:pt x="1530" y="774"/>
                  </a:lnTo>
                  <a:lnTo>
                    <a:pt x="1520" y="741"/>
                  </a:lnTo>
                  <a:lnTo>
                    <a:pt x="1509" y="708"/>
                  </a:lnTo>
                  <a:lnTo>
                    <a:pt x="1499" y="677"/>
                  </a:lnTo>
                  <a:lnTo>
                    <a:pt x="1489" y="647"/>
                  </a:lnTo>
                  <a:lnTo>
                    <a:pt x="1484" y="631"/>
                  </a:lnTo>
                  <a:lnTo>
                    <a:pt x="1480" y="617"/>
                  </a:lnTo>
                  <a:lnTo>
                    <a:pt x="1476" y="602"/>
                  </a:lnTo>
                  <a:lnTo>
                    <a:pt x="1473" y="588"/>
                  </a:lnTo>
                  <a:lnTo>
                    <a:pt x="1470" y="575"/>
                  </a:lnTo>
                  <a:lnTo>
                    <a:pt x="1467" y="561"/>
                  </a:lnTo>
                  <a:lnTo>
                    <a:pt x="1466" y="548"/>
                  </a:lnTo>
                  <a:lnTo>
                    <a:pt x="1464" y="535"/>
                  </a:lnTo>
                  <a:lnTo>
                    <a:pt x="1464" y="523"/>
                  </a:lnTo>
                  <a:lnTo>
                    <a:pt x="1464" y="510"/>
                  </a:lnTo>
                  <a:lnTo>
                    <a:pt x="1464" y="497"/>
                  </a:lnTo>
                  <a:lnTo>
                    <a:pt x="1466" y="484"/>
                  </a:lnTo>
                  <a:lnTo>
                    <a:pt x="1469" y="457"/>
                  </a:lnTo>
                  <a:lnTo>
                    <a:pt x="1472" y="431"/>
                  </a:lnTo>
                  <a:lnTo>
                    <a:pt x="1476" y="405"/>
                  </a:lnTo>
                  <a:lnTo>
                    <a:pt x="1479" y="381"/>
                  </a:lnTo>
                  <a:lnTo>
                    <a:pt x="1482" y="357"/>
                  </a:lnTo>
                  <a:lnTo>
                    <a:pt x="1483" y="346"/>
                  </a:lnTo>
                  <a:lnTo>
                    <a:pt x="1484" y="334"/>
                  </a:lnTo>
                  <a:lnTo>
                    <a:pt x="1484" y="323"/>
                  </a:lnTo>
                  <a:lnTo>
                    <a:pt x="1484" y="311"/>
                  </a:lnTo>
                  <a:lnTo>
                    <a:pt x="1484" y="300"/>
                  </a:lnTo>
                  <a:lnTo>
                    <a:pt x="1483" y="290"/>
                  </a:lnTo>
                  <a:lnTo>
                    <a:pt x="1482" y="280"/>
                  </a:lnTo>
                  <a:lnTo>
                    <a:pt x="1480" y="270"/>
                  </a:lnTo>
                  <a:lnTo>
                    <a:pt x="1477" y="260"/>
                  </a:lnTo>
                  <a:lnTo>
                    <a:pt x="1473" y="251"/>
                  </a:lnTo>
                  <a:lnTo>
                    <a:pt x="1469" y="243"/>
                  </a:lnTo>
                  <a:lnTo>
                    <a:pt x="1463" y="234"/>
                  </a:lnTo>
                  <a:lnTo>
                    <a:pt x="1457" y="226"/>
                  </a:lnTo>
                  <a:lnTo>
                    <a:pt x="1450" y="218"/>
                  </a:lnTo>
                  <a:lnTo>
                    <a:pt x="1442" y="211"/>
                  </a:lnTo>
                  <a:lnTo>
                    <a:pt x="1432" y="204"/>
                  </a:lnTo>
                  <a:lnTo>
                    <a:pt x="1422" y="198"/>
                  </a:lnTo>
                  <a:lnTo>
                    <a:pt x="1409" y="193"/>
                  </a:lnTo>
                  <a:lnTo>
                    <a:pt x="1396" y="188"/>
                  </a:lnTo>
                  <a:lnTo>
                    <a:pt x="1383" y="184"/>
                  </a:lnTo>
                  <a:lnTo>
                    <a:pt x="1367" y="180"/>
                  </a:lnTo>
                  <a:lnTo>
                    <a:pt x="1351" y="177"/>
                  </a:lnTo>
                  <a:lnTo>
                    <a:pt x="1336" y="174"/>
                  </a:lnTo>
                  <a:lnTo>
                    <a:pt x="1318" y="173"/>
                  </a:lnTo>
                  <a:lnTo>
                    <a:pt x="1300" y="170"/>
                  </a:lnTo>
                  <a:lnTo>
                    <a:pt x="1281" y="168"/>
                  </a:lnTo>
                  <a:lnTo>
                    <a:pt x="1261" y="167"/>
                  </a:lnTo>
                  <a:lnTo>
                    <a:pt x="1243" y="167"/>
                  </a:lnTo>
                  <a:lnTo>
                    <a:pt x="1221" y="166"/>
                  </a:lnTo>
                  <a:lnTo>
                    <a:pt x="1201" y="166"/>
                  </a:lnTo>
                  <a:lnTo>
                    <a:pt x="1180" y="166"/>
                  </a:lnTo>
                  <a:lnTo>
                    <a:pt x="1158" y="164"/>
                  </a:lnTo>
                  <a:lnTo>
                    <a:pt x="1115" y="164"/>
                  </a:lnTo>
                  <a:lnTo>
                    <a:pt x="1071" y="164"/>
                  </a:lnTo>
                  <a:lnTo>
                    <a:pt x="1026" y="164"/>
                  </a:lnTo>
                  <a:lnTo>
                    <a:pt x="984" y="164"/>
                  </a:lnTo>
                  <a:lnTo>
                    <a:pt x="941" y="163"/>
                  </a:lnTo>
                  <a:lnTo>
                    <a:pt x="919" y="161"/>
                  </a:lnTo>
                  <a:lnTo>
                    <a:pt x="899" y="160"/>
                  </a:lnTo>
                  <a:lnTo>
                    <a:pt x="879" y="158"/>
                  </a:lnTo>
                  <a:lnTo>
                    <a:pt x="859" y="156"/>
                  </a:lnTo>
                  <a:lnTo>
                    <a:pt x="840" y="154"/>
                  </a:lnTo>
                  <a:lnTo>
                    <a:pt x="822" y="151"/>
                  </a:lnTo>
                  <a:lnTo>
                    <a:pt x="805" y="147"/>
                  </a:lnTo>
                  <a:lnTo>
                    <a:pt x="786" y="143"/>
                  </a:lnTo>
                  <a:lnTo>
                    <a:pt x="767" y="139"/>
                  </a:lnTo>
                  <a:lnTo>
                    <a:pt x="749" y="134"/>
                  </a:lnTo>
                  <a:lnTo>
                    <a:pt x="732" y="129"/>
                  </a:lnTo>
                  <a:lnTo>
                    <a:pt x="713" y="123"/>
                  </a:lnTo>
                  <a:lnTo>
                    <a:pt x="676" y="111"/>
                  </a:lnTo>
                  <a:lnTo>
                    <a:pt x="639" y="99"/>
                  </a:lnTo>
                  <a:lnTo>
                    <a:pt x="601" y="86"/>
                  </a:lnTo>
                  <a:lnTo>
                    <a:pt x="566" y="71"/>
                  </a:lnTo>
                  <a:lnTo>
                    <a:pt x="530" y="59"/>
                  </a:lnTo>
                  <a:lnTo>
                    <a:pt x="494" y="46"/>
                  </a:lnTo>
                  <a:lnTo>
                    <a:pt x="460" y="34"/>
                  </a:lnTo>
                  <a:lnTo>
                    <a:pt x="443" y="29"/>
                  </a:lnTo>
                  <a:lnTo>
                    <a:pt x="427" y="24"/>
                  </a:lnTo>
                  <a:lnTo>
                    <a:pt x="411" y="19"/>
                  </a:lnTo>
                  <a:lnTo>
                    <a:pt x="395" y="14"/>
                  </a:lnTo>
                  <a:lnTo>
                    <a:pt x="380" y="10"/>
                  </a:lnTo>
                  <a:lnTo>
                    <a:pt x="365" y="7"/>
                  </a:lnTo>
                  <a:lnTo>
                    <a:pt x="351" y="4"/>
                  </a:lnTo>
                  <a:lnTo>
                    <a:pt x="337" y="3"/>
                  </a:lnTo>
                  <a:lnTo>
                    <a:pt x="322" y="0"/>
                  </a:lnTo>
                  <a:lnTo>
                    <a:pt x="309" y="0"/>
                  </a:lnTo>
                  <a:lnTo>
                    <a:pt x="297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14" name="Rectangle 115"/>
            <p:cNvSpPr>
              <a:spLocks noChangeArrowheads="1"/>
            </p:cNvSpPr>
            <p:nvPr/>
          </p:nvSpPr>
          <p:spPr bwMode="auto">
            <a:xfrm>
              <a:off x="2497" y="1003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515" name="Rectangle 116"/>
            <p:cNvSpPr>
              <a:spLocks noChangeArrowheads="1"/>
            </p:cNvSpPr>
            <p:nvPr/>
          </p:nvSpPr>
          <p:spPr bwMode="auto">
            <a:xfrm>
              <a:off x="3375" y="699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516" name="Line 117"/>
            <p:cNvSpPr>
              <a:spLocks noChangeShapeType="1"/>
            </p:cNvSpPr>
            <p:nvPr/>
          </p:nvSpPr>
          <p:spPr bwMode="auto">
            <a:xfrm flipV="1">
              <a:off x="3004" y="854"/>
              <a:ext cx="29" cy="23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17" name="Rectangle 118"/>
            <p:cNvSpPr>
              <a:spLocks noChangeArrowheads="1"/>
            </p:cNvSpPr>
            <p:nvPr/>
          </p:nvSpPr>
          <p:spPr bwMode="auto">
            <a:xfrm>
              <a:off x="2881" y="884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518" name="Line 119"/>
            <p:cNvSpPr>
              <a:spLocks noChangeShapeType="1"/>
            </p:cNvSpPr>
            <p:nvPr/>
          </p:nvSpPr>
          <p:spPr bwMode="auto">
            <a:xfrm>
              <a:off x="3179" y="1272"/>
              <a:ext cx="149" cy="8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519" name="Group 124"/>
            <p:cNvGrpSpPr>
              <a:grpSpLocks/>
            </p:cNvGrpSpPr>
            <p:nvPr/>
          </p:nvGrpSpPr>
          <p:grpSpPr bwMode="auto">
            <a:xfrm>
              <a:off x="2732" y="81"/>
              <a:ext cx="685" cy="329"/>
              <a:chOff x="565" y="2634"/>
              <a:chExt cx="685" cy="329"/>
            </a:xfrm>
          </p:grpSpPr>
          <p:sp>
            <p:nvSpPr>
              <p:cNvPr id="99578" name="Rectangle 125"/>
              <p:cNvSpPr>
                <a:spLocks noChangeArrowheads="1"/>
              </p:cNvSpPr>
              <p:nvPr/>
            </p:nvSpPr>
            <p:spPr bwMode="auto">
              <a:xfrm>
                <a:off x="565" y="2650"/>
                <a:ext cx="406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A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en-US" sz="150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OSPF)</a:t>
                </a: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579" name="Rectangle 127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9520" name="Group 128"/>
            <p:cNvGrpSpPr>
              <a:grpSpLocks/>
            </p:cNvGrpSpPr>
            <p:nvPr/>
          </p:nvGrpSpPr>
          <p:grpSpPr bwMode="auto">
            <a:xfrm>
              <a:off x="3316" y="1313"/>
              <a:ext cx="472" cy="219"/>
              <a:chOff x="1811" y="2493"/>
              <a:chExt cx="472" cy="219"/>
            </a:xfrm>
          </p:grpSpPr>
          <p:sp>
            <p:nvSpPr>
              <p:cNvPr id="99565" name="Freeform 12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6" name="Freeform 13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7" name="Line 13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8" name="Line 13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9" name="Rectangle 13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570" name="Freeform 13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1" name="Freeform 13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2" name="Line 13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3" name="Line 13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4" name="Line 13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5" name="Line 13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6" name="Line 14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7" name="Line 14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521" name="Group 142"/>
            <p:cNvGrpSpPr>
              <a:grpSpLocks/>
            </p:cNvGrpSpPr>
            <p:nvPr/>
          </p:nvGrpSpPr>
          <p:grpSpPr bwMode="auto">
            <a:xfrm>
              <a:off x="2751" y="1079"/>
              <a:ext cx="472" cy="219"/>
              <a:chOff x="1811" y="2493"/>
              <a:chExt cx="472" cy="219"/>
            </a:xfrm>
          </p:grpSpPr>
          <p:sp>
            <p:nvSpPr>
              <p:cNvPr id="99552" name="Freeform 14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3" name="Freeform 14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4" name="Line 14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5" name="Line 14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6" name="Rectangle 14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557" name="Freeform 14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8" name="Freeform 14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9" name="Line 15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0" name="Line 15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1" name="Line 15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2" name="Line 15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3" name="Line 15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4" name="Line 15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522" name="Line 156"/>
            <p:cNvSpPr>
              <a:spLocks noChangeShapeType="1"/>
            </p:cNvSpPr>
            <p:nvPr/>
          </p:nvSpPr>
          <p:spPr bwMode="auto">
            <a:xfrm flipV="1">
              <a:off x="3224" y="1124"/>
              <a:ext cx="480" cy="4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23" name="Line 157"/>
            <p:cNvSpPr>
              <a:spLocks noChangeShapeType="1"/>
            </p:cNvSpPr>
            <p:nvPr/>
          </p:nvSpPr>
          <p:spPr bwMode="auto">
            <a:xfrm flipV="1">
              <a:off x="3727" y="1220"/>
              <a:ext cx="73" cy="10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524" name="Group 158"/>
            <p:cNvGrpSpPr>
              <a:grpSpLocks/>
            </p:cNvGrpSpPr>
            <p:nvPr/>
          </p:nvGrpSpPr>
          <p:grpSpPr bwMode="auto">
            <a:xfrm>
              <a:off x="3712" y="1039"/>
              <a:ext cx="472" cy="219"/>
              <a:chOff x="1811" y="2493"/>
              <a:chExt cx="472" cy="219"/>
            </a:xfrm>
          </p:grpSpPr>
          <p:sp>
            <p:nvSpPr>
              <p:cNvPr id="99539" name="Freeform 15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0" name="Freeform 1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1" name="Line 16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2" name="Line 16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3" name="Rectangle 16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544" name="Freeform 16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5" name="Freeform 1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6" name="Line 16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7" name="Line 16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8" name="Line 16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9" name="Line 16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0" name="Line 17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1" name="Line 17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525" name="Group 172"/>
            <p:cNvGrpSpPr>
              <a:grpSpLocks/>
            </p:cNvGrpSpPr>
            <p:nvPr/>
          </p:nvGrpSpPr>
          <p:grpSpPr bwMode="auto">
            <a:xfrm>
              <a:off x="2805" y="768"/>
              <a:ext cx="472" cy="219"/>
              <a:chOff x="1811" y="2493"/>
              <a:chExt cx="472" cy="219"/>
            </a:xfrm>
          </p:grpSpPr>
          <p:sp>
            <p:nvSpPr>
              <p:cNvPr id="99526" name="Freeform 17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7" name="Freeform 1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8" name="Line 17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9" name="Line 17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0" name="Rectangle 17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531" name="Freeform 17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2" name="Freeform 1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3" name="Line 18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4" name="Line 18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5" name="Line 18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6" name="Line 18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7" name="Line 18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8" name="Line 18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365" name="Group 232"/>
          <p:cNvGrpSpPr>
            <a:grpSpLocks/>
          </p:cNvGrpSpPr>
          <p:nvPr/>
        </p:nvGrpSpPr>
        <p:grpSpPr bwMode="auto">
          <a:xfrm>
            <a:off x="6140450" y="3898900"/>
            <a:ext cx="2389188" cy="2455863"/>
            <a:chOff x="4255" y="0"/>
            <a:chExt cx="1505" cy="1547"/>
          </a:xfrm>
        </p:grpSpPr>
        <p:sp>
          <p:nvSpPr>
            <p:cNvPr id="99463" name="Freeform 113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944546 w 1143"/>
                <a:gd name="T1" fmla="*/ 1422486 h 1022"/>
                <a:gd name="T2" fmla="*/ 792370 w 1143"/>
                <a:gd name="T3" fmla="*/ 441361 h 1022"/>
                <a:gd name="T4" fmla="*/ 484729 w 1143"/>
                <a:gd name="T5" fmla="*/ 163162 h 1022"/>
                <a:gd name="T6" fmla="*/ 293778 w 1143"/>
                <a:gd name="T7" fmla="*/ 1232986 h 1022"/>
                <a:gd name="T8" fmla="*/ 164889 w 1143"/>
                <a:gd name="T9" fmla="*/ 2970942 h 1022"/>
                <a:gd name="T10" fmla="*/ 83537 w 1143"/>
                <a:gd name="T11" fmla="*/ 5620956 h 1022"/>
                <a:gd name="T12" fmla="*/ 40489 w 1143"/>
                <a:gd name="T13" fmla="*/ 9627252 h 1022"/>
                <a:gd name="T14" fmla="*/ 28133 w 1143"/>
                <a:gd name="T15" fmla="*/ 14749970 h 1022"/>
                <a:gd name="T16" fmla="*/ 48184 w 1143"/>
                <a:gd name="T17" fmla="*/ 26714038 h 1022"/>
                <a:gd name="T18" fmla="*/ 63444 w 1143"/>
                <a:gd name="T19" fmla="*/ 36787786 h 1022"/>
                <a:gd name="T20" fmla="*/ 30750 w 1143"/>
                <a:gd name="T21" fmla="*/ 50542883 h 1022"/>
                <a:gd name="T22" fmla="*/ 1 w 1143"/>
                <a:gd name="T23" fmla="*/ 62476708 h 1022"/>
                <a:gd name="T24" fmla="*/ 7022 w 1143"/>
                <a:gd name="T25" fmla="*/ 70421291 h 1022"/>
                <a:gd name="T26" fmla="*/ 17737 w 1143"/>
                <a:gd name="T27" fmla="*/ 76388653 h 1022"/>
                <a:gd name="T28" fmla="*/ 60369 w 1143"/>
                <a:gd name="T29" fmla="*/ 80835255 h 1022"/>
                <a:gd name="T30" fmla="*/ 112940 w 1143"/>
                <a:gd name="T31" fmla="*/ 82664520 h 1022"/>
                <a:gd name="T32" fmla="*/ 186408 w 1143"/>
                <a:gd name="T33" fmla="*/ 83966808 h 1022"/>
                <a:gd name="T34" fmla="*/ 296619 w 1143"/>
                <a:gd name="T35" fmla="*/ 84424233 h 1022"/>
                <a:gd name="T36" fmla="*/ 466485 w 1143"/>
                <a:gd name="T37" fmla="*/ 83966808 h 1022"/>
                <a:gd name="T38" fmla="*/ 780155 w 1143"/>
                <a:gd name="T39" fmla="*/ 82861110 h 1022"/>
                <a:gd name="T40" fmla="*/ 915956 w 1143"/>
                <a:gd name="T41" fmla="*/ 83230439 h 1022"/>
                <a:gd name="T42" fmla="*/ 1021913 w 1143"/>
                <a:gd name="T43" fmla="*/ 84424233 h 1022"/>
                <a:gd name="T44" fmla="*/ 1078379 w 1143"/>
                <a:gd name="T45" fmla="*/ 87251530 h 1022"/>
                <a:gd name="T46" fmla="*/ 1099555 w 1143"/>
                <a:gd name="T47" fmla="*/ 91148636 h 1022"/>
                <a:gd name="T48" fmla="*/ 1104612 w 1143"/>
                <a:gd name="T49" fmla="*/ 100760021 h 1022"/>
                <a:gd name="T50" fmla="*/ 1126537 w 1143"/>
                <a:gd name="T51" fmla="*/ 104997709 h 1022"/>
                <a:gd name="T52" fmla="*/ 1185482 w 1143"/>
                <a:gd name="T53" fmla="*/ 108270305 h 1022"/>
                <a:gd name="T54" fmla="*/ 1303290 w 1143"/>
                <a:gd name="T55" fmla="*/ 110009483 h 1022"/>
                <a:gd name="T56" fmla="*/ 1478194 w 1143"/>
                <a:gd name="T57" fmla="*/ 111484399 h 1022"/>
                <a:gd name="T58" fmla="*/ 1736345 w 1143"/>
                <a:gd name="T59" fmla="*/ 112362052 h 1022"/>
                <a:gd name="T60" fmla="*/ 2003233 w 1143"/>
                <a:gd name="T61" fmla="*/ 111971716 h 1022"/>
                <a:gd name="T62" fmla="*/ 2207195 w 1143"/>
                <a:gd name="T63" fmla="*/ 110455988 h 1022"/>
                <a:gd name="T64" fmla="*/ 2364300 w 1143"/>
                <a:gd name="T65" fmla="*/ 107603922 h 1022"/>
                <a:gd name="T66" fmla="*/ 2461740 w 1143"/>
                <a:gd name="T67" fmla="*/ 103103695 h 1022"/>
                <a:gd name="T68" fmla="*/ 2514756 w 1143"/>
                <a:gd name="T69" fmla="*/ 95831447 h 1022"/>
                <a:gd name="T70" fmla="*/ 2534845 w 1143"/>
                <a:gd name="T71" fmla="*/ 87251530 h 1022"/>
                <a:gd name="T72" fmla="*/ 2526620 w 1143"/>
                <a:gd name="T73" fmla="*/ 73782141 h 1022"/>
                <a:gd name="T74" fmla="*/ 2510082 w 1143"/>
                <a:gd name="T75" fmla="*/ 62882168 h 1022"/>
                <a:gd name="T76" fmla="*/ 2498305 w 1143"/>
                <a:gd name="T77" fmla="*/ 55471285 h 1022"/>
                <a:gd name="T78" fmla="*/ 2493940 w 1143"/>
                <a:gd name="T79" fmla="*/ 48173568 h 1022"/>
                <a:gd name="T80" fmla="*/ 2483071 w 1143"/>
                <a:gd name="T81" fmla="*/ 40412547 h 1022"/>
                <a:gd name="T82" fmla="*/ 2443014 w 1143"/>
                <a:gd name="T83" fmla="*/ 35738039 h 1022"/>
                <a:gd name="T84" fmla="*/ 2393918 w 1143"/>
                <a:gd name="T85" fmla="*/ 33390321 h 1022"/>
                <a:gd name="T86" fmla="*/ 2316993 w 1143"/>
                <a:gd name="T87" fmla="*/ 31414781 h 1022"/>
                <a:gd name="T88" fmla="*/ 2198817 w 1143"/>
                <a:gd name="T89" fmla="*/ 30154950 h 1022"/>
                <a:gd name="T90" fmla="*/ 2051569 w 1143"/>
                <a:gd name="T91" fmla="*/ 29676237 h 1022"/>
                <a:gd name="T92" fmla="*/ 1731732 w 1143"/>
                <a:gd name="T93" fmla="*/ 29248791 h 1022"/>
                <a:gd name="T94" fmla="*/ 1558102 w 1143"/>
                <a:gd name="T95" fmla="*/ 28252118 h 1022"/>
                <a:gd name="T96" fmla="*/ 1441562 w 1143"/>
                <a:gd name="T97" fmla="*/ 26334265 h 1022"/>
                <a:gd name="T98" fmla="*/ 1364772 w 1143"/>
                <a:gd name="T99" fmla="*/ 23072341 h 1022"/>
                <a:gd name="T100" fmla="*/ 1279072 w 1143"/>
                <a:gd name="T101" fmla="*/ 16227353 h 1022"/>
                <a:gd name="T102" fmla="*/ 1176184 w 1143"/>
                <a:gd name="T103" fmla="*/ 7345904 h 1022"/>
                <a:gd name="T104" fmla="*/ 1099555 w 1143"/>
                <a:gd name="T105" fmla="*/ 4089508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64" name="Group 120"/>
            <p:cNvGrpSpPr>
              <a:grpSpLocks/>
            </p:cNvGrpSpPr>
            <p:nvPr/>
          </p:nvGrpSpPr>
          <p:grpSpPr bwMode="auto">
            <a:xfrm>
              <a:off x="4347" y="23"/>
              <a:ext cx="667" cy="444"/>
              <a:chOff x="657" y="2629"/>
              <a:chExt cx="667" cy="444"/>
            </a:xfrm>
          </p:grpSpPr>
          <p:sp>
            <p:nvSpPr>
              <p:cNvPr id="99510" name="Rectangle 121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667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B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en-US" sz="150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</a:t>
                </a:r>
                <a:r>
                  <a:rPr lang="en-US" altLang="en-US" sz="1500">
                    <a:solidFill>
                      <a:srgbClr val="000000"/>
                    </a:solidFill>
                  </a:rPr>
                  <a:t> intra</a:t>
                </a:r>
              </a:p>
            </p:txBody>
          </p:sp>
          <p:sp>
            <p:nvSpPr>
              <p:cNvPr id="99511" name="Rectangle 122"/>
              <p:cNvSpPr>
                <a:spLocks noChangeArrowheads="1"/>
              </p:cNvSpPr>
              <p:nvPr/>
            </p:nvSpPr>
            <p:spPr bwMode="auto">
              <a:xfrm>
                <a:off x="658" y="2929"/>
                <a:ext cx="48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</a:rPr>
                  <a:t> routing)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512" name="Rectangle 123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465" name="Line 186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66" name="Line 187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67" name="Line 188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68" name="Group 189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99497" name="Freeform 19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8" name="Freeform 19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9" name="Line 19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0" name="Line 19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1" name="Rectangle 19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502" name="Freeform 19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3" name="Freeform 19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4" name="Line 19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5" name="Line 19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6" name="Line 19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7" name="Line 20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8" name="Line 20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9" name="Line 20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69" name="Group 203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99484" name="Freeform 20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5" name="Freeform 20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6" name="Line 20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7" name="Line 20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8" name="Rectangle 20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489" name="Freeform 20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0" name="Freeform 21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1" name="Line 21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2" name="Line 21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3" name="Line 21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4" name="Line 21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5" name="Line 21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6" name="Line 21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70" name="Group 217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99471" name="Freeform 218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2" name="Freeform 21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3" name="Line 220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4" name="Line 221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5" name="Rectangle 222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476" name="Freeform 223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7" name="Freeform 22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8" name="Line 225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9" name="Line 226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0" name="Line 227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1" name="Line 228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2" name="Line 229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3" name="Line 230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366" name="Group 236"/>
          <p:cNvGrpSpPr>
            <a:grpSpLocks/>
          </p:cNvGrpSpPr>
          <p:nvPr/>
        </p:nvGrpSpPr>
        <p:grpSpPr bwMode="auto">
          <a:xfrm>
            <a:off x="7489825" y="0"/>
            <a:ext cx="1654175" cy="1766888"/>
            <a:chOff x="4255" y="0"/>
            <a:chExt cx="1505" cy="1547"/>
          </a:xfrm>
        </p:grpSpPr>
        <p:sp>
          <p:nvSpPr>
            <p:cNvPr id="99413" name="Freeform 237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944546 w 1143"/>
                <a:gd name="T1" fmla="*/ 1422486 h 1022"/>
                <a:gd name="T2" fmla="*/ 792370 w 1143"/>
                <a:gd name="T3" fmla="*/ 441361 h 1022"/>
                <a:gd name="T4" fmla="*/ 484729 w 1143"/>
                <a:gd name="T5" fmla="*/ 163162 h 1022"/>
                <a:gd name="T6" fmla="*/ 293778 w 1143"/>
                <a:gd name="T7" fmla="*/ 1232986 h 1022"/>
                <a:gd name="T8" fmla="*/ 164889 w 1143"/>
                <a:gd name="T9" fmla="*/ 2970942 h 1022"/>
                <a:gd name="T10" fmla="*/ 83537 w 1143"/>
                <a:gd name="T11" fmla="*/ 5620956 h 1022"/>
                <a:gd name="T12" fmla="*/ 40489 w 1143"/>
                <a:gd name="T13" fmla="*/ 9627252 h 1022"/>
                <a:gd name="T14" fmla="*/ 28133 w 1143"/>
                <a:gd name="T15" fmla="*/ 14749970 h 1022"/>
                <a:gd name="T16" fmla="*/ 48184 w 1143"/>
                <a:gd name="T17" fmla="*/ 26714038 h 1022"/>
                <a:gd name="T18" fmla="*/ 63444 w 1143"/>
                <a:gd name="T19" fmla="*/ 36787786 h 1022"/>
                <a:gd name="T20" fmla="*/ 30750 w 1143"/>
                <a:gd name="T21" fmla="*/ 50542883 h 1022"/>
                <a:gd name="T22" fmla="*/ 1 w 1143"/>
                <a:gd name="T23" fmla="*/ 62476708 h 1022"/>
                <a:gd name="T24" fmla="*/ 7022 w 1143"/>
                <a:gd name="T25" fmla="*/ 70421291 h 1022"/>
                <a:gd name="T26" fmla="*/ 17737 w 1143"/>
                <a:gd name="T27" fmla="*/ 76388653 h 1022"/>
                <a:gd name="T28" fmla="*/ 60369 w 1143"/>
                <a:gd name="T29" fmla="*/ 80835255 h 1022"/>
                <a:gd name="T30" fmla="*/ 112940 w 1143"/>
                <a:gd name="T31" fmla="*/ 82664520 h 1022"/>
                <a:gd name="T32" fmla="*/ 186408 w 1143"/>
                <a:gd name="T33" fmla="*/ 83966808 h 1022"/>
                <a:gd name="T34" fmla="*/ 296619 w 1143"/>
                <a:gd name="T35" fmla="*/ 84424233 h 1022"/>
                <a:gd name="T36" fmla="*/ 466485 w 1143"/>
                <a:gd name="T37" fmla="*/ 83966808 h 1022"/>
                <a:gd name="T38" fmla="*/ 780155 w 1143"/>
                <a:gd name="T39" fmla="*/ 82861110 h 1022"/>
                <a:gd name="T40" fmla="*/ 915956 w 1143"/>
                <a:gd name="T41" fmla="*/ 83230439 h 1022"/>
                <a:gd name="T42" fmla="*/ 1021913 w 1143"/>
                <a:gd name="T43" fmla="*/ 84424233 h 1022"/>
                <a:gd name="T44" fmla="*/ 1078379 w 1143"/>
                <a:gd name="T45" fmla="*/ 87251530 h 1022"/>
                <a:gd name="T46" fmla="*/ 1099555 w 1143"/>
                <a:gd name="T47" fmla="*/ 91148636 h 1022"/>
                <a:gd name="T48" fmla="*/ 1104612 w 1143"/>
                <a:gd name="T49" fmla="*/ 100760021 h 1022"/>
                <a:gd name="T50" fmla="*/ 1126537 w 1143"/>
                <a:gd name="T51" fmla="*/ 104997709 h 1022"/>
                <a:gd name="T52" fmla="*/ 1185482 w 1143"/>
                <a:gd name="T53" fmla="*/ 108270305 h 1022"/>
                <a:gd name="T54" fmla="*/ 1303290 w 1143"/>
                <a:gd name="T55" fmla="*/ 110009483 h 1022"/>
                <a:gd name="T56" fmla="*/ 1478194 w 1143"/>
                <a:gd name="T57" fmla="*/ 111484399 h 1022"/>
                <a:gd name="T58" fmla="*/ 1736345 w 1143"/>
                <a:gd name="T59" fmla="*/ 112362052 h 1022"/>
                <a:gd name="T60" fmla="*/ 2003233 w 1143"/>
                <a:gd name="T61" fmla="*/ 111971716 h 1022"/>
                <a:gd name="T62" fmla="*/ 2207195 w 1143"/>
                <a:gd name="T63" fmla="*/ 110455988 h 1022"/>
                <a:gd name="T64" fmla="*/ 2364300 w 1143"/>
                <a:gd name="T65" fmla="*/ 107603922 h 1022"/>
                <a:gd name="T66" fmla="*/ 2461740 w 1143"/>
                <a:gd name="T67" fmla="*/ 103103695 h 1022"/>
                <a:gd name="T68" fmla="*/ 2514756 w 1143"/>
                <a:gd name="T69" fmla="*/ 95831447 h 1022"/>
                <a:gd name="T70" fmla="*/ 2534845 w 1143"/>
                <a:gd name="T71" fmla="*/ 87251530 h 1022"/>
                <a:gd name="T72" fmla="*/ 2526620 w 1143"/>
                <a:gd name="T73" fmla="*/ 73782141 h 1022"/>
                <a:gd name="T74" fmla="*/ 2510082 w 1143"/>
                <a:gd name="T75" fmla="*/ 62882168 h 1022"/>
                <a:gd name="T76" fmla="*/ 2498305 w 1143"/>
                <a:gd name="T77" fmla="*/ 55471285 h 1022"/>
                <a:gd name="T78" fmla="*/ 2493940 w 1143"/>
                <a:gd name="T79" fmla="*/ 48173568 h 1022"/>
                <a:gd name="T80" fmla="*/ 2483071 w 1143"/>
                <a:gd name="T81" fmla="*/ 40412547 h 1022"/>
                <a:gd name="T82" fmla="*/ 2443014 w 1143"/>
                <a:gd name="T83" fmla="*/ 35738039 h 1022"/>
                <a:gd name="T84" fmla="*/ 2393918 w 1143"/>
                <a:gd name="T85" fmla="*/ 33390321 h 1022"/>
                <a:gd name="T86" fmla="*/ 2316993 w 1143"/>
                <a:gd name="T87" fmla="*/ 31414781 h 1022"/>
                <a:gd name="T88" fmla="*/ 2198817 w 1143"/>
                <a:gd name="T89" fmla="*/ 30154950 h 1022"/>
                <a:gd name="T90" fmla="*/ 2051569 w 1143"/>
                <a:gd name="T91" fmla="*/ 29676237 h 1022"/>
                <a:gd name="T92" fmla="*/ 1731732 w 1143"/>
                <a:gd name="T93" fmla="*/ 29248791 h 1022"/>
                <a:gd name="T94" fmla="*/ 1558102 w 1143"/>
                <a:gd name="T95" fmla="*/ 28252118 h 1022"/>
                <a:gd name="T96" fmla="*/ 1441562 w 1143"/>
                <a:gd name="T97" fmla="*/ 26334265 h 1022"/>
                <a:gd name="T98" fmla="*/ 1364772 w 1143"/>
                <a:gd name="T99" fmla="*/ 23072341 h 1022"/>
                <a:gd name="T100" fmla="*/ 1279072 w 1143"/>
                <a:gd name="T101" fmla="*/ 16227353 h 1022"/>
                <a:gd name="T102" fmla="*/ 1176184 w 1143"/>
                <a:gd name="T103" fmla="*/ 7345904 h 1022"/>
                <a:gd name="T104" fmla="*/ 1099555 w 1143"/>
                <a:gd name="T105" fmla="*/ 4089508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14" name="Group 238"/>
            <p:cNvGrpSpPr>
              <a:grpSpLocks/>
            </p:cNvGrpSpPr>
            <p:nvPr/>
          </p:nvGrpSpPr>
          <p:grpSpPr bwMode="auto">
            <a:xfrm>
              <a:off x="4347" y="23"/>
              <a:ext cx="609" cy="541"/>
              <a:chOff x="657" y="2629"/>
              <a:chExt cx="609" cy="541"/>
            </a:xfrm>
          </p:grpSpPr>
          <p:sp>
            <p:nvSpPr>
              <p:cNvPr id="99460" name="Rectangle 239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509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D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99461" name="Rectangle 240"/>
              <p:cNvSpPr>
                <a:spLocks noChangeArrowheads="1"/>
              </p:cNvSpPr>
              <p:nvPr/>
            </p:nvSpPr>
            <p:spPr bwMode="auto">
              <a:xfrm>
                <a:off x="658" y="2930"/>
                <a:ext cx="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462" name="Rectangle 241"/>
              <p:cNvSpPr>
                <a:spLocks noChangeArrowheads="1"/>
              </p:cNvSpPr>
              <p:nvPr/>
            </p:nvSpPr>
            <p:spPr bwMode="auto">
              <a:xfrm>
                <a:off x="1214" y="2635"/>
                <a:ext cx="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9415" name="Line 242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6" name="Line 243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7" name="Line 244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418" name="Group 245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99447" name="Freeform 246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8" name="Freeform 247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9" name="Line 248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0" name="Line 249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1" name="Rectangle 250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452" name="Freeform 251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3" name="Freeform 252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4" name="Line 253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5" name="Line 254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6" name="Line 255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7" name="Line 256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8" name="Line 257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9" name="Line 258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19" name="Group 259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99434" name="Freeform 2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5" name="Freeform 26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6" name="Line 26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7" name="Line 26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8" name="Rectangle 26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439" name="Freeform 2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0" name="Freeform 26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1" name="Line 26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2" name="Line 26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3" name="Line 26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4" name="Line 27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5" name="Line 27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6" name="Line 27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420" name="Group 273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99421" name="Freeform 2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2" name="Freeform 27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3" name="Line 27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4" name="Line 27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5" name="Rectangle 27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426" name="Freeform 2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7" name="Freeform 28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8" name="Line 28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9" name="Line 28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0" name="Line 28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1" name="Line 28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2" name="Line 28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3" name="Line 28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9367" name="Line 287"/>
          <p:cNvSpPr>
            <a:spLocks noChangeShapeType="1"/>
          </p:cNvSpPr>
          <p:nvPr/>
        </p:nvSpPr>
        <p:spPr bwMode="auto">
          <a:xfrm flipV="1">
            <a:off x="7689850" y="3778250"/>
            <a:ext cx="51117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68" name="Line 112"/>
          <p:cNvSpPr>
            <a:spLocks noChangeShapeType="1"/>
          </p:cNvSpPr>
          <p:nvPr/>
        </p:nvSpPr>
        <p:spPr bwMode="auto">
          <a:xfrm>
            <a:off x="2997200" y="3208338"/>
            <a:ext cx="3282950" cy="232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69" name="Line 80"/>
          <p:cNvSpPr>
            <a:spLocks noChangeShapeType="1"/>
          </p:cNvSpPr>
          <p:nvPr/>
        </p:nvSpPr>
        <p:spPr bwMode="auto">
          <a:xfrm flipV="1">
            <a:off x="3013075" y="3044825"/>
            <a:ext cx="23685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70" name="Freeform 289"/>
          <p:cNvSpPr>
            <a:spLocks/>
          </p:cNvSpPr>
          <p:nvPr/>
        </p:nvSpPr>
        <p:spPr bwMode="auto">
          <a:xfrm>
            <a:off x="7781925" y="3054350"/>
            <a:ext cx="1100138" cy="969963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71" name="Line 290"/>
          <p:cNvSpPr>
            <a:spLocks noChangeShapeType="1"/>
          </p:cNvSpPr>
          <p:nvPr/>
        </p:nvSpPr>
        <p:spPr bwMode="auto">
          <a:xfrm flipV="1">
            <a:off x="8424863" y="1619250"/>
            <a:ext cx="37465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72" name="Rectangle 291"/>
          <p:cNvSpPr>
            <a:spLocks noChangeArrowheads="1"/>
          </p:cNvSpPr>
          <p:nvPr/>
        </p:nvSpPr>
        <p:spPr bwMode="auto">
          <a:xfrm>
            <a:off x="7753350" y="305117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C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9373" name="Text Box 292"/>
          <p:cNvSpPr txBox="1">
            <a:spLocks noChangeArrowheads="1"/>
          </p:cNvSpPr>
          <p:nvPr/>
        </p:nvSpPr>
        <p:spPr bwMode="auto">
          <a:xfrm>
            <a:off x="4000500" y="361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9374" name="Text Box 293"/>
          <p:cNvSpPr txBox="1">
            <a:spLocks noChangeArrowheads="1"/>
          </p:cNvSpPr>
          <p:nvPr/>
        </p:nvSpPr>
        <p:spPr bwMode="auto">
          <a:xfrm>
            <a:off x="2890838" y="27193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99375" name="Text Box 294"/>
          <p:cNvSpPr txBox="1">
            <a:spLocks noChangeArrowheads="1"/>
          </p:cNvSpPr>
          <p:nvPr/>
        </p:nvSpPr>
        <p:spPr bwMode="auto">
          <a:xfrm>
            <a:off x="6362700" y="4951413"/>
            <a:ext cx="319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75" name="Text Box 295"/>
          <p:cNvSpPr txBox="1">
            <a:spLocks noChangeArrowheads="1"/>
          </p:cNvSpPr>
          <p:nvPr/>
        </p:nvSpPr>
        <p:spPr bwMode="auto">
          <a:xfrm rot="2144217">
            <a:off x="3913188" y="3975100"/>
            <a:ext cx="232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b-&gt;i: I can reach hosts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in D; my path: BCD</a:t>
            </a:r>
          </a:p>
        </p:txBody>
      </p:sp>
      <p:sp>
        <p:nvSpPr>
          <p:cNvPr id="99377" name="Line 234"/>
          <p:cNvSpPr>
            <a:spLocks noChangeShapeType="1"/>
          </p:cNvSpPr>
          <p:nvPr/>
        </p:nvSpPr>
        <p:spPr bwMode="auto">
          <a:xfrm flipV="1">
            <a:off x="6016625" y="1189038"/>
            <a:ext cx="166370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78" name="Line 112"/>
          <p:cNvSpPr>
            <a:spLocks noChangeShapeType="1"/>
          </p:cNvSpPr>
          <p:nvPr/>
        </p:nvSpPr>
        <p:spPr bwMode="auto">
          <a:xfrm>
            <a:off x="4608513" y="5102225"/>
            <a:ext cx="1646237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9379" name="Text Box 294"/>
          <p:cNvSpPr txBox="1">
            <a:spLocks noChangeArrowheads="1"/>
          </p:cNvSpPr>
          <p:nvPr/>
        </p:nvSpPr>
        <p:spPr bwMode="auto">
          <a:xfrm>
            <a:off x="5070475" y="2562225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99380" name="Text Box 294"/>
          <p:cNvSpPr txBox="1">
            <a:spLocks noChangeArrowheads="1"/>
          </p:cNvSpPr>
          <p:nvPr/>
        </p:nvSpPr>
        <p:spPr bwMode="auto">
          <a:xfrm>
            <a:off x="5514975" y="1965325"/>
            <a:ext cx="44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a2</a:t>
            </a:r>
          </a:p>
        </p:txBody>
      </p:sp>
      <p:sp>
        <p:nvSpPr>
          <p:cNvPr id="99381" name="Text Box 294"/>
          <p:cNvSpPr txBox="1">
            <a:spLocks noChangeArrowheads="1"/>
          </p:cNvSpPr>
          <p:nvPr/>
        </p:nvSpPr>
        <p:spPr bwMode="auto">
          <a:xfrm>
            <a:off x="7564438" y="6111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77" name="Text Box 295"/>
          <p:cNvSpPr txBox="1">
            <a:spLocks noChangeArrowheads="1"/>
          </p:cNvSpPr>
          <p:nvPr/>
        </p:nvSpPr>
        <p:spPr bwMode="auto">
          <a:xfrm rot="-2061761">
            <a:off x="5695950" y="1222375"/>
            <a:ext cx="2027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d-&gt;a2: I can reach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hosts in D; my path: D</a:t>
            </a:r>
          </a:p>
        </p:txBody>
      </p:sp>
      <p:sp>
        <p:nvSpPr>
          <p:cNvPr id="278" name="Text Box 295"/>
          <p:cNvSpPr txBox="1">
            <a:spLocks noChangeArrowheads="1"/>
          </p:cNvSpPr>
          <p:nvPr/>
        </p:nvSpPr>
        <p:spPr bwMode="auto">
          <a:xfrm rot="-225192">
            <a:off x="3067050" y="2471738"/>
            <a:ext cx="21764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a1-&gt;i: I can reach hosts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in D; my path: AD</a:t>
            </a:r>
          </a:p>
        </p:txBody>
      </p:sp>
      <p:cxnSp>
        <p:nvCxnSpPr>
          <p:cNvPr id="99384" name="Straight Connector 279"/>
          <p:cNvCxnSpPr>
            <a:cxnSpLocks noChangeShapeType="1"/>
          </p:cNvCxnSpPr>
          <p:nvPr/>
        </p:nvCxnSpPr>
        <p:spPr bwMode="auto">
          <a:xfrm rot="10800000" flipV="1">
            <a:off x="292100" y="3132138"/>
            <a:ext cx="211931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385" name="Straight Connector 282"/>
          <p:cNvCxnSpPr>
            <a:cxnSpLocks noChangeShapeType="1"/>
            <a:stCxn id="99404" idx="2"/>
          </p:cNvCxnSpPr>
          <p:nvPr/>
        </p:nvCxnSpPr>
        <p:spPr bwMode="auto">
          <a:xfrm rot="10800000">
            <a:off x="384175" y="1517650"/>
            <a:ext cx="1984375" cy="157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386" name="Freeform 289"/>
          <p:cNvSpPr>
            <a:spLocks/>
          </p:cNvSpPr>
          <p:nvPr/>
        </p:nvSpPr>
        <p:spPr bwMode="auto">
          <a:xfrm>
            <a:off x="0" y="884238"/>
            <a:ext cx="493713" cy="762000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87" name="Freeform 289"/>
          <p:cNvSpPr>
            <a:spLocks/>
          </p:cNvSpPr>
          <p:nvPr/>
        </p:nvSpPr>
        <p:spPr bwMode="auto">
          <a:xfrm>
            <a:off x="0" y="2700338"/>
            <a:ext cx="493713" cy="762000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88" name="Rectangle 291"/>
          <p:cNvSpPr>
            <a:spLocks noChangeArrowheads="1"/>
          </p:cNvSpPr>
          <p:nvPr/>
        </p:nvSpPr>
        <p:spPr bwMode="auto">
          <a:xfrm>
            <a:off x="0" y="973138"/>
            <a:ext cx="328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99389" name="Rectangle 291"/>
          <p:cNvSpPr>
            <a:spLocks noChangeArrowheads="1"/>
          </p:cNvSpPr>
          <p:nvPr/>
        </p:nvSpPr>
        <p:spPr bwMode="auto">
          <a:xfrm>
            <a:off x="0" y="2789238"/>
            <a:ext cx="32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90" name="Text Box 295"/>
          <p:cNvSpPr txBox="1">
            <a:spLocks noChangeArrowheads="1"/>
          </p:cNvSpPr>
          <p:nvPr/>
        </p:nvSpPr>
        <p:spPr bwMode="auto">
          <a:xfrm rot="2307248">
            <a:off x="80963" y="1825625"/>
            <a:ext cx="293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Export</a:t>
            </a:r>
            <a:r>
              <a:rPr lang="en-US" altLang="en-US" sz="1600">
                <a:solidFill>
                  <a:srgbClr val="000000"/>
                </a:solidFill>
              </a:rPr>
              <a:t> to E: i-&gt;e: I can </a:t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000000"/>
                </a:solidFill>
              </a:rPr>
              <a:t>reach hosts in D; path: IAD</a:t>
            </a:r>
          </a:p>
        </p:txBody>
      </p:sp>
      <p:sp>
        <p:nvSpPr>
          <p:cNvPr id="99391" name="Rectangle 291"/>
          <p:cNvSpPr>
            <a:spLocks noChangeArrowheads="1"/>
          </p:cNvSpPr>
          <p:nvPr/>
        </p:nvSpPr>
        <p:spPr bwMode="auto">
          <a:xfrm>
            <a:off x="2254250" y="625792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I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76" name="Text Box 295"/>
          <p:cNvSpPr txBox="1">
            <a:spLocks noChangeArrowheads="1"/>
          </p:cNvSpPr>
          <p:nvPr/>
        </p:nvSpPr>
        <p:spPr bwMode="auto">
          <a:xfrm rot="-421804">
            <a:off x="6145213" y="2125663"/>
            <a:ext cx="1762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a2-&gt;a1: I can reach</a:t>
            </a:r>
          </a:p>
          <a:p>
            <a:r>
              <a:rPr lang="en-US" altLang="en-US" sz="1400">
                <a:solidFill>
                  <a:srgbClr val="0070C0"/>
                </a:solidFill>
              </a:rPr>
              <a:t>hosts in D; path: D</a:t>
            </a:r>
          </a:p>
        </p:txBody>
      </p:sp>
      <p:sp>
        <p:nvSpPr>
          <p:cNvPr id="279" name="Text Box 295"/>
          <p:cNvSpPr txBox="1">
            <a:spLocks noChangeArrowheads="1"/>
          </p:cNvSpPr>
          <p:nvPr/>
        </p:nvSpPr>
        <p:spPr bwMode="auto">
          <a:xfrm>
            <a:off x="331788" y="3189288"/>
            <a:ext cx="239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Route selection policy:</a:t>
            </a:r>
          </a:p>
          <a:p>
            <a:r>
              <a:rPr lang="en-US" altLang="en-US" sz="1400" dirty="0"/>
              <a:t>- </a:t>
            </a:r>
            <a:r>
              <a:rPr lang="en-US" altLang="en-US" sz="1400" dirty="0">
                <a:solidFill>
                  <a:srgbClr val="FF0000"/>
                </a:solidFill>
              </a:rPr>
              <a:t>Shortest AS Path</a:t>
            </a:r>
            <a:r>
              <a:rPr lang="en-US" altLang="en-US" sz="1400" dirty="0"/>
              <a:t> policy:</a:t>
            </a:r>
          </a:p>
        </p:txBody>
      </p:sp>
      <p:sp>
        <p:nvSpPr>
          <p:cNvPr id="280" name="Text Box 295"/>
          <p:cNvSpPr txBox="1">
            <a:spLocks noChangeArrowheads="1"/>
          </p:cNvSpPr>
          <p:nvPr/>
        </p:nvSpPr>
        <p:spPr bwMode="auto">
          <a:xfrm rot="893560">
            <a:off x="4313238" y="5392738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b-&gt;i2: I can reach hosts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in D; my path: BCD</a:t>
            </a:r>
          </a:p>
        </p:txBody>
      </p:sp>
      <p:sp>
        <p:nvSpPr>
          <p:cNvPr id="99395" name="Text Box 293"/>
          <p:cNvSpPr txBox="1">
            <a:spLocks noChangeArrowheads="1"/>
          </p:cNvSpPr>
          <p:nvPr/>
        </p:nvSpPr>
        <p:spPr bwMode="auto">
          <a:xfrm>
            <a:off x="3702050" y="4627563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i2</a:t>
            </a:r>
          </a:p>
        </p:txBody>
      </p:sp>
      <p:sp>
        <p:nvSpPr>
          <p:cNvPr id="282" name="Text Box 295"/>
          <p:cNvSpPr txBox="1">
            <a:spLocks noChangeArrowheads="1"/>
          </p:cNvSpPr>
          <p:nvPr/>
        </p:nvSpPr>
        <p:spPr bwMode="auto">
          <a:xfrm rot="3000671">
            <a:off x="2243932" y="3972719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i2-&gt;i: I can reach </a:t>
            </a:r>
            <a:br>
              <a:rPr lang="en-US" altLang="en-US" sz="1600">
                <a:solidFill>
                  <a:srgbClr val="0070C0"/>
                </a:solidFill>
              </a:rPr>
            </a:br>
            <a:r>
              <a:rPr lang="en-US" altLang="en-US" sz="1600">
                <a:solidFill>
                  <a:srgbClr val="0070C0"/>
                </a:solidFill>
              </a:rPr>
              <a:t>hosts in D; path: BCD</a:t>
            </a:r>
          </a:p>
        </p:txBody>
      </p:sp>
      <p:sp>
        <p:nvSpPr>
          <p:cNvPr id="283" name="Text Box 295"/>
          <p:cNvSpPr txBox="1">
            <a:spLocks noChangeArrowheads="1"/>
          </p:cNvSpPr>
          <p:nvPr/>
        </p:nvSpPr>
        <p:spPr bwMode="auto">
          <a:xfrm>
            <a:off x="487363" y="2617788"/>
            <a:ext cx="1527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No export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to F (effect?)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281" name="Text Box 295"/>
          <p:cNvSpPr txBox="1">
            <a:spLocks noChangeArrowheads="1"/>
          </p:cNvSpPr>
          <p:nvPr/>
        </p:nvSpPr>
        <p:spPr bwMode="auto">
          <a:xfrm>
            <a:off x="484188" y="3663950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Choose AD using a1</a:t>
            </a:r>
          </a:p>
        </p:txBody>
      </p:sp>
      <p:grpSp>
        <p:nvGrpSpPr>
          <p:cNvPr id="99399" name="Group 58"/>
          <p:cNvGrpSpPr>
            <a:grpSpLocks/>
          </p:cNvGrpSpPr>
          <p:nvPr/>
        </p:nvGrpSpPr>
        <p:grpSpPr bwMode="auto">
          <a:xfrm>
            <a:off x="2368550" y="2974975"/>
            <a:ext cx="711200" cy="381000"/>
            <a:chOff x="3600" y="219"/>
            <a:chExt cx="360" cy="175"/>
          </a:xfrm>
        </p:grpSpPr>
        <p:sp>
          <p:nvSpPr>
            <p:cNvPr id="99400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9401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2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403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9404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99405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9410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1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12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406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94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Rectangular Callout 1"/>
          <p:cNvSpPr/>
          <p:nvPr/>
        </p:nvSpPr>
        <p:spPr bwMode="auto">
          <a:xfrm>
            <a:off x="34869" y="4091032"/>
            <a:ext cx="2584506" cy="891701"/>
          </a:xfrm>
          <a:prstGeom prst="wedgeRectCallout">
            <a:avLst>
              <a:gd name="adj1" fmla="val -1520"/>
              <a:gd name="adj2" fmla="val -16511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Export policy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controls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ingress, i.e., </a:t>
            </a:r>
            <a:b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who can use 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" grpId="0"/>
      <p:bldP spid="277" grpId="0"/>
      <p:bldP spid="278" grpId="0"/>
      <p:bldP spid="290" grpId="0"/>
      <p:bldP spid="276" grpId="0"/>
      <p:bldP spid="279" grpId="0"/>
      <p:bldP spid="280" grpId="0"/>
      <p:bldP spid="282" grpId="0"/>
      <p:bldP spid="283" grpId="0"/>
      <p:bldP spid="28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4CD0AAB-E847-0749-92C2-61EC45AC17F3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8" name="Freeform 3"/>
          <p:cNvSpPr>
            <a:spLocks/>
          </p:cNvSpPr>
          <p:nvPr/>
        </p:nvSpPr>
        <p:spPr bwMode="auto">
          <a:xfrm>
            <a:off x="157163" y="869950"/>
            <a:ext cx="5535612" cy="6242050"/>
          </a:xfrm>
          <a:custGeom>
            <a:avLst/>
            <a:gdLst>
              <a:gd name="T0" fmla="*/ 2147483647 w 3487"/>
              <a:gd name="T1" fmla="*/ 2147483647 h 3932"/>
              <a:gd name="T2" fmla="*/ 2147483647 w 3487"/>
              <a:gd name="T3" fmla="*/ 2147483647 h 3932"/>
              <a:gd name="T4" fmla="*/ 2147483647 w 3487"/>
              <a:gd name="T5" fmla="*/ 2147483647 h 3932"/>
              <a:gd name="T6" fmla="*/ 2147483647 w 3487"/>
              <a:gd name="T7" fmla="*/ 2147483647 h 3932"/>
              <a:gd name="T8" fmla="*/ 2147483647 w 3487"/>
              <a:gd name="T9" fmla="*/ 2147483647 h 3932"/>
              <a:gd name="T10" fmla="*/ 2147483647 w 3487"/>
              <a:gd name="T11" fmla="*/ 2147483647 h 3932"/>
              <a:gd name="T12" fmla="*/ 2147483647 w 3487"/>
              <a:gd name="T13" fmla="*/ 2147483647 h 3932"/>
              <a:gd name="T14" fmla="*/ 2147483647 w 3487"/>
              <a:gd name="T15" fmla="*/ 2147483647 h 3932"/>
              <a:gd name="T16" fmla="*/ 2147483647 w 3487"/>
              <a:gd name="T17" fmla="*/ 2147483647 h 3932"/>
              <a:gd name="T18" fmla="*/ 2147483647 w 3487"/>
              <a:gd name="T19" fmla="*/ 2147483647 h 3932"/>
              <a:gd name="T20" fmla="*/ 2147483647 w 3487"/>
              <a:gd name="T21" fmla="*/ 2147483647 h 39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87"/>
              <a:gd name="T34" fmla="*/ 0 h 3932"/>
              <a:gd name="T35" fmla="*/ 3487 w 3487"/>
              <a:gd name="T36" fmla="*/ 3932 h 39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87" h="3932">
                <a:moveTo>
                  <a:pt x="1695" y="122"/>
                </a:moveTo>
                <a:cubicBezTo>
                  <a:pt x="1399" y="199"/>
                  <a:pt x="701" y="197"/>
                  <a:pt x="449" y="557"/>
                </a:cubicBezTo>
                <a:cubicBezTo>
                  <a:pt x="197" y="917"/>
                  <a:pt x="250" y="1815"/>
                  <a:pt x="184" y="2285"/>
                </a:cubicBezTo>
                <a:cubicBezTo>
                  <a:pt x="118" y="2755"/>
                  <a:pt x="0" y="3144"/>
                  <a:pt x="52" y="3380"/>
                </a:cubicBezTo>
                <a:cubicBezTo>
                  <a:pt x="104" y="3616"/>
                  <a:pt x="221" y="3646"/>
                  <a:pt x="496" y="3701"/>
                </a:cubicBezTo>
                <a:cubicBezTo>
                  <a:pt x="771" y="3756"/>
                  <a:pt x="1242" y="3711"/>
                  <a:pt x="1705" y="3711"/>
                </a:cubicBezTo>
                <a:cubicBezTo>
                  <a:pt x="2168" y="3711"/>
                  <a:pt x="3057" y="3932"/>
                  <a:pt x="3272" y="3701"/>
                </a:cubicBezTo>
                <a:cubicBezTo>
                  <a:pt x="3487" y="3470"/>
                  <a:pt x="3097" y="2826"/>
                  <a:pt x="2998" y="2323"/>
                </a:cubicBezTo>
                <a:cubicBezTo>
                  <a:pt x="2899" y="1820"/>
                  <a:pt x="2806" y="1052"/>
                  <a:pt x="2677" y="680"/>
                </a:cubicBezTo>
                <a:cubicBezTo>
                  <a:pt x="2548" y="308"/>
                  <a:pt x="2389" y="188"/>
                  <a:pt x="2224" y="94"/>
                </a:cubicBezTo>
                <a:cubicBezTo>
                  <a:pt x="2059" y="0"/>
                  <a:pt x="1991" y="45"/>
                  <a:pt x="1695" y="122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024813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BGP Example (2)</a:t>
            </a:r>
          </a:p>
        </p:txBody>
      </p:sp>
      <p:sp>
        <p:nvSpPr>
          <p:cNvPr id="101380" name="Freeform 5"/>
          <p:cNvSpPr>
            <a:spLocks/>
          </p:cNvSpPr>
          <p:nvPr/>
        </p:nvSpPr>
        <p:spPr bwMode="auto">
          <a:xfrm rot="5265760">
            <a:off x="2153444" y="1146969"/>
            <a:ext cx="1612900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381" name="Object 2"/>
          <p:cNvGraphicFramePr>
            <a:graphicFrameLocks noChangeAspect="1"/>
          </p:cNvGraphicFramePr>
          <p:nvPr/>
        </p:nvGraphicFramePr>
        <p:xfrm>
          <a:off x="3232150" y="15367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5367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2" name="Line 7"/>
          <p:cNvSpPr>
            <a:spLocks noChangeShapeType="1"/>
          </p:cNvSpPr>
          <p:nvPr/>
        </p:nvSpPr>
        <p:spPr bwMode="auto">
          <a:xfrm flipH="1">
            <a:off x="2068513" y="2162175"/>
            <a:ext cx="1500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Line 8"/>
          <p:cNvSpPr>
            <a:spLocks noChangeShapeType="1"/>
          </p:cNvSpPr>
          <p:nvPr/>
        </p:nvSpPr>
        <p:spPr bwMode="auto">
          <a:xfrm flipH="1" flipV="1">
            <a:off x="3570288" y="1987550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Line 9"/>
          <p:cNvSpPr>
            <a:spLocks noChangeShapeType="1"/>
          </p:cNvSpPr>
          <p:nvPr/>
        </p:nvSpPr>
        <p:spPr bwMode="auto">
          <a:xfrm flipH="1">
            <a:off x="2070100" y="1933575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385" name="Object 3"/>
          <p:cNvGraphicFramePr>
            <a:graphicFrameLocks noChangeAspect="1"/>
          </p:cNvGraphicFramePr>
          <p:nvPr/>
        </p:nvGraphicFramePr>
        <p:xfrm>
          <a:off x="2622550" y="14319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4319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6" name="Object 4"/>
          <p:cNvGraphicFramePr>
            <a:graphicFrameLocks noChangeAspect="1"/>
          </p:cNvGraphicFramePr>
          <p:nvPr/>
        </p:nvGraphicFramePr>
        <p:xfrm>
          <a:off x="1993900" y="15652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5652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7" name="Line 12"/>
          <p:cNvSpPr>
            <a:spLocks noChangeShapeType="1"/>
          </p:cNvSpPr>
          <p:nvPr/>
        </p:nvSpPr>
        <p:spPr bwMode="auto">
          <a:xfrm flipH="1">
            <a:off x="2698750" y="2171700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8" name="Rectangle 13"/>
          <p:cNvSpPr>
            <a:spLocks noChangeArrowheads="1"/>
          </p:cNvSpPr>
          <p:nvPr/>
        </p:nvSpPr>
        <p:spPr bwMode="auto">
          <a:xfrm>
            <a:off x="2571750" y="2638425"/>
            <a:ext cx="309563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1389" name="Freeform 14"/>
          <p:cNvSpPr>
            <a:spLocks/>
          </p:cNvSpPr>
          <p:nvPr/>
        </p:nvSpPr>
        <p:spPr bwMode="auto">
          <a:xfrm>
            <a:off x="465138" y="5149850"/>
            <a:ext cx="1539875" cy="1490663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390" name="Group 15"/>
          <p:cNvGrpSpPr>
            <a:grpSpLocks/>
          </p:cNvGrpSpPr>
          <p:nvPr/>
        </p:nvGrpSpPr>
        <p:grpSpPr bwMode="auto">
          <a:xfrm>
            <a:off x="901700" y="4860925"/>
            <a:ext cx="711200" cy="381000"/>
            <a:chOff x="3600" y="219"/>
            <a:chExt cx="360" cy="175"/>
          </a:xfrm>
        </p:grpSpPr>
        <p:sp>
          <p:nvSpPr>
            <p:cNvPr id="101640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641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42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43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1644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1645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1650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51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52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646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1647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48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49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391" name="Line 29"/>
          <p:cNvSpPr>
            <a:spLocks noChangeShapeType="1"/>
          </p:cNvSpPr>
          <p:nvPr/>
        </p:nvSpPr>
        <p:spPr bwMode="auto">
          <a:xfrm flipH="1">
            <a:off x="1220788" y="525303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2" name="Line 30"/>
          <p:cNvSpPr>
            <a:spLocks noChangeShapeType="1"/>
          </p:cNvSpPr>
          <p:nvPr/>
        </p:nvSpPr>
        <p:spPr bwMode="auto">
          <a:xfrm flipH="1" flipV="1">
            <a:off x="701675" y="595788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3" name="Line 31"/>
          <p:cNvSpPr>
            <a:spLocks noChangeShapeType="1"/>
          </p:cNvSpPr>
          <p:nvPr/>
        </p:nvSpPr>
        <p:spPr bwMode="auto">
          <a:xfrm flipH="1" flipV="1">
            <a:off x="712788" y="597376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4" name="Line 32"/>
          <p:cNvSpPr>
            <a:spLocks noChangeShapeType="1"/>
          </p:cNvSpPr>
          <p:nvPr/>
        </p:nvSpPr>
        <p:spPr bwMode="auto">
          <a:xfrm flipH="1" flipV="1">
            <a:off x="1708150" y="59594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395" name="Object 5"/>
          <p:cNvGraphicFramePr>
            <a:graphicFrameLocks noChangeAspect="1"/>
          </p:cNvGraphicFramePr>
          <p:nvPr/>
        </p:nvGraphicFramePr>
        <p:xfrm>
          <a:off x="1255713" y="60610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60610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6" name="Object 6"/>
          <p:cNvGraphicFramePr>
            <a:graphicFrameLocks noChangeAspect="1"/>
          </p:cNvGraphicFramePr>
          <p:nvPr/>
        </p:nvGraphicFramePr>
        <p:xfrm>
          <a:off x="608013" y="6075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6075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7" name="Rectangle 35"/>
          <p:cNvSpPr>
            <a:spLocks noChangeArrowheads="1"/>
          </p:cNvSpPr>
          <p:nvPr/>
        </p:nvSpPr>
        <p:spPr bwMode="auto">
          <a:xfrm>
            <a:off x="1162050" y="5353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1398" name="Freeform 36"/>
          <p:cNvSpPr>
            <a:spLocks/>
          </p:cNvSpPr>
          <p:nvPr/>
        </p:nvSpPr>
        <p:spPr bwMode="auto">
          <a:xfrm>
            <a:off x="3494088" y="5168900"/>
            <a:ext cx="1539875" cy="1490663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399" name="Group 37"/>
          <p:cNvGrpSpPr>
            <a:grpSpLocks/>
          </p:cNvGrpSpPr>
          <p:nvPr/>
        </p:nvGrpSpPr>
        <p:grpSpPr bwMode="auto">
          <a:xfrm>
            <a:off x="3930650" y="4879975"/>
            <a:ext cx="711200" cy="381000"/>
            <a:chOff x="3600" y="219"/>
            <a:chExt cx="360" cy="175"/>
          </a:xfrm>
        </p:grpSpPr>
        <p:sp>
          <p:nvSpPr>
            <p:cNvPr id="101627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628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29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30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1631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1632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1637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38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39" name="Line 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633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1634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35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36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1400" name="Line 51"/>
          <p:cNvSpPr>
            <a:spLocks noChangeShapeType="1"/>
          </p:cNvSpPr>
          <p:nvPr/>
        </p:nvSpPr>
        <p:spPr bwMode="auto">
          <a:xfrm flipH="1">
            <a:off x="4249738" y="527208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1" name="Line 52"/>
          <p:cNvSpPr>
            <a:spLocks noChangeShapeType="1"/>
          </p:cNvSpPr>
          <p:nvPr/>
        </p:nvSpPr>
        <p:spPr bwMode="auto">
          <a:xfrm flipH="1" flipV="1">
            <a:off x="3730625" y="597693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2" name="Line 53"/>
          <p:cNvSpPr>
            <a:spLocks noChangeShapeType="1"/>
          </p:cNvSpPr>
          <p:nvPr/>
        </p:nvSpPr>
        <p:spPr bwMode="auto">
          <a:xfrm flipH="1" flipV="1">
            <a:off x="3741738" y="599281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3" name="Line 54"/>
          <p:cNvSpPr>
            <a:spLocks noChangeShapeType="1"/>
          </p:cNvSpPr>
          <p:nvPr/>
        </p:nvSpPr>
        <p:spPr bwMode="auto">
          <a:xfrm flipH="1" flipV="1">
            <a:off x="4737100" y="597852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1404" name="Object 7"/>
          <p:cNvGraphicFramePr>
            <a:graphicFrameLocks noChangeAspect="1"/>
          </p:cNvGraphicFramePr>
          <p:nvPr/>
        </p:nvGraphicFramePr>
        <p:xfrm>
          <a:off x="4284663" y="60801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0801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5" name="Object 8"/>
          <p:cNvGraphicFramePr>
            <a:graphicFrameLocks noChangeAspect="1"/>
          </p:cNvGraphicFramePr>
          <p:nvPr/>
        </p:nvGraphicFramePr>
        <p:xfrm>
          <a:off x="3636963" y="60944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307079" imgH="1083682" progId="MS_ClipArt_Gallery.2">
                  <p:embed/>
                </p:oleObj>
              </mc:Choice>
              <mc:Fallback>
                <p:oleObj name="Clip" r:id="rId10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60944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06" name="Rectangle 57"/>
          <p:cNvSpPr>
            <a:spLocks noChangeArrowheads="1"/>
          </p:cNvSpPr>
          <p:nvPr/>
        </p:nvSpPr>
        <p:spPr bwMode="auto">
          <a:xfrm>
            <a:off x="4191000" y="537210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1407" name="Line 72"/>
          <p:cNvSpPr>
            <a:spLocks noChangeShapeType="1"/>
          </p:cNvSpPr>
          <p:nvPr/>
        </p:nvSpPr>
        <p:spPr bwMode="auto">
          <a:xfrm flipH="1" flipV="1">
            <a:off x="2951163" y="1892300"/>
            <a:ext cx="3175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8" name="Rectangle 73"/>
          <p:cNvSpPr>
            <a:spLocks noChangeArrowheads="1"/>
          </p:cNvSpPr>
          <p:nvPr/>
        </p:nvSpPr>
        <p:spPr bwMode="auto">
          <a:xfrm>
            <a:off x="2895600" y="1928813"/>
            <a:ext cx="109538" cy="1952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1409" name="Line 74"/>
          <p:cNvSpPr>
            <a:spLocks noChangeShapeType="1"/>
          </p:cNvSpPr>
          <p:nvPr/>
        </p:nvSpPr>
        <p:spPr bwMode="auto">
          <a:xfrm flipV="1">
            <a:off x="1433513" y="3348038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0" name="Line 75"/>
          <p:cNvSpPr>
            <a:spLocks noChangeShapeType="1"/>
          </p:cNvSpPr>
          <p:nvPr/>
        </p:nvSpPr>
        <p:spPr bwMode="auto">
          <a:xfrm flipH="1" flipV="1">
            <a:off x="2947988" y="3328988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1" name="Line 76"/>
          <p:cNvSpPr>
            <a:spLocks noChangeShapeType="1"/>
          </p:cNvSpPr>
          <p:nvPr/>
        </p:nvSpPr>
        <p:spPr bwMode="auto">
          <a:xfrm flipH="1" flipV="1">
            <a:off x="1624013" y="5091113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412" name="Group 231"/>
          <p:cNvGrpSpPr>
            <a:grpSpLocks/>
          </p:cNvGrpSpPr>
          <p:nvPr/>
        </p:nvGrpSpPr>
        <p:grpSpPr bwMode="auto">
          <a:xfrm>
            <a:off x="4922838" y="1130300"/>
            <a:ext cx="2743200" cy="2603500"/>
            <a:chOff x="2497" y="49"/>
            <a:chExt cx="1728" cy="1605"/>
          </a:xfrm>
        </p:grpSpPr>
        <p:sp>
          <p:nvSpPr>
            <p:cNvPr id="101560" name="Freeform 114"/>
            <p:cNvSpPr>
              <a:spLocks/>
            </p:cNvSpPr>
            <p:nvPr/>
          </p:nvSpPr>
          <p:spPr bwMode="auto">
            <a:xfrm>
              <a:off x="2653" y="49"/>
              <a:ext cx="1572" cy="1605"/>
            </a:xfrm>
            <a:custGeom>
              <a:avLst/>
              <a:gdLst>
                <a:gd name="T0" fmla="*/ 242 w 1572"/>
                <a:gd name="T1" fmla="*/ 4640 h 1275"/>
                <a:gd name="T2" fmla="*/ 198 w 1572"/>
                <a:gd name="T3" fmla="*/ 15108 h 1275"/>
                <a:gd name="T4" fmla="*/ 149 w 1572"/>
                <a:gd name="T5" fmla="*/ 40425 h 1275"/>
                <a:gd name="T6" fmla="*/ 98 w 1572"/>
                <a:gd name="T7" fmla="*/ 92487 h 1275"/>
                <a:gd name="T8" fmla="*/ 62 w 1572"/>
                <a:gd name="T9" fmla="*/ 145343 h 1275"/>
                <a:gd name="T10" fmla="*/ 42 w 1572"/>
                <a:gd name="T11" fmla="*/ 188980 h 1275"/>
                <a:gd name="T12" fmla="*/ 22 w 1572"/>
                <a:gd name="T13" fmla="*/ 258350 h 1275"/>
                <a:gd name="T14" fmla="*/ 3 w 1572"/>
                <a:gd name="T15" fmla="*/ 363167 h 1275"/>
                <a:gd name="T16" fmla="*/ 0 w 1572"/>
                <a:gd name="T17" fmla="*/ 421615 h 1275"/>
                <a:gd name="T18" fmla="*/ 3 w 1572"/>
                <a:gd name="T19" fmla="*/ 488014 h 1275"/>
                <a:gd name="T20" fmla="*/ 22 w 1572"/>
                <a:gd name="T21" fmla="*/ 564706 h 1275"/>
                <a:gd name="T22" fmla="*/ 55 w 1572"/>
                <a:gd name="T23" fmla="*/ 630395 h 1275"/>
                <a:gd name="T24" fmla="*/ 99 w 1572"/>
                <a:gd name="T25" fmla="*/ 683228 h 1275"/>
                <a:gd name="T26" fmla="*/ 162 w 1572"/>
                <a:gd name="T27" fmla="*/ 721556 h 1275"/>
                <a:gd name="T28" fmla="*/ 235 w 1572"/>
                <a:gd name="T29" fmla="*/ 746416 h 1275"/>
                <a:gd name="T30" fmla="*/ 298 w 1572"/>
                <a:gd name="T31" fmla="*/ 758586 h 1275"/>
                <a:gd name="T32" fmla="*/ 334 w 1572"/>
                <a:gd name="T33" fmla="*/ 756846 h 1275"/>
                <a:gd name="T34" fmla="*/ 390 w 1572"/>
                <a:gd name="T35" fmla="*/ 741915 h 1275"/>
                <a:gd name="T36" fmla="*/ 463 w 1572"/>
                <a:gd name="T37" fmla="*/ 720724 h 1275"/>
                <a:gd name="T38" fmla="*/ 506 w 1572"/>
                <a:gd name="T39" fmla="*/ 714124 h 1275"/>
                <a:gd name="T40" fmla="*/ 540 w 1572"/>
                <a:gd name="T41" fmla="*/ 714901 h 1275"/>
                <a:gd name="T42" fmla="*/ 596 w 1572"/>
                <a:gd name="T43" fmla="*/ 731789 h 1275"/>
                <a:gd name="T44" fmla="*/ 660 w 1572"/>
                <a:gd name="T45" fmla="*/ 756846 h 1275"/>
                <a:gd name="T46" fmla="*/ 743 w 1572"/>
                <a:gd name="T47" fmla="*/ 776476 h 1275"/>
                <a:gd name="T48" fmla="*/ 853 w 1572"/>
                <a:gd name="T49" fmla="*/ 790362 h 1275"/>
                <a:gd name="T50" fmla="*/ 982 w 1572"/>
                <a:gd name="T51" fmla="*/ 801216 h 1275"/>
                <a:gd name="T52" fmla="*/ 1088 w 1572"/>
                <a:gd name="T53" fmla="*/ 800789 h 1275"/>
                <a:gd name="T54" fmla="*/ 1152 w 1572"/>
                <a:gd name="T55" fmla="*/ 792388 h 1275"/>
                <a:gd name="T56" fmla="*/ 1254 w 1572"/>
                <a:gd name="T57" fmla="*/ 775031 h 1275"/>
                <a:gd name="T58" fmla="*/ 1409 w 1572"/>
                <a:gd name="T59" fmla="*/ 733999 h 1275"/>
                <a:gd name="T60" fmla="*/ 1476 w 1572"/>
                <a:gd name="T61" fmla="*/ 707374 h 1275"/>
                <a:gd name="T62" fmla="*/ 1529 w 1572"/>
                <a:gd name="T63" fmla="*/ 677008 h 1275"/>
                <a:gd name="T64" fmla="*/ 1562 w 1572"/>
                <a:gd name="T65" fmla="*/ 644846 h 1275"/>
                <a:gd name="T66" fmla="*/ 1572 w 1572"/>
                <a:gd name="T67" fmla="*/ 603382 h 1275"/>
                <a:gd name="T68" fmla="*/ 1562 w 1572"/>
                <a:gd name="T69" fmla="*/ 556985 h 1275"/>
                <a:gd name="T70" fmla="*/ 1530 w 1572"/>
                <a:gd name="T71" fmla="*/ 487055 h 1275"/>
                <a:gd name="T72" fmla="*/ 1484 w 1572"/>
                <a:gd name="T73" fmla="*/ 397231 h 1275"/>
                <a:gd name="T74" fmla="*/ 1467 w 1572"/>
                <a:gd name="T75" fmla="*/ 353293 h 1275"/>
                <a:gd name="T76" fmla="*/ 1464 w 1572"/>
                <a:gd name="T77" fmla="*/ 313107 h 1275"/>
                <a:gd name="T78" fmla="*/ 1479 w 1572"/>
                <a:gd name="T79" fmla="*/ 239983 h 1275"/>
                <a:gd name="T80" fmla="*/ 1484 w 1572"/>
                <a:gd name="T81" fmla="*/ 195452 h 1275"/>
                <a:gd name="T82" fmla="*/ 1477 w 1572"/>
                <a:gd name="T83" fmla="*/ 163642 h 1275"/>
                <a:gd name="T84" fmla="*/ 1450 w 1572"/>
                <a:gd name="T85" fmla="*/ 136900 h 1275"/>
                <a:gd name="T86" fmla="*/ 1396 w 1572"/>
                <a:gd name="T87" fmla="*/ 118376 h 1275"/>
                <a:gd name="T88" fmla="*/ 1318 w 1572"/>
                <a:gd name="T89" fmla="*/ 108752 h 1275"/>
                <a:gd name="T90" fmla="*/ 1221 w 1572"/>
                <a:gd name="T91" fmla="*/ 104486 h 1275"/>
                <a:gd name="T92" fmla="*/ 1071 w 1572"/>
                <a:gd name="T93" fmla="*/ 102884 h 1275"/>
                <a:gd name="T94" fmla="*/ 899 w 1572"/>
                <a:gd name="T95" fmla="*/ 100318 h 1275"/>
                <a:gd name="T96" fmla="*/ 805 w 1572"/>
                <a:gd name="T97" fmla="*/ 92487 h 1275"/>
                <a:gd name="T98" fmla="*/ 713 w 1572"/>
                <a:gd name="T99" fmla="*/ 77161 h 1275"/>
                <a:gd name="T100" fmla="*/ 530 w 1572"/>
                <a:gd name="T101" fmla="*/ 36832 h 1275"/>
                <a:gd name="T102" fmla="*/ 411 w 1572"/>
                <a:gd name="T103" fmla="*/ 12002 h 1275"/>
                <a:gd name="T104" fmla="*/ 337 w 1572"/>
                <a:gd name="T105" fmla="*/ 1941 h 1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2"/>
                <a:gd name="T160" fmla="*/ 0 h 1275"/>
                <a:gd name="T161" fmla="*/ 1572 w 1572"/>
                <a:gd name="T162" fmla="*/ 1275 h 1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2" h="1275">
                  <a:moveTo>
                    <a:pt x="285" y="0"/>
                  </a:moveTo>
                  <a:lnTo>
                    <a:pt x="274" y="1"/>
                  </a:lnTo>
                  <a:lnTo>
                    <a:pt x="262" y="3"/>
                  </a:lnTo>
                  <a:lnTo>
                    <a:pt x="252" y="4"/>
                  </a:lnTo>
                  <a:lnTo>
                    <a:pt x="242" y="7"/>
                  </a:lnTo>
                  <a:lnTo>
                    <a:pt x="232" y="10"/>
                  </a:lnTo>
                  <a:lnTo>
                    <a:pt x="222" y="13"/>
                  </a:lnTo>
                  <a:lnTo>
                    <a:pt x="214" y="16"/>
                  </a:lnTo>
                  <a:lnTo>
                    <a:pt x="205" y="20"/>
                  </a:lnTo>
                  <a:lnTo>
                    <a:pt x="198" y="24"/>
                  </a:lnTo>
                  <a:lnTo>
                    <a:pt x="189" y="29"/>
                  </a:lnTo>
                  <a:lnTo>
                    <a:pt x="182" y="34"/>
                  </a:lnTo>
                  <a:lnTo>
                    <a:pt x="175" y="40"/>
                  </a:lnTo>
                  <a:lnTo>
                    <a:pt x="161" y="51"/>
                  </a:lnTo>
                  <a:lnTo>
                    <a:pt x="149" y="64"/>
                  </a:lnTo>
                  <a:lnTo>
                    <a:pt x="138" y="79"/>
                  </a:lnTo>
                  <a:lnTo>
                    <a:pt x="126" y="94"/>
                  </a:lnTo>
                  <a:lnTo>
                    <a:pt x="116" y="111"/>
                  </a:lnTo>
                  <a:lnTo>
                    <a:pt x="106" y="129"/>
                  </a:lnTo>
                  <a:lnTo>
                    <a:pt x="98" y="147"/>
                  </a:lnTo>
                  <a:lnTo>
                    <a:pt x="88" y="167"/>
                  </a:lnTo>
                  <a:lnTo>
                    <a:pt x="79" y="187"/>
                  </a:lnTo>
                  <a:lnTo>
                    <a:pt x="70" y="208"/>
                  </a:lnTo>
                  <a:lnTo>
                    <a:pt x="66" y="220"/>
                  </a:lnTo>
                  <a:lnTo>
                    <a:pt x="62" y="231"/>
                  </a:lnTo>
                  <a:lnTo>
                    <a:pt x="58" y="244"/>
                  </a:lnTo>
                  <a:lnTo>
                    <a:pt x="53" y="257"/>
                  </a:lnTo>
                  <a:lnTo>
                    <a:pt x="49" y="271"/>
                  </a:lnTo>
                  <a:lnTo>
                    <a:pt x="46" y="284"/>
                  </a:lnTo>
                  <a:lnTo>
                    <a:pt x="42" y="300"/>
                  </a:lnTo>
                  <a:lnTo>
                    <a:pt x="39" y="314"/>
                  </a:lnTo>
                  <a:lnTo>
                    <a:pt x="36" y="330"/>
                  </a:lnTo>
                  <a:lnTo>
                    <a:pt x="33" y="346"/>
                  </a:lnTo>
                  <a:lnTo>
                    <a:pt x="26" y="377"/>
                  </a:lnTo>
                  <a:lnTo>
                    <a:pt x="22" y="410"/>
                  </a:lnTo>
                  <a:lnTo>
                    <a:pt x="16" y="443"/>
                  </a:lnTo>
                  <a:lnTo>
                    <a:pt x="13" y="477"/>
                  </a:lnTo>
                  <a:lnTo>
                    <a:pt x="9" y="511"/>
                  </a:lnTo>
                  <a:lnTo>
                    <a:pt x="6" y="544"/>
                  </a:lnTo>
                  <a:lnTo>
                    <a:pt x="3" y="577"/>
                  </a:lnTo>
                  <a:lnTo>
                    <a:pt x="2" y="610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55"/>
                  </a:lnTo>
                  <a:lnTo>
                    <a:pt x="0" y="670"/>
                  </a:lnTo>
                  <a:lnTo>
                    <a:pt x="0" y="684"/>
                  </a:lnTo>
                  <a:lnTo>
                    <a:pt x="0" y="697"/>
                  </a:lnTo>
                  <a:lnTo>
                    <a:pt x="0" y="722"/>
                  </a:lnTo>
                  <a:lnTo>
                    <a:pt x="2" y="750"/>
                  </a:lnTo>
                  <a:lnTo>
                    <a:pt x="3" y="775"/>
                  </a:lnTo>
                  <a:lnTo>
                    <a:pt x="6" y="799"/>
                  </a:lnTo>
                  <a:lnTo>
                    <a:pt x="9" y="825"/>
                  </a:lnTo>
                  <a:lnTo>
                    <a:pt x="13" y="849"/>
                  </a:lnTo>
                  <a:lnTo>
                    <a:pt x="18" y="874"/>
                  </a:lnTo>
                  <a:lnTo>
                    <a:pt x="22" y="897"/>
                  </a:lnTo>
                  <a:lnTo>
                    <a:pt x="28" y="919"/>
                  </a:lnTo>
                  <a:lnTo>
                    <a:pt x="33" y="941"/>
                  </a:lnTo>
                  <a:lnTo>
                    <a:pt x="40" y="962"/>
                  </a:lnTo>
                  <a:lnTo>
                    <a:pt x="46" y="982"/>
                  </a:lnTo>
                  <a:lnTo>
                    <a:pt x="55" y="1002"/>
                  </a:lnTo>
                  <a:lnTo>
                    <a:pt x="62" y="1021"/>
                  </a:lnTo>
                  <a:lnTo>
                    <a:pt x="70" y="1038"/>
                  </a:lnTo>
                  <a:lnTo>
                    <a:pt x="79" y="1054"/>
                  </a:lnTo>
                  <a:lnTo>
                    <a:pt x="89" y="1069"/>
                  </a:lnTo>
                  <a:lnTo>
                    <a:pt x="99" y="1085"/>
                  </a:lnTo>
                  <a:lnTo>
                    <a:pt x="111" y="1098"/>
                  </a:lnTo>
                  <a:lnTo>
                    <a:pt x="123" y="1112"/>
                  </a:lnTo>
                  <a:lnTo>
                    <a:pt x="135" y="1124"/>
                  </a:lnTo>
                  <a:lnTo>
                    <a:pt x="149" y="1135"/>
                  </a:lnTo>
                  <a:lnTo>
                    <a:pt x="162" y="1146"/>
                  </a:lnTo>
                  <a:lnTo>
                    <a:pt x="176" y="1156"/>
                  </a:lnTo>
                  <a:lnTo>
                    <a:pt x="191" y="1165"/>
                  </a:lnTo>
                  <a:lnTo>
                    <a:pt x="205" y="1174"/>
                  </a:lnTo>
                  <a:lnTo>
                    <a:pt x="219" y="1181"/>
                  </a:lnTo>
                  <a:lnTo>
                    <a:pt x="235" y="1186"/>
                  </a:lnTo>
                  <a:lnTo>
                    <a:pt x="249" y="1192"/>
                  </a:lnTo>
                  <a:lnTo>
                    <a:pt x="264" y="1196"/>
                  </a:lnTo>
                  <a:lnTo>
                    <a:pt x="278" y="1201"/>
                  </a:lnTo>
                  <a:lnTo>
                    <a:pt x="292" y="1203"/>
                  </a:lnTo>
                  <a:lnTo>
                    <a:pt x="298" y="1205"/>
                  </a:lnTo>
                  <a:lnTo>
                    <a:pt x="305" y="1205"/>
                  </a:lnTo>
                  <a:lnTo>
                    <a:pt x="312" y="1205"/>
                  </a:lnTo>
                  <a:lnTo>
                    <a:pt x="319" y="1203"/>
                  </a:lnTo>
                  <a:lnTo>
                    <a:pt x="327" y="1203"/>
                  </a:lnTo>
                  <a:lnTo>
                    <a:pt x="334" y="1202"/>
                  </a:lnTo>
                  <a:lnTo>
                    <a:pt x="340" y="1199"/>
                  </a:lnTo>
                  <a:lnTo>
                    <a:pt x="347" y="1198"/>
                  </a:lnTo>
                  <a:lnTo>
                    <a:pt x="361" y="1192"/>
                  </a:lnTo>
                  <a:lnTo>
                    <a:pt x="375" y="1186"/>
                  </a:lnTo>
                  <a:lnTo>
                    <a:pt x="390" y="1179"/>
                  </a:lnTo>
                  <a:lnTo>
                    <a:pt x="404" y="1172"/>
                  </a:lnTo>
                  <a:lnTo>
                    <a:pt x="420" y="1165"/>
                  </a:lnTo>
                  <a:lnTo>
                    <a:pt x="434" y="1158"/>
                  </a:lnTo>
                  <a:lnTo>
                    <a:pt x="448" y="1151"/>
                  </a:lnTo>
                  <a:lnTo>
                    <a:pt x="463" y="1145"/>
                  </a:lnTo>
                  <a:lnTo>
                    <a:pt x="477" y="1139"/>
                  </a:lnTo>
                  <a:lnTo>
                    <a:pt x="484" y="1138"/>
                  </a:lnTo>
                  <a:lnTo>
                    <a:pt x="491" y="1136"/>
                  </a:lnTo>
                  <a:lnTo>
                    <a:pt x="498" y="1135"/>
                  </a:lnTo>
                  <a:lnTo>
                    <a:pt x="506" y="1134"/>
                  </a:lnTo>
                  <a:lnTo>
                    <a:pt x="513" y="1134"/>
                  </a:lnTo>
                  <a:lnTo>
                    <a:pt x="520" y="1134"/>
                  </a:lnTo>
                  <a:lnTo>
                    <a:pt x="527" y="1135"/>
                  </a:lnTo>
                  <a:lnTo>
                    <a:pt x="533" y="1135"/>
                  </a:lnTo>
                  <a:lnTo>
                    <a:pt x="540" y="1136"/>
                  </a:lnTo>
                  <a:lnTo>
                    <a:pt x="546" y="1139"/>
                  </a:lnTo>
                  <a:lnTo>
                    <a:pt x="559" y="1144"/>
                  </a:lnTo>
                  <a:lnTo>
                    <a:pt x="571" y="1148"/>
                  </a:lnTo>
                  <a:lnTo>
                    <a:pt x="584" y="1155"/>
                  </a:lnTo>
                  <a:lnTo>
                    <a:pt x="596" y="1162"/>
                  </a:lnTo>
                  <a:lnTo>
                    <a:pt x="609" y="1169"/>
                  </a:lnTo>
                  <a:lnTo>
                    <a:pt x="620" y="1178"/>
                  </a:lnTo>
                  <a:lnTo>
                    <a:pt x="633" y="1186"/>
                  </a:lnTo>
                  <a:lnTo>
                    <a:pt x="646" y="1193"/>
                  </a:lnTo>
                  <a:lnTo>
                    <a:pt x="660" y="1202"/>
                  </a:lnTo>
                  <a:lnTo>
                    <a:pt x="674" y="1209"/>
                  </a:lnTo>
                  <a:lnTo>
                    <a:pt x="690" y="1216"/>
                  </a:lnTo>
                  <a:lnTo>
                    <a:pt x="707" y="1223"/>
                  </a:lnTo>
                  <a:lnTo>
                    <a:pt x="725" y="1229"/>
                  </a:lnTo>
                  <a:lnTo>
                    <a:pt x="743" y="1233"/>
                  </a:lnTo>
                  <a:lnTo>
                    <a:pt x="763" y="1238"/>
                  </a:lnTo>
                  <a:lnTo>
                    <a:pt x="785" y="1242"/>
                  </a:lnTo>
                  <a:lnTo>
                    <a:pt x="806" y="1246"/>
                  </a:lnTo>
                  <a:lnTo>
                    <a:pt x="829" y="1252"/>
                  </a:lnTo>
                  <a:lnTo>
                    <a:pt x="853" y="1256"/>
                  </a:lnTo>
                  <a:lnTo>
                    <a:pt x="878" y="1261"/>
                  </a:lnTo>
                  <a:lnTo>
                    <a:pt x="903" y="1265"/>
                  </a:lnTo>
                  <a:lnTo>
                    <a:pt x="929" y="1269"/>
                  </a:lnTo>
                  <a:lnTo>
                    <a:pt x="955" y="1272"/>
                  </a:lnTo>
                  <a:lnTo>
                    <a:pt x="982" y="1273"/>
                  </a:lnTo>
                  <a:lnTo>
                    <a:pt x="1008" y="1275"/>
                  </a:lnTo>
                  <a:lnTo>
                    <a:pt x="1035" y="1275"/>
                  </a:lnTo>
                  <a:lnTo>
                    <a:pt x="1061" y="1275"/>
                  </a:lnTo>
                  <a:lnTo>
                    <a:pt x="1075" y="1273"/>
                  </a:lnTo>
                  <a:lnTo>
                    <a:pt x="1088" y="1272"/>
                  </a:lnTo>
                  <a:lnTo>
                    <a:pt x="1101" y="1271"/>
                  </a:lnTo>
                  <a:lnTo>
                    <a:pt x="1114" y="1268"/>
                  </a:lnTo>
                  <a:lnTo>
                    <a:pt x="1127" y="1266"/>
                  </a:lnTo>
                  <a:lnTo>
                    <a:pt x="1140" y="1263"/>
                  </a:lnTo>
                  <a:lnTo>
                    <a:pt x="1152" y="1259"/>
                  </a:lnTo>
                  <a:lnTo>
                    <a:pt x="1165" y="1256"/>
                  </a:lnTo>
                  <a:lnTo>
                    <a:pt x="1180" y="1252"/>
                  </a:lnTo>
                  <a:lnTo>
                    <a:pt x="1194" y="1249"/>
                  </a:lnTo>
                  <a:lnTo>
                    <a:pt x="1224" y="1239"/>
                  </a:lnTo>
                  <a:lnTo>
                    <a:pt x="1254" y="1231"/>
                  </a:lnTo>
                  <a:lnTo>
                    <a:pt x="1286" y="1219"/>
                  </a:lnTo>
                  <a:lnTo>
                    <a:pt x="1317" y="1208"/>
                  </a:lnTo>
                  <a:lnTo>
                    <a:pt x="1349" y="1195"/>
                  </a:lnTo>
                  <a:lnTo>
                    <a:pt x="1379" y="1181"/>
                  </a:lnTo>
                  <a:lnTo>
                    <a:pt x="1409" y="1165"/>
                  </a:lnTo>
                  <a:lnTo>
                    <a:pt x="1423" y="1158"/>
                  </a:lnTo>
                  <a:lnTo>
                    <a:pt x="1437" y="1149"/>
                  </a:lnTo>
                  <a:lnTo>
                    <a:pt x="1450" y="1142"/>
                  </a:lnTo>
                  <a:lnTo>
                    <a:pt x="1463" y="1134"/>
                  </a:lnTo>
                  <a:lnTo>
                    <a:pt x="1476" y="1124"/>
                  </a:lnTo>
                  <a:lnTo>
                    <a:pt x="1489" y="1115"/>
                  </a:lnTo>
                  <a:lnTo>
                    <a:pt x="1499" y="1106"/>
                  </a:lnTo>
                  <a:lnTo>
                    <a:pt x="1510" y="1096"/>
                  </a:lnTo>
                  <a:lnTo>
                    <a:pt x="1520" y="1086"/>
                  </a:lnTo>
                  <a:lnTo>
                    <a:pt x="1529" y="1076"/>
                  </a:lnTo>
                  <a:lnTo>
                    <a:pt x="1537" y="1066"/>
                  </a:lnTo>
                  <a:lnTo>
                    <a:pt x="1545" y="1056"/>
                  </a:lnTo>
                  <a:lnTo>
                    <a:pt x="1552" y="1045"/>
                  </a:lnTo>
                  <a:lnTo>
                    <a:pt x="1557" y="1035"/>
                  </a:lnTo>
                  <a:lnTo>
                    <a:pt x="1562" y="1024"/>
                  </a:lnTo>
                  <a:lnTo>
                    <a:pt x="1566" y="1011"/>
                  </a:lnTo>
                  <a:lnTo>
                    <a:pt x="1569" y="999"/>
                  </a:lnTo>
                  <a:lnTo>
                    <a:pt x="1570" y="986"/>
                  </a:lnTo>
                  <a:lnTo>
                    <a:pt x="1572" y="972"/>
                  </a:lnTo>
                  <a:lnTo>
                    <a:pt x="1572" y="959"/>
                  </a:lnTo>
                  <a:lnTo>
                    <a:pt x="1570" y="945"/>
                  </a:lnTo>
                  <a:lnTo>
                    <a:pt x="1569" y="931"/>
                  </a:lnTo>
                  <a:lnTo>
                    <a:pt x="1567" y="915"/>
                  </a:lnTo>
                  <a:lnTo>
                    <a:pt x="1565" y="901"/>
                  </a:lnTo>
                  <a:lnTo>
                    <a:pt x="1562" y="885"/>
                  </a:lnTo>
                  <a:lnTo>
                    <a:pt x="1559" y="869"/>
                  </a:lnTo>
                  <a:lnTo>
                    <a:pt x="1555" y="854"/>
                  </a:lnTo>
                  <a:lnTo>
                    <a:pt x="1550" y="838"/>
                  </a:lnTo>
                  <a:lnTo>
                    <a:pt x="1540" y="805"/>
                  </a:lnTo>
                  <a:lnTo>
                    <a:pt x="1530" y="774"/>
                  </a:lnTo>
                  <a:lnTo>
                    <a:pt x="1520" y="741"/>
                  </a:lnTo>
                  <a:lnTo>
                    <a:pt x="1509" y="708"/>
                  </a:lnTo>
                  <a:lnTo>
                    <a:pt x="1499" y="677"/>
                  </a:lnTo>
                  <a:lnTo>
                    <a:pt x="1489" y="647"/>
                  </a:lnTo>
                  <a:lnTo>
                    <a:pt x="1484" y="631"/>
                  </a:lnTo>
                  <a:lnTo>
                    <a:pt x="1480" y="617"/>
                  </a:lnTo>
                  <a:lnTo>
                    <a:pt x="1476" y="602"/>
                  </a:lnTo>
                  <a:lnTo>
                    <a:pt x="1473" y="588"/>
                  </a:lnTo>
                  <a:lnTo>
                    <a:pt x="1470" y="575"/>
                  </a:lnTo>
                  <a:lnTo>
                    <a:pt x="1467" y="561"/>
                  </a:lnTo>
                  <a:lnTo>
                    <a:pt x="1466" y="548"/>
                  </a:lnTo>
                  <a:lnTo>
                    <a:pt x="1464" y="535"/>
                  </a:lnTo>
                  <a:lnTo>
                    <a:pt x="1464" y="523"/>
                  </a:lnTo>
                  <a:lnTo>
                    <a:pt x="1464" y="510"/>
                  </a:lnTo>
                  <a:lnTo>
                    <a:pt x="1464" y="497"/>
                  </a:lnTo>
                  <a:lnTo>
                    <a:pt x="1466" y="484"/>
                  </a:lnTo>
                  <a:lnTo>
                    <a:pt x="1469" y="457"/>
                  </a:lnTo>
                  <a:lnTo>
                    <a:pt x="1472" y="431"/>
                  </a:lnTo>
                  <a:lnTo>
                    <a:pt x="1476" y="405"/>
                  </a:lnTo>
                  <a:lnTo>
                    <a:pt x="1479" y="381"/>
                  </a:lnTo>
                  <a:lnTo>
                    <a:pt x="1482" y="357"/>
                  </a:lnTo>
                  <a:lnTo>
                    <a:pt x="1483" y="346"/>
                  </a:lnTo>
                  <a:lnTo>
                    <a:pt x="1484" y="334"/>
                  </a:lnTo>
                  <a:lnTo>
                    <a:pt x="1484" y="323"/>
                  </a:lnTo>
                  <a:lnTo>
                    <a:pt x="1484" y="311"/>
                  </a:lnTo>
                  <a:lnTo>
                    <a:pt x="1484" y="300"/>
                  </a:lnTo>
                  <a:lnTo>
                    <a:pt x="1483" y="290"/>
                  </a:lnTo>
                  <a:lnTo>
                    <a:pt x="1482" y="280"/>
                  </a:lnTo>
                  <a:lnTo>
                    <a:pt x="1480" y="270"/>
                  </a:lnTo>
                  <a:lnTo>
                    <a:pt x="1477" y="260"/>
                  </a:lnTo>
                  <a:lnTo>
                    <a:pt x="1473" y="251"/>
                  </a:lnTo>
                  <a:lnTo>
                    <a:pt x="1469" y="243"/>
                  </a:lnTo>
                  <a:lnTo>
                    <a:pt x="1463" y="234"/>
                  </a:lnTo>
                  <a:lnTo>
                    <a:pt x="1457" y="226"/>
                  </a:lnTo>
                  <a:lnTo>
                    <a:pt x="1450" y="218"/>
                  </a:lnTo>
                  <a:lnTo>
                    <a:pt x="1442" y="211"/>
                  </a:lnTo>
                  <a:lnTo>
                    <a:pt x="1432" y="204"/>
                  </a:lnTo>
                  <a:lnTo>
                    <a:pt x="1422" y="198"/>
                  </a:lnTo>
                  <a:lnTo>
                    <a:pt x="1409" y="193"/>
                  </a:lnTo>
                  <a:lnTo>
                    <a:pt x="1396" y="188"/>
                  </a:lnTo>
                  <a:lnTo>
                    <a:pt x="1383" y="184"/>
                  </a:lnTo>
                  <a:lnTo>
                    <a:pt x="1367" y="180"/>
                  </a:lnTo>
                  <a:lnTo>
                    <a:pt x="1351" y="177"/>
                  </a:lnTo>
                  <a:lnTo>
                    <a:pt x="1336" y="174"/>
                  </a:lnTo>
                  <a:lnTo>
                    <a:pt x="1318" y="173"/>
                  </a:lnTo>
                  <a:lnTo>
                    <a:pt x="1300" y="170"/>
                  </a:lnTo>
                  <a:lnTo>
                    <a:pt x="1281" y="168"/>
                  </a:lnTo>
                  <a:lnTo>
                    <a:pt x="1261" y="167"/>
                  </a:lnTo>
                  <a:lnTo>
                    <a:pt x="1243" y="167"/>
                  </a:lnTo>
                  <a:lnTo>
                    <a:pt x="1221" y="166"/>
                  </a:lnTo>
                  <a:lnTo>
                    <a:pt x="1201" y="166"/>
                  </a:lnTo>
                  <a:lnTo>
                    <a:pt x="1180" y="166"/>
                  </a:lnTo>
                  <a:lnTo>
                    <a:pt x="1158" y="164"/>
                  </a:lnTo>
                  <a:lnTo>
                    <a:pt x="1115" y="164"/>
                  </a:lnTo>
                  <a:lnTo>
                    <a:pt x="1071" y="164"/>
                  </a:lnTo>
                  <a:lnTo>
                    <a:pt x="1026" y="164"/>
                  </a:lnTo>
                  <a:lnTo>
                    <a:pt x="984" y="164"/>
                  </a:lnTo>
                  <a:lnTo>
                    <a:pt x="941" y="163"/>
                  </a:lnTo>
                  <a:lnTo>
                    <a:pt x="919" y="161"/>
                  </a:lnTo>
                  <a:lnTo>
                    <a:pt x="899" y="160"/>
                  </a:lnTo>
                  <a:lnTo>
                    <a:pt x="879" y="158"/>
                  </a:lnTo>
                  <a:lnTo>
                    <a:pt x="859" y="156"/>
                  </a:lnTo>
                  <a:lnTo>
                    <a:pt x="840" y="154"/>
                  </a:lnTo>
                  <a:lnTo>
                    <a:pt x="822" y="151"/>
                  </a:lnTo>
                  <a:lnTo>
                    <a:pt x="805" y="147"/>
                  </a:lnTo>
                  <a:lnTo>
                    <a:pt x="786" y="143"/>
                  </a:lnTo>
                  <a:lnTo>
                    <a:pt x="767" y="139"/>
                  </a:lnTo>
                  <a:lnTo>
                    <a:pt x="749" y="134"/>
                  </a:lnTo>
                  <a:lnTo>
                    <a:pt x="732" y="129"/>
                  </a:lnTo>
                  <a:lnTo>
                    <a:pt x="713" y="123"/>
                  </a:lnTo>
                  <a:lnTo>
                    <a:pt x="676" y="111"/>
                  </a:lnTo>
                  <a:lnTo>
                    <a:pt x="639" y="99"/>
                  </a:lnTo>
                  <a:lnTo>
                    <a:pt x="601" y="86"/>
                  </a:lnTo>
                  <a:lnTo>
                    <a:pt x="566" y="71"/>
                  </a:lnTo>
                  <a:lnTo>
                    <a:pt x="530" y="59"/>
                  </a:lnTo>
                  <a:lnTo>
                    <a:pt x="494" y="46"/>
                  </a:lnTo>
                  <a:lnTo>
                    <a:pt x="460" y="34"/>
                  </a:lnTo>
                  <a:lnTo>
                    <a:pt x="443" y="29"/>
                  </a:lnTo>
                  <a:lnTo>
                    <a:pt x="427" y="24"/>
                  </a:lnTo>
                  <a:lnTo>
                    <a:pt x="411" y="19"/>
                  </a:lnTo>
                  <a:lnTo>
                    <a:pt x="395" y="14"/>
                  </a:lnTo>
                  <a:lnTo>
                    <a:pt x="380" y="10"/>
                  </a:lnTo>
                  <a:lnTo>
                    <a:pt x="365" y="7"/>
                  </a:lnTo>
                  <a:lnTo>
                    <a:pt x="351" y="4"/>
                  </a:lnTo>
                  <a:lnTo>
                    <a:pt x="337" y="3"/>
                  </a:lnTo>
                  <a:lnTo>
                    <a:pt x="322" y="0"/>
                  </a:lnTo>
                  <a:lnTo>
                    <a:pt x="309" y="0"/>
                  </a:lnTo>
                  <a:lnTo>
                    <a:pt x="297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61" name="Rectangle 115"/>
            <p:cNvSpPr>
              <a:spLocks noChangeArrowheads="1"/>
            </p:cNvSpPr>
            <p:nvPr/>
          </p:nvSpPr>
          <p:spPr bwMode="auto">
            <a:xfrm>
              <a:off x="2497" y="1003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562" name="Rectangle 116"/>
            <p:cNvSpPr>
              <a:spLocks noChangeArrowheads="1"/>
            </p:cNvSpPr>
            <p:nvPr/>
          </p:nvSpPr>
          <p:spPr bwMode="auto">
            <a:xfrm>
              <a:off x="3375" y="699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563" name="Line 117"/>
            <p:cNvSpPr>
              <a:spLocks noChangeShapeType="1"/>
            </p:cNvSpPr>
            <p:nvPr/>
          </p:nvSpPr>
          <p:spPr bwMode="auto">
            <a:xfrm flipV="1">
              <a:off x="3004" y="854"/>
              <a:ext cx="29" cy="23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64" name="Rectangle 118"/>
            <p:cNvSpPr>
              <a:spLocks noChangeArrowheads="1"/>
            </p:cNvSpPr>
            <p:nvPr/>
          </p:nvSpPr>
          <p:spPr bwMode="auto">
            <a:xfrm>
              <a:off x="2881" y="884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565" name="Line 119"/>
            <p:cNvSpPr>
              <a:spLocks noChangeShapeType="1"/>
            </p:cNvSpPr>
            <p:nvPr/>
          </p:nvSpPr>
          <p:spPr bwMode="auto">
            <a:xfrm>
              <a:off x="3179" y="1272"/>
              <a:ext cx="149" cy="8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566" name="Group 124"/>
            <p:cNvGrpSpPr>
              <a:grpSpLocks/>
            </p:cNvGrpSpPr>
            <p:nvPr/>
          </p:nvGrpSpPr>
          <p:grpSpPr bwMode="auto">
            <a:xfrm>
              <a:off x="2732" y="81"/>
              <a:ext cx="685" cy="329"/>
              <a:chOff x="565" y="2634"/>
              <a:chExt cx="685" cy="329"/>
            </a:xfrm>
          </p:grpSpPr>
          <p:sp>
            <p:nvSpPr>
              <p:cNvPr id="101625" name="Rectangle 125"/>
              <p:cNvSpPr>
                <a:spLocks noChangeArrowheads="1"/>
              </p:cNvSpPr>
              <p:nvPr/>
            </p:nvSpPr>
            <p:spPr bwMode="auto">
              <a:xfrm>
                <a:off x="565" y="2650"/>
                <a:ext cx="406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A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en-US" sz="150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OSPF)</a:t>
                </a: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626" name="Rectangle 127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1567" name="Group 128"/>
            <p:cNvGrpSpPr>
              <a:grpSpLocks/>
            </p:cNvGrpSpPr>
            <p:nvPr/>
          </p:nvGrpSpPr>
          <p:grpSpPr bwMode="auto">
            <a:xfrm>
              <a:off x="3316" y="1313"/>
              <a:ext cx="472" cy="219"/>
              <a:chOff x="1811" y="2493"/>
              <a:chExt cx="472" cy="219"/>
            </a:xfrm>
          </p:grpSpPr>
          <p:sp>
            <p:nvSpPr>
              <p:cNvPr id="101612" name="Freeform 12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3" name="Freeform 13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4" name="Line 13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5" name="Line 13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6" name="Rectangle 13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617" name="Freeform 13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8" name="Freeform 13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9" name="Line 13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0" name="Line 13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1" name="Line 13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2" name="Line 13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3" name="Line 14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4" name="Line 14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568" name="Group 142"/>
            <p:cNvGrpSpPr>
              <a:grpSpLocks/>
            </p:cNvGrpSpPr>
            <p:nvPr/>
          </p:nvGrpSpPr>
          <p:grpSpPr bwMode="auto">
            <a:xfrm>
              <a:off x="2751" y="1079"/>
              <a:ext cx="472" cy="219"/>
              <a:chOff x="1811" y="2493"/>
              <a:chExt cx="472" cy="219"/>
            </a:xfrm>
          </p:grpSpPr>
          <p:sp>
            <p:nvSpPr>
              <p:cNvPr id="101599" name="Freeform 14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0" name="Freeform 14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1" name="Line 14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2" name="Line 14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3" name="Rectangle 14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604" name="Freeform 14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5" name="Freeform 14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6" name="Line 15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7" name="Line 15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8" name="Line 15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9" name="Line 15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0" name="Line 15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1" name="Line 15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569" name="Line 156"/>
            <p:cNvSpPr>
              <a:spLocks noChangeShapeType="1"/>
            </p:cNvSpPr>
            <p:nvPr/>
          </p:nvSpPr>
          <p:spPr bwMode="auto">
            <a:xfrm flipV="1">
              <a:off x="3224" y="1124"/>
              <a:ext cx="480" cy="4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70" name="Line 157"/>
            <p:cNvSpPr>
              <a:spLocks noChangeShapeType="1"/>
            </p:cNvSpPr>
            <p:nvPr/>
          </p:nvSpPr>
          <p:spPr bwMode="auto">
            <a:xfrm flipV="1">
              <a:off x="3727" y="1220"/>
              <a:ext cx="73" cy="10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571" name="Group 158"/>
            <p:cNvGrpSpPr>
              <a:grpSpLocks/>
            </p:cNvGrpSpPr>
            <p:nvPr/>
          </p:nvGrpSpPr>
          <p:grpSpPr bwMode="auto">
            <a:xfrm>
              <a:off x="3712" y="1039"/>
              <a:ext cx="472" cy="219"/>
              <a:chOff x="1811" y="2493"/>
              <a:chExt cx="472" cy="219"/>
            </a:xfrm>
          </p:grpSpPr>
          <p:sp>
            <p:nvSpPr>
              <p:cNvPr id="101586" name="Freeform 15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7" name="Freeform 1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8" name="Line 16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9" name="Line 16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0" name="Rectangle 16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591" name="Freeform 16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2" name="Freeform 1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3" name="Line 16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4" name="Line 16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5" name="Line 16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6" name="Line 16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7" name="Line 17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8" name="Line 17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572" name="Group 172"/>
            <p:cNvGrpSpPr>
              <a:grpSpLocks/>
            </p:cNvGrpSpPr>
            <p:nvPr/>
          </p:nvGrpSpPr>
          <p:grpSpPr bwMode="auto">
            <a:xfrm>
              <a:off x="2805" y="768"/>
              <a:ext cx="472" cy="219"/>
              <a:chOff x="1811" y="2493"/>
              <a:chExt cx="472" cy="219"/>
            </a:xfrm>
          </p:grpSpPr>
          <p:sp>
            <p:nvSpPr>
              <p:cNvPr id="101573" name="Freeform 17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4" name="Freeform 1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5" name="Line 17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6" name="Line 17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7" name="Rectangle 17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578" name="Freeform 17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9" name="Freeform 1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0" name="Line 18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1" name="Line 18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2" name="Line 18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3" name="Line 18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4" name="Line 18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5" name="Line 18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1413" name="Group 232"/>
          <p:cNvGrpSpPr>
            <a:grpSpLocks/>
          </p:cNvGrpSpPr>
          <p:nvPr/>
        </p:nvGrpSpPr>
        <p:grpSpPr bwMode="auto">
          <a:xfrm>
            <a:off x="6140450" y="3898900"/>
            <a:ext cx="2389188" cy="2455863"/>
            <a:chOff x="4255" y="0"/>
            <a:chExt cx="1505" cy="1547"/>
          </a:xfrm>
        </p:grpSpPr>
        <p:sp>
          <p:nvSpPr>
            <p:cNvPr id="101510" name="Freeform 113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944546 w 1143"/>
                <a:gd name="T1" fmla="*/ 1422486 h 1022"/>
                <a:gd name="T2" fmla="*/ 792370 w 1143"/>
                <a:gd name="T3" fmla="*/ 441361 h 1022"/>
                <a:gd name="T4" fmla="*/ 484729 w 1143"/>
                <a:gd name="T5" fmla="*/ 163162 h 1022"/>
                <a:gd name="T6" fmla="*/ 293778 w 1143"/>
                <a:gd name="T7" fmla="*/ 1232986 h 1022"/>
                <a:gd name="T8" fmla="*/ 164889 w 1143"/>
                <a:gd name="T9" fmla="*/ 2970942 h 1022"/>
                <a:gd name="T10" fmla="*/ 83537 w 1143"/>
                <a:gd name="T11" fmla="*/ 5620956 h 1022"/>
                <a:gd name="T12" fmla="*/ 40489 w 1143"/>
                <a:gd name="T13" fmla="*/ 9627252 h 1022"/>
                <a:gd name="T14" fmla="*/ 28133 w 1143"/>
                <a:gd name="T15" fmla="*/ 14749970 h 1022"/>
                <a:gd name="T16" fmla="*/ 48184 w 1143"/>
                <a:gd name="T17" fmla="*/ 26714038 h 1022"/>
                <a:gd name="T18" fmla="*/ 63444 w 1143"/>
                <a:gd name="T19" fmla="*/ 36787786 h 1022"/>
                <a:gd name="T20" fmla="*/ 30750 w 1143"/>
                <a:gd name="T21" fmla="*/ 50542883 h 1022"/>
                <a:gd name="T22" fmla="*/ 1 w 1143"/>
                <a:gd name="T23" fmla="*/ 62476708 h 1022"/>
                <a:gd name="T24" fmla="*/ 7022 w 1143"/>
                <a:gd name="T25" fmla="*/ 70421291 h 1022"/>
                <a:gd name="T26" fmla="*/ 17737 w 1143"/>
                <a:gd name="T27" fmla="*/ 76388653 h 1022"/>
                <a:gd name="T28" fmla="*/ 60369 w 1143"/>
                <a:gd name="T29" fmla="*/ 80835255 h 1022"/>
                <a:gd name="T30" fmla="*/ 112940 w 1143"/>
                <a:gd name="T31" fmla="*/ 82664520 h 1022"/>
                <a:gd name="T32" fmla="*/ 186408 w 1143"/>
                <a:gd name="T33" fmla="*/ 83966808 h 1022"/>
                <a:gd name="T34" fmla="*/ 296619 w 1143"/>
                <a:gd name="T35" fmla="*/ 84424233 h 1022"/>
                <a:gd name="T36" fmla="*/ 466485 w 1143"/>
                <a:gd name="T37" fmla="*/ 83966808 h 1022"/>
                <a:gd name="T38" fmla="*/ 780155 w 1143"/>
                <a:gd name="T39" fmla="*/ 82861110 h 1022"/>
                <a:gd name="T40" fmla="*/ 915956 w 1143"/>
                <a:gd name="T41" fmla="*/ 83230439 h 1022"/>
                <a:gd name="T42" fmla="*/ 1021913 w 1143"/>
                <a:gd name="T43" fmla="*/ 84424233 h 1022"/>
                <a:gd name="T44" fmla="*/ 1078379 w 1143"/>
                <a:gd name="T45" fmla="*/ 87251530 h 1022"/>
                <a:gd name="T46" fmla="*/ 1099555 w 1143"/>
                <a:gd name="T47" fmla="*/ 91148636 h 1022"/>
                <a:gd name="T48" fmla="*/ 1104612 w 1143"/>
                <a:gd name="T49" fmla="*/ 100760021 h 1022"/>
                <a:gd name="T50" fmla="*/ 1126537 w 1143"/>
                <a:gd name="T51" fmla="*/ 104997709 h 1022"/>
                <a:gd name="T52" fmla="*/ 1185482 w 1143"/>
                <a:gd name="T53" fmla="*/ 108270305 h 1022"/>
                <a:gd name="T54" fmla="*/ 1303290 w 1143"/>
                <a:gd name="T55" fmla="*/ 110009483 h 1022"/>
                <a:gd name="T56" fmla="*/ 1478194 w 1143"/>
                <a:gd name="T57" fmla="*/ 111484399 h 1022"/>
                <a:gd name="T58" fmla="*/ 1736345 w 1143"/>
                <a:gd name="T59" fmla="*/ 112362052 h 1022"/>
                <a:gd name="T60" fmla="*/ 2003233 w 1143"/>
                <a:gd name="T61" fmla="*/ 111971716 h 1022"/>
                <a:gd name="T62" fmla="*/ 2207195 w 1143"/>
                <a:gd name="T63" fmla="*/ 110455988 h 1022"/>
                <a:gd name="T64" fmla="*/ 2364300 w 1143"/>
                <a:gd name="T65" fmla="*/ 107603922 h 1022"/>
                <a:gd name="T66" fmla="*/ 2461740 w 1143"/>
                <a:gd name="T67" fmla="*/ 103103695 h 1022"/>
                <a:gd name="T68" fmla="*/ 2514756 w 1143"/>
                <a:gd name="T69" fmla="*/ 95831447 h 1022"/>
                <a:gd name="T70" fmla="*/ 2534845 w 1143"/>
                <a:gd name="T71" fmla="*/ 87251530 h 1022"/>
                <a:gd name="T72" fmla="*/ 2526620 w 1143"/>
                <a:gd name="T73" fmla="*/ 73782141 h 1022"/>
                <a:gd name="T74" fmla="*/ 2510082 w 1143"/>
                <a:gd name="T75" fmla="*/ 62882168 h 1022"/>
                <a:gd name="T76" fmla="*/ 2498305 w 1143"/>
                <a:gd name="T77" fmla="*/ 55471285 h 1022"/>
                <a:gd name="T78" fmla="*/ 2493940 w 1143"/>
                <a:gd name="T79" fmla="*/ 48173568 h 1022"/>
                <a:gd name="T80" fmla="*/ 2483071 w 1143"/>
                <a:gd name="T81" fmla="*/ 40412547 h 1022"/>
                <a:gd name="T82" fmla="*/ 2443014 w 1143"/>
                <a:gd name="T83" fmla="*/ 35738039 h 1022"/>
                <a:gd name="T84" fmla="*/ 2393918 w 1143"/>
                <a:gd name="T85" fmla="*/ 33390321 h 1022"/>
                <a:gd name="T86" fmla="*/ 2316993 w 1143"/>
                <a:gd name="T87" fmla="*/ 31414781 h 1022"/>
                <a:gd name="T88" fmla="*/ 2198817 w 1143"/>
                <a:gd name="T89" fmla="*/ 30154950 h 1022"/>
                <a:gd name="T90" fmla="*/ 2051569 w 1143"/>
                <a:gd name="T91" fmla="*/ 29676237 h 1022"/>
                <a:gd name="T92" fmla="*/ 1731732 w 1143"/>
                <a:gd name="T93" fmla="*/ 29248791 h 1022"/>
                <a:gd name="T94" fmla="*/ 1558102 w 1143"/>
                <a:gd name="T95" fmla="*/ 28252118 h 1022"/>
                <a:gd name="T96" fmla="*/ 1441562 w 1143"/>
                <a:gd name="T97" fmla="*/ 26334265 h 1022"/>
                <a:gd name="T98" fmla="*/ 1364772 w 1143"/>
                <a:gd name="T99" fmla="*/ 23072341 h 1022"/>
                <a:gd name="T100" fmla="*/ 1279072 w 1143"/>
                <a:gd name="T101" fmla="*/ 16227353 h 1022"/>
                <a:gd name="T102" fmla="*/ 1176184 w 1143"/>
                <a:gd name="T103" fmla="*/ 7345904 h 1022"/>
                <a:gd name="T104" fmla="*/ 1099555 w 1143"/>
                <a:gd name="T105" fmla="*/ 4089508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511" name="Group 120"/>
            <p:cNvGrpSpPr>
              <a:grpSpLocks/>
            </p:cNvGrpSpPr>
            <p:nvPr/>
          </p:nvGrpSpPr>
          <p:grpSpPr bwMode="auto">
            <a:xfrm>
              <a:off x="4347" y="23"/>
              <a:ext cx="667" cy="444"/>
              <a:chOff x="657" y="2629"/>
              <a:chExt cx="667" cy="444"/>
            </a:xfrm>
          </p:grpSpPr>
          <p:sp>
            <p:nvSpPr>
              <p:cNvPr id="101557" name="Rectangle 121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667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B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en-US" sz="150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</a:t>
                </a:r>
                <a:r>
                  <a:rPr lang="en-US" altLang="en-US" sz="1500">
                    <a:solidFill>
                      <a:srgbClr val="000000"/>
                    </a:solidFill>
                  </a:rPr>
                  <a:t> intra</a:t>
                </a:r>
              </a:p>
            </p:txBody>
          </p:sp>
          <p:sp>
            <p:nvSpPr>
              <p:cNvPr id="101558" name="Rectangle 122"/>
              <p:cNvSpPr>
                <a:spLocks noChangeArrowheads="1"/>
              </p:cNvSpPr>
              <p:nvPr/>
            </p:nvSpPr>
            <p:spPr bwMode="auto">
              <a:xfrm>
                <a:off x="658" y="2929"/>
                <a:ext cx="48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</a:rPr>
                  <a:t> routing)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559" name="Rectangle 123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1512" name="Line 186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13" name="Line 187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14" name="Line 188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515" name="Group 189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101544" name="Freeform 19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5" name="Freeform 19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6" name="Line 19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7" name="Line 19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8" name="Rectangle 19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549" name="Freeform 19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0" name="Freeform 19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1" name="Line 19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2" name="Line 19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3" name="Line 19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4" name="Line 20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5" name="Line 20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6" name="Line 20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516" name="Group 203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101531" name="Freeform 20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2" name="Freeform 20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3" name="Line 20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4" name="Line 20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5" name="Rectangle 20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536" name="Freeform 20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7" name="Freeform 21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8" name="Line 21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9" name="Line 21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0" name="Line 21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1" name="Line 21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2" name="Line 21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3" name="Line 21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517" name="Group 217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101518" name="Freeform 218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19" name="Freeform 21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0" name="Line 220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1" name="Line 221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2" name="Rectangle 222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523" name="Freeform 223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4" name="Freeform 22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5" name="Line 225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6" name="Line 226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7" name="Line 227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8" name="Line 228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9" name="Line 229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0" name="Line 230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1414" name="Group 236"/>
          <p:cNvGrpSpPr>
            <a:grpSpLocks/>
          </p:cNvGrpSpPr>
          <p:nvPr/>
        </p:nvGrpSpPr>
        <p:grpSpPr bwMode="auto">
          <a:xfrm>
            <a:off x="7489825" y="0"/>
            <a:ext cx="1654175" cy="1766888"/>
            <a:chOff x="4255" y="0"/>
            <a:chExt cx="1505" cy="1547"/>
          </a:xfrm>
        </p:grpSpPr>
        <p:sp>
          <p:nvSpPr>
            <p:cNvPr id="101460" name="Freeform 237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944546 w 1143"/>
                <a:gd name="T1" fmla="*/ 1422486 h 1022"/>
                <a:gd name="T2" fmla="*/ 792370 w 1143"/>
                <a:gd name="T3" fmla="*/ 441361 h 1022"/>
                <a:gd name="T4" fmla="*/ 484729 w 1143"/>
                <a:gd name="T5" fmla="*/ 163162 h 1022"/>
                <a:gd name="T6" fmla="*/ 293778 w 1143"/>
                <a:gd name="T7" fmla="*/ 1232986 h 1022"/>
                <a:gd name="T8" fmla="*/ 164889 w 1143"/>
                <a:gd name="T9" fmla="*/ 2970942 h 1022"/>
                <a:gd name="T10" fmla="*/ 83537 w 1143"/>
                <a:gd name="T11" fmla="*/ 5620956 h 1022"/>
                <a:gd name="T12" fmla="*/ 40489 w 1143"/>
                <a:gd name="T13" fmla="*/ 9627252 h 1022"/>
                <a:gd name="T14" fmla="*/ 28133 w 1143"/>
                <a:gd name="T15" fmla="*/ 14749970 h 1022"/>
                <a:gd name="T16" fmla="*/ 48184 w 1143"/>
                <a:gd name="T17" fmla="*/ 26714038 h 1022"/>
                <a:gd name="T18" fmla="*/ 63444 w 1143"/>
                <a:gd name="T19" fmla="*/ 36787786 h 1022"/>
                <a:gd name="T20" fmla="*/ 30750 w 1143"/>
                <a:gd name="T21" fmla="*/ 50542883 h 1022"/>
                <a:gd name="T22" fmla="*/ 1 w 1143"/>
                <a:gd name="T23" fmla="*/ 62476708 h 1022"/>
                <a:gd name="T24" fmla="*/ 7022 w 1143"/>
                <a:gd name="T25" fmla="*/ 70421291 h 1022"/>
                <a:gd name="T26" fmla="*/ 17737 w 1143"/>
                <a:gd name="T27" fmla="*/ 76388653 h 1022"/>
                <a:gd name="T28" fmla="*/ 60369 w 1143"/>
                <a:gd name="T29" fmla="*/ 80835255 h 1022"/>
                <a:gd name="T30" fmla="*/ 112940 w 1143"/>
                <a:gd name="T31" fmla="*/ 82664520 h 1022"/>
                <a:gd name="T32" fmla="*/ 186408 w 1143"/>
                <a:gd name="T33" fmla="*/ 83966808 h 1022"/>
                <a:gd name="T34" fmla="*/ 296619 w 1143"/>
                <a:gd name="T35" fmla="*/ 84424233 h 1022"/>
                <a:gd name="T36" fmla="*/ 466485 w 1143"/>
                <a:gd name="T37" fmla="*/ 83966808 h 1022"/>
                <a:gd name="T38" fmla="*/ 780155 w 1143"/>
                <a:gd name="T39" fmla="*/ 82861110 h 1022"/>
                <a:gd name="T40" fmla="*/ 915956 w 1143"/>
                <a:gd name="T41" fmla="*/ 83230439 h 1022"/>
                <a:gd name="T42" fmla="*/ 1021913 w 1143"/>
                <a:gd name="T43" fmla="*/ 84424233 h 1022"/>
                <a:gd name="T44" fmla="*/ 1078379 w 1143"/>
                <a:gd name="T45" fmla="*/ 87251530 h 1022"/>
                <a:gd name="T46" fmla="*/ 1099555 w 1143"/>
                <a:gd name="T47" fmla="*/ 91148636 h 1022"/>
                <a:gd name="T48" fmla="*/ 1104612 w 1143"/>
                <a:gd name="T49" fmla="*/ 100760021 h 1022"/>
                <a:gd name="T50" fmla="*/ 1126537 w 1143"/>
                <a:gd name="T51" fmla="*/ 104997709 h 1022"/>
                <a:gd name="T52" fmla="*/ 1185482 w 1143"/>
                <a:gd name="T53" fmla="*/ 108270305 h 1022"/>
                <a:gd name="T54" fmla="*/ 1303290 w 1143"/>
                <a:gd name="T55" fmla="*/ 110009483 h 1022"/>
                <a:gd name="T56" fmla="*/ 1478194 w 1143"/>
                <a:gd name="T57" fmla="*/ 111484399 h 1022"/>
                <a:gd name="T58" fmla="*/ 1736345 w 1143"/>
                <a:gd name="T59" fmla="*/ 112362052 h 1022"/>
                <a:gd name="T60" fmla="*/ 2003233 w 1143"/>
                <a:gd name="T61" fmla="*/ 111971716 h 1022"/>
                <a:gd name="T62" fmla="*/ 2207195 w 1143"/>
                <a:gd name="T63" fmla="*/ 110455988 h 1022"/>
                <a:gd name="T64" fmla="*/ 2364300 w 1143"/>
                <a:gd name="T65" fmla="*/ 107603922 h 1022"/>
                <a:gd name="T66" fmla="*/ 2461740 w 1143"/>
                <a:gd name="T67" fmla="*/ 103103695 h 1022"/>
                <a:gd name="T68" fmla="*/ 2514756 w 1143"/>
                <a:gd name="T69" fmla="*/ 95831447 h 1022"/>
                <a:gd name="T70" fmla="*/ 2534845 w 1143"/>
                <a:gd name="T71" fmla="*/ 87251530 h 1022"/>
                <a:gd name="T72" fmla="*/ 2526620 w 1143"/>
                <a:gd name="T73" fmla="*/ 73782141 h 1022"/>
                <a:gd name="T74" fmla="*/ 2510082 w 1143"/>
                <a:gd name="T75" fmla="*/ 62882168 h 1022"/>
                <a:gd name="T76" fmla="*/ 2498305 w 1143"/>
                <a:gd name="T77" fmla="*/ 55471285 h 1022"/>
                <a:gd name="T78" fmla="*/ 2493940 w 1143"/>
                <a:gd name="T79" fmla="*/ 48173568 h 1022"/>
                <a:gd name="T80" fmla="*/ 2483071 w 1143"/>
                <a:gd name="T81" fmla="*/ 40412547 h 1022"/>
                <a:gd name="T82" fmla="*/ 2443014 w 1143"/>
                <a:gd name="T83" fmla="*/ 35738039 h 1022"/>
                <a:gd name="T84" fmla="*/ 2393918 w 1143"/>
                <a:gd name="T85" fmla="*/ 33390321 h 1022"/>
                <a:gd name="T86" fmla="*/ 2316993 w 1143"/>
                <a:gd name="T87" fmla="*/ 31414781 h 1022"/>
                <a:gd name="T88" fmla="*/ 2198817 w 1143"/>
                <a:gd name="T89" fmla="*/ 30154950 h 1022"/>
                <a:gd name="T90" fmla="*/ 2051569 w 1143"/>
                <a:gd name="T91" fmla="*/ 29676237 h 1022"/>
                <a:gd name="T92" fmla="*/ 1731732 w 1143"/>
                <a:gd name="T93" fmla="*/ 29248791 h 1022"/>
                <a:gd name="T94" fmla="*/ 1558102 w 1143"/>
                <a:gd name="T95" fmla="*/ 28252118 h 1022"/>
                <a:gd name="T96" fmla="*/ 1441562 w 1143"/>
                <a:gd name="T97" fmla="*/ 26334265 h 1022"/>
                <a:gd name="T98" fmla="*/ 1364772 w 1143"/>
                <a:gd name="T99" fmla="*/ 23072341 h 1022"/>
                <a:gd name="T100" fmla="*/ 1279072 w 1143"/>
                <a:gd name="T101" fmla="*/ 16227353 h 1022"/>
                <a:gd name="T102" fmla="*/ 1176184 w 1143"/>
                <a:gd name="T103" fmla="*/ 7345904 h 1022"/>
                <a:gd name="T104" fmla="*/ 1099555 w 1143"/>
                <a:gd name="T105" fmla="*/ 4089508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461" name="Group 238"/>
            <p:cNvGrpSpPr>
              <a:grpSpLocks/>
            </p:cNvGrpSpPr>
            <p:nvPr/>
          </p:nvGrpSpPr>
          <p:grpSpPr bwMode="auto">
            <a:xfrm>
              <a:off x="4347" y="23"/>
              <a:ext cx="609" cy="541"/>
              <a:chOff x="657" y="2629"/>
              <a:chExt cx="609" cy="541"/>
            </a:xfrm>
          </p:grpSpPr>
          <p:sp>
            <p:nvSpPr>
              <p:cNvPr id="101507" name="Rectangle 239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509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D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01508" name="Rectangle 240"/>
              <p:cNvSpPr>
                <a:spLocks noChangeArrowheads="1"/>
              </p:cNvSpPr>
              <p:nvPr/>
            </p:nvSpPr>
            <p:spPr bwMode="auto">
              <a:xfrm>
                <a:off x="658" y="2930"/>
                <a:ext cx="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509" name="Rectangle 241"/>
              <p:cNvSpPr>
                <a:spLocks noChangeArrowheads="1"/>
              </p:cNvSpPr>
              <p:nvPr/>
            </p:nvSpPr>
            <p:spPr bwMode="auto">
              <a:xfrm>
                <a:off x="1214" y="2635"/>
                <a:ext cx="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1462" name="Line 242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3" name="Line 243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4" name="Line 244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465" name="Group 245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101494" name="Freeform 246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5" name="Freeform 247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6" name="Line 248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7" name="Line 249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8" name="Rectangle 250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499" name="Freeform 251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00" name="Freeform 252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01" name="Line 253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02" name="Line 254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03" name="Line 255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04" name="Line 256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05" name="Line 257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06" name="Line 258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466" name="Group 259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101481" name="Freeform 2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2" name="Freeform 26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3" name="Line 26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4" name="Line 26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5" name="Rectangle 26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486" name="Freeform 2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7" name="Freeform 26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8" name="Line 26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9" name="Line 26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0" name="Line 26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1" name="Line 27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2" name="Line 27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3" name="Line 27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1467" name="Group 273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101468" name="Freeform 2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69" name="Freeform 27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0" name="Line 27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1" name="Line 27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2" name="Rectangle 27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473" name="Freeform 2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4" name="Freeform 28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5" name="Line 28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6" name="Line 28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7" name="Line 28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8" name="Line 28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9" name="Line 28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0" name="Line 28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1415" name="Line 287"/>
          <p:cNvSpPr>
            <a:spLocks noChangeShapeType="1"/>
          </p:cNvSpPr>
          <p:nvPr/>
        </p:nvSpPr>
        <p:spPr bwMode="auto">
          <a:xfrm flipV="1">
            <a:off x="7689850" y="3778250"/>
            <a:ext cx="51117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16" name="Line 112"/>
          <p:cNvSpPr>
            <a:spLocks noChangeShapeType="1"/>
          </p:cNvSpPr>
          <p:nvPr/>
        </p:nvSpPr>
        <p:spPr bwMode="auto">
          <a:xfrm>
            <a:off x="2997200" y="3208338"/>
            <a:ext cx="3282950" cy="232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17" name="Line 80"/>
          <p:cNvSpPr>
            <a:spLocks noChangeShapeType="1"/>
          </p:cNvSpPr>
          <p:nvPr/>
        </p:nvSpPr>
        <p:spPr bwMode="auto">
          <a:xfrm flipV="1">
            <a:off x="3013075" y="3044825"/>
            <a:ext cx="23685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18" name="Freeform 289"/>
          <p:cNvSpPr>
            <a:spLocks/>
          </p:cNvSpPr>
          <p:nvPr/>
        </p:nvSpPr>
        <p:spPr bwMode="auto">
          <a:xfrm>
            <a:off x="7781925" y="3054350"/>
            <a:ext cx="1100138" cy="969963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9" name="Line 290"/>
          <p:cNvSpPr>
            <a:spLocks noChangeShapeType="1"/>
          </p:cNvSpPr>
          <p:nvPr/>
        </p:nvSpPr>
        <p:spPr bwMode="auto">
          <a:xfrm flipV="1">
            <a:off x="8424863" y="1619250"/>
            <a:ext cx="37465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20" name="Rectangle 291"/>
          <p:cNvSpPr>
            <a:spLocks noChangeArrowheads="1"/>
          </p:cNvSpPr>
          <p:nvPr/>
        </p:nvSpPr>
        <p:spPr bwMode="auto">
          <a:xfrm>
            <a:off x="7753350" y="305117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C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1421" name="Text Box 292"/>
          <p:cNvSpPr txBox="1">
            <a:spLocks noChangeArrowheads="1"/>
          </p:cNvSpPr>
          <p:nvPr/>
        </p:nvSpPr>
        <p:spPr bwMode="auto">
          <a:xfrm>
            <a:off x="4000500" y="361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1422" name="Text Box 293"/>
          <p:cNvSpPr txBox="1">
            <a:spLocks noChangeArrowheads="1"/>
          </p:cNvSpPr>
          <p:nvPr/>
        </p:nvSpPr>
        <p:spPr bwMode="auto">
          <a:xfrm>
            <a:off x="2890838" y="27193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01423" name="Text Box 294"/>
          <p:cNvSpPr txBox="1">
            <a:spLocks noChangeArrowheads="1"/>
          </p:cNvSpPr>
          <p:nvPr/>
        </p:nvSpPr>
        <p:spPr bwMode="auto">
          <a:xfrm>
            <a:off x="6362700" y="4951413"/>
            <a:ext cx="319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1424" name="Text Box 295"/>
          <p:cNvSpPr txBox="1">
            <a:spLocks noChangeArrowheads="1"/>
          </p:cNvSpPr>
          <p:nvPr/>
        </p:nvSpPr>
        <p:spPr bwMode="auto">
          <a:xfrm rot="2144217">
            <a:off x="3913188" y="3975100"/>
            <a:ext cx="232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b-&gt;i: I can reach hosts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in D; my path: BCD</a:t>
            </a:r>
          </a:p>
        </p:txBody>
      </p:sp>
      <p:sp>
        <p:nvSpPr>
          <p:cNvPr id="101425" name="Line 234"/>
          <p:cNvSpPr>
            <a:spLocks noChangeShapeType="1"/>
          </p:cNvSpPr>
          <p:nvPr/>
        </p:nvSpPr>
        <p:spPr bwMode="auto">
          <a:xfrm flipV="1">
            <a:off x="6016625" y="1189038"/>
            <a:ext cx="166370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26" name="Line 112"/>
          <p:cNvSpPr>
            <a:spLocks noChangeShapeType="1"/>
          </p:cNvSpPr>
          <p:nvPr/>
        </p:nvSpPr>
        <p:spPr bwMode="auto">
          <a:xfrm>
            <a:off x="4608513" y="5102225"/>
            <a:ext cx="1646237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427" name="Text Box 294"/>
          <p:cNvSpPr txBox="1">
            <a:spLocks noChangeArrowheads="1"/>
          </p:cNvSpPr>
          <p:nvPr/>
        </p:nvSpPr>
        <p:spPr bwMode="auto">
          <a:xfrm>
            <a:off x="5070475" y="2562225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101428" name="Text Box 294"/>
          <p:cNvSpPr txBox="1">
            <a:spLocks noChangeArrowheads="1"/>
          </p:cNvSpPr>
          <p:nvPr/>
        </p:nvSpPr>
        <p:spPr bwMode="auto">
          <a:xfrm>
            <a:off x="5514975" y="1965325"/>
            <a:ext cx="44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a2</a:t>
            </a:r>
          </a:p>
        </p:txBody>
      </p:sp>
      <p:sp>
        <p:nvSpPr>
          <p:cNvPr id="101429" name="Text Box 294"/>
          <p:cNvSpPr txBox="1">
            <a:spLocks noChangeArrowheads="1"/>
          </p:cNvSpPr>
          <p:nvPr/>
        </p:nvSpPr>
        <p:spPr bwMode="auto">
          <a:xfrm>
            <a:off x="7564438" y="6111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1430" name="Text Box 295"/>
          <p:cNvSpPr txBox="1">
            <a:spLocks noChangeArrowheads="1"/>
          </p:cNvSpPr>
          <p:nvPr/>
        </p:nvSpPr>
        <p:spPr bwMode="auto">
          <a:xfrm rot="-2061761">
            <a:off x="5695950" y="1222375"/>
            <a:ext cx="2027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d-&gt;a2: I can reach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hosts in D; my path: D</a:t>
            </a:r>
          </a:p>
        </p:txBody>
      </p:sp>
      <p:sp>
        <p:nvSpPr>
          <p:cNvPr id="101431" name="Text Box 295"/>
          <p:cNvSpPr txBox="1">
            <a:spLocks noChangeArrowheads="1"/>
          </p:cNvSpPr>
          <p:nvPr/>
        </p:nvSpPr>
        <p:spPr bwMode="auto">
          <a:xfrm rot="-225192">
            <a:off x="3067050" y="2471738"/>
            <a:ext cx="21764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a1-&gt;i: I can reach hosts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in D; my path: AD</a:t>
            </a:r>
          </a:p>
        </p:txBody>
      </p:sp>
      <p:cxnSp>
        <p:nvCxnSpPr>
          <p:cNvPr id="101432" name="Straight Connector 279"/>
          <p:cNvCxnSpPr>
            <a:cxnSpLocks noChangeShapeType="1"/>
          </p:cNvCxnSpPr>
          <p:nvPr/>
        </p:nvCxnSpPr>
        <p:spPr bwMode="auto">
          <a:xfrm rot="10800000" flipV="1">
            <a:off x="292100" y="3132138"/>
            <a:ext cx="211931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433" name="Straight Connector 282"/>
          <p:cNvCxnSpPr>
            <a:cxnSpLocks noChangeShapeType="1"/>
            <a:stCxn id="101451" idx="2"/>
          </p:cNvCxnSpPr>
          <p:nvPr/>
        </p:nvCxnSpPr>
        <p:spPr bwMode="auto">
          <a:xfrm rot="10800000">
            <a:off x="384175" y="1517650"/>
            <a:ext cx="1984375" cy="157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434" name="Freeform 289"/>
          <p:cNvSpPr>
            <a:spLocks/>
          </p:cNvSpPr>
          <p:nvPr/>
        </p:nvSpPr>
        <p:spPr bwMode="auto">
          <a:xfrm>
            <a:off x="0" y="884238"/>
            <a:ext cx="493713" cy="762000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5" name="Freeform 289"/>
          <p:cNvSpPr>
            <a:spLocks/>
          </p:cNvSpPr>
          <p:nvPr/>
        </p:nvSpPr>
        <p:spPr bwMode="auto">
          <a:xfrm>
            <a:off x="0" y="2700338"/>
            <a:ext cx="493713" cy="762000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6" name="Rectangle 291"/>
          <p:cNvSpPr>
            <a:spLocks noChangeArrowheads="1"/>
          </p:cNvSpPr>
          <p:nvPr/>
        </p:nvSpPr>
        <p:spPr bwMode="auto">
          <a:xfrm>
            <a:off x="0" y="973138"/>
            <a:ext cx="328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01437" name="Rectangle 291"/>
          <p:cNvSpPr>
            <a:spLocks noChangeArrowheads="1"/>
          </p:cNvSpPr>
          <p:nvPr/>
        </p:nvSpPr>
        <p:spPr bwMode="auto">
          <a:xfrm>
            <a:off x="0" y="2789238"/>
            <a:ext cx="32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90" name="Text Box 295"/>
          <p:cNvSpPr txBox="1">
            <a:spLocks noChangeArrowheads="1"/>
          </p:cNvSpPr>
          <p:nvPr/>
        </p:nvSpPr>
        <p:spPr bwMode="auto">
          <a:xfrm rot="2307248">
            <a:off x="4763" y="1749425"/>
            <a:ext cx="2932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Export</a:t>
            </a:r>
            <a:r>
              <a:rPr lang="en-US" altLang="en-US" sz="1600">
                <a:solidFill>
                  <a:srgbClr val="000000"/>
                </a:solidFill>
              </a:rPr>
              <a:t> to E: i-&gt;e: I can </a:t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000000"/>
                </a:solidFill>
              </a:rPr>
              <a:t>reach hosts in D; path: IBCD</a:t>
            </a:r>
          </a:p>
        </p:txBody>
      </p:sp>
      <p:sp>
        <p:nvSpPr>
          <p:cNvPr id="101439" name="Rectangle 291"/>
          <p:cNvSpPr>
            <a:spLocks noChangeArrowheads="1"/>
          </p:cNvSpPr>
          <p:nvPr/>
        </p:nvSpPr>
        <p:spPr bwMode="auto">
          <a:xfrm>
            <a:off x="2254250" y="625792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I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1440" name="Text Box 295"/>
          <p:cNvSpPr txBox="1">
            <a:spLocks noChangeArrowheads="1"/>
          </p:cNvSpPr>
          <p:nvPr/>
        </p:nvSpPr>
        <p:spPr bwMode="auto">
          <a:xfrm rot="-421804">
            <a:off x="6145213" y="2125663"/>
            <a:ext cx="1762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a2-&gt;a1: I can reach</a:t>
            </a:r>
          </a:p>
          <a:p>
            <a:r>
              <a:rPr lang="en-US" altLang="en-US" sz="1400">
                <a:solidFill>
                  <a:srgbClr val="0070C0"/>
                </a:solidFill>
              </a:rPr>
              <a:t>hosts in D; path: D</a:t>
            </a:r>
          </a:p>
        </p:txBody>
      </p:sp>
      <p:sp>
        <p:nvSpPr>
          <p:cNvPr id="101441" name="Text Box 295"/>
          <p:cNvSpPr txBox="1">
            <a:spLocks noChangeArrowheads="1"/>
          </p:cNvSpPr>
          <p:nvPr/>
        </p:nvSpPr>
        <p:spPr bwMode="auto">
          <a:xfrm>
            <a:off x="465138" y="3189288"/>
            <a:ext cx="20553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Selection policy:</a:t>
            </a:r>
            <a:br>
              <a:rPr lang="en-US" altLang="en-US" sz="1400" dirty="0"/>
            </a:br>
            <a:r>
              <a:rPr lang="en-US" altLang="en-US" sz="1400" dirty="0"/>
              <a:t>- </a:t>
            </a:r>
            <a:r>
              <a:rPr lang="en-US" altLang="en-US" sz="1400" dirty="0">
                <a:solidFill>
                  <a:srgbClr val="FF0000"/>
                </a:solidFill>
              </a:rPr>
              <a:t>Low </a:t>
            </a:r>
            <a:r>
              <a:rPr lang="en-US" altLang="en-US" sz="1400" dirty="0" err="1">
                <a:solidFill>
                  <a:srgbClr val="FF0000"/>
                </a:solidFill>
              </a:rPr>
              <a:t>local_pref</a:t>
            </a:r>
            <a:r>
              <a:rPr lang="en-US" altLang="en-US" sz="1400" dirty="0">
                <a:solidFill>
                  <a:srgbClr val="FF0000"/>
                </a:solidFill>
              </a:rPr>
              <a:t> for A</a:t>
            </a:r>
          </a:p>
          <a:p>
            <a:r>
              <a:rPr lang="en-US" altLang="en-US" sz="1400" dirty="0"/>
              <a:t>- Shortest AS Path</a:t>
            </a:r>
          </a:p>
          <a:p>
            <a:r>
              <a:rPr lang="en-US" altLang="en-US" sz="1400" dirty="0"/>
              <a:t>- </a:t>
            </a:r>
            <a:r>
              <a:rPr lang="en-US" altLang="en-US" sz="1400" dirty="0">
                <a:solidFill>
                  <a:srgbClr val="FF0000"/>
                </a:solidFill>
              </a:rPr>
              <a:t>Prefer </a:t>
            </a:r>
            <a:r>
              <a:rPr lang="en-US" altLang="en-US" sz="1400" dirty="0" err="1">
                <a:solidFill>
                  <a:srgbClr val="FF0000"/>
                </a:solidFill>
              </a:rPr>
              <a:t>eBGP</a:t>
            </a:r>
            <a:r>
              <a:rPr lang="en-US" alt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1442" name="Text Box 295"/>
          <p:cNvSpPr txBox="1">
            <a:spLocks noChangeArrowheads="1"/>
          </p:cNvSpPr>
          <p:nvPr/>
        </p:nvSpPr>
        <p:spPr bwMode="auto">
          <a:xfrm rot="893560">
            <a:off x="4313238" y="5392738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b-&gt;i2: I can reach hosts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in D; my path: BCD</a:t>
            </a:r>
          </a:p>
        </p:txBody>
      </p:sp>
      <p:sp>
        <p:nvSpPr>
          <p:cNvPr id="101443" name="Text Box 293"/>
          <p:cNvSpPr txBox="1">
            <a:spLocks noChangeArrowheads="1"/>
          </p:cNvSpPr>
          <p:nvPr/>
        </p:nvSpPr>
        <p:spPr bwMode="auto">
          <a:xfrm>
            <a:off x="3702050" y="4627563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i2</a:t>
            </a:r>
          </a:p>
        </p:txBody>
      </p:sp>
      <p:sp>
        <p:nvSpPr>
          <p:cNvPr id="101444" name="Text Box 295"/>
          <p:cNvSpPr txBox="1">
            <a:spLocks noChangeArrowheads="1"/>
          </p:cNvSpPr>
          <p:nvPr/>
        </p:nvSpPr>
        <p:spPr bwMode="auto">
          <a:xfrm rot="3000671">
            <a:off x="2243932" y="3972719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i2-&gt;i: I can reach </a:t>
            </a:r>
            <a:br>
              <a:rPr lang="en-US" altLang="en-US" sz="1600">
                <a:solidFill>
                  <a:srgbClr val="0070C0"/>
                </a:solidFill>
              </a:rPr>
            </a:br>
            <a:r>
              <a:rPr lang="en-US" altLang="en-US" sz="1600">
                <a:solidFill>
                  <a:srgbClr val="0070C0"/>
                </a:solidFill>
              </a:rPr>
              <a:t>hosts in D; path: BCD</a:t>
            </a:r>
          </a:p>
        </p:txBody>
      </p:sp>
      <p:sp>
        <p:nvSpPr>
          <p:cNvPr id="281" name="Text Box 295"/>
          <p:cNvSpPr txBox="1">
            <a:spLocks noChangeArrowheads="1"/>
          </p:cNvSpPr>
          <p:nvPr/>
        </p:nvSpPr>
        <p:spPr bwMode="auto">
          <a:xfrm>
            <a:off x="427900" y="4319588"/>
            <a:ext cx="2658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Outcome: Choose BCD using b</a:t>
            </a:r>
          </a:p>
        </p:txBody>
      </p:sp>
      <p:grpSp>
        <p:nvGrpSpPr>
          <p:cNvPr id="101446" name="Group 58"/>
          <p:cNvGrpSpPr>
            <a:grpSpLocks/>
          </p:cNvGrpSpPr>
          <p:nvPr/>
        </p:nvGrpSpPr>
        <p:grpSpPr bwMode="auto">
          <a:xfrm>
            <a:off x="2368550" y="2974975"/>
            <a:ext cx="711200" cy="381000"/>
            <a:chOff x="3600" y="219"/>
            <a:chExt cx="360" cy="175"/>
          </a:xfrm>
        </p:grpSpPr>
        <p:sp>
          <p:nvSpPr>
            <p:cNvPr id="101447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1448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9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50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1451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1452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1457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58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59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453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145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5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5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87280" y="4065687"/>
            <a:ext cx="2020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>
                <a:solidFill>
                  <a:srgbClr val="FF0000"/>
                </a:solidFill>
              </a:rPr>
              <a:t>Called hot potato (why?) 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28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DADA201-9615-1C4B-95CD-CDBC22608C90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6" name="Freeform 3"/>
          <p:cNvSpPr>
            <a:spLocks/>
          </p:cNvSpPr>
          <p:nvPr/>
        </p:nvSpPr>
        <p:spPr bwMode="auto">
          <a:xfrm>
            <a:off x="157163" y="869950"/>
            <a:ext cx="5535612" cy="6242050"/>
          </a:xfrm>
          <a:custGeom>
            <a:avLst/>
            <a:gdLst>
              <a:gd name="T0" fmla="*/ 2147483647 w 3487"/>
              <a:gd name="T1" fmla="*/ 2147483647 h 3932"/>
              <a:gd name="T2" fmla="*/ 2147483647 w 3487"/>
              <a:gd name="T3" fmla="*/ 2147483647 h 3932"/>
              <a:gd name="T4" fmla="*/ 2147483647 w 3487"/>
              <a:gd name="T5" fmla="*/ 2147483647 h 3932"/>
              <a:gd name="T6" fmla="*/ 2147483647 w 3487"/>
              <a:gd name="T7" fmla="*/ 2147483647 h 3932"/>
              <a:gd name="T8" fmla="*/ 2147483647 w 3487"/>
              <a:gd name="T9" fmla="*/ 2147483647 h 3932"/>
              <a:gd name="T10" fmla="*/ 2147483647 w 3487"/>
              <a:gd name="T11" fmla="*/ 2147483647 h 3932"/>
              <a:gd name="T12" fmla="*/ 2147483647 w 3487"/>
              <a:gd name="T13" fmla="*/ 2147483647 h 3932"/>
              <a:gd name="T14" fmla="*/ 2147483647 w 3487"/>
              <a:gd name="T15" fmla="*/ 2147483647 h 3932"/>
              <a:gd name="T16" fmla="*/ 2147483647 w 3487"/>
              <a:gd name="T17" fmla="*/ 2147483647 h 3932"/>
              <a:gd name="T18" fmla="*/ 2147483647 w 3487"/>
              <a:gd name="T19" fmla="*/ 2147483647 h 3932"/>
              <a:gd name="T20" fmla="*/ 2147483647 w 3487"/>
              <a:gd name="T21" fmla="*/ 2147483647 h 39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87"/>
              <a:gd name="T34" fmla="*/ 0 h 3932"/>
              <a:gd name="T35" fmla="*/ 3487 w 3487"/>
              <a:gd name="T36" fmla="*/ 3932 h 39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87" h="3932">
                <a:moveTo>
                  <a:pt x="1695" y="122"/>
                </a:moveTo>
                <a:cubicBezTo>
                  <a:pt x="1399" y="199"/>
                  <a:pt x="701" y="197"/>
                  <a:pt x="449" y="557"/>
                </a:cubicBezTo>
                <a:cubicBezTo>
                  <a:pt x="197" y="917"/>
                  <a:pt x="250" y="1815"/>
                  <a:pt x="184" y="2285"/>
                </a:cubicBezTo>
                <a:cubicBezTo>
                  <a:pt x="118" y="2755"/>
                  <a:pt x="0" y="3144"/>
                  <a:pt x="52" y="3380"/>
                </a:cubicBezTo>
                <a:cubicBezTo>
                  <a:pt x="104" y="3616"/>
                  <a:pt x="221" y="3646"/>
                  <a:pt x="496" y="3701"/>
                </a:cubicBezTo>
                <a:cubicBezTo>
                  <a:pt x="771" y="3756"/>
                  <a:pt x="1242" y="3711"/>
                  <a:pt x="1705" y="3711"/>
                </a:cubicBezTo>
                <a:cubicBezTo>
                  <a:pt x="2168" y="3711"/>
                  <a:pt x="3057" y="3932"/>
                  <a:pt x="3272" y="3701"/>
                </a:cubicBezTo>
                <a:cubicBezTo>
                  <a:pt x="3487" y="3470"/>
                  <a:pt x="3097" y="2826"/>
                  <a:pt x="2998" y="2323"/>
                </a:cubicBezTo>
                <a:cubicBezTo>
                  <a:pt x="2899" y="1820"/>
                  <a:pt x="2806" y="1052"/>
                  <a:pt x="2677" y="680"/>
                </a:cubicBezTo>
                <a:cubicBezTo>
                  <a:pt x="2548" y="308"/>
                  <a:pt x="2389" y="188"/>
                  <a:pt x="2224" y="94"/>
                </a:cubicBezTo>
                <a:cubicBezTo>
                  <a:pt x="2059" y="0"/>
                  <a:pt x="1991" y="45"/>
                  <a:pt x="1695" y="122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427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024813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BGP Example (3)</a:t>
            </a:r>
          </a:p>
        </p:txBody>
      </p:sp>
      <p:sp>
        <p:nvSpPr>
          <p:cNvPr id="103428" name="Freeform 5"/>
          <p:cNvSpPr>
            <a:spLocks/>
          </p:cNvSpPr>
          <p:nvPr/>
        </p:nvSpPr>
        <p:spPr bwMode="auto">
          <a:xfrm rot="5265760">
            <a:off x="2153444" y="1146969"/>
            <a:ext cx="1612900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29" name="Object 2"/>
          <p:cNvGraphicFramePr>
            <a:graphicFrameLocks noChangeAspect="1"/>
          </p:cNvGraphicFramePr>
          <p:nvPr/>
        </p:nvGraphicFramePr>
        <p:xfrm>
          <a:off x="3232150" y="15367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5367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0" name="Line 7"/>
          <p:cNvSpPr>
            <a:spLocks noChangeShapeType="1"/>
          </p:cNvSpPr>
          <p:nvPr/>
        </p:nvSpPr>
        <p:spPr bwMode="auto">
          <a:xfrm flipH="1">
            <a:off x="2068513" y="2162175"/>
            <a:ext cx="1500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Line 8"/>
          <p:cNvSpPr>
            <a:spLocks noChangeShapeType="1"/>
          </p:cNvSpPr>
          <p:nvPr/>
        </p:nvSpPr>
        <p:spPr bwMode="auto">
          <a:xfrm flipH="1" flipV="1">
            <a:off x="3570288" y="1987550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Line 9"/>
          <p:cNvSpPr>
            <a:spLocks noChangeShapeType="1"/>
          </p:cNvSpPr>
          <p:nvPr/>
        </p:nvSpPr>
        <p:spPr bwMode="auto">
          <a:xfrm flipH="1">
            <a:off x="2070100" y="1933575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33" name="Object 3"/>
          <p:cNvGraphicFramePr>
            <a:graphicFrameLocks noChangeAspect="1"/>
          </p:cNvGraphicFramePr>
          <p:nvPr/>
        </p:nvGraphicFramePr>
        <p:xfrm>
          <a:off x="2622550" y="14319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4319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4" name="Object 4"/>
          <p:cNvGraphicFramePr>
            <a:graphicFrameLocks noChangeAspect="1"/>
          </p:cNvGraphicFramePr>
          <p:nvPr/>
        </p:nvGraphicFramePr>
        <p:xfrm>
          <a:off x="1993900" y="15652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5652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5" name="Line 12"/>
          <p:cNvSpPr>
            <a:spLocks noChangeShapeType="1"/>
          </p:cNvSpPr>
          <p:nvPr/>
        </p:nvSpPr>
        <p:spPr bwMode="auto">
          <a:xfrm flipH="1">
            <a:off x="2698750" y="2171700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Rectangle 13"/>
          <p:cNvSpPr>
            <a:spLocks noChangeArrowheads="1"/>
          </p:cNvSpPr>
          <p:nvPr/>
        </p:nvSpPr>
        <p:spPr bwMode="auto">
          <a:xfrm>
            <a:off x="2571750" y="2638425"/>
            <a:ext cx="309563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3437" name="Freeform 14"/>
          <p:cNvSpPr>
            <a:spLocks/>
          </p:cNvSpPr>
          <p:nvPr/>
        </p:nvSpPr>
        <p:spPr bwMode="auto">
          <a:xfrm>
            <a:off x="465138" y="5149850"/>
            <a:ext cx="1539875" cy="1490663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38" name="Group 15"/>
          <p:cNvGrpSpPr>
            <a:grpSpLocks/>
          </p:cNvGrpSpPr>
          <p:nvPr/>
        </p:nvGrpSpPr>
        <p:grpSpPr bwMode="auto">
          <a:xfrm>
            <a:off x="901700" y="4860925"/>
            <a:ext cx="711200" cy="381000"/>
            <a:chOff x="3600" y="219"/>
            <a:chExt cx="360" cy="175"/>
          </a:xfrm>
        </p:grpSpPr>
        <p:sp>
          <p:nvSpPr>
            <p:cNvPr id="103688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689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90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91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692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3693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698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9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00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94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695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6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7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439" name="Line 29"/>
          <p:cNvSpPr>
            <a:spLocks noChangeShapeType="1"/>
          </p:cNvSpPr>
          <p:nvPr/>
        </p:nvSpPr>
        <p:spPr bwMode="auto">
          <a:xfrm flipH="1">
            <a:off x="1220788" y="525303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Line 30"/>
          <p:cNvSpPr>
            <a:spLocks noChangeShapeType="1"/>
          </p:cNvSpPr>
          <p:nvPr/>
        </p:nvSpPr>
        <p:spPr bwMode="auto">
          <a:xfrm flipH="1" flipV="1">
            <a:off x="701675" y="595788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Line 31"/>
          <p:cNvSpPr>
            <a:spLocks noChangeShapeType="1"/>
          </p:cNvSpPr>
          <p:nvPr/>
        </p:nvSpPr>
        <p:spPr bwMode="auto">
          <a:xfrm flipH="1" flipV="1">
            <a:off x="712788" y="597376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2" name="Line 32"/>
          <p:cNvSpPr>
            <a:spLocks noChangeShapeType="1"/>
          </p:cNvSpPr>
          <p:nvPr/>
        </p:nvSpPr>
        <p:spPr bwMode="auto">
          <a:xfrm flipH="1" flipV="1">
            <a:off x="1708150" y="59594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43" name="Object 5"/>
          <p:cNvGraphicFramePr>
            <a:graphicFrameLocks noChangeAspect="1"/>
          </p:cNvGraphicFramePr>
          <p:nvPr/>
        </p:nvGraphicFramePr>
        <p:xfrm>
          <a:off x="1255713" y="60610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60610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4" name="Object 6"/>
          <p:cNvGraphicFramePr>
            <a:graphicFrameLocks noChangeAspect="1"/>
          </p:cNvGraphicFramePr>
          <p:nvPr/>
        </p:nvGraphicFramePr>
        <p:xfrm>
          <a:off x="608013" y="6075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6075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5" name="Rectangle 35"/>
          <p:cNvSpPr>
            <a:spLocks noChangeArrowheads="1"/>
          </p:cNvSpPr>
          <p:nvPr/>
        </p:nvSpPr>
        <p:spPr bwMode="auto">
          <a:xfrm>
            <a:off x="1162050" y="5353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3446" name="Freeform 36"/>
          <p:cNvSpPr>
            <a:spLocks/>
          </p:cNvSpPr>
          <p:nvPr/>
        </p:nvSpPr>
        <p:spPr bwMode="auto">
          <a:xfrm>
            <a:off x="3494088" y="5168900"/>
            <a:ext cx="1539875" cy="1490663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47" name="Group 37"/>
          <p:cNvGrpSpPr>
            <a:grpSpLocks/>
          </p:cNvGrpSpPr>
          <p:nvPr/>
        </p:nvGrpSpPr>
        <p:grpSpPr bwMode="auto">
          <a:xfrm>
            <a:off x="3930650" y="4879975"/>
            <a:ext cx="711200" cy="381000"/>
            <a:chOff x="3600" y="219"/>
            <a:chExt cx="360" cy="175"/>
          </a:xfrm>
        </p:grpSpPr>
        <p:sp>
          <p:nvSpPr>
            <p:cNvPr id="103675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676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77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78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679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3680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685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86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87" name="Line 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81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682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83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84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448" name="Line 51"/>
          <p:cNvSpPr>
            <a:spLocks noChangeShapeType="1"/>
          </p:cNvSpPr>
          <p:nvPr/>
        </p:nvSpPr>
        <p:spPr bwMode="auto">
          <a:xfrm flipH="1">
            <a:off x="4249738" y="527208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9" name="Line 52"/>
          <p:cNvSpPr>
            <a:spLocks noChangeShapeType="1"/>
          </p:cNvSpPr>
          <p:nvPr/>
        </p:nvSpPr>
        <p:spPr bwMode="auto">
          <a:xfrm flipH="1" flipV="1">
            <a:off x="3730625" y="597693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0" name="Line 53"/>
          <p:cNvSpPr>
            <a:spLocks noChangeShapeType="1"/>
          </p:cNvSpPr>
          <p:nvPr/>
        </p:nvSpPr>
        <p:spPr bwMode="auto">
          <a:xfrm flipH="1" flipV="1">
            <a:off x="3741738" y="599281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1" name="Line 54"/>
          <p:cNvSpPr>
            <a:spLocks noChangeShapeType="1"/>
          </p:cNvSpPr>
          <p:nvPr/>
        </p:nvSpPr>
        <p:spPr bwMode="auto">
          <a:xfrm flipH="1" flipV="1">
            <a:off x="4737100" y="597852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52" name="Object 7"/>
          <p:cNvGraphicFramePr>
            <a:graphicFrameLocks noChangeAspect="1"/>
          </p:cNvGraphicFramePr>
          <p:nvPr/>
        </p:nvGraphicFramePr>
        <p:xfrm>
          <a:off x="4284663" y="60801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0801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53" name="Object 8"/>
          <p:cNvGraphicFramePr>
            <a:graphicFrameLocks noChangeAspect="1"/>
          </p:cNvGraphicFramePr>
          <p:nvPr/>
        </p:nvGraphicFramePr>
        <p:xfrm>
          <a:off x="3636963" y="60944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307079" imgH="1083682" progId="MS_ClipArt_Gallery.2">
                  <p:embed/>
                </p:oleObj>
              </mc:Choice>
              <mc:Fallback>
                <p:oleObj name="Clip" r:id="rId10" imgW="1307079" imgH="108368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60944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4" name="Rectangle 57"/>
          <p:cNvSpPr>
            <a:spLocks noChangeArrowheads="1"/>
          </p:cNvSpPr>
          <p:nvPr/>
        </p:nvSpPr>
        <p:spPr bwMode="auto">
          <a:xfrm>
            <a:off x="4191000" y="537210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3455" name="Line 72"/>
          <p:cNvSpPr>
            <a:spLocks noChangeShapeType="1"/>
          </p:cNvSpPr>
          <p:nvPr/>
        </p:nvSpPr>
        <p:spPr bwMode="auto">
          <a:xfrm flipH="1" flipV="1">
            <a:off x="2951163" y="1892300"/>
            <a:ext cx="3175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6" name="Rectangle 73"/>
          <p:cNvSpPr>
            <a:spLocks noChangeArrowheads="1"/>
          </p:cNvSpPr>
          <p:nvPr/>
        </p:nvSpPr>
        <p:spPr bwMode="auto">
          <a:xfrm>
            <a:off x="2895600" y="1928813"/>
            <a:ext cx="109538" cy="1952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3457" name="Line 74"/>
          <p:cNvSpPr>
            <a:spLocks noChangeShapeType="1"/>
          </p:cNvSpPr>
          <p:nvPr/>
        </p:nvSpPr>
        <p:spPr bwMode="auto">
          <a:xfrm flipV="1">
            <a:off x="1433513" y="3348038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8" name="Line 75"/>
          <p:cNvSpPr>
            <a:spLocks noChangeShapeType="1"/>
          </p:cNvSpPr>
          <p:nvPr/>
        </p:nvSpPr>
        <p:spPr bwMode="auto">
          <a:xfrm flipH="1" flipV="1">
            <a:off x="2947988" y="3328988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9" name="Line 76"/>
          <p:cNvSpPr>
            <a:spLocks noChangeShapeType="1"/>
          </p:cNvSpPr>
          <p:nvPr/>
        </p:nvSpPr>
        <p:spPr bwMode="auto">
          <a:xfrm flipH="1" flipV="1">
            <a:off x="1624013" y="5091113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60" name="Group 231"/>
          <p:cNvGrpSpPr>
            <a:grpSpLocks/>
          </p:cNvGrpSpPr>
          <p:nvPr/>
        </p:nvGrpSpPr>
        <p:grpSpPr bwMode="auto">
          <a:xfrm>
            <a:off x="4922838" y="1130300"/>
            <a:ext cx="2743200" cy="2603500"/>
            <a:chOff x="2497" y="49"/>
            <a:chExt cx="1728" cy="1605"/>
          </a:xfrm>
        </p:grpSpPr>
        <p:sp>
          <p:nvSpPr>
            <p:cNvPr id="103608" name="Freeform 114"/>
            <p:cNvSpPr>
              <a:spLocks/>
            </p:cNvSpPr>
            <p:nvPr/>
          </p:nvSpPr>
          <p:spPr bwMode="auto">
            <a:xfrm>
              <a:off x="2653" y="49"/>
              <a:ext cx="1572" cy="1605"/>
            </a:xfrm>
            <a:custGeom>
              <a:avLst/>
              <a:gdLst>
                <a:gd name="T0" fmla="*/ 242 w 1572"/>
                <a:gd name="T1" fmla="*/ 4640 h 1275"/>
                <a:gd name="T2" fmla="*/ 198 w 1572"/>
                <a:gd name="T3" fmla="*/ 15108 h 1275"/>
                <a:gd name="T4" fmla="*/ 149 w 1572"/>
                <a:gd name="T5" fmla="*/ 40425 h 1275"/>
                <a:gd name="T6" fmla="*/ 98 w 1572"/>
                <a:gd name="T7" fmla="*/ 92487 h 1275"/>
                <a:gd name="T8" fmla="*/ 62 w 1572"/>
                <a:gd name="T9" fmla="*/ 145343 h 1275"/>
                <a:gd name="T10" fmla="*/ 42 w 1572"/>
                <a:gd name="T11" fmla="*/ 188980 h 1275"/>
                <a:gd name="T12" fmla="*/ 22 w 1572"/>
                <a:gd name="T13" fmla="*/ 258350 h 1275"/>
                <a:gd name="T14" fmla="*/ 3 w 1572"/>
                <a:gd name="T15" fmla="*/ 363167 h 1275"/>
                <a:gd name="T16" fmla="*/ 0 w 1572"/>
                <a:gd name="T17" fmla="*/ 421615 h 1275"/>
                <a:gd name="T18" fmla="*/ 3 w 1572"/>
                <a:gd name="T19" fmla="*/ 488014 h 1275"/>
                <a:gd name="T20" fmla="*/ 22 w 1572"/>
                <a:gd name="T21" fmla="*/ 564706 h 1275"/>
                <a:gd name="T22" fmla="*/ 55 w 1572"/>
                <a:gd name="T23" fmla="*/ 630395 h 1275"/>
                <a:gd name="T24" fmla="*/ 99 w 1572"/>
                <a:gd name="T25" fmla="*/ 683228 h 1275"/>
                <a:gd name="T26" fmla="*/ 162 w 1572"/>
                <a:gd name="T27" fmla="*/ 721556 h 1275"/>
                <a:gd name="T28" fmla="*/ 235 w 1572"/>
                <a:gd name="T29" fmla="*/ 746416 h 1275"/>
                <a:gd name="T30" fmla="*/ 298 w 1572"/>
                <a:gd name="T31" fmla="*/ 758586 h 1275"/>
                <a:gd name="T32" fmla="*/ 334 w 1572"/>
                <a:gd name="T33" fmla="*/ 756846 h 1275"/>
                <a:gd name="T34" fmla="*/ 390 w 1572"/>
                <a:gd name="T35" fmla="*/ 741915 h 1275"/>
                <a:gd name="T36" fmla="*/ 463 w 1572"/>
                <a:gd name="T37" fmla="*/ 720724 h 1275"/>
                <a:gd name="T38" fmla="*/ 506 w 1572"/>
                <a:gd name="T39" fmla="*/ 714124 h 1275"/>
                <a:gd name="T40" fmla="*/ 540 w 1572"/>
                <a:gd name="T41" fmla="*/ 714901 h 1275"/>
                <a:gd name="T42" fmla="*/ 596 w 1572"/>
                <a:gd name="T43" fmla="*/ 731789 h 1275"/>
                <a:gd name="T44" fmla="*/ 660 w 1572"/>
                <a:gd name="T45" fmla="*/ 756846 h 1275"/>
                <a:gd name="T46" fmla="*/ 743 w 1572"/>
                <a:gd name="T47" fmla="*/ 776476 h 1275"/>
                <a:gd name="T48" fmla="*/ 853 w 1572"/>
                <a:gd name="T49" fmla="*/ 790362 h 1275"/>
                <a:gd name="T50" fmla="*/ 982 w 1572"/>
                <a:gd name="T51" fmla="*/ 801216 h 1275"/>
                <a:gd name="T52" fmla="*/ 1088 w 1572"/>
                <a:gd name="T53" fmla="*/ 800789 h 1275"/>
                <a:gd name="T54" fmla="*/ 1152 w 1572"/>
                <a:gd name="T55" fmla="*/ 792388 h 1275"/>
                <a:gd name="T56" fmla="*/ 1254 w 1572"/>
                <a:gd name="T57" fmla="*/ 775031 h 1275"/>
                <a:gd name="T58" fmla="*/ 1409 w 1572"/>
                <a:gd name="T59" fmla="*/ 733999 h 1275"/>
                <a:gd name="T60" fmla="*/ 1476 w 1572"/>
                <a:gd name="T61" fmla="*/ 707374 h 1275"/>
                <a:gd name="T62" fmla="*/ 1529 w 1572"/>
                <a:gd name="T63" fmla="*/ 677008 h 1275"/>
                <a:gd name="T64" fmla="*/ 1562 w 1572"/>
                <a:gd name="T65" fmla="*/ 644846 h 1275"/>
                <a:gd name="T66" fmla="*/ 1572 w 1572"/>
                <a:gd name="T67" fmla="*/ 603382 h 1275"/>
                <a:gd name="T68" fmla="*/ 1562 w 1572"/>
                <a:gd name="T69" fmla="*/ 556985 h 1275"/>
                <a:gd name="T70" fmla="*/ 1530 w 1572"/>
                <a:gd name="T71" fmla="*/ 487055 h 1275"/>
                <a:gd name="T72" fmla="*/ 1484 w 1572"/>
                <a:gd name="T73" fmla="*/ 397231 h 1275"/>
                <a:gd name="T74" fmla="*/ 1467 w 1572"/>
                <a:gd name="T75" fmla="*/ 353293 h 1275"/>
                <a:gd name="T76" fmla="*/ 1464 w 1572"/>
                <a:gd name="T77" fmla="*/ 313107 h 1275"/>
                <a:gd name="T78" fmla="*/ 1479 w 1572"/>
                <a:gd name="T79" fmla="*/ 239983 h 1275"/>
                <a:gd name="T80" fmla="*/ 1484 w 1572"/>
                <a:gd name="T81" fmla="*/ 195452 h 1275"/>
                <a:gd name="T82" fmla="*/ 1477 w 1572"/>
                <a:gd name="T83" fmla="*/ 163642 h 1275"/>
                <a:gd name="T84" fmla="*/ 1450 w 1572"/>
                <a:gd name="T85" fmla="*/ 136900 h 1275"/>
                <a:gd name="T86" fmla="*/ 1396 w 1572"/>
                <a:gd name="T87" fmla="*/ 118376 h 1275"/>
                <a:gd name="T88" fmla="*/ 1318 w 1572"/>
                <a:gd name="T89" fmla="*/ 108752 h 1275"/>
                <a:gd name="T90" fmla="*/ 1221 w 1572"/>
                <a:gd name="T91" fmla="*/ 104486 h 1275"/>
                <a:gd name="T92" fmla="*/ 1071 w 1572"/>
                <a:gd name="T93" fmla="*/ 102884 h 1275"/>
                <a:gd name="T94" fmla="*/ 899 w 1572"/>
                <a:gd name="T95" fmla="*/ 100318 h 1275"/>
                <a:gd name="T96" fmla="*/ 805 w 1572"/>
                <a:gd name="T97" fmla="*/ 92487 h 1275"/>
                <a:gd name="T98" fmla="*/ 713 w 1572"/>
                <a:gd name="T99" fmla="*/ 77161 h 1275"/>
                <a:gd name="T100" fmla="*/ 530 w 1572"/>
                <a:gd name="T101" fmla="*/ 36832 h 1275"/>
                <a:gd name="T102" fmla="*/ 411 w 1572"/>
                <a:gd name="T103" fmla="*/ 12002 h 1275"/>
                <a:gd name="T104" fmla="*/ 337 w 1572"/>
                <a:gd name="T105" fmla="*/ 1941 h 1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2"/>
                <a:gd name="T160" fmla="*/ 0 h 1275"/>
                <a:gd name="T161" fmla="*/ 1572 w 1572"/>
                <a:gd name="T162" fmla="*/ 1275 h 1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2" h="1275">
                  <a:moveTo>
                    <a:pt x="285" y="0"/>
                  </a:moveTo>
                  <a:lnTo>
                    <a:pt x="274" y="1"/>
                  </a:lnTo>
                  <a:lnTo>
                    <a:pt x="262" y="3"/>
                  </a:lnTo>
                  <a:lnTo>
                    <a:pt x="252" y="4"/>
                  </a:lnTo>
                  <a:lnTo>
                    <a:pt x="242" y="7"/>
                  </a:lnTo>
                  <a:lnTo>
                    <a:pt x="232" y="10"/>
                  </a:lnTo>
                  <a:lnTo>
                    <a:pt x="222" y="13"/>
                  </a:lnTo>
                  <a:lnTo>
                    <a:pt x="214" y="16"/>
                  </a:lnTo>
                  <a:lnTo>
                    <a:pt x="205" y="20"/>
                  </a:lnTo>
                  <a:lnTo>
                    <a:pt x="198" y="24"/>
                  </a:lnTo>
                  <a:lnTo>
                    <a:pt x="189" y="29"/>
                  </a:lnTo>
                  <a:lnTo>
                    <a:pt x="182" y="34"/>
                  </a:lnTo>
                  <a:lnTo>
                    <a:pt x="175" y="40"/>
                  </a:lnTo>
                  <a:lnTo>
                    <a:pt x="161" y="51"/>
                  </a:lnTo>
                  <a:lnTo>
                    <a:pt x="149" y="64"/>
                  </a:lnTo>
                  <a:lnTo>
                    <a:pt x="138" y="79"/>
                  </a:lnTo>
                  <a:lnTo>
                    <a:pt x="126" y="94"/>
                  </a:lnTo>
                  <a:lnTo>
                    <a:pt x="116" y="111"/>
                  </a:lnTo>
                  <a:lnTo>
                    <a:pt x="106" y="129"/>
                  </a:lnTo>
                  <a:lnTo>
                    <a:pt x="98" y="147"/>
                  </a:lnTo>
                  <a:lnTo>
                    <a:pt x="88" y="167"/>
                  </a:lnTo>
                  <a:lnTo>
                    <a:pt x="79" y="187"/>
                  </a:lnTo>
                  <a:lnTo>
                    <a:pt x="70" y="208"/>
                  </a:lnTo>
                  <a:lnTo>
                    <a:pt x="66" y="220"/>
                  </a:lnTo>
                  <a:lnTo>
                    <a:pt x="62" y="231"/>
                  </a:lnTo>
                  <a:lnTo>
                    <a:pt x="58" y="244"/>
                  </a:lnTo>
                  <a:lnTo>
                    <a:pt x="53" y="257"/>
                  </a:lnTo>
                  <a:lnTo>
                    <a:pt x="49" y="271"/>
                  </a:lnTo>
                  <a:lnTo>
                    <a:pt x="46" y="284"/>
                  </a:lnTo>
                  <a:lnTo>
                    <a:pt x="42" y="300"/>
                  </a:lnTo>
                  <a:lnTo>
                    <a:pt x="39" y="314"/>
                  </a:lnTo>
                  <a:lnTo>
                    <a:pt x="36" y="330"/>
                  </a:lnTo>
                  <a:lnTo>
                    <a:pt x="33" y="346"/>
                  </a:lnTo>
                  <a:lnTo>
                    <a:pt x="26" y="377"/>
                  </a:lnTo>
                  <a:lnTo>
                    <a:pt x="22" y="410"/>
                  </a:lnTo>
                  <a:lnTo>
                    <a:pt x="16" y="443"/>
                  </a:lnTo>
                  <a:lnTo>
                    <a:pt x="13" y="477"/>
                  </a:lnTo>
                  <a:lnTo>
                    <a:pt x="9" y="511"/>
                  </a:lnTo>
                  <a:lnTo>
                    <a:pt x="6" y="544"/>
                  </a:lnTo>
                  <a:lnTo>
                    <a:pt x="3" y="577"/>
                  </a:lnTo>
                  <a:lnTo>
                    <a:pt x="2" y="610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55"/>
                  </a:lnTo>
                  <a:lnTo>
                    <a:pt x="0" y="670"/>
                  </a:lnTo>
                  <a:lnTo>
                    <a:pt x="0" y="684"/>
                  </a:lnTo>
                  <a:lnTo>
                    <a:pt x="0" y="697"/>
                  </a:lnTo>
                  <a:lnTo>
                    <a:pt x="0" y="722"/>
                  </a:lnTo>
                  <a:lnTo>
                    <a:pt x="2" y="750"/>
                  </a:lnTo>
                  <a:lnTo>
                    <a:pt x="3" y="775"/>
                  </a:lnTo>
                  <a:lnTo>
                    <a:pt x="6" y="799"/>
                  </a:lnTo>
                  <a:lnTo>
                    <a:pt x="9" y="825"/>
                  </a:lnTo>
                  <a:lnTo>
                    <a:pt x="13" y="849"/>
                  </a:lnTo>
                  <a:lnTo>
                    <a:pt x="18" y="874"/>
                  </a:lnTo>
                  <a:lnTo>
                    <a:pt x="22" y="897"/>
                  </a:lnTo>
                  <a:lnTo>
                    <a:pt x="28" y="919"/>
                  </a:lnTo>
                  <a:lnTo>
                    <a:pt x="33" y="941"/>
                  </a:lnTo>
                  <a:lnTo>
                    <a:pt x="40" y="962"/>
                  </a:lnTo>
                  <a:lnTo>
                    <a:pt x="46" y="982"/>
                  </a:lnTo>
                  <a:lnTo>
                    <a:pt x="55" y="1002"/>
                  </a:lnTo>
                  <a:lnTo>
                    <a:pt x="62" y="1021"/>
                  </a:lnTo>
                  <a:lnTo>
                    <a:pt x="70" y="1038"/>
                  </a:lnTo>
                  <a:lnTo>
                    <a:pt x="79" y="1054"/>
                  </a:lnTo>
                  <a:lnTo>
                    <a:pt x="89" y="1069"/>
                  </a:lnTo>
                  <a:lnTo>
                    <a:pt x="99" y="1085"/>
                  </a:lnTo>
                  <a:lnTo>
                    <a:pt x="111" y="1098"/>
                  </a:lnTo>
                  <a:lnTo>
                    <a:pt x="123" y="1112"/>
                  </a:lnTo>
                  <a:lnTo>
                    <a:pt x="135" y="1124"/>
                  </a:lnTo>
                  <a:lnTo>
                    <a:pt x="149" y="1135"/>
                  </a:lnTo>
                  <a:lnTo>
                    <a:pt x="162" y="1146"/>
                  </a:lnTo>
                  <a:lnTo>
                    <a:pt x="176" y="1156"/>
                  </a:lnTo>
                  <a:lnTo>
                    <a:pt x="191" y="1165"/>
                  </a:lnTo>
                  <a:lnTo>
                    <a:pt x="205" y="1174"/>
                  </a:lnTo>
                  <a:lnTo>
                    <a:pt x="219" y="1181"/>
                  </a:lnTo>
                  <a:lnTo>
                    <a:pt x="235" y="1186"/>
                  </a:lnTo>
                  <a:lnTo>
                    <a:pt x="249" y="1192"/>
                  </a:lnTo>
                  <a:lnTo>
                    <a:pt x="264" y="1196"/>
                  </a:lnTo>
                  <a:lnTo>
                    <a:pt x="278" y="1201"/>
                  </a:lnTo>
                  <a:lnTo>
                    <a:pt x="292" y="1203"/>
                  </a:lnTo>
                  <a:lnTo>
                    <a:pt x="298" y="1205"/>
                  </a:lnTo>
                  <a:lnTo>
                    <a:pt x="305" y="1205"/>
                  </a:lnTo>
                  <a:lnTo>
                    <a:pt x="312" y="1205"/>
                  </a:lnTo>
                  <a:lnTo>
                    <a:pt x="319" y="1203"/>
                  </a:lnTo>
                  <a:lnTo>
                    <a:pt x="327" y="1203"/>
                  </a:lnTo>
                  <a:lnTo>
                    <a:pt x="334" y="1202"/>
                  </a:lnTo>
                  <a:lnTo>
                    <a:pt x="340" y="1199"/>
                  </a:lnTo>
                  <a:lnTo>
                    <a:pt x="347" y="1198"/>
                  </a:lnTo>
                  <a:lnTo>
                    <a:pt x="361" y="1192"/>
                  </a:lnTo>
                  <a:lnTo>
                    <a:pt x="375" y="1186"/>
                  </a:lnTo>
                  <a:lnTo>
                    <a:pt x="390" y="1179"/>
                  </a:lnTo>
                  <a:lnTo>
                    <a:pt x="404" y="1172"/>
                  </a:lnTo>
                  <a:lnTo>
                    <a:pt x="420" y="1165"/>
                  </a:lnTo>
                  <a:lnTo>
                    <a:pt x="434" y="1158"/>
                  </a:lnTo>
                  <a:lnTo>
                    <a:pt x="448" y="1151"/>
                  </a:lnTo>
                  <a:lnTo>
                    <a:pt x="463" y="1145"/>
                  </a:lnTo>
                  <a:lnTo>
                    <a:pt x="477" y="1139"/>
                  </a:lnTo>
                  <a:lnTo>
                    <a:pt x="484" y="1138"/>
                  </a:lnTo>
                  <a:lnTo>
                    <a:pt x="491" y="1136"/>
                  </a:lnTo>
                  <a:lnTo>
                    <a:pt x="498" y="1135"/>
                  </a:lnTo>
                  <a:lnTo>
                    <a:pt x="506" y="1134"/>
                  </a:lnTo>
                  <a:lnTo>
                    <a:pt x="513" y="1134"/>
                  </a:lnTo>
                  <a:lnTo>
                    <a:pt x="520" y="1134"/>
                  </a:lnTo>
                  <a:lnTo>
                    <a:pt x="527" y="1135"/>
                  </a:lnTo>
                  <a:lnTo>
                    <a:pt x="533" y="1135"/>
                  </a:lnTo>
                  <a:lnTo>
                    <a:pt x="540" y="1136"/>
                  </a:lnTo>
                  <a:lnTo>
                    <a:pt x="546" y="1139"/>
                  </a:lnTo>
                  <a:lnTo>
                    <a:pt x="559" y="1144"/>
                  </a:lnTo>
                  <a:lnTo>
                    <a:pt x="571" y="1148"/>
                  </a:lnTo>
                  <a:lnTo>
                    <a:pt x="584" y="1155"/>
                  </a:lnTo>
                  <a:lnTo>
                    <a:pt x="596" y="1162"/>
                  </a:lnTo>
                  <a:lnTo>
                    <a:pt x="609" y="1169"/>
                  </a:lnTo>
                  <a:lnTo>
                    <a:pt x="620" y="1178"/>
                  </a:lnTo>
                  <a:lnTo>
                    <a:pt x="633" y="1186"/>
                  </a:lnTo>
                  <a:lnTo>
                    <a:pt x="646" y="1193"/>
                  </a:lnTo>
                  <a:lnTo>
                    <a:pt x="660" y="1202"/>
                  </a:lnTo>
                  <a:lnTo>
                    <a:pt x="674" y="1209"/>
                  </a:lnTo>
                  <a:lnTo>
                    <a:pt x="690" y="1216"/>
                  </a:lnTo>
                  <a:lnTo>
                    <a:pt x="707" y="1223"/>
                  </a:lnTo>
                  <a:lnTo>
                    <a:pt x="725" y="1229"/>
                  </a:lnTo>
                  <a:lnTo>
                    <a:pt x="743" y="1233"/>
                  </a:lnTo>
                  <a:lnTo>
                    <a:pt x="763" y="1238"/>
                  </a:lnTo>
                  <a:lnTo>
                    <a:pt x="785" y="1242"/>
                  </a:lnTo>
                  <a:lnTo>
                    <a:pt x="806" y="1246"/>
                  </a:lnTo>
                  <a:lnTo>
                    <a:pt x="829" y="1252"/>
                  </a:lnTo>
                  <a:lnTo>
                    <a:pt x="853" y="1256"/>
                  </a:lnTo>
                  <a:lnTo>
                    <a:pt x="878" y="1261"/>
                  </a:lnTo>
                  <a:lnTo>
                    <a:pt x="903" y="1265"/>
                  </a:lnTo>
                  <a:lnTo>
                    <a:pt x="929" y="1269"/>
                  </a:lnTo>
                  <a:lnTo>
                    <a:pt x="955" y="1272"/>
                  </a:lnTo>
                  <a:lnTo>
                    <a:pt x="982" y="1273"/>
                  </a:lnTo>
                  <a:lnTo>
                    <a:pt x="1008" y="1275"/>
                  </a:lnTo>
                  <a:lnTo>
                    <a:pt x="1035" y="1275"/>
                  </a:lnTo>
                  <a:lnTo>
                    <a:pt x="1061" y="1275"/>
                  </a:lnTo>
                  <a:lnTo>
                    <a:pt x="1075" y="1273"/>
                  </a:lnTo>
                  <a:lnTo>
                    <a:pt x="1088" y="1272"/>
                  </a:lnTo>
                  <a:lnTo>
                    <a:pt x="1101" y="1271"/>
                  </a:lnTo>
                  <a:lnTo>
                    <a:pt x="1114" y="1268"/>
                  </a:lnTo>
                  <a:lnTo>
                    <a:pt x="1127" y="1266"/>
                  </a:lnTo>
                  <a:lnTo>
                    <a:pt x="1140" y="1263"/>
                  </a:lnTo>
                  <a:lnTo>
                    <a:pt x="1152" y="1259"/>
                  </a:lnTo>
                  <a:lnTo>
                    <a:pt x="1165" y="1256"/>
                  </a:lnTo>
                  <a:lnTo>
                    <a:pt x="1180" y="1252"/>
                  </a:lnTo>
                  <a:lnTo>
                    <a:pt x="1194" y="1249"/>
                  </a:lnTo>
                  <a:lnTo>
                    <a:pt x="1224" y="1239"/>
                  </a:lnTo>
                  <a:lnTo>
                    <a:pt x="1254" y="1231"/>
                  </a:lnTo>
                  <a:lnTo>
                    <a:pt x="1286" y="1219"/>
                  </a:lnTo>
                  <a:lnTo>
                    <a:pt x="1317" y="1208"/>
                  </a:lnTo>
                  <a:lnTo>
                    <a:pt x="1349" y="1195"/>
                  </a:lnTo>
                  <a:lnTo>
                    <a:pt x="1379" y="1181"/>
                  </a:lnTo>
                  <a:lnTo>
                    <a:pt x="1409" y="1165"/>
                  </a:lnTo>
                  <a:lnTo>
                    <a:pt x="1423" y="1158"/>
                  </a:lnTo>
                  <a:lnTo>
                    <a:pt x="1437" y="1149"/>
                  </a:lnTo>
                  <a:lnTo>
                    <a:pt x="1450" y="1142"/>
                  </a:lnTo>
                  <a:lnTo>
                    <a:pt x="1463" y="1134"/>
                  </a:lnTo>
                  <a:lnTo>
                    <a:pt x="1476" y="1124"/>
                  </a:lnTo>
                  <a:lnTo>
                    <a:pt x="1489" y="1115"/>
                  </a:lnTo>
                  <a:lnTo>
                    <a:pt x="1499" y="1106"/>
                  </a:lnTo>
                  <a:lnTo>
                    <a:pt x="1510" y="1096"/>
                  </a:lnTo>
                  <a:lnTo>
                    <a:pt x="1520" y="1086"/>
                  </a:lnTo>
                  <a:lnTo>
                    <a:pt x="1529" y="1076"/>
                  </a:lnTo>
                  <a:lnTo>
                    <a:pt x="1537" y="1066"/>
                  </a:lnTo>
                  <a:lnTo>
                    <a:pt x="1545" y="1056"/>
                  </a:lnTo>
                  <a:lnTo>
                    <a:pt x="1552" y="1045"/>
                  </a:lnTo>
                  <a:lnTo>
                    <a:pt x="1557" y="1035"/>
                  </a:lnTo>
                  <a:lnTo>
                    <a:pt x="1562" y="1024"/>
                  </a:lnTo>
                  <a:lnTo>
                    <a:pt x="1566" y="1011"/>
                  </a:lnTo>
                  <a:lnTo>
                    <a:pt x="1569" y="999"/>
                  </a:lnTo>
                  <a:lnTo>
                    <a:pt x="1570" y="986"/>
                  </a:lnTo>
                  <a:lnTo>
                    <a:pt x="1572" y="972"/>
                  </a:lnTo>
                  <a:lnTo>
                    <a:pt x="1572" y="959"/>
                  </a:lnTo>
                  <a:lnTo>
                    <a:pt x="1570" y="945"/>
                  </a:lnTo>
                  <a:lnTo>
                    <a:pt x="1569" y="931"/>
                  </a:lnTo>
                  <a:lnTo>
                    <a:pt x="1567" y="915"/>
                  </a:lnTo>
                  <a:lnTo>
                    <a:pt x="1565" y="901"/>
                  </a:lnTo>
                  <a:lnTo>
                    <a:pt x="1562" y="885"/>
                  </a:lnTo>
                  <a:lnTo>
                    <a:pt x="1559" y="869"/>
                  </a:lnTo>
                  <a:lnTo>
                    <a:pt x="1555" y="854"/>
                  </a:lnTo>
                  <a:lnTo>
                    <a:pt x="1550" y="838"/>
                  </a:lnTo>
                  <a:lnTo>
                    <a:pt x="1540" y="805"/>
                  </a:lnTo>
                  <a:lnTo>
                    <a:pt x="1530" y="774"/>
                  </a:lnTo>
                  <a:lnTo>
                    <a:pt x="1520" y="741"/>
                  </a:lnTo>
                  <a:lnTo>
                    <a:pt x="1509" y="708"/>
                  </a:lnTo>
                  <a:lnTo>
                    <a:pt x="1499" y="677"/>
                  </a:lnTo>
                  <a:lnTo>
                    <a:pt x="1489" y="647"/>
                  </a:lnTo>
                  <a:lnTo>
                    <a:pt x="1484" y="631"/>
                  </a:lnTo>
                  <a:lnTo>
                    <a:pt x="1480" y="617"/>
                  </a:lnTo>
                  <a:lnTo>
                    <a:pt x="1476" y="602"/>
                  </a:lnTo>
                  <a:lnTo>
                    <a:pt x="1473" y="588"/>
                  </a:lnTo>
                  <a:lnTo>
                    <a:pt x="1470" y="575"/>
                  </a:lnTo>
                  <a:lnTo>
                    <a:pt x="1467" y="561"/>
                  </a:lnTo>
                  <a:lnTo>
                    <a:pt x="1466" y="548"/>
                  </a:lnTo>
                  <a:lnTo>
                    <a:pt x="1464" y="535"/>
                  </a:lnTo>
                  <a:lnTo>
                    <a:pt x="1464" y="523"/>
                  </a:lnTo>
                  <a:lnTo>
                    <a:pt x="1464" y="510"/>
                  </a:lnTo>
                  <a:lnTo>
                    <a:pt x="1464" y="497"/>
                  </a:lnTo>
                  <a:lnTo>
                    <a:pt x="1466" y="484"/>
                  </a:lnTo>
                  <a:lnTo>
                    <a:pt x="1469" y="457"/>
                  </a:lnTo>
                  <a:lnTo>
                    <a:pt x="1472" y="431"/>
                  </a:lnTo>
                  <a:lnTo>
                    <a:pt x="1476" y="405"/>
                  </a:lnTo>
                  <a:lnTo>
                    <a:pt x="1479" y="381"/>
                  </a:lnTo>
                  <a:lnTo>
                    <a:pt x="1482" y="357"/>
                  </a:lnTo>
                  <a:lnTo>
                    <a:pt x="1483" y="346"/>
                  </a:lnTo>
                  <a:lnTo>
                    <a:pt x="1484" y="334"/>
                  </a:lnTo>
                  <a:lnTo>
                    <a:pt x="1484" y="323"/>
                  </a:lnTo>
                  <a:lnTo>
                    <a:pt x="1484" y="311"/>
                  </a:lnTo>
                  <a:lnTo>
                    <a:pt x="1484" y="300"/>
                  </a:lnTo>
                  <a:lnTo>
                    <a:pt x="1483" y="290"/>
                  </a:lnTo>
                  <a:lnTo>
                    <a:pt x="1482" y="280"/>
                  </a:lnTo>
                  <a:lnTo>
                    <a:pt x="1480" y="270"/>
                  </a:lnTo>
                  <a:lnTo>
                    <a:pt x="1477" y="260"/>
                  </a:lnTo>
                  <a:lnTo>
                    <a:pt x="1473" y="251"/>
                  </a:lnTo>
                  <a:lnTo>
                    <a:pt x="1469" y="243"/>
                  </a:lnTo>
                  <a:lnTo>
                    <a:pt x="1463" y="234"/>
                  </a:lnTo>
                  <a:lnTo>
                    <a:pt x="1457" y="226"/>
                  </a:lnTo>
                  <a:lnTo>
                    <a:pt x="1450" y="218"/>
                  </a:lnTo>
                  <a:lnTo>
                    <a:pt x="1442" y="211"/>
                  </a:lnTo>
                  <a:lnTo>
                    <a:pt x="1432" y="204"/>
                  </a:lnTo>
                  <a:lnTo>
                    <a:pt x="1422" y="198"/>
                  </a:lnTo>
                  <a:lnTo>
                    <a:pt x="1409" y="193"/>
                  </a:lnTo>
                  <a:lnTo>
                    <a:pt x="1396" y="188"/>
                  </a:lnTo>
                  <a:lnTo>
                    <a:pt x="1383" y="184"/>
                  </a:lnTo>
                  <a:lnTo>
                    <a:pt x="1367" y="180"/>
                  </a:lnTo>
                  <a:lnTo>
                    <a:pt x="1351" y="177"/>
                  </a:lnTo>
                  <a:lnTo>
                    <a:pt x="1336" y="174"/>
                  </a:lnTo>
                  <a:lnTo>
                    <a:pt x="1318" y="173"/>
                  </a:lnTo>
                  <a:lnTo>
                    <a:pt x="1300" y="170"/>
                  </a:lnTo>
                  <a:lnTo>
                    <a:pt x="1281" y="168"/>
                  </a:lnTo>
                  <a:lnTo>
                    <a:pt x="1261" y="167"/>
                  </a:lnTo>
                  <a:lnTo>
                    <a:pt x="1243" y="167"/>
                  </a:lnTo>
                  <a:lnTo>
                    <a:pt x="1221" y="166"/>
                  </a:lnTo>
                  <a:lnTo>
                    <a:pt x="1201" y="166"/>
                  </a:lnTo>
                  <a:lnTo>
                    <a:pt x="1180" y="166"/>
                  </a:lnTo>
                  <a:lnTo>
                    <a:pt x="1158" y="164"/>
                  </a:lnTo>
                  <a:lnTo>
                    <a:pt x="1115" y="164"/>
                  </a:lnTo>
                  <a:lnTo>
                    <a:pt x="1071" y="164"/>
                  </a:lnTo>
                  <a:lnTo>
                    <a:pt x="1026" y="164"/>
                  </a:lnTo>
                  <a:lnTo>
                    <a:pt x="984" y="164"/>
                  </a:lnTo>
                  <a:lnTo>
                    <a:pt x="941" y="163"/>
                  </a:lnTo>
                  <a:lnTo>
                    <a:pt x="919" y="161"/>
                  </a:lnTo>
                  <a:lnTo>
                    <a:pt x="899" y="160"/>
                  </a:lnTo>
                  <a:lnTo>
                    <a:pt x="879" y="158"/>
                  </a:lnTo>
                  <a:lnTo>
                    <a:pt x="859" y="156"/>
                  </a:lnTo>
                  <a:lnTo>
                    <a:pt x="840" y="154"/>
                  </a:lnTo>
                  <a:lnTo>
                    <a:pt x="822" y="151"/>
                  </a:lnTo>
                  <a:lnTo>
                    <a:pt x="805" y="147"/>
                  </a:lnTo>
                  <a:lnTo>
                    <a:pt x="786" y="143"/>
                  </a:lnTo>
                  <a:lnTo>
                    <a:pt x="767" y="139"/>
                  </a:lnTo>
                  <a:lnTo>
                    <a:pt x="749" y="134"/>
                  </a:lnTo>
                  <a:lnTo>
                    <a:pt x="732" y="129"/>
                  </a:lnTo>
                  <a:lnTo>
                    <a:pt x="713" y="123"/>
                  </a:lnTo>
                  <a:lnTo>
                    <a:pt x="676" y="111"/>
                  </a:lnTo>
                  <a:lnTo>
                    <a:pt x="639" y="99"/>
                  </a:lnTo>
                  <a:lnTo>
                    <a:pt x="601" y="86"/>
                  </a:lnTo>
                  <a:lnTo>
                    <a:pt x="566" y="71"/>
                  </a:lnTo>
                  <a:lnTo>
                    <a:pt x="530" y="59"/>
                  </a:lnTo>
                  <a:lnTo>
                    <a:pt x="494" y="46"/>
                  </a:lnTo>
                  <a:lnTo>
                    <a:pt x="460" y="34"/>
                  </a:lnTo>
                  <a:lnTo>
                    <a:pt x="443" y="29"/>
                  </a:lnTo>
                  <a:lnTo>
                    <a:pt x="427" y="24"/>
                  </a:lnTo>
                  <a:lnTo>
                    <a:pt x="411" y="19"/>
                  </a:lnTo>
                  <a:lnTo>
                    <a:pt x="395" y="14"/>
                  </a:lnTo>
                  <a:lnTo>
                    <a:pt x="380" y="10"/>
                  </a:lnTo>
                  <a:lnTo>
                    <a:pt x="365" y="7"/>
                  </a:lnTo>
                  <a:lnTo>
                    <a:pt x="351" y="4"/>
                  </a:lnTo>
                  <a:lnTo>
                    <a:pt x="337" y="3"/>
                  </a:lnTo>
                  <a:lnTo>
                    <a:pt x="322" y="0"/>
                  </a:lnTo>
                  <a:lnTo>
                    <a:pt x="309" y="0"/>
                  </a:lnTo>
                  <a:lnTo>
                    <a:pt x="297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9" name="Rectangle 115"/>
            <p:cNvSpPr>
              <a:spLocks noChangeArrowheads="1"/>
            </p:cNvSpPr>
            <p:nvPr/>
          </p:nvSpPr>
          <p:spPr bwMode="auto">
            <a:xfrm>
              <a:off x="2497" y="1003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500">
                  <a:solidFill>
                    <a:srgbClr val="FF0000"/>
                  </a:solidFill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610" name="Rectangle 116"/>
            <p:cNvSpPr>
              <a:spLocks noChangeArrowheads="1"/>
            </p:cNvSpPr>
            <p:nvPr/>
          </p:nvSpPr>
          <p:spPr bwMode="auto">
            <a:xfrm>
              <a:off x="3375" y="699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611" name="Line 117"/>
            <p:cNvSpPr>
              <a:spLocks noChangeShapeType="1"/>
            </p:cNvSpPr>
            <p:nvPr/>
          </p:nvSpPr>
          <p:spPr bwMode="auto">
            <a:xfrm flipV="1">
              <a:off x="3004" y="854"/>
              <a:ext cx="29" cy="23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2" name="Rectangle 118"/>
            <p:cNvSpPr>
              <a:spLocks noChangeArrowheads="1"/>
            </p:cNvSpPr>
            <p:nvPr/>
          </p:nvSpPr>
          <p:spPr bwMode="auto">
            <a:xfrm>
              <a:off x="2881" y="884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613" name="Line 119"/>
            <p:cNvSpPr>
              <a:spLocks noChangeShapeType="1"/>
            </p:cNvSpPr>
            <p:nvPr/>
          </p:nvSpPr>
          <p:spPr bwMode="auto">
            <a:xfrm>
              <a:off x="3179" y="1272"/>
              <a:ext cx="149" cy="8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614" name="Group 124"/>
            <p:cNvGrpSpPr>
              <a:grpSpLocks/>
            </p:cNvGrpSpPr>
            <p:nvPr/>
          </p:nvGrpSpPr>
          <p:grpSpPr bwMode="auto">
            <a:xfrm>
              <a:off x="2732" y="81"/>
              <a:ext cx="685" cy="329"/>
              <a:chOff x="565" y="2634"/>
              <a:chExt cx="685" cy="329"/>
            </a:xfrm>
          </p:grpSpPr>
          <p:sp>
            <p:nvSpPr>
              <p:cNvPr id="103673" name="Rectangle 125"/>
              <p:cNvSpPr>
                <a:spLocks noChangeArrowheads="1"/>
              </p:cNvSpPr>
              <p:nvPr/>
            </p:nvSpPr>
            <p:spPr bwMode="auto">
              <a:xfrm>
                <a:off x="565" y="2650"/>
                <a:ext cx="406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A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en-US" sz="150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OSPF)</a:t>
                </a:r>
                <a:endParaRPr lang="en-US" alt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74" name="Rectangle 127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3615" name="Group 128"/>
            <p:cNvGrpSpPr>
              <a:grpSpLocks/>
            </p:cNvGrpSpPr>
            <p:nvPr/>
          </p:nvGrpSpPr>
          <p:grpSpPr bwMode="auto">
            <a:xfrm>
              <a:off x="3316" y="1313"/>
              <a:ext cx="472" cy="219"/>
              <a:chOff x="1811" y="2493"/>
              <a:chExt cx="472" cy="219"/>
            </a:xfrm>
          </p:grpSpPr>
          <p:sp>
            <p:nvSpPr>
              <p:cNvPr id="103660" name="Freeform 12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1" name="Freeform 13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2" name="Line 13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3" name="Line 13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4" name="Rectangle 13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65" name="Freeform 13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6" name="Freeform 13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7" name="Line 13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8" name="Line 13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9" name="Line 13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0" name="Line 13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1" name="Line 14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2" name="Line 14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16" name="Group 142"/>
            <p:cNvGrpSpPr>
              <a:grpSpLocks/>
            </p:cNvGrpSpPr>
            <p:nvPr/>
          </p:nvGrpSpPr>
          <p:grpSpPr bwMode="auto">
            <a:xfrm>
              <a:off x="2751" y="1079"/>
              <a:ext cx="472" cy="219"/>
              <a:chOff x="1811" y="2493"/>
              <a:chExt cx="472" cy="219"/>
            </a:xfrm>
          </p:grpSpPr>
          <p:sp>
            <p:nvSpPr>
              <p:cNvPr id="103647" name="Freeform 14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8" name="Freeform 14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9" name="Line 14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0" name="Line 14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1" name="Rectangle 14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52" name="Freeform 14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3" name="Freeform 14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4" name="Line 15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5" name="Line 15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6" name="Line 15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7" name="Line 15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8" name="Line 15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9" name="Line 15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617" name="Line 156"/>
            <p:cNvSpPr>
              <a:spLocks noChangeShapeType="1"/>
            </p:cNvSpPr>
            <p:nvPr/>
          </p:nvSpPr>
          <p:spPr bwMode="auto">
            <a:xfrm flipV="1">
              <a:off x="3224" y="1124"/>
              <a:ext cx="480" cy="4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8" name="Line 157"/>
            <p:cNvSpPr>
              <a:spLocks noChangeShapeType="1"/>
            </p:cNvSpPr>
            <p:nvPr/>
          </p:nvSpPr>
          <p:spPr bwMode="auto">
            <a:xfrm flipV="1">
              <a:off x="3727" y="1220"/>
              <a:ext cx="73" cy="10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619" name="Group 158"/>
            <p:cNvGrpSpPr>
              <a:grpSpLocks/>
            </p:cNvGrpSpPr>
            <p:nvPr/>
          </p:nvGrpSpPr>
          <p:grpSpPr bwMode="auto">
            <a:xfrm>
              <a:off x="3712" y="1039"/>
              <a:ext cx="472" cy="219"/>
              <a:chOff x="1811" y="2493"/>
              <a:chExt cx="472" cy="219"/>
            </a:xfrm>
          </p:grpSpPr>
          <p:sp>
            <p:nvSpPr>
              <p:cNvPr id="103634" name="Freeform 15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5" name="Freeform 1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6" name="Line 16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7" name="Line 16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8" name="Rectangle 16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39" name="Freeform 16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0" name="Freeform 1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1" name="Line 16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2" name="Line 16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3" name="Line 16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4" name="Line 16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5" name="Line 17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6" name="Line 17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20" name="Group 172"/>
            <p:cNvGrpSpPr>
              <a:grpSpLocks/>
            </p:cNvGrpSpPr>
            <p:nvPr/>
          </p:nvGrpSpPr>
          <p:grpSpPr bwMode="auto">
            <a:xfrm>
              <a:off x="2805" y="768"/>
              <a:ext cx="472" cy="219"/>
              <a:chOff x="1811" y="2493"/>
              <a:chExt cx="472" cy="219"/>
            </a:xfrm>
          </p:grpSpPr>
          <p:sp>
            <p:nvSpPr>
              <p:cNvPr id="103621" name="Freeform 17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2" name="Freeform 1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3" name="Line 17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4" name="Line 17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5" name="Rectangle 17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26" name="Freeform 17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7" name="Freeform 1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8" name="Line 18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9" name="Line 18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0" name="Line 18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1" name="Line 18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2" name="Line 18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3" name="Line 18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461" name="Group 232"/>
          <p:cNvGrpSpPr>
            <a:grpSpLocks/>
          </p:cNvGrpSpPr>
          <p:nvPr/>
        </p:nvGrpSpPr>
        <p:grpSpPr bwMode="auto">
          <a:xfrm>
            <a:off x="6140450" y="3898900"/>
            <a:ext cx="2389188" cy="2455863"/>
            <a:chOff x="4255" y="0"/>
            <a:chExt cx="1505" cy="1547"/>
          </a:xfrm>
        </p:grpSpPr>
        <p:sp>
          <p:nvSpPr>
            <p:cNvPr id="103558" name="Freeform 113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944546 w 1143"/>
                <a:gd name="T1" fmla="*/ 1422486 h 1022"/>
                <a:gd name="T2" fmla="*/ 792370 w 1143"/>
                <a:gd name="T3" fmla="*/ 441361 h 1022"/>
                <a:gd name="T4" fmla="*/ 484729 w 1143"/>
                <a:gd name="T5" fmla="*/ 163162 h 1022"/>
                <a:gd name="T6" fmla="*/ 293778 w 1143"/>
                <a:gd name="T7" fmla="*/ 1232986 h 1022"/>
                <a:gd name="T8" fmla="*/ 164889 w 1143"/>
                <a:gd name="T9" fmla="*/ 2970942 h 1022"/>
                <a:gd name="T10" fmla="*/ 83537 w 1143"/>
                <a:gd name="T11" fmla="*/ 5620956 h 1022"/>
                <a:gd name="T12" fmla="*/ 40489 w 1143"/>
                <a:gd name="T13" fmla="*/ 9627252 h 1022"/>
                <a:gd name="T14" fmla="*/ 28133 w 1143"/>
                <a:gd name="T15" fmla="*/ 14749970 h 1022"/>
                <a:gd name="T16" fmla="*/ 48184 w 1143"/>
                <a:gd name="T17" fmla="*/ 26714038 h 1022"/>
                <a:gd name="T18" fmla="*/ 63444 w 1143"/>
                <a:gd name="T19" fmla="*/ 36787786 h 1022"/>
                <a:gd name="T20" fmla="*/ 30750 w 1143"/>
                <a:gd name="T21" fmla="*/ 50542883 h 1022"/>
                <a:gd name="T22" fmla="*/ 1 w 1143"/>
                <a:gd name="T23" fmla="*/ 62476708 h 1022"/>
                <a:gd name="T24" fmla="*/ 7022 w 1143"/>
                <a:gd name="T25" fmla="*/ 70421291 h 1022"/>
                <a:gd name="T26" fmla="*/ 17737 w 1143"/>
                <a:gd name="T27" fmla="*/ 76388653 h 1022"/>
                <a:gd name="T28" fmla="*/ 60369 w 1143"/>
                <a:gd name="T29" fmla="*/ 80835255 h 1022"/>
                <a:gd name="T30" fmla="*/ 112940 w 1143"/>
                <a:gd name="T31" fmla="*/ 82664520 h 1022"/>
                <a:gd name="T32" fmla="*/ 186408 w 1143"/>
                <a:gd name="T33" fmla="*/ 83966808 h 1022"/>
                <a:gd name="T34" fmla="*/ 296619 w 1143"/>
                <a:gd name="T35" fmla="*/ 84424233 h 1022"/>
                <a:gd name="T36" fmla="*/ 466485 w 1143"/>
                <a:gd name="T37" fmla="*/ 83966808 h 1022"/>
                <a:gd name="T38" fmla="*/ 780155 w 1143"/>
                <a:gd name="T39" fmla="*/ 82861110 h 1022"/>
                <a:gd name="T40" fmla="*/ 915956 w 1143"/>
                <a:gd name="T41" fmla="*/ 83230439 h 1022"/>
                <a:gd name="T42" fmla="*/ 1021913 w 1143"/>
                <a:gd name="T43" fmla="*/ 84424233 h 1022"/>
                <a:gd name="T44" fmla="*/ 1078379 w 1143"/>
                <a:gd name="T45" fmla="*/ 87251530 h 1022"/>
                <a:gd name="T46" fmla="*/ 1099555 w 1143"/>
                <a:gd name="T47" fmla="*/ 91148636 h 1022"/>
                <a:gd name="T48" fmla="*/ 1104612 w 1143"/>
                <a:gd name="T49" fmla="*/ 100760021 h 1022"/>
                <a:gd name="T50" fmla="*/ 1126537 w 1143"/>
                <a:gd name="T51" fmla="*/ 104997709 h 1022"/>
                <a:gd name="T52" fmla="*/ 1185482 w 1143"/>
                <a:gd name="T53" fmla="*/ 108270305 h 1022"/>
                <a:gd name="T54" fmla="*/ 1303290 w 1143"/>
                <a:gd name="T55" fmla="*/ 110009483 h 1022"/>
                <a:gd name="T56" fmla="*/ 1478194 w 1143"/>
                <a:gd name="T57" fmla="*/ 111484399 h 1022"/>
                <a:gd name="T58" fmla="*/ 1736345 w 1143"/>
                <a:gd name="T59" fmla="*/ 112362052 h 1022"/>
                <a:gd name="T60" fmla="*/ 2003233 w 1143"/>
                <a:gd name="T61" fmla="*/ 111971716 h 1022"/>
                <a:gd name="T62" fmla="*/ 2207195 w 1143"/>
                <a:gd name="T63" fmla="*/ 110455988 h 1022"/>
                <a:gd name="T64" fmla="*/ 2364300 w 1143"/>
                <a:gd name="T65" fmla="*/ 107603922 h 1022"/>
                <a:gd name="T66" fmla="*/ 2461740 w 1143"/>
                <a:gd name="T67" fmla="*/ 103103695 h 1022"/>
                <a:gd name="T68" fmla="*/ 2514756 w 1143"/>
                <a:gd name="T69" fmla="*/ 95831447 h 1022"/>
                <a:gd name="T70" fmla="*/ 2534845 w 1143"/>
                <a:gd name="T71" fmla="*/ 87251530 h 1022"/>
                <a:gd name="T72" fmla="*/ 2526620 w 1143"/>
                <a:gd name="T73" fmla="*/ 73782141 h 1022"/>
                <a:gd name="T74" fmla="*/ 2510082 w 1143"/>
                <a:gd name="T75" fmla="*/ 62882168 h 1022"/>
                <a:gd name="T76" fmla="*/ 2498305 w 1143"/>
                <a:gd name="T77" fmla="*/ 55471285 h 1022"/>
                <a:gd name="T78" fmla="*/ 2493940 w 1143"/>
                <a:gd name="T79" fmla="*/ 48173568 h 1022"/>
                <a:gd name="T80" fmla="*/ 2483071 w 1143"/>
                <a:gd name="T81" fmla="*/ 40412547 h 1022"/>
                <a:gd name="T82" fmla="*/ 2443014 w 1143"/>
                <a:gd name="T83" fmla="*/ 35738039 h 1022"/>
                <a:gd name="T84" fmla="*/ 2393918 w 1143"/>
                <a:gd name="T85" fmla="*/ 33390321 h 1022"/>
                <a:gd name="T86" fmla="*/ 2316993 w 1143"/>
                <a:gd name="T87" fmla="*/ 31414781 h 1022"/>
                <a:gd name="T88" fmla="*/ 2198817 w 1143"/>
                <a:gd name="T89" fmla="*/ 30154950 h 1022"/>
                <a:gd name="T90" fmla="*/ 2051569 w 1143"/>
                <a:gd name="T91" fmla="*/ 29676237 h 1022"/>
                <a:gd name="T92" fmla="*/ 1731732 w 1143"/>
                <a:gd name="T93" fmla="*/ 29248791 h 1022"/>
                <a:gd name="T94" fmla="*/ 1558102 w 1143"/>
                <a:gd name="T95" fmla="*/ 28252118 h 1022"/>
                <a:gd name="T96" fmla="*/ 1441562 w 1143"/>
                <a:gd name="T97" fmla="*/ 26334265 h 1022"/>
                <a:gd name="T98" fmla="*/ 1364772 w 1143"/>
                <a:gd name="T99" fmla="*/ 23072341 h 1022"/>
                <a:gd name="T100" fmla="*/ 1279072 w 1143"/>
                <a:gd name="T101" fmla="*/ 16227353 h 1022"/>
                <a:gd name="T102" fmla="*/ 1176184 w 1143"/>
                <a:gd name="T103" fmla="*/ 7345904 h 1022"/>
                <a:gd name="T104" fmla="*/ 1099555 w 1143"/>
                <a:gd name="T105" fmla="*/ 4089508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59" name="Group 120"/>
            <p:cNvGrpSpPr>
              <a:grpSpLocks/>
            </p:cNvGrpSpPr>
            <p:nvPr/>
          </p:nvGrpSpPr>
          <p:grpSpPr bwMode="auto">
            <a:xfrm>
              <a:off x="4347" y="23"/>
              <a:ext cx="667" cy="444"/>
              <a:chOff x="657" y="2629"/>
              <a:chExt cx="667" cy="444"/>
            </a:xfrm>
          </p:grpSpPr>
          <p:sp>
            <p:nvSpPr>
              <p:cNvPr id="103605" name="Rectangle 121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667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B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en-US" sz="1500">
                    <a:solidFill>
                      <a:srgbClr val="000000"/>
                    </a:solidFill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</a:t>
                </a:r>
                <a:r>
                  <a:rPr lang="en-US" altLang="en-US" sz="1500">
                    <a:solidFill>
                      <a:srgbClr val="000000"/>
                    </a:solidFill>
                  </a:rPr>
                  <a:t> intra</a:t>
                </a:r>
              </a:p>
            </p:txBody>
          </p:sp>
          <p:sp>
            <p:nvSpPr>
              <p:cNvPr id="103606" name="Rectangle 122"/>
              <p:cNvSpPr>
                <a:spLocks noChangeArrowheads="1"/>
              </p:cNvSpPr>
              <p:nvPr/>
            </p:nvSpPr>
            <p:spPr bwMode="auto">
              <a:xfrm>
                <a:off x="658" y="2929"/>
                <a:ext cx="48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000000"/>
                    </a:solidFill>
                  </a:rPr>
                  <a:t> routing)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607" name="Rectangle 123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560" name="Line 186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1" name="Line 187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2" name="Line 188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63" name="Group 189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103592" name="Freeform 19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3" name="Freeform 19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4" name="Line 19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5" name="Line 19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6" name="Rectangle 19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97" name="Freeform 19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8" name="Freeform 19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9" name="Line 19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0" name="Line 19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1" name="Line 19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2" name="Line 20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3" name="Line 20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4" name="Line 20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564" name="Group 203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103579" name="Freeform 20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0" name="Freeform 20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1" name="Line 20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2" name="Line 20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3" name="Rectangle 20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84" name="Freeform 20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5" name="Freeform 21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6" name="Line 21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7" name="Line 21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8" name="Line 21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9" name="Line 21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0" name="Line 21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1" name="Line 21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565" name="Group 217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103566" name="Freeform 218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7" name="Freeform 21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8" name="Line 220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9" name="Line 221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0" name="Rectangle 222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71" name="Freeform 223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2" name="Freeform 22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3" name="Line 225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4" name="Line 226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5" name="Line 227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6" name="Line 228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7" name="Line 229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8" name="Line 230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462" name="Group 236"/>
          <p:cNvGrpSpPr>
            <a:grpSpLocks/>
          </p:cNvGrpSpPr>
          <p:nvPr/>
        </p:nvGrpSpPr>
        <p:grpSpPr bwMode="auto">
          <a:xfrm>
            <a:off x="7489825" y="0"/>
            <a:ext cx="1654175" cy="1766888"/>
            <a:chOff x="4255" y="0"/>
            <a:chExt cx="1505" cy="1547"/>
          </a:xfrm>
        </p:grpSpPr>
        <p:sp>
          <p:nvSpPr>
            <p:cNvPr id="103508" name="Freeform 237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944546 w 1143"/>
                <a:gd name="T1" fmla="*/ 1422486 h 1022"/>
                <a:gd name="T2" fmla="*/ 792370 w 1143"/>
                <a:gd name="T3" fmla="*/ 441361 h 1022"/>
                <a:gd name="T4" fmla="*/ 484729 w 1143"/>
                <a:gd name="T5" fmla="*/ 163162 h 1022"/>
                <a:gd name="T6" fmla="*/ 293778 w 1143"/>
                <a:gd name="T7" fmla="*/ 1232986 h 1022"/>
                <a:gd name="T8" fmla="*/ 164889 w 1143"/>
                <a:gd name="T9" fmla="*/ 2970942 h 1022"/>
                <a:gd name="T10" fmla="*/ 83537 w 1143"/>
                <a:gd name="T11" fmla="*/ 5620956 h 1022"/>
                <a:gd name="T12" fmla="*/ 40489 w 1143"/>
                <a:gd name="T13" fmla="*/ 9627252 h 1022"/>
                <a:gd name="T14" fmla="*/ 28133 w 1143"/>
                <a:gd name="T15" fmla="*/ 14749970 h 1022"/>
                <a:gd name="T16" fmla="*/ 48184 w 1143"/>
                <a:gd name="T17" fmla="*/ 26714038 h 1022"/>
                <a:gd name="T18" fmla="*/ 63444 w 1143"/>
                <a:gd name="T19" fmla="*/ 36787786 h 1022"/>
                <a:gd name="T20" fmla="*/ 30750 w 1143"/>
                <a:gd name="T21" fmla="*/ 50542883 h 1022"/>
                <a:gd name="T22" fmla="*/ 1 w 1143"/>
                <a:gd name="T23" fmla="*/ 62476708 h 1022"/>
                <a:gd name="T24" fmla="*/ 7022 w 1143"/>
                <a:gd name="T25" fmla="*/ 70421291 h 1022"/>
                <a:gd name="T26" fmla="*/ 17737 w 1143"/>
                <a:gd name="T27" fmla="*/ 76388653 h 1022"/>
                <a:gd name="T28" fmla="*/ 60369 w 1143"/>
                <a:gd name="T29" fmla="*/ 80835255 h 1022"/>
                <a:gd name="T30" fmla="*/ 112940 w 1143"/>
                <a:gd name="T31" fmla="*/ 82664520 h 1022"/>
                <a:gd name="T32" fmla="*/ 186408 w 1143"/>
                <a:gd name="T33" fmla="*/ 83966808 h 1022"/>
                <a:gd name="T34" fmla="*/ 296619 w 1143"/>
                <a:gd name="T35" fmla="*/ 84424233 h 1022"/>
                <a:gd name="T36" fmla="*/ 466485 w 1143"/>
                <a:gd name="T37" fmla="*/ 83966808 h 1022"/>
                <a:gd name="T38" fmla="*/ 780155 w 1143"/>
                <a:gd name="T39" fmla="*/ 82861110 h 1022"/>
                <a:gd name="T40" fmla="*/ 915956 w 1143"/>
                <a:gd name="T41" fmla="*/ 83230439 h 1022"/>
                <a:gd name="T42" fmla="*/ 1021913 w 1143"/>
                <a:gd name="T43" fmla="*/ 84424233 h 1022"/>
                <a:gd name="T44" fmla="*/ 1078379 w 1143"/>
                <a:gd name="T45" fmla="*/ 87251530 h 1022"/>
                <a:gd name="T46" fmla="*/ 1099555 w 1143"/>
                <a:gd name="T47" fmla="*/ 91148636 h 1022"/>
                <a:gd name="T48" fmla="*/ 1104612 w 1143"/>
                <a:gd name="T49" fmla="*/ 100760021 h 1022"/>
                <a:gd name="T50" fmla="*/ 1126537 w 1143"/>
                <a:gd name="T51" fmla="*/ 104997709 h 1022"/>
                <a:gd name="T52" fmla="*/ 1185482 w 1143"/>
                <a:gd name="T53" fmla="*/ 108270305 h 1022"/>
                <a:gd name="T54" fmla="*/ 1303290 w 1143"/>
                <a:gd name="T55" fmla="*/ 110009483 h 1022"/>
                <a:gd name="T56" fmla="*/ 1478194 w 1143"/>
                <a:gd name="T57" fmla="*/ 111484399 h 1022"/>
                <a:gd name="T58" fmla="*/ 1736345 w 1143"/>
                <a:gd name="T59" fmla="*/ 112362052 h 1022"/>
                <a:gd name="T60" fmla="*/ 2003233 w 1143"/>
                <a:gd name="T61" fmla="*/ 111971716 h 1022"/>
                <a:gd name="T62" fmla="*/ 2207195 w 1143"/>
                <a:gd name="T63" fmla="*/ 110455988 h 1022"/>
                <a:gd name="T64" fmla="*/ 2364300 w 1143"/>
                <a:gd name="T65" fmla="*/ 107603922 h 1022"/>
                <a:gd name="T66" fmla="*/ 2461740 w 1143"/>
                <a:gd name="T67" fmla="*/ 103103695 h 1022"/>
                <a:gd name="T68" fmla="*/ 2514756 w 1143"/>
                <a:gd name="T69" fmla="*/ 95831447 h 1022"/>
                <a:gd name="T70" fmla="*/ 2534845 w 1143"/>
                <a:gd name="T71" fmla="*/ 87251530 h 1022"/>
                <a:gd name="T72" fmla="*/ 2526620 w 1143"/>
                <a:gd name="T73" fmla="*/ 73782141 h 1022"/>
                <a:gd name="T74" fmla="*/ 2510082 w 1143"/>
                <a:gd name="T75" fmla="*/ 62882168 h 1022"/>
                <a:gd name="T76" fmla="*/ 2498305 w 1143"/>
                <a:gd name="T77" fmla="*/ 55471285 h 1022"/>
                <a:gd name="T78" fmla="*/ 2493940 w 1143"/>
                <a:gd name="T79" fmla="*/ 48173568 h 1022"/>
                <a:gd name="T80" fmla="*/ 2483071 w 1143"/>
                <a:gd name="T81" fmla="*/ 40412547 h 1022"/>
                <a:gd name="T82" fmla="*/ 2443014 w 1143"/>
                <a:gd name="T83" fmla="*/ 35738039 h 1022"/>
                <a:gd name="T84" fmla="*/ 2393918 w 1143"/>
                <a:gd name="T85" fmla="*/ 33390321 h 1022"/>
                <a:gd name="T86" fmla="*/ 2316993 w 1143"/>
                <a:gd name="T87" fmla="*/ 31414781 h 1022"/>
                <a:gd name="T88" fmla="*/ 2198817 w 1143"/>
                <a:gd name="T89" fmla="*/ 30154950 h 1022"/>
                <a:gd name="T90" fmla="*/ 2051569 w 1143"/>
                <a:gd name="T91" fmla="*/ 29676237 h 1022"/>
                <a:gd name="T92" fmla="*/ 1731732 w 1143"/>
                <a:gd name="T93" fmla="*/ 29248791 h 1022"/>
                <a:gd name="T94" fmla="*/ 1558102 w 1143"/>
                <a:gd name="T95" fmla="*/ 28252118 h 1022"/>
                <a:gd name="T96" fmla="*/ 1441562 w 1143"/>
                <a:gd name="T97" fmla="*/ 26334265 h 1022"/>
                <a:gd name="T98" fmla="*/ 1364772 w 1143"/>
                <a:gd name="T99" fmla="*/ 23072341 h 1022"/>
                <a:gd name="T100" fmla="*/ 1279072 w 1143"/>
                <a:gd name="T101" fmla="*/ 16227353 h 1022"/>
                <a:gd name="T102" fmla="*/ 1176184 w 1143"/>
                <a:gd name="T103" fmla="*/ 7345904 h 1022"/>
                <a:gd name="T104" fmla="*/ 1099555 w 1143"/>
                <a:gd name="T105" fmla="*/ 4089508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09" name="Group 238"/>
            <p:cNvGrpSpPr>
              <a:grpSpLocks/>
            </p:cNvGrpSpPr>
            <p:nvPr/>
          </p:nvGrpSpPr>
          <p:grpSpPr bwMode="auto">
            <a:xfrm>
              <a:off x="4347" y="23"/>
              <a:ext cx="609" cy="541"/>
              <a:chOff x="657" y="2629"/>
              <a:chExt cx="609" cy="541"/>
            </a:xfrm>
          </p:grpSpPr>
          <p:sp>
            <p:nvSpPr>
              <p:cNvPr id="103555" name="Rectangle 239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509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D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03556" name="Rectangle 240"/>
              <p:cNvSpPr>
                <a:spLocks noChangeArrowheads="1"/>
              </p:cNvSpPr>
              <p:nvPr/>
            </p:nvSpPr>
            <p:spPr bwMode="auto">
              <a:xfrm>
                <a:off x="658" y="2930"/>
                <a:ext cx="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57" name="Rectangle 241"/>
              <p:cNvSpPr>
                <a:spLocks noChangeArrowheads="1"/>
              </p:cNvSpPr>
              <p:nvPr/>
            </p:nvSpPr>
            <p:spPr bwMode="auto">
              <a:xfrm>
                <a:off x="1214" y="2635"/>
                <a:ext cx="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510" name="Line 242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1" name="Line 243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12" name="Line 244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13" name="Group 245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103542" name="Freeform 246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3" name="Freeform 247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4" name="Line 248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5" name="Line 249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6" name="Rectangle 250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47" name="Freeform 251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8" name="Freeform 252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9" name="Line 253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0" name="Line 254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1" name="Line 255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2" name="Line 256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3" name="Line 257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4" name="Line 258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514" name="Group 259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103529" name="Freeform 2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0" name="Freeform 26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1" name="Line 26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2" name="Line 26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3" name="Rectangle 26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34" name="Freeform 2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5" name="Freeform 26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6" name="Line 26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7" name="Line 26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8" name="Line 26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9" name="Line 27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0" name="Line 27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1" name="Line 27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515" name="Group 273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103516" name="Freeform 2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7" name="Freeform 27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8" name="Line 27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9" name="Line 27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0" name="Rectangle 27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521" name="Freeform 2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2" name="Freeform 28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3" name="Line 28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4" name="Line 28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5" name="Line 28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6" name="Line 28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7" name="Line 28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8" name="Line 28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63" name="Line 287"/>
          <p:cNvSpPr>
            <a:spLocks noChangeShapeType="1"/>
          </p:cNvSpPr>
          <p:nvPr/>
        </p:nvSpPr>
        <p:spPr bwMode="auto">
          <a:xfrm flipV="1">
            <a:off x="7689850" y="3778250"/>
            <a:ext cx="51117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64" name="Line 112"/>
          <p:cNvSpPr>
            <a:spLocks noChangeShapeType="1"/>
          </p:cNvSpPr>
          <p:nvPr/>
        </p:nvSpPr>
        <p:spPr bwMode="auto">
          <a:xfrm>
            <a:off x="2997200" y="3208338"/>
            <a:ext cx="3282950" cy="232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65" name="Line 80"/>
          <p:cNvSpPr>
            <a:spLocks noChangeShapeType="1"/>
          </p:cNvSpPr>
          <p:nvPr/>
        </p:nvSpPr>
        <p:spPr bwMode="auto">
          <a:xfrm flipV="1">
            <a:off x="3013075" y="3044825"/>
            <a:ext cx="23685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66" name="Freeform 289"/>
          <p:cNvSpPr>
            <a:spLocks/>
          </p:cNvSpPr>
          <p:nvPr/>
        </p:nvSpPr>
        <p:spPr bwMode="auto">
          <a:xfrm>
            <a:off x="7781925" y="3054350"/>
            <a:ext cx="1100138" cy="969963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7" name="Line 290"/>
          <p:cNvSpPr>
            <a:spLocks noChangeShapeType="1"/>
          </p:cNvSpPr>
          <p:nvPr/>
        </p:nvSpPr>
        <p:spPr bwMode="auto">
          <a:xfrm flipV="1">
            <a:off x="8424863" y="1619250"/>
            <a:ext cx="37465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68" name="Rectangle 291"/>
          <p:cNvSpPr>
            <a:spLocks noChangeArrowheads="1"/>
          </p:cNvSpPr>
          <p:nvPr/>
        </p:nvSpPr>
        <p:spPr bwMode="auto">
          <a:xfrm>
            <a:off x="7753350" y="305117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C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3469" name="Text Box 292"/>
          <p:cNvSpPr txBox="1">
            <a:spLocks noChangeArrowheads="1"/>
          </p:cNvSpPr>
          <p:nvPr/>
        </p:nvSpPr>
        <p:spPr bwMode="auto">
          <a:xfrm>
            <a:off x="4000500" y="361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3470" name="Text Box 293"/>
          <p:cNvSpPr txBox="1">
            <a:spLocks noChangeArrowheads="1"/>
          </p:cNvSpPr>
          <p:nvPr/>
        </p:nvSpPr>
        <p:spPr bwMode="auto">
          <a:xfrm>
            <a:off x="2890838" y="271938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03471" name="Text Box 294"/>
          <p:cNvSpPr txBox="1">
            <a:spLocks noChangeArrowheads="1"/>
          </p:cNvSpPr>
          <p:nvPr/>
        </p:nvSpPr>
        <p:spPr bwMode="auto">
          <a:xfrm>
            <a:off x="6362700" y="4951413"/>
            <a:ext cx="319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3472" name="Text Box 295"/>
          <p:cNvSpPr txBox="1">
            <a:spLocks noChangeArrowheads="1"/>
          </p:cNvSpPr>
          <p:nvPr/>
        </p:nvSpPr>
        <p:spPr bwMode="auto">
          <a:xfrm rot="2144217">
            <a:off x="3913188" y="3975100"/>
            <a:ext cx="232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b-&gt;i: I can reach hosts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in D; my path: BCD</a:t>
            </a:r>
          </a:p>
        </p:txBody>
      </p:sp>
      <p:sp>
        <p:nvSpPr>
          <p:cNvPr id="103473" name="Line 234"/>
          <p:cNvSpPr>
            <a:spLocks noChangeShapeType="1"/>
          </p:cNvSpPr>
          <p:nvPr/>
        </p:nvSpPr>
        <p:spPr bwMode="auto">
          <a:xfrm flipV="1">
            <a:off x="6016625" y="1189038"/>
            <a:ext cx="166370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74" name="Line 112"/>
          <p:cNvSpPr>
            <a:spLocks noChangeShapeType="1"/>
          </p:cNvSpPr>
          <p:nvPr/>
        </p:nvSpPr>
        <p:spPr bwMode="auto">
          <a:xfrm>
            <a:off x="4608513" y="5102225"/>
            <a:ext cx="1646237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475" name="Text Box 294"/>
          <p:cNvSpPr txBox="1">
            <a:spLocks noChangeArrowheads="1"/>
          </p:cNvSpPr>
          <p:nvPr/>
        </p:nvSpPr>
        <p:spPr bwMode="auto">
          <a:xfrm>
            <a:off x="5070475" y="2562225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103476" name="Text Box 294"/>
          <p:cNvSpPr txBox="1">
            <a:spLocks noChangeArrowheads="1"/>
          </p:cNvSpPr>
          <p:nvPr/>
        </p:nvSpPr>
        <p:spPr bwMode="auto">
          <a:xfrm>
            <a:off x="5514975" y="1965325"/>
            <a:ext cx="44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a2</a:t>
            </a:r>
          </a:p>
        </p:txBody>
      </p:sp>
      <p:sp>
        <p:nvSpPr>
          <p:cNvPr id="103477" name="Text Box 294"/>
          <p:cNvSpPr txBox="1">
            <a:spLocks noChangeArrowheads="1"/>
          </p:cNvSpPr>
          <p:nvPr/>
        </p:nvSpPr>
        <p:spPr bwMode="auto">
          <a:xfrm>
            <a:off x="7564438" y="6111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3478" name="Text Box 295"/>
          <p:cNvSpPr txBox="1">
            <a:spLocks noChangeArrowheads="1"/>
          </p:cNvSpPr>
          <p:nvPr/>
        </p:nvSpPr>
        <p:spPr bwMode="auto">
          <a:xfrm rot="-2061761">
            <a:off x="5695950" y="1222375"/>
            <a:ext cx="2027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d-&gt;a2: I can reach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hosts in D; my path: D</a:t>
            </a:r>
          </a:p>
        </p:txBody>
      </p:sp>
      <p:sp>
        <p:nvSpPr>
          <p:cNvPr id="103479" name="Text Box 295"/>
          <p:cNvSpPr txBox="1">
            <a:spLocks noChangeArrowheads="1"/>
          </p:cNvSpPr>
          <p:nvPr/>
        </p:nvSpPr>
        <p:spPr bwMode="auto">
          <a:xfrm rot="-225192">
            <a:off x="3067050" y="2471738"/>
            <a:ext cx="21764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a1-&gt;i: I can reach hosts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in D; my path: AD</a:t>
            </a:r>
          </a:p>
        </p:txBody>
      </p:sp>
      <p:cxnSp>
        <p:nvCxnSpPr>
          <p:cNvPr id="103480" name="Straight Connector 279"/>
          <p:cNvCxnSpPr>
            <a:cxnSpLocks noChangeShapeType="1"/>
          </p:cNvCxnSpPr>
          <p:nvPr/>
        </p:nvCxnSpPr>
        <p:spPr bwMode="auto">
          <a:xfrm rot="10800000" flipV="1">
            <a:off x="292100" y="3132138"/>
            <a:ext cx="211931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81" name="Straight Connector 282"/>
          <p:cNvCxnSpPr>
            <a:cxnSpLocks noChangeShapeType="1"/>
            <a:stCxn id="103499" idx="2"/>
          </p:cNvCxnSpPr>
          <p:nvPr/>
        </p:nvCxnSpPr>
        <p:spPr bwMode="auto">
          <a:xfrm rot="10800000">
            <a:off x="384175" y="1517650"/>
            <a:ext cx="1984375" cy="157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82" name="Freeform 289"/>
          <p:cNvSpPr>
            <a:spLocks/>
          </p:cNvSpPr>
          <p:nvPr/>
        </p:nvSpPr>
        <p:spPr bwMode="auto">
          <a:xfrm>
            <a:off x="0" y="884238"/>
            <a:ext cx="493713" cy="762000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3" name="Freeform 289"/>
          <p:cNvSpPr>
            <a:spLocks/>
          </p:cNvSpPr>
          <p:nvPr/>
        </p:nvSpPr>
        <p:spPr bwMode="auto">
          <a:xfrm>
            <a:off x="0" y="2700338"/>
            <a:ext cx="493713" cy="762000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4" name="Rectangle 291"/>
          <p:cNvSpPr>
            <a:spLocks noChangeArrowheads="1"/>
          </p:cNvSpPr>
          <p:nvPr/>
        </p:nvSpPr>
        <p:spPr bwMode="auto">
          <a:xfrm>
            <a:off x="0" y="973138"/>
            <a:ext cx="328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03485" name="Rectangle 291"/>
          <p:cNvSpPr>
            <a:spLocks noChangeArrowheads="1"/>
          </p:cNvSpPr>
          <p:nvPr/>
        </p:nvSpPr>
        <p:spPr bwMode="auto">
          <a:xfrm>
            <a:off x="0" y="2789238"/>
            <a:ext cx="32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90" name="Text Box 295"/>
          <p:cNvSpPr txBox="1">
            <a:spLocks noChangeArrowheads="1"/>
          </p:cNvSpPr>
          <p:nvPr/>
        </p:nvSpPr>
        <p:spPr bwMode="auto">
          <a:xfrm rot="2307248">
            <a:off x="4763" y="1749425"/>
            <a:ext cx="2932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Export</a:t>
            </a:r>
            <a:r>
              <a:rPr lang="en-US" altLang="en-US" sz="1600">
                <a:solidFill>
                  <a:srgbClr val="000000"/>
                </a:solidFill>
              </a:rPr>
              <a:t> to E: i-&gt;e: I can </a:t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000000"/>
                </a:solidFill>
              </a:rPr>
              <a:t>reach hosts in D; path: IBCD</a:t>
            </a:r>
          </a:p>
        </p:txBody>
      </p:sp>
      <p:sp>
        <p:nvSpPr>
          <p:cNvPr id="103487" name="Rectangle 291"/>
          <p:cNvSpPr>
            <a:spLocks noChangeArrowheads="1"/>
          </p:cNvSpPr>
          <p:nvPr/>
        </p:nvSpPr>
        <p:spPr bwMode="auto">
          <a:xfrm>
            <a:off x="2254250" y="625792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I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3488" name="Text Box 295"/>
          <p:cNvSpPr txBox="1">
            <a:spLocks noChangeArrowheads="1"/>
          </p:cNvSpPr>
          <p:nvPr/>
        </p:nvSpPr>
        <p:spPr bwMode="auto">
          <a:xfrm rot="-421804">
            <a:off x="6145213" y="2125663"/>
            <a:ext cx="1762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a2-&gt;a1: I can reach</a:t>
            </a:r>
          </a:p>
          <a:p>
            <a:r>
              <a:rPr lang="en-US" altLang="en-US" sz="1400">
                <a:solidFill>
                  <a:srgbClr val="0070C0"/>
                </a:solidFill>
              </a:rPr>
              <a:t>hosts in D; path: D</a:t>
            </a:r>
          </a:p>
        </p:txBody>
      </p:sp>
      <p:sp>
        <p:nvSpPr>
          <p:cNvPr id="103489" name="Text Box 295"/>
          <p:cNvSpPr txBox="1">
            <a:spLocks noChangeArrowheads="1"/>
          </p:cNvSpPr>
          <p:nvPr/>
        </p:nvSpPr>
        <p:spPr bwMode="auto">
          <a:xfrm>
            <a:off x="465138" y="3189288"/>
            <a:ext cx="18149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Selection policy:</a:t>
            </a:r>
            <a:br>
              <a:rPr lang="en-US" altLang="en-US" sz="1400" dirty="0"/>
            </a:br>
            <a:r>
              <a:rPr lang="en-US" altLang="en-US" sz="1400" dirty="0"/>
              <a:t>- Low local </a:t>
            </a:r>
            <a:r>
              <a:rPr lang="en-US" altLang="en-US" sz="1400" dirty="0" err="1"/>
              <a:t>pref</a:t>
            </a:r>
            <a:r>
              <a:rPr lang="en-US" altLang="en-US" sz="1400" dirty="0"/>
              <a:t> A</a:t>
            </a:r>
          </a:p>
          <a:p>
            <a:r>
              <a:rPr lang="en-US" altLang="en-US" sz="1400" dirty="0"/>
              <a:t>- Shortest AS Path</a:t>
            </a:r>
          </a:p>
          <a:p>
            <a:r>
              <a:rPr lang="en-US" altLang="en-US" sz="1400" dirty="0"/>
              <a:t>- Prefer </a:t>
            </a:r>
            <a:r>
              <a:rPr lang="en-US" altLang="en-US" sz="1400" dirty="0" err="1">
                <a:solidFill>
                  <a:srgbClr val="FF0000"/>
                </a:solidFill>
              </a:rPr>
              <a:t>iBGP</a:t>
            </a:r>
            <a:r>
              <a:rPr lang="en-US" alt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3490" name="Text Box 295"/>
          <p:cNvSpPr txBox="1">
            <a:spLocks noChangeArrowheads="1"/>
          </p:cNvSpPr>
          <p:nvPr/>
        </p:nvSpPr>
        <p:spPr bwMode="auto">
          <a:xfrm rot="893560">
            <a:off x="4313238" y="5392738"/>
            <a:ext cx="245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b-&gt;i2: I can reach hosts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in D; my path: BCD</a:t>
            </a:r>
          </a:p>
        </p:txBody>
      </p:sp>
      <p:sp>
        <p:nvSpPr>
          <p:cNvPr id="103491" name="Text Box 293"/>
          <p:cNvSpPr txBox="1">
            <a:spLocks noChangeArrowheads="1"/>
          </p:cNvSpPr>
          <p:nvPr/>
        </p:nvSpPr>
        <p:spPr bwMode="auto">
          <a:xfrm>
            <a:off x="3702050" y="4627563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i2</a:t>
            </a:r>
          </a:p>
        </p:txBody>
      </p:sp>
      <p:sp>
        <p:nvSpPr>
          <p:cNvPr id="103492" name="Text Box 295"/>
          <p:cNvSpPr txBox="1">
            <a:spLocks noChangeArrowheads="1"/>
          </p:cNvSpPr>
          <p:nvPr/>
        </p:nvSpPr>
        <p:spPr bwMode="auto">
          <a:xfrm rot="3000671">
            <a:off x="2243932" y="3972719"/>
            <a:ext cx="2214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i2-&gt;i: I can reach </a:t>
            </a:r>
            <a:br>
              <a:rPr lang="en-US" altLang="en-US" sz="1600">
                <a:solidFill>
                  <a:srgbClr val="0070C0"/>
                </a:solidFill>
              </a:rPr>
            </a:br>
            <a:r>
              <a:rPr lang="en-US" altLang="en-US" sz="1600">
                <a:solidFill>
                  <a:srgbClr val="0070C0"/>
                </a:solidFill>
              </a:rPr>
              <a:t>hosts in D; path: BCD</a:t>
            </a:r>
          </a:p>
        </p:txBody>
      </p:sp>
      <p:sp>
        <p:nvSpPr>
          <p:cNvPr id="281" name="Text Box 295"/>
          <p:cNvSpPr txBox="1">
            <a:spLocks noChangeArrowheads="1"/>
          </p:cNvSpPr>
          <p:nvPr/>
        </p:nvSpPr>
        <p:spPr bwMode="auto">
          <a:xfrm>
            <a:off x="401637" y="4305164"/>
            <a:ext cx="2710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Outcome: Choose BCD using i2</a:t>
            </a:r>
          </a:p>
        </p:txBody>
      </p:sp>
      <p:grpSp>
        <p:nvGrpSpPr>
          <p:cNvPr id="103494" name="Group 58"/>
          <p:cNvGrpSpPr>
            <a:grpSpLocks/>
          </p:cNvGrpSpPr>
          <p:nvPr/>
        </p:nvGrpSpPr>
        <p:grpSpPr bwMode="auto">
          <a:xfrm>
            <a:off x="2368550" y="2974975"/>
            <a:ext cx="711200" cy="381000"/>
            <a:chOff x="3600" y="219"/>
            <a:chExt cx="360" cy="175"/>
          </a:xfrm>
        </p:grpSpPr>
        <p:sp>
          <p:nvSpPr>
            <p:cNvPr id="103495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96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7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8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3499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03500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505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6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7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01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50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0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8" name="Rectangle 277"/>
          <p:cNvSpPr/>
          <p:nvPr/>
        </p:nvSpPr>
        <p:spPr>
          <a:xfrm>
            <a:off x="487280" y="4065687"/>
            <a:ext cx="2100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400" dirty="0">
                <a:solidFill>
                  <a:srgbClr val="FF0000"/>
                </a:solidFill>
              </a:rPr>
              <a:t>Called cold potato (why?) </a:t>
            </a:r>
          </a:p>
        </p:txBody>
      </p:sp>
    </p:spTree>
    <p:extLst>
      <p:ext uri="{BB962C8B-B14F-4D97-AF65-F5344CB8AC3E}">
        <p14:creationId xmlns:p14="http://schemas.microsoft.com/office/powerpoint/2010/main" val="14715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281" grpId="0"/>
      <p:bldP spid="2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Observing BGP Paths</a:t>
            </a:r>
          </a:p>
        </p:txBody>
      </p:sp>
      <p:sp>
        <p:nvSpPr>
          <p:cNvPr id="10547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宋体" charset="-122"/>
              </a:rPr>
              <a:t>Using one of the looking glass servers:</a:t>
            </a:r>
            <a:br>
              <a:rPr lang="en-US" altLang="en-US" u="sng" dirty="0">
                <a:solidFill>
                  <a:srgbClr val="000000"/>
                </a:solidFill>
                <a:ea typeface="宋体" charset="-122"/>
              </a:rPr>
            </a:br>
            <a:r>
              <a:rPr lang="en-US" altLang="en-US" dirty="0">
                <a:ea typeface="ＭＳ Ｐゴシック" charset="-128"/>
              </a:rPr>
              <a:t>http://www.bgp4.as/looking-glasses</a:t>
            </a:r>
          </a:p>
          <a:p>
            <a:pPr marL="0" indent="0">
              <a:buNone/>
            </a:pPr>
            <a:r>
              <a:rPr lang="zh-CN" altLang="en-US" dirty="0">
                <a:ea typeface="ＭＳ Ｐゴシック" charset="-128"/>
              </a:rPr>
              <a:t>   </a:t>
            </a:r>
            <a:r>
              <a:rPr lang="en-US" altLang="zh-CN" dirty="0">
                <a:ea typeface="ＭＳ Ｐゴシック" charset="-128"/>
              </a:rPr>
              <a:t>https://</a:t>
            </a:r>
            <a:r>
              <a:rPr lang="en-US" altLang="zh-CN" dirty="0" err="1">
                <a:ea typeface="ＭＳ Ｐゴシック" charset="-128"/>
              </a:rPr>
              <a:t>www.gin.ntt.net</a:t>
            </a:r>
            <a:r>
              <a:rPr lang="en-US" altLang="zh-CN" dirty="0">
                <a:ea typeface="ＭＳ Ｐゴシック" charset="-128"/>
              </a:rPr>
              <a:t>/looking-glass/</a:t>
            </a:r>
            <a:r>
              <a:rPr lang="en-US" altLang="en-US" dirty="0">
                <a:ea typeface="ＭＳ Ｐゴシック" charset="-128"/>
              </a:rPr>
              <a:t> </a:t>
            </a:r>
            <a:endParaRPr lang="en-US" altLang="en-US" u="sng" dirty="0">
              <a:solidFill>
                <a:srgbClr val="000000"/>
              </a:solidFill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0547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C169D75D-9D8F-9443-8A44-18EF08DC2CE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Basic routing computation protocols</a:t>
            </a:r>
            <a:endParaRPr lang="en-US" altLang="en-US" sz="1800" dirty="0">
              <a:ea typeface=""/>
            </a:endParaRP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800" dirty="0">
                <a:solidFill>
                  <a:srgbClr val="C00000"/>
                </a:solidFill>
                <a:ea typeface=""/>
              </a:rPr>
              <a:t>Global Internet routing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800" dirty="0">
                <a:ea typeface=""/>
              </a:rPr>
              <a:t>Basic architecture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800" i="1" dirty="0">
                <a:solidFill>
                  <a:srgbClr val="C00000"/>
                </a:solidFill>
                <a:ea typeface=""/>
              </a:rPr>
              <a:t>BGP (Border Gateway Protocol): The de facto Inter-domain routing standard 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800" dirty="0">
                <a:ea typeface=""/>
              </a:rPr>
              <a:t>Basic operations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800" dirty="0">
                <a:ea typeface=""/>
              </a:rPr>
              <a:t>BGP as a policy routing framework (control </a:t>
            </a:r>
            <a:r>
              <a:rPr lang="en-US" altLang="en-US" sz="1800" dirty="0" err="1">
                <a:ea typeface=""/>
              </a:rPr>
              <a:t>interdomain</a:t>
            </a:r>
            <a:r>
              <a:rPr lang="en-US" altLang="en-US" sz="1800" dirty="0">
                <a:ea typeface=""/>
              </a:rPr>
              <a:t> routes)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800" i="1" dirty="0">
                <a:solidFill>
                  <a:srgbClr val="C00000"/>
                </a:solidFill>
                <a:ea typeface=""/>
              </a:rPr>
              <a:t>Policy/</a:t>
            </a:r>
            <a:r>
              <a:rPr lang="en-US" altLang="en-US" sz="1800" i="1" dirty="0" err="1">
                <a:solidFill>
                  <a:srgbClr val="C00000"/>
                </a:solidFill>
                <a:ea typeface=""/>
              </a:rPr>
              <a:t>interdomain</a:t>
            </a:r>
            <a:r>
              <a:rPr lang="en-US" altLang="en-US" sz="1800" i="1" dirty="0">
                <a:solidFill>
                  <a:srgbClr val="C00000"/>
                </a:solidFill>
                <a:ea typeface=""/>
              </a:rPr>
              <a:t> routing analysis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800" i="1" dirty="0">
              <a:solidFill>
                <a:srgbClr val="C00000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6617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ChangeArrowheads="1"/>
          </p:cNvSpPr>
          <p:nvPr/>
        </p:nvSpPr>
        <p:spPr bwMode="auto">
          <a:xfrm>
            <a:off x="427037" y="255205"/>
            <a:ext cx="8245475" cy="81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3200" u="sng" dirty="0">
                <a:solidFill>
                  <a:srgbClr val="3333CC"/>
                </a:solidFill>
                <a:ea typeface="宋体" charset="-122"/>
              </a:rPr>
              <a:t>Motivation: </a:t>
            </a:r>
            <a:r>
              <a:rPr lang="en-US" altLang="zh-CN" sz="3200" u="sng">
                <a:solidFill>
                  <a:schemeClr val="accent2"/>
                </a:solidFill>
                <a:ea typeface="宋体" charset="-122"/>
              </a:rPr>
              <a:t>Policy Routing Stability</a:t>
            </a:r>
            <a:endParaRPr lang="en-US" altLang="zh-CN" sz="3200" u="sng" dirty="0">
              <a:solidFill>
                <a:schemeClr val="accent2"/>
              </a:solidFill>
              <a:ea typeface="宋体" charset="-122"/>
            </a:endParaRPr>
          </a:p>
        </p:txBody>
      </p:sp>
      <p:grpSp>
        <p:nvGrpSpPr>
          <p:cNvPr id="113666" name="Group 3"/>
          <p:cNvGrpSpPr>
            <a:grpSpLocks/>
          </p:cNvGrpSpPr>
          <p:nvPr/>
        </p:nvGrpSpPr>
        <p:grpSpPr bwMode="auto">
          <a:xfrm>
            <a:off x="937417" y="2915854"/>
            <a:ext cx="7224713" cy="3186113"/>
            <a:chOff x="480" y="1056"/>
            <a:chExt cx="4551" cy="2007"/>
          </a:xfrm>
        </p:grpSpPr>
        <p:sp>
          <p:nvSpPr>
            <p:cNvPr id="113675" name="Line 4"/>
            <p:cNvSpPr>
              <a:spLocks noChangeShapeType="1"/>
            </p:cNvSpPr>
            <p:nvPr/>
          </p:nvSpPr>
          <p:spPr bwMode="auto">
            <a:xfrm flipH="1" flipV="1">
              <a:off x="2832" y="1392"/>
              <a:ext cx="1104" cy="1296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6" name="Line 5"/>
            <p:cNvSpPr>
              <a:spLocks noChangeShapeType="1"/>
            </p:cNvSpPr>
            <p:nvPr/>
          </p:nvSpPr>
          <p:spPr bwMode="auto">
            <a:xfrm flipH="1">
              <a:off x="1440" y="1392"/>
              <a:ext cx="1152" cy="1392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7" name="Line 6"/>
            <p:cNvSpPr>
              <a:spLocks noChangeShapeType="1"/>
            </p:cNvSpPr>
            <p:nvPr/>
          </p:nvSpPr>
          <p:spPr bwMode="auto">
            <a:xfrm>
              <a:off x="2688" y="1248"/>
              <a:ext cx="0" cy="720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8" name="Oval 7"/>
            <p:cNvSpPr>
              <a:spLocks noChangeArrowheads="1"/>
            </p:cNvSpPr>
            <p:nvPr/>
          </p:nvSpPr>
          <p:spPr bwMode="auto">
            <a:xfrm>
              <a:off x="2256" y="1152"/>
              <a:ext cx="856" cy="5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679" name="Rectangle 8"/>
            <p:cNvSpPr>
              <a:spLocks noChangeArrowheads="1"/>
            </p:cNvSpPr>
            <p:nvPr/>
          </p:nvSpPr>
          <p:spPr bwMode="auto">
            <a:xfrm>
              <a:off x="2592" y="129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2</a:t>
              </a:r>
            </a:p>
          </p:txBody>
        </p:sp>
        <p:sp>
          <p:nvSpPr>
            <p:cNvPr id="113680" name="Line 9"/>
            <p:cNvSpPr>
              <a:spLocks noChangeShapeType="1"/>
            </p:cNvSpPr>
            <p:nvPr/>
          </p:nvSpPr>
          <p:spPr bwMode="auto">
            <a:xfrm flipH="1">
              <a:off x="1872" y="2256"/>
              <a:ext cx="768" cy="384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1" name="Line 10"/>
            <p:cNvSpPr>
              <a:spLocks noChangeShapeType="1"/>
            </p:cNvSpPr>
            <p:nvPr/>
          </p:nvSpPr>
          <p:spPr bwMode="auto">
            <a:xfrm flipH="1" flipV="1">
              <a:off x="3024" y="2352"/>
              <a:ext cx="576" cy="288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2" name="Line 11"/>
            <p:cNvSpPr>
              <a:spLocks noChangeShapeType="1"/>
            </p:cNvSpPr>
            <p:nvPr/>
          </p:nvSpPr>
          <p:spPr bwMode="auto">
            <a:xfrm flipH="1">
              <a:off x="1440" y="2736"/>
              <a:ext cx="2592" cy="0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3" name="Oval 12"/>
            <p:cNvSpPr>
              <a:spLocks noChangeArrowheads="1"/>
            </p:cNvSpPr>
            <p:nvPr/>
          </p:nvSpPr>
          <p:spPr bwMode="auto">
            <a:xfrm>
              <a:off x="2308" y="1972"/>
              <a:ext cx="856" cy="5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684" name="Rectangle 13"/>
            <p:cNvSpPr>
              <a:spLocks noChangeArrowheads="1"/>
            </p:cNvSpPr>
            <p:nvPr/>
          </p:nvSpPr>
          <p:spPr bwMode="auto">
            <a:xfrm>
              <a:off x="2592" y="2064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FFFFFF"/>
                  </a:solidFill>
                  <a:latin typeface="Arial" charset="0"/>
                  <a:ea typeface="宋体" charset="-122"/>
                </a:rPr>
                <a:t>0</a:t>
              </a:r>
            </a:p>
          </p:txBody>
        </p:sp>
        <p:sp>
          <p:nvSpPr>
            <p:cNvPr id="113685" name="Oval 14"/>
            <p:cNvSpPr>
              <a:spLocks noChangeArrowheads="1"/>
            </p:cNvSpPr>
            <p:nvPr/>
          </p:nvSpPr>
          <p:spPr bwMode="auto">
            <a:xfrm>
              <a:off x="3360" y="2400"/>
              <a:ext cx="856" cy="52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3686" name="Rectangle 15"/>
            <p:cNvSpPr>
              <a:spLocks noChangeArrowheads="1"/>
            </p:cNvSpPr>
            <p:nvPr/>
          </p:nvSpPr>
          <p:spPr bwMode="auto">
            <a:xfrm>
              <a:off x="4272" y="273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FFFFFF"/>
                  </a:solidFill>
                  <a:latin typeface="Arial" charset="0"/>
                  <a:ea typeface="宋体" charset="-122"/>
                </a:rPr>
                <a:t>3</a:t>
              </a:r>
            </a:p>
          </p:txBody>
        </p:sp>
        <p:grpSp>
          <p:nvGrpSpPr>
            <p:cNvPr id="113687" name="Group 16"/>
            <p:cNvGrpSpPr>
              <a:grpSpLocks/>
            </p:cNvGrpSpPr>
            <p:nvPr/>
          </p:nvGrpSpPr>
          <p:grpSpPr bwMode="auto">
            <a:xfrm>
              <a:off x="1104" y="2448"/>
              <a:ext cx="856" cy="520"/>
              <a:chOff x="724" y="2692"/>
              <a:chExt cx="856" cy="520"/>
            </a:xfrm>
          </p:grpSpPr>
          <p:sp>
            <p:nvSpPr>
              <p:cNvPr id="113693" name="Oval 17"/>
              <p:cNvSpPr>
                <a:spLocks noChangeArrowheads="1"/>
              </p:cNvSpPr>
              <p:nvPr/>
            </p:nvSpPr>
            <p:spPr bwMode="auto">
              <a:xfrm>
                <a:off x="724" y="2692"/>
                <a:ext cx="856" cy="5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94" name="Rectangle 18"/>
              <p:cNvSpPr>
                <a:spLocks noChangeArrowheads="1"/>
              </p:cNvSpPr>
              <p:nvPr/>
            </p:nvSpPr>
            <p:spPr bwMode="auto">
              <a:xfrm>
                <a:off x="1056" y="2784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1</a:t>
                </a:r>
              </a:p>
            </p:txBody>
          </p:sp>
        </p:grpSp>
        <p:sp>
          <p:nvSpPr>
            <p:cNvPr id="113688" name="Rectangle 19"/>
            <p:cNvSpPr>
              <a:spLocks noChangeArrowheads="1"/>
            </p:cNvSpPr>
            <p:nvPr/>
          </p:nvSpPr>
          <p:spPr bwMode="auto">
            <a:xfrm>
              <a:off x="3216" y="1056"/>
              <a:ext cx="615" cy="5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2 1 0</a:t>
              </a:r>
            </a:p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2 0</a:t>
              </a:r>
            </a:p>
          </p:txBody>
        </p:sp>
        <p:sp>
          <p:nvSpPr>
            <p:cNvPr id="113689" name="Rectangle 20"/>
            <p:cNvSpPr>
              <a:spLocks noChangeArrowheads="1"/>
            </p:cNvSpPr>
            <p:nvPr/>
          </p:nvSpPr>
          <p:spPr bwMode="auto">
            <a:xfrm>
              <a:off x="480" y="2400"/>
              <a:ext cx="615" cy="5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1 3 0</a:t>
              </a:r>
            </a:p>
            <a:p>
              <a:r>
                <a:rPr lang="en-US" altLang="zh-CN" sz="2800" b="1" dirty="0">
                  <a:solidFill>
                    <a:srgbClr val="000000"/>
                  </a:solidFill>
                  <a:latin typeface="Arial" charset="0"/>
                  <a:ea typeface="宋体" charset="-122"/>
                </a:rPr>
                <a:t>1 0</a:t>
              </a:r>
            </a:p>
          </p:txBody>
        </p:sp>
        <p:sp>
          <p:nvSpPr>
            <p:cNvPr id="113690" name="Rectangle 21"/>
            <p:cNvSpPr>
              <a:spLocks noChangeArrowheads="1"/>
            </p:cNvSpPr>
            <p:nvPr/>
          </p:nvSpPr>
          <p:spPr bwMode="auto">
            <a:xfrm>
              <a:off x="4416" y="2304"/>
              <a:ext cx="615" cy="5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3 2 0</a:t>
              </a:r>
            </a:p>
            <a:p>
              <a:r>
                <a:rPr lang="en-US" altLang="zh-CN" sz="2800" b="1">
                  <a:solidFill>
                    <a:srgbClr val="000000"/>
                  </a:solidFill>
                  <a:latin typeface="Arial" charset="0"/>
                  <a:ea typeface="宋体" charset="-122"/>
                </a:rPr>
                <a:t>3 0</a:t>
              </a:r>
            </a:p>
          </p:txBody>
        </p:sp>
        <p:sp>
          <p:nvSpPr>
            <p:cNvPr id="113691" name="Rectangle 22"/>
            <p:cNvSpPr>
              <a:spLocks noChangeArrowheads="1"/>
            </p:cNvSpPr>
            <p:nvPr/>
          </p:nvSpPr>
          <p:spPr bwMode="auto">
            <a:xfrm>
              <a:off x="4368" y="153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FFFFFF"/>
                  </a:solidFill>
                  <a:latin typeface="Arial" charset="0"/>
                  <a:ea typeface="宋体" charset="-122"/>
                </a:rPr>
                <a:t>4</a:t>
              </a:r>
            </a:p>
          </p:txBody>
        </p:sp>
        <p:sp>
          <p:nvSpPr>
            <p:cNvPr id="113692" name="Rectangle 23"/>
            <p:cNvSpPr>
              <a:spLocks noChangeArrowheads="1"/>
            </p:cNvSpPr>
            <p:nvPr/>
          </p:nvSpPr>
          <p:spPr bwMode="auto">
            <a:xfrm>
              <a:off x="3648" y="249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>
                  <a:solidFill>
                    <a:srgbClr val="FFFFFF"/>
                  </a:solidFill>
                  <a:latin typeface="Arial" charset="0"/>
                  <a:ea typeface="宋体" charset="-122"/>
                </a:rPr>
                <a:t>3</a:t>
              </a:r>
            </a:p>
          </p:txBody>
        </p:sp>
      </p:grpSp>
      <p:grpSp>
        <p:nvGrpSpPr>
          <p:cNvPr id="113667" name="Group 25"/>
          <p:cNvGrpSpPr>
            <a:grpSpLocks/>
          </p:cNvGrpSpPr>
          <p:nvPr/>
        </p:nvGrpSpPr>
        <p:grpSpPr bwMode="auto">
          <a:xfrm>
            <a:off x="6146005" y="2674554"/>
            <a:ext cx="1522412" cy="517525"/>
            <a:chOff x="5031" y="2214"/>
            <a:chExt cx="959" cy="326"/>
          </a:xfrm>
        </p:grpSpPr>
        <p:sp>
          <p:nvSpPr>
            <p:cNvPr id="113673" name="Line 26"/>
            <p:cNvSpPr>
              <a:spLocks noChangeShapeType="1"/>
            </p:cNvSpPr>
            <p:nvPr/>
          </p:nvSpPr>
          <p:spPr bwMode="auto">
            <a:xfrm flipH="1">
              <a:off x="5031" y="2443"/>
              <a:ext cx="181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674" name="Text Box 27"/>
            <p:cNvSpPr txBox="1">
              <a:spLocks noChangeArrowheads="1"/>
            </p:cNvSpPr>
            <p:nvPr/>
          </p:nvSpPr>
          <p:spPr bwMode="auto">
            <a:xfrm>
              <a:off x="5195" y="2214"/>
              <a:ext cx="7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preferred</a:t>
              </a:r>
            </a:p>
          </p:txBody>
        </p:sp>
      </p:grpSp>
      <p:grpSp>
        <p:nvGrpSpPr>
          <p:cNvPr id="113668" name="Group 28"/>
          <p:cNvGrpSpPr>
            <a:grpSpLocks/>
          </p:cNvGrpSpPr>
          <p:nvPr/>
        </p:nvGrpSpPr>
        <p:grpSpPr bwMode="auto">
          <a:xfrm>
            <a:off x="6203155" y="3644517"/>
            <a:ext cx="1462087" cy="701675"/>
            <a:chOff x="4948" y="2956"/>
            <a:chExt cx="921" cy="442"/>
          </a:xfrm>
        </p:grpSpPr>
        <p:sp>
          <p:nvSpPr>
            <p:cNvPr id="113671" name="Text Box 29"/>
            <p:cNvSpPr txBox="1">
              <a:spLocks noChangeArrowheads="1"/>
            </p:cNvSpPr>
            <p:nvPr/>
          </p:nvSpPr>
          <p:spPr bwMode="auto">
            <a:xfrm>
              <a:off x="5149" y="3032"/>
              <a:ext cx="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ea typeface="宋体" charset="-122"/>
                </a:rPr>
                <a:t>less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ea typeface="宋体" charset="-122"/>
                </a:rPr>
                <a:t>preferred</a:t>
              </a:r>
            </a:p>
          </p:txBody>
        </p:sp>
        <p:sp>
          <p:nvSpPr>
            <p:cNvPr id="113672" name="Line 30"/>
            <p:cNvSpPr>
              <a:spLocks noChangeShapeType="1"/>
            </p:cNvSpPr>
            <p:nvPr/>
          </p:nvSpPr>
          <p:spPr bwMode="auto">
            <a:xfrm flipH="1" flipV="1">
              <a:off x="4948" y="2956"/>
              <a:ext cx="243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69" name="Text Box 31"/>
          <p:cNvSpPr txBox="1">
            <a:spLocks noChangeArrowheads="1"/>
          </p:cNvSpPr>
          <p:nvPr/>
        </p:nvSpPr>
        <p:spPr bwMode="auto">
          <a:xfrm>
            <a:off x="88568" y="2674554"/>
            <a:ext cx="3530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charset="2"/>
              <a:buNone/>
            </a:pPr>
            <a:r>
              <a:rPr lang="en-US" altLang="zh-CN" sz="2000">
                <a:solidFill>
                  <a:srgbClr val="000000"/>
                </a:solidFill>
                <a:ea typeface="宋体" charset="-122"/>
              </a:rPr>
              <a:t>The </a:t>
            </a:r>
            <a:r>
              <a:rPr lang="en-US" altLang="zh-CN" sz="2000">
                <a:solidFill>
                  <a:srgbClr val="FF0000"/>
                </a:solidFill>
                <a:ea typeface="宋体" charset="-122"/>
              </a:rPr>
              <a:t>BAD GADGET</a:t>
            </a:r>
            <a:r>
              <a:rPr lang="en-US" altLang="zh-CN" sz="2000">
                <a:solidFill>
                  <a:srgbClr val="000000"/>
                </a:solidFill>
                <a:ea typeface="宋体" charset="-122"/>
              </a:rPr>
              <a:t> example:</a:t>
            </a:r>
          </a:p>
          <a:p>
            <a:pPr>
              <a:buClr>
                <a:srgbClr val="3333CC"/>
              </a:buClr>
              <a:buFont typeface="Wingdings" charset="2"/>
              <a:buNone/>
            </a:pP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- 0 is the destination </a:t>
            </a:r>
          </a:p>
          <a:p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- the route selection policy of each AS is to prefer its counter clock-wise neighbor</a:t>
            </a:r>
          </a:p>
        </p:txBody>
      </p:sp>
      <p:sp>
        <p:nvSpPr>
          <p:cNvPr id="107526" name="Text Box 32"/>
          <p:cNvSpPr txBox="1">
            <a:spLocks noChangeArrowheads="1"/>
          </p:cNvSpPr>
          <p:nvPr/>
        </p:nvSpPr>
        <p:spPr bwMode="auto">
          <a:xfrm>
            <a:off x="427037" y="6221971"/>
            <a:ext cx="8475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Policy (preferences) aggregation fails: routing instability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80" y="1298985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A policy routing system can be considered as a system to aggregate local preferences, but aggregation may not be always successful.</a:t>
            </a:r>
          </a:p>
        </p:txBody>
      </p:sp>
    </p:spTree>
    <p:extLst>
      <p:ext uri="{BB962C8B-B14F-4D97-AF65-F5344CB8AC3E}">
        <p14:creationId xmlns:p14="http://schemas.microsoft.com/office/powerpoint/2010/main" val="17488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7" y="0"/>
            <a:ext cx="8024813" cy="1143000"/>
          </a:xfrm>
        </p:spPr>
        <p:txBody>
          <a:bodyPr/>
          <a:lstStyle/>
          <a:p>
            <a:r>
              <a:rPr lang="en-US" sz="3600" dirty="0"/>
              <a:t>General Framework of Preference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93" y="1426368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Also called Social Choice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Given individual preferences, define a framework to aggregate individual preferences:</a:t>
            </a:r>
          </a:p>
          <a:p>
            <a:pPr lvl="2"/>
            <a:r>
              <a:rPr lang="en-US" dirty="0"/>
              <a:t>A set of choices: a, b, c, </a:t>
            </a:r>
            <a:r>
              <a:rPr lang="mr-IN" dirty="0"/>
              <a:t>…</a:t>
            </a:r>
            <a:endParaRPr lang="en-US" dirty="0"/>
          </a:p>
          <a:p>
            <a:pPr lvl="2"/>
            <a:r>
              <a:rPr lang="en-US" dirty="0"/>
              <a:t>A set of voters 1, 2, </a:t>
            </a:r>
            <a:r>
              <a:rPr lang="mr-IN" dirty="0"/>
              <a:t>…</a:t>
            </a:r>
            <a:endParaRPr lang="en-US" dirty="0"/>
          </a:p>
          <a:p>
            <a:pPr lvl="3"/>
            <a:r>
              <a:rPr lang="en-US" dirty="0"/>
              <a:t>Each voter has a preference (ranking) of all choices, e.g.,</a:t>
            </a:r>
          </a:p>
          <a:p>
            <a:pPr lvl="4"/>
            <a:r>
              <a:rPr lang="en-US" dirty="0"/>
              <a:t>voter 1: a &gt; b &gt; c</a:t>
            </a:r>
          </a:p>
          <a:p>
            <a:pPr lvl="4"/>
            <a:r>
              <a:rPr lang="en-US" dirty="0"/>
              <a:t>voter 2: a &gt; c &gt; b</a:t>
            </a:r>
          </a:p>
          <a:p>
            <a:pPr lvl="4"/>
            <a:r>
              <a:rPr lang="en-US" dirty="0"/>
              <a:t>voter 3: a &gt; c &gt; b</a:t>
            </a:r>
          </a:p>
          <a:p>
            <a:pPr lvl="2"/>
            <a:r>
              <a:rPr lang="en-US" dirty="0"/>
              <a:t>A well-specified aggregation rule (protocol) computes an aggregation of ranking, e.g.,</a:t>
            </a:r>
          </a:p>
          <a:p>
            <a:pPr lvl="3"/>
            <a:r>
              <a:rPr lang="en-US" dirty="0"/>
              <a:t>Society (network): a &gt; b &gt;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F6972-214A-CD4E-BD12-3612121EFEC1}"/>
              </a:ext>
            </a:extLst>
          </p:cNvPr>
          <p:cNvSpPr/>
          <p:nvPr/>
        </p:nvSpPr>
        <p:spPr>
          <a:xfrm>
            <a:off x="279044" y="6396622"/>
            <a:ext cx="8182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For more details: see </a:t>
            </a:r>
            <a:r>
              <a:rPr lang="en-US" sz="1600" dirty="0" err="1">
                <a:latin typeface="Helvetica" charset="0"/>
              </a:rPr>
              <a:t>Semih</a:t>
            </a:r>
            <a:r>
              <a:rPr lang="en-US" sz="1600" dirty="0">
                <a:latin typeface="Helvetica" charset="0"/>
              </a:rPr>
              <a:t> </a:t>
            </a:r>
            <a:r>
              <a:rPr lang="en-US" sz="1600" dirty="0" err="1">
                <a:latin typeface="Helvetica" charset="0"/>
              </a:rPr>
              <a:t>Salihoglu</a:t>
            </a:r>
            <a:r>
              <a:rPr lang="en-US" sz="1600" dirty="0">
                <a:latin typeface="Helvetica" charset="0"/>
              </a:rPr>
              <a:t> (2007). </a:t>
            </a:r>
            <a:r>
              <a:rPr lang="en-US" sz="1600" dirty="0" err="1">
                <a:latin typeface="Helvetica" charset="0"/>
              </a:rPr>
              <a:t>Interdomain</a:t>
            </a:r>
            <a:r>
              <a:rPr lang="en-US" sz="1600" dirty="0">
                <a:latin typeface="Helvetica" charset="0"/>
              </a:rPr>
              <a:t> Routing as a Social Choice.</a:t>
            </a:r>
            <a:endParaRPr lang="en-US" sz="16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2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3890037" y="1806536"/>
            <a:ext cx="26957" cy="1100561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4138899" y="1687871"/>
            <a:ext cx="1494670" cy="627005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4045297" y="2394441"/>
            <a:ext cx="1749398" cy="637057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 flipV="1">
            <a:off x="2068286" y="2367962"/>
            <a:ext cx="1743531" cy="670054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894285" y="1725436"/>
            <a:ext cx="1773848" cy="609058"/>
          </a:xfrm>
          <a:prstGeom prst="line">
            <a:avLst/>
          </a:prstGeom>
          <a:noFill/>
          <a:ln w="76200">
            <a:solidFill>
              <a:srgbClr val="FF00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7" y="189186"/>
            <a:ext cx="8024813" cy="953814"/>
          </a:xfrm>
        </p:spPr>
        <p:txBody>
          <a:bodyPr/>
          <a:lstStyle/>
          <a:p>
            <a:r>
              <a:rPr lang="en-US" sz="2800" dirty="0"/>
              <a:t>Example: Aggregation of </a:t>
            </a:r>
            <a:r>
              <a:rPr lang="en-US" sz="2800"/>
              <a:t>Global Preference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423520" y="1846523"/>
            <a:ext cx="878246" cy="825500"/>
            <a:chOff x="1581176" y="4028281"/>
            <a:chExt cx="925542" cy="82550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581176" y="4028281"/>
              <a:ext cx="925542" cy="825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1815030" y="4211255"/>
              <a:ext cx="445635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52017" y="1316188"/>
            <a:ext cx="878246" cy="825500"/>
            <a:chOff x="1581176" y="4028281"/>
            <a:chExt cx="925542" cy="825500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581176" y="4028281"/>
              <a:ext cx="925542" cy="825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815030" y="4211255"/>
              <a:ext cx="445635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46229" y="2724124"/>
            <a:ext cx="878246" cy="825500"/>
            <a:chOff x="1581176" y="4028281"/>
            <a:chExt cx="925542" cy="825500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581176" y="4028281"/>
              <a:ext cx="925542" cy="825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815030" y="4211255"/>
              <a:ext cx="469634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11664" y="2023024"/>
            <a:ext cx="878246" cy="825500"/>
            <a:chOff x="1581176" y="4028281"/>
            <a:chExt cx="925542" cy="825500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1581176" y="4028281"/>
              <a:ext cx="925542" cy="8255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815030" y="4211255"/>
              <a:ext cx="469634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2800" b="1" dirty="0">
                  <a:solidFill>
                    <a:srgbClr val="FFFFFF"/>
                  </a:solidFill>
                  <a:latin typeface="Arial" charset="0"/>
                  <a:ea typeface="宋体" charset="-122"/>
                </a:rPr>
                <a:t>D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60387" y="3620452"/>
            <a:ext cx="8326438" cy="294544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Choices (for S-&gt;D route): SAD, SBD, SABD, SBAD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Voters S, A, B, D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Each voter has a preference, e.g.,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S: SAD &gt; SBD &gt; SABD &gt; SBAD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7" y="220716"/>
            <a:ext cx="8024813" cy="922283"/>
          </a:xfrm>
        </p:spPr>
        <p:txBody>
          <a:bodyPr/>
          <a:lstStyle/>
          <a:p>
            <a:r>
              <a:rPr lang="en-US" sz="3600" dirty="0"/>
              <a:t>Arrow’s </a:t>
            </a:r>
            <a:r>
              <a:rPr lang="en-US" altLang="zh-CN" sz="3600" dirty="0"/>
              <a:t>Impossibility</a:t>
            </a:r>
            <a:r>
              <a:rPr lang="zh-CN" altLang="en-US" sz="3600" dirty="0"/>
              <a:t> </a:t>
            </a:r>
            <a:r>
              <a:rPr lang="en-US" altLang="zh-CN" sz="3600" dirty="0"/>
              <a:t>Theorem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426368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Axioms: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Transitivity</a:t>
            </a:r>
          </a:p>
          <a:p>
            <a:pPr lvl="2"/>
            <a:r>
              <a:rPr lang="en-US" dirty="0"/>
              <a:t>if a &gt; b &amp; b &gt; c, then a &gt; 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Unanimity:</a:t>
            </a:r>
          </a:p>
          <a:p>
            <a:pPr lvl="2"/>
            <a:r>
              <a:rPr lang="en-US" dirty="0"/>
              <a:t>If all participants prefer a over b (a &gt; b) =&gt; a &gt; 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Independence of irrelevant alternatives (IIA)</a:t>
            </a:r>
          </a:p>
          <a:p>
            <a:pPr lvl="2"/>
            <a:r>
              <a:rPr lang="en-US" dirty="0"/>
              <a:t>Social ranking of a and b depends only on the relative ranking of a and b among all participants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Result: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Arrow’s Theorem: Any constitution that respects transitivity, unanimity and IIA is a dictatorship.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of </a:t>
            </a:r>
            <a:r>
              <a:rPr lang="en-US"/>
              <a:t>Arrow’s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There are quite a few proofs, and the six-page paper linked on the Schedule page gives three simple proofs.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Below, I give the key insight of the proof using approach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70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Basic routing computation protocols</a:t>
            </a:r>
            <a:endParaRPr lang="en-US" altLang="en-US" sz="2000" dirty="0">
              <a:ea typeface=""/>
            </a:endParaRP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dirty="0">
                <a:ea typeface=""/>
              </a:rPr>
              <a:t>Distance vector protocols (distributed computing)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dirty="0">
                <a:ea typeface=""/>
              </a:rPr>
              <a:t>Link state protocols (distributed state synchronization)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dirty="0">
                <a:ea typeface=""/>
              </a:rPr>
              <a:t>Global Internet routing</a:t>
            </a:r>
          </a:p>
        </p:txBody>
      </p:sp>
    </p:spTree>
    <p:extLst>
      <p:ext uri="{BB962C8B-B14F-4D97-AF65-F5344CB8AC3E}">
        <p14:creationId xmlns:p14="http://schemas.microsoft.com/office/powerpoint/2010/main" val="1915534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Extremal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335716"/>
            <a:ext cx="8380412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Let choice b be chosen arbitrarily. Assume that every voter puts b at the very top or the very bottom of his ranking. Then society must as well (even if half voters put b at the top and half at the bottom)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Proof: by contradiction.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Assume there exist a and c such that society has a &gt;= b; b &gt;= c.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1400" dirty="0"/>
              <a:t>By</a:t>
            </a:r>
            <a:r>
              <a:rPr lang="zh-CN" altLang="en-US" sz="1400" dirty="0"/>
              <a:t> </a:t>
            </a:r>
            <a:r>
              <a:rPr lang="en-US" altLang="zh-CN" sz="1400" dirty="0"/>
              <a:t>transitivity,</a:t>
            </a:r>
            <a:r>
              <a:rPr lang="zh-CN" altLang="en-US" sz="1400" dirty="0"/>
              <a:t> </a:t>
            </a:r>
            <a:r>
              <a:rPr lang="en-US" altLang="zh-CN" sz="1400" dirty="0"/>
              <a:t>a</a:t>
            </a:r>
            <a:r>
              <a:rPr lang="zh-CN" altLang="en-US" sz="1400" dirty="0"/>
              <a:t> </a:t>
            </a:r>
            <a:r>
              <a:rPr lang="en-US" altLang="zh-CN" sz="1400" dirty="0"/>
              <a:t>&gt;=</a:t>
            </a:r>
            <a:r>
              <a:rPr lang="zh-CN" altLang="en-US" sz="1400" dirty="0"/>
              <a:t> </a:t>
            </a:r>
            <a:r>
              <a:rPr lang="en-US" altLang="zh-CN" sz="1400" dirty="0"/>
              <a:t>c</a:t>
            </a:r>
            <a:endParaRPr lang="en-US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We can move c above a w/o changing ab or </a:t>
            </a:r>
            <a:r>
              <a:rPr lang="en-US" sz="1800" dirty="0" err="1"/>
              <a:t>cb</a:t>
            </a:r>
            <a:r>
              <a:rPr lang="en-US" sz="1800" dirty="0"/>
              <a:t> votes</a:t>
            </a:r>
            <a:r>
              <a:rPr lang="en-US" altLang="zh-CN" sz="1800" dirty="0"/>
              <a:t>,</a:t>
            </a:r>
            <a:r>
              <a:rPr lang="zh-CN" altLang="en-US" sz="1800" dirty="0"/>
              <a:t> </a:t>
            </a:r>
            <a:r>
              <a:rPr lang="en-US" altLang="zh-CN" sz="1800" dirty="0"/>
              <a:t>leading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c</a:t>
            </a:r>
            <a:r>
              <a:rPr lang="zh-CN" altLang="en-US" sz="1800" dirty="0"/>
              <a:t> </a:t>
            </a:r>
            <a:r>
              <a:rPr lang="en-US" altLang="zh-CN" sz="1800" dirty="0"/>
              <a:t>&gt;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1400" dirty="0"/>
              <a:t>By</a:t>
            </a:r>
            <a:r>
              <a:rPr lang="zh-CN" altLang="en-US" sz="1400" dirty="0"/>
              <a:t> </a:t>
            </a:r>
            <a:r>
              <a:rPr lang="en-US" altLang="zh-CN" sz="1400" dirty="0"/>
              <a:t>unanimity,</a:t>
            </a:r>
            <a:r>
              <a:rPr lang="zh-CN" altLang="en-US" sz="1400" dirty="0"/>
              <a:t> </a:t>
            </a:r>
            <a:r>
              <a:rPr lang="en-US" altLang="zh-CN" sz="1400" dirty="0"/>
              <a:t>c</a:t>
            </a:r>
            <a:r>
              <a:rPr lang="zh-CN" altLang="en-US" sz="1400" dirty="0"/>
              <a:t> </a:t>
            </a:r>
            <a:r>
              <a:rPr lang="en-US" altLang="zh-CN" sz="1400" dirty="0"/>
              <a:t>&gt;</a:t>
            </a:r>
            <a:r>
              <a:rPr lang="zh-CN" altLang="en-US" sz="1400" dirty="0"/>
              <a:t> </a:t>
            </a:r>
            <a:r>
              <a:rPr lang="en-US" altLang="zh-CN" sz="1400" dirty="0"/>
              <a:t>a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89" y="4466240"/>
            <a:ext cx="3641834" cy="23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1: Existence of Pivotal Voter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540668"/>
            <a:ext cx="8353425" cy="531733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Let choice b be chosen arbitrarily. There exist a voter n* = n(b) who is extremely pivotal for b in the sense that by changing his vote at some profile, he can move b from the very bottom to the very top in the social ranking.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Proof: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Consider an extreme profile where b is at the bottom of each voter.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Consider voter from 1 to n, and we move b from bottom to top one-by-one.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first voter whose change causes b to move to the top is n*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zh-CN" sz="1600" dirty="0"/>
              <a:t>By</a:t>
            </a:r>
            <a:r>
              <a:rPr lang="zh-CN" altLang="en-US" sz="1600" dirty="0"/>
              <a:t> </a:t>
            </a:r>
            <a:r>
              <a:rPr lang="en-US" altLang="zh-CN" sz="1600" dirty="0"/>
              <a:t>unanimity,</a:t>
            </a:r>
            <a:r>
              <a:rPr lang="zh-CN" altLang="en-US" sz="1600" dirty="0"/>
              <a:t> </a:t>
            </a:r>
            <a:r>
              <a:rPr lang="en-US" altLang="zh-CN" sz="1600" dirty="0"/>
              <a:t>this</a:t>
            </a:r>
            <a:r>
              <a:rPr lang="zh-CN" altLang="en-US" sz="1600" dirty="0"/>
              <a:t> </a:t>
            </a:r>
            <a:r>
              <a:rPr lang="en-US" altLang="zh-CN" sz="1600" dirty="0"/>
              <a:t>change</a:t>
            </a:r>
            <a:r>
              <a:rPr lang="zh-CN" altLang="en-US" sz="1600" dirty="0"/>
              <a:t> </a:t>
            </a:r>
            <a:r>
              <a:rPr lang="en-US" altLang="zh-CN" sz="1600" dirty="0"/>
              <a:t>must</a:t>
            </a:r>
            <a:r>
              <a:rPr lang="zh-CN" altLang="en-US" sz="1600" dirty="0"/>
              <a:t> </a:t>
            </a:r>
            <a:r>
              <a:rPr lang="en-US" altLang="zh-CN" sz="1600" dirty="0"/>
              <a:t>happen</a:t>
            </a:r>
            <a:r>
              <a:rPr lang="zh-CN" altLang="en-US" sz="1600" dirty="0"/>
              <a:t> </a:t>
            </a:r>
            <a:r>
              <a:rPr lang="en-US" altLang="zh-CN" sz="1600" dirty="0"/>
              <a:t>at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latest</a:t>
            </a:r>
            <a:r>
              <a:rPr lang="zh-CN" altLang="en-US" sz="1600" dirty="0"/>
              <a:t> </a:t>
            </a:r>
            <a:r>
              <a:rPr lang="en-US" altLang="zh-CN" sz="1600" dirty="0"/>
              <a:t>when</a:t>
            </a:r>
            <a:r>
              <a:rPr lang="zh-CN" altLang="en-US" sz="1600" dirty="0"/>
              <a:t> </a:t>
            </a:r>
            <a:r>
              <a:rPr lang="en-US" altLang="zh-CN" sz="1600" dirty="0"/>
              <a:t>n</a:t>
            </a:r>
            <a:r>
              <a:rPr lang="zh-CN" altLang="en-US" sz="1600" dirty="0"/>
              <a:t>*</a:t>
            </a:r>
            <a:r>
              <a:rPr lang="en-US" altLang="zh-CN" sz="1600" dirty="0"/>
              <a:t>=n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0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Step 2: n*=n(b) is dictator of any pair ac not involving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340306" cy="5257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Proof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Consider a from ac pair. We show that if a &gt;</a:t>
            </a:r>
            <a:r>
              <a:rPr lang="en-US" sz="1800" baseline="-25000" dirty="0"/>
              <a:t>n*</a:t>
            </a:r>
            <a:r>
              <a:rPr lang="en-US" sz="1800" dirty="0"/>
              <a:t> c, then constitution protocol has a &gt; 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Let profile before n* moves b to top as profile 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Let profile after n* moves b to top as profile II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Construct profile III from II by letting n* move a above b; all others can arrange ac as they want, but leave b in extreme position</a:t>
            </a:r>
          </a:p>
          <a:p>
            <a:pPr lvl="2"/>
            <a:r>
              <a:rPr lang="en-US" sz="1400" dirty="0"/>
              <a:t>a&gt;b in profile I, and </a:t>
            </a:r>
            <a:r>
              <a:rPr lang="en-US" sz="1400" dirty="0" err="1"/>
              <a:t>a,b</a:t>
            </a:r>
            <a:r>
              <a:rPr lang="en-US" sz="1400" dirty="0"/>
              <a:t> is equivalent by IIA in profiles I and III</a:t>
            </a:r>
          </a:p>
          <a:p>
            <a:pPr lvl="2"/>
            <a:r>
              <a:rPr lang="en-US" sz="1400" dirty="0"/>
              <a:t>b&gt;c in profile II, and </a:t>
            </a:r>
            <a:r>
              <a:rPr lang="en-US" sz="1400" dirty="0" err="1"/>
              <a:t>bc</a:t>
            </a:r>
            <a:r>
              <a:rPr lang="en-US" sz="1400" dirty="0"/>
              <a:t> is equivalent by IIA in profiles II and III</a:t>
            </a:r>
          </a:p>
          <a:p>
            <a:pPr marL="914400" lvl="2" indent="0">
              <a:buNone/>
            </a:pPr>
            <a:endParaRPr lang="en-US" sz="1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4D3F9D-6393-4A4E-9956-0CEEA2D652C6}"/>
              </a:ext>
            </a:extLst>
          </p:cNvPr>
          <p:cNvGrpSpPr/>
          <p:nvPr/>
        </p:nvGrpSpPr>
        <p:grpSpPr>
          <a:xfrm>
            <a:off x="5407375" y="2014982"/>
            <a:ext cx="1569661" cy="1200329"/>
            <a:chOff x="840390" y="4472355"/>
            <a:chExt cx="2092882" cy="16004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FF5E65-5C5C-DB41-ACC5-3768C444AB65}"/>
                </a:ext>
              </a:extLst>
            </p:cNvPr>
            <p:cNvSpPr/>
            <p:nvPr/>
          </p:nvSpPr>
          <p:spPr>
            <a:xfrm>
              <a:off x="840390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A335B7-5E8D-1E4F-A67B-29731E614C21}"/>
                </a:ext>
              </a:extLst>
            </p:cNvPr>
            <p:cNvSpPr/>
            <p:nvPr/>
          </p:nvSpPr>
          <p:spPr>
            <a:xfrm>
              <a:off x="1178945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738FA0-C921-EA4A-9779-FC1BA7FED383}"/>
                </a:ext>
              </a:extLst>
            </p:cNvPr>
            <p:cNvSpPr/>
            <p:nvPr/>
          </p:nvSpPr>
          <p:spPr>
            <a:xfrm>
              <a:off x="1856053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9A126D-9B75-C346-81A3-1A5434A07496}"/>
                </a:ext>
              </a:extLst>
            </p:cNvPr>
            <p:cNvSpPr/>
            <p:nvPr/>
          </p:nvSpPr>
          <p:spPr>
            <a:xfrm>
              <a:off x="2194608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43319-8053-4F4A-AFFB-01171E4FAE03}"/>
                </a:ext>
              </a:extLst>
            </p:cNvPr>
            <p:cNvSpPr/>
            <p:nvPr/>
          </p:nvSpPr>
          <p:spPr>
            <a:xfrm>
              <a:off x="2533161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3F439-52E5-4D4D-B363-510970EDD932}"/>
              </a:ext>
            </a:extLst>
          </p:cNvPr>
          <p:cNvGrpSpPr/>
          <p:nvPr/>
        </p:nvGrpSpPr>
        <p:grpSpPr>
          <a:xfrm>
            <a:off x="5387229" y="3173152"/>
            <a:ext cx="1569661" cy="1200329"/>
            <a:chOff x="840390" y="4472355"/>
            <a:chExt cx="2092882" cy="16004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9E206D-126B-7942-AC5F-C064A18E3FFA}"/>
                </a:ext>
              </a:extLst>
            </p:cNvPr>
            <p:cNvSpPr/>
            <p:nvPr/>
          </p:nvSpPr>
          <p:spPr>
            <a:xfrm>
              <a:off x="840390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41248A-1463-674E-BB8D-ECF3E7C128D8}"/>
                </a:ext>
              </a:extLst>
            </p:cNvPr>
            <p:cNvSpPr/>
            <p:nvPr/>
          </p:nvSpPr>
          <p:spPr>
            <a:xfrm>
              <a:off x="1178945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E7136E-0B5C-E849-B0D5-FAE54C0BE2BB}"/>
                </a:ext>
              </a:extLst>
            </p:cNvPr>
            <p:cNvSpPr/>
            <p:nvPr/>
          </p:nvSpPr>
          <p:spPr>
            <a:xfrm>
              <a:off x="1856053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b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5EB501-7B4E-F841-A7DC-C5A296205634}"/>
                </a:ext>
              </a:extLst>
            </p:cNvPr>
            <p:cNvSpPr/>
            <p:nvPr/>
          </p:nvSpPr>
          <p:spPr>
            <a:xfrm>
              <a:off x="2194608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704D7E-F1A0-0C40-8037-FC858F56A436}"/>
                </a:ext>
              </a:extLst>
            </p:cNvPr>
            <p:cNvSpPr/>
            <p:nvPr/>
          </p:nvSpPr>
          <p:spPr>
            <a:xfrm>
              <a:off x="2533161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92DC51-2D1A-6640-A443-C91A0E9B99E9}"/>
              </a:ext>
            </a:extLst>
          </p:cNvPr>
          <p:cNvSpPr txBox="1"/>
          <p:nvPr/>
        </p:nvSpPr>
        <p:spPr>
          <a:xfrm>
            <a:off x="5372651" y="4260982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52">
              <a:defRPr/>
            </a:pPr>
            <a:r>
              <a:rPr lang="en-US" sz="1800" dirty="0">
                <a:solidFill>
                  <a:srgbClr val="000000"/>
                </a:solidFill>
              </a:rPr>
              <a:t>1  2      n*  .    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D5F34E-307F-6B47-87AF-7FD27FD6E23B}"/>
              </a:ext>
            </a:extLst>
          </p:cNvPr>
          <p:cNvSpPr/>
          <p:nvPr/>
        </p:nvSpPr>
        <p:spPr bwMode="auto">
          <a:xfrm>
            <a:off x="5410315" y="2104397"/>
            <a:ext cx="1543639" cy="10702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752">
              <a:defRPr/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F82ABC-AD8A-674A-99AF-5BA7DC9BEFC8}"/>
              </a:ext>
            </a:extLst>
          </p:cNvPr>
          <p:cNvSpPr/>
          <p:nvPr/>
        </p:nvSpPr>
        <p:spPr bwMode="auto">
          <a:xfrm>
            <a:off x="5410315" y="3235263"/>
            <a:ext cx="1543639" cy="10702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752">
              <a:defRPr/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16546F-5A24-334A-91AD-A1CB6D0C7D84}"/>
              </a:ext>
            </a:extLst>
          </p:cNvPr>
          <p:cNvGrpSpPr/>
          <p:nvPr/>
        </p:nvGrpSpPr>
        <p:grpSpPr>
          <a:xfrm>
            <a:off x="5387229" y="4516325"/>
            <a:ext cx="1569661" cy="1200329"/>
            <a:chOff x="840390" y="4472355"/>
            <a:chExt cx="2092882" cy="16004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8304E6-FF8E-F843-BA41-B5B25079CB56}"/>
                </a:ext>
              </a:extLst>
            </p:cNvPr>
            <p:cNvSpPr/>
            <p:nvPr/>
          </p:nvSpPr>
          <p:spPr>
            <a:xfrm>
              <a:off x="840390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4327F6B-5D13-374A-A19B-4D6D172FBA68}"/>
                </a:ext>
              </a:extLst>
            </p:cNvPr>
            <p:cNvSpPr/>
            <p:nvPr/>
          </p:nvSpPr>
          <p:spPr>
            <a:xfrm>
              <a:off x="1178945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39524A-F89F-4446-B3C1-A4224758A0B2}"/>
                </a:ext>
              </a:extLst>
            </p:cNvPr>
            <p:cNvSpPr/>
            <p:nvPr/>
          </p:nvSpPr>
          <p:spPr>
            <a:xfrm>
              <a:off x="1856053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a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4FE544-93CA-854A-A773-5CAC98E30A0C}"/>
                </a:ext>
              </a:extLst>
            </p:cNvPr>
            <p:cNvSpPr/>
            <p:nvPr/>
          </p:nvSpPr>
          <p:spPr>
            <a:xfrm>
              <a:off x="2194608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3FB801-EE77-D846-9F45-13DC89DFDDD0}"/>
                </a:ext>
              </a:extLst>
            </p:cNvPr>
            <p:cNvSpPr/>
            <p:nvPr/>
          </p:nvSpPr>
          <p:spPr>
            <a:xfrm>
              <a:off x="2533161" y="4472355"/>
              <a:ext cx="400111" cy="16004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.</a:t>
              </a:r>
            </a:p>
            <a:p>
              <a:pPr algn="ctr" defTabSz="685752">
                <a:defRPr/>
              </a:pPr>
              <a:r>
                <a:rPr lang="en-US" sz="1800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CFFC84D-D788-804D-B0D0-57C169B271B4}"/>
              </a:ext>
            </a:extLst>
          </p:cNvPr>
          <p:cNvSpPr/>
          <p:nvPr/>
        </p:nvSpPr>
        <p:spPr bwMode="auto">
          <a:xfrm>
            <a:off x="5410315" y="4578436"/>
            <a:ext cx="1543639" cy="10702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752">
              <a:defRPr/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4AC72E-8599-CE4B-BF85-EF255055ED93}"/>
              </a:ext>
            </a:extLst>
          </p:cNvPr>
          <p:cNvSpPr txBox="1"/>
          <p:nvPr/>
        </p:nvSpPr>
        <p:spPr>
          <a:xfrm>
            <a:off x="7209915" y="2344520"/>
            <a:ext cx="1874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52">
              <a:defRPr/>
            </a:pPr>
            <a:r>
              <a:rPr lang="en-US" sz="1500" dirty="0">
                <a:solidFill>
                  <a:srgbClr val="000000"/>
                </a:solidFill>
              </a:rPr>
              <a:t>Constitution protocol: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b bottom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CFEFD6-0036-1A4D-83AC-629FE111AED0}"/>
              </a:ext>
            </a:extLst>
          </p:cNvPr>
          <p:cNvSpPr txBox="1"/>
          <p:nvPr/>
        </p:nvSpPr>
        <p:spPr>
          <a:xfrm>
            <a:off x="7171388" y="3554668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52">
              <a:defRPr/>
            </a:pPr>
            <a:r>
              <a:rPr lang="en-US" sz="1500" dirty="0">
                <a:solidFill>
                  <a:srgbClr val="000000"/>
                </a:solidFill>
              </a:rPr>
              <a:t>Constitution protocol :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b top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3FCCC2-4E1F-AC4A-85ED-8AD2F255805E}"/>
              </a:ext>
            </a:extLst>
          </p:cNvPr>
          <p:cNvSpPr txBox="1"/>
          <p:nvPr/>
        </p:nvSpPr>
        <p:spPr>
          <a:xfrm>
            <a:off x="4670466" y="2252181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52">
              <a:defRPr/>
            </a:pPr>
            <a:r>
              <a:rPr lang="en-US" sz="1800" dirty="0">
                <a:solidFill>
                  <a:srgbClr val="000000"/>
                </a:solidFill>
              </a:rPr>
              <a:t>Profile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488F96-0F6D-B347-8BCD-CAA4B3B1EEAF}"/>
              </a:ext>
            </a:extLst>
          </p:cNvPr>
          <p:cNvSpPr txBox="1"/>
          <p:nvPr/>
        </p:nvSpPr>
        <p:spPr>
          <a:xfrm>
            <a:off x="4651966" y="3508499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52">
              <a:defRPr/>
            </a:pPr>
            <a:r>
              <a:rPr lang="en-US" sz="1800" dirty="0">
                <a:solidFill>
                  <a:srgbClr val="000000"/>
                </a:solidFill>
              </a:rPr>
              <a:t>Profile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II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D37676-CE98-8D45-AD6A-22F2810F5910}"/>
              </a:ext>
            </a:extLst>
          </p:cNvPr>
          <p:cNvSpPr txBox="1"/>
          <p:nvPr/>
        </p:nvSpPr>
        <p:spPr>
          <a:xfrm>
            <a:off x="4669874" y="4775225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52">
              <a:defRPr/>
            </a:pPr>
            <a:r>
              <a:rPr lang="en-US" sz="1800" dirty="0">
                <a:solidFill>
                  <a:srgbClr val="000000"/>
                </a:solidFill>
              </a:rPr>
              <a:t>Profile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III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F3F058-EE8E-7149-B1A5-7AD2ED3B2701}"/>
              </a:ext>
            </a:extLst>
          </p:cNvPr>
          <p:cNvSpPr txBox="1"/>
          <p:nvPr/>
        </p:nvSpPr>
        <p:spPr>
          <a:xfrm>
            <a:off x="7093676" y="4419348"/>
            <a:ext cx="18742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52">
              <a:defRPr/>
            </a:pPr>
            <a:r>
              <a:rPr lang="en-US" sz="1500" dirty="0">
                <a:solidFill>
                  <a:srgbClr val="000000"/>
                </a:solidFill>
              </a:rPr>
              <a:t>Constitution protocol: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a &gt; b since 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ab same as 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7F38DD-8B11-A445-9C2B-6050ED2F7F87}"/>
              </a:ext>
            </a:extLst>
          </p:cNvPr>
          <p:cNvSpPr/>
          <p:nvPr/>
        </p:nvSpPr>
        <p:spPr>
          <a:xfrm>
            <a:off x="7028431" y="5171292"/>
            <a:ext cx="18583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52">
              <a:defRPr/>
            </a:pPr>
            <a:r>
              <a:rPr lang="en-US" sz="1500" dirty="0">
                <a:solidFill>
                  <a:srgbClr val="000000"/>
                </a:solidFill>
              </a:rPr>
              <a:t>b &gt; c since 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 err="1">
                <a:solidFill>
                  <a:srgbClr val="000000"/>
                </a:solidFill>
              </a:rPr>
              <a:t>bc</a:t>
            </a:r>
            <a:r>
              <a:rPr lang="en-US" sz="1500" dirty="0">
                <a:solidFill>
                  <a:srgbClr val="000000"/>
                </a:solidFill>
              </a:rPr>
              <a:t> same as II</a:t>
            </a:r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2AB47DB3-FF7C-8E49-9F3B-4FCC8D269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1375" y="6565900"/>
            <a:ext cx="425450" cy="292100"/>
          </a:xfrm>
        </p:spPr>
        <p:txBody>
          <a:bodyPr/>
          <a:lstStyle/>
          <a:p>
            <a:fld id="{C372D49E-1E31-4048-B438-B7275D106FE3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726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3: n* is dictator for </a:t>
            </a:r>
            <a:r>
              <a:rPr lang="en-US" sz="3200"/>
              <a:t>every pair 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Consider c not equal to a or b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There exists n(c) who is a dictator of any pair not involving c, such as the pair ab, i.e.,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For any profile, if a &gt;</a:t>
            </a:r>
            <a:r>
              <a:rPr lang="en-US" baseline="-25000" dirty="0"/>
              <a:t>n(c)</a:t>
            </a:r>
            <a:r>
              <a:rPr lang="en-US" dirty="0"/>
              <a:t> &gt; b, a &gt; b in constitution protocol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n(c) must be n*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Assume not. </a:t>
            </a:r>
          </a:p>
          <a:p>
            <a:pPr lvl="2"/>
            <a:r>
              <a:rPr lang="en-US" dirty="0"/>
              <a:t>Consider Profile I and Profile II. </a:t>
            </a:r>
          </a:p>
          <a:p>
            <a:pPr lvl="2"/>
            <a:r>
              <a:rPr lang="en-US" dirty="0"/>
              <a:t>Since n(c) is not n*, n(c) ranking of ab does not change in Profile I and Profile II. </a:t>
            </a:r>
          </a:p>
          <a:p>
            <a:pPr lvl="2"/>
            <a:r>
              <a:rPr lang="en-US" dirty="0"/>
              <a:t>When n* changes ab ranking between Profile I and Profile II, the global ranking of ab changes.</a:t>
            </a:r>
          </a:p>
          <a:p>
            <a:pPr lvl="2"/>
            <a:r>
              <a:rPr lang="en-US" dirty="0"/>
              <a:t>Contradiction.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2D49E-1E31-4048-B438-B7275D106FE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66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Basic routing computation protocols</a:t>
            </a:r>
            <a:endParaRPr lang="en-US" altLang="en-US" sz="1600" dirty="0">
              <a:ea typeface=""/>
            </a:endParaRP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600" dirty="0">
                <a:ea typeface=""/>
              </a:rPr>
              <a:t>Global Internet routing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600" dirty="0">
                <a:ea typeface=""/>
              </a:rPr>
              <a:t>Basic architecture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BGP (Border Gateway Protocol): The de facto Inter-domain routing standard 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600" dirty="0">
                <a:ea typeface=""/>
              </a:rPr>
              <a:t>Basic operations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600" dirty="0">
                <a:ea typeface=""/>
              </a:rPr>
              <a:t>BGP as a policy routing framework (control 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routes)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Policy/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routing analysis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Global preference aggregation and Arrow’s Theorem</a:t>
            </a:r>
            <a:r>
              <a:rPr lang="zh-CN" altLang="en-US" sz="1600" dirty="0">
                <a:ea typeface=""/>
              </a:rPr>
              <a:t> </a:t>
            </a:r>
            <a:r>
              <a:rPr lang="en-US" altLang="zh-CN" sz="1600" dirty="0">
                <a:ea typeface=""/>
              </a:rPr>
              <a:t>[Optional]</a:t>
            </a:r>
            <a:endParaRPr lang="en-US" altLang="en-US" sz="1600" dirty="0">
              <a:ea typeface=""/>
            </a:endParaRP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i="1" dirty="0">
                <a:solidFill>
                  <a:srgbClr val="C00000"/>
                </a:solidFill>
                <a:ea typeface=""/>
              </a:rPr>
              <a:t>Local preference aggregation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600" i="1" dirty="0">
              <a:solidFill>
                <a:srgbClr val="C00000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11129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7075" cy="11430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BGP w/ Local Preference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7369" y="1371600"/>
            <a:ext cx="4189413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BGP preferences are typically local (only on paths start from itself)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Hence the preferences have dependency (priority)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The “closer” a node to the destination, the more “powerful” it may be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4941888" y="4195763"/>
            <a:ext cx="3938587" cy="1227137"/>
            <a:chOff x="3113" y="2643"/>
            <a:chExt cx="2481" cy="773"/>
          </a:xfrm>
        </p:grpSpPr>
        <p:sp>
          <p:nvSpPr>
            <p:cNvPr id="115744" name="Rectangle 21"/>
            <p:cNvSpPr>
              <a:spLocks noChangeArrowheads="1"/>
            </p:cNvSpPr>
            <p:nvPr/>
          </p:nvSpPr>
          <p:spPr bwMode="auto">
            <a:xfrm>
              <a:off x="4007" y="264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2 1 0</a:t>
              </a:r>
            </a:p>
          </p:txBody>
        </p:sp>
        <p:sp>
          <p:nvSpPr>
            <p:cNvPr id="115745" name="Rectangle 22"/>
            <p:cNvSpPr>
              <a:spLocks noChangeArrowheads="1"/>
            </p:cNvSpPr>
            <p:nvPr/>
          </p:nvSpPr>
          <p:spPr bwMode="auto">
            <a:xfrm>
              <a:off x="4000" y="318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5746" name="Rectangle 23"/>
            <p:cNvSpPr>
              <a:spLocks noChangeArrowheads="1"/>
            </p:cNvSpPr>
            <p:nvPr/>
          </p:nvSpPr>
          <p:spPr bwMode="auto">
            <a:xfrm>
              <a:off x="3113" y="3185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5747" name="Rectangle 24"/>
            <p:cNvSpPr>
              <a:spLocks noChangeArrowheads="1"/>
            </p:cNvSpPr>
            <p:nvPr/>
          </p:nvSpPr>
          <p:spPr bwMode="auto">
            <a:xfrm>
              <a:off x="4904" y="3168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5748" name="Rectangle 25"/>
            <p:cNvSpPr>
              <a:spLocks noChangeArrowheads="1"/>
            </p:cNvSpPr>
            <p:nvPr/>
          </p:nvSpPr>
          <p:spPr bwMode="auto">
            <a:xfrm>
              <a:off x="3121" y="2654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1 3 0</a:t>
              </a:r>
            </a:p>
          </p:txBody>
        </p:sp>
        <p:sp>
          <p:nvSpPr>
            <p:cNvPr id="115749" name="Rectangle 26"/>
            <p:cNvSpPr>
              <a:spLocks noChangeArrowheads="1"/>
            </p:cNvSpPr>
            <p:nvPr/>
          </p:nvSpPr>
          <p:spPr bwMode="auto">
            <a:xfrm>
              <a:off x="4904" y="2647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3 2 0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424488" y="4443413"/>
            <a:ext cx="2443162" cy="690562"/>
            <a:chOff x="3417" y="2799"/>
            <a:chExt cx="1539" cy="435"/>
          </a:xfrm>
        </p:grpSpPr>
        <p:sp>
          <p:nvSpPr>
            <p:cNvPr id="115741" name="Line 27"/>
            <p:cNvSpPr>
              <a:spLocks noChangeShapeType="1"/>
            </p:cNvSpPr>
            <p:nvPr/>
          </p:nvSpPr>
          <p:spPr bwMode="auto">
            <a:xfrm>
              <a:off x="3578" y="2837"/>
              <a:ext cx="1369" cy="39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42" name="Line 28"/>
            <p:cNvSpPr>
              <a:spLocks noChangeShapeType="1"/>
            </p:cNvSpPr>
            <p:nvPr/>
          </p:nvSpPr>
          <p:spPr bwMode="auto">
            <a:xfrm flipH="1">
              <a:off x="3417" y="2799"/>
              <a:ext cx="633" cy="43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43" name="Line 29"/>
            <p:cNvSpPr>
              <a:spLocks noChangeShapeType="1"/>
            </p:cNvSpPr>
            <p:nvPr/>
          </p:nvSpPr>
          <p:spPr bwMode="auto">
            <a:xfrm flipH="1">
              <a:off x="4314" y="2809"/>
              <a:ext cx="642" cy="4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5719" name="Group 54"/>
          <p:cNvGrpSpPr>
            <a:grpSpLocks/>
          </p:cNvGrpSpPr>
          <p:nvPr/>
        </p:nvGrpSpPr>
        <p:grpSpPr bwMode="auto">
          <a:xfrm>
            <a:off x="4794250" y="1439863"/>
            <a:ext cx="3910013" cy="2141537"/>
            <a:chOff x="3020" y="907"/>
            <a:chExt cx="2463" cy="1349"/>
          </a:xfrm>
        </p:grpSpPr>
        <p:grpSp>
          <p:nvGrpSpPr>
            <p:cNvPr id="115720" name="Group 36"/>
            <p:cNvGrpSpPr>
              <a:grpSpLocks/>
            </p:cNvGrpSpPr>
            <p:nvPr/>
          </p:nvGrpSpPr>
          <p:grpSpPr bwMode="auto">
            <a:xfrm>
              <a:off x="3380" y="1059"/>
              <a:ext cx="1678" cy="1120"/>
              <a:chOff x="1138" y="1465"/>
              <a:chExt cx="1678" cy="1120"/>
            </a:xfrm>
          </p:grpSpPr>
          <p:sp>
            <p:nvSpPr>
              <p:cNvPr id="115724" name="Line 37"/>
              <p:cNvSpPr>
                <a:spLocks noChangeShapeType="1"/>
              </p:cNvSpPr>
              <p:nvPr/>
            </p:nvSpPr>
            <p:spPr bwMode="auto">
              <a:xfrm flipH="1" flipV="1">
                <a:off x="2070" y="1614"/>
                <a:ext cx="595" cy="79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5" name="Line 38"/>
              <p:cNvSpPr>
                <a:spLocks noChangeShapeType="1"/>
              </p:cNvSpPr>
              <p:nvPr/>
            </p:nvSpPr>
            <p:spPr bwMode="auto">
              <a:xfrm flipH="1">
                <a:off x="1319" y="1614"/>
                <a:ext cx="621" cy="85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6" name="Line 39"/>
              <p:cNvSpPr>
                <a:spLocks noChangeShapeType="1"/>
              </p:cNvSpPr>
              <p:nvPr/>
            </p:nvSpPr>
            <p:spPr bwMode="auto">
              <a:xfrm>
                <a:off x="1992" y="1525"/>
                <a:ext cx="0" cy="444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7" name="Oval 40"/>
              <p:cNvSpPr>
                <a:spLocks noChangeArrowheads="1"/>
              </p:cNvSpPr>
              <p:nvPr/>
            </p:nvSpPr>
            <p:spPr bwMode="auto">
              <a:xfrm>
                <a:off x="1759" y="1466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28" name="Rectangle 41"/>
              <p:cNvSpPr>
                <a:spLocks noChangeArrowheads="1"/>
              </p:cNvSpPr>
              <p:nvPr/>
            </p:nvSpPr>
            <p:spPr bwMode="auto">
              <a:xfrm>
                <a:off x="1877" y="14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2</a:t>
                </a:r>
              </a:p>
            </p:txBody>
          </p:sp>
          <p:sp>
            <p:nvSpPr>
              <p:cNvPr id="115729" name="Line 42"/>
              <p:cNvSpPr>
                <a:spLocks noChangeShapeType="1"/>
              </p:cNvSpPr>
              <p:nvPr/>
            </p:nvSpPr>
            <p:spPr bwMode="auto">
              <a:xfrm flipH="1">
                <a:off x="1552" y="2146"/>
                <a:ext cx="414" cy="237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0" name="Line 43"/>
              <p:cNvSpPr>
                <a:spLocks noChangeShapeType="1"/>
              </p:cNvSpPr>
              <p:nvPr/>
            </p:nvSpPr>
            <p:spPr bwMode="auto">
              <a:xfrm flipH="1" flipV="1">
                <a:off x="2173" y="2205"/>
                <a:ext cx="311" cy="17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1" name="Line 44"/>
              <p:cNvSpPr>
                <a:spLocks noChangeShapeType="1"/>
              </p:cNvSpPr>
              <p:nvPr/>
            </p:nvSpPr>
            <p:spPr bwMode="auto">
              <a:xfrm flipH="1">
                <a:off x="1319" y="2442"/>
                <a:ext cx="1398" cy="0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2" name="Oval 45"/>
              <p:cNvSpPr>
                <a:spLocks noChangeArrowheads="1"/>
              </p:cNvSpPr>
              <p:nvPr/>
            </p:nvSpPr>
            <p:spPr bwMode="auto">
              <a:xfrm>
                <a:off x="1787" y="1971"/>
                <a:ext cx="462" cy="321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3" name="Rectangle 46"/>
              <p:cNvSpPr>
                <a:spLocks noChangeArrowheads="1"/>
              </p:cNvSpPr>
              <p:nvPr/>
            </p:nvSpPr>
            <p:spPr bwMode="auto">
              <a:xfrm>
                <a:off x="1904" y="19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0</a:t>
                </a:r>
              </a:p>
            </p:txBody>
          </p:sp>
          <p:sp>
            <p:nvSpPr>
              <p:cNvPr id="115734" name="Oval 47"/>
              <p:cNvSpPr>
                <a:spLocks noChangeArrowheads="1"/>
              </p:cNvSpPr>
              <p:nvPr/>
            </p:nvSpPr>
            <p:spPr bwMode="auto">
              <a:xfrm>
                <a:off x="2354" y="223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5" name="Oval 48"/>
              <p:cNvSpPr>
                <a:spLocks noChangeArrowheads="1"/>
              </p:cNvSpPr>
              <p:nvPr/>
            </p:nvSpPr>
            <p:spPr bwMode="auto">
              <a:xfrm>
                <a:off x="1138" y="226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6" name="Rectangle 49"/>
              <p:cNvSpPr>
                <a:spLocks noChangeArrowheads="1"/>
              </p:cNvSpPr>
              <p:nvPr/>
            </p:nvSpPr>
            <p:spPr bwMode="auto">
              <a:xfrm>
                <a:off x="1231" y="2247"/>
                <a:ext cx="24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1</a:t>
                </a:r>
              </a:p>
            </p:txBody>
          </p:sp>
          <p:sp>
            <p:nvSpPr>
              <p:cNvPr id="115737" name="Rectangle 50"/>
              <p:cNvSpPr>
                <a:spLocks noChangeArrowheads="1"/>
              </p:cNvSpPr>
              <p:nvPr/>
            </p:nvSpPr>
            <p:spPr bwMode="auto">
              <a:xfrm>
                <a:off x="2465" y="223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3</a:t>
                </a:r>
              </a:p>
            </p:txBody>
          </p:sp>
        </p:grpSp>
        <p:sp>
          <p:nvSpPr>
            <p:cNvPr id="115721" name="Text Box 51"/>
            <p:cNvSpPr txBox="1">
              <a:spLocks noChangeArrowheads="1"/>
            </p:cNvSpPr>
            <p:nvPr/>
          </p:nvSpPr>
          <p:spPr bwMode="auto">
            <a:xfrm>
              <a:off x="5103" y="1840"/>
              <a:ext cx="3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320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30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722" name="Text Box 52"/>
            <p:cNvSpPr txBox="1">
              <a:spLocks noChangeArrowheads="1"/>
            </p:cNvSpPr>
            <p:nvPr/>
          </p:nvSpPr>
          <p:spPr bwMode="auto">
            <a:xfrm>
              <a:off x="4501" y="907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210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723" name="Text Box 53"/>
            <p:cNvSpPr txBox="1">
              <a:spLocks noChangeArrowheads="1"/>
            </p:cNvSpPr>
            <p:nvPr/>
          </p:nvSpPr>
          <p:spPr bwMode="auto">
            <a:xfrm>
              <a:off x="3020" y="1852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130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AD95651-79BB-7147-861B-E30AB741F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7CD27075-A351-994F-9DEA-2E8880965450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61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7075" cy="11430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Complete Dependency: P-Graph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49251" y="1354137"/>
            <a:ext cx="4611688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Complete dependency can be captured by a structure</a:t>
            </a:r>
            <a:br>
              <a:rPr lang="en-US" altLang="zh-CN" sz="2000" dirty="0">
                <a:ea typeface="宋体" charset="-122"/>
              </a:rPr>
            </a:br>
            <a:r>
              <a:rPr lang="en-US" altLang="zh-CN" sz="2000" dirty="0">
                <a:ea typeface="宋体" charset="-122"/>
              </a:rPr>
              <a:t>called P-graph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Nodes in P-graph are feasible paths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Edges represent priority </a:t>
            </a:r>
            <a:br>
              <a:rPr lang="en-US" altLang="zh-CN" sz="2000" dirty="0">
                <a:ea typeface="宋体" charset="-122"/>
              </a:rPr>
            </a:br>
            <a:r>
              <a:rPr lang="en-US" altLang="zh-CN" sz="2000" dirty="0">
                <a:ea typeface="宋体" charset="-122"/>
              </a:rPr>
              <a:t>(low to high)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A directed edge from </a:t>
            </a:r>
            <a:br>
              <a:rPr lang="en-US" altLang="zh-CN" sz="1800" dirty="0">
                <a:ea typeface="宋体" charset="-122"/>
              </a:rPr>
            </a:br>
            <a:r>
              <a:rPr lang="en-US" altLang="zh-CN" sz="1800" dirty="0">
                <a:ea typeface="宋体" charset="-122"/>
              </a:rPr>
              <a:t>path N</a:t>
            </a:r>
            <a:r>
              <a:rPr lang="en-US" altLang="zh-CN" sz="1800" baseline="-25000" dirty="0">
                <a:ea typeface="宋体" charset="-122"/>
              </a:rPr>
              <a:t>1</a:t>
            </a:r>
            <a:r>
              <a:rPr lang="en-US" altLang="zh-CN" sz="1800" dirty="0">
                <a:ea typeface="宋体" charset="-122"/>
              </a:rPr>
              <a:t>P</a:t>
            </a:r>
            <a:r>
              <a:rPr lang="en-US" altLang="zh-CN" sz="1800" baseline="-25000" dirty="0">
                <a:ea typeface="宋体" charset="-122"/>
              </a:rPr>
              <a:t>1</a:t>
            </a:r>
            <a:r>
              <a:rPr lang="en-US" altLang="zh-CN" sz="1800" dirty="0">
                <a:ea typeface="宋体" charset="-122"/>
              </a:rPr>
              <a:t> to P</a:t>
            </a:r>
            <a:r>
              <a:rPr lang="en-US" altLang="zh-CN" sz="1800" baseline="-25000" dirty="0">
                <a:ea typeface="宋体" charset="-122"/>
              </a:rPr>
              <a:t>1</a:t>
            </a:r>
          </a:p>
          <a:p>
            <a:pPr lvl="2"/>
            <a:r>
              <a:rPr lang="en-US" altLang="zh-CN" sz="1600" dirty="0">
                <a:ea typeface="宋体" charset="-122"/>
              </a:rPr>
              <a:t>intuition: to let N</a:t>
            </a:r>
            <a:r>
              <a:rPr lang="en-US" altLang="zh-CN" sz="1600" baseline="-25000" dirty="0">
                <a:ea typeface="宋体" charset="-122"/>
              </a:rPr>
              <a:t>1</a:t>
            </a:r>
            <a:r>
              <a:rPr lang="en-US" altLang="zh-CN" sz="1600" dirty="0">
                <a:ea typeface="宋体" charset="-122"/>
              </a:rPr>
              <a:t> choose N</a:t>
            </a:r>
            <a:r>
              <a:rPr lang="en-US" altLang="zh-CN" sz="1600" baseline="-25000" dirty="0">
                <a:ea typeface="宋体" charset="-122"/>
              </a:rPr>
              <a:t>1</a:t>
            </a:r>
            <a:r>
              <a:rPr lang="en-US" altLang="zh-CN" sz="1600" dirty="0">
                <a:ea typeface="宋体" charset="-122"/>
              </a:rPr>
              <a:t>P</a:t>
            </a:r>
            <a:r>
              <a:rPr lang="en-US" altLang="zh-CN" sz="1600" baseline="-25000" dirty="0">
                <a:ea typeface="宋体" charset="-122"/>
              </a:rPr>
              <a:t>1</a:t>
            </a:r>
            <a:r>
              <a:rPr lang="en-US" altLang="zh-CN" sz="1600" dirty="0">
                <a:ea typeface="宋体" charset="-122"/>
              </a:rPr>
              <a:t>, </a:t>
            </a:r>
            <a:br>
              <a:rPr lang="en-US" altLang="zh-CN" sz="1600" dirty="0">
                <a:ea typeface="宋体" charset="-122"/>
              </a:rPr>
            </a:br>
            <a:r>
              <a:rPr lang="en-US" altLang="zh-CN" sz="1600" dirty="0">
                <a:ea typeface="宋体" charset="-122"/>
              </a:rPr>
              <a:t>P</a:t>
            </a:r>
            <a:r>
              <a:rPr lang="en-US" altLang="zh-CN" sz="1600" baseline="-25000" dirty="0">
                <a:ea typeface="宋体" charset="-122"/>
              </a:rPr>
              <a:t>1</a:t>
            </a:r>
            <a:r>
              <a:rPr lang="en-US" altLang="zh-CN" sz="1600" dirty="0">
                <a:ea typeface="宋体" charset="-122"/>
              </a:rPr>
              <a:t> must be chosen and exported to N</a:t>
            </a:r>
            <a:r>
              <a:rPr lang="en-US" altLang="zh-CN" sz="1600" baseline="-25000" dirty="0">
                <a:ea typeface="宋体" charset="-122"/>
              </a:rPr>
              <a:t>1</a:t>
            </a:r>
            <a:endParaRPr lang="en-US" altLang="zh-CN" sz="1600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A directed edge from a lower ranked path to a higher ranked path</a:t>
            </a:r>
          </a:p>
          <a:p>
            <a:pPr lvl="2"/>
            <a:r>
              <a:rPr lang="en-US" altLang="zh-CN" sz="1600" dirty="0">
                <a:ea typeface="宋体" charset="-122"/>
              </a:rPr>
              <a:t>intuition: the higher ranked path should be considered first </a:t>
            </a:r>
            <a:endParaRPr lang="en-US" altLang="en-US" sz="1600" dirty="0">
              <a:ea typeface="宋体" charset="-122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4941888" y="4195763"/>
            <a:ext cx="3938587" cy="1227137"/>
            <a:chOff x="3113" y="2643"/>
            <a:chExt cx="2481" cy="773"/>
          </a:xfrm>
        </p:grpSpPr>
        <p:sp>
          <p:nvSpPr>
            <p:cNvPr id="115744" name="Rectangle 21"/>
            <p:cNvSpPr>
              <a:spLocks noChangeArrowheads="1"/>
            </p:cNvSpPr>
            <p:nvPr/>
          </p:nvSpPr>
          <p:spPr bwMode="auto">
            <a:xfrm>
              <a:off x="4007" y="264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2 1 0</a:t>
              </a:r>
            </a:p>
          </p:txBody>
        </p:sp>
        <p:sp>
          <p:nvSpPr>
            <p:cNvPr id="115745" name="Rectangle 22"/>
            <p:cNvSpPr>
              <a:spLocks noChangeArrowheads="1"/>
            </p:cNvSpPr>
            <p:nvPr/>
          </p:nvSpPr>
          <p:spPr bwMode="auto">
            <a:xfrm>
              <a:off x="4000" y="318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5746" name="Rectangle 23"/>
            <p:cNvSpPr>
              <a:spLocks noChangeArrowheads="1"/>
            </p:cNvSpPr>
            <p:nvPr/>
          </p:nvSpPr>
          <p:spPr bwMode="auto">
            <a:xfrm>
              <a:off x="3113" y="3185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5747" name="Rectangle 24"/>
            <p:cNvSpPr>
              <a:spLocks noChangeArrowheads="1"/>
            </p:cNvSpPr>
            <p:nvPr/>
          </p:nvSpPr>
          <p:spPr bwMode="auto">
            <a:xfrm>
              <a:off x="4904" y="3168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5748" name="Rectangle 25"/>
            <p:cNvSpPr>
              <a:spLocks noChangeArrowheads="1"/>
            </p:cNvSpPr>
            <p:nvPr/>
          </p:nvSpPr>
          <p:spPr bwMode="auto">
            <a:xfrm>
              <a:off x="3121" y="2654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1 3 0</a:t>
              </a:r>
            </a:p>
          </p:txBody>
        </p:sp>
        <p:sp>
          <p:nvSpPr>
            <p:cNvPr id="115749" name="Rectangle 26"/>
            <p:cNvSpPr>
              <a:spLocks noChangeArrowheads="1"/>
            </p:cNvSpPr>
            <p:nvPr/>
          </p:nvSpPr>
          <p:spPr bwMode="auto">
            <a:xfrm>
              <a:off x="4904" y="2647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3 2 0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424488" y="4443413"/>
            <a:ext cx="2443162" cy="690562"/>
            <a:chOff x="3417" y="2799"/>
            <a:chExt cx="1539" cy="435"/>
          </a:xfrm>
        </p:grpSpPr>
        <p:sp>
          <p:nvSpPr>
            <p:cNvPr id="115741" name="Line 27"/>
            <p:cNvSpPr>
              <a:spLocks noChangeShapeType="1"/>
            </p:cNvSpPr>
            <p:nvPr/>
          </p:nvSpPr>
          <p:spPr bwMode="auto">
            <a:xfrm>
              <a:off x="3578" y="2837"/>
              <a:ext cx="1369" cy="39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42" name="Line 28"/>
            <p:cNvSpPr>
              <a:spLocks noChangeShapeType="1"/>
            </p:cNvSpPr>
            <p:nvPr/>
          </p:nvSpPr>
          <p:spPr bwMode="auto">
            <a:xfrm flipH="1">
              <a:off x="3417" y="2799"/>
              <a:ext cx="633" cy="43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43" name="Line 29"/>
            <p:cNvSpPr>
              <a:spLocks noChangeShapeType="1"/>
            </p:cNvSpPr>
            <p:nvPr/>
          </p:nvSpPr>
          <p:spPr bwMode="auto">
            <a:xfrm flipH="1">
              <a:off x="4314" y="2809"/>
              <a:ext cx="642" cy="4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214938" y="4489450"/>
            <a:ext cx="2847975" cy="598488"/>
            <a:chOff x="3285" y="2828"/>
            <a:chExt cx="1794" cy="377"/>
          </a:xfrm>
        </p:grpSpPr>
        <p:sp>
          <p:nvSpPr>
            <p:cNvPr id="115738" name="Line 30"/>
            <p:cNvSpPr>
              <a:spLocks noChangeShapeType="1"/>
            </p:cNvSpPr>
            <p:nvPr/>
          </p:nvSpPr>
          <p:spPr bwMode="auto">
            <a:xfrm flipH="1" flipV="1">
              <a:off x="3285" y="2856"/>
              <a:ext cx="9" cy="3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39" name="Line 31"/>
            <p:cNvSpPr>
              <a:spLocks noChangeShapeType="1"/>
            </p:cNvSpPr>
            <p:nvPr/>
          </p:nvSpPr>
          <p:spPr bwMode="auto">
            <a:xfrm flipV="1">
              <a:off x="4201" y="2875"/>
              <a:ext cx="9" cy="3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740" name="Line 32"/>
            <p:cNvSpPr>
              <a:spLocks noChangeShapeType="1"/>
            </p:cNvSpPr>
            <p:nvPr/>
          </p:nvSpPr>
          <p:spPr bwMode="auto">
            <a:xfrm flipV="1">
              <a:off x="5079" y="2828"/>
              <a:ext cx="0" cy="3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5719" name="Group 54"/>
          <p:cNvGrpSpPr>
            <a:grpSpLocks/>
          </p:cNvGrpSpPr>
          <p:nvPr/>
        </p:nvGrpSpPr>
        <p:grpSpPr bwMode="auto">
          <a:xfrm>
            <a:off x="4794250" y="1439863"/>
            <a:ext cx="3910013" cy="2141537"/>
            <a:chOff x="3020" y="907"/>
            <a:chExt cx="2463" cy="1349"/>
          </a:xfrm>
        </p:grpSpPr>
        <p:grpSp>
          <p:nvGrpSpPr>
            <p:cNvPr id="115720" name="Group 36"/>
            <p:cNvGrpSpPr>
              <a:grpSpLocks/>
            </p:cNvGrpSpPr>
            <p:nvPr/>
          </p:nvGrpSpPr>
          <p:grpSpPr bwMode="auto">
            <a:xfrm>
              <a:off x="3380" y="1059"/>
              <a:ext cx="1678" cy="1120"/>
              <a:chOff x="1138" y="1465"/>
              <a:chExt cx="1678" cy="1120"/>
            </a:xfrm>
          </p:grpSpPr>
          <p:sp>
            <p:nvSpPr>
              <p:cNvPr id="115724" name="Line 37"/>
              <p:cNvSpPr>
                <a:spLocks noChangeShapeType="1"/>
              </p:cNvSpPr>
              <p:nvPr/>
            </p:nvSpPr>
            <p:spPr bwMode="auto">
              <a:xfrm flipH="1" flipV="1">
                <a:off x="2070" y="1614"/>
                <a:ext cx="595" cy="79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5" name="Line 38"/>
              <p:cNvSpPr>
                <a:spLocks noChangeShapeType="1"/>
              </p:cNvSpPr>
              <p:nvPr/>
            </p:nvSpPr>
            <p:spPr bwMode="auto">
              <a:xfrm flipH="1">
                <a:off x="1319" y="1614"/>
                <a:ext cx="621" cy="85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6" name="Line 39"/>
              <p:cNvSpPr>
                <a:spLocks noChangeShapeType="1"/>
              </p:cNvSpPr>
              <p:nvPr/>
            </p:nvSpPr>
            <p:spPr bwMode="auto">
              <a:xfrm>
                <a:off x="1992" y="1525"/>
                <a:ext cx="0" cy="444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7" name="Oval 40"/>
              <p:cNvSpPr>
                <a:spLocks noChangeArrowheads="1"/>
              </p:cNvSpPr>
              <p:nvPr/>
            </p:nvSpPr>
            <p:spPr bwMode="auto">
              <a:xfrm>
                <a:off x="1759" y="1466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28" name="Rectangle 41"/>
              <p:cNvSpPr>
                <a:spLocks noChangeArrowheads="1"/>
              </p:cNvSpPr>
              <p:nvPr/>
            </p:nvSpPr>
            <p:spPr bwMode="auto">
              <a:xfrm>
                <a:off x="1877" y="14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2</a:t>
                </a:r>
              </a:p>
            </p:txBody>
          </p:sp>
          <p:sp>
            <p:nvSpPr>
              <p:cNvPr id="115729" name="Line 42"/>
              <p:cNvSpPr>
                <a:spLocks noChangeShapeType="1"/>
              </p:cNvSpPr>
              <p:nvPr/>
            </p:nvSpPr>
            <p:spPr bwMode="auto">
              <a:xfrm flipH="1">
                <a:off x="1552" y="2146"/>
                <a:ext cx="414" cy="237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0" name="Line 43"/>
              <p:cNvSpPr>
                <a:spLocks noChangeShapeType="1"/>
              </p:cNvSpPr>
              <p:nvPr/>
            </p:nvSpPr>
            <p:spPr bwMode="auto">
              <a:xfrm flipH="1" flipV="1">
                <a:off x="2173" y="2205"/>
                <a:ext cx="311" cy="17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1" name="Line 44"/>
              <p:cNvSpPr>
                <a:spLocks noChangeShapeType="1"/>
              </p:cNvSpPr>
              <p:nvPr/>
            </p:nvSpPr>
            <p:spPr bwMode="auto">
              <a:xfrm flipH="1">
                <a:off x="1319" y="2442"/>
                <a:ext cx="1398" cy="0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2" name="Oval 45"/>
              <p:cNvSpPr>
                <a:spLocks noChangeArrowheads="1"/>
              </p:cNvSpPr>
              <p:nvPr/>
            </p:nvSpPr>
            <p:spPr bwMode="auto">
              <a:xfrm>
                <a:off x="1787" y="1971"/>
                <a:ext cx="462" cy="321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3" name="Rectangle 46"/>
              <p:cNvSpPr>
                <a:spLocks noChangeArrowheads="1"/>
              </p:cNvSpPr>
              <p:nvPr/>
            </p:nvSpPr>
            <p:spPr bwMode="auto">
              <a:xfrm>
                <a:off x="1904" y="19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0</a:t>
                </a:r>
              </a:p>
            </p:txBody>
          </p:sp>
          <p:sp>
            <p:nvSpPr>
              <p:cNvPr id="115734" name="Oval 47"/>
              <p:cNvSpPr>
                <a:spLocks noChangeArrowheads="1"/>
              </p:cNvSpPr>
              <p:nvPr/>
            </p:nvSpPr>
            <p:spPr bwMode="auto">
              <a:xfrm>
                <a:off x="2354" y="223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5" name="Oval 48"/>
              <p:cNvSpPr>
                <a:spLocks noChangeArrowheads="1"/>
              </p:cNvSpPr>
              <p:nvPr/>
            </p:nvSpPr>
            <p:spPr bwMode="auto">
              <a:xfrm>
                <a:off x="1138" y="226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736" name="Rectangle 49"/>
              <p:cNvSpPr>
                <a:spLocks noChangeArrowheads="1"/>
              </p:cNvSpPr>
              <p:nvPr/>
            </p:nvSpPr>
            <p:spPr bwMode="auto">
              <a:xfrm>
                <a:off x="1231" y="2247"/>
                <a:ext cx="24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1</a:t>
                </a:r>
              </a:p>
            </p:txBody>
          </p:sp>
          <p:sp>
            <p:nvSpPr>
              <p:cNvPr id="115737" name="Rectangle 50"/>
              <p:cNvSpPr>
                <a:spLocks noChangeArrowheads="1"/>
              </p:cNvSpPr>
              <p:nvPr/>
            </p:nvSpPr>
            <p:spPr bwMode="auto">
              <a:xfrm>
                <a:off x="2465" y="223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3</a:t>
                </a:r>
              </a:p>
            </p:txBody>
          </p:sp>
        </p:grpSp>
        <p:sp>
          <p:nvSpPr>
            <p:cNvPr id="115721" name="Text Box 51"/>
            <p:cNvSpPr txBox="1">
              <a:spLocks noChangeArrowheads="1"/>
            </p:cNvSpPr>
            <p:nvPr/>
          </p:nvSpPr>
          <p:spPr bwMode="auto">
            <a:xfrm>
              <a:off x="5103" y="1840"/>
              <a:ext cx="3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320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30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722" name="Text Box 52"/>
            <p:cNvSpPr txBox="1">
              <a:spLocks noChangeArrowheads="1"/>
            </p:cNvSpPr>
            <p:nvPr/>
          </p:nvSpPr>
          <p:spPr bwMode="auto">
            <a:xfrm>
              <a:off x="4501" y="907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210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5723" name="Text Box 53"/>
            <p:cNvSpPr txBox="1">
              <a:spLocks noChangeArrowheads="1"/>
            </p:cNvSpPr>
            <p:nvPr/>
          </p:nvSpPr>
          <p:spPr bwMode="auto">
            <a:xfrm>
              <a:off x="3020" y="1852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130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985131" y="5775941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Any observation </a:t>
            </a:r>
            <a:r>
              <a:rPr lang="en-US" altLang="zh-CN" dirty="0">
                <a:ea typeface="宋体" charset="-122"/>
              </a:rPr>
              <a:t>on </a:t>
            </a:r>
            <a:r>
              <a:rPr lang="en-US" altLang="zh-CN">
                <a:ea typeface="宋体" charset="-122"/>
              </a:rPr>
              <a:t>the P-graph?</a:t>
            </a:r>
            <a:endParaRPr lang="en-US" dirty="0"/>
          </a:p>
        </p:txBody>
      </p: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8816A4B8-1E56-CF47-8EB1-5D612F8917A5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ea typeface="宋体" charset="-122"/>
              </a:rPr>
              <a:t>P-Graph and BGP Convergence</a:t>
            </a:r>
            <a:endParaRPr lang="en-US" altLang="en-US" sz="2800" dirty="0">
              <a:ea typeface="ＭＳ Ｐゴシック" charset="-128"/>
            </a:endParaRPr>
          </a:p>
        </p:txBody>
      </p:sp>
      <p:sp>
        <p:nvSpPr>
          <p:cNvPr id="1177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2288" y="1385888"/>
            <a:ext cx="7877175" cy="4856162"/>
          </a:xfrm>
        </p:spPr>
        <p:txBody>
          <a:bodyPr/>
          <a:lstStyle/>
          <a:p>
            <a:pPr>
              <a:spcBef>
                <a:spcPct val="0"/>
              </a:spcBef>
              <a:buFont typeface="Wingdings" charset="2"/>
              <a:buChar char="q"/>
            </a:pPr>
            <a:r>
              <a:rPr lang="en-US" altLang="zh-CN" dirty="0">
                <a:solidFill>
                  <a:srgbClr val="002060"/>
                </a:solidFill>
                <a:ea typeface="宋体" charset="-122"/>
              </a:rPr>
              <a:t>If the P-graph of the networks has no loop, then policy routing converges.</a:t>
            </a:r>
          </a:p>
          <a:p>
            <a:pPr lvl="1">
              <a:spcBef>
                <a:spcPct val="0"/>
              </a:spcBef>
              <a:buClrTx/>
              <a:buSzPct val="85000"/>
              <a:buFont typeface="Wingdings" charset="2"/>
              <a:buChar char="¦"/>
            </a:pPr>
            <a:r>
              <a:rPr lang="en-US" altLang="zh-CN" dirty="0">
                <a:ea typeface="宋体" charset="-122"/>
              </a:rPr>
              <a:t> intuition: choose the path node from the partial order graph with no out-going edge to non-fixed path nodes, fix the path node, eliminate all no longer feasible; continue </a:t>
            </a:r>
          </a:p>
          <a:p>
            <a:pPr>
              <a:spcBef>
                <a:spcPct val="0"/>
              </a:spcBef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Example: suppose we swap the order of 30 and 320</a:t>
            </a:r>
            <a:endParaRPr lang="en-US" altLang="en-US" dirty="0">
              <a:ea typeface="ＭＳ Ｐゴシック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ea typeface="ＭＳ Ｐゴシック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732338" y="4802188"/>
            <a:ext cx="3952875" cy="1609725"/>
            <a:chOff x="1498" y="2932"/>
            <a:chExt cx="2490" cy="1014"/>
          </a:xfrm>
        </p:grpSpPr>
        <p:sp>
          <p:nvSpPr>
            <p:cNvPr id="117783" name="Rectangle 21"/>
            <p:cNvSpPr>
              <a:spLocks noChangeArrowheads="1"/>
            </p:cNvSpPr>
            <p:nvPr/>
          </p:nvSpPr>
          <p:spPr bwMode="auto">
            <a:xfrm>
              <a:off x="2392" y="317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2 1 0</a:t>
              </a:r>
            </a:p>
          </p:txBody>
        </p:sp>
        <p:sp>
          <p:nvSpPr>
            <p:cNvPr id="117784" name="Rectangle 22"/>
            <p:cNvSpPr>
              <a:spLocks noChangeArrowheads="1"/>
            </p:cNvSpPr>
            <p:nvPr/>
          </p:nvSpPr>
          <p:spPr bwMode="auto">
            <a:xfrm>
              <a:off x="2385" y="3713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2 0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7785" name="Rectangle 23"/>
            <p:cNvSpPr>
              <a:spLocks noChangeArrowheads="1"/>
            </p:cNvSpPr>
            <p:nvPr/>
          </p:nvSpPr>
          <p:spPr bwMode="auto">
            <a:xfrm>
              <a:off x="1498" y="3715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7786" name="Rectangle 24"/>
            <p:cNvSpPr>
              <a:spLocks noChangeArrowheads="1"/>
            </p:cNvSpPr>
            <p:nvPr/>
          </p:nvSpPr>
          <p:spPr bwMode="auto">
            <a:xfrm>
              <a:off x="3298" y="3177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3 0</a:t>
              </a: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17787" name="Rectangle 25"/>
            <p:cNvSpPr>
              <a:spLocks noChangeArrowheads="1"/>
            </p:cNvSpPr>
            <p:nvPr/>
          </p:nvSpPr>
          <p:spPr bwMode="auto">
            <a:xfrm>
              <a:off x="1506" y="3184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1 3 0</a:t>
              </a:r>
            </a:p>
          </p:txBody>
        </p:sp>
        <p:sp>
          <p:nvSpPr>
            <p:cNvPr id="117788" name="Rectangle 26"/>
            <p:cNvSpPr>
              <a:spLocks noChangeArrowheads="1"/>
            </p:cNvSpPr>
            <p:nvPr/>
          </p:nvSpPr>
          <p:spPr bwMode="auto">
            <a:xfrm>
              <a:off x="3270" y="3710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0000"/>
                  </a:solidFill>
                  <a:ea typeface="宋体" charset="-122"/>
                </a:rPr>
                <a:t>3 2 0</a:t>
              </a:r>
            </a:p>
          </p:txBody>
        </p:sp>
        <p:sp>
          <p:nvSpPr>
            <p:cNvPr id="117789" name="Line 28"/>
            <p:cNvSpPr>
              <a:spLocks noChangeShapeType="1"/>
            </p:cNvSpPr>
            <p:nvPr/>
          </p:nvSpPr>
          <p:spPr bwMode="auto">
            <a:xfrm flipH="1">
              <a:off x="1802" y="3329"/>
              <a:ext cx="633" cy="43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0" name="Line 29"/>
            <p:cNvSpPr>
              <a:spLocks noChangeShapeType="1"/>
            </p:cNvSpPr>
            <p:nvPr/>
          </p:nvSpPr>
          <p:spPr bwMode="auto">
            <a:xfrm flipH="1">
              <a:off x="2747" y="3840"/>
              <a:ext cx="491" cy="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1" name="Line 30"/>
            <p:cNvSpPr>
              <a:spLocks noChangeShapeType="1"/>
            </p:cNvSpPr>
            <p:nvPr/>
          </p:nvSpPr>
          <p:spPr bwMode="auto">
            <a:xfrm flipH="1" flipV="1">
              <a:off x="1670" y="3386"/>
              <a:ext cx="9" cy="3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2" name="Line 31"/>
            <p:cNvSpPr>
              <a:spLocks noChangeShapeType="1"/>
            </p:cNvSpPr>
            <p:nvPr/>
          </p:nvSpPr>
          <p:spPr bwMode="auto">
            <a:xfrm flipV="1">
              <a:off x="2586" y="3405"/>
              <a:ext cx="9" cy="32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3" name="Line 32"/>
            <p:cNvSpPr>
              <a:spLocks noChangeShapeType="1"/>
            </p:cNvSpPr>
            <p:nvPr/>
          </p:nvSpPr>
          <p:spPr bwMode="auto">
            <a:xfrm flipV="1">
              <a:off x="3464" y="3358"/>
              <a:ext cx="0" cy="3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794" name="Freeform 34"/>
            <p:cNvSpPr>
              <a:spLocks/>
            </p:cNvSpPr>
            <p:nvPr/>
          </p:nvSpPr>
          <p:spPr bwMode="auto">
            <a:xfrm>
              <a:off x="1709" y="2932"/>
              <a:ext cx="1719" cy="250"/>
            </a:xfrm>
            <a:custGeom>
              <a:avLst/>
              <a:gdLst>
                <a:gd name="T0" fmla="*/ 0 w 1719"/>
                <a:gd name="T1" fmla="*/ 250 h 250"/>
                <a:gd name="T2" fmla="*/ 784 w 1719"/>
                <a:gd name="T3" fmla="*/ 5 h 250"/>
                <a:gd name="T4" fmla="*/ 1719 w 1719"/>
                <a:gd name="T5" fmla="*/ 222 h 250"/>
                <a:gd name="T6" fmla="*/ 0 60000 65536"/>
                <a:gd name="T7" fmla="*/ 0 60000 65536"/>
                <a:gd name="T8" fmla="*/ 0 60000 65536"/>
                <a:gd name="T9" fmla="*/ 0 w 1719"/>
                <a:gd name="T10" fmla="*/ 0 h 250"/>
                <a:gd name="T11" fmla="*/ 1719 w 1719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9" h="250">
                  <a:moveTo>
                    <a:pt x="0" y="250"/>
                  </a:moveTo>
                  <a:cubicBezTo>
                    <a:pt x="249" y="130"/>
                    <a:pt x="498" y="10"/>
                    <a:pt x="784" y="5"/>
                  </a:cubicBezTo>
                  <a:cubicBezTo>
                    <a:pt x="1070" y="0"/>
                    <a:pt x="1394" y="111"/>
                    <a:pt x="1719" y="222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50863" y="4586288"/>
            <a:ext cx="3910012" cy="2141537"/>
            <a:chOff x="3020" y="907"/>
            <a:chExt cx="2463" cy="1349"/>
          </a:xfrm>
        </p:grpSpPr>
        <p:grpSp>
          <p:nvGrpSpPr>
            <p:cNvPr id="117765" name="Group 37"/>
            <p:cNvGrpSpPr>
              <a:grpSpLocks/>
            </p:cNvGrpSpPr>
            <p:nvPr/>
          </p:nvGrpSpPr>
          <p:grpSpPr bwMode="auto">
            <a:xfrm>
              <a:off x="3380" y="1059"/>
              <a:ext cx="1678" cy="1120"/>
              <a:chOff x="1138" y="1465"/>
              <a:chExt cx="1678" cy="1120"/>
            </a:xfrm>
          </p:grpSpPr>
          <p:sp>
            <p:nvSpPr>
              <p:cNvPr id="117769" name="Line 38"/>
              <p:cNvSpPr>
                <a:spLocks noChangeShapeType="1"/>
              </p:cNvSpPr>
              <p:nvPr/>
            </p:nvSpPr>
            <p:spPr bwMode="auto">
              <a:xfrm flipH="1" flipV="1">
                <a:off x="2070" y="1614"/>
                <a:ext cx="595" cy="79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0" name="Line 39"/>
              <p:cNvSpPr>
                <a:spLocks noChangeShapeType="1"/>
              </p:cNvSpPr>
              <p:nvPr/>
            </p:nvSpPr>
            <p:spPr bwMode="auto">
              <a:xfrm flipH="1">
                <a:off x="1319" y="1614"/>
                <a:ext cx="621" cy="85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1" name="Line 40"/>
              <p:cNvSpPr>
                <a:spLocks noChangeShapeType="1"/>
              </p:cNvSpPr>
              <p:nvPr/>
            </p:nvSpPr>
            <p:spPr bwMode="auto">
              <a:xfrm>
                <a:off x="1992" y="1525"/>
                <a:ext cx="0" cy="444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2" name="Oval 41"/>
              <p:cNvSpPr>
                <a:spLocks noChangeArrowheads="1"/>
              </p:cNvSpPr>
              <p:nvPr/>
            </p:nvSpPr>
            <p:spPr bwMode="auto">
              <a:xfrm>
                <a:off x="1759" y="1466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3" name="Rectangle 42"/>
              <p:cNvSpPr>
                <a:spLocks noChangeArrowheads="1"/>
              </p:cNvSpPr>
              <p:nvPr/>
            </p:nvSpPr>
            <p:spPr bwMode="auto">
              <a:xfrm>
                <a:off x="1877" y="14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2</a:t>
                </a:r>
              </a:p>
            </p:txBody>
          </p:sp>
          <p:sp>
            <p:nvSpPr>
              <p:cNvPr id="117774" name="Line 43"/>
              <p:cNvSpPr>
                <a:spLocks noChangeShapeType="1"/>
              </p:cNvSpPr>
              <p:nvPr/>
            </p:nvSpPr>
            <p:spPr bwMode="auto">
              <a:xfrm flipH="1">
                <a:off x="1552" y="2146"/>
                <a:ext cx="414" cy="237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5" name="Line 44"/>
              <p:cNvSpPr>
                <a:spLocks noChangeShapeType="1"/>
              </p:cNvSpPr>
              <p:nvPr/>
            </p:nvSpPr>
            <p:spPr bwMode="auto">
              <a:xfrm flipH="1" flipV="1">
                <a:off x="2173" y="2205"/>
                <a:ext cx="311" cy="178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6" name="Line 45"/>
              <p:cNvSpPr>
                <a:spLocks noChangeShapeType="1"/>
              </p:cNvSpPr>
              <p:nvPr/>
            </p:nvSpPr>
            <p:spPr bwMode="auto">
              <a:xfrm flipH="1">
                <a:off x="1319" y="2442"/>
                <a:ext cx="1398" cy="0"/>
              </a:xfrm>
              <a:prstGeom prst="line">
                <a:avLst/>
              </a:prstGeom>
              <a:noFill/>
              <a:ln w="76200">
                <a:solidFill>
                  <a:srgbClr val="FF00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77" name="Oval 46"/>
              <p:cNvSpPr>
                <a:spLocks noChangeArrowheads="1"/>
              </p:cNvSpPr>
              <p:nvPr/>
            </p:nvSpPr>
            <p:spPr bwMode="auto">
              <a:xfrm>
                <a:off x="1787" y="1971"/>
                <a:ext cx="462" cy="321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78" name="Rectangle 47"/>
              <p:cNvSpPr>
                <a:spLocks noChangeArrowheads="1"/>
              </p:cNvSpPr>
              <p:nvPr/>
            </p:nvSpPr>
            <p:spPr bwMode="auto">
              <a:xfrm>
                <a:off x="1904" y="196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0</a:t>
                </a:r>
              </a:p>
            </p:txBody>
          </p:sp>
          <p:sp>
            <p:nvSpPr>
              <p:cNvPr id="117779" name="Oval 48"/>
              <p:cNvSpPr>
                <a:spLocks noChangeArrowheads="1"/>
              </p:cNvSpPr>
              <p:nvPr/>
            </p:nvSpPr>
            <p:spPr bwMode="auto">
              <a:xfrm>
                <a:off x="2354" y="223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80" name="Oval 49"/>
              <p:cNvSpPr>
                <a:spLocks noChangeArrowheads="1"/>
              </p:cNvSpPr>
              <p:nvPr/>
            </p:nvSpPr>
            <p:spPr bwMode="auto">
              <a:xfrm>
                <a:off x="1138" y="2265"/>
                <a:ext cx="462" cy="320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781" name="Rectangle 50"/>
              <p:cNvSpPr>
                <a:spLocks noChangeArrowheads="1"/>
              </p:cNvSpPr>
              <p:nvPr/>
            </p:nvSpPr>
            <p:spPr bwMode="auto">
              <a:xfrm>
                <a:off x="1231" y="2247"/>
                <a:ext cx="24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1</a:t>
                </a:r>
              </a:p>
            </p:txBody>
          </p:sp>
          <p:sp>
            <p:nvSpPr>
              <p:cNvPr id="117782" name="Rectangle 51"/>
              <p:cNvSpPr>
                <a:spLocks noChangeArrowheads="1"/>
              </p:cNvSpPr>
              <p:nvPr/>
            </p:nvSpPr>
            <p:spPr bwMode="auto">
              <a:xfrm>
                <a:off x="2465" y="2231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charset="0"/>
                    <a:ea typeface="宋体" charset="-122"/>
                  </a:rPr>
                  <a:t>3</a:t>
                </a:r>
              </a:p>
            </p:txBody>
          </p:sp>
        </p:grpSp>
        <p:sp>
          <p:nvSpPr>
            <p:cNvPr id="117766" name="Text Box 52"/>
            <p:cNvSpPr txBox="1">
              <a:spLocks noChangeArrowheads="1"/>
            </p:cNvSpPr>
            <p:nvPr/>
          </p:nvSpPr>
          <p:spPr bwMode="auto">
            <a:xfrm>
              <a:off x="5103" y="1840"/>
              <a:ext cx="3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b="1">
                  <a:solidFill>
                    <a:srgbClr val="00CC66"/>
                  </a:solidFill>
                  <a:ea typeface="宋体" charset="-122"/>
                </a:rPr>
                <a:t>30</a:t>
              </a:r>
            </a:p>
            <a:p>
              <a:r>
                <a:rPr lang="en-US" altLang="zh-CN" sz="1800" b="1">
                  <a:solidFill>
                    <a:srgbClr val="00CC66"/>
                  </a:solidFill>
                  <a:ea typeface="宋体" charset="-122"/>
                </a:rPr>
                <a:t>320</a:t>
              </a:r>
              <a:endParaRPr lang="en-US" altLang="en-US" sz="1800" b="1">
                <a:solidFill>
                  <a:srgbClr val="00CC66"/>
                </a:solidFill>
              </a:endParaRPr>
            </a:p>
          </p:txBody>
        </p:sp>
        <p:sp>
          <p:nvSpPr>
            <p:cNvPr id="117767" name="Text Box 53"/>
            <p:cNvSpPr txBox="1">
              <a:spLocks noChangeArrowheads="1"/>
            </p:cNvSpPr>
            <p:nvPr/>
          </p:nvSpPr>
          <p:spPr bwMode="auto">
            <a:xfrm>
              <a:off x="4501" y="907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210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20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7768" name="Text Box 54"/>
            <p:cNvSpPr txBox="1">
              <a:spLocks noChangeArrowheads="1"/>
            </p:cNvSpPr>
            <p:nvPr/>
          </p:nvSpPr>
          <p:spPr bwMode="auto">
            <a:xfrm>
              <a:off x="3020" y="1852"/>
              <a:ext cx="3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130</a:t>
              </a:r>
            </a:p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10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9BFD1DA1-9669-214F-A18C-68A40E0ED239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Basic routing computation protocols</a:t>
            </a:r>
            <a:endParaRPr lang="en-US" altLang="en-US" sz="1600" dirty="0">
              <a:ea typeface=""/>
            </a:endParaRP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600" dirty="0">
                <a:ea typeface=""/>
              </a:rPr>
              <a:t>Global Internet routing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600" dirty="0">
                <a:ea typeface=""/>
              </a:rPr>
              <a:t>Basic architecture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BGP (Border Gateway Protocol): The de facto Inter-domain routing standard 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600" dirty="0">
                <a:ea typeface=""/>
              </a:rPr>
              <a:t>Basic operations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600" dirty="0">
                <a:ea typeface=""/>
              </a:rPr>
              <a:t>BGP as a policy routing framework (control 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routes)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Policy/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routing analysis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Global preference aggregation and Arrow’s Theorem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Local preference aggregation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b="1" i="1" dirty="0">
                <a:solidFill>
                  <a:srgbClr val="C00000"/>
                </a:solidFill>
                <a:ea typeface=""/>
              </a:rPr>
              <a:t>Economics and </a:t>
            </a:r>
            <a:r>
              <a:rPr lang="en-US" altLang="en-US" sz="1600" b="1" i="1" dirty="0" err="1">
                <a:solidFill>
                  <a:srgbClr val="C00000"/>
                </a:solidFill>
                <a:ea typeface=""/>
              </a:rPr>
              <a:t>interdomain</a:t>
            </a:r>
            <a:r>
              <a:rPr lang="en-US" altLang="en-US" sz="1600" b="1" i="1" dirty="0">
                <a:solidFill>
                  <a:srgbClr val="C00000"/>
                </a:solidFill>
                <a:ea typeface=""/>
              </a:rPr>
              <a:t> routing patterns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600" i="1" dirty="0">
              <a:solidFill>
                <a:srgbClr val="C00000"/>
              </a:solidFill>
              <a:ea typeface=""/>
            </a:endParaRP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600" i="1" dirty="0">
              <a:solidFill>
                <a:srgbClr val="C00000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57996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018213"/>
            <a:ext cx="15779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330200" y="14288"/>
            <a:ext cx="858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3600" u="sng">
                <a:solidFill>
                  <a:srgbClr val="3333CC"/>
                </a:solidFill>
                <a:ea typeface="宋体" charset="-122"/>
              </a:rPr>
              <a:t>Internet Economy: Two Types of Business Relationship</a:t>
            </a:r>
          </a:p>
        </p:txBody>
      </p:sp>
      <p:sp>
        <p:nvSpPr>
          <p:cNvPr id="121859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1598613"/>
            <a:ext cx="3949700" cy="28971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i="1" dirty="0">
                <a:solidFill>
                  <a:schemeClr val="accent2"/>
                </a:solidFill>
                <a:ea typeface="宋体" charset="-122"/>
              </a:rPr>
              <a:t>Customer provider relationship</a:t>
            </a:r>
            <a:endParaRPr lang="en-US" altLang="zh-CN" sz="2400" dirty="0">
              <a:solidFill>
                <a:schemeClr val="accent2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a provider is an AS that connects the customer to the rest of the Internet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customer pays the provider for the transit service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e.g., XMU is a customer of CERNET and China</a:t>
            </a:r>
            <a:r>
              <a:rPr lang="zh-CN" altLang="en-US" sz="1800" dirty="0">
                <a:ea typeface="宋体" charset="-122"/>
              </a:rPr>
              <a:t> </a:t>
            </a:r>
            <a:r>
              <a:rPr lang="en-US" altLang="zh-CN" sz="1800" dirty="0">
                <a:ea typeface="宋体" charset="-122"/>
              </a:rPr>
              <a:t>Telecom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403480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4635500" y="1600200"/>
            <a:ext cx="3949700" cy="2824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i="1" dirty="0">
                <a:solidFill>
                  <a:schemeClr val="accent2"/>
                </a:solidFill>
                <a:ea typeface="宋体" charset="-122"/>
              </a:rPr>
              <a:t>Peer-to-peer relationship</a:t>
            </a:r>
            <a:endParaRPr lang="en-US" altLang="zh-CN" sz="2400" dirty="0">
              <a:solidFill>
                <a:schemeClr val="accent2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mutually agree to exchange traffic between their respective </a:t>
            </a:r>
            <a:r>
              <a:rPr lang="en-US" altLang="zh-CN" sz="1800" b="1" u="sng" dirty="0">
                <a:solidFill>
                  <a:srgbClr val="FF0000"/>
                </a:solidFill>
                <a:ea typeface="宋体" charset="-122"/>
              </a:rPr>
              <a:t>customers </a:t>
            </a:r>
            <a:r>
              <a:rPr lang="en-US" altLang="zh-CN" sz="1800" dirty="0">
                <a:ea typeface="宋体" charset="-122"/>
              </a:rPr>
              <a:t>only</a:t>
            </a:r>
            <a:endParaRPr lang="en-US" altLang="zh-CN" sz="1800" b="1" u="sng" dirty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1800" dirty="0">
                <a:ea typeface="宋体" charset="-122"/>
              </a:rPr>
              <a:t>there is no payment between peers</a:t>
            </a:r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121861" name="Line 30"/>
          <p:cNvSpPr>
            <a:spLocks noChangeShapeType="1"/>
          </p:cNvSpPr>
          <p:nvPr/>
        </p:nvSpPr>
        <p:spPr bwMode="auto">
          <a:xfrm>
            <a:off x="1690688" y="5267325"/>
            <a:ext cx="465137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862" name="Text Box 31"/>
          <p:cNvSpPr txBox="1">
            <a:spLocks noChangeArrowheads="1"/>
          </p:cNvSpPr>
          <p:nvPr/>
        </p:nvSpPr>
        <p:spPr bwMode="auto">
          <a:xfrm>
            <a:off x="3030538" y="528637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provider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1863" name="Rectangle 32"/>
          <p:cNvSpPr>
            <a:spLocks noChangeArrowheads="1"/>
          </p:cNvSpPr>
          <p:nvPr/>
        </p:nvSpPr>
        <p:spPr bwMode="auto">
          <a:xfrm>
            <a:off x="2916238" y="5849938"/>
            <a:ext cx="1173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customer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719638" y="4545013"/>
            <a:ext cx="4202112" cy="2084387"/>
            <a:chOff x="2973" y="2863"/>
            <a:chExt cx="2647" cy="1313"/>
          </a:xfrm>
        </p:grpSpPr>
        <p:pic>
          <p:nvPicPr>
            <p:cNvPr id="121877" name="Picture 3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" y="2958"/>
              <a:ext cx="72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78" name="Picture 3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987"/>
              <a:ext cx="739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79" name="Picture 3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" y="3507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0" name="Picture 4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" y="3490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1" name="Picture 4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" y="3903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2" name="Picture 4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3407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83" name="Picture 4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" y="3775"/>
              <a:ext cx="654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84" name="Line 44"/>
            <p:cNvSpPr>
              <a:spLocks noChangeShapeType="1"/>
            </p:cNvSpPr>
            <p:nvPr/>
          </p:nvSpPr>
          <p:spPr bwMode="auto">
            <a:xfrm flipH="1">
              <a:off x="3381" y="3239"/>
              <a:ext cx="247" cy="2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5" name="Line 45"/>
            <p:cNvSpPr>
              <a:spLocks noChangeShapeType="1"/>
            </p:cNvSpPr>
            <p:nvPr/>
          </p:nvSpPr>
          <p:spPr bwMode="auto">
            <a:xfrm>
              <a:off x="3939" y="3257"/>
              <a:ext cx="201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6" name="Line 46"/>
            <p:cNvSpPr>
              <a:spLocks noChangeShapeType="1"/>
            </p:cNvSpPr>
            <p:nvPr/>
          </p:nvSpPr>
          <p:spPr bwMode="auto">
            <a:xfrm>
              <a:off x="3317" y="3769"/>
              <a:ext cx="0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7" name="Line 47"/>
            <p:cNvSpPr>
              <a:spLocks noChangeShapeType="1"/>
            </p:cNvSpPr>
            <p:nvPr/>
          </p:nvSpPr>
          <p:spPr bwMode="auto">
            <a:xfrm flipH="1">
              <a:off x="3445" y="3742"/>
              <a:ext cx="62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8" name="Line 48"/>
            <p:cNvSpPr>
              <a:spLocks noChangeShapeType="1"/>
            </p:cNvSpPr>
            <p:nvPr/>
          </p:nvSpPr>
          <p:spPr bwMode="auto">
            <a:xfrm>
              <a:off x="5036" y="3211"/>
              <a:ext cx="256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89" name="Line 49"/>
            <p:cNvSpPr>
              <a:spLocks noChangeShapeType="1"/>
            </p:cNvSpPr>
            <p:nvPr/>
          </p:nvSpPr>
          <p:spPr bwMode="auto">
            <a:xfrm flipH="1">
              <a:off x="5100" y="3641"/>
              <a:ext cx="10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90" name="Line 50"/>
            <p:cNvSpPr>
              <a:spLocks noChangeShapeType="1"/>
            </p:cNvSpPr>
            <p:nvPr/>
          </p:nvSpPr>
          <p:spPr bwMode="auto">
            <a:xfrm>
              <a:off x="4807" y="3239"/>
              <a:ext cx="138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91" name="Line 51"/>
            <p:cNvSpPr>
              <a:spLocks noChangeShapeType="1"/>
            </p:cNvSpPr>
            <p:nvPr/>
          </p:nvSpPr>
          <p:spPr bwMode="auto">
            <a:xfrm>
              <a:off x="4049" y="3102"/>
              <a:ext cx="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1892" name="Text Box 52"/>
            <p:cNvSpPr txBox="1">
              <a:spLocks noChangeArrowheads="1"/>
            </p:cNvSpPr>
            <p:nvPr/>
          </p:nvSpPr>
          <p:spPr bwMode="auto">
            <a:xfrm>
              <a:off x="3936" y="2863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1893" name="Text Box 53"/>
            <p:cNvSpPr txBox="1">
              <a:spLocks noChangeArrowheads="1"/>
            </p:cNvSpPr>
            <p:nvPr/>
          </p:nvSpPr>
          <p:spPr bwMode="auto">
            <a:xfrm>
              <a:off x="4280" y="2867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281613" y="4695825"/>
            <a:ext cx="2997200" cy="1676400"/>
            <a:chOff x="3327" y="2958"/>
            <a:chExt cx="1888" cy="1056"/>
          </a:xfrm>
        </p:grpSpPr>
        <p:sp>
          <p:nvSpPr>
            <p:cNvPr id="121874" name="Freeform 55"/>
            <p:cNvSpPr>
              <a:spLocks/>
            </p:cNvSpPr>
            <p:nvPr/>
          </p:nvSpPr>
          <p:spPr bwMode="auto">
            <a:xfrm>
              <a:off x="3327" y="2958"/>
              <a:ext cx="1709" cy="1056"/>
            </a:xfrm>
            <a:custGeom>
              <a:avLst/>
              <a:gdLst>
                <a:gd name="T0" fmla="*/ 1592 w 1709"/>
                <a:gd name="T1" fmla="*/ 928 h 1056"/>
                <a:gd name="T2" fmla="*/ 1491 w 1709"/>
                <a:gd name="T3" fmla="*/ 123 h 1056"/>
                <a:gd name="T4" fmla="*/ 284 w 1709"/>
                <a:gd name="T5" fmla="*/ 187 h 1056"/>
                <a:gd name="T6" fmla="*/ 47 w 1709"/>
                <a:gd name="T7" fmla="*/ 535 h 1056"/>
                <a:gd name="T8" fmla="*/ 1 w 1709"/>
                <a:gd name="T9" fmla="*/ 1056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9"/>
                <a:gd name="T16" fmla="*/ 0 h 1056"/>
                <a:gd name="T17" fmla="*/ 1709 w 1709"/>
                <a:gd name="T18" fmla="*/ 1056 h 10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9" h="1056">
                  <a:moveTo>
                    <a:pt x="1592" y="928"/>
                  </a:moveTo>
                  <a:cubicBezTo>
                    <a:pt x="1577" y="794"/>
                    <a:pt x="1709" y="246"/>
                    <a:pt x="1491" y="123"/>
                  </a:cubicBezTo>
                  <a:cubicBezTo>
                    <a:pt x="1273" y="0"/>
                    <a:pt x="524" y="118"/>
                    <a:pt x="284" y="187"/>
                  </a:cubicBezTo>
                  <a:cubicBezTo>
                    <a:pt x="44" y="256"/>
                    <a:pt x="94" y="390"/>
                    <a:pt x="47" y="535"/>
                  </a:cubicBezTo>
                  <a:cubicBezTo>
                    <a:pt x="0" y="680"/>
                    <a:pt x="11" y="948"/>
                    <a:pt x="1" y="1056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Freeform 56"/>
            <p:cNvSpPr>
              <a:spLocks/>
            </p:cNvSpPr>
            <p:nvPr/>
          </p:nvSpPr>
          <p:spPr bwMode="auto">
            <a:xfrm>
              <a:off x="3831" y="3090"/>
              <a:ext cx="182" cy="576"/>
            </a:xfrm>
            <a:custGeom>
              <a:avLst/>
              <a:gdLst>
                <a:gd name="T0" fmla="*/ 0 w 182"/>
                <a:gd name="T1" fmla="*/ 0 h 576"/>
                <a:gd name="T2" fmla="*/ 128 w 182"/>
                <a:gd name="T3" fmla="*/ 375 h 576"/>
                <a:gd name="T4" fmla="*/ 182 w 182"/>
                <a:gd name="T5" fmla="*/ 576 h 576"/>
                <a:gd name="T6" fmla="*/ 0 60000 65536"/>
                <a:gd name="T7" fmla="*/ 0 60000 65536"/>
                <a:gd name="T8" fmla="*/ 0 60000 65536"/>
                <a:gd name="T9" fmla="*/ 0 w 182"/>
                <a:gd name="T10" fmla="*/ 0 h 576"/>
                <a:gd name="T11" fmla="*/ 182 w 182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" h="576">
                  <a:moveTo>
                    <a:pt x="0" y="0"/>
                  </a:moveTo>
                  <a:cubicBezTo>
                    <a:pt x="21" y="61"/>
                    <a:pt x="98" y="279"/>
                    <a:pt x="128" y="375"/>
                  </a:cubicBezTo>
                  <a:cubicBezTo>
                    <a:pt x="158" y="471"/>
                    <a:pt x="171" y="534"/>
                    <a:pt x="182" y="576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Freeform 57"/>
            <p:cNvSpPr>
              <a:spLocks/>
            </p:cNvSpPr>
            <p:nvPr/>
          </p:nvSpPr>
          <p:spPr bwMode="auto">
            <a:xfrm>
              <a:off x="4859" y="3095"/>
              <a:ext cx="356" cy="475"/>
            </a:xfrm>
            <a:custGeom>
              <a:avLst/>
              <a:gdLst>
                <a:gd name="T0" fmla="*/ 0 w 356"/>
                <a:gd name="T1" fmla="*/ 0 h 475"/>
                <a:gd name="T2" fmla="*/ 298 w 356"/>
                <a:gd name="T3" fmla="*/ 288 h 475"/>
                <a:gd name="T4" fmla="*/ 346 w 356"/>
                <a:gd name="T5" fmla="*/ 475 h 475"/>
                <a:gd name="T6" fmla="*/ 0 60000 65536"/>
                <a:gd name="T7" fmla="*/ 0 60000 65536"/>
                <a:gd name="T8" fmla="*/ 0 60000 65536"/>
                <a:gd name="T9" fmla="*/ 0 w 356"/>
                <a:gd name="T10" fmla="*/ 0 h 475"/>
                <a:gd name="T11" fmla="*/ 356 w 356"/>
                <a:gd name="T12" fmla="*/ 475 h 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6" h="475">
                  <a:moveTo>
                    <a:pt x="0" y="0"/>
                  </a:moveTo>
                  <a:cubicBezTo>
                    <a:pt x="50" y="48"/>
                    <a:pt x="240" y="209"/>
                    <a:pt x="298" y="288"/>
                  </a:cubicBezTo>
                  <a:cubicBezTo>
                    <a:pt x="356" y="367"/>
                    <a:pt x="336" y="436"/>
                    <a:pt x="346" y="475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6" name="Line 60"/>
          <p:cNvSpPr>
            <a:spLocks noChangeShapeType="1"/>
          </p:cNvSpPr>
          <p:nvPr/>
        </p:nvSpPr>
        <p:spPr bwMode="auto">
          <a:xfrm flipH="1">
            <a:off x="2592388" y="5238750"/>
            <a:ext cx="346075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21867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699000"/>
            <a:ext cx="1577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8" name="Picture 5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670425"/>
            <a:ext cx="15779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9" name="Freeform 33"/>
          <p:cNvSpPr>
            <a:spLocks/>
          </p:cNvSpPr>
          <p:nvPr/>
        </p:nvSpPr>
        <p:spPr bwMode="auto">
          <a:xfrm>
            <a:off x="771525" y="4397375"/>
            <a:ext cx="1174750" cy="1900238"/>
          </a:xfrm>
          <a:custGeom>
            <a:avLst/>
            <a:gdLst>
              <a:gd name="T0" fmla="*/ 0 w 740"/>
              <a:gd name="T1" fmla="*/ 0 h 1197"/>
              <a:gd name="T2" fmla="*/ 2147483647 w 740"/>
              <a:gd name="T3" fmla="*/ 2147483647 h 1197"/>
              <a:gd name="T4" fmla="*/ 2147483647 w 740"/>
              <a:gd name="T5" fmla="*/ 2147483647 h 1197"/>
              <a:gd name="T6" fmla="*/ 2147483647 w 740"/>
              <a:gd name="T7" fmla="*/ 2147483647 h 1197"/>
              <a:gd name="T8" fmla="*/ 2147483647 w 740"/>
              <a:gd name="T9" fmla="*/ 2147483647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0"/>
              <a:gd name="T16" fmla="*/ 0 h 1197"/>
              <a:gd name="T17" fmla="*/ 740 w 74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0" h="1197">
                <a:moveTo>
                  <a:pt x="0" y="0"/>
                </a:moveTo>
                <a:cubicBezTo>
                  <a:pt x="56" y="50"/>
                  <a:pt x="239" y="198"/>
                  <a:pt x="334" y="300"/>
                </a:cubicBezTo>
                <a:cubicBezTo>
                  <a:pt x="429" y="402"/>
                  <a:pt x="517" y="521"/>
                  <a:pt x="570" y="612"/>
                </a:cubicBezTo>
                <a:cubicBezTo>
                  <a:pt x="623" y="703"/>
                  <a:pt x="627" y="751"/>
                  <a:pt x="655" y="848"/>
                </a:cubicBezTo>
                <a:cubicBezTo>
                  <a:pt x="683" y="945"/>
                  <a:pt x="722" y="1125"/>
                  <a:pt x="740" y="119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0" name="Freeform 35"/>
          <p:cNvSpPr>
            <a:spLocks/>
          </p:cNvSpPr>
          <p:nvPr/>
        </p:nvSpPr>
        <p:spPr bwMode="auto">
          <a:xfrm>
            <a:off x="2727325" y="4346575"/>
            <a:ext cx="974725" cy="1889125"/>
          </a:xfrm>
          <a:custGeom>
            <a:avLst/>
            <a:gdLst>
              <a:gd name="T0" fmla="*/ 0 w 614"/>
              <a:gd name="T1" fmla="*/ 2147483647 h 1190"/>
              <a:gd name="T2" fmla="*/ 2147483647 w 614"/>
              <a:gd name="T3" fmla="*/ 2147483647 h 1190"/>
              <a:gd name="T4" fmla="*/ 2147483647 w 614"/>
              <a:gd name="T5" fmla="*/ 2147483647 h 1190"/>
              <a:gd name="T6" fmla="*/ 2147483647 w 614"/>
              <a:gd name="T7" fmla="*/ 0 h 1190"/>
              <a:gd name="T8" fmla="*/ 0 60000 65536"/>
              <a:gd name="T9" fmla="*/ 0 60000 65536"/>
              <a:gd name="T10" fmla="*/ 0 60000 65536"/>
              <a:gd name="T11" fmla="*/ 0 60000 65536"/>
              <a:gd name="T12" fmla="*/ 0 w 614"/>
              <a:gd name="T13" fmla="*/ 0 h 1190"/>
              <a:gd name="T14" fmla="*/ 614 w 614"/>
              <a:gd name="T15" fmla="*/ 1190 h 11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4" h="1190">
                <a:moveTo>
                  <a:pt x="0" y="1190"/>
                </a:moveTo>
                <a:cubicBezTo>
                  <a:pt x="19" y="1127"/>
                  <a:pt x="71" y="938"/>
                  <a:pt x="113" y="822"/>
                </a:cubicBezTo>
                <a:cubicBezTo>
                  <a:pt x="155" y="706"/>
                  <a:pt x="171" y="628"/>
                  <a:pt x="255" y="491"/>
                </a:cubicBezTo>
                <a:cubicBezTo>
                  <a:pt x="339" y="354"/>
                  <a:pt x="539" y="102"/>
                  <a:pt x="614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1" name="Text Box 61"/>
          <p:cNvSpPr txBox="1">
            <a:spLocks noChangeArrowheads="1"/>
          </p:cNvSpPr>
          <p:nvPr/>
        </p:nvSpPr>
        <p:spPr bwMode="auto">
          <a:xfrm>
            <a:off x="409575" y="53038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provider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1872" name="Line 62"/>
          <p:cNvSpPr>
            <a:spLocks noChangeShapeType="1"/>
          </p:cNvSpPr>
          <p:nvPr/>
        </p:nvSpPr>
        <p:spPr bwMode="auto">
          <a:xfrm>
            <a:off x="269875" y="6205538"/>
            <a:ext cx="104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1873" name="Text Box 63"/>
          <p:cNvSpPr txBox="1">
            <a:spLocks noChangeArrowheads="1"/>
          </p:cNvSpPr>
          <p:nvPr/>
        </p:nvSpPr>
        <p:spPr bwMode="auto">
          <a:xfrm>
            <a:off x="163513" y="6200775"/>
            <a:ext cx="137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provider to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customer</a:t>
            </a:r>
          </a:p>
        </p:txBody>
      </p: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198A2138-E7F1-3B48-89BE-987010C75D16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403480" grpId="0" build="p"/>
      <p:bldP spid="121861" grpId="0" animBg="1"/>
      <p:bldP spid="121862" grpId="0"/>
      <p:bldP spid="121863" grpId="0"/>
      <p:bldP spid="121866" grpId="0" animBg="1"/>
      <p:bldP spid="121869" grpId="0" animBg="1"/>
      <p:bldP spid="121870" grpId="0" animBg="1"/>
      <p:bldP spid="121871" grpId="0"/>
      <p:bldP spid="121872" grpId="0" animBg="1"/>
      <p:bldP spid="1218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29476" y="63738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fld id="{41758A03-8671-6444-B1C0-E7824262563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 algn="r"/>
              <a:t>3</a:t>
            </a:fld>
            <a:endParaRPr lang="en-US" alt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4000" u="sng" dirty="0">
                <a:solidFill>
                  <a:srgbClr val="3333CC"/>
                </a:solidFill>
                <a:ea typeface=""/>
              </a:rPr>
              <a:t>Recap: Routing Context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85775" y="3076575"/>
            <a:ext cx="42751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Often depends on a graph abstraction: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graph nodes are routers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graph edges are physical links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links have properties: delay, capacity, $ cost, </a:t>
            </a:r>
            <a:r>
              <a:rPr lang="en-US" altLang="en-US" sz="2000" dirty="0">
                <a:solidFill>
                  <a:srgbClr val="C00000"/>
                </a:solidFill>
                <a:ea typeface=""/>
              </a:rPr>
              <a:t>policy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58800" y="1789113"/>
            <a:ext cx="4100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ea typeface=""/>
              </a:rPr>
              <a:t>Goal:</a:t>
            </a:r>
            <a:r>
              <a:rPr lang="en-US" altLang="en-US" sz="2000" dirty="0">
                <a:solidFill>
                  <a:srgbClr val="000000"/>
                </a:solidFill>
                <a:ea typeface=""/>
              </a:rPr>
              <a:t> determine “good” paths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ea typeface=""/>
              </a:rPr>
              <a:t>(sequences of routers) thru 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ea typeface=""/>
              </a:rPr>
              <a:t>networks from source to </a:t>
            </a:r>
            <a:r>
              <a:rPr lang="en-US" altLang="en-US" sz="2000" dirty="0" err="1">
                <a:solidFill>
                  <a:srgbClr val="000000"/>
                </a:solidFill>
                <a:ea typeface=""/>
              </a:rPr>
              <a:t>dest</a:t>
            </a:r>
            <a:r>
              <a:rPr lang="en-US" altLang="en-US" sz="2000" dirty="0">
                <a:solidFill>
                  <a:srgbClr val="000000"/>
                </a:solidFill>
                <a:ea typeface=""/>
              </a:rPr>
              <a:t>.</a:t>
            </a:r>
            <a:endParaRPr lang="en-US" altLang="en-US" dirty="0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71500" y="1571625"/>
            <a:ext cx="4100513" cy="1257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FF0000"/>
              </a:solidFill>
              <a:latin typeface="Times New Roman" charset="0"/>
              <a:ea typeface=""/>
            </a:endParaRPr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695325" y="1331913"/>
            <a:ext cx="2352675" cy="457200"/>
            <a:chOff x="186" y="3065"/>
            <a:chExt cx="1482" cy="288"/>
          </a:xfrm>
        </p:grpSpPr>
        <p:sp>
          <p:nvSpPr>
            <p:cNvPr id="29775" name="Rectangle 7"/>
            <p:cNvSpPr>
              <a:spLocks noChangeArrowheads="1"/>
            </p:cNvSpPr>
            <p:nvPr/>
          </p:nvSpPr>
          <p:spPr bwMode="auto">
            <a:xfrm>
              <a:off x="186" y="3102"/>
              <a:ext cx="1482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76" name="Text Box 8"/>
            <p:cNvSpPr txBox="1">
              <a:spLocks noChangeArrowheads="1"/>
            </p:cNvSpPr>
            <p:nvPr/>
          </p:nvSpPr>
          <p:spPr bwMode="auto">
            <a:xfrm>
              <a:off x="549" y="3065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FF0000"/>
                  </a:solidFill>
                  <a:ea typeface=""/>
                </a:rPr>
                <a:t>Routing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29704" name="Group 9"/>
          <p:cNvGrpSpPr>
            <a:grpSpLocks/>
          </p:cNvGrpSpPr>
          <p:nvPr/>
        </p:nvGrpSpPr>
        <p:grpSpPr bwMode="auto">
          <a:xfrm>
            <a:off x="5053013" y="3895725"/>
            <a:ext cx="3571875" cy="2236788"/>
            <a:chOff x="3162" y="1071"/>
            <a:chExt cx="2250" cy="1409"/>
          </a:xfrm>
        </p:grpSpPr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695719129 h 174"/>
                <a:gd name="T2" fmla="*/ 1591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3" name="Freeform 47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4" name="Freeform 48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29747" name="Group 51"/>
            <p:cNvGrpSpPr>
              <a:grpSpLocks/>
            </p:cNvGrpSpPr>
            <p:nvPr/>
          </p:nvGrpSpPr>
          <p:grpSpPr bwMode="auto">
            <a:xfrm>
              <a:off x="3273" y="1748"/>
              <a:ext cx="233" cy="250"/>
              <a:chOff x="2940" y="2429"/>
              <a:chExt cx="236" cy="250"/>
            </a:xfrm>
          </p:grpSpPr>
          <p:sp>
            <p:nvSpPr>
              <p:cNvPr id="2977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4" name="Text Box 53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48" name="Group 54"/>
            <p:cNvGrpSpPr>
              <a:grpSpLocks/>
            </p:cNvGrpSpPr>
            <p:nvPr/>
          </p:nvGrpSpPr>
          <p:grpSpPr bwMode="auto">
            <a:xfrm>
              <a:off x="4451" y="2132"/>
              <a:ext cx="216" cy="250"/>
              <a:chOff x="2948" y="2429"/>
              <a:chExt cx="219" cy="250"/>
            </a:xfrm>
          </p:grpSpPr>
          <p:sp>
            <p:nvSpPr>
              <p:cNvPr id="2977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2" name="Text Box 56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49" name="Group 57"/>
            <p:cNvGrpSpPr>
              <a:grpSpLocks/>
            </p:cNvGrpSpPr>
            <p:nvPr/>
          </p:nvGrpSpPr>
          <p:grpSpPr bwMode="auto">
            <a:xfrm>
              <a:off x="3763" y="2129"/>
              <a:ext cx="231" cy="250"/>
              <a:chOff x="2941" y="2429"/>
              <a:chExt cx="234" cy="250"/>
            </a:xfrm>
          </p:grpSpPr>
          <p:sp>
            <p:nvSpPr>
              <p:cNvPr id="2976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0" name="Text Box 59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D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0" name="Group 60"/>
            <p:cNvGrpSpPr>
              <a:grpSpLocks/>
            </p:cNvGrpSpPr>
            <p:nvPr/>
          </p:nvGrpSpPr>
          <p:grpSpPr bwMode="auto">
            <a:xfrm>
              <a:off x="4447" y="1442"/>
              <a:ext cx="212" cy="250"/>
              <a:chOff x="2950" y="2429"/>
              <a:chExt cx="215" cy="250"/>
            </a:xfrm>
          </p:grpSpPr>
          <p:sp>
            <p:nvSpPr>
              <p:cNvPr id="2976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8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1" name="Group 63"/>
            <p:cNvGrpSpPr>
              <a:grpSpLocks/>
            </p:cNvGrpSpPr>
            <p:nvPr/>
          </p:nvGrpSpPr>
          <p:grpSpPr bwMode="auto">
            <a:xfrm>
              <a:off x="3761" y="1442"/>
              <a:ext cx="217" cy="250"/>
              <a:chOff x="2948" y="2429"/>
              <a:chExt cx="220" cy="250"/>
            </a:xfrm>
          </p:grpSpPr>
          <p:sp>
            <p:nvSpPr>
              <p:cNvPr id="29765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6" name="Text Box 65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2" name="Group 66"/>
            <p:cNvGrpSpPr>
              <a:grpSpLocks/>
            </p:cNvGrpSpPr>
            <p:nvPr/>
          </p:nvGrpSpPr>
          <p:grpSpPr bwMode="auto">
            <a:xfrm>
              <a:off x="5025" y="1790"/>
              <a:ext cx="213" cy="250"/>
              <a:chOff x="2949" y="2429"/>
              <a:chExt cx="216" cy="250"/>
            </a:xfrm>
          </p:grpSpPr>
          <p:sp>
            <p:nvSpPr>
              <p:cNvPr id="29763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4" name="Text Box 68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F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29753" name="Text Box 69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4" name="Text Box 70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5" name="Text Box 71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6" name="Text Box 72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7" name="Text Box 73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8" name="Text Box 74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9" name="Text Box 75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0" name="Text Box 76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1" name="Text Box 77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2" name="Text Box 78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pic>
        <p:nvPicPr>
          <p:cNvPr id="2970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484313"/>
            <a:ext cx="35877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98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8024813" cy="1143000"/>
          </a:xfrm>
        </p:spPr>
        <p:txBody>
          <a:bodyPr/>
          <a:lstStyle/>
          <a:p>
            <a:r>
              <a:rPr lang="en-US" altLang="zh-CN" sz="3200" dirty="0">
                <a:ea typeface="宋体" charset="-122"/>
              </a:rPr>
              <a:t>Route Selection Policies and Economics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Route selection (ranking) policy: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the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typical route selection policy</a:t>
            </a:r>
            <a:r>
              <a:rPr lang="en-US" altLang="zh-CN" dirty="0">
                <a:ea typeface="宋体" charset="-122"/>
              </a:rPr>
              <a:t> is to prefer customers over peers/providers to reach a destination, i.e., </a:t>
            </a:r>
            <a:r>
              <a:rPr lang="en-US" altLang="zh-CN" u="sng" dirty="0">
                <a:ea typeface="宋体" charset="-122"/>
              </a:rPr>
              <a:t>C</a:t>
            </a:r>
            <a:r>
              <a:rPr lang="en-US" altLang="zh-CN" dirty="0">
                <a:ea typeface="宋体" charset="-122"/>
              </a:rPr>
              <a:t>ustomer &gt; </a:t>
            </a:r>
            <a:r>
              <a:rPr lang="en-US" altLang="zh-CN" dirty="0" err="1">
                <a:ea typeface="宋体" charset="-122"/>
              </a:rPr>
              <a:t>p</a:t>
            </a:r>
            <a:r>
              <a:rPr lang="en-US" altLang="zh-CN" u="sng" dirty="0" err="1">
                <a:ea typeface="宋体" charset="-122"/>
              </a:rPr>
              <a:t>E</a:t>
            </a:r>
            <a:r>
              <a:rPr lang="en-US" altLang="zh-CN" dirty="0" err="1">
                <a:ea typeface="宋体" charset="-122"/>
              </a:rPr>
              <a:t>er</a:t>
            </a:r>
            <a:r>
              <a:rPr lang="en-US" altLang="zh-CN" dirty="0">
                <a:ea typeface="宋体" charset="-122"/>
              </a:rPr>
              <a:t>/</a:t>
            </a:r>
            <a:r>
              <a:rPr lang="en-US" altLang="zh-CN" u="sng" dirty="0">
                <a:ea typeface="宋体" charset="-122"/>
              </a:rPr>
              <a:t>P</a:t>
            </a:r>
            <a:r>
              <a:rPr lang="en-US" altLang="zh-CN" dirty="0">
                <a:ea typeface="宋体" charset="-122"/>
              </a:rPr>
              <a:t>rovider</a:t>
            </a:r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3756025" y="3429000"/>
            <a:ext cx="2219325" cy="2292350"/>
            <a:chOff x="2330" y="715"/>
            <a:chExt cx="1398" cy="1444"/>
          </a:xfrm>
        </p:grpSpPr>
        <p:sp>
          <p:nvSpPr>
            <p:cNvPr id="123911" name="Line 4"/>
            <p:cNvSpPr>
              <a:spLocks noChangeShapeType="1"/>
            </p:cNvSpPr>
            <p:nvPr/>
          </p:nvSpPr>
          <p:spPr bwMode="auto">
            <a:xfrm flipV="1">
              <a:off x="2410" y="949"/>
              <a:ext cx="714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2" name="Line 5"/>
            <p:cNvSpPr>
              <a:spLocks noChangeShapeType="1"/>
            </p:cNvSpPr>
            <p:nvPr/>
          </p:nvSpPr>
          <p:spPr bwMode="auto">
            <a:xfrm>
              <a:off x="2384" y="1342"/>
              <a:ext cx="674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3" name="Line 6"/>
            <p:cNvSpPr>
              <a:spLocks noChangeShapeType="1"/>
            </p:cNvSpPr>
            <p:nvPr/>
          </p:nvSpPr>
          <p:spPr bwMode="auto">
            <a:xfrm>
              <a:off x="2384" y="1342"/>
              <a:ext cx="589" cy="7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4" name="Text Box 8"/>
            <p:cNvSpPr txBox="1">
              <a:spLocks noChangeArrowheads="1"/>
            </p:cNvSpPr>
            <p:nvPr/>
          </p:nvSpPr>
          <p:spPr bwMode="auto">
            <a:xfrm>
              <a:off x="2934" y="715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provider</a:t>
              </a:r>
            </a:p>
          </p:txBody>
        </p:sp>
        <p:sp>
          <p:nvSpPr>
            <p:cNvPr id="123915" name="Text Box 9"/>
            <p:cNvSpPr txBox="1">
              <a:spLocks noChangeArrowheads="1"/>
            </p:cNvSpPr>
            <p:nvPr/>
          </p:nvSpPr>
          <p:spPr bwMode="auto">
            <a:xfrm>
              <a:off x="2989" y="1368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customer</a:t>
              </a:r>
            </a:p>
          </p:txBody>
        </p:sp>
        <p:sp>
          <p:nvSpPr>
            <p:cNvPr id="123916" name="Text Box 10"/>
            <p:cNvSpPr txBox="1">
              <a:spLocks noChangeArrowheads="1"/>
            </p:cNvSpPr>
            <p:nvPr/>
          </p:nvSpPr>
          <p:spPr bwMode="auto">
            <a:xfrm>
              <a:off x="3063" y="1928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</a:p>
          </p:txBody>
        </p:sp>
        <p:sp>
          <p:nvSpPr>
            <p:cNvPr id="123917" name="Oval 11"/>
            <p:cNvSpPr>
              <a:spLocks noChangeArrowheads="1"/>
            </p:cNvSpPr>
            <p:nvPr/>
          </p:nvSpPr>
          <p:spPr bwMode="auto">
            <a:xfrm>
              <a:off x="2330" y="1276"/>
              <a:ext cx="151" cy="15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23908" name="Freeform 14"/>
          <p:cNvSpPr>
            <a:spLocks/>
          </p:cNvSpPr>
          <p:nvPr/>
        </p:nvSpPr>
        <p:spPr bwMode="auto">
          <a:xfrm>
            <a:off x="3867150" y="4416425"/>
            <a:ext cx="1000125" cy="171450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9" name="Freeform 15"/>
          <p:cNvSpPr>
            <a:spLocks/>
          </p:cNvSpPr>
          <p:nvPr/>
        </p:nvSpPr>
        <p:spPr bwMode="auto">
          <a:xfrm flipV="1">
            <a:off x="3913188" y="3995738"/>
            <a:ext cx="882650" cy="388937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23910" name="Freeform 16"/>
          <p:cNvSpPr>
            <a:spLocks/>
          </p:cNvSpPr>
          <p:nvPr/>
        </p:nvSpPr>
        <p:spPr bwMode="auto">
          <a:xfrm>
            <a:off x="3794125" y="4495800"/>
            <a:ext cx="644525" cy="744538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D0BE8F18-3478-8743-8B25-3EEB8F6B85A6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14475" y="1135063"/>
            <a:ext cx="4403725" cy="2292350"/>
            <a:chOff x="954" y="715"/>
            <a:chExt cx="2774" cy="1444"/>
          </a:xfrm>
        </p:grpSpPr>
        <p:sp>
          <p:nvSpPr>
            <p:cNvPr id="125988" name="Line 3"/>
            <p:cNvSpPr>
              <a:spLocks noChangeShapeType="1"/>
            </p:cNvSpPr>
            <p:nvPr/>
          </p:nvSpPr>
          <p:spPr bwMode="auto">
            <a:xfrm>
              <a:off x="1330" y="1349"/>
              <a:ext cx="10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" name="Line 4"/>
            <p:cNvSpPr>
              <a:spLocks noChangeShapeType="1"/>
            </p:cNvSpPr>
            <p:nvPr/>
          </p:nvSpPr>
          <p:spPr bwMode="auto">
            <a:xfrm flipV="1">
              <a:off x="2410" y="949"/>
              <a:ext cx="714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Line 5"/>
            <p:cNvSpPr>
              <a:spLocks noChangeShapeType="1"/>
            </p:cNvSpPr>
            <p:nvPr/>
          </p:nvSpPr>
          <p:spPr bwMode="auto">
            <a:xfrm>
              <a:off x="2384" y="1342"/>
              <a:ext cx="674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Line 6"/>
            <p:cNvSpPr>
              <a:spLocks noChangeShapeType="1"/>
            </p:cNvSpPr>
            <p:nvPr/>
          </p:nvSpPr>
          <p:spPr bwMode="auto">
            <a:xfrm>
              <a:off x="2384" y="1342"/>
              <a:ext cx="589" cy="7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Text Box 7"/>
            <p:cNvSpPr txBox="1">
              <a:spLocks noChangeArrowheads="1"/>
            </p:cNvSpPr>
            <p:nvPr/>
          </p:nvSpPr>
          <p:spPr bwMode="auto">
            <a:xfrm>
              <a:off x="954" y="1032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customer</a:t>
              </a:r>
            </a:p>
          </p:txBody>
        </p:sp>
        <p:sp>
          <p:nvSpPr>
            <p:cNvPr id="125993" name="Text Box 8"/>
            <p:cNvSpPr txBox="1">
              <a:spLocks noChangeArrowheads="1"/>
            </p:cNvSpPr>
            <p:nvPr/>
          </p:nvSpPr>
          <p:spPr bwMode="auto">
            <a:xfrm>
              <a:off x="2934" y="715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provider</a:t>
              </a:r>
            </a:p>
          </p:txBody>
        </p:sp>
        <p:sp>
          <p:nvSpPr>
            <p:cNvPr id="125994" name="Text Box 9"/>
            <p:cNvSpPr txBox="1">
              <a:spLocks noChangeArrowheads="1"/>
            </p:cNvSpPr>
            <p:nvPr/>
          </p:nvSpPr>
          <p:spPr bwMode="auto">
            <a:xfrm>
              <a:off x="2989" y="1368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customer</a:t>
              </a:r>
            </a:p>
          </p:txBody>
        </p:sp>
        <p:sp>
          <p:nvSpPr>
            <p:cNvPr id="125995" name="Text Box 10"/>
            <p:cNvSpPr txBox="1">
              <a:spLocks noChangeArrowheads="1"/>
            </p:cNvSpPr>
            <p:nvPr/>
          </p:nvSpPr>
          <p:spPr bwMode="auto">
            <a:xfrm>
              <a:off x="3063" y="1928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</a:p>
          </p:txBody>
        </p:sp>
        <p:sp>
          <p:nvSpPr>
            <p:cNvPr id="125996" name="Oval 11"/>
            <p:cNvSpPr>
              <a:spLocks noChangeArrowheads="1"/>
            </p:cNvSpPr>
            <p:nvPr/>
          </p:nvSpPr>
          <p:spPr bwMode="auto">
            <a:xfrm>
              <a:off x="2330" y="1276"/>
              <a:ext cx="151" cy="15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25954" name="Rectangle 12"/>
          <p:cNvSpPr>
            <a:spLocks noChangeArrowheads="1"/>
          </p:cNvSpPr>
          <p:nvPr/>
        </p:nvSpPr>
        <p:spPr bwMode="auto">
          <a:xfrm>
            <a:off x="409575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3600" u="sng">
                <a:solidFill>
                  <a:srgbClr val="3333CC"/>
                </a:solidFill>
                <a:ea typeface="宋体" charset="-122"/>
              </a:rPr>
              <a:t>Export </a:t>
            </a:r>
            <a:r>
              <a:rPr lang="en-US" altLang="zh-CN" sz="3600" u="sng" dirty="0">
                <a:solidFill>
                  <a:srgbClr val="3333CC"/>
                </a:solidFill>
                <a:ea typeface="宋体" charset="-122"/>
              </a:rPr>
              <a:t>Policies and Economics</a:t>
            </a:r>
          </a:p>
        </p:txBody>
      </p:sp>
      <p:sp>
        <p:nvSpPr>
          <p:cNvPr id="386061" name="Freeform 13"/>
          <p:cNvSpPr>
            <a:spLocks/>
          </p:cNvSpPr>
          <p:nvPr/>
        </p:nvSpPr>
        <p:spPr bwMode="auto">
          <a:xfrm>
            <a:off x="1131888" y="4675188"/>
            <a:ext cx="2182812" cy="254000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2" name="Freeform 14"/>
          <p:cNvSpPr>
            <a:spLocks/>
          </p:cNvSpPr>
          <p:nvPr/>
        </p:nvSpPr>
        <p:spPr bwMode="auto">
          <a:xfrm>
            <a:off x="2476500" y="2020888"/>
            <a:ext cx="2182813" cy="254000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3" name="Freeform 15"/>
          <p:cNvSpPr>
            <a:spLocks/>
          </p:cNvSpPr>
          <p:nvPr/>
        </p:nvSpPr>
        <p:spPr bwMode="auto">
          <a:xfrm flipV="1">
            <a:off x="3856038" y="1701800"/>
            <a:ext cx="882650" cy="388938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4" name="Freeform 16"/>
          <p:cNvSpPr>
            <a:spLocks/>
          </p:cNvSpPr>
          <p:nvPr/>
        </p:nvSpPr>
        <p:spPr bwMode="auto">
          <a:xfrm>
            <a:off x="3736975" y="2201863"/>
            <a:ext cx="644525" cy="744537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065" name="Freeform 17"/>
          <p:cNvSpPr>
            <a:spLocks/>
          </p:cNvSpPr>
          <p:nvPr/>
        </p:nvSpPr>
        <p:spPr bwMode="auto">
          <a:xfrm>
            <a:off x="5538788" y="4779963"/>
            <a:ext cx="2182812" cy="254000"/>
          </a:xfrm>
          <a:custGeom>
            <a:avLst/>
            <a:gdLst>
              <a:gd name="T0" fmla="*/ 0 w 1375"/>
              <a:gd name="T1" fmla="*/ 2147483647 h 160"/>
              <a:gd name="T2" fmla="*/ 2147483647 w 1375"/>
              <a:gd name="T3" fmla="*/ 2147483647 h 160"/>
              <a:gd name="T4" fmla="*/ 2147483647 w 1375"/>
              <a:gd name="T5" fmla="*/ 2147483647 h 160"/>
              <a:gd name="T6" fmla="*/ 2147483647 w 1375"/>
              <a:gd name="T7" fmla="*/ 2147483647 h 160"/>
              <a:gd name="T8" fmla="*/ 2147483647 w 1375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160"/>
              <a:gd name="T17" fmla="*/ 1375 w 1375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160">
                <a:moveTo>
                  <a:pt x="0" y="20"/>
                </a:moveTo>
                <a:cubicBezTo>
                  <a:pt x="223" y="10"/>
                  <a:pt x="447" y="0"/>
                  <a:pt x="655" y="20"/>
                </a:cubicBezTo>
                <a:cubicBezTo>
                  <a:pt x="863" y="40"/>
                  <a:pt x="1143" y="116"/>
                  <a:pt x="1250" y="138"/>
                </a:cubicBezTo>
                <a:cubicBezTo>
                  <a:pt x="1357" y="160"/>
                  <a:pt x="1275" y="152"/>
                  <a:pt x="1296" y="151"/>
                </a:cubicBezTo>
                <a:cubicBezTo>
                  <a:pt x="1317" y="150"/>
                  <a:pt x="1319" y="140"/>
                  <a:pt x="1375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11138" y="3905250"/>
            <a:ext cx="4352925" cy="2292350"/>
            <a:chOff x="986" y="715"/>
            <a:chExt cx="2742" cy="1444"/>
          </a:xfrm>
        </p:grpSpPr>
        <p:sp>
          <p:nvSpPr>
            <p:cNvPr id="125979" name="Line 19"/>
            <p:cNvSpPr>
              <a:spLocks noChangeShapeType="1"/>
            </p:cNvSpPr>
            <p:nvPr/>
          </p:nvSpPr>
          <p:spPr bwMode="auto">
            <a:xfrm>
              <a:off x="1330" y="1349"/>
              <a:ext cx="10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Line 20"/>
            <p:cNvSpPr>
              <a:spLocks noChangeShapeType="1"/>
            </p:cNvSpPr>
            <p:nvPr/>
          </p:nvSpPr>
          <p:spPr bwMode="auto">
            <a:xfrm flipV="1">
              <a:off x="2410" y="949"/>
              <a:ext cx="714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Line 21"/>
            <p:cNvSpPr>
              <a:spLocks noChangeShapeType="1"/>
            </p:cNvSpPr>
            <p:nvPr/>
          </p:nvSpPr>
          <p:spPr bwMode="auto">
            <a:xfrm>
              <a:off x="2384" y="1342"/>
              <a:ext cx="674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Line 22"/>
            <p:cNvSpPr>
              <a:spLocks noChangeShapeType="1"/>
            </p:cNvSpPr>
            <p:nvPr/>
          </p:nvSpPr>
          <p:spPr bwMode="auto">
            <a:xfrm>
              <a:off x="2384" y="1342"/>
              <a:ext cx="589" cy="7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Text Box 23"/>
            <p:cNvSpPr txBox="1">
              <a:spLocks noChangeArrowheads="1"/>
            </p:cNvSpPr>
            <p:nvPr/>
          </p:nvSpPr>
          <p:spPr bwMode="auto">
            <a:xfrm>
              <a:off x="986" y="1032"/>
              <a:ext cx="6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provider</a:t>
              </a:r>
            </a:p>
          </p:txBody>
        </p:sp>
        <p:sp>
          <p:nvSpPr>
            <p:cNvPr id="125984" name="Text Box 24"/>
            <p:cNvSpPr txBox="1">
              <a:spLocks noChangeArrowheads="1"/>
            </p:cNvSpPr>
            <p:nvPr/>
          </p:nvSpPr>
          <p:spPr bwMode="auto">
            <a:xfrm>
              <a:off x="2934" y="715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provider</a:t>
              </a:r>
            </a:p>
          </p:txBody>
        </p:sp>
        <p:sp>
          <p:nvSpPr>
            <p:cNvPr id="125985" name="Text Box 25"/>
            <p:cNvSpPr txBox="1">
              <a:spLocks noChangeArrowheads="1"/>
            </p:cNvSpPr>
            <p:nvPr/>
          </p:nvSpPr>
          <p:spPr bwMode="auto">
            <a:xfrm>
              <a:off x="2989" y="1368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customer</a:t>
              </a:r>
            </a:p>
          </p:txBody>
        </p:sp>
        <p:sp>
          <p:nvSpPr>
            <p:cNvPr id="125986" name="Text Box 26"/>
            <p:cNvSpPr txBox="1">
              <a:spLocks noChangeArrowheads="1"/>
            </p:cNvSpPr>
            <p:nvPr/>
          </p:nvSpPr>
          <p:spPr bwMode="auto">
            <a:xfrm>
              <a:off x="3063" y="1928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</a:p>
          </p:txBody>
        </p:sp>
        <p:sp>
          <p:nvSpPr>
            <p:cNvPr id="125987" name="Oval 27"/>
            <p:cNvSpPr>
              <a:spLocks noChangeArrowheads="1"/>
            </p:cNvSpPr>
            <p:nvPr/>
          </p:nvSpPr>
          <p:spPr bwMode="auto">
            <a:xfrm>
              <a:off x="2330" y="1276"/>
              <a:ext cx="151" cy="15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862513" y="3957638"/>
            <a:ext cx="4148137" cy="2292350"/>
            <a:chOff x="1115" y="715"/>
            <a:chExt cx="2613" cy="1444"/>
          </a:xfrm>
        </p:grpSpPr>
        <p:sp>
          <p:nvSpPr>
            <p:cNvPr id="125970" name="Line 29"/>
            <p:cNvSpPr>
              <a:spLocks noChangeShapeType="1"/>
            </p:cNvSpPr>
            <p:nvPr/>
          </p:nvSpPr>
          <p:spPr bwMode="auto">
            <a:xfrm>
              <a:off x="1330" y="1349"/>
              <a:ext cx="109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Line 30"/>
            <p:cNvSpPr>
              <a:spLocks noChangeShapeType="1"/>
            </p:cNvSpPr>
            <p:nvPr/>
          </p:nvSpPr>
          <p:spPr bwMode="auto">
            <a:xfrm flipV="1">
              <a:off x="2410" y="949"/>
              <a:ext cx="714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Line 31"/>
            <p:cNvSpPr>
              <a:spLocks noChangeShapeType="1"/>
            </p:cNvSpPr>
            <p:nvPr/>
          </p:nvSpPr>
          <p:spPr bwMode="auto">
            <a:xfrm>
              <a:off x="2384" y="1342"/>
              <a:ext cx="674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Line 32"/>
            <p:cNvSpPr>
              <a:spLocks noChangeShapeType="1"/>
            </p:cNvSpPr>
            <p:nvPr/>
          </p:nvSpPr>
          <p:spPr bwMode="auto">
            <a:xfrm>
              <a:off x="2384" y="1342"/>
              <a:ext cx="589" cy="7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Text Box 33"/>
            <p:cNvSpPr txBox="1">
              <a:spLocks noChangeArrowheads="1"/>
            </p:cNvSpPr>
            <p:nvPr/>
          </p:nvSpPr>
          <p:spPr bwMode="auto">
            <a:xfrm>
              <a:off x="1115" y="1032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</a:p>
          </p:txBody>
        </p:sp>
        <p:sp>
          <p:nvSpPr>
            <p:cNvPr id="125975" name="Text Box 34"/>
            <p:cNvSpPr txBox="1">
              <a:spLocks noChangeArrowheads="1"/>
            </p:cNvSpPr>
            <p:nvPr/>
          </p:nvSpPr>
          <p:spPr bwMode="auto">
            <a:xfrm>
              <a:off x="2934" y="715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provider</a:t>
              </a:r>
            </a:p>
          </p:txBody>
        </p:sp>
        <p:sp>
          <p:nvSpPr>
            <p:cNvPr id="125976" name="Text Box 35"/>
            <p:cNvSpPr txBox="1">
              <a:spLocks noChangeArrowheads="1"/>
            </p:cNvSpPr>
            <p:nvPr/>
          </p:nvSpPr>
          <p:spPr bwMode="auto">
            <a:xfrm>
              <a:off x="2989" y="1368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customer</a:t>
              </a:r>
            </a:p>
          </p:txBody>
        </p:sp>
        <p:sp>
          <p:nvSpPr>
            <p:cNvPr id="125977" name="Text Box 36"/>
            <p:cNvSpPr txBox="1">
              <a:spLocks noChangeArrowheads="1"/>
            </p:cNvSpPr>
            <p:nvPr/>
          </p:nvSpPr>
          <p:spPr bwMode="auto">
            <a:xfrm>
              <a:off x="3063" y="1928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peer</a:t>
              </a:r>
            </a:p>
          </p:txBody>
        </p:sp>
        <p:sp>
          <p:nvSpPr>
            <p:cNvPr id="125978" name="Oval 37"/>
            <p:cNvSpPr>
              <a:spLocks noChangeArrowheads="1"/>
            </p:cNvSpPr>
            <p:nvPr/>
          </p:nvSpPr>
          <p:spPr bwMode="auto">
            <a:xfrm>
              <a:off x="2330" y="1276"/>
              <a:ext cx="151" cy="15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86086" name="Text Box 38"/>
          <p:cNvSpPr txBox="1">
            <a:spLocks noChangeArrowheads="1"/>
          </p:cNvSpPr>
          <p:nvPr/>
        </p:nvSpPr>
        <p:spPr bwMode="auto">
          <a:xfrm>
            <a:off x="6083300" y="1609725"/>
            <a:ext cx="264367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Routes learned from a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customer are sent to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all other neighbors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86087" name="Text Box 39"/>
          <p:cNvSpPr txBox="1">
            <a:spLocks noChangeArrowheads="1"/>
          </p:cNvSpPr>
          <p:nvPr/>
        </p:nvSpPr>
        <p:spPr bwMode="auto">
          <a:xfrm>
            <a:off x="420688" y="5827713"/>
            <a:ext cx="245612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Routes learned from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a provider are sent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only to customers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86088" name="Text Box 40"/>
          <p:cNvSpPr txBox="1">
            <a:spLocks noChangeArrowheads="1"/>
          </p:cNvSpPr>
          <p:nvPr/>
        </p:nvSpPr>
        <p:spPr bwMode="auto">
          <a:xfrm>
            <a:off x="4965700" y="5784850"/>
            <a:ext cx="245612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Routes learned from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a peer are sent only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to customers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25965" name="Line 41"/>
          <p:cNvSpPr>
            <a:spLocks noChangeShapeType="1"/>
          </p:cNvSpPr>
          <p:nvPr/>
        </p:nvSpPr>
        <p:spPr bwMode="auto">
          <a:xfrm>
            <a:off x="0" y="3643313"/>
            <a:ext cx="91440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66" name="Line 42"/>
          <p:cNvSpPr>
            <a:spLocks noChangeShapeType="1"/>
          </p:cNvSpPr>
          <p:nvPr/>
        </p:nvSpPr>
        <p:spPr bwMode="auto">
          <a:xfrm>
            <a:off x="4527550" y="3657600"/>
            <a:ext cx="14288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67" name="Text Box 43"/>
          <p:cNvSpPr txBox="1">
            <a:spLocks noChangeArrowheads="1"/>
          </p:cNvSpPr>
          <p:nvPr/>
        </p:nvSpPr>
        <p:spPr bwMode="auto">
          <a:xfrm>
            <a:off x="458788" y="1260475"/>
            <a:ext cx="416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case 1: routes learned from customer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8" name="Rectangle 44"/>
          <p:cNvSpPr>
            <a:spLocks noChangeArrowheads="1"/>
          </p:cNvSpPr>
          <p:nvPr/>
        </p:nvSpPr>
        <p:spPr bwMode="auto">
          <a:xfrm>
            <a:off x="33338" y="3624263"/>
            <a:ext cx="4113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case 2: routes learned from provider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9" name="Rectangle 45"/>
          <p:cNvSpPr>
            <a:spLocks noChangeArrowheads="1"/>
          </p:cNvSpPr>
          <p:nvPr/>
        </p:nvSpPr>
        <p:spPr bwMode="auto">
          <a:xfrm>
            <a:off x="4603750" y="3644900"/>
            <a:ext cx="369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case 3: routes learned from peer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3A36421B-AB61-6B44-A104-42E0D62862D5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61" grpId="0" animBg="1"/>
      <p:bldP spid="386062" grpId="0" animBg="1"/>
      <p:bldP spid="386063" grpId="0" animBg="1"/>
      <p:bldP spid="386064" grpId="0" animBg="1"/>
      <p:bldP spid="386065" grpId="0" animBg="1"/>
      <p:bldP spid="386086" grpId="0" animBg="1"/>
      <p:bldP spid="386087" grpId="0" animBg="1"/>
      <p:bldP spid="3860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Line 2"/>
          <p:cNvSpPr>
            <a:spLocks noChangeShapeType="1"/>
          </p:cNvSpPr>
          <p:nvPr/>
        </p:nvSpPr>
        <p:spPr bwMode="auto">
          <a:xfrm flipH="1">
            <a:off x="4435475" y="4144963"/>
            <a:ext cx="0" cy="787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" name="Rectangle 3"/>
          <p:cNvSpPr>
            <a:spLocks noChangeArrowheads="1"/>
          </p:cNvSpPr>
          <p:nvPr/>
        </p:nvSpPr>
        <p:spPr bwMode="auto">
          <a:xfrm>
            <a:off x="357188" y="319088"/>
            <a:ext cx="855821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2800" u="sng">
                <a:solidFill>
                  <a:srgbClr val="3333CC"/>
                </a:solidFill>
                <a:ea typeface="宋体" charset="-122"/>
              </a:rPr>
              <a:t>Example: Typical Export -&gt; No-Valley Routing</a:t>
            </a:r>
          </a:p>
        </p:txBody>
      </p:sp>
      <p:sp>
        <p:nvSpPr>
          <p:cNvPr id="128003" name="Line 4"/>
          <p:cNvSpPr>
            <a:spLocks noChangeShapeType="1"/>
          </p:cNvSpPr>
          <p:nvPr/>
        </p:nvSpPr>
        <p:spPr bwMode="auto">
          <a:xfrm>
            <a:off x="2514600" y="2133600"/>
            <a:ext cx="1312863" cy="14351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4" name="Line 5"/>
          <p:cNvSpPr>
            <a:spLocks noChangeShapeType="1"/>
          </p:cNvSpPr>
          <p:nvPr/>
        </p:nvSpPr>
        <p:spPr bwMode="auto">
          <a:xfrm flipH="1">
            <a:off x="4678363" y="2286000"/>
            <a:ext cx="731837" cy="1201738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00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057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9208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4352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8" name="Rectangle 9"/>
          <p:cNvSpPr>
            <a:spLocks noChangeArrowheads="1"/>
          </p:cNvSpPr>
          <p:nvPr/>
        </p:nvSpPr>
        <p:spPr bwMode="auto">
          <a:xfrm>
            <a:off x="2509838" y="1676400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 b="1">
                <a:solidFill>
                  <a:srgbClr val="000000"/>
                </a:solidFill>
                <a:ea typeface="宋体" charset="-122"/>
              </a:rPr>
              <a:t>P</a:t>
            </a:r>
            <a:r>
              <a:rPr lang="en-US" altLang="zh-CN" sz="1800" b="1" baseline="-25000">
                <a:solidFill>
                  <a:srgbClr val="000000"/>
                </a:solidFill>
                <a:ea typeface="宋体" charset="-122"/>
              </a:rPr>
              <a:t>1</a:t>
            </a:r>
          </a:p>
        </p:txBody>
      </p:sp>
      <p:sp>
        <p:nvSpPr>
          <p:cNvPr id="128009" name="Text Box 12"/>
          <p:cNvSpPr txBox="1">
            <a:spLocks noChangeArrowheads="1"/>
          </p:cNvSpPr>
          <p:nvPr/>
        </p:nvSpPr>
        <p:spPr bwMode="auto">
          <a:xfrm>
            <a:off x="4184650" y="3776663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b="1">
                <a:solidFill>
                  <a:srgbClr val="000000"/>
                </a:solidFill>
                <a:ea typeface="宋体" charset="-122"/>
              </a:rPr>
              <a:t>A</a:t>
            </a:r>
          </a:p>
        </p:txBody>
      </p:sp>
      <p:sp>
        <p:nvSpPr>
          <p:cNvPr id="128010" name="Rectangle 15"/>
          <p:cNvSpPr>
            <a:spLocks noChangeArrowheads="1"/>
          </p:cNvSpPr>
          <p:nvPr/>
        </p:nvSpPr>
        <p:spPr bwMode="auto">
          <a:xfrm>
            <a:off x="5595938" y="1946275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 b="1">
                <a:solidFill>
                  <a:srgbClr val="000000"/>
                </a:solidFill>
                <a:ea typeface="宋体" charset="-122"/>
              </a:rPr>
              <a:t>P</a:t>
            </a:r>
            <a:r>
              <a:rPr lang="en-US" altLang="zh-CN" sz="1800" b="1" baseline="-25000">
                <a:solidFill>
                  <a:srgbClr val="000000"/>
                </a:solidFill>
                <a:ea typeface="宋体" charset="-122"/>
              </a:rPr>
              <a:t>2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578100" y="2428875"/>
            <a:ext cx="6413500" cy="3514725"/>
            <a:chOff x="1624" y="1530"/>
            <a:chExt cx="4040" cy="2214"/>
          </a:xfrm>
        </p:grpSpPr>
        <p:sp>
          <p:nvSpPr>
            <p:cNvPr id="128025" name="Freeform 13"/>
            <p:cNvSpPr>
              <a:spLocks/>
            </p:cNvSpPr>
            <p:nvPr/>
          </p:nvSpPr>
          <p:spPr bwMode="auto">
            <a:xfrm>
              <a:off x="1624" y="1530"/>
              <a:ext cx="945" cy="1642"/>
            </a:xfrm>
            <a:custGeom>
              <a:avLst/>
              <a:gdLst>
                <a:gd name="T0" fmla="*/ 0 w 945"/>
                <a:gd name="T1" fmla="*/ 0 h 1642"/>
                <a:gd name="T2" fmla="*/ 444 w 945"/>
                <a:gd name="T3" fmla="*/ 547 h 1642"/>
                <a:gd name="T4" fmla="*/ 750 w 945"/>
                <a:gd name="T5" fmla="*/ 826 h 1642"/>
                <a:gd name="T6" fmla="*/ 900 w 945"/>
                <a:gd name="T7" fmla="*/ 1132 h 1642"/>
                <a:gd name="T8" fmla="*/ 945 w 945"/>
                <a:gd name="T9" fmla="*/ 1642 h 16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5"/>
                <a:gd name="T16" fmla="*/ 0 h 1642"/>
                <a:gd name="T17" fmla="*/ 945 w 945"/>
                <a:gd name="T18" fmla="*/ 1642 h 16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5" h="1642">
                  <a:moveTo>
                    <a:pt x="0" y="0"/>
                  </a:moveTo>
                  <a:cubicBezTo>
                    <a:pt x="74" y="89"/>
                    <a:pt x="319" y="409"/>
                    <a:pt x="444" y="547"/>
                  </a:cubicBezTo>
                  <a:cubicBezTo>
                    <a:pt x="569" y="685"/>
                    <a:pt x="674" y="729"/>
                    <a:pt x="750" y="826"/>
                  </a:cubicBezTo>
                  <a:cubicBezTo>
                    <a:pt x="826" y="923"/>
                    <a:pt x="867" y="995"/>
                    <a:pt x="900" y="1132"/>
                  </a:cubicBezTo>
                  <a:cubicBezTo>
                    <a:pt x="932" y="1268"/>
                    <a:pt x="935" y="1535"/>
                    <a:pt x="945" y="1642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6" name="Freeform 16"/>
            <p:cNvSpPr>
              <a:spLocks/>
            </p:cNvSpPr>
            <p:nvPr/>
          </p:nvSpPr>
          <p:spPr bwMode="auto">
            <a:xfrm>
              <a:off x="2928" y="1536"/>
              <a:ext cx="576" cy="1569"/>
            </a:xfrm>
            <a:custGeom>
              <a:avLst/>
              <a:gdLst>
                <a:gd name="T0" fmla="*/ 0 w 576"/>
                <a:gd name="T1" fmla="*/ 11 h 1824"/>
                <a:gd name="T2" fmla="*/ 48 w 576"/>
                <a:gd name="T3" fmla="*/ 7 h 1824"/>
                <a:gd name="T4" fmla="*/ 288 w 576"/>
                <a:gd name="T5" fmla="*/ 6 h 1824"/>
                <a:gd name="T6" fmla="*/ 192 w 576"/>
                <a:gd name="T7" fmla="*/ 5 h 1824"/>
                <a:gd name="T8" fmla="*/ 576 w 576"/>
                <a:gd name="T9" fmla="*/ 0 h 1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824"/>
                <a:gd name="T17" fmla="*/ 576 w 576"/>
                <a:gd name="T18" fmla="*/ 1824 h 18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824">
                  <a:moveTo>
                    <a:pt x="0" y="1824"/>
                  </a:moveTo>
                  <a:cubicBezTo>
                    <a:pt x="0" y="1556"/>
                    <a:pt x="0" y="1288"/>
                    <a:pt x="48" y="1152"/>
                  </a:cubicBezTo>
                  <a:cubicBezTo>
                    <a:pt x="96" y="1016"/>
                    <a:pt x="264" y="1064"/>
                    <a:pt x="288" y="1008"/>
                  </a:cubicBezTo>
                  <a:cubicBezTo>
                    <a:pt x="312" y="952"/>
                    <a:pt x="144" y="984"/>
                    <a:pt x="192" y="816"/>
                  </a:cubicBezTo>
                  <a:cubicBezTo>
                    <a:pt x="240" y="648"/>
                    <a:pt x="408" y="324"/>
                    <a:pt x="576" y="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27" name="Group 18"/>
            <p:cNvGrpSpPr>
              <a:grpSpLocks/>
            </p:cNvGrpSpPr>
            <p:nvPr/>
          </p:nvGrpSpPr>
          <p:grpSpPr bwMode="auto">
            <a:xfrm>
              <a:off x="3648" y="3264"/>
              <a:ext cx="2016" cy="480"/>
              <a:chOff x="3264" y="3456"/>
              <a:chExt cx="2016" cy="480"/>
            </a:xfrm>
          </p:grpSpPr>
          <p:sp>
            <p:nvSpPr>
              <p:cNvPr id="128028" name="Line 19"/>
              <p:cNvSpPr>
                <a:spLocks noChangeShapeType="1"/>
              </p:cNvSpPr>
              <p:nvPr/>
            </p:nvSpPr>
            <p:spPr bwMode="auto">
              <a:xfrm flipH="1">
                <a:off x="3504" y="3696"/>
                <a:ext cx="880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9" name="Rectangle 20"/>
              <p:cNvSpPr>
                <a:spLocks noChangeArrowheads="1"/>
              </p:cNvSpPr>
              <p:nvPr/>
            </p:nvSpPr>
            <p:spPr bwMode="auto">
              <a:xfrm>
                <a:off x="4414" y="3566"/>
                <a:ext cx="7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IP traffic</a:t>
                </a:r>
              </a:p>
            </p:txBody>
          </p:sp>
          <p:sp>
            <p:nvSpPr>
              <p:cNvPr id="128030" name="Rectangle 21"/>
              <p:cNvSpPr>
                <a:spLocks noChangeArrowheads="1"/>
              </p:cNvSpPr>
              <p:nvPr/>
            </p:nvSpPr>
            <p:spPr bwMode="auto">
              <a:xfrm>
                <a:off x="3264" y="3456"/>
                <a:ext cx="2016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79425" y="2997202"/>
            <a:ext cx="2751138" cy="646113"/>
            <a:chOff x="302" y="1888"/>
            <a:chExt cx="1733" cy="407"/>
          </a:xfrm>
        </p:grpSpPr>
        <p:sp>
          <p:nvSpPr>
            <p:cNvPr id="128023" name="Line 23"/>
            <p:cNvSpPr>
              <a:spLocks noChangeShapeType="1"/>
            </p:cNvSpPr>
            <p:nvPr/>
          </p:nvSpPr>
          <p:spPr bwMode="auto">
            <a:xfrm flipH="1">
              <a:off x="1646" y="1900"/>
              <a:ext cx="389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024" name="Text Box 24"/>
            <p:cNvSpPr txBox="1">
              <a:spLocks noChangeArrowheads="1"/>
            </p:cNvSpPr>
            <p:nvPr/>
          </p:nvSpPr>
          <p:spPr bwMode="auto">
            <a:xfrm>
              <a:off x="302" y="1888"/>
              <a:ext cx="1343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  <a:t>A advertises path </a:t>
              </a:r>
              <a:b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  <a:t>to C, but not P</a:t>
              </a:r>
              <a:r>
                <a:rPr lang="en-US" altLang="zh-CN" sz="1800" baseline="-25000" dirty="0">
                  <a:solidFill>
                    <a:srgbClr val="000000"/>
                  </a:solidFill>
                  <a:ea typeface="宋体" charset="-122"/>
                </a:rPr>
                <a:t>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692653" y="4119563"/>
            <a:ext cx="4541839" cy="646112"/>
            <a:chOff x="3133" y="1566"/>
            <a:chExt cx="2861" cy="407"/>
          </a:xfrm>
        </p:grpSpPr>
        <p:sp>
          <p:nvSpPr>
            <p:cNvPr id="128021" name="Line 26"/>
            <p:cNvSpPr>
              <a:spLocks noChangeShapeType="1"/>
            </p:cNvSpPr>
            <p:nvPr/>
          </p:nvSpPr>
          <p:spPr bwMode="auto">
            <a:xfrm flipV="1">
              <a:off x="3133" y="1756"/>
              <a:ext cx="1534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022" name="Text Box 27"/>
            <p:cNvSpPr txBox="1">
              <a:spLocks noChangeArrowheads="1"/>
            </p:cNvSpPr>
            <p:nvPr/>
          </p:nvSpPr>
          <p:spPr bwMode="auto">
            <a:xfrm>
              <a:off x="4667" y="1566"/>
              <a:ext cx="132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  <a:t>A advertises to C </a:t>
              </a:r>
              <a:b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  <a:t>paths to P</a:t>
              </a:r>
              <a:r>
                <a:rPr lang="en-US" altLang="zh-CN" sz="1800" baseline="-25000" dirty="0">
                  <a:solidFill>
                    <a:srgbClr val="000000"/>
                  </a:solidFill>
                  <a:ea typeface="宋体" charset="-122"/>
                </a:rPr>
                <a:t>1</a:t>
              </a:r>
              <a: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  <a:t> and P</a:t>
              </a:r>
              <a:r>
                <a:rPr lang="en-US" altLang="zh-CN" sz="1800" baseline="-25000" dirty="0">
                  <a:solidFill>
                    <a:srgbClr val="000000"/>
                  </a:solidFill>
                  <a:ea typeface="宋体" charset="-122"/>
                </a:rPr>
                <a:t>2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5102225" y="2954338"/>
            <a:ext cx="3786188" cy="728662"/>
            <a:chOff x="3214" y="1861"/>
            <a:chExt cx="2385" cy="459"/>
          </a:xfrm>
        </p:grpSpPr>
        <p:sp>
          <p:nvSpPr>
            <p:cNvPr id="128019" name="Line 29"/>
            <p:cNvSpPr>
              <a:spLocks noChangeShapeType="1"/>
            </p:cNvSpPr>
            <p:nvPr/>
          </p:nvSpPr>
          <p:spPr bwMode="auto">
            <a:xfrm>
              <a:off x="3214" y="1861"/>
              <a:ext cx="889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020" name="Text Box 30"/>
            <p:cNvSpPr txBox="1">
              <a:spLocks noChangeArrowheads="1"/>
            </p:cNvSpPr>
            <p:nvPr/>
          </p:nvSpPr>
          <p:spPr bwMode="auto">
            <a:xfrm>
              <a:off x="4089" y="1910"/>
              <a:ext cx="1510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  <a:t>A advertises path </a:t>
              </a:r>
              <a:b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  <a:t>to C, but not P</a:t>
              </a:r>
              <a:r>
                <a:rPr lang="en-US" altLang="zh-CN" sz="1800" baseline="-25000" dirty="0">
                  <a:solidFill>
                    <a:srgbClr val="000000"/>
                  </a:solidFill>
                  <a:ea typeface="宋体" charset="-122"/>
                </a:rPr>
                <a:t>1</a:t>
              </a:r>
            </a:p>
          </p:txBody>
        </p:sp>
      </p:grpSp>
      <p:sp>
        <p:nvSpPr>
          <p:cNvPr id="128015" name="Rectangle 31"/>
          <p:cNvSpPr>
            <a:spLocks noChangeArrowheads="1"/>
          </p:cNvSpPr>
          <p:nvPr/>
        </p:nvSpPr>
        <p:spPr bwMode="auto">
          <a:xfrm>
            <a:off x="514350" y="6308725"/>
            <a:ext cx="635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3333CC"/>
                </a:solidFill>
                <a:ea typeface="宋体" charset="-122"/>
              </a:rPr>
              <a:t>Suppose P</a:t>
            </a:r>
            <a:r>
              <a:rPr lang="en-US" altLang="zh-CN" sz="1800" baseline="-25000">
                <a:solidFill>
                  <a:srgbClr val="3333CC"/>
                </a:solidFill>
                <a:ea typeface="宋体" charset="-122"/>
              </a:rPr>
              <a:t>1</a:t>
            </a:r>
            <a:r>
              <a:rPr lang="en-US" altLang="zh-CN" sz="1800">
                <a:solidFill>
                  <a:srgbClr val="3333CC"/>
                </a:solidFill>
                <a:ea typeface="宋体" charset="-122"/>
              </a:rPr>
              <a:t> and P</a:t>
            </a:r>
            <a:r>
              <a:rPr lang="en-US" altLang="zh-CN" sz="1800" baseline="-25000">
                <a:solidFill>
                  <a:srgbClr val="3333CC"/>
                </a:solidFill>
                <a:ea typeface="宋体" charset="-122"/>
              </a:rPr>
              <a:t>2</a:t>
            </a:r>
            <a:r>
              <a:rPr lang="en-US" altLang="zh-CN" sz="1800">
                <a:solidFill>
                  <a:srgbClr val="3333CC"/>
                </a:solidFill>
                <a:ea typeface="宋体" charset="-122"/>
              </a:rPr>
              <a:t> are providers of A; A is a provider of C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</a:t>
            </a:r>
          </a:p>
        </p:txBody>
      </p:sp>
      <p:pic>
        <p:nvPicPr>
          <p:cNvPr id="128016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435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7" name="Rectangle 10"/>
          <p:cNvSpPr>
            <a:spLocks noChangeArrowheads="1"/>
          </p:cNvSpPr>
          <p:nvPr/>
        </p:nvSpPr>
        <p:spPr bwMode="auto">
          <a:xfrm>
            <a:off x="4386263" y="5278438"/>
            <a:ext cx="325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 b="1">
                <a:solidFill>
                  <a:srgbClr val="000000"/>
                </a:solidFill>
                <a:ea typeface="宋体" charset="-122"/>
              </a:rPr>
              <a:t>C</a:t>
            </a:r>
          </a:p>
        </p:txBody>
      </p:sp>
      <p:sp>
        <p:nvSpPr>
          <p:cNvPr id="128018" name="Text Box 42"/>
          <p:cNvSpPr txBox="1">
            <a:spLocks noChangeArrowheads="1"/>
          </p:cNvSpPr>
          <p:nvPr/>
        </p:nvSpPr>
        <p:spPr bwMode="auto">
          <a:xfrm>
            <a:off x="2171700" y="3738563"/>
            <a:ext cx="10759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A learns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paths to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C, P1, P2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C59EAD68-4842-064C-9D35-64F11BB47DC0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>
          <a:xfrm>
            <a:off x="569913" y="198119"/>
            <a:ext cx="8024812" cy="954405"/>
          </a:xfrm>
        </p:spPr>
        <p:txBody>
          <a:bodyPr/>
          <a:lstStyle/>
          <a:p>
            <a:r>
              <a:rPr lang="en-US" altLang="zh-CN" sz="3200" dirty="0">
                <a:ea typeface="宋体" charset="-122"/>
              </a:rPr>
              <a:t>Typical Export Policies Route Patterns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Assume a BGP path SABCD to destination AS D. Consider the business relationship between each pair:</a:t>
            </a:r>
          </a:p>
          <a:p>
            <a:pPr lvl="1">
              <a:buFont typeface="ZapfDingbats" charset="0"/>
              <a:buNone/>
            </a:pPr>
            <a:endParaRPr lang="en-US" altLang="en-US" dirty="0">
              <a:ea typeface="ＭＳ Ｐゴシック" charset="-128"/>
            </a:endParaRPr>
          </a:p>
          <a:p>
            <a:pPr lvl="1">
              <a:buFont typeface="ZapfDingbats" charset="0"/>
              <a:buNone/>
            </a:pPr>
            <a:endParaRPr lang="en-US" altLang="en-US" dirty="0">
              <a:ea typeface="ＭＳ Ｐゴシック" charset="-128"/>
            </a:endParaRPr>
          </a:p>
          <a:p>
            <a:pPr lvl="1">
              <a:buFont typeface="ZapfDingbats" charset="0"/>
              <a:buNone/>
            </a:pPr>
            <a:endParaRPr lang="en-US" altLang="en-US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Three types of business relationships: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PC (provider-customer)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CP (customer-provider)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PP (peer-peer)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D2665D3-7C91-2543-A291-952B583C64C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33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2724150" y="3536950"/>
            <a:ext cx="3109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2800"/>
              <a:t>S    A   B    C    D</a:t>
            </a:r>
          </a:p>
        </p:txBody>
      </p:sp>
      <p:sp>
        <p:nvSpPr>
          <p:cNvPr id="130053" name="Curved Down Arrow 6"/>
          <p:cNvSpPr>
            <a:spLocks noChangeArrowheads="1"/>
          </p:cNvSpPr>
          <p:nvPr/>
        </p:nvSpPr>
        <p:spPr bwMode="auto">
          <a:xfrm flipH="1">
            <a:off x="2871788" y="3219450"/>
            <a:ext cx="657225" cy="309563"/>
          </a:xfrm>
          <a:prstGeom prst="curvedDownArrow">
            <a:avLst>
              <a:gd name="adj1" fmla="val 25064"/>
              <a:gd name="adj2" fmla="val 50128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0054" name="Curved Down Arrow 7"/>
          <p:cNvSpPr>
            <a:spLocks noChangeArrowheads="1"/>
          </p:cNvSpPr>
          <p:nvPr/>
        </p:nvSpPr>
        <p:spPr bwMode="auto">
          <a:xfrm flipH="1">
            <a:off x="3554413" y="3224213"/>
            <a:ext cx="657225" cy="311150"/>
          </a:xfrm>
          <a:prstGeom prst="curvedDownArrow">
            <a:avLst>
              <a:gd name="adj1" fmla="val 24936"/>
              <a:gd name="adj2" fmla="val 49872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0055" name="Curved Down Arrow 8"/>
          <p:cNvSpPr>
            <a:spLocks noChangeArrowheads="1"/>
          </p:cNvSpPr>
          <p:nvPr/>
        </p:nvSpPr>
        <p:spPr bwMode="auto">
          <a:xfrm flipH="1">
            <a:off x="4230688" y="3243263"/>
            <a:ext cx="658812" cy="311150"/>
          </a:xfrm>
          <a:prstGeom prst="curvedDownArrow">
            <a:avLst>
              <a:gd name="adj1" fmla="val 24996"/>
              <a:gd name="adj2" fmla="val 49993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0056" name="Curved Down Arrow 8"/>
          <p:cNvSpPr>
            <a:spLocks noChangeArrowheads="1"/>
          </p:cNvSpPr>
          <p:nvPr/>
        </p:nvSpPr>
        <p:spPr bwMode="auto">
          <a:xfrm flipH="1">
            <a:off x="4932363" y="3248025"/>
            <a:ext cx="658812" cy="311150"/>
          </a:xfrm>
          <a:prstGeom prst="curvedDownArrow">
            <a:avLst>
              <a:gd name="adj1" fmla="val 24996"/>
              <a:gd name="adj2" fmla="val 49993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3494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8339138" cy="11430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Typical Export Policies Route Patterns</a:t>
            </a:r>
            <a:endParaRPr lang="zh-CN" altLang="en-US" sz="2800" dirty="0">
              <a:ea typeface="宋体" charset="-122"/>
            </a:endParaRP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36688"/>
            <a:ext cx="8051800" cy="50196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Invariant 1 of valid BGP routes (with labels representing business relationship)</a:t>
            </a:r>
          </a:p>
        </p:txBody>
      </p:sp>
      <p:grpSp>
        <p:nvGrpSpPr>
          <p:cNvPr id="132099" name="Group 4"/>
          <p:cNvGrpSpPr>
            <a:grpSpLocks/>
          </p:cNvGrpSpPr>
          <p:nvPr/>
        </p:nvGrpSpPr>
        <p:grpSpPr bwMode="auto">
          <a:xfrm>
            <a:off x="1917700" y="3065463"/>
            <a:ext cx="1174750" cy="503237"/>
            <a:chOff x="1649" y="1463"/>
            <a:chExt cx="740" cy="317"/>
          </a:xfrm>
        </p:grpSpPr>
        <p:sp>
          <p:nvSpPr>
            <p:cNvPr id="132114" name="Line 5"/>
            <p:cNvSpPr>
              <a:spLocks noChangeShapeType="1"/>
            </p:cNvSpPr>
            <p:nvPr/>
          </p:nvSpPr>
          <p:spPr bwMode="auto">
            <a:xfrm>
              <a:off x="1649" y="1780"/>
              <a:ext cx="7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5" name="Text Box 6"/>
            <p:cNvSpPr txBox="1">
              <a:spLocks noChangeArrowheads="1"/>
            </p:cNvSpPr>
            <p:nvPr/>
          </p:nvSpPr>
          <p:spPr bwMode="auto">
            <a:xfrm>
              <a:off x="1787" y="1463"/>
              <a:ext cx="5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       C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192463" y="3108325"/>
            <a:ext cx="4119562" cy="458788"/>
            <a:chOff x="2409" y="1475"/>
            <a:chExt cx="2264" cy="299"/>
          </a:xfrm>
        </p:grpSpPr>
        <p:sp>
          <p:nvSpPr>
            <p:cNvPr id="132112" name="Line 14"/>
            <p:cNvSpPr>
              <a:spLocks noChangeShapeType="1"/>
            </p:cNvSpPr>
            <p:nvPr/>
          </p:nvSpPr>
          <p:spPr bwMode="auto">
            <a:xfrm flipV="1">
              <a:off x="2409" y="1767"/>
              <a:ext cx="2264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3" name="Text Box 15"/>
            <p:cNvSpPr txBox="1">
              <a:spLocks noChangeArrowheads="1"/>
            </p:cNvSpPr>
            <p:nvPr/>
          </p:nvSpPr>
          <p:spPr bwMode="auto">
            <a:xfrm>
              <a:off x="2921" y="1475"/>
              <a:ext cx="114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                          ?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171825" y="3062288"/>
            <a:ext cx="1214438" cy="503237"/>
            <a:chOff x="1998" y="2181"/>
            <a:chExt cx="765" cy="317"/>
          </a:xfrm>
        </p:grpSpPr>
        <p:sp>
          <p:nvSpPr>
            <p:cNvPr id="132110" name="Line 17"/>
            <p:cNvSpPr>
              <a:spLocks noChangeShapeType="1"/>
            </p:cNvSpPr>
            <p:nvPr/>
          </p:nvSpPr>
          <p:spPr bwMode="auto">
            <a:xfrm>
              <a:off x="1998" y="2498"/>
              <a:ext cx="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1" name="Text Box 18"/>
            <p:cNvSpPr txBox="1">
              <a:spLocks noChangeArrowheads="1"/>
            </p:cNvSpPr>
            <p:nvPr/>
          </p:nvSpPr>
          <p:spPr bwMode="auto">
            <a:xfrm>
              <a:off x="2136" y="2181"/>
              <a:ext cx="6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        C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397375" y="3060700"/>
            <a:ext cx="1174750" cy="503238"/>
            <a:chOff x="2770" y="2180"/>
            <a:chExt cx="740" cy="317"/>
          </a:xfrm>
        </p:grpSpPr>
        <p:sp>
          <p:nvSpPr>
            <p:cNvPr id="132108" name="Line 19"/>
            <p:cNvSpPr>
              <a:spLocks noChangeShapeType="1"/>
            </p:cNvSpPr>
            <p:nvPr/>
          </p:nvSpPr>
          <p:spPr bwMode="auto">
            <a:xfrm>
              <a:off x="2770" y="2497"/>
              <a:ext cx="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09" name="Text Box 20"/>
            <p:cNvSpPr txBox="1">
              <a:spLocks noChangeArrowheads="1"/>
            </p:cNvSpPr>
            <p:nvPr/>
          </p:nvSpPr>
          <p:spPr bwMode="auto">
            <a:xfrm>
              <a:off x="2908" y="2180"/>
              <a:ext cx="5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      C</a:t>
              </a:r>
            </a:p>
          </p:txBody>
        </p:sp>
      </p:grpSp>
      <p:sp>
        <p:nvSpPr>
          <p:cNvPr id="132103" name="Text Box 28"/>
          <p:cNvSpPr txBox="1">
            <a:spLocks noChangeArrowheads="1"/>
          </p:cNvSpPr>
          <p:nvPr/>
        </p:nvSpPr>
        <p:spPr bwMode="auto">
          <a:xfrm>
            <a:off x="7381875" y="3295650"/>
            <a:ext cx="693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Dest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5629275" y="3062288"/>
            <a:ext cx="1714500" cy="503237"/>
            <a:chOff x="2770" y="2180"/>
            <a:chExt cx="740" cy="317"/>
          </a:xfrm>
        </p:grpSpPr>
        <p:sp>
          <p:nvSpPr>
            <p:cNvPr id="132106" name="Line 38"/>
            <p:cNvSpPr>
              <a:spLocks noChangeShapeType="1"/>
            </p:cNvSpPr>
            <p:nvPr/>
          </p:nvSpPr>
          <p:spPr bwMode="auto">
            <a:xfrm>
              <a:off x="2770" y="2497"/>
              <a:ext cx="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07" name="Text Box 39"/>
            <p:cNvSpPr txBox="1">
              <a:spLocks noChangeArrowheads="1"/>
            </p:cNvSpPr>
            <p:nvPr/>
          </p:nvSpPr>
          <p:spPr bwMode="auto">
            <a:xfrm>
              <a:off x="2952" y="2180"/>
              <a:ext cx="4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P       C</a:t>
              </a:r>
            </a:p>
          </p:txBody>
        </p:sp>
      </p:grpSp>
      <p:sp>
        <p:nvSpPr>
          <p:cNvPr id="387112" name="Text Box 40"/>
          <p:cNvSpPr txBox="1">
            <a:spLocks noChangeArrowheads="1"/>
          </p:cNvSpPr>
          <p:nvPr/>
        </p:nvSpPr>
        <p:spPr bwMode="auto">
          <a:xfrm>
            <a:off x="792163" y="3829050"/>
            <a:ext cx="7728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Reasoning: only route learned from customer is sent to provider; thus 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after a PC, it is always PC to the destination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AF3C05F2-550B-5843-9492-A4EE42D5C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1375" y="6565900"/>
            <a:ext cx="42545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D2665D3-7C91-2543-A291-952B583C64C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34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1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8339138" cy="11430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Typical Export Policies Route Patterns</a:t>
            </a:r>
            <a:endParaRPr lang="zh-CN" altLang="en-US" sz="2800" dirty="0">
              <a:ea typeface="宋体" charset="-122"/>
            </a:endParaRP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36688"/>
            <a:ext cx="8051800" cy="50196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Invariant 2 of valid BGP routes (with labels representing business relationship)</a:t>
            </a:r>
          </a:p>
        </p:txBody>
      </p:sp>
      <p:grpSp>
        <p:nvGrpSpPr>
          <p:cNvPr id="134147" name="Group 7"/>
          <p:cNvGrpSpPr>
            <a:grpSpLocks/>
          </p:cNvGrpSpPr>
          <p:nvPr/>
        </p:nvGrpSpPr>
        <p:grpSpPr bwMode="auto">
          <a:xfrm>
            <a:off x="4889500" y="3251200"/>
            <a:ext cx="1174750" cy="503238"/>
            <a:chOff x="3080" y="2685"/>
            <a:chExt cx="740" cy="317"/>
          </a:xfrm>
        </p:grpSpPr>
        <p:sp>
          <p:nvSpPr>
            <p:cNvPr id="134160" name="Line 8"/>
            <p:cNvSpPr>
              <a:spLocks noChangeShapeType="1"/>
            </p:cNvSpPr>
            <p:nvPr/>
          </p:nvSpPr>
          <p:spPr bwMode="auto">
            <a:xfrm>
              <a:off x="3080" y="3002"/>
              <a:ext cx="7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1" name="Text Box 9"/>
            <p:cNvSpPr txBox="1">
              <a:spLocks noChangeArrowheads="1"/>
            </p:cNvSpPr>
            <p:nvPr/>
          </p:nvSpPr>
          <p:spPr bwMode="auto">
            <a:xfrm>
              <a:off x="3218" y="2685"/>
              <a:ext cx="2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  <a:t>CP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39925" y="3308350"/>
            <a:ext cx="2846388" cy="444500"/>
            <a:chOff x="1222" y="2721"/>
            <a:chExt cx="1793" cy="280"/>
          </a:xfrm>
        </p:grpSpPr>
        <p:sp>
          <p:nvSpPr>
            <p:cNvPr id="134158" name="Line 11"/>
            <p:cNvSpPr>
              <a:spLocks noChangeShapeType="1"/>
            </p:cNvSpPr>
            <p:nvPr/>
          </p:nvSpPr>
          <p:spPr bwMode="auto">
            <a:xfrm>
              <a:off x="1222" y="2996"/>
              <a:ext cx="1793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9" name="Text Box 12"/>
            <p:cNvSpPr txBox="1">
              <a:spLocks noChangeArrowheads="1"/>
            </p:cNvSpPr>
            <p:nvPr/>
          </p:nvSpPr>
          <p:spPr bwMode="auto">
            <a:xfrm>
              <a:off x="2176" y="2721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?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808163" y="3246438"/>
            <a:ext cx="2971800" cy="714375"/>
            <a:chOff x="1121" y="3258"/>
            <a:chExt cx="1872" cy="450"/>
          </a:xfrm>
        </p:grpSpPr>
        <p:sp>
          <p:nvSpPr>
            <p:cNvPr id="134153" name="Line 23"/>
            <p:cNvSpPr>
              <a:spLocks noChangeShapeType="1"/>
            </p:cNvSpPr>
            <p:nvPr/>
          </p:nvSpPr>
          <p:spPr bwMode="auto">
            <a:xfrm>
              <a:off x="1481" y="3576"/>
              <a:ext cx="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4" name="Text Box 24"/>
            <p:cNvSpPr txBox="1">
              <a:spLocks noChangeArrowheads="1"/>
            </p:cNvSpPr>
            <p:nvPr/>
          </p:nvSpPr>
          <p:spPr bwMode="auto">
            <a:xfrm>
              <a:off x="1619" y="3259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CP</a:t>
              </a:r>
            </a:p>
          </p:txBody>
        </p:sp>
        <p:sp>
          <p:nvSpPr>
            <p:cNvPr id="134155" name="Line 25"/>
            <p:cNvSpPr>
              <a:spLocks noChangeShapeType="1"/>
            </p:cNvSpPr>
            <p:nvPr/>
          </p:nvSpPr>
          <p:spPr bwMode="auto">
            <a:xfrm>
              <a:off x="2253" y="3575"/>
              <a:ext cx="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6" name="Text Box 26"/>
            <p:cNvSpPr txBox="1">
              <a:spLocks noChangeArrowheads="1"/>
            </p:cNvSpPr>
            <p:nvPr/>
          </p:nvSpPr>
          <p:spPr bwMode="auto">
            <a:xfrm>
              <a:off x="2391" y="3258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CP</a:t>
              </a:r>
            </a:p>
          </p:txBody>
        </p:sp>
        <p:sp>
          <p:nvSpPr>
            <p:cNvPr id="134157" name="Rectangle 27"/>
            <p:cNvSpPr>
              <a:spLocks noChangeArrowheads="1"/>
            </p:cNvSpPr>
            <p:nvPr/>
          </p:nvSpPr>
          <p:spPr bwMode="auto">
            <a:xfrm>
              <a:off x="1121" y="3477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······</a:t>
              </a:r>
              <a:endParaRPr lang="zh-CN" altLang="en-US" sz="1800">
                <a:solidFill>
                  <a:srgbClr val="000000"/>
                </a:solidFill>
                <a:ea typeface="宋体" charset="-122"/>
              </a:endParaRPr>
            </a:p>
          </p:txBody>
        </p:sp>
      </p:grpSp>
      <p:sp>
        <p:nvSpPr>
          <p:cNvPr id="134150" name="Text Box 29"/>
          <p:cNvSpPr txBox="1">
            <a:spLocks noChangeArrowheads="1"/>
          </p:cNvSpPr>
          <p:nvPr/>
        </p:nvSpPr>
        <p:spPr bwMode="auto">
          <a:xfrm>
            <a:off x="7346950" y="3554413"/>
            <a:ext cx="69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Dest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4151" name="Line 33"/>
          <p:cNvSpPr>
            <a:spLocks noChangeShapeType="1"/>
          </p:cNvSpPr>
          <p:nvPr/>
        </p:nvSpPr>
        <p:spPr bwMode="auto">
          <a:xfrm>
            <a:off x="6156325" y="3749675"/>
            <a:ext cx="11747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7113" name="Text Box 41"/>
          <p:cNvSpPr txBox="1">
            <a:spLocks noChangeArrowheads="1"/>
          </p:cNvSpPr>
          <p:nvPr/>
        </p:nvSpPr>
        <p:spPr bwMode="auto">
          <a:xfrm>
            <a:off x="808038" y="4200525"/>
            <a:ext cx="8378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Reasoning: routes learned from peer or provider are sent to only customers;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 thus all relationship before is CP.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2139" y="3243819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/PP</a:t>
            </a:r>
            <a:endParaRPr lang="en-US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0EE38DD-A895-1444-A505-19AE23AA3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1375" y="6565900"/>
            <a:ext cx="42545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D2665D3-7C91-2543-A291-952B583C64C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35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113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Stability of BGP Policy Routing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Suppose </a:t>
            </a:r>
          </a:p>
          <a:p>
            <a:pPr marL="914400" lvl="1" indent="-457200">
              <a:buFont typeface="ZapfDingbats" charset="0"/>
              <a:buAutoNum type="arabicPeriod"/>
            </a:pPr>
            <a:r>
              <a:rPr lang="en-US" altLang="zh-CN" dirty="0">
                <a:ea typeface="宋体" charset="-122"/>
              </a:rPr>
              <a:t>there is no loop formed by provider-customer relationship in the Internet</a:t>
            </a:r>
          </a:p>
          <a:p>
            <a:pPr marL="914400" lvl="1" indent="-457200">
              <a:buFont typeface="ZapfDingbats" charset="0"/>
              <a:buAutoNum type="arabicPeriod"/>
            </a:pPr>
            <a:r>
              <a:rPr lang="en-US" altLang="zh-CN" dirty="0">
                <a:ea typeface="宋体" charset="-122"/>
              </a:rPr>
              <a:t>each AS uses typical route selection policy:</a:t>
            </a:r>
          </a:p>
          <a:p>
            <a:pPr marL="1295400" lvl="2" indent="-381000">
              <a:buFont typeface="ZapfDingbats" charset="0"/>
              <a:buNone/>
            </a:pPr>
            <a:r>
              <a:rPr lang="en-US" altLang="zh-CN" dirty="0">
                <a:ea typeface="宋体" charset="-122"/>
              </a:rPr>
              <a:t>C &gt; E/P</a:t>
            </a:r>
          </a:p>
          <a:p>
            <a:pPr marL="914400" lvl="1" indent="-457200">
              <a:buFont typeface="ZapfDingbats" charset="0"/>
              <a:buAutoNum type="arabicPeriod"/>
            </a:pPr>
            <a:r>
              <a:rPr lang="en-US" altLang="zh-CN" dirty="0">
                <a:ea typeface="宋体" charset="-122"/>
              </a:rPr>
              <a:t>each AS uses the typical export policies</a:t>
            </a:r>
          </a:p>
          <a:p>
            <a:pPr marL="914400" lvl="1" indent="-457200">
              <a:buFont typeface="ZapfDingbats" charset="0"/>
              <a:buNone/>
            </a:pPr>
            <a:endParaRPr lang="en-US" altLang="zh-CN" dirty="0">
              <a:ea typeface="宋体" charset="-122"/>
            </a:endParaRPr>
          </a:p>
          <a:p>
            <a:pPr marL="533400" indent="-533400"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Then policy routing always converges (i.e., is stable).</a:t>
            </a:r>
            <a:endParaRPr lang="en-US" altLang="en-US" dirty="0">
              <a:ea typeface="宋体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1A0F2-06C2-2E4B-9A4B-4A689F6FC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1375" y="6565900"/>
            <a:ext cx="42545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D2665D3-7C91-2543-A291-952B583C64C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36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97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Case 1: A Link is PC</a:t>
            </a:r>
          </a:p>
        </p:txBody>
      </p:sp>
      <p:sp>
        <p:nvSpPr>
          <p:cNvPr id="138242" name="Line 5"/>
          <p:cNvSpPr>
            <a:spLocks noChangeShapeType="1"/>
          </p:cNvSpPr>
          <p:nvPr/>
        </p:nvSpPr>
        <p:spPr bwMode="auto">
          <a:xfrm flipH="1" flipV="1">
            <a:off x="1639888" y="2932113"/>
            <a:ext cx="14287" cy="1887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3" name="Line 7"/>
          <p:cNvSpPr>
            <a:spLocks noChangeShapeType="1"/>
          </p:cNvSpPr>
          <p:nvPr/>
        </p:nvSpPr>
        <p:spPr bwMode="auto">
          <a:xfrm>
            <a:off x="1654175" y="2932113"/>
            <a:ext cx="1635125" cy="191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8"/>
          <p:cNvSpPr>
            <a:spLocks noChangeShapeType="1"/>
          </p:cNvSpPr>
          <p:nvPr/>
        </p:nvSpPr>
        <p:spPr bwMode="auto">
          <a:xfrm flipH="1" flipV="1">
            <a:off x="3263900" y="2913063"/>
            <a:ext cx="14288" cy="1887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Line 9"/>
          <p:cNvSpPr>
            <a:spLocks noChangeShapeType="1"/>
          </p:cNvSpPr>
          <p:nvPr/>
        </p:nvSpPr>
        <p:spPr bwMode="auto">
          <a:xfrm>
            <a:off x="3278188" y="2913063"/>
            <a:ext cx="1635125" cy="191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6" name="Line 10"/>
          <p:cNvSpPr>
            <a:spLocks noChangeShapeType="1"/>
          </p:cNvSpPr>
          <p:nvPr/>
        </p:nvSpPr>
        <p:spPr bwMode="auto">
          <a:xfrm flipH="1" flipV="1">
            <a:off x="4895850" y="2921000"/>
            <a:ext cx="14288" cy="18875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7" name="Line 11"/>
          <p:cNvSpPr>
            <a:spLocks noChangeShapeType="1"/>
          </p:cNvSpPr>
          <p:nvPr/>
        </p:nvSpPr>
        <p:spPr bwMode="auto">
          <a:xfrm>
            <a:off x="4910138" y="2921000"/>
            <a:ext cx="1635125" cy="191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8" name="Line 12"/>
          <p:cNvSpPr>
            <a:spLocks noChangeShapeType="1"/>
          </p:cNvSpPr>
          <p:nvPr/>
        </p:nvSpPr>
        <p:spPr bwMode="auto">
          <a:xfrm flipH="1" flipV="1">
            <a:off x="6469063" y="2859088"/>
            <a:ext cx="14287" cy="1887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9" name="Freeform 13"/>
          <p:cNvSpPr>
            <a:spLocks/>
          </p:cNvSpPr>
          <p:nvPr/>
        </p:nvSpPr>
        <p:spPr bwMode="auto">
          <a:xfrm>
            <a:off x="1654175" y="2855913"/>
            <a:ext cx="6202363" cy="3681412"/>
          </a:xfrm>
          <a:custGeom>
            <a:avLst/>
            <a:gdLst>
              <a:gd name="T0" fmla="*/ 2147483647 w 3907"/>
              <a:gd name="T1" fmla="*/ 0 h 2319"/>
              <a:gd name="T2" fmla="*/ 2147483647 w 3907"/>
              <a:gd name="T3" fmla="*/ 2147483647 h 2319"/>
              <a:gd name="T4" fmla="*/ 2147483647 w 3907"/>
              <a:gd name="T5" fmla="*/ 2147483647 h 2319"/>
              <a:gd name="T6" fmla="*/ 2147483647 w 3907"/>
              <a:gd name="T7" fmla="*/ 2147483647 h 2319"/>
              <a:gd name="T8" fmla="*/ 0 w 3907"/>
              <a:gd name="T9" fmla="*/ 2147483647 h 2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07"/>
              <a:gd name="T16" fmla="*/ 0 h 2319"/>
              <a:gd name="T17" fmla="*/ 3907 w 3907"/>
              <a:gd name="T18" fmla="*/ 2319 h 23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07" h="2319">
                <a:moveTo>
                  <a:pt x="3041" y="0"/>
                </a:moveTo>
                <a:cubicBezTo>
                  <a:pt x="3439" y="278"/>
                  <a:pt x="3837" y="556"/>
                  <a:pt x="3872" y="897"/>
                </a:cubicBezTo>
                <a:cubicBezTo>
                  <a:pt x="3907" y="1238"/>
                  <a:pt x="3734" y="1835"/>
                  <a:pt x="3249" y="2049"/>
                </a:cubicBezTo>
                <a:cubicBezTo>
                  <a:pt x="2764" y="2263"/>
                  <a:pt x="1504" y="2319"/>
                  <a:pt x="963" y="2182"/>
                </a:cubicBezTo>
                <a:cubicBezTo>
                  <a:pt x="422" y="2045"/>
                  <a:pt x="211" y="1636"/>
                  <a:pt x="0" y="122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0" name="Text Box 14"/>
          <p:cNvSpPr txBox="1">
            <a:spLocks noChangeArrowheads="1"/>
          </p:cNvSpPr>
          <p:nvPr/>
        </p:nvSpPr>
        <p:spPr bwMode="auto">
          <a:xfrm>
            <a:off x="1914525" y="2879725"/>
            <a:ext cx="441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PC</a:t>
            </a:r>
          </a:p>
        </p:txBody>
      </p:sp>
      <p:sp>
        <p:nvSpPr>
          <p:cNvPr id="138251" name="Freeform 15"/>
          <p:cNvSpPr>
            <a:spLocks/>
          </p:cNvSpPr>
          <p:nvPr/>
        </p:nvSpPr>
        <p:spPr bwMode="auto">
          <a:xfrm>
            <a:off x="3297238" y="4810125"/>
            <a:ext cx="479425" cy="404813"/>
          </a:xfrm>
          <a:custGeom>
            <a:avLst/>
            <a:gdLst>
              <a:gd name="T0" fmla="*/ 0 w 302"/>
              <a:gd name="T1" fmla="*/ 0 h 255"/>
              <a:gd name="T2" fmla="*/ 2147483647 w 302"/>
              <a:gd name="T3" fmla="*/ 2147483647 h 255"/>
              <a:gd name="T4" fmla="*/ 2147483647 w 302"/>
              <a:gd name="T5" fmla="*/ 2147483647 h 255"/>
              <a:gd name="T6" fmla="*/ 0 60000 65536"/>
              <a:gd name="T7" fmla="*/ 0 60000 65536"/>
              <a:gd name="T8" fmla="*/ 0 60000 65536"/>
              <a:gd name="T9" fmla="*/ 0 w 302"/>
              <a:gd name="T10" fmla="*/ 0 h 255"/>
              <a:gd name="T11" fmla="*/ 302 w 302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255">
                <a:moveTo>
                  <a:pt x="0" y="0"/>
                </a:moveTo>
                <a:cubicBezTo>
                  <a:pt x="104" y="39"/>
                  <a:pt x="208" y="79"/>
                  <a:pt x="255" y="122"/>
                </a:cubicBezTo>
                <a:cubicBezTo>
                  <a:pt x="302" y="165"/>
                  <a:pt x="292" y="210"/>
                  <a:pt x="283" y="25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2" name="Line 16"/>
          <p:cNvSpPr>
            <a:spLocks noChangeShapeType="1"/>
          </p:cNvSpPr>
          <p:nvPr/>
        </p:nvSpPr>
        <p:spPr bwMode="auto">
          <a:xfrm>
            <a:off x="3611563" y="5211763"/>
            <a:ext cx="26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38253" name="Group 18"/>
          <p:cNvGrpSpPr>
            <a:grpSpLocks/>
          </p:cNvGrpSpPr>
          <p:nvPr/>
        </p:nvGrpSpPr>
        <p:grpSpPr bwMode="auto">
          <a:xfrm>
            <a:off x="4935538" y="4833938"/>
            <a:ext cx="584200" cy="404812"/>
            <a:chOff x="2125" y="2767"/>
            <a:chExt cx="368" cy="255"/>
          </a:xfrm>
        </p:grpSpPr>
        <p:sp>
          <p:nvSpPr>
            <p:cNvPr id="138267" name="Freeform 19"/>
            <p:cNvSpPr>
              <a:spLocks/>
            </p:cNvSpPr>
            <p:nvPr/>
          </p:nvSpPr>
          <p:spPr bwMode="auto">
            <a:xfrm>
              <a:off x="2125" y="2767"/>
              <a:ext cx="302" cy="255"/>
            </a:xfrm>
            <a:custGeom>
              <a:avLst/>
              <a:gdLst>
                <a:gd name="T0" fmla="*/ 0 w 302"/>
                <a:gd name="T1" fmla="*/ 0 h 255"/>
                <a:gd name="T2" fmla="*/ 255 w 302"/>
                <a:gd name="T3" fmla="*/ 122 h 255"/>
                <a:gd name="T4" fmla="*/ 283 w 302"/>
                <a:gd name="T5" fmla="*/ 255 h 255"/>
                <a:gd name="T6" fmla="*/ 0 60000 65536"/>
                <a:gd name="T7" fmla="*/ 0 60000 65536"/>
                <a:gd name="T8" fmla="*/ 0 60000 65536"/>
                <a:gd name="T9" fmla="*/ 0 w 302"/>
                <a:gd name="T10" fmla="*/ 0 h 255"/>
                <a:gd name="T11" fmla="*/ 302 w 302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255">
                  <a:moveTo>
                    <a:pt x="0" y="0"/>
                  </a:moveTo>
                  <a:cubicBezTo>
                    <a:pt x="104" y="39"/>
                    <a:pt x="208" y="79"/>
                    <a:pt x="255" y="122"/>
                  </a:cubicBezTo>
                  <a:cubicBezTo>
                    <a:pt x="302" y="165"/>
                    <a:pt x="292" y="210"/>
                    <a:pt x="283" y="2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268" name="Line 20"/>
            <p:cNvSpPr>
              <a:spLocks noChangeShapeType="1"/>
            </p:cNvSpPr>
            <p:nvPr/>
          </p:nvSpPr>
          <p:spPr bwMode="auto">
            <a:xfrm>
              <a:off x="2323" y="3020"/>
              <a:ext cx="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8254" name="Group 21"/>
          <p:cNvGrpSpPr>
            <a:grpSpLocks/>
          </p:cNvGrpSpPr>
          <p:nvPr/>
        </p:nvGrpSpPr>
        <p:grpSpPr bwMode="auto">
          <a:xfrm>
            <a:off x="6496050" y="4821238"/>
            <a:ext cx="584200" cy="404812"/>
            <a:chOff x="2125" y="2767"/>
            <a:chExt cx="368" cy="255"/>
          </a:xfrm>
        </p:grpSpPr>
        <p:sp>
          <p:nvSpPr>
            <p:cNvPr id="138265" name="Freeform 22"/>
            <p:cNvSpPr>
              <a:spLocks/>
            </p:cNvSpPr>
            <p:nvPr/>
          </p:nvSpPr>
          <p:spPr bwMode="auto">
            <a:xfrm>
              <a:off x="2125" y="2767"/>
              <a:ext cx="302" cy="255"/>
            </a:xfrm>
            <a:custGeom>
              <a:avLst/>
              <a:gdLst>
                <a:gd name="T0" fmla="*/ 0 w 302"/>
                <a:gd name="T1" fmla="*/ 0 h 255"/>
                <a:gd name="T2" fmla="*/ 255 w 302"/>
                <a:gd name="T3" fmla="*/ 122 h 255"/>
                <a:gd name="T4" fmla="*/ 283 w 302"/>
                <a:gd name="T5" fmla="*/ 255 h 255"/>
                <a:gd name="T6" fmla="*/ 0 60000 65536"/>
                <a:gd name="T7" fmla="*/ 0 60000 65536"/>
                <a:gd name="T8" fmla="*/ 0 60000 65536"/>
                <a:gd name="T9" fmla="*/ 0 w 302"/>
                <a:gd name="T10" fmla="*/ 0 h 255"/>
                <a:gd name="T11" fmla="*/ 302 w 302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255">
                  <a:moveTo>
                    <a:pt x="0" y="0"/>
                  </a:moveTo>
                  <a:cubicBezTo>
                    <a:pt x="104" y="39"/>
                    <a:pt x="208" y="79"/>
                    <a:pt x="255" y="122"/>
                  </a:cubicBezTo>
                  <a:cubicBezTo>
                    <a:pt x="302" y="165"/>
                    <a:pt x="292" y="210"/>
                    <a:pt x="283" y="2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266" name="Line 23"/>
            <p:cNvSpPr>
              <a:spLocks noChangeShapeType="1"/>
            </p:cNvSpPr>
            <p:nvPr/>
          </p:nvSpPr>
          <p:spPr bwMode="auto">
            <a:xfrm>
              <a:off x="2323" y="3020"/>
              <a:ext cx="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8255" name="Group 24"/>
          <p:cNvGrpSpPr>
            <a:grpSpLocks/>
          </p:cNvGrpSpPr>
          <p:nvPr/>
        </p:nvGrpSpPr>
        <p:grpSpPr bwMode="auto">
          <a:xfrm>
            <a:off x="1700213" y="4821238"/>
            <a:ext cx="584200" cy="404812"/>
            <a:chOff x="2125" y="2767"/>
            <a:chExt cx="368" cy="255"/>
          </a:xfrm>
        </p:grpSpPr>
        <p:sp>
          <p:nvSpPr>
            <p:cNvPr id="138263" name="Freeform 25"/>
            <p:cNvSpPr>
              <a:spLocks/>
            </p:cNvSpPr>
            <p:nvPr/>
          </p:nvSpPr>
          <p:spPr bwMode="auto">
            <a:xfrm>
              <a:off x="2125" y="2767"/>
              <a:ext cx="302" cy="255"/>
            </a:xfrm>
            <a:custGeom>
              <a:avLst/>
              <a:gdLst>
                <a:gd name="T0" fmla="*/ 0 w 302"/>
                <a:gd name="T1" fmla="*/ 0 h 255"/>
                <a:gd name="T2" fmla="*/ 255 w 302"/>
                <a:gd name="T3" fmla="*/ 122 h 255"/>
                <a:gd name="T4" fmla="*/ 283 w 302"/>
                <a:gd name="T5" fmla="*/ 255 h 255"/>
                <a:gd name="T6" fmla="*/ 0 60000 65536"/>
                <a:gd name="T7" fmla="*/ 0 60000 65536"/>
                <a:gd name="T8" fmla="*/ 0 60000 65536"/>
                <a:gd name="T9" fmla="*/ 0 w 302"/>
                <a:gd name="T10" fmla="*/ 0 h 255"/>
                <a:gd name="T11" fmla="*/ 302 w 302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255">
                  <a:moveTo>
                    <a:pt x="0" y="0"/>
                  </a:moveTo>
                  <a:cubicBezTo>
                    <a:pt x="104" y="39"/>
                    <a:pt x="208" y="79"/>
                    <a:pt x="255" y="122"/>
                  </a:cubicBezTo>
                  <a:cubicBezTo>
                    <a:pt x="302" y="165"/>
                    <a:pt x="292" y="210"/>
                    <a:pt x="283" y="2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264" name="Line 26"/>
            <p:cNvSpPr>
              <a:spLocks noChangeShapeType="1"/>
            </p:cNvSpPr>
            <p:nvPr/>
          </p:nvSpPr>
          <p:spPr bwMode="auto">
            <a:xfrm>
              <a:off x="2323" y="3020"/>
              <a:ext cx="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8256" name="Rectangle 23"/>
          <p:cNvSpPr>
            <a:spLocks noChangeArrowheads="1"/>
          </p:cNvSpPr>
          <p:nvPr/>
        </p:nvSpPr>
        <p:spPr bwMode="auto">
          <a:xfrm>
            <a:off x="881063" y="1416050"/>
            <a:ext cx="7773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</a:rPr>
              <a:t>Proof by contradiction. Assume a loop in P-graph. Consider a fixed link.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in the loop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419475" y="4549775"/>
            <a:ext cx="441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PC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425825" y="2690813"/>
            <a:ext cx="441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PC</a:t>
            </a:r>
          </a:p>
        </p:txBody>
      </p:sp>
      <p:sp>
        <p:nvSpPr>
          <p:cNvPr id="138259" name="Rectangle 1"/>
          <p:cNvSpPr>
            <a:spLocks noChangeArrowheads="1"/>
          </p:cNvSpPr>
          <p:nvPr/>
        </p:nvSpPr>
        <p:spPr bwMode="auto">
          <a:xfrm>
            <a:off x="1263650" y="2259013"/>
            <a:ext cx="68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 1</a:t>
            </a:r>
            <a:endParaRPr lang="en-US" altLang="en-US" sz="1800"/>
          </a:p>
        </p:txBody>
      </p:sp>
      <p:sp>
        <p:nvSpPr>
          <p:cNvPr id="138260" name="Rectangle 26"/>
          <p:cNvSpPr>
            <a:spLocks noChangeArrowheads="1"/>
          </p:cNvSpPr>
          <p:nvPr/>
        </p:nvSpPr>
        <p:spPr bwMode="auto">
          <a:xfrm>
            <a:off x="2933700" y="2259013"/>
            <a:ext cx="72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 2</a:t>
            </a:r>
            <a:endParaRPr lang="en-US" altLang="en-US" sz="1800"/>
          </a:p>
        </p:txBody>
      </p:sp>
      <p:sp>
        <p:nvSpPr>
          <p:cNvPr id="138261" name="Rectangle 27"/>
          <p:cNvSpPr>
            <a:spLocks noChangeArrowheads="1"/>
          </p:cNvSpPr>
          <p:nvPr/>
        </p:nvSpPr>
        <p:spPr bwMode="auto">
          <a:xfrm>
            <a:off x="4564063" y="2260600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 3</a:t>
            </a:r>
            <a:endParaRPr lang="en-US" altLang="en-US" sz="1800"/>
          </a:p>
        </p:txBody>
      </p:sp>
      <p:sp>
        <p:nvSpPr>
          <p:cNvPr id="138262" name="Rectangle 28"/>
          <p:cNvSpPr>
            <a:spLocks noChangeArrowheads="1"/>
          </p:cNvSpPr>
          <p:nvPr/>
        </p:nvSpPr>
        <p:spPr bwMode="auto">
          <a:xfrm>
            <a:off x="6062663" y="22606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 4</a:t>
            </a:r>
            <a:endParaRPr lang="en-US" altLang="en-US" sz="180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7E3960EA-D048-964C-B576-41983E54D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1375" y="6565900"/>
            <a:ext cx="42545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D2665D3-7C91-2543-A291-952B583C64C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37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Case 2: Link is CP/PP</a:t>
            </a:r>
          </a:p>
        </p:txBody>
      </p:sp>
      <p:sp>
        <p:nvSpPr>
          <p:cNvPr id="140290" name="Line 3"/>
          <p:cNvSpPr>
            <a:spLocks noChangeShapeType="1"/>
          </p:cNvSpPr>
          <p:nvPr/>
        </p:nvSpPr>
        <p:spPr bwMode="auto">
          <a:xfrm flipH="1" flipV="1">
            <a:off x="1697038" y="2951163"/>
            <a:ext cx="14287" cy="1887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0291" name="Line 4"/>
          <p:cNvSpPr>
            <a:spLocks noChangeShapeType="1"/>
          </p:cNvSpPr>
          <p:nvPr/>
        </p:nvSpPr>
        <p:spPr bwMode="auto">
          <a:xfrm>
            <a:off x="1711325" y="2951163"/>
            <a:ext cx="1635125" cy="191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0292" name="Line 5"/>
          <p:cNvSpPr>
            <a:spLocks noChangeShapeType="1"/>
          </p:cNvSpPr>
          <p:nvPr/>
        </p:nvSpPr>
        <p:spPr bwMode="auto">
          <a:xfrm flipH="1" flipV="1">
            <a:off x="3321050" y="2932113"/>
            <a:ext cx="14288" cy="1887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0293" name="Line 6"/>
          <p:cNvSpPr>
            <a:spLocks noChangeShapeType="1"/>
          </p:cNvSpPr>
          <p:nvPr/>
        </p:nvSpPr>
        <p:spPr bwMode="auto">
          <a:xfrm>
            <a:off x="3335338" y="2932113"/>
            <a:ext cx="1635125" cy="191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0294" name="Line 7"/>
          <p:cNvSpPr>
            <a:spLocks noChangeShapeType="1"/>
          </p:cNvSpPr>
          <p:nvPr/>
        </p:nvSpPr>
        <p:spPr bwMode="auto">
          <a:xfrm flipH="1" flipV="1">
            <a:off x="4953000" y="2940050"/>
            <a:ext cx="14288" cy="18875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0295" name="Line 8"/>
          <p:cNvSpPr>
            <a:spLocks noChangeShapeType="1"/>
          </p:cNvSpPr>
          <p:nvPr/>
        </p:nvSpPr>
        <p:spPr bwMode="auto">
          <a:xfrm>
            <a:off x="4967288" y="2940050"/>
            <a:ext cx="1635125" cy="191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0296" name="Line 9"/>
          <p:cNvSpPr>
            <a:spLocks noChangeShapeType="1"/>
          </p:cNvSpPr>
          <p:nvPr/>
        </p:nvSpPr>
        <p:spPr bwMode="auto">
          <a:xfrm flipH="1" flipV="1">
            <a:off x="6526213" y="2878138"/>
            <a:ext cx="14287" cy="1887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0297" name="Freeform 10"/>
          <p:cNvSpPr>
            <a:spLocks/>
          </p:cNvSpPr>
          <p:nvPr/>
        </p:nvSpPr>
        <p:spPr bwMode="auto">
          <a:xfrm>
            <a:off x="1711325" y="2874963"/>
            <a:ext cx="6202363" cy="3681412"/>
          </a:xfrm>
          <a:custGeom>
            <a:avLst/>
            <a:gdLst>
              <a:gd name="T0" fmla="*/ 2147483647 w 3907"/>
              <a:gd name="T1" fmla="*/ 0 h 2319"/>
              <a:gd name="T2" fmla="*/ 2147483647 w 3907"/>
              <a:gd name="T3" fmla="*/ 2147483647 h 2319"/>
              <a:gd name="T4" fmla="*/ 2147483647 w 3907"/>
              <a:gd name="T5" fmla="*/ 2147483647 h 2319"/>
              <a:gd name="T6" fmla="*/ 2147483647 w 3907"/>
              <a:gd name="T7" fmla="*/ 2147483647 h 2319"/>
              <a:gd name="T8" fmla="*/ 0 w 3907"/>
              <a:gd name="T9" fmla="*/ 2147483647 h 2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07"/>
              <a:gd name="T16" fmla="*/ 0 h 2319"/>
              <a:gd name="T17" fmla="*/ 3907 w 3907"/>
              <a:gd name="T18" fmla="*/ 2319 h 23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07" h="2319">
                <a:moveTo>
                  <a:pt x="3041" y="0"/>
                </a:moveTo>
                <a:cubicBezTo>
                  <a:pt x="3439" y="278"/>
                  <a:pt x="3837" y="556"/>
                  <a:pt x="3872" y="897"/>
                </a:cubicBezTo>
                <a:cubicBezTo>
                  <a:pt x="3907" y="1238"/>
                  <a:pt x="3734" y="1835"/>
                  <a:pt x="3249" y="2049"/>
                </a:cubicBezTo>
                <a:cubicBezTo>
                  <a:pt x="2764" y="2263"/>
                  <a:pt x="1504" y="2319"/>
                  <a:pt x="963" y="2182"/>
                </a:cubicBezTo>
                <a:cubicBezTo>
                  <a:pt x="422" y="2045"/>
                  <a:pt x="211" y="1636"/>
                  <a:pt x="0" y="1228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0298" name="Text Box 11"/>
          <p:cNvSpPr txBox="1">
            <a:spLocks noChangeArrowheads="1"/>
          </p:cNvSpPr>
          <p:nvPr/>
        </p:nvSpPr>
        <p:spPr bwMode="auto">
          <a:xfrm>
            <a:off x="1955800" y="2989263"/>
            <a:ext cx="796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CP/PP</a:t>
            </a:r>
          </a:p>
        </p:txBody>
      </p:sp>
      <p:grpSp>
        <p:nvGrpSpPr>
          <p:cNvPr id="140299" name="Group 14"/>
          <p:cNvGrpSpPr>
            <a:grpSpLocks/>
          </p:cNvGrpSpPr>
          <p:nvPr/>
        </p:nvGrpSpPr>
        <p:grpSpPr bwMode="auto">
          <a:xfrm>
            <a:off x="6578600" y="4829175"/>
            <a:ext cx="584200" cy="404813"/>
            <a:chOff x="2125" y="2767"/>
            <a:chExt cx="368" cy="255"/>
          </a:xfrm>
        </p:grpSpPr>
        <p:sp>
          <p:nvSpPr>
            <p:cNvPr id="140317" name="Freeform 12"/>
            <p:cNvSpPr>
              <a:spLocks/>
            </p:cNvSpPr>
            <p:nvPr/>
          </p:nvSpPr>
          <p:spPr bwMode="auto">
            <a:xfrm>
              <a:off x="2125" y="2767"/>
              <a:ext cx="302" cy="255"/>
            </a:xfrm>
            <a:custGeom>
              <a:avLst/>
              <a:gdLst>
                <a:gd name="T0" fmla="*/ 0 w 302"/>
                <a:gd name="T1" fmla="*/ 0 h 255"/>
                <a:gd name="T2" fmla="*/ 255 w 302"/>
                <a:gd name="T3" fmla="*/ 122 h 255"/>
                <a:gd name="T4" fmla="*/ 283 w 302"/>
                <a:gd name="T5" fmla="*/ 255 h 255"/>
                <a:gd name="T6" fmla="*/ 0 60000 65536"/>
                <a:gd name="T7" fmla="*/ 0 60000 65536"/>
                <a:gd name="T8" fmla="*/ 0 60000 65536"/>
                <a:gd name="T9" fmla="*/ 0 w 302"/>
                <a:gd name="T10" fmla="*/ 0 h 255"/>
                <a:gd name="T11" fmla="*/ 302 w 302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255">
                  <a:moveTo>
                    <a:pt x="0" y="0"/>
                  </a:moveTo>
                  <a:cubicBezTo>
                    <a:pt x="104" y="39"/>
                    <a:pt x="208" y="79"/>
                    <a:pt x="255" y="122"/>
                  </a:cubicBezTo>
                  <a:cubicBezTo>
                    <a:pt x="302" y="165"/>
                    <a:pt x="292" y="210"/>
                    <a:pt x="283" y="2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0318" name="Line 13"/>
            <p:cNvSpPr>
              <a:spLocks noChangeShapeType="1"/>
            </p:cNvSpPr>
            <p:nvPr/>
          </p:nvSpPr>
          <p:spPr bwMode="auto">
            <a:xfrm>
              <a:off x="2323" y="3020"/>
              <a:ext cx="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0300" name="Group 15"/>
          <p:cNvGrpSpPr>
            <a:grpSpLocks/>
          </p:cNvGrpSpPr>
          <p:nvPr/>
        </p:nvGrpSpPr>
        <p:grpSpPr bwMode="auto">
          <a:xfrm>
            <a:off x="4992688" y="4852988"/>
            <a:ext cx="584200" cy="404812"/>
            <a:chOff x="2125" y="2767"/>
            <a:chExt cx="368" cy="255"/>
          </a:xfrm>
        </p:grpSpPr>
        <p:sp>
          <p:nvSpPr>
            <p:cNvPr id="140315" name="Freeform 16"/>
            <p:cNvSpPr>
              <a:spLocks/>
            </p:cNvSpPr>
            <p:nvPr/>
          </p:nvSpPr>
          <p:spPr bwMode="auto">
            <a:xfrm>
              <a:off x="2125" y="2767"/>
              <a:ext cx="302" cy="255"/>
            </a:xfrm>
            <a:custGeom>
              <a:avLst/>
              <a:gdLst>
                <a:gd name="T0" fmla="*/ 0 w 302"/>
                <a:gd name="T1" fmla="*/ 0 h 255"/>
                <a:gd name="T2" fmla="*/ 255 w 302"/>
                <a:gd name="T3" fmla="*/ 122 h 255"/>
                <a:gd name="T4" fmla="*/ 283 w 302"/>
                <a:gd name="T5" fmla="*/ 255 h 255"/>
                <a:gd name="T6" fmla="*/ 0 60000 65536"/>
                <a:gd name="T7" fmla="*/ 0 60000 65536"/>
                <a:gd name="T8" fmla="*/ 0 60000 65536"/>
                <a:gd name="T9" fmla="*/ 0 w 302"/>
                <a:gd name="T10" fmla="*/ 0 h 255"/>
                <a:gd name="T11" fmla="*/ 302 w 302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255">
                  <a:moveTo>
                    <a:pt x="0" y="0"/>
                  </a:moveTo>
                  <a:cubicBezTo>
                    <a:pt x="104" y="39"/>
                    <a:pt x="208" y="79"/>
                    <a:pt x="255" y="122"/>
                  </a:cubicBezTo>
                  <a:cubicBezTo>
                    <a:pt x="302" y="165"/>
                    <a:pt x="292" y="210"/>
                    <a:pt x="283" y="2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0316" name="Line 17"/>
            <p:cNvSpPr>
              <a:spLocks noChangeShapeType="1"/>
            </p:cNvSpPr>
            <p:nvPr/>
          </p:nvSpPr>
          <p:spPr bwMode="auto">
            <a:xfrm>
              <a:off x="2323" y="3020"/>
              <a:ext cx="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0301" name="Group 18"/>
          <p:cNvGrpSpPr>
            <a:grpSpLocks/>
          </p:cNvGrpSpPr>
          <p:nvPr/>
        </p:nvGrpSpPr>
        <p:grpSpPr bwMode="auto">
          <a:xfrm>
            <a:off x="3371850" y="4832350"/>
            <a:ext cx="584200" cy="404813"/>
            <a:chOff x="2125" y="2767"/>
            <a:chExt cx="368" cy="255"/>
          </a:xfrm>
        </p:grpSpPr>
        <p:sp>
          <p:nvSpPr>
            <p:cNvPr id="140313" name="Freeform 19"/>
            <p:cNvSpPr>
              <a:spLocks/>
            </p:cNvSpPr>
            <p:nvPr/>
          </p:nvSpPr>
          <p:spPr bwMode="auto">
            <a:xfrm>
              <a:off x="2125" y="2767"/>
              <a:ext cx="302" cy="255"/>
            </a:xfrm>
            <a:custGeom>
              <a:avLst/>
              <a:gdLst>
                <a:gd name="T0" fmla="*/ 0 w 302"/>
                <a:gd name="T1" fmla="*/ 0 h 255"/>
                <a:gd name="T2" fmla="*/ 255 w 302"/>
                <a:gd name="T3" fmla="*/ 122 h 255"/>
                <a:gd name="T4" fmla="*/ 283 w 302"/>
                <a:gd name="T5" fmla="*/ 255 h 255"/>
                <a:gd name="T6" fmla="*/ 0 60000 65536"/>
                <a:gd name="T7" fmla="*/ 0 60000 65536"/>
                <a:gd name="T8" fmla="*/ 0 60000 65536"/>
                <a:gd name="T9" fmla="*/ 0 w 302"/>
                <a:gd name="T10" fmla="*/ 0 h 255"/>
                <a:gd name="T11" fmla="*/ 302 w 302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255">
                  <a:moveTo>
                    <a:pt x="0" y="0"/>
                  </a:moveTo>
                  <a:cubicBezTo>
                    <a:pt x="104" y="39"/>
                    <a:pt x="208" y="79"/>
                    <a:pt x="255" y="122"/>
                  </a:cubicBezTo>
                  <a:cubicBezTo>
                    <a:pt x="302" y="165"/>
                    <a:pt x="292" y="210"/>
                    <a:pt x="283" y="2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0314" name="Line 20"/>
            <p:cNvSpPr>
              <a:spLocks noChangeShapeType="1"/>
            </p:cNvSpPr>
            <p:nvPr/>
          </p:nvSpPr>
          <p:spPr bwMode="auto">
            <a:xfrm>
              <a:off x="2323" y="3020"/>
              <a:ext cx="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0302" name="Group 21"/>
          <p:cNvGrpSpPr>
            <a:grpSpLocks/>
          </p:cNvGrpSpPr>
          <p:nvPr/>
        </p:nvGrpSpPr>
        <p:grpSpPr bwMode="auto">
          <a:xfrm>
            <a:off x="1766888" y="4829175"/>
            <a:ext cx="584200" cy="404813"/>
            <a:chOff x="2125" y="2767"/>
            <a:chExt cx="368" cy="255"/>
          </a:xfrm>
        </p:grpSpPr>
        <p:sp>
          <p:nvSpPr>
            <p:cNvPr id="140311" name="Freeform 22"/>
            <p:cNvSpPr>
              <a:spLocks/>
            </p:cNvSpPr>
            <p:nvPr/>
          </p:nvSpPr>
          <p:spPr bwMode="auto">
            <a:xfrm>
              <a:off x="2125" y="2767"/>
              <a:ext cx="302" cy="255"/>
            </a:xfrm>
            <a:custGeom>
              <a:avLst/>
              <a:gdLst>
                <a:gd name="T0" fmla="*/ 0 w 302"/>
                <a:gd name="T1" fmla="*/ 0 h 255"/>
                <a:gd name="T2" fmla="*/ 255 w 302"/>
                <a:gd name="T3" fmla="*/ 122 h 255"/>
                <a:gd name="T4" fmla="*/ 283 w 302"/>
                <a:gd name="T5" fmla="*/ 255 h 255"/>
                <a:gd name="T6" fmla="*/ 0 60000 65536"/>
                <a:gd name="T7" fmla="*/ 0 60000 65536"/>
                <a:gd name="T8" fmla="*/ 0 60000 65536"/>
                <a:gd name="T9" fmla="*/ 0 w 302"/>
                <a:gd name="T10" fmla="*/ 0 h 255"/>
                <a:gd name="T11" fmla="*/ 302 w 302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255">
                  <a:moveTo>
                    <a:pt x="0" y="0"/>
                  </a:moveTo>
                  <a:cubicBezTo>
                    <a:pt x="104" y="39"/>
                    <a:pt x="208" y="79"/>
                    <a:pt x="255" y="122"/>
                  </a:cubicBezTo>
                  <a:cubicBezTo>
                    <a:pt x="302" y="165"/>
                    <a:pt x="292" y="210"/>
                    <a:pt x="283" y="2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0312" name="Line 23"/>
            <p:cNvSpPr>
              <a:spLocks noChangeShapeType="1"/>
            </p:cNvSpPr>
            <p:nvPr/>
          </p:nvSpPr>
          <p:spPr bwMode="auto">
            <a:xfrm>
              <a:off x="2323" y="3020"/>
              <a:ext cx="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816100" y="4549775"/>
            <a:ext cx="79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CP/PP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613525" y="2508250"/>
            <a:ext cx="44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CP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557963" y="4519613"/>
            <a:ext cx="796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CP/PP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19688" y="2733675"/>
            <a:ext cx="44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CP</a:t>
            </a:r>
          </a:p>
        </p:txBody>
      </p:sp>
      <p:sp>
        <p:nvSpPr>
          <p:cNvPr id="140307" name="Rectangle 28"/>
          <p:cNvSpPr>
            <a:spLocks noChangeArrowheads="1"/>
          </p:cNvSpPr>
          <p:nvPr/>
        </p:nvSpPr>
        <p:spPr bwMode="auto">
          <a:xfrm>
            <a:off x="1358900" y="1860550"/>
            <a:ext cx="68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 1</a:t>
            </a:r>
            <a:endParaRPr lang="en-US" altLang="en-US" sz="1800"/>
          </a:p>
        </p:txBody>
      </p:sp>
      <p:sp>
        <p:nvSpPr>
          <p:cNvPr id="140308" name="Rectangle 29"/>
          <p:cNvSpPr>
            <a:spLocks noChangeArrowheads="1"/>
          </p:cNvSpPr>
          <p:nvPr/>
        </p:nvSpPr>
        <p:spPr bwMode="auto">
          <a:xfrm>
            <a:off x="3027363" y="186055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 2</a:t>
            </a:r>
            <a:endParaRPr lang="en-US" altLang="en-US" sz="1800"/>
          </a:p>
        </p:txBody>
      </p:sp>
      <p:sp>
        <p:nvSpPr>
          <p:cNvPr id="140309" name="Rectangle 30"/>
          <p:cNvSpPr>
            <a:spLocks noChangeArrowheads="1"/>
          </p:cNvSpPr>
          <p:nvPr/>
        </p:nvSpPr>
        <p:spPr bwMode="auto">
          <a:xfrm>
            <a:off x="4659313" y="1862138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 3</a:t>
            </a:r>
            <a:endParaRPr lang="en-US" altLang="en-US" sz="1800"/>
          </a:p>
        </p:txBody>
      </p:sp>
      <p:sp>
        <p:nvSpPr>
          <p:cNvPr id="140310" name="Rectangle 31"/>
          <p:cNvSpPr>
            <a:spLocks noChangeArrowheads="1"/>
          </p:cNvSpPr>
          <p:nvPr/>
        </p:nvSpPr>
        <p:spPr bwMode="auto">
          <a:xfrm>
            <a:off x="6157913" y="1862138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AS 4</a:t>
            </a:r>
            <a:endParaRPr lang="en-US" altLang="en-US" sz="180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903BE267-60E6-4D43-8A2E-DD57C422C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1375" y="6565900"/>
            <a:ext cx="42545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D2665D3-7C91-2543-A291-952B583C64C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38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ChangeArrowheads="1"/>
          </p:cNvSpPr>
          <p:nvPr/>
        </p:nvSpPr>
        <p:spPr bwMode="auto">
          <a:xfrm>
            <a:off x="390525" y="230188"/>
            <a:ext cx="82296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3600" u="sng">
                <a:solidFill>
                  <a:srgbClr val="3333CC"/>
                </a:solidFill>
                <a:ea typeface="宋体" charset="-122"/>
              </a:rPr>
              <a:t>Summary: BGP Policy Routing</a:t>
            </a:r>
            <a:endParaRPr lang="en-US" altLang="zh-CN" sz="2000" u="sng">
              <a:solidFill>
                <a:srgbClr val="3333CC"/>
              </a:solidFill>
              <a:ea typeface="宋体" charset="-122"/>
            </a:endParaRP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365023"/>
            <a:ext cx="4649622" cy="5253491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 Advantage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zh-CN" dirty="0">
                <a:ea typeface="宋体" charset="-122"/>
              </a:rPr>
              <a:t>satisfies current demand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altLang="zh-CN" dirty="0">
              <a:ea typeface="宋体" charset="-122"/>
            </a:endParaRPr>
          </a:p>
          <a:p>
            <a:pPr marL="0" indent="0">
              <a:spcBef>
                <a:spcPct val="0"/>
              </a:spcBef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 Issues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zh-CN" dirty="0">
                <a:ea typeface="宋体" charset="-122"/>
              </a:rPr>
              <a:t>policy dispute can lead to instability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en-US" altLang="zh-CN" dirty="0">
                <a:ea typeface="宋体" charset="-122"/>
              </a:rPr>
              <a:t>current Internet economy provides a stability framework, but if the framework changes, we may see instability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zh-CN" dirty="0">
                <a:ea typeface="宋体" charset="-122"/>
              </a:rPr>
              <a:t>Hierarchical routing can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be inefficient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02396" y="3308459"/>
            <a:ext cx="3017729" cy="2989810"/>
            <a:chOff x="1898650" y="1468438"/>
            <a:chExt cx="4760913" cy="480060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381375" y="3189288"/>
              <a:ext cx="2970213" cy="236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endParaRPr lang="zh-CN" altLang="en-US">
                <a:ea typeface="宋体" charset="-122"/>
              </a:endParaRP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</a:pPr>
              <a:endParaRPr lang="zh-CN" altLang="en-US">
                <a:ea typeface="宋体" charset="-122"/>
              </a:endParaRP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</a:pPr>
              <a:endParaRPr lang="zh-CN" altLang="en-US">
                <a:ea typeface="宋体" charset="-122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759075" y="5583238"/>
              <a:ext cx="1606550" cy="685800"/>
              <a:chOff x="676" y="1108"/>
              <a:chExt cx="2968" cy="1192"/>
            </a:xfrm>
          </p:grpSpPr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739" y="1108"/>
                <a:ext cx="2905" cy="1192"/>
                <a:chOff x="739" y="1108"/>
                <a:chExt cx="2905" cy="1192"/>
              </a:xfrm>
            </p:grpSpPr>
            <p:sp>
              <p:nvSpPr>
                <p:cNvPr id="19" name="Oval 7"/>
                <p:cNvSpPr>
                  <a:spLocks noChangeArrowheads="1"/>
                </p:cNvSpPr>
                <p:nvPr/>
              </p:nvSpPr>
              <p:spPr bwMode="auto">
                <a:xfrm>
                  <a:off x="987" y="1214"/>
                  <a:ext cx="2492" cy="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0" name="Oval 8"/>
                <p:cNvSpPr>
                  <a:spLocks noChangeArrowheads="1"/>
                </p:cNvSpPr>
                <p:nvPr/>
              </p:nvSpPr>
              <p:spPr bwMode="auto">
                <a:xfrm>
                  <a:off x="1071" y="1214"/>
                  <a:ext cx="576" cy="13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1" name="Oval 9"/>
                <p:cNvSpPr>
                  <a:spLocks noChangeArrowheads="1"/>
                </p:cNvSpPr>
                <p:nvPr/>
              </p:nvSpPr>
              <p:spPr bwMode="auto">
                <a:xfrm>
                  <a:off x="2570" y="1179"/>
                  <a:ext cx="825" cy="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2" name="Oval 10"/>
                <p:cNvSpPr>
                  <a:spLocks noChangeArrowheads="1"/>
                </p:cNvSpPr>
                <p:nvPr/>
              </p:nvSpPr>
              <p:spPr bwMode="auto">
                <a:xfrm>
                  <a:off x="1822" y="1108"/>
                  <a:ext cx="991" cy="48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" name="Oval 11"/>
                <p:cNvSpPr>
                  <a:spLocks noChangeArrowheads="1"/>
                </p:cNvSpPr>
                <p:nvPr/>
              </p:nvSpPr>
              <p:spPr bwMode="auto">
                <a:xfrm>
                  <a:off x="739" y="1319"/>
                  <a:ext cx="1823" cy="27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4" name="Oval 12"/>
                <p:cNvSpPr>
                  <a:spLocks noChangeArrowheads="1"/>
                </p:cNvSpPr>
                <p:nvPr/>
              </p:nvSpPr>
              <p:spPr bwMode="auto">
                <a:xfrm>
                  <a:off x="1655" y="1743"/>
                  <a:ext cx="989" cy="5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" name="Oval 13"/>
                <p:cNvSpPr>
                  <a:spLocks noChangeArrowheads="1"/>
                </p:cNvSpPr>
                <p:nvPr/>
              </p:nvSpPr>
              <p:spPr bwMode="auto">
                <a:xfrm>
                  <a:off x="2903" y="1355"/>
                  <a:ext cx="741" cy="3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6" name="Oval 14"/>
                <p:cNvSpPr>
                  <a:spLocks noChangeArrowheads="1"/>
                </p:cNvSpPr>
                <p:nvPr/>
              </p:nvSpPr>
              <p:spPr bwMode="auto">
                <a:xfrm>
                  <a:off x="906" y="1497"/>
                  <a:ext cx="492" cy="55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7" name="Oval 15"/>
                <p:cNvSpPr>
                  <a:spLocks noChangeArrowheads="1"/>
                </p:cNvSpPr>
                <p:nvPr/>
              </p:nvSpPr>
              <p:spPr bwMode="auto">
                <a:xfrm>
                  <a:off x="2987" y="1779"/>
                  <a:ext cx="492" cy="20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auto">
                <a:xfrm>
                  <a:off x="1321" y="1919"/>
                  <a:ext cx="493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9" name="Oval 17"/>
                <p:cNvSpPr>
                  <a:spLocks noChangeArrowheads="1"/>
                </p:cNvSpPr>
                <p:nvPr/>
              </p:nvSpPr>
              <p:spPr bwMode="auto">
                <a:xfrm>
                  <a:off x="2487" y="1919"/>
                  <a:ext cx="741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676" y="1108"/>
                <a:ext cx="2905" cy="1192"/>
                <a:chOff x="676" y="1108"/>
                <a:chExt cx="2905" cy="1192"/>
              </a:xfrm>
            </p:grpSpPr>
            <p:sp>
              <p:nvSpPr>
                <p:cNvPr id="8" name="Oval 19"/>
                <p:cNvSpPr>
                  <a:spLocks noChangeArrowheads="1"/>
                </p:cNvSpPr>
                <p:nvPr/>
              </p:nvSpPr>
              <p:spPr bwMode="auto">
                <a:xfrm>
                  <a:off x="925" y="1214"/>
                  <a:ext cx="2489" cy="9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" name="Oval 20"/>
                <p:cNvSpPr>
                  <a:spLocks noChangeArrowheads="1"/>
                </p:cNvSpPr>
                <p:nvPr/>
              </p:nvSpPr>
              <p:spPr bwMode="auto">
                <a:xfrm>
                  <a:off x="1008" y="1214"/>
                  <a:ext cx="576" cy="13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0" name="Oval 21"/>
                <p:cNvSpPr>
                  <a:spLocks noChangeArrowheads="1"/>
                </p:cNvSpPr>
                <p:nvPr/>
              </p:nvSpPr>
              <p:spPr bwMode="auto">
                <a:xfrm>
                  <a:off x="2506" y="1179"/>
                  <a:ext cx="827" cy="23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" name="Oval 22"/>
                <p:cNvSpPr>
                  <a:spLocks noChangeArrowheads="1"/>
                </p:cNvSpPr>
                <p:nvPr/>
              </p:nvSpPr>
              <p:spPr bwMode="auto">
                <a:xfrm>
                  <a:off x="1758" y="1108"/>
                  <a:ext cx="990" cy="48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" name="Oval 23"/>
                <p:cNvSpPr>
                  <a:spLocks noChangeArrowheads="1"/>
                </p:cNvSpPr>
                <p:nvPr/>
              </p:nvSpPr>
              <p:spPr bwMode="auto">
                <a:xfrm>
                  <a:off x="676" y="1319"/>
                  <a:ext cx="1822" cy="27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3" name="Oval 24"/>
                <p:cNvSpPr>
                  <a:spLocks noChangeArrowheads="1"/>
                </p:cNvSpPr>
                <p:nvPr/>
              </p:nvSpPr>
              <p:spPr bwMode="auto">
                <a:xfrm>
                  <a:off x="1592" y="1743"/>
                  <a:ext cx="990" cy="55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4" name="Oval 25"/>
                <p:cNvSpPr>
                  <a:spLocks noChangeArrowheads="1"/>
                </p:cNvSpPr>
                <p:nvPr/>
              </p:nvSpPr>
              <p:spPr bwMode="auto">
                <a:xfrm>
                  <a:off x="2838" y="1355"/>
                  <a:ext cx="743" cy="3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5" name="Oval 26"/>
                <p:cNvSpPr>
                  <a:spLocks noChangeArrowheads="1"/>
                </p:cNvSpPr>
                <p:nvPr/>
              </p:nvSpPr>
              <p:spPr bwMode="auto">
                <a:xfrm>
                  <a:off x="841" y="1497"/>
                  <a:ext cx="492" cy="55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6" name="Oval 27"/>
                <p:cNvSpPr>
                  <a:spLocks noChangeArrowheads="1"/>
                </p:cNvSpPr>
                <p:nvPr/>
              </p:nvSpPr>
              <p:spPr bwMode="auto">
                <a:xfrm>
                  <a:off x="2922" y="1779"/>
                  <a:ext cx="492" cy="20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7" name="Oval 28"/>
                <p:cNvSpPr>
                  <a:spLocks noChangeArrowheads="1"/>
                </p:cNvSpPr>
                <p:nvPr/>
              </p:nvSpPr>
              <p:spPr bwMode="auto">
                <a:xfrm>
                  <a:off x="1259" y="1919"/>
                  <a:ext cx="491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8" name="Oval 29"/>
                <p:cNvSpPr>
                  <a:spLocks noChangeArrowheads="1"/>
                </p:cNvSpPr>
                <p:nvPr/>
              </p:nvSpPr>
              <p:spPr bwMode="auto">
                <a:xfrm>
                  <a:off x="2425" y="1919"/>
                  <a:ext cx="740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30" name="Group 30"/>
            <p:cNvGrpSpPr>
              <a:grpSpLocks/>
            </p:cNvGrpSpPr>
            <p:nvPr/>
          </p:nvGrpSpPr>
          <p:grpSpPr bwMode="auto">
            <a:xfrm>
              <a:off x="2079625" y="1468438"/>
              <a:ext cx="3613150" cy="1752600"/>
              <a:chOff x="676" y="1108"/>
              <a:chExt cx="2968" cy="1192"/>
            </a:xfrm>
          </p:grpSpPr>
          <p:grpSp>
            <p:nvGrpSpPr>
              <p:cNvPr id="31" name="Group 31"/>
              <p:cNvGrpSpPr>
                <a:grpSpLocks/>
              </p:cNvGrpSpPr>
              <p:nvPr/>
            </p:nvGrpSpPr>
            <p:grpSpPr bwMode="auto">
              <a:xfrm>
                <a:off x="739" y="1108"/>
                <a:ext cx="2905" cy="1192"/>
                <a:chOff x="739" y="1108"/>
                <a:chExt cx="2905" cy="1192"/>
              </a:xfrm>
            </p:grpSpPr>
            <p:sp>
              <p:nvSpPr>
                <p:cNvPr id="44" name="Oval 32"/>
                <p:cNvSpPr>
                  <a:spLocks noChangeArrowheads="1"/>
                </p:cNvSpPr>
                <p:nvPr/>
              </p:nvSpPr>
              <p:spPr bwMode="auto">
                <a:xfrm>
                  <a:off x="987" y="1214"/>
                  <a:ext cx="2492" cy="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5" name="Oval 33"/>
                <p:cNvSpPr>
                  <a:spLocks noChangeArrowheads="1"/>
                </p:cNvSpPr>
                <p:nvPr/>
              </p:nvSpPr>
              <p:spPr bwMode="auto">
                <a:xfrm>
                  <a:off x="1071" y="1214"/>
                  <a:ext cx="576" cy="13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6" name="Oval 34"/>
                <p:cNvSpPr>
                  <a:spLocks noChangeArrowheads="1"/>
                </p:cNvSpPr>
                <p:nvPr/>
              </p:nvSpPr>
              <p:spPr bwMode="auto">
                <a:xfrm>
                  <a:off x="2570" y="1179"/>
                  <a:ext cx="825" cy="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7" name="Oval 35"/>
                <p:cNvSpPr>
                  <a:spLocks noChangeArrowheads="1"/>
                </p:cNvSpPr>
                <p:nvPr/>
              </p:nvSpPr>
              <p:spPr bwMode="auto">
                <a:xfrm>
                  <a:off x="1822" y="1108"/>
                  <a:ext cx="991" cy="48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8" name="Oval 36"/>
                <p:cNvSpPr>
                  <a:spLocks noChangeArrowheads="1"/>
                </p:cNvSpPr>
                <p:nvPr/>
              </p:nvSpPr>
              <p:spPr bwMode="auto">
                <a:xfrm>
                  <a:off x="739" y="1319"/>
                  <a:ext cx="1823" cy="27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9" name="Oval 37"/>
                <p:cNvSpPr>
                  <a:spLocks noChangeArrowheads="1"/>
                </p:cNvSpPr>
                <p:nvPr/>
              </p:nvSpPr>
              <p:spPr bwMode="auto">
                <a:xfrm>
                  <a:off x="1655" y="1743"/>
                  <a:ext cx="989" cy="5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50" name="Oval 38"/>
                <p:cNvSpPr>
                  <a:spLocks noChangeArrowheads="1"/>
                </p:cNvSpPr>
                <p:nvPr/>
              </p:nvSpPr>
              <p:spPr bwMode="auto">
                <a:xfrm>
                  <a:off x="2903" y="1355"/>
                  <a:ext cx="741" cy="3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51" name="Oval 39"/>
                <p:cNvSpPr>
                  <a:spLocks noChangeArrowheads="1"/>
                </p:cNvSpPr>
                <p:nvPr/>
              </p:nvSpPr>
              <p:spPr bwMode="auto">
                <a:xfrm>
                  <a:off x="906" y="1497"/>
                  <a:ext cx="492" cy="55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52" name="Oval 40"/>
                <p:cNvSpPr>
                  <a:spLocks noChangeArrowheads="1"/>
                </p:cNvSpPr>
                <p:nvPr/>
              </p:nvSpPr>
              <p:spPr bwMode="auto">
                <a:xfrm>
                  <a:off x="2987" y="1779"/>
                  <a:ext cx="492" cy="20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53" name="Oval 41"/>
                <p:cNvSpPr>
                  <a:spLocks noChangeArrowheads="1"/>
                </p:cNvSpPr>
                <p:nvPr/>
              </p:nvSpPr>
              <p:spPr bwMode="auto">
                <a:xfrm>
                  <a:off x="1321" y="1919"/>
                  <a:ext cx="493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54" name="Oval 42"/>
                <p:cNvSpPr>
                  <a:spLocks noChangeArrowheads="1"/>
                </p:cNvSpPr>
                <p:nvPr/>
              </p:nvSpPr>
              <p:spPr bwMode="auto">
                <a:xfrm>
                  <a:off x="2487" y="1919"/>
                  <a:ext cx="741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32" name="Group 43"/>
              <p:cNvGrpSpPr>
                <a:grpSpLocks/>
              </p:cNvGrpSpPr>
              <p:nvPr/>
            </p:nvGrpSpPr>
            <p:grpSpPr bwMode="auto">
              <a:xfrm>
                <a:off x="676" y="1108"/>
                <a:ext cx="2905" cy="1192"/>
                <a:chOff x="676" y="1108"/>
                <a:chExt cx="2905" cy="1192"/>
              </a:xfrm>
            </p:grpSpPr>
            <p:sp>
              <p:nvSpPr>
                <p:cNvPr id="33" name="Oval 44"/>
                <p:cNvSpPr>
                  <a:spLocks noChangeArrowheads="1"/>
                </p:cNvSpPr>
                <p:nvPr/>
              </p:nvSpPr>
              <p:spPr bwMode="auto">
                <a:xfrm>
                  <a:off x="925" y="1214"/>
                  <a:ext cx="2489" cy="9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34" name="Oval 45"/>
                <p:cNvSpPr>
                  <a:spLocks noChangeArrowheads="1"/>
                </p:cNvSpPr>
                <p:nvPr/>
              </p:nvSpPr>
              <p:spPr bwMode="auto">
                <a:xfrm>
                  <a:off x="1008" y="1214"/>
                  <a:ext cx="576" cy="13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35" name="Oval 46"/>
                <p:cNvSpPr>
                  <a:spLocks noChangeArrowheads="1"/>
                </p:cNvSpPr>
                <p:nvPr/>
              </p:nvSpPr>
              <p:spPr bwMode="auto">
                <a:xfrm>
                  <a:off x="2506" y="1179"/>
                  <a:ext cx="827" cy="23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36" name="Oval 47"/>
                <p:cNvSpPr>
                  <a:spLocks noChangeArrowheads="1"/>
                </p:cNvSpPr>
                <p:nvPr/>
              </p:nvSpPr>
              <p:spPr bwMode="auto">
                <a:xfrm>
                  <a:off x="1758" y="1108"/>
                  <a:ext cx="990" cy="48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37" name="Oval 48"/>
                <p:cNvSpPr>
                  <a:spLocks noChangeArrowheads="1"/>
                </p:cNvSpPr>
                <p:nvPr/>
              </p:nvSpPr>
              <p:spPr bwMode="auto">
                <a:xfrm>
                  <a:off x="676" y="1319"/>
                  <a:ext cx="1822" cy="27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38" name="Oval 49"/>
                <p:cNvSpPr>
                  <a:spLocks noChangeArrowheads="1"/>
                </p:cNvSpPr>
                <p:nvPr/>
              </p:nvSpPr>
              <p:spPr bwMode="auto">
                <a:xfrm>
                  <a:off x="1592" y="1743"/>
                  <a:ext cx="990" cy="55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39" name="Oval 50"/>
                <p:cNvSpPr>
                  <a:spLocks noChangeArrowheads="1"/>
                </p:cNvSpPr>
                <p:nvPr/>
              </p:nvSpPr>
              <p:spPr bwMode="auto">
                <a:xfrm>
                  <a:off x="2838" y="1355"/>
                  <a:ext cx="743" cy="3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0" name="Oval 51"/>
                <p:cNvSpPr>
                  <a:spLocks noChangeArrowheads="1"/>
                </p:cNvSpPr>
                <p:nvPr/>
              </p:nvSpPr>
              <p:spPr bwMode="auto">
                <a:xfrm>
                  <a:off x="841" y="1497"/>
                  <a:ext cx="492" cy="55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1" name="Oval 52"/>
                <p:cNvSpPr>
                  <a:spLocks noChangeArrowheads="1"/>
                </p:cNvSpPr>
                <p:nvPr/>
              </p:nvSpPr>
              <p:spPr bwMode="auto">
                <a:xfrm>
                  <a:off x="2922" y="1779"/>
                  <a:ext cx="492" cy="20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2" name="Oval 53"/>
                <p:cNvSpPr>
                  <a:spLocks noChangeArrowheads="1"/>
                </p:cNvSpPr>
                <p:nvPr/>
              </p:nvSpPr>
              <p:spPr bwMode="auto">
                <a:xfrm>
                  <a:off x="1259" y="1919"/>
                  <a:ext cx="491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3" name="Oval 54"/>
                <p:cNvSpPr>
                  <a:spLocks noChangeArrowheads="1"/>
                </p:cNvSpPr>
                <p:nvPr/>
              </p:nvSpPr>
              <p:spPr bwMode="auto">
                <a:xfrm>
                  <a:off x="2425" y="1919"/>
                  <a:ext cx="740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55" name="Group 55"/>
            <p:cNvGrpSpPr>
              <a:grpSpLocks/>
            </p:cNvGrpSpPr>
            <p:nvPr/>
          </p:nvGrpSpPr>
          <p:grpSpPr bwMode="auto">
            <a:xfrm>
              <a:off x="1898650" y="3449638"/>
              <a:ext cx="1606550" cy="685800"/>
              <a:chOff x="676" y="1108"/>
              <a:chExt cx="2968" cy="1192"/>
            </a:xfrm>
          </p:grpSpPr>
          <p:grpSp>
            <p:nvGrpSpPr>
              <p:cNvPr id="56" name="Group 56"/>
              <p:cNvGrpSpPr>
                <a:grpSpLocks/>
              </p:cNvGrpSpPr>
              <p:nvPr/>
            </p:nvGrpSpPr>
            <p:grpSpPr bwMode="auto">
              <a:xfrm>
                <a:off x="739" y="1108"/>
                <a:ext cx="2905" cy="1192"/>
                <a:chOff x="739" y="1108"/>
                <a:chExt cx="2905" cy="1192"/>
              </a:xfrm>
            </p:grpSpPr>
            <p:sp>
              <p:nvSpPr>
                <p:cNvPr id="69" name="Oval 57"/>
                <p:cNvSpPr>
                  <a:spLocks noChangeArrowheads="1"/>
                </p:cNvSpPr>
                <p:nvPr/>
              </p:nvSpPr>
              <p:spPr bwMode="auto">
                <a:xfrm>
                  <a:off x="987" y="1214"/>
                  <a:ext cx="2492" cy="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0" name="Oval 58"/>
                <p:cNvSpPr>
                  <a:spLocks noChangeArrowheads="1"/>
                </p:cNvSpPr>
                <p:nvPr/>
              </p:nvSpPr>
              <p:spPr bwMode="auto">
                <a:xfrm>
                  <a:off x="1071" y="1214"/>
                  <a:ext cx="576" cy="13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1" name="Oval 59"/>
                <p:cNvSpPr>
                  <a:spLocks noChangeArrowheads="1"/>
                </p:cNvSpPr>
                <p:nvPr/>
              </p:nvSpPr>
              <p:spPr bwMode="auto">
                <a:xfrm>
                  <a:off x="2570" y="1179"/>
                  <a:ext cx="825" cy="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2" name="Oval 60"/>
                <p:cNvSpPr>
                  <a:spLocks noChangeArrowheads="1"/>
                </p:cNvSpPr>
                <p:nvPr/>
              </p:nvSpPr>
              <p:spPr bwMode="auto">
                <a:xfrm>
                  <a:off x="1822" y="1108"/>
                  <a:ext cx="991" cy="48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3" name="Oval 61"/>
                <p:cNvSpPr>
                  <a:spLocks noChangeArrowheads="1"/>
                </p:cNvSpPr>
                <p:nvPr/>
              </p:nvSpPr>
              <p:spPr bwMode="auto">
                <a:xfrm>
                  <a:off x="739" y="1319"/>
                  <a:ext cx="1823" cy="27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4" name="Oval 62"/>
                <p:cNvSpPr>
                  <a:spLocks noChangeArrowheads="1"/>
                </p:cNvSpPr>
                <p:nvPr/>
              </p:nvSpPr>
              <p:spPr bwMode="auto">
                <a:xfrm>
                  <a:off x="1655" y="1743"/>
                  <a:ext cx="989" cy="5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5" name="Oval 63"/>
                <p:cNvSpPr>
                  <a:spLocks noChangeArrowheads="1"/>
                </p:cNvSpPr>
                <p:nvPr/>
              </p:nvSpPr>
              <p:spPr bwMode="auto">
                <a:xfrm>
                  <a:off x="2903" y="1355"/>
                  <a:ext cx="741" cy="3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6" name="Oval 64"/>
                <p:cNvSpPr>
                  <a:spLocks noChangeArrowheads="1"/>
                </p:cNvSpPr>
                <p:nvPr/>
              </p:nvSpPr>
              <p:spPr bwMode="auto">
                <a:xfrm>
                  <a:off x="906" y="1497"/>
                  <a:ext cx="492" cy="55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7" name="Oval 65"/>
                <p:cNvSpPr>
                  <a:spLocks noChangeArrowheads="1"/>
                </p:cNvSpPr>
                <p:nvPr/>
              </p:nvSpPr>
              <p:spPr bwMode="auto">
                <a:xfrm>
                  <a:off x="2987" y="1779"/>
                  <a:ext cx="492" cy="20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8" name="Oval 66"/>
                <p:cNvSpPr>
                  <a:spLocks noChangeArrowheads="1"/>
                </p:cNvSpPr>
                <p:nvPr/>
              </p:nvSpPr>
              <p:spPr bwMode="auto">
                <a:xfrm>
                  <a:off x="1321" y="1919"/>
                  <a:ext cx="493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79" name="Oval 67"/>
                <p:cNvSpPr>
                  <a:spLocks noChangeArrowheads="1"/>
                </p:cNvSpPr>
                <p:nvPr/>
              </p:nvSpPr>
              <p:spPr bwMode="auto">
                <a:xfrm>
                  <a:off x="2487" y="1919"/>
                  <a:ext cx="741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57" name="Group 68"/>
              <p:cNvGrpSpPr>
                <a:grpSpLocks/>
              </p:cNvGrpSpPr>
              <p:nvPr/>
            </p:nvGrpSpPr>
            <p:grpSpPr bwMode="auto">
              <a:xfrm>
                <a:off x="676" y="1108"/>
                <a:ext cx="2905" cy="1192"/>
                <a:chOff x="676" y="1108"/>
                <a:chExt cx="2905" cy="1192"/>
              </a:xfrm>
            </p:grpSpPr>
            <p:sp>
              <p:nvSpPr>
                <p:cNvPr id="58" name="Oval 69"/>
                <p:cNvSpPr>
                  <a:spLocks noChangeArrowheads="1"/>
                </p:cNvSpPr>
                <p:nvPr/>
              </p:nvSpPr>
              <p:spPr bwMode="auto">
                <a:xfrm>
                  <a:off x="925" y="1214"/>
                  <a:ext cx="2489" cy="9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59" name="Oval 70"/>
                <p:cNvSpPr>
                  <a:spLocks noChangeArrowheads="1"/>
                </p:cNvSpPr>
                <p:nvPr/>
              </p:nvSpPr>
              <p:spPr bwMode="auto">
                <a:xfrm>
                  <a:off x="1008" y="1214"/>
                  <a:ext cx="576" cy="13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0" name="Oval 71"/>
                <p:cNvSpPr>
                  <a:spLocks noChangeArrowheads="1"/>
                </p:cNvSpPr>
                <p:nvPr/>
              </p:nvSpPr>
              <p:spPr bwMode="auto">
                <a:xfrm>
                  <a:off x="2506" y="1179"/>
                  <a:ext cx="827" cy="23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1" name="Oval 72"/>
                <p:cNvSpPr>
                  <a:spLocks noChangeArrowheads="1"/>
                </p:cNvSpPr>
                <p:nvPr/>
              </p:nvSpPr>
              <p:spPr bwMode="auto">
                <a:xfrm>
                  <a:off x="1758" y="1108"/>
                  <a:ext cx="990" cy="48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2" name="Oval 73"/>
                <p:cNvSpPr>
                  <a:spLocks noChangeArrowheads="1"/>
                </p:cNvSpPr>
                <p:nvPr/>
              </p:nvSpPr>
              <p:spPr bwMode="auto">
                <a:xfrm>
                  <a:off x="676" y="1319"/>
                  <a:ext cx="1822" cy="27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3" name="Oval 74"/>
                <p:cNvSpPr>
                  <a:spLocks noChangeArrowheads="1"/>
                </p:cNvSpPr>
                <p:nvPr/>
              </p:nvSpPr>
              <p:spPr bwMode="auto">
                <a:xfrm>
                  <a:off x="1592" y="1743"/>
                  <a:ext cx="990" cy="55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4" name="Oval 75"/>
                <p:cNvSpPr>
                  <a:spLocks noChangeArrowheads="1"/>
                </p:cNvSpPr>
                <p:nvPr/>
              </p:nvSpPr>
              <p:spPr bwMode="auto">
                <a:xfrm>
                  <a:off x="2838" y="1355"/>
                  <a:ext cx="743" cy="3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5" name="Oval 76"/>
                <p:cNvSpPr>
                  <a:spLocks noChangeArrowheads="1"/>
                </p:cNvSpPr>
                <p:nvPr/>
              </p:nvSpPr>
              <p:spPr bwMode="auto">
                <a:xfrm>
                  <a:off x="841" y="1497"/>
                  <a:ext cx="492" cy="55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6" name="Oval 77"/>
                <p:cNvSpPr>
                  <a:spLocks noChangeArrowheads="1"/>
                </p:cNvSpPr>
                <p:nvPr/>
              </p:nvSpPr>
              <p:spPr bwMode="auto">
                <a:xfrm>
                  <a:off x="2922" y="1779"/>
                  <a:ext cx="492" cy="20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7" name="Oval 78"/>
                <p:cNvSpPr>
                  <a:spLocks noChangeArrowheads="1"/>
                </p:cNvSpPr>
                <p:nvPr/>
              </p:nvSpPr>
              <p:spPr bwMode="auto">
                <a:xfrm>
                  <a:off x="1259" y="1919"/>
                  <a:ext cx="491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8" name="Oval 79"/>
                <p:cNvSpPr>
                  <a:spLocks noChangeArrowheads="1"/>
                </p:cNvSpPr>
                <p:nvPr/>
              </p:nvSpPr>
              <p:spPr bwMode="auto">
                <a:xfrm>
                  <a:off x="2425" y="1919"/>
                  <a:ext cx="740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80" name="Group 80"/>
            <p:cNvGrpSpPr>
              <a:grpSpLocks/>
            </p:cNvGrpSpPr>
            <p:nvPr/>
          </p:nvGrpSpPr>
          <p:grpSpPr bwMode="auto">
            <a:xfrm>
              <a:off x="2243138" y="4287838"/>
              <a:ext cx="1606550" cy="685800"/>
              <a:chOff x="676" y="1108"/>
              <a:chExt cx="2968" cy="1192"/>
            </a:xfrm>
          </p:grpSpPr>
          <p:grpSp>
            <p:nvGrpSpPr>
              <p:cNvPr id="81" name="Group 81"/>
              <p:cNvGrpSpPr>
                <a:grpSpLocks/>
              </p:cNvGrpSpPr>
              <p:nvPr/>
            </p:nvGrpSpPr>
            <p:grpSpPr bwMode="auto">
              <a:xfrm>
                <a:off x="739" y="1108"/>
                <a:ext cx="2905" cy="1192"/>
                <a:chOff x="739" y="1108"/>
                <a:chExt cx="2905" cy="1192"/>
              </a:xfrm>
            </p:grpSpPr>
            <p:sp>
              <p:nvSpPr>
                <p:cNvPr id="94" name="Oval 82"/>
                <p:cNvSpPr>
                  <a:spLocks noChangeArrowheads="1"/>
                </p:cNvSpPr>
                <p:nvPr/>
              </p:nvSpPr>
              <p:spPr bwMode="auto">
                <a:xfrm>
                  <a:off x="987" y="1214"/>
                  <a:ext cx="2492" cy="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5" name="Oval 83"/>
                <p:cNvSpPr>
                  <a:spLocks noChangeArrowheads="1"/>
                </p:cNvSpPr>
                <p:nvPr/>
              </p:nvSpPr>
              <p:spPr bwMode="auto">
                <a:xfrm>
                  <a:off x="1071" y="1214"/>
                  <a:ext cx="576" cy="13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6" name="Oval 84"/>
                <p:cNvSpPr>
                  <a:spLocks noChangeArrowheads="1"/>
                </p:cNvSpPr>
                <p:nvPr/>
              </p:nvSpPr>
              <p:spPr bwMode="auto">
                <a:xfrm>
                  <a:off x="2570" y="1179"/>
                  <a:ext cx="825" cy="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7" name="Oval 85"/>
                <p:cNvSpPr>
                  <a:spLocks noChangeArrowheads="1"/>
                </p:cNvSpPr>
                <p:nvPr/>
              </p:nvSpPr>
              <p:spPr bwMode="auto">
                <a:xfrm>
                  <a:off x="1822" y="1108"/>
                  <a:ext cx="991" cy="48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8" name="Oval 86"/>
                <p:cNvSpPr>
                  <a:spLocks noChangeArrowheads="1"/>
                </p:cNvSpPr>
                <p:nvPr/>
              </p:nvSpPr>
              <p:spPr bwMode="auto">
                <a:xfrm>
                  <a:off x="739" y="1319"/>
                  <a:ext cx="1823" cy="27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9" name="Oval 87"/>
                <p:cNvSpPr>
                  <a:spLocks noChangeArrowheads="1"/>
                </p:cNvSpPr>
                <p:nvPr/>
              </p:nvSpPr>
              <p:spPr bwMode="auto">
                <a:xfrm>
                  <a:off x="1655" y="1743"/>
                  <a:ext cx="989" cy="5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00" name="Oval 88"/>
                <p:cNvSpPr>
                  <a:spLocks noChangeArrowheads="1"/>
                </p:cNvSpPr>
                <p:nvPr/>
              </p:nvSpPr>
              <p:spPr bwMode="auto">
                <a:xfrm>
                  <a:off x="2903" y="1355"/>
                  <a:ext cx="741" cy="3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01" name="Oval 89"/>
                <p:cNvSpPr>
                  <a:spLocks noChangeArrowheads="1"/>
                </p:cNvSpPr>
                <p:nvPr/>
              </p:nvSpPr>
              <p:spPr bwMode="auto">
                <a:xfrm>
                  <a:off x="906" y="1497"/>
                  <a:ext cx="492" cy="55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02" name="Oval 90"/>
                <p:cNvSpPr>
                  <a:spLocks noChangeArrowheads="1"/>
                </p:cNvSpPr>
                <p:nvPr/>
              </p:nvSpPr>
              <p:spPr bwMode="auto">
                <a:xfrm>
                  <a:off x="2987" y="1779"/>
                  <a:ext cx="492" cy="20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03" name="Oval 91"/>
                <p:cNvSpPr>
                  <a:spLocks noChangeArrowheads="1"/>
                </p:cNvSpPr>
                <p:nvPr/>
              </p:nvSpPr>
              <p:spPr bwMode="auto">
                <a:xfrm>
                  <a:off x="1321" y="1919"/>
                  <a:ext cx="493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04" name="Oval 92"/>
                <p:cNvSpPr>
                  <a:spLocks noChangeArrowheads="1"/>
                </p:cNvSpPr>
                <p:nvPr/>
              </p:nvSpPr>
              <p:spPr bwMode="auto">
                <a:xfrm>
                  <a:off x="2487" y="1919"/>
                  <a:ext cx="741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82" name="Group 93"/>
              <p:cNvGrpSpPr>
                <a:grpSpLocks/>
              </p:cNvGrpSpPr>
              <p:nvPr/>
            </p:nvGrpSpPr>
            <p:grpSpPr bwMode="auto">
              <a:xfrm>
                <a:off x="676" y="1108"/>
                <a:ext cx="2905" cy="1192"/>
                <a:chOff x="676" y="1108"/>
                <a:chExt cx="2905" cy="1192"/>
              </a:xfrm>
            </p:grpSpPr>
            <p:sp>
              <p:nvSpPr>
                <p:cNvPr id="83" name="Oval 94"/>
                <p:cNvSpPr>
                  <a:spLocks noChangeArrowheads="1"/>
                </p:cNvSpPr>
                <p:nvPr/>
              </p:nvSpPr>
              <p:spPr bwMode="auto">
                <a:xfrm>
                  <a:off x="925" y="1214"/>
                  <a:ext cx="2489" cy="9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84" name="Oval 95"/>
                <p:cNvSpPr>
                  <a:spLocks noChangeArrowheads="1"/>
                </p:cNvSpPr>
                <p:nvPr/>
              </p:nvSpPr>
              <p:spPr bwMode="auto">
                <a:xfrm>
                  <a:off x="1008" y="1214"/>
                  <a:ext cx="576" cy="13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85" name="Oval 96"/>
                <p:cNvSpPr>
                  <a:spLocks noChangeArrowheads="1"/>
                </p:cNvSpPr>
                <p:nvPr/>
              </p:nvSpPr>
              <p:spPr bwMode="auto">
                <a:xfrm>
                  <a:off x="2506" y="1179"/>
                  <a:ext cx="827" cy="23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86" name="Oval 97"/>
                <p:cNvSpPr>
                  <a:spLocks noChangeArrowheads="1"/>
                </p:cNvSpPr>
                <p:nvPr/>
              </p:nvSpPr>
              <p:spPr bwMode="auto">
                <a:xfrm>
                  <a:off x="1758" y="1108"/>
                  <a:ext cx="990" cy="48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87" name="Oval 98"/>
                <p:cNvSpPr>
                  <a:spLocks noChangeArrowheads="1"/>
                </p:cNvSpPr>
                <p:nvPr/>
              </p:nvSpPr>
              <p:spPr bwMode="auto">
                <a:xfrm>
                  <a:off x="676" y="1319"/>
                  <a:ext cx="1822" cy="27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88" name="Oval 99"/>
                <p:cNvSpPr>
                  <a:spLocks noChangeArrowheads="1"/>
                </p:cNvSpPr>
                <p:nvPr/>
              </p:nvSpPr>
              <p:spPr bwMode="auto">
                <a:xfrm>
                  <a:off x="1592" y="1743"/>
                  <a:ext cx="990" cy="55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89" name="Oval 100"/>
                <p:cNvSpPr>
                  <a:spLocks noChangeArrowheads="1"/>
                </p:cNvSpPr>
                <p:nvPr/>
              </p:nvSpPr>
              <p:spPr bwMode="auto">
                <a:xfrm>
                  <a:off x="2838" y="1355"/>
                  <a:ext cx="743" cy="3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0" name="Oval 101"/>
                <p:cNvSpPr>
                  <a:spLocks noChangeArrowheads="1"/>
                </p:cNvSpPr>
                <p:nvPr/>
              </p:nvSpPr>
              <p:spPr bwMode="auto">
                <a:xfrm>
                  <a:off x="841" y="1497"/>
                  <a:ext cx="492" cy="55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1" name="Oval 102"/>
                <p:cNvSpPr>
                  <a:spLocks noChangeArrowheads="1"/>
                </p:cNvSpPr>
                <p:nvPr/>
              </p:nvSpPr>
              <p:spPr bwMode="auto">
                <a:xfrm>
                  <a:off x="2922" y="1779"/>
                  <a:ext cx="492" cy="20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2" name="Oval 103"/>
                <p:cNvSpPr>
                  <a:spLocks noChangeArrowheads="1"/>
                </p:cNvSpPr>
                <p:nvPr/>
              </p:nvSpPr>
              <p:spPr bwMode="auto">
                <a:xfrm>
                  <a:off x="1259" y="1919"/>
                  <a:ext cx="491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93" name="Oval 104"/>
                <p:cNvSpPr>
                  <a:spLocks noChangeArrowheads="1"/>
                </p:cNvSpPr>
                <p:nvPr/>
              </p:nvSpPr>
              <p:spPr bwMode="auto">
                <a:xfrm>
                  <a:off x="2425" y="1919"/>
                  <a:ext cx="740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grpSp>
          <p:nvGrpSpPr>
            <p:cNvPr id="105" name="Group 105"/>
            <p:cNvGrpSpPr>
              <a:grpSpLocks/>
            </p:cNvGrpSpPr>
            <p:nvPr/>
          </p:nvGrpSpPr>
          <p:grpSpPr bwMode="auto">
            <a:xfrm>
              <a:off x="4767263" y="2687638"/>
              <a:ext cx="1892300" cy="3276600"/>
              <a:chOff x="676" y="1108"/>
              <a:chExt cx="2968" cy="1192"/>
            </a:xfrm>
          </p:grpSpPr>
          <p:grpSp>
            <p:nvGrpSpPr>
              <p:cNvPr id="106" name="Group 106"/>
              <p:cNvGrpSpPr>
                <a:grpSpLocks/>
              </p:cNvGrpSpPr>
              <p:nvPr/>
            </p:nvGrpSpPr>
            <p:grpSpPr bwMode="auto">
              <a:xfrm>
                <a:off x="739" y="1108"/>
                <a:ext cx="2905" cy="1192"/>
                <a:chOff x="739" y="1108"/>
                <a:chExt cx="2905" cy="1192"/>
              </a:xfrm>
            </p:grpSpPr>
            <p:sp>
              <p:nvSpPr>
                <p:cNvPr id="119" name="Oval 107"/>
                <p:cNvSpPr>
                  <a:spLocks noChangeArrowheads="1"/>
                </p:cNvSpPr>
                <p:nvPr/>
              </p:nvSpPr>
              <p:spPr bwMode="auto">
                <a:xfrm>
                  <a:off x="987" y="1214"/>
                  <a:ext cx="2492" cy="9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0" name="Oval 108"/>
                <p:cNvSpPr>
                  <a:spLocks noChangeArrowheads="1"/>
                </p:cNvSpPr>
                <p:nvPr/>
              </p:nvSpPr>
              <p:spPr bwMode="auto">
                <a:xfrm>
                  <a:off x="1071" y="1214"/>
                  <a:ext cx="576" cy="13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1" name="Oval 109"/>
                <p:cNvSpPr>
                  <a:spLocks noChangeArrowheads="1"/>
                </p:cNvSpPr>
                <p:nvPr/>
              </p:nvSpPr>
              <p:spPr bwMode="auto">
                <a:xfrm>
                  <a:off x="2570" y="1179"/>
                  <a:ext cx="825" cy="2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2" name="Oval 110"/>
                <p:cNvSpPr>
                  <a:spLocks noChangeArrowheads="1"/>
                </p:cNvSpPr>
                <p:nvPr/>
              </p:nvSpPr>
              <p:spPr bwMode="auto">
                <a:xfrm>
                  <a:off x="1822" y="1108"/>
                  <a:ext cx="991" cy="48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3" name="Oval 111"/>
                <p:cNvSpPr>
                  <a:spLocks noChangeArrowheads="1"/>
                </p:cNvSpPr>
                <p:nvPr/>
              </p:nvSpPr>
              <p:spPr bwMode="auto">
                <a:xfrm>
                  <a:off x="739" y="1319"/>
                  <a:ext cx="1823" cy="27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4" name="Oval 112"/>
                <p:cNvSpPr>
                  <a:spLocks noChangeArrowheads="1"/>
                </p:cNvSpPr>
                <p:nvPr/>
              </p:nvSpPr>
              <p:spPr bwMode="auto">
                <a:xfrm>
                  <a:off x="1655" y="1743"/>
                  <a:ext cx="989" cy="55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5" name="Oval 113"/>
                <p:cNvSpPr>
                  <a:spLocks noChangeArrowheads="1"/>
                </p:cNvSpPr>
                <p:nvPr/>
              </p:nvSpPr>
              <p:spPr bwMode="auto">
                <a:xfrm>
                  <a:off x="2903" y="1355"/>
                  <a:ext cx="741" cy="31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6" name="Oval 114"/>
                <p:cNvSpPr>
                  <a:spLocks noChangeArrowheads="1"/>
                </p:cNvSpPr>
                <p:nvPr/>
              </p:nvSpPr>
              <p:spPr bwMode="auto">
                <a:xfrm>
                  <a:off x="906" y="1497"/>
                  <a:ext cx="492" cy="55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7" name="Oval 115"/>
                <p:cNvSpPr>
                  <a:spLocks noChangeArrowheads="1"/>
                </p:cNvSpPr>
                <p:nvPr/>
              </p:nvSpPr>
              <p:spPr bwMode="auto">
                <a:xfrm>
                  <a:off x="2987" y="1779"/>
                  <a:ext cx="492" cy="20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8" name="Oval 116"/>
                <p:cNvSpPr>
                  <a:spLocks noChangeArrowheads="1"/>
                </p:cNvSpPr>
                <p:nvPr/>
              </p:nvSpPr>
              <p:spPr bwMode="auto">
                <a:xfrm>
                  <a:off x="1321" y="1919"/>
                  <a:ext cx="493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29" name="Oval 117"/>
                <p:cNvSpPr>
                  <a:spLocks noChangeArrowheads="1"/>
                </p:cNvSpPr>
                <p:nvPr/>
              </p:nvSpPr>
              <p:spPr bwMode="auto">
                <a:xfrm>
                  <a:off x="2487" y="1919"/>
                  <a:ext cx="741" cy="20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grpSp>
            <p:nvGrpSpPr>
              <p:cNvPr id="107" name="Group 118"/>
              <p:cNvGrpSpPr>
                <a:grpSpLocks/>
              </p:cNvGrpSpPr>
              <p:nvPr/>
            </p:nvGrpSpPr>
            <p:grpSpPr bwMode="auto">
              <a:xfrm>
                <a:off x="676" y="1108"/>
                <a:ext cx="2905" cy="1192"/>
                <a:chOff x="676" y="1108"/>
                <a:chExt cx="2905" cy="1192"/>
              </a:xfrm>
            </p:grpSpPr>
            <p:sp>
              <p:nvSpPr>
                <p:cNvPr id="108" name="Oval 119"/>
                <p:cNvSpPr>
                  <a:spLocks noChangeArrowheads="1"/>
                </p:cNvSpPr>
                <p:nvPr/>
              </p:nvSpPr>
              <p:spPr bwMode="auto">
                <a:xfrm>
                  <a:off x="925" y="1214"/>
                  <a:ext cx="2489" cy="9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09" name="Oval 120"/>
                <p:cNvSpPr>
                  <a:spLocks noChangeArrowheads="1"/>
                </p:cNvSpPr>
                <p:nvPr/>
              </p:nvSpPr>
              <p:spPr bwMode="auto">
                <a:xfrm>
                  <a:off x="1008" y="1214"/>
                  <a:ext cx="576" cy="13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0" name="Oval 121"/>
                <p:cNvSpPr>
                  <a:spLocks noChangeArrowheads="1"/>
                </p:cNvSpPr>
                <p:nvPr/>
              </p:nvSpPr>
              <p:spPr bwMode="auto">
                <a:xfrm>
                  <a:off x="2506" y="1179"/>
                  <a:ext cx="827" cy="23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1" name="Oval 122"/>
                <p:cNvSpPr>
                  <a:spLocks noChangeArrowheads="1"/>
                </p:cNvSpPr>
                <p:nvPr/>
              </p:nvSpPr>
              <p:spPr bwMode="auto">
                <a:xfrm>
                  <a:off x="1758" y="1108"/>
                  <a:ext cx="990" cy="48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2" name="Oval 123"/>
                <p:cNvSpPr>
                  <a:spLocks noChangeArrowheads="1"/>
                </p:cNvSpPr>
                <p:nvPr/>
              </p:nvSpPr>
              <p:spPr bwMode="auto">
                <a:xfrm>
                  <a:off x="676" y="1319"/>
                  <a:ext cx="1822" cy="27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3" name="Oval 124"/>
                <p:cNvSpPr>
                  <a:spLocks noChangeArrowheads="1"/>
                </p:cNvSpPr>
                <p:nvPr/>
              </p:nvSpPr>
              <p:spPr bwMode="auto">
                <a:xfrm>
                  <a:off x="1592" y="1743"/>
                  <a:ext cx="990" cy="55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4" name="Oval 125"/>
                <p:cNvSpPr>
                  <a:spLocks noChangeArrowheads="1"/>
                </p:cNvSpPr>
                <p:nvPr/>
              </p:nvSpPr>
              <p:spPr bwMode="auto">
                <a:xfrm>
                  <a:off x="2838" y="1355"/>
                  <a:ext cx="743" cy="31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5" name="Oval 126"/>
                <p:cNvSpPr>
                  <a:spLocks noChangeArrowheads="1"/>
                </p:cNvSpPr>
                <p:nvPr/>
              </p:nvSpPr>
              <p:spPr bwMode="auto">
                <a:xfrm>
                  <a:off x="841" y="1497"/>
                  <a:ext cx="492" cy="55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6" name="Oval 127"/>
                <p:cNvSpPr>
                  <a:spLocks noChangeArrowheads="1"/>
                </p:cNvSpPr>
                <p:nvPr/>
              </p:nvSpPr>
              <p:spPr bwMode="auto">
                <a:xfrm>
                  <a:off x="2922" y="1779"/>
                  <a:ext cx="492" cy="20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7" name="Oval 128"/>
                <p:cNvSpPr>
                  <a:spLocks noChangeArrowheads="1"/>
                </p:cNvSpPr>
                <p:nvPr/>
              </p:nvSpPr>
              <p:spPr bwMode="auto">
                <a:xfrm>
                  <a:off x="1259" y="1919"/>
                  <a:ext cx="491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118" name="Oval 129"/>
                <p:cNvSpPr>
                  <a:spLocks noChangeArrowheads="1"/>
                </p:cNvSpPr>
                <p:nvPr/>
              </p:nvSpPr>
              <p:spPr bwMode="auto">
                <a:xfrm>
                  <a:off x="2425" y="1919"/>
                  <a:ext cx="740" cy="20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>
              <a:off x="4806950" y="2735263"/>
              <a:ext cx="361950" cy="561975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 flipV="1">
              <a:off x="3849688" y="5507038"/>
              <a:ext cx="1662112" cy="304800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 flipH="1">
              <a:off x="2932113" y="2840038"/>
              <a:ext cx="250825" cy="838200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>
              <a:off x="2932113" y="3602038"/>
              <a:ext cx="342900" cy="990600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>
              <a:off x="3333750" y="4668838"/>
              <a:ext cx="400050" cy="1066800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5" name="Picture 13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563" y="4440238"/>
              <a:ext cx="4127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13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925" y="3602038"/>
              <a:ext cx="4127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13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200" y="2611438"/>
              <a:ext cx="4127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Picture 13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0" y="2611438"/>
              <a:ext cx="411163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13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3144838"/>
              <a:ext cx="4127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14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0" y="5354638"/>
              <a:ext cx="4127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5732463" y="2946400"/>
              <a:ext cx="6588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600">
                  <a:ea typeface="宋体" charset="-122"/>
                </a:rPr>
                <a:t>AS 4</a:t>
              </a:r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1984375" y="3513138"/>
              <a:ext cx="6588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600">
                  <a:ea typeface="宋体" charset="-122"/>
                </a:rPr>
                <a:t>AS 3</a:t>
              </a:r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2298700" y="4440238"/>
              <a:ext cx="6588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600">
                  <a:ea typeface="宋体" charset="-122"/>
                </a:rPr>
                <a:t>AS 2</a:t>
              </a:r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2827338" y="5610225"/>
              <a:ext cx="6270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600">
                  <a:ea typeface="宋体" charset="-122"/>
                </a:rPr>
                <a:t>AS 1</a:t>
              </a:r>
            </a:p>
          </p:txBody>
        </p:sp>
        <p:pic>
          <p:nvPicPr>
            <p:cNvPr id="145" name="Picture 14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5659438"/>
              <a:ext cx="41275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Line 146"/>
            <p:cNvSpPr>
              <a:spLocks noChangeShapeType="1"/>
            </p:cNvSpPr>
            <p:nvPr/>
          </p:nvSpPr>
          <p:spPr bwMode="auto">
            <a:xfrm>
              <a:off x="5289550" y="3357563"/>
              <a:ext cx="371475" cy="1990725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" name="Slide Number Placeholder 3">
            <a:extLst>
              <a:ext uri="{FF2B5EF4-FFF2-40B4-BE49-F238E27FC236}">
                <a16:creationId xmlns:a16="http://schemas.microsoft.com/office/drawing/2014/main" id="{36DAB962-FB92-D044-BFB4-39C217405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1375" y="6565900"/>
            <a:ext cx="42545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D2665D3-7C91-2543-A291-952B583C64C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39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2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charset="-122"/>
              </a:rPr>
              <a:t>Recap: Link-State Routing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401763"/>
            <a:ext cx="8132762" cy="51323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Basic idea: Not distributed computing, only distributed state distribution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Net topology, link costs are distributed to all nodes</a:t>
            </a:r>
          </a:p>
          <a:p>
            <a:pPr lvl="2"/>
            <a:r>
              <a:rPr lang="en-US" altLang="zh-CN" dirty="0">
                <a:ea typeface="宋体" charset="-122"/>
              </a:rPr>
              <a:t>all nodes have same info</a:t>
            </a:r>
          </a:p>
          <a:p>
            <a:pPr lvl="2"/>
            <a:r>
              <a:rPr lang="en-US" altLang="zh-CN" dirty="0">
                <a:ea typeface="宋体" charset="-122"/>
              </a:rPr>
              <a:t>Each node computes its shortest paths from itself to all other nodes</a:t>
            </a:r>
          </a:p>
          <a:p>
            <a:pPr lvl="3"/>
            <a:r>
              <a:rPr lang="en-US" altLang="zh-CN" dirty="0">
                <a:ea typeface="宋体" charset="-122"/>
              </a:rPr>
              <a:t>standard Dijkstra’s algorithm as path compute </a:t>
            </a:r>
            <a:r>
              <a:rPr lang="en-US" altLang="zh-CN" dirty="0" err="1">
                <a:ea typeface="宋体" charset="-122"/>
              </a:rPr>
              <a:t>alg</a:t>
            </a:r>
            <a:endParaRPr lang="en-US" altLang="zh-CN" dirty="0">
              <a:ea typeface="宋体" charset="-122"/>
            </a:endParaRPr>
          </a:p>
          <a:p>
            <a:pPr lvl="3"/>
            <a:r>
              <a:rPr lang="en-US" altLang="zh-CN" dirty="0">
                <a:ea typeface="宋体" charset="-122"/>
              </a:rPr>
              <a:t>Allows multiple same-cost paths</a:t>
            </a:r>
          </a:p>
          <a:p>
            <a:pPr lvl="3"/>
            <a:r>
              <a:rPr lang="en-US" altLang="zh-CN" dirty="0">
                <a:ea typeface="宋体" charset="-122"/>
              </a:rPr>
              <a:t>Multiple cost metrics per link (for type of service routing)</a:t>
            </a:r>
          </a:p>
          <a:p>
            <a:pPr lvl="3"/>
            <a:endParaRPr lang="en-US" altLang="zh-CN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Most commonly used routing protocol (e.g., OSPF/ISIS) by most networks in Internet</a:t>
            </a:r>
          </a:p>
        </p:txBody>
      </p:sp>
    </p:spTree>
    <p:extLst>
      <p:ext uri="{BB962C8B-B14F-4D97-AF65-F5344CB8AC3E}">
        <p14:creationId xmlns:p14="http://schemas.microsoft.com/office/powerpoint/2010/main" val="472867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54C68-E331-7D4B-8F6B-A616826509C6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5954" name="Freeform 3"/>
          <p:cNvSpPr>
            <a:spLocks/>
          </p:cNvSpPr>
          <p:nvPr/>
        </p:nvSpPr>
        <p:spPr bwMode="auto">
          <a:xfrm>
            <a:off x="157163" y="869950"/>
            <a:ext cx="5535612" cy="6242050"/>
          </a:xfrm>
          <a:custGeom>
            <a:avLst/>
            <a:gdLst>
              <a:gd name="T0" fmla="*/ 2147483646 w 3487"/>
              <a:gd name="T1" fmla="*/ 2147483646 h 3932"/>
              <a:gd name="T2" fmla="*/ 2147483646 w 3487"/>
              <a:gd name="T3" fmla="*/ 2147483646 h 3932"/>
              <a:gd name="T4" fmla="*/ 2147483646 w 3487"/>
              <a:gd name="T5" fmla="*/ 2147483646 h 3932"/>
              <a:gd name="T6" fmla="*/ 2147483646 w 3487"/>
              <a:gd name="T7" fmla="*/ 2147483646 h 3932"/>
              <a:gd name="T8" fmla="*/ 2147483646 w 3487"/>
              <a:gd name="T9" fmla="*/ 2147483646 h 3932"/>
              <a:gd name="T10" fmla="*/ 2147483646 w 3487"/>
              <a:gd name="T11" fmla="*/ 2147483646 h 3932"/>
              <a:gd name="T12" fmla="*/ 2147483646 w 3487"/>
              <a:gd name="T13" fmla="*/ 2147483646 h 3932"/>
              <a:gd name="T14" fmla="*/ 2147483646 w 3487"/>
              <a:gd name="T15" fmla="*/ 2147483646 h 3932"/>
              <a:gd name="T16" fmla="*/ 2147483646 w 3487"/>
              <a:gd name="T17" fmla="*/ 2147483646 h 3932"/>
              <a:gd name="T18" fmla="*/ 2147483646 w 3487"/>
              <a:gd name="T19" fmla="*/ 2147483646 h 3932"/>
              <a:gd name="T20" fmla="*/ 2147483646 w 3487"/>
              <a:gd name="T21" fmla="*/ 2147483646 h 39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87"/>
              <a:gd name="T34" fmla="*/ 0 h 3932"/>
              <a:gd name="T35" fmla="*/ 3487 w 3487"/>
              <a:gd name="T36" fmla="*/ 3932 h 39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87" h="3932">
                <a:moveTo>
                  <a:pt x="1695" y="122"/>
                </a:moveTo>
                <a:cubicBezTo>
                  <a:pt x="1399" y="199"/>
                  <a:pt x="701" y="197"/>
                  <a:pt x="449" y="557"/>
                </a:cubicBezTo>
                <a:cubicBezTo>
                  <a:pt x="197" y="917"/>
                  <a:pt x="250" y="1815"/>
                  <a:pt x="184" y="2285"/>
                </a:cubicBezTo>
                <a:cubicBezTo>
                  <a:pt x="118" y="2755"/>
                  <a:pt x="0" y="3144"/>
                  <a:pt x="52" y="3380"/>
                </a:cubicBezTo>
                <a:cubicBezTo>
                  <a:pt x="104" y="3616"/>
                  <a:pt x="221" y="3646"/>
                  <a:pt x="496" y="3701"/>
                </a:cubicBezTo>
                <a:cubicBezTo>
                  <a:pt x="771" y="3756"/>
                  <a:pt x="1242" y="3711"/>
                  <a:pt x="1705" y="3711"/>
                </a:cubicBezTo>
                <a:cubicBezTo>
                  <a:pt x="2168" y="3711"/>
                  <a:pt x="3057" y="3932"/>
                  <a:pt x="3272" y="3701"/>
                </a:cubicBezTo>
                <a:cubicBezTo>
                  <a:pt x="3487" y="3470"/>
                  <a:pt x="3097" y="2826"/>
                  <a:pt x="2998" y="2323"/>
                </a:cubicBezTo>
                <a:cubicBezTo>
                  <a:pt x="2899" y="1820"/>
                  <a:pt x="2806" y="1052"/>
                  <a:pt x="2677" y="680"/>
                </a:cubicBezTo>
                <a:cubicBezTo>
                  <a:pt x="2548" y="308"/>
                  <a:pt x="2389" y="188"/>
                  <a:pt x="2224" y="94"/>
                </a:cubicBezTo>
                <a:cubicBezTo>
                  <a:pt x="2059" y="0"/>
                  <a:pt x="1991" y="45"/>
                  <a:pt x="1695" y="122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5955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024813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Routing: Remaining Issue</a:t>
            </a:r>
          </a:p>
        </p:txBody>
      </p:sp>
      <p:sp>
        <p:nvSpPr>
          <p:cNvPr id="125956" name="Freeform 5"/>
          <p:cNvSpPr>
            <a:spLocks/>
          </p:cNvSpPr>
          <p:nvPr/>
        </p:nvSpPr>
        <p:spPr bwMode="auto">
          <a:xfrm rot="5265760">
            <a:off x="2153444" y="1146969"/>
            <a:ext cx="1612900" cy="2049462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957" name="Object 2"/>
          <p:cNvGraphicFramePr>
            <a:graphicFrameLocks noChangeAspect="1"/>
          </p:cNvGraphicFramePr>
          <p:nvPr/>
        </p:nvGraphicFramePr>
        <p:xfrm>
          <a:off x="3232150" y="15367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1259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5367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Line 7"/>
          <p:cNvSpPr>
            <a:spLocks noChangeShapeType="1"/>
          </p:cNvSpPr>
          <p:nvPr/>
        </p:nvSpPr>
        <p:spPr bwMode="auto">
          <a:xfrm flipH="1">
            <a:off x="2068513" y="2162175"/>
            <a:ext cx="1500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Line 8"/>
          <p:cNvSpPr>
            <a:spLocks noChangeShapeType="1"/>
          </p:cNvSpPr>
          <p:nvPr/>
        </p:nvSpPr>
        <p:spPr bwMode="auto">
          <a:xfrm flipH="1" flipV="1">
            <a:off x="3570288" y="1987550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9"/>
          <p:cNvSpPr>
            <a:spLocks noChangeShapeType="1"/>
          </p:cNvSpPr>
          <p:nvPr/>
        </p:nvSpPr>
        <p:spPr bwMode="auto">
          <a:xfrm flipH="1">
            <a:off x="2070100" y="1933575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961" name="Object 3"/>
          <p:cNvGraphicFramePr>
            <a:graphicFrameLocks noChangeAspect="1"/>
          </p:cNvGraphicFramePr>
          <p:nvPr/>
        </p:nvGraphicFramePr>
        <p:xfrm>
          <a:off x="2622550" y="14319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1259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4319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4"/>
          <p:cNvGraphicFramePr>
            <a:graphicFrameLocks noChangeAspect="1"/>
          </p:cNvGraphicFramePr>
          <p:nvPr/>
        </p:nvGraphicFramePr>
        <p:xfrm>
          <a:off x="1993900" y="15652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1259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5652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3" name="Line 12"/>
          <p:cNvSpPr>
            <a:spLocks noChangeShapeType="1"/>
          </p:cNvSpPr>
          <p:nvPr/>
        </p:nvSpPr>
        <p:spPr bwMode="auto">
          <a:xfrm flipH="1">
            <a:off x="2698750" y="2171700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Rectangle 13"/>
          <p:cNvSpPr>
            <a:spLocks noChangeArrowheads="1"/>
          </p:cNvSpPr>
          <p:nvPr/>
        </p:nvSpPr>
        <p:spPr bwMode="auto">
          <a:xfrm>
            <a:off x="2571750" y="2638425"/>
            <a:ext cx="309563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65" name="Freeform 14"/>
          <p:cNvSpPr>
            <a:spLocks/>
          </p:cNvSpPr>
          <p:nvPr/>
        </p:nvSpPr>
        <p:spPr bwMode="auto">
          <a:xfrm>
            <a:off x="465138" y="5149850"/>
            <a:ext cx="1539875" cy="1490663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66" name="Group 15"/>
          <p:cNvGrpSpPr>
            <a:grpSpLocks/>
          </p:cNvGrpSpPr>
          <p:nvPr/>
        </p:nvGrpSpPr>
        <p:grpSpPr bwMode="auto">
          <a:xfrm>
            <a:off x="901700" y="4860925"/>
            <a:ext cx="711200" cy="381000"/>
            <a:chOff x="3600" y="219"/>
            <a:chExt cx="360" cy="175"/>
          </a:xfrm>
        </p:grpSpPr>
        <p:sp>
          <p:nvSpPr>
            <p:cNvPr id="126212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13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14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15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6216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6217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6222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23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24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218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6219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20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21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967" name="Line 29"/>
          <p:cNvSpPr>
            <a:spLocks noChangeShapeType="1"/>
          </p:cNvSpPr>
          <p:nvPr/>
        </p:nvSpPr>
        <p:spPr bwMode="auto">
          <a:xfrm flipH="1">
            <a:off x="1220788" y="525303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Line 30"/>
          <p:cNvSpPr>
            <a:spLocks noChangeShapeType="1"/>
          </p:cNvSpPr>
          <p:nvPr/>
        </p:nvSpPr>
        <p:spPr bwMode="auto">
          <a:xfrm flipH="1" flipV="1">
            <a:off x="701675" y="595788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Line 31"/>
          <p:cNvSpPr>
            <a:spLocks noChangeShapeType="1"/>
          </p:cNvSpPr>
          <p:nvPr/>
        </p:nvSpPr>
        <p:spPr bwMode="auto">
          <a:xfrm flipH="1" flipV="1">
            <a:off x="712788" y="597376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Line 32"/>
          <p:cNvSpPr>
            <a:spLocks noChangeShapeType="1"/>
          </p:cNvSpPr>
          <p:nvPr/>
        </p:nvSpPr>
        <p:spPr bwMode="auto">
          <a:xfrm flipH="1" flipV="1">
            <a:off x="1708150" y="59594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971" name="Object 5"/>
          <p:cNvGraphicFramePr>
            <a:graphicFrameLocks noChangeAspect="1"/>
          </p:cNvGraphicFramePr>
          <p:nvPr/>
        </p:nvGraphicFramePr>
        <p:xfrm>
          <a:off x="1255713" y="60610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1259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60610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6"/>
          <p:cNvGraphicFramePr>
            <a:graphicFrameLocks noChangeAspect="1"/>
          </p:cNvGraphicFramePr>
          <p:nvPr/>
        </p:nvGraphicFramePr>
        <p:xfrm>
          <a:off x="608013" y="6075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12597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6075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3" name="Rectangle 35"/>
          <p:cNvSpPr>
            <a:spLocks noChangeArrowheads="1"/>
          </p:cNvSpPr>
          <p:nvPr/>
        </p:nvSpPr>
        <p:spPr bwMode="auto">
          <a:xfrm>
            <a:off x="1162050" y="5353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74" name="Freeform 36"/>
          <p:cNvSpPr>
            <a:spLocks/>
          </p:cNvSpPr>
          <p:nvPr/>
        </p:nvSpPr>
        <p:spPr bwMode="auto">
          <a:xfrm>
            <a:off x="3494088" y="5168900"/>
            <a:ext cx="1539875" cy="1490663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75" name="Group 37"/>
          <p:cNvGrpSpPr>
            <a:grpSpLocks/>
          </p:cNvGrpSpPr>
          <p:nvPr/>
        </p:nvGrpSpPr>
        <p:grpSpPr bwMode="auto">
          <a:xfrm>
            <a:off x="3930650" y="4879975"/>
            <a:ext cx="711200" cy="381000"/>
            <a:chOff x="3600" y="219"/>
            <a:chExt cx="360" cy="175"/>
          </a:xfrm>
        </p:grpSpPr>
        <p:sp>
          <p:nvSpPr>
            <p:cNvPr id="126199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200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01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02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6203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6204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6209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10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11" name="Line 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205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6206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07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08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976" name="Line 51"/>
          <p:cNvSpPr>
            <a:spLocks noChangeShapeType="1"/>
          </p:cNvSpPr>
          <p:nvPr/>
        </p:nvSpPr>
        <p:spPr bwMode="auto">
          <a:xfrm flipH="1">
            <a:off x="4249738" y="527208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Line 52"/>
          <p:cNvSpPr>
            <a:spLocks noChangeShapeType="1"/>
          </p:cNvSpPr>
          <p:nvPr/>
        </p:nvSpPr>
        <p:spPr bwMode="auto">
          <a:xfrm flipH="1" flipV="1">
            <a:off x="3730625" y="597693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8" name="Line 53"/>
          <p:cNvSpPr>
            <a:spLocks noChangeShapeType="1"/>
          </p:cNvSpPr>
          <p:nvPr/>
        </p:nvSpPr>
        <p:spPr bwMode="auto">
          <a:xfrm flipH="1" flipV="1">
            <a:off x="3741738" y="599281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9" name="Line 54"/>
          <p:cNvSpPr>
            <a:spLocks noChangeShapeType="1"/>
          </p:cNvSpPr>
          <p:nvPr/>
        </p:nvSpPr>
        <p:spPr bwMode="auto">
          <a:xfrm flipH="1" flipV="1">
            <a:off x="4737100" y="597852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980" name="Object 7"/>
          <p:cNvGraphicFramePr>
            <a:graphicFrameLocks noChangeAspect="1"/>
          </p:cNvGraphicFramePr>
          <p:nvPr/>
        </p:nvGraphicFramePr>
        <p:xfrm>
          <a:off x="4284663" y="60801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1259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0801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1" name="Object 8"/>
          <p:cNvGraphicFramePr>
            <a:graphicFrameLocks noChangeAspect="1"/>
          </p:cNvGraphicFramePr>
          <p:nvPr/>
        </p:nvGraphicFramePr>
        <p:xfrm>
          <a:off x="3636963" y="60944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307079" imgH="1083682" progId="MS_ClipArt_Gallery.2">
                  <p:embed/>
                </p:oleObj>
              </mc:Choice>
              <mc:Fallback>
                <p:oleObj name="Clip" r:id="rId10" imgW="1307079" imgH="1083682" progId="MS_ClipArt_Gallery.2">
                  <p:embed/>
                  <p:pic>
                    <p:nvPicPr>
                      <p:cNvPr id="12598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60944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2" name="Rectangle 57"/>
          <p:cNvSpPr>
            <a:spLocks noChangeArrowheads="1"/>
          </p:cNvSpPr>
          <p:nvPr/>
        </p:nvSpPr>
        <p:spPr bwMode="auto">
          <a:xfrm>
            <a:off x="4191000" y="537210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25983" name="Group 58"/>
          <p:cNvGrpSpPr>
            <a:grpSpLocks/>
          </p:cNvGrpSpPr>
          <p:nvPr/>
        </p:nvGrpSpPr>
        <p:grpSpPr bwMode="auto">
          <a:xfrm>
            <a:off x="2368550" y="2974975"/>
            <a:ext cx="711200" cy="381000"/>
            <a:chOff x="3600" y="219"/>
            <a:chExt cx="360" cy="175"/>
          </a:xfrm>
        </p:grpSpPr>
        <p:sp>
          <p:nvSpPr>
            <p:cNvPr id="126186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87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88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89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6190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6191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6196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97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98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192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619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9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9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984" name="Line 72"/>
          <p:cNvSpPr>
            <a:spLocks noChangeShapeType="1"/>
          </p:cNvSpPr>
          <p:nvPr/>
        </p:nvSpPr>
        <p:spPr bwMode="auto">
          <a:xfrm flipH="1" flipV="1">
            <a:off x="2951163" y="1892300"/>
            <a:ext cx="3175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85" name="Rectangle 73"/>
          <p:cNvSpPr>
            <a:spLocks noChangeArrowheads="1"/>
          </p:cNvSpPr>
          <p:nvPr/>
        </p:nvSpPr>
        <p:spPr bwMode="auto">
          <a:xfrm>
            <a:off x="2895600" y="1928813"/>
            <a:ext cx="109538" cy="1952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86" name="Line 74"/>
          <p:cNvSpPr>
            <a:spLocks noChangeShapeType="1"/>
          </p:cNvSpPr>
          <p:nvPr/>
        </p:nvSpPr>
        <p:spPr bwMode="auto">
          <a:xfrm flipV="1">
            <a:off x="1433513" y="3348038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87" name="Line 75"/>
          <p:cNvSpPr>
            <a:spLocks noChangeShapeType="1"/>
          </p:cNvSpPr>
          <p:nvPr/>
        </p:nvSpPr>
        <p:spPr bwMode="auto">
          <a:xfrm flipH="1" flipV="1">
            <a:off x="2947988" y="3328988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88" name="Line 76"/>
          <p:cNvSpPr>
            <a:spLocks noChangeShapeType="1"/>
          </p:cNvSpPr>
          <p:nvPr/>
        </p:nvSpPr>
        <p:spPr bwMode="auto">
          <a:xfrm flipH="1" flipV="1">
            <a:off x="1624013" y="5091113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989" name="Group 231"/>
          <p:cNvGrpSpPr>
            <a:grpSpLocks/>
          </p:cNvGrpSpPr>
          <p:nvPr/>
        </p:nvGrpSpPr>
        <p:grpSpPr bwMode="auto">
          <a:xfrm>
            <a:off x="4922838" y="1130300"/>
            <a:ext cx="2743200" cy="2603500"/>
            <a:chOff x="2497" y="49"/>
            <a:chExt cx="1728" cy="1605"/>
          </a:xfrm>
        </p:grpSpPr>
        <p:sp>
          <p:nvSpPr>
            <p:cNvPr id="126119" name="Freeform 114"/>
            <p:cNvSpPr>
              <a:spLocks/>
            </p:cNvSpPr>
            <p:nvPr/>
          </p:nvSpPr>
          <p:spPr bwMode="auto">
            <a:xfrm>
              <a:off x="2653" y="49"/>
              <a:ext cx="1572" cy="1605"/>
            </a:xfrm>
            <a:custGeom>
              <a:avLst/>
              <a:gdLst>
                <a:gd name="T0" fmla="*/ 242 w 1572"/>
                <a:gd name="T1" fmla="*/ 46365 h 1275"/>
                <a:gd name="T2" fmla="*/ 198 w 1572"/>
                <a:gd name="T3" fmla="*/ 150953 h 1275"/>
                <a:gd name="T4" fmla="*/ 149 w 1572"/>
                <a:gd name="T5" fmla="*/ 403921 h 1275"/>
                <a:gd name="T6" fmla="*/ 98 w 1572"/>
                <a:gd name="T7" fmla="*/ 924126 h 1275"/>
                <a:gd name="T8" fmla="*/ 62 w 1572"/>
                <a:gd name="T9" fmla="*/ 1452254 h 1275"/>
                <a:gd name="T10" fmla="*/ 42 w 1572"/>
                <a:gd name="T11" fmla="*/ 1888264 h 1275"/>
                <a:gd name="T12" fmla="*/ 22 w 1572"/>
                <a:gd name="T13" fmla="*/ 2581409 h 1275"/>
                <a:gd name="T14" fmla="*/ 3 w 1572"/>
                <a:gd name="T15" fmla="*/ 3628738 h 1275"/>
                <a:gd name="T16" fmla="*/ 0 w 1572"/>
                <a:gd name="T17" fmla="*/ 4212742 h 1275"/>
                <a:gd name="T18" fmla="*/ 3 w 1572"/>
                <a:gd name="T19" fmla="*/ 4876201 h 1275"/>
                <a:gd name="T20" fmla="*/ 22 w 1572"/>
                <a:gd name="T21" fmla="*/ 5642490 h 1275"/>
                <a:gd name="T22" fmla="*/ 55 w 1572"/>
                <a:gd name="T23" fmla="*/ 6298848 h 1275"/>
                <a:gd name="T24" fmla="*/ 99 w 1572"/>
                <a:gd name="T25" fmla="*/ 6826752 h 1275"/>
                <a:gd name="T26" fmla="*/ 162 w 1572"/>
                <a:gd name="T27" fmla="*/ 7209725 h 1275"/>
                <a:gd name="T28" fmla="*/ 235 w 1572"/>
                <a:gd name="T29" fmla="*/ 7458119 h 1275"/>
                <a:gd name="T30" fmla="*/ 298 w 1572"/>
                <a:gd name="T31" fmla="*/ 7579720 h 1275"/>
                <a:gd name="T32" fmla="*/ 334 w 1572"/>
                <a:gd name="T33" fmla="*/ 7562340 h 1275"/>
                <a:gd name="T34" fmla="*/ 390 w 1572"/>
                <a:gd name="T35" fmla="*/ 7413148 h 1275"/>
                <a:gd name="T36" fmla="*/ 463 w 1572"/>
                <a:gd name="T37" fmla="*/ 7201402 h 1275"/>
                <a:gd name="T38" fmla="*/ 506 w 1572"/>
                <a:gd name="T39" fmla="*/ 7135464 h 1275"/>
                <a:gd name="T40" fmla="*/ 540 w 1572"/>
                <a:gd name="T41" fmla="*/ 7143222 h 1275"/>
                <a:gd name="T42" fmla="*/ 596 w 1572"/>
                <a:gd name="T43" fmla="*/ 7311967 h 1275"/>
                <a:gd name="T44" fmla="*/ 660 w 1572"/>
                <a:gd name="T45" fmla="*/ 7562340 h 1275"/>
                <a:gd name="T46" fmla="*/ 743 w 1572"/>
                <a:gd name="T47" fmla="*/ 7758479 h 1275"/>
                <a:gd name="T48" fmla="*/ 853 w 1572"/>
                <a:gd name="T49" fmla="*/ 7897222 h 1275"/>
                <a:gd name="T50" fmla="*/ 982 w 1572"/>
                <a:gd name="T51" fmla="*/ 8005680 h 1275"/>
                <a:gd name="T52" fmla="*/ 1088 w 1572"/>
                <a:gd name="T53" fmla="*/ 8001416 h 1275"/>
                <a:gd name="T54" fmla="*/ 1152 w 1572"/>
                <a:gd name="T55" fmla="*/ 7917475 h 1275"/>
                <a:gd name="T56" fmla="*/ 1254 w 1572"/>
                <a:gd name="T57" fmla="*/ 7744037 h 1275"/>
                <a:gd name="T58" fmla="*/ 1409 w 1572"/>
                <a:gd name="T59" fmla="*/ 7334047 h 1275"/>
                <a:gd name="T60" fmla="*/ 1476 w 1572"/>
                <a:gd name="T61" fmla="*/ 7068017 h 1275"/>
                <a:gd name="T62" fmla="*/ 1529 w 1572"/>
                <a:gd name="T63" fmla="*/ 6764603 h 1275"/>
                <a:gd name="T64" fmla="*/ 1562 w 1572"/>
                <a:gd name="T65" fmla="*/ 6443239 h 1275"/>
                <a:gd name="T66" fmla="*/ 1572 w 1572"/>
                <a:gd name="T67" fmla="*/ 6028938 h 1275"/>
                <a:gd name="T68" fmla="*/ 1562 w 1572"/>
                <a:gd name="T69" fmla="*/ 5565347 h 1275"/>
                <a:gd name="T70" fmla="*/ 1530 w 1572"/>
                <a:gd name="T71" fmla="*/ 4866607 h 1275"/>
                <a:gd name="T72" fmla="*/ 1484 w 1572"/>
                <a:gd name="T73" fmla="*/ 3969101 h 1275"/>
                <a:gd name="T74" fmla="*/ 1467 w 1572"/>
                <a:gd name="T75" fmla="*/ 3530076 h 1275"/>
                <a:gd name="T76" fmla="*/ 1464 w 1572"/>
                <a:gd name="T77" fmla="*/ 3128533 h 1275"/>
                <a:gd name="T78" fmla="*/ 1479 w 1572"/>
                <a:gd name="T79" fmla="*/ 2397888 h 1275"/>
                <a:gd name="T80" fmla="*/ 1484 w 1572"/>
                <a:gd name="T81" fmla="*/ 1952940 h 1275"/>
                <a:gd name="T82" fmla="*/ 1477 w 1572"/>
                <a:gd name="T83" fmla="*/ 1635096 h 1275"/>
                <a:gd name="T84" fmla="*/ 1450 w 1572"/>
                <a:gd name="T85" fmla="*/ 1367894 h 1275"/>
                <a:gd name="T86" fmla="*/ 1396 w 1572"/>
                <a:gd name="T87" fmla="*/ 1182798 h 1275"/>
                <a:gd name="T88" fmla="*/ 1318 w 1572"/>
                <a:gd name="T89" fmla="*/ 1086645 h 1275"/>
                <a:gd name="T90" fmla="*/ 1221 w 1572"/>
                <a:gd name="T91" fmla="*/ 1044015 h 1275"/>
                <a:gd name="T92" fmla="*/ 1071 w 1572"/>
                <a:gd name="T93" fmla="*/ 1028011 h 1275"/>
                <a:gd name="T94" fmla="*/ 899 w 1572"/>
                <a:gd name="T95" fmla="*/ 1002370 h 1275"/>
                <a:gd name="T96" fmla="*/ 805 w 1572"/>
                <a:gd name="T97" fmla="*/ 924126 h 1275"/>
                <a:gd name="T98" fmla="*/ 713 w 1572"/>
                <a:gd name="T99" fmla="*/ 770988 h 1275"/>
                <a:gd name="T100" fmla="*/ 530 w 1572"/>
                <a:gd name="T101" fmla="*/ 368021 h 1275"/>
                <a:gd name="T102" fmla="*/ 411 w 1572"/>
                <a:gd name="T103" fmla="*/ 119916 h 1275"/>
                <a:gd name="T104" fmla="*/ 337 w 1572"/>
                <a:gd name="T105" fmla="*/ 19391 h 1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2"/>
                <a:gd name="T160" fmla="*/ 0 h 1275"/>
                <a:gd name="T161" fmla="*/ 1572 w 1572"/>
                <a:gd name="T162" fmla="*/ 1275 h 1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2" h="1275">
                  <a:moveTo>
                    <a:pt x="285" y="0"/>
                  </a:moveTo>
                  <a:lnTo>
                    <a:pt x="274" y="1"/>
                  </a:lnTo>
                  <a:lnTo>
                    <a:pt x="262" y="3"/>
                  </a:lnTo>
                  <a:lnTo>
                    <a:pt x="252" y="4"/>
                  </a:lnTo>
                  <a:lnTo>
                    <a:pt x="242" y="7"/>
                  </a:lnTo>
                  <a:lnTo>
                    <a:pt x="232" y="10"/>
                  </a:lnTo>
                  <a:lnTo>
                    <a:pt x="222" y="13"/>
                  </a:lnTo>
                  <a:lnTo>
                    <a:pt x="214" y="16"/>
                  </a:lnTo>
                  <a:lnTo>
                    <a:pt x="205" y="20"/>
                  </a:lnTo>
                  <a:lnTo>
                    <a:pt x="198" y="24"/>
                  </a:lnTo>
                  <a:lnTo>
                    <a:pt x="189" y="29"/>
                  </a:lnTo>
                  <a:lnTo>
                    <a:pt x="182" y="34"/>
                  </a:lnTo>
                  <a:lnTo>
                    <a:pt x="175" y="40"/>
                  </a:lnTo>
                  <a:lnTo>
                    <a:pt x="161" y="51"/>
                  </a:lnTo>
                  <a:lnTo>
                    <a:pt x="149" y="64"/>
                  </a:lnTo>
                  <a:lnTo>
                    <a:pt x="138" y="79"/>
                  </a:lnTo>
                  <a:lnTo>
                    <a:pt x="126" y="94"/>
                  </a:lnTo>
                  <a:lnTo>
                    <a:pt x="116" y="111"/>
                  </a:lnTo>
                  <a:lnTo>
                    <a:pt x="106" y="129"/>
                  </a:lnTo>
                  <a:lnTo>
                    <a:pt x="98" y="147"/>
                  </a:lnTo>
                  <a:lnTo>
                    <a:pt x="88" y="167"/>
                  </a:lnTo>
                  <a:lnTo>
                    <a:pt x="79" y="187"/>
                  </a:lnTo>
                  <a:lnTo>
                    <a:pt x="70" y="208"/>
                  </a:lnTo>
                  <a:lnTo>
                    <a:pt x="66" y="220"/>
                  </a:lnTo>
                  <a:lnTo>
                    <a:pt x="62" y="231"/>
                  </a:lnTo>
                  <a:lnTo>
                    <a:pt x="58" y="244"/>
                  </a:lnTo>
                  <a:lnTo>
                    <a:pt x="53" y="257"/>
                  </a:lnTo>
                  <a:lnTo>
                    <a:pt x="49" y="271"/>
                  </a:lnTo>
                  <a:lnTo>
                    <a:pt x="46" y="284"/>
                  </a:lnTo>
                  <a:lnTo>
                    <a:pt x="42" y="300"/>
                  </a:lnTo>
                  <a:lnTo>
                    <a:pt x="39" y="314"/>
                  </a:lnTo>
                  <a:lnTo>
                    <a:pt x="36" y="330"/>
                  </a:lnTo>
                  <a:lnTo>
                    <a:pt x="33" y="346"/>
                  </a:lnTo>
                  <a:lnTo>
                    <a:pt x="26" y="377"/>
                  </a:lnTo>
                  <a:lnTo>
                    <a:pt x="22" y="410"/>
                  </a:lnTo>
                  <a:lnTo>
                    <a:pt x="16" y="443"/>
                  </a:lnTo>
                  <a:lnTo>
                    <a:pt x="13" y="477"/>
                  </a:lnTo>
                  <a:lnTo>
                    <a:pt x="9" y="511"/>
                  </a:lnTo>
                  <a:lnTo>
                    <a:pt x="6" y="544"/>
                  </a:lnTo>
                  <a:lnTo>
                    <a:pt x="3" y="577"/>
                  </a:lnTo>
                  <a:lnTo>
                    <a:pt x="2" y="610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55"/>
                  </a:lnTo>
                  <a:lnTo>
                    <a:pt x="0" y="670"/>
                  </a:lnTo>
                  <a:lnTo>
                    <a:pt x="0" y="684"/>
                  </a:lnTo>
                  <a:lnTo>
                    <a:pt x="0" y="697"/>
                  </a:lnTo>
                  <a:lnTo>
                    <a:pt x="0" y="722"/>
                  </a:lnTo>
                  <a:lnTo>
                    <a:pt x="2" y="750"/>
                  </a:lnTo>
                  <a:lnTo>
                    <a:pt x="3" y="775"/>
                  </a:lnTo>
                  <a:lnTo>
                    <a:pt x="6" y="799"/>
                  </a:lnTo>
                  <a:lnTo>
                    <a:pt x="9" y="825"/>
                  </a:lnTo>
                  <a:lnTo>
                    <a:pt x="13" y="849"/>
                  </a:lnTo>
                  <a:lnTo>
                    <a:pt x="18" y="874"/>
                  </a:lnTo>
                  <a:lnTo>
                    <a:pt x="22" y="897"/>
                  </a:lnTo>
                  <a:lnTo>
                    <a:pt x="28" y="919"/>
                  </a:lnTo>
                  <a:lnTo>
                    <a:pt x="33" y="941"/>
                  </a:lnTo>
                  <a:lnTo>
                    <a:pt x="40" y="962"/>
                  </a:lnTo>
                  <a:lnTo>
                    <a:pt x="46" y="982"/>
                  </a:lnTo>
                  <a:lnTo>
                    <a:pt x="55" y="1002"/>
                  </a:lnTo>
                  <a:lnTo>
                    <a:pt x="62" y="1021"/>
                  </a:lnTo>
                  <a:lnTo>
                    <a:pt x="70" y="1038"/>
                  </a:lnTo>
                  <a:lnTo>
                    <a:pt x="79" y="1054"/>
                  </a:lnTo>
                  <a:lnTo>
                    <a:pt x="89" y="1069"/>
                  </a:lnTo>
                  <a:lnTo>
                    <a:pt x="99" y="1085"/>
                  </a:lnTo>
                  <a:lnTo>
                    <a:pt x="111" y="1098"/>
                  </a:lnTo>
                  <a:lnTo>
                    <a:pt x="123" y="1112"/>
                  </a:lnTo>
                  <a:lnTo>
                    <a:pt x="135" y="1124"/>
                  </a:lnTo>
                  <a:lnTo>
                    <a:pt x="149" y="1135"/>
                  </a:lnTo>
                  <a:lnTo>
                    <a:pt x="162" y="1146"/>
                  </a:lnTo>
                  <a:lnTo>
                    <a:pt x="176" y="1156"/>
                  </a:lnTo>
                  <a:lnTo>
                    <a:pt x="191" y="1165"/>
                  </a:lnTo>
                  <a:lnTo>
                    <a:pt x="205" y="1174"/>
                  </a:lnTo>
                  <a:lnTo>
                    <a:pt x="219" y="1181"/>
                  </a:lnTo>
                  <a:lnTo>
                    <a:pt x="235" y="1186"/>
                  </a:lnTo>
                  <a:lnTo>
                    <a:pt x="249" y="1192"/>
                  </a:lnTo>
                  <a:lnTo>
                    <a:pt x="264" y="1196"/>
                  </a:lnTo>
                  <a:lnTo>
                    <a:pt x="278" y="1201"/>
                  </a:lnTo>
                  <a:lnTo>
                    <a:pt x="292" y="1203"/>
                  </a:lnTo>
                  <a:lnTo>
                    <a:pt x="298" y="1205"/>
                  </a:lnTo>
                  <a:lnTo>
                    <a:pt x="305" y="1205"/>
                  </a:lnTo>
                  <a:lnTo>
                    <a:pt x="312" y="1205"/>
                  </a:lnTo>
                  <a:lnTo>
                    <a:pt x="319" y="1203"/>
                  </a:lnTo>
                  <a:lnTo>
                    <a:pt x="327" y="1203"/>
                  </a:lnTo>
                  <a:lnTo>
                    <a:pt x="334" y="1202"/>
                  </a:lnTo>
                  <a:lnTo>
                    <a:pt x="340" y="1199"/>
                  </a:lnTo>
                  <a:lnTo>
                    <a:pt x="347" y="1198"/>
                  </a:lnTo>
                  <a:lnTo>
                    <a:pt x="361" y="1192"/>
                  </a:lnTo>
                  <a:lnTo>
                    <a:pt x="375" y="1186"/>
                  </a:lnTo>
                  <a:lnTo>
                    <a:pt x="390" y="1179"/>
                  </a:lnTo>
                  <a:lnTo>
                    <a:pt x="404" y="1172"/>
                  </a:lnTo>
                  <a:lnTo>
                    <a:pt x="420" y="1165"/>
                  </a:lnTo>
                  <a:lnTo>
                    <a:pt x="434" y="1158"/>
                  </a:lnTo>
                  <a:lnTo>
                    <a:pt x="448" y="1151"/>
                  </a:lnTo>
                  <a:lnTo>
                    <a:pt x="463" y="1145"/>
                  </a:lnTo>
                  <a:lnTo>
                    <a:pt x="477" y="1139"/>
                  </a:lnTo>
                  <a:lnTo>
                    <a:pt x="484" y="1138"/>
                  </a:lnTo>
                  <a:lnTo>
                    <a:pt x="491" y="1136"/>
                  </a:lnTo>
                  <a:lnTo>
                    <a:pt x="498" y="1135"/>
                  </a:lnTo>
                  <a:lnTo>
                    <a:pt x="506" y="1134"/>
                  </a:lnTo>
                  <a:lnTo>
                    <a:pt x="513" y="1134"/>
                  </a:lnTo>
                  <a:lnTo>
                    <a:pt x="520" y="1134"/>
                  </a:lnTo>
                  <a:lnTo>
                    <a:pt x="527" y="1135"/>
                  </a:lnTo>
                  <a:lnTo>
                    <a:pt x="533" y="1135"/>
                  </a:lnTo>
                  <a:lnTo>
                    <a:pt x="540" y="1136"/>
                  </a:lnTo>
                  <a:lnTo>
                    <a:pt x="546" y="1139"/>
                  </a:lnTo>
                  <a:lnTo>
                    <a:pt x="559" y="1144"/>
                  </a:lnTo>
                  <a:lnTo>
                    <a:pt x="571" y="1148"/>
                  </a:lnTo>
                  <a:lnTo>
                    <a:pt x="584" y="1155"/>
                  </a:lnTo>
                  <a:lnTo>
                    <a:pt x="596" y="1162"/>
                  </a:lnTo>
                  <a:lnTo>
                    <a:pt x="609" y="1169"/>
                  </a:lnTo>
                  <a:lnTo>
                    <a:pt x="620" y="1178"/>
                  </a:lnTo>
                  <a:lnTo>
                    <a:pt x="633" y="1186"/>
                  </a:lnTo>
                  <a:lnTo>
                    <a:pt x="646" y="1193"/>
                  </a:lnTo>
                  <a:lnTo>
                    <a:pt x="660" y="1202"/>
                  </a:lnTo>
                  <a:lnTo>
                    <a:pt x="674" y="1209"/>
                  </a:lnTo>
                  <a:lnTo>
                    <a:pt x="690" y="1216"/>
                  </a:lnTo>
                  <a:lnTo>
                    <a:pt x="707" y="1223"/>
                  </a:lnTo>
                  <a:lnTo>
                    <a:pt x="725" y="1229"/>
                  </a:lnTo>
                  <a:lnTo>
                    <a:pt x="743" y="1233"/>
                  </a:lnTo>
                  <a:lnTo>
                    <a:pt x="763" y="1238"/>
                  </a:lnTo>
                  <a:lnTo>
                    <a:pt x="785" y="1242"/>
                  </a:lnTo>
                  <a:lnTo>
                    <a:pt x="806" y="1246"/>
                  </a:lnTo>
                  <a:lnTo>
                    <a:pt x="829" y="1252"/>
                  </a:lnTo>
                  <a:lnTo>
                    <a:pt x="853" y="1256"/>
                  </a:lnTo>
                  <a:lnTo>
                    <a:pt x="878" y="1261"/>
                  </a:lnTo>
                  <a:lnTo>
                    <a:pt x="903" y="1265"/>
                  </a:lnTo>
                  <a:lnTo>
                    <a:pt x="929" y="1269"/>
                  </a:lnTo>
                  <a:lnTo>
                    <a:pt x="955" y="1272"/>
                  </a:lnTo>
                  <a:lnTo>
                    <a:pt x="982" y="1273"/>
                  </a:lnTo>
                  <a:lnTo>
                    <a:pt x="1008" y="1275"/>
                  </a:lnTo>
                  <a:lnTo>
                    <a:pt x="1035" y="1275"/>
                  </a:lnTo>
                  <a:lnTo>
                    <a:pt x="1061" y="1275"/>
                  </a:lnTo>
                  <a:lnTo>
                    <a:pt x="1075" y="1273"/>
                  </a:lnTo>
                  <a:lnTo>
                    <a:pt x="1088" y="1272"/>
                  </a:lnTo>
                  <a:lnTo>
                    <a:pt x="1101" y="1271"/>
                  </a:lnTo>
                  <a:lnTo>
                    <a:pt x="1114" y="1268"/>
                  </a:lnTo>
                  <a:lnTo>
                    <a:pt x="1127" y="1266"/>
                  </a:lnTo>
                  <a:lnTo>
                    <a:pt x="1140" y="1263"/>
                  </a:lnTo>
                  <a:lnTo>
                    <a:pt x="1152" y="1259"/>
                  </a:lnTo>
                  <a:lnTo>
                    <a:pt x="1165" y="1256"/>
                  </a:lnTo>
                  <a:lnTo>
                    <a:pt x="1180" y="1252"/>
                  </a:lnTo>
                  <a:lnTo>
                    <a:pt x="1194" y="1249"/>
                  </a:lnTo>
                  <a:lnTo>
                    <a:pt x="1224" y="1239"/>
                  </a:lnTo>
                  <a:lnTo>
                    <a:pt x="1254" y="1231"/>
                  </a:lnTo>
                  <a:lnTo>
                    <a:pt x="1286" y="1219"/>
                  </a:lnTo>
                  <a:lnTo>
                    <a:pt x="1317" y="1208"/>
                  </a:lnTo>
                  <a:lnTo>
                    <a:pt x="1349" y="1195"/>
                  </a:lnTo>
                  <a:lnTo>
                    <a:pt x="1379" y="1181"/>
                  </a:lnTo>
                  <a:lnTo>
                    <a:pt x="1409" y="1165"/>
                  </a:lnTo>
                  <a:lnTo>
                    <a:pt x="1423" y="1158"/>
                  </a:lnTo>
                  <a:lnTo>
                    <a:pt x="1437" y="1149"/>
                  </a:lnTo>
                  <a:lnTo>
                    <a:pt x="1450" y="1142"/>
                  </a:lnTo>
                  <a:lnTo>
                    <a:pt x="1463" y="1134"/>
                  </a:lnTo>
                  <a:lnTo>
                    <a:pt x="1476" y="1124"/>
                  </a:lnTo>
                  <a:lnTo>
                    <a:pt x="1489" y="1115"/>
                  </a:lnTo>
                  <a:lnTo>
                    <a:pt x="1499" y="1106"/>
                  </a:lnTo>
                  <a:lnTo>
                    <a:pt x="1510" y="1096"/>
                  </a:lnTo>
                  <a:lnTo>
                    <a:pt x="1520" y="1086"/>
                  </a:lnTo>
                  <a:lnTo>
                    <a:pt x="1529" y="1076"/>
                  </a:lnTo>
                  <a:lnTo>
                    <a:pt x="1537" y="1066"/>
                  </a:lnTo>
                  <a:lnTo>
                    <a:pt x="1545" y="1056"/>
                  </a:lnTo>
                  <a:lnTo>
                    <a:pt x="1552" y="1045"/>
                  </a:lnTo>
                  <a:lnTo>
                    <a:pt x="1557" y="1035"/>
                  </a:lnTo>
                  <a:lnTo>
                    <a:pt x="1562" y="1024"/>
                  </a:lnTo>
                  <a:lnTo>
                    <a:pt x="1566" y="1011"/>
                  </a:lnTo>
                  <a:lnTo>
                    <a:pt x="1569" y="999"/>
                  </a:lnTo>
                  <a:lnTo>
                    <a:pt x="1570" y="986"/>
                  </a:lnTo>
                  <a:lnTo>
                    <a:pt x="1572" y="972"/>
                  </a:lnTo>
                  <a:lnTo>
                    <a:pt x="1572" y="959"/>
                  </a:lnTo>
                  <a:lnTo>
                    <a:pt x="1570" y="945"/>
                  </a:lnTo>
                  <a:lnTo>
                    <a:pt x="1569" y="931"/>
                  </a:lnTo>
                  <a:lnTo>
                    <a:pt x="1567" y="915"/>
                  </a:lnTo>
                  <a:lnTo>
                    <a:pt x="1565" y="901"/>
                  </a:lnTo>
                  <a:lnTo>
                    <a:pt x="1562" y="885"/>
                  </a:lnTo>
                  <a:lnTo>
                    <a:pt x="1559" y="869"/>
                  </a:lnTo>
                  <a:lnTo>
                    <a:pt x="1555" y="854"/>
                  </a:lnTo>
                  <a:lnTo>
                    <a:pt x="1550" y="838"/>
                  </a:lnTo>
                  <a:lnTo>
                    <a:pt x="1540" y="805"/>
                  </a:lnTo>
                  <a:lnTo>
                    <a:pt x="1530" y="774"/>
                  </a:lnTo>
                  <a:lnTo>
                    <a:pt x="1520" y="741"/>
                  </a:lnTo>
                  <a:lnTo>
                    <a:pt x="1509" y="708"/>
                  </a:lnTo>
                  <a:lnTo>
                    <a:pt x="1499" y="677"/>
                  </a:lnTo>
                  <a:lnTo>
                    <a:pt x="1489" y="647"/>
                  </a:lnTo>
                  <a:lnTo>
                    <a:pt x="1484" y="631"/>
                  </a:lnTo>
                  <a:lnTo>
                    <a:pt x="1480" y="617"/>
                  </a:lnTo>
                  <a:lnTo>
                    <a:pt x="1476" y="602"/>
                  </a:lnTo>
                  <a:lnTo>
                    <a:pt x="1473" y="588"/>
                  </a:lnTo>
                  <a:lnTo>
                    <a:pt x="1470" y="575"/>
                  </a:lnTo>
                  <a:lnTo>
                    <a:pt x="1467" y="561"/>
                  </a:lnTo>
                  <a:lnTo>
                    <a:pt x="1466" y="548"/>
                  </a:lnTo>
                  <a:lnTo>
                    <a:pt x="1464" y="535"/>
                  </a:lnTo>
                  <a:lnTo>
                    <a:pt x="1464" y="523"/>
                  </a:lnTo>
                  <a:lnTo>
                    <a:pt x="1464" y="510"/>
                  </a:lnTo>
                  <a:lnTo>
                    <a:pt x="1464" y="497"/>
                  </a:lnTo>
                  <a:lnTo>
                    <a:pt x="1466" y="484"/>
                  </a:lnTo>
                  <a:lnTo>
                    <a:pt x="1469" y="457"/>
                  </a:lnTo>
                  <a:lnTo>
                    <a:pt x="1472" y="431"/>
                  </a:lnTo>
                  <a:lnTo>
                    <a:pt x="1476" y="405"/>
                  </a:lnTo>
                  <a:lnTo>
                    <a:pt x="1479" y="381"/>
                  </a:lnTo>
                  <a:lnTo>
                    <a:pt x="1482" y="357"/>
                  </a:lnTo>
                  <a:lnTo>
                    <a:pt x="1483" y="346"/>
                  </a:lnTo>
                  <a:lnTo>
                    <a:pt x="1484" y="334"/>
                  </a:lnTo>
                  <a:lnTo>
                    <a:pt x="1484" y="323"/>
                  </a:lnTo>
                  <a:lnTo>
                    <a:pt x="1484" y="311"/>
                  </a:lnTo>
                  <a:lnTo>
                    <a:pt x="1484" y="300"/>
                  </a:lnTo>
                  <a:lnTo>
                    <a:pt x="1483" y="290"/>
                  </a:lnTo>
                  <a:lnTo>
                    <a:pt x="1482" y="280"/>
                  </a:lnTo>
                  <a:lnTo>
                    <a:pt x="1480" y="270"/>
                  </a:lnTo>
                  <a:lnTo>
                    <a:pt x="1477" y="260"/>
                  </a:lnTo>
                  <a:lnTo>
                    <a:pt x="1473" y="251"/>
                  </a:lnTo>
                  <a:lnTo>
                    <a:pt x="1469" y="243"/>
                  </a:lnTo>
                  <a:lnTo>
                    <a:pt x="1463" y="234"/>
                  </a:lnTo>
                  <a:lnTo>
                    <a:pt x="1457" y="226"/>
                  </a:lnTo>
                  <a:lnTo>
                    <a:pt x="1450" y="218"/>
                  </a:lnTo>
                  <a:lnTo>
                    <a:pt x="1442" y="211"/>
                  </a:lnTo>
                  <a:lnTo>
                    <a:pt x="1432" y="204"/>
                  </a:lnTo>
                  <a:lnTo>
                    <a:pt x="1422" y="198"/>
                  </a:lnTo>
                  <a:lnTo>
                    <a:pt x="1409" y="193"/>
                  </a:lnTo>
                  <a:lnTo>
                    <a:pt x="1396" y="188"/>
                  </a:lnTo>
                  <a:lnTo>
                    <a:pt x="1383" y="184"/>
                  </a:lnTo>
                  <a:lnTo>
                    <a:pt x="1367" y="180"/>
                  </a:lnTo>
                  <a:lnTo>
                    <a:pt x="1351" y="177"/>
                  </a:lnTo>
                  <a:lnTo>
                    <a:pt x="1336" y="174"/>
                  </a:lnTo>
                  <a:lnTo>
                    <a:pt x="1318" y="173"/>
                  </a:lnTo>
                  <a:lnTo>
                    <a:pt x="1300" y="170"/>
                  </a:lnTo>
                  <a:lnTo>
                    <a:pt x="1281" y="168"/>
                  </a:lnTo>
                  <a:lnTo>
                    <a:pt x="1261" y="167"/>
                  </a:lnTo>
                  <a:lnTo>
                    <a:pt x="1243" y="167"/>
                  </a:lnTo>
                  <a:lnTo>
                    <a:pt x="1221" y="166"/>
                  </a:lnTo>
                  <a:lnTo>
                    <a:pt x="1201" y="166"/>
                  </a:lnTo>
                  <a:lnTo>
                    <a:pt x="1180" y="166"/>
                  </a:lnTo>
                  <a:lnTo>
                    <a:pt x="1158" y="164"/>
                  </a:lnTo>
                  <a:lnTo>
                    <a:pt x="1115" y="164"/>
                  </a:lnTo>
                  <a:lnTo>
                    <a:pt x="1071" y="164"/>
                  </a:lnTo>
                  <a:lnTo>
                    <a:pt x="1026" y="164"/>
                  </a:lnTo>
                  <a:lnTo>
                    <a:pt x="984" y="164"/>
                  </a:lnTo>
                  <a:lnTo>
                    <a:pt x="941" y="163"/>
                  </a:lnTo>
                  <a:lnTo>
                    <a:pt x="919" y="161"/>
                  </a:lnTo>
                  <a:lnTo>
                    <a:pt x="899" y="160"/>
                  </a:lnTo>
                  <a:lnTo>
                    <a:pt x="879" y="158"/>
                  </a:lnTo>
                  <a:lnTo>
                    <a:pt x="859" y="156"/>
                  </a:lnTo>
                  <a:lnTo>
                    <a:pt x="840" y="154"/>
                  </a:lnTo>
                  <a:lnTo>
                    <a:pt x="822" y="151"/>
                  </a:lnTo>
                  <a:lnTo>
                    <a:pt x="805" y="147"/>
                  </a:lnTo>
                  <a:lnTo>
                    <a:pt x="786" y="143"/>
                  </a:lnTo>
                  <a:lnTo>
                    <a:pt x="767" y="139"/>
                  </a:lnTo>
                  <a:lnTo>
                    <a:pt x="749" y="134"/>
                  </a:lnTo>
                  <a:lnTo>
                    <a:pt x="732" y="129"/>
                  </a:lnTo>
                  <a:lnTo>
                    <a:pt x="713" y="123"/>
                  </a:lnTo>
                  <a:lnTo>
                    <a:pt x="676" y="111"/>
                  </a:lnTo>
                  <a:lnTo>
                    <a:pt x="639" y="99"/>
                  </a:lnTo>
                  <a:lnTo>
                    <a:pt x="601" y="86"/>
                  </a:lnTo>
                  <a:lnTo>
                    <a:pt x="566" y="71"/>
                  </a:lnTo>
                  <a:lnTo>
                    <a:pt x="530" y="59"/>
                  </a:lnTo>
                  <a:lnTo>
                    <a:pt x="494" y="46"/>
                  </a:lnTo>
                  <a:lnTo>
                    <a:pt x="460" y="34"/>
                  </a:lnTo>
                  <a:lnTo>
                    <a:pt x="443" y="29"/>
                  </a:lnTo>
                  <a:lnTo>
                    <a:pt x="427" y="24"/>
                  </a:lnTo>
                  <a:lnTo>
                    <a:pt x="411" y="19"/>
                  </a:lnTo>
                  <a:lnTo>
                    <a:pt x="395" y="14"/>
                  </a:lnTo>
                  <a:lnTo>
                    <a:pt x="380" y="10"/>
                  </a:lnTo>
                  <a:lnTo>
                    <a:pt x="365" y="7"/>
                  </a:lnTo>
                  <a:lnTo>
                    <a:pt x="351" y="4"/>
                  </a:lnTo>
                  <a:lnTo>
                    <a:pt x="337" y="3"/>
                  </a:lnTo>
                  <a:lnTo>
                    <a:pt x="322" y="0"/>
                  </a:lnTo>
                  <a:lnTo>
                    <a:pt x="309" y="0"/>
                  </a:lnTo>
                  <a:lnTo>
                    <a:pt x="297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20" name="Rectangle 115"/>
            <p:cNvSpPr>
              <a:spLocks noChangeArrowheads="1"/>
            </p:cNvSpPr>
            <p:nvPr/>
          </p:nvSpPr>
          <p:spPr bwMode="auto">
            <a:xfrm>
              <a:off x="2497" y="1003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1" name="Rectangle 116"/>
            <p:cNvSpPr>
              <a:spLocks noChangeArrowheads="1"/>
            </p:cNvSpPr>
            <p:nvPr/>
          </p:nvSpPr>
          <p:spPr bwMode="auto">
            <a:xfrm>
              <a:off x="3375" y="699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2" name="Line 117"/>
            <p:cNvSpPr>
              <a:spLocks noChangeShapeType="1"/>
            </p:cNvSpPr>
            <p:nvPr/>
          </p:nvSpPr>
          <p:spPr bwMode="auto">
            <a:xfrm flipV="1">
              <a:off x="3004" y="854"/>
              <a:ext cx="29" cy="23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23" name="Rectangle 118"/>
            <p:cNvSpPr>
              <a:spLocks noChangeArrowheads="1"/>
            </p:cNvSpPr>
            <p:nvPr/>
          </p:nvSpPr>
          <p:spPr bwMode="auto">
            <a:xfrm>
              <a:off x="2881" y="884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6124" name="Line 119"/>
            <p:cNvSpPr>
              <a:spLocks noChangeShapeType="1"/>
            </p:cNvSpPr>
            <p:nvPr/>
          </p:nvSpPr>
          <p:spPr bwMode="auto">
            <a:xfrm>
              <a:off x="3179" y="1272"/>
              <a:ext cx="149" cy="8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125" name="Group 124"/>
            <p:cNvGrpSpPr>
              <a:grpSpLocks/>
            </p:cNvGrpSpPr>
            <p:nvPr/>
          </p:nvGrpSpPr>
          <p:grpSpPr bwMode="auto">
            <a:xfrm>
              <a:off x="2732" y="81"/>
              <a:ext cx="685" cy="329"/>
              <a:chOff x="565" y="2634"/>
              <a:chExt cx="685" cy="329"/>
            </a:xfrm>
          </p:grpSpPr>
          <p:sp>
            <p:nvSpPr>
              <p:cNvPr id="126184" name="Rectangle 125"/>
              <p:cNvSpPr>
                <a:spLocks noChangeArrowheads="1"/>
              </p:cNvSpPr>
              <p:nvPr/>
            </p:nvSpPr>
            <p:spPr bwMode="auto">
              <a:xfrm>
                <a:off x="565" y="2650"/>
                <a:ext cx="406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A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ea typeface="宋体" charset="-122"/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OSPF)</a:t>
                </a:r>
                <a:endParaRPr lang="en-US" altLang="en-US" sz="150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26185" name="Rectangle 127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6126" name="Group 128"/>
            <p:cNvGrpSpPr>
              <a:grpSpLocks/>
            </p:cNvGrpSpPr>
            <p:nvPr/>
          </p:nvGrpSpPr>
          <p:grpSpPr bwMode="auto">
            <a:xfrm>
              <a:off x="3316" y="1313"/>
              <a:ext cx="472" cy="219"/>
              <a:chOff x="1811" y="2493"/>
              <a:chExt cx="472" cy="219"/>
            </a:xfrm>
          </p:grpSpPr>
          <p:sp>
            <p:nvSpPr>
              <p:cNvPr id="126171" name="Freeform 12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2" name="Freeform 13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3" name="Line 13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4" name="Line 13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5" name="Rectangle 13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176" name="Freeform 13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7" name="Freeform 13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8" name="Line 13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9" name="Line 13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80" name="Line 13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81" name="Line 13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82" name="Line 14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83" name="Line 14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127" name="Group 142"/>
            <p:cNvGrpSpPr>
              <a:grpSpLocks/>
            </p:cNvGrpSpPr>
            <p:nvPr/>
          </p:nvGrpSpPr>
          <p:grpSpPr bwMode="auto">
            <a:xfrm>
              <a:off x="2751" y="1079"/>
              <a:ext cx="472" cy="219"/>
              <a:chOff x="1811" y="2493"/>
              <a:chExt cx="472" cy="219"/>
            </a:xfrm>
          </p:grpSpPr>
          <p:sp>
            <p:nvSpPr>
              <p:cNvPr id="126158" name="Freeform 14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9" name="Freeform 14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0" name="Line 14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1" name="Line 14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2" name="Rectangle 14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163" name="Freeform 14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4" name="Freeform 14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5" name="Line 15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6" name="Line 15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7" name="Line 15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8" name="Line 15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9" name="Line 15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0" name="Line 15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128" name="Line 156"/>
            <p:cNvSpPr>
              <a:spLocks noChangeShapeType="1"/>
            </p:cNvSpPr>
            <p:nvPr/>
          </p:nvSpPr>
          <p:spPr bwMode="auto">
            <a:xfrm flipV="1">
              <a:off x="3224" y="1124"/>
              <a:ext cx="480" cy="4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29" name="Line 157"/>
            <p:cNvSpPr>
              <a:spLocks noChangeShapeType="1"/>
            </p:cNvSpPr>
            <p:nvPr/>
          </p:nvSpPr>
          <p:spPr bwMode="auto">
            <a:xfrm flipV="1">
              <a:off x="3727" y="1220"/>
              <a:ext cx="73" cy="10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130" name="Group 158"/>
            <p:cNvGrpSpPr>
              <a:grpSpLocks/>
            </p:cNvGrpSpPr>
            <p:nvPr/>
          </p:nvGrpSpPr>
          <p:grpSpPr bwMode="auto">
            <a:xfrm>
              <a:off x="3712" y="1039"/>
              <a:ext cx="472" cy="219"/>
              <a:chOff x="1811" y="2493"/>
              <a:chExt cx="472" cy="219"/>
            </a:xfrm>
          </p:grpSpPr>
          <p:sp>
            <p:nvSpPr>
              <p:cNvPr id="126145" name="Freeform 15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6" name="Freeform 1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7" name="Line 16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8" name="Line 16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9" name="Rectangle 16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150" name="Freeform 16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1" name="Freeform 1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2" name="Line 16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3" name="Line 16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4" name="Line 16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5" name="Line 16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6" name="Line 17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7" name="Line 17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131" name="Group 172"/>
            <p:cNvGrpSpPr>
              <a:grpSpLocks/>
            </p:cNvGrpSpPr>
            <p:nvPr/>
          </p:nvGrpSpPr>
          <p:grpSpPr bwMode="auto">
            <a:xfrm>
              <a:off x="2805" y="768"/>
              <a:ext cx="472" cy="219"/>
              <a:chOff x="1811" y="2493"/>
              <a:chExt cx="472" cy="219"/>
            </a:xfrm>
          </p:grpSpPr>
          <p:sp>
            <p:nvSpPr>
              <p:cNvPr id="126132" name="Freeform 17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3" name="Freeform 1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4" name="Line 17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5" name="Line 17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6" name="Rectangle 17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137" name="Freeform 17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8" name="Freeform 1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9" name="Line 18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0" name="Line 18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1" name="Line 18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2" name="Line 18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3" name="Line 18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4" name="Line 18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5990" name="Group 232"/>
          <p:cNvGrpSpPr>
            <a:grpSpLocks/>
          </p:cNvGrpSpPr>
          <p:nvPr/>
        </p:nvGrpSpPr>
        <p:grpSpPr bwMode="auto">
          <a:xfrm>
            <a:off x="6140450" y="3898900"/>
            <a:ext cx="2389188" cy="2455863"/>
            <a:chOff x="4255" y="0"/>
            <a:chExt cx="1505" cy="1547"/>
          </a:xfrm>
        </p:grpSpPr>
        <p:sp>
          <p:nvSpPr>
            <p:cNvPr id="126069" name="Freeform 113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14795375 w 1143"/>
                <a:gd name="T1" fmla="*/ 89834308 h 1022"/>
                <a:gd name="T2" fmla="*/ 12411688 w 1143"/>
                <a:gd name="T3" fmla="*/ 27873306 h 1022"/>
                <a:gd name="T4" fmla="*/ 7592799 w 1143"/>
                <a:gd name="T5" fmla="*/ 10304157 h 1022"/>
                <a:gd name="T6" fmla="*/ 4601741 w 1143"/>
                <a:gd name="T7" fmla="*/ 77866787 h 1022"/>
                <a:gd name="T8" fmla="*/ 2582818 w 1143"/>
                <a:gd name="T9" fmla="*/ 187624000 h 1022"/>
                <a:gd name="T10" fmla="*/ 1308514 w 1143"/>
                <a:gd name="T11" fmla="*/ 354980368 h 1022"/>
                <a:gd name="T12" fmla="*/ 634215 w 1143"/>
                <a:gd name="T13" fmla="*/ 607990115 h 1022"/>
                <a:gd name="T14" fmla="*/ 440678 w 1143"/>
                <a:gd name="T15" fmla="*/ 931505256 h 1022"/>
                <a:gd name="T16" fmla="*/ 754741 w 1143"/>
                <a:gd name="T17" fmla="*/ 1687078333 h 1022"/>
                <a:gd name="T18" fmla="*/ 993775 w 1143"/>
                <a:gd name="T19" fmla="*/ 2147483646 h 1022"/>
                <a:gd name="T20" fmla="*/ 481666 w 1143"/>
                <a:gd name="T21" fmla="*/ 2147483646 h 1022"/>
                <a:gd name="T22" fmla="*/ 1 w 1143"/>
                <a:gd name="T23" fmla="*/ 2147483646 h 1022"/>
                <a:gd name="T24" fmla="*/ 109994 w 1143"/>
                <a:gd name="T25" fmla="*/ 2147483646 h 1022"/>
                <a:gd name="T26" fmla="*/ 277821 w 1143"/>
                <a:gd name="T27" fmla="*/ 2147483646 h 1022"/>
                <a:gd name="T28" fmla="*/ 945615 w 1143"/>
                <a:gd name="T29" fmla="*/ 2147483646 h 1022"/>
                <a:gd name="T30" fmla="*/ 1769097 w 1143"/>
                <a:gd name="T31" fmla="*/ 2147483646 h 1022"/>
                <a:gd name="T32" fmla="*/ 2919884 w 1143"/>
                <a:gd name="T33" fmla="*/ 2147483646 h 1022"/>
                <a:gd name="T34" fmla="*/ 4646238 w 1143"/>
                <a:gd name="T35" fmla="*/ 2147483646 h 1022"/>
                <a:gd name="T36" fmla="*/ 7307026 w 1143"/>
                <a:gd name="T37" fmla="*/ 2147483646 h 1022"/>
                <a:gd name="T38" fmla="*/ 12220345 w 1143"/>
                <a:gd name="T39" fmla="*/ 2147483646 h 1022"/>
                <a:gd name="T40" fmla="*/ 14347538 w 1143"/>
                <a:gd name="T41" fmla="*/ 2147483646 h 1022"/>
                <a:gd name="T42" fmla="*/ 16007242 w 1143"/>
                <a:gd name="T43" fmla="*/ 2147483646 h 1022"/>
                <a:gd name="T44" fmla="*/ 16891730 w 1143"/>
                <a:gd name="T45" fmla="*/ 2147483646 h 1022"/>
                <a:gd name="T46" fmla="*/ 17223437 w 1143"/>
                <a:gd name="T47" fmla="*/ 2147483646 h 1022"/>
                <a:gd name="T48" fmla="*/ 17302381 w 1143"/>
                <a:gd name="T49" fmla="*/ 2147483646 h 1022"/>
                <a:gd name="T50" fmla="*/ 17646080 w 1143"/>
                <a:gd name="T51" fmla="*/ 2147483646 h 1022"/>
                <a:gd name="T52" fmla="*/ 18569384 w 1143"/>
                <a:gd name="T53" fmla="*/ 2147483646 h 1022"/>
                <a:gd name="T54" fmla="*/ 20414747 w 1143"/>
                <a:gd name="T55" fmla="*/ 2147483646 h 1022"/>
                <a:gd name="T56" fmla="*/ 23154421 w 1143"/>
                <a:gd name="T57" fmla="*/ 2147483646 h 1022"/>
                <a:gd name="T58" fmla="*/ 27198047 w 1143"/>
                <a:gd name="T59" fmla="*/ 2147483646 h 1022"/>
                <a:gd name="T60" fmla="*/ 31378652 w 1143"/>
                <a:gd name="T61" fmla="*/ 2147483646 h 1022"/>
                <a:gd name="T62" fmla="*/ 34573512 w 1143"/>
                <a:gd name="T63" fmla="*/ 2147483646 h 1022"/>
                <a:gd name="T64" fmla="*/ 37034391 w 1143"/>
                <a:gd name="T65" fmla="*/ 2147483646 h 1022"/>
                <a:gd name="T66" fmla="*/ 38560703 w 1143"/>
                <a:gd name="T67" fmla="*/ 2147483646 h 1022"/>
                <a:gd name="T68" fmla="*/ 39391135 w 1143"/>
                <a:gd name="T69" fmla="*/ 2147483646 h 1022"/>
                <a:gd name="T70" fmla="*/ 39705813 w 1143"/>
                <a:gd name="T71" fmla="*/ 2147483646 h 1022"/>
                <a:gd name="T72" fmla="*/ 39576984 w 1143"/>
                <a:gd name="T73" fmla="*/ 2147483646 h 1022"/>
                <a:gd name="T74" fmla="*/ 39317929 w 1143"/>
                <a:gd name="T75" fmla="*/ 2147483646 h 1022"/>
                <a:gd name="T76" fmla="*/ 39133447 w 1143"/>
                <a:gd name="T77" fmla="*/ 2147483646 h 1022"/>
                <a:gd name="T78" fmla="*/ 39065091 w 1143"/>
                <a:gd name="T79" fmla="*/ 2147483646 h 1022"/>
                <a:gd name="T80" fmla="*/ 38894821 w 1143"/>
                <a:gd name="T81" fmla="*/ 2147483646 h 1022"/>
                <a:gd name="T82" fmla="*/ 38267374 w 1143"/>
                <a:gd name="T83" fmla="*/ 2147483646 h 1022"/>
                <a:gd name="T84" fmla="*/ 37498338 w 1143"/>
                <a:gd name="T85" fmla="*/ 2108699873 h 1022"/>
                <a:gd name="T86" fmla="*/ 36293383 w 1143"/>
                <a:gd name="T87" fmla="*/ 1983947510 h 1022"/>
                <a:gd name="T88" fmla="*/ 34442277 w 1143"/>
                <a:gd name="T89" fmla="*/ 1904376404 h 1022"/>
                <a:gd name="T90" fmla="*/ 32135779 w 1143"/>
                <a:gd name="T91" fmla="*/ 1874156260 h 1022"/>
                <a:gd name="T92" fmla="*/ 27125863 w 1143"/>
                <a:gd name="T93" fmla="*/ 1847149738 h 1022"/>
                <a:gd name="T94" fmla="*/ 24406110 w 1143"/>
                <a:gd name="T95" fmla="*/ 1784206799 h 1022"/>
                <a:gd name="T96" fmla="*/ 22580629 w 1143"/>
                <a:gd name="T97" fmla="*/ 1663088566 h 1022"/>
                <a:gd name="T98" fmla="*/ 21377801 w 1143"/>
                <a:gd name="T99" fmla="*/ 1457088184 h 1022"/>
                <a:gd name="T100" fmla="*/ 20035376 w 1143"/>
                <a:gd name="T101" fmla="*/ 1024806487 h 1022"/>
                <a:gd name="T102" fmla="*/ 18423754 w 1143"/>
                <a:gd name="T103" fmla="*/ 463916087 h 1022"/>
                <a:gd name="T104" fmla="*/ 17223437 w 1143"/>
                <a:gd name="T105" fmla="*/ 258264829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70" name="Group 120"/>
            <p:cNvGrpSpPr>
              <a:grpSpLocks/>
            </p:cNvGrpSpPr>
            <p:nvPr/>
          </p:nvGrpSpPr>
          <p:grpSpPr bwMode="auto">
            <a:xfrm>
              <a:off x="4347" y="23"/>
              <a:ext cx="667" cy="444"/>
              <a:chOff x="657" y="2629"/>
              <a:chExt cx="667" cy="444"/>
            </a:xfrm>
          </p:grpSpPr>
          <p:sp>
            <p:nvSpPr>
              <p:cNvPr id="126116" name="Rectangle 121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667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B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ea typeface="宋体" charset="-122"/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</a:t>
                </a:r>
                <a:r>
                  <a:rPr lang="en-US" altLang="en-US" sz="1500">
                    <a:solidFill>
                      <a:srgbClr val="000000"/>
                    </a:solidFill>
                    <a:ea typeface="宋体" charset="-122"/>
                  </a:rPr>
                  <a:t> intra</a:t>
                </a:r>
              </a:p>
            </p:txBody>
          </p:sp>
          <p:sp>
            <p:nvSpPr>
              <p:cNvPr id="126117" name="Rectangle 122"/>
              <p:cNvSpPr>
                <a:spLocks noChangeArrowheads="1"/>
              </p:cNvSpPr>
              <p:nvPr/>
            </p:nvSpPr>
            <p:spPr bwMode="auto">
              <a:xfrm>
                <a:off x="658" y="2929"/>
                <a:ext cx="48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</a:rPr>
                  <a:t> routing)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118" name="Rectangle 123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071" name="Line 186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2" name="Line 187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3" name="Line 188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74" name="Group 189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126103" name="Freeform 19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4" name="Freeform 19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5" name="Line 19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6" name="Line 19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7" name="Rectangle 19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108" name="Freeform 19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9" name="Freeform 19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0" name="Line 19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1" name="Line 19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2" name="Line 19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3" name="Line 20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4" name="Line 20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5" name="Line 20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075" name="Group 203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126090" name="Freeform 20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1" name="Freeform 20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2" name="Line 20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3" name="Line 20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4" name="Rectangle 20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95" name="Freeform 20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6" name="Freeform 21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7" name="Line 21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8" name="Line 21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9" name="Line 21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0" name="Line 21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1" name="Line 21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2" name="Line 21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076" name="Group 217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126077" name="Freeform 218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8" name="Freeform 21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79" name="Line 220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0" name="Line 221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1" name="Rectangle 222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82" name="Freeform 223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3" name="Freeform 22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4" name="Line 225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5" name="Line 226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6" name="Line 227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7" name="Line 228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8" name="Line 229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9" name="Line 230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5991" name="Group 236"/>
          <p:cNvGrpSpPr>
            <a:grpSpLocks/>
          </p:cNvGrpSpPr>
          <p:nvPr/>
        </p:nvGrpSpPr>
        <p:grpSpPr bwMode="auto">
          <a:xfrm>
            <a:off x="7489825" y="0"/>
            <a:ext cx="1654175" cy="1766888"/>
            <a:chOff x="4255" y="0"/>
            <a:chExt cx="1505" cy="1547"/>
          </a:xfrm>
        </p:grpSpPr>
        <p:sp>
          <p:nvSpPr>
            <p:cNvPr id="126019" name="Freeform 237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14795375 w 1143"/>
                <a:gd name="T1" fmla="*/ 89834308 h 1022"/>
                <a:gd name="T2" fmla="*/ 12411688 w 1143"/>
                <a:gd name="T3" fmla="*/ 27873306 h 1022"/>
                <a:gd name="T4" fmla="*/ 7592799 w 1143"/>
                <a:gd name="T5" fmla="*/ 10304157 h 1022"/>
                <a:gd name="T6" fmla="*/ 4601741 w 1143"/>
                <a:gd name="T7" fmla="*/ 77866787 h 1022"/>
                <a:gd name="T8" fmla="*/ 2582818 w 1143"/>
                <a:gd name="T9" fmla="*/ 187624000 h 1022"/>
                <a:gd name="T10" fmla="*/ 1308514 w 1143"/>
                <a:gd name="T11" fmla="*/ 354980368 h 1022"/>
                <a:gd name="T12" fmla="*/ 634215 w 1143"/>
                <a:gd name="T13" fmla="*/ 607990115 h 1022"/>
                <a:gd name="T14" fmla="*/ 440678 w 1143"/>
                <a:gd name="T15" fmla="*/ 931505256 h 1022"/>
                <a:gd name="T16" fmla="*/ 754741 w 1143"/>
                <a:gd name="T17" fmla="*/ 1687078333 h 1022"/>
                <a:gd name="T18" fmla="*/ 993775 w 1143"/>
                <a:gd name="T19" fmla="*/ 2147483646 h 1022"/>
                <a:gd name="T20" fmla="*/ 481666 w 1143"/>
                <a:gd name="T21" fmla="*/ 2147483646 h 1022"/>
                <a:gd name="T22" fmla="*/ 1 w 1143"/>
                <a:gd name="T23" fmla="*/ 2147483646 h 1022"/>
                <a:gd name="T24" fmla="*/ 109994 w 1143"/>
                <a:gd name="T25" fmla="*/ 2147483646 h 1022"/>
                <a:gd name="T26" fmla="*/ 277821 w 1143"/>
                <a:gd name="T27" fmla="*/ 2147483646 h 1022"/>
                <a:gd name="T28" fmla="*/ 945615 w 1143"/>
                <a:gd name="T29" fmla="*/ 2147483646 h 1022"/>
                <a:gd name="T30" fmla="*/ 1769097 w 1143"/>
                <a:gd name="T31" fmla="*/ 2147483646 h 1022"/>
                <a:gd name="T32" fmla="*/ 2919884 w 1143"/>
                <a:gd name="T33" fmla="*/ 2147483646 h 1022"/>
                <a:gd name="T34" fmla="*/ 4646238 w 1143"/>
                <a:gd name="T35" fmla="*/ 2147483646 h 1022"/>
                <a:gd name="T36" fmla="*/ 7307026 w 1143"/>
                <a:gd name="T37" fmla="*/ 2147483646 h 1022"/>
                <a:gd name="T38" fmla="*/ 12220345 w 1143"/>
                <a:gd name="T39" fmla="*/ 2147483646 h 1022"/>
                <a:gd name="T40" fmla="*/ 14347538 w 1143"/>
                <a:gd name="T41" fmla="*/ 2147483646 h 1022"/>
                <a:gd name="T42" fmla="*/ 16007242 w 1143"/>
                <a:gd name="T43" fmla="*/ 2147483646 h 1022"/>
                <a:gd name="T44" fmla="*/ 16891730 w 1143"/>
                <a:gd name="T45" fmla="*/ 2147483646 h 1022"/>
                <a:gd name="T46" fmla="*/ 17223437 w 1143"/>
                <a:gd name="T47" fmla="*/ 2147483646 h 1022"/>
                <a:gd name="T48" fmla="*/ 17302381 w 1143"/>
                <a:gd name="T49" fmla="*/ 2147483646 h 1022"/>
                <a:gd name="T50" fmla="*/ 17646080 w 1143"/>
                <a:gd name="T51" fmla="*/ 2147483646 h 1022"/>
                <a:gd name="T52" fmla="*/ 18569384 w 1143"/>
                <a:gd name="T53" fmla="*/ 2147483646 h 1022"/>
                <a:gd name="T54" fmla="*/ 20414747 w 1143"/>
                <a:gd name="T55" fmla="*/ 2147483646 h 1022"/>
                <a:gd name="T56" fmla="*/ 23154421 w 1143"/>
                <a:gd name="T57" fmla="*/ 2147483646 h 1022"/>
                <a:gd name="T58" fmla="*/ 27198047 w 1143"/>
                <a:gd name="T59" fmla="*/ 2147483646 h 1022"/>
                <a:gd name="T60" fmla="*/ 31378652 w 1143"/>
                <a:gd name="T61" fmla="*/ 2147483646 h 1022"/>
                <a:gd name="T62" fmla="*/ 34573512 w 1143"/>
                <a:gd name="T63" fmla="*/ 2147483646 h 1022"/>
                <a:gd name="T64" fmla="*/ 37034391 w 1143"/>
                <a:gd name="T65" fmla="*/ 2147483646 h 1022"/>
                <a:gd name="T66" fmla="*/ 38560703 w 1143"/>
                <a:gd name="T67" fmla="*/ 2147483646 h 1022"/>
                <a:gd name="T68" fmla="*/ 39391135 w 1143"/>
                <a:gd name="T69" fmla="*/ 2147483646 h 1022"/>
                <a:gd name="T70" fmla="*/ 39705813 w 1143"/>
                <a:gd name="T71" fmla="*/ 2147483646 h 1022"/>
                <a:gd name="T72" fmla="*/ 39576984 w 1143"/>
                <a:gd name="T73" fmla="*/ 2147483646 h 1022"/>
                <a:gd name="T74" fmla="*/ 39317929 w 1143"/>
                <a:gd name="T75" fmla="*/ 2147483646 h 1022"/>
                <a:gd name="T76" fmla="*/ 39133447 w 1143"/>
                <a:gd name="T77" fmla="*/ 2147483646 h 1022"/>
                <a:gd name="T78" fmla="*/ 39065091 w 1143"/>
                <a:gd name="T79" fmla="*/ 2147483646 h 1022"/>
                <a:gd name="T80" fmla="*/ 38894821 w 1143"/>
                <a:gd name="T81" fmla="*/ 2147483646 h 1022"/>
                <a:gd name="T82" fmla="*/ 38267374 w 1143"/>
                <a:gd name="T83" fmla="*/ 2147483646 h 1022"/>
                <a:gd name="T84" fmla="*/ 37498338 w 1143"/>
                <a:gd name="T85" fmla="*/ 2108699873 h 1022"/>
                <a:gd name="T86" fmla="*/ 36293383 w 1143"/>
                <a:gd name="T87" fmla="*/ 1983947510 h 1022"/>
                <a:gd name="T88" fmla="*/ 34442277 w 1143"/>
                <a:gd name="T89" fmla="*/ 1904376404 h 1022"/>
                <a:gd name="T90" fmla="*/ 32135779 w 1143"/>
                <a:gd name="T91" fmla="*/ 1874156260 h 1022"/>
                <a:gd name="T92" fmla="*/ 27125863 w 1143"/>
                <a:gd name="T93" fmla="*/ 1847149738 h 1022"/>
                <a:gd name="T94" fmla="*/ 24406110 w 1143"/>
                <a:gd name="T95" fmla="*/ 1784206799 h 1022"/>
                <a:gd name="T96" fmla="*/ 22580629 w 1143"/>
                <a:gd name="T97" fmla="*/ 1663088566 h 1022"/>
                <a:gd name="T98" fmla="*/ 21377801 w 1143"/>
                <a:gd name="T99" fmla="*/ 1457088184 h 1022"/>
                <a:gd name="T100" fmla="*/ 20035376 w 1143"/>
                <a:gd name="T101" fmla="*/ 1024806487 h 1022"/>
                <a:gd name="T102" fmla="*/ 18423754 w 1143"/>
                <a:gd name="T103" fmla="*/ 463916087 h 1022"/>
                <a:gd name="T104" fmla="*/ 17223437 w 1143"/>
                <a:gd name="T105" fmla="*/ 258264829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20" name="Group 238"/>
            <p:cNvGrpSpPr>
              <a:grpSpLocks/>
            </p:cNvGrpSpPr>
            <p:nvPr/>
          </p:nvGrpSpPr>
          <p:grpSpPr bwMode="auto">
            <a:xfrm>
              <a:off x="4347" y="23"/>
              <a:ext cx="609" cy="541"/>
              <a:chOff x="657" y="2629"/>
              <a:chExt cx="609" cy="541"/>
            </a:xfrm>
          </p:grpSpPr>
          <p:sp>
            <p:nvSpPr>
              <p:cNvPr id="126066" name="Rectangle 239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509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D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26067" name="Rectangle 240"/>
              <p:cNvSpPr>
                <a:spLocks noChangeArrowheads="1"/>
              </p:cNvSpPr>
              <p:nvPr/>
            </p:nvSpPr>
            <p:spPr bwMode="auto">
              <a:xfrm>
                <a:off x="658" y="2930"/>
                <a:ext cx="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68" name="Rectangle 241"/>
              <p:cNvSpPr>
                <a:spLocks noChangeArrowheads="1"/>
              </p:cNvSpPr>
              <p:nvPr/>
            </p:nvSpPr>
            <p:spPr bwMode="auto">
              <a:xfrm>
                <a:off x="1214" y="2635"/>
                <a:ext cx="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6021" name="Line 242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2" name="Line 243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3" name="Line 244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024" name="Group 245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126053" name="Freeform 246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4" name="Freeform 247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5" name="Line 248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6" name="Line 249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7" name="Rectangle 250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58" name="Freeform 251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9" name="Freeform 252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0" name="Line 253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1" name="Line 254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2" name="Line 255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3" name="Line 256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4" name="Line 257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5" name="Line 258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025" name="Group 259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126040" name="Freeform 2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1" name="Freeform 26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2" name="Line 26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3" name="Line 26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4" name="Rectangle 26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45" name="Freeform 2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6" name="Freeform 26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7" name="Line 26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8" name="Line 26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9" name="Line 26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0" name="Line 27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1" name="Line 27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2" name="Line 27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026" name="Group 273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126027" name="Freeform 2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8" name="Freeform 27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9" name="Line 27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0" name="Line 27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1" name="Rectangle 27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032" name="Freeform 2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3" name="Freeform 28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4" name="Line 28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5" name="Line 28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6" name="Line 28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7" name="Line 28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8" name="Line 28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9" name="Line 28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5992" name="Line 287"/>
          <p:cNvSpPr>
            <a:spLocks noChangeShapeType="1"/>
          </p:cNvSpPr>
          <p:nvPr/>
        </p:nvSpPr>
        <p:spPr bwMode="auto">
          <a:xfrm flipV="1">
            <a:off x="7689850" y="3778250"/>
            <a:ext cx="51117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93" name="Line 112"/>
          <p:cNvSpPr>
            <a:spLocks noChangeShapeType="1"/>
          </p:cNvSpPr>
          <p:nvPr/>
        </p:nvSpPr>
        <p:spPr bwMode="auto">
          <a:xfrm>
            <a:off x="2997200" y="3208338"/>
            <a:ext cx="3282950" cy="232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94" name="Line 80"/>
          <p:cNvSpPr>
            <a:spLocks noChangeShapeType="1"/>
          </p:cNvSpPr>
          <p:nvPr/>
        </p:nvSpPr>
        <p:spPr bwMode="auto">
          <a:xfrm flipV="1">
            <a:off x="3013075" y="3044825"/>
            <a:ext cx="23685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95" name="Freeform 289"/>
          <p:cNvSpPr>
            <a:spLocks/>
          </p:cNvSpPr>
          <p:nvPr/>
        </p:nvSpPr>
        <p:spPr bwMode="auto">
          <a:xfrm>
            <a:off x="7781925" y="3054350"/>
            <a:ext cx="1100138" cy="969963"/>
          </a:xfrm>
          <a:custGeom>
            <a:avLst/>
            <a:gdLst>
              <a:gd name="T0" fmla="*/ 2147483646 w 1143"/>
              <a:gd name="T1" fmla="*/ 2147483646 h 1022"/>
              <a:gd name="T2" fmla="*/ 2147483646 w 1143"/>
              <a:gd name="T3" fmla="*/ 2147483646 h 1022"/>
              <a:gd name="T4" fmla="*/ 2147483646 w 1143"/>
              <a:gd name="T5" fmla="*/ 2147483646 h 1022"/>
              <a:gd name="T6" fmla="*/ 2147483646 w 1143"/>
              <a:gd name="T7" fmla="*/ 2147483646 h 1022"/>
              <a:gd name="T8" fmla="*/ 2147483646 w 1143"/>
              <a:gd name="T9" fmla="*/ 2147483646 h 1022"/>
              <a:gd name="T10" fmla="*/ 2147483646 w 1143"/>
              <a:gd name="T11" fmla="*/ 2147483646 h 1022"/>
              <a:gd name="T12" fmla="*/ 2147483646 w 1143"/>
              <a:gd name="T13" fmla="*/ 2147483646 h 1022"/>
              <a:gd name="T14" fmla="*/ 2147483646 w 1143"/>
              <a:gd name="T15" fmla="*/ 2147483646 h 1022"/>
              <a:gd name="T16" fmla="*/ 2147483646 w 1143"/>
              <a:gd name="T17" fmla="*/ 2147483646 h 1022"/>
              <a:gd name="T18" fmla="*/ 2147483646 w 1143"/>
              <a:gd name="T19" fmla="*/ 2147483646 h 1022"/>
              <a:gd name="T20" fmla="*/ 2147483646 w 1143"/>
              <a:gd name="T21" fmla="*/ 2147483646 h 1022"/>
              <a:gd name="T22" fmla="*/ 2147483646 w 1143"/>
              <a:gd name="T23" fmla="*/ 2147483646 h 1022"/>
              <a:gd name="T24" fmla="*/ 2147483646 w 1143"/>
              <a:gd name="T25" fmla="*/ 2147483646 h 1022"/>
              <a:gd name="T26" fmla="*/ 2147483646 w 1143"/>
              <a:gd name="T27" fmla="*/ 2147483646 h 1022"/>
              <a:gd name="T28" fmla="*/ 2147483646 w 1143"/>
              <a:gd name="T29" fmla="*/ 2147483646 h 1022"/>
              <a:gd name="T30" fmla="*/ 2147483646 w 1143"/>
              <a:gd name="T31" fmla="*/ 2147483646 h 1022"/>
              <a:gd name="T32" fmla="*/ 2147483646 w 1143"/>
              <a:gd name="T33" fmla="*/ 2147483646 h 1022"/>
              <a:gd name="T34" fmla="*/ 2147483646 w 1143"/>
              <a:gd name="T35" fmla="*/ 2147483646 h 1022"/>
              <a:gd name="T36" fmla="*/ 2147483646 w 1143"/>
              <a:gd name="T37" fmla="*/ 2147483646 h 1022"/>
              <a:gd name="T38" fmla="*/ 2147483646 w 1143"/>
              <a:gd name="T39" fmla="*/ 2147483646 h 1022"/>
              <a:gd name="T40" fmla="*/ 2147483646 w 1143"/>
              <a:gd name="T41" fmla="*/ 2147483646 h 1022"/>
              <a:gd name="T42" fmla="*/ 2147483646 w 1143"/>
              <a:gd name="T43" fmla="*/ 2147483646 h 1022"/>
              <a:gd name="T44" fmla="*/ 2147483646 w 1143"/>
              <a:gd name="T45" fmla="*/ 2147483646 h 1022"/>
              <a:gd name="T46" fmla="*/ 2147483646 w 1143"/>
              <a:gd name="T47" fmla="*/ 2147483646 h 1022"/>
              <a:gd name="T48" fmla="*/ 2147483646 w 1143"/>
              <a:gd name="T49" fmla="*/ 2147483646 h 1022"/>
              <a:gd name="T50" fmla="*/ 2147483646 w 1143"/>
              <a:gd name="T51" fmla="*/ 2147483646 h 1022"/>
              <a:gd name="T52" fmla="*/ 2147483646 w 1143"/>
              <a:gd name="T53" fmla="*/ 2147483646 h 1022"/>
              <a:gd name="T54" fmla="*/ 2147483646 w 1143"/>
              <a:gd name="T55" fmla="*/ 2147483646 h 1022"/>
              <a:gd name="T56" fmla="*/ 2147483646 w 1143"/>
              <a:gd name="T57" fmla="*/ 2147483646 h 1022"/>
              <a:gd name="T58" fmla="*/ 2147483646 w 1143"/>
              <a:gd name="T59" fmla="*/ 2147483646 h 1022"/>
              <a:gd name="T60" fmla="*/ 2147483646 w 1143"/>
              <a:gd name="T61" fmla="*/ 2147483646 h 1022"/>
              <a:gd name="T62" fmla="*/ 2147483646 w 1143"/>
              <a:gd name="T63" fmla="*/ 2147483646 h 1022"/>
              <a:gd name="T64" fmla="*/ 2147483646 w 1143"/>
              <a:gd name="T65" fmla="*/ 2147483646 h 1022"/>
              <a:gd name="T66" fmla="*/ 2147483646 w 1143"/>
              <a:gd name="T67" fmla="*/ 2147483646 h 1022"/>
              <a:gd name="T68" fmla="*/ 2147483646 w 1143"/>
              <a:gd name="T69" fmla="*/ 2147483646 h 1022"/>
              <a:gd name="T70" fmla="*/ 2147483646 w 1143"/>
              <a:gd name="T71" fmla="*/ 2147483646 h 1022"/>
              <a:gd name="T72" fmla="*/ 2147483646 w 1143"/>
              <a:gd name="T73" fmla="*/ 2147483646 h 1022"/>
              <a:gd name="T74" fmla="*/ 2147483646 w 1143"/>
              <a:gd name="T75" fmla="*/ 2147483646 h 1022"/>
              <a:gd name="T76" fmla="*/ 2147483646 w 1143"/>
              <a:gd name="T77" fmla="*/ 2147483646 h 1022"/>
              <a:gd name="T78" fmla="*/ 2147483646 w 1143"/>
              <a:gd name="T79" fmla="*/ 2147483646 h 1022"/>
              <a:gd name="T80" fmla="*/ 2147483646 w 1143"/>
              <a:gd name="T81" fmla="*/ 2147483646 h 1022"/>
              <a:gd name="T82" fmla="*/ 2147483646 w 1143"/>
              <a:gd name="T83" fmla="*/ 2147483646 h 1022"/>
              <a:gd name="T84" fmla="*/ 2147483646 w 1143"/>
              <a:gd name="T85" fmla="*/ 2147483646 h 1022"/>
              <a:gd name="T86" fmla="*/ 2147483646 w 1143"/>
              <a:gd name="T87" fmla="*/ 2147483646 h 1022"/>
              <a:gd name="T88" fmla="*/ 2147483646 w 1143"/>
              <a:gd name="T89" fmla="*/ 2147483646 h 1022"/>
              <a:gd name="T90" fmla="*/ 2147483646 w 1143"/>
              <a:gd name="T91" fmla="*/ 2147483646 h 1022"/>
              <a:gd name="T92" fmla="*/ 2147483646 w 1143"/>
              <a:gd name="T93" fmla="*/ 2147483646 h 1022"/>
              <a:gd name="T94" fmla="*/ 2147483646 w 1143"/>
              <a:gd name="T95" fmla="*/ 2147483646 h 1022"/>
              <a:gd name="T96" fmla="*/ 2147483646 w 1143"/>
              <a:gd name="T97" fmla="*/ 2147483646 h 1022"/>
              <a:gd name="T98" fmla="*/ 2147483646 w 1143"/>
              <a:gd name="T99" fmla="*/ 2147483646 h 1022"/>
              <a:gd name="T100" fmla="*/ 2147483646 w 1143"/>
              <a:gd name="T101" fmla="*/ 2147483646 h 1022"/>
              <a:gd name="T102" fmla="*/ 2147483646 w 1143"/>
              <a:gd name="T103" fmla="*/ 2147483646 h 1022"/>
              <a:gd name="T104" fmla="*/ 2147483646 w 1143"/>
              <a:gd name="T105" fmla="*/ 2147483646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96" name="Line 290"/>
          <p:cNvSpPr>
            <a:spLocks noChangeShapeType="1"/>
          </p:cNvSpPr>
          <p:nvPr/>
        </p:nvSpPr>
        <p:spPr bwMode="auto">
          <a:xfrm flipV="1">
            <a:off x="8424863" y="1619250"/>
            <a:ext cx="37465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5997" name="Rectangle 291"/>
          <p:cNvSpPr>
            <a:spLocks noChangeArrowheads="1"/>
          </p:cNvSpPr>
          <p:nvPr/>
        </p:nvSpPr>
        <p:spPr bwMode="auto">
          <a:xfrm>
            <a:off x="7753350" y="305117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C</a:t>
            </a:r>
            <a:endParaRPr lang="en-US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25998" name="Text Box 292"/>
          <p:cNvSpPr txBox="1">
            <a:spLocks noChangeArrowheads="1"/>
          </p:cNvSpPr>
          <p:nvPr/>
        </p:nvSpPr>
        <p:spPr bwMode="auto">
          <a:xfrm>
            <a:off x="4000500" y="361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5999" name="Text Box 293"/>
          <p:cNvSpPr txBox="1">
            <a:spLocks noChangeArrowheads="1"/>
          </p:cNvSpPr>
          <p:nvPr/>
        </p:nvSpPr>
        <p:spPr bwMode="auto">
          <a:xfrm>
            <a:off x="2305050" y="268287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26000" name="Text Box 294"/>
          <p:cNvSpPr txBox="1">
            <a:spLocks noChangeArrowheads="1"/>
          </p:cNvSpPr>
          <p:nvPr/>
        </p:nvSpPr>
        <p:spPr bwMode="auto">
          <a:xfrm>
            <a:off x="6362700" y="4951413"/>
            <a:ext cx="319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122" name="Text Box 295"/>
          <p:cNvSpPr txBox="1">
            <a:spLocks noChangeArrowheads="1"/>
          </p:cNvSpPr>
          <p:nvPr/>
        </p:nvSpPr>
        <p:spPr bwMode="auto">
          <a:xfrm>
            <a:off x="4246563" y="3662363"/>
            <a:ext cx="2074607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Naïve design is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to send individual 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host D’s IP. Can</a:t>
            </a:r>
            <a:br>
              <a:rPr lang="en-US" altLang="en-US" sz="1800" dirty="0">
                <a:solidFill>
                  <a:srgbClr val="000000"/>
                </a:solidFill>
              </a:rPr>
            </a:br>
            <a:r>
              <a:rPr lang="en-US" altLang="en-US" sz="1800" dirty="0">
                <a:solidFill>
                  <a:srgbClr val="000000"/>
                </a:solidFill>
              </a:rPr>
              <a:t>we do better?</a:t>
            </a:r>
          </a:p>
        </p:txBody>
      </p:sp>
      <p:sp>
        <p:nvSpPr>
          <p:cNvPr id="126002" name="Line 234"/>
          <p:cNvSpPr>
            <a:spLocks noChangeShapeType="1"/>
          </p:cNvSpPr>
          <p:nvPr/>
        </p:nvSpPr>
        <p:spPr bwMode="auto">
          <a:xfrm flipV="1">
            <a:off x="6016625" y="1189038"/>
            <a:ext cx="166370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003" name="Line 112"/>
          <p:cNvSpPr>
            <a:spLocks noChangeShapeType="1"/>
          </p:cNvSpPr>
          <p:nvPr/>
        </p:nvSpPr>
        <p:spPr bwMode="auto">
          <a:xfrm>
            <a:off x="4608513" y="5102225"/>
            <a:ext cx="1646237" cy="439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004" name="Text Box 294"/>
          <p:cNvSpPr txBox="1">
            <a:spLocks noChangeArrowheads="1"/>
          </p:cNvSpPr>
          <p:nvPr/>
        </p:nvSpPr>
        <p:spPr bwMode="auto">
          <a:xfrm>
            <a:off x="5472113" y="3165475"/>
            <a:ext cx="40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126005" name="Text Box 294"/>
          <p:cNvSpPr txBox="1">
            <a:spLocks noChangeArrowheads="1"/>
          </p:cNvSpPr>
          <p:nvPr/>
        </p:nvSpPr>
        <p:spPr bwMode="auto">
          <a:xfrm>
            <a:off x="5514975" y="1965325"/>
            <a:ext cx="44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a2</a:t>
            </a:r>
          </a:p>
        </p:txBody>
      </p:sp>
      <p:sp>
        <p:nvSpPr>
          <p:cNvPr id="126006" name="Text Box 294"/>
          <p:cNvSpPr txBox="1">
            <a:spLocks noChangeArrowheads="1"/>
          </p:cNvSpPr>
          <p:nvPr/>
        </p:nvSpPr>
        <p:spPr bwMode="auto">
          <a:xfrm>
            <a:off x="7564438" y="6111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6007" name="Text Box 295"/>
          <p:cNvSpPr txBox="1">
            <a:spLocks noChangeArrowheads="1"/>
          </p:cNvSpPr>
          <p:nvPr/>
        </p:nvSpPr>
        <p:spPr bwMode="auto">
          <a:xfrm rot="-225192">
            <a:off x="3068638" y="2247900"/>
            <a:ext cx="221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a1-&gt;i: I can reach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hosts in D; my path: AD</a:t>
            </a:r>
          </a:p>
        </p:txBody>
      </p:sp>
      <p:cxnSp>
        <p:nvCxnSpPr>
          <p:cNvPr id="126008" name="Straight Connector 279"/>
          <p:cNvCxnSpPr>
            <a:cxnSpLocks noChangeShapeType="1"/>
          </p:cNvCxnSpPr>
          <p:nvPr/>
        </p:nvCxnSpPr>
        <p:spPr bwMode="auto">
          <a:xfrm rot="10800000" flipV="1">
            <a:off x="292100" y="3132138"/>
            <a:ext cx="211931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009" name="Straight Connector 282"/>
          <p:cNvCxnSpPr>
            <a:cxnSpLocks noChangeShapeType="1"/>
            <a:stCxn id="126190" idx="2"/>
          </p:cNvCxnSpPr>
          <p:nvPr/>
        </p:nvCxnSpPr>
        <p:spPr bwMode="auto">
          <a:xfrm rot="10800000">
            <a:off x="384175" y="1517650"/>
            <a:ext cx="1984375" cy="157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010" name="Freeform 289"/>
          <p:cNvSpPr>
            <a:spLocks/>
          </p:cNvSpPr>
          <p:nvPr/>
        </p:nvSpPr>
        <p:spPr bwMode="auto">
          <a:xfrm>
            <a:off x="0" y="884238"/>
            <a:ext cx="493713" cy="762000"/>
          </a:xfrm>
          <a:custGeom>
            <a:avLst/>
            <a:gdLst>
              <a:gd name="T0" fmla="*/ 2147483646 w 1143"/>
              <a:gd name="T1" fmla="*/ 2147483646 h 1022"/>
              <a:gd name="T2" fmla="*/ 2147483646 w 1143"/>
              <a:gd name="T3" fmla="*/ 2147483646 h 1022"/>
              <a:gd name="T4" fmla="*/ 2147483646 w 1143"/>
              <a:gd name="T5" fmla="*/ 2147483646 h 1022"/>
              <a:gd name="T6" fmla="*/ 2147483646 w 1143"/>
              <a:gd name="T7" fmla="*/ 2147483646 h 1022"/>
              <a:gd name="T8" fmla="*/ 2147483646 w 1143"/>
              <a:gd name="T9" fmla="*/ 2147483646 h 1022"/>
              <a:gd name="T10" fmla="*/ 2147483646 w 1143"/>
              <a:gd name="T11" fmla="*/ 2147483646 h 1022"/>
              <a:gd name="T12" fmla="*/ 2147483646 w 1143"/>
              <a:gd name="T13" fmla="*/ 2147483646 h 1022"/>
              <a:gd name="T14" fmla="*/ 2147483646 w 1143"/>
              <a:gd name="T15" fmla="*/ 2147483646 h 1022"/>
              <a:gd name="T16" fmla="*/ 2147483646 w 1143"/>
              <a:gd name="T17" fmla="*/ 2147483646 h 1022"/>
              <a:gd name="T18" fmla="*/ 2147483646 w 1143"/>
              <a:gd name="T19" fmla="*/ 2147483646 h 1022"/>
              <a:gd name="T20" fmla="*/ 2147483646 w 1143"/>
              <a:gd name="T21" fmla="*/ 2147483646 h 1022"/>
              <a:gd name="T22" fmla="*/ 2147483646 w 1143"/>
              <a:gd name="T23" fmla="*/ 2147483646 h 1022"/>
              <a:gd name="T24" fmla="*/ 2147483646 w 1143"/>
              <a:gd name="T25" fmla="*/ 2147483646 h 1022"/>
              <a:gd name="T26" fmla="*/ 2147483646 w 1143"/>
              <a:gd name="T27" fmla="*/ 2147483646 h 1022"/>
              <a:gd name="T28" fmla="*/ 2147483646 w 1143"/>
              <a:gd name="T29" fmla="*/ 2147483646 h 1022"/>
              <a:gd name="T30" fmla="*/ 2147483646 w 1143"/>
              <a:gd name="T31" fmla="*/ 2147483646 h 1022"/>
              <a:gd name="T32" fmla="*/ 2147483646 w 1143"/>
              <a:gd name="T33" fmla="*/ 2147483646 h 1022"/>
              <a:gd name="T34" fmla="*/ 2147483646 w 1143"/>
              <a:gd name="T35" fmla="*/ 2147483646 h 1022"/>
              <a:gd name="T36" fmla="*/ 2147483646 w 1143"/>
              <a:gd name="T37" fmla="*/ 2147483646 h 1022"/>
              <a:gd name="T38" fmla="*/ 2147483646 w 1143"/>
              <a:gd name="T39" fmla="*/ 2147483646 h 1022"/>
              <a:gd name="T40" fmla="*/ 2147483646 w 1143"/>
              <a:gd name="T41" fmla="*/ 2147483646 h 1022"/>
              <a:gd name="T42" fmla="*/ 2147483646 w 1143"/>
              <a:gd name="T43" fmla="*/ 2147483646 h 1022"/>
              <a:gd name="T44" fmla="*/ 2147483646 w 1143"/>
              <a:gd name="T45" fmla="*/ 2147483646 h 1022"/>
              <a:gd name="T46" fmla="*/ 2147483646 w 1143"/>
              <a:gd name="T47" fmla="*/ 2147483646 h 1022"/>
              <a:gd name="T48" fmla="*/ 2147483646 w 1143"/>
              <a:gd name="T49" fmla="*/ 2147483646 h 1022"/>
              <a:gd name="T50" fmla="*/ 2147483646 w 1143"/>
              <a:gd name="T51" fmla="*/ 2147483646 h 1022"/>
              <a:gd name="T52" fmla="*/ 2147483646 w 1143"/>
              <a:gd name="T53" fmla="*/ 2147483646 h 1022"/>
              <a:gd name="T54" fmla="*/ 2147483646 w 1143"/>
              <a:gd name="T55" fmla="*/ 2147483646 h 1022"/>
              <a:gd name="T56" fmla="*/ 2147483646 w 1143"/>
              <a:gd name="T57" fmla="*/ 2147483646 h 1022"/>
              <a:gd name="T58" fmla="*/ 2147483646 w 1143"/>
              <a:gd name="T59" fmla="*/ 2147483646 h 1022"/>
              <a:gd name="T60" fmla="*/ 2147483646 w 1143"/>
              <a:gd name="T61" fmla="*/ 2147483646 h 1022"/>
              <a:gd name="T62" fmla="*/ 2147483646 w 1143"/>
              <a:gd name="T63" fmla="*/ 2147483646 h 1022"/>
              <a:gd name="T64" fmla="*/ 2147483646 w 1143"/>
              <a:gd name="T65" fmla="*/ 2147483646 h 1022"/>
              <a:gd name="T66" fmla="*/ 2147483646 w 1143"/>
              <a:gd name="T67" fmla="*/ 2147483646 h 1022"/>
              <a:gd name="T68" fmla="*/ 2147483646 w 1143"/>
              <a:gd name="T69" fmla="*/ 2147483646 h 1022"/>
              <a:gd name="T70" fmla="*/ 2147483646 w 1143"/>
              <a:gd name="T71" fmla="*/ 2147483646 h 1022"/>
              <a:gd name="T72" fmla="*/ 2147483646 w 1143"/>
              <a:gd name="T73" fmla="*/ 2147483646 h 1022"/>
              <a:gd name="T74" fmla="*/ 2147483646 w 1143"/>
              <a:gd name="T75" fmla="*/ 2147483646 h 1022"/>
              <a:gd name="T76" fmla="*/ 2147483646 w 1143"/>
              <a:gd name="T77" fmla="*/ 2147483646 h 1022"/>
              <a:gd name="T78" fmla="*/ 2147483646 w 1143"/>
              <a:gd name="T79" fmla="*/ 2147483646 h 1022"/>
              <a:gd name="T80" fmla="*/ 2147483646 w 1143"/>
              <a:gd name="T81" fmla="*/ 2147483646 h 1022"/>
              <a:gd name="T82" fmla="*/ 2147483646 w 1143"/>
              <a:gd name="T83" fmla="*/ 2147483646 h 1022"/>
              <a:gd name="T84" fmla="*/ 2147483646 w 1143"/>
              <a:gd name="T85" fmla="*/ 2147483646 h 1022"/>
              <a:gd name="T86" fmla="*/ 2147483646 w 1143"/>
              <a:gd name="T87" fmla="*/ 2147483646 h 1022"/>
              <a:gd name="T88" fmla="*/ 2147483646 w 1143"/>
              <a:gd name="T89" fmla="*/ 2147483646 h 1022"/>
              <a:gd name="T90" fmla="*/ 2147483646 w 1143"/>
              <a:gd name="T91" fmla="*/ 2147483646 h 1022"/>
              <a:gd name="T92" fmla="*/ 2147483646 w 1143"/>
              <a:gd name="T93" fmla="*/ 2147483646 h 1022"/>
              <a:gd name="T94" fmla="*/ 2147483646 w 1143"/>
              <a:gd name="T95" fmla="*/ 2147483646 h 1022"/>
              <a:gd name="T96" fmla="*/ 2147483646 w 1143"/>
              <a:gd name="T97" fmla="*/ 2147483646 h 1022"/>
              <a:gd name="T98" fmla="*/ 2147483646 w 1143"/>
              <a:gd name="T99" fmla="*/ 2147483646 h 1022"/>
              <a:gd name="T100" fmla="*/ 2147483646 w 1143"/>
              <a:gd name="T101" fmla="*/ 2147483646 h 1022"/>
              <a:gd name="T102" fmla="*/ 2147483646 w 1143"/>
              <a:gd name="T103" fmla="*/ 2147483646 h 1022"/>
              <a:gd name="T104" fmla="*/ 2147483646 w 1143"/>
              <a:gd name="T105" fmla="*/ 2147483646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11" name="Freeform 289"/>
          <p:cNvSpPr>
            <a:spLocks/>
          </p:cNvSpPr>
          <p:nvPr/>
        </p:nvSpPr>
        <p:spPr bwMode="auto">
          <a:xfrm>
            <a:off x="0" y="2700338"/>
            <a:ext cx="493713" cy="762000"/>
          </a:xfrm>
          <a:custGeom>
            <a:avLst/>
            <a:gdLst>
              <a:gd name="T0" fmla="*/ 2147483646 w 1143"/>
              <a:gd name="T1" fmla="*/ 2147483646 h 1022"/>
              <a:gd name="T2" fmla="*/ 2147483646 w 1143"/>
              <a:gd name="T3" fmla="*/ 2147483646 h 1022"/>
              <a:gd name="T4" fmla="*/ 2147483646 w 1143"/>
              <a:gd name="T5" fmla="*/ 2147483646 h 1022"/>
              <a:gd name="T6" fmla="*/ 2147483646 w 1143"/>
              <a:gd name="T7" fmla="*/ 2147483646 h 1022"/>
              <a:gd name="T8" fmla="*/ 2147483646 w 1143"/>
              <a:gd name="T9" fmla="*/ 2147483646 h 1022"/>
              <a:gd name="T10" fmla="*/ 2147483646 w 1143"/>
              <a:gd name="T11" fmla="*/ 2147483646 h 1022"/>
              <a:gd name="T12" fmla="*/ 2147483646 w 1143"/>
              <a:gd name="T13" fmla="*/ 2147483646 h 1022"/>
              <a:gd name="T14" fmla="*/ 2147483646 w 1143"/>
              <a:gd name="T15" fmla="*/ 2147483646 h 1022"/>
              <a:gd name="T16" fmla="*/ 2147483646 w 1143"/>
              <a:gd name="T17" fmla="*/ 2147483646 h 1022"/>
              <a:gd name="T18" fmla="*/ 2147483646 w 1143"/>
              <a:gd name="T19" fmla="*/ 2147483646 h 1022"/>
              <a:gd name="T20" fmla="*/ 2147483646 w 1143"/>
              <a:gd name="T21" fmla="*/ 2147483646 h 1022"/>
              <a:gd name="T22" fmla="*/ 2147483646 w 1143"/>
              <a:gd name="T23" fmla="*/ 2147483646 h 1022"/>
              <a:gd name="T24" fmla="*/ 2147483646 w 1143"/>
              <a:gd name="T25" fmla="*/ 2147483646 h 1022"/>
              <a:gd name="T26" fmla="*/ 2147483646 w 1143"/>
              <a:gd name="T27" fmla="*/ 2147483646 h 1022"/>
              <a:gd name="T28" fmla="*/ 2147483646 w 1143"/>
              <a:gd name="T29" fmla="*/ 2147483646 h 1022"/>
              <a:gd name="T30" fmla="*/ 2147483646 w 1143"/>
              <a:gd name="T31" fmla="*/ 2147483646 h 1022"/>
              <a:gd name="T32" fmla="*/ 2147483646 w 1143"/>
              <a:gd name="T33" fmla="*/ 2147483646 h 1022"/>
              <a:gd name="T34" fmla="*/ 2147483646 w 1143"/>
              <a:gd name="T35" fmla="*/ 2147483646 h 1022"/>
              <a:gd name="T36" fmla="*/ 2147483646 w 1143"/>
              <a:gd name="T37" fmla="*/ 2147483646 h 1022"/>
              <a:gd name="T38" fmla="*/ 2147483646 w 1143"/>
              <a:gd name="T39" fmla="*/ 2147483646 h 1022"/>
              <a:gd name="T40" fmla="*/ 2147483646 w 1143"/>
              <a:gd name="T41" fmla="*/ 2147483646 h 1022"/>
              <a:gd name="T42" fmla="*/ 2147483646 w 1143"/>
              <a:gd name="T43" fmla="*/ 2147483646 h 1022"/>
              <a:gd name="T44" fmla="*/ 2147483646 w 1143"/>
              <a:gd name="T45" fmla="*/ 2147483646 h 1022"/>
              <a:gd name="T46" fmla="*/ 2147483646 w 1143"/>
              <a:gd name="T47" fmla="*/ 2147483646 h 1022"/>
              <a:gd name="T48" fmla="*/ 2147483646 w 1143"/>
              <a:gd name="T49" fmla="*/ 2147483646 h 1022"/>
              <a:gd name="T50" fmla="*/ 2147483646 w 1143"/>
              <a:gd name="T51" fmla="*/ 2147483646 h 1022"/>
              <a:gd name="T52" fmla="*/ 2147483646 w 1143"/>
              <a:gd name="T53" fmla="*/ 2147483646 h 1022"/>
              <a:gd name="T54" fmla="*/ 2147483646 w 1143"/>
              <a:gd name="T55" fmla="*/ 2147483646 h 1022"/>
              <a:gd name="T56" fmla="*/ 2147483646 w 1143"/>
              <a:gd name="T57" fmla="*/ 2147483646 h 1022"/>
              <a:gd name="T58" fmla="*/ 2147483646 w 1143"/>
              <a:gd name="T59" fmla="*/ 2147483646 h 1022"/>
              <a:gd name="T60" fmla="*/ 2147483646 w 1143"/>
              <a:gd name="T61" fmla="*/ 2147483646 h 1022"/>
              <a:gd name="T62" fmla="*/ 2147483646 w 1143"/>
              <a:gd name="T63" fmla="*/ 2147483646 h 1022"/>
              <a:gd name="T64" fmla="*/ 2147483646 w 1143"/>
              <a:gd name="T65" fmla="*/ 2147483646 h 1022"/>
              <a:gd name="T66" fmla="*/ 2147483646 w 1143"/>
              <a:gd name="T67" fmla="*/ 2147483646 h 1022"/>
              <a:gd name="T68" fmla="*/ 2147483646 w 1143"/>
              <a:gd name="T69" fmla="*/ 2147483646 h 1022"/>
              <a:gd name="T70" fmla="*/ 2147483646 w 1143"/>
              <a:gd name="T71" fmla="*/ 2147483646 h 1022"/>
              <a:gd name="T72" fmla="*/ 2147483646 w 1143"/>
              <a:gd name="T73" fmla="*/ 2147483646 h 1022"/>
              <a:gd name="T74" fmla="*/ 2147483646 w 1143"/>
              <a:gd name="T75" fmla="*/ 2147483646 h 1022"/>
              <a:gd name="T76" fmla="*/ 2147483646 w 1143"/>
              <a:gd name="T77" fmla="*/ 2147483646 h 1022"/>
              <a:gd name="T78" fmla="*/ 2147483646 w 1143"/>
              <a:gd name="T79" fmla="*/ 2147483646 h 1022"/>
              <a:gd name="T80" fmla="*/ 2147483646 w 1143"/>
              <a:gd name="T81" fmla="*/ 2147483646 h 1022"/>
              <a:gd name="T82" fmla="*/ 2147483646 w 1143"/>
              <a:gd name="T83" fmla="*/ 2147483646 h 1022"/>
              <a:gd name="T84" fmla="*/ 2147483646 w 1143"/>
              <a:gd name="T85" fmla="*/ 2147483646 h 1022"/>
              <a:gd name="T86" fmla="*/ 2147483646 w 1143"/>
              <a:gd name="T87" fmla="*/ 2147483646 h 1022"/>
              <a:gd name="T88" fmla="*/ 2147483646 w 1143"/>
              <a:gd name="T89" fmla="*/ 2147483646 h 1022"/>
              <a:gd name="T90" fmla="*/ 2147483646 w 1143"/>
              <a:gd name="T91" fmla="*/ 2147483646 h 1022"/>
              <a:gd name="T92" fmla="*/ 2147483646 w 1143"/>
              <a:gd name="T93" fmla="*/ 2147483646 h 1022"/>
              <a:gd name="T94" fmla="*/ 2147483646 w 1143"/>
              <a:gd name="T95" fmla="*/ 2147483646 h 1022"/>
              <a:gd name="T96" fmla="*/ 2147483646 w 1143"/>
              <a:gd name="T97" fmla="*/ 2147483646 h 1022"/>
              <a:gd name="T98" fmla="*/ 2147483646 w 1143"/>
              <a:gd name="T99" fmla="*/ 2147483646 h 1022"/>
              <a:gd name="T100" fmla="*/ 2147483646 w 1143"/>
              <a:gd name="T101" fmla="*/ 2147483646 h 1022"/>
              <a:gd name="T102" fmla="*/ 2147483646 w 1143"/>
              <a:gd name="T103" fmla="*/ 2147483646 h 1022"/>
              <a:gd name="T104" fmla="*/ 2147483646 w 1143"/>
              <a:gd name="T105" fmla="*/ 2147483646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12" name="Rectangle 291"/>
          <p:cNvSpPr>
            <a:spLocks noChangeArrowheads="1"/>
          </p:cNvSpPr>
          <p:nvPr/>
        </p:nvSpPr>
        <p:spPr bwMode="auto">
          <a:xfrm>
            <a:off x="0" y="973138"/>
            <a:ext cx="328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26013" name="Rectangle 291"/>
          <p:cNvSpPr>
            <a:spLocks noChangeArrowheads="1"/>
          </p:cNvSpPr>
          <p:nvPr/>
        </p:nvSpPr>
        <p:spPr bwMode="auto">
          <a:xfrm>
            <a:off x="0" y="2789238"/>
            <a:ext cx="32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26014" name="Rectangle 291"/>
          <p:cNvSpPr>
            <a:spLocks noChangeArrowheads="1"/>
          </p:cNvSpPr>
          <p:nvPr/>
        </p:nvSpPr>
        <p:spPr bwMode="auto">
          <a:xfrm>
            <a:off x="2254250" y="625792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I</a:t>
            </a:r>
            <a:endParaRPr lang="en-US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26015" name="Text Box 294"/>
          <p:cNvSpPr txBox="1">
            <a:spLocks noChangeArrowheads="1"/>
          </p:cNvSpPr>
          <p:nvPr/>
        </p:nvSpPr>
        <p:spPr bwMode="auto">
          <a:xfrm>
            <a:off x="8374063" y="342900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158784" name="Oval 278"/>
          <p:cNvSpPr>
            <a:spLocks noChangeArrowheads="1"/>
          </p:cNvSpPr>
          <p:nvPr/>
        </p:nvSpPr>
        <p:spPr bwMode="auto">
          <a:xfrm>
            <a:off x="3017838" y="2505075"/>
            <a:ext cx="1335087" cy="439738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cxnSp>
        <p:nvCxnSpPr>
          <p:cNvPr id="275" name="Straight Arrow Connector 274"/>
          <p:cNvCxnSpPr>
            <a:cxnSpLocks noChangeShapeType="1"/>
            <a:stCxn id="3122" idx="0"/>
            <a:endCxn id="158784" idx="5"/>
          </p:cNvCxnSpPr>
          <p:nvPr/>
        </p:nvCxnSpPr>
        <p:spPr bwMode="auto">
          <a:xfrm flipH="1" flipV="1">
            <a:off x="4157406" y="2880415"/>
            <a:ext cx="1126461" cy="781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018" name="Text Box 294"/>
          <p:cNvSpPr txBox="1">
            <a:spLocks noChangeArrowheads="1"/>
          </p:cNvSpPr>
          <p:nvPr/>
        </p:nvSpPr>
        <p:spPr bwMode="auto">
          <a:xfrm>
            <a:off x="8718550" y="971550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d2</a:t>
            </a:r>
          </a:p>
        </p:txBody>
      </p:sp>
    </p:spTree>
    <p:extLst>
      <p:ext uri="{BB962C8B-B14F-4D97-AF65-F5344CB8AC3E}">
        <p14:creationId xmlns:p14="http://schemas.microsoft.com/office/powerpoint/2010/main" val="18054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15878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1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Basic routing computation protocols</a:t>
            </a:r>
            <a:endParaRPr lang="en-US" altLang="en-US" sz="1600" dirty="0">
              <a:ea typeface=""/>
            </a:endParaRP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600" dirty="0">
                <a:ea typeface=""/>
              </a:rPr>
              <a:t>Global Internet routing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600" dirty="0">
                <a:ea typeface=""/>
              </a:rPr>
              <a:t>Basic architecture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BGP (Border Gateway Protocol): The de facto Inter-domain routing standard 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600" dirty="0">
                <a:ea typeface=""/>
              </a:rPr>
              <a:t>Basic operations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600" dirty="0">
                <a:ea typeface=""/>
              </a:rPr>
              <a:t>BGP as a policy routing framework (control 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routes)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Policy/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routing analysis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Global preference aggregation and Arrow’s Theorem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Local preference aggregation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dirty="0">
                <a:ea typeface=""/>
              </a:rPr>
              <a:t>Economics and </a:t>
            </a:r>
            <a:r>
              <a:rPr lang="en-US" altLang="en-US" sz="1600" dirty="0" err="1">
                <a:ea typeface=""/>
              </a:rPr>
              <a:t>interdomain</a:t>
            </a:r>
            <a:r>
              <a:rPr lang="en-US" altLang="en-US" sz="1600" dirty="0">
                <a:ea typeface=""/>
              </a:rPr>
              <a:t> routing patterns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600" b="1" i="1" dirty="0">
                <a:solidFill>
                  <a:srgbClr val="C00000"/>
                </a:solidFill>
                <a:ea typeface=""/>
              </a:rPr>
              <a:t>IP addresses for </a:t>
            </a:r>
            <a:r>
              <a:rPr lang="en-US" altLang="en-US" sz="1600" b="1" i="1" dirty="0" err="1">
                <a:solidFill>
                  <a:srgbClr val="C00000"/>
                </a:solidFill>
                <a:ea typeface=""/>
              </a:rPr>
              <a:t>Interdomain</a:t>
            </a:r>
            <a:r>
              <a:rPr lang="en-US" altLang="en-US" sz="1600" b="1" i="1" dirty="0">
                <a:solidFill>
                  <a:srgbClr val="C00000"/>
                </a:solidFill>
                <a:ea typeface=""/>
              </a:rPr>
              <a:t> routing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600" dirty="0">
              <a:ea typeface=""/>
            </a:endParaRP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600" i="1" dirty="0">
              <a:solidFill>
                <a:srgbClr val="C00000"/>
              </a:solidFill>
              <a:ea typeface=""/>
            </a:endParaRP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1600" i="1" dirty="0">
              <a:solidFill>
                <a:srgbClr val="C00000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76066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AB3CA3-57CF-3346-A228-A313FE83EBE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IP Addressing Scheme: Requirements</a:t>
            </a:r>
            <a:endParaRPr lang="en-US" altLang="en-US" sz="3200">
              <a:ea typeface="ＭＳ Ｐゴシック" charset="-128"/>
            </a:endParaRP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0188"/>
            <a:ext cx="8051800" cy="48561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Uniqueness: We need an address to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uniquely</a:t>
            </a:r>
            <a:r>
              <a:rPr lang="en-US" altLang="zh-CN" dirty="0">
                <a:ea typeface="宋体" charset="-122"/>
              </a:rPr>
              <a:t> identify each destination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 err="1">
                <a:ea typeface="宋体" charset="-122"/>
              </a:rPr>
              <a:t>Aggregability</a:t>
            </a:r>
            <a:r>
              <a:rPr lang="en-US" altLang="zh-CN" dirty="0">
                <a:ea typeface="宋体" charset="-122"/>
              </a:rPr>
              <a:t> : Routing scalability needs flexibility in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aggregation</a:t>
            </a:r>
            <a:r>
              <a:rPr lang="en-US" altLang="zh-CN" dirty="0">
                <a:ea typeface="宋体" charset="-122"/>
              </a:rPr>
              <a:t> of destination addresses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we want to aggregate as a large set of destinations as possible in BGP announcements</a:t>
            </a:r>
          </a:p>
          <a:p>
            <a:pPr lvl="1">
              <a:lnSpc>
                <a:spcPct val="90000"/>
              </a:lnSpc>
            </a:pPr>
            <a:endParaRPr lang="en-US" altLang="zh-CN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Current: the unit of routing in the Internet is a classless </a:t>
            </a:r>
            <a:r>
              <a:rPr lang="en-US" altLang="zh-CN" dirty="0" err="1">
                <a:ea typeface="宋体" charset="-122"/>
              </a:rPr>
              <a:t>interdomain</a:t>
            </a:r>
            <a:r>
              <a:rPr lang="en-US" altLang="zh-CN" dirty="0">
                <a:ea typeface="宋体" charset="-122"/>
              </a:rPr>
              <a:t> routing (CIDR) address</a:t>
            </a:r>
            <a:endParaRPr lang="en-US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0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E71B95-42F8-584A-A645-7C35410F5BE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488950" y="384175"/>
            <a:ext cx="8024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 dirty="0">
                <a:solidFill>
                  <a:srgbClr val="3333CC"/>
                </a:solidFill>
              </a:rPr>
              <a:t>IP Address: Uniqueness</a:t>
            </a:r>
            <a:endParaRPr lang="en-US" altLang="en-US" sz="3600" u="sng" dirty="0">
              <a:solidFill>
                <a:srgbClr val="3333CC"/>
              </a:solidFill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76250" y="1333500"/>
            <a:ext cx="34925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dirty="0">
                <a:solidFill>
                  <a:srgbClr val="3333CC"/>
                </a:solidFill>
              </a:rPr>
              <a:t>IPv4 address:</a:t>
            </a:r>
            <a:r>
              <a:rPr lang="en-US" altLang="en-US" sz="2400" dirty="0">
                <a:solidFill>
                  <a:srgbClr val="000000"/>
                </a:solidFill>
              </a:rPr>
              <a:t> A 32-bit unique identifier for </a:t>
            </a:r>
            <a:r>
              <a:rPr lang="en-US" altLang="zh-CN" sz="2400" dirty="0">
                <a:solidFill>
                  <a:srgbClr val="000000"/>
                </a:solidFill>
                <a:ea typeface="宋体" charset="-122"/>
              </a:rPr>
              <a:t>an </a:t>
            </a:r>
            <a:r>
              <a:rPr lang="en-US" altLang="en-US" sz="2400" i="1" dirty="0">
                <a:solidFill>
                  <a:srgbClr val="FF0000"/>
                </a:solidFill>
                <a:ea typeface="宋体" charset="-122"/>
              </a:rPr>
              <a:t>interface</a:t>
            </a:r>
            <a:r>
              <a:rPr lang="en-US" altLang="en-US" sz="2400" dirty="0">
                <a:solidFill>
                  <a:srgbClr val="000000"/>
                </a:solidFill>
                <a:ea typeface="宋体" charset="-122"/>
              </a:rPr>
              <a:t> 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endParaRPr lang="en-US" altLang="en-US" sz="2400" dirty="0">
              <a:solidFill>
                <a:srgbClr val="000000"/>
              </a:solidFill>
              <a:ea typeface="宋体" charset="-122"/>
            </a:endParaRP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2400" i="1" dirty="0">
                <a:solidFill>
                  <a:srgbClr val="3333CC"/>
                </a:solidFill>
                <a:ea typeface="宋体" charset="-122"/>
              </a:rPr>
              <a:t>interface:</a:t>
            </a:r>
            <a:endParaRPr lang="en-US" altLang="en-US" sz="2400" dirty="0">
              <a:solidFill>
                <a:srgbClr val="00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routers typically have multiple interfaces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</a:rPr>
              <a:t>host may have multiple interfaces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urier New" charset="0"/>
              </a:rPr>
              <a:t>%/</a:t>
            </a:r>
            <a:r>
              <a:rPr lang="en-US" altLang="en-US" sz="2000" dirty="0" err="1">
                <a:solidFill>
                  <a:srgbClr val="000000"/>
                </a:solidFill>
                <a:latin typeface="Courier New" charset="0"/>
              </a:rPr>
              <a:t>sbin</a:t>
            </a:r>
            <a:r>
              <a:rPr lang="en-US" altLang="en-US" sz="2000" dirty="0">
                <a:solidFill>
                  <a:srgbClr val="000000"/>
                </a:solidFill>
                <a:latin typeface="Courier New" charset="0"/>
              </a:rPr>
              <a:t>/</a:t>
            </a:r>
            <a:r>
              <a:rPr lang="en-US" altLang="en-US" sz="2000" dirty="0" err="1">
                <a:solidFill>
                  <a:srgbClr val="000000"/>
                </a:solidFill>
                <a:latin typeface="Courier New" charset="0"/>
              </a:rPr>
              <a:t>ifconfig</a:t>
            </a:r>
            <a:r>
              <a:rPr lang="en-US" altLang="en-US" sz="2000" dirty="0">
                <a:solidFill>
                  <a:srgbClr val="000000"/>
                </a:solidFill>
                <a:latin typeface="Courier New" charset="0"/>
              </a:rPr>
              <a:t> -a</a:t>
            </a:r>
          </a:p>
        </p:txBody>
      </p:sp>
      <p:graphicFrame>
        <p:nvGraphicFramePr>
          <p:cNvPr id="130052" name="Object 2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1300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0057" name="Object 3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1300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8" name="Object 4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1300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60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130105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106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7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0109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30110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0115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6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7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111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0112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4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0061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30062" name="Group 27"/>
          <p:cNvGrpSpPr>
            <a:grpSpLocks/>
          </p:cNvGrpSpPr>
          <p:nvPr/>
        </p:nvGrpSpPr>
        <p:grpSpPr bwMode="auto">
          <a:xfrm>
            <a:off x="4975225" y="1955800"/>
            <a:ext cx="1031875" cy="336550"/>
            <a:chOff x="3251" y="608"/>
            <a:chExt cx="650" cy="212"/>
          </a:xfrm>
        </p:grpSpPr>
        <p:sp>
          <p:nvSpPr>
            <p:cNvPr id="130103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104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223.1.1.2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0063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64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223.1.1.4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65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223.1.2.9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67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0068" name="Object 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1300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9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0070" name="Object 6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130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71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72" name="Group 39"/>
          <p:cNvGrpSpPr>
            <a:grpSpLocks/>
          </p:cNvGrpSpPr>
          <p:nvPr/>
        </p:nvGrpSpPr>
        <p:grpSpPr bwMode="auto">
          <a:xfrm>
            <a:off x="7189788" y="2732088"/>
            <a:ext cx="1031875" cy="336550"/>
            <a:chOff x="4532" y="1229"/>
            <a:chExt cx="650" cy="212"/>
          </a:xfrm>
        </p:grpSpPr>
        <p:sp>
          <p:nvSpPr>
            <p:cNvPr id="130101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102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0073" name="Group 42"/>
          <p:cNvGrpSpPr>
            <a:grpSpLocks/>
          </p:cNvGrpSpPr>
          <p:nvPr/>
        </p:nvGrpSpPr>
        <p:grpSpPr bwMode="auto">
          <a:xfrm>
            <a:off x="7151688" y="1760538"/>
            <a:ext cx="1031875" cy="336550"/>
            <a:chOff x="4532" y="1229"/>
            <a:chExt cx="650" cy="212"/>
          </a:xfrm>
        </p:grpSpPr>
        <p:sp>
          <p:nvSpPr>
            <p:cNvPr id="130099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100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223.1.2.1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0074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0078" name="Object 7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1300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79" name="Object 8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307079" imgH="1083682" progId="MS_ClipArt_Gallery.2">
                  <p:embed/>
                </p:oleObj>
              </mc:Choice>
              <mc:Fallback>
                <p:oleObj name="Clip" r:id="rId10" imgW="1307079" imgH="1083682" progId="MS_ClipArt_Gallery.2">
                  <p:embed/>
                  <p:pic>
                    <p:nvPicPr>
                      <p:cNvPr id="13007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0080" name="Group 51"/>
          <p:cNvGrpSpPr>
            <a:grpSpLocks/>
          </p:cNvGrpSpPr>
          <p:nvPr/>
        </p:nvGrpSpPr>
        <p:grpSpPr bwMode="auto">
          <a:xfrm>
            <a:off x="7151688" y="3984625"/>
            <a:ext cx="1031875" cy="336550"/>
            <a:chOff x="4532" y="1229"/>
            <a:chExt cx="650" cy="212"/>
          </a:xfrm>
        </p:grpSpPr>
        <p:sp>
          <p:nvSpPr>
            <p:cNvPr id="130097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098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0081" name="Group 54"/>
          <p:cNvGrpSpPr>
            <a:grpSpLocks/>
          </p:cNvGrpSpPr>
          <p:nvPr/>
        </p:nvGrpSpPr>
        <p:grpSpPr bwMode="auto">
          <a:xfrm>
            <a:off x="5003800" y="4013200"/>
            <a:ext cx="1031875" cy="336550"/>
            <a:chOff x="4532" y="1229"/>
            <a:chExt cx="650" cy="212"/>
          </a:xfrm>
        </p:grpSpPr>
        <p:sp>
          <p:nvSpPr>
            <p:cNvPr id="130095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096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223.1.3.1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0082" name="Group 57"/>
          <p:cNvGrpSpPr>
            <a:grpSpLocks/>
          </p:cNvGrpSpPr>
          <p:nvPr/>
        </p:nvGrpSpPr>
        <p:grpSpPr bwMode="auto">
          <a:xfrm>
            <a:off x="6003925" y="2874963"/>
            <a:ext cx="1144588" cy="336550"/>
            <a:chOff x="4532" y="1229"/>
            <a:chExt cx="721" cy="212"/>
          </a:xfrm>
        </p:grpSpPr>
        <p:sp>
          <p:nvSpPr>
            <p:cNvPr id="130093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0094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7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223.1.3.27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0083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223.1.3.2 = 11011111 00000001 00000011 00000010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84" name="Freeform 61"/>
          <p:cNvSpPr>
            <a:spLocks/>
          </p:cNvSpPr>
          <p:nvPr/>
        </p:nvSpPr>
        <p:spPr bwMode="auto">
          <a:xfrm>
            <a:off x="5046663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6 h 58"/>
              <a:gd name="T4" fmla="*/ 2147483646 w 562"/>
              <a:gd name="T5" fmla="*/ 2147483646 h 58"/>
              <a:gd name="T6" fmla="*/ 2147483646 w 562"/>
              <a:gd name="T7" fmla="*/ 2147483646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Freeform 62"/>
          <p:cNvSpPr>
            <a:spLocks/>
          </p:cNvSpPr>
          <p:nvPr/>
        </p:nvSpPr>
        <p:spPr bwMode="auto">
          <a:xfrm>
            <a:off x="6008688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Freeform 63"/>
          <p:cNvSpPr>
            <a:spLocks/>
          </p:cNvSpPr>
          <p:nvPr/>
        </p:nvSpPr>
        <p:spPr bwMode="auto">
          <a:xfrm>
            <a:off x="6973888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7" name="Freeform 64"/>
          <p:cNvSpPr>
            <a:spLocks/>
          </p:cNvSpPr>
          <p:nvPr/>
        </p:nvSpPr>
        <p:spPr bwMode="auto">
          <a:xfrm>
            <a:off x="7939088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6 h 50"/>
              <a:gd name="T4" fmla="*/ 2147483646 w 562"/>
              <a:gd name="T5" fmla="*/ 2147483646 h 50"/>
              <a:gd name="T6" fmla="*/ 2147483646 w 562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8" name="Text Box 65"/>
          <p:cNvSpPr txBox="1">
            <a:spLocks noChangeArrowheads="1"/>
          </p:cNvSpPr>
          <p:nvPr/>
        </p:nvSpPr>
        <p:spPr bwMode="auto">
          <a:xfrm>
            <a:off x="5245100" y="5818188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223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89" name="Text Box 66"/>
          <p:cNvSpPr txBox="1">
            <a:spLocks noChangeArrowheads="1"/>
          </p:cNvSpPr>
          <p:nvPr/>
        </p:nvSpPr>
        <p:spPr bwMode="auto">
          <a:xfrm>
            <a:off x="62880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90" name="Text Box 67"/>
          <p:cNvSpPr txBox="1">
            <a:spLocks noChangeArrowheads="1"/>
          </p:cNvSpPr>
          <p:nvPr/>
        </p:nvSpPr>
        <p:spPr bwMode="auto">
          <a:xfrm>
            <a:off x="82454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91" name="Text Box 68"/>
          <p:cNvSpPr txBox="1">
            <a:spLocks noChangeArrowheads="1"/>
          </p:cNvSpPr>
          <p:nvPr/>
        </p:nvSpPr>
        <p:spPr bwMode="auto">
          <a:xfrm>
            <a:off x="7226300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0092" name="Rectangle 1"/>
          <p:cNvSpPr>
            <a:spLocks noChangeArrowheads="1"/>
          </p:cNvSpPr>
          <p:nvPr/>
        </p:nvSpPr>
        <p:spPr bwMode="auto">
          <a:xfrm>
            <a:off x="787400" y="6194425"/>
            <a:ext cx="715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Menlo-Regular" charset="0"/>
              </a:rPr>
              <a:t>e.g., /etc/sysconfig/network-scripts/ifcfg-enp0s25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Menlo-Regular" charset="0"/>
              </a:rPr>
              <a:t>%ifup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66501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F31DC6-3E05-2B46-A51E-A12E2F7F41C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IP Addressing: Class-ful Addressing</a:t>
            </a:r>
          </a:p>
        </p:txBody>
      </p:sp>
      <p:sp>
        <p:nvSpPr>
          <p:cNvPr id="134147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554038" y="1276350"/>
            <a:ext cx="8296275" cy="503238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en-US" sz="2400">
                <a:ea typeface="ＭＳ Ｐゴシック" charset="-128"/>
              </a:rPr>
              <a:t>given notion of </a:t>
            </a:r>
            <a:r>
              <a:rPr lang="ja-JP" altLang="en-US" sz="2400">
                <a:ea typeface="ＭＳ Ｐゴシック" charset="-128"/>
              </a:rPr>
              <a:t>“</a:t>
            </a:r>
            <a:r>
              <a:rPr lang="en-US" altLang="ja-JP" sz="2400">
                <a:ea typeface="ＭＳ Ｐゴシック" charset="-128"/>
              </a:rPr>
              <a:t>network</a:t>
            </a:r>
            <a:r>
              <a:rPr lang="ja-JP" altLang="en-US" sz="2400">
                <a:ea typeface="ＭＳ Ｐゴシック" charset="-128"/>
              </a:rPr>
              <a:t>”</a:t>
            </a:r>
            <a:r>
              <a:rPr lang="en-US" altLang="ja-JP" sz="2400">
                <a:ea typeface="ＭＳ Ｐゴシック" charset="-128"/>
              </a:rPr>
              <a:t>, let’s re-examine IP addresses: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34148" name="Text Box 68"/>
          <p:cNvSpPr txBox="1">
            <a:spLocks noChangeArrowheads="1"/>
          </p:cNvSpPr>
          <p:nvPr/>
        </p:nvSpPr>
        <p:spPr bwMode="auto">
          <a:xfrm>
            <a:off x="527050" y="1968500"/>
            <a:ext cx="775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“</a:t>
            </a:r>
            <a:r>
              <a:rPr lang="en-US" altLang="ja-JP" sz="2400">
                <a:solidFill>
                  <a:srgbClr val="FF0000"/>
                </a:solidFill>
              </a:rPr>
              <a:t>class-ful</a:t>
            </a:r>
            <a:r>
              <a:rPr lang="ja-JP" altLang="en-US" sz="2400">
                <a:solidFill>
                  <a:srgbClr val="FF0000"/>
                </a:solidFill>
              </a:rPr>
              <a:t>”</a:t>
            </a:r>
            <a:r>
              <a:rPr lang="en-US" altLang="ja-JP" sz="2400">
                <a:solidFill>
                  <a:srgbClr val="FF0000"/>
                </a:solidFill>
              </a:rPr>
              <a:t> addressing</a:t>
            </a: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 in the original IP design</a:t>
            </a:r>
            <a:r>
              <a:rPr lang="en-US" altLang="ja-JP" sz="2400">
                <a:solidFill>
                  <a:srgbClr val="FF0000"/>
                </a:solidFill>
                <a:ea typeface="宋体" charset="-122"/>
              </a:rPr>
              <a:t>:</a:t>
            </a:r>
            <a:endParaRPr lang="en-US" altLang="en-US" sz="2400">
              <a:solidFill>
                <a:srgbClr val="FF0000"/>
              </a:solidFill>
              <a:ea typeface="宋体" charset="-122"/>
            </a:endParaRPr>
          </a:p>
        </p:txBody>
      </p:sp>
      <p:pic>
        <p:nvPicPr>
          <p:cNvPr id="134149" name="Picture 1" descr="ipclas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795588"/>
            <a:ext cx="646588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Text Box 60"/>
          <p:cNvSpPr txBox="1">
            <a:spLocks noChangeArrowheads="1"/>
          </p:cNvSpPr>
          <p:nvPr/>
        </p:nvSpPr>
        <p:spPr bwMode="auto">
          <a:xfrm>
            <a:off x="6797675" y="2968625"/>
            <a:ext cx="1790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127.255.255.255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4151" name="Text Box 60"/>
          <p:cNvSpPr txBox="1">
            <a:spLocks noChangeArrowheads="1"/>
          </p:cNvSpPr>
          <p:nvPr/>
        </p:nvSpPr>
        <p:spPr bwMode="auto">
          <a:xfrm>
            <a:off x="6810375" y="3622675"/>
            <a:ext cx="1774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128.0.0.0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191.255.255.255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4152" name="Text Box 62"/>
          <p:cNvSpPr txBox="1">
            <a:spLocks noChangeArrowheads="1"/>
          </p:cNvSpPr>
          <p:nvPr/>
        </p:nvSpPr>
        <p:spPr bwMode="auto">
          <a:xfrm>
            <a:off x="6788150" y="4194175"/>
            <a:ext cx="1822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192.0.0.0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223.255.255.255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4153" name="Text Box 63"/>
          <p:cNvSpPr txBox="1">
            <a:spLocks noChangeArrowheads="1"/>
          </p:cNvSpPr>
          <p:nvPr/>
        </p:nvSpPr>
        <p:spPr bwMode="auto">
          <a:xfrm>
            <a:off x="6791325" y="4757738"/>
            <a:ext cx="1822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224.0.0.0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239.255.255.255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4154" name="Text Box 63"/>
          <p:cNvSpPr txBox="1">
            <a:spLocks noChangeArrowheads="1"/>
          </p:cNvSpPr>
          <p:nvPr/>
        </p:nvSpPr>
        <p:spPr bwMode="auto">
          <a:xfrm>
            <a:off x="6796088" y="5440363"/>
            <a:ext cx="1841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240.0.0.0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255.255.255.255</a:t>
            </a: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4341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2200" y="6565900"/>
            <a:ext cx="42545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3F1E39-9FBA-E64E-9F2D-080E6D8E7B29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2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00013"/>
            <a:ext cx="8024813" cy="1143000"/>
          </a:xfrm>
        </p:spPr>
        <p:txBody>
          <a:bodyPr/>
          <a:lstStyle/>
          <a:p>
            <a:r>
              <a:rPr lang="en-US" altLang="en-US" sz="3200" dirty="0">
                <a:solidFill>
                  <a:srgbClr val="3333CC"/>
                </a:solidFill>
                <a:ea typeface="ＭＳ Ｐゴシック" charset="-128"/>
              </a:rPr>
              <a:t>Classless </a:t>
            </a:r>
            <a:r>
              <a:rPr lang="en-US" altLang="en-US" sz="3200" dirty="0" err="1">
                <a:solidFill>
                  <a:srgbClr val="3333CC"/>
                </a:solidFill>
                <a:ea typeface="ＭＳ Ｐゴシック" charset="-128"/>
              </a:rPr>
              <a:t>InterDomain</a:t>
            </a:r>
            <a:r>
              <a:rPr lang="en-US" altLang="en-US" sz="3200" dirty="0">
                <a:solidFill>
                  <a:srgbClr val="3333CC"/>
                </a:solidFill>
                <a:ea typeface="ＭＳ Ｐゴシック" charset="-128"/>
              </a:rPr>
              <a:t> Routing </a:t>
            </a:r>
            <a:br>
              <a:rPr lang="en-US" altLang="en-US" sz="3200" dirty="0">
                <a:solidFill>
                  <a:srgbClr val="3333CC"/>
                </a:solidFill>
                <a:ea typeface="ＭＳ Ｐゴシック" charset="-128"/>
              </a:rPr>
            </a:br>
            <a:r>
              <a:rPr lang="en-US" altLang="en-US" sz="3200" dirty="0">
                <a:solidFill>
                  <a:srgbClr val="3333CC"/>
                </a:solidFill>
                <a:ea typeface="ＭＳ Ｐゴシック" charset="-128"/>
              </a:rPr>
              <a:t>(CIDR) Address: Aggregation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1"/>
            <a:ext cx="8107363" cy="1754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A CIDR address partitions an IP address into two parts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A prefix representing the network portion, and the rest (host part)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address format: </a:t>
            </a:r>
            <a:r>
              <a:rPr lang="en-US" altLang="en-US" sz="2000" dirty="0" err="1">
                <a:solidFill>
                  <a:srgbClr val="FF0000"/>
                </a:solidFill>
                <a:ea typeface="ＭＳ Ｐゴシック" charset="-128"/>
              </a:rPr>
              <a:t>a.b.c.d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/x</a:t>
            </a:r>
            <a:r>
              <a:rPr lang="en-US" altLang="en-US" sz="2000" dirty="0">
                <a:ea typeface="ＭＳ Ｐゴシック" charset="-128"/>
              </a:rPr>
              <a:t>, where x is # bits in network portion of address</a:t>
            </a:r>
          </a:p>
        </p:txBody>
      </p:sp>
      <p:grpSp>
        <p:nvGrpSpPr>
          <p:cNvPr id="132100" name="Group 1028"/>
          <p:cNvGrpSpPr>
            <a:grpSpLocks/>
          </p:cNvGrpSpPr>
          <p:nvPr/>
        </p:nvGrpSpPr>
        <p:grpSpPr bwMode="auto">
          <a:xfrm>
            <a:off x="1423988" y="3457575"/>
            <a:ext cx="6124575" cy="1644650"/>
            <a:chOff x="1339" y="899"/>
            <a:chExt cx="3858" cy="1036"/>
          </a:xfrm>
        </p:grpSpPr>
        <p:sp>
          <p:nvSpPr>
            <p:cNvPr id="132102" name="Text Box 1029"/>
            <p:cNvSpPr txBox="1">
              <a:spLocks noChangeArrowheads="1"/>
            </p:cNvSpPr>
            <p:nvPr/>
          </p:nvSpPr>
          <p:spPr bwMode="auto">
            <a:xfrm>
              <a:off x="1339" y="1262"/>
              <a:ext cx="38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11001000  00010111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altLang="en-US" sz="2400">
                  <a:solidFill>
                    <a:srgbClr val="3333CC"/>
                  </a:solidFill>
                  <a:latin typeface="Arial" charset="0"/>
                </a:rPr>
                <a:t>0001000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0  00000000</a:t>
              </a: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2103" name="Text Box 1030"/>
            <p:cNvSpPr txBox="1">
              <a:spLocks noChangeArrowheads="1"/>
            </p:cNvSpPr>
            <p:nvPr/>
          </p:nvSpPr>
          <p:spPr bwMode="auto">
            <a:xfrm>
              <a:off x="2329" y="922"/>
              <a:ext cx="6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3333CC"/>
                  </a:solidFill>
                </a:rPr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3333CC"/>
                  </a:solidFill>
                </a:rPr>
                <a:t>part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2104" name="Text Box 1031"/>
            <p:cNvSpPr txBox="1">
              <a:spLocks noChangeArrowheads="1"/>
            </p:cNvSpPr>
            <p:nvPr/>
          </p:nvSpPr>
          <p:spPr bwMode="auto">
            <a:xfrm>
              <a:off x="4468" y="899"/>
              <a:ext cx="41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host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part</a:t>
              </a:r>
            </a:p>
          </p:txBody>
        </p:sp>
        <p:sp>
          <p:nvSpPr>
            <p:cNvPr id="132105" name="Line 1032"/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6" name="Line 1033"/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7" name="Line 1034"/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8" name="Line 1035"/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9" name="Text Box 1036"/>
            <p:cNvSpPr txBox="1">
              <a:spLocks noChangeArrowheads="1"/>
            </p:cNvSpPr>
            <p:nvPr/>
          </p:nvSpPr>
          <p:spPr bwMode="auto">
            <a:xfrm>
              <a:off x="2478" y="1647"/>
              <a:ext cx="14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200.23.16.0/23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2101" name="Text Box 1037"/>
          <p:cNvSpPr txBox="1">
            <a:spLocks noChangeArrowheads="1"/>
          </p:cNvSpPr>
          <p:nvPr/>
        </p:nvSpPr>
        <p:spPr bwMode="auto">
          <a:xfrm>
            <a:off x="207963" y="5121275"/>
            <a:ext cx="871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Some systems use mask (1’s to indicate network bits), instead of the /x format</a:t>
            </a:r>
            <a:endParaRPr lang="en-US" altLang="en-US" sz="180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2578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7596CC-6B5E-BB4B-8CEF-D9CFA482C325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6194" name="Freeform 3"/>
          <p:cNvSpPr>
            <a:spLocks/>
          </p:cNvSpPr>
          <p:nvPr/>
        </p:nvSpPr>
        <p:spPr bwMode="auto">
          <a:xfrm>
            <a:off x="157163" y="869950"/>
            <a:ext cx="5535612" cy="6242050"/>
          </a:xfrm>
          <a:custGeom>
            <a:avLst/>
            <a:gdLst>
              <a:gd name="T0" fmla="*/ 2147483646 w 3487"/>
              <a:gd name="T1" fmla="*/ 2147483646 h 3932"/>
              <a:gd name="T2" fmla="*/ 2147483646 w 3487"/>
              <a:gd name="T3" fmla="*/ 2147483646 h 3932"/>
              <a:gd name="T4" fmla="*/ 2147483646 w 3487"/>
              <a:gd name="T5" fmla="*/ 2147483646 h 3932"/>
              <a:gd name="T6" fmla="*/ 2147483646 w 3487"/>
              <a:gd name="T7" fmla="*/ 2147483646 h 3932"/>
              <a:gd name="T8" fmla="*/ 2147483646 w 3487"/>
              <a:gd name="T9" fmla="*/ 2147483646 h 3932"/>
              <a:gd name="T10" fmla="*/ 2147483646 w 3487"/>
              <a:gd name="T11" fmla="*/ 2147483646 h 3932"/>
              <a:gd name="T12" fmla="*/ 2147483646 w 3487"/>
              <a:gd name="T13" fmla="*/ 2147483646 h 3932"/>
              <a:gd name="T14" fmla="*/ 2147483646 w 3487"/>
              <a:gd name="T15" fmla="*/ 2147483646 h 3932"/>
              <a:gd name="T16" fmla="*/ 2147483646 w 3487"/>
              <a:gd name="T17" fmla="*/ 2147483646 h 3932"/>
              <a:gd name="T18" fmla="*/ 2147483646 w 3487"/>
              <a:gd name="T19" fmla="*/ 2147483646 h 3932"/>
              <a:gd name="T20" fmla="*/ 2147483646 w 3487"/>
              <a:gd name="T21" fmla="*/ 2147483646 h 39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87"/>
              <a:gd name="T34" fmla="*/ 0 h 3932"/>
              <a:gd name="T35" fmla="*/ 3487 w 3487"/>
              <a:gd name="T36" fmla="*/ 3932 h 39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87" h="3932">
                <a:moveTo>
                  <a:pt x="1695" y="122"/>
                </a:moveTo>
                <a:cubicBezTo>
                  <a:pt x="1399" y="199"/>
                  <a:pt x="701" y="197"/>
                  <a:pt x="449" y="557"/>
                </a:cubicBezTo>
                <a:cubicBezTo>
                  <a:pt x="197" y="917"/>
                  <a:pt x="250" y="1815"/>
                  <a:pt x="184" y="2285"/>
                </a:cubicBezTo>
                <a:cubicBezTo>
                  <a:pt x="118" y="2755"/>
                  <a:pt x="0" y="3144"/>
                  <a:pt x="52" y="3380"/>
                </a:cubicBezTo>
                <a:cubicBezTo>
                  <a:pt x="104" y="3616"/>
                  <a:pt x="221" y="3646"/>
                  <a:pt x="496" y="3701"/>
                </a:cubicBezTo>
                <a:cubicBezTo>
                  <a:pt x="771" y="3756"/>
                  <a:pt x="1242" y="3711"/>
                  <a:pt x="1705" y="3711"/>
                </a:cubicBezTo>
                <a:cubicBezTo>
                  <a:pt x="2168" y="3711"/>
                  <a:pt x="3057" y="3932"/>
                  <a:pt x="3272" y="3701"/>
                </a:cubicBezTo>
                <a:cubicBezTo>
                  <a:pt x="3487" y="3470"/>
                  <a:pt x="3097" y="2826"/>
                  <a:pt x="2998" y="2323"/>
                </a:cubicBezTo>
                <a:cubicBezTo>
                  <a:pt x="2899" y="1820"/>
                  <a:pt x="2806" y="1052"/>
                  <a:pt x="2677" y="680"/>
                </a:cubicBezTo>
                <a:cubicBezTo>
                  <a:pt x="2548" y="308"/>
                  <a:pt x="2389" y="188"/>
                  <a:pt x="2224" y="94"/>
                </a:cubicBezTo>
                <a:cubicBezTo>
                  <a:pt x="2059" y="0"/>
                  <a:pt x="1991" y="45"/>
                  <a:pt x="1695" y="122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6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024813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CIDR Aggregation in BGP</a:t>
            </a:r>
          </a:p>
        </p:txBody>
      </p:sp>
      <p:sp>
        <p:nvSpPr>
          <p:cNvPr id="136196" name="Freeform 5"/>
          <p:cNvSpPr>
            <a:spLocks/>
          </p:cNvSpPr>
          <p:nvPr/>
        </p:nvSpPr>
        <p:spPr bwMode="auto">
          <a:xfrm rot="5265760">
            <a:off x="2153444" y="1146969"/>
            <a:ext cx="1612900" cy="2049462"/>
          </a:xfrm>
          <a:custGeom>
            <a:avLst/>
            <a:gdLst>
              <a:gd name="T0" fmla="*/ 2147483646 w 1223"/>
              <a:gd name="T1" fmla="*/ 2147483646 h 1291"/>
              <a:gd name="T2" fmla="*/ 2147483646 w 1223"/>
              <a:gd name="T3" fmla="*/ 2147483646 h 1291"/>
              <a:gd name="T4" fmla="*/ 2147483646 w 1223"/>
              <a:gd name="T5" fmla="*/ 2147483646 h 1291"/>
              <a:gd name="T6" fmla="*/ 2147483646 w 1223"/>
              <a:gd name="T7" fmla="*/ 2147483646 h 1291"/>
              <a:gd name="T8" fmla="*/ 2147483646 w 1223"/>
              <a:gd name="T9" fmla="*/ 2147483646 h 1291"/>
              <a:gd name="T10" fmla="*/ 2147483646 w 1223"/>
              <a:gd name="T11" fmla="*/ 2147483646 h 1291"/>
              <a:gd name="T12" fmla="*/ 2147483646 w 1223"/>
              <a:gd name="T13" fmla="*/ 2147483646 h 1291"/>
              <a:gd name="T14" fmla="*/ 2147483646 w 1223"/>
              <a:gd name="T15" fmla="*/ 2147483646 h 1291"/>
              <a:gd name="T16" fmla="*/ 2147483646 w 1223"/>
              <a:gd name="T17" fmla="*/ 2147483646 h 1291"/>
              <a:gd name="T18" fmla="*/ 2147483646 w 1223"/>
              <a:gd name="T19" fmla="*/ 2147483646 h 1291"/>
              <a:gd name="T20" fmla="*/ 2147483646 w 1223"/>
              <a:gd name="T21" fmla="*/ 2147483646 h 1291"/>
              <a:gd name="T22" fmla="*/ 2147483646 w 1223"/>
              <a:gd name="T23" fmla="*/ 2147483646 h 1291"/>
              <a:gd name="T24" fmla="*/ 2147483646 w 1223"/>
              <a:gd name="T25" fmla="*/ 2147483646 h 1291"/>
              <a:gd name="T26" fmla="*/ 2147483646 w 1223"/>
              <a:gd name="T27" fmla="*/ 2147483646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197" name="Object 2"/>
          <p:cNvGraphicFramePr>
            <a:graphicFrameLocks noChangeAspect="1"/>
          </p:cNvGraphicFramePr>
          <p:nvPr/>
        </p:nvGraphicFramePr>
        <p:xfrm>
          <a:off x="3232150" y="15367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07079" imgH="1083682" progId="MS_ClipArt_Gallery.2">
                  <p:embed/>
                </p:oleObj>
              </mc:Choice>
              <mc:Fallback>
                <p:oleObj name="Clip" r:id="rId3" imgW="1307079" imgH="1083682" progId="MS_ClipArt_Gallery.2">
                  <p:embed/>
                  <p:pic>
                    <p:nvPicPr>
                      <p:cNvPr id="1361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15367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8" name="Line 7"/>
          <p:cNvSpPr>
            <a:spLocks noChangeShapeType="1"/>
          </p:cNvSpPr>
          <p:nvPr/>
        </p:nvSpPr>
        <p:spPr bwMode="auto">
          <a:xfrm flipH="1">
            <a:off x="2068513" y="2162175"/>
            <a:ext cx="1500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8"/>
          <p:cNvSpPr>
            <a:spLocks noChangeShapeType="1"/>
          </p:cNvSpPr>
          <p:nvPr/>
        </p:nvSpPr>
        <p:spPr bwMode="auto">
          <a:xfrm flipH="1" flipV="1">
            <a:off x="3570288" y="1987550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Line 9"/>
          <p:cNvSpPr>
            <a:spLocks noChangeShapeType="1"/>
          </p:cNvSpPr>
          <p:nvPr/>
        </p:nvSpPr>
        <p:spPr bwMode="auto">
          <a:xfrm flipH="1">
            <a:off x="2070100" y="1933575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201" name="Object 3"/>
          <p:cNvGraphicFramePr>
            <a:graphicFrameLocks noChangeAspect="1"/>
          </p:cNvGraphicFramePr>
          <p:nvPr/>
        </p:nvGraphicFramePr>
        <p:xfrm>
          <a:off x="2622550" y="14319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307079" imgH="1083682" progId="MS_ClipArt_Gallery.2">
                  <p:embed/>
                </p:oleObj>
              </mc:Choice>
              <mc:Fallback>
                <p:oleObj name="Clip" r:id="rId5" imgW="1307079" imgH="1083682" progId="MS_ClipArt_Gallery.2">
                  <p:embed/>
                  <p:pic>
                    <p:nvPicPr>
                      <p:cNvPr id="1362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4319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2" name="Object 4"/>
          <p:cNvGraphicFramePr>
            <a:graphicFrameLocks noChangeAspect="1"/>
          </p:cNvGraphicFramePr>
          <p:nvPr/>
        </p:nvGraphicFramePr>
        <p:xfrm>
          <a:off x="1993900" y="15652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1362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5652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03" name="Line 12"/>
          <p:cNvSpPr>
            <a:spLocks noChangeShapeType="1"/>
          </p:cNvSpPr>
          <p:nvPr/>
        </p:nvSpPr>
        <p:spPr bwMode="auto">
          <a:xfrm flipH="1">
            <a:off x="2698750" y="2171700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Rectangle 13"/>
          <p:cNvSpPr>
            <a:spLocks noChangeArrowheads="1"/>
          </p:cNvSpPr>
          <p:nvPr/>
        </p:nvSpPr>
        <p:spPr bwMode="auto">
          <a:xfrm>
            <a:off x="2571750" y="2638425"/>
            <a:ext cx="309563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6205" name="Freeform 14"/>
          <p:cNvSpPr>
            <a:spLocks/>
          </p:cNvSpPr>
          <p:nvPr/>
        </p:nvSpPr>
        <p:spPr bwMode="auto">
          <a:xfrm>
            <a:off x="465138" y="5149850"/>
            <a:ext cx="1539875" cy="1490663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06" name="Group 15"/>
          <p:cNvGrpSpPr>
            <a:grpSpLocks/>
          </p:cNvGrpSpPr>
          <p:nvPr/>
        </p:nvGrpSpPr>
        <p:grpSpPr bwMode="auto">
          <a:xfrm>
            <a:off x="901700" y="4860925"/>
            <a:ext cx="711200" cy="381000"/>
            <a:chOff x="3600" y="219"/>
            <a:chExt cx="360" cy="175"/>
          </a:xfrm>
        </p:grpSpPr>
        <p:sp>
          <p:nvSpPr>
            <p:cNvPr id="136390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91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2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3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6394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36395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6400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401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402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396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6397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98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99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207" name="Line 29"/>
          <p:cNvSpPr>
            <a:spLocks noChangeShapeType="1"/>
          </p:cNvSpPr>
          <p:nvPr/>
        </p:nvSpPr>
        <p:spPr bwMode="auto">
          <a:xfrm flipH="1">
            <a:off x="1220788" y="525303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8" name="Line 30"/>
          <p:cNvSpPr>
            <a:spLocks noChangeShapeType="1"/>
          </p:cNvSpPr>
          <p:nvPr/>
        </p:nvSpPr>
        <p:spPr bwMode="auto">
          <a:xfrm flipH="1" flipV="1">
            <a:off x="701675" y="595788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Line 31"/>
          <p:cNvSpPr>
            <a:spLocks noChangeShapeType="1"/>
          </p:cNvSpPr>
          <p:nvPr/>
        </p:nvSpPr>
        <p:spPr bwMode="auto">
          <a:xfrm flipH="1" flipV="1">
            <a:off x="712788" y="597376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0" name="Line 32"/>
          <p:cNvSpPr>
            <a:spLocks noChangeShapeType="1"/>
          </p:cNvSpPr>
          <p:nvPr/>
        </p:nvSpPr>
        <p:spPr bwMode="auto">
          <a:xfrm flipH="1" flipV="1">
            <a:off x="1708150" y="59594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211" name="Object 5"/>
          <p:cNvGraphicFramePr>
            <a:graphicFrameLocks noChangeAspect="1"/>
          </p:cNvGraphicFramePr>
          <p:nvPr/>
        </p:nvGraphicFramePr>
        <p:xfrm>
          <a:off x="1255713" y="60610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1362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60610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12" name="Object 6"/>
          <p:cNvGraphicFramePr>
            <a:graphicFrameLocks noChangeAspect="1"/>
          </p:cNvGraphicFramePr>
          <p:nvPr/>
        </p:nvGraphicFramePr>
        <p:xfrm>
          <a:off x="608013" y="6075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1362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6075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13" name="Rectangle 35"/>
          <p:cNvSpPr>
            <a:spLocks noChangeArrowheads="1"/>
          </p:cNvSpPr>
          <p:nvPr/>
        </p:nvSpPr>
        <p:spPr bwMode="auto">
          <a:xfrm>
            <a:off x="1162050" y="5353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6214" name="Freeform 36"/>
          <p:cNvSpPr>
            <a:spLocks/>
          </p:cNvSpPr>
          <p:nvPr/>
        </p:nvSpPr>
        <p:spPr bwMode="auto">
          <a:xfrm>
            <a:off x="3494088" y="5168900"/>
            <a:ext cx="1539875" cy="1490663"/>
          </a:xfrm>
          <a:custGeom>
            <a:avLst/>
            <a:gdLst>
              <a:gd name="T0" fmla="*/ 2147483646 w 970"/>
              <a:gd name="T1" fmla="*/ 2147483646 h 939"/>
              <a:gd name="T2" fmla="*/ 2147483646 w 970"/>
              <a:gd name="T3" fmla="*/ 2147483646 h 939"/>
              <a:gd name="T4" fmla="*/ 2147483646 w 970"/>
              <a:gd name="T5" fmla="*/ 2147483646 h 939"/>
              <a:gd name="T6" fmla="*/ 2147483646 w 970"/>
              <a:gd name="T7" fmla="*/ 2147483646 h 939"/>
              <a:gd name="T8" fmla="*/ 2147483646 w 970"/>
              <a:gd name="T9" fmla="*/ 2147483646 h 939"/>
              <a:gd name="T10" fmla="*/ 2147483646 w 970"/>
              <a:gd name="T11" fmla="*/ 2147483646 h 939"/>
              <a:gd name="T12" fmla="*/ 2147483646 w 970"/>
              <a:gd name="T13" fmla="*/ 2147483646 h 939"/>
              <a:gd name="T14" fmla="*/ 2147483646 w 970"/>
              <a:gd name="T15" fmla="*/ 2147483646 h 939"/>
              <a:gd name="T16" fmla="*/ 2147483646 w 970"/>
              <a:gd name="T17" fmla="*/ 2147483646 h 939"/>
              <a:gd name="T18" fmla="*/ 2147483646 w 970"/>
              <a:gd name="T19" fmla="*/ 2147483646 h 939"/>
              <a:gd name="T20" fmla="*/ 2147483646 w 970"/>
              <a:gd name="T21" fmla="*/ 2147483646 h 939"/>
              <a:gd name="T22" fmla="*/ 2147483646 w 970"/>
              <a:gd name="T23" fmla="*/ 2147483646 h 939"/>
              <a:gd name="T24" fmla="*/ 2147483646 w 970"/>
              <a:gd name="T25" fmla="*/ 2147483646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15" name="Group 37"/>
          <p:cNvGrpSpPr>
            <a:grpSpLocks/>
          </p:cNvGrpSpPr>
          <p:nvPr/>
        </p:nvGrpSpPr>
        <p:grpSpPr bwMode="auto">
          <a:xfrm>
            <a:off x="3930650" y="4879975"/>
            <a:ext cx="711200" cy="381000"/>
            <a:chOff x="3600" y="219"/>
            <a:chExt cx="360" cy="175"/>
          </a:xfrm>
        </p:grpSpPr>
        <p:sp>
          <p:nvSpPr>
            <p:cNvPr id="136377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78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79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80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6381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36382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6387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88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89" name="Line 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383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6384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85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86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216" name="Line 51"/>
          <p:cNvSpPr>
            <a:spLocks noChangeShapeType="1"/>
          </p:cNvSpPr>
          <p:nvPr/>
        </p:nvSpPr>
        <p:spPr bwMode="auto">
          <a:xfrm flipH="1">
            <a:off x="4249738" y="5272088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7" name="Line 52"/>
          <p:cNvSpPr>
            <a:spLocks noChangeShapeType="1"/>
          </p:cNvSpPr>
          <p:nvPr/>
        </p:nvSpPr>
        <p:spPr bwMode="auto">
          <a:xfrm flipH="1" flipV="1">
            <a:off x="3730625" y="5976938"/>
            <a:ext cx="10191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8" name="Line 53"/>
          <p:cNvSpPr>
            <a:spLocks noChangeShapeType="1"/>
          </p:cNvSpPr>
          <p:nvPr/>
        </p:nvSpPr>
        <p:spPr bwMode="auto">
          <a:xfrm flipH="1" flipV="1">
            <a:off x="3741738" y="5992813"/>
            <a:ext cx="3175" cy="16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9" name="Line 54"/>
          <p:cNvSpPr>
            <a:spLocks noChangeShapeType="1"/>
          </p:cNvSpPr>
          <p:nvPr/>
        </p:nvSpPr>
        <p:spPr bwMode="auto">
          <a:xfrm flipH="1" flipV="1">
            <a:off x="4737100" y="597852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220" name="Object 7"/>
          <p:cNvGraphicFramePr>
            <a:graphicFrameLocks noChangeAspect="1"/>
          </p:cNvGraphicFramePr>
          <p:nvPr/>
        </p:nvGraphicFramePr>
        <p:xfrm>
          <a:off x="4284663" y="60801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1307079" imgH="1083682" progId="MS_ClipArt_Gallery.2">
                  <p:embed/>
                </p:oleObj>
              </mc:Choice>
              <mc:Fallback>
                <p:oleObj name="Clip" r:id="rId9" imgW="1307079" imgH="1083682" progId="MS_ClipArt_Gallery.2">
                  <p:embed/>
                  <p:pic>
                    <p:nvPicPr>
                      <p:cNvPr id="1362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608012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21" name="Object 8"/>
          <p:cNvGraphicFramePr>
            <a:graphicFrameLocks noChangeAspect="1"/>
          </p:cNvGraphicFramePr>
          <p:nvPr/>
        </p:nvGraphicFramePr>
        <p:xfrm>
          <a:off x="3636963" y="60944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1307079" imgH="1083682" progId="MS_ClipArt_Gallery.2">
                  <p:embed/>
                </p:oleObj>
              </mc:Choice>
              <mc:Fallback>
                <p:oleObj name="Clip" r:id="rId10" imgW="1307079" imgH="1083682" progId="MS_ClipArt_Gallery.2">
                  <p:embed/>
                  <p:pic>
                    <p:nvPicPr>
                      <p:cNvPr id="1362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60944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22" name="Rectangle 57"/>
          <p:cNvSpPr>
            <a:spLocks noChangeArrowheads="1"/>
          </p:cNvSpPr>
          <p:nvPr/>
        </p:nvSpPr>
        <p:spPr bwMode="auto">
          <a:xfrm>
            <a:off x="4191000" y="537210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36223" name="Group 58"/>
          <p:cNvGrpSpPr>
            <a:grpSpLocks/>
          </p:cNvGrpSpPr>
          <p:nvPr/>
        </p:nvGrpSpPr>
        <p:grpSpPr bwMode="auto">
          <a:xfrm>
            <a:off x="2368550" y="2974975"/>
            <a:ext cx="711200" cy="381000"/>
            <a:chOff x="3600" y="219"/>
            <a:chExt cx="360" cy="175"/>
          </a:xfrm>
        </p:grpSpPr>
        <p:sp>
          <p:nvSpPr>
            <p:cNvPr id="136364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65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66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67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6368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36369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6374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75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76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370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637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7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7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224" name="Line 72"/>
          <p:cNvSpPr>
            <a:spLocks noChangeShapeType="1"/>
          </p:cNvSpPr>
          <p:nvPr/>
        </p:nvSpPr>
        <p:spPr bwMode="auto">
          <a:xfrm flipH="1" flipV="1">
            <a:off x="2951163" y="1892300"/>
            <a:ext cx="3175" cy="265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5" name="Rectangle 73"/>
          <p:cNvSpPr>
            <a:spLocks noChangeArrowheads="1"/>
          </p:cNvSpPr>
          <p:nvPr/>
        </p:nvSpPr>
        <p:spPr bwMode="auto">
          <a:xfrm>
            <a:off x="2895600" y="1928813"/>
            <a:ext cx="109538" cy="1952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6226" name="Line 74"/>
          <p:cNvSpPr>
            <a:spLocks noChangeShapeType="1"/>
          </p:cNvSpPr>
          <p:nvPr/>
        </p:nvSpPr>
        <p:spPr bwMode="auto">
          <a:xfrm flipV="1">
            <a:off x="1433513" y="3348038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7" name="Line 75"/>
          <p:cNvSpPr>
            <a:spLocks noChangeShapeType="1"/>
          </p:cNvSpPr>
          <p:nvPr/>
        </p:nvSpPr>
        <p:spPr bwMode="auto">
          <a:xfrm flipH="1" flipV="1">
            <a:off x="2947988" y="3328988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8" name="Line 76"/>
          <p:cNvSpPr>
            <a:spLocks noChangeShapeType="1"/>
          </p:cNvSpPr>
          <p:nvPr/>
        </p:nvSpPr>
        <p:spPr bwMode="auto">
          <a:xfrm flipH="1" flipV="1">
            <a:off x="1624013" y="5091113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29" name="Group 231"/>
          <p:cNvGrpSpPr>
            <a:grpSpLocks/>
          </p:cNvGrpSpPr>
          <p:nvPr/>
        </p:nvGrpSpPr>
        <p:grpSpPr bwMode="auto">
          <a:xfrm>
            <a:off x="4922838" y="1130300"/>
            <a:ext cx="2743200" cy="2603500"/>
            <a:chOff x="2497" y="49"/>
            <a:chExt cx="1728" cy="1605"/>
          </a:xfrm>
        </p:grpSpPr>
        <p:sp>
          <p:nvSpPr>
            <p:cNvPr id="136297" name="Freeform 114"/>
            <p:cNvSpPr>
              <a:spLocks/>
            </p:cNvSpPr>
            <p:nvPr/>
          </p:nvSpPr>
          <p:spPr bwMode="auto">
            <a:xfrm>
              <a:off x="2653" y="49"/>
              <a:ext cx="1572" cy="1605"/>
            </a:xfrm>
            <a:custGeom>
              <a:avLst/>
              <a:gdLst>
                <a:gd name="T0" fmla="*/ 242 w 1572"/>
                <a:gd name="T1" fmla="*/ 23243 h 1275"/>
                <a:gd name="T2" fmla="*/ 198 w 1572"/>
                <a:gd name="T3" fmla="*/ 75674 h 1275"/>
                <a:gd name="T4" fmla="*/ 149 w 1572"/>
                <a:gd name="T5" fmla="*/ 202489 h 1275"/>
                <a:gd name="T6" fmla="*/ 98 w 1572"/>
                <a:gd name="T7" fmla="*/ 463273 h 1275"/>
                <a:gd name="T8" fmla="*/ 62 w 1572"/>
                <a:gd name="T9" fmla="*/ 728028 h 1275"/>
                <a:gd name="T10" fmla="*/ 42 w 1572"/>
                <a:gd name="T11" fmla="*/ 946604 h 1275"/>
                <a:gd name="T12" fmla="*/ 22 w 1572"/>
                <a:gd name="T13" fmla="*/ 1294084 h 1275"/>
                <a:gd name="T14" fmla="*/ 3 w 1572"/>
                <a:gd name="T15" fmla="*/ 1819118 h 1275"/>
                <a:gd name="T16" fmla="*/ 0 w 1572"/>
                <a:gd name="T17" fmla="*/ 2111885 h 1275"/>
                <a:gd name="T18" fmla="*/ 3 w 1572"/>
                <a:gd name="T19" fmla="*/ 2444483 h 1275"/>
                <a:gd name="T20" fmla="*/ 22 w 1572"/>
                <a:gd name="T21" fmla="*/ 2828631 h 1275"/>
                <a:gd name="T22" fmla="*/ 55 w 1572"/>
                <a:gd name="T23" fmla="*/ 3157669 h 1275"/>
                <a:gd name="T24" fmla="*/ 99 w 1572"/>
                <a:gd name="T25" fmla="*/ 3422312 h 1275"/>
                <a:gd name="T26" fmla="*/ 162 w 1572"/>
                <a:gd name="T27" fmla="*/ 3614300 h 1275"/>
                <a:gd name="T28" fmla="*/ 235 w 1572"/>
                <a:gd name="T29" fmla="*/ 3738822 h 1275"/>
                <a:gd name="T30" fmla="*/ 298 w 1572"/>
                <a:gd name="T31" fmla="*/ 3799781 h 1275"/>
                <a:gd name="T32" fmla="*/ 334 w 1572"/>
                <a:gd name="T33" fmla="*/ 3791068 h 1275"/>
                <a:gd name="T34" fmla="*/ 390 w 1572"/>
                <a:gd name="T35" fmla="*/ 3716277 h 1275"/>
                <a:gd name="T36" fmla="*/ 463 w 1572"/>
                <a:gd name="T37" fmla="*/ 3610127 h 1275"/>
                <a:gd name="T38" fmla="*/ 506 w 1572"/>
                <a:gd name="T39" fmla="*/ 3577072 h 1275"/>
                <a:gd name="T40" fmla="*/ 540 w 1572"/>
                <a:gd name="T41" fmla="*/ 3580961 h 1275"/>
                <a:gd name="T42" fmla="*/ 596 w 1572"/>
                <a:gd name="T43" fmla="*/ 3665554 h 1275"/>
                <a:gd name="T44" fmla="*/ 660 w 1572"/>
                <a:gd name="T45" fmla="*/ 3791068 h 1275"/>
                <a:gd name="T46" fmla="*/ 743 w 1572"/>
                <a:gd name="T47" fmla="*/ 3889395 h 1275"/>
                <a:gd name="T48" fmla="*/ 853 w 1572"/>
                <a:gd name="T49" fmla="*/ 3958948 h 1275"/>
                <a:gd name="T50" fmla="*/ 982 w 1572"/>
                <a:gd name="T51" fmla="*/ 4013319 h 1275"/>
                <a:gd name="T52" fmla="*/ 1088 w 1572"/>
                <a:gd name="T53" fmla="*/ 4011181 h 1275"/>
                <a:gd name="T54" fmla="*/ 1152 w 1572"/>
                <a:gd name="T55" fmla="*/ 3969101 h 1275"/>
                <a:gd name="T56" fmla="*/ 1254 w 1572"/>
                <a:gd name="T57" fmla="*/ 3882155 h 1275"/>
                <a:gd name="T58" fmla="*/ 1409 w 1572"/>
                <a:gd name="T59" fmla="*/ 3676623 h 1275"/>
                <a:gd name="T60" fmla="*/ 1476 w 1572"/>
                <a:gd name="T61" fmla="*/ 3543260 h 1275"/>
                <a:gd name="T62" fmla="*/ 1529 w 1572"/>
                <a:gd name="T63" fmla="*/ 3391156 h 1275"/>
                <a:gd name="T64" fmla="*/ 1562 w 1572"/>
                <a:gd name="T65" fmla="*/ 3230053 h 1275"/>
                <a:gd name="T66" fmla="*/ 1572 w 1572"/>
                <a:gd name="T67" fmla="*/ 3022360 h 1275"/>
                <a:gd name="T68" fmla="*/ 1562 w 1572"/>
                <a:gd name="T69" fmla="*/ 2789958 h 1275"/>
                <a:gd name="T70" fmla="*/ 1530 w 1572"/>
                <a:gd name="T71" fmla="*/ 2439673 h 1275"/>
                <a:gd name="T72" fmla="*/ 1484 w 1572"/>
                <a:gd name="T73" fmla="*/ 1989746 h 1275"/>
                <a:gd name="T74" fmla="*/ 1467 w 1572"/>
                <a:gd name="T75" fmla="*/ 1769659 h 1275"/>
                <a:gd name="T76" fmla="*/ 1464 w 1572"/>
                <a:gd name="T77" fmla="*/ 1568361 h 1275"/>
                <a:gd name="T78" fmla="*/ 1479 w 1572"/>
                <a:gd name="T79" fmla="*/ 1202083 h 1275"/>
                <a:gd name="T80" fmla="*/ 1484 w 1572"/>
                <a:gd name="T81" fmla="*/ 979026 h 1275"/>
                <a:gd name="T82" fmla="*/ 1477 w 1572"/>
                <a:gd name="T83" fmla="*/ 819688 h 1275"/>
                <a:gd name="T84" fmla="*/ 1450 w 1572"/>
                <a:gd name="T85" fmla="*/ 685738 h 1275"/>
                <a:gd name="T86" fmla="*/ 1396 w 1572"/>
                <a:gd name="T87" fmla="*/ 592947 h 1275"/>
                <a:gd name="T88" fmla="*/ 1318 w 1572"/>
                <a:gd name="T89" fmla="*/ 544745 h 1275"/>
                <a:gd name="T90" fmla="*/ 1221 w 1572"/>
                <a:gd name="T91" fmla="*/ 523374 h 1275"/>
                <a:gd name="T92" fmla="*/ 1071 w 1572"/>
                <a:gd name="T93" fmla="*/ 515351 h 1275"/>
                <a:gd name="T94" fmla="*/ 899 w 1572"/>
                <a:gd name="T95" fmla="*/ 502497 h 1275"/>
                <a:gd name="T96" fmla="*/ 805 w 1572"/>
                <a:gd name="T97" fmla="*/ 463273 h 1275"/>
                <a:gd name="T98" fmla="*/ 713 w 1572"/>
                <a:gd name="T99" fmla="*/ 386503 h 1275"/>
                <a:gd name="T100" fmla="*/ 530 w 1572"/>
                <a:gd name="T101" fmla="*/ 184492 h 1275"/>
                <a:gd name="T102" fmla="*/ 411 w 1572"/>
                <a:gd name="T103" fmla="*/ 60115 h 1275"/>
                <a:gd name="T104" fmla="*/ 337 w 1572"/>
                <a:gd name="T105" fmla="*/ 9721 h 1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72"/>
                <a:gd name="T160" fmla="*/ 0 h 1275"/>
                <a:gd name="T161" fmla="*/ 1572 w 1572"/>
                <a:gd name="T162" fmla="*/ 1275 h 1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72" h="1275">
                  <a:moveTo>
                    <a:pt x="285" y="0"/>
                  </a:moveTo>
                  <a:lnTo>
                    <a:pt x="274" y="1"/>
                  </a:lnTo>
                  <a:lnTo>
                    <a:pt x="262" y="3"/>
                  </a:lnTo>
                  <a:lnTo>
                    <a:pt x="252" y="4"/>
                  </a:lnTo>
                  <a:lnTo>
                    <a:pt x="242" y="7"/>
                  </a:lnTo>
                  <a:lnTo>
                    <a:pt x="232" y="10"/>
                  </a:lnTo>
                  <a:lnTo>
                    <a:pt x="222" y="13"/>
                  </a:lnTo>
                  <a:lnTo>
                    <a:pt x="214" y="16"/>
                  </a:lnTo>
                  <a:lnTo>
                    <a:pt x="205" y="20"/>
                  </a:lnTo>
                  <a:lnTo>
                    <a:pt x="198" y="24"/>
                  </a:lnTo>
                  <a:lnTo>
                    <a:pt x="189" y="29"/>
                  </a:lnTo>
                  <a:lnTo>
                    <a:pt x="182" y="34"/>
                  </a:lnTo>
                  <a:lnTo>
                    <a:pt x="175" y="40"/>
                  </a:lnTo>
                  <a:lnTo>
                    <a:pt x="161" y="51"/>
                  </a:lnTo>
                  <a:lnTo>
                    <a:pt x="149" y="64"/>
                  </a:lnTo>
                  <a:lnTo>
                    <a:pt x="138" y="79"/>
                  </a:lnTo>
                  <a:lnTo>
                    <a:pt x="126" y="94"/>
                  </a:lnTo>
                  <a:lnTo>
                    <a:pt x="116" y="111"/>
                  </a:lnTo>
                  <a:lnTo>
                    <a:pt x="106" y="129"/>
                  </a:lnTo>
                  <a:lnTo>
                    <a:pt x="98" y="147"/>
                  </a:lnTo>
                  <a:lnTo>
                    <a:pt x="88" y="167"/>
                  </a:lnTo>
                  <a:lnTo>
                    <a:pt x="79" y="187"/>
                  </a:lnTo>
                  <a:lnTo>
                    <a:pt x="70" y="208"/>
                  </a:lnTo>
                  <a:lnTo>
                    <a:pt x="66" y="220"/>
                  </a:lnTo>
                  <a:lnTo>
                    <a:pt x="62" y="231"/>
                  </a:lnTo>
                  <a:lnTo>
                    <a:pt x="58" y="244"/>
                  </a:lnTo>
                  <a:lnTo>
                    <a:pt x="53" y="257"/>
                  </a:lnTo>
                  <a:lnTo>
                    <a:pt x="49" y="271"/>
                  </a:lnTo>
                  <a:lnTo>
                    <a:pt x="46" y="284"/>
                  </a:lnTo>
                  <a:lnTo>
                    <a:pt x="42" y="300"/>
                  </a:lnTo>
                  <a:lnTo>
                    <a:pt x="39" y="314"/>
                  </a:lnTo>
                  <a:lnTo>
                    <a:pt x="36" y="330"/>
                  </a:lnTo>
                  <a:lnTo>
                    <a:pt x="33" y="346"/>
                  </a:lnTo>
                  <a:lnTo>
                    <a:pt x="26" y="377"/>
                  </a:lnTo>
                  <a:lnTo>
                    <a:pt x="22" y="410"/>
                  </a:lnTo>
                  <a:lnTo>
                    <a:pt x="16" y="443"/>
                  </a:lnTo>
                  <a:lnTo>
                    <a:pt x="13" y="477"/>
                  </a:lnTo>
                  <a:lnTo>
                    <a:pt x="9" y="511"/>
                  </a:lnTo>
                  <a:lnTo>
                    <a:pt x="6" y="544"/>
                  </a:lnTo>
                  <a:lnTo>
                    <a:pt x="3" y="577"/>
                  </a:lnTo>
                  <a:lnTo>
                    <a:pt x="2" y="610"/>
                  </a:lnTo>
                  <a:lnTo>
                    <a:pt x="2" y="624"/>
                  </a:lnTo>
                  <a:lnTo>
                    <a:pt x="0" y="640"/>
                  </a:lnTo>
                  <a:lnTo>
                    <a:pt x="0" y="655"/>
                  </a:lnTo>
                  <a:lnTo>
                    <a:pt x="0" y="670"/>
                  </a:lnTo>
                  <a:lnTo>
                    <a:pt x="0" y="684"/>
                  </a:lnTo>
                  <a:lnTo>
                    <a:pt x="0" y="697"/>
                  </a:lnTo>
                  <a:lnTo>
                    <a:pt x="0" y="722"/>
                  </a:lnTo>
                  <a:lnTo>
                    <a:pt x="2" y="750"/>
                  </a:lnTo>
                  <a:lnTo>
                    <a:pt x="3" y="775"/>
                  </a:lnTo>
                  <a:lnTo>
                    <a:pt x="6" y="799"/>
                  </a:lnTo>
                  <a:lnTo>
                    <a:pt x="9" y="825"/>
                  </a:lnTo>
                  <a:lnTo>
                    <a:pt x="13" y="849"/>
                  </a:lnTo>
                  <a:lnTo>
                    <a:pt x="18" y="874"/>
                  </a:lnTo>
                  <a:lnTo>
                    <a:pt x="22" y="897"/>
                  </a:lnTo>
                  <a:lnTo>
                    <a:pt x="28" y="919"/>
                  </a:lnTo>
                  <a:lnTo>
                    <a:pt x="33" y="941"/>
                  </a:lnTo>
                  <a:lnTo>
                    <a:pt x="40" y="962"/>
                  </a:lnTo>
                  <a:lnTo>
                    <a:pt x="46" y="982"/>
                  </a:lnTo>
                  <a:lnTo>
                    <a:pt x="55" y="1002"/>
                  </a:lnTo>
                  <a:lnTo>
                    <a:pt x="62" y="1021"/>
                  </a:lnTo>
                  <a:lnTo>
                    <a:pt x="70" y="1038"/>
                  </a:lnTo>
                  <a:lnTo>
                    <a:pt x="79" y="1054"/>
                  </a:lnTo>
                  <a:lnTo>
                    <a:pt x="89" y="1069"/>
                  </a:lnTo>
                  <a:lnTo>
                    <a:pt x="99" y="1085"/>
                  </a:lnTo>
                  <a:lnTo>
                    <a:pt x="111" y="1098"/>
                  </a:lnTo>
                  <a:lnTo>
                    <a:pt x="123" y="1112"/>
                  </a:lnTo>
                  <a:lnTo>
                    <a:pt x="135" y="1124"/>
                  </a:lnTo>
                  <a:lnTo>
                    <a:pt x="149" y="1135"/>
                  </a:lnTo>
                  <a:lnTo>
                    <a:pt x="162" y="1146"/>
                  </a:lnTo>
                  <a:lnTo>
                    <a:pt x="176" y="1156"/>
                  </a:lnTo>
                  <a:lnTo>
                    <a:pt x="191" y="1165"/>
                  </a:lnTo>
                  <a:lnTo>
                    <a:pt x="205" y="1174"/>
                  </a:lnTo>
                  <a:lnTo>
                    <a:pt x="219" y="1181"/>
                  </a:lnTo>
                  <a:lnTo>
                    <a:pt x="235" y="1186"/>
                  </a:lnTo>
                  <a:lnTo>
                    <a:pt x="249" y="1192"/>
                  </a:lnTo>
                  <a:lnTo>
                    <a:pt x="264" y="1196"/>
                  </a:lnTo>
                  <a:lnTo>
                    <a:pt x="278" y="1201"/>
                  </a:lnTo>
                  <a:lnTo>
                    <a:pt x="292" y="1203"/>
                  </a:lnTo>
                  <a:lnTo>
                    <a:pt x="298" y="1205"/>
                  </a:lnTo>
                  <a:lnTo>
                    <a:pt x="305" y="1205"/>
                  </a:lnTo>
                  <a:lnTo>
                    <a:pt x="312" y="1205"/>
                  </a:lnTo>
                  <a:lnTo>
                    <a:pt x="319" y="1203"/>
                  </a:lnTo>
                  <a:lnTo>
                    <a:pt x="327" y="1203"/>
                  </a:lnTo>
                  <a:lnTo>
                    <a:pt x="334" y="1202"/>
                  </a:lnTo>
                  <a:lnTo>
                    <a:pt x="340" y="1199"/>
                  </a:lnTo>
                  <a:lnTo>
                    <a:pt x="347" y="1198"/>
                  </a:lnTo>
                  <a:lnTo>
                    <a:pt x="361" y="1192"/>
                  </a:lnTo>
                  <a:lnTo>
                    <a:pt x="375" y="1186"/>
                  </a:lnTo>
                  <a:lnTo>
                    <a:pt x="390" y="1179"/>
                  </a:lnTo>
                  <a:lnTo>
                    <a:pt x="404" y="1172"/>
                  </a:lnTo>
                  <a:lnTo>
                    <a:pt x="420" y="1165"/>
                  </a:lnTo>
                  <a:lnTo>
                    <a:pt x="434" y="1158"/>
                  </a:lnTo>
                  <a:lnTo>
                    <a:pt x="448" y="1151"/>
                  </a:lnTo>
                  <a:lnTo>
                    <a:pt x="463" y="1145"/>
                  </a:lnTo>
                  <a:lnTo>
                    <a:pt x="477" y="1139"/>
                  </a:lnTo>
                  <a:lnTo>
                    <a:pt x="484" y="1138"/>
                  </a:lnTo>
                  <a:lnTo>
                    <a:pt x="491" y="1136"/>
                  </a:lnTo>
                  <a:lnTo>
                    <a:pt x="498" y="1135"/>
                  </a:lnTo>
                  <a:lnTo>
                    <a:pt x="506" y="1134"/>
                  </a:lnTo>
                  <a:lnTo>
                    <a:pt x="513" y="1134"/>
                  </a:lnTo>
                  <a:lnTo>
                    <a:pt x="520" y="1134"/>
                  </a:lnTo>
                  <a:lnTo>
                    <a:pt x="527" y="1135"/>
                  </a:lnTo>
                  <a:lnTo>
                    <a:pt x="533" y="1135"/>
                  </a:lnTo>
                  <a:lnTo>
                    <a:pt x="540" y="1136"/>
                  </a:lnTo>
                  <a:lnTo>
                    <a:pt x="546" y="1139"/>
                  </a:lnTo>
                  <a:lnTo>
                    <a:pt x="559" y="1144"/>
                  </a:lnTo>
                  <a:lnTo>
                    <a:pt x="571" y="1148"/>
                  </a:lnTo>
                  <a:lnTo>
                    <a:pt x="584" y="1155"/>
                  </a:lnTo>
                  <a:lnTo>
                    <a:pt x="596" y="1162"/>
                  </a:lnTo>
                  <a:lnTo>
                    <a:pt x="609" y="1169"/>
                  </a:lnTo>
                  <a:lnTo>
                    <a:pt x="620" y="1178"/>
                  </a:lnTo>
                  <a:lnTo>
                    <a:pt x="633" y="1186"/>
                  </a:lnTo>
                  <a:lnTo>
                    <a:pt x="646" y="1193"/>
                  </a:lnTo>
                  <a:lnTo>
                    <a:pt x="660" y="1202"/>
                  </a:lnTo>
                  <a:lnTo>
                    <a:pt x="674" y="1209"/>
                  </a:lnTo>
                  <a:lnTo>
                    <a:pt x="690" y="1216"/>
                  </a:lnTo>
                  <a:lnTo>
                    <a:pt x="707" y="1223"/>
                  </a:lnTo>
                  <a:lnTo>
                    <a:pt x="725" y="1229"/>
                  </a:lnTo>
                  <a:lnTo>
                    <a:pt x="743" y="1233"/>
                  </a:lnTo>
                  <a:lnTo>
                    <a:pt x="763" y="1238"/>
                  </a:lnTo>
                  <a:lnTo>
                    <a:pt x="785" y="1242"/>
                  </a:lnTo>
                  <a:lnTo>
                    <a:pt x="806" y="1246"/>
                  </a:lnTo>
                  <a:lnTo>
                    <a:pt x="829" y="1252"/>
                  </a:lnTo>
                  <a:lnTo>
                    <a:pt x="853" y="1256"/>
                  </a:lnTo>
                  <a:lnTo>
                    <a:pt x="878" y="1261"/>
                  </a:lnTo>
                  <a:lnTo>
                    <a:pt x="903" y="1265"/>
                  </a:lnTo>
                  <a:lnTo>
                    <a:pt x="929" y="1269"/>
                  </a:lnTo>
                  <a:lnTo>
                    <a:pt x="955" y="1272"/>
                  </a:lnTo>
                  <a:lnTo>
                    <a:pt x="982" y="1273"/>
                  </a:lnTo>
                  <a:lnTo>
                    <a:pt x="1008" y="1275"/>
                  </a:lnTo>
                  <a:lnTo>
                    <a:pt x="1035" y="1275"/>
                  </a:lnTo>
                  <a:lnTo>
                    <a:pt x="1061" y="1275"/>
                  </a:lnTo>
                  <a:lnTo>
                    <a:pt x="1075" y="1273"/>
                  </a:lnTo>
                  <a:lnTo>
                    <a:pt x="1088" y="1272"/>
                  </a:lnTo>
                  <a:lnTo>
                    <a:pt x="1101" y="1271"/>
                  </a:lnTo>
                  <a:lnTo>
                    <a:pt x="1114" y="1268"/>
                  </a:lnTo>
                  <a:lnTo>
                    <a:pt x="1127" y="1266"/>
                  </a:lnTo>
                  <a:lnTo>
                    <a:pt x="1140" y="1263"/>
                  </a:lnTo>
                  <a:lnTo>
                    <a:pt x="1152" y="1259"/>
                  </a:lnTo>
                  <a:lnTo>
                    <a:pt x="1165" y="1256"/>
                  </a:lnTo>
                  <a:lnTo>
                    <a:pt x="1180" y="1252"/>
                  </a:lnTo>
                  <a:lnTo>
                    <a:pt x="1194" y="1249"/>
                  </a:lnTo>
                  <a:lnTo>
                    <a:pt x="1224" y="1239"/>
                  </a:lnTo>
                  <a:lnTo>
                    <a:pt x="1254" y="1231"/>
                  </a:lnTo>
                  <a:lnTo>
                    <a:pt x="1286" y="1219"/>
                  </a:lnTo>
                  <a:lnTo>
                    <a:pt x="1317" y="1208"/>
                  </a:lnTo>
                  <a:lnTo>
                    <a:pt x="1349" y="1195"/>
                  </a:lnTo>
                  <a:lnTo>
                    <a:pt x="1379" y="1181"/>
                  </a:lnTo>
                  <a:lnTo>
                    <a:pt x="1409" y="1165"/>
                  </a:lnTo>
                  <a:lnTo>
                    <a:pt x="1423" y="1158"/>
                  </a:lnTo>
                  <a:lnTo>
                    <a:pt x="1437" y="1149"/>
                  </a:lnTo>
                  <a:lnTo>
                    <a:pt x="1450" y="1142"/>
                  </a:lnTo>
                  <a:lnTo>
                    <a:pt x="1463" y="1134"/>
                  </a:lnTo>
                  <a:lnTo>
                    <a:pt x="1476" y="1124"/>
                  </a:lnTo>
                  <a:lnTo>
                    <a:pt x="1489" y="1115"/>
                  </a:lnTo>
                  <a:lnTo>
                    <a:pt x="1499" y="1106"/>
                  </a:lnTo>
                  <a:lnTo>
                    <a:pt x="1510" y="1096"/>
                  </a:lnTo>
                  <a:lnTo>
                    <a:pt x="1520" y="1086"/>
                  </a:lnTo>
                  <a:lnTo>
                    <a:pt x="1529" y="1076"/>
                  </a:lnTo>
                  <a:lnTo>
                    <a:pt x="1537" y="1066"/>
                  </a:lnTo>
                  <a:lnTo>
                    <a:pt x="1545" y="1056"/>
                  </a:lnTo>
                  <a:lnTo>
                    <a:pt x="1552" y="1045"/>
                  </a:lnTo>
                  <a:lnTo>
                    <a:pt x="1557" y="1035"/>
                  </a:lnTo>
                  <a:lnTo>
                    <a:pt x="1562" y="1024"/>
                  </a:lnTo>
                  <a:lnTo>
                    <a:pt x="1566" y="1011"/>
                  </a:lnTo>
                  <a:lnTo>
                    <a:pt x="1569" y="999"/>
                  </a:lnTo>
                  <a:lnTo>
                    <a:pt x="1570" y="986"/>
                  </a:lnTo>
                  <a:lnTo>
                    <a:pt x="1572" y="972"/>
                  </a:lnTo>
                  <a:lnTo>
                    <a:pt x="1572" y="959"/>
                  </a:lnTo>
                  <a:lnTo>
                    <a:pt x="1570" y="945"/>
                  </a:lnTo>
                  <a:lnTo>
                    <a:pt x="1569" y="931"/>
                  </a:lnTo>
                  <a:lnTo>
                    <a:pt x="1567" y="915"/>
                  </a:lnTo>
                  <a:lnTo>
                    <a:pt x="1565" y="901"/>
                  </a:lnTo>
                  <a:lnTo>
                    <a:pt x="1562" y="885"/>
                  </a:lnTo>
                  <a:lnTo>
                    <a:pt x="1559" y="869"/>
                  </a:lnTo>
                  <a:lnTo>
                    <a:pt x="1555" y="854"/>
                  </a:lnTo>
                  <a:lnTo>
                    <a:pt x="1550" y="838"/>
                  </a:lnTo>
                  <a:lnTo>
                    <a:pt x="1540" y="805"/>
                  </a:lnTo>
                  <a:lnTo>
                    <a:pt x="1530" y="774"/>
                  </a:lnTo>
                  <a:lnTo>
                    <a:pt x="1520" y="741"/>
                  </a:lnTo>
                  <a:lnTo>
                    <a:pt x="1509" y="708"/>
                  </a:lnTo>
                  <a:lnTo>
                    <a:pt x="1499" y="677"/>
                  </a:lnTo>
                  <a:lnTo>
                    <a:pt x="1489" y="647"/>
                  </a:lnTo>
                  <a:lnTo>
                    <a:pt x="1484" y="631"/>
                  </a:lnTo>
                  <a:lnTo>
                    <a:pt x="1480" y="617"/>
                  </a:lnTo>
                  <a:lnTo>
                    <a:pt x="1476" y="602"/>
                  </a:lnTo>
                  <a:lnTo>
                    <a:pt x="1473" y="588"/>
                  </a:lnTo>
                  <a:lnTo>
                    <a:pt x="1470" y="575"/>
                  </a:lnTo>
                  <a:lnTo>
                    <a:pt x="1467" y="561"/>
                  </a:lnTo>
                  <a:lnTo>
                    <a:pt x="1466" y="548"/>
                  </a:lnTo>
                  <a:lnTo>
                    <a:pt x="1464" y="535"/>
                  </a:lnTo>
                  <a:lnTo>
                    <a:pt x="1464" y="523"/>
                  </a:lnTo>
                  <a:lnTo>
                    <a:pt x="1464" y="510"/>
                  </a:lnTo>
                  <a:lnTo>
                    <a:pt x="1464" y="497"/>
                  </a:lnTo>
                  <a:lnTo>
                    <a:pt x="1466" y="484"/>
                  </a:lnTo>
                  <a:lnTo>
                    <a:pt x="1469" y="457"/>
                  </a:lnTo>
                  <a:lnTo>
                    <a:pt x="1472" y="431"/>
                  </a:lnTo>
                  <a:lnTo>
                    <a:pt x="1476" y="405"/>
                  </a:lnTo>
                  <a:lnTo>
                    <a:pt x="1479" y="381"/>
                  </a:lnTo>
                  <a:lnTo>
                    <a:pt x="1482" y="357"/>
                  </a:lnTo>
                  <a:lnTo>
                    <a:pt x="1483" y="346"/>
                  </a:lnTo>
                  <a:lnTo>
                    <a:pt x="1484" y="334"/>
                  </a:lnTo>
                  <a:lnTo>
                    <a:pt x="1484" y="323"/>
                  </a:lnTo>
                  <a:lnTo>
                    <a:pt x="1484" y="311"/>
                  </a:lnTo>
                  <a:lnTo>
                    <a:pt x="1484" y="300"/>
                  </a:lnTo>
                  <a:lnTo>
                    <a:pt x="1483" y="290"/>
                  </a:lnTo>
                  <a:lnTo>
                    <a:pt x="1482" y="280"/>
                  </a:lnTo>
                  <a:lnTo>
                    <a:pt x="1480" y="270"/>
                  </a:lnTo>
                  <a:lnTo>
                    <a:pt x="1477" y="260"/>
                  </a:lnTo>
                  <a:lnTo>
                    <a:pt x="1473" y="251"/>
                  </a:lnTo>
                  <a:lnTo>
                    <a:pt x="1469" y="243"/>
                  </a:lnTo>
                  <a:lnTo>
                    <a:pt x="1463" y="234"/>
                  </a:lnTo>
                  <a:lnTo>
                    <a:pt x="1457" y="226"/>
                  </a:lnTo>
                  <a:lnTo>
                    <a:pt x="1450" y="218"/>
                  </a:lnTo>
                  <a:lnTo>
                    <a:pt x="1442" y="211"/>
                  </a:lnTo>
                  <a:lnTo>
                    <a:pt x="1432" y="204"/>
                  </a:lnTo>
                  <a:lnTo>
                    <a:pt x="1422" y="198"/>
                  </a:lnTo>
                  <a:lnTo>
                    <a:pt x="1409" y="193"/>
                  </a:lnTo>
                  <a:lnTo>
                    <a:pt x="1396" y="188"/>
                  </a:lnTo>
                  <a:lnTo>
                    <a:pt x="1383" y="184"/>
                  </a:lnTo>
                  <a:lnTo>
                    <a:pt x="1367" y="180"/>
                  </a:lnTo>
                  <a:lnTo>
                    <a:pt x="1351" y="177"/>
                  </a:lnTo>
                  <a:lnTo>
                    <a:pt x="1336" y="174"/>
                  </a:lnTo>
                  <a:lnTo>
                    <a:pt x="1318" y="173"/>
                  </a:lnTo>
                  <a:lnTo>
                    <a:pt x="1300" y="170"/>
                  </a:lnTo>
                  <a:lnTo>
                    <a:pt x="1281" y="168"/>
                  </a:lnTo>
                  <a:lnTo>
                    <a:pt x="1261" y="167"/>
                  </a:lnTo>
                  <a:lnTo>
                    <a:pt x="1243" y="167"/>
                  </a:lnTo>
                  <a:lnTo>
                    <a:pt x="1221" y="166"/>
                  </a:lnTo>
                  <a:lnTo>
                    <a:pt x="1201" y="166"/>
                  </a:lnTo>
                  <a:lnTo>
                    <a:pt x="1180" y="166"/>
                  </a:lnTo>
                  <a:lnTo>
                    <a:pt x="1158" y="164"/>
                  </a:lnTo>
                  <a:lnTo>
                    <a:pt x="1115" y="164"/>
                  </a:lnTo>
                  <a:lnTo>
                    <a:pt x="1071" y="164"/>
                  </a:lnTo>
                  <a:lnTo>
                    <a:pt x="1026" y="164"/>
                  </a:lnTo>
                  <a:lnTo>
                    <a:pt x="984" y="164"/>
                  </a:lnTo>
                  <a:lnTo>
                    <a:pt x="941" y="163"/>
                  </a:lnTo>
                  <a:lnTo>
                    <a:pt x="919" y="161"/>
                  </a:lnTo>
                  <a:lnTo>
                    <a:pt x="899" y="160"/>
                  </a:lnTo>
                  <a:lnTo>
                    <a:pt x="879" y="158"/>
                  </a:lnTo>
                  <a:lnTo>
                    <a:pt x="859" y="156"/>
                  </a:lnTo>
                  <a:lnTo>
                    <a:pt x="840" y="154"/>
                  </a:lnTo>
                  <a:lnTo>
                    <a:pt x="822" y="151"/>
                  </a:lnTo>
                  <a:lnTo>
                    <a:pt x="805" y="147"/>
                  </a:lnTo>
                  <a:lnTo>
                    <a:pt x="786" y="143"/>
                  </a:lnTo>
                  <a:lnTo>
                    <a:pt x="767" y="139"/>
                  </a:lnTo>
                  <a:lnTo>
                    <a:pt x="749" y="134"/>
                  </a:lnTo>
                  <a:lnTo>
                    <a:pt x="732" y="129"/>
                  </a:lnTo>
                  <a:lnTo>
                    <a:pt x="713" y="123"/>
                  </a:lnTo>
                  <a:lnTo>
                    <a:pt x="676" y="111"/>
                  </a:lnTo>
                  <a:lnTo>
                    <a:pt x="639" y="99"/>
                  </a:lnTo>
                  <a:lnTo>
                    <a:pt x="601" y="86"/>
                  </a:lnTo>
                  <a:lnTo>
                    <a:pt x="566" y="71"/>
                  </a:lnTo>
                  <a:lnTo>
                    <a:pt x="530" y="59"/>
                  </a:lnTo>
                  <a:lnTo>
                    <a:pt x="494" y="46"/>
                  </a:lnTo>
                  <a:lnTo>
                    <a:pt x="460" y="34"/>
                  </a:lnTo>
                  <a:lnTo>
                    <a:pt x="443" y="29"/>
                  </a:lnTo>
                  <a:lnTo>
                    <a:pt x="427" y="24"/>
                  </a:lnTo>
                  <a:lnTo>
                    <a:pt x="411" y="19"/>
                  </a:lnTo>
                  <a:lnTo>
                    <a:pt x="395" y="14"/>
                  </a:lnTo>
                  <a:lnTo>
                    <a:pt x="380" y="10"/>
                  </a:lnTo>
                  <a:lnTo>
                    <a:pt x="365" y="7"/>
                  </a:lnTo>
                  <a:lnTo>
                    <a:pt x="351" y="4"/>
                  </a:lnTo>
                  <a:lnTo>
                    <a:pt x="337" y="3"/>
                  </a:lnTo>
                  <a:lnTo>
                    <a:pt x="322" y="0"/>
                  </a:lnTo>
                  <a:lnTo>
                    <a:pt x="309" y="0"/>
                  </a:lnTo>
                  <a:lnTo>
                    <a:pt x="297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98" name="Rectangle 115"/>
            <p:cNvSpPr>
              <a:spLocks noChangeArrowheads="1"/>
            </p:cNvSpPr>
            <p:nvPr/>
          </p:nvSpPr>
          <p:spPr bwMode="auto">
            <a:xfrm>
              <a:off x="2497" y="1003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299" name="Rectangle 116"/>
            <p:cNvSpPr>
              <a:spLocks noChangeArrowheads="1"/>
            </p:cNvSpPr>
            <p:nvPr/>
          </p:nvSpPr>
          <p:spPr bwMode="auto">
            <a:xfrm>
              <a:off x="3375" y="699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00" name="Line 117"/>
            <p:cNvSpPr>
              <a:spLocks noChangeShapeType="1"/>
            </p:cNvSpPr>
            <p:nvPr/>
          </p:nvSpPr>
          <p:spPr bwMode="auto">
            <a:xfrm flipV="1">
              <a:off x="3004" y="854"/>
              <a:ext cx="29" cy="23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1" name="Rectangle 118"/>
            <p:cNvSpPr>
              <a:spLocks noChangeArrowheads="1"/>
            </p:cNvSpPr>
            <p:nvPr/>
          </p:nvSpPr>
          <p:spPr bwMode="auto">
            <a:xfrm>
              <a:off x="2881" y="884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6302" name="Line 119"/>
            <p:cNvSpPr>
              <a:spLocks noChangeShapeType="1"/>
            </p:cNvSpPr>
            <p:nvPr/>
          </p:nvSpPr>
          <p:spPr bwMode="auto">
            <a:xfrm>
              <a:off x="3179" y="1272"/>
              <a:ext cx="149" cy="8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303" name="Group 124"/>
            <p:cNvGrpSpPr>
              <a:grpSpLocks/>
            </p:cNvGrpSpPr>
            <p:nvPr/>
          </p:nvGrpSpPr>
          <p:grpSpPr bwMode="auto">
            <a:xfrm>
              <a:off x="2732" y="81"/>
              <a:ext cx="685" cy="329"/>
              <a:chOff x="565" y="2634"/>
              <a:chExt cx="685" cy="329"/>
            </a:xfrm>
          </p:grpSpPr>
          <p:sp>
            <p:nvSpPr>
              <p:cNvPr id="136362" name="Rectangle 125"/>
              <p:cNvSpPr>
                <a:spLocks noChangeArrowheads="1"/>
              </p:cNvSpPr>
              <p:nvPr/>
            </p:nvSpPr>
            <p:spPr bwMode="auto">
              <a:xfrm>
                <a:off x="565" y="2650"/>
                <a:ext cx="406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A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ea typeface="宋体" charset="-122"/>
                  </a:rPr>
                  <a:t>(</a:t>
                </a:r>
                <a:r>
                  <a:rPr lang="en-US" altLang="zh-CN" sz="1500">
                    <a:solidFill>
                      <a:srgbClr val="000000"/>
                    </a:solidFill>
                    <a:ea typeface="宋体" charset="-122"/>
                  </a:rPr>
                  <a:t>OSPF)</a:t>
                </a:r>
                <a:endParaRPr lang="en-US" altLang="en-US" sz="150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36363" name="Rectangle 127"/>
              <p:cNvSpPr>
                <a:spLocks noChangeArrowheads="1"/>
              </p:cNvSpPr>
              <p:nvPr/>
            </p:nvSpPr>
            <p:spPr bwMode="auto">
              <a:xfrm>
                <a:off x="1214" y="2634"/>
                <a:ext cx="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6304" name="Group 128"/>
            <p:cNvGrpSpPr>
              <a:grpSpLocks/>
            </p:cNvGrpSpPr>
            <p:nvPr/>
          </p:nvGrpSpPr>
          <p:grpSpPr bwMode="auto">
            <a:xfrm>
              <a:off x="3316" y="1313"/>
              <a:ext cx="472" cy="219"/>
              <a:chOff x="1811" y="2493"/>
              <a:chExt cx="472" cy="219"/>
            </a:xfrm>
          </p:grpSpPr>
          <p:sp>
            <p:nvSpPr>
              <p:cNvPr id="136349" name="Freeform 12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0" name="Freeform 13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1" name="Line 13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2" name="Line 13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3" name="Rectangle 13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54" name="Freeform 13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5" name="Freeform 13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6" name="Line 13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7" name="Line 13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8" name="Line 13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9" name="Line 13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0" name="Line 14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1" name="Line 14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305" name="Group 142"/>
            <p:cNvGrpSpPr>
              <a:grpSpLocks/>
            </p:cNvGrpSpPr>
            <p:nvPr/>
          </p:nvGrpSpPr>
          <p:grpSpPr bwMode="auto">
            <a:xfrm>
              <a:off x="2751" y="1079"/>
              <a:ext cx="472" cy="219"/>
              <a:chOff x="1811" y="2493"/>
              <a:chExt cx="472" cy="219"/>
            </a:xfrm>
          </p:grpSpPr>
          <p:sp>
            <p:nvSpPr>
              <p:cNvPr id="136336" name="Freeform 14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7" name="Freeform 14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8" name="Line 14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9" name="Line 14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0" name="Rectangle 14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41" name="Freeform 14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2" name="Freeform 14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3" name="Line 15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4" name="Line 15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5" name="Line 15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6" name="Line 15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7" name="Line 15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8" name="Line 15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306" name="Line 156"/>
            <p:cNvSpPr>
              <a:spLocks noChangeShapeType="1"/>
            </p:cNvSpPr>
            <p:nvPr/>
          </p:nvSpPr>
          <p:spPr bwMode="auto">
            <a:xfrm flipV="1">
              <a:off x="3224" y="1124"/>
              <a:ext cx="480" cy="4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07" name="Line 157"/>
            <p:cNvSpPr>
              <a:spLocks noChangeShapeType="1"/>
            </p:cNvSpPr>
            <p:nvPr/>
          </p:nvSpPr>
          <p:spPr bwMode="auto">
            <a:xfrm flipV="1">
              <a:off x="3727" y="1220"/>
              <a:ext cx="73" cy="10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308" name="Group 158"/>
            <p:cNvGrpSpPr>
              <a:grpSpLocks/>
            </p:cNvGrpSpPr>
            <p:nvPr/>
          </p:nvGrpSpPr>
          <p:grpSpPr bwMode="auto">
            <a:xfrm>
              <a:off x="3712" y="1039"/>
              <a:ext cx="472" cy="219"/>
              <a:chOff x="1811" y="2493"/>
              <a:chExt cx="472" cy="219"/>
            </a:xfrm>
          </p:grpSpPr>
          <p:sp>
            <p:nvSpPr>
              <p:cNvPr id="136323" name="Freeform 159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4" name="Freeform 1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5" name="Line 161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6" name="Line 162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7" name="Rectangle 163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28" name="Freeform 164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9" name="Freeform 1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0" name="Line 166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1" name="Line 167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2" name="Line 168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3" name="Line 169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4" name="Line 170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5" name="Line 171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309" name="Group 172"/>
            <p:cNvGrpSpPr>
              <a:grpSpLocks/>
            </p:cNvGrpSpPr>
            <p:nvPr/>
          </p:nvGrpSpPr>
          <p:grpSpPr bwMode="auto">
            <a:xfrm>
              <a:off x="2805" y="768"/>
              <a:ext cx="472" cy="219"/>
              <a:chOff x="1811" y="2493"/>
              <a:chExt cx="472" cy="219"/>
            </a:xfrm>
          </p:grpSpPr>
          <p:sp>
            <p:nvSpPr>
              <p:cNvPr id="136310" name="Freeform 173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1" name="Freeform 1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2" name="Line 175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3" name="Line 176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4" name="Rectangle 177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15" name="Freeform 178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6" name="Freeform 1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7" name="Line 180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8" name="Line 181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9" name="Line 182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0" name="Line 183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1" name="Line 184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2" name="Line 185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6230" name="Group 236"/>
          <p:cNvGrpSpPr>
            <a:grpSpLocks/>
          </p:cNvGrpSpPr>
          <p:nvPr/>
        </p:nvGrpSpPr>
        <p:grpSpPr bwMode="auto">
          <a:xfrm>
            <a:off x="7489825" y="0"/>
            <a:ext cx="1654175" cy="1766888"/>
            <a:chOff x="4255" y="0"/>
            <a:chExt cx="1505" cy="1547"/>
          </a:xfrm>
        </p:grpSpPr>
        <p:sp>
          <p:nvSpPr>
            <p:cNvPr id="136247" name="Freeform 237"/>
            <p:cNvSpPr>
              <a:spLocks/>
            </p:cNvSpPr>
            <p:nvPr/>
          </p:nvSpPr>
          <p:spPr bwMode="auto">
            <a:xfrm>
              <a:off x="4255" y="0"/>
              <a:ext cx="1505" cy="1547"/>
            </a:xfrm>
            <a:custGeom>
              <a:avLst/>
              <a:gdLst>
                <a:gd name="T0" fmla="*/ 6481196 w 1143"/>
                <a:gd name="T1" fmla="*/ 25901444 h 1022"/>
                <a:gd name="T2" fmla="*/ 5437009 w 1143"/>
                <a:gd name="T3" fmla="*/ 8036561 h 1022"/>
                <a:gd name="T4" fmla="*/ 3326068 w 1143"/>
                <a:gd name="T5" fmla="*/ 2970942 h 1022"/>
                <a:gd name="T6" fmla="*/ 2015818 w 1143"/>
                <a:gd name="T7" fmla="*/ 22450913 h 1022"/>
                <a:gd name="T8" fmla="*/ 1131418 w 1143"/>
                <a:gd name="T9" fmla="*/ 54096621 h 1022"/>
                <a:gd name="T10" fmla="*/ 573202 w 1143"/>
                <a:gd name="T11" fmla="*/ 102349584 h 1022"/>
                <a:gd name="T12" fmla="*/ 277821 w 1143"/>
                <a:gd name="T13" fmla="*/ 175298526 h 1022"/>
                <a:gd name="T14" fmla="*/ 193042 w 1143"/>
                <a:gd name="T15" fmla="*/ 268575910 h 1022"/>
                <a:gd name="T16" fmla="*/ 330619 w 1143"/>
                <a:gd name="T17" fmla="*/ 486426239 h 1022"/>
                <a:gd name="T18" fmla="*/ 435329 w 1143"/>
                <a:gd name="T19" fmla="*/ 669853106 h 1022"/>
                <a:gd name="T20" fmla="*/ 210996 w 1143"/>
                <a:gd name="T21" fmla="*/ 920313804 h 1022"/>
                <a:gd name="T22" fmla="*/ 1 w 1143"/>
                <a:gd name="T23" fmla="*/ 1137613427 h 1022"/>
                <a:gd name="T24" fmla="*/ 48184 w 1143"/>
                <a:gd name="T25" fmla="*/ 1282272478 h 1022"/>
                <a:gd name="T26" fmla="*/ 121701 w 1143"/>
                <a:gd name="T27" fmla="*/ 1390928404 h 1022"/>
                <a:gd name="T28" fmla="*/ 414232 w 1143"/>
                <a:gd name="T29" fmla="*/ 1471894691 h 1022"/>
                <a:gd name="T30" fmla="*/ 774962 w 1143"/>
                <a:gd name="T31" fmla="*/ 1505203004 h 1022"/>
                <a:gd name="T32" fmla="*/ 1279072 w 1143"/>
                <a:gd name="T33" fmla="*/ 1528915800 h 1022"/>
                <a:gd name="T34" fmla="*/ 2035310 w 1143"/>
                <a:gd name="T35" fmla="*/ 1537244863 h 1022"/>
                <a:gd name="T36" fmla="*/ 3200884 w 1143"/>
                <a:gd name="T37" fmla="*/ 1528915800 h 1022"/>
                <a:gd name="T38" fmla="*/ 5353190 w 1143"/>
                <a:gd name="T39" fmla="*/ 1508782621 h 1022"/>
                <a:gd name="T40" fmla="*/ 6285018 w 1143"/>
                <a:gd name="T41" fmla="*/ 1515507580 h 1022"/>
                <a:gd name="T42" fmla="*/ 7012061 w 1143"/>
                <a:gd name="T43" fmla="*/ 1537244863 h 1022"/>
                <a:gd name="T44" fmla="*/ 7399516 w 1143"/>
                <a:gd name="T45" fmla="*/ 1588729402 h 1022"/>
                <a:gd name="T46" fmla="*/ 7544822 w 1143"/>
                <a:gd name="T47" fmla="*/ 1659690360 h 1022"/>
                <a:gd name="T48" fmla="*/ 7579404 w 1143"/>
                <a:gd name="T49" fmla="*/ 1834696256 h 1022"/>
                <a:gd name="T50" fmla="*/ 7729963 w 1143"/>
                <a:gd name="T51" fmla="*/ 1911858506 h 1022"/>
                <a:gd name="T52" fmla="*/ 8134422 w 1143"/>
                <a:gd name="T53" fmla="*/ 1971447805 h 1022"/>
                <a:gd name="T54" fmla="*/ 8942793 w 1143"/>
                <a:gd name="T55" fmla="*/ 2003115766 h 1022"/>
                <a:gd name="T56" fmla="*/ 10142923 w 1143"/>
                <a:gd name="T57" fmla="*/ 2029971885 h 1022"/>
                <a:gd name="T58" fmla="*/ 11914255 w 1143"/>
                <a:gd name="T59" fmla="*/ 2045952687 h 1022"/>
                <a:gd name="T60" fmla="*/ 13745593 w 1143"/>
                <a:gd name="T61" fmla="*/ 2038846449 h 1022"/>
                <a:gd name="T62" fmla="*/ 15145119 w 1143"/>
                <a:gd name="T63" fmla="*/ 2011246850 h 1022"/>
                <a:gd name="T64" fmla="*/ 16223121 w 1143"/>
                <a:gd name="T65" fmla="*/ 1959313928 h 1022"/>
                <a:gd name="T66" fmla="*/ 16891730 w 1143"/>
                <a:gd name="T67" fmla="*/ 1877372914 h 1022"/>
                <a:gd name="T68" fmla="*/ 17255506 w 1143"/>
                <a:gd name="T69" fmla="*/ 1744953953 h 1022"/>
                <a:gd name="T70" fmla="*/ 17393352 w 1143"/>
                <a:gd name="T71" fmla="*/ 1588729402 h 1022"/>
                <a:gd name="T72" fmla="*/ 17336918 w 1143"/>
                <a:gd name="T73" fmla="*/ 1343468892 h 1022"/>
                <a:gd name="T74" fmla="*/ 17223437 w 1143"/>
                <a:gd name="T75" fmla="*/ 1144994585 h 1022"/>
                <a:gd name="T76" fmla="*/ 17142624 w 1143"/>
                <a:gd name="T77" fmla="*/ 1010052972 h 1022"/>
                <a:gd name="T78" fmla="*/ 17112680 w 1143"/>
                <a:gd name="T79" fmla="*/ 877171957 h 1022"/>
                <a:gd name="T80" fmla="*/ 17038093 w 1143"/>
                <a:gd name="T81" fmla="*/ 735855941 h 1022"/>
                <a:gd name="T82" fmla="*/ 16763236 w 1143"/>
                <a:gd name="T83" fmla="*/ 650744713 h 1022"/>
                <a:gd name="T84" fmla="*/ 16426355 w 1143"/>
                <a:gd name="T85" fmla="*/ 607990115 h 1022"/>
                <a:gd name="T86" fmla="*/ 15898518 w 1143"/>
                <a:gd name="T87" fmla="*/ 572020936 h 1022"/>
                <a:gd name="T88" fmla="*/ 15087630 w 1143"/>
                <a:gd name="T89" fmla="*/ 549078626 h 1022"/>
                <a:gd name="T90" fmla="*/ 14077164 w 1143"/>
                <a:gd name="T91" fmla="*/ 540365414 h 1022"/>
                <a:gd name="T92" fmla="*/ 11882635 w 1143"/>
                <a:gd name="T93" fmla="*/ 532578768 h 1022"/>
                <a:gd name="T94" fmla="*/ 10691232 w 1143"/>
                <a:gd name="T95" fmla="*/ 514430769 h 1022"/>
                <a:gd name="T96" fmla="*/ 9891570 w 1143"/>
                <a:gd name="T97" fmla="*/ 479509399 h 1022"/>
                <a:gd name="T98" fmla="*/ 9364664 w 1143"/>
                <a:gd name="T99" fmla="*/ 420114415 h 1022"/>
                <a:gd name="T100" fmla="*/ 8776608 w 1143"/>
                <a:gd name="T101" fmla="*/ 295476953 h 1022"/>
                <a:gd name="T102" fmla="*/ 8070628 w 1143"/>
                <a:gd name="T103" fmla="*/ 133758435 h 1022"/>
                <a:gd name="T104" fmla="*/ 7544822 w 1143"/>
                <a:gd name="T105" fmla="*/ 74464112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3"/>
                <a:gd name="T160" fmla="*/ 0 h 1022"/>
                <a:gd name="T161" fmla="*/ 1143 w 114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3" h="1022">
                  <a:moveTo>
                    <a:pt x="471" y="24"/>
                  </a:moveTo>
                  <a:lnTo>
                    <a:pt x="461" y="21"/>
                  </a:lnTo>
                  <a:lnTo>
                    <a:pt x="451" y="19"/>
                  </a:lnTo>
                  <a:lnTo>
                    <a:pt x="439" y="16"/>
                  </a:lnTo>
                  <a:lnTo>
                    <a:pt x="426" y="13"/>
                  </a:lnTo>
                  <a:lnTo>
                    <a:pt x="415" y="11"/>
                  </a:lnTo>
                  <a:lnTo>
                    <a:pt x="401" y="9"/>
                  </a:lnTo>
                  <a:lnTo>
                    <a:pt x="388" y="7"/>
                  </a:lnTo>
                  <a:lnTo>
                    <a:pt x="373" y="6"/>
                  </a:lnTo>
                  <a:lnTo>
                    <a:pt x="358" y="4"/>
                  </a:lnTo>
                  <a:lnTo>
                    <a:pt x="343" y="3"/>
                  </a:lnTo>
                  <a:lnTo>
                    <a:pt x="313" y="0"/>
                  </a:lnTo>
                  <a:lnTo>
                    <a:pt x="282" y="0"/>
                  </a:lnTo>
                  <a:lnTo>
                    <a:pt x="250" y="0"/>
                  </a:lnTo>
                  <a:lnTo>
                    <a:pt x="219" y="1"/>
                  </a:lnTo>
                  <a:lnTo>
                    <a:pt x="189" y="3"/>
                  </a:lnTo>
                  <a:lnTo>
                    <a:pt x="174" y="4"/>
                  </a:lnTo>
                  <a:lnTo>
                    <a:pt x="160" y="6"/>
                  </a:lnTo>
                  <a:lnTo>
                    <a:pt x="146" y="9"/>
                  </a:lnTo>
                  <a:lnTo>
                    <a:pt x="133" y="11"/>
                  </a:lnTo>
                  <a:lnTo>
                    <a:pt x="120" y="13"/>
                  </a:lnTo>
                  <a:lnTo>
                    <a:pt x="107" y="16"/>
                  </a:lnTo>
                  <a:lnTo>
                    <a:pt x="96" y="20"/>
                  </a:lnTo>
                  <a:lnTo>
                    <a:pt x="84" y="23"/>
                  </a:lnTo>
                  <a:lnTo>
                    <a:pt x="74" y="27"/>
                  </a:lnTo>
                  <a:lnTo>
                    <a:pt x="66" y="31"/>
                  </a:lnTo>
                  <a:lnTo>
                    <a:pt x="57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7" y="51"/>
                  </a:lnTo>
                  <a:lnTo>
                    <a:pt x="33" y="59"/>
                  </a:lnTo>
                  <a:lnTo>
                    <a:pt x="28" y="66"/>
                  </a:lnTo>
                  <a:lnTo>
                    <a:pt x="24" y="73"/>
                  </a:lnTo>
                  <a:lnTo>
                    <a:pt x="21" y="80"/>
                  </a:lnTo>
                  <a:lnTo>
                    <a:pt x="18" y="88"/>
                  </a:lnTo>
                  <a:lnTo>
                    <a:pt x="17" y="97"/>
                  </a:lnTo>
                  <a:lnTo>
                    <a:pt x="14" y="106"/>
                  </a:lnTo>
                  <a:lnTo>
                    <a:pt x="14" y="116"/>
                  </a:lnTo>
                  <a:lnTo>
                    <a:pt x="13" y="124"/>
                  </a:lnTo>
                  <a:lnTo>
                    <a:pt x="13" y="134"/>
                  </a:lnTo>
                  <a:lnTo>
                    <a:pt x="13" y="156"/>
                  </a:lnTo>
                  <a:lnTo>
                    <a:pt x="14" y="176"/>
                  </a:lnTo>
                  <a:lnTo>
                    <a:pt x="17" y="198"/>
                  </a:lnTo>
                  <a:lnTo>
                    <a:pt x="18" y="220"/>
                  </a:lnTo>
                  <a:lnTo>
                    <a:pt x="21" y="243"/>
                  </a:lnTo>
                  <a:lnTo>
                    <a:pt x="24" y="264"/>
                  </a:lnTo>
                  <a:lnTo>
                    <a:pt x="27" y="286"/>
                  </a:lnTo>
                  <a:lnTo>
                    <a:pt x="28" y="307"/>
                  </a:lnTo>
                  <a:lnTo>
                    <a:pt x="28" y="327"/>
                  </a:lnTo>
                  <a:lnTo>
                    <a:pt x="28" y="335"/>
                  </a:lnTo>
                  <a:lnTo>
                    <a:pt x="28" y="345"/>
                  </a:lnTo>
                  <a:lnTo>
                    <a:pt x="27" y="364"/>
                  </a:lnTo>
                  <a:lnTo>
                    <a:pt x="24" y="383"/>
                  </a:lnTo>
                  <a:lnTo>
                    <a:pt x="20" y="421"/>
                  </a:lnTo>
                  <a:lnTo>
                    <a:pt x="14" y="460"/>
                  </a:lnTo>
                  <a:lnTo>
                    <a:pt x="8" y="498"/>
                  </a:lnTo>
                  <a:lnTo>
                    <a:pt x="6" y="517"/>
                  </a:lnTo>
                  <a:lnTo>
                    <a:pt x="4" y="534"/>
                  </a:lnTo>
                  <a:lnTo>
                    <a:pt x="3" y="552"/>
                  </a:lnTo>
                  <a:lnTo>
                    <a:pt x="1" y="568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5"/>
                  </a:lnTo>
                  <a:lnTo>
                    <a:pt x="1" y="628"/>
                  </a:lnTo>
                  <a:lnTo>
                    <a:pt x="3" y="641"/>
                  </a:lnTo>
                  <a:lnTo>
                    <a:pt x="4" y="654"/>
                  </a:lnTo>
                  <a:lnTo>
                    <a:pt x="4" y="665"/>
                  </a:lnTo>
                  <a:lnTo>
                    <a:pt x="6" y="675"/>
                  </a:lnTo>
                  <a:lnTo>
                    <a:pt x="7" y="685"/>
                  </a:lnTo>
                  <a:lnTo>
                    <a:pt x="8" y="695"/>
                  </a:lnTo>
                  <a:lnTo>
                    <a:pt x="10" y="704"/>
                  </a:lnTo>
                  <a:lnTo>
                    <a:pt x="13" y="712"/>
                  </a:lnTo>
                  <a:lnTo>
                    <a:pt x="17" y="721"/>
                  </a:lnTo>
                  <a:lnTo>
                    <a:pt x="21" y="728"/>
                  </a:lnTo>
                  <a:lnTo>
                    <a:pt x="27" y="735"/>
                  </a:lnTo>
                  <a:lnTo>
                    <a:pt x="34" y="741"/>
                  </a:lnTo>
                  <a:lnTo>
                    <a:pt x="37" y="744"/>
                  </a:lnTo>
                  <a:lnTo>
                    <a:pt x="43" y="748"/>
                  </a:lnTo>
                  <a:lnTo>
                    <a:pt x="47" y="749"/>
                  </a:lnTo>
                  <a:lnTo>
                    <a:pt x="51" y="752"/>
                  </a:lnTo>
                  <a:lnTo>
                    <a:pt x="57" y="755"/>
                  </a:lnTo>
                  <a:lnTo>
                    <a:pt x="63" y="758"/>
                  </a:lnTo>
                  <a:lnTo>
                    <a:pt x="70" y="759"/>
                  </a:lnTo>
                  <a:lnTo>
                    <a:pt x="77" y="762"/>
                  </a:lnTo>
                  <a:lnTo>
                    <a:pt x="84" y="764"/>
                  </a:lnTo>
                  <a:lnTo>
                    <a:pt x="93" y="765"/>
                  </a:lnTo>
                  <a:lnTo>
                    <a:pt x="101" y="767"/>
                  </a:lnTo>
                  <a:lnTo>
                    <a:pt x="111" y="768"/>
                  </a:lnTo>
                  <a:lnTo>
                    <a:pt x="123" y="768"/>
                  </a:lnTo>
                  <a:lnTo>
                    <a:pt x="134" y="768"/>
                  </a:lnTo>
                  <a:lnTo>
                    <a:pt x="146" y="768"/>
                  </a:lnTo>
                  <a:lnTo>
                    <a:pt x="157" y="768"/>
                  </a:lnTo>
                  <a:lnTo>
                    <a:pt x="170" y="767"/>
                  </a:lnTo>
                  <a:lnTo>
                    <a:pt x="183" y="767"/>
                  </a:lnTo>
                  <a:lnTo>
                    <a:pt x="210" y="764"/>
                  </a:lnTo>
                  <a:lnTo>
                    <a:pt x="239" y="762"/>
                  </a:lnTo>
                  <a:lnTo>
                    <a:pt x="267" y="759"/>
                  </a:lnTo>
                  <a:lnTo>
                    <a:pt x="296" y="757"/>
                  </a:lnTo>
                  <a:lnTo>
                    <a:pt x="325" y="755"/>
                  </a:lnTo>
                  <a:lnTo>
                    <a:pt x="352" y="754"/>
                  </a:lnTo>
                  <a:lnTo>
                    <a:pt x="365" y="754"/>
                  </a:lnTo>
                  <a:lnTo>
                    <a:pt x="378" y="754"/>
                  </a:lnTo>
                  <a:lnTo>
                    <a:pt x="391" y="754"/>
                  </a:lnTo>
                  <a:lnTo>
                    <a:pt x="402" y="755"/>
                  </a:lnTo>
                  <a:lnTo>
                    <a:pt x="413" y="757"/>
                  </a:lnTo>
                  <a:lnTo>
                    <a:pt x="425" y="758"/>
                  </a:lnTo>
                  <a:lnTo>
                    <a:pt x="435" y="759"/>
                  </a:lnTo>
                  <a:lnTo>
                    <a:pt x="444" y="761"/>
                  </a:lnTo>
                  <a:lnTo>
                    <a:pt x="452" y="764"/>
                  </a:lnTo>
                  <a:lnTo>
                    <a:pt x="461" y="768"/>
                  </a:lnTo>
                  <a:lnTo>
                    <a:pt x="468" y="772"/>
                  </a:lnTo>
                  <a:lnTo>
                    <a:pt x="474" y="777"/>
                  </a:lnTo>
                  <a:lnTo>
                    <a:pt x="479" y="781"/>
                  </a:lnTo>
                  <a:lnTo>
                    <a:pt x="484" y="787"/>
                  </a:lnTo>
                  <a:lnTo>
                    <a:pt x="486" y="794"/>
                  </a:lnTo>
                  <a:lnTo>
                    <a:pt x="489" y="799"/>
                  </a:lnTo>
                  <a:lnTo>
                    <a:pt x="492" y="807"/>
                  </a:lnTo>
                  <a:lnTo>
                    <a:pt x="494" y="814"/>
                  </a:lnTo>
                  <a:lnTo>
                    <a:pt x="495" y="822"/>
                  </a:lnTo>
                  <a:lnTo>
                    <a:pt x="496" y="829"/>
                  </a:lnTo>
                  <a:lnTo>
                    <a:pt x="496" y="847"/>
                  </a:lnTo>
                  <a:lnTo>
                    <a:pt x="496" y="864"/>
                  </a:lnTo>
                  <a:lnTo>
                    <a:pt x="496" y="882"/>
                  </a:lnTo>
                  <a:lnTo>
                    <a:pt x="498" y="899"/>
                  </a:lnTo>
                  <a:lnTo>
                    <a:pt x="498" y="916"/>
                  </a:lnTo>
                  <a:lnTo>
                    <a:pt x="499" y="925"/>
                  </a:lnTo>
                  <a:lnTo>
                    <a:pt x="501" y="934"/>
                  </a:lnTo>
                  <a:lnTo>
                    <a:pt x="502" y="941"/>
                  </a:lnTo>
                  <a:lnTo>
                    <a:pt x="505" y="948"/>
                  </a:lnTo>
                  <a:lnTo>
                    <a:pt x="508" y="955"/>
                  </a:lnTo>
                  <a:lnTo>
                    <a:pt x="512" y="962"/>
                  </a:lnTo>
                  <a:lnTo>
                    <a:pt x="516" y="969"/>
                  </a:lnTo>
                  <a:lnTo>
                    <a:pt x="522" y="975"/>
                  </a:lnTo>
                  <a:lnTo>
                    <a:pt x="528" y="979"/>
                  </a:lnTo>
                  <a:lnTo>
                    <a:pt x="535" y="985"/>
                  </a:lnTo>
                  <a:lnTo>
                    <a:pt x="544" y="989"/>
                  </a:lnTo>
                  <a:lnTo>
                    <a:pt x="552" y="992"/>
                  </a:lnTo>
                  <a:lnTo>
                    <a:pt x="562" y="995"/>
                  </a:lnTo>
                  <a:lnTo>
                    <a:pt x="575" y="998"/>
                  </a:lnTo>
                  <a:lnTo>
                    <a:pt x="588" y="1001"/>
                  </a:lnTo>
                  <a:lnTo>
                    <a:pt x="601" y="1004"/>
                  </a:lnTo>
                  <a:lnTo>
                    <a:pt x="617" y="1006"/>
                  </a:lnTo>
                  <a:lnTo>
                    <a:pt x="632" y="1009"/>
                  </a:lnTo>
                  <a:lnTo>
                    <a:pt x="650" y="1011"/>
                  </a:lnTo>
                  <a:lnTo>
                    <a:pt x="667" y="1014"/>
                  </a:lnTo>
                  <a:lnTo>
                    <a:pt x="685" y="1015"/>
                  </a:lnTo>
                  <a:lnTo>
                    <a:pt x="704" y="1018"/>
                  </a:lnTo>
                  <a:lnTo>
                    <a:pt x="723" y="1019"/>
                  </a:lnTo>
                  <a:lnTo>
                    <a:pt x="743" y="1021"/>
                  </a:lnTo>
                  <a:lnTo>
                    <a:pt x="783" y="1022"/>
                  </a:lnTo>
                  <a:lnTo>
                    <a:pt x="823" y="1022"/>
                  </a:lnTo>
                  <a:lnTo>
                    <a:pt x="844" y="1022"/>
                  </a:lnTo>
                  <a:lnTo>
                    <a:pt x="864" y="1021"/>
                  </a:lnTo>
                  <a:lnTo>
                    <a:pt x="884" y="1021"/>
                  </a:lnTo>
                  <a:lnTo>
                    <a:pt x="904" y="1019"/>
                  </a:lnTo>
                  <a:lnTo>
                    <a:pt x="923" y="1018"/>
                  </a:lnTo>
                  <a:lnTo>
                    <a:pt x="942" y="1015"/>
                  </a:lnTo>
                  <a:lnTo>
                    <a:pt x="960" y="1012"/>
                  </a:lnTo>
                  <a:lnTo>
                    <a:pt x="979" y="1009"/>
                  </a:lnTo>
                  <a:lnTo>
                    <a:pt x="996" y="1005"/>
                  </a:lnTo>
                  <a:lnTo>
                    <a:pt x="1012" y="1002"/>
                  </a:lnTo>
                  <a:lnTo>
                    <a:pt x="1027" y="996"/>
                  </a:lnTo>
                  <a:lnTo>
                    <a:pt x="1042" y="992"/>
                  </a:lnTo>
                  <a:lnTo>
                    <a:pt x="1055" y="986"/>
                  </a:lnTo>
                  <a:lnTo>
                    <a:pt x="1066" y="979"/>
                  </a:lnTo>
                  <a:lnTo>
                    <a:pt x="1078" y="972"/>
                  </a:lnTo>
                  <a:lnTo>
                    <a:pt x="1088" y="965"/>
                  </a:lnTo>
                  <a:lnTo>
                    <a:pt x="1096" y="956"/>
                  </a:lnTo>
                  <a:lnTo>
                    <a:pt x="1103" y="948"/>
                  </a:lnTo>
                  <a:lnTo>
                    <a:pt x="1110" y="938"/>
                  </a:lnTo>
                  <a:lnTo>
                    <a:pt x="1116" y="926"/>
                  </a:lnTo>
                  <a:lnTo>
                    <a:pt x="1122" y="914"/>
                  </a:lnTo>
                  <a:lnTo>
                    <a:pt x="1126" y="901"/>
                  </a:lnTo>
                  <a:lnTo>
                    <a:pt x="1130" y="887"/>
                  </a:lnTo>
                  <a:lnTo>
                    <a:pt x="1135" y="872"/>
                  </a:lnTo>
                  <a:lnTo>
                    <a:pt x="1138" y="858"/>
                  </a:lnTo>
                  <a:lnTo>
                    <a:pt x="1139" y="842"/>
                  </a:lnTo>
                  <a:lnTo>
                    <a:pt x="1140" y="827"/>
                  </a:lnTo>
                  <a:lnTo>
                    <a:pt x="1142" y="809"/>
                  </a:lnTo>
                  <a:lnTo>
                    <a:pt x="1143" y="794"/>
                  </a:lnTo>
                  <a:lnTo>
                    <a:pt x="1143" y="777"/>
                  </a:lnTo>
                  <a:lnTo>
                    <a:pt x="1143" y="758"/>
                  </a:lnTo>
                  <a:lnTo>
                    <a:pt x="1143" y="741"/>
                  </a:lnTo>
                  <a:lnTo>
                    <a:pt x="1142" y="707"/>
                  </a:lnTo>
                  <a:lnTo>
                    <a:pt x="1140" y="671"/>
                  </a:lnTo>
                  <a:lnTo>
                    <a:pt x="1138" y="637"/>
                  </a:lnTo>
                  <a:lnTo>
                    <a:pt x="1136" y="621"/>
                  </a:lnTo>
                  <a:lnTo>
                    <a:pt x="1135" y="604"/>
                  </a:lnTo>
                  <a:lnTo>
                    <a:pt x="1133" y="588"/>
                  </a:lnTo>
                  <a:lnTo>
                    <a:pt x="1132" y="572"/>
                  </a:lnTo>
                  <a:lnTo>
                    <a:pt x="1130" y="558"/>
                  </a:lnTo>
                  <a:lnTo>
                    <a:pt x="1129" y="544"/>
                  </a:lnTo>
                  <a:lnTo>
                    <a:pt x="1128" y="531"/>
                  </a:lnTo>
                  <a:lnTo>
                    <a:pt x="1126" y="518"/>
                  </a:lnTo>
                  <a:lnTo>
                    <a:pt x="1126" y="505"/>
                  </a:lnTo>
                  <a:lnTo>
                    <a:pt x="1125" y="495"/>
                  </a:lnTo>
                  <a:lnTo>
                    <a:pt x="1125" y="485"/>
                  </a:lnTo>
                  <a:lnTo>
                    <a:pt x="1125" y="475"/>
                  </a:lnTo>
                  <a:lnTo>
                    <a:pt x="1125" y="455"/>
                  </a:lnTo>
                  <a:lnTo>
                    <a:pt x="1125" y="438"/>
                  </a:lnTo>
                  <a:lnTo>
                    <a:pt x="1123" y="421"/>
                  </a:lnTo>
                  <a:lnTo>
                    <a:pt x="1123" y="407"/>
                  </a:lnTo>
                  <a:lnTo>
                    <a:pt x="1123" y="393"/>
                  </a:lnTo>
                  <a:lnTo>
                    <a:pt x="1122" y="380"/>
                  </a:lnTo>
                  <a:lnTo>
                    <a:pt x="1120" y="367"/>
                  </a:lnTo>
                  <a:lnTo>
                    <a:pt x="1118" y="355"/>
                  </a:lnTo>
                  <a:lnTo>
                    <a:pt x="1113" y="345"/>
                  </a:lnTo>
                  <a:lnTo>
                    <a:pt x="1109" y="335"/>
                  </a:lnTo>
                  <a:lnTo>
                    <a:pt x="1106" y="330"/>
                  </a:lnTo>
                  <a:lnTo>
                    <a:pt x="1102" y="325"/>
                  </a:lnTo>
                  <a:lnTo>
                    <a:pt x="1099" y="321"/>
                  </a:lnTo>
                  <a:lnTo>
                    <a:pt x="1095" y="317"/>
                  </a:lnTo>
                  <a:lnTo>
                    <a:pt x="1090" y="313"/>
                  </a:lnTo>
                  <a:lnTo>
                    <a:pt x="1085" y="308"/>
                  </a:lnTo>
                  <a:lnTo>
                    <a:pt x="1080" y="304"/>
                  </a:lnTo>
                  <a:lnTo>
                    <a:pt x="1073" y="300"/>
                  </a:lnTo>
                  <a:lnTo>
                    <a:pt x="1067" y="295"/>
                  </a:lnTo>
                  <a:lnTo>
                    <a:pt x="1060" y="291"/>
                  </a:lnTo>
                  <a:lnTo>
                    <a:pt x="1053" y="288"/>
                  </a:lnTo>
                  <a:lnTo>
                    <a:pt x="1045" y="286"/>
                  </a:lnTo>
                  <a:lnTo>
                    <a:pt x="1035" y="283"/>
                  </a:lnTo>
                  <a:lnTo>
                    <a:pt x="1025" y="280"/>
                  </a:lnTo>
                  <a:lnTo>
                    <a:pt x="1015" y="277"/>
                  </a:lnTo>
                  <a:lnTo>
                    <a:pt x="1003" y="276"/>
                  </a:lnTo>
                  <a:lnTo>
                    <a:pt x="992" y="274"/>
                  </a:lnTo>
                  <a:lnTo>
                    <a:pt x="979" y="273"/>
                  </a:lnTo>
                  <a:lnTo>
                    <a:pt x="966" y="271"/>
                  </a:lnTo>
                  <a:lnTo>
                    <a:pt x="953" y="271"/>
                  </a:lnTo>
                  <a:lnTo>
                    <a:pt x="939" y="270"/>
                  </a:lnTo>
                  <a:lnTo>
                    <a:pt x="926" y="270"/>
                  </a:lnTo>
                  <a:lnTo>
                    <a:pt x="897" y="270"/>
                  </a:lnTo>
                  <a:lnTo>
                    <a:pt x="867" y="268"/>
                  </a:lnTo>
                  <a:lnTo>
                    <a:pt x="839" y="268"/>
                  </a:lnTo>
                  <a:lnTo>
                    <a:pt x="810" y="267"/>
                  </a:lnTo>
                  <a:lnTo>
                    <a:pt x="781" y="266"/>
                  </a:lnTo>
                  <a:lnTo>
                    <a:pt x="753" y="264"/>
                  </a:lnTo>
                  <a:lnTo>
                    <a:pt x="740" y="263"/>
                  </a:lnTo>
                  <a:lnTo>
                    <a:pt x="727" y="261"/>
                  </a:lnTo>
                  <a:lnTo>
                    <a:pt x="714" y="260"/>
                  </a:lnTo>
                  <a:lnTo>
                    <a:pt x="703" y="257"/>
                  </a:lnTo>
                  <a:lnTo>
                    <a:pt x="691" y="254"/>
                  </a:lnTo>
                  <a:lnTo>
                    <a:pt x="680" y="251"/>
                  </a:lnTo>
                  <a:lnTo>
                    <a:pt x="670" y="248"/>
                  </a:lnTo>
                  <a:lnTo>
                    <a:pt x="661" y="244"/>
                  </a:lnTo>
                  <a:lnTo>
                    <a:pt x="651" y="240"/>
                  </a:lnTo>
                  <a:lnTo>
                    <a:pt x="644" y="234"/>
                  </a:lnTo>
                  <a:lnTo>
                    <a:pt x="635" y="228"/>
                  </a:lnTo>
                  <a:lnTo>
                    <a:pt x="628" y="223"/>
                  </a:lnTo>
                  <a:lnTo>
                    <a:pt x="622" y="217"/>
                  </a:lnTo>
                  <a:lnTo>
                    <a:pt x="615" y="210"/>
                  </a:lnTo>
                  <a:lnTo>
                    <a:pt x="610" y="203"/>
                  </a:lnTo>
                  <a:lnTo>
                    <a:pt x="604" y="196"/>
                  </a:lnTo>
                  <a:lnTo>
                    <a:pt x="594" y="180"/>
                  </a:lnTo>
                  <a:lnTo>
                    <a:pt x="585" y="164"/>
                  </a:lnTo>
                  <a:lnTo>
                    <a:pt x="577" y="147"/>
                  </a:lnTo>
                  <a:lnTo>
                    <a:pt x="568" y="130"/>
                  </a:lnTo>
                  <a:lnTo>
                    <a:pt x="559" y="113"/>
                  </a:lnTo>
                  <a:lnTo>
                    <a:pt x="551" y="97"/>
                  </a:lnTo>
                  <a:lnTo>
                    <a:pt x="541" y="81"/>
                  </a:lnTo>
                  <a:lnTo>
                    <a:pt x="531" y="67"/>
                  </a:lnTo>
                  <a:lnTo>
                    <a:pt x="524" y="60"/>
                  </a:lnTo>
                  <a:lnTo>
                    <a:pt x="518" y="54"/>
                  </a:lnTo>
                  <a:lnTo>
                    <a:pt x="512" y="47"/>
                  </a:lnTo>
                  <a:lnTo>
                    <a:pt x="505" y="41"/>
                  </a:lnTo>
                  <a:lnTo>
                    <a:pt x="496" y="37"/>
                  </a:lnTo>
                  <a:lnTo>
                    <a:pt x="489" y="33"/>
                  </a:lnTo>
                  <a:lnTo>
                    <a:pt x="481" y="29"/>
                  </a:lnTo>
                  <a:lnTo>
                    <a:pt x="471" y="2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48" name="Group 238"/>
            <p:cNvGrpSpPr>
              <a:grpSpLocks/>
            </p:cNvGrpSpPr>
            <p:nvPr/>
          </p:nvGrpSpPr>
          <p:grpSpPr bwMode="auto">
            <a:xfrm>
              <a:off x="4347" y="23"/>
              <a:ext cx="609" cy="541"/>
              <a:chOff x="657" y="2629"/>
              <a:chExt cx="609" cy="541"/>
            </a:xfrm>
          </p:grpSpPr>
          <p:sp>
            <p:nvSpPr>
              <p:cNvPr id="136294" name="Rectangle 239"/>
              <p:cNvSpPr>
                <a:spLocks noChangeArrowheads="1"/>
              </p:cNvSpPr>
              <p:nvPr/>
            </p:nvSpPr>
            <p:spPr bwMode="auto">
              <a:xfrm>
                <a:off x="657" y="2629"/>
                <a:ext cx="509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solidFill>
                      <a:srgbClr val="000000"/>
                    </a:solidFill>
                  </a:rPr>
                  <a:t>AS</a:t>
                </a:r>
                <a:r>
                  <a:rPr lang="en-US" altLang="zh-CN" sz="1800">
                    <a:solidFill>
                      <a:srgbClr val="000000"/>
                    </a:solidFill>
                    <a:ea typeface="宋体" charset="-122"/>
                  </a:rPr>
                  <a:t> D</a:t>
                </a:r>
                <a:endParaRPr lang="en-US" altLang="zh-CN" sz="1500">
                  <a:solidFill>
                    <a:srgbClr val="000000"/>
                  </a:solidFill>
                  <a:ea typeface="宋体" charset="-122"/>
                </a:endParaRPr>
              </a:p>
            </p:txBody>
          </p:sp>
          <p:sp>
            <p:nvSpPr>
              <p:cNvPr id="136295" name="Rectangle 240"/>
              <p:cNvSpPr>
                <a:spLocks noChangeArrowheads="1"/>
              </p:cNvSpPr>
              <p:nvPr/>
            </p:nvSpPr>
            <p:spPr bwMode="auto">
              <a:xfrm>
                <a:off x="658" y="2930"/>
                <a:ext cx="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96" name="Rectangle 241"/>
              <p:cNvSpPr>
                <a:spLocks noChangeArrowheads="1"/>
              </p:cNvSpPr>
              <p:nvPr/>
            </p:nvSpPr>
            <p:spPr bwMode="auto">
              <a:xfrm>
                <a:off x="1214" y="2635"/>
                <a:ext cx="5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500">
                    <a:solidFill>
                      <a:srgbClr val="FF0000"/>
                    </a:solidFill>
                  </a:rPr>
                  <a:t> </a:t>
                </a: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6249" name="Line 242"/>
            <p:cNvSpPr>
              <a:spLocks noChangeShapeType="1"/>
            </p:cNvSpPr>
            <p:nvPr/>
          </p:nvSpPr>
          <p:spPr bwMode="auto">
            <a:xfrm flipV="1">
              <a:off x="4710" y="789"/>
              <a:ext cx="266" cy="179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50" name="Line 243"/>
            <p:cNvSpPr>
              <a:spLocks noChangeShapeType="1"/>
            </p:cNvSpPr>
            <p:nvPr/>
          </p:nvSpPr>
          <p:spPr bwMode="auto">
            <a:xfrm>
              <a:off x="4789" y="1022"/>
              <a:ext cx="647" cy="31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51" name="Line 244"/>
            <p:cNvSpPr>
              <a:spLocks noChangeShapeType="1"/>
            </p:cNvSpPr>
            <p:nvPr/>
          </p:nvSpPr>
          <p:spPr bwMode="auto">
            <a:xfrm flipH="1" flipV="1">
              <a:off x="5267" y="783"/>
              <a:ext cx="267" cy="49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52" name="Group 245"/>
            <p:cNvGrpSpPr>
              <a:grpSpLocks/>
            </p:cNvGrpSpPr>
            <p:nvPr/>
          </p:nvGrpSpPr>
          <p:grpSpPr bwMode="auto">
            <a:xfrm>
              <a:off x="4925" y="642"/>
              <a:ext cx="472" cy="219"/>
              <a:chOff x="1811" y="2493"/>
              <a:chExt cx="472" cy="219"/>
            </a:xfrm>
          </p:grpSpPr>
          <p:sp>
            <p:nvSpPr>
              <p:cNvPr id="136281" name="Freeform 246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2" name="Freeform 247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3" name="Line 248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4" name="Line 249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5" name="Rectangle 250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86" name="Freeform 251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7" name="Freeform 252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8" name="Line 253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9" name="Line 254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0" name="Line 255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1" name="Line 256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2" name="Line 257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3" name="Line 258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53" name="Group 259"/>
            <p:cNvGrpSpPr>
              <a:grpSpLocks/>
            </p:cNvGrpSpPr>
            <p:nvPr/>
          </p:nvGrpSpPr>
          <p:grpSpPr bwMode="auto">
            <a:xfrm>
              <a:off x="4315" y="881"/>
              <a:ext cx="472" cy="219"/>
              <a:chOff x="1811" y="2493"/>
              <a:chExt cx="472" cy="219"/>
            </a:xfrm>
          </p:grpSpPr>
          <p:sp>
            <p:nvSpPr>
              <p:cNvPr id="136268" name="Freeform 260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9" name="Freeform 261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0" name="Line 262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1" name="Line 263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2" name="Rectangle 264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73" name="Freeform 265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4" name="Freeform 266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5" name="Line 267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6" name="Line 268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7" name="Line 269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8" name="Line 270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9" name="Line 271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0" name="Line 272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6254" name="Group 273"/>
            <p:cNvGrpSpPr>
              <a:grpSpLocks/>
            </p:cNvGrpSpPr>
            <p:nvPr/>
          </p:nvGrpSpPr>
          <p:grpSpPr bwMode="auto">
            <a:xfrm>
              <a:off x="5288" y="1204"/>
              <a:ext cx="472" cy="219"/>
              <a:chOff x="1811" y="2493"/>
              <a:chExt cx="472" cy="219"/>
            </a:xfrm>
          </p:grpSpPr>
          <p:sp>
            <p:nvSpPr>
              <p:cNvPr id="136255" name="Freeform 274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6" name="Freeform 275"/>
              <p:cNvSpPr>
                <a:spLocks/>
              </p:cNvSpPr>
              <p:nvPr/>
            </p:nvSpPr>
            <p:spPr bwMode="auto">
              <a:xfrm>
                <a:off x="1814" y="2591"/>
                <a:ext cx="468" cy="121"/>
              </a:xfrm>
              <a:custGeom>
                <a:avLst/>
                <a:gdLst>
                  <a:gd name="T0" fmla="*/ 211 w 468"/>
                  <a:gd name="T1" fmla="*/ 0 h 121"/>
                  <a:gd name="T2" fmla="*/ 165 w 468"/>
                  <a:gd name="T3" fmla="*/ 2 h 121"/>
                  <a:gd name="T4" fmla="*/ 123 w 468"/>
                  <a:gd name="T5" fmla="*/ 7 h 121"/>
                  <a:gd name="T6" fmla="*/ 86 w 468"/>
                  <a:gd name="T7" fmla="*/ 14 h 121"/>
                  <a:gd name="T8" fmla="*/ 69 w 468"/>
                  <a:gd name="T9" fmla="*/ 17 h 121"/>
                  <a:gd name="T10" fmla="*/ 55 w 468"/>
                  <a:gd name="T11" fmla="*/ 21 h 121"/>
                  <a:gd name="T12" fmla="*/ 40 w 468"/>
                  <a:gd name="T13" fmla="*/ 27 h 121"/>
                  <a:gd name="T14" fmla="*/ 29 w 468"/>
                  <a:gd name="T15" fmla="*/ 31 h 121"/>
                  <a:gd name="T16" fmla="*/ 19 w 468"/>
                  <a:gd name="T17" fmla="*/ 37 h 121"/>
                  <a:gd name="T18" fmla="*/ 12 w 468"/>
                  <a:gd name="T19" fmla="*/ 42 h 121"/>
                  <a:gd name="T20" fmla="*/ 6 w 468"/>
                  <a:gd name="T21" fmla="*/ 48 h 121"/>
                  <a:gd name="T22" fmla="*/ 2 w 468"/>
                  <a:gd name="T23" fmla="*/ 54 h 121"/>
                  <a:gd name="T24" fmla="*/ 0 w 468"/>
                  <a:gd name="T25" fmla="*/ 61 h 121"/>
                  <a:gd name="T26" fmla="*/ 2 w 468"/>
                  <a:gd name="T27" fmla="*/ 67 h 121"/>
                  <a:gd name="T28" fmla="*/ 6 w 468"/>
                  <a:gd name="T29" fmla="*/ 72 h 121"/>
                  <a:gd name="T30" fmla="*/ 12 w 468"/>
                  <a:gd name="T31" fmla="*/ 78 h 121"/>
                  <a:gd name="T32" fmla="*/ 19 w 468"/>
                  <a:gd name="T33" fmla="*/ 84 h 121"/>
                  <a:gd name="T34" fmla="*/ 29 w 468"/>
                  <a:gd name="T35" fmla="*/ 89 h 121"/>
                  <a:gd name="T36" fmla="*/ 40 w 468"/>
                  <a:gd name="T37" fmla="*/ 94 h 121"/>
                  <a:gd name="T38" fmla="*/ 55 w 468"/>
                  <a:gd name="T39" fmla="*/ 99 h 121"/>
                  <a:gd name="T40" fmla="*/ 69 w 468"/>
                  <a:gd name="T41" fmla="*/ 104 h 121"/>
                  <a:gd name="T42" fmla="*/ 86 w 468"/>
                  <a:gd name="T43" fmla="*/ 108 h 121"/>
                  <a:gd name="T44" fmla="*/ 123 w 468"/>
                  <a:gd name="T45" fmla="*/ 114 h 121"/>
                  <a:gd name="T46" fmla="*/ 165 w 468"/>
                  <a:gd name="T47" fmla="*/ 118 h 121"/>
                  <a:gd name="T48" fmla="*/ 211 w 468"/>
                  <a:gd name="T49" fmla="*/ 121 h 121"/>
                  <a:gd name="T50" fmla="*/ 258 w 468"/>
                  <a:gd name="T51" fmla="*/ 121 h 121"/>
                  <a:gd name="T52" fmla="*/ 304 w 468"/>
                  <a:gd name="T53" fmla="*/ 118 h 121"/>
                  <a:gd name="T54" fmla="*/ 345 w 468"/>
                  <a:gd name="T55" fmla="*/ 114 h 121"/>
                  <a:gd name="T56" fmla="*/ 382 w 468"/>
                  <a:gd name="T57" fmla="*/ 108 h 121"/>
                  <a:gd name="T58" fmla="*/ 399 w 468"/>
                  <a:gd name="T59" fmla="*/ 104 h 121"/>
                  <a:gd name="T60" fmla="*/ 414 w 468"/>
                  <a:gd name="T61" fmla="*/ 99 h 121"/>
                  <a:gd name="T62" fmla="*/ 428 w 468"/>
                  <a:gd name="T63" fmla="*/ 94 h 121"/>
                  <a:gd name="T64" fmla="*/ 440 w 468"/>
                  <a:gd name="T65" fmla="*/ 89 h 121"/>
                  <a:gd name="T66" fmla="*/ 450 w 468"/>
                  <a:gd name="T67" fmla="*/ 84 h 121"/>
                  <a:gd name="T68" fmla="*/ 457 w 468"/>
                  <a:gd name="T69" fmla="*/ 78 h 121"/>
                  <a:gd name="T70" fmla="*/ 462 w 468"/>
                  <a:gd name="T71" fmla="*/ 72 h 121"/>
                  <a:gd name="T72" fmla="*/ 467 w 468"/>
                  <a:gd name="T73" fmla="*/ 67 h 121"/>
                  <a:gd name="T74" fmla="*/ 468 w 468"/>
                  <a:gd name="T75" fmla="*/ 61 h 121"/>
                  <a:gd name="T76" fmla="*/ 467 w 468"/>
                  <a:gd name="T77" fmla="*/ 54 h 121"/>
                  <a:gd name="T78" fmla="*/ 462 w 468"/>
                  <a:gd name="T79" fmla="*/ 48 h 121"/>
                  <a:gd name="T80" fmla="*/ 457 w 468"/>
                  <a:gd name="T81" fmla="*/ 42 h 121"/>
                  <a:gd name="T82" fmla="*/ 450 w 468"/>
                  <a:gd name="T83" fmla="*/ 37 h 121"/>
                  <a:gd name="T84" fmla="*/ 440 w 468"/>
                  <a:gd name="T85" fmla="*/ 31 h 121"/>
                  <a:gd name="T86" fmla="*/ 428 w 468"/>
                  <a:gd name="T87" fmla="*/ 27 h 121"/>
                  <a:gd name="T88" fmla="*/ 414 w 468"/>
                  <a:gd name="T89" fmla="*/ 21 h 121"/>
                  <a:gd name="T90" fmla="*/ 399 w 468"/>
                  <a:gd name="T91" fmla="*/ 17 h 121"/>
                  <a:gd name="T92" fmla="*/ 382 w 468"/>
                  <a:gd name="T93" fmla="*/ 14 h 121"/>
                  <a:gd name="T94" fmla="*/ 345 w 468"/>
                  <a:gd name="T95" fmla="*/ 7 h 121"/>
                  <a:gd name="T96" fmla="*/ 304 w 468"/>
                  <a:gd name="T97" fmla="*/ 2 h 121"/>
                  <a:gd name="T98" fmla="*/ 258 w 468"/>
                  <a:gd name="T99" fmla="*/ 0 h 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8"/>
                  <a:gd name="T151" fmla="*/ 0 h 121"/>
                  <a:gd name="T152" fmla="*/ 468 w 468"/>
                  <a:gd name="T153" fmla="*/ 121 h 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8" h="121">
                    <a:moveTo>
                      <a:pt x="235" y="0"/>
                    </a:moveTo>
                    <a:lnTo>
                      <a:pt x="211" y="0"/>
                    </a:lnTo>
                    <a:lnTo>
                      <a:pt x="188" y="1"/>
                    </a:lnTo>
                    <a:lnTo>
                      <a:pt x="165" y="2"/>
                    </a:lnTo>
                    <a:lnTo>
                      <a:pt x="143" y="4"/>
                    </a:lnTo>
                    <a:lnTo>
                      <a:pt x="123" y="7"/>
                    </a:lnTo>
                    <a:lnTo>
                      <a:pt x="103" y="10"/>
                    </a:lnTo>
                    <a:lnTo>
                      <a:pt x="86" y="14"/>
                    </a:lnTo>
                    <a:lnTo>
                      <a:pt x="77" y="15"/>
                    </a:lnTo>
                    <a:lnTo>
                      <a:pt x="69" y="17"/>
                    </a:lnTo>
                    <a:lnTo>
                      <a:pt x="62" y="20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0" y="27"/>
                    </a:lnTo>
                    <a:lnTo>
                      <a:pt x="35" y="28"/>
                    </a:lnTo>
                    <a:lnTo>
                      <a:pt x="29" y="31"/>
                    </a:lnTo>
                    <a:lnTo>
                      <a:pt x="25" y="34"/>
                    </a:lnTo>
                    <a:lnTo>
                      <a:pt x="19" y="37"/>
                    </a:lnTo>
                    <a:lnTo>
                      <a:pt x="15" y="40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48"/>
                    </a:lnTo>
                    <a:lnTo>
                      <a:pt x="3" y="51"/>
                    </a:lnTo>
                    <a:lnTo>
                      <a:pt x="2" y="54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70"/>
                    </a:lnTo>
                    <a:lnTo>
                      <a:pt x="6" y="72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4"/>
                    </a:lnTo>
                    <a:lnTo>
                      <a:pt x="25" y="87"/>
                    </a:lnTo>
                    <a:lnTo>
                      <a:pt x="29" y="89"/>
                    </a:lnTo>
                    <a:lnTo>
                      <a:pt x="35" y="92"/>
                    </a:lnTo>
                    <a:lnTo>
                      <a:pt x="40" y="94"/>
                    </a:lnTo>
                    <a:lnTo>
                      <a:pt x="47" y="97"/>
                    </a:lnTo>
                    <a:lnTo>
                      <a:pt x="55" y="99"/>
                    </a:lnTo>
                    <a:lnTo>
                      <a:pt x="62" y="101"/>
                    </a:lnTo>
                    <a:lnTo>
                      <a:pt x="69" y="104"/>
                    </a:lnTo>
                    <a:lnTo>
                      <a:pt x="77" y="105"/>
                    </a:lnTo>
                    <a:lnTo>
                      <a:pt x="86" y="108"/>
                    </a:lnTo>
                    <a:lnTo>
                      <a:pt x="103" y="111"/>
                    </a:lnTo>
                    <a:lnTo>
                      <a:pt x="123" y="114"/>
                    </a:lnTo>
                    <a:lnTo>
                      <a:pt x="143" y="117"/>
                    </a:lnTo>
                    <a:lnTo>
                      <a:pt x="165" y="118"/>
                    </a:lnTo>
                    <a:lnTo>
                      <a:pt x="188" y="119"/>
                    </a:lnTo>
                    <a:lnTo>
                      <a:pt x="211" y="121"/>
                    </a:lnTo>
                    <a:lnTo>
                      <a:pt x="235" y="121"/>
                    </a:lnTo>
                    <a:lnTo>
                      <a:pt x="258" y="121"/>
                    </a:lnTo>
                    <a:lnTo>
                      <a:pt x="281" y="119"/>
                    </a:lnTo>
                    <a:lnTo>
                      <a:pt x="304" y="118"/>
                    </a:lnTo>
                    <a:lnTo>
                      <a:pt x="325" y="117"/>
                    </a:lnTo>
                    <a:lnTo>
                      <a:pt x="345" y="114"/>
                    </a:lnTo>
                    <a:lnTo>
                      <a:pt x="365" y="111"/>
                    </a:lnTo>
                    <a:lnTo>
                      <a:pt x="382" y="108"/>
                    </a:lnTo>
                    <a:lnTo>
                      <a:pt x="391" y="105"/>
                    </a:lnTo>
                    <a:lnTo>
                      <a:pt x="399" y="104"/>
                    </a:lnTo>
                    <a:lnTo>
                      <a:pt x="407" y="101"/>
                    </a:lnTo>
                    <a:lnTo>
                      <a:pt x="414" y="99"/>
                    </a:lnTo>
                    <a:lnTo>
                      <a:pt x="421" y="97"/>
                    </a:lnTo>
                    <a:lnTo>
                      <a:pt x="428" y="94"/>
                    </a:lnTo>
                    <a:lnTo>
                      <a:pt x="434" y="92"/>
                    </a:lnTo>
                    <a:lnTo>
                      <a:pt x="440" y="89"/>
                    </a:lnTo>
                    <a:lnTo>
                      <a:pt x="445" y="87"/>
                    </a:lnTo>
                    <a:lnTo>
                      <a:pt x="450" y="84"/>
                    </a:lnTo>
                    <a:lnTo>
                      <a:pt x="454" y="81"/>
                    </a:lnTo>
                    <a:lnTo>
                      <a:pt x="457" y="78"/>
                    </a:lnTo>
                    <a:lnTo>
                      <a:pt x="461" y="75"/>
                    </a:lnTo>
                    <a:lnTo>
                      <a:pt x="462" y="72"/>
                    </a:lnTo>
                    <a:lnTo>
                      <a:pt x="465" y="70"/>
                    </a:lnTo>
                    <a:lnTo>
                      <a:pt x="467" y="67"/>
                    </a:lnTo>
                    <a:lnTo>
                      <a:pt x="468" y="64"/>
                    </a:lnTo>
                    <a:lnTo>
                      <a:pt x="468" y="61"/>
                    </a:lnTo>
                    <a:lnTo>
                      <a:pt x="468" y="57"/>
                    </a:lnTo>
                    <a:lnTo>
                      <a:pt x="467" y="54"/>
                    </a:lnTo>
                    <a:lnTo>
                      <a:pt x="465" y="51"/>
                    </a:lnTo>
                    <a:lnTo>
                      <a:pt x="462" y="48"/>
                    </a:lnTo>
                    <a:lnTo>
                      <a:pt x="461" y="45"/>
                    </a:lnTo>
                    <a:lnTo>
                      <a:pt x="457" y="42"/>
                    </a:lnTo>
                    <a:lnTo>
                      <a:pt x="454" y="40"/>
                    </a:lnTo>
                    <a:lnTo>
                      <a:pt x="450" y="37"/>
                    </a:lnTo>
                    <a:lnTo>
                      <a:pt x="445" y="34"/>
                    </a:lnTo>
                    <a:lnTo>
                      <a:pt x="440" y="31"/>
                    </a:lnTo>
                    <a:lnTo>
                      <a:pt x="434" y="28"/>
                    </a:lnTo>
                    <a:lnTo>
                      <a:pt x="428" y="27"/>
                    </a:lnTo>
                    <a:lnTo>
                      <a:pt x="421" y="24"/>
                    </a:lnTo>
                    <a:lnTo>
                      <a:pt x="414" y="21"/>
                    </a:lnTo>
                    <a:lnTo>
                      <a:pt x="407" y="20"/>
                    </a:lnTo>
                    <a:lnTo>
                      <a:pt x="399" y="17"/>
                    </a:lnTo>
                    <a:lnTo>
                      <a:pt x="391" y="15"/>
                    </a:lnTo>
                    <a:lnTo>
                      <a:pt x="382" y="14"/>
                    </a:lnTo>
                    <a:lnTo>
                      <a:pt x="365" y="10"/>
                    </a:lnTo>
                    <a:lnTo>
                      <a:pt x="345" y="7"/>
                    </a:lnTo>
                    <a:lnTo>
                      <a:pt x="325" y="4"/>
                    </a:lnTo>
                    <a:lnTo>
                      <a:pt x="304" y="2"/>
                    </a:lnTo>
                    <a:lnTo>
                      <a:pt x="281" y="1"/>
                    </a:lnTo>
                    <a:lnTo>
                      <a:pt x="258" y="0"/>
                    </a:lnTo>
                    <a:lnTo>
                      <a:pt x="235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7" name="Line 276"/>
              <p:cNvSpPr>
                <a:spLocks noChangeShapeType="1"/>
              </p:cNvSpPr>
              <p:nvPr/>
            </p:nvSpPr>
            <p:spPr bwMode="auto">
              <a:xfrm>
                <a:off x="1814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8" name="Line 277"/>
              <p:cNvSpPr>
                <a:spLocks noChangeShapeType="1"/>
              </p:cNvSpPr>
              <p:nvPr/>
            </p:nvSpPr>
            <p:spPr bwMode="auto">
              <a:xfrm>
                <a:off x="2282" y="2581"/>
                <a:ext cx="1" cy="7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9" name="Rectangle 278"/>
              <p:cNvSpPr>
                <a:spLocks noChangeArrowheads="1"/>
              </p:cNvSpPr>
              <p:nvPr/>
            </p:nvSpPr>
            <p:spPr bwMode="auto">
              <a:xfrm>
                <a:off x="1814" y="2575"/>
                <a:ext cx="304" cy="86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60" name="Freeform 279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1" name="Freeform 280"/>
              <p:cNvSpPr>
                <a:spLocks/>
              </p:cNvSpPr>
              <p:nvPr/>
            </p:nvSpPr>
            <p:spPr bwMode="auto">
              <a:xfrm>
                <a:off x="1811" y="2493"/>
                <a:ext cx="467" cy="142"/>
              </a:xfrm>
              <a:custGeom>
                <a:avLst/>
                <a:gdLst>
                  <a:gd name="T0" fmla="*/ 209 w 467"/>
                  <a:gd name="T1" fmla="*/ 0 h 142"/>
                  <a:gd name="T2" fmla="*/ 163 w 467"/>
                  <a:gd name="T3" fmla="*/ 3 h 142"/>
                  <a:gd name="T4" fmla="*/ 122 w 467"/>
                  <a:gd name="T5" fmla="*/ 9 h 142"/>
                  <a:gd name="T6" fmla="*/ 85 w 467"/>
                  <a:gd name="T7" fmla="*/ 16 h 142"/>
                  <a:gd name="T8" fmla="*/ 68 w 467"/>
                  <a:gd name="T9" fmla="*/ 20 h 142"/>
                  <a:gd name="T10" fmla="*/ 53 w 467"/>
                  <a:gd name="T11" fmla="*/ 26 h 142"/>
                  <a:gd name="T12" fmla="*/ 39 w 467"/>
                  <a:gd name="T13" fmla="*/ 30 h 142"/>
                  <a:gd name="T14" fmla="*/ 28 w 467"/>
                  <a:gd name="T15" fmla="*/ 38 h 142"/>
                  <a:gd name="T16" fmla="*/ 18 w 467"/>
                  <a:gd name="T17" fmla="*/ 43 h 142"/>
                  <a:gd name="T18" fmla="*/ 10 w 467"/>
                  <a:gd name="T19" fmla="*/ 49 h 142"/>
                  <a:gd name="T20" fmla="*/ 5 w 467"/>
                  <a:gd name="T21" fmla="*/ 56 h 142"/>
                  <a:gd name="T22" fmla="*/ 0 w 467"/>
                  <a:gd name="T23" fmla="*/ 63 h 142"/>
                  <a:gd name="T24" fmla="*/ 0 w 467"/>
                  <a:gd name="T25" fmla="*/ 70 h 142"/>
                  <a:gd name="T26" fmla="*/ 0 w 467"/>
                  <a:gd name="T27" fmla="*/ 78 h 142"/>
                  <a:gd name="T28" fmla="*/ 5 w 467"/>
                  <a:gd name="T29" fmla="*/ 85 h 142"/>
                  <a:gd name="T30" fmla="*/ 10 w 467"/>
                  <a:gd name="T31" fmla="*/ 92 h 142"/>
                  <a:gd name="T32" fmla="*/ 18 w 467"/>
                  <a:gd name="T33" fmla="*/ 98 h 142"/>
                  <a:gd name="T34" fmla="*/ 28 w 467"/>
                  <a:gd name="T35" fmla="*/ 105 h 142"/>
                  <a:gd name="T36" fmla="*/ 39 w 467"/>
                  <a:gd name="T37" fmla="*/ 110 h 142"/>
                  <a:gd name="T38" fmla="*/ 53 w 467"/>
                  <a:gd name="T39" fmla="*/ 116 h 142"/>
                  <a:gd name="T40" fmla="*/ 68 w 467"/>
                  <a:gd name="T41" fmla="*/ 120 h 142"/>
                  <a:gd name="T42" fmla="*/ 85 w 467"/>
                  <a:gd name="T43" fmla="*/ 125 h 142"/>
                  <a:gd name="T44" fmla="*/ 122 w 467"/>
                  <a:gd name="T45" fmla="*/ 133 h 142"/>
                  <a:gd name="T46" fmla="*/ 163 w 467"/>
                  <a:gd name="T47" fmla="*/ 138 h 142"/>
                  <a:gd name="T48" fmla="*/ 209 w 467"/>
                  <a:gd name="T49" fmla="*/ 140 h 142"/>
                  <a:gd name="T50" fmla="*/ 257 w 467"/>
                  <a:gd name="T51" fmla="*/ 140 h 142"/>
                  <a:gd name="T52" fmla="*/ 302 w 467"/>
                  <a:gd name="T53" fmla="*/ 138 h 142"/>
                  <a:gd name="T54" fmla="*/ 344 w 467"/>
                  <a:gd name="T55" fmla="*/ 133 h 142"/>
                  <a:gd name="T56" fmla="*/ 381 w 467"/>
                  <a:gd name="T57" fmla="*/ 125 h 142"/>
                  <a:gd name="T58" fmla="*/ 398 w 467"/>
                  <a:gd name="T59" fmla="*/ 120 h 142"/>
                  <a:gd name="T60" fmla="*/ 414 w 467"/>
                  <a:gd name="T61" fmla="*/ 116 h 142"/>
                  <a:gd name="T62" fmla="*/ 427 w 467"/>
                  <a:gd name="T63" fmla="*/ 110 h 142"/>
                  <a:gd name="T64" fmla="*/ 438 w 467"/>
                  <a:gd name="T65" fmla="*/ 105 h 142"/>
                  <a:gd name="T66" fmla="*/ 448 w 467"/>
                  <a:gd name="T67" fmla="*/ 98 h 142"/>
                  <a:gd name="T68" fmla="*/ 455 w 467"/>
                  <a:gd name="T69" fmla="*/ 92 h 142"/>
                  <a:gd name="T70" fmla="*/ 461 w 467"/>
                  <a:gd name="T71" fmla="*/ 85 h 142"/>
                  <a:gd name="T72" fmla="*/ 465 w 467"/>
                  <a:gd name="T73" fmla="*/ 78 h 142"/>
                  <a:gd name="T74" fmla="*/ 467 w 467"/>
                  <a:gd name="T75" fmla="*/ 70 h 142"/>
                  <a:gd name="T76" fmla="*/ 465 w 467"/>
                  <a:gd name="T77" fmla="*/ 63 h 142"/>
                  <a:gd name="T78" fmla="*/ 461 w 467"/>
                  <a:gd name="T79" fmla="*/ 56 h 142"/>
                  <a:gd name="T80" fmla="*/ 455 w 467"/>
                  <a:gd name="T81" fmla="*/ 49 h 142"/>
                  <a:gd name="T82" fmla="*/ 448 w 467"/>
                  <a:gd name="T83" fmla="*/ 43 h 142"/>
                  <a:gd name="T84" fmla="*/ 438 w 467"/>
                  <a:gd name="T85" fmla="*/ 38 h 142"/>
                  <a:gd name="T86" fmla="*/ 427 w 467"/>
                  <a:gd name="T87" fmla="*/ 30 h 142"/>
                  <a:gd name="T88" fmla="*/ 414 w 467"/>
                  <a:gd name="T89" fmla="*/ 26 h 142"/>
                  <a:gd name="T90" fmla="*/ 398 w 467"/>
                  <a:gd name="T91" fmla="*/ 20 h 142"/>
                  <a:gd name="T92" fmla="*/ 381 w 467"/>
                  <a:gd name="T93" fmla="*/ 16 h 142"/>
                  <a:gd name="T94" fmla="*/ 344 w 467"/>
                  <a:gd name="T95" fmla="*/ 9 h 142"/>
                  <a:gd name="T96" fmla="*/ 302 w 467"/>
                  <a:gd name="T97" fmla="*/ 3 h 142"/>
                  <a:gd name="T98" fmla="*/ 257 w 467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7"/>
                  <a:gd name="T151" fmla="*/ 0 h 142"/>
                  <a:gd name="T152" fmla="*/ 467 w 467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7" h="142">
                    <a:moveTo>
                      <a:pt x="234" y="0"/>
                    </a:moveTo>
                    <a:lnTo>
                      <a:pt x="209" y="0"/>
                    </a:lnTo>
                    <a:lnTo>
                      <a:pt x="186" y="2"/>
                    </a:lnTo>
                    <a:lnTo>
                      <a:pt x="163" y="3"/>
                    </a:lnTo>
                    <a:lnTo>
                      <a:pt x="142" y="5"/>
                    </a:lnTo>
                    <a:lnTo>
                      <a:pt x="122" y="9"/>
                    </a:lnTo>
                    <a:lnTo>
                      <a:pt x="102" y="12"/>
                    </a:lnTo>
                    <a:lnTo>
                      <a:pt x="85" y="16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60" y="23"/>
                    </a:lnTo>
                    <a:lnTo>
                      <a:pt x="53" y="26"/>
                    </a:lnTo>
                    <a:lnTo>
                      <a:pt x="46" y="28"/>
                    </a:lnTo>
                    <a:lnTo>
                      <a:pt x="39" y="30"/>
                    </a:lnTo>
                    <a:lnTo>
                      <a:pt x="33" y="33"/>
                    </a:lnTo>
                    <a:lnTo>
                      <a:pt x="28" y="38"/>
                    </a:lnTo>
                    <a:lnTo>
                      <a:pt x="23" y="40"/>
                    </a:lnTo>
                    <a:lnTo>
                      <a:pt x="18" y="43"/>
                    </a:lnTo>
                    <a:lnTo>
                      <a:pt x="13" y="46"/>
                    </a:lnTo>
                    <a:lnTo>
                      <a:pt x="10" y="49"/>
                    </a:lnTo>
                    <a:lnTo>
                      <a:pt x="7" y="53"/>
                    </a:lnTo>
                    <a:lnTo>
                      <a:pt x="5" y="56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5" y="85"/>
                    </a:lnTo>
                    <a:lnTo>
                      <a:pt x="7" y="89"/>
                    </a:lnTo>
                    <a:lnTo>
                      <a:pt x="10" y="92"/>
                    </a:lnTo>
                    <a:lnTo>
                      <a:pt x="13" y="95"/>
                    </a:lnTo>
                    <a:lnTo>
                      <a:pt x="18" y="98"/>
                    </a:lnTo>
                    <a:lnTo>
                      <a:pt x="23" y="102"/>
                    </a:lnTo>
                    <a:lnTo>
                      <a:pt x="28" y="105"/>
                    </a:lnTo>
                    <a:lnTo>
                      <a:pt x="33" y="108"/>
                    </a:lnTo>
                    <a:lnTo>
                      <a:pt x="39" y="110"/>
                    </a:lnTo>
                    <a:lnTo>
                      <a:pt x="46" y="113"/>
                    </a:lnTo>
                    <a:lnTo>
                      <a:pt x="53" y="116"/>
                    </a:lnTo>
                    <a:lnTo>
                      <a:pt x="60" y="118"/>
                    </a:lnTo>
                    <a:lnTo>
                      <a:pt x="68" y="120"/>
                    </a:lnTo>
                    <a:lnTo>
                      <a:pt x="76" y="123"/>
                    </a:lnTo>
                    <a:lnTo>
                      <a:pt x="85" y="125"/>
                    </a:lnTo>
                    <a:lnTo>
                      <a:pt x="102" y="129"/>
                    </a:lnTo>
                    <a:lnTo>
                      <a:pt x="122" y="133"/>
                    </a:lnTo>
                    <a:lnTo>
                      <a:pt x="142" y="136"/>
                    </a:lnTo>
                    <a:lnTo>
                      <a:pt x="163" y="138"/>
                    </a:lnTo>
                    <a:lnTo>
                      <a:pt x="186" y="140"/>
                    </a:lnTo>
                    <a:lnTo>
                      <a:pt x="209" y="140"/>
                    </a:lnTo>
                    <a:lnTo>
                      <a:pt x="234" y="142"/>
                    </a:lnTo>
                    <a:lnTo>
                      <a:pt x="257" y="140"/>
                    </a:lnTo>
                    <a:lnTo>
                      <a:pt x="281" y="140"/>
                    </a:lnTo>
                    <a:lnTo>
                      <a:pt x="302" y="138"/>
                    </a:lnTo>
                    <a:lnTo>
                      <a:pt x="324" y="136"/>
                    </a:lnTo>
                    <a:lnTo>
                      <a:pt x="344" y="133"/>
                    </a:lnTo>
                    <a:lnTo>
                      <a:pt x="364" y="129"/>
                    </a:lnTo>
                    <a:lnTo>
                      <a:pt x="381" y="125"/>
                    </a:lnTo>
                    <a:lnTo>
                      <a:pt x="390" y="123"/>
                    </a:lnTo>
                    <a:lnTo>
                      <a:pt x="398" y="120"/>
                    </a:lnTo>
                    <a:lnTo>
                      <a:pt x="405" y="118"/>
                    </a:lnTo>
                    <a:lnTo>
                      <a:pt x="414" y="116"/>
                    </a:lnTo>
                    <a:lnTo>
                      <a:pt x="420" y="113"/>
                    </a:lnTo>
                    <a:lnTo>
                      <a:pt x="427" y="110"/>
                    </a:lnTo>
                    <a:lnTo>
                      <a:pt x="433" y="108"/>
                    </a:lnTo>
                    <a:lnTo>
                      <a:pt x="438" y="105"/>
                    </a:lnTo>
                    <a:lnTo>
                      <a:pt x="444" y="102"/>
                    </a:lnTo>
                    <a:lnTo>
                      <a:pt x="448" y="98"/>
                    </a:lnTo>
                    <a:lnTo>
                      <a:pt x="453" y="95"/>
                    </a:lnTo>
                    <a:lnTo>
                      <a:pt x="455" y="92"/>
                    </a:lnTo>
                    <a:lnTo>
                      <a:pt x="460" y="89"/>
                    </a:lnTo>
                    <a:lnTo>
                      <a:pt x="461" y="85"/>
                    </a:lnTo>
                    <a:lnTo>
                      <a:pt x="464" y="82"/>
                    </a:lnTo>
                    <a:lnTo>
                      <a:pt x="465" y="78"/>
                    </a:lnTo>
                    <a:lnTo>
                      <a:pt x="467" y="75"/>
                    </a:lnTo>
                    <a:lnTo>
                      <a:pt x="467" y="70"/>
                    </a:lnTo>
                    <a:lnTo>
                      <a:pt x="467" y="68"/>
                    </a:lnTo>
                    <a:lnTo>
                      <a:pt x="465" y="63"/>
                    </a:lnTo>
                    <a:lnTo>
                      <a:pt x="464" y="60"/>
                    </a:lnTo>
                    <a:lnTo>
                      <a:pt x="461" y="56"/>
                    </a:lnTo>
                    <a:lnTo>
                      <a:pt x="460" y="53"/>
                    </a:lnTo>
                    <a:lnTo>
                      <a:pt x="455" y="49"/>
                    </a:lnTo>
                    <a:lnTo>
                      <a:pt x="453" y="46"/>
                    </a:lnTo>
                    <a:lnTo>
                      <a:pt x="448" y="43"/>
                    </a:lnTo>
                    <a:lnTo>
                      <a:pt x="444" y="40"/>
                    </a:lnTo>
                    <a:lnTo>
                      <a:pt x="438" y="38"/>
                    </a:lnTo>
                    <a:lnTo>
                      <a:pt x="433" y="33"/>
                    </a:lnTo>
                    <a:lnTo>
                      <a:pt x="427" y="30"/>
                    </a:lnTo>
                    <a:lnTo>
                      <a:pt x="420" y="28"/>
                    </a:lnTo>
                    <a:lnTo>
                      <a:pt x="414" y="26"/>
                    </a:lnTo>
                    <a:lnTo>
                      <a:pt x="405" y="23"/>
                    </a:lnTo>
                    <a:lnTo>
                      <a:pt x="398" y="20"/>
                    </a:lnTo>
                    <a:lnTo>
                      <a:pt x="390" y="18"/>
                    </a:lnTo>
                    <a:lnTo>
                      <a:pt x="381" y="16"/>
                    </a:lnTo>
                    <a:lnTo>
                      <a:pt x="364" y="12"/>
                    </a:lnTo>
                    <a:lnTo>
                      <a:pt x="344" y="9"/>
                    </a:lnTo>
                    <a:lnTo>
                      <a:pt x="324" y="5"/>
                    </a:lnTo>
                    <a:lnTo>
                      <a:pt x="302" y="3"/>
                    </a:lnTo>
                    <a:lnTo>
                      <a:pt x="281" y="2"/>
                    </a:lnTo>
                    <a:lnTo>
                      <a:pt x="257" y="0"/>
                    </a:lnTo>
                    <a:lnTo>
                      <a:pt x="234" y="0"/>
                    </a:lnTo>
                  </a:path>
                </a:pathLst>
              </a:cu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2" name="Line 281"/>
              <p:cNvSpPr>
                <a:spLocks noChangeShapeType="1"/>
              </p:cNvSpPr>
              <p:nvPr/>
            </p:nvSpPr>
            <p:spPr bwMode="auto">
              <a:xfrm flipV="1">
                <a:off x="1923" y="2525"/>
                <a:ext cx="8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3" name="Line 282"/>
              <p:cNvSpPr>
                <a:spLocks noChangeShapeType="1"/>
              </p:cNvSpPr>
              <p:nvPr/>
            </p:nvSpPr>
            <p:spPr bwMode="auto">
              <a:xfrm>
                <a:off x="2082" y="2608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4" name="Line 283"/>
              <p:cNvSpPr>
                <a:spLocks noChangeShapeType="1"/>
              </p:cNvSpPr>
              <p:nvPr/>
            </p:nvSpPr>
            <p:spPr bwMode="auto">
              <a:xfrm>
                <a:off x="1999" y="2526"/>
                <a:ext cx="87" cy="8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5" name="Line 284"/>
              <p:cNvSpPr>
                <a:spLocks noChangeShapeType="1"/>
              </p:cNvSpPr>
              <p:nvPr/>
            </p:nvSpPr>
            <p:spPr bwMode="auto">
              <a:xfrm>
                <a:off x="1923" y="2603"/>
                <a:ext cx="8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6" name="Line 285"/>
              <p:cNvSpPr>
                <a:spLocks noChangeShapeType="1"/>
              </p:cNvSpPr>
              <p:nvPr/>
            </p:nvSpPr>
            <p:spPr bwMode="auto">
              <a:xfrm>
                <a:off x="2082" y="2523"/>
                <a:ext cx="7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7" name="Line 286"/>
              <p:cNvSpPr>
                <a:spLocks noChangeShapeType="1"/>
              </p:cNvSpPr>
              <p:nvPr/>
            </p:nvSpPr>
            <p:spPr bwMode="auto">
              <a:xfrm flipV="1">
                <a:off x="1999" y="2523"/>
                <a:ext cx="87" cy="80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6231" name="Line 80"/>
          <p:cNvSpPr>
            <a:spLocks noChangeShapeType="1"/>
          </p:cNvSpPr>
          <p:nvPr/>
        </p:nvSpPr>
        <p:spPr bwMode="auto">
          <a:xfrm flipV="1">
            <a:off x="3013075" y="3044825"/>
            <a:ext cx="23685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6232" name="Text Box 292"/>
          <p:cNvSpPr txBox="1">
            <a:spLocks noChangeArrowheads="1"/>
          </p:cNvSpPr>
          <p:nvPr/>
        </p:nvSpPr>
        <p:spPr bwMode="auto">
          <a:xfrm>
            <a:off x="4000500" y="3619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6233" name="Text Box 293"/>
          <p:cNvSpPr txBox="1">
            <a:spLocks noChangeArrowheads="1"/>
          </p:cNvSpPr>
          <p:nvPr/>
        </p:nvSpPr>
        <p:spPr bwMode="auto">
          <a:xfrm>
            <a:off x="2305050" y="268287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36234" name="Line 234"/>
          <p:cNvSpPr>
            <a:spLocks noChangeShapeType="1"/>
          </p:cNvSpPr>
          <p:nvPr/>
        </p:nvSpPr>
        <p:spPr bwMode="auto">
          <a:xfrm flipV="1">
            <a:off x="6016625" y="1189038"/>
            <a:ext cx="166370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6235" name="Text Box 294"/>
          <p:cNvSpPr txBox="1">
            <a:spLocks noChangeArrowheads="1"/>
          </p:cNvSpPr>
          <p:nvPr/>
        </p:nvSpPr>
        <p:spPr bwMode="auto">
          <a:xfrm>
            <a:off x="5472113" y="3165475"/>
            <a:ext cx="40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136236" name="Text Box 294"/>
          <p:cNvSpPr txBox="1">
            <a:spLocks noChangeArrowheads="1"/>
          </p:cNvSpPr>
          <p:nvPr/>
        </p:nvSpPr>
        <p:spPr bwMode="auto">
          <a:xfrm>
            <a:off x="5514975" y="1965325"/>
            <a:ext cx="44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a2</a:t>
            </a:r>
          </a:p>
        </p:txBody>
      </p:sp>
      <p:sp>
        <p:nvSpPr>
          <p:cNvPr id="136237" name="Text Box 294"/>
          <p:cNvSpPr txBox="1">
            <a:spLocks noChangeArrowheads="1"/>
          </p:cNvSpPr>
          <p:nvPr/>
        </p:nvSpPr>
        <p:spPr bwMode="auto">
          <a:xfrm>
            <a:off x="7564438" y="6111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129" name="Text Box 295"/>
          <p:cNvSpPr txBox="1">
            <a:spLocks noChangeArrowheads="1"/>
          </p:cNvSpPr>
          <p:nvPr/>
        </p:nvSpPr>
        <p:spPr bwMode="auto">
          <a:xfrm>
            <a:off x="3068638" y="2247900"/>
            <a:ext cx="221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</a:rPr>
              <a:t>i</a:t>
            </a:r>
            <a:r>
              <a:rPr lang="en-US" altLang="en-US" sz="1800" dirty="0">
                <a:solidFill>
                  <a:srgbClr val="000000"/>
                </a:solidFill>
              </a:rPr>
              <a:t>-&gt;a1: I can reach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130.132.0/</a:t>
            </a:r>
            <a:r>
              <a:rPr lang="en-US" altLang="en-US" sz="1800" b="1" dirty="0">
                <a:solidFill>
                  <a:srgbClr val="FF0000"/>
                </a:solidFill>
              </a:rPr>
              <a:t>22</a:t>
            </a:r>
            <a:r>
              <a:rPr lang="en-US" altLang="en-US" sz="1800" dirty="0">
                <a:solidFill>
                  <a:srgbClr val="000000"/>
                </a:solidFill>
              </a:rPr>
              <a:t>; my path: I</a:t>
            </a:r>
          </a:p>
        </p:txBody>
      </p:sp>
      <p:cxnSp>
        <p:nvCxnSpPr>
          <p:cNvPr id="136239" name="Straight Connector 279"/>
          <p:cNvCxnSpPr>
            <a:cxnSpLocks noChangeShapeType="1"/>
          </p:cNvCxnSpPr>
          <p:nvPr/>
        </p:nvCxnSpPr>
        <p:spPr bwMode="auto">
          <a:xfrm rot="10800000" flipV="1">
            <a:off x="292100" y="3132138"/>
            <a:ext cx="2119313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240" name="Rectangle 291"/>
          <p:cNvSpPr>
            <a:spLocks noChangeArrowheads="1"/>
          </p:cNvSpPr>
          <p:nvPr/>
        </p:nvSpPr>
        <p:spPr bwMode="auto">
          <a:xfrm>
            <a:off x="2254250" y="6257925"/>
            <a:ext cx="715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AS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 I</a:t>
            </a:r>
            <a:endParaRPr lang="en-US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36241" name="Text Box 294"/>
          <p:cNvSpPr txBox="1">
            <a:spLocks noChangeArrowheads="1"/>
          </p:cNvSpPr>
          <p:nvPr/>
        </p:nvSpPr>
        <p:spPr bwMode="auto">
          <a:xfrm>
            <a:off x="8374063" y="342900"/>
            <a:ext cx="42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136242" name="Rectangle 272"/>
          <p:cNvSpPr>
            <a:spLocks noChangeArrowheads="1"/>
          </p:cNvSpPr>
          <p:nvPr/>
        </p:nvSpPr>
        <p:spPr bwMode="auto">
          <a:xfrm>
            <a:off x="661142" y="2128322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130.132.0.0/</a:t>
            </a:r>
            <a:r>
              <a:rPr lang="en-US" altLang="en-US" sz="18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243" name="Rectangle 273"/>
          <p:cNvSpPr>
            <a:spLocks noChangeArrowheads="1"/>
          </p:cNvSpPr>
          <p:nvPr/>
        </p:nvSpPr>
        <p:spPr bwMode="auto">
          <a:xfrm>
            <a:off x="1255713" y="5372100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130.132.2.0/</a:t>
            </a:r>
            <a:r>
              <a:rPr lang="en-US" altLang="en-US" sz="18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244" name="Rectangle 275"/>
          <p:cNvSpPr>
            <a:spLocks noChangeArrowheads="1"/>
          </p:cNvSpPr>
          <p:nvPr/>
        </p:nvSpPr>
        <p:spPr bwMode="auto">
          <a:xfrm>
            <a:off x="4937125" y="6000750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130.132.3.0/</a:t>
            </a:r>
            <a:r>
              <a:rPr lang="en-US" altLang="en-US" sz="1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245" name="Text Box 295"/>
          <p:cNvSpPr txBox="1">
            <a:spLocks noChangeArrowheads="1"/>
          </p:cNvSpPr>
          <p:nvPr/>
        </p:nvSpPr>
        <p:spPr bwMode="auto">
          <a:xfrm>
            <a:off x="6110288" y="4899025"/>
            <a:ext cx="2212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intradomain routing uses /24</a:t>
            </a:r>
          </a:p>
        </p:txBody>
      </p:sp>
      <p:cxnSp>
        <p:nvCxnSpPr>
          <p:cNvPr id="136246" name="Straight Arrow Connector 278"/>
          <p:cNvCxnSpPr>
            <a:cxnSpLocks noChangeShapeType="1"/>
          </p:cNvCxnSpPr>
          <p:nvPr/>
        </p:nvCxnSpPr>
        <p:spPr bwMode="auto">
          <a:xfrm rot="5400000">
            <a:off x="6227763" y="5605463"/>
            <a:ext cx="420687" cy="255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" name="Rectangle 272"/>
          <p:cNvSpPr>
            <a:spLocks noChangeArrowheads="1"/>
          </p:cNvSpPr>
          <p:nvPr/>
        </p:nvSpPr>
        <p:spPr bwMode="auto">
          <a:xfrm>
            <a:off x="674688" y="2433100"/>
            <a:ext cx="1776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130.132.1.0/</a:t>
            </a:r>
            <a:r>
              <a:rPr lang="en-US" altLang="en-US" sz="1800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2731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 flipV="1">
            <a:off x="3457222" y="3156115"/>
            <a:ext cx="1538111" cy="5080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058" y="4285335"/>
            <a:ext cx="1887719" cy="1439002"/>
          </a:xfrm>
          <a:prstGeom prst="rect">
            <a:avLst/>
          </a:prstGeom>
        </p:spPr>
      </p:pic>
      <p:sp>
        <p:nvSpPr>
          <p:cNvPr id="91" name="Rounded Rectangle 90"/>
          <p:cNvSpPr/>
          <p:nvPr/>
        </p:nvSpPr>
        <p:spPr bwMode="auto">
          <a:xfrm>
            <a:off x="1636888" y="2888003"/>
            <a:ext cx="1905001" cy="19191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826" y="85614"/>
            <a:ext cx="9285890" cy="68580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Roadmap: Routing Computation Architecture Spectrum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09224" y="1466188"/>
            <a:ext cx="7831666" cy="43710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5686774" y="3410115"/>
            <a:ext cx="70556" cy="12135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 flipV="1">
            <a:off x="3527779" y="4524894"/>
            <a:ext cx="1439332" cy="6914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</p:spPr>
        <p:txBody>
          <a:bodyPr/>
          <a:lstStyle/>
          <a:p>
            <a:pPr>
              <a:defRPr/>
            </a:pPr>
            <a:fld id="{164B0F64-89EF-7A42-892D-484BAB9524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740341" y="4124139"/>
            <a:ext cx="1697126" cy="51928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Datapath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754452" y="3043226"/>
            <a:ext cx="1683014" cy="10244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Distributed Bellman Ford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1745987" y="3443985"/>
            <a:ext cx="1683014" cy="635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Distributed Link State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1763889" y="3037577"/>
            <a:ext cx="1679222" cy="37253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Dijkstra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5006620" y="1699847"/>
            <a:ext cx="1905001" cy="19191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5110073" y="2935983"/>
            <a:ext cx="1697126" cy="51928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Datapath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124184" y="1855070"/>
            <a:ext cx="1683014" cy="10244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Distributed Bellman Ford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4933244" y="3870135"/>
            <a:ext cx="1905001" cy="19191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022586" y="5106271"/>
            <a:ext cx="1697126" cy="51928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Datapath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036697" y="4025358"/>
            <a:ext cx="1683014" cy="10244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Distributed Bellman Ford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457222" y="2578971"/>
            <a:ext cx="1666962" cy="9299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endCxn id="99" idx="1"/>
          </p:cNvCxnSpPr>
          <p:nvPr/>
        </p:nvCxnSpPr>
        <p:spPr bwMode="auto">
          <a:xfrm>
            <a:off x="3443111" y="3875782"/>
            <a:ext cx="1593586" cy="661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26" name="Freeform 25"/>
          <p:cNvSpPr/>
          <p:nvPr/>
        </p:nvSpPr>
        <p:spPr>
          <a:xfrm>
            <a:off x="6721165" y="2535225"/>
            <a:ext cx="830182" cy="2328334"/>
          </a:xfrm>
          <a:custGeom>
            <a:avLst/>
            <a:gdLst>
              <a:gd name="connsiteX0" fmla="*/ 70556 w 707460"/>
              <a:gd name="connsiteY0" fmla="*/ 0 h 2483555"/>
              <a:gd name="connsiteX1" fmla="*/ 691445 w 707460"/>
              <a:gd name="connsiteY1" fmla="*/ 635000 h 2483555"/>
              <a:gd name="connsiteX2" fmla="*/ 479778 w 707460"/>
              <a:gd name="connsiteY2" fmla="*/ 1651000 h 2483555"/>
              <a:gd name="connsiteX3" fmla="*/ 0 w 707460"/>
              <a:gd name="connsiteY3" fmla="*/ 2483555 h 248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460" h="2483555">
                <a:moveTo>
                  <a:pt x="70556" y="0"/>
                </a:moveTo>
                <a:cubicBezTo>
                  <a:pt x="346898" y="179916"/>
                  <a:pt x="623241" y="359833"/>
                  <a:pt x="691445" y="635000"/>
                </a:cubicBezTo>
                <a:cubicBezTo>
                  <a:pt x="759649" y="910167"/>
                  <a:pt x="595019" y="1342908"/>
                  <a:pt x="479778" y="1651000"/>
                </a:cubicBezTo>
                <a:cubicBezTo>
                  <a:pt x="364537" y="1959092"/>
                  <a:pt x="0" y="2483555"/>
                  <a:pt x="0" y="248355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  <a:headEnd type="triangle" w="lg" len="med"/>
            <a:tailEnd type="triangle" w="lg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3200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5129831" y="2241718"/>
            <a:ext cx="1683014" cy="635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Distributed Link State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5042342" y="4412007"/>
            <a:ext cx="1683014" cy="635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Distributed Link State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105401" y="1835310"/>
            <a:ext cx="1679222" cy="37253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Dijkstra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046135" y="4019710"/>
            <a:ext cx="1679222" cy="37253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05" charset="-128"/>
                <a:cs typeface="ＭＳ Ｐゴシック" pitchFamily="-105" charset="-128"/>
              </a:rPr>
              <a:t>Dijkstra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5" grpId="0" animBg="1"/>
      <p:bldP spid="86" grpId="0" animBg="1"/>
      <p:bldP spid="96" grpId="0" animBg="1"/>
      <p:bldP spid="99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6754813" y="3794125"/>
            <a:ext cx="2389187" cy="2455863"/>
          </a:xfrm>
          <a:custGeom>
            <a:avLst/>
            <a:gdLst>
              <a:gd name="T0" fmla="*/ 2147483647 w 1143"/>
              <a:gd name="T1" fmla="*/ 2147483647 h 1022"/>
              <a:gd name="T2" fmla="*/ 2147483647 w 1143"/>
              <a:gd name="T3" fmla="*/ 2147483647 h 1022"/>
              <a:gd name="T4" fmla="*/ 2147483647 w 1143"/>
              <a:gd name="T5" fmla="*/ 2147483647 h 1022"/>
              <a:gd name="T6" fmla="*/ 2147483647 w 1143"/>
              <a:gd name="T7" fmla="*/ 2147483647 h 1022"/>
              <a:gd name="T8" fmla="*/ 2147483647 w 1143"/>
              <a:gd name="T9" fmla="*/ 2147483647 h 1022"/>
              <a:gd name="T10" fmla="*/ 2147483647 w 1143"/>
              <a:gd name="T11" fmla="*/ 2147483647 h 1022"/>
              <a:gd name="T12" fmla="*/ 2147483647 w 1143"/>
              <a:gd name="T13" fmla="*/ 2147483647 h 1022"/>
              <a:gd name="T14" fmla="*/ 2147483647 w 1143"/>
              <a:gd name="T15" fmla="*/ 2147483647 h 1022"/>
              <a:gd name="T16" fmla="*/ 2147483647 w 1143"/>
              <a:gd name="T17" fmla="*/ 2147483647 h 1022"/>
              <a:gd name="T18" fmla="*/ 2147483647 w 1143"/>
              <a:gd name="T19" fmla="*/ 2147483647 h 1022"/>
              <a:gd name="T20" fmla="*/ 2147483647 w 1143"/>
              <a:gd name="T21" fmla="*/ 2147483647 h 1022"/>
              <a:gd name="T22" fmla="*/ 2147483647 w 1143"/>
              <a:gd name="T23" fmla="*/ 2147483647 h 1022"/>
              <a:gd name="T24" fmla="*/ 2147483647 w 1143"/>
              <a:gd name="T25" fmla="*/ 2147483647 h 1022"/>
              <a:gd name="T26" fmla="*/ 2147483647 w 1143"/>
              <a:gd name="T27" fmla="*/ 2147483647 h 1022"/>
              <a:gd name="T28" fmla="*/ 2147483647 w 1143"/>
              <a:gd name="T29" fmla="*/ 2147483647 h 1022"/>
              <a:gd name="T30" fmla="*/ 2147483647 w 1143"/>
              <a:gd name="T31" fmla="*/ 2147483647 h 1022"/>
              <a:gd name="T32" fmla="*/ 2147483647 w 1143"/>
              <a:gd name="T33" fmla="*/ 2147483647 h 1022"/>
              <a:gd name="T34" fmla="*/ 2147483647 w 1143"/>
              <a:gd name="T35" fmla="*/ 2147483647 h 1022"/>
              <a:gd name="T36" fmla="*/ 2147483647 w 1143"/>
              <a:gd name="T37" fmla="*/ 2147483647 h 1022"/>
              <a:gd name="T38" fmla="*/ 2147483647 w 1143"/>
              <a:gd name="T39" fmla="*/ 2147483647 h 1022"/>
              <a:gd name="T40" fmla="*/ 2147483647 w 1143"/>
              <a:gd name="T41" fmla="*/ 2147483647 h 1022"/>
              <a:gd name="T42" fmla="*/ 2147483647 w 1143"/>
              <a:gd name="T43" fmla="*/ 2147483647 h 1022"/>
              <a:gd name="T44" fmla="*/ 2147483647 w 1143"/>
              <a:gd name="T45" fmla="*/ 2147483647 h 1022"/>
              <a:gd name="T46" fmla="*/ 2147483647 w 1143"/>
              <a:gd name="T47" fmla="*/ 2147483647 h 1022"/>
              <a:gd name="T48" fmla="*/ 2147483647 w 1143"/>
              <a:gd name="T49" fmla="*/ 2147483647 h 1022"/>
              <a:gd name="T50" fmla="*/ 2147483647 w 1143"/>
              <a:gd name="T51" fmla="*/ 2147483647 h 1022"/>
              <a:gd name="T52" fmla="*/ 2147483647 w 1143"/>
              <a:gd name="T53" fmla="*/ 2147483647 h 1022"/>
              <a:gd name="T54" fmla="*/ 2147483647 w 1143"/>
              <a:gd name="T55" fmla="*/ 2147483647 h 1022"/>
              <a:gd name="T56" fmla="*/ 2147483647 w 1143"/>
              <a:gd name="T57" fmla="*/ 2147483647 h 1022"/>
              <a:gd name="T58" fmla="*/ 2147483647 w 1143"/>
              <a:gd name="T59" fmla="*/ 2147483647 h 1022"/>
              <a:gd name="T60" fmla="*/ 2147483647 w 1143"/>
              <a:gd name="T61" fmla="*/ 2147483647 h 1022"/>
              <a:gd name="T62" fmla="*/ 2147483647 w 1143"/>
              <a:gd name="T63" fmla="*/ 2147483647 h 1022"/>
              <a:gd name="T64" fmla="*/ 2147483647 w 1143"/>
              <a:gd name="T65" fmla="*/ 2147483647 h 1022"/>
              <a:gd name="T66" fmla="*/ 2147483647 w 1143"/>
              <a:gd name="T67" fmla="*/ 2147483647 h 1022"/>
              <a:gd name="T68" fmla="*/ 2147483647 w 1143"/>
              <a:gd name="T69" fmla="*/ 2147483647 h 1022"/>
              <a:gd name="T70" fmla="*/ 2147483647 w 1143"/>
              <a:gd name="T71" fmla="*/ 2147483647 h 1022"/>
              <a:gd name="T72" fmla="*/ 2147483647 w 1143"/>
              <a:gd name="T73" fmla="*/ 2147483647 h 1022"/>
              <a:gd name="T74" fmla="*/ 2147483647 w 1143"/>
              <a:gd name="T75" fmla="*/ 2147483647 h 1022"/>
              <a:gd name="T76" fmla="*/ 2147483647 w 1143"/>
              <a:gd name="T77" fmla="*/ 2147483647 h 1022"/>
              <a:gd name="T78" fmla="*/ 2147483647 w 1143"/>
              <a:gd name="T79" fmla="*/ 2147483647 h 1022"/>
              <a:gd name="T80" fmla="*/ 2147483647 w 1143"/>
              <a:gd name="T81" fmla="*/ 2147483647 h 1022"/>
              <a:gd name="T82" fmla="*/ 2147483647 w 1143"/>
              <a:gd name="T83" fmla="*/ 2147483647 h 1022"/>
              <a:gd name="T84" fmla="*/ 2147483647 w 1143"/>
              <a:gd name="T85" fmla="*/ 2147483647 h 1022"/>
              <a:gd name="T86" fmla="*/ 2147483647 w 1143"/>
              <a:gd name="T87" fmla="*/ 2147483647 h 1022"/>
              <a:gd name="T88" fmla="*/ 2147483647 w 1143"/>
              <a:gd name="T89" fmla="*/ 2147483647 h 1022"/>
              <a:gd name="T90" fmla="*/ 2147483647 w 1143"/>
              <a:gd name="T91" fmla="*/ 2147483647 h 1022"/>
              <a:gd name="T92" fmla="*/ 2147483647 w 1143"/>
              <a:gd name="T93" fmla="*/ 2147483647 h 1022"/>
              <a:gd name="T94" fmla="*/ 2147483647 w 1143"/>
              <a:gd name="T95" fmla="*/ 2147483647 h 1022"/>
              <a:gd name="T96" fmla="*/ 2147483647 w 1143"/>
              <a:gd name="T97" fmla="*/ 2147483647 h 1022"/>
              <a:gd name="T98" fmla="*/ 2147483647 w 1143"/>
              <a:gd name="T99" fmla="*/ 2147483647 h 1022"/>
              <a:gd name="T100" fmla="*/ 2147483647 w 1143"/>
              <a:gd name="T101" fmla="*/ 2147483647 h 1022"/>
              <a:gd name="T102" fmla="*/ 2147483647 w 1143"/>
              <a:gd name="T103" fmla="*/ 2147483647 h 1022"/>
              <a:gd name="T104" fmla="*/ 2147483647 w 1143"/>
              <a:gd name="T105" fmla="*/ 2147483647 h 10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3"/>
              <a:gd name="T160" fmla="*/ 0 h 1022"/>
              <a:gd name="T161" fmla="*/ 1143 w 1143"/>
              <a:gd name="T162" fmla="*/ 1022 h 10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3" h="1022">
                <a:moveTo>
                  <a:pt x="471" y="24"/>
                </a:moveTo>
                <a:lnTo>
                  <a:pt x="461" y="21"/>
                </a:lnTo>
                <a:lnTo>
                  <a:pt x="451" y="19"/>
                </a:lnTo>
                <a:lnTo>
                  <a:pt x="439" y="16"/>
                </a:lnTo>
                <a:lnTo>
                  <a:pt x="426" y="13"/>
                </a:lnTo>
                <a:lnTo>
                  <a:pt x="415" y="11"/>
                </a:lnTo>
                <a:lnTo>
                  <a:pt x="401" y="9"/>
                </a:lnTo>
                <a:lnTo>
                  <a:pt x="388" y="7"/>
                </a:lnTo>
                <a:lnTo>
                  <a:pt x="373" y="6"/>
                </a:lnTo>
                <a:lnTo>
                  <a:pt x="358" y="4"/>
                </a:lnTo>
                <a:lnTo>
                  <a:pt x="343" y="3"/>
                </a:lnTo>
                <a:lnTo>
                  <a:pt x="313" y="0"/>
                </a:lnTo>
                <a:lnTo>
                  <a:pt x="282" y="0"/>
                </a:lnTo>
                <a:lnTo>
                  <a:pt x="250" y="0"/>
                </a:lnTo>
                <a:lnTo>
                  <a:pt x="219" y="1"/>
                </a:lnTo>
                <a:lnTo>
                  <a:pt x="189" y="3"/>
                </a:lnTo>
                <a:lnTo>
                  <a:pt x="174" y="4"/>
                </a:lnTo>
                <a:lnTo>
                  <a:pt x="160" y="6"/>
                </a:lnTo>
                <a:lnTo>
                  <a:pt x="146" y="9"/>
                </a:lnTo>
                <a:lnTo>
                  <a:pt x="133" y="11"/>
                </a:lnTo>
                <a:lnTo>
                  <a:pt x="120" y="13"/>
                </a:lnTo>
                <a:lnTo>
                  <a:pt x="107" y="16"/>
                </a:lnTo>
                <a:lnTo>
                  <a:pt x="96" y="20"/>
                </a:lnTo>
                <a:lnTo>
                  <a:pt x="84" y="23"/>
                </a:lnTo>
                <a:lnTo>
                  <a:pt x="74" y="27"/>
                </a:lnTo>
                <a:lnTo>
                  <a:pt x="66" y="31"/>
                </a:lnTo>
                <a:lnTo>
                  <a:pt x="57" y="36"/>
                </a:lnTo>
                <a:lnTo>
                  <a:pt x="50" y="40"/>
                </a:lnTo>
                <a:lnTo>
                  <a:pt x="43" y="46"/>
                </a:lnTo>
                <a:lnTo>
                  <a:pt x="37" y="51"/>
                </a:lnTo>
                <a:lnTo>
                  <a:pt x="33" y="59"/>
                </a:lnTo>
                <a:lnTo>
                  <a:pt x="28" y="66"/>
                </a:lnTo>
                <a:lnTo>
                  <a:pt x="24" y="73"/>
                </a:lnTo>
                <a:lnTo>
                  <a:pt x="21" y="80"/>
                </a:lnTo>
                <a:lnTo>
                  <a:pt x="18" y="88"/>
                </a:lnTo>
                <a:lnTo>
                  <a:pt x="17" y="97"/>
                </a:lnTo>
                <a:lnTo>
                  <a:pt x="14" y="106"/>
                </a:lnTo>
                <a:lnTo>
                  <a:pt x="14" y="116"/>
                </a:lnTo>
                <a:lnTo>
                  <a:pt x="13" y="124"/>
                </a:lnTo>
                <a:lnTo>
                  <a:pt x="13" y="134"/>
                </a:lnTo>
                <a:lnTo>
                  <a:pt x="13" y="156"/>
                </a:lnTo>
                <a:lnTo>
                  <a:pt x="14" y="176"/>
                </a:lnTo>
                <a:lnTo>
                  <a:pt x="17" y="198"/>
                </a:lnTo>
                <a:lnTo>
                  <a:pt x="18" y="220"/>
                </a:lnTo>
                <a:lnTo>
                  <a:pt x="21" y="243"/>
                </a:lnTo>
                <a:lnTo>
                  <a:pt x="24" y="264"/>
                </a:lnTo>
                <a:lnTo>
                  <a:pt x="27" y="286"/>
                </a:lnTo>
                <a:lnTo>
                  <a:pt x="28" y="307"/>
                </a:lnTo>
                <a:lnTo>
                  <a:pt x="28" y="327"/>
                </a:lnTo>
                <a:lnTo>
                  <a:pt x="28" y="335"/>
                </a:lnTo>
                <a:lnTo>
                  <a:pt x="28" y="345"/>
                </a:lnTo>
                <a:lnTo>
                  <a:pt x="27" y="364"/>
                </a:lnTo>
                <a:lnTo>
                  <a:pt x="24" y="383"/>
                </a:lnTo>
                <a:lnTo>
                  <a:pt x="20" y="421"/>
                </a:lnTo>
                <a:lnTo>
                  <a:pt x="14" y="460"/>
                </a:lnTo>
                <a:lnTo>
                  <a:pt x="8" y="498"/>
                </a:lnTo>
                <a:lnTo>
                  <a:pt x="6" y="517"/>
                </a:lnTo>
                <a:lnTo>
                  <a:pt x="4" y="534"/>
                </a:lnTo>
                <a:lnTo>
                  <a:pt x="3" y="552"/>
                </a:lnTo>
                <a:lnTo>
                  <a:pt x="1" y="568"/>
                </a:lnTo>
                <a:lnTo>
                  <a:pt x="0" y="585"/>
                </a:lnTo>
                <a:lnTo>
                  <a:pt x="0" y="601"/>
                </a:lnTo>
                <a:lnTo>
                  <a:pt x="0" y="615"/>
                </a:lnTo>
                <a:lnTo>
                  <a:pt x="1" y="628"/>
                </a:lnTo>
                <a:lnTo>
                  <a:pt x="3" y="641"/>
                </a:lnTo>
                <a:lnTo>
                  <a:pt x="4" y="654"/>
                </a:lnTo>
                <a:lnTo>
                  <a:pt x="4" y="665"/>
                </a:lnTo>
                <a:lnTo>
                  <a:pt x="6" y="675"/>
                </a:lnTo>
                <a:lnTo>
                  <a:pt x="7" y="685"/>
                </a:lnTo>
                <a:lnTo>
                  <a:pt x="8" y="695"/>
                </a:lnTo>
                <a:lnTo>
                  <a:pt x="10" y="704"/>
                </a:lnTo>
                <a:lnTo>
                  <a:pt x="13" y="712"/>
                </a:lnTo>
                <a:lnTo>
                  <a:pt x="17" y="721"/>
                </a:lnTo>
                <a:lnTo>
                  <a:pt x="21" y="728"/>
                </a:lnTo>
                <a:lnTo>
                  <a:pt x="27" y="735"/>
                </a:lnTo>
                <a:lnTo>
                  <a:pt x="34" y="741"/>
                </a:lnTo>
                <a:lnTo>
                  <a:pt x="37" y="744"/>
                </a:lnTo>
                <a:lnTo>
                  <a:pt x="43" y="748"/>
                </a:lnTo>
                <a:lnTo>
                  <a:pt x="47" y="749"/>
                </a:lnTo>
                <a:lnTo>
                  <a:pt x="51" y="752"/>
                </a:lnTo>
                <a:lnTo>
                  <a:pt x="57" y="755"/>
                </a:lnTo>
                <a:lnTo>
                  <a:pt x="63" y="758"/>
                </a:lnTo>
                <a:lnTo>
                  <a:pt x="70" y="759"/>
                </a:lnTo>
                <a:lnTo>
                  <a:pt x="77" y="762"/>
                </a:lnTo>
                <a:lnTo>
                  <a:pt x="84" y="764"/>
                </a:lnTo>
                <a:lnTo>
                  <a:pt x="93" y="765"/>
                </a:lnTo>
                <a:lnTo>
                  <a:pt x="101" y="767"/>
                </a:lnTo>
                <a:lnTo>
                  <a:pt x="111" y="768"/>
                </a:lnTo>
                <a:lnTo>
                  <a:pt x="123" y="768"/>
                </a:lnTo>
                <a:lnTo>
                  <a:pt x="134" y="768"/>
                </a:lnTo>
                <a:lnTo>
                  <a:pt x="146" y="768"/>
                </a:lnTo>
                <a:lnTo>
                  <a:pt x="157" y="768"/>
                </a:lnTo>
                <a:lnTo>
                  <a:pt x="170" y="767"/>
                </a:lnTo>
                <a:lnTo>
                  <a:pt x="183" y="767"/>
                </a:lnTo>
                <a:lnTo>
                  <a:pt x="210" y="764"/>
                </a:lnTo>
                <a:lnTo>
                  <a:pt x="239" y="762"/>
                </a:lnTo>
                <a:lnTo>
                  <a:pt x="267" y="759"/>
                </a:lnTo>
                <a:lnTo>
                  <a:pt x="296" y="757"/>
                </a:lnTo>
                <a:lnTo>
                  <a:pt x="325" y="755"/>
                </a:lnTo>
                <a:lnTo>
                  <a:pt x="352" y="754"/>
                </a:lnTo>
                <a:lnTo>
                  <a:pt x="365" y="754"/>
                </a:lnTo>
                <a:lnTo>
                  <a:pt x="378" y="754"/>
                </a:lnTo>
                <a:lnTo>
                  <a:pt x="391" y="754"/>
                </a:lnTo>
                <a:lnTo>
                  <a:pt x="402" y="755"/>
                </a:lnTo>
                <a:lnTo>
                  <a:pt x="413" y="757"/>
                </a:lnTo>
                <a:lnTo>
                  <a:pt x="425" y="758"/>
                </a:lnTo>
                <a:lnTo>
                  <a:pt x="435" y="759"/>
                </a:lnTo>
                <a:lnTo>
                  <a:pt x="444" y="761"/>
                </a:lnTo>
                <a:lnTo>
                  <a:pt x="452" y="764"/>
                </a:lnTo>
                <a:lnTo>
                  <a:pt x="461" y="768"/>
                </a:lnTo>
                <a:lnTo>
                  <a:pt x="468" y="772"/>
                </a:lnTo>
                <a:lnTo>
                  <a:pt x="474" y="777"/>
                </a:lnTo>
                <a:lnTo>
                  <a:pt x="479" y="781"/>
                </a:lnTo>
                <a:lnTo>
                  <a:pt x="484" y="787"/>
                </a:lnTo>
                <a:lnTo>
                  <a:pt x="486" y="794"/>
                </a:lnTo>
                <a:lnTo>
                  <a:pt x="489" y="799"/>
                </a:lnTo>
                <a:lnTo>
                  <a:pt x="492" y="807"/>
                </a:lnTo>
                <a:lnTo>
                  <a:pt x="494" y="814"/>
                </a:lnTo>
                <a:lnTo>
                  <a:pt x="495" y="822"/>
                </a:lnTo>
                <a:lnTo>
                  <a:pt x="496" y="829"/>
                </a:lnTo>
                <a:lnTo>
                  <a:pt x="496" y="847"/>
                </a:lnTo>
                <a:lnTo>
                  <a:pt x="496" y="864"/>
                </a:lnTo>
                <a:lnTo>
                  <a:pt x="496" y="882"/>
                </a:lnTo>
                <a:lnTo>
                  <a:pt x="498" y="899"/>
                </a:lnTo>
                <a:lnTo>
                  <a:pt x="498" y="916"/>
                </a:lnTo>
                <a:lnTo>
                  <a:pt x="499" y="925"/>
                </a:lnTo>
                <a:lnTo>
                  <a:pt x="501" y="934"/>
                </a:lnTo>
                <a:lnTo>
                  <a:pt x="502" y="941"/>
                </a:lnTo>
                <a:lnTo>
                  <a:pt x="505" y="948"/>
                </a:lnTo>
                <a:lnTo>
                  <a:pt x="508" y="955"/>
                </a:lnTo>
                <a:lnTo>
                  <a:pt x="512" y="962"/>
                </a:lnTo>
                <a:lnTo>
                  <a:pt x="516" y="969"/>
                </a:lnTo>
                <a:lnTo>
                  <a:pt x="522" y="975"/>
                </a:lnTo>
                <a:lnTo>
                  <a:pt x="528" y="979"/>
                </a:lnTo>
                <a:lnTo>
                  <a:pt x="535" y="985"/>
                </a:lnTo>
                <a:lnTo>
                  <a:pt x="544" y="989"/>
                </a:lnTo>
                <a:lnTo>
                  <a:pt x="552" y="992"/>
                </a:lnTo>
                <a:lnTo>
                  <a:pt x="562" y="995"/>
                </a:lnTo>
                <a:lnTo>
                  <a:pt x="575" y="998"/>
                </a:lnTo>
                <a:lnTo>
                  <a:pt x="588" y="1001"/>
                </a:lnTo>
                <a:lnTo>
                  <a:pt x="601" y="1004"/>
                </a:lnTo>
                <a:lnTo>
                  <a:pt x="617" y="1006"/>
                </a:lnTo>
                <a:lnTo>
                  <a:pt x="632" y="1009"/>
                </a:lnTo>
                <a:lnTo>
                  <a:pt x="650" y="1011"/>
                </a:lnTo>
                <a:lnTo>
                  <a:pt x="667" y="1014"/>
                </a:lnTo>
                <a:lnTo>
                  <a:pt x="685" y="1015"/>
                </a:lnTo>
                <a:lnTo>
                  <a:pt x="704" y="1018"/>
                </a:lnTo>
                <a:lnTo>
                  <a:pt x="723" y="1019"/>
                </a:lnTo>
                <a:lnTo>
                  <a:pt x="743" y="1021"/>
                </a:lnTo>
                <a:lnTo>
                  <a:pt x="783" y="1022"/>
                </a:lnTo>
                <a:lnTo>
                  <a:pt x="823" y="1022"/>
                </a:lnTo>
                <a:lnTo>
                  <a:pt x="844" y="1022"/>
                </a:lnTo>
                <a:lnTo>
                  <a:pt x="864" y="1021"/>
                </a:lnTo>
                <a:lnTo>
                  <a:pt x="884" y="1021"/>
                </a:lnTo>
                <a:lnTo>
                  <a:pt x="904" y="1019"/>
                </a:lnTo>
                <a:lnTo>
                  <a:pt x="923" y="1018"/>
                </a:lnTo>
                <a:lnTo>
                  <a:pt x="942" y="1015"/>
                </a:lnTo>
                <a:lnTo>
                  <a:pt x="960" y="1012"/>
                </a:lnTo>
                <a:lnTo>
                  <a:pt x="979" y="1009"/>
                </a:lnTo>
                <a:lnTo>
                  <a:pt x="996" y="1005"/>
                </a:lnTo>
                <a:lnTo>
                  <a:pt x="1012" y="1002"/>
                </a:lnTo>
                <a:lnTo>
                  <a:pt x="1027" y="996"/>
                </a:lnTo>
                <a:lnTo>
                  <a:pt x="1042" y="992"/>
                </a:lnTo>
                <a:lnTo>
                  <a:pt x="1055" y="986"/>
                </a:lnTo>
                <a:lnTo>
                  <a:pt x="1066" y="979"/>
                </a:lnTo>
                <a:lnTo>
                  <a:pt x="1078" y="972"/>
                </a:lnTo>
                <a:lnTo>
                  <a:pt x="1088" y="965"/>
                </a:lnTo>
                <a:lnTo>
                  <a:pt x="1096" y="956"/>
                </a:lnTo>
                <a:lnTo>
                  <a:pt x="1103" y="948"/>
                </a:lnTo>
                <a:lnTo>
                  <a:pt x="1110" y="938"/>
                </a:lnTo>
                <a:lnTo>
                  <a:pt x="1116" y="926"/>
                </a:lnTo>
                <a:lnTo>
                  <a:pt x="1122" y="914"/>
                </a:lnTo>
                <a:lnTo>
                  <a:pt x="1126" y="901"/>
                </a:lnTo>
                <a:lnTo>
                  <a:pt x="1130" y="887"/>
                </a:lnTo>
                <a:lnTo>
                  <a:pt x="1135" y="872"/>
                </a:lnTo>
                <a:lnTo>
                  <a:pt x="1138" y="858"/>
                </a:lnTo>
                <a:lnTo>
                  <a:pt x="1139" y="842"/>
                </a:lnTo>
                <a:lnTo>
                  <a:pt x="1140" y="827"/>
                </a:lnTo>
                <a:lnTo>
                  <a:pt x="1142" y="809"/>
                </a:lnTo>
                <a:lnTo>
                  <a:pt x="1143" y="794"/>
                </a:lnTo>
                <a:lnTo>
                  <a:pt x="1143" y="777"/>
                </a:lnTo>
                <a:lnTo>
                  <a:pt x="1143" y="758"/>
                </a:lnTo>
                <a:lnTo>
                  <a:pt x="1143" y="741"/>
                </a:lnTo>
                <a:lnTo>
                  <a:pt x="1142" y="707"/>
                </a:lnTo>
                <a:lnTo>
                  <a:pt x="1140" y="671"/>
                </a:lnTo>
                <a:lnTo>
                  <a:pt x="1138" y="637"/>
                </a:lnTo>
                <a:lnTo>
                  <a:pt x="1136" y="621"/>
                </a:lnTo>
                <a:lnTo>
                  <a:pt x="1135" y="604"/>
                </a:lnTo>
                <a:lnTo>
                  <a:pt x="1133" y="588"/>
                </a:lnTo>
                <a:lnTo>
                  <a:pt x="1132" y="572"/>
                </a:lnTo>
                <a:lnTo>
                  <a:pt x="1130" y="558"/>
                </a:lnTo>
                <a:lnTo>
                  <a:pt x="1129" y="544"/>
                </a:lnTo>
                <a:lnTo>
                  <a:pt x="1128" y="531"/>
                </a:lnTo>
                <a:lnTo>
                  <a:pt x="1126" y="518"/>
                </a:lnTo>
                <a:lnTo>
                  <a:pt x="1126" y="505"/>
                </a:lnTo>
                <a:lnTo>
                  <a:pt x="1125" y="495"/>
                </a:lnTo>
                <a:lnTo>
                  <a:pt x="1125" y="485"/>
                </a:lnTo>
                <a:lnTo>
                  <a:pt x="1125" y="475"/>
                </a:lnTo>
                <a:lnTo>
                  <a:pt x="1125" y="455"/>
                </a:lnTo>
                <a:lnTo>
                  <a:pt x="1125" y="438"/>
                </a:lnTo>
                <a:lnTo>
                  <a:pt x="1123" y="421"/>
                </a:lnTo>
                <a:lnTo>
                  <a:pt x="1123" y="407"/>
                </a:lnTo>
                <a:lnTo>
                  <a:pt x="1123" y="393"/>
                </a:lnTo>
                <a:lnTo>
                  <a:pt x="1122" y="380"/>
                </a:lnTo>
                <a:lnTo>
                  <a:pt x="1120" y="367"/>
                </a:lnTo>
                <a:lnTo>
                  <a:pt x="1118" y="355"/>
                </a:lnTo>
                <a:lnTo>
                  <a:pt x="1113" y="345"/>
                </a:lnTo>
                <a:lnTo>
                  <a:pt x="1109" y="335"/>
                </a:lnTo>
                <a:lnTo>
                  <a:pt x="1106" y="330"/>
                </a:lnTo>
                <a:lnTo>
                  <a:pt x="1102" y="325"/>
                </a:lnTo>
                <a:lnTo>
                  <a:pt x="1099" y="321"/>
                </a:lnTo>
                <a:lnTo>
                  <a:pt x="1095" y="317"/>
                </a:lnTo>
                <a:lnTo>
                  <a:pt x="1090" y="313"/>
                </a:lnTo>
                <a:lnTo>
                  <a:pt x="1085" y="308"/>
                </a:lnTo>
                <a:lnTo>
                  <a:pt x="1080" y="304"/>
                </a:lnTo>
                <a:lnTo>
                  <a:pt x="1073" y="300"/>
                </a:lnTo>
                <a:lnTo>
                  <a:pt x="1067" y="295"/>
                </a:lnTo>
                <a:lnTo>
                  <a:pt x="1060" y="291"/>
                </a:lnTo>
                <a:lnTo>
                  <a:pt x="1053" y="288"/>
                </a:lnTo>
                <a:lnTo>
                  <a:pt x="1045" y="286"/>
                </a:lnTo>
                <a:lnTo>
                  <a:pt x="1035" y="283"/>
                </a:lnTo>
                <a:lnTo>
                  <a:pt x="1025" y="280"/>
                </a:lnTo>
                <a:lnTo>
                  <a:pt x="1015" y="277"/>
                </a:lnTo>
                <a:lnTo>
                  <a:pt x="1003" y="276"/>
                </a:lnTo>
                <a:lnTo>
                  <a:pt x="992" y="274"/>
                </a:lnTo>
                <a:lnTo>
                  <a:pt x="979" y="273"/>
                </a:lnTo>
                <a:lnTo>
                  <a:pt x="966" y="271"/>
                </a:lnTo>
                <a:lnTo>
                  <a:pt x="953" y="271"/>
                </a:lnTo>
                <a:lnTo>
                  <a:pt x="939" y="270"/>
                </a:lnTo>
                <a:lnTo>
                  <a:pt x="926" y="270"/>
                </a:lnTo>
                <a:lnTo>
                  <a:pt x="897" y="270"/>
                </a:lnTo>
                <a:lnTo>
                  <a:pt x="867" y="268"/>
                </a:lnTo>
                <a:lnTo>
                  <a:pt x="839" y="268"/>
                </a:lnTo>
                <a:lnTo>
                  <a:pt x="810" y="267"/>
                </a:lnTo>
                <a:lnTo>
                  <a:pt x="781" y="266"/>
                </a:lnTo>
                <a:lnTo>
                  <a:pt x="753" y="264"/>
                </a:lnTo>
                <a:lnTo>
                  <a:pt x="740" y="263"/>
                </a:lnTo>
                <a:lnTo>
                  <a:pt x="727" y="261"/>
                </a:lnTo>
                <a:lnTo>
                  <a:pt x="714" y="260"/>
                </a:lnTo>
                <a:lnTo>
                  <a:pt x="703" y="257"/>
                </a:lnTo>
                <a:lnTo>
                  <a:pt x="691" y="254"/>
                </a:lnTo>
                <a:lnTo>
                  <a:pt x="680" y="251"/>
                </a:lnTo>
                <a:lnTo>
                  <a:pt x="670" y="248"/>
                </a:lnTo>
                <a:lnTo>
                  <a:pt x="661" y="244"/>
                </a:lnTo>
                <a:lnTo>
                  <a:pt x="651" y="240"/>
                </a:lnTo>
                <a:lnTo>
                  <a:pt x="644" y="234"/>
                </a:lnTo>
                <a:lnTo>
                  <a:pt x="635" y="228"/>
                </a:lnTo>
                <a:lnTo>
                  <a:pt x="628" y="223"/>
                </a:lnTo>
                <a:lnTo>
                  <a:pt x="622" y="217"/>
                </a:lnTo>
                <a:lnTo>
                  <a:pt x="615" y="210"/>
                </a:lnTo>
                <a:lnTo>
                  <a:pt x="610" y="203"/>
                </a:lnTo>
                <a:lnTo>
                  <a:pt x="604" y="196"/>
                </a:lnTo>
                <a:lnTo>
                  <a:pt x="594" y="180"/>
                </a:lnTo>
                <a:lnTo>
                  <a:pt x="585" y="164"/>
                </a:lnTo>
                <a:lnTo>
                  <a:pt x="577" y="147"/>
                </a:lnTo>
                <a:lnTo>
                  <a:pt x="568" y="130"/>
                </a:lnTo>
                <a:lnTo>
                  <a:pt x="559" y="113"/>
                </a:lnTo>
                <a:lnTo>
                  <a:pt x="551" y="97"/>
                </a:lnTo>
                <a:lnTo>
                  <a:pt x="541" y="81"/>
                </a:lnTo>
                <a:lnTo>
                  <a:pt x="531" y="67"/>
                </a:lnTo>
                <a:lnTo>
                  <a:pt x="524" y="60"/>
                </a:lnTo>
                <a:lnTo>
                  <a:pt x="518" y="54"/>
                </a:lnTo>
                <a:lnTo>
                  <a:pt x="512" y="47"/>
                </a:lnTo>
                <a:lnTo>
                  <a:pt x="505" y="41"/>
                </a:lnTo>
                <a:lnTo>
                  <a:pt x="496" y="37"/>
                </a:lnTo>
                <a:lnTo>
                  <a:pt x="489" y="33"/>
                </a:lnTo>
                <a:lnTo>
                  <a:pt x="481" y="29"/>
                </a:lnTo>
                <a:lnTo>
                  <a:pt x="471" y="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4211638" y="3871913"/>
            <a:ext cx="2495550" cy="2547937"/>
          </a:xfrm>
          <a:custGeom>
            <a:avLst/>
            <a:gdLst>
              <a:gd name="T0" fmla="*/ 2147483647 w 1572"/>
              <a:gd name="T1" fmla="*/ 2147483647 h 1275"/>
              <a:gd name="T2" fmla="*/ 2147483647 w 1572"/>
              <a:gd name="T3" fmla="*/ 2147483647 h 1275"/>
              <a:gd name="T4" fmla="*/ 2147483647 w 1572"/>
              <a:gd name="T5" fmla="*/ 2147483647 h 1275"/>
              <a:gd name="T6" fmla="*/ 2147483647 w 1572"/>
              <a:gd name="T7" fmla="*/ 2147483647 h 1275"/>
              <a:gd name="T8" fmla="*/ 2147483647 w 1572"/>
              <a:gd name="T9" fmla="*/ 2147483647 h 1275"/>
              <a:gd name="T10" fmla="*/ 2147483647 w 1572"/>
              <a:gd name="T11" fmla="*/ 2147483647 h 1275"/>
              <a:gd name="T12" fmla="*/ 2147483647 w 1572"/>
              <a:gd name="T13" fmla="*/ 2147483647 h 1275"/>
              <a:gd name="T14" fmla="*/ 2147483647 w 1572"/>
              <a:gd name="T15" fmla="*/ 2147483647 h 1275"/>
              <a:gd name="T16" fmla="*/ 0 w 1572"/>
              <a:gd name="T17" fmla="*/ 2147483647 h 1275"/>
              <a:gd name="T18" fmla="*/ 2147483647 w 1572"/>
              <a:gd name="T19" fmla="*/ 2147483647 h 1275"/>
              <a:gd name="T20" fmla="*/ 2147483647 w 1572"/>
              <a:gd name="T21" fmla="*/ 2147483647 h 1275"/>
              <a:gd name="T22" fmla="*/ 2147483647 w 1572"/>
              <a:gd name="T23" fmla="*/ 2147483647 h 1275"/>
              <a:gd name="T24" fmla="*/ 2147483647 w 1572"/>
              <a:gd name="T25" fmla="*/ 2147483647 h 1275"/>
              <a:gd name="T26" fmla="*/ 2147483647 w 1572"/>
              <a:gd name="T27" fmla="*/ 2147483647 h 1275"/>
              <a:gd name="T28" fmla="*/ 2147483647 w 1572"/>
              <a:gd name="T29" fmla="*/ 2147483647 h 1275"/>
              <a:gd name="T30" fmla="*/ 2147483647 w 1572"/>
              <a:gd name="T31" fmla="*/ 2147483647 h 1275"/>
              <a:gd name="T32" fmla="*/ 2147483647 w 1572"/>
              <a:gd name="T33" fmla="*/ 2147483647 h 1275"/>
              <a:gd name="T34" fmla="*/ 2147483647 w 1572"/>
              <a:gd name="T35" fmla="*/ 2147483647 h 1275"/>
              <a:gd name="T36" fmla="*/ 2147483647 w 1572"/>
              <a:gd name="T37" fmla="*/ 2147483647 h 1275"/>
              <a:gd name="T38" fmla="*/ 2147483647 w 1572"/>
              <a:gd name="T39" fmla="*/ 2147483647 h 1275"/>
              <a:gd name="T40" fmla="*/ 2147483647 w 1572"/>
              <a:gd name="T41" fmla="*/ 2147483647 h 1275"/>
              <a:gd name="T42" fmla="*/ 2147483647 w 1572"/>
              <a:gd name="T43" fmla="*/ 2147483647 h 1275"/>
              <a:gd name="T44" fmla="*/ 2147483647 w 1572"/>
              <a:gd name="T45" fmla="*/ 2147483647 h 1275"/>
              <a:gd name="T46" fmla="*/ 2147483647 w 1572"/>
              <a:gd name="T47" fmla="*/ 2147483647 h 1275"/>
              <a:gd name="T48" fmla="*/ 2147483647 w 1572"/>
              <a:gd name="T49" fmla="*/ 2147483647 h 1275"/>
              <a:gd name="T50" fmla="*/ 2147483647 w 1572"/>
              <a:gd name="T51" fmla="*/ 2147483647 h 1275"/>
              <a:gd name="T52" fmla="*/ 2147483647 w 1572"/>
              <a:gd name="T53" fmla="*/ 2147483647 h 1275"/>
              <a:gd name="T54" fmla="*/ 2147483647 w 1572"/>
              <a:gd name="T55" fmla="*/ 2147483647 h 1275"/>
              <a:gd name="T56" fmla="*/ 2147483647 w 1572"/>
              <a:gd name="T57" fmla="*/ 2147483647 h 1275"/>
              <a:gd name="T58" fmla="*/ 2147483647 w 1572"/>
              <a:gd name="T59" fmla="*/ 2147483647 h 1275"/>
              <a:gd name="T60" fmla="*/ 2147483647 w 1572"/>
              <a:gd name="T61" fmla="*/ 2147483647 h 1275"/>
              <a:gd name="T62" fmla="*/ 2147483647 w 1572"/>
              <a:gd name="T63" fmla="*/ 2147483647 h 1275"/>
              <a:gd name="T64" fmla="*/ 2147483647 w 1572"/>
              <a:gd name="T65" fmla="*/ 2147483647 h 1275"/>
              <a:gd name="T66" fmla="*/ 2147483647 w 1572"/>
              <a:gd name="T67" fmla="*/ 2147483647 h 1275"/>
              <a:gd name="T68" fmla="*/ 2147483647 w 1572"/>
              <a:gd name="T69" fmla="*/ 2147483647 h 1275"/>
              <a:gd name="T70" fmla="*/ 2147483647 w 1572"/>
              <a:gd name="T71" fmla="*/ 2147483647 h 1275"/>
              <a:gd name="T72" fmla="*/ 2147483647 w 1572"/>
              <a:gd name="T73" fmla="*/ 2147483647 h 1275"/>
              <a:gd name="T74" fmla="*/ 2147483647 w 1572"/>
              <a:gd name="T75" fmla="*/ 2147483647 h 1275"/>
              <a:gd name="T76" fmla="*/ 2147483647 w 1572"/>
              <a:gd name="T77" fmla="*/ 2147483647 h 1275"/>
              <a:gd name="T78" fmla="*/ 2147483647 w 1572"/>
              <a:gd name="T79" fmla="*/ 2147483647 h 1275"/>
              <a:gd name="T80" fmla="*/ 2147483647 w 1572"/>
              <a:gd name="T81" fmla="*/ 2147483647 h 1275"/>
              <a:gd name="T82" fmla="*/ 2147483647 w 1572"/>
              <a:gd name="T83" fmla="*/ 2147483647 h 1275"/>
              <a:gd name="T84" fmla="*/ 2147483647 w 1572"/>
              <a:gd name="T85" fmla="*/ 2147483647 h 1275"/>
              <a:gd name="T86" fmla="*/ 2147483647 w 1572"/>
              <a:gd name="T87" fmla="*/ 2147483647 h 1275"/>
              <a:gd name="T88" fmla="*/ 2147483647 w 1572"/>
              <a:gd name="T89" fmla="*/ 2147483647 h 1275"/>
              <a:gd name="T90" fmla="*/ 2147483647 w 1572"/>
              <a:gd name="T91" fmla="*/ 2147483647 h 1275"/>
              <a:gd name="T92" fmla="*/ 2147483647 w 1572"/>
              <a:gd name="T93" fmla="*/ 2147483647 h 1275"/>
              <a:gd name="T94" fmla="*/ 2147483647 w 1572"/>
              <a:gd name="T95" fmla="*/ 2147483647 h 1275"/>
              <a:gd name="T96" fmla="*/ 2147483647 w 1572"/>
              <a:gd name="T97" fmla="*/ 2147483647 h 1275"/>
              <a:gd name="T98" fmla="*/ 2147483647 w 1572"/>
              <a:gd name="T99" fmla="*/ 2147483647 h 1275"/>
              <a:gd name="T100" fmla="*/ 2147483647 w 1572"/>
              <a:gd name="T101" fmla="*/ 2147483647 h 1275"/>
              <a:gd name="T102" fmla="*/ 2147483647 w 1572"/>
              <a:gd name="T103" fmla="*/ 2147483647 h 1275"/>
              <a:gd name="T104" fmla="*/ 2147483647 w 1572"/>
              <a:gd name="T105" fmla="*/ 2147483647 h 127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72"/>
              <a:gd name="T160" fmla="*/ 0 h 1275"/>
              <a:gd name="T161" fmla="*/ 1572 w 1572"/>
              <a:gd name="T162" fmla="*/ 1275 h 127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72" h="1275">
                <a:moveTo>
                  <a:pt x="285" y="0"/>
                </a:moveTo>
                <a:lnTo>
                  <a:pt x="274" y="1"/>
                </a:lnTo>
                <a:lnTo>
                  <a:pt x="262" y="3"/>
                </a:lnTo>
                <a:lnTo>
                  <a:pt x="252" y="4"/>
                </a:lnTo>
                <a:lnTo>
                  <a:pt x="242" y="7"/>
                </a:lnTo>
                <a:lnTo>
                  <a:pt x="232" y="10"/>
                </a:lnTo>
                <a:lnTo>
                  <a:pt x="222" y="13"/>
                </a:lnTo>
                <a:lnTo>
                  <a:pt x="214" y="16"/>
                </a:lnTo>
                <a:lnTo>
                  <a:pt x="205" y="20"/>
                </a:lnTo>
                <a:lnTo>
                  <a:pt x="198" y="24"/>
                </a:lnTo>
                <a:lnTo>
                  <a:pt x="189" y="29"/>
                </a:lnTo>
                <a:lnTo>
                  <a:pt x="182" y="34"/>
                </a:lnTo>
                <a:lnTo>
                  <a:pt x="175" y="40"/>
                </a:lnTo>
                <a:lnTo>
                  <a:pt x="161" y="51"/>
                </a:lnTo>
                <a:lnTo>
                  <a:pt x="149" y="64"/>
                </a:lnTo>
                <a:lnTo>
                  <a:pt x="138" y="79"/>
                </a:lnTo>
                <a:lnTo>
                  <a:pt x="126" y="94"/>
                </a:lnTo>
                <a:lnTo>
                  <a:pt x="116" y="111"/>
                </a:lnTo>
                <a:lnTo>
                  <a:pt x="106" y="129"/>
                </a:lnTo>
                <a:lnTo>
                  <a:pt x="98" y="147"/>
                </a:lnTo>
                <a:lnTo>
                  <a:pt x="88" y="167"/>
                </a:lnTo>
                <a:lnTo>
                  <a:pt x="79" y="187"/>
                </a:lnTo>
                <a:lnTo>
                  <a:pt x="70" y="208"/>
                </a:lnTo>
                <a:lnTo>
                  <a:pt x="66" y="220"/>
                </a:lnTo>
                <a:lnTo>
                  <a:pt x="62" y="231"/>
                </a:lnTo>
                <a:lnTo>
                  <a:pt x="58" y="244"/>
                </a:lnTo>
                <a:lnTo>
                  <a:pt x="53" y="257"/>
                </a:lnTo>
                <a:lnTo>
                  <a:pt x="49" y="271"/>
                </a:lnTo>
                <a:lnTo>
                  <a:pt x="46" y="284"/>
                </a:lnTo>
                <a:lnTo>
                  <a:pt x="42" y="300"/>
                </a:lnTo>
                <a:lnTo>
                  <a:pt x="39" y="314"/>
                </a:lnTo>
                <a:lnTo>
                  <a:pt x="36" y="330"/>
                </a:lnTo>
                <a:lnTo>
                  <a:pt x="33" y="346"/>
                </a:lnTo>
                <a:lnTo>
                  <a:pt x="26" y="377"/>
                </a:lnTo>
                <a:lnTo>
                  <a:pt x="22" y="410"/>
                </a:lnTo>
                <a:lnTo>
                  <a:pt x="16" y="443"/>
                </a:lnTo>
                <a:lnTo>
                  <a:pt x="13" y="477"/>
                </a:lnTo>
                <a:lnTo>
                  <a:pt x="9" y="511"/>
                </a:lnTo>
                <a:lnTo>
                  <a:pt x="6" y="544"/>
                </a:lnTo>
                <a:lnTo>
                  <a:pt x="3" y="577"/>
                </a:lnTo>
                <a:lnTo>
                  <a:pt x="2" y="610"/>
                </a:lnTo>
                <a:lnTo>
                  <a:pt x="2" y="624"/>
                </a:lnTo>
                <a:lnTo>
                  <a:pt x="0" y="640"/>
                </a:lnTo>
                <a:lnTo>
                  <a:pt x="0" y="655"/>
                </a:lnTo>
                <a:lnTo>
                  <a:pt x="0" y="670"/>
                </a:lnTo>
                <a:lnTo>
                  <a:pt x="0" y="684"/>
                </a:lnTo>
                <a:lnTo>
                  <a:pt x="0" y="697"/>
                </a:lnTo>
                <a:lnTo>
                  <a:pt x="0" y="722"/>
                </a:lnTo>
                <a:lnTo>
                  <a:pt x="2" y="750"/>
                </a:lnTo>
                <a:lnTo>
                  <a:pt x="3" y="775"/>
                </a:lnTo>
                <a:lnTo>
                  <a:pt x="6" y="799"/>
                </a:lnTo>
                <a:lnTo>
                  <a:pt x="9" y="825"/>
                </a:lnTo>
                <a:lnTo>
                  <a:pt x="13" y="849"/>
                </a:lnTo>
                <a:lnTo>
                  <a:pt x="18" y="874"/>
                </a:lnTo>
                <a:lnTo>
                  <a:pt x="22" y="897"/>
                </a:lnTo>
                <a:lnTo>
                  <a:pt x="28" y="919"/>
                </a:lnTo>
                <a:lnTo>
                  <a:pt x="33" y="941"/>
                </a:lnTo>
                <a:lnTo>
                  <a:pt x="40" y="962"/>
                </a:lnTo>
                <a:lnTo>
                  <a:pt x="46" y="982"/>
                </a:lnTo>
                <a:lnTo>
                  <a:pt x="55" y="1002"/>
                </a:lnTo>
                <a:lnTo>
                  <a:pt x="62" y="1021"/>
                </a:lnTo>
                <a:lnTo>
                  <a:pt x="70" y="1038"/>
                </a:lnTo>
                <a:lnTo>
                  <a:pt x="79" y="1054"/>
                </a:lnTo>
                <a:lnTo>
                  <a:pt x="89" y="1069"/>
                </a:lnTo>
                <a:lnTo>
                  <a:pt x="99" y="1085"/>
                </a:lnTo>
                <a:lnTo>
                  <a:pt x="111" y="1098"/>
                </a:lnTo>
                <a:lnTo>
                  <a:pt x="123" y="1112"/>
                </a:lnTo>
                <a:lnTo>
                  <a:pt x="135" y="1124"/>
                </a:lnTo>
                <a:lnTo>
                  <a:pt x="149" y="1135"/>
                </a:lnTo>
                <a:lnTo>
                  <a:pt x="162" y="1146"/>
                </a:lnTo>
                <a:lnTo>
                  <a:pt x="176" y="1156"/>
                </a:lnTo>
                <a:lnTo>
                  <a:pt x="191" y="1165"/>
                </a:lnTo>
                <a:lnTo>
                  <a:pt x="205" y="1174"/>
                </a:lnTo>
                <a:lnTo>
                  <a:pt x="219" y="1181"/>
                </a:lnTo>
                <a:lnTo>
                  <a:pt x="235" y="1186"/>
                </a:lnTo>
                <a:lnTo>
                  <a:pt x="249" y="1192"/>
                </a:lnTo>
                <a:lnTo>
                  <a:pt x="264" y="1196"/>
                </a:lnTo>
                <a:lnTo>
                  <a:pt x="278" y="1201"/>
                </a:lnTo>
                <a:lnTo>
                  <a:pt x="292" y="1203"/>
                </a:lnTo>
                <a:lnTo>
                  <a:pt x="298" y="1205"/>
                </a:lnTo>
                <a:lnTo>
                  <a:pt x="305" y="1205"/>
                </a:lnTo>
                <a:lnTo>
                  <a:pt x="312" y="1205"/>
                </a:lnTo>
                <a:lnTo>
                  <a:pt x="319" y="1203"/>
                </a:lnTo>
                <a:lnTo>
                  <a:pt x="327" y="1203"/>
                </a:lnTo>
                <a:lnTo>
                  <a:pt x="334" y="1202"/>
                </a:lnTo>
                <a:lnTo>
                  <a:pt x="340" y="1199"/>
                </a:lnTo>
                <a:lnTo>
                  <a:pt x="347" y="1198"/>
                </a:lnTo>
                <a:lnTo>
                  <a:pt x="361" y="1192"/>
                </a:lnTo>
                <a:lnTo>
                  <a:pt x="375" y="1186"/>
                </a:lnTo>
                <a:lnTo>
                  <a:pt x="390" y="1179"/>
                </a:lnTo>
                <a:lnTo>
                  <a:pt x="404" y="1172"/>
                </a:lnTo>
                <a:lnTo>
                  <a:pt x="420" y="1165"/>
                </a:lnTo>
                <a:lnTo>
                  <a:pt x="434" y="1158"/>
                </a:lnTo>
                <a:lnTo>
                  <a:pt x="448" y="1151"/>
                </a:lnTo>
                <a:lnTo>
                  <a:pt x="463" y="1145"/>
                </a:lnTo>
                <a:lnTo>
                  <a:pt x="477" y="1139"/>
                </a:lnTo>
                <a:lnTo>
                  <a:pt x="484" y="1138"/>
                </a:lnTo>
                <a:lnTo>
                  <a:pt x="491" y="1136"/>
                </a:lnTo>
                <a:lnTo>
                  <a:pt x="498" y="1135"/>
                </a:lnTo>
                <a:lnTo>
                  <a:pt x="506" y="1134"/>
                </a:lnTo>
                <a:lnTo>
                  <a:pt x="513" y="1134"/>
                </a:lnTo>
                <a:lnTo>
                  <a:pt x="520" y="1134"/>
                </a:lnTo>
                <a:lnTo>
                  <a:pt x="527" y="1135"/>
                </a:lnTo>
                <a:lnTo>
                  <a:pt x="533" y="1135"/>
                </a:lnTo>
                <a:lnTo>
                  <a:pt x="540" y="1136"/>
                </a:lnTo>
                <a:lnTo>
                  <a:pt x="546" y="1139"/>
                </a:lnTo>
                <a:lnTo>
                  <a:pt x="559" y="1144"/>
                </a:lnTo>
                <a:lnTo>
                  <a:pt x="571" y="1148"/>
                </a:lnTo>
                <a:lnTo>
                  <a:pt x="584" y="1155"/>
                </a:lnTo>
                <a:lnTo>
                  <a:pt x="596" y="1162"/>
                </a:lnTo>
                <a:lnTo>
                  <a:pt x="609" y="1169"/>
                </a:lnTo>
                <a:lnTo>
                  <a:pt x="620" y="1178"/>
                </a:lnTo>
                <a:lnTo>
                  <a:pt x="633" y="1186"/>
                </a:lnTo>
                <a:lnTo>
                  <a:pt x="646" y="1193"/>
                </a:lnTo>
                <a:lnTo>
                  <a:pt x="660" y="1202"/>
                </a:lnTo>
                <a:lnTo>
                  <a:pt x="674" y="1209"/>
                </a:lnTo>
                <a:lnTo>
                  <a:pt x="690" y="1216"/>
                </a:lnTo>
                <a:lnTo>
                  <a:pt x="707" y="1223"/>
                </a:lnTo>
                <a:lnTo>
                  <a:pt x="725" y="1229"/>
                </a:lnTo>
                <a:lnTo>
                  <a:pt x="743" y="1233"/>
                </a:lnTo>
                <a:lnTo>
                  <a:pt x="763" y="1238"/>
                </a:lnTo>
                <a:lnTo>
                  <a:pt x="785" y="1242"/>
                </a:lnTo>
                <a:lnTo>
                  <a:pt x="806" y="1246"/>
                </a:lnTo>
                <a:lnTo>
                  <a:pt x="829" y="1252"/>
                </a:lnTo>
                <a:lnTo>
                  <a:pt x="853" y="1256"/>
                </a:lnTo>
                <a:lnTo>
                  <a:pt x="878" y="1261"/>
                </a:lnTo>
                <a:lnTo>
                  <a:pt x="903" y="1265"/>
                </a:lnTo>
                <a:lnTo>
                  <a:pt x="929" y="1269"/>
                </a:lnTo>
                <a:lnTo>
                  <a:pt x="955" y="1272"/>
                </a:lnTo>
                <a:lnTo>
                  <a:pt x="982" y="1273"/>
                </a:lnTo>
                <a:lnTo>
                  <a:pt x="1008" y="1275"/>
                </a:lnTo>
                <a:lnTo>
                  <a:pt x="1035" y="1275"/>
                </a:lnTo>
                <a:lnTo>
                  <a:pt x="1061" y="1275"/>
                </a:lnTo>
                <a:lnTo>
                  <a:pt x="1075" y="1273"/>
                </a:lnTo>
                <a:lnTo>
                  <a:pt x="1088" y="1272"/>
                </a:lnTo>
                <a:lnTo>
                  <a:pt x="1101" y="1271"/>
                </a:lnTo>
                <a:lnTo>
                  <a:pt x="1114" y="1268"/>
                </a:lnTo>
                <a:lnTo>
                  <a:pt x="1127" y="1266"/>
                </a:lnTo>
                <a:lnTo>
                  <a:pt x="1140" y="1263"/>
                </a:lnTo>
                <a:lnTo>
                  <a:pt x="1152" y="1259"/>
                </a:lnTo>
                <a:lnTo>
                  <a:pt x="1165" y="1256"/>
                </a:lnTo>
                <a:lnTo>
                  <a:pt x="1180" y="1252"/>
                </a:lnTo>
                <a:lnTo>
                  <a:pt x="1194" y="1249"/>
                </a:lnTo>
                <a:lnTo>
                  <a:pt x="1224" y="1239"/>
                </a:lnTo>
                <a:lnTo>
                  <a:pt x="1254" y="1231"/>
                </a:lnTo>
                <a:lnTo>
                  <a:pt x="1286" y="1219"/>
                </a:lnTo>
                <a:lnTo>
                  <a:pt x="1317" y="1208"/>
                </a:lnTo>
                <a:lnTo>
                  <a:pt x="1349" y="1195"/>
                </a:lnTo>
                <a:lnTo>
                  <a:pt x="1379" y="1181"/>
                </a:lnTo>
                <a:lnTo>
                  <a:pt x="1409" y="1165"/>
                </a:lnTo>
                <a:lnTo>
                  <a:pt x="1423" y="1158"/>
                </a:lnTo>
                <a:lnTo>
                  <a:pt x="1437" y="1149"/>
                </a:lnTo>
                <a:lnTo>
                  <a:pt x="1450" y="1142"/>
                </a:lnTo>
                <a:lnTo>
                  <a:pt x="1463" y="1134"/>
                </a:lnTo>
                <a:lnTo>
                  <a:pt x="1476" y="1124"/>
                </a:lnTo>
                <a:lnTo>
                  <a:pt x="1489" y="1115"/>
                </a:lnTo>
                <a:lnTo>
                  <a:pt x="1499" y="1106"/>
                </a:lnTo>
                <a:lnTo>
                  <a:pt x="1510" y="1096"/>
                </a:lnTo>
                <a:lnTo>
                  <a:pt x="1520" y="1086"/>
                </a:lnTo>
                <a:lnTo>
                  <a:pt x="1529" y="1076"/>
                </a:lnTo>
                <a:lnTo>
                  <a:pt x="1537" y="1066"/>
                </a:lnTo>
                <a:lnTo>
                  <a:pt x="1545" y="1056"/>
                </a:lnTo>
                <a:lnTo>
                  <a:pt x="1552" y="1045"/>
                </a:lnTo>
                <a:lnTo>
                  <a:pt x="1557" y="1035"/>
                </a:lnTo>
                <a:lnTo>
                  <a:pt x="1562" y="1024"/>
                </a:lnTo>
                <a:lnTo>
                  <a:pt x="1566" y="1011"/>
                </a:lnTo>
                <a:lnTo>
                  <a:pt x="1569" y="999"/>
                </a:lnTo>
                <a:lnTo>
                  <a:pt x="1570" y="986"/>
                </a:lnTo>
                <a:lnTo>
                  <a:pt x="1572" y="972"/>
                </a:lnTo>
                <a:lnTo>
                  <a:pt x="1572" y="959"/>
                </a:lnTo>
                <a:lnTo>
                  <a:pt x="1570" y="945"/>
                </a:lnTo>
                <a:lnTo>
                  <a:pt x="1569" y="931"/>
                </a:lnTo>
                <a:lnTo>
                  <a:pt x="1567" y="915"/>
                </a:lnTo>
                <a:lnTo>
                  <a:pt x="1565" y="901"/>
                </a:lnTo>
                <a:lnTo>
                  <a:pt x="1562" y="885"/>
                </a:lnTo>
                <a:lnTo>
                  <a:pt x="1559" y="869"/>
                </a:lnTo>
                <a:lnTo>
                  <a:pt x="1555" y="854"/>
                </a:lnTo>
                <a:lnTo>
                  <a:pt x="1550" y="838"/>
                </a:lnTo>
                <a:lnTo>
                  <a:pt x="1540" y="805"/>
                </a:lnTo>
                <a:lnTo>
                  <a:pt x="1530" y="774"/>
                </a:lnTo>
                <a:lnTo>
                  <a:pt x="1520" y="741"/>
                </a:lnTo>
                <a:lnTo>
                  <a:pt x="1509" y="708"/>
                </a:lnTo>
                <a:lnTo>
                  <a:pt x="1499" y="677"/>
                </a:lnTo>
                <a:lnTo>
                  <a:pt x="1489" y="647"/>
                </a:lnTo>
                <a:lnTo>
                  <a:pt x="1484" y="631"/>
                </a:lnTo>
                <a:lnTo>
                  <a:pt x="1480" y="617"/>
                </a:lnTo>
                <a:lnTo>
                  <a:pt x="1476" y="602"/>
                </a:lnTo>
                <a:lnTo>
                  <a:pt x="1473" y="588"/>
                </a:lnTo>
                <a:lnTo>
                  <a:pt x="1470" y="575"/>
                </a:lnTo>
                <a:lnTo>
                  <a:pt x="1467" y="561"/>
                </a:lnTo>
                <a:lnTo>
                  <a:pt x="1466" y="548"/>
                </a:lnTo>
                <a:lnTo>
                  <a:pt x="1464" y="535"/>
                </a:lnTo>
                <a:lnTo>
                  <a:pt x="1464" y="523"/>
                </a:lnTo>
                <a:lnTo>
                  <a:pt x="1464" y="510"/>
                </a:lnTo>
                <a:lnTo>
                  <a:pt x="1464" y="497"/>
                </a:lnTo>
                <a:lnTo>
                  <a:pt x="1466" y="484"/>
                </a:lnTo>
                <a:lnTo>
                  <a:pt x="1469" y="457"/>
                </a:lnTo>
                <a:lnTo>
                  <a:pt x="1472" y="431"/>
                </a:lnTo>
                <a:lnTo>
                  <a:pt x="1476" y="405"/>
                </a:lnTo>
                <a:lnTo>
                  <a:pt x="1479" y="381"/>
                </a:lnTo>
                <a:lnTo>
                  <a:pt x="1482" y="357"/>
                </a:lnTo>
                <a:lnTo>
                  <a:pt x="1483" y="346"/>
                </a:lnTo>
                <a:lnTo>
                  <a:pt x="1484" y="334"/>
                </a:lnTo>
                <a:lnTo>
                  <a:pt x="1484" y="323"/>
                </a:lnTo>
                <a:lnTo>
                  <a:pt x="1484" y="311"/>
                </a:lnTo>
                <a:lnTo>
                  <a:pt x="1484" y="300"/>
                </a:lnTo>
                <a:lnTo>
                  <a:pt x="1483" y="290"/>
                </a:lnTo>
                <a:lnTo>
                  <a:pt x="1482" y="280"/>
                </a:lnTo>
                <a:lnTo>
                  <a:pt x="1480" y="270"/>
                </a:lnTo>
                <a:lnTo>
                  <a:pt x="1477" y="260"/>
                </a:lnTo>
                <a:lnTo>
                  <a:pt x="1473" y="251"/>
                </a:lnTo>
                <a:lnTo>
                  <a:pt x="1469" y="243"/>
                </a:lnTo>
                <a:lnTo>
                  <a:pt x="1463" y="234"/>
                </a:lnTo>
                <a:lnTo>
                  <a:pt x="1457" y="226"/>
                </a:lnTo>
                <a:lnTo>
                  <a:pt x="1450" y="218"/>
                </a:lnTo>
                <a:lnTo>
                  <a:pt x="1442" y="211"/>
                </a:lnTo>
                <a:lnTo>
                  <a:pt x="1432" y="204"/>
                </a:lnTo>
                <a:lnTo>
                  <a:pt x="1422" y="198"/>
                </a:lnTo>
                <a:lnTo>
                  <a:pt x="1409" y="193"/>
                </a:lnTo>
                <a:lnTo>
                  <a:pt x="1396" y="188"/>
                </a:lnTo>
                <a:lnTo>
                  <a:pt x="1383" y="184"/>
                </a:lnTo>
                <a:lnTo>
                  <a:pt x="1367" y="180"/>
                </a:lnTo>
                <a:lnTo>
                  <a:pt x="1351" y="177"/>
                </a:lnTo>
                <a:lnTo>
                  <a:pt x="1336" y="174"/>
                </a:lnTo>
                <a:lnTo>
                  <a:pt x="1318" y="173"/>
                </a:lnTo>
                <a:lnTo>
                  <a:pt x="1300" y="170"/>
                </a:lnTo>
                <a:lnTo>
                  <a:pt x="1281" y="168"/>
                </a:lnTo>
                <a:lnTo>
                  <a:pt x="1261" y="167"/>
                </a:lnTo>
                <a:lnTo>
                  <a:pt x="1243" y="167"/>
                </a:lnTo>
                <a:lnTo>
                  <a:pt x="1221" y="166"/>
                </a:lnTo>
                <a:lnTo>
                  <a:pt x="1201" y="166"/>
                </a:lnTo>
                <a:lnTo>
                  <a:pt x="1180" y="166"/>
                </a:lnTo>
                <a:lnTo>
                  <a:pt x="1158" y="164"/>
                </a:lnTo>
                <a:lnTo>
                  <a:pt x="1115" y="164"/>
                </a:lnTo>
                <a:lnTo>
                  <a:pt x="1071" y="164"/>
                </a:lnTo>
                <a:lnTo>
                  <a:pt x="1026" y="164"/>
                </a:lnTo>
                <a:lnTo>
                  <a:pt x="984" y="164"/>
                </a:lnTo>
                <a:lnTo>
                  <a:pt x="941" y="163"/>
                </a:lnTo>
                <a:lnTo>
                  <a:pt x="919" y="161"/>
                </a:lnTo>
                <a:lnTo>
                  <a:pt x="899" y="160"/>
                </a:lnTo>
                <a:lnTo>
                  <a:pt x="879" y="158"/>
                </a:lnTo>
                <a:lnTo>
                  <a:pt x="859" y="156"/>
                </a:lnTo>
                <a:lnTo>
                  <a:pt x="840" y="154"/>
                </a:lnTo>
                <a:lnTo>
                  <a:pt x="822" y="151"/>
                </a:lnTo>
                <a:lnTo>
                  <a:pt x="805" y="147"/>
                </a:lnTo>
                <a:lnTo>
                  <a:pt x="786" y="143"/>
                </a:lnTo>
                <a:lnTo>
                  <a:pt x="767" y="139"/>
                </a:lnTo>
                <a:lnTo>
                  <a:pt x="749" y="134"/>
                </a:lnTo>
                <a:lnTo>
                  <a:pt x="732" y="129"/>
                </a:lnTo>
                <a:lnTo>
                  <a:pt x="713" y="123"/>
                </a:lnTo>
                <a:lnTo>
                  <a:pt x="676" y="111"/>
                </a:lnTo>
                <a:lnTo>
                  <a:pt x="639" y="99"/>
                </a:lnTo>
                <a:lnTo>
                  <a:pt x="601" y="86"/>
                </a:lnTo>
                <a:lnTo>
                  <a:pt x="566" y="71"/>
                </a:lnTo>
                <a:lnTo>
                  <a:pt x="530" y="59"/>
                </a:lnTo>
                <a:lnTo>
                  <a:pt x="494" y="46"/>
                </a:lnTo>
                <a:lnTo>
                  <a:pt x="460" y="34"/>
                </a:lnTo>
                <a:lnTo>
                  <a:pt x="443" y="29"/>
                </a:lnTo>
                <a:lnTo>
                  <a:pt x="427" y="24"/>
                </a:lnTo>
                <a:lnTo>
                  <a:pt x="411" y="19"/>
                </a:lnTo>
                <a:lnTo>
                  <a:pt x="395" y="14"/>
                </a:lnTo>
                <a:lnTo>
                  <a:pt x="380" y="10"/>
                </a:lnTo>
                <a:lnTo>
                  <a:pt x="365" y="7"/>
                </a:lnTo>
                <a:lnTo>
                  <a:pt x="351" y="4"/>
                </a:lnTo>
                <a:lnTo>
                  <a:pt x="337" y="3"/>
                </a:lnTo>
                <a:lnTo>
                  <a:pt x="322" y="0"/>
                </a:lnTo>
                <a:lnTo>
                  <a:pt x="309" y="0"/>
                </a:lnTo>
                <a:lnTo>
                  <a:pt x="297" y="0"/>
                </a:lnTo>
                <a:lnTo>
                  <a:pt x="285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860425" y="3622675"/>
            <a:ext cx="2449513" cy="2279650"/>
          </a:xfrm>
          <a:custGeom>
            <a:avLst/>
            <a:gdLst>
              <a:gd name="T0" fmla="*/ 2147483647 w 1543"/>
              <a:gd name="T1" fmla="*/ 2147483647 h 1436"/>
              <a:gd name="T2" fmla="*/ 2147483647 w 1543"/>
              <a:gd name="T3" fmla="*/ 2147483647 h 1436"/>
              <a:gd name="T4" fmla="*/ 2147483647 w 1543"/>
              <a:gd name="T5" fmla="*/ 0 h 1436"/>
              <a:gd name="T6" fmla="*/ 2147483647 w 1543"/>
              <a:gd name="T7" fmla="*/ 2147483647 h 1436"/>
              <a:gd name="T8" fmla="*/ 2147483647 w 1543"/>
              <a:gd name="T9" fmla="*/ 2147483647 h 1436"/>
              <a:gd name="T10" fmla="*/ 2147483647 w 1543"/>
              <a:gd name="T11" fmla="*/ 2147483647 h 1436"/>
              <a:gd name="T12" fmla="*/ 2147483647 w 1543"/>
              <a:gd name="T13" fmla="*/ 2147483647 h 1436"/>
              <a:gd name="T14" fmla="*/ 2147483647 w 1543"/>
              <a:gd name="T15" fmla="*/ 2147483647 h 1436"/>
              <a:gd name="T16" fmla="*/ 2147483647 w 1543"/>
              <a:gd name="T17" fmla="*/ 2147483647 h 1436"/>
              <a:gd name="T18" fmla="*/ 2147483647 w 1543"/>
              <a:gd name="T19" fmla="*/ 2147483647 h 1436"/>
              <a:gd name="T20" fmla="*/ 2147483647 w 1543"/>
              <a:gd name="T21" fmla="*/ 2147483647 h 1436"/>
              <a:gd name="T22" fmla="*/ 2147483647 w 1543"/>
              <a:gd name="T23" fmla="*/ 2147483647 h 1436"/>
              <a:gd name="T24" fmla="*/ 2147483647 w 1543"/>
              <a:gd name="T25" fmla="*/ 2147483647 h 1436"/>
              <a:gd name="T26" fmla="*/ 0 w 1543"/>
              <a:gd name="T27" fmla="*/ 2147483647 h 1436"/>
              <a:gd name="T28" fmla="*/ 2147483647 w 1543"/>
              <a:gd name="T29" fmla="*/ 2147483647 h 1436"/>
              <a:gd name="T30" fmla="*/ 2147483647 w 1543"/>
              <a:gd name="T31" fmla="*/ 2147483647 h 1436"/>
              <a:gd name="T32" fmla="*/ 2147483647 w 1543"/>
              <a:gd name="T33" fmla="*/ 2147483647 h 1436"/>
              <a:gd name="T34" fmla="*/ 2147483647 w 1543"/>
              <a:gd name="T35" fmla="*/ 2147483647 h 1436"/>
              <a:gd name="T36" fmla="*/ 2147483647 w 1543"/>
              <a:gd name="T37" fmla="*/ 2147483647 h 1436"/>
              <a:gd name="T38" fmla="*/ 2147483647 w 1543"/>
              <a:gd name="T39" fmla="*/ 2147483647 h 1436"/>
              <a:gd name="T40" fmla="*/ 2147483647 w 1543"/>
              <a:gd name="T41" fmla="*/ 2147483647 h 1436"/>
              <a:gd name="T42" fmla="*/ 2147483647 w 1543"/>
              <a:gd name="T43" fmla="*/ 2147483647 h 1436"/>
              <a:gd name="T44" fmla="*/ 2147483647 w 1543"/>
              <a:gd name="T45" fmla="*/ 2147483647 h 1436"/>
              <a:gd name="T46" fmla="*/ 2147483647 w 1543"/>
              <a:gd name="T47" fmla="*/ 2147483647 h 1436"/>
              <a:gd name="T48" fmla="*/ 2147483647 w 1543"/>
              <a:gd name="T49" fmla="*/ 2147483647 h 1436"/>
              <a:gd name="T50" fmla="*/ 2147483647 w 1543"/>
              <a:gd name="T51" fmla="*/ 2147483647 h 1436"/>
              <a:gd name="T52" fmla="*/ 2147483647 w 1543"/>
              <a:gd name="T53" fmla="*/ 2147483647 h 1436"/>
              <a:gd name="T54" fmla="*/ 2147483647 w 1543"/>
              <a:gd name="T55" fmla="*/ 2147483647 h 1436"/>
              <a:gd name="T56" fmla="*/ 2147483647 w 1543"/>
              <a:gd name="T57" fmla="*/ 2147483647 h 1436"/>
              <a:gd name="T58" fmla="*/ 2147483647 w 1543"/>
              <a:gd name="T59" fmla="*/ 2147483647 h 1436"/>
              <a:gd name="T60" fmla="*/ 2147483647 w 1543"/>
              <a:gd name="T61" fmla="*/ 2147483647 h 1436"/>
              <a:gd name="T62" fmla="*/ 2147483647 w 1543"/>
              <a:gd name="T63" fmla="*/ 2147483647 h 1436"/>
              <a:gd name="T64" fmla="*/ 2147483647 w 1543"/>
              <a:gd name="T65" fmla="*/ 2147483647 h 1436"/>
              <a:gd name="T66" fmla="*/ 2147483647 w 1543"/>
              <a:gd name="T67" fmla="*/ 2147483647 h 1436"/>
              <a:gd name="T68" fmla="*/ 2147483647 w 1543"/>
              <a:gd name="T69" fmla="*/ 2147483647 h 1436"/>
              <a:gd name="T70" fmla="*/ 2147483647 w 1543"/>
              <a:gd name="T71" fmla="*/ 2147483647 h 1436"/>
              <a:gd name="T72" fmla="*/ 2147483647 w 1543"/>
              <a:gd name="T73" fmla="*/ 2147483647 h 1436"/>
              <a:gd name="T74" fmla="*/ 2147483647 w 1543"/>
              <a:gd name="T75" fmla="*/ 2147483647 h 1436"/>
              <a:gd name="T76" fmla="*/ 2147483647 w 1543"/>
              <a:gd name="T77" fmla="*/ 2147483647 h 1436"/>
              <a:gd name="T78" fmla="*/ 2147483647 w 1543"/>
              <a:gd name="T79" fmla="*/ 2147483647 h 1436"/>
              <a:gd name="T80" fmla="*/ 2147483647 w 1543"/>
              <a:gd name="T81" fmla="*/ 2147483647 h 1436"/>
              <a:gd name="T82" fmla="*/ 2147483647 w 1543"/>
              <a:gd name="T83" fmla="*/ 2147483647 h 1436"/>
              <a:gd name="T84" fmla="*/ 2147483647 w 1543"/>
              <a:gd name="T85" fmla="*/ 2147483647 h 1436"/>
              <a:gd name="T86" fmla="*/ 2147483647 w 1543"/>
              <a:gd name="T87" fmla="*/ 2147483647 h 1436"/>
              <a:gd name="T88" fmla="*/ 2147483647 w 1543"/>
              <a:gd name="T89" fmla="*/ 2147483647 h 1436"/>
              <a:gd name="T90" fmla="*/ 2147483647 w 1543"/>
              <a:gd name="T91" fmla="*/ 2147483647 h 1436"/>
              <a:gd name="T92" fmla="*/ 2147483647 w 1543"/>
              <a:gd name="T93" fmla="*/ 2147483647 h 1436"/>
              <a:gd name="T94" fmla="*/ 2147483647 w 1543"/>
              <a:gd name="T95" fmla="*/ 2147483647 h 1436"/>
              <a:gd name="T96" fmla="*/ 2147483647 w 1543"/>
              <a:gd name="T97" fmla="*/ 2147483647 h 1436"/>
              <a:gd name="T98" fmla="*/ 2147483647 w 1543"/>
              <a:gd name="T99" fmla="*/ 2147483647 h 1436"/>
              <a:gd name="T100" fmla="*/ 2147483647 w 1543"/>
              <a:gd name="T101" fmla="*/ 2147483647 h 1436"/>
              <a:gd name="T102" fmla="*/ 2147483647 w 1543"/>
              <a:gd name="T103" fmla="*/ 2147483647 h 1436"/>
              <a:gd name="T104" fmla="*/ 2147483647 w 1543"/>
              <a:gd name="T105" fmla="*/ 2147483647 h 1436"/>
              <a:gd name="T106" fmla="*/ 2147483647 w 1543"/>
              <a:gd name="T107" fmla="*/ 2147483647 h 1436"/>
              <a:gd name="T108" fmla="*/ 2147483647 w 1543"/>
              <a:gd name="T109" fmla="*/ 2147483647 h 1436"/>
              <a:gd name="T110" fmla="*/ 2147483647 w 1543"/>
              <a:gd name="T111" fmla="*/ 2147483647 h 1436"/>
              <a:gd name="T112" fmla="*/ 2147483647 w 1543"/>
              <a:gd name="T113" fmla="*/ 2147483647 h 1436"/>
              <a:gd name="T114" fmla="*/ 2147483647 w 1543"/>
              <a:gd name="T115" fmla="*/ 2147483647 h 1436"/>
              <a:gd name="T116" fmla="*/ 2147483647 w 1543"/>
              <a:gd name="T117" fmla="*/ 2147483647 h 1436"/>
              <a:gd name="T118" fmla="*/ 2147483647 w 1543"/>
              <a:gd name="T119" fmla="*/ 2147483647 h 1436"/>
              <a:gd name="T120" fmla="*/ 2147483647 w 1543"/>
              <a:gd name="T121" fmla="*/ 2147483647 h 1436"/>
              <a:gd name="T122" fmla="*/ 2147483647 w 1543"/>
              <a:gd name="T123" fmla="*/ 2147483647 h 14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43"/>
              <a:gd name="T187" fmla="*/ 0 h 1436"/>
              <a:gd name="T188" fmla="*/ 1543 w 1543"/>
              <a:gd name="T189" fmla="*/ 1436 h 14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43" h="1436">
                <a:moveTo>
                  <a:pt x="636" y="36"/>
                </a:moveTo>
                <a:lnTo>
                  <a:pt x="623" y="31"/>
                </a:lnTo>
                <a:lnTo>
                  <a:pt x="607" y="27"/>
                </a:lnTo>
                <a:lnTo>
                  <a:pt x="593" y="23"/>
                </a:lnTo>
                <a:lnTo>
                  <a:pt x="576" y="20"/>
                </a:lnTo>
                <a:lnTo>
                  <a:pt x="559" y="16"/>
                </a:lnTo>
                <a:lnTo>
                  <a:pt x="541" y="13"/>
                </a:lnTo>
                <a:lnTo>
                  <a:pt x="523" y="10"/>
                </a:lnTo>
                <a:lnTo>
                  <a:pt x="503" y="9"/>
                </a:lnTo>
                <a:lnTo>
                  <a:pt x="483" y="6"/>
                </a:lnTo>
                <a:lnTo>
                  <a:pt x="463" y="4"/>
                </a:lnTo>
                <a:lnTo>
                  <a:pt x="421" y="1"/>
                </a:lnTo>
                <a:lnTo>
                  <a:pt x="380" y="0"/>
                </a:lnTo>
                <a:lnTo>
                  <a:pt x="358" y="0"/>
                </a:lnTo>
                <a:lnTo>
                  <a:pt x="337" y="0"/>
                </a:lnTo>
                <a:lnTo>
                  <a:pt x="317" y="1"/>
                </a:lnTo>
                <a:lnTo>
                  <a:pt x="295" y="3"/>
                </a:lnTo>
                <a:lnTo>
                  <a:pt x="275" y="3"/>
                </a:lnTo>
                <a:lnTo>
                  <a:pt x="255" y="6"/>
                </a:lnTo>
                <a:lnTo>
                  <a:pt x="235" y="7"/>
                </a:lnTo>
                <a:lnTo>
                  <a:pt x="215" y="10"/>
                </a:lnTo>
                <a:lnTo>
                  <a:pt x="196" y="13"/>
                </a:lnTo>
                <a:lnTo>
                  <a:pt x="179" y="16"/>
                </a:lnTo>
                <a:lnTo>
                  <a:pt x="162" y="20"/>
                </a:lnTo>
                <a:lnTo>
                  <a:pt x="145" y="24"/>
                </a:lnTo>
                <a:lnTo>
                  <a:pt x="129" y="29"/>
                </a:lnTo>
                <a:lnTo>
                  <a:pt x="115" y="33"/>
                </a:lnTo>
                <a:lnTo>
                  <a:pt x="101" y="39"/>
                </a:lnTo>
                <a:lnTo>
                  <a:pt x="89" y="44"/>
                </a:lnTo>
                <a:lnTo>
                  <a:pt x="78" y="51"/>
                </a:lnTo>
                <a:lnTo>
                  <a:pt x="68" y="59"/>
                </a:lnTo>
                <a:lnTo>
                  <a:pt x="59" y="66"/>
                </a:lnTo>
                <a:lnTo>
                  <a:pt x="50" y="73"/>
                </a:lnTo>
                <a:lnTo>
                  <a:pt x="43" y="83"/>
                </a:lnTo>
                <a:lnTo>
                  <a:pt x="38" y="93"/>
                </a:lnTo>
                <a:lnTo>
                  <a:pt x="33" y="103"/>
                </a:lnTo>
                <a:lnTo>
                  <a:pt x="29" y="113"/>
                </a:lnTo>
                <a:lnTo>
                  <a:pt x="25" y="126"/>
                </a:lnTo>
                <a:lnTo>
                  <a:pt x="22" y="137"/>
                </a:lnTo>
                <a:lnTo>
                  <a:pt x="20" y="150"/>
                </a:lnTo>
                <a:lnTo>
                  <a:pt x="19" y="163"/>
                </a:lnTo>
                <a:lnTo>
                  <a:pt x="18" y="176"/>
                </a:lnTo>
                <a:lnTo>
                  <a:pt x="18" y="190"/>
                </a:lnTo>
                <a:lnTo>
                  <a:pt x="18" y="204"/>
                </a:lnTo>
                <a:lnTo>
                  <a:pt x="18" y="218"/>
                </a:lnTo>
                <a:lnTo>
                  <a:pt x="19" y="233"/>
                </a:lnTo>
                <a:lnTo>
                  <a:pt x="19" y="248"/>
                </a:lnTo>
                <a:lnTo>
                  <a:pt x="22" y="278"/>
                </a:lnTo>
                <a:lnTo>
                  <a:pt x="26" y="310"/>
                </a:lnTo>
                <a:lnTo>
                  <a:pt x="30" y="341"/>
                </a:lnTo>
                <a:lnTo>
                  <a:pt x="33" y="371"/>
                </a:lnTo>
                <a:lnTo>
                  <a:pt x="36" y="401"/>
                </a:lnTo>
                <a:lnTo>
                  <a:pt x="39" y="431"/>
                </a:lnTo>
                <a:lnTo>
                  <a:pt x="39" y="445"/>
                </a:lnTo>
                <a:lnTo>
                  <a:pt x="39" y="458"/>
                </a:lnTo>
                <a:lnTo>
                  <a:pt x="39" y="473"/>
                </a:lnTo>
                <a:lnTo>
                  <a:pt x="38" y="485"/>
                </a:lnTo>
                <a:lnTo>
                  <a:pt x="36" y="511"/>
                </a:lnTo>
                <a:lnTo>
                  <a:pt x="33" y="538"/>
                </a:lnTo>
                <a:lnTo>
                  <a:pt x="30" y="565"/>
                </a:lnTo>
                <a:lnTo>
                  <a:pt x="26" y="592"/>
                </a:lnTo>
                <a:lnTo>
                  <a:pt x="19" y="647"/>
                </a:lnTo>
                <a:lnTo>
                  <a:pt x="15" y="672"/>
                </a:lnTo>
                <a:lnTo>
                  <a:pt x="12" y="700"/>
                </a:lnTo>
                <a:lnTo>
                  <a:pt x="9" y="725"/>
                </a:lnTo>
                <a:lnTo>
                  <a:pt x="6" y="751"/>
                </a:lnTo>
                <a:lnTo>
                  <a:pt x="3" y="775"/>
                </a:lnTo>
                <a:lnTo>
                  <a:pt x="2" y="799"/>
                </a:lnTo>
                <a:lnTo>
                  <a:pt x="0" y="822"/>
                </a:lnTo>
                <a:lnTo>
                  <a:pt x="0" y="844"/>
                </a:lnTo>
                <a:lnTo>
                  <a:pt x="0" y="864"/>
                </a:lnTo>
                <a:lnTo>
                  <a:pt x="0" y="874"/>
                </a:lnTo>
                <a:lnTo>
                  <a:pt x="2" y="884"/>
                </a:lnTo>
                <a:lnTo>
                  <a:pt x="3" y="901"/>
                </a:lnTo>
                <a:lnTo>
                  <a:pt x="5" y="918"/>
                </a:lnTo>
                <a:lnTo>
                  <a:pt x="6" y="934"/>
                </a:lnTo>
                <a:lnTo>
                  <a:pt x="8" y="949"/>
                </a:lnTo>
                <a:lnTo>
                  <a:pt x="9" y="964"/>
                </a:lnTo>
                <a:lnTo>
                  <a:pt x="12" y="976"/>
                </a:lnTo>
                <a:lnTo>
                  <a:pt x="15" y="989"/>
                </a:lnTo>
                <a:lnTo>
                  <a:pt x="18" y="1001"/>
                </a:lnTo>
                <a:lnTo>
                  <a:pt x="23" y="1012"/>
                </a:lnTo>
                <a:lnTo>
                  <a:pt x="26" y="1018"/>
                </a:lnTo>
                <a:lnTo>
                  <a:pt x="29" y="1024"/>
                </a:lnTo>
                <a:lnTo>
                  <a:pt x="33" y="1028"/>
                </a:lnTo>
                <a:lnTo>
                  <a:pt x="36" y="1032"/>
                </a:lnTo>
                <a:lnTo>
                  <a:pt x="40" y="1038"/>
                </a:lnTo>
                <a:lnTo>
                  <a:pt x="46" y="1042"/>
                </a:lnTo>
                <a:lnTo>
                  <a:pt x="50" y="1046"/>
                </a:lnTo>
                <a:lnTo>
                  <a:pt x="58" y="1049"/>
                </a:lnTo>
                <a:lnTo>
                  <a:pt x="63" y="1054"/>
                </a:lnTo>
                <a:lnTo>
                  <a:pt x="70" y="1058"/>
                </a:lnTo>
                <a:lnTo>
                  <a:pt x="78" y="1061"/>
                </a:lnTo>
                <a:lnTo>
                  <a:pt x="86" y="1065"/>
                </a:lnTo>
                <a:lnTo>
                  <a:pt x="95" y="1068"/>
                </a:lnTo>
                <a:lnTo>
                  <a:pt x="103" y="1071"/>
                </a:lnTo>
                <a:lnTo>
                  <a:pt x="113" y="1074"/>
                </a:lnTo>
                <a:lnTo>
                  <a:pt x="125" y="1076"/>
                </a:lnTo>
                <a:lnTo>
                  <a:pt x="138" y="1078"/>
                </a:lnTo>
                <a:lnTo>
                  <a:pt x="151" y="1078"/>
                </a:lnTo>
                <a:lnTo>
                  <a:pt x="165" y="1079"/>
                </a:lnTo>
                <a:lnTo>
                  <a:pt x="181" y="1079"/>
                </a:lnTo>
                <a:lnTo>
                  <a:pt x="196" y="1079"/>
                </a:lnTo>
                <a:lnTo>
                  <a:pt x="214" y="1078"/>
                </a:lnTo>
                <a:lnTo>
                  <a:pt x="231" y="1078"/>
                </a:lnTo>
                <a:lnTo>
                  <a:pt x="248" y="1076"/>
                </a:lnTo>
                <a:lnTo>
                  <a:pt x="267" y="1075"/>
                </a:lnTo>
                <a:lnTo>
                  <a:pt x="285" y="1074"/>
                </a:lnTo>
                <a:lnTo>
                  <a:pt x="322" y="1071"/>
                </a:lnTo>
                <a:lnTo>
                  <a:pt x="361" y="1066"/>
                </a:lnTo>
                <a:lnTo>
                  <a:pt x="400" y="1064"/>
                </a:lnTo>
                <a:lnTo>
                  <a:pt x="438" y="1061"/>
                </a:lnTo>
                <a:lnTo>
                  <a:pt x="457" y="1061"/>
                </a:lnTo>
                <a:lnTo>
                  <a:pt x="474" y="1059"/>
                </a:lnTo>
                <a:lnTo>
                  <a:pt x="493" y="1059"/>
                </a:lnTo>
                <a:lnTo>
                  <a:pt x="510" y="1059"/>
                </a:lnTo>
                <a:lnTo>
                  <a:pt x="527" y="1059"/>
                </a:lnTo>
                <a:lnTo>
                  <a:pt x="543" y="1061"/>
                </a:lnTo>
                <a:lnTo>
                  <a:pt x="559" y="1062"/>
                </a:lnTo>
                <a:lnTo>
                  <a:pt x="573" y="1064"/>
                </a:lnTo>
                <a:lnTo>
                  <a:pt x="586" y="1066"/>
                </a:lnTo>
                <a:lnTo>
                  <a:pt x="599" y="1069"/>
                </a:lnTo>
                <a:lnTo>
                  <a:pt x="610" y="1074"/>
                </a:lnTo>
                <a:lnTo>
                  <a:pt x="621" y="1078"/>
                </a:lnTo>
                <a:lnTo>
                  <a:pt x="630" y="1084"/>
                </a:lnTo>
                <a:lnTo>
                  <a:pt x="639" y="1091"/>
                </a:lnTo>
                <a:lnTo>
                  <a:pt x="646" y="1098"/>
                </a:lnTo>
                <a:lnTo>
                  <a:pt x="652" y="1105"/>
                </a:lnTo>
                <a:lnTo>
                  <a:pt x="656" y="1114"/>
                </a:lnTo>
                <a:lnTo>
                  <a:pt x="660" y="1124"/>
                </a:lnTo>
                <a:lnTo>
                  <a:pt x="663" y="1134"/>
                </a:lnTo>
                <a:lnTo>
                  <a:pt x="666" y="1144"/>
                </a:lnTo>
                <a:lnTo>
                  <a:pt x="667" y="1155"/>
                </a:lnTo>
                <a:lnTo>
                  <a:pt x="669" y="1166"/>
                </a:lnTo>
                <a:lnTo>
                  <a:pt x="670" y="1178"/>
                </a:lnTo>
                <a:lnTo>
                  <a:pt x="670" y="1189"/>
                </a:lnTo>
                <a:lnTo>
                  <a:pt x="670" y="1213"/>
                </a:lnTo>
                <a:lnTo>
                  <a:pt x="670" y="1239"/>
                </a:lnTo>
                <a:lnTo>
                  <a:pt x="670" y="1263"/>
                </a:lnTo>
                <a:lnTo>
                  <a:pt x="672" y="1276"/>
                </a:lnTo>
                <a:lnTo>
                  <a:pt x="672" y="1288"/>
                </a:lnTo>
                <a:lnTo>
                  <a:pt x="673" y="1299"/>
                </a:lnTo>
                <a:lnTo>
                  <a:pt x="676" y="1311"/>
                </a:lnTo>
                <a:lnTo>
                  <a:pt x="677" y="1322"/>
                </a:lnTo>
                <a:lnTo>
                  <a:pt x="682" y="1332"/>
                </a:lnTo>
                <a:lnTo>
                  <a:pt x="686" y="1342"/>
                </a:lnTo>
                <a:lnTo>
                  <a:pt x="690" y="1352"/>
                </a:lnTo>
                <a:lnTo>
                  <a:pt x="696" y="1361"/>
                </a:lnTo>
                <a:lnTo>
                  <a:pt x="703" y="1369"/>
                </a:lnTo>
                <a:lnTo>
                  <a:pt x="712" y="1376"/>
                </a:lnTo>
                <a:lnTo>
                  <a:pt x="722" y="1383"/>
                </a:lnTo>
                <a:lnTo>
                  <a:pt x="727" y="1386"/>
                </a:lnTo>
                <a:lnTo>
                  <a:pt x="733" y="1389"/>
                </a:lnTo>
                <a:lnTo>
                  <a:pt x="739" y="1390"/>
                </a:lnTo>
                <a:lnTo>
                  <a:pt x="745" y="1393"/>
                </a:lnTo>
                <a:lnTo>
                  <a:pt x="752" y="1396"/>
                </a:lnTo>
                <a:lnTo>
                  <a:pt x="759" y="1398"/>
                </a:lnTo>
                <a:lnTo>
                  <a:pt x="767" y="1400"/>
                </a:lnTo>
                <a:lnTo>
                  <a:pt x="775" y="1402"/>
                </a:lnTo>
                <a:lnTo>
                  <a:pt x="783" y="1403"/>
                </a:lnTo>
                <a:lnTo>
                  <a:pt x="792" y="1406"/>
                </a:lnTo>
                <a:lnTo>
                  <a:pt x="802" y="1408"/>
                </a:lnTo>
                <a:lnTo>
                  <a:pt x="812" y="1410"/>
                </a:lnTo>
                <a:lnTo>
                  <a:pt x="832" y="1413"/>
                </a:lnTo>
                <a:lnTo>
                  <a:pt x="853" y="1418"/>
                </a:lnTo>
                <a:lnTo>
                  <a:pt x="875" y="1420"/>
                </a:lnTo>
                <a:lnTo>
                  <a:pt x="899" y="1423"/>
                </a:lnTo>
                <a:lnTo>
                  <a:pt x="923" y="1426"/>
                </a:lnTo>
                <a:lnTo>
                  <a:pt x="949" y="1429"/>
                </a:lnTo>
                <a:lnTo>
                  <a:pt x="975" y="1430"/>
                </a:lnTo>
                <a:lnTo>
                  <a:pt x="1001" y="1433"/>
                </a:lnTo>
                <a:lnTo>
                  <a:pt x="1028" y="1433"/>
                </a:lnTo>
                <a:lnTo>
                  <a:pt x="1055" y="1435"/>
                </a:lnTo>
                <a:lnTo>
                  <a:pt x="1082" y="1436"/>
                </a:lnTo>
                <a:lnTo>
                  <a:pt x="1110" y="1436"/>
                </a:lnTo>
                <a:lnTo>
                  <a:pt x="1138" y="1435"/>
                </a:lnTo>
                <a:lnTo>
                  <a:pt x="1165" y="1435"/>
                </a:lnTo>
                <a:lnTo>
                  <a:pt x="1193" y="1433"/>
                </a:lnTo>
                <a:lnTo>
                  <a:pt x="1218" y="1430"/>
                </a:lnTo>
                <a:lnTo>
                  <a:pt x="1245" y="1429"/>
                </a:lnTo>
                <a:lnTo>
                  <a:pt x="1270" y="1425"/>
                </a:lnTo>
                <a:lnTo>
                  <a:pt x="1296" y="1422"/>
                </a:lnTo>
                <a:lnTo>
                  <a:pt x="1318" y="1418"/>
                </a:lnTo>
                <a:lnTo>
                  <a:pt x="1341" y="1412"/>
                </a:lnTo>
                <a:lnTo>
                  <a:pt x="1364" y="1406"/>
                </a:lnTo>
                <a:lnTo>
                  <a:pt x="1384" y="1400"/>
                </a:lnTo>
                <a:lnTo>
                  <a:pt x="1404" y="1393"/>
                </a:lnTo>
                <a:lnTo>
                  <a:pt x="1413" y="1389"/>
                </a:lnTo>
                <a:lnTo>
                  <a:pt x="1422" y="1385"/>
                </a:lnTo>
                <a:lnTo>
                  <a:pt x="1430" y="1381"/>
                </a:lnTo>
                <a:lnTo>
                  <a:pt x="1439" y="1376"/>
                </a:lnTo>
                <a:lnTo>
                  <a:pt x="1446" y="1371"/>
                </a:lnTo>
                <a:lnTo>
                  <a:pt x="1453" y="1366"/>
                </a:lnTo>
                <a:lnTo>
                  <a:pt x="1460" y="1361"/>
                </a:lnTo>
                <a:lnTo>
                  <a:pt x="1466" y="1356"/>
                </a:lnTo>
                <a:lnTo>
                  <a:pt x="1472" y="1351"/>
                </a:lnTo>
                <a:lnTo>
                  <a:pt x="1477" y="1345"/>
                </a:lnTo>
                <a:lnTo>
                  <a:pt x="1483" y="1338"/>
                </a:lnTo>
                <a:lnTo>
                  <a:pt x="1489" y="1331"/>
                </a:lnTo>
                <a:lnTo>
                  <a:pt x="1497" y="1316"/>
                </a:lnTo>
                <a:lnTo>
                  <a:pt x="1506" y="1301"/>
                </a:lnTo>
                <a:lnTo>
                  <a:pt x="1513" y="1283"/>
                </a:lnTo>
                <a:lnTo>
                  <a:pt x="1519" y="1265"/>
                </a:lnTo>
                <a:lnTo>
                  <a:pt x="1525" y="1246"/>
                </a:lnTo>
                <a:lnTo>
                  <a:pt x="1529" y="1226"/>
                </a:lnTo>
                <a:lnTo>
                  <a:pt x="1533" y="1205"/>
                </a:lnTo>
                <a:lnTo>
                  <a:pt x="1536" y="1183"/>
                </a:lnTo>
                <a:lnTo>
                  <a:pt x="1539" y="1161"/>
                </a:lnTo>
                <a:lnTo>
                  <a:pt x="1540" y="1138"/>
                </a:lnTo>
                <a:lnTo>
                  <a:pt x="1542" y="1114"/>
                </a:lnTo>
                <a:lnTo>
                  <a:pt x="1543" y="1089"/>
                </a:lnTo>
                <a:lnTo>
                  <a:pt x="1543" y="1066"/>
                </a:lnTo>
                <a:lnTo>
                  <a:pt x="1542" y="1041"/>
                </a:lnTo>
                <a:lnTo>
                  <a:pt x="1542" y="1016"/>
                </a:lnTo>
                <a:lnTo>
                  <a:pt x="1540" y="992"/>
                </a:lnTo>
                <a:lnTo>
                  <a:pt x="1537" y="944"/>
                </a:lnTo>
                <a:lnTo>
                  <a:pt x="1536" y="919"/>
                </a:lnTo>
                <a:lnTo>
                  <a:pt x="1535" y="895"/>
                </a:lnTo>
                <a:lnTo>
                  <a:pt x="1532" y="872"/>
                </a:lnTo>
                <a:lnTo>
                  <a:pt x="1530" y="849"/>
                </a:lnTo>
                <a:lnTo>
                  <a:pt x="1527" y="827"/>
                </a:lnTo>
                <a:lnTo>
                  <a:pt x="1526" y="805"/>
                </a:lnTo>
                <a:lnTo>
                  <a:pt x="1525" y="784"/>
                </a:lnTo>
                <a:lnTo>
                  <a:pt x="1522" y="764"/>
                </a:lnTo>
                <a:lnTo>
                  <a:pt x="1520" y="745"/>
                </a:lnTo>
                <a:lnTo>
                  <a:pt x="1519" y="728"/>
                </a:lnTo>
                <a:lnTo>
                  <a:pt x="1519" y="711"/>
                </a:lnTo>
                <a:lnTo>
                  <a:pt x="1517" y="695"/>
                </a:lnTo>
                <a:lnTo>
                  <a:pt x="1517" y="681"/>
                </a:lnTo>
                <a:lnTo>
                  <a:pt x="1516" y="667"/>
                </a:lnTo>
                <a:lnTo>
                  <a:pt x="1516" y="654"/>
                </a:lnTo>
                <a:lnTo>
                  <a:pt x="1516" y="641"/>
                </a:lnTo>
                <a:lnTo>
                  <a:pt x="1516" y="628"/>
                </a:lnTo>
                <a:lnTo>
                  <a:pt x="1516" y="615"/>
                </a:lnTo>
                <a:lnTo>
                  <a:pt x="1516" y="604"/>
                </a:lnTo>
                <a:lnTo>
                  <a:pt x="1516" y="592"/>
                </a:lnTo>
                <a:lnTo>
                  <a:pt x="1516" y="582"/>
                </a:lnTo>
                <a:lnTo>
                  <a:pt x="1516" y="571"/>
                </a:lnTo>
                <a:lnTo>
                  <a:pt x="1515" y="561"/>
                </a:lnTo>
                <a:lnTo>
                  <a:pt x="1515" y="551"/>
                </a:lnTo>
                <a:lnTo>
                  <a:pt x="1513" y="534"/>
                </a:lnTo>
                <a:lnTo>
                  <a:pt x="1510" y="515"/>
                </a:lnTo>
                <a:lnTo>
                  <a:pt x="1507" y="500"/>
                </a:lnTo>
                <a:lnTo>
                  <a:pt x="1505" y="493"/>
                </a:lnTo>
                <a:lnTo>
                  <a:pt x="1502" y="485"/>
                </a:lnTo>
                <a:lnTo>
                  <a:pt x="1499" y="478"/>
                </a:lnTo>
                <a:lnTo>
                  <a:pt x="1496" y="471"/>
                </a:lnTo>
                <a:lnTo>
                  <a:pt x="1492" y="464"/>
                </a:lnTo>
                <a:lnTo>
                  <a:pt x="1487" y="458"/>
                </a:lnTo>
                <a:lnTo>
                  <a:pt x="1482" y="451"/>
                </a:lnTo>
                <a:lnTo>
                  <a:pt x="1476" y="445"/>
                </a:lnTo>
                <a:lnTo>
                  <a:pt x="1470" y="440"/>
                </a:lnTo>
                <a:lnTo>
                  <a:pt x="1463" y="433"/>
                </a:lnTo>
                <a:lnTo>
                  <a:pt x="1456" y="427"/>
                </a:lnTo>
                <a:lnTo>
                  <a:pt x="1449" y="421"/>
                </a:lnTo>
                <a:lnTo>
                  <a:pt x="1439" y="415"/>
                </a:lnTo>
                <a:lnTo>
                  <a:pt x="1430" y="411"/>
                </a:lnTo>
                <a:lnTo>
                  <a:pt x="1420" y="405"/>
                </a:lnTo>
                <a:lnTo>
                  <a:pt x="1409" y="401"/>
                </a:lnTo>
                <a:lnTo>
                  <a:pt x="1396" y="397"/>
                </a:lnTo>
                <a:lnTo>
                  <a:pt x="1383" y="394"/>
                </a:lnTo>
                <a:lnTo>
                  <a:pt x="1367" y="390"/>
                </a:lnTo>
                <a:lnTo>
                  <a:pt x="1353" y="388"/>
                </a:lnTo>
                <a:lnTo>
                  <a:pt x="1337" y="385"/>
                </a:lnTo>
                <a:lnTo>
                  <a:pt x="1320" y="384"/>
                </a:lnTo>
                <a:lnTo>
                  <a:pt x="1303" y="383"/>
                </a:lnTo>
                <a:lnTo>
                  <a:pt x="1286" y="381"/>
                </a:lnTo>
                <a:lnTo>
                  <a:pt x="1267" y="381"/>
                </a:lnTo>
                <a:lnTo>
                  <a:pt x="1248" y="380"/>
                </a:lnTo>
                <a:lnTo>
                  <a:pt x="1210" y="378"/>
                </a:lnTo>
                <a:lnTo>
                  <a:pt x="1171" y="378"/>
                </a:lnTo>
                <a:lnTo>
                  <a:pt x="1131" y="377"/>
                </a:lnTo>
                <a:lnTo>
                  <a:pt x="1091" y="377"/>
                </a:lnTo>
                <a:lnTo>
                  <a:pt x="1052" y="374"/>
                </a:lnTo>
                <a:lnTo>
                  <a:pt x="1034" y="373"/>
                </a:lnTo>
                <a:lnTo>
                  <a:pt x="1015" y="371"/>
                </a:lnTo>
                <a:lnTo>
                  <a:pt x="998" y="370"/>
                </a:lnTo>
                <a:lnTo>
                  <a:pt x="981" y="367"/>
                </a:lnTo>
                <a:lnTo>
                  <a:pt x="964" y="364"/>
                </a:lnTo>
                <a:lnTo>
                  <a:pt x="948" y="361"/>
                </a:lnTo>
                <a:lnTo>
                  <a:pt x="932" y="358"/>
                </a:lnTo>
                <a:lnTo>
                  <a:pt x="918" y="354"/>
                </a:lnTo>
                <a:lnTo>
                  <a:pt x="903" y="348"/>
                </a:lnTo>
                <a:lnTo>
                  <a:pt x="891" y="343"/>
                </a:lnTo>
                <a:lnTo>
                  <a:pt x="879" y="337"/>
                </a:lnTo>
                <a:lnTo>
                  <a:pt x="868" y="330"/>
                </a:lnTo>
                <a:lnTo>
                  <a:pt x="858" y="323"/>
                </a:lnTo>
                <a:lnTo>
                  <a:pt x="848" y="314"/>
                </a:lnTo>
                <a:lnTo>
                  <a:pt x="839" y="306"/>
                </a:lnTo>
                <a:lnTo>
                  <a:pt x="830" y="296"/>
                </a:lnTo>
                <a:lnTo>
                  <a:pt x="822" y="286"/>
                </a:lnTo>
                <a:lnTo>
                  <a:pt x="815" y="276"/>
                </a:lnTo>
                <a:lnTo>
                  <a:pt x="808" y="264"/>
                </a:lnTo>
                <a:lnTo>
                  <a:pt x="802" y="254"/>
                </a:lnTo>
                <a:lnTo>
                  <a:pt x="789" y="231"/>
                </a:lnTo>
                <a:lnTo>
                  <a:pt x="777" y="207"/>
                </a:lnTo>
                <a:lnTo>
                  <a:pt x="766" y="184"/>
                </a:lnTo>
                <a:lnTo>
                  <a:pt x="755" y="160"/>
                </a:lnTo>
                <a:lnTo>
                  <a:pt x="742" y="137"/>
                </a:lnTo>
                <a:lnTo>
                  <a:pt x="736" y="126"/>
                </a:lnTo>
                <a:lnTo>
                  <a:pt x="729" y="116"/>
                </a:lnTo>
                <a:lnTo>
                  <a:pt x="722" y="104"/>
                </a:lnTo>
                <a:lnTo>
                  <a:pt x="715" y="94"/>
                </a:lnTo>
                <a:lnTo>
                  <a:pt x="707" y="86"/>
                </a:lnTo>
                <a:lnTo>
                  <a:pt x="699" y="76"/>
                </a:lnTo>
                <a:lnTo>
                  <a:pt x="690" y="67"/>
                </a:lnTo>
                <a:lnTo>
                  <a:pt x="680" y="60"/>
                </a:lnTo>
                <a:lnTo>
                  <a:pt x="670" y="53"/>
                </a:lnTo>
                <a:lnTo>
                  <a:pt x="660" y="46"/>
                </a:lnTo>
                <a:lnTo>
                  <a:pt x="649" y="40"/>
                </a:lnTo>
                <a:lnTo>
                  <a:pt x="636" y="36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70163" y="5189538"/>
            <a:ext cx="57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000000"/>
                </a:solidFill>
                <a:ea typeface="ＭＳ Ｐゴシック" charset="0"/>
              </a:rPr>
              <a:t> 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963988" y="5386388"/>
            <a:ext cx="57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500">
                <a:solidFill>
                  <a:srgbClr val="FF0000"/>
                </a:solidFill>
                <a:ea typeface="ＭＳ Ｐゴシック" charset="0"/>
              </a:rPr>
              <a:t> 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5357813" y="4903788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4768850" y="5149850"/>
            <a:ext cx="46038" cy="37782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4573588" y="5197475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5495925" y="6145213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5046663" y="5813425"/>
            <a:ext cx="236537" cy="136525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1292225" y="4614863"/>
            <a:ext cx="114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83308" name="Group 14"/>
          <p:cNvGrpSpPr>
            <a:grpSpLocks/>
          </p:cNvGrpSpPr>
          <p:nvPr/>
        </p:nvGrpSpPr>
        <p:grpSpPr bwMode="auto">
          <a:xfrm>
            <a:off x="2362200" y="4246563"/>
            <a:ext cx="866775" cy="877887"/>
            <a:chOff x="1471" y="3433"/>
            <a:chExt cx="546" cy="553"/>
          </a:xfrm>
        </p:grpSpPr>
        <p:sp>
          <p:nvSpPr>
            <p:cNvPr id="15542" name="Freeform 15"/>
            <p:cNvSpPr>
              <a:spLocks/>
            </p:cNvSpPr>
            <p:nvPr/>
          </p:nvSpPr>
          <p:spPr bwMode="auto">
            <a:xfrm>
              <a:off x="1548" y="3607"/>
              <a:ext cx="468" cy="123"/>
            </a:xfrm>
            <a:custGeom>
              <a:avLst/>
              <a:gdLst>
                <a:gd name="T0" fmla="*/ 211 w 468"/>
                <a:gd name="T1" fmla="*/ 0 h 123"/>
                <a:gd name="T2" fmla="*/ 165 w 468"/>
                <a:gd name="T3" fmla="*/ 3 h 123"/>
                <a:gd name="T4" fmla="*/ 124 w 468"/>
                <a:gd name="T5" fmla="*/ 7 h 123"/>
                <a:gd name="T6" fmla="*/ 86 w 468"/>
                <a:gd name="T7" fmla="*/ 14 h 123"/>
                <a:gd name="T8" fmla="*/ 69 w 468"/>
                <a:gd name="T9" fmla="*/ 19 h 123"/>
                <a:gd name="T10" fmla="*/ 55 w 468"/>
                <a:gd name="T11" fmla="*/ 23 h 123"/>
                <a:gd name="T12" fmla="*/ 41 w 468"/>
                <a:gd name="T13" fmla="*/ 27 h 123"/>
                <a:gd name="T14" fmla="*/ 29 w 468"/>
                <a:gd name="T15" fmla="*/ 31 h 123"/>
                <a:gd name="T16" fmla="*/ 19 w 468"/>
                <a:gd name="T17" fmla="*/ 37 h 123"/>
                <a:gd name="T18" fmla="*/ 12 w 468"/>
                <a:gd name="T19" fmla="*/ 43 h 123"/>
                <a:gd name="T20" fmla="*/ 6 w 468"/>
                <a:gd name="T21" fmla="*/ 49 h 123"/>
                <a:gd name="T22" fmla="*/ 2 w 468"/>
                <a:gd name="T23" fmla="*/ 54 h 123"/>
                <a:gd name="T24" fmla="*/ 0 w 468"/>
                <a:gd name="T25" fmla="*/ 61 h 123"/>
                <a:gd name="T26" fmla="*/ 2 w 468"/>
                <a:gd name="T27" fmla="*/ 67 h 123"/>
                <a:gd name="T28" fmla="*/ 6 w 468"/>
                <a:gd name="T29" fmla="*/ 73 h 123"/>
                <a:gd name="T30" fmla="*/ 12 w 468"/>
                <a:gd name="T31" fmla="*/ 80 h 123"/>
                <a:gd name="T32" fmla="*/ 19 w 468"/>
                <a:gd name="T33" fmla="*/ 84 h 123"/>
                <a:gd name="T34" fmla="*/ 29 w 468"/>
                <a:gd name="T35" fmla="*/ 90 h 123"/>
                <a:gd name="T36" fmla="*/ 41 w 468"/>
                <a:gd name="T37" fmla="*/ 96 h 123"/>
                <a:gd name="T38" fmla="*/ 55 w 468"/>
                <a:gd name="T39" fmla="*/ 100 h 123"/>
                <a:gd name="T40" fmla="*/ 69 w 468"/>
                <a:gd name="T41" fmla="*/ 104 h 123"/>
                <a:gd name="T42" fmla="*/ 86 w 468"/>
                <a:gd name="T43" fmla="*/ 109 h 123"/>
                <a:gd name="T44" fmla="*/ 124 w 468"/>
                <a:gd name="T45" fmla="*/ 114 h 123"/>
                <a:gd name="T46" fmla="*/ 165 w 468"/>
                <a:gd name="T47" fmla="*/ 120 h 123"/>
                <a:gd name="T48" fmla="*/ 211 w 468"/>
                <a:gd name="T49" fmla="*/ 121 h 123"/>
                <a:gd name="T50" fmla="*/ 258 w 468"/>
                <a:gd name="T51" fmla="*/ 121 h 123"/>
                <a:gd name="T52" fmla="*/ 304 w 468"/>
                <a:gd name="T53" fmla="*/ 120 h 123"/>
                <a:gd name="T54" fmla="*/ 345 w 468"/>
                <a:gd name="T55" fmla="*/ 114 h 123"/>
                <a:gd name="T56" fmla="*/ 383 w 468"/>
                <a:gd name="T57" fmla="*/ 109 h 123"/>
                <a:gd name="T58" fmla="*/ 400 w 468"/>
                <a:gd name="T59" fmla="*/ 104 h 123"/>
                <a:gd name="T60" fmla="*/ 414 w 468"/>
                <a:gd name="T61" fmla="*/ 100 h 123"/>
                <a:gd name="T62" fmla="*/ 428 w 468"/>
                <a:gd name="T63" fmla="*/ 96 h 123"/>
                <a:gd name="T64" fmla="*/ 440 w 468"/>
                <a:gd name="T65" fmla="*/ 90 h 123"/>
                <a:gd name="T66" fmla="*/ 450 w 468"/>
                <a:gd name="T67" fmla="*/ 84 h 123"/>
                <a:gd name="T68" fmla="*/ 457 w 468"/>
                <a:gd name="T69" fmla="*/ 80 h 123"/>
                <a:gd name="T70" fmla="*/ 463 w 468"/>
                <a:gd name="T71" fmla="*/ 73 h 123"/>
                <a:gd name="T72" fmla="*/ 467 w 468"/>
                <a:gd name="T73" fmla="*/ 67 h 123"/>
                <a:gd name="T74" fmla="*/ 468 w 468"/>
                <a:gd name="T75" fmla="*/ 61 h 123"/>
                <a:gd name="T76" fmla="*/ 467 w 468"/>
                <a:gd name="T77" fmla="*/ 54 h 123"/>
                <a:gd name="T78" fmla="*/ 463 w 468"/>
                <a:gd name="T79" fmla="*/ 49 h 123"/>
                <a:gd name="T80" fmla="*/ 457 w 468"/>
                <a:gd name="T81" fmla="*/ 43 h 123"/>
                <a:gd name="T82" fmla="*/ 450 w 468"/>
                <a:gd name="T83" fmla="*/ 37 h 123"/>
                <a:gd name="T84" fmla="*/ 440 w 468"/>
                <a:gd name="T85" fmla="*/ 31 h 123"/>
                <a:gd name="T86" fmla="*/ 428 w 468"/>
                <a:gd name="T87" fmla="*/ 27 h 123"/>
                <a:gd name="T88" fmla="*/ 414 w 468"/>
                <a:gd name="T89" fmla="*/ 23 h 123"/>
                <a:gd name="T90" fmla="*/ 400 w 468"/>
                <a:gd name="T91" fmla="*/ 19 h 123"/>
                <a:gd name="T92" fmla="*/ 383 w 468"/>
                <a:gd name="T93" fmla="*/ 14 h 123"/>
                <a:gd name="T94" fmla="*/ 345 w 468"/>
                <a:gd name="T95" fmla="*/ 7 h 123"/>
                <a:gd name="T96" fmla="*/ 304 w 468"/>
                <a:gd name="T97" fmla="*/ 3 h 123"/>
                <a:gd name="T98" fmla="*/ 258 w 468"/>
                <a:gd name="T99" fmla="*/ 0 h 1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3"/>
                <a:gd name="T152" fmla="*/ 468 w 468"/>
                <a:gd name="T153" fmla="*/ 123 h 1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3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3"/>
                  </a:lnTo>
                  <a:lnTo>
                    <a:pt x="144" y="6"/>
                  </a:lnTo>
                  <a:lnTo>
                    <a:pt x="124" y="7"/>
                  </a:lnTo>
                  <a:lnTo>
                    <a:pt x="104" y="10"/>
                  </a:lnTo>
                  <a:lnTo>
                    <a:pt x="86" y="14"/>
                  </a:lnTo>
                  <a:lnTo>
                    <a:pt x="78" y="16"/>
                  </a:lnTo>
                  <a:lnTo>
                    <a:pt x="69" y="19"/>
                  </a:lnTo>
                  <a:lnTo>
                    <a:pt x="62" y="20"/>
                  </a:lnTo>
                  <a:lnTo>
                    <a:pt x="55" y="23"/>
                  </a:lnTo>
                  <a:lnTo>
                    <a:pt x="48" y="24"/>
                  </a:lnTo>
                  <a:lnTo>
                    <a:pt x="41" y="27"/>
                  </a:lnTo>
                  <a:lnTo>
                    <a:pt x="35" y="30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3"/>
                  </a:lnTo>
                  <a:lnTo>
                    <a:pt x="9" y="46"/>
                  </a:lnTo>
                  <a:lnTo>
                    <a:pt x="6" y="49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3"/>
                  </a:lnTo>
                  <a:lnTo>
                    <a:pt x="9" y="77"/>
                  </a:lnTo>
                  <a:lnTo>
                    <a:pt x="12" y="80"/>
                  </a:lnTo>
                  <a:lnTo>
                    <a:pt x="15" y="83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90"/>
                  </a:lnTo>
                  <a:lnTo>
                    <a:pt x="35" y="93"/>
                  </a:lnTo>
                  <a:lnTo>
                    <a:pt x="41" y="96"/>
                  </a:lnTo>
                  <a:lnTo>
                    <a:pt x="48" y="97"/>
                  </a:lnTo>
                  <a:lnTo>
                    <a:pt x="55" y="100"/>
                  </a:lnTo>
                  <a:lnTo>
                    <a:pt x="62" y="103"/>
                  </a:lnTo>
                  <a:lnTo>
                    <a:pt x="69" y="104"/>
                  </a:lnTo>
                  <a:lnTo>
                    <a:pt x="78" y="106"/>
                  </a:lnTo>
                  <a:lnTo>
                    <a:pt x="86" y="109"/>
                  </a:lnTo>
                  <a:lnTo>
                    <a:pt x="104" y="111"/>
                  </a:lnTo>
                  <a:lnTo>
                    <a:pt x="124" y="114"/>
                  </a:lnTo>
                  <a:lnTo>
                    <a:pt x="144" y="117"/>
                  </a:lnTo>
                  <a:lnTo>
                    <a:pt x="165" y="120"/>
                  </a:lnTo>
                  <a:lnTo>
                    <a:pt x="188" y="121"/>
                  </a:lnTo>
                  <a:lnTo>
                    <a:pt x="211" y="121"/>
                  </a:lnTo>
                  <a:lnTo>
                    <a:pt x="235" y="123"/>
                  </a:lnTo>
                  <a:lnTo>
                    <a:pt x="258" y="121"/>
                  </a:lnTo>
                  <a:lnTo>
                    <a:pt x="281" y="121"/>
                  </a:lnTo>
                  <a:lnTo>
                    <a:pt x="304" y="120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3" y="109"/>
                  </a:lnTo>
                  <a:lnTo>
                    <a:pt x="391" y="106"/>
                  </a:lnTo>
                  <a:lnTo>
                    <a:pt x="400" y="104"/>
                  </a:lnTo>
                  <a:lnTo>
                    <a:pt x="407" y="103"/>
                  </a:lnTo>
                  <a:lnTo>
                    <a:pt x="414" y="100"/>
                  </a:lnTo>
                  <a:lnTo>
                    <a:pt x="421" y="97"/>
                  </a:lnTo>
                  <a:lnTo>
                    <a:pt x="428" y="96"/>
                  </a:lnTo>
                  <a:lnTo>
                    <a:pt x="434" y="93"/>
                  </a:lnTo>
                  <a:lnTo>
                    <a:pt x="440" y="90"/>
                  </a:lnTo>
                  <a:lnTo>
                    <a:pt x="446" y="87"/>
                  </a:lnTo>
                  <a:lnTo>
                    <a:pt x="450" y="84"/>
                  </a:lnTo>
                  <a:lnTo>
                    <a:pt x="454" y="83"/>
                  </a:lnTo>
                  <a:lnTo>
                    <a:pt x="457" y="80"/>
                  </a:lnTo>
                  <a:lnTo>
                    <a:pt x="461" y="77"/>
                  </a:lnTo>
                  <a:lnTo>
                    <a:pt x="463" y="73"/>
                  </a:lnTo>
                  <a:lnTo>
                    <a:pt x="466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9"/>
                  </a:lnTo>
                  <a:lnTo>
                    <a:pt x="467" y="54"/>
                  </a:lnTo>
                  <a:lnTo>
                    <a:pt x="466" y="51"/>
                  </a:lnTo>
                  <a:lnTo>
                    <a:pt x="463" y="49"/>
                  </a:lnTo>
                  <a:lnTo>
                    <a:pt x="461" y="46"/>
                  </a:lnTo>
                  <a:lnTo>
                    <a:pt x="457" y="43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6" y="34"/>
                  </a:lnTo>
                  <a:lnTo>
                    <a:pt x="440" y="31"/>
                  </a:lnTo>
                  <a:lnTo>
                    <a:pt x="434" y="30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3"/>
                  </a:lnTo>
                  <a:lnTo>
                    <a:pt x="407" y="20"/>
                  </a:lnTo>
                  <a:lnTo>
                    <a:pt x="400" y="19"/>
                  </a:lnTo>
                  <a:lnTo>
                    <a:pt x="391" y="16"/>
                  </a:lnTo>
                  <a:lnTo>
                    <a:pt x="383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6"/>
                  </a:lnTo>
                  <a:lnTo>
                    <a:pt x="304" y="3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43" name="Freeform 16"/>
            <p:cNvSpPr>
              <a:spLocks/>
            </p:cNvSpPr>
            <p:nvPr/>
          </p:nvSpPr>
          <p:spPr bwMode="auto">
            <a:xfrm>
              <a:off x="1548" y="3607"/>
              <a:ext cx="468" cy="123"/>
            </a:xfrm>
            <a:custGeom>
              <a:avLst/>
              <a:gdLst>
                <a:gd name="T0" fmla="*/ 211 w 468"/>
                <a:gd name="T1" fmla="*/ 0 h 123"/>
                <a:gd name="T2" fmla="*/ 165 w 468"/>
                <a:gd name="T3" fmla="*/ 3 h 123"/>
                <a:gd name="T4" fmla="*/ 124 w 468"/>
                <a:gd name="T5" fmla="*/ 7 h 123"/>
                <a:gd name="T6" fmla="*/ 86 w 468"/>
                <a:gd name="T7" fmla="*/ 14 h 123"/>
                <a:gd name="T8" fmla="*/ 69 w 468"/>
                <a:gd name="T9" fmla="*/ 19 h 123"/>
                <a:gd name="T10" fmla="*/ 55 w 468"/>
                <a:gd name="T11" fmla="*/ 23 h 123"/>
                <a:gd name="T12" fmla="*/ 41 w 468"/>
                <a:gd name="T13" fmla="*/ 27 h 123"/>
                <a:gd name="T14" fmla="*/ 29 w 468"/>
                <a:gd name="T15" fmla="*/ 31 h 123"/>
                <a:gd name="T16" fmla="*/ 19 w 468"/>
                <a:gd name="T17" fmla="*/ 37 h 123"/>
                <a:gd name="T18" fmla="*/ 12 w 468"/>
                <a:gd name="T19" fmla="*/ 43 h 123"/>
                <a:gd name="T20" fmla="*/ 6 w 468"/>
                <a:gd name="T21" fmla="*/ 49 h 123"/>
                <a:gd name="T22" fmla="*/ 2 w 468"/>
                <a:gd name="T23" fmla="*/ 54 h 123"/>
                <a:gd name="T24" fmla="*/ 0 w 468"/>
                <a:gd name="T25" fmla="*/ 61 h 123"/>
                <a:gd name="T26" fmla="*/ 2 w 468"/>
                <a:gd name="T27" fmla="*/ 67 h 123"/>
                <a:gd name="T28" fmla="*/ 6 w 468"/>
                <a:gd name="T29" fmla="*/ 73 h 123"/>
                <a:gd name="T30" fmla="*/ 12 w 468"/>
                <a:gd name="T31" fmla="*/ 80 h 123"/>
                <a:gd name="T32" fmla="*/ 19 w 468"/>
                <a:gd name="T33" fmla="*/ 84 h 123"/>
                <a:gd name="T34" fmla="*/ 29 w 468"/>
                <a:gd name="T35" fmla="*/ 90 h 123"/>
                <a:gd name="T36" fmla="*/ 41 w 468"/>
                <a:gd name="T37" fmla="*/ 96 h 123"/>
                <a:gd name="T38" fmla="*/ 55 w 468"/>
                <a:gd name="T39" fmla="*/ 100 h 123"/>
                <a:gd name="T40" fmla="*/ 69 w 468"/>
                <a:gd name="T41" fmla="*/ 104 h 123"/>
                <a:gd name="T42" fmla="*/ 86 w 468"/>
                <a:gd name="T43" fmla="*/ 109 h 123"/>
                <a:gd name="T44" fmla="*/ 124 w 468"/>
                <a:gd name="T45" fmla="*/ 114 h 123"/>
                <a:gd name="T46" fmla="*/ 165 w 468"/>
                <a:gd name="T47" fmla="*/ 120 h 123"/>
                <a:gd name="T48" fmla="*/ 211 w 468"/>
                <a:gd name="T49" fmla="*/ 121 h 123"/>
                <a:gd name="T50" fmla="*/ 258 w 468"/>
                <a:gd name="T51" fmla="*/ 121 h 123"/>
                <a:gd name="T52" fmla="*/ 304 w 468"/>
                <a:gd name="T53" fmla="*/ 120 h 123"/>
                <a:gd name="T54" fmla="*/ 345 w 468"/>
                <a:gd name="T55" fmla="*/ 114 h 123"/>
                <a:gd name="T56" fmla="*/ 383 w 468"/>
                <a:gd name="T57" fmla="*/ 109 h 123"/>
                <a:gd name="T58" fmla="*/ 400 w 468"/>
                <a:gd name="T59" fmla="*/ 104 h 123"/>
                <a:gd name="T60" fmla="*/ 414 w 468"/>
                <a:gd name="T61" fmla="*/ 100 h 123"/>
                <a:gd name="T62" fmla="*/ 428 w 468"/>
                <a:gd name="T63" fmla="*/ 96 h 123"/>
                <a:gd name="T64" fmla="*/ 440 w 468"/>
                <a:gd name="T65" fmla="*/ 90 h 123"/>
                <a:gd name="T66" fmla="*/ 450 w 468"/>
                <a:gd name="T67" fmla="*/ 84 h 123"/>
                <a:gd name="T68" fmla="*/ 457 w 468"/>
                <a:gd name="T69" fmla="*/ 80 h 123"/>
                <a:gd name="T70" fmla="*/ 463 w 468"/>
                <a:gd name="T71" fmla="*/ 73 h 123"/>
                <a:gd name="T72" fmla="*/ 467 w 468"/>
                <a:gd name="T73" fmla="*/ 67 h 123"/>
                <a:gd name="T74" fmla="*/ 468 w 468"/>
                <a:gd name="T75" fmla="*/ 61 h 123"/>
                <a:gd name="T76" fmla="*/ 467 w 468"/>
                <a:gd name="T77" fmla="*/ 54 h 123"/>
                <a:gd name="T78" fmla="*/ 463 w 468"/>
                <a:gd name="T79" fmla="*/ 49 h 123"/>
                <a:gd name="T80" fmla="*/ 457 w 468"/>
                <a:gd name="T81" fmla="*/ 43 h 123"/>
                <a:gd name="T82" fmla="*/ 450 w 468"/>
                <a:gd name="T83" fmla="*/ 37 h 123"/>
                <a:gd name="T84" fmla="*/ 440 w 468"/>
                <a:gd name="T85" fmla="*/ 31 h 123"/>
                <a:gd name="T86" fmla="*/ 428 w 468"/>
                <a:gd name="T87" fmla="*/ 27 h 123"/>
                <a:gd name="T88" fmla="*/ 414 w 468"/>
                <a:gd name="T89" fmla="*/ 23 h 123"/>
                <a:gd name="T90" fmla="*/ 400 w 468"/>
                <a:gd name="T91" fmla="*/ 19 h 123"/>
                <a:gd name="T92" fmla="*/ 383 w 468"/>
                <a:gd name="T93" fmla="*/ 14 h 123"/>
                <a:gd name="T94" fmla="*/ 345 w 468"/>
                <a:gd name="T95" fmla="*/ 7 h 123"/>
                <a:gd name="T96" fmla="*/ 304 w 468"/>
                <a:gd name="T97" fmla="*/ 3 h 123"/>
                <a:gd name="T98" fmla="*/ 258 w 468"/>
                <a:gd name="T99" fmla="*/ 0 h 1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3"/>
                <a:gd name="T152" fmla="*/ 468 w 468"/>
                <a:gd name="T153" fmla="*/ 123 h 1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3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3"/>
                  </a:lnTo>
                  <a:lnTo>
                    <a:pt x="144" y="6"/>
                  </a:lnTo>
                  <a:lnTo>
                    <a:pt x="124" y="7"/>
                  </a:lnTo>
                  <a:lnTo>
                    <a:pt x="104" y="10"/>
                  </a:lnTo>
                  <a:lnTo>
                    <a:pt x="86" y="14"/>
                  </a:lnTo>
                  <a:lnTo>
                    <a:pt x="78" y="16"/>
                  </a:lnTo>
                  <a:lnTo>
                    <a:pt x="69" y="19"/>
                  </a:lnTo>
                  <a:lnTo>
                    <a:pt x="62" y="20"/>
                  </a:lnTo>
                  <a:lnTo>
                    <a:pt x="55" y="23"/>
                  </a:lnTo>
                  <a:lnTo>
                    <a:pt x="48" y="24"/>
                  </a:lnTo>
                  <a:lnTo>
                    <a:pt x="41" y="27"/>
                  </a:lnTo>
                  <a:lnTo>
                    <a:pt x="35" y="30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3"/>
                  </a:lnTo>
                  <a:lnTo>
                    <a:pt x="9" y="46"/>
                  </a:lnTo>
                  <a:lnTo>
                    <a:pt x="6" y="49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3"/>
                  </a:lnTo>
                  <a:lnTo>
                    <a:pt x="9" y="77"/>
                  </a:lnTo>
                  <a:lnTo>
                    <a:pt x="12" y="80"/>
                  </a:lnTo>
                  <a:lnTo>
                    <a:pt x="15" y="83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90"/>
                  </a:lnTo>
                  <a:lnTo>
                    <a:pt x="35" y="93"/>
                  </a:lnTo>
                  <a:lnTo>
                    <a:pt x="41" y="96"/>
                  </a:lnTo>
                  <a:lnTo>
                    <a:pt x="48" y="97"/>
                  </a:lnTo>
                  <a:lnTo>
                    <a:pt x="55" y="100"/>
                  </a:lnTo>
                  <a:lnTo>
                    <a:pt x="62" y="103"/>
                  </a:lnTo>
                  <a:lnTo>
                    <a:pt x="69" y="104"/>
                  </a:lnTo>
                  <a:lnTo>
                    <a:pt x="78" y="106"/>
                  </a:lnTo>
                  <a:lnTo>
                    <a:pt x="86" y="109"/>
                  </a:lnTo>
                  <a:lnTo>
                    <a:pt x="104" y="111"/>
                  </a:lnTo>
                  <a:lnTo>
                    <a:pt x="124" y="114"/>
                  </a:lnTo>
                  <a:lnTo>
                    <a:pt x="144" y="117"/>
                  </a:lnTo>
                  <a:lnTo>
                    <a:pt x="165" y="120"/>
                  </a:lnTo>
                  <a:lnTo>
                    <a:pt x="188" y="121"/>
                  </a:lnTo>
                  <a:lnTo>
                    <a:pt x="211" y="121"/>
                  </a:lnTo>
                  <a:lnTo>
                    <a:pt x="235" y="123"/>
                  </a:lnTo>
                  <a:lnTo>
                    <a:pt x="258" y="121"/>
                  </a:lnTo>
                  <a:lnTo>
                    <a:pt x="281" y="121"/>
                  </a:lnTo>
                  <a:lnTo>
                    <a:pt x="304" y="120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3" y="109"/>
                  </a:lnTo>
                  <a:lnTo>
                    <a:pt x="391" y="106"/>
                  </a:lnTo>
                  <a:lnTo>
                    <a:pt x="400" y="104"/>
                  </a:lnTo>
                  <a:lnTo>
                    <a:pt x="407" y="103"/>
                  </a:lnTo>
                  <a:lnTo>
                    <a:pt x="414" y="100"/>
                  </a:lnTo>
                  <a:lnTo>
                    <a:pt x="421" y="97"/>
                  </a:lnTo>
                  <a:lnTo>
                    <a:pt x="428" y="96"/>
                  </a:lnTo>
                  <a:lnTo>
                    <a:pt x="434" y="93"/>
                  </a:lnTo>
                  <a:lnTo>
                    <a:pt x="440" y="90"/>
                  </a:lnTo>
                  <a:lnTo>
                    <a:pt x="446" y="87"/>
                  </a:lnTo>
                  <a:lnTo>
                    <a:pt x="450" y="84"/>
                  </a:lnTo>
                  <a:lnTo>
                    <a:pt x="454" y="83"/>
                  </a:lnTo>
                  <a:lnTo>
                    <a:pt x="457" y="80"/>
                  </a:lnTo>
                  <a:lnTo>
                    <a:pt x="461" y="77"/>
                  </a:lnTo>
                  <a:lnTo>
                    <a:pt x="463" y="73"/>
                  </a:lnTo>
                  <a:lnTo>
                    <a:pt x="466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9"/>
                  </a:lnTo>
                  <a:lnTo>
                    <a:pt x="467" y="54"/>
                  </a:lnTo>
                  <a:lnTo>
                    <a:pt x="466" y="51"/>
                  </a:lnTo>
                  <a:lnTo>
                    <a:pt x="463" y="49"/>
                  </a:lnTo>
                  <a:lnTo>
                    <a:pt x="461" y="46"/>
                  </a:lnTo>
                  <a:lnTo>
                    <a:pt x="457" y="43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6" y="34"/>
                  </a:lnTo>
                  <a:lnTo>
                    <a:pt x="440" y="31"/>
                  </a:lnTo>
                  <a:lnTo>
                    <a:pt x="434" y="30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3"/>
                  </a:lnTo>
                  <a:lnTo>
                    <a:pt x="407" y="20"/>
                  </a:lnTo>
                  <a:lnTo>
                    <a:pt x="400" y="19"/>
                  </a:lnTo>
                  <a:lnTo>
                    <a:pt x="391" y="16"/>
                  </a:lnTo>
                  <a:lnTo>
                    <a:pt x="383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6"/>
                  </a:lnTo>
                  <a:lnTo>
                    <a:pt x="304" y="3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44" name="Line 17"/>
            <p:cNvSpPr>
              <a:spLocks noChangeShapeType="1"/>
            </p:cNvSpPr>
            <p:nvPr/>
          </p:nvSpPr>
          <p:spPr bwMode="auto">
            <a:xfrm>
              <a:off x="1548" y="3597"/>
              <a:ext cx="1" cy="7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45" name="Line 18"/>
            <p:cNvSpPr>
              <a:spLocks noChangeShapeType="1"/>
            </p:cNvSpPr>
            <p:nvPr/>
          </p:nvSpPr>
          <p:spPr bwMode="auto">
            <a:xfrm>
              <a:off x="2016" y="3597"/>
              <a:ext cx="1" cy="76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46" name="Rectangle 19"/>
            <p:cNvSpPr>
              <a:spLocks noChangeArrowheads="1"/>
            </p:cNvSpPr>
            <p:nvPr/>
          </p:nvSpPr>
          <p:spPr bwMode="auto">
            <a:xfrm>
              <a:off x="1548" y="3591"/>
              <a:ext cx="304" cy="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47" name="Rectangle 20"/>
            <p:cNvSpPr>
              <a:spLocks noChangeArrowheads="1"/>
            </p:cNvSpPr>
            <p:nvPr/>
          </p:nvSpPr>
          <p:spPr bwMode="auto">
            <a:xfrm>
              <a:off x="1700" y="3640"/>
              <a:ext cx="7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3600">
                  <a:solidFill>
                    <a:srgbClr val="000000"/>
                  </a:solidFill>
                  <a:latin typeface="Times New Roman" charset="0"/>
                  <a:ea typeface="ＭＳ Ｐゴシック" charset="0"/>
                </a:rPr>
                <a:t> 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48" name="Freeform 21"/>
            <p:cNvSpPr>
              <a:spLocks/>
            </p:cNvSpPr>
            <p:nvPr/>
          </p:nvSpPr>
          <p:spPr bwMode="auto">
            <a:xfrm>
              <a:off x="1546" y="3510"/>
              <a:ext cx="466" cy="141"/>
            </a:xfrm>
            <a:custGeom>
              <a:avLst/>
              <a:gdLst>
                <a:gd name="T0" fmla="*/ 209 w 466"/>
                <a:gd name="T1" fmla="*/ 0 h 141"/>
                <a:gd name="T2" fmla="*/ 163 w 466"/>
                <a:gd name="T3" fmla="*/ 3 h 141"/>
                <a:gd name="T4" fmla="*/ 121 w 466"/>
                <a:gd name="T5" fmla="*/ 9 h 141"/>
                <a:gd name="T6" fmla="*/ 84 w 466"/>
                <a:gd name="T7" fmla="*/ 16 h 141"/>
                <a:gd name="T8" fmla="*/ 67 w 466"/>
                <a:gd name="T9" fmla="*/ 20 h 141"/>
                <a:gd name="T10" fmla="*/ 53 w 466"/>
                <a:gd name="T11" fmla="*/ 26 h 141"/>
                <a:gd name="T12" fmla="*/ 38 w 466"/>
                <a:gd name="T13" fmla="*/ 31 h 141"/>
                <a:gd name="T14" fmla="*/ 27 w 466"/>
                <a:gd name="T15" fmla="*/ 37 h 141"/>
                <a:gd name="T16" fmla="*/ 17 w 466"/>
                <a:gd name="T17" fmla="*/ 43 h 141"/>
                <a:gd name="T18" fmla="*/ 10 w 466"/>
                <a:gd name="T19" fmla="*/ 50 h 141"/>
                <a:gd name="T20" fmla="*/ 4 w 466"/>
                <a:gd name="T21" fmla="*/ 56 h 141"/>
                <a:gd name="T22" fmla="*/ 0 w 466"/>
                <a:gd name="T23" fmla="*/ 63 h 141"/>
                <a:gd name="T24" fmla="*/ 0 w 466"/>
                <a:gd name="T25" fmla="*/ 70 h 141"/>
                <a:gd name="T26" fmla="*/ 0 w 466"/>
                <a:gd name="T27" fmla="*/ 77 h 141"/>
                <a:gd name="T28" fmla="*/ 4 w 466"/>
                <a:gd name="T29" fmla="*/ 84 h 141"/>
                <a:gd name="T30" fmla="*/ 10 w 466"/>
                <a:gd name="T31" fmla="*/ 91 h 141"/>
                <a:gd name="T32" fmla="*/ 17 w 466"/>
                <a:gd name="T33" fmla="*/ 98 h 141"/>
                <a:gd name="T34" fmla="*/ 27 w 466"/>
                <a:gd name="T35" fmla="*/ 104 h 141"/>
                <a:gd name="T36" fmla="*/ 38 w 466"/>
                <a:gd name="T37" fmla="*/ 110 h 141"/>
                <a:gd name="T38" fmla="*/ 53 w 466"/>
                <a:gd name="T39" fmla="*/ 116 h 141"/>
                <a:gd name="T40" fmla="*/ 67 w 466"/>
                <a:gd name="T41" fmla="*/ 120 h 141"/>
                <a:gd name="T42" fmla="*/ 84 w 466"/>
                <a:gd name="T43" fmla="*/ 126 h 141"/>
                <a:gd name="T44" fmla="*/ 121 w 466"/>
                <a:gd name="T45" fmla="*/ 133 h 141"/>
                <a:gd name="T46" fmla="*/ 163 w 466"/>
                <a:gd name="T47" fmla="*/ 138 h 141"/>
                <a:gd name="T48" fmla="*/ 209 w 466"/>
                <a:gd name="T49" fmla="*/ 141 h 141"/>
                <a:gd name="T50" fmla="*/ 256 w 466"/>
                <a:gd name="T51" fmla="*/ 141 h 141"/>
                <a:gd name="T52" fmla="*/ 302 w 466"/>
                <a:gd name="T53" fmla="*/ 138 h 141"/>
                <a:gd name="T54" fmla="*/ 343 w 466"/>
                <a:gd name="T55" fmla="*/ 133 h 141"/>
                <a:gd name="T56" fmla="*/ 380 w 466"/>
                <a:gd name="T57" fmla="*/ 126 h 141"/>
                <a:gd name="T58" fmla="*/ 397 w 466"/>
                <a:gd name="T59" fmla="*/ 120 h 141"/>
                <a:gd name="T60" fmla="*/ 413 w 466"/>
                <a:gd name="T61" fmla="*/ 116 h 141"/>
                <a:gd name="T62" fmla="*/ 426 w 466"/>
                <a:gd name="T63" fmla="*/ 110 h 141"/>
                <a:gd name="T64" fmla="*/ 438 w 466"/>
                <a:gd name="T65" fmla="*/ 104 h 141"/>
                <a:gd name="T66" fmla="*/ 448 w 466"/>
                <a:gd name="T67" fmla="*/ 98 h 141"/>
                <a:gd name="T68" fmla="*/ 455 w 466"/>
                <a:gd name="T69" fmla="*/ 91 h 141"/>
                <a:gd name="T70" fmla="*/ 460 w 466"/>
                <a:gd name="T71" fmla="*/ 84 h 141"/>
                <a:gd name="T72" fmla="*/ 465 w 466"/>
                <a:gd name="T73" fmla="*/ 77 h 141"/>
                <a:gd name="T74" fmla="*/ 466 w 466"/>
                <a:gd name="T75" fmla="*/ 70 h 141"/>
                <a:gd name="T76" fmla="*/ 465 w 466"/>
                <a:gd name="T77" fmla="*/ 63 h 141"/>
                <a:gd name="T78" fmla="*/ 460 w 466"/>
                <a:gd name="T79" fmla="*/ 56 h 141"/>
                <a:gd name="T80" fmla="*/ 455 w 466"/>
                <a:gd name="T81" fmla="*/ 50 h 141"/>
                <a:gd name="T82" fmla="*/ 448 w 466"/>
                <a:gd name="T83" fmla="*/ 43 h 141"/>
                <a:gd name="T84" fmla="*/ 438 w 466"/>
                <a:gd name="T85" fmla="*/ 37 h 141"/>
                <a:gd name="T86" fmla="*/ 426 w 466"/>
                <a:gd name="T87" fmla="*/ 31 h 141"/>
                <a:gd name="T88" fmla="*/ 413 w 466"/>
                <a:gd name="T89" fmla="*/ 26 h 141"/>
                <a:gd name="T90" fmla="*/ 397 w 466"/>
                <a:gd name="T91" fmla="*/ 20 h 141"/>
                <a:gd name="T92" fmla="*/ 380 w 466"/>
                <a:gd name="T93" fmla="*/ 16 h 141"/>
                <a:gd name="T94" fmla="*/ 343 w 466"/>
                <a:gd name="T95" fmla="*/ 9 h 141"/>
                <a:gd name="T96" fmla="*/ 302 w 466"/>
                <a:gd name="T97" fmla="*/ 3 h 141"/>
                <a:gd name="T98" fmla="*/ 256 w 466"/>
                <a:gd name="T99" fmla="*/ 0 h 1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6"/>
                <a:gd name="T151" fmla="*/ 0 h 141"/>
                <a:gd name="T152" fmla="*/ 466 w 466"/>
                <a:gd name="T153" fmla="*/ 141 h 1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6" h="141">
                  <a:moveTo>
                    <a:pt x="233" y="0"/>
                  </a:moveTo>
                  <a:lnTo>
                    <a:pt x="209" y="0"/>
                  </a:lnTo>
                  <a:lnTo>
                    <a:pt x="186" y="1"/>
                  </a:lnTo>
                  <a:lnTo>
                    <a:pt x="163" y="3"/>
                  </a:lnTo>
                  <a:lnTo>
                    <a:pt x="141" y="6"/>
                  </a:lnTo>
                  <a:lnTo>
                    <a:pt x="121" y="9"/>
                  </a:lnTo>
                  <a:lnTo>
                    <a:pt x="101" y="11"/>
                  </a:lnTo>
                  <a:lnTo>
                    <a:pt x="84" y="16"/>
                  </a:lnTo>
                  <a:lnTo>
                    <a:pt x="75" y="19"/>
                  </a:lnTo>
                  <a:lnTo>
                    <a:pt x="67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5" y="28"/>
                  </a:lnTo>
                  <a:lnTo>
                    <a:pt x="38" y="31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3" y="40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10" y="50"/>
                  </a:lnTo>
                  <a:lnTo>
                    <a:pt x="7" y="53"/>
                  </a:lnTo>
                  <a:lnTo>
                    <a:pt x="4" y="56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4" y="84"/>
                  </a:lnTo>
                  <a:lnTo>
                    <a:pt x="7" y="88"/>
                  </a:lnTo>
                  <a:lnTo>
                    <a:pt x="10" y="91"/>
                  </a:lnTo>
                  <a:lnTo>
                    <a:pt x="12" y="94"/>
                  </a:lnTo>
                  <a:lnTo>
                    <a:pt x="17" y="98"/>
                  </a:lnTo>
                  <a:lnTo>
                    <a:pt x="23" y="101"/>
                  </a:lnTo>
                  <a:lnTo>
                    <a:pt x="27" y="104"/>
                  </a:lnTo>
                  <a:lnTo>
                    <a:pt x="33" y="107"/>
                  </a:lnTo>
                  <a:lnTo>
                    <a:pt x="38" y="110"/>
                  </a:lnTo>
                  <a:lnTo>
                    <a:pt x="45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7" y="120"/>
                  </a:lnTo>
                  <a:lnTo>
                    <a:pt x="75" y="123"/>
                  </a:lnTo>
                  <a:lnTo>
                    <a:pt x="84" y="126"/>
                  </a:lnTo>
                  <a:lnTo>
                    <a:pt x="101" y="130"/>
                  </a:lnTo>
                  <a:lnTo>
                    <a:pt x="121" y="133"/>
                  </a:lnTo>
                  <a:lnTo>
                    <a:pt x="141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1"/>
                  </a:lnTo>
                  <a:lnTo>
                    <a:pt x="233" y="141"/>
                  </a:lnTo>
                  <a:lnTo>
                    <a:pt x="256" y="141"/>
                  </a:lnTo>
                  <a:lnTo>
                    <a:pt x="280" y="140"/>
                  </a:lnTo>
                  <a:lnTo>
                    <a:pt x="302" y="138"/>
                  </a:lnTo>
                  <a:lnTo>
                    <a:pt x="323" y="136"/>
                  </a:lnTo>
                  <a:lnTo>
                    <a:pt x="343" y="133"/>
                  </a:lnTo>
                  <a:lnTo>
                    <a:pt x="363" y="130"/>
                  </a:lnTo>
                  <a:lnTo>
                    <a:pt x="380" y="126"/>
                  </a:lnTo>
                  <a:lnTo>
                    <a:pt x="389" y="123"/>
                  </a:lnTo>
                  <a:lnTo>
                    <a:pt x="397" y="120"/>
                  </a:lnTo>
                  <a:lnTo>
                    <a:pt x="405" y="118"/>
                  </a:lnTo>
                  <a:lnTo>
                    <a:pt x="413" y="116"/>
                  </a:lnTo>
                  <a:lnTo>
                    <a:pt x="419" y="113"/>
                  </a:lnTo>
                  <a:lnTo>
                    <a:pt x="426" y="110"/>
                  </a:lnTo>
                  <a:lnTo>
                    <a:pt x="432" y="107"/>
                  </a:lnTo>
                  <a:lnTo>
                    <a:pt x="438" y="104"/>
                  </a:lnTo>
                  <a:lnTo>
                    <a:pt x="443" y="101"/>
                  </a:lnTo>
                  <a:lnTo>
                    <a:pt x="448" y="98"/>
                  </a:lnTo>
                  <a:lnTo>
                    <a:pt x="452" y="94"/>
                  </a:lnTo>
                  <a:lnTo>
                    <a:pt x="455" y="91"/>
                  </a:lnTo>
                  <a:lnTo>
                    <a:pt x="459" y="88"/>
                  </a:lnTo>
                  <a:lnTo>
                    <a:pt x="460" y="84"/>
                  </a:lnTo>
                  <a:lnTo>
                    <a:pt x="463" y="81"/>
                  </a:lnTo>
                  <a:lnTo>
                    <a:pt x="465" y="77"/>
                  </a:lnTo>
                  <a:lnTo>
                    <a:pt x="466" y="74"/>
                  </a:lnTo>
                  <a:lnTo>
                    <a:pt x="466" y="70"/>
                  </a:lnTo>
                  <a:lnTo>
                    <a:pt x="466" y="67"/>
                  </a:lnTo>
                  <a:lnTo>
                    <a:pt x="465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9" y="53"/>
                  </a:lnTo>
                  <a:lnTo>
                    <a:pt x="455" y="50"/>
                  </a:lnTo>
                  <a:lnTo>
                    <a:pt x="452" y="46"/>
                  </a:lnTo>
                  <a:lnTo>
                    <a:pt x="448" y="43"/>
                  </a:lnTo>
                  <a:lnTo>
                    <a:pt x="443" y="40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1"/>
                  </a:lnTo>
                  <a:lnTo>
                    <a:pt x="419" y="28"/>
                  </a:lnTo>
                  <a:lnTo>
                    <a:pt x="413" y="26"/>
                  </a:lnTo>
                  <a:lnTo>
                    <a:pt x="405" y="23"/>
                  </a:lnTo>
                  <a:lnTo>
                    <a:pt x="397" y="20"/>
                  </a:lnTo>
                  <a:lnTo>
                    <a:pt x="389" y="19"/>
                  </a:lnTo>
                  <a:lnTo>
                    <a:pt x="380" y="16"/>
                  </a:lnTo>
                  <a:lnTo>
                    <a:pt x="363" y="11"/>
                  </a:lnTo>
                  <a:lnTo>
                    <a:pt x="343" y="9"/>
                  </a:lnTo>
                  <a:lnTo>
                    <a:pt x="323" y="6"/>
                  </a:lnTo>
                  <a:lnTo>
                    <a:pt x="302" y="3"/>
                  </a:lnTo>
                  <a:lnTo>
                    <a:pt x="280" y="1"/>
                  </a:lnTo>
                  <a:lnTo>
                    <a:pt x="256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49" name="Freeform 22"/>
            <p:cNvSpPr>
              <a:spLocks/>
            </p:cNvSpPr>
            <p:nvPr/>
          </p:nvSpPr>
          <p:spPr bwMode="auto">
            <a:xfrm>
              <a:off x="1546" y="3510"/>
              <a:ext cx="466" cy="141"/>
            </a:xfrm>
            <a:custGeom>
              <a:avLst/>
              <a:gdLst>
                <a:gd name="T0" fmla="*/ 209 w 466"/>
                <a:gd name="T1" fmla="*/ 0 h 141"/>
                <a:gd name="T2" fmla="*/ 163 w 466"/>
                <a:gd name="T3" fmla="*/ 3 h 141"/>
                <a:gd name="T4" fmla="*/ 121 w 466"/>
                <a:gd name="T5" fmla="*/ 9 h 141"/>
                <a:gd name="T6" fmla="*/ 84 w 466"/>
                <a:gd name="T7" fmla="*/ 16 h 141"/>
                <a:gd name="T8" fmla="*/ 67 w 466"/>
                <a:gd name="T9" fmla="*/ 20 h 141"/>
                <a:gd name="T10" fmla="*/ 53 w 466"/>
                <a:gd name="T11" fmla="*/ 26 h 141"/>
                <a:gd name="T12" fmla="*/ 38 w 466"/>
                <a:gd name="T13" fmla="*/ 31 h 141"/>
                <a:gd name="T14" fmla="*/ 27 w 466"/>
                <a:gd name="T15" fmla="*/ 37 h 141"/>
                <a:gd name="T16" fmla="*/ 17 w 466"/>
                <a:gd name="T17" fmla="*/ 43 h 141"/>
                <a:gd name="T18" fmla="*/ 10 w 466"/>
                <a:gd name="T19" fmla="*/ 50 h 141"/>
                <a:gd name="T20" fmla="*/ 4 w 466"/>
                <a:gd name="T21" fmla="*/ 56 h 141"/>
                <a:gd name="T22" fmla="*/ 0 w 466"/>
                <a:gd name="T23" fmla="*/ 63 h 141"/>
                <a:gd name="T24" fmla="*/ 0 w 466"/>
                <a:gd name="T25" fmla="*/ 70 h 141"/>
                <a:gd name="T26" fmla="*/ 0 w 466"/>
                <a:gd name="T27" fmla="*/ 77 h 141"/>
                <a:gd name="T28" fmla="*/ 4 w 466"/>
                <a:gd name="T29" fmla="*/ 84 h 141"/>
                <a:gd name="T30" fmla="*/ 10 w 466"/>
                <a:gd name="T31" fmla="*/ 91 h 141"/>
                <a:gd name="T32" fmla="*/ 17 w 466"/>
                <a:gd name="T33" fmla="*/ 98 h 141"/>
                <a:gd name="T34" fmla="*/ 27 w 466"/>
                <a:gd name="T35" fmla="*/ 104 h 141"/>
                <a:gd name="T36" fmla="*/ 38 w 466"/>
                <a:gd name="T37" fmla="*/ 110 h 141"/>
                <a:gd name="T38" fmla="*/ 53 w 466"/>
                <a:gd name="T39" fmla="*/ 116 h 141"/>
                <a:gd name="T40" fmla="*/ 67 w 466"/>
                <a:gd name="T41" fmla="*/ 120 h 141"/>
                <a:gd name="T42" fmla="*/ 84 w 466"/>
                <a:gd name="T43" fmla="*/ 126 h 141"/>
                <a:gd name="T44" fmla="*/ 121 w 466"/>
                <a:gd name="T45" fmla="*/ 133 h 141"/>
                <a:gd name="T46" fmla="*/ 163 w 466"/>
                <a:gd name="T47" fmla="*/ 138 h 141"/>
                <a:gd name="T48" fmla="*/ 209 w 466"/>
                <a:gd name="T49" fmla="*/ 141 h 141"/>
                <a:gd name="T50" fmla="*/ 256 w 466"/>
                <a:gd name="T51" fmla="*/ 141 h 141"/>
                <a:gd name="T52" fmla="*/ 302 w 466"/>
                <a:gd name="T53" fmla="*/ 138 h 141"/>
                <a:gd name="T54" fmla="*/ 343 w 466"/>
                <a:gd name="T55" fmla="*/ 133 h 141"/>
                <a:gd name="T56" fmla="*/ 380 w 466"/>
                <a:gd name="T57" fmla="*/ 126 h 141"/>
                <a:gd name="T58" fmla="*/ 397 w 466"/>
                <a:gd name="T59" fmla="*/ 120 h 141"/>
                <a:gd name="T60" fmla="*/ 413 w 466"/>
                <a:gd name="T61" fmla="*/ 116 h 141"/>
                <a:gd name="T62" fmla="*/ 426 w 466"/>
                <a:gd name="T63" fmla="*/ 110 h 141"/>
                <a:gd name="T64" fmla="*/ 438 w 466"/>
                <a:gd name="T65" fmla="*/ 104 h 141"/>
                <a:gd name="T66" fmla="*/ 448 w 466"/>
                <a:gd name="T67" fmla="*/ 98 h 141"/>
                <a:gd name="T68" fmla="*/ 455 w 466"/>
                <a:gd name="T69" fmla="*/ 91 h 141"/>
                <a:gd name="T70" fmla="*/ 460 w 466"/>
                <a:gd name="T71" fmla="*/ 84 h 141"/>
                <a:gd name="T72" fmla="*/ 465 w 466"/>
                <a:gd name="T73" fmla="*/ 77 h 141"/>
                <a:gd name="T74" fmla="*/ 466 w 466"/>
                <a:gd name="T75" fmla="*/ 70 h 141"/>
                <a:gd name="T76" fmla="*/ 465 w 466"/>
                <a:gd name="T77" fmla="*/ 63 h 141"/>
                <a:gd name="T78" fmla="*/ 460 w 466"/>
                <a:gd name="T79" fmla="*/ 56 h 141"/>
                <a:gd name="T80" fmla="*/ 455 w 466"/>
                <a:gd name="T81" fmla="*/ 50 h 141"/>
                <a:gd name="T82" fmla="*/ 448 w 466"/>
                <a:gd name="T83" fmla="*/ 43 h 141"/>
                <a:gd name="T84" fmla="*/ 438 w 466"/>
                <a:gd name="T85" fmla="*/ 37 h 141"/>
                <a:gd name="T86" fmla="*/ 426 w 466"/>
                <a:gd name="T87" fmla="*/ 31 h 141"/>
                <a:gd name="T88" fmla="*/ 413 w 466"/>
                <a:gd name="T89" fmla="*/ 26 h 141"/>
                <a:gd name="T90" fmla="*/ 397 w 466"/>
                <a:gd name="T91" fmla="*/ 20 h 141"/>
                <a:gd name="T92" fmla="*/ 380 w 466"/>
                <a:gd name="T93" fmla="*/ 16 h 141"/>
                <a:gd name="T94" fmla="*/ 343 w 466"/>
                <a:gd name="T95" fmla="*/ 9 h 141"/>
                <a:gd name="T96" fmla="*/ 302 w 466"/>
                <a:gd name="T97" fmla="*/ 3 h 141"/>
                <a:gd name="T98" fmla="*/ 256 w 466"/>
                <a:gd name="T99" fmla="*/ 0 h 1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6"/>
                <a:gd name="T151" fmla="*/ 0 h 141"/>
                <a:gd name="T152" fmla="*/ 466 w 466"/>
                <a:gd name="T153" fmla="*/ 141 h 1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6" h="141">
                  <a:moveTo>
                    <a:pt x="233" y="0"/>
                  </a:moveTo>
                  <a:lnTo>
                    <a:pt x="209" y="0"/>
                  </a:lnTo>
                  <a:lnTo>
                    <a:pt x="186" y="1"/>
                  </a:lnTo>
                  <a:lnTo>
                    <a:pt x="163" y="3"/>
                  </a:lnTo>
                  <a:lnTo>
                    <a:pt x="141" y="6"/>
                  </a:lnTo>
                  <a:lnTo>
                    <a:pt x="121" y="9"/>
                  </a:lnTo>
                  <a:lnTo>
                    <a:pt x="101" y="11"/>
                  </a:lnTo>
                  <a:lnTo>
                    <a:pt x="84" y="16"/>
                  </a:lnTo>
                  <a:lnTo>
                    <a:pt x="75" y="19"/>
                  </a:lnTo>
                  <a:lnTo>
                    <a:pt x="67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5" y="28"/>
                  </a:lnTo>
                  <a:lnTo>
                    <a:pt x="38" y="31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3" y="40"/>
                  </a:lnTo>
                  <a:lnTo>
                    <a:pt x="17" y="43"/>
                  </a:lnTo>
                  <a:lnTo>
                    <a:pt x="12" y="46"/>
                  </a:lnTo>
                  <a:lnTo>
                    <a:pt x="10" y="50"/>
                  </a:lnTo>
                  <a:lnTo>
                    <a:pt x="7" y="53"/>
                  </a:lnTo>
                  <a:lnTo>
                    <a:pt x="4" y="56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81"/>
                  </a:lnTo>
                  <a:lnTo>
                    <a:pt x="4" y="84"/>
                  </a:lnTo>
                  <a:lnTo>
                    <a:pt x="7" y="88"/>
                  </a:lnTo>
                  <a:lnTo>
                    <a:pt x="10" y="91"/>
                  </a:lnTo>
                  <a:lnTo>
                    <a:pt x="12" y="94"/>
                  </a:lnTo>
                  <a:lnTo>
                    <a:pt x="17" y="98"/>
                  </a:lnTo>
                  <a:lnTo>
                    <a:pt x="23" y="101"/>
                  </a:lnTo>
                  <a:lnTo>
                    <a:pt x="27" y="104"/>
                  </a:lnTo>
                  <a:lnTo>
                    <a:pt x="33" y="107"/>
                  </a:lnTo>
                  <a:lnTo>
                    <a:pt x="38" y="110"/>
                  </a:lnTo>
                  <a:lnTo>
                    <a:pt x="45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7" y="120"/>
                  </a:lnTo>
                  <a:lnTo>
                    <a:pt x="75" y="123"/>
                  </a:lnTo>
                  <a:lnTo>
                    <a:pt x="84" y="126"/>
                  </a:lnTo>
                  <a:lnTo>
                    <a:pt x="101" y="130"/>
                  </a:lnTo>
                  <a:lnTo>
                    <a:pt x="121" y="133"/>
                  </a:lnTo>
                  <a:lnTo>
                    <a:pt x="141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1"/>
                  </a:lnTo>
                  <a:lnTo>
                    <a:pt x="233" y="141"/>
                  </a:lnTo>
                  <a:lnTo>
                    <a:pt x="256" y="141"/>
                  </a:lnTo>
                  <a:lnTo>
                    <a:pt x="280" y="140"/>
                  </a:lnTo>
                  <a:lnTo>
                    <a:pt x="302" y="138"/>
                  </a:lnTo>
                  <a:lnTo>
                    <a:pt x="323" y="136"/>
                  </a:lnTo>
                  <a:lnTo>
                    <a:pt x="343" y="133"/>
                  </a:lnTo>
                  <a:lnTo>
                    <a:pt x="363" y="130"/>
                  </a:lnTo>
                  <a:lnTo>
                    <a:pt x="380" y="126"/>
                  </a:lnTo>
                  <a:lnTo>
                    <a:pt x="389" y="123"/>
                  </a:lnTo>
                  <a:lnTo>
                    <a:pt x="397" y="120"/>
                  </a:lnTo>
                  <a:lnTo>
                    <a:pt x="405" y="118"/>
                  </a:lnTo>
                  <a:lnTo>
                    <a:pt x="413" y="116"/>
                  </a:lnTo>
                  <a:lnTo>
                    <a:pt x="419" y="113"/>
                  </a:lnTo>
                  <a:lnTo>
                    <a:pt x="426" y="110"/>
                  </a:lnTo>
                  <a:lnTo>
                    <a:pt x="432" y="107"/>
                  </a:lnTo>
                  <a:lnTo>
                    <a:pt x="438" y="104"/>
                  </a:lnTo>
                  <a:lnTo>
                    <a:pt x="443" y="101"/>
                  </a:lnTo>
                  <a:lnTo>
                    <a:pt x="448" y="98"/>
                  </a:lnTo>
                  <a:lnTo>
                    <a:pt x="452" y="94"/>
                  </a:lnTo>
                  <a:lnTo>
                    <a:pt x="455" y="91"/>
                  </a:lnTo>
                  <a:lnTo>
                    <a:pt x="459" y="88"/>
                  </a:lnTo>
                  <a:lnTo>
                    <a:pt x="460" y="84"/>
                  </a:lnTo>
                  <a:lnTo>
                    <a:pt x="463" y="81"/>
                  </a:lnTo>
                  <a:lnTo>
                    <a:pt x="465" y="77"/>
                  </a:lnTo>
                  <a:lnTo>
                    <a:pt x="466" y="74"/>
                  </a:lnTo>
                  <a:lnTo>
                    <a:pt x="466" y="70"/>
                  </a:lnTo>
                  <a:lnTo>
                    <a:pt x="466" y="67"/>
                  </a:lnTo>
                  <a:lnTo>
                    <a:pt x="465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9" y="53"/>
                  </a:lnTo>
                  <a:lnTo>
                    <a:pt x="455" y="50"/>
                  </a:lnTo>
                  <a:lnTo>
                    <a:pt x="452" y="46"/>
                  </a:lnTo>
                  <a:lnTo>
                    <a:pt x="448" y="43"/>
                  </a:lnTo>
                  <a:lnTo>
                    <a:pt x="443" y="40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1"/>
                  </a:lnTo>
                  <a:lnTo>
                    <a:pt x="419" y="28"/>
                  </a:lnTo>
                  <a:lnTo>
                    <a:pt x="413" y="26"/>
                  </a:lnTo>
                  <a:lnTo>
                    <a:pt x="405" y="23"/>
                  </a:lnTo>
                  <a:lnTo>
                    <a:pt x="397" y="20"/>
                  </a:lnTo>
                  <a:lnTo>
                    <a:pt x="389" y="19"/>
                  </a:lnTo>
                  <a:lnTo>
                    <a:pt x="380" y="16"/>
                  </a:lnTo>
                  <a:lnTo>
                    <a:pt x="363" y="11"/>
                  </a:lnTo>
                  <a:lnTo>
                    <a:pt x="343" y="9"/>
                  </a:lnTo>
                  <a:lnTo>
                    <a:pt x="323" y="6"/>
                  </a:lnTo>
                  <a:lnTo>
                    <a:pt x="302" y="3"/>
                  </a:lnTo>
                  <a:lnTo>
                    <a:pt x="280" y="1"/>
                  </a:lnTo>
                  <a:lnTo>
                    <a:pt x="256" y="0"/>
                  </a:lnTo>
                  <a:lnTo>
                    <a:pt x="233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50" name="Line 23"/>
            <p:cNvSpPr>
              <a:spLocks noChangeShapeType="1"/>
            </p:cNvSpPr>
            <p:nvPr/>
          </p:nvSpPr>
          <p:spPr bwMode="auto">
            <a:xfrm flipV="1">
              <a:off x="1657" y="3541"/>
              <a:ext cx="83" cy="2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51" name="Line 24"/>
            <p:cNvSpPr>
              <a:spLocks noChangeShapeType="1"/>
            </p:cNvSpPr>
            <p:nvPr/>
          </p:nvSpPr>
          <p:spPr bwMode="auto">
            <a:xfrm>
              <a:off x="1816" y="3624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52" name="Line 25"/>
            <p:cNvSpPr>
              <a:spLocks noChangeShapeType="1"/>
            </p:cNvSpPr>
            <p:nvPr/>
          </p:nvSpPr>
          <p:spPr bwMode="auto">
            <a:xfrm>
              <a:off x="1733" y="3543"/>
              <a:ext cx="87" cy="8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53" name="Line 26"/>
            <p:cNvSpPr>
              <a:spLocks noChangeShapeType="1"/>
            </p:cNvSpPr>
            <p:nvPr/>
          </p:nvSpPr>
          <p:spPr bwMode="auto">
            <a:xfrm>
              <a:off x="1657" y="3621"/>
              <a:ext cx="83" cy="2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54" name="Line 27"/>
            <p:cNvSpPr>
              <a:spLocks noChangeShapeType="1"/>
            </p:cNvSpPr>
            <p:nvPr/>
          </p:nvSpPr>
          <p:spPr bwMode="auto">
            <a:xfrm>
              <a:off x="1816" y="3540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55" name="Line 28"/>
            <p:cNvSpPr>
              <a:spLocks noChangeShapeType="1"/>
            </p:cNvSpPr>
            <p:nvPr/>
          </p:nvSpPr>
          <p:spPr bwMode="auto">
            <a:xfrm flipV="1">
              <a:off x="1733" y="3540"/>
              <a:ext cx="87" cy="8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56" name="Rectangle 29"/>
            <p:cNvSpPr>
              <a:spLocks noChangeArrowheads="1"/>
            </p:cNvSpPr>
            <p:nvPr/>
          </p:nvSpPr>
          <p:spPr bwMode="auto">
            <a:xfrm>
              <a:off x="1471" y="3433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57" name="Rectangle 30"/>
            <p:cNvSpPr>
              <a:spLocks noChangeArrowheads="1"/>
            </p:cNvSpPr>
            <p:nvPr/>
          </p:nvSpPr>
          <p:spPr bwMode="auto">
            <a:xfrm>
              <a:off x="1770" y="3723"/>
              <a:ext cx="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>
                  <a:solidFill>
                    <a:srgbClr val="000000"/>
                  </a:solidFill>
                  <a:ea typeface="宋体" charset="0"/>
                  <a:cs typeface="宋体" charset="0"/>
                </a:rPr>
                <a:t>b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58" name="Rectangle 31"/>
            <p:cNvSpPr>
              <a:spLocks noChangeArrowheads="1"/>
            </p:cNvSpPr>
            <p:nvPr/>
          </p:nvSpPr>
          <p:spPr bwMode="auto">
            <a:xfrm>
              <a:off x="1925" y="3750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83309" name="Group 32"/>
          <p:cNvGrpSpPr>
            <a:grpSpLocks/>
          </p:cNvGrpSpPr>
          <p:nvPr/>
        </p:nvGrpSpPr>
        <p:grpSpPr bwMode="auto">
          <a:xfrm>
            <a:off x="1047750" y="4652963"/>
            <a:ext cx="749300" cy="576262"/>
            <a:chOff x="660" y="3201"/>
            <a:chExt cx="472" cy="363"/>
          </a:xfrm>
        </p:grpSpPr>
        <p:sp>
          <p:nvSpPr>
            <p:cNvPr id="15528" name="Freeform 33"/>
            <p:cNvSpPr>
              <a:spLocks/>
            </p:cNvSpPr>
            <p:nvPr/>
          </p:nvSpPr>
          <p:spPr bwMode="auto">
            <a:xfrm>
              <a:off x="664" y="3443"/>
              <a:ext cx="467" cy="121"/>
            </a:xfrm>
            <a:custGeom>
              <a:avLst/>
              <a:gdLst>
                <a:gd name="T0" fmla="*/ 209 w 467"/>
                <a:gd name="T1" fmla="*/ 0 h 121"/>
                <a:gd name="T2" fmla="*/ 163 w 467"/>
                <a:gd name="T3" fmla="*/ 3 h 121"/>
                <a:gd name="T4" fmla="*/ 122 w 467"/>
                <a:gd name="T5" fmla="*/ 7 h 121"/>
                <a:gd name="T6" fmla="*/ 84 w 467"/>
                <a:gd name="T7" fmla="*/ 13 h 121"/>
                <a:gd name="T8" fmla="*/ 69 w 467"/>
                <a:gd name="T9" fmla="*/ 17 h 121"/>
                <a:gd name="T10" fmla="*/ 53 w 467"/>
                <a:gd name="T11" fmla="*/ 22 h 121"/>
                <a:gd name="T12" fmla="*/ 40 w 467"/>
                <a:gd name="T13" fmla="*/ 26 h 121"/>
                <a:gd name="T14" fmla="*/ 27 w 467"/>
                <a:gd name="T15" fmla="*/ 32 h 121"/>
                <a:gd name="T16" fmla="*/ 19 w 467"/>
                <a:gd name="T17" fmla="*/ 37 h 121"/>
                <a:gd name="T18" fmla="*/ 10 w 467"/>
                <a:gd name="T19" fmla="*/ 43 h 121"/>
                <a:gd name="T20" fmla="*/ 4 w 467"/>
                <a:gd name="T21" fmla="*/ 49 h 121"/>
                <a:gd name="T22" fmla="*/ 1 w 467"/>
                <a:gd name="T23" fmla="*/ 54 h 121"/>
                <a:gd name="T24" fmla="*/ 0 w 467"/>
                <a:gd name="T25" fmla="*/ 60 h 121"/>
                <a:gd name="T26" fmla="*/ 1 w 467"/>
                <a:gd name="T27" fmla="*/ 67 h 121"/>
                <a:gd name="T28" fmla="*/ 4 w 467"/>
                <a:gd name="T29" fmla="*/ 73 h 121"/>
                <a:gd name="T30" fmla="*/ 10 w 467"/>
                <a:gd name="T31" fmla="*/ 79 h 121"/>
                <a:gd name="T32" fmla="*/ 19 w 467"/>
                <a:gd name="T33" fmla="*/ 84 h 121"/>
                <a:gd name="T34" fmla="*/ 27 w 467"/>
                <a:gd name="T35" fmla="*/ 90 h 121"/>
                <a:gd name="T36" fmla="*/ 40 w 467"/>
                <a:gd name="T37" fmla="*/ 94 h 121"/>
                <a:gd name="T38" fmla="*/ 53 w 467"/>
                <a:gd name="T39" fmla="*/ 100 h 121"/>
                <a:gd name="T40" fmla="*/ 69 w 467"/>
                <a:gd name="T41" fmla="*/ 104 h 121"/>
                <a:gd name="T42" fmla="*/ 84 w 467"/>
                <a:gd name="T43" fmla="*/ 107 h 121"/>
                <a:gd name="T44" fmla="*/ 122 w 467"/>
                <a:gd name="T45" fmla="*/ 114 h 121"/>
                <a:gd name="T46" fmla="*/ 163 w 467"/>
                <a:gd name="T47" fmla="*/ 119 h 121"/>
                <a:gd name="T48" fmla="*/ 209 w 467"/>
                <a:gd name="T49" fmla="*/ 121 h 121"/>
                <a:gd name="T50" fmla="*/ 258 w 467"/>
                <a:gd name="T51" fmla="*/ 121 h 121"/>
                <a:gd name="T52" fmla="*/ 302 w 467"/>
                <a:gd name="T53" fmla="*/ 119 h 121"/>
                <a:gd name="T54" fmla="*/ 345 w 467"/>
                <a:gd name="T55" fmla="*/ 114 h 121"/>
                <a:gd name="T56" fmla="*/ 382 w 467"/>
                <a:gd name="T57" fmla="*/ 107 h 121"/>
                <a:gd name="T58" fmla="*/ 398 w 467"/>
                <a:gd name="T59" fmla="*/ 104 h 121"/>
                <a:gd name="T60" fmla="*/ 414 w 467"/>
                <a:gd name="T61" fmla="*/ 100 h 121"/>
                <a:gd name="T62" fmla="*/ 426 w 467"/>
                <a:gd name="T63" fmla="*/ 94 h 121"/>
                <a:gd name="T64" fmla="*/ 438 w 467"/>
                <a:gd name="T65" fmla="*/ 90 h 121"/>
                <a:gd name="T66" fmla="*/ 448 w 467"/>
                <a:gd name="T67" fmla="*/ 84 h 121"/>
                <a:gd name="T68" fmla="*/ 457 w 467"/>
                <a:gd name="T69" fmla="*/ 79 h 121"/>
                <a:gd name="T70" fmla="*/ 462 w 467"/>
                <a:gd name="T71" fmla="*/ 73 h 121"/>
                <a:gd name="T72" fmla="*/ 465 w 467"/>
                <a:gd name="T73" fmla="*/ 67 h 121"/>
                <a:gd name="T74" fmla="*/ 467 w 467"/>
                <a:gd name="T75" fmla="*/ 60 h 121"/>
                <a:gd name="T76" fmla="*/ 465 w 467"/>
                <a:gd name="T77" fmla="*/ 54 h 121"/>
                <a:gd name="T78" fmla="*/ 462 w 467"/>
                <a:gd name="T79" fmla="*/ 49 h 121"/>
                <a:gd name="T80" fmla="*/ 457 w 467"/>
                <a:gd name="T81" fmla="*/ 43 h 121"/>
                <a:gd name="T82" fmla="*/ 448 w 467"/>
                <a:gd name="T83" fmla="*/ 37 h 121"/>
                <a:gd name="T84" fmla="*/ 438 w 467"/>
                <a:gd name="T85" fmla="*/ 32 h 121"/>
                <a:gd name="T86" fmla="*/ 426 w 467"/>
                <a:gd name="T87" fmla="*/ 26 h 121"/>
                <a:gd name="T88" fmla="*/ 414 w 467"/>
                <a:gd name="T89" fmla="*/ 22 h 121"/>
                <a:gd name="T90" fmla="*/ 398 w 467"/>
                <a:gd name="T91" fmla="*/ 17 h 121"/>
                <a:gd name="T92" fmla="*/ 382 w 467"/>
                <a:gd name="T93" fmla="*/ 13 h 121"/>
                <a:gd name="T94" fmla="*/ 345 w 467"/>
                <a:gd name="T95" fmla="*/ 7 h 121"/>
                <a:gd name="T96" fmla="*/ 302 w 467"/>
                <a:gd name="T97" fmla="*/ 3 h 121"/>
                <a:gd name="T98" fmla="*/ 258 w 467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21"/>
                <a:gd name="T152" fmla="*/ 467 w 467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21">
                  <a:moveTo>
                    <a:pt x="233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4"/>
                  </a:lnTo>
                  <a:lnTo>
                    <a:pt x="122" y="7"/>
                  </a:lnTo>
                  <a:lnTo>
                    <a:pt x="103" y="10"/>
                  </a:lnTo>
                  <a:lnTo>
                    <a:pt x="84" y="13"/>
                  </a:lnTo>
                  <a:lnTo>
                    <a:pt x="76" y="16"/>
                  </a:lnTo>
                  <a:lnTo>
                    <a:pt x="69" y="17"/>
                  </a:lnTo>
                  <a:lnTo>
                    <a:pt x="60" y="20"/>
                  </a:lnTo>
                  <a:lnTo>
                    <a:pt x="53" y="22"/>
                  </a:lnTo>
                  <a:lnTo>
                    <a:pt x="46" y="24"/>
                  </a:lnTo>
                  <a:lnTo>
                    <a:pt x="40" y="26"/>
                  </a:lnTo>
                  <a:lnTo>
                    <a:pt x="33" y="29"/>
                  </a:lnTo>
                  <a:lnTo>
                    <a:pt x="27" y="32"/>
                  </a:lnTo>
                  <a:lnTo>
                    <a:pt x="23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0" y="43"/>
                  </a:lnTo>
                  <a:lnTo>
                    <a:pt x="7" y="46"/>
                  </a:lnTo>
                  <a:lnTo>
                    <a:pt x="4" y="49"/>
                  </a:lnTo>
                  <a:lnTo>
                    <a:pt x="3" y="51"/>
                  </a:lnTo>
                  <a:lnTo>
                    <a:pt x="1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7" y="76"/>
                  </a:lnTo>
                  <a:lnTo>
                    <a:pt x="10" y="79"/>
                  </a:lnTo>
                  <a:lnTo>
                    <a:pt x="14" y="81"/>
                  </a:lnTo>
                  <a:lnTo>
                    <a:pt x="19" y="84"/>
                  </a:lnTo>
                  <a:lnTo>
                    <a:pt x="23" y="87"/>
                  </a:lnTo>
                  <a:lnTo>
                    <a:pt x="27" y="90"/>
                  </a:lnTo>
                  <a:lnTo>
                    <a:pt x="33" y="93"/>
                  </a:lnTo>
                  <a:lnTo>
                    <a:pt x="40" y="94"/>
                  </a:lnTo>
                  <a:lnTo>
                    <a:pt x="46" y="97"/>
                  </a:lnTo>
                  <a:lnTo>
                    <a:pt x="53" y="100"/>
                  </a:lnTo>
                  <a:lnTo>
                    <a:pt x="60" y="101"/>
                  </a:lnTo>
                  <a:lnTo>
                    <a:pt x="69" y="104"/>
                  </a:lnTo>
                  <a:lnTo>
                    <a:pt x="76" y="106"/>
                  </a:lnTo>
                  <a:lnTo>
                    <a:pt x="84" y="107"/>
                  </a:lnTo>
                  <a:lnTo>
                    <a:pt x="103" y="111"/>
                  </a:lnTo>
                  <a:lnTo>
                    <a:pt x="122" y="114"/>
                  </a:lnTo>
                  <a:lnTo>
                    <a:pt x="142" y="117"/>
                  </a:lnTo>
                  <a:lnTo>
                    <a:pt x="163" y="119"/>
                  </a:lnTo>
                  <a:lnTo>
                    <a:pt x="186" y="120"/>
                  </a:lnTo>
                  <a:lnTo>
                    <a:pt x="209" y="121"/>
                  </a:lnTo>
                  <a:lnTo>
                    <a:pt x="233" y="121"/>
                  </a:lnTo>
                  <a:lnTo>
                    <a:pt x="258" y="121"/>
                  </a:lnTo>
                  <a:lnTo>
                    <a:pt x="281" y="120"/>
                  </a:lnTo>
                  <a:lnTo>
                    <a:pt x="302" y="119"/>
                  </a:lnTo>
                  <a:lnTo>
                    <a:pt x="323" y="117"/>
                  </a:lnTo>
                  <a:lnTo>
                    <a:pt x="345" y="114"/>
                  </a:lnTo>
                  <a:lnTo>
                    <a:pt x="364" y="111"/>
                  </a:lnTo>
                  <a:lnTo>
                    <a:pt x="382" y="107"/>
                  </a:lnTo>
                  <a:lnTo>
                    <a:pt x="391" y="106"/>
                  </a:lnTo>
                  <a:lnTo>
                    <a:pt x="398" y="104"/>
                  </a:lnTo>
                  <a:lnTo>
                    <a:pt x="406" y="101"/>
                  </a:lnTo>
                  <a:lnTo>
                    <a:pt x="414" y="100"/>
                  </a:lnTo>
                  <a:lnTo>
                    <a:pt x="421" y="97"/>
                  </a:lnTo>
                  <a:lnTo>
                    <a:pt x="426" y="94"/>
                  </a:lnTo>
                  <a:lnTo>
                    <a:pt x="432" y="93"/>
                  </a:lnTo>
                  <a:lnTo>
                    <a:pt x="438" y="90"/>
                  </a:lnTo>
                  <a:lnTo>
                    <a:pt x="444" y="87"/>
                  </a:lnTo>
                  <a:lnTo>
                    <a:pt x="448" y="84"/>
                  </a:lnTo>
                  <a:lnTo>
                    <a:pt x="452" y="81"/>
                  </a:lnTo>
                  <a:lnTo>
                    <a:pt x="457" y="79"/>
                  </a:lnTo>
                  <a:lnTo>
                    <a:pt x="459" y="76"/>
                  </a:lnTo>
                  <a:lnTo>
                    <a:pt x="462" y="73"/>
                  </a:lnTo>
                  <a:lnTo>
                    <a:pt x="464" y="70"/>
                  </a:lnTo>
                  <a:lnTo>
                    <a:pt x="465" y="67"/>
                  </a:lnTo>
                  <a:lnTo>
                    <a:pt x="467" y="64"/>
                  </a:lnTo>
                  <a:lnTo>
                    <a:pt x="467" y="60"/>
                  </a:lnTo>
                  <a:lnTo>
                    <a:pt x="467" y="57"/>
                  </a:lnTo>
                  <a:lnTo>
                    <a:pt x="465" y="54"/>
                  </a:lnTo>
                  <a:lnTo>
                    <a:pt x="464" y="51"/>
                  </a:lnTo>
                  <a:lnTo>
                    <a:pt x="462" y="49"/>
                  </a:lnTo>
                  <a:lnTo>
                    <a:pt x="459" y="46"/>
                  </a:lnTo>
                  <a:lnTo>
                    <a:pt x="457" y="43"/>
                  </a:lnTo>
                  <a:lnTo>
                    <a:pt x="452" y="40"/>
                  </a:lnTo>
                  <a:lnTo>
                    <a:pt x="448" y="37"/>
                  </a:lnTo>
                  <a:lnTo>
                    <a:pt x="444" y="34"/>
                  </a:lnTo>
                  <a:lnTo>
                    <a:pt x="438" y="32"/>
                  </a:lnTo>
                  <a:lnTo>
                    <a:pt x="432" y="29"/>
                  </a:lnTo>
                  <a:lnTo>
                    <a:pt x="426" y="26"/>
                  </a:lnTo>
                  <a:lnTo>
                    <a:pt x="421" y="24"/>
                  </a:lnTo>
                  <a:lnTo>
                    <a:pt x="414" y="22"/>
                  </a:lnTo>
                  <a:lnTo>
                    <a:pt x="406" y="20"/>
                  </a:lnTo>
                  <a:lnTo>
                    <a:pt x="398" y="17"/>
                  </a:lnTo>
                  <a:lnTo>
                    <a:pt x="391" y="16"/>
                  </a:lnTo>
                  <a:lnTo>
                    <a:pt x="382" y="13"/>
                  </a:lnTo>
                  <a:lnTo>
                    <a:pt x="364" y="10"/>
                  </a:lnTo>
                  <a:lnTo>
                    <a:pt x="345" y="7"/>
                  </a:lnTo>
                  <a:lnTo>
                    <a:pt x="323" y="4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8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29" name="Freeform 34"/>
            <p:cNvSpPr>
              <a:spLocks/>
            </p:cNvSpPr>
            <p:nvPr/>
          </p:nvSpPr>
          <p:spPr bwMode="auto">
            <a:xfrm>
              <a:off x="664" y="3443"/>
              <a:ext cx="467" cy="121"/>
            </a:xfrm>
            <a:custGeom>
              <a:avLst/>
              <a:gdLst>
                <a:gd name="T0" fmla="*/ 209 w 467"/>
                <a:gd name="T1" fmla="*/ 0 h 121"/>
                <a:gd name="T2" fmla="*/ 163 w 467"/>
                <a:gd name="T3" fmla="*/ 3 h 121"/>
                <a:gd name="T4" fmla="*/ 122 w 467"/>
                <a:gd name="T5" fmla="*/ 7 h 121"/>
                <a:gd name="T6" fmla="*/ 84 w 467"/>
                <a:gd name="T7" fmla="*/ 13 h 121"/>
                <a:gd name="T8" fmla="*/ 69 w 467"/>
                <a:gd name="T9" fmla="*/ 17 h 121"/>
                <a:gd name="T10" fmla="*/ 53 w 467"/>
                <a:gd name="T11" fmla="*/ 22 h 121"/>
                <a:gd name="T12" fmla="*/ 40 w 467"/>
                <a:gd name="T13" fmla="*/ 26 h 121"/>
                <a:gd name="T14" fmla="*/ 27 w 467"/>
                <a:gd name="T15" fmla="*/ 32 h 121"/>
                <a:gd name="T16" fmla="*/ 19 w 467"/>
                <a:gd name="T17" fmla="*/ 37 h 121"/>
                <a:gd name="T18" fmla="*/ 10 w 467"/>
                <a:gd name="T19" fmla="*/ 43 h 121"/>
                <a:gd name="T20" fmla="*/ 4 w 467"/>
                <a:gd name="T21" fmla="*/ 49 h 121"/>
                <a:gd name="T22" fmla="*/ 1 w 467"/>
                <a:gd name="T23" fmla="*/ 54 h 121"/>
                <a:gd name="T24" fmla="*/ 0 w 467"/>
                <a:gd name="T25" fmla="*/ 60 h 121"/>
                <a:gd name="T26" fmla="*/ 1 w 467"/>
                <a:gd name="T27" fmla="*/ 67 h 121"/>
                <a:gd name="T28" fmla="*/ 4 w 467"/>
                <a:gd name="T29" fmla="*/ 73 h 121"/>
                <a:gd name="T30" fmla="*/ 10 w 467"/>
                <a:gd name="T31" fmla="*/ 79 h 121"/>
                <a:gd name="T32" fmla="*/ 19 w 467"/>
                <a:gd name="T33" fmla="*/ 84 h 121"/>
                <a:gd name="T34" fmla="*/ 27 w 467"/>
                <a:gd name="T35" fmla="*/ 90 h 121"/>
                <a:gd name="T36" fmla="*/ 40 w 467"/>
                <a:gd name="T37" fmla="*/ 94 h 121"/>
                <a:gd name="T38" fmla="*/ 53 w 467"/>
                <a:gd name="T39" fmla="*/ 100 h 121"/>
                <a:gd name="T40" fmla="*/ 69 w 467"/>
                <a:gd name="T41" fmla="*/ 104 h 121"/>
                <a:gd name="T42" fmla="*/ 84 w 467"/>
                <a:gd name="T43" fmla="*/ 107 h 121"/>
                <a:gd name="T44" fmla="*/ 122 w 467"/>
                <a:gd name="T45" fmla="*/ 114 h 121"/>
                <a:gd name="T46" fmla="*/ 163 w 467"/>
                <a:gd name="T47" fmla="*/ 119 h 121"/>
                <a:gd name="T48" fmla="*/ 209 w 467"/>
                <a:gd name="T49" fmla="*/ 121 h 121"/>
                <a:gd name="T50" fmla="*/ 258 w 467"/>
                <a:gd name="T51" fmla="*/ 121 h 121"/>
                <a:gd name="T52" fmla="*/ 302 w 467"/>
                <a:gd name="T53" fmla="*/ 119 h 121"/>
                <a:gd name="T54" fmla="*/ 345 w 467"/>
                <a:gd name="T55" fmla="*/ 114 h 121"/>
                <a:gd name="T56" fmla="*/ 382 w 467"/>
                <a:gd name="T57" fmla="*/ 107 h 121"/>
                <a:gd name="T58" fmla="*/ 398 w 467"/>
                <a:gd name="T59" fmla="*/ 104 h 121"/>
                <a:gd name="T60" fmla="*/ 414 w 467"/>
                <a:gd name="T61" fmla="*/ 100 h 121"/>
                <a:gd name="T62" fmla="*/ 426 w 467"/>
                <a:gd name="T63" fmla="*/ 94 h 121"/>
                <a:gd name="T64" fmla="*/ 438 w 467"/>
                <a:gd name="T65" fmla="*/ 90 h 121"/>
                <a:gd name="T66" fmla="*/ 448 w 467"/>
                <a:gd name="T67" fmla="*/ 84 h 121"/>
                <a:gd name="T68" fmla="*/ 457 w 467"/>
                <a:gd name="T69" fmla="*/ 79 h 121"/>
                <a:gd name="T70" fmla="*/ 462 w 467"/>
                <a:gd name="T71" fmla="*/ 73 h 121"/>
                <a:gd name="T72" fmla="*/ 465 w 467"/>
                <a:gd name="T73" fmla="*/ 67 h 121"/>
                <a:gd name="T74" fmla="*/ 467 w 467"/>
                <a:gd name="T75" fmla="*/ 60 h 121"/>
                <a:gd name="T76" fmla="*/ 465 w 467"/>
                <a:gd name="T77" fmla="*/ 54 h 121"/>
                <a:gd name="T78" fmla="*/ 462 w 467"/>
                <a:gd name="T79" fmla="*/ 49 h 121"/>
                <a:gd name="T80" fmla="*/ 457 w 467"/>
                <a:gd name="T81" fmla="*/ 43 h 121"/>
                <a:gd name="T82" fmla="*/ 448 w 467"/>
                <a:gd name="T83" fmla="*/ 37 h 121"/>
                <a:gd name="T84" fmla="*/ 438 w 467"/>
                <a:gd name="T85" fmla="*/ 32 h 121"/>
                <a:gd name="T86" fmla="*/ 426 w 467"/>
                <a:gd name="T87" fmla="*/ 26 h 121"/>
                <a:gd name="T88" fmla="*/ 414 w 467"/>
                <a:gd name="T89" fmla="*/ 22 h 121"/>
                <a:gd name="T90" fmla="*/ 398 w 467"/>
                <a:gd name="T91" fmla="*/ 17 h 121"/>
                <a:gd name="T92" fmla="*/ 382 w 467"/>
                <a:gd name="T93" fmla="*/ 13 h 121"/>
                <a:gd name="T94" fmla="*/ 345 w 467"/>
                <a:gd name="T95" fmla="*/ 7 h 121"/>
                <a:gd name="T96" fmla="*/ 302 w 467"/>
                <a:gd name="T97" fmla="*/ 3 h 121"/>
                <a:gd name="T98" fmla="*/ 258 w 467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21"/>
                <a:gd name="T152" fmla="*/ 467 w 467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21">
                  <a:moveTo>
                    <a:pt x="233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4"/>
                  </a:lnTo>
                  <a:lnTo>
                    <a:pt x="122" y="7"/>
                  </a:lnTo>
                  <a:lnTo>
                    <a:pt x="103" y="10"/>
                  </a:lnTo>
                  <a:lnTo>
                    <a:pt x="84" y="13"/>
                  </a:lnTo>
                  <a:lnTo>
                    <a:pt x="76" y="16"/>
                  </a:lnTo>
                  <a:lnTo>
                    <a:pt x="69" y="17"/>
                  </a:lnTo>
                  <a:lnTo>
                    <a:pt x="60" y="20"/>
                  </a:lnTo>
                  <a:lnTo>
                    <a:pt x="53" y="22"/>
                  </a:lnTo>
                  <a:lnTo>
                    <a:pt x="46" y="24"/>
                  </a:lnTo>
                  <a:lnTo>
                    <a:pt x="40" y="26"/>
                  </a:lnTo>
                  <a:lnTo>
                    <a:pt x="33" y="29"/>
                  </a:lnTo>
                  <a:lnTo>
                    <a:pt x="27" y="32"/>
                  </a:lnTo>
                  <a:lnTo>
                    <a:pt x="23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0" y="43"/>
                  </a:lnTo>
                  <a:lnTo>
                    <a:pt x="7" y="46"/>
                  </a:lnTo>
                  <a:lnTo>
                    <a:pt x="4" y="49"/>
                  </a:lnTo>
                  <a:lnTo>
                    <a:pt x="3" y="51"/>
                  </a:lnTo>
                  <a:lnTo>
                    <a:pt x="1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70"/>
                  </a:lnTo>
                  <a:lnTo>
                    <a:pt x="4" y="73"/>
                  </a:lnTo>
                  <a:lnTo>
                    <a:pt x="7" y="76"/>
                  </a:lnTo>
                  <a:lnTo>
                    <a:pt x="10" y="79"/>
                  </a:lnTo>
                  <a:lnTo>
                    <a:pt x="14" y="81"/>
                  </a:lnTo>
                  <a:lnTo>
                    <a:pt x="19" y="84"/>
                  </a:lnTo>
                  <a:lnTo>
                    <a:pt x="23" y="87"/>
                  </a:lnTo>
                  <a:lnTo>
                    <a:pt x="27" y="90"/>
                  </a:lnTo>
                  <a:lnTo>
                    <a:pt x="33" y="93"/>
                  </a:lnTo>
                  <a:lnTo>
                    <a:pt x="40" y="94"/>
                  </a:lnTo>
                  <a:lnTo>
                    <a:pt x="46" y="97"/>
                  </a:lnTo>
                  <a:lnTo>
                    <a:pt x="53" y="100"/>
                  </a:lnTo>
                  <a:lnTo>
                    <a:pt x="60" y="101"/>
                  </a:lnTo>
                  <a:lnTo>
                    <a:pt x="69" y="104"/>
                  </a:lnTo>
                  <a:lnTo>
                    <a:pt x="76" y="106"/>
                  </a:lnTo>
                  <a:lnTo>
                    <a:pt x="84" y="107"/>
                  </a:lnTo>
                  <a:lnTo>
                    <a:pt x="103" y="111"/>
                  </a:lnTo>
                  <a:lnTo>
                    <a:pt x="122" y="114"/>
                  </a:lnTo>
                  <a:lnTo>
                    <a:pt x="142" y="117"/>
                  </a:lnTo>
                  <a:lnTo>
                    <a:pt x="163" y="119"/>
                  </a:lnTo>
                  <a:lnTo>
                    <a:pt x="186" y="120"/>
                  </a:lnTo>
                  <a:lnTo>
                    <a:pt x="209" y="121"/>
                  </a:lnTo>
                  <a:lnTo>
                    <a:pt x="233" y="121"/>
                  </a:lnTo>
                  <a:lnTo>
                    <a:pt x="258" y="121"/>
                  </a:lnTo>
                  <a:lnTo>
                    <a:pt x="281" y="120"/>
                  </a:lnTo>
                  <a:lnTo>
                    <a:pt x="302" y="119"/>
                  </a:lnTo>
                  <a:lnTo>
                    <a:pt x="323" y="117"/>
                  </a:lnTo>
                  <a:lnTo>
                    <a:pt x="345" y="114"/>
                  </a:lnTo>
                  <a:lnTo>
                    <a:pt x="364" y="111"/>
                  </a:lnTo>
                  <a:lnTo>
                    <a:pt x="382" y="107"/>
                  </a:lnTo>
                  <a:lnTo>
                    <a:pt x="391" y="106"/>
                  </a:lnTo>
                  <a:lnTo>
                    <a:pt x="398" y="104"/>
                  </a:lnTo>
                  <a:lnTo>
                    <a:pt x="406" y="101"/>
                  </a:lnTo>
                  <a:lnTo>
                    <a:pt x="414" y="100"/>
                  </a:lnTo>
                  <a:lnTo>
                    <a:pt x="421" y="97"/>
                  </a:lnTo>
                  <a:lnTo>
                    <a:pt x="426" y="94"/>
                  </a:lnTo>
                  <a:lnTo>
                    <a:pt x="432" y="93"/>
                  </a:lnTo>
                  <a:lnTo>
                    <a:pt x="438" y="90"/>
                  </a:lnTo>
                  <a:lnTo>
                    <a:pt x="444" y="87"/>
                  </a:lnTo>
                  <a:lnTo>
                    <a:pt x="448" y="84"/>
                  </a:lnTo>
                  <a:lnTo>
                    <a:pt x="452" y="81"/>
                  </a:lnTo>
                  <a:lnTo>
                    <a:pt x="457" y="79"/>
                  </a:lnTo>
                  <a:lnTo>
                    <a:pt x="459" y="76"/>
                  </a:lnTo>
                  <a:lnTo>
                    <a:pt x="462" y="73"/>
                  </a:lnTo>
                  <a:lnTo>
                    <a:pt x="464" y="70"/>
                  </a:lnTo>
                  <a:lnTo>
                    <a:pt x="465" y="67"/>
                  </a:lnTo>
                  <a:lnTo>
                    <a:pt x="467" y="64"/>
                  </a:lnTo>
                  <a:lnTo>
                    <a:pt x="467" y="60"/>
                  </a:lnTo>
                  <a:lnTo>
                    <a:pt x="467" y="57"/>
                  </a:lnTo>
                  <a:lnTo>
                    <a:pt x="465" y="54"/>
                  </a:lnTo>
                  <a:lnTo>
                    <a:pt x="464" y="51"/>
                  </a:lnTo>
                  <a:lnTo>
                    <a:pt x="462" y="49"/>
                  </a:lnTo>
                  <a:lnTo>
                    <a:pt x="459" y="46"/>
                  </a:lnTo>
                  <a:lnTo>
                    <a:pt x="457" y="43"/>
                  </a:lnTo>
                  <a:lnTo>
                    <a:pt x="452" y="40"/>
                  </a:lnTo>
                  <a:lnTo>
                    <a:pt x="448" y="37"/>
                  </a:lnTo>
                  <a:lnTo>
                    <a:pt x="444" y="34"/>
                  </a:lnTo>
                  <a:lnTo>
                    <a:pt x="438" y="32"/>
                  </a:lnTo>
                  <a:lnTo>
                    <a:pt x="432" y="29"/>
                  </a:lnTo>
                  <a:lnTo>
                    <a:pt x="426" y="26"/>
                  </a:lnTo>
                  <a:lnTo>
                    <a:pt x="421" y="24"/>
                  </a:lnTo>
                  <a:lnTo>
                    <a:pt x="414" y="22"/>
                  </a:lnTo>
                  <a:lnTo>
                    <a:pt x="406" y="20"/>
                  </a:lnTo>
                  <a:lnTo>
                    <a:pt x="398" y="17"/>
                  </a:lnTo>
                  <a:lnTo>
                    <a:pt x="391" y="16"/>
                  </a:lnTo>
                  <a:lnTo>
                    <a:pt x="382" y="13"/>
                  </a:lnTo>
                  <a:lnTo>
                    <a:pt x="364" y="10"/>
                  </a:lnTo>
                  <a:lnTo>
                    <a:pt x="345" y="7"/>
                  </a:lnTo>
                  <a:lnTo>
                    <a:pt x="323" y="4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8" y="0"/>
                  </a:lnTo>
                  <a:lnTo>
                    <a:pt x="233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0" name="Line 35"/>
            <p:cNvSpPr>
              <a:spLocks noChangeShapeType="1"/>
            </p:cNvSpPr>
            <p:nvPr/>
          </p:nvSpPr>
          <p:spPr bwMode="auto">
            <a:xfrm>
              <a:off x="664" y="3433"/>
              <a:ext cx="1" cy="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1" name="Line 36"/>
            <p:cNvSpPr>
              <a:spLocks noChangeShapeType="1"/>
            </p:cNvSpPr>
            <p:nvPr/>
          </p:nvSpPr>
          <p:spPr bwMode="auto">
            <a:xfrm>
              <a:off x="1131" y="3433"/>
              <a:ext cx="1" cy="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2" name="Rectangle 37"/>
            <p:cNvSpPr>
              <a:spLocks noChangeArrowheads="1"/>
            </p:cNvSpPr>
            <p:nvPr/>
          </p:nvSpPr>
          <p:spPr bwMode="auto">
            <a:xfrm>
              <a:off x="664" y="3426"/>
              <a:ext cx="302" cy="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3" name="Freeform 38"/>
            <p:cNvSpPr>
              <a:spLocks/>
            </p:cNvSpPr>
            <p:nvPr/>
          </p:nvSpPr>
          <p:spPr bwMode="auto">
            <a:xfrm>
              <a:off x="660" y="3345"/>
              <a:ext cx="466" cy="141"/>
            </a:xfrm>
            <a:custGeom>
              <a:avLst/>
              <a:gdLst>
                <a:gd name="T0" fmla="*/ 209 w 466"/>
                <a:gd name="T1" fmla="*/ 1 h 141"/>
                <a:gd name="T2" fmla="*/ 163 w 466"/>
                <a:gd name="T3" fmla="*/ 4 h 141"/>
                <a:gd name="T4" fmla="*/ 121 w 466"/>
                <a:gd name="T5" fmla="*/ 8 h 141"/>
                <a:gd name="T6" fmla="*/ 84 w 466"/>
                <a:gd name="T7" fmla="*/ 17 h 141"/>
                <a:gd name="T8" fmla="*/ 68 w 466"/>
                <a:gd name="T9" fmla="*/ 21 h 141"/>
                <a:gd name="T10" fmla="*/ 53 w 466"/>
                <a:gd name="T11" fmla="*/ 25 h 141"/>
                <a:gd name="T12" fmla="*/ 40 w 466"/>
                <a:gd name="T13" fmla="*/ 31 h 141"/>
                <a:gd name="T14" fmla="*/ 27 w 466"/>
                <a:gd name="T15" fmla="*/ 37 h 141"/>
                <a:gd name="T16" fmla="*/ 18 w 466"/>
                <a:gd name="T17" fmla="*/ 44 h 141"/>
                <a:gd name="T18" fmla="*/ 10 w 466"/>
                <a:gd name="T19" fmla="*/ 50 h 141"/>
                <a:gd name="T20" fmla="*/ 4 w 466"/>
                <a:gd name="T21" fmla="*/ 57 h 141"/>
                <a:gd name="T22" fmla="*/ 1 w 466"/>
                <a:gd name="T23" fmla="*/ 64 h 141"/>
                <a:gd name="T24" fmla="*/ 0 w 466"/>
                <a:gd name="T25" fmla="*/ 71 h 141"/>
                <a:gd name="T26" fmla="*/ 1 w 466"/>
                <a:gd name="T27" fmla="*/ 78 h 141"/>
                <a:gd name="T28" fmla="*/ 4 w 466"/>
                <a:gd name="T29" fmla="*/ 85 h 141"/>
                <a:gd name="T30" fmla="*/ 10 w 466"/>
                <a:gd name="T31" fmla="*/ 92 h 141"/>
                <a:gd name="T32" fmla="*/ 18 w 466"/>
                <a:gd name="T33" fmla="*/ 98 h 141"/>
                <a:gd name="T34" fmla="*/ 27 w 466"/>
                <a:gd name="T35" fmla="*/ 105 h 141"/>
                <a:gd name="T36" fmla="*/ 40 w 466"/>
                <a:gd name="T37" fmla="*/ 111 h 141"/>
                <a:gd name="T38" fmla="*/ 53 w 466"/>
                <a:gd name="T39" fmla="*/ 115 h 141"/>
                <a:gd name="T40" fmla="*/ 68 w 466"/>
                <a:gd name="T41" fmla="*/ 121 h 141"/>
                <a:gd name="T42" fmla="*/ 84 w 466"/>
                <a:gd name="T43" fmla="*/ 125 h 141"/>
                <a:gd name="T44" fmla="*/ 121 w 466"/>
                <a:gd name="T45" fmla="*/ 132 h 141"/>
                <a:gd name="T46" fmla="*/ 163 w 466"/>
                <a:gd name="T47" fmla="*/ 138 h 141"/>
                <a:gd name="T48" fmla="*/ 209 w 466"/>
                <a:gd name="T49" fmla="*/ 141 h 141"/>
                <a:gd name="T50" fmla="*/ 257 w 466"/>
                <a:gd name="T51" fmla="*/ 141 h 141"/>
                <a:gd name="T52" fmla="*/ 302 w 466"/>
                <a:gd name="T53" fmla="*/ 138 h 141"/>
                <a:gd name="T54" fmla="*/ 345 w 466"/>
                <a:gd name="T55" fmla="*/ 132 h 141"/>
                <a:gd name="T56" fmla="*/ 382 w 466"/>
                <a:gd name="T57" fmla="*/ 125 h 141"/>
                <a:gd name="T58" fmla="*/ 398 w 466"/>
                <a:gd name="T59" fmla="*/ 121 h 141"/>
                <a:gd name="T60" fmla="*/ 413 w 466"/>
                <a:gd name="T61" fmla="*/ 115 h 141"/>
                <a:gd name="T62" fmla="*/ 426 w 466"/>
                <a:gd name="T63" fmla="*/ 111 h 141"/>
                <a:gd name="T64" fmla="*/ 438 w 466"/>
                <a:gd name="T65" fmla="*/ 105 h 141"/>
                <a:gd name="T66" fmla="*/ 448 w 466"/>
                <a:gd name="T67" fmla="*/ 98 h 141"/>
                <a:gd name="T68" fmla="*/ 456 w 466"/>
                <a:gd name="T69" fmla="*/ 92 h 141"/>
                <a:gd name="T70" fmla="*/ 462 w 466"/>
                <a:gd name="T71" fmla="*/ 85 h 141"/>
                <a:gd name="T72" fmla="*/ 465 w 466"/>
                <a:gd name="T73" fmla="*/ 78 h 141"/>
                <a:gd name="T74" fmla="*/ 466 w 466"/>
                <a:gd name="T75" fmla="*/ 71 h 141"/>
                <a:gd name="T76" fmla="*/ 465 w 466"/>
                <a:gd name="T77" fmla="*/ 64 h 141"/>
                <a:gd name="T78" fmla="*/ 462 w 466"/>
                <a:gd name="T79" fmla="*/ 57 h 141"/>
                <a:gd name="T80" fmla="*/ 456 w 466"/>
                <a:gd name="T81" fmla="*/ 50 h 141"/>
                <a:gd name="T82" fmla="*/ 448 w 466"/>
                <a:gd name="T83" fmla="*/ 44 h 141"/>
                <a:gd name="T84" fmla="*/ 438 w 466"/>
                <a:gd name="T85" fmla="*/ 37 h 141"/>
                <a:gd name="T86" fmla="*/ 426 w 466"/>
                <a:gd name="T87" fmla="*/ 31 h 141"/>
                <a:gd name="T88" fmla="*/ 413 w 466"/>
                <a:gd name="T89" fmla="*/ 25 h 141"/>
                <a:gd name="T90" fmla="*/ 398 w 466"/>
                <a:gd name="T91" fmla="*/ 21 h 141"/>
                <a:gd name="T92" fmla="*/ 382 w 466"/>
                <a:gd name="T93" fmla="*/ 17 h 141"/>
                <a:gd name="T94" fmla="*/ 345 w 466"/>
                <a:gd name="T95" fmla="*/ 8 h 141"/>
                <a:gd name="T96" fmla="*/ 302 w 466"/>
                <a:gd name="T97" fmla="*/ 2 h 141"/>
                <a:gd name="T98" fmla="*/ 257 w 466"/>
                <a:gd name="T99" fmla="*/ 1 h 1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6"/>
                <a:gd name="T151" fmla="*/ 0 h 141"/>
                <a:gd name="T152" fmla="*/ 466 w 466"/>
                <a:gd name="T153" fmla="*/ 141 h 1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6" h="141">
                  <a:moveTo>
                    <a:pt x="233" y="0"/>
                  </a:moveTo>
                  <a:lnTo>
                    <a:pt x="209" y="1"/>
                  </a:lnTo>
                  <a:lnTo>
                    <a:pt x="186" y="1"/>
                  </a:lnTo>
                  <a:lnTo>
                    <a:pt x="163" y="4"/>
                  </a:lnTo>
                  <a:lnTo>
                    <a:pt x="141" y="5"/>
                  </a:lnTo>
                  <a:lnTo>
                    <a:pt x="121" y="8"/>
                  </a:lnTo>
                  <a:lnTo>
                    <a:pt x="103" y="12"/>
                  </a:lnTo>
                  <a:lnTo>
                    <a:pt x="84" y="17"/>
                  </a:lnTo>
                  <a:lnTo>
                    <a:pt x="76" y="18"/>
                  </a:lnTo>
                  <a:lnTo>
                    <a:pt x="68" y="21"/>
                  </a:lnTo>
                  <a:lnTo>
                    <a:pt x="60" y="24"/>
                  </a:lnTo>
                  <a:lnTo>
                    <a:pt x="53" y="25"/>
                  </a:lnTo>
                  <a:lnTo>
                    <a:pt x="46" y="28"/>
                  </a:lnTo>
                  <a:lnTo>
                    <a:pt x="40" y="31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3" y="40"/>
                  </a:lnTo>
                  <a:lnTo>
                    <a:pt x="18" y="44"/>
                  </a:lnTo>
                  <a:lnTo>
                    <a:pt x="14" y="47"/>
                  </a:lnTo>
                  <a:lnTo>
                    <a:pt x="10" y="50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3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78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7" y="88"/>
                  </a:lnTo>
                  <a:lnTo>
                    <a:pt x="10" y="92"/>
                  </a:lnTo>
                  <a:lnTo>
                    <a:pt x="14" y="95"/>
                  </a:lnTo>
                  <a:lnTo>
                    <a:pt x="18" y="98"/>
                  </a:lnTo>
                  <a:lnTo>
                    <a:pt x="23" y="101"/>
                  </a:lnTo>
                  <a:lnTo>
                    <a:pt x="27" y="105"/>
                  </a:lnTo>
                  <a:lnTo>
                    <a:pt x="33" y="108"/>
                  </a:lnTo>
                  <a:lnTo>
                    <a:pt x="40" y="111"/>
                  </a:lnTo>
                  <a:lnTo>
                    <a:pt x="46" y="114"/>
                  </a:lnTo>
                  <a:lnTo>
                    <a:pt x="53" y="115"/>
                  </a:lnTo>
                  <a:lnTo>
                    <a:pt x="60" y="118"/>
                  </a:lnTo>
                  <a:lnTo>
                    <a:pt x="68" y="121"/>
                  </a:lnTo>
                  <a:lnTo>
                    <a:pt x="76" y="124"/>
                  </a:lnTo>
                  <a:lnTo>
                    <a:pt x="84" y="125"/>
                  </a:lnTo>
                  <a:lnTo>
                    <a:pt x="103" y="130"/>
                  </a:lnTo>
                  <a:lnTo>
                    <a:pt x="121" y="132"/>
                  </a:lnTo>
                  <a:lnTo>
                    <a:pt x="141" y="137"/>
                  </a:lnTo>
                  <a:lnTo>
                    <a:pt x="163" y="138"/>
                  </a:lnTo>
                  <a:lnTo>
                    <a:pt x="186" y="139"/>
                  </a:lnTo>
                  <a:lnTo>
                    <a:pt x="209" y="141"/>
                  </a:lnTo>
                  <a:lnTo>
                    <a:pt x="233" y="141"/>
                  </a:lnTo>
                  <a:lnTo>
                    <a:pt x="257" y="141"/>
                  </a:lnTo>
                  <a:lnTo>
                    <a:pt x="280" y="139"/>
                  </a:lnTo>
                  <a:lnTo>
                    <a:pt x="302" y="138"/>
                  </a:lnTo>
                  <a:lnTo>
                    <a:pt x="323" y="137"/>
                  </a:lnTo>
                  <a:lnTo>
                    <a:pt x="345" y="132"/>
                  </a:lnTo>
                  <a:lnTo>
                    <a:pt x="363" y="130"/>
                  </a:lnTo>
                  <a:lnTo>
                    <a:pt x="382" y="125"/>
                  </a:lnTo>
                  <a:lnTo>
                    <a:pt x="390" y="124"/>
                  </a:lnTo>
                  <a:lnTo>
                    <a:pt x="398" y="121"/>
                  </a:lnTo>
                  <a:lnTo>
                    <a:pt x="406" y="118"/>
                  </a:lnTo>
                  <a:lnTo>
                    <a:pt x="413" y="115"/>
                  </a:lnTo>
                  <a:lnTo>
                    <a:pt x="420" y="114"/>
                  </a:lnTo>
                  <a:lnTo>
                    <a:pt x="426" y="111"/>
                  </a:lnTo>
                  <a:lnTo>
                    <a:pt x="432" y="108"/>
                  </a:lnTo>
                  <a:lnTo>
                    <a:pt x="438" y="105"/>
                  </a:lnTo>
                  <a:lnTo>
                    <a:pt x="443" y="101"/>
                  </a:lnTo>
                  <a:lnTo>
                    <a:pt x="448" y="98"/>
                  </a:lnTo>
                  <a:lnTo>
                    <a:pt x="452" y="95"/>
                  </a:lnTo>
                  <a:lnTo>
                    <a:pt x="456" y="92"/>
                  </a:lnTo>
                  <a:lnTo>
                    <a:pt x="459" y="88"/>
                  </a:lnTo>
                  <a:lnTo>
                    <a:pt x="462" y="85"/>
                  </a:lnTo>
                  <a:lnTo>
                    <a:pt x="463" y="81"/>
                  </a:lnTo>
                  <a:lnTo>
                    <a:pt x="465" y="78"/>
                  </a:lnTo>
                  <a:lnTo>
                    <a:pt x="466" y="74"/>
                  </a:lnTo>
                  <a:lnTo>
                    <a:pt x="466" y="71"/>
                  </a:lnTo>
                  <a:lnTo>
                    <a:pt x="466" y="67"/>
                  </a:lnTo>
                  <a:lnTo>
                    <a:pt x="465" y="64"/>
                  </a:lnTo>
                  <a:lnTo>
                    <a:pt x="463" y="60"/>
                  </a:lnTo>
                  <a:lnTo>
                    <a:pt x="462" y="57"/>
                  </a:lnTo>
                  <a:lnTo>
                    <a:pt x="459" y="54"/>
                  </a:lnTo>
                  <a:lnTo>
                    <a:pt x="456" y="50"/>
                  </a:lnTo>
                  <a:lnTo>
                    <a:pt x="452" y="47"/>
                  </a:lnTo>
                  <a:lnTo>
                    <a:pt x="448" y="44"/>
                  </a:lnTo>
                  <a:lnTo>
                    <a:pt x="443" y="40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1"/>
                  </a:lnTo>
                  <a:lnTo>
                    <a:pt x="420" y="28"/>
                  </a:lnTo>
                  <a:lnTo>
                    <a:pt x="413" y="25"/>
                  </a:lnTo>
                  <a:lnTo>
                    <a:pt x="406" y="24"/>
                  </a:lnTo>
                  <a:lnTo>
                    <a:pt x="398" y="21"/>
                  </a:lnTo>
                  <a:lnTo>
                    <a:pt x="390" y="18"/>
                  </a:lnTo>
                  <a:lnTo>
                    <a:pt x="382" y="17"/>
                  </a:lnTo>
                  <a:lnTo>
                    <a:pt x="363" y="12"/>
                  </a:lnTo>
                  <a:lnTo>
                    <a:pt x="345" y="8"/>
                  </a:lnTo>
                  <a:lnTo>
                    <a:pt x="323" y="5"/>
                  </a:lnTo>
                  <a:lnTo>
                    <a:pt x="302" y="2"/>
                  </a:lnTo>
                  <a:lnTo>
                    <a:pt x="280" y="1"/>
                  </a:lnTo>
                  <a:lnTo>
                    <a:pt x="257" y="1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4" name="Freeform 39"/>
            <p:cNvSpPr>
              <a:spLocks/>
            </p:cNvSpPr>
            <p:nvPr/>
          </p:nvSpPr>
          <p:spPr bwMode="auto">
            <a:xfrm>
              <a:off x="660" y="3345"/>
              <a:ext cx="466" cy="141"/>
            </a:xfrm>
            <a:custGeom>
              <a:avLst/>
              <a:gdLst>
                <a:gd name="T0" fmla="*/ 209 w 466"/>
                <a:gd name="T1" fmla="*/ 1 h 141"/>
                <a:gd name="T2" fmla="*/ 163 w 466"/>
                <a:gd name="T3" fmla="*/ 4 h 141"/>
                <a:gd name="T4" fmla="*/ 121 w 466"/>
                <a:gd name="T5" fmla="*/ 8 h 141"/>
                <a:gd name="T6" fmla="*/ 84 w 466"/>
                <a:gd name="T7" fmla="*/ 17 h 141"/>
                <a:gd name="T8" fmla="*/ 68 w 466"/>
                <a:gd name="T9" fmla="*/ 21 h 141"/>
                <a:gd name="T10" fmla="*/ 53 w 466"/>
                <a:gd name="T11" fmla="*/ 25 h 141"/>
                <a:gd name="T12" fmla="*/ 40 w 466"/>
                <a:gd name="T13" fmla="*/ 31 h 141"/>
                <a:gd name="T14" fmla="*/ 27 w 466"/>
                <a:gd name="T15" fmla="*/ 37 h 141"/>
                <a:gd name="T16" fmla="*/ 18 w 466"/>
                <a:gd name="T17" fmla="*/ 44 h 141"/>
                <a:gd name="T18" fmla="*/ 10 w 466"/>
                <a:gd name="T19" fmla="*/ 50 h 141"/>
                <a:gd name="T20" fmla="*/ 4 w 466"/>
                <a:gd name="T21" fmla="*/ 57 h 141"/>
                <a:gd name="T22" fmla="*/ 1 w 466"/>
                <a:gd name="T23" fmla="*/ 64 h 141"/>
                <a:gd name="T24" fmla="*/ 0 w 466"/>
                <a:gd name="T25" fmla="*/ 71 h 141"/>
                <a:gd name="T26" fmla="*/ 1 w 466"/>
                <a:gd name="T27" fmla="*/ 78 h 141"/>
                <a:gd name="T28" fmla="*/ 4 w 466"/>
                <a:gd name="T29" fmla="*/ 85 h 141"/>
                <a:gd name="T30" fmla="*/ 10 w 466"/>
                <a:gd name="T31" fmla="*/ 92 h 141"/>
                <a:gd name="T32" fmla="*/ 18 w 466"/>
                <a:gd name="T33" fmla="*/ 98 h 141"/>
                <a:gd name="T34" fmla="*/ 27 w 466"/>
                <a:gd name="T35" fmla="*/ 105 h 141"/>
                <a:gd name="T36" fmla="*/ 40 w 466"/>
                <a:gd name="T37" fmla="*/ 111 h 141"/>
                <a:gd name="T38" fmla="*/ 53 w 466"/>
                <a:gd name="T39" fmla="*/ 115 h 141"/>
                <a:gd name="T40" fmla="*/ 68 w 466"/>
                <a:gd name="T41" fmla="*/ 121 h 141"/>
                <a:gd name="T42" fmla="*/ 84 w 466"/>
                <a:gd name="T43" fmla="*/ 125 h 141"/>
                <a:gd name="T44" fmla="*/ 121 w 466"/>
                <a:gd name="T45" fmla="*/ 132 h 141"/>
                <a:gd name="T46" fmla="*/ 163 w 466"/>
                <a:gd name="T47" fmla="*/ 138 h 141"/>
                <a:gd name="T48" fmla="*/ 209 w 466"/>
                <a:gd name="T49" fmla="*/ 141 h 141"/>
                <a:gd name="T50" fmla="*/ 257 w 466"/>
                <a:gd name="T51" fmla="*/ 141 h 141"/>
                <a:gd name="T52" fmla="*/ 302 w 466"/>
                <a:gd name="T53" fmla="*/ 138 h 141"/>
                <a:gd name="T54" fmla="*/ 345 w 466"/>
                <a:gd name="T55" fmla="*/ 132 h 141"/>
                <a:gd name="T56" fmla="*/ 382 w 466"/>
                <a:gd name="T57" fmla="*/ 125 h 141"/>
                <a:gd name="T58" fmla="*/ 398 w 466"/>
                <a:gd name="T59" fmla="*/ 121 h 141"/>
                <a:gd name="T60" fmla="*/ 413 w 466"/>
                <a:gd name="T61" fmla="*/ 115 h 141"/>
                <a:gd name="T62" fmla="*/ 426 w 466"/>
                <a:gd name="T63" fmla="*/ 111 h 141"/>
                <a:gd name="T64" fmla="*/ 438 w 466"/>
                <a:gd name="T65" fmla="*/ 105 h 141"/>
                <a:gd name="T66" fmla="*/ 448 w 466"/>
                <a:gd name="T67" fmla="*/ 98 h 141"/>
                <a:gd name="T68" fmla="*/ 456 w 466"/>
                <a:gd name="T69" fmla="*/ 92 h 141"/>
                <a:gd name="T70" fmla="*/ 462 w 466"/>
                <a:gd name="T71" fmla="*/ 85 h 141"/>
                <a:gd name="T72" fmla="*/ 465 w 466"/>
                <a:gd name="T73" fmla="*/ 78 h 141"/>
                <a:gd name="T74" fmla="*/ 466 w 466"/>
                <a:gd name="T75" fmla="*/ 71 h 141"/>
                <a:gd name="T76" fmla="*/ 465 w 466"/>
                <a:gd name="T77" fmla="*/ 64 h 141"/>
                <a:gd name="T78" fmla="*/ 462 w 466"/>
                <a:gd name="T79" fmla="*/ 57 h 141"/>
                <a:gd name="T80" fmla="*/ 456 w 466"/>
                <a:gd name="T81" fmla="*/ 50 h 141"/>
                <a:gd name="T82" fmla="*/ 448 w 466"/>
                <a:gd name="T83" fmla="*/ 44 h 141"/>
                <a:gd name="T84" fmla="*/ 438 w 466"/>
                <a:gd name="T85" fmla="*/ 37 h 141"/>
                <a:gd name="T86" fmla="*/ 426 w 466"/>
                <a:gd name="T87" fmla="*/ 31 h 141"/>
                <a:gd name="T88" fmla="*/ 413 w 466"/>
                <a:gd name="T89" fmla="*/ 25 h 141"/>
                <a:gd name="T90" fmla="*/ 398 w 466"/>
                <a:gd name="T91" fmla="*/ 21 h 141"/>
                <a:gd name="T92" fmla="*/ 382 w 466"/>
                <a:gd name="T93" fmla="*/ 17 h 141"/>
                <a:gd name="T94" fmla="*/ 345 w 466"/>
                <a:gd name="T95" fmla="*/ 8 h 141"/>
                <a:gd name="T96" fmla="*/ 302 w 466"/>
                <a:gd name="T97" fmla="*/ 2 h 141"/>
                <a:gd name="T98" fmla="*/ 257 w 466"/>
                <a:gd name="T99" fmla="*/ 1 h 1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6"/>
                <a:gd name="T151" fmla="*/ 0 h 141"/>
                <a:gd name="T152" fmla="*/ 466 w 466"/>
                <a:gd name="T153" fmla="*/ 141 h 1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6" h="141">
                  <a:moveTo>
                    <a:pt x="233" y="0"/>
                  </a:moveTo>
                  <a:lnTo>
                    <a:pt x="209" y="1"/>
                  </a:lnTo>
                  <a:lnTo>
                    <a:pt x="186" y="1"/>
                  </a:lnTo>
                  <a:lnTo>
                    <a:pt x="163" y="4"/>
                  </a:lnTo>
                  <a:lnTo>
                    <a:pt x="141" y="5"/>
                  </a:lnTo>
                  <a:lnTo>
                    <a:pt x="121" y="8"/>
                  </a:lnTo>
                  <a:lnTo>
                    <a:pt x="103" y="12"/>
                  </a:lnTo>
                  <a:lnTo>
                    <a:pt x="84" y="17"/>
                  </a:lnTo>
                  <a:lnTo>
                    <a:pt x="76" y="18"/>
                  </a:lnTo>
                  <a:lnTo>
                    <a:pt x="68" y="21"/>
                  </a:lnTo>
                  <a:lnTo>
                    <a:pt x="60" y="24"/>
                  </a:lnTo>
                  <a:lnTo>
                    <a:pt x="53" y="25"/>
                  </a:lnTo>
                  <a:lnTo>
                    <a:pt x="46" y="28"/>
                  </a:lnTo>
                  <a:lnTo>
                    <a:pt x="40" y="31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3" y="40"/>
                  </a:lnTo>
                  <a:lnTo>
                    <a:pt x="18" y="44"/>
                  </a:lnTo>
                  <a:lnTo>
                    <a:pt x="14" y="47"/>
                  </a:lnTo>
                  <a:lnTo>
                    <a:pt x="10" y="50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3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1" y="78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7" y="88"/>
                  </a:lnTo>
                  <a:lnTo>
                    <a:pt x="10" y="92"/>
                  </a:lnTo>
                  <a:lnTo>
                    <a:pt x="14" y="95"/>
                  </a:lnTo>
                  <a:lnTo>
                    <a:pt x="18" y="98"/>
                  </a:lnTo>
                  <a:lnTo>
                    <a:pt x="23" y="101"/>
                  </a:lnTo>
                  <a:lnTo>
                    <a:pt x="27" y="105"/>
                  </a:lnTo>
                  <a:lnTo>
                    <a:pt x="33" y="108"/>
                  </a:lnTo>
                  <a:lnTo>
                    <a:pt x="40" y="111"/>
                  </a:lnTo>
                  <a:lnTo>
                    <a:pt x="46" y="114"/>
                  </a:lnTo>
                  <a:lnTo>
                    <a:pt x="53" y="115"/>
                  </a:lnTo>
                  <a:lnTo>
                    <a:pt x="60" y="118"/>
                  </a:lnTo>
                  <a:lnTo>
                    <a:pt x="68" y="121"/>
                  </a:lnTo>
                  <a:lnTo>
                    <a:pt x="76" y="124"/>
                  </a:lnTo>
                  <a:lnTo>
                    <a:pt x="84" y="125"/>
                  </a:lnTo>
                  <a:lnTo>
                    <a:pt x="103" y="130"/>
                  </a:lnTo>
                  <a:lnTo>
                    <a:pt x="121" y="132"/>
                  </a:lnTo>
                  <a:lnTo>
                    <a:pt x="141" y="137"/>
                  </a:lnTo>
                  <a:lnTo>
                    <a:pt x="163" y="138"/>
                  </a:lnTo>
                  <a:lnTo>
                    <a:pt x="186" y="139"/>
                  </a:lnTo>
                  <a:lnTo>
                    <a:pt x="209" y="141"/>
                  </a:lnTo>
                  <a:lnTo>
                    <a:pt x="233" y="141"/>
                  </a:lnTo>
                  <a:lnTo>
                    <a:pt x="257" y="141"/>
                  </a:lnTo>
                  <a:lnTo>
                    <a:pt x="280" y="139"/>
                  </a:lnTo>
                  <a:lnTo>
                    <a:pt x="302" y="138"/>
                  </a:lnTo>
                  <a:lnTo>
                    <a:pt x="323" y="137"/>
                  </a:lnTo>
                  <a:lnTo>
                    <a:pt x="345" y="132"/>
                  </a:lnTo>
                  <a:lnTo>
                    <a:pt x="363" y="130"/>
                  </a:lnTo>
                  <a:lnTo>
                    <a:pt x="382" y="125"/>
                  </a:lnTo>
                  <a:lnTo>
                    <a:pt x="390" y="124"/>
                  </a:lnTo>
                  <a:lnTo>
                    <a:pt x="398" y="121"/>
                  </a:lnTo>
                  <a:lnTo>
                    <a:pt x="406" y="118"/>
                  </a:lnTo>
                  <a:lnTo>
                    <a:pt x="413" y="115"/>
                  </a:lnTo>
                  <a:lnTo>
                    <a:pt x="420" y="114"/>
                  </a:lnTo>
                  <a:lnTo>
                    <a:pt x="426" y="111"/>
                  </a:lnTo>
                  <a:lnTo>
                    <a:pt x="432" y="108"/>
                  </a:lnTo>
                  <a:lnTo>
                    <a:pt x="438" y="105"/>
                  </a:lnTo>
                  <a:lnTo>
                    <a:pt x="443" y="101"/>
                  </a:lnTo>
                  <a:lnTo>
                    <a:pt x="448" y="98"/>
                  </a:lnTo>
                  <a:lnTo>
                    <a:pt x="452" y="95"/>
                  </a:lnTo>
                  <a:lnTo>
                    <a:pt x="456" y="92"/>
                  </a:lnTo>
                  <a:lnTo>
                    <a:pt x="459" y="88"/>
                  </a:lnTo>
                  <a:lnTo>
                    <a:pt x="462" y="85"/>
                  </a:lnTo>
                  <a:lnTo>
                    <a:pt x="463" y="81"/>
                  </a:lnTo>
                  <a:lnTo>
                    <a:pt x="465" y="78"/>
                  </a:lnTo>
                  <a:lnTo>
                    <a:pt x="466" y="74"/>
                  </a:lnTo>
                  <a:lnTo>
                    <a:pt x="466" y="71"/>
                  </a:lnTo>
                  <a:lnTo>
                    <a:pt x="466" y="67"/>
                  </a:lnTo>
                  <a:lnTo>
                    <a:pt x="465" y="64"/>
                  </a:lnTo>
                  <a:lnTo>
                    <a:pt x="463" y="60"/>
                  </a:lnTo>
                  <a:lnTo>
                    <a:pt x="462" y="57"/>
                  </a:lnTo>
                  <a:lnTo>
                    <a:pt x="459" y="54"/>
                  </a:lnTo>
                  <a:lnTo>
                    <a:pt x="456" y="50"/>
                  </a:lnTo>
                  <a:lnTo>
                    <a:pt x="452" y="47"/>
                  </a:lnTo>
                  <a:lnTo>
                    <a:pt x="448" y="44"/>
                  </a:lnTo>
                  <a:lnTo>
                    <a:pt x="443" y="40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1"/>
                  </a:lnTo>
                  <a:lnTo>
                    <a:pt x="420" y="28"/>
                  </a:lnTo>
                  <a:lnTo>
                    <a:pt x="413" y="25"/>
                  </a:lnTo>
                  <a:lnTo>
                    <a:pt x="406" y="24"/>
                  </a:lnTo>
                  <a:lnTo>
                    <a:pt x="398" y="21"/>
                  </a:lnTo>
                  <a:lnTo>
                    <a:pt x="390" y="18"/>
                  </a:lnTo>
                  <a:lnTo>
                    <a:pt x="382" y="17"/>
                  </a:lnTo>
                  <a:lnTo>
                    <a:pt x="363" y="12"/>
                  </a:lnTo>
                  <a:lnTo>
                    <a:pt x="345" y="8"/>
                  </a:lnTo>
                  <a:lnTo>
                    <a:pt x="323" y="5"/>
                  </a:lnTo>
                  <a:lnTo>
                    <a:pt x="302" y="2"/>
                  </a:lnTo>
                  <a:lnTo>
                    <a:pt x="280" y="1"/>
                  </a:lnTo>
                  <a:lnTo>
                    <a:pt x="257" y="1"/>
                  </a:lnTo>
                  <a:lnTo>
                    <a:pt x="233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5" name="Line 40"/>
            <p:cNvSpPr>
              <a:spLocks noChangeShapeType="1"/>
            </p:cNvSpPr>
            <p:nvPr/>
          </p:nvSpPr>
          <p:spPr bwMode="auto">
            <a:xfrm flipV="1">
              <a:off x="773" y="3376"/>
              <a:ext cx="81" cy="3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6" name="Line 41"/>
            <p:cNvSpPr>
              <a:spLocks noChangeShapeType="1"/>
            </p:cNvSpPr>
            <p:nvPr/>
          </p:nvSpPr>
          <p:spPr bwMode="auto">
            <a:xfrm>
              <a:off x="930" y="3459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7" name="Line 42"/>
            <p:cNvSpPr>
              <a:spLocks noChangeShapeType="1"/>
            </p:cNvSpPr>
            <p:nvPr/>
          </p:nvSpPr>
          <p:spPr bwMode="auto">
            <a:xfrm>
              <a:off x="847" y="3379"/>
              <a:ext cx="87" cy="8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8" name="Line 43"/>
            <p:cNvSpPr>
              <a:spLocks noChangeShapeType="1"/>
            </p:cNvSpPr>
            <p:nvPr/>
          </p:nvSpPr>
          <p:spPr bwMode="auto">
            <a:xfrm>
              <a:off x="773" y="3456"/>
              <a:ext cx="81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39" name="Line 44"/>
            <p:cNvSpPr>
              <a:spLocks noChangeShapeType="1"/>
            </p:cNvSpPr>
            <p:nvPr/>
          </p:nvSpPr>
          <p:spPr bwMode="auto">
            <a:xfrm>
              <a:off x="930" y="3376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40" name="Line 45"/>
            <p:cNvSpPr>
              <a:spLocks noChangeShapeType="1"/>
            </p:cNvSpPr>
            <p:nvPr/>
          </p:nvSpPr>
          <p:spPr bwMode="auto">
            <a:xfrm flipV="1">
              <a:off x="847" y="3376"/>
              <a:ext cx="87" cy="8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41" name="Rectangle 46"/>
            <p:cNvSpPr>
              <a:spLocks noChangeArrowheads="1"/>
            </p:cNvSpPr>
            <p:nvPr/>
          </p:nvSpPr>
          <p:spPr bwMode="auto">
            <a:xfrm>
              <a:off x="725" y="3201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>
                  <a:solidFill>
                    <a:srgbClr val="000000"/>
                  </a:solidFill>
                  <a:ea typeface="宋体" charset="0"/>
                  <a:cs typeface="宋体" charset="0"/>
                </a:rPr>
                <a:t>a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83310" name="Group 47"/>
          <p:cNvGrpSpPr>
            <a:grpSpLocks/>
          </p:cNvGrpSpPr>
          <p:nvPr/>
        </p:nvGrpSpPr>
        <p:grpSpPr bwMode="auto">
          <a:xfrm>
            <a:off x="1042988" y="3702050"/>
            <a:ext cx="941387" cy="704850"/>
            <a:chOff x="657" y="2629"/>
            <a:chExt cx="593" cy="444"/>
          </a:xfrm>
        </p:grpSpPr>
        <p:sp>
          <p:nvSpPr>
            <p:cNvPr id="15525" name="Rectangle 48"/>
            <p:cNvSpPr>
              <a:spLocks noChangeArrowheads="1"/>
            </p:cNvSpPr>
            <p:nvPr/>
          </p:nvSpPr>
          <p:spPr bwMode="auto">
            <a:xfrm>
              <a:off x="657" y="2629"/>
              <a:ext cx="55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ea typeface="ＭＳ Ｐゴシック" charset="0"/>
                </a:rPr>
                <a:t>AS</a:t>
              </a:r>
              <a:r>
                <a:rPr lang="en-US" altLang="zh-CN">
                  <a:solidFill>
                    <a:srgbClr val="000000"/>
                  </a:solidFill>
                  <a:ea typeface="宋体" charset="0"/>
                  <a:cs typeface="宋体" charset="0"/>
                </a:rPr>
                <a:t> C</a:t>
              </a:r>
              <a:endParaRPr lang="en-US" altLang="zh-CN" sz="1500">
                <a:solidFill>
                  <a:srgbClr val="000000"/>
                </a:solidFill>
                <a:ea typeface="宋体" charset="0"/>
                <a:cs typeface="宋体" charset="0"/>
              </a:endParaRPr>
            </a:p>
            <a:p>
              <a:pPr>
                <a:defRPr/>
              </a:pPr>
              <a:r>
                <a:rPr lang="en-US" sz="1500">
                  <a:solidFill>
                    <a:srgbClr val="000000"/>
                  </a:solidFill>
                  <a:ea typeface="ＭＳ Ｐゴシック" charset="0"/>
                </a:rPr>
                <a:t>(RIP intra</a:t>
              </a:r>
            </a:p>
          </p:txBody>
        </p:sp>
        <p:sp>
          <p:nvSpPr>
            <p:cNvPr id="15526" name="Rectangle 49"/>
            <p:cNvSpPr>
              <a:spLocks noChangeArrowheads="1"/>
            </p:cNvSpPr>
            <p:nvPr/>
          </p:nvSpPr>
          <p:spPr bwMode="auto">
            <a:xfrm>
              <a:off x="658" y="2929"/>
              <a:ext cx="48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00"/>
                  </a:solidFill>
                  <a:ea typeface="ＭＳ Ｐゴシック" charset="0"/>
                </a:rPr>
                <a:t> routing)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27" name="Rectangle 50"/>
            <p:cNvSpPr>
              <a:spLocks noChangeArrowheads="1"/>
            </p:cNvSpPr>
            <p:nvPr/>
          </p:nvSpPr>
          <p:spPr bwMode="auto">
            <a:xfrm>
              <a:off x="1214" y="2634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15378" name="Line 58"/>
          <p:cNvSpPr>
            <a:spLocks noChangeShapeType="1"/>
          </p:cNvSpPr>
          <p:nvPr/>
        </p:nvSpPr>
        <p:spPr bwMode="auto">
          <a:xfrm flipV="1">
            <a:off x="1784350" y="4557713"/>
            <a:ext cx="696913" cy="420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79" name="Rectangle 59"/>
          <p:cNvSpPr>
            <a:spLocks noChangeArrowheads="1"/>
          </p:cNvSpPr>
          <p:nvPr/>
        </p:nvSpPr>
        <p:spPr bwMode="auto">
          <a:xfrm>
            <a:off x="5529263" y="6178550"/>
            <a:ext cx="30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83315" name="Group 60"/>
          <p:cNvGrpSpPr>
            <a:grpSpLocks/>
          </p:cNvGrpSpPr>
          <p:nvPr/>
        </p:nvGrpSpPr>
        <p:grpSpPr bwMode="auto">
          <a:xfrm>
            <a:off x="6900863" y="3830638"/>
            <a:ext cx="1058862" cy="704850"/>
            <a:chOff x="657" y="2629"/>
            <a:chExt cx="667" cy="444"/>
          </a:xfrm>
        </p:grpSpPr>
        <p:sp>
          <p:nvSpPr>
            <p:cNvPr id="15517" name="Rectangle 61"/>
            <p:cNvSpPr>
              <a:spLocks noChangeArrowheads="1"/>
            </p:cNvSpPr>
            <p:nvPr/>
          </p:nvSpPr>
          <p:spPr bwMode="auto">
            <a:xfrm>
              <a:off x="657" y="2629"/>
              <a:ext cx="66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ea typeface="ＭＳ Ｐゴシック" charset="0"/>
                </a:rPr>
                <a:t>AS</a:t>
              </a:r>
              <a:r>
                <a:rPr lang="en-US" altLang="zh-CN">
                  <a:solidFill>
                    <a:srgbClr val="000000"/>
                  </a:solidFill>
                  <a:ea typeface="宋体" charset="0"/>
                  <a:cs typeface="宋体" charset="0"/>
                </a:rPr>
                <a:t> B</a:t>
              </a:r>
              <a:endParaRPr lang="en-US" altLang="zh-CN" sz="1500">
                <a:solidFill>
                  <a:srgbClr val="000000"/>
                </a:solidFill>
                <a:ea typeface="宋体" charset="0"/>
                <a:cs typeface="宋体" charset="0"/>
              </a:endParaRPr>
            </a:p>
            <a:p>
              <a:pPr>
                <a:defRPr/>
              </a:pPr>
              <a:r>
                <a:rPr lang="en-US" sz="1500">
                  <a:solidFill>
                    <a:srgbClr val="000000"/>
                  </a:solidFill>
                  <a:ea typeface="ＭＳ Ｐゴシック" charset="0"/>
                </a:rPr>
                <a:t>(</a:t>
              </a:r>
              <a:r>
                <a:rPr lang="en-US" altLang="zh-CN" sz="1500">
                  <a:solidFill>
                    <a:srgbClr val="000000"/>
                  </a:solidFill>
                  <a:ea typeface="宋体" charset="0"/>
                  <a:cs typeface="宋体" charset="0"/>
                </a:rPr>
                <a:t>OSPF</a:t>
              </a:r>
              <a:r>
                <a:rPr lang="en-US" sz="1500">
                  <a:solidFill>
                    <a:srgbClr val="000000"/>
                  </a:solidFill>
                  <a:ea typeface="ＭＳ Ｐゴシック" charset="0"/>
                </a:rPr>
                <a:t> intra</a:t>
              </a:r>
            </a:p>
          </p:txBody>
        </p:sp>
        <p:sp>
          <p:nvSpPr>
            <p:cNvPr id="15518" name="Rectangle 62"/>
            <p:cNvSpPr>
              <a:spLocks noChangeArrowheads="1"/>
            </p:cNvSpPr>
            <p:nvPr/>
          </p:nvSpPr>
          <p:spPr bwMode="auto">
            <a:xfrm>
              <a:off x="658" y="2929"/>
              <a:ext cx="48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00"/>
                  </a:solidFill>
                  <a:ea typeface="ＭＳ Ｐゴシック" charset="0"/>
                </a:rPr>
                <a:t> routing)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19" name="Rectangle 63"/>
            <p:cNvSpPr>
              <a:spLocks noChangeArrowheads="1"/>
            </p:cNvSpPr>
            <p:nvPr/>
          </p:nvSpPr>
          <p:spPr bwMode="auto">
            <a:xfrm>
              <a:off x="1214" y="2634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83316" name="Group 64"/>
          <p:cNvGrpSpPr>
            <a:grpSpLocks/>
          </p:cNvGrpSpPr>
          <p:nvPr/>
        </p:nvGrpSpPr>
        <p:grpSpPr bwMode="auto">
          <a:xfrm>
            <a:off x="4483100" y="3914775"/>
            <a:ext cx="1058863" cy="704850"/>
            <a:chOff x="657" y="2629"/>
            <a:chExt cx="667" cy="444"/>
          </a:xfrm>
        </p:grpSpPr>
        <p:sp>
          <p:nvSpPr>
            <p:cNvPr id="15514" name="Rectangle 65"/>
            <p:cNvSpPr>
              <a:spLocks noChangeArrowheads="1"/>
            </p:cNvSpPr>
            <p:nvPr/>
          </p:nvSpPr>
          <p:spPr bwMode="auto">
            <a:xfrm>
              <a:off x="657" y="2629"/>
              <a:ext cx="66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ea typeface="ＭＳ Ｐゴシック" charset="0"/>
                </a:rPr>
                <a:t>AS</a:t>
              </a:r>
              <a:r>
                <a:rPr lang="en-US" altLang="zh-CN">
                  <a:solidFill>
                    <a:srgbClr val="000000"/>
                  </a:solidFill>
                  <a:ea typeface="宋体" charset="0"/>
                  <a:cs typeface="宋体" charset="0"/>
                </a:rPr>
                <a:t> A</a:t>
              </a:r>
              <a:endParaRPr lang="en-US" altLang="zh-CN" sz="1500">
                <a:solidFill>
                  <a:srgbClr val="000000"/>
                </a:solidFill>
                <a:ea typeface="宋体" charset="0"/>
                <a:cs typeface="宋体" charset="0"/>
              </a:endParaRPr>
            </a:p>
            <a:p>
              <a:pPr>
                <a:defRPr/>
              </a:pPr>
              <a:r>
                <a:rPr lang="en-US" sz="1500">
                  <a:solidFill>
                    <a:srgbClr val="000000"/>
                  </a:solidFill>
                  <a:ea typeface="ＭＳ Ｐゴシック" charset="0"/>
                </a:rPr>
                <a:t>(</a:t>
              </a:r>
              <a:r>
                <a:rPr lang="en-US" altLang="zh-CN" sz="1500">
                  <a:solidFill>
                    <a:srgbClr val="000000"/>
                  </a:solidFill>
                  <a:ea typeface="宋体" charset="0"/>
                  <a:cs typeface="宋体" charset="0"/>
                </a:rPr>
                <a:t>OSPF</a:t>
              </a:r>
              <a:r>
                <a:rPr lang="en-US" sz="1500">
                  <a:solidFill>
                    <a:srgbClr val="000000"/>
                  </a:solidFill>
                  <a:ea typeface="ＭＳ Ｐゴシック" charset="0"/>
                </a:rPr>
                <a:t> intra</a:t>
              </a:r>
            </a:p>
          </p:txBody>
        </p:sp>
        <p:sp>
          <p:nvSpPr>
            <p:cNvPr id="15515" name="Rectangle 66"/>
            <p:cNvSpPr>
              <a:spLocks noChangeArrowheads="1"/>
            </p:cNvSpPr>
            <p:nvPr/>
          </p:nvSpPr>
          <p:spPr bwMode="auto">
            <a:xfrm>
              <a:off x="658" y="2929"/>
              <a:ext cx="48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000000"/>
                  </a:solidFill>
                  <a:ea typeface="ＭＳ Ｐゴシック" charset="0"/>
                </a:rPr>
                <a:t> routing)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16" name="Rectangle 67"/>
            <p:cNvSpPr>
              <a:spLocks noChangeArrowheads="1"/>
            </p:cNvSpPr>
            <p:nvPr/>
          </p:nvSpPr>
          <p:spPr bwMode="auto">
            <a:xfrm>
              <a:off x="1214" y="2634"/>
              <a:ext cx="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500">
                  <a:solidFill>
                    <a:srgbClr val="FF0000"/>
                  </a:solidFill>
                  <a:ea typeface="ＭＳ Ｐゴシック" charset="0"/>
                </a:rPr>
                <a:t> </a:t>
              </a: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83317" name="Group 68"/>
          <p:cNvGrpSpPr>
            <a:grpSpLocks/>
          </p:cNvGrpSpPr>
          <p:nvPr/>
        </p:nvGrpSpPr>
        <p:grpSpPr bwMode="auto">
          <a:xfrm>
            <a:off x="5264150" y="5878513"/>
            <a:ext cx="749300" cy="347662"/>
            <a:chOff x="1811" y="2493"/>
            <a:chExt cx="472" cy="219"/>
          </a:xfrm>
        </p:grpSpPr>
        <p:sp>
          <p:nvSpPr>
            <p:cNvPr id="15501" name="Freeform 69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02" name="Freeform 70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03" name="Line 71"/>
            <p:cNvSpPr>
              <a:spLocks noChangeShapeType="1"/>
            </p:cNvSpPr>
            <p:nvPr/>
          </p:nvSpPr>
          <p:spPr bwMode="auto">
            <a:xfrm>
              <a:off x="1814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04" name="Line 72"/>
            <p:cNvSpPr>
              <a:spLocks noChangeShapeType="1"/>
            </p:cNvSpPr>
            <p:nvPr/>
          </p:nvSpPr>
          <p:spPr bwMode="auto">
            <a:xfrm>
              <a:off x="2282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05" name="Rectangle 73"/>
            <p:cNvSpPr>
              <a:spLocks noChangeArrowheads="1"/>
            </p:cNvSpPr>
            <p:nvPr/>
          </p:nvSpPr>
          <p:spPr bwMode="auto">
            <a:xfrm>
              <a:off x="1814" y="2575"/>
              <a:ext cx="304" cy="8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06" name="Freeform 74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07" name="Freeform 75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08" name="Line 76"/>
            <p:cNvSpPr>
              <a:spLocks noChangeShapeType="1"/>
            </p:cNvSpPr>
            <p:nvPr/>
          </p:nvSpPr>
          <p:spPr bwMode="auto">
            <a:xfrm flipV="1">
              <a:off x="1923" y="2525"/>
              <a:ext cx="8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09" name="Line 77"/>
            <p:cNvSpPr>
              <a:spLocks noChangeShapeType="1"/>
            </p:cNvSpPr>
            <p:nvPr/>
          </p:nvSpPr>
          <p:spPr bwMode="auto">
            <a:xfrm>
              <a:off x="2082" y="2608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10" name="Line 78"/>
            <p:cNvSpPr>
              <a:spLocks noChangeShapeType="1"/>
            </p:cNvSpPr>
            <p:nvPr/>
          </p:nvSpPr>
          <p:spPr bwMode="auto">
            <a:xfrm>
              <a:off x="1999" y="2526"/>
              <a:ext cx="87" cy="82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11" name="Line 79"/>
            <p:cNvSpPr>
              <a:spLocks noChangeShapeType="1"/>
            </p:cNvSpPr>
            <p:nvPr/>
          </p:nvSpPr>
          <p:spPr bwMode="auto">
            <a:xfrm>
              <a:off x="1923" y="2603"/>
              <a:ext cx="83" cy="3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12" name="Line 80"/>
            <p:cNvSpPr>
              <a:spLocks noChangeShapeType="1"/>
            </p:cNvSpPr>
            <p:nvPr/>
          </p:nvSpPr>
          <p:spPr bwMode="auto">
            <a:xfrm>
              <a:off x="2082" y="2523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13" name="Line 81"/>
            <p:cNvSpPr>
              <a:spLocks noChangeShapeType="1"/>
            </p:cNvSpPr>
            <p:nvPr/>
          </p:nvSpPr>
          <p:spPr bwMode="auto">
            <a:xfrm flipV="1">
              <a:off x="1999" y="2523"/>
              <a:ext cx="87" cy="8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83318" name="Group 82"/>
          <p:cNvGrpSpPr>
            <a:grpSpLocks/>
          </p:cNvGrpSpPr>
          <p:nvPr/>
        </p:nvGrpSpPr>
        <p:grpSpPr bwMode="auto">
          <a:xfrm>
            <a:off x="4367213" y="5507038"/>
            <a:ext cx="749300" cy="347662"/>
            <a:chOff x="1811" y="2493"/>
            <a:chExt cx="472" cy="219"/>
          </a:xfrm>
        </p:grpSpPr>
        <p:sp>
          <p:nvSpPr>
            <p:cNvPr id="15488" name="Freeform 83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89" name="Freeform 84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0" name="Line 85"/>
            <p:cNvSpPr>
              <a:spLocks noChangeShapeType="1"/>
            </p:cNvSpPr>
            <p:nvPr/>
          </p:nvSpPr>
          <p:spPr bwMode="auto">
            <a:xfrm>
              <a:off x="1814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1" name="Line 86"/>
            <p:cNvSpPr>
              <a:spLocks noChangeShapeType="1"/>
            </p:cNvSpPr>
            <p:nvPr/>
          </p:nvSpPr>
          <p:spPr bwMode="auto">
            <a:xfrm>
              <a:off x="2282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2" name="Rectangle 87"/>
            <p:cNvSpPr>
              <a:spLocks noChangeArrowheads="1"/>
            </p:cNvSpPr>
            <p:nvPr/>
          </p:nvSpPr>
          <p:spPr bwMode="auto">
            <a:xfrm>
              <a:off x="1814" y="2575"/>
              <a:ext cx="304" cy="8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3" name="Freeform 88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4" name="Freeform 89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5" name="Line 90"/>
            <p:cNvSpPr>
              <a:spLocks noChangeShapeType="1"/>
            </p:cNvSpPr>
            <p:nvPr/>
          </p:nvSpPr>
          <p:spPr bwMode="auto">
            <a:xfrm flipV="1">
              <a:off x="1923" y="2525"/>
              <a:ext cx="8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6" name="Line 91"/>
            <p:cNvSpPr>
              <a:spLocks noChangeShapeType="1"/>
            </p:cNvSpPr>
            <p:nvPr/>
          </p:nvSpPr>
          <p:spPr bwMode="auto">
            <a:xfrm>
              <a:off x="2082" y="2608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7" name="Line 92"/>
            <p:cNvSpPr>
              <a:spLocks noChangeShapeType="1"/>
            </p:cNvSpPr>
            <p:nvPr/>
          </p:nvSpPr>
          <p:spPr bwMode="auto">
            <a:xfrm>
              <a:off x="1999" y="2526"/>
              <a:ext cx="87" cy="82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8" name="Line 93"/>
            <p:cNvSpPr>
              <a:spLocks noChangeShapeType="1"/>
            </p:cNvSpPr>
            <p:nvPr/>
          </p:nvSpPr>
          <p:spPr bwMode="auto">
            <a:xfrm>
              <a:off x="1923" y="2603"/>
              <a:ext cx="83" cy="3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99" name="Line 94"/>
            <p:cNvSpPr>
              <a:spLocks noChangeShapeType="1"/>
            </p:cNvSpPr>
            <p:nvPr/>
          </p:nvSpPr>
          <p:spPr bwMode="auto">
            <a:xfrm>
              <a:off x="2082" y="2523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500" name="Line 95"/>
            <p:cNvSpPr>
              <a:spLocks noChangeShapeType="1"/>
            </p:cNvSpPr>
            <p:nvPr/>
          </p:nvSpPr>
          <p:spPr bwMode="auto">
            <a:xfrm flipV="1">
              <a:off x="1999" y="2523"/>
              <a:ext cx="87" cy="8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15384" name="Line 96"/>
          <p:cNvSpPr>
            <a:spLocks noChangeShapeType="1"/>
          </p:cNvSpPr>
          <p:nvPr/>
        </p:nvSpPr>
        <p:spPr bwMode="auto">
          <a:xfrm flipV="1">
            <a:off x="5118100" y="5578475"/>
            <a:ext cx="762000" cy="650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85" name="Line 97"/>
          <p:cNvSpPr>
            <a:spLocks noChangeShapeType="1"/>
          </p:cNvSpPr>
          <p:nvPr/>
        </p:nvSpPr>
        <p:spPr bwMode="auto">
          <a:xfrm flipV="1">
            <a:off x="5916613" y="5730875"/>
            <a:ext cx="115887" cy="17303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83321" name="Group 98"/>
          <p:cNvGrpSpPr>
            <a:grpSpLocks/>
          </p:cNvGrpSpPr>
          <p:nvPr/>
        </p:nvGrpSpPr>
        <p:grpSpPr bwMode="auto">
          <a:xfrm>
            <a:off x="5892800" y="5443538"/>
            <a:ext cx="749300" cy="347662"/>
            <a:chOff x="1811" y="2493"/>
            <a:chExt cx="472" cy="219"/>
          </a:xfrm>
        </p:grpSpPr>
        <p:sp>
          <p:nvSpPr>
            <p:cNvPr id="15475" name="Freeform 99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76" name="Freeform 100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77" name="Line 101"/>
            <p:cNvSpPr>
              <a:spLocks noChangeShapeType="1"/>
            </p:cNvSpPr>
            <p:nvPr/>
          </p:nvSpPr>
          <p:spPr bwMode="auto">
            <a:xfrm>
              <a:off x="1814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78" name="Line 102"/>
            <p:cNvSpPr>
              <a:spLocks noChangeShapeType="1"/>
            </p:cNvSpPr>
            <p:nvPr/>
          </p:nvSpPr>
          <p:spPr bwMode="auto">
            <a:xfrm>
              <a:off x="2282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79" name="Rectangle 103"/>
            <p:cNvSpPr>
              <a:spLocks noChangeArrowheads="1"/>
            </p:cNvSpPr>
            <p:nvPr/>
          </p:nvSpPr>
          <p:spPr bwMode="auto">
            <a:xfrm>
              <a:off x="1814" y="2575"/>
              <a:ext cx="304" cy="8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80" name="Freeform 104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81" name="Freeform 105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82" name="Line 106"/>
            <p:cNvSpPr>
              <a:spLocks noChangeShapeType="1"/>
            </p:cNvSpPr>
            <p:nvPr/>
          </p:nvSpPr>
          <p:spPr bwMode="auto">
            <a:xfrm flipV="1">
              <a:off x="1923" y="2525"/>
              <a:ext cx="8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83" name="Line 107"/>
            <p:cNvSpPr>
              <a:spLocks noChangeShapeType="1"/>
            </p:cNvSpPr>
            <p:nvPr/>
          </p:nvSpPr>
          <p:spPr bwMode="auto">
            <a:xfrm>
              <a:off x="2082" y="2608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84" name="Line 108"/>
            <p:cNvSpPr>
              <a:spLocks noChangeShapeType="1"/>
            </p:cNvSpPr>
            <p:nvPr/>
          </p:nvSpPr>
          <p:spPr bwMode="auto">
            <a:xfrm>
              <a:off x="1999" y="2526"/>
              <a:ext cx="87" cy="82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85" name="Line 109"/>
            <p:cNvSpPr>
              <a:spLocks noChangeShapeType="1"/>
            </p:cNvSpPr>
            <p:nvPr/>
          </p:nvSpPr>
          <p:spPr bwMode="auto">
            <a:xfrm>
              <a:off x="1923" y="2603"/>
              <a:ext cx="83" cy="3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86" name="Line 110"/>
            <p:cNvSpPr>
              <a:spLocks noChangeShapeType="1"/>
            </p:cNvSpPr>
            <p:nvPr/>
          </p:nvSpPr>
          <p:spPr bwMode="auto">
            <a:xfrm>
              <a:off x="2082" y="2523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87" name="Line 111"/>
            <p:cNvSpPr>
              <a:spLocks noChangeShapeType="1"/>
            </p:cNvSpPr>
            <p:nvPr/>
          </p:nvSpPr>
          <p:spPr bwMode="auto">
            <a:xfrm flipV="1">
              <a:off x="1999" y="2523"/>
              <a:ext cx="87" cy="8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83322" name="Group 112"/>
          <p:cNvGrpSpPr>
            <a:grpSpLocks/>
          </p:cNvGrpSpPr>
          <p:nvPr/>
        </p:nvGrpSpPr>
        <p:grpSpPr bwMode="auto">
          <a:xfrm>
            <a:off x="4452938" y="5013325"/>
            <a:ext cx="749300" cy="347663"/>
            <a:chOff x="1811" y="2493"/>
            <a:chExt cx="472" cy="219"/>
          </a:xfrm>
        </p:grpSpPr>
        <p:sp>
          <p:nvSpPr>
            <p:cNvPr id="15462" name="Freeform 113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63" name="Freeform 114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64" name="Line 115"/>
            <p:cNvSpPr>
              <a:spLocks noChangeShapeType="1"/>
            </p:cNvSpPr>
            <p:nvPr/>
          </p:nvSpPr>
          <p:spPr bwMode="auto">
            <a:xfrm>
              <a:off x="1814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65" name="Line 116"/>
            <p:cNvSpPr>
              <a:spLocks noChangeShapeType="1"/>
            </p:cNvSpPr>
            <p:nvPr/>
          </p:nvSpPr>
          <p:spPr bwMode="auto">
            <a:xfrm>
              <a:off x="2282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66" name="Rectangle 117"/>
            <p:cNvSpPr>
              <a:spLocks noChangeArrowheads="1"/>
            </p:cNvSpPr>
            <p:nvPr/>
          </p:nvSpPr>
          <p:spPr bwMode="auto">
            <a:xfrm>
              <a:off x="1814" y="2575"/>
              <a:ext cx="304" cy="8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67" name="Freeform 118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68" name="Freeform 119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69" name="Line 120"/>
            <p:cNvSpPr>
              <a:spLocks noChangeShapeType="1"/>
            </p:cNvSpPr>
            <p:nvPr/>
          </p:nvSpPr>
          <p:spPr bwMode="auto">
            <a:xfrm flipV="1">
              <a:off x="1923" y="2525"/>
              <a:ext cx="8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70" name="Line 121"/>
            <p:cNvSpPr>
              <a:spLocks noChangeShapeType="1"/>
            </p:cNvSpPr>
            <p:nvPr/>
          </p:nvSpPr>
          <p:spPr bwMode="auto">
            <a:xfrm>
              <a:off x="2082" y="2608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71" name="Line 122"/>
            <p:cNvSpPr>
              <a:spLocks noChangeShapeType="1"/>
            </p:cNvSpPr>
            <p:nvPr/>
          </p:nvSpPr>
          <p:spPr bwMode="auto">
            <a:xfrm>
              <a:off x="1999" y="2526"/>
              <a:ext cx="87" cy="82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72" name="Line 123"/>
            <p:cNvSpPr>
              <a:spLocks noChangeShapeType="1"/>
            </p:cNvSpPr>
            <p:nvPr/>
          </p:nvSpPr>
          <p:spPr bwMode="auto">
            <a:xfrm>
              <a:off x="1923" y="2603"/>
              <a:ext cx="83" cy="3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73" name="Line 124"/>
            <p:cNvSpPr>
              <a:spLocks noChangeShapeType="1"/>
            </p:cNvSpPr>
            <p:nvPr/>
          </p:nvSpPr>
          <p:spPr bwMode="auto">
            <a:xfrm>
              <a:off x="2082" y="2523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74" name="Line 125"/>
            <p:cNvSpPr>
              <a:spLocks noChangeShapeType="1"/>
            </p:cNvSpPr>
            <p:nvPr/>
          </p:nvSpPr>
          <p:spPr bwMode="auto">
            <a:xfrm flipV="1">
              <a:off x="1999" y="2523"/>
              <a:ext cx="87" cy="8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15388" name="Line 126"/>
          <p:cNvSpPr>
            <a:spLocks noChangeShapeType="1"/>
          </p:cNvSpPr>
          <p:nvPr/>
        </p:nvSpPr>
        <p:spPr bwMode="auto">
          <a:xfrm flipV="1">
            <a:off x="7477125" y="5046663"/>
            <a:ext cx="422275" cy="2841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89" name="Line 127"/>
          <p:cNvSpPr>
            <a:spLocks noChangeShapeType="1"/>
          </p:cNvSpPr>
          <p:nvPr/>
        </p:nvSpPr>
        <p:spPr bwMode="auto">
          <a:xfrm>
            <a:off x="7602538" y="5416550"/>
            <a:ext cx="1027112" cy="49530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390" name="Line 128"/>
          <p:cNvSpPr>
            <a:spLocks noChangeShapeType="1"/>
          </p:cNvSpPr>
          <p:nvPr/>
        </p:nvSpPr>
        <p:spPr bwMode="auto">
          <a:xfrm flipH="1" flipV="1">
            <a:off x="8361363" y="5037138"/>
            <a:ext cx="423862" cy="7826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83326" name="Group 129"/>
          <p:cNvGrpSpPr>
            <a:grpSpLocks/>
          </p:cNvGrpSpPr>
          <p:nvPr/>
        </p:nvGrpSpPr>
        <p:grpSpPr bwMode="auto">
          <a:xfrm>
            <a:off x="7818438" y="4813300"/>
            <a:ext cx="749300" cy="347663"/>
            <a:chOff x="1811" y="2493"/>
            <a:chExt cx="472" cy="219"/>
          </a:xfrm>
        </p:grpSpPr>
        <p:sp>
          <p:nvSpPr>
            <p:cNvPr id="15449" name="Freeform 130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0" name="Freeform 131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1" name="Line 132"/>
            <p:cNvSpPr>
              <a:spLocks noChangeShapeType="1"/>
            </p:cNvSpPr>
            <p:nvPr/>
          </p:nvSpPr>
          <p:spPr bwMode="auto">
            <a:xfrm>
              <a:off x="1814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2" name="Line 133"/>
            <p:cNvSpPr>
              <a:spLocks noChangeShapeType="1"/>
            </p:cNvSpPr>
            <p:nvPr/>
          </p:nvSpPr>
          <p:spPr bwMode="auto">
            <a:xfrm>
              <a:off x="2282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3" name="Rectangle 134"/>
            <p:cNvSpPr>
              <a:spLocks noChangeArrowheads="1"/>
            </p:cNvSpPr>
            <p:nvPr/>
          </p:nvSpPr>
          <p:spPr bwMode="auto">
            <a:xfrm>
              <a:off x="1814" y="2575"/>
              <a:ext cx="304" cy="8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4" name="Freeform 135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5" name="Freeform 136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6" name="Line 137"/>
            <p:cNvSpPr>
              <a:spLocks noChangeShapeType="1"/>
            </p:cNvSpPr>
            <p:nvPr/>
          </p:nvSpPr>
          <p:spPr bwMode="auto">
            <a:xfrm flipV="1">
              <a:off x="1923" y="2525"/>
              <a:ext cx="8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7" name="Line 138"/>
            <p:cNvSpPr>
              <a:spLocks noChangeShapeType="1"/>
            </p:cNvSpPr>
            <p:nvPr/>
          </p:nvSpPr>
          <p:spPr bwMode="auto">
            <a:xfrm>
              <a:off x="2082" y="2608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8" name="Line 139"/>
            <p:cNvSpPr>
              <a:spLocks noChangeShapeType="1"/>
            </p:cNvSpPr>
            <p:nvPr/>
          </p:nvSpPr>
          <p:spPr bwMode="auto">
            <a:xfrm>
              <a:off x="1999" y="2526"/>
              <a:ext cx="87" cy="82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59" name="Line 140"/>
            <p:cNvSpPr>
              <a:spLocks noChangeShapeType="1"/>
            </p:cNvSpPr>
            <p:nvPr/>
          </p:nvSpPr>
          <p:spPr bwMode="auto">
            <a:xfrm>
              <a:off x="1923" y="2603"/>
              <a:ext cx="83" cy="3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60" name="Line 141"/>
            <p:cNvSpPr>
              <a:spLocks noChangeShapeType="1"/>
            </p:cNvSpPr>
            <p:nvPr/>
          </p:nvSpPr>
          <p:spPr bwMode="auto">
            <a:xfrm>
              <a:off x="2082" y="2523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61" name="Line 142"/>
            <p:cNvSpPr>
              <a:spLocks noChangeShapeType="1"/>
            </p:cNvSpPr>
            <p:nvPr/>
          </p:nvSpPr>
          <p:spPr bwMode="auto">
            <a:xfrm flipV="1">
              <a:off x="1999" y="2523"/>
              <a:ext cx="87" cy="8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83327" name="Group 143"/>
          <p:cNvGrpSpPr>
            <a:grpSpLocks/>
          </p:cNvGrpSpPr>
          <p:nvPr/>
        </p:nvGrpSpPr>
        <p:grpSpPr bwMode="auto">
          <a:xfrm>
            <a:off x="6850063" y="5192713"/>
            <a:ext cx="749300" cy="347662"/>
            <a:chOff x="1811" y="2493"/>
            <a:chExt cx="472" cy="219"/>
          </a:xfrm>
        </p:grpSpPr>
        <p:sp>
          <p:nvSpPr>
            <p:cNvPr id="15436" name="Freeform 144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37" name="Freeform 145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38" name="Line 146"/>
            <p:cNvSpPr>
              <a:spLocks noChangeShapeType="1"/>
            </p:cNvSpPr>
            <p:nvPr/>
          </p:nvSpPr>
          <p:spPr bwMode="auto">
            <a:xfrm>
              <a:off x="1814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39" name="Line 147"/>
            <p:cNvSpPr>
              <a:spLocks noChangeShapeType="1"/>
            </p:cNvSpPr>
            <p:nvPr/>
          </p:nvSpPr>
          <p:spPr bwMode="auto">
            <a:xfrm>
              <a:off x="2282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40" name="Rectangle 148"/>
            <p:cNvSpPr>
              <a:spLocks noChangeArrowheads="1"/>
            </p:cNvSpPr>
            <p:nvPr/>
          </p:nvSpPr>
          <p:spPr bwMode="auto">
            <a:xfrm>
              <a:off x="1814" y="2575"/>
              <a:ext cx="304" cy="8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41" name="Freeform 149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42" name="Freeform 150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43" name="Line 151"/>
            <p:cNvSpPr>
              <a:spLocks noChangeShapeType="1"/>
            </p:cNvSpPr>
            <p:nvPr/>
          </p:nvSpPr>
          <p:spPr bwMode="auto">
            <a:xfrm flipV="1">
              <a:off x="1923" y="2525"/>
              <a:ext cx="8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44" name="Line 152"/>
            <p:cNvSpPr>
              <a:spLocks noChangeShapeType="1"/>
            </p:cNvSpPr>
            <p:nvPr/>
          </p:nvSpPr>
          <p:spPr bwMode="auto">
            <a:xfrm>
              <a:off x="2082" y="2608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45" name="Line 153"/>
            <p:cNvSpPr>
              <a:spLocks noChangeShapeType="1"/>
            </p:cNvSpPr>
            <p:nvPr/>
          </p:nvSpPr>
          <p:spPr bwMode="auto">
            <a:xfrm>
              <a:off x="1999" y="2526"/>
              <a:ext cx="87" cy="82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46" name="Line 154"/>
            <p:cNvSpPr>
              <a:spLocks noChangeShapeType="1"/>
            </p:cNvSpPr>
            <p:nvPr/>
          </p:nvSpPr>
          <p:spPr bwMode="auto">
            <a:xfrm>
              <a:off x="1923" y="2603"/>
              <a:ext cx="83" cy="3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47" name="Line 155"/>
            <p:cNvSpPr>
              <a:spLocks noChangeShapeType="1"/>
            </p:cNvSpPr>
            <p:nvPr/>
          </p:nvSpPr>
          <p:spPr bwMode="auto">
            <a:xfrm>
              <a:off x="2082" y="2523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48" name="Line 156"/>
            <p:cNvSpPr>
              <a:spLocks noChangeShapeType="1"/>
            </p:cNvSpPr>
            <p:nvPr/>
          </p:nvSpPr>
          <p:spPr bwMode="auto">
            <a:xfrm flipV="1">
              <a:off x="1999" y="2523"/>
              <a:ext cx="87" cy="8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83328" name="Group 157"/>
          <p:cNvGrpSpPr>
            <a:grpSpLocks/>
          </p:cNvGrpSpPr>
          <p:nvPr/>
        </p:nvGrpSpPr>
        <p:grpSpPr bwMode="auto">
          <a:xfrm>
            <a:off x="8394700" y="5705475"/>
            <a:ext cx="749300" cy="347663"/>
            <a:chOff x="1811" y="2493"/>
            <a:chExt cx="472" cy="219"/>
          </a:xfrm>
        </p:grpSpPr>
        <p:sp>
          <p:nvSpPr>
            <p:cNvPr id="15423" name="Freeform 158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24" name="Freeform 159"/>
            <p:cNvSpPr>
              <a:spLocks/>
            </p:cNvSpPr>
            <p:nvPr/>
          </p:nvSpPr>
          <p:spPr bwMode="auto">
            <a:xfrm>
              <a:off x="1814" y="2591"/>
              <a:ext cx="468" cy="121"/>
            </a:xfrm>
            <a:custGeom>
              <a:avLst/>
              <a:gdLst>
                <a:gd name="T0" fmla="*/ 211 w 468"/>
                <a:gd name="T1" fmla="*/ 0 h 121"/>
                <a:gd name="T2" fmla="*/ 165 w 468"/>
                <a:gd name="T3" fmla="*/ 2 h 121"/>
                <a:gd name="T4" fmla="*/ 123 w 468"/>
                <a:gd name="T5" fmla="*/ 7 h 121"/>
                <a:gd name="T6" fmla="*/ 86 w 468"/>
                <a:gd name="T7" fmla="*/ 14 h 121"/>
                <a:gd name="T8" fmla="*/ 69 w 468"/>
                <a:gd name="T9" fmla="*/ 17 h 121"/>
                <a:gd name="T10" fmla="*/ 55 w 468"/>
                <a:gd name="T11" fmla="*/ 21 h 121"/>
                <a:gd name="T12" fmla="*/ 40 w 468"/>
                <a:gd name="T13" fmla="*/ 27 h 121"/>
                <a:gd name="T14" fmla="*/ 29 w 468"/>
                <a:gd name="T15" fmla="*/ 31 h 121"/>
                <a:gd name="T16" fmla="*/ 19 w 468"/>
                <a:gd name="T17" fmla="*/ 37 h 121"/>
                <a:gd name="T18" fmla="*/ 12 w 468"/>
                <a:gd name="T19" fmla="*/ 42 h 121"/>
                <a:gd name="T20" fmla="*/ 6 w 468"/>
                <a:gd name="T21" fmla="*/ 48 h 121"/>
                <a:gd name="T22" fmla="*/ 2 w 468"/>
                <a:gd name="T23" fmla="*/ 54 h 121"/>
                <a:gd name="T24" fmla="*/ 0 w 468"/>
                <a:gd name="T25" fmla="*/ 61 h 121"/>
                <a:gd name="T26" fmla="*/ 2 w 468"/>
                <a:gd name="T27" fmla="*/ 67 h 121"/>
                <a:gd name="T28" fmla="*/ 6 w 468"/>
                <a:gd name="T29" fmla="*/ 72 h 121"/>
                <a:gd name="T30" fmla="*/ 12 w 468"/>
                <a:gd name="T31" fmla="*/ 78 h 121"/>
                <a:gd name="T32" fmla="*/ 19 w 468"/>
                <a:gd name="T33" fmla="*/ 84 h 121"/>
                <a:gd name="T34" fmla="*/ 29 w 468"/>
                <a:gd name="T35" fmla="*/ 89 h 121"/>
                <a:gd name="T36" fmla="*/ 40 w 468"/>
                <a:gd name="T37" fmla="*/ 94 h 121"/>
                <a:gd name="T38" fmla="*/ 55 w 468"/>
                <a:gd name="T39" fmla="*/ 99 h 121"/>
                <a:gd name="T40" fmla="*/ 69 w 468"/>
                <a:gd name="T41" fmla="*/ 104 h 121"/>
                <a:gd name="T42" fmla="*/ 86 w 468"/>
                <a:gd name="T43" fmla="*/ 108 h 121"/>
                <a:gd name="T44" fmla="*/ 123 w 468"/>
                <a:gd name="T45" fmla="*/ 114 h 121"/>
                <a:gd name="T46" fmla="*/ 165 w 468"/>
                <a:gd name="T47" fmla="*/ 118 h 121"/>
                <a:gd name="T48" fmla="*/ 211 w 468"/>
                <a:gd name="T49" fmla="*/ 121 h 121"/>
                <a:gd name="T50" fmla="*/ 258 w 468"/>
                <a:gd name="T51" fmla="*/ 121 h 121"/>
                <a:gd name="T52" fmla="*/ 304 w 468"/>
                <a:gd name="T53" fmla="*/ 118 h 121"/>
                <a:gd name="T54" fmla="*/ 345 w 468"/>
                <a:gd name="T55" fmla="*/ 114 h 121"/>
                <a:gd name="T56" fmla="*/ 382 w 468"/>
                <a:gd name="T57" fmla="*/ 108 h 121"/>
                <a:gd name="T58" fmla="*/ 399 w 468"/>
                <a:gd name="T59" fmla="*/ 104 h 121"/>
                <a:gd name="T60" fmla="*/ 414 w 468"/>
                <a:gd name="T61" fmla="*/ 99 h 121"/>
                <a:gd name="T62" fmla="*/ 428 w 468"/>
                <a:gd name="T63" fmla="*/ 94 h 121"/>
                <a:gd name="T64" fmla="*/ 440 w 468"/>
                <a:gd name="T65" fmla="*/ 89 h 121"/>
                <a:gd name="T66" fmla="*/ 450 w 468"/>
                <a:gd name="T67" fmla="*/ 84 h 121"/>
                <a:gd name="T68" fmla="*/ 457 w 468"/>
                <a:gd name="T69" fmla="*/ 78 h 121"/>
                <a:gd name="T70" fmla="*/ 462 w 468"/>
                <a:gd name="T71" fmla="*/ 72 h 121"/>
                <a:gd name="T72" fmla="*/ 467 w 468"/>
                <a:gd name="T73" fmla="*/ 67 h 121"/>
                <a:gd name="T74" fmla="*/ 468 w 468"/>
                <a:gd name="T75" fmla="*/ 61 h 121"/>
                <a:gd name="T76" fmla="*/ 467 w 468"/>
                <a:gd name="T77" fmla="*/ 54 h 121"/>
                <a:gd name="T78" fmla="*/ 462 w 468"/>
                <a:gd name="T79" fmla="*/ 48 h 121"/>
                <a:gd name="T80" fmla="*/ 457 w 468"/>
                <a:gd name="T81" fmla="*/ 42 h 121"/>
                <a:gd name="T82" fmla="*/ 450 w 468"/>
                <a:gd name="T83" fmla="*/ 37 h 121"/>
                <a:gd name="T84" fmla="*/ 440 w 468"/>
                <a:gd name="T85" fmla="*/ 31 h 121"/>
                <a:gd name="T86" fmla="*/ 428 w 468"/>
                <a:gd name="T87" fmla="*/ 27 h 121"/>
                <a:gd name="T88" fmla="*/ 414 w 468"/>
                <a:gd name="T89" fmla="*/ 21 h 121"/>
                <a:gd name="T90" fmla="*/ 399 w 468"/>
                <a:gd name="T91" fmla="*/ 17 h 121"/>
                <a:gd name="T92" fmla="*/ 382 w 468"/>
                <a:gd name="T93" fmla="*/ 14 h 121"/>
                <a:gd name="T94" fmla="*/ 345 w 468"/>
                <a:gd name="T95" fmla="*/ 7 h 121"/>
                <a:gd name="T96" fmla="*/ 304 w 468"/>
                <a:gd name="T97" fmla="*/ 2 h 121"/>
                <a:gd name="T98" fmla="*/ 258 w 468"/>
                <a:gd name="T99" fmla="*/ 0 h 1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8"/>
                <a:gd name="T151" fmla="*/ 0 h 121"/>
                <a:gd name="T152" fmla="*/ 468 w 468"/>
                <a:gd name="T153" fmla="*/ 121 h 1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8" h="121">
                  <a:moveTo>
                    <a:pt x="235" y="0"/>
                  </a:moveTo>
                  <a:lnTo>
                    <a:pt x="211" y="0"/>
                  </a:lnTo>
                  <a:lnTo>
                    <a:pt x="188" y="1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3" y="7"/>
                  </a:lnTo>
                  <a:lnTo>
                    <a:pt x="103" y="10"/>
                  </a:lnTo>
                  <a:lnTo>
                    <a:pt x="86" y="14"/>
                  </a:lnTo>
                  <a:lnTo>
                    <a:pt x="77" y="15"/>
                  </a:lnTo>
                  <a:lnTo>
                    <a:pt x="69" y="17"/>
                  </a:lnTo>
                  <a:lnTo>
                    <a:pt x="62" y="20"/>
                  </a:lnTo>
                  <a:lnTo>
                    <a:pt x="55" y="21"/>
                  </a:lnTo>
                  <a:lnTo>
                    <a:pt x="47" y="24"/>
                  </a:lnTo>
                  <a:lnTo>
                    <a:pt x="40" y="27"/>
                  </a:lnTo>
                  <a:lnTo>
                    <a:pt x="35" y="28"/>
                  </a:lnTo>
                  <a:lnTo>
                    <a:pt x="29" y="31"/>
                  </a:lnTo>
                  <a:lnTo>
                    <a:pt x="25" y="34"/>
                  </a:lnTo>
                  <a:lnTo>
                    <a:pt x="19" y="37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9" y="45"/>
                  </a:lnTo>
                  <a:lnTo>
                    <a:pt x="6" y="48"/>
                  </a:lnTo>
                  <a:lnTo>
                    <a:pt x="3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3" y="70"/>
                  </a:lnTo>
                  <a:lnTo>
                    <a:pt x="6" y="72"/>
                  </a:lnTo>
                  <a:lnTo>
                    <a:pt x="9" y="75"/>
                  </a:lnTo>
                  <a:lnTo>
                    <a:pt x="12" y="78"/>
                  </a:lnTo>
                  <a:lnTo>
                    <a:pt x="15" y="81"/>
                  </a:lnTo>
                  <a:lnTo>
                    <a:pt x="19" y="84"/>
                  </a:lnTo>
                  <a:lnTo>
                    <a:pt x="25" y="87"/>
                  </a:lnTo>
                  <a:lnTo>
                    <a:pt x="29" y="89"/>
                  </a:lnTo>
                  <a:lnTo>
                    <a:pt x="35" y="92"/>
                  </a:lnTo>
                  <a:lnTo>
                    <a:pt x="40" y="94"/>
                  </a:lnTo>
                  <a:lnTo>
                    <a:pt x="47" y="97"/>
                  </a:lnTo>
                  <a:lnTo>
                    <a:pt x="55" y="99"/>
                  </a:lnTo>
                  <a:lnTo>
                    <a:pt x="62" y="101"/>
                  </a:lnTo>
                  <a:lnTo>
                    <a:pt x="69" y="104"/>
                  </a:lnTo>
                  <a:lnTo>
                    <a:pt x="77" y="105"/>
                  </a:lnTo>
                  <a:lnTo>
                    <a:pt x="86" y="108"/>
                  </a:lnTo>
                  <a:lnTo>
                    <a:pt x="103" y="111"/>
                  </a:lnTo>
                  <a:lnTo>
                    <a:pt x="123" y="114"/>
                  </a:lnTo>
                  <a:lnTo>
                    <a:pt x="143" y="117"/>
                  </a:lnTo>
                  <a:lnTo>
                    <a:pt x="165" y="118"/>
                  </a:lnTo>
                  <a:lnTo>
                    <a:pt x="188" y="119"/>
                  </a:lnTo>
                  <a:lnTo>
                    <a:pt x="211" y="121"/>
                  </a:lnTo>
                  <a:lnTo>
                    <a:pt x="235" y="121"/>
                  </a:lnTo>
                  <a:lnTo>
                    <a:pt x="258" y="121"/>
                  </a:lnTo>
                  <a:lnTo>
                    <a:pt x="281" y="119"/>
                  </a:lnTo>
                  <a:lnTo>
                    <a:pt x="304" y="118"/>
                  </a:lnTo>
                  <a:lnTo>
                    <a:pt x="325" y="117"/>
                  </a:lnTo>
                  <a:lnTo>
                    <a:pt x="345" y="114"/>
                  </a:lnTo>
                  <a:lnTo>
                    <a:pt x="365" y="111"/>
                  </a:lnTo>
                  <a:lnTo>
                    <a:pt x="382" y="108"/>
                  </a:lnTo>
                  <a:lnTo>
                    <a:pt x="391" y="105"/>
                  </a:lnTo>
                  <a:lnTo>
                    <a:pt x="399" y="104"/>
                  </a:lnTo>
                  <a:lnTo>
                    <a:pt x="407" y="101"/>
                  </a:lnTo>
                  <a:lnTo>
                    <a:pt x="414" y="99"/>
                  </a:lnTo>
                  <a:lnTo>
                    <a:pt x="421" y="97"/>
                  </a:lnTo>
                  <a:lnTo>
                    <a:pt x="428" y="94"/>
                  </a:lnTo>
                  <a:lnTo>
                    <a:pt x="434" y="92"/>
                  </a:lnTo>
                  <a:lnTo>
                    <a:pt x="440" y="89"/>
                  </a:lnTo>
                  <a:lnTo>
                    <a:pt x="445" y="87"/>
                  </a:lnTo>
                  <a:lnTo>
                    <a:pt x="450" y="84"/>
                  </a:lnTo>
                  <a:lnTo>
                    <a:pt x="454" y="81"/>
                  </a:lnTo>
                  <a:lnTo>
                    <a:pt x="457" y="78"/>
                  </a:lnTo>
                  <a:lnTo>
                    <a:pt x="461" y="75"/>
                  </a:lnTo>
                  <a:lnTo>
                    <a:pt x="462" y="72"/>
                  </a:lnTo>
                  <a:lnTo>
                    <a:pt x="465" y="70"/>
                  </a:lnTo>
                  <a:lnTo>
                    <a:pt x="467" y="67"/>
                  </a:lnTo>
                  <a:lnTo>
                    <a:pt x="468" y="64"/>
                  </a:lnTo>
                  <a:lnTo>
                    <a:pt x="468" y="61"/>
                  </a:lnTo>
                  <a:lnTo>
                    <a:pt x="468" y="57"/>
                  </a:lnTo>
                  <a:lnTo>
                    <a:pt x="467" y="54"/>
                  </a:lnTo>
                  <a:lnTo>
                    <a:pt x="465" y="51"/>
                  </a:lnTo>
                  <a:lnTo>
                    <a:pt x="462" y="48"/>
                  </a:lnTo>
                  <a:lnTo>
                    <a:pt x="461" y="45"/>
                  </a:lnTo>
                  <a:lnTo>
                    <a:pt x="457" y="42"/>
                  </a:lnTo>
                  <a:lnTo>
                    <a:pt x="454" y="40"/>
                  </a:lnTo>
                  <a:lnTo>
                    <a:pt x="450" y="37"/>
                  </a:lnTo>
                  <a:lnTo>
                    <a:pt x="445" y="34"/>
                  </a:lnTo>
                  <a:lnTo>
                    <a:pt x="440" y="31"/>
                  </a:lnTo>
                  <a:lnTo>
                    <a:pt x="434" y="28"/>
                  </a:lnTo>
                  <a:lnTo>
                    <a:pt x="428" y="27"/>
                  </a:lnTo>
                  <a:lnTo>
                    <a:pt x="421" y="24"/>
                  </a:lnTo>
                  <a:lnTo>
                    <a:pt x="414" y="21"/>
                  </a:lnTo>
                  <a:lnTo>
                    <a:pt x="407" y="20"/>
                  </a:lnTo>
                  <a:lnTo>
                    <a:pt x="399" y="17"/>
                  </a:lnTo>
                  <a:lnTo>
                    <a:pt x="391" y="15"/>
                  </a:lnTo>
                  <a:lnTo>
                    <a:pt x="382" y="14"/>
                  </a:lnTo>
                  <a:lnTo>
                    <a:pt x="365" y="10"/>
                  </a:lnTo>
                  <a:lnTo>
                    <a:pt x="345" y="7"/>
                  </a:lnTo>
                  <a:lnTo>
                    <a:pt x="325" y="4"/>
                  </a:lnTo>
                  <a:lnTo>
                    <a:pt x="304" y="2"/>
                  </a:lnTo>
                  <a:lnTo>
                    <a:pt x="281" y="1"/>
                  </a:lnTo>
                  <a:lnTo>
                    <a:pt x="258" y="0"/>
                  </a:lnTo>
                  <a:lnTo>
                    <a:pt x="2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25" name="Line 160"/>
            <p:cNvSpPr>
              <a:spLocks noChangeShapeType="1"/>
            </p:cNvSpPr>
            <p:nvPr/>
          </p:nvSpPr>
          <p:spPr bwMode="auto">
            <a:xfrm>
              <a:off x="1814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26" name="Line 161"/>
            <p:cNvSpPr>
              <a:spLocks noChangeShapeType="1"/>
            </p:cNvSpPr>
            <p:nvPr/>
          </p:nvSpPr>
          <p:spPr bwMode="auto">
            <a:xfrm>
              <a:off x="2282" y="2581"/>
              <a:ext cx="1" cy="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27" name="Rectangle 162"/>
            <p:cNvSpPr>
              <a:spLocks noChangeArrowheads="1"/>
            </p:cNvSpPr>
            <p:nvPr/>
          </p:nvSpPr>
          <p:spPr bwMode="auto">
            <a:xfrm>
              <a:off x="1814" y="2575"/>
              <a:ext cx="304" cy="8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28" name="Freeform 163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29" name="Freeform 164"/>
            <p:cNvSpPr>
              <a:spLocks/>
            </p:cNvSpPr>
            <p:nvPr/>
          </p:nvSpPr>
          <p:spPr bwMode="auto">
            <a:xfrm>
              <a:off x="1811" y="2493"/>
              <a:ext cx="467" cy="142"/>
            </a:xfrm>
            <a:custGeom>
              <a:avLst/>
              <a:gdLst>
                <a:gd name="T0" fmla="*/ 209 w 467"/>
                <a:gd name="T1" fmla="*/ 0 h 142"/>
                <a:gd name="T2" fmla="*/ 163 w 467"/>
                <a:gd name="T3" fmla="*/ 3 h 142"/>
                <a:gd name="T4" fmla="*/ 122 w 467"/>
                <a:gd name="T5" fmla="*/ 9 h 142"/>
                <a:gd name="T6" fmla="*/ 85 w 467"/>
                <a:gd name="T7" fmla="*/ 16 h 142"/>
                <a:gd name="T8" fmla="*/ 68 w 467"/>
                <a:gd name="T9" fmla="*/ 20 h 142"/>
                <a:gd name="T10" fmla="*/ 53 w 467"/>
                <a:gd name="T11" fmla="*/ 26 h 142"/>
                <a:gd name="T12" fmla="*/ 39 w 467"/>
                <a:gd name="T13" fmla="*/ 30 h 142"/>
                <a:gd name="T14" fmla="*/ 28 w 467"/>
                <a:gd name="T15" fmla="*/ 38 h 142"/>
                <a:gd name="T16" fmla="*/ 18 w 467"/>
                <a:gd name="T17" fmla="*/ 43 h 142"/>
                <a:gd name="T18" fmla="*/ 10 w 467"/>
                <a:gd name="T19" fmla="*/ 49 h 142"/>
                <a:gd name="T20" fmla="*/ 5 w 467"/>
                <a:gd name="T21" fmla="*/ 56 h 142"/>
                <a:gd name="T22" fmla="*/ 0 w 467"/>
                <a:gd name="T23" fmla="*/ 63 h 142"/>
                <a:gd name="T24" fmla="*/ 0 w 467"/>
                <a:gd name="T25" fmla="*/ 70 h 142"/>
                <a:gd name="T26" fmla="*/ 0 w 467"/>
                <a:gd name="T27" fmla="*/ 78 h 142"/>
                <a:gd name="T28" fmla="*/ 5 w 467"/>
                <a:gd name="T29" fmla="*/ 85 h 142"/>
                <a:gd name="T30" fmla="*/ 10 w 467"/>
                <a:gd name="T31" fmla="*/ 92 h 142"/>
                <a:gd name="T32" fmla="*/ 18 w 467"/>
                <a:gd name="T33" fmla="*/ 98 h 142"/>
                <a:gd name="T34" fmla="*/ 28 w 467"/>
                <a:gd name="T35" fmla="*/ 105 h 142"/>
                <a:gd name="T36" fmla="*/ 39 w 467"/>
                <a:gd name="T37" fmla="*/ 110 h 142"/>
                <a:gd name="T38" fmla="*/ 53 w 467"/>
                <a:gd name="T39" fmla="*/ 116 h 142"/>
                <a:gd name="T40" fmla="*/ 68 w 467"/>
                <a:gd name="T41" fmla="*/ 120 h 142"/>
                <a:gd name="T42" fmla="*/ 85 w 467"/>
                <a:gd name="T43" fmla="*/ 125 h 142"/>
                <a:gd name="T44" fmla="*/ 122 w 467"/>
                <a:gd name="T45" fmla="*/ 133 h 142"/>
                <a:gd name="T46" fmla="*/ 163 w 467"/>
                <a:gd name="T47" fmla="*/ 138 h 142"/>
                <a:gd name="T48" fmla="*/ 209 w 467"/>
                <a:gd name="T49" fmla="*/ 140 h 142"/>
                <a:gd name="T50" fmla="*/ 257 w 467"/>
                <a:gd name="T51" fmla="*/ 140 h 142"/>
                <a:gd name="T52" fmla="*/ 302 w 467"/>
                <a:gd name="T53" fmla="*/ 138 h 142"/>
                <a:gd name="T54" fmla="*/ 344 w 467"/>
                <a:gd name="T55" fmla="*/ 133 h 142"/>
                <a:gd name="T56" fmla="*/ 381 w 467"/>
                <a:gd name="T57" fmla="*/ 125 h 142"/>
                <a:gd name="T58" fmla="*/ 398 w 467"/>
                <a:gd name="T59" fmla="*/ 120 h 142"/>
                <a:gd name="T60" fmla="*/ 414 w 467"/>
                <a:gd name="T61" fmla="*/ 116 h 142"/>
                <a:gd name="T62" fmla="*/ 427 w 467"/>
                <a:gd name="T63" fmla="*/ 110 h 142"/>
                <a:gd name="T64" fmla="*/ 438 w 467"/>
                <a:gd name="T65" fmla="*/ 105 h 142"/>
                <a:gd name="T66" fmla="*/ 448 w 467"/>
                <a:gd name="T67" fmla="*/ 98 h 142"/>
                <a:gd name="T68" fmla="*/ 455 w 467"/>
                <a:gd name="T69" fmla="*/ 92 h 142"/>
                <a:gd name="T70" fmla="*/ 461 w 467"/>
                <a:gd name="T71" fmla="*/ 85 h 142"/>
                <a:gd name="T72" fmla="*/ 465 w 467"/>
                <a:gd name="T73" fmla="*/ 78 h 142"/>
                <a:gd name="T74" fmla="*/ 467 w 467"/>
                <a:gd name="T75" fmla="*/ 70 h 142"/>
                <a:gd name="T76" fmla="*/ 465 w 467"/>
                <a:gd name="T77" fmla="*/ 63 h 142"/>
                <a:gd name="T78" fmla="*/ 461 w 467"/>
                <a:gd name="T79" fmla="*/ 56 h 142"/>
                <a:gd name="T80" fmla="*/ 455 w 467"/>
                <a:gd name="T81" fmla="*/ 49 h 142"/>
                <a:gd name="T82" fmla="*/ 448 w 467"/>
                <a:gd name="T83" fmla="*/ 43 h 142"/>
                <a:gd name="T84" fmla="*/ 438 w 467"/>
                <a:gd name="T85" fmla="*/ 38 h 142"/>
                <a:gd name="T86" fmla="*/ 427 w 467"/>
                <a:gd name="T87" fmla="*/ 30 h 142"/>
                <a:gd name="T88" fmla="*/ 414 w 467"/>
                <a:gd name="T89" fmla="*/ 26 h 142"/>
                <a:gd name="T90" fmla="*/ 398 w 467"/>
                <a:gd name="T91" fmla="*/ 20 h 142"/>
                <a:gd name="T92" fmla="*/ 381 w 467"/>
                <a:gd name="T93" fmla="*/ 16 h 142"/>
                <a:gd name="T94" fmla="*/ 344 w 467"/>
                <a:gd name="T95" fmla="*/ 9 h 142"/>
                <a:gd name="T96" fmla="*/ 302 w 467"/>
                <a:gd name="T97" fmla="*/ 3 h 142"/>
                <a:gd name="T98" fmla="*/ 257 w 467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7"/>
                <a:gd name="T151" fmla="*/ 0 h 142"/>
                <a:gd name="T152" fmla="*/ 467 w 467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7" h="142">
                  <a:moveTo>
                    <a:pt x="234" y="0"/>
                  </a:moveTo>
                  <a:lnTo>
                    <a:pt x="209" y="0"/>
                  </a:lnTo>
                  <a:lnTo>
                    <a:pt x="186" y="2"/>
                  </a:lnTo>
                  <a:lnTo>
                    <a:pt x="163" y="3"/>
                  </a:lnTo>
                  <a:lnTo>
                    <a:pt x="142" y="5"/>
                  </a:lnTo>
                  <a:lnTo>
                    <a:pt x="122" y="9"/>
                  </a:lnTo>
                  <a:lnTo>
                    <a:pt x="102" y="12"/>
                  </a:lnTo>
                  <a:lnTo>
                    <a:pt x="85" y="16"/>
                  </a:lnTo>
                  <a:lnTo>
                    <a:pt x="76" y="18"/>
                  </a:lnTo>
                  <a:lnTo>
                    <a:pt x="68" y="20"/>
                  </a:lnTo>
                  <a:lnTo>
                    <a:pt x="60" y="23"/>
                  </a:lnTo>
                  <a:lnTo>
                    <a:pt x="53" y="26"/>
                  </a:lnTo>
                  <a:lnTo>
                    <a:pt x="46" y="28"/>
                  </a:lnTo>
                  <a:lnTo>
                    <a:pt x="39" y="30"/>
                  </a:lnTo>
                  <a:lnTo>
                    <a:pt x="33" y="33"/>
                  </a:lnTo>
                  <a:lnTo>
                    <a:pt x="28" y="38"/>
                  </a:lnTo>
                  <a:lnTo>
                    <a:pt x="23" y="40"/>
                  </a:lnTo>
                  <a:lnTo>
                    <a:pt x="18" y="43"/>
                  </a:lnTo>
                  <a:lnTo>
                    <a:pt x="13" y="46"/>
                  </a:lnTo>
                  <a:lnTo>
                    <a:pt x="10" y="49"/>
                  </a:lnTo>
                  <a:lnTo>
                    <a:pt x="7" y="53"/>
                  </a:lnTo>
                  <a:lnTo>
                    <a:pt x="5" y="56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0" y="92"/>
                  </a:lnTo>
                  <a:lnTo>
                    <a:pt x="13" y="95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8"/>
                  </a:lnTo>
                  <a:lnTo>
                    <a:pt x="39" y="110"/>
                  </a:lnTo>
                  <a:lnTo>
                    <a:pt x="46" y="113"/>
                  </a:lnTo>
                  <a:lnTo>
                    <a:pt x="53" y="116"/>
                  </a:lnTo>
                  <a:lnTo>
                    <a:pt x="60" y="118"/>
                  </a:lnTo>
                  <a:lnTo>
                    <a:pt x="68" y="120"/>
                  </a:lnTo>
                  <a:lnTo>
                    <a:pt x="76" y="123"/>
                  </a:lnTo>
                  <a:lnTo>
                    <a:pt x="85" y="125"/>
                  </a:lnTo>
                  <a:lnTo>
                    <a:pt x="102" y="129"/>
                  </a:lnTo>
                  <a:lnTo>
                    <a:pt x="122" y="133"/>
                  </a:lnTo>
                  <a:lnTo>
                    <a:pt x="142" y="136"/>
                  </a:lnTo>
                  <a:lnTo>
                    <a:pt x="163" y="138"/>
                  </a:lnTo>
                  <a:lnTo>
                    <a:pt x="186" y="140"/>
                  </a:lnTo>
                  <a:lnTo>
                    <a:pt x="209" y="140"/>
                  </a:lnTo>
                  <a:lnTo>
                    <a:pt x="234" y="142"/>
                  </a:lnTo>
                  <a:lnTo>
                    <a:pt x="257" y="140"/>
                  </a:lnTo>
                  <a:lnTo>
                    <a:pt x="281" y="140"/>
                  </a:lnTo>
                  <a:lnTo>
                    <a:pt x="302" y="138"/>
                  </a:lnTo>
                  <a:lnTo>
                    <a:pt x="324" y="136"/>
                  </a:lnTo>
                  <a:lnTo>
                    <a:pt x="344" y="133"/>
                  </a:lnTo>
                  <a:lnTo>
                    <a:pt x="364" y="129"/>
                  </a:lnTo>
                  <a:lnTo>
                    <a:pt x="381" y="125"/>
                  </a:lnTo>
                  <a:lnTo>
                    <a:pt x="390" y="123"/>
                  </a:lnTo>
                  <a:lnTo>
                    <a:pt x="398" y="120"/>
                  </a:lnTo>
                  <a:lnTo>
                    <a:pt x="405" y="118"/>
                  </a:lnTo>
                  <a:lnTo>
                    <a:pt x="414" y="116"/>
                  </a:lnTo>
                  <a:lnTo>
                    <a:pt x="420" y="113"/>
                  </a:lnTo>
                  <a:lnTo>
                    <a:pt x="427" y="110"/>
                  </a:lnTo>
                  <a:lnTo>
                    <a:pt x="433" y="108"/>
                  </a:lnTo>
                  <a:lnTo>
                    <a:pt x="438" y="105"/>
                  </a:lnTo>
                  <a:lnTo>
                    <a:pt x="444" y="102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5" y="92"/>
                  </a:lnTo>
                  <a:lnTo>
                    <a:pt x="460" y="89"/>
                  </a:lnTo>
                  <a:lnTo>
                    <a:pt x="461" y="85"/>
                  </a:lnTo>
                  <a:lnTo>
                    <a:pt x="464" y="82"/>
                  </a:lnTo>
                  <a:lnTo>
                    <a:pt x="465" y="78"/>
                  </a:lnTo>
                  <a:lnTo>
                    <a:pt x="467" y="75"/>
                  </a:lnTo>
                  <a:lnTo>
                    <a:pt x="467" y="70"/>
                  </a:lnTo>
                  <a:lnTo>
                    <a:pt x="467" y="68"/>
                  </a:lnTo>
                  <a:lnTo>
                    <a:pt x="465" y="63"/>
                  </a:lnTo>
                  <a:lnTo>
                    <a:pt x="464" y="60"/>
                  </a:lnTo>
                  <a:lnTo>
                    <a:pt x="461" y="56"/>
                  </a:lnTo>
                  <a:lnTo>
                    <a:pt x="460" y="53"/>
                  </a:lnTo>
                  <a:lnTo>
                    <a:pt x="455" y="49"/>
                  </a:lnTo>
                  <a:lnTo>
                    <a:pt x="453" y="46"/>
                  </a:lnTo>
                  <a:lnTo>
                    <a:pt x="448" y="43"/>
                  </a:lnTo>
                  <a:lnTo>
                    <a:pt x="444" y="40"/>
                  </a:lnTo>
                  <a:lnTo>
                    <a:pt x="438" y="38"/>
                  </a:lnTo>
                  <a:lnTo>
                    <a:pt x="433" y="33"/>
                  </a:lnTo>
                  <a:lnTo>
                    <a:pt x="427" y="30"/>
                  </a:lnTo>
                  <a:lnTo>
                    <a:pt x="420" y="28"/>
                  </a:lnTo>
                  <a:lnTo>
                    <a:pt x="414" y="26"/>
                  </a:lnTo>
                  <a:lnTo>
                    <a:pt x="405" y="23"/>
                  </a:lnTo>
                  <a:lnTo>
                    <a:pt x="398" y="20"/>
                  </a:lnTo>
                  <a:lnTo>
                    <a:pt x="390" y="18"/>
                  </a:lnTo>
                  <a:lnTo>
                    <a:pt x="381" y="16"/>
                  </a:lnTo>
                  <a:lnTo>
                    <a:pt x="364" y="12"/>
                  </a:lnTo>
                  <a:lnTo>
                    <a:pt x="344" y="9"/>
                  </a:lnTo>
                  <a:lnTo>
                    <a:pt x="324" y="5"/>
                  </a:lnTo>
                  <a:lnTo>
                    <a:pt x="302" y="3"/>
                  </a:lnTo>
                  <a:lnTo>
                    <a:pt x="281" y="2"/>
                  </a:lnTo>
                  <a:lnTo>
                    <a:pt x="257" y="0"/>
                  </a:lnTo>
                  <a:lnTo>
                    <a:pt x="234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30" name="Line 165"/>
            <p:cNvSpPr>
              <a:spLocks noChangeShapeType="1"/>
            </p:cNvSpPr>
            <p:nvPr/>
          </p:nvSpPr>
          <p:spPr bwMode="auto">
            <a:xfrm flipV="1">
              <a:off x="1923" y="2525"/>
              <a:ext cx="8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31" name="Line 166"/>
            <p:cNvSpPr>
              <a:spLocks noChangeShapeType="1"/>
            </p:cNvSpPr>
            <p:nvPr/>
          </p:nvSpPr>
          <p:spPr bwMode="auto">
            <a:xfrm>
              <a:off x="2082" y="2608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32" name="Line 167"/>
            <p:cNvSpPr>
              <a:spLocks noChangeShapeType="1"/>
            </p:cNvSpPr>
            <p:nvPr/>
          </p:nvSpPr>
          <p:spPr bwMode="auto">
            <a:xfrm>
              <a:off x="1999" y="2526"/>
              <a:ext cx="87" cy="82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33" name="Line 168"/>
            <p:cNvSpPr>
              <a:spLocks noChangeShapeType="1"/>
            </p:cNvSpPr>
            <p:nvPr/>
          </p:nvSpPr>
          <p:spPr bwMode="auto">
            <a:xfrm>
              <a:off x="1923" y="2603"/>
              <a:ext cx="83" cy="3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34" name="Line 169"/>
            <p:cNvSpPr>
              <a:spLocks noChangeShapeType="1"/>
            </p:cNvSpPr>
            <p:nvPr/>
          </p:nvSpPr>
          <p:spPr bwMode="auto">
            <a:xfrm>
              <a:off x="2082" y="2523"/>
              <a:ext cx="7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35" name="Line 170"/>
            <p:cNvSpPr>
              <a:spLocks noChangeShapeType="1"/>
            </p:cNvSpPr>
            <p:nvPr/>
          </p:nvSpPr>
          <p:spPr bwMode="auto">
            <a:xfrm flipV="1">
              <a:off x="1999" y="2523"/>
              <a:ext cx="87" cy="80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5" name="Group 196"/>
          <p:cNvGrpSpPr>
            <a:grpSpLocks/>
          </p:cNvGrpSpPr>
          <p:nvPr/>
        </p:nvGrpSpPr>
        <p:grpSpPr bwMode="auto">
          <a:xfrm>
            <a:off x="3173413" y="4540250"/>
            <a:ext cx="3721100" cy="1058863"/>
            <a:chOff x="3173413" y="4540250"/>
            <a:chExt cx="3721100" cy="1058863"/>
          </a:xfrm>
        </p:grpSpPr>
        <p:sp>
          <p:nvSpPr>
            <p:cNvPr id="15418" name="Rectangle 6"/>
            <p:cNvSpPr>
              <a:spLocks noChangeArrowheads="1"/>
            </p:cNvSpPr>
            <p:nvPr/>
          </p:nvSpPr>
          <p:spPr bwMode="auto">
            <a:xfrm>
              <a:off x="3521075" y="4981575"/>
              <a:ext cx="5492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ea typeface="ＭＳ Ｐゴシック" charset="0"/>
                </a:rPr>
                <a:t>eBGP</a:t>
              </a:r>
            </a:p>
          </p:txBody>
        </p:sp>
        <p:grpSp>
          <p:nvGrpSpPr>
            <p:cNvPr id="183354" name="Group 188"/>
            <p:cNvGrpSpPr>
              <a:grpSpLocks/>
            </p:cNvGrpSpPr>
            <p:nvPr/>
          </p:nvGrpSpPr>
          <p:grpSpPr bwMode="auto">
            <a:xfrm>
              <a:off x="3173413" y="4540250"/>
              <a:ext cx="3721100" cy="1058863"/>
              <a:chOff x="3173413" y="4540250"/>
              <a:chExt cx="3721100" cy="1058863"/>
            </a:xfrm>
          </p:grpSpPr>
          <p:sp>
            <p:nvSpPr>
              <p:cNvPr id="15420" name="Line 171"/>
              <p:cNvSpPr>
                <a:spLocks noChangeShapeType="1"/>
              </p:cNvSpPr>
              <p:nvPr/>
            </p:nvSpPr>
            <p:spPr bwMode="auto">
              <a:xfrm>
                <a:off x="3173413" y="4667250"/>
                <a:ext cx="1277937" cy="522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5421" name="Line 172"/>
              <p:cNvSpPr>
                <a:spLocks noChangeShapeType="1"/>
              </p:cNvSpPr>
              <p:nvPr/>
            </p:nvSpPr>
            <p:spPr bwMode="auto">
              <a:xfrm flipV="1">
                <a:off x="6594475" y="5476875"/>
                <a:ext cx="295275" cy="1222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5422" name="Line 173"/>
              <p:cNvSpPr>
                <a:spLocks noChangeShapeType="1"/>
              </p:cNvSpPr>
              <p:nvPr/>
            </p:nvSpPr>
            <p:spPr bwMode="auto">
              <a:xfrm>
                <a:off x="3225800" y="4540250"/>
                <a:ext cx="3668713" cy="7381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grpSp>
        <p:nvGrpSpPr>
          <p:cNvPr id="17" name="Group 190"/>
          <p:cNvGrpSpPr>
            <a:grpSpLocks/>
          </p:cNvGrpSpPr>
          <p:nvPr/>
        </p:nvGrpSpPr>
        <p:grpSpPr bwMode="auto">
          <a:xfrm>
            <a:off x="2468563" y="4297363"/>
            <a:ext cx="5145087" cy="1597025"/>
            <a:chOff x="2468563" y="4297363"/>
            <a:chExt cx="5145087" cy="1597025"/>
          </a:xfrm>
        </p:grpSpPr>
        <p:sp>
          <p:nvSpPr>
            <p:cNvPr id="15414" name="Oval 175"/>
            <p:cNvSpPr>
              <a:spLocks noChangeArrowheads="1"/>
            </p:cNvSpPr>
            <p:nvPr/>
          </p:nvSpPr>
          <p:spPr bwMode="auto">
            <a:xfrm>
              <a:off x="2468563" y="4297363"/>
              <a:ext cx="841375" cy="51276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15" name="Oval 176"/>
            <p:cNvSpPr>
              <a:spLocks noChangeArrowheads="1"/>
            </p:cNvSpPr>
            <p:nvPr/>
          </p:nvSpPr>
          <p:spPr bwMode="auto">
            <a:xfrm>
              <a:off x="4413250" y="4926013"/>
              <a:ext cx="841375" cy="5111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16" name="Oval 177"/>
            <p:cNvSpPr>
              <a:spLocks noChangeArrowheads="1"/>
            </p:cNvSpPr>
            <p:nvPr/>
          </p:nvSpPr>
          <p:spPr bwMode="auto">
            <a:xfrm>
              <a:off x="6772275" y="5089525"/>
              <a:ext cx="841375" cy="51276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17" name="Oval 178"/>
            <p:cNvSpPr>
              <a:spLocks noChangeArrowheads="1"/>
            </p:cNvSpPr>
            <p:nvPr/>
          </p:nvSpPr>
          <p:spPr bwMode="auto">
            <a:xfrm>
              <a:off x="5857875" y="5383213"/>
              <a:ext cx="841375" cy="5111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8" name="Group 193"/>
          <p:cNvGrpSpPr>
            <a:grpSpLocks/>
          </p:cNvGrpSpPr>
          <p:nvPr/>
        </p:nvGrpSpPr>
        <p:grpSpPr bwMode="auto">
          <a:xfrm>
            <a:off x="5208588" y="5097463"/>
            <a:ext cx="798512" cy="419100"/>
            <a:chOff x="5208588" y="5097463"/>
            <a:chExt cx="798512" cy="419100"/>
          </a:xfrm>
        </p:grpSpPr>
        <p:sp>
          <p:nvSpPr>
            <p:cNvPr id="15412" name="Line 174"/>
            <p:cNvSpPr>
              <a:spLocks noChangeShapeType="1"/>
            </p:cNvSpPr>
            <p:nvPr/>
          </p:nvSpPr>
          <p:spPr bwMode="auto">
            <a:xfrm>
              <a:off x="5208588" y="5222875"/>
              <a:ext cx="739775" cy="2936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413" name="Rectangle 6"/>
            <p:cNvSpPr>
              <a:spLocks noChangeArrowheads="1"/>
            </p:cNvSpPr>
            <p:nvPr/>
          </p:nvSpPr>
          <p:spPr bwMode="auto">
            <a:xfrm>
              <a:off x="5521325" y="5097463"/>
              <a:ext cx="4857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ea typeface="ＭＳ Ｐゴシック" charset="0"/>
                </a:rPr>
                <a:t>iBGP</a:t>
              </a:r>
            </a:p>
          </p:txBody>
        </p:sp>
      </p:grpSp>
      <p:grpSp>
        <p:nvGrpSpPr>
          <p:cNvPr id="19" name="Group 183"/>
          <p:cNvGrpSpPr>
            <a:grpSpLocks/>
          </p:cNvGrpSpPr>
          <p:nvPr/>
        </p:nvGrpSpPr>
        <p:grpSpPr bwMode="auto">
          <a:xfrm>
            <a:off x="6764338" y="1974850"/>
            <a:ext cx="2176463" cy="3114675"/>
            <a:chOff x="6800850" y="1975604"/>
            <a:chExt cx="2176463" cy="3113921"/>
          </a:xfrm>
        </p:grpSpPr>
        <p:sp>
          <p:nvSpPr>
            <p:cNvPr id="15410" name="Rectangle 179"/>
            <p:cNvSpPr>
              <a:spLocks noChangeArrowheads="1"/>
            </p:cNvSpPr>
            <p:nvPr/>
          </p:nvSpPr>
          <p:spPr bwMode="auto">
            <a:xfrm>
              <a:off x="6800850" y="1975604"/>
              <a:ext cx="2176463" cy="163082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0000"/>
                  </a:solidFill>
                  <a:latin typeface="+mn-ea"/>
                  <a:ea typeface="+mn-ea"/>
                  <a:cs typeface="宋体" charset="0"/>
                </a:rPr>
                <a:t>Gateway routers participate in </a:t>
              </a:r>
              <a:r>
                <a:rPr lang="en-US" altLang="zh-CN" sz="2000" dirty="0" err="1">
                  <a:solidFill>
                    <a:srgbClr val="000000"/>
                  </a:solidFill>
                  <a:latin typeface="+mn-ea"/>
                  <a:ea typeface="+mn-ea"/>
                  <a:cs typeface="宋体" charset="0"/>
                </a:rPr>
                <a:t>intradomain</a:t>
              </a:r>
              <a:r>
                <a:rPr lang="en-US" altLang="zh-CN" sz="2000" dirty="0">
                  <a:solidFill>
                    <a:srgbClr val="000000"/>
                  </a:solidFill>
                  <a:latin typeface="+mn-ea"/>
                  <a:ea typeface="+mn-ea"/>
                  <a:cs typeface="宋体" charset="0"/>
                </a:rPr>
                <a:t> to learn internal routes.</a:t>
              </a:r>
              <a:endParaRPr lang="en-US" sz="20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cxnSp>
          <p:nvCxnSpPr>
            <p:cNvPr id="183346" name="Straight Arrow Connector 181"/>
            <p:cNvCxnSpPr>
              <a:cxnSpLocks noChangeShapeType="1"/>
              <a:stCxn id="15410" idx="2"/>
              <a:endCxn id="15416" idx="0"/>
            </p:cNvCxnSpPr>
            <p:nvPr/>
          </p:nvCxnSpPr>
          <p:spPr bwMode="auto">
            <a:xfrm flipH="1">
              <a:off x="7229475" y="3606425"/>
              <a:ext cx="659607" cy="1483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89"/>
          <p:cNvGrpSpPr>
            <a:grpSpLocks/>
          </p:cNvGrpSpPr>
          <p:nvPr/>
        </p:nvGrpSpPr>
        <p:grpSpPr bwMode="auto">
          <a:xfrm>
            <a:off x="1292224" y="5253037"/>
            <a:ext cx="2874963" cy="1605955"/>
            <a:chOff x="1024528" y="4901935"/>
            <a:chExt cx="2876912" cy="1606908"/>
          </a:xfrm>
        </p:grpSpPr>
        <p:sp>
          <p:nvSpPr>
            <p:cNvPr id="15408" name="Rectangle 185"/>
            <p:cNvSpPr>
              <a:spLocks noChangeArrowheads="1"/>
            </p:cNvSpPr>
            <p:nvPr/>
          </p:nvSpPr>
          <p:spPr bwMode="auto">
            <a:xfrm>
              <a:off x="1024528" y="5584965"/>
              <a:ext cx="2876912" cy="92387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ea typeface="宋体" charset="-122"/>
                </a:rPr>
                <a:t>Gateway routers of diff. auto. systems exchange routes using </a:t>
              </a:r>
              <a:r>
                <a:rPr lang="en-US" altLang="zh-CN" sz="1800" dirty="0" err="1">
                  <a:solidFill>
                    <a:srgbClr val="000000"/>
                  </a:solidFill>
                  <a:ea typeface="宋体" charset="-122"/>
                </a:rPr>
                <a:t>eBGP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183344" name="Straight Arrow Connector 186"/>
            <p:cNvCxnSpPr>
              <a:cxnSpLocks noChangeShapeType="1"/>
            </p:cNvCxnSpPr>
            <p:nvPr/>
          </p:nvCxnSpPr>
          <p:spPr bwMode="auto">
            <a:xfrm rot="5400000" flipH="1" flipV="1">
              <a:off x="3217369" y="5086133"/>
              <a:ext cx="657618" cy="2892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90"/>
          <p:cNvGrpSpPr>
            <a:grpSpLocks/>
          </p:cNvGrpSpPr>
          <p:nvPr/>
        </p:nvGrpSpPr>
        <p:grpSpPr bwMode="auto">
          <a:xfrm>
            <a:off x="4360070" y="2422525"/>
            <a:ext cx="2343150" cy="2938462"/>
            <a:chOff x="6801645" y="3083950"/>
            <a:chExt cx="2343150" cy="2939181"/>
          </a:xfrm>
        </p:grpSpPr>
        <p:sp>
          <p:nvSpPr>
            <p:cNvPr id="15406" name="Rectangle 191"/>
            <p:cNvSpPr>
              <a:spLocks noChangeArrowheads="1"/>
            </p:cNvSpPr>
            <p:nvPr/>
          </p:nvSpPr>
          <p:spPr bwMode="auto">
            <a:xfrm>
              <a:off x="6801645" y="3083950"/>
              <a:ext cx="2343150" cy="132376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0000"/>
                  </a:solidFill>
                  <a:latin typeface="+mn-lt"/>
                  <a:ea typeface="+mn-ea"/>
                  <a:cs typeface="宋体" charset="0"/>
                </a:rPr>
                <a:t>Gateway routers of same AS share learned external</a:t>
              </a:r>
              <a:br>
                <a:rPr lang="en-US" altLang="zh-CN" sz="2000" dirty="0">
                  <a:solidFill>
                    <a:srgbClr val="000000"/>
                  </a:solidFill>
                  <a:latin typeface="+mn-lt"/>
                  <a:ea typeface="+mn-ea"/>
                  <a:cs typeface="宋体" charset="0"/>
                </a:rPr>
              </a:br>
              <a:r>
                <a:rPr lang="en-US" altLang="zh-CN" sz="2000" dirty="0">
                  <a:solidFill>
                    <a:srgbClr val="000000"/>
                  </a:solidFill>
                  <a:latin typeface="+mn-lt"/>
                  <a:ea typeface="+mn-ea"/>
                  <a:cs typeface="宋体" charset="0"/>
                </a:rPr>
                <a:t>routes using </a:t>
              </a:r>
              <a:r>
                <a:rPr lang="en-US" altLang="zh-CN" sz="2000" dirty="0" err="1">
                  <a:solidFill>
                    <a:srgbClr val="000000"/>
                  </a:solidFill>
                  <a:latin typeface="+mn-lt"/>
                  <a:ea typeface="+mn-ea"/>
                  <a:cs typeface="宋体" charset="0"/>
                </a:rPr>
                <a:t>iBGP</a:t>
              </a:r>
              <a:r>
                <a:rPr lang="en-US" altLang="zh-CN" sz="2000" dirty="0">
                  <a:solidFill>
                    <a:srgbClr val="000000"/>
                  </a:solidFill>
                  <a:latin typeface="+mn-lt"/>
                  <a:ea typeface="+mn-ea"/>
                  <a:cs typeface="宋体" charset="0"/>
                </a:rPr>
                <a:t>.</a:t>
              </a:r>
              <a:endParaRPr lang="en-US" sz="200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cxnSp>
          <p:nvCxnSpPr>
            <p:cNvPr id="183342" name="Straight Arrow Connector 192"/>
            <p:cNvCxnSpPr>
              <a:cxnSpLocks noChangeShapeType="1"/>
              <a:stCxn id="15406" idx="2"/>
            </p:cNvCxnSpPr>
            <p:nvPr/>
          </p:nvCxnSpPr>
          <p:spPr bwMode="auto">
            <a:xfrm flipH="1">
              <a:off x="7927976" y="4407713"/>
              <a:ext cx="45244" cy="16154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400" name="Rectangle 59"/>
          <p:cNvSpPr>
            <a:spLocks noChangeArrowheads="1"/>
          </p:cNvSpPr>
          <p:nvPr/>
        </p:nvSpPr>
        <p:spPr bwMode="auto">
          <a:xfrm>
            <a:off x="8108950" y="4452938"/>
            <a:ext cx="249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000000"/>
                </a:solidFill>
                <a:ea typeface="宋体" charset="0"/>
                <a:cs typeface="宋体" charset="0"/>
              </a:rPr>
              <a:t>i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401" name="Rectangle 59"/>
          <p:cNvSpPr>
            <a:spLocks noChangeArrowheads="1"/>
          </p:cNvSpPr>
          <p:nvPr/>
        </p:nvSpPr>
        <p:spPr bwMode="auto">
          <a:xfrm>
            <a:off x="4454525" y="46704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402" name="Rectangle 59"/>
          <p:cNvSpPr>
            <a:spLocks noChangeArrowheads="1"/>
          </p:cNvSpPr>
          <p:nvPr/>
        </p:nvSpPr>
        <p:spPr bwMode="auto">
          <a:xfrm>
            <a:off x="6265863" y="5702300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000000"/>
                </a:solidFill>
                <a:ea typeface="宋体" charset="0"/>
                <a:cs typeface="宋体" charset="0"/>
              </a:rPr>
              <a:t>f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403" name="Rectangle 59"/>
          <p:cNvSpPr>
            <a:spLocks noChangeArrowheads="1"/>
          </p:cNvSpPr>
          <p:nvPr/>
        </p:nvSpPr>
        <p:spPr bwMode="auto">
          <a:xfrm>
            <a:off x="7015163" y="5568950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000000"/>
                </a:solidFill>
                <a:ea typeface="宋体" charset="0"/>
                <a:cs typeface="宋体" charset="0"/>
              </a:rPr>
              <a:t>g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404" name="Rectangle 59"/>
          <p:cNvSpPr>
            <a:spLocks noChangeArrowheads="1"/>
          </p:cNvSpPr>
          <p:nvPr/>
        </p:nvSpPr>
        <p:spPr bwMode="auto">
          <a:xfrm>
            <a:off x="8593138" y="610076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000000"/>
                </a:solidFill>
                <a:ea typeface="宋体" charset="0"/>
                <a:cs typeface="宋体" charset="0"/>
              </a:rPr>
              <a:t>h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405" name="Rectangle 59"/>
          <p:cNvSpPr>
            <a:spLocks noChangeArrowheads="1"/>
          </p:cNvSpPr>
          <p:nvPr/>
        </p:nvSpPr>
        <p:spPr bwMode="auto">
          <a:xfrm>
            <a:off x="4503738" y="58181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000000"/>
                </a:solidFill>
                <a:ea typeface="宋体" charset="0"/>
                <a:cs typeface="宋体" charset="0"/>
              </a:rPr>
              <a:t>d</a:t>
            </a: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99" name="Group 198"/>
          <p:cNvGrpSpPr>
            <a:grpSpLocks/>
          </p:cNvGrpSpPr>
          <p:nvPr/>
        </p:nvGrpSpPr>
        <p:grpSpPr bwMode="auto">
          <a:xfrm>
            <a:off x="157163" y="1170490"/>
            <a:ext cx="6683920" cy="2378073"/>
            <a:chOff x="157163" y="1320802"/>
            <a:chExt cx="6683920" cy="2378073"/>
          </a:xfrm>
        </p:grpSpPr>
        <p:grpSp>
          <p:nvGrpSpPr>
            <p:cNvPr id="200" name="Group 52"/>
            <p:cNvGrpSpPr>
              <a:grpSpLocks/>
            </p:cNvGrpSpPr>
            <p:nvPr/>
          </p:nvGrpSpPr>
          <p:grpSpPr bwMode="auto">
            <a:xfrm>
              <a:off x="157163" y="1530350"/>
              <a:ext cx="4044950" cy="2168525"/>
              <a:chOff x="768" y="1440"/>
              <a:chExt cx="4520" cy="1858"/>
            </a:xfrm>
          </p:grpSpPr>
          <p:pic>
            <p:nvPicPr>
              <p:cNvPr id="204" name="Picture 53" descr="hie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440"/>
                <a:ext cx="4520" cy="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" name="Line 54"/>
              <p:cNvSpPr>
                <a:spLocks noChangeShapeType="1"/>
              </p:cNvSpPr>
              <p:nvPr/>
            </p:nvSpPr>
            <p:spPr bwMode="auto">
              <a:xfrm>
                <a:off x="2043" y="1666"/>
                <a:ext cx="1882" cy="13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06" name="Line 55"/>
              <p:cNvSpPr>
                <a:spLocks noChangeShapeType="1"/>
              </p:cNvSpPr>
              <p:nvPr/>
            </p:nvSpPr>
            <p:spPr bwMode="auto">
              <a:xfrm flipV="1">
                <a:off x="3424" y="1849"/>
                <a:ext cx="568" cy="453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07" name="Line 56"/>
              <p:cNvSpPr>
                <a:spLocks noChangeShapeType="1"/>
              </p:cNvSpPr>
              <p:nvPr/>
            </p:nvSpPr>
            <p:spPr bwMode="auto">
              <a:xfrm flipH="1" flipV="1">
                <a:off x="2052" y="1760"/>
                <a:ext cx="263" cy="18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08" name="Line 57"/>
              <p:cNvSpPr>
                <a:spLocks noChangeShapeType="1"/>
              </p:cNvSpPr>
              <p:nvPr/>
            </p:nvSpPr>
            <p:spPr bwMode="auto">
              <a:xfrm flipH="1" flipV="1">
                <a:off x="2792" y="1988"/>
                <a:ext cx="291" cy="25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01" name="Group 183"/>
            <p:cNvGrpSpPr>
              <a:grpSpLocks/>
            </p:cNvGrpSpPr>
            <p:nvPr/>
          </p:nvGrpSpPr>
          <p:grpSpPr bwMode="auto">
            <a:xfrm>
              <a:off x="2555875" y="1320802"/>
              <a:ext cx="4285208" cy="707886"/>
              <a:chOff x="1430837" y="4765592"/>
              <a:chExt cx="4285104" cy="707955"/>
            </a:xfrm>
          </p:grpSpPr>
          <p:sp>
            <p:nvSpPr>
              <p:cNvPr id="202" name="Rectangle 179"/>
              <p:cNvSpPr>
                <a:spLocks noChangeArrowheads="1"/>
              </p:cNvSpPr>
              <p:nvPr/>
            </p:nvSpPr>
            <p:spPr bwMode="auto">
              <a:xfrm>
                <a:off x="3372848" y="4765592"/>
                <a:ext cx="2343093" cy="707955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+mn-ea"/>
                    <a:ea typeface="+mn-ea"/>
                    <a:cs typeface="宋体" charset="0"/>
                  </a:rPr>
                  <a:t>Inter-AS routers form an overlay</a:t>
                </a:r>
                <a:endParaRPr lang="en-US" sz="2000" dirty="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203" name="Straight Arrow Connector 181"/>
              <p:cNvCxnSpPr>
                <a:cxnSpLocks noChangeShapeType="1"/>
              </p:cNvCxnSpPr>
              <p:nvPr/>
            </p:nvCxnSpPr>
            <p:spPr bwMode="auto">
              <a:xfrm flipH="1">
                <a:off x="1430837" y="4981825"/>
                <a:ext cx="1950253" cy="2381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09" name="Rectangle 2"/>
          <p:cNvSpPr>
            <a:spLocks noChangeArrowheads="1"/>
          </p:cNvSpPr>
          <p:nvPr/>
        </p:nvSpPr>
        <p:spPr bwMode="auto">
          <a:xfrm>
            <a:off x="227304" y="163512"/>
            <a:ext cx="90957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3600" u="sng" dirty="0">
                <a:solidFill>
                  <a:srgbClr val="3333CC"/>
                </a:solidFill>
                <a:ea typeface="宋体" charset="-122"/>
              </a:rPr>
              <a:t>Recap: Routing with Autonomous Systems</a:t>
            </a:r>
            <a:endParaRPr lang="en-US" altLang="zh-CN" sz="4800" u="sng" dirty="0">
              <a:solidFill>
                <a:srgbClr val="3333CC"/>
              </a:solidFill>
              <a:ea typeface="宋体" charset="-122"/>
            </a:endParaRPr>
          </a:p>
        </p:txBody>
      </p:sp>
      <p:sp>
        <p:nvSpPr>
          <p:cNvPr id="210" name="Slide Number Placeholder 5">
            <a:extLst>
              <a:ext uri="{FF2B5EF4-FFF2-40B4-BE49-F238E27FC236}">
                <a16:creationId xmlns:a16="http://schemas.microsoft.com/office/drawing/2014/main" id="{4E976147-FA78-8C45-93C9-CAD64AAC9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1375" y="6565900"/>
            <a:ext cx="425450" cy="29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2876CDC0-CB89-C74A-A45E-469B8B6D503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4"/>
          <p:cNvSpPr>
            <a:spLocks noChangeArrowheads="1"/>
          </p:cNvSpPr>
          <p:nvPr/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lvl="0"/>
            <a:r>
              <a:rPr lang="en-US" altLang="en-US" sz="3200" u="sng" dirty="0">
                <a:solidFill>
                  <a:srgbClr val="3333CC"/>
                </a:solidFill>
              </a:rPr>
              <a:t>Recap: BGP Basic Operations</a:t>
            </a:r>
            <a:endParaRPr lang="en-US" altLang="en-US" sz="1800" u="sng" dirty="0">
              <a:solidFill>
                <a:srgbClr val="3333CC"/>
              </a:solidFill>
            </a:endParaRPr>
          </a:p>
        </p:txBody>
      </p:sp>
      <p:sp>
        <p:nvSpPr>
          <p:cNvPr id="189442" name="Rectangle 5"/>
          <p:cNvSpPr>
            <a:spLocks noChangeArrowheads="1"/>
          </p:cNvSpPr>
          <p:nvPr/>
        </p:nvSpPr>
        <p:spPr bwMode="auto">
          <a:xfrm>
            <a:off x="533400" y="1636713"/>
            <a:ext cx="8297863" cy="45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/>
              <a:t>BGP is</a:t>
            </a:r>
            <a:r>
              <a:rPr lang="en-US" altLang="en-US" b="1" dirty="0">
                <a:solidFill>
                  <a:srgbClr val="FF0000"/>
                </a:solidFill>
              </a:rPr>
              <a:t> a Path Vector</a:t>
            </a:r>
            <a:r>
              <a:rPr lang="en-US" altLang="en-US" dirty="0">
                <a:solidFill>
                  <a:srgbClr val="000000"/>
                </a:solidFill>
              </a:rPr>
              <a:t> protocol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s</a:t>
            </a:r>
            <a:r>
              <a:rPr lang="en-US" altLang="en-US" dirty="0">
                <a:solidFill>
                  <a:srgbClr val="000000"/>
                </a:solidFill>
              </a:rPr>
              <a:t>imilar to Distance Vector protocol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 b</a:t>
            </a:r>
            <a:r>
              <a:rPr lang="en-US" altLang="en-US" dirty="0">
                <a:solidFill>
                  <a:srgbClr val="000000"/>
                </a:solidFill>
              </a:rPr>
              <a:t>order 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g</a:t>
            </a:r>
            <a:r>
              <a:rPr lang="en-US" altLang="en-US" dirty="0">
                <a:solidFill>
                  <a:srgbClr val="000000"/>
                </a:solidFill>
              </a:rPr>
              <a:t>ateway send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s</a:t>
            </a:r>
            <a:r>
              <a:rPr lang="en-US" altLang="en-US" dirty="0">
                <a:solidFill>
                  <a:srgbClr val="000000"/>
                </a:solidFill>
              </a:rPr>
              <a:t> to a neighbor </a:t>
            </a:r>
            <a:r>
              <a:rPr lang="en-US" altLang="en-US" i="1" dirty="0">
                <a:solidFill>
                  <a:srgbClr val="FF0000"/>
                </a:solidFill>
              </a:rPr>
              <a:t>entire path</a:t>
            </a:r>
            <a:r>
              <a:rPr lang="en-US" altLang="en-US" dirty="0">
                <a:solidFill>
                  <a:srgbClr val="000000"/>
                </a:solidFill>
              </a:rPr>
              <a:t> (i.e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.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zh-CN" dirty="0">
                <a:solidFill>
                  <a:srgbClr val="FF0000"/>
                </a:solidFill>
                <a:ea typeface="宋体" charset="-122"/>
              </a:rPr>
              <a:t>a </a:t>
            </a:r>
            <a:r>
              <a:rPr lang="en-US" altLang="en-US" dirty="0">
                <a:solidFill>
                  <a:srgbClr val="FF0000"/>
                </a:solidFill>
              </a:rPr>
              <a:t>sequence of AS</a:t>
            </a:r>
            <a:r>
              <a:rPr lang="en-US" altLang="en-US" dirty="0">
                <a:solidFill>
                  <a:srgbClr val="FF0000"/>
                </a:solidFill>
                <a:ea typeface="宋体" charset="-122"/>
              </a:rPr>
              <a:t>N</a:t>
            </a: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dirty="0">
                <a:solidFill>
                  <a:srgbClr val="000000"/>
                </a:solidFill>
              </a:rPr>
              <a:t>) to 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 </a:t>
            </a:r>
            <a:r>
              <a:rPr lang="en-US" altLang="en-US" dirty="0">
                <a:solidFill>
                  <a:srgbClr val="000000"/>
                </a:solidFill>
              </a:rPr>
              <a:t>destination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, e.g.,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g</a:t>
            </a:r>
            <a:r>
              <a:rPr lang="en-US" altLang="en-US" sz="2000" dirty="0">
                <a:solidFill>
                  <a:srgbClr val="000000"/>
                </a:solidFill>
              </a:rPr>
              <a:t>ateway X sends to </a:t>
            </a: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neighbor N</a:t>
            </a:r>
            <a:r>
              <a:rPr lang="en-US" altLang="en-US" sz="2000" dirty="0">
                <a:solidFill>
                  <a:srgbClr val="000000"/>
                </a:solidFill>
              </a:rPr>
              <a:t> its path to </a:t>
            </a:r>
            <a:r>
              <a:rPr lang="en-US" altLang="en-US" sz="2000" dirty="0" err="1">
                <a:solidFill>
                  <a:srgbClr val="000000"/>
                </a:solidFill>
              </a:rPr>
              <a:t>dest</a:t>
            </a:r>
            <a:r>
              <a:rPr lang="en-US" altLang="en-US" sz="2000" dirty="0">
                <a:solidFill>
                  <a:srgbClr val="000000"/>
                </a:solidFill>
              </a:rPr>
              <a:t>. Z: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              path (X,Z) = X,Y1,Y2,Y3,…,Z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</a:rPr>
              <a:t>if 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N</a:t>
            </a:r>
            <a:r>
              <a:rPr lang="en-US" altLang="en-US" dirty="0">
                <a:solidFill>
                  <a:srgbClr val="000000"/>
                </a:solidFill>
              </a:rPr>
              <a:t> selects path(X, Z) advertised by X, then:</a:t>
            </a:r>
            <a:br>
              <a:rPr lang="en-US" altLang="zh-CN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         p</a:t>
            </a:r>
            <a:r>
              <a:rPr lang="en-US" altLang="en-US" dirty="0">
                <a:solidFill>
                  <a:srgbClr val="000000"/>
                </a:solidFill>
              </a:rPr>
              <a:t>ath (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N</a:t>
            </a:r>
            <a:r>
              <a:rPr lang="en-US" altLang="en-US" dirty="0">
                <a:solidFill>
                  <a:srgbClr val="000000"/>
                </a:solidFill>
              </a:rPr>
              <a:t>,Z) = 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N</a:t>
            </a:r>
            <a:r>
              <a:rPr lang="en-US" altLang="en-US" dirty="0">
                <a:solidFill>
                  <a:srgbClr val="000000"/>
                </a:solidFill>
              </a:rPr>
              <a:t>, path (X,Z)</a:t>
            </a:r>
          </a:p>
        </p:txBody>
      </p:sp>
      <p:sp>
        <p:nvSpPr>
          <p:cNvPr id="189443" name="Oval 6"/>
          <p:cNvSpPr>
            <a:spLocks noChangeArrowheads="1"/>
          </p:cNvSpPr>
          <p:nvPr/>
        </p:nvSpPr>
        <p:spPr bwMode="auto">
          <a:xfrm>
            <a:off x="7450138" y="6094413"/>
            <a:ext cx="352425" cy="3190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89444" name="Oval 7"/>
          <p:cNvSpPr>
            <a:spLocks noChangeArrowheads="1"/>
          </p:cNvSpPr>
          <p:nvPr/>
        </p:nvSpPr>
        <p:spPr bwMode="auto">
          <a:xfrm>
            <a:off x="6523038" y="6092825"/>
            <a:ext cx="352425" cy="3190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N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9445" name="Oval 8"/>
          <p:cNvSpPr>
            <a:spLocks noChangeArrowheads="1"/>
          </p:cNvSpPr>
          <p:nvPr/>
        </p:nvSpPr>
        <p:spPr bwMode="auto">
          <a:xfrm>
            <a:off x="8561388" y="5575300"/>
            <a:ext cx="352425" cy="3190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89446" name="Line 9"/>
          <p:cNvSpPr>
            <a:spLocks noChangeShapeType="1"/>
          </p:cNvSpPr>
          <p:nvPr/>
        </p:nvSpPr>
        <p:spPr bwMode="auto">
          <a:xfrm flipV="1">
            <a:off x="7791450" y="5829300"/>
            <a:ext cx="803275" cy="3190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7" name="Line 10"/>
          <p:cNvSpPr>
            <a:spLocks noChangeShapeType="1"/>
          </p:cNvSpPr>
          <p:nvPr/>
        </p:nvSpPr>
        <p:spPr bwMode="auto">
          <a:xfrm>
            <a:off x="6877050" y="6259513"/>
            <a:ext cx="56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61375" y="6565900"/>
            <a:ext cx="425450" cy="292100"/>
          </a:xfrm>
        </p:spPr>
        <p:txBody>
          <a:bodyPr/>
          <a:lstStyle/>
          <a:p>
            <a:r>
              <a:rPr lang="en-US" alt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1796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Basic routing computation protocols</a:t>
            </a:r>
            <a:endParaRPr lang="en-US" altLang="en-US" sz="1800" dirty="0">
              <a:ea typeface=""/>
            </a:endParaRP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800" dirty="0">
                <a:solidFill>
                  <a:srgbClr val="C00000"/>
                </a:solidFill>
                <a:ea typeface=""/>
              </a:rPr>
              <a:t>Global Internet routing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1800" dirty="0">
                <a:ea typeface=""/>
              </a:rPr>
              <a:t>Basic architecture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800" i="1" dirty="0">
                <a:solidFill>
                  <a:srgbClr val="C00000"/>
                </a:solidFill>
                <a:ea typeface=""/>
              </a:rPr>
              <a:t>BGP (Border Gateway Protocol): The de facto Inter-domain routing standard 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Arial" charset="0"/>
              <a:buChar char="•"/>
            </a:pPr>
            <a:r>
              <a:rPr lang="en-US" altLang="en-US" sz="1800" dirty="0">
                <a:ea typeface=""/>
              </a:rPr>
              <a:t>Basic operations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sz="1800" i="1" dirty="0">
                <a:solidFill>
                  <a:srgbClr val="C00000"/>
                </a:solidFill>
                <a:ea typeface=""/>
              </a:rPr>
              <a:t>BGP as a policy routing framework (control </a:t>
            </a:r>
            <a:r>
              <a:rPr lang="en-US" altLang="en-US" sz="1800" i="1" dirty="0" err="1">
                <a:solidFill>
                  <a:srgbClr val="C00000"/>
                </a:solidFill>
                <a:ea typeface=""/>
              </a:rPr>
              <a:t>interdomain</a:t>
            </a:r>
            <a:r>
              <a:rPr lang="en-US" altLang="en-US" sz="1800" i="1" dirty="0">
                <a:solidFill>
                  <a:srgbClr val="C00000"/>
                </a:solidFill>
                <a:ea typeface=""/>
              </a:rPr>
              <a:t> routes)</a:t>
            </a:r>
          </a:p>
        </p:txBody>
      </p:sp>
    </p:spTree>
    <p:extLst>
      <p:ext uri="{BB962C8B-B14F-4D97-AF65-F5344CB8AC3E}">
        <p14:creationId xmlns:p14="http://schemas.microsoft.com/office/powerpoint/2010/main" val="76732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129" y="69851"/>
            <a:ext cx="8024813" cy="1143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BGP Policy Routing Framework: Decision Components</a:t>
            </a:r>
            <a:endParaRPr lang="en-US" altLang="en-US" sz="3600" dirty="0">
              <a:ea typeface="ＭＳ Ｐゴシック" charset="-128"/>
            </a:endParaRPr>
          </a:p>
        </p:txBody>
      </p:sp>
      <p:pic>
        <p:nvPicPr>
          <p:cNvPr id="9728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85888"/>
            <a:ext cx="15779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6"/>
          <p:cNvSpPr>
            <a:spLocks noChangeArrowheads="1"/>
          </p:cNvSpPr>
          <p:nvPr/>
        </p:nvSpPr>
        <p:spPr bwMode="auto">
          <a:xfrm>
            <a:off x="3328988" y="2787650"/>
            <a:ext cx="1798637" cy="735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routing cache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284" name="Line 8"/>
          <p:cNvSpPr>
            <a:spLocks noChangeShapeType="1"/>
          </p:cNvSpPr>
          <p:nvPr/>
        </p:nvSpPr>
        <p:spPr bwMode="auto">
          <a:xfrm>
            <a:off x="2568575" y="1839913"/>
            <a:ext cx="717551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5" name="Line 9"/>
          <p:cNvSpPr>
            <a:spLocks noChangeShapeType="1"/>
          </p:cNvSpPr>
          <p:nvPr/>
        </p:nvSpPr>
        <p:spPr bwMode="auto">
          <a:xfrm flipV="1">
            <a:off x="2455863" y="2857500"/>
            <a:ext cx="884237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6" name="Line 11"/>
          <p:cNvSpPr>
            <a:spLocks noChangeShapeType="1"/>
          </p:cNvSpPr>
          <p:nvPr/>
        </p:nvSpPr>
        <p:spPr bwMode="auto">
          <a:xfrm flipV="1">
            <a:off x="2373313" y="3536950"/>
            <a:ext cx="1089025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7" name="Line 12"/>
          <p:cNvSpPr>
            <a:spLocks noChangeShapeType="1"/>
          </p:cNvSpPr>
          <p:nvPr/>
        </p:nvSpPr>
        <p:spPr bwMode="auto">
          <a:xfrm>
            <a:off x="5141913" y="3178175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88" name="Oval 13"/>
          <p:cNvSpPr>
            <a:spLocks noChangeArrowheads="1"/>
          </p:cNvSpPr>
          <p:nvPr/>
        </p:nvSpPr>
        <p:spPr bwMode="auto">
          <a:xfrm>
            <a:off x="5726113" y="2728913"/>
            <a:ext cx="1423987" cy="823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select best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path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97289" name="Oval 15"/>
          <p:cNvSpPr>
            <a:spLocks noChangeArrowheads="1"/>
          </p:cNvSpPr>
          <p:nvPr/>
        </p:nvSpPr>
        <p:spPr bwMode="auto">
          <a:xfrm>
            <a:off x="5649913" y="4541838"/>
            <a:ext cx="1558925" cy="839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export path </a:t>
            </a:r>
            <a:br>
              <a:rPr lang="en-US" altLang="zh-CN" sz="1800" dirty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 dirty="0">
                <a:solidFill>
                  <a:srgbClr val="000000"/>
                </a:solidFill>
                <a:ea typeface="宋体" charset="-122"/>
              </a:rPr>
              <a:t>to neighbors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97290" name="Line 16"/>
          <p:cNvSpPr>
            <a:spLocks noChangeShapeType="1"/>
          </p:cNvSpPr>
          <p:nvPr/>
        </p:nvSpPr>
        <p:spPr bwMode="auto">
          <a:xfrm flipH="1">
            <a:off x="6430963" y="3582988"/>
            <a:ext cx="14287" cy="94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7291" name="AutoShape 20"/>
          <p:cNvSpPr>
            <a:spLocks noChangeArrowheads="1"/>
          </p:cNvSpPr>
          <p:nvPr/>
        </p:nvSpPr>
        <p:spPr bwMode="auto">
          <a:xfrm>
            <a:off x="7105650" y="1439863"/>
            <a:ext cx="1528763" cy="1403350"/>
          </a:xfrm>
          <a:prstGeom prst="wedgeRoundRectCallout">
            <a:avLst>
              <a:gd name="adj1" fmla="val -53116"/>
              <a:gd name="adj2" fmla="val 5656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zh-CN" sz="1800" b="1">
                <a:solidFill>
                  <a:srgbClr val="FF0000"/>
                </a:solidFill>
                <a:ea typeface="宋体" charset="-122"/>
              </a:rPr>
              <a:t>route selection policy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: rank paths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292" name="AutoShape 21"/>
          <p:cNvSpPr>
            <a:spLocks noChangeArrowheads="1"/>
          </p:cNvSpPr>
          <p:nvPr/>
        </p:nvSpPr>
        <p:spPr bwMode="auto">
          <a:xfrm>
            <a:off x="7423150" y="4333875"/>
            <a:ext cx="1528763" cy="2198688"/>
          </a:xfrm>
          <a:prstGeom prst="wedgeRoundRectCallout">
            <a:avLst>
              <a:gd name="adj1" fmla="val -61940"/>
              <a:gd name="adj2" fmla="val -20829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zh-CN" sz="1800" b="1">
                <a:solidFill>
                  <a:srgbClr val="FF0000"/>
                </a:solidFill>
                <a:ea typeface="宋体" charset="-122"/>
              </a:rPr>
              <a:t>export policy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: which paths export to which neighbors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9729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528888"/>
            <a:ext cx="15621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590925"/>
            <a:ext cx="15621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5" name="Line 2"/>
          <p:cNvSpPr>
            <a:spLocks noChangeShapeType="1"/>
          </p:cNvSpPr>
          <p:nvPr/>
        </p:nvSpPr>
        <p:spPr bwMode="auto">
          <a:xfrm flipH="1">
            <a:off x="3357563" y="5622925"/>
            <a:ext cx="992187" cy="36671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Line 3"/>
          <p:cNvSpPr>
            <a:spLocks noChangeShapeType="1"/>
          </p:cNvSpPr>
          <p:nvPr/>
        </p:nvSpPr>
        <p:spPr bwMode="auto">
          <a:xfrm>
            <a:off x="2266950" y="5614988"/>
            <a:ext cx="757238" cy="3746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Line 6"/>
          <p:cNvSpPr>
            <a:spLocks noChangeShapeType="1"/>
          </p:cNvSpPr>
          <p:nvPr/>
        </p:nvSpPr>
        <p:spPr bwMode="auto">
          <a:xfrm>
            <a:off x="3073400" y="5583238"/>
            <a:ext cx="68263" cy="5524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298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5988050"/>
            <a:ext cx="25828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9" name="Rectangle 8"/>
          <p:cNvSpPr>
            <a:spLocks noChangeArrowheads="1"/>
          </p:cNvSpPr>
          <p:nvPr/>
        </p:nvSpPr>
        <p:spPr bwMode="auto">
          <a:xfrm>
            <a:off x="3448050" y="6092825"/>
            <a:ext cx="828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1600">
                <a:ea typeface="宋体" charset="-122"/>
              </a:rPr>
              <a:t>Yale</a:t>
            </a:r>
          </a:p>
        </p:txBody>
      </p:sp>
      <p:grpSp>
        <p:nvGrpSpPr>
          <p:cNvPr id="97300" name="Group 9"/>
          <p:cNvGrpSpPr>
            <a:grpSpLocks/>
          </p:cNvGrpSpPr>
          <p:nvPr/>
        </p:nvGrpSpPr>
        <p:grpSpPr bwMode="auto">
          <a:xfrm>
            <a:off x="2630488" y="4824413"/>
            <a:ext cx="1112837" cy="868362"/>
            <a:chOff x="4287" y="830"/>
            <a:chExt cx="841" cy="617"/>
          </a:xfrm>
        </p:grpSpPr>
        <p:pic>
          <p:nvPicPr>
            <p:cNvPr id="97310" name="Pictur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830"/>
              <a:ext cx="841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11" name="Text Box 11"/>
            <p:cNvSpPr txBox="1">
              <a:spLocks noChangeArrowheads="1"/>
            </p:cNvSpPr>
            <p:nvPr/>
          </p:nvSpPr>
          <p:spPr bwMode="auto">
            <a:xfrm>
              <a:off x="4476" y="875"/>
              <a:ext cx="5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charset="-122"/>
                </a:rPr>
                <a:t>Qwest</a:t>
              </a:r>
            </a:p>
          </p:txBody>
        </p:sp>
        <p:pic>
          <p:nvPicPr>
            <p:cNvPr id="97312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" y="1286"/>
              <a:ext cx="27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301" name="Group 15"/>
          <p:cNvGrpSpPr>
            <a:grpSpLocks/>
          </p:cNvGrpSpPr>
          <p:nvPr/>
        </p:nvGrpSpPr>
        <p:grpSpPr bwMode="auto">
          <a:xfrm>
            <a:off x="1252538" y="4946650"/>
            <a:ext cx="1112837" cy="868363"/>
            <a:chOff x="3316" y="829"/>
            <a:chExt cx="841" cy="617"/>
          </a:xfrm>
        </p:grpSpPr>
        <p:pic>
          <p:nvPicPr>
            <p:cNvPr id="97307" name="Picture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829"/>
              <a:ext cx="841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08" name="Text Box 17"/>
            <p:cNvSpPr txBox="1">
              <a:spLocks noChangeArrowheads="1"/>
            </p:cNvSpPr>
            <p:nvPr/>
          </p:nvSpPr>
          <p:spPr bwMode="auto">
            <a:xfrm>
              <a:off x="3505" y="874"/>
              <a:ext cx="47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charset="-122"/>
                </a:rPr>
                <a:t>AT&amp;T</a:t>
              </a:r>
            </a:p>
          </p:txBody>
        </p:sp>
        <p:pic>
          <p:nvPicPr>
            <p:cNvPr id="97309" name="Picture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1237"/>
              <a:ext cx="27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7302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5951538"/>
            <a:ext cx="3651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303" name="Group 20"/>
          <p:cNvGrpSpPr>
            <a:grpSpLocks/>
          </p:cNvGrpSpPr>
          <p:nvPr/>
        </p:nvGrpSpPr>
        <p:grpSpPr bwMode="auto">
          <a:xfrm>
            <a:off x="4019550" y="4872038"/>
            <a:ext cx="1112838" cy="868362"/>
            <a:chOff x="4828" y="709"/>
            <a:chExt cx="841" cy="617"/>
          </a:xfrm>
        </p:grpSpPr>
        <p:pic>
          <p:nvPicPr>
            <p:cNvPr id="97304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" y="709"/>
              <a:ext cx="841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05" name="Text Box 22"/>
            <p:cNvSpPr txBox="1">
              <a:spLocks noChangeArrowheads="1"/>
            </p:cNvSpPr>
            <p:nvPr/>
          </p:nvSpPr>
          <p:spPr bwMode="auto">
            <a:xfrm>
              <a:off x="4854" y="845"/>
              <a:ext cx="72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charset="-122"/>
                </a:rPr>
                <a:t>Internet2</a:t>
              </a:r>
            </a:p>
          </p:txBody>
        </p:sp>
        <p:pic>
          <p:nvPicPr>
            <p:cNvPr id="97306" name="Picture 2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" y="1165"/>
              <a:ext cx="27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5999005" y="1640682"/>
            <a:ext cx="976313" cy="946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zh-CN" sz="2800" b="1">
                <a:solidFill>
                  <a:srgbClr val="000000"/>
                </a:solidFill>
                <a:latin typeface="Arial" charset="0"/>
                <a:ea typeface="宋体" charset="-122"/>
              </a:rPr>
              <a:t>1 3 0</a:t>
            </a:r>
          </a:p>
          <a:p>
            <a:r>
              <a:rPr lang="en-US" altLang="zh-CN" sz="2800" b="1" dirty="0">
                <a:solidFill>
                  <a:srgbClr val="000000"/>
                </a:solidFill>
                <a:latin typeface="Arial" charset="0"/>
                <a:ea typeface="宋体" charset="-122"/>
              </a:rPr>
              <a:t>1 0</a:t>
            </a:r>
          </a:p>
        </p:txBody>
      </p: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D2E56886-556A-6141-B39B-1780A1379CA5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244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14853</TotalTime>
  <Words>3781</Words>
  <Application>Microsoft Office PowerPoint</Application>
  <PresentationFormat>全屏显示(4:3)</PresentationFormat>
  <Paragraphs>864</Paragraphs>
  <Slides>46</Slides>
  <Notes>41</Notes>
  <HiddenSlides>6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2" baseType="lpstr">
      <vt:lpstr>Menlo-Regular</vt:lpstr>
      <vt:lpstr>ＭＳ Ｐゴシック</vt:lpstr>
      <vt:lpstr>ZapfDingbats</vt:lpstr>
      <vt:lpstr>宋体</vt:lpstr>
      <vt:lpstr>Arial</vt:lpstr>
      <vt:lpstr>Calibri</vt:lpstr>
      <vt:lpstr>Comic Sans MS</vt:lpstr>
      <vt:lpstr>Courier New</vt:lpstr>
      <vt:lpstr>Georgia</vt:lpstr>
      <vt:lpstr>Helvetica</vt:lpstr>
      <vt:lpstr>Times New Roman</vt:lpstr>
      <vt:lpstr>Wingdings</vt:lpstr>
      <vt:lpstr>Default Design</vt:lpstr>
      <vt:lpstr>Blank Presentation</vt:lpstr>
      <vt:lpstr>16_Default Design</vt:lpstr>
      <vt:lpstr>Clip</vt:lpstr>
      <vt:lpstr>Network Layer: Global Internet Routing (Interdomain, BGP); DHCP; Forwarding</vt:lpstr>
      <vt:lpstr>PowerPoint 演示文稿</vt:lpstr>
      <vt:lpstr>PowerPoint 演示文稿</vt:lpstr>
      <vt:lpstr>Recap: Link-State Routing</vt:lpstr>
      <vt:lpstr>Roadmap: Routing Computation Architecture Spectrum</vt:lpstr>
      <vt:lpstr>PowerPoint 演示文稿</vt:lpstr>
      <vt:lpstr>PowerPoint 演示文稿</vt:lpstr>
      <vt:lpstr>PowerPoint 演示文稿</vt:lpstr>
      <vt:lpstr>BGP Policy Routing Framework: Decision Components</vt:lpstr>
      <vt:lpstr>BGP Example (1)</vt:lpstr>
      <vt:lpstr>BGP Example (2)</vt:lpstr>
      <vt:lpstr>BGP Example (3)</vt:lpstr>
      <vt:lpstr>Observing BGP Paths</vt:lpstr>
      <vt:lpstr>PowerPoint 演示文稿</vt:lpstr>
      <vt:lpstr>PowerPoint 演示文稿</vt:lpstr>
      <vt:lpstr>General Framework of Preference Aggregation</vt:lpstr>
      <vt:lpstr>Example: Aggregation of Global Preference</vt:lpstr>
      <vt:lpstr>Arrow’s Impossibility Theorem</vt:lpstr>
      <vt:lpstr>Proofs of Arrow’s Theorem</vt:lpstr>
      <vt:lpstr>The Extremal Lemma</vt:lpstr>
      <vt:lpstr>Step 1: Existence of Pivotal Voter</vt:lpstr>
      <vt:lpstr>Step 2: n*=n(b) is dictator of any pair ac not involving b</vt:lpstr>
      <vt:lpstr>Step 3: n* is dictator for every pair ab</vt:lpstr>
      <vt:lpstr>PowerPoint 演示文稿</vt:lpstr>
      <vt:lpstr>BGP w/ Local Preference</vt:lpstr>
      <vt:lpstr>Complete Dependency: P-Graph</vt:lpstr>
      <vt:lpstr>P-Graph and BGP Convergence</vt:lpstr>
      <vt:lpstr>PowerPoint 演示文稿</vt:lpstr>
      <vt:lpstr>PowerPoint 演示文稿</vt:lpstr>
      <vt:lpstr>Route Selection Policies and Economics</vt:lpstr>
      <vt:lpstr>PowerPoint 演示文稿</vt:lpstr>
      <vt:lpstr>PowerPoint 演示文稿</vt:lpstr>
      <vt:lpstr>Typical Export Policies Route Patterns</vt:lpstr>
      <vt:lpstr>Typical Export Policies Route Patterns</vt:lpstr>
      <vt:lpstr>Typical Export Policies Route Patterns</vt:lpstr>
      <vt:lpstr>Stability of BGP Policy Routing</vt:lpstr>
      <vt:lpstr>Case 1: A Link is PC</vt:lpstr>
      <vt:lpstr>Case 2: Link is CP/PP</vt:lpstr>
      <vt:lpstr>PowerPoint 演示文稿</vt:lpstr>
      <vt:lpstr>Routing: Remaining Issue</vt:lpstr>
      <vt:lpstr>PowerPoint 演示文稿</vt:lpstr>
      <vt:lpstr>IP Addressing Scheme: Requirements</vt:lpstr>
      <vt:lpstr>PowerPoint 演示文稿</vt:lpstr>
      <vt:lpstr>IP Addressing: Class-ful Addressing</vt:lpstr>
      <vt:lpstr>Classless InterDomain Routing  (CIDR) Address: Aggregation</vt:lpstr>
      <vt:lpstr>CIDR Aggregation in BGP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Overview</dc:title>
  <dc:creator>Yang Richard Yang</dc:creator>
  <cp:lastModifiedBy>Qiang SU</cp:lastModifiedBy>
  <cp:revision>555</cp:revision>
  <cp:lastPrinted>2017-12-04T18:30:24Z</cp:lastPrinted>
  <dcterms:created xsi:type="dcterms:W3CDTF">1999-10-08T19:08:27Z</dcterms:created>
  <dcterms:modified xsi:type="dcterms:W3CDTF">2025-11-30T14:04:20Z</dcterms:modified>
</cp:coreProperties>
</file>