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735" r:id="rId2"/>
  </p:sldMasterIdLst>
  <p:notesMasterIdLst>
    <p:notesMasterId r:id="rId51"/>
  </p:notesMasterIdLst>
  <p:handoutMasterIdLst>
    <p:handoutMasterId r:id="rId52"/>
  </p:handoutMasterIdLst>
  <p:sldIdLst>
    <p:sldId id="659" r:id="rId3"/>
    <p:sldId id="1160" r:id="rId4"/>
    <p:sldId id="836" r:id="rId5"/>
    <p:sldId id="1144" r:id="rId6"/>
    <p:sldId id="1145" r:id="rId7"/>
    <p:sldId id="840" r:id="rId8"/>
    <p:sldId id="842" r:id="rId9"/>
    <p:sldId id="1133" r:id="rId10"/>
    <p:sldId id="857" r:id="rId11"/>
    <p:sldId id="858" r:id="rId12"/>
    <p:sldId id="860" r:id="rId13"/>
    <p:sldId id="859" r:id="rId14"/>
    <p:sldId id="861" r:id="rId15"/>
    <p:sldId id="862" r:id="rId16"/>
    <p:sldId id="864" r:id="rId17"/>
    <p:sldId id="1094" r:id="rId18"/>
    <p:sldId id="1095" r:id="rId19"/>
    <p:sldId id="1096" r:id="rId20"/>
    <p:sldId id="1097" r:id="rId21"/>
    <p:sldId id="1098" r:id="rId22"/>
    <p:sldId id="1089" r:id="rId23"/>
    <p:sldId id="1161" r:id="rId24"/>
    <p:sldId id="1090" r:id="rId25"/>
    <p:sldId id="1162" r:id="rId26"/>
    <p:sldId id="1163" r:id="rId27"/>
    <p:sldId id="1164" r:id="rId28"/>
    <p:sldId id="1165" r:id="rId29"/>
    <p:sldId id="1091" r:id="rId30"/>
    <p:sldId id="1092" r:id="rId31"/>
    <p:sldId id="1093" r:id="rId32"/>
    <p:sldId id="1166" r:id="rId33"/>
    <p:sldId id="1167" r:id="rId34"/>
    <p:sldId id="1081" r:id="rId35"/>
    <p:sldId id="1082" r:id="rId36"/>
    <p:sldId id="1083" r:id="rId37"/>
    <p:sldId id="1168" r:id="rId38"/>
    <p:sldId id="1113" r:id="rId39"/>
    <p:sldId id="1169" r:id="rId40"/>
    <p:sldId id="1115" r:id="rId41"/>
    <p:sldId id="1170" r:id="rId42"/>
    <p:sldId id="878" r:id="rId43"/>
    <p:sldId id="879" r:id="rId44"/>
    <p:sldId id="1171" r:id="rId45"/>
    <p:sldId id="1099" r:id="rId46"/>
    <p:sldId id="1100" r:id="rId47"/>
    <p:sldId id="1101" r:id="rId48"/>
    <p:sldId id="1152" r:id="rId49"/>
    <p:sldId id="1153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FF99CC"/>
    <a:srgbClr val="CCFFFF"/>
    <a:srgbClr val="FF0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2"/>
    <p:restoredTop sz="93835"/>
  </p:normalViewPr>
  <p:slideViewPr>
    <p:cSldViewPr snapToGrid="0">
      <p:cViewPr varScale="1">
        <p:scale>
          <a:sx n="103" d="100"/>
          <a:sy n="103" d="100"/>
        </p:scale>
        <p:origin x="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9" d="100"/>
        <a:sy n="169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B772FFF-56AC-6848-BA9A-1781F1C59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9521AF4-B8E3-2845-8E78-2606D55F2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63561C-AB04-144F-B059-39AAB3E9A95A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10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96F2E6A0-C1E1-1F44-8F78-6813EF1C563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41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B26D72E-97FC-5C47-A633-FA1545D7913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0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005B68C0-A6E3-BC48-A933-D3B85B482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715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013DE86-6A5B-414F-B5F9-DE1B5E5A616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Does not have to be 24; some can be, say 22.</a:t>
            </a:r>
          </a:p>
        </p:txBody>
      </p:sp>
    </p:spTree>
    <p:extLst>
      <p:ext uri="{BB962C8B-B14F-4D97-AF65-F5344CB8AC3E}">
        <p14:creationId xmlns:p14="http://schemas.microsoft.com/office/powerpoint/2010/main" val="190138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1136A60E-9CF8-8640-BD6C-5E9836A41BC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519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AA84933F-C7CC-DA45-BC4E-25FDEB7500C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06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964A79EA-04E1-C142-9E58-74523A68FC1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862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164C9E1-28B4-0545-862E-64172F22032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102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2C3BDAE-8FD7-8849-996D-FF69ED2E06B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803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21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30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20786BC-A9E3-1F42-9B9B-36B52175CB0B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42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A0BB242-16AC-6340-B5CE-BD8E493F75B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813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9287CAB-4E0A-8549-ACB7-BBAA8850C1D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094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18FD1385-2241-7245-8CD6-71BCF750EC5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732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C5EB714-19EE-034C-BF5B-49CE131CBE7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320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F9DCF5C-68CF-8746-BA60-C6E7EC1FF0B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185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9287CAB-4E0A-8549-ACB7-BBAA8850C1D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810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0D240116-4703-DF44-A6CC-A7E8367A56B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687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1C63FAFE-E851-A845-A9D5-99826A31886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58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A1B2E1E6-222D-E34C-B983-BC47FFBAF65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684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988115B-F051-1340-9EFC-253326CDC9A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92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A88D298-CA86-404F-9D7D-2B3C9AC07548}" type="slidenum">
              <a:rPr lang="en-US" altLang="en-US" sz="1300">
                <a:solidFill>
                  <a:srgbClr val="000000"/>
                </a:solidFill>
              </a:rPr>
              <a:pPr/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95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3EB08F9-D524-4046-B8BC-57B8FCB9617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745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A0BB242-16AC-6340-B5CE-BD8E493F75B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011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C225AEE-7733-934D-82DA-394A882AE1C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578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AB1FAB6-2AB7-6C4D-9D94-6BD0F8C702C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303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65E99BF-B4AF-C947-BDA1-497B77681F8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673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AC6D441B-5385-4E4D-82D1-43182377FA9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643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3ECE6B4-E544-CD49-AF31-BE309FF02DA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868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A07AA37-9FF9-B347-A565-0BEAB4982CD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3801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D26CBE5-9E2F-854F-9002-F574B30126AF}" type="slidenum">
              <a:rPr lang="en-US" altLang="en-US">
                <a:latin typeface="Times New Roman" charset="0"/>
              </a:rPr>
              <a:pPr/>
              <a:t>42</a:t>
            </a:fld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88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3A497B2-0396-804C-894A-2E76B4171F56}" type="slidenum">
              <a:rPr lang="en-US" altLang="en-US" sz="1200">
                <a:solidFill>
                  <a:srgbClr val="000000"/>
                </a:solidFill>
              </a:rPr>
              <a:pPr/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1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5562EA9-BD83-7942-A15A-902DAF8E2D53}" type="slidenum">
              <a:rPr lang="en-US" altLang="en-US" sz="1300">
                <a:solidFill>
                  <a:srgbClr val="000000"/>
                </a:solidFill>
              </a:rPr>
              <a:pPr/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076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193EEBE-7447-284D-8959-1D6D77E92A8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563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90D52134-6005-7742-92A9-BC645EB0C90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79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80142A7-299B-C142-808A-8AAE89233B8A}" type="slidenum">
              <a:rPr lang="en-US" altLang="en-US" sz="1200">
                <a:solidFill>
                  <a:srgbClr val="000000"/>
                </a:solidFill>
              </a:rPr>
              <a:pPr/>
              <a:t>47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517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B0B8AFF-EE04-864A-84AF-A0B5BC4F20EA}" type="slidenum">
              <a:rPr lang="en-US" altLang="en-US" sz="1200">
                <a:solidFill>
                  <a:srgbClr val="000000"/>
                </a:solidFill>
              </a:rPr>
              <a:pPr/>
              <a:t>48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2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910E0C4D-2373-424C-BE55-95D831C832EF}" type="slidenum">
              <a:rPr lang="en-US" altLang="en-US" sz="1300">
                <a:solidFill>
                  <a:srgbClr val="000000"/>
                </a:solidFill>
              </a:rPr>
              <a:pPr/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43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CD8D21B-8FBD-4645-9CC0-54D212D54233}" type="slidenum">
              <a:rPr lang="en-US" altLang="en-US" sz="1300">
                <a:solidFill>
                  <a:srgbClr val="000000"/>
                </a:solidFill>
              </a:rPr>
              <a:pPr/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11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57AFB54-7A2A-CA40-9A6C-3D0282974D80}" type="slidenum">
              <a:rPr lang="en-US" altLang="en-US" sz="1300">
                <a:solidFill>
                  <a:srgbClr val="000000"/>
                </a:solidFill>
              </a:rPr>
              <a:pPr/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18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633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515EEF4-686F-D242-955C-2021E0F6314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35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5477-570A-574E-BFD8-3C04BAEC8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6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88E1-3493-094B-BBE0-33571CF5A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52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6EF2-2073-9B4C-969F-2FC55B7D8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A1101-3B89-2B43-90D7-C4A0513ED8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2D49E-1E31-4048-B438-B7275D106F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41EAE-8B6A-9E47-9641-B6869C65A7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DA67-4185-AE44-8FA3-7DC5655137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328E6-E6C9-AF47-9D23-D68D93803F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057FF-E529-CB42-B598-BCFAE87965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C2F51-A38B-A44D-9E69-2739398A7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A95C4-6146-F24C-BB5F-C2903501EB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64D8F-4295-8242-A77D-B1CA32EE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3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C1CAE-4BE1-B14A-9718-F9C1FFB4C4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C169F-09AF-6A42-B6A9-DB9C75DA7B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F9FA-EF77-A64B-BBF3-AB6C602511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A5C9-A8EF-A349-ADE4-D1809ABD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6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9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C4A-3D24-BF4E-AD68-38F839912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6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8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189E-5B48-B544-9DD9-12B6B151D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7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ADCF-D9B3-9242-B607-A3B2552A0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A836-715B-104F-9C69-7C89C2B7A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92074A-70EF-DC48-9B97-1DF5E326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1244600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517" r:id="rId4"/>
    <p:sldLayoutId id="2147486456" r:id="rId5"/>
    <p:sldLayoutId id="2147486518" r:id="rId6"/>
    <p:sldLayoutId id="2147486457" r:id="rId7"/>
    <p:sldLayoutId id="2147486458" r:id="rId8"/>
    <p:sldLayoutId id="2147486459" r:id="rId9"/>
    <p:sldLayoutId id="2147486460" r:id="rId10"/>
    <p:sldLayoutId id="21474864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DB0C4F42-14FE-D843-B94B-A03DFB48A9A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0181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6" r:id="rId1"/>
    <p:sldLayoutId id="2147486737" r:id="rId2"/>
    <p:sldLayoutId id="2147486738" r:id="rId3"/>
    <p:sldLayoutId id="2147486739" r:id="rId4"/>
    <p:sldLayoutId id="2147486740" r:id="rId5"/>
    <p:sldLayoutId id="2147486741" r:id="rId6"/>
    <p:sldLayoutId id="2147486742" r:id="rId7"/>
    <p:sldLayoutId id="2147486743" r:id="rId8"/>
    <p:sldLayoutId id="2147486744" r:id="rId9"/>
    <p:sldLayoutId id="2147486745" r:id="rId10"/>
    <p:sldLayoutId id="2147486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gp.potaroo.net/as1221/bgp-activ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7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20542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Network Layer: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Forwarding;</a:t>
            </a:r>
            <a:r>
              <a:rPr lang="zh-CN" altLang="en-US" sz="2800" dirty="0">
                <a:ea typeface="ＭＳ Ｐゴシック" charset="-128"/>
              </a:rPr>
              <a:t> </a:t>
            </a:r>
            <a:r>
              <a:rPr lang="en-US" altLang="zh-CN" sz="2800" dirty="0">
                <a:ea typeface="ＭＳ Ｐゴシック" charset="-128"/>
              </a:rPr>
              <a:t>Link Layer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C19EE-5057-3741-9888-07E4FA37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kern="0" dirty="0">
                <a:ea typeface="ＭＳ Ｐゴシック" charset="-128"/>
              </a:rPr>
              <a:t>Qiao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>
                <a:ea typeface="ＭＳ Ｐゴシック" charset="-128"/>
              </a:rPr>
              <a:t>Xiang,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 err="1">
                <a:ea typeface="ＭＳ Ｐゴシック" charset="-128"/>
              </a:rPr>
              <a:t>Congming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>
                <a:ea typeface="ＭＳ Ｐゴシック" charset="-128"/>
              </a:rPr>
              <a:t>Gao,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b="1" kern="0" dirty="0">
                <a:ea typeface="ＭＳ Ｐゴシック" charset="-128"/>
              </a:rPr>
              <a:t>Qiang</a:t>
            </a:r>
            <a:r>
              <a:rPr lang="zh-CN" altLang="en-US" sz="2400" b="1" kern="0" dirty="0">
                <a:ea typeface="ＭＳ Ｐゴシック" charset="-128"/>
              </a:rPr>
              <a:t> </a:t>
            </a:r>
            <a:r>
              <a:rPr lang="en-US" altLang="zh-CN" sz="2400" b="1" kern="0" dirty="0">
                <a:ea typeface="ＭＳ Ｐゴシック" charset="-128"/>
              </a:rPr>
              <a:t>Su</a:t>
            </a:r>
            <a:endParaRPr lang="en-US" altLang="x-none" sz="2400" b="1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https://sngr</a:t>
            </a:r>
            <a:r>
              <a:rPr lang="en-US" altLang="zh-CN" dirty="0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/index.shtml</a:t>
            </a: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12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x-none" sz="2400" kern="0" dirty="0">
                <a:ea typeface="宋体" charset="-122"/>
              </a:rPr>
              <a:t>2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6988B-B288-4248-AFBA-06EC93B58183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E71B95-42F8-584A-A645-7C35410F5BE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488950" y="384175"/>
            <a:ext cx="8024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3333CC"/>
                </a:solidFill>
              </a:rPr>
              <a:t>IP Address: Uniqueness</a:t>
            </a:r>
            <a:endParaRPr lang="en-US" altLang="en-US" sz="3600" u="sng" dirty="0">
              <a:solidFill>
                <a:srgbClr val="3333CC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76250" y="1333500"/>
            <a:ext cx="34925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3333CC"/>
                </a:solidFill>
              </a:rPr>
              <a:t>IPv4 address:</a:t>
            </a:r>
            <a:r>
              <a:rPr lang="en-US" altLang="en-US" sz="2400" dirty="0">
                <a:solidFill>
                  <a:srgbClr val="000000"/>
                </a:solidFill>
              </a:rPr>
              <a:t> A 32-bit unique identifier for </a:t>
            </a:r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an </a:t>
            </a:r>
            <a:r>
              <a:rPr lang="en-US" altLang="en-US" sz="2400" i="1" dirty="0">
                <a:solidFill>
                  <a:srgbClr val="FF0000"/>
                </a:solidFill>
                <a:ea typeface="宋体" charset="-122"/>
              </a:rPr>
              <a:t>interface</a:t>
            </a:r>
            <a:r>
              <a:rPr lang="en-US" altLang="en-US" sz="2400" dirty="0">
                <a:solidFill>
                  <a:srgbClr val="000000"/>
                </a:solidFill>
                <a:ea typeface="宋体" charset="-122"/>
              </a:rPr>
              <a:t> 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endParaRPr lang="en-US" altLang="en-US" sz="2400" dirty="0">
              <a:solidFill>
                <a:srgbClr val="0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i="1" dirty="0">
                <a:solidFill>
                  <a:srgbClr val="3333CC"/>
                </a:solidFill>
                <a:ea typeface="宋体" charset="-122"/>
              </a:rPr>
              <a:t>interface:</a:t>
            </a:r>
            <a:endParaRPr lang="en-US" altLang="en-US" sz="2400" dirty="0">
              <a:solidFill>
                <a:srgbClr val="00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routers typically have multiple interfaces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host may have multiple interfaces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urier New" charset="0"/>
              </a:rPr>
              <a:t>%/</a:t>
            </a:r>
            <a:r>
              <a:rPr lang="en-US" altLang="en-US" sz="2000" dirty="0" err="1">
                <a:solidFill>
                  <a:srgbClr val="000000"/>
                </a:solidFill>
                <a:latin typeface="Courier New" charset="0"/>
              </a:rPr>
              <a:t>sbin</a:t>
            </a:r>
            <a:r>
              <a:rPr lang="en-US" altLang="en-US" sz="2000" dirty="0">
                <a:solidFill>
                  <a:srgbClr val="000000"/>
                </a:solidFill>
                <a:latin typeface="Courier New" charset="0"/>
              </a:rPr>
              <a:t>/</a:t>
            </a:r>
            <a:r>
              <a:rPr lang="en-US" altLang="en-US" sz="2000" dirty="0" err="1">
                <a:solidFill>
                  <a:srgbClr val="000000"/>
                </a:solidFill>
                <a:latin typeface="Courier New" charset="0"/>
              </a:rPr>
              <a:t>ifconfig</a:t>
            </a:r>
            <a:r>
              <a:rPr lang="en-US" altLang="en-US" sz="2000" dirty="0">
                <a:solidFill>
                  <a:srgbClr val="000000"/>
                </a:solidFill>
                <a:latin typeface="Courier New" charset="0"/>
              </a:rPr>
              <a:t> -a</a:t>
            </a:r>
          </a:p>
        </p:txBody>
      </p:sp>
      <p:graphicFrame>
        <p:nvGraphicFramePr>
          <p:cNvPr id="130052" name="Object 2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300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57" name="Object 3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1300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8" name="Object 4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300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60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30105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6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7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0109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0110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011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111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0112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4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0061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30062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130103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4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0063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64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223.1.1.4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65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223.1.2.9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67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68" name="Object 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1300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9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70" name="Object 6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130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71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72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130101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2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0073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13009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0074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78" name="Object 7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1300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79" name="Object 8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1300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0080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130097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098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0081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130095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096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0082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130093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094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223.1.3.27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0083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223.1.3.2 = 11011111 00000001 00000011 00000010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84" name="Freeform 61"/>
          <p:cNvSpPr>
            <a:spLocks/>
          </p:cNvSpPr>
          <p:nvPr/>
        </p:nvSpPr>
        <p:spPr bwMode="auto">
          <a:xfrm>
            <a:off x="5046663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6 h 58"/>
              <a:gd name="T4" fmla="*/ 2147483646 w 562"/>
              <a:gd name="T5" fmla="*/ 2147483646 h 58"/>
              <a:gd name="T6" fmla="*/ 2147483646 w 562"/>
              <a:gd name="T7" fmla="*/ 2147483646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Freeform 62"/>
          <p:cNvSpPr>
            <a:spLocks/>
          </p:cNvSpPr>
          <p:nvPr/>
        </p:nvSpPr>
        <p:spPr bwMode="auto">
          <a:xfrm>
            <a:off x="6008688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Freeform 63"/>
          <p:cNvSpPr>
            <a:spLocks/>
          </p:cNvSpPr>
          <p:nvPr/>
        </p:nvSpPr>
        <p:spPr bwMode="auto">
          <a:xfrm>
            <a:off x="6973888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Freeform 64"/>
          <p:cNvSpPr>
            <a:spLocks/>
          </p:cNvSpPr>
          <p:nvPr/>
        </p:nvSpPr>
        <p:spPr bwMode="auto">
          <a:xfrm>
            <a:off x="7939088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Text Box 65"/>
          <p:cNvSpPr txBox="1">
            <a:spLocks noChangeArrowheads="1"/>
          </p:cNvSpPr>
          <p:nvPr/>
        </p:nvSpPr>
        <p:spPr bwMode="auto">
          <a:xfrm>
            <a:off x="5245100" y="5818188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89" name="Text Box 66"/>
          <p:cNvSpPr txBox="1">
            <a:spLocks noChangeArrowheads="1"/>
          </p:cNvSpPr>
          <p:nvPr/>
        </p:nvSpPr>
        <p:spPr bwMode="auto">
          <a:xfrm>
            <a:off x="62880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90" name="Text Box 67"/>
          <p:cNvSpPr txBox="1">
            <a:spLocks noChangeArrowheads="1"/>
          </p:cNvSpPr>
          <p:nvPr/>
        </p:nvSpPr>
        <p:spPr bwMode="auto">
          <a:xfrm>
            <a:off x="82454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91" name="Text Box 68"/>
          <p:cNvSpPr txBox="1">
            <a:spLocks noChangeArrowheads="1"/>
          </p:cNvSpPr>
          <p:nvPr/>
        </p:nvSpPr>
        <p:spPr bwMode="auto">
          <a:xfrm>
            <a:off x="7226300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92" name="Rectangle 1"/>
          <p:cNvSpPr>
            <a:spLocks noChangeArrowheads="1"/>
          </p:cNvSpPr>
          <p:nvPr/>
        </p:nvSpPr>
        <p:spPr bwMode="auto">
          <a:xfrm>
            <a:off x="787400" y="6194425"/>
            <a:ext cx="715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Menlo-Regular" charset="0"/>
              </a:rPr>
              <a:t>e.g., /etc/sysconfig/network-scripts/ifcfg-enp0s25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Menlo-Regular" charset="0"/>
              </a:rPr>
              <a:t>%ifup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6650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F31DC6-3E05-2B46-A51E-A12E2F7F41C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IP Addressing: Class-ful Addressing</a:t>
            </a:r>
          </a:p>
        </p:txBody>
      </p:sp>
      <p:sp>
        <p:nvSpPr>
          <p:cNvPr id="13414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54038" y="1276350"/>
            <a:ext cx="8296275" cy="503238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sz="2400">
                <a:ea typeface="ＭＳ Ｐゴシック" charset="-128"/>
              </a:rPr>
              <a:t>given notion of </a:t>
            </a:r>
            <a:r>
              <a:rPr lang="ja-JP" altLang="en-US" sz="2400">
                <a:ea typeface="ＭＳ Ｐゴシック" charset="-128"/>
              </a:rPr>
              <a:t>“</a:t>
            </a:r>
            <a:r>
              <a:rPr lang="en-US" altLang="ja-JP" sz="2400">
                <a:ea typeface="ＭＳ Ｐゴシック" charset="-128"/>
              </a:rPr>
              <a:t>network</a:t>
            </a:r>
            <a:r>
              <a:rPr lang="ja-JP" altLang="en-US" sz="2400">
                <a:ea typeface="ＭＳ Ｐゴシック" charset="-128"/>
              </a:rPr>
              <a:t>”</a:t>
            </a:r>
            <a:r>
              <a:rPr lang="en-US" altLang="ja-JP" sz="2400">
                <a:ea typeface="ＭＳ Ｐゴシック" charset="-128"/>
              </a:rPr>
              <a:t>, let’s re-examine IP addresses: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34148" name="Text Box 68"/>
          <p:cNvSpPr txBox="1">
            <a:spLocks noChangeArrowheads="1"/>
          </p:cNvSpPr>
          <p:nvPr/>
        </p:nvSpPr>
        <p:spPr bwMode="auto">
          <a:xfrm>
            <a:off x="527050" y="1968500"/>
            <a:ext cx="775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“</a:t>
            </a:r>
            <a:r>
              <a:rPr lang="en-US" altLang="ja-JP" sz="2400">
                <a:solidFill>
                  <a:srgbClr val="FF0000"/>
                </a:solidFill>
              </a:rPr>
              <a:t>class-ful</a:t>
            </a:r>
            <a:r>
              <a:rPr lang="ja-JP" altLang="en-US" sz="2400">
                <a:solidFill>
                  <a:srgbClr val="FF0000"/>
                </a:solidFill>
              </a:rPr>
              <a:t>”</a:t>
            </a:r>
            <a:r>
              <a:rPr lang="en-US" altLang="ja-JP" sz="2400">
                <a:solidFill>
                  <a:srgbClr val="FF0000"/>
                </a:solidFill>
              </a:rPr>
              <a:t> addressing</a:t>
            </a: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 in the original IP design</a:t>
            </a:r>
            <a:r>
              <a:rPr lang="en-US" altLang="ja-JP" sz="2400">
                <a:solidFill>
                  <a:srgbClr val="FF0000"/>
                </a:solidFill>
                <a:ea typeface="宋体" charset="-122"/>
              </a:rPr>
              <a:t>:</a:t>
            </a:r>
            <a:endParaRPr lang="en-US" altLang="en-US" sz="240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134149" name="Picture 1" descr="ipcla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795588"/>
            <a:ext cx="646588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Text Box 60"/>
          <p:cNvSpPr txBox="1">
            <a:spLocks noChangeArrowheads="1"/>
          </p:cNvSpPr>
          <p:nvPr/>
        </p:nvSpPr>
        <p:spPr bwMode="auto">
          <a:xfrm>
            <a:off x="6797675" y="2968625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127.255.255.255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1" name="Text Box 60"/>
          <p:cNvSpPr txBox="1">
            <a:spLocks noChangeArrowheads="1"/>
          </p:cNvSpPr>
          <p:nvPr/>
        </p:nvSpPr>
        <p:spPr bwMode="auto">
          <a:xfrm>
            <a:off x="6810375" y="3622675"/>
            <a:ext cx="177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128.0.0.0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191.255.255.255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2" name="Text Box 62"/>
          <p:cNvSpPr txBox="1">
            <a:spLocks noChangeArrowheads="1"/>
          </p:cNvSpPr>
          <p:nvPr/>
        </p:nvSpPr>
        <p:spPr bwMode="auto">
          <a:xfrm>
            <a:off x="6788150" y="4194175"/>
            <a:ext cx="1822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192.0.0.0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223.255.255.255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3" name="Text Box 63"/>
          <p:cNvSpPr txBox="1">
            <a:spLocks noChangeArrowheads="1"/>
          </p:cNvSpPr>
          <p:nvPr/>
        </p:nvSpPr>
        <p:spPr bwMode="auto">
          <a:xfrm>
            <a:off x="6791325" y="4757738"/>
            <a:ext cx="1822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224.0.0.0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239.255.255.255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4" name="Text Box 63"/>
          <p:cNvSpPr txBox="1">
            <a:spLocks noChangeArrowheads="1"/>
          </p:cNvSpPr>
          <p:nvPr/>
        </p:nvSpPr>
        <p:spPr bwMode="auto">
          <a:xfrm>
            <a:off x="6796088" y="5440363"/>
            <a:ext cx="1841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240.0.0.0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255.255.255.255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434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2200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3F1E39-9FBA-E64E-9F2D-080E6D8E7B29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2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00013"/>
            <a:ext cx="8024813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  <a:t>Classless </a:t>
            </a:r>
            <a:r>
              <a:rPr lang="en-US" altLang="en-US" sz="3200" dirty="0" err="1">
                <a:solidFill>
                  <a:srgbClr val="3333CC"/>
                </a:solidFill>
                <a:ea typeface="ＭＳ Ｐゴシック" charset="-128"/>
              </a:rPr>
              <a:t>InterDomain</a:t>
            </a:r>
            <a: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  <a:t> Routing </a:t>
            </a:r>
            <a:b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</a:br>
            <a: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  <a:t>(CIDR) Address: Aggregation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1"/>
            <a:ext cx="8107363" cy="1754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A CIDR address partitions an IP address into two parts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A prefix representing the network portion, and the rest (host part)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address format: 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charset="-128"/>
              </a:rPr>
              <a:t>a.b.c.d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/x</a:t>
            </a:r>
            <a:r>
              <a:rPr lang="en-US" altLang="en-US" sz="2000" dirty="0">
                <a:ea typeface="ＭＳ Ｐゴシック" charset="-128"/>
              </a:rPr>
              <a:t>, where x is # bits in network portion of address</a:t>
            </a:r>
          </a:p>
        </p:txBody>
      </p:sp>
      <p:grpSp>
        <p:nvGrpSpPr>
          <p:cNvPr id="132100" name="Group 1028"/>
          <p:cNvGrpSpPr>
            <a:grpSpLocks/>
          </p:cNvGrpSpPr>
          <p:nvPr/>
        </p:nvGrpSpPr>
        <p:grpSpPr bwMode="auto">
          <a:xfrm>
            <a:off x="1423988" y="3457575"/>
            <a:ext cx="6124575" cy="1644650"/>
            <a:chOff x="1339" y="899"/>
            <a:chExt cx="3858" cy="1036"/>
          </a:xfrm>
        </p:grpSpPr>
        <p:sp>
          <p:nvSpPr>
            <p:cNvPr id="132102" name="Text Box 1029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11001000  00010111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0001000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0  00000000</a:t>
              </a: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2103" name="Text Box 1030"/>
            <p:cNvSpPr txBox="1">
              <a:spLocks noChangeArrowheads="1"/>
            </p:cNvSpPr>
            <p:nvPr/>
          </p:nvSpPr>
          <p:spPr bwMode="auto">
            <a:xfrm>
              <a:off x="2329" y="922"/>
              <a:ext cx="6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3333CC"/>
                  </a:solidFill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3333CC"/>
                  </a:solidFill>
                </a:rPr>
                <a:t>part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2104" name="Text Box 1031"/>
            <p:cNvSpPr txBox="1">
              <a:spLocks noChangeArrowheads="1"/>
            </p:cNvSpPr>
            <p:nvPr/>
          </p:nvSpPr>
          <p:spPr bwMode="auto">
            <a:xfrm>
              <a:off x="4468" y="899"/>
              <a:ext cx="41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part</a:t>
              </a:r>
            </a:p>
          </p:txBody>
        </p:sp>
        <p:sp>
          <p:nvSpPr>
            <p:cNvPr id="132105" name="Line 1032"/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6" name="Line 1033"/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7" name="Line 1034"/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8" name="Line 1035"/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9" name="Text Box 1036"/>
            <p:cNvSpPr txBox="1">
              <a:spLocks noChangeArrowheads="1"/>
            </p:cNvSpPr>
            <p:nvPr/>
          </p:nvSpPr>
          <p:spPr bwMode="auto">
            <a:xfrm>
              <a:off x="2478" y="1647"/>
              <a:ext cx="14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200.23.16.0/23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2101" name="Text Box 1037"/>
          <p:cNvSpPr txBox="1">
            <a:spLocks noChangeArrowheads="1"/>
          </p:cNvSpPr>
          <p:nvPr/>
        </p:nvSpPr>
        <p:spPr bwMode="auto">
          <a:xfrm>
            <a:off x="207963" y="5121275"/>
            <a:ext cx="871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Some systems use mask (1’s to indicate network bits), instead of the /x format</a:t>
            </a: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57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7596CC-6B5E-BB4B-8CEF-D9CFA482C32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6194" name="Freeform 3"/>
          <p:cNvSpPr>
            <a:spLocks/>
          </p:cNvSpPr>
          <p:nvPr/>
        </p:nvSpPr>
        <p:spPr bwMode="auto">
          <a:xfrm>
            <a:off x="157163" y="869950"/>
            <a:ext cx="5535612" cy="6242050"/>
          </a:xfrm>
          <a:custGeom>
            <a:avLst/>
            <a:gdLst>
              <a:gd name="T0" fmla="*/ 2147483646 w 3487"/>
              <a:gd name="T1" fmla="*/ 2147483646 h 3932"/>
              <a:gd name="T2" fmla="*/ 2147483646 w 3487"/>
              <a:gd name="T3" fmla="*/ 2147483646 h 3932"/>
              <a:gd name="T4" fmla="*/ 2147483646 w 3487"/>
              <a:gd name="T5" fmla="*/ 2147483646 h 3932"/>
              <a:gd name="T6" fmla="*/ 2147483646 w 3487"/>
              <a:gd name="T7" fmla="*/ 2147483646 h 3932"/>
              <a:gd name="T8" fmla="*/ 2147483646 w 3487"/>
              <a:gd name="T9" fmla="*/ 2147483646 h 3932"/>
              <a:gd name="T10" fmla="*/ 2147483646 w 3487"/>
              <a:gd name="T11" fmla="*/ 2147483646 h 3932"/>
              <a:gd name="T12" fmla="*/ 2147483646 w 3487"/>
              <a:gd name="T13" fmla="*/ 2147483646 h 3932"/>
              <a:gd name="T14" fmla="*/ 2147483646 w 3487"/>
              <a:gd name="T15" fmla="*/ 2147483646 h 3932"/>
              <a:gd name="T16" fmla="*/ 2147483646 w 3487"/>
              <a:gd name="T17" fmla="*/ 2147483646 h 3932"/>
              <a:gd name="T18" fmla="*/ 2147483646 w 3487"/>
              <a:gd name="T19" fmla="*/ 2147483646 h 3932"/>
              <a:gd name="T20" fmla="*/ 2147483646 w 3487"/>
              <a:gd name="T21" fmla="*/ 2147483646 h 3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7"/>
              <a:gd name="T34" fmla="*/ 0 h 3932"/>
              <a:gd name="T35" fmla="*/ 3487 w 3487"/>
              <a:gd name="T36" fmla="*/ 3932 h 3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7" h="3932">
                <a:moveTo>
                  <a:pt x="1695" y="122"/>
                </a:moveTo>
                <a:cubicBezTo>
                  <a:pt x="1399" y="199"/>
                  <a:pt x="701" y="197"/>
                  <a:pt x="449" y="557"/>
                </a:cubicBezTo>
                <a:cubicBezTo>
                  <a:pt x="197" y="917"/>
                  <a:pt x="250" y="1815"/>
                  <a:pt x="184" y="2285"/>
                </a:cubicBezTo>
                <a:cubicBezTo>
                  <a:pt x="118" y="2755"/>
                  <a:pt x="0" y="3144"/>
                  <a:pt x="52" y="3380"/>
                </a:cubicBezTo>
                <a:cubicBezTo>
                  <a:pt x="104" y="3616"/>
                  <a:pt x="221" y="3646"/>
                  <a:pt x="496" y="3701"/>
                </a:cubicBezTo>
                <a:cubicBezTo>
                  <a:pt x="771" y="3756"/>
                  <a:pt x="1242" y="3711"/>
                  <a:pt x="1705" y="3711"/>
                </a:cubicBezTo>
                <a:cubicBezTo>
                  <a:pt x="2168" y="3711"/>
                  <a:pt x="3057" y="3932"/>
                  <a:pt x="3272" y="3701"/>
                </a:cubicBezTo>
                <a:cubicBezTo>
                  <a:pt x="3487" y="3470"/>
                  <a:pt x="3097" y="2826"/>
                  <a:pt x="2998" y="2323"/>
                </a:cubicBezTo>
                <a:cubicBezTo>
                  <a:pt x="2899" y="1820"/>
                  <a:pt x="2806" y="1052"/>
                  <a:pt x="2677" y="680"/>
                </a:cubicBezTo>
                <a:cubicBezTo>
                  <a:pt x="2548" y="308"/>
                  <a:pt x="2389" y="188"/>
                  <a:pt x="2224" y="94"/>
                </a:cubicBezTo>
                <a:cubicBezTo>
                  <a:pt x="2059" y="0"/>
                  <a:pt x="1991" y="45"/>
                  <a:pt x="1695" y="122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6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024813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CIDR Aggregation in BGP</a:t>
            </a:r>
          </a:p>
        </p:txBody>
      </p:sp>
      <p:sp>
        <p:nvSpPr>
          <p:cNvPr id="136196" name="Freeform 5"/>
          <p:cNvSpPr>
            <a:spLocks/>
          </p:cNvSpPr>
          <p:nvPr/>
        </p:nvSpPr>
        <p:spPr bwMode="auto">
          <a:xfrm rot="5265760">
            <a:off x="2153444" y="1146969"/>
            <a:ext cx="1612900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197" name="Object 2"/>
          <p:cNvGraphicFramePr>
            <a:graphicFrameLocks noChangeAspect="1"/>
          </p:cNvGraphicFramePr>
          <p:nvPr/>
        </p:nvGraphicFramePr>
        <p:xfrm>
          <a:off x="3232150" y="15367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361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367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8" name="Line 7"/>
          <p:cNvSpPr>
            <a:spLocks noChangeShapeType="1"/>
          </p:cNvSpPr>
          <p:nvPr/>
        </p:nvSpPr>
        <p:spPr bwMode="auto">
          <a:xfrm flipH="1">
            <a:off x="2068513" y="2162175"/>
            <a:ext cx="1500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8"/>
          <p:cNvSpPr>
            <a:spLocks noChangeShapeType="1"/>
          </p:cNvSpPr>
          <p:nvPr/>
        </p:nvSpPr>
        <p:spPr bwMode="auto">
          <a:xfrm flipH="1" flipV="1">
            <a:off x="3570288" y="1987550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Line 9"/>
          <p:cNvSpPr>
            <a:spLocks noChangeShapeType="1"/>
          </p:cNvSpPr>
          <p:nvPr/>
        </p:nvSpPr>
        <p:spPr bwMode="auto">
          <a:xfrm flipH="1">
            <a:off x="2070100" y="1933575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01" name="Object 3"/>
          <p:cNvGraphicFramePr>
            <a:graphicFrameLocks noChangeAspect="1"/>
          </p:cNvGraphicFramePr>
          <p:nvPr/>
        </p:nvGraphicFramePr>
        <p:xfrm>
          <a:off x="2622550" y="14319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1362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4319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2" name="Object 4"/>
          <p:cNvGraphicFramePr>
            <a:graphicFrameLocks noChangeAspect="1"/>
          </p:cNvGraphicFramePr>
          <p:nvPr/>
        </p:nvGraphicFramePr>
        <p:xfrm>
          <a:off x="1993900" y="15652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362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5652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3" name="Line 12"/>
          <p:cNvSpPr>
            <a:spLocks noChangeShapeType="1"/>
          </p:cNvSpPr>
          <p:nvPr/>
        </p:nvSpPr>
        <p:spPr bwMode="auto">
          <a:xfrm flipH="1">
            <a:off x="2698750" y="2171700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Rectangle 13"/>
          <p:cNvSpPr>
            <a:spLocks noChangeArrowheads="1"/>
          </p:cNvSpPr>
          <p:nvPr/>
        </p:nvSpPr>
        <p:spPr bwMode="auto">
          <a:xfrm>
            <a:off x="2571750" y="2638425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05" name="Freeform 14"/>
          <p:cNvSpPr>
            <a:spLocks/>
          </p:cNvSpPr>
          <p:nvPr/>
        </p:nvSpPr>
        <p:spPr bwMode="auto">
          <a:xfrm>
            <a:off x="465138" y="5149850"/>
            <a:ext cx="1539875" cy="1490663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6" name="Group 15"/>
          <p:cNvGrpSpPr>
            <a:grpSpLocks/>
          </p:cNvGrpSpPr>
          <p:nvPr/>
        </p:nvGrpSpPr>
        <p:grpSpPr bwMode="auto">
          <a:xfrm>
            <a:off x="901700" y="4860925"/>
            <a:ext cx="711200" cy="381000"/>
            <a:chOff x="3600" y="219"/>
            <a:chExt cx="360" cy="175"/>
          </a:xfrm>
        </p:grpSpPr>
        <p:sp>
          <p:nvSpPr>
            <p:cNvPr id="13639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9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639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639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40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40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40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96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9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9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9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07" name="Line 29"/>
          <p:cNvSpPr>
            <a:spLocks noChangeShapeType="1"/>
          </p:cNvSpPr>
          <p:nvPr/>
        </p:nvSpPr>
        <p:spPr bwMode="auto">
          <a:xfrm flipH="1">
            <a:off x="1220788" y="525303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Line 30"/>
          <p:cNvSpPr>
            <a:spLocks noChangeShapeType="1"/>
          </p:cNvSpPr>
          <p:nvPr/>
        </p:nvSpPr>
        <p:spPr bwMode="auto">
          <a:xfrm flipH="1" flipV="1">
            <a:off x="701675" y="595788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Line 31"/>
          <p:cNvSpPr>
            <a:spLocks noChangeShapeType="1"/>
          </p:cNvSpPr>
          <p:nvPr/>
        </p:nvSpPr>
        <p:spPr bwMode="auto">
          <a:xfrm flipH="1" flipV="1">
            <a:off x="712788" y="597376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0" name="Line 32"/>
          <p:cNvSpPr>
            <a:spLocks noChangeShapeType="1"/>
          </p:cNvSpPr>
          <p:nvPr/>
        </p:nvSpPr>
        <p:spPr bwMode="auto">
          <a:xfrm flipH="1" flipV="1">
            <a:off x="1708150" y="59594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11" name="Object 5"/>
          <p:cNvGraphicFramePr>
            <a:graphicFrameLocks noChangeAspect="1"/>
          </p:cNvGraphicFramePr>
          <p:nvPr/>
        </p:nvGraphicFramePr>
        <p:xfrm>
          <a:off x="1255713" y="60610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1362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60610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12" name="Object 6"/>
          <p:cNvGraphicFramePr>
            <a:graphicFrameLocks noChangeAspect="1"/>
          </p:cNvGraphicFramePr>
          <p:nvPr/>
        </p:nvGraphicFramePr>
        <p:xfrm>
          <a:off x="608013" y="6075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1362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6075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13" name="Rectangle 35"/>
          <p:cNvSpPr>
            <a:spLocks noChangeArrowheads="1"/>
          </p:cNvSpPr>
          <p:nvPr/>
        </p:nvSpPr>
        <p:spPr bwMode="auto">
          <a:xfrm>
            <a:off x="1162050" y="5353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14" name="Freeform 36"/>
          <p:cNvSpPr>
            <a:spLocks/>
          </p:cNvSpPr>
          <p:nvPr/>
        </p:nvSpPr>
        <p:spPr bwMode="auto">
          <a:xfrm>
            <a:off x="3494088" y="5168900"/>
            <a:ext cx="1539875" cy="1490663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15" name="Group 37"/>
          <p:cNvGrpSpPr>
            <a:grpSpLocks/>
          </p:cNvGrpSpPr>
          <p:nvPr/>
        </p:nvGrpSpPr>
        <p:grpSpPr bwMode="auto">
          <a:xfrm>
            <a:off x="3930650" y="4879975"/>
            <a:ext cx="711200" cy="381000"/>
            <a:chOff x="3600" y="219"/>
            <a:chExt cx="360" cy="175"/>
          </a:xfrm>
        </p:grpSpPr>
        <p:sp>
          <p:nvSpPr>
            <p:cNvPr id="136377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78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79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80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6381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6382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387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8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9" name="Line 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83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84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5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6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16" name="Line 51"/>
          <p:cNvSpPr>
            <a:spLocks noChangeShapeType="1"/>
          </p:cNvSpPr>
          <p:nvPr/>
        </p:nvSpPr>
        <p:spPr bwMode="auto">
          <a:xfrm flipH="1">
            <a:off x="4249738" y="527208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7" name="Line 52"/>
          <p:cNvSpPr>
            <a:spLocks noChangeShapeType="1"/>
          </p:cNvSpPr>
          <p:nvPr/>
        </p:nvSpPr>
        <p:spPr bwMode="auto">
          <a:xfrm flipH="1" flipV="1">
            <a:off x="3730625" y="597693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8" name="Line 53"/>
          <p:cNvSpPr>
            <a:spLocks noChangeShapeType="1"/>
          </p:cNvSpPr>
          <p:nvPr/>
        </p:nvSpPr>
        <p:spPr bwMode="auto">
          <a:xfrm flipH="1" flipV="1">
            <a:off x="3741738" y="599281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9" name="Line 54"/>
          <p:cNvSpPr>
            <a:spLocks noChangeShapeType="1"/>
          </p:cNvSpPr>
          <p:nvPr/>
        </p:nvSpPr>
        <p:spPr bwMode="auto">
          <a:xfrm flipH="1" flipV="1">
            <a:off x="4737100" y="597852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20" name="Object 7"/>
          <p:cNvGraphicFramePr>
            <a:graphicFrameLocks noChangeAspect="1"/>
          </p:cNvGraphicFramePr>
          <p:nvPr/>
        </p:nvGraphicFramePr>
        <p:xfrm>
          <a:off x="4284663" y="60801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1362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0801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21" name="Object 8"/>
          <p:cNvGraphicFramePr>
            <a:graphicFrameLocks noChangeAspect="1"/>
          </p:cNvGraphicFramePr>
          <p:nvPr/>
        </p:nvGraphicFramePr>
        <p:xfrm>
          <a:off x="3636963" y="60944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1362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60944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22" name="Rectangle 57"/>
          <p:cNvSpPr>
            <a:spLocks noChangeArrowheads="1"/>
          </p:cNvSpPr>
          <p:nvPr/>
        </p:nvSpPr>
        <p:spPr bwMode="auto">
          <a:xfrm>
            <a:off x="4191000" y="537210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36223" name="Group 58"/>
          <p:cNvGrpSpPr>
            <a:grpSpLocks/>
          </p:cNvGrpSpPr>
          <p:nvPr/>
        </p:nvGrpSpPr>
        <p:grpSpPr bwMode="auto">
          <a:xfrm>
            <a:off x="2368550" y="2974975"/>
            <a:ext cx="711200" cy="381000"/>
            <a:chOff x="3600" y="219"/>
            <a:chExt cx="360" cy="175"/>
          </a:xfrm>
        </p:grpSpPr>
        <p:sp>
          <p:nvSpPr>
            <p:cNvPr id="136364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65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66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67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6368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6369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37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70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7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24" name="Line 72"/>
          <p:cNvSpPr>
            <a:spLocks noChangeShapeType="1"/>
          </p:cNvSpPr>
          <p:nvPr/>
        </p:nvSpPr>
        <p:spPr bwMode="auto">
          <a:xfrm flipH="1" flipV="1">
            <a:off x="2951163" y="1892300"/>
            <a:ext cx="3175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5" name="Rectangle 73"/>
          <p:cNvSpPr>
            <a:spLocks noChangeArrowheads="1"/>
          </p:cNvSpPr>
          <p:nvPr/>
        </p:nvSpPr>
        <p:spPr bwMode="auto">
          <a:xfrm>
            <a:off x="2895600" y="1928813"/>
            <a:ext cx="109538" cy="1952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26" name="Line 74"/>
          <p:cNvSpPr>
            <a:spLocks noChangeShapeType="1"/>
          </p:cNvSpPr>
          <p:nvPr/>
        </p:nvSpPr>
        <p:spPr bwMode="auto">
          <a:xfrm flipV="1">
            <a:off x="1433513" y="3348038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7" name="Line 75"/>
          <p:cNvSpPr>
            <a:spLocks noChangeShapeType="1"/>
          </p:cNvSpPr>
          <p:nvPr/>
        </p:nvSpPr>
        <p:spPr bwMode="auto">
          <a:xfrm flipH="1" flipV="1">
            <a:off x="2947988" y="3328988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8" name="Line 76"/>
          <p:cNvSpPr>
            <a:spLocks noChangeShapeType="1"/>
          </p:cNvSpPr>
          <p:nvPr/>
        </p:nvSpPr>
        <p:spPr bwMode="auto">
          <a:xfrm flipH="1" flipV="1">
            <a:off x="1624013" y="5091113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29" name="Group 231"/>
          <p:cNvGrpSpPr>
            <a:grpSpLocks/>
          </p:cNvGrpSpPr>
          <p:nvPr/>
        </p:nvGrpSpPr>
        <p:grpSpPr bwMode="auto">
          <a:xfrm>
            <a:off x="4922838" y="1130300"/>
            <a:ext cx="2743200" cy="2603500"/>
            <a:chOff x="2497" y="49"/>
            <a:chExt cx="1728" cy="1605"/>
          </a:xfrm>
        </p:grpSpPr>
        <p:sp>
          <p:nvSpPr>
            <p:cNvPr id="136297" name="Freeform 114"/>
            <p:cNvSpPr>
              <a:spLocks/>
            </p:cNvSpPr>
            <p:nvPr/>
          </p:nvSpPr>
          <p:spPr bwMode="auto">
            <a:xfrm>
              <a:off x="2653" y="49"/>
              <a:ext cx="1572" cy="1605"/>
            </a:xfrm>
            <a:custGeom>
              <a:avLst/>
              <a:gdLst>
                <a:gd name="T0" fmla="*/ 242 w 1572"/>
                <a:gd name="T1" fmla="*/ 23243 h 1275"/>
                <a:gd name="T2" fmla="*/ 198 w 1572"/>
                <a:gd name="T3" fmla="*/ 75674 h 1275"/>
                <a:gd name="T4" fmla="*/ 149 w 1572"/>
                <a:gd name="T5" fmla="*/ 202489 h 1275"/>
                <a:gd name="T6" fmla="*/ 98 w 1572"/>
                <a:gd name="T7" fmla="*/ 463273 h 1275"/>
                <a:gd name="T8" fmla="*/ 62 w 1572"/>
                <a:gd name="T9" fmla="*/ 728028 h 1275"/>
                <a:gd name="T10" fmla="*/ 42 w 1572"/>
                <a:gd name="T11" fmla="*/ 946604 h 1275"/>
                <a:gd name="T12" fmla="*/ 22 w 1572"/>
                <a:gd name="T13" fmla="*/ 1294084 h 1275"/>
                <a:gd name="T14" fmla="*/ 3 w 1572"/>
                <a:gd name="T15" fmla="*/ 1819118 h 1275"/>
                <a:gd name="T16" fmla="*/ 0 w 1572"/>
                <a:gd name="T17" fmla="*/ 2111885 h 1275"/>
                <a:gd name="T18" fmla="*/ 3 w 1572"/>
                <a:gd name="T19" fmla="*/ 2444483 h 1275"/>
                <a:gd name="T20" fmla="*/ 22 w 1572"/>
                <a:gd name="T21" fmla="*/ 2828631 h 1275"/>
                <a:gd name="T22" fmla="*/ 55 w 1572"/>
                <a:gd name="T23" fmla="*/ 3157669 h 1275"/>
                <a:gd name="T24" fmla="*/ 99 w 1572"/>
                <a:gd name="T25" fmla="*/ 3422312 h 1275"/>
                <a:gd name="T26" fmla="*/ 162 w 1572"/>
                <a:gd name="T27" fmla="*/ 3614300 h 1275"/>
                <a:gd name="T28" fmla="*/ 235 w 1572"/>
                <a:gd name="T29" fmla="*/ 3738822 h 1275"/>
                <a:gd name="T30" fmla="*/ 298 w 1572"/>
                <a:gd name="T31" fmla="*/ 3799781 h 1275"/>
                <a:gd name="T32" fmla="*/ 334 w 1572"/>
                <a:gd name="T33" fmla="*/ 3791068 h 1275"/>
                <a:gd name="T34" fmla="*/ 390 w 1572"/>
                <a:gd name="T35" fmla="*/ 3716277 h 1275"/>
                <a:gd name="T36" fmla="*/ 463 w 1572"/>
                <a:gd name="T37" fmla="*/ 3610127 h 1275"/>
                <a:gd name="T38" fmla="*/ 506 w 1572"/>
                <a:gd name="T39" fmla="*/ 3577072 h 1275"/>
                <a:gd name="T40" fmla="*/ 540 w 1572"/>
                <a:gd name="T41" fmla="*/ 3580961 h 1275"/>
                <a:gd name="T42" fmla="*/ 596 w 1572"/>
                <a:gd name="T43" fmla="*/ 3665554 h 1275"/>
                <a:gd name="T44" fmla="*/ 660 w 1572"/>
                <a:gd name="T45" fmla="*/ 3791068 h 1275"/>
                <a:gd name="T46" fmla="*/ 743 w 1572"/>
                <a:gd name="T47" fmla="*/ 3889395 h 1275"/>
                <a:gd name="T48" fmla="*/ 853 w 1572"/>
                <a:gd name="T49" fmla="*/ 3958948 h 1275"/>
                <a:gd name="T50" fmla="*/ 982 w 1572"/>
                <a:gd name="T51" fmla="*/ 4013319 h 1275"/>
                <a:gd name="T52" fmla="*/ 1088 w 1572"/>
                <a:gd name="T53" fmla="*/ 4011181 h 1275"/>
                <a:gd name="T54" fmla="*/ 1152 w 1572"/>
                <a:gd name="T55" fmla="*/ 3969101 h 1275"/>
                <a:gd name="T56" fmla="*/ 1254 w 1572"/>
                <a:gd name="T57" fmla="*/ 3882155 h 1275"/>
                <a:gd name="T58" fmla="*/ 1409 w 1572"/>
                <a:gd name="T59" fmla="*/ 3676623 h 1275"/>
                <a:gd name="T60" fmla="*/ 1476 w 1572"/>
                <a:gd name="T61" fmla="*/ 3543260 h 1275"/>
                <a:gd name="T62" fmla="*/ 1529 w 1572"/>
                <a:gd name="T63" fmla="*/ 3391156 h 1275"/>
                <a:gd name="T64" fmla="*/ 1562 w 1572"/>
                <a:gd name="T65" fmla="*/ 3230053 h 1275"/>
                <a:gd name="T66" fmla="*/ 1572 w 1572"/>
                <a:gd name="T67" fmla="*/ 3022360 h 1275"/>
                <a:gd name="T68" fmla="*/ 1562 w 1572"/>
                <a:gd name="T69" fmla="*/ 2789958 h 1275"/>
                <a:gd name="T70" fmla="*/ 1530 w 1572"/>
                <a:gd name="T71" fmla="*/ 2439673 h 1275"/>
                <a:gd name="T72" fmla="*/ 1484 w 1572"/>
                <a:gd name="T73" fmla="*/ 1989746 h 1275"/>
                <a:gd name="T74" fmla="*/ 1467 w 1572"/>
                <a:gd name="T75" fmla="*/ 1769659 h 1275"/>
                <a:gd name="T76" fmla="*/ 1464 w 1572"/>
                <a:gd name="T77" fmla="*/ 1568361 h 1275"/>
                <a:gd name="T78" fmla="*/ 1479 w 1572"/>
                <a:gd name="T79" fmla="*/ 1202083 h 1275"/>
                <a:gd name="T80" fmla="*/ 1484 w 1572"/>
                <a:gd name="T81" fmla="*/ 979026 h 1275"/>
                <a:gd name="T82" fmla="*/ 1477 w 1572"/>
                <a:gd name="T83" fmla="*/ 819688 h 1275"/>
                <a:gd name="T84" fmla="*/ 1450 w 1572"/>
                <a:gd name="T85" fmla="*/ 685738 h 1275"/>
                <a:gd name="T86" fmla="*/ 1396 w 1572"/>
                <a:gd name="T87" fmla="*/ 592947 h 1275"/>
                <a:gd name="T88" fmla="*/ 1318 w 1572"/>
                <a:gd name="T89" fmla="*/ 544745 h 1275"/>
                <a:gd name="T90" fmla="*/ 1221 w 1572"/>
                <a:gd name="T91" fmla="*/ 523374 h 1275"/>
                <a:gd name="T92" fmla="*/ 1071 w 1572"/>
                <a:gd name="T93" fmla="*/ 515351 h 1275"/>
                <a:gd name="T94" fmla="*/ 899 w 1572"/>
                <a:gd name="T95" fmla="*/ 502497 h 1275"/>
                <a:gd name="T96" fmla="*/ 805 w 1572"/>
                <a:gd name="T97" fmla="*/ 463273 h 1275"/>
                <a:gd name="T98" fmla="*/ 713 w 1572"/>
                <a:gd name="T99" fmla="*/ 386503 h 1275"/>
                <a:gd name="T100" fmla="*/ 530 w 1572"/>
                <a:gd name="T101" fmla="*/ 184492 h 1275"/>
                <a:gd name="T102" fmla="*/ 411 w 1572"/>
                <a:gd name="T103" fmla="*/ 60115 h 1275"/>
                <a:gd name="T104" fmla="*/ 337 w 1572"/>
                <a:gd name="T105" fmla="*/ 9721 h 1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2"/>
                <a:gd name="T160" fmla="*/ 0 h 1275"/>
                <a:gd name="T161" fmla="*/ 1572 w 1572"/>
                <a:gd name="T162" fmla="*/ 1275 h 1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2" h="1275">
                  <a:moveTo>
                    <a:pt x="285" y="0"/>
                  </a:moveTo>
                  <a:lnTo>
                    <a:pt x="274" y="1"/>
                  </a:lnTo>
                  <a:lnTo>
                    <a:pt x="262" y="3"/>
                  </a:lnTo>
                  <a:lnTo>
                    <a:pt x="252" y="4"/>
                  </a:lnTo>
                  <a:lnTo>
                    <a:pt x="242" y="7"/>
                  </a:lnTo>
                  <a:lnTo>
                    <a:pt x="232" y="10"/>
                  </a:lnTo>
                  <a:lnTo>
                    <a:pt x="222" y="13"/>
                  </a:lnTo>
                  <a:lnTo>
                    <a:pt x="214" y="16"/>
                  </a:lnTo>
                  <a:lnTo>
                    <a:pt x="205" y="20"/>
                  </a:lnTo>
                  <a:lnTo>
                    <a:pt x="198" y="24"/>
                  </a:lnTo>
                  <a:lnTo>
                    <a:pt x="189" y="29"/>
                  </a:lnTo>
                  <a:lnTo>
                    <a:pt x="182" y="34"/>
                  </a:lnTo>
                  <a:lnTo>
                    <a:pt x="175" y="40"/>
                  </a:lnTo>
                  <a:lnTo>
                    <a:pt x="161" y="51"/>
                  </a:lnTo>
                  <a:lnTo>
                    <a:pt x="149" y="64"/>
                  </a:lnTo>
                  <a:lnTo>
                    <a:pt x="138" y="79"/>
                  </a:lnTo>
                  <a:lnTo>
                    <a:pt x="126" y="94"/>
                  </a:lnTo>
                  <a:lnTo>
                    <a:pt x="116" y="111"/>
                  </a:lnTo>
                  <a:lnTo>
                    <a:pt x="106" y="129"/>
                  </a:lnTo>
                  <a:lnTo>
                    <a:pt x="98" y="147"/>
                  </a:lnTo>
                  <a:lnTo>
                    <a:pt x="88" y="167"/>
                  </a:lnTo>
                  <a:lnTo>
                    <a:pt x="79" y="187"/>
                  </a:lnTo>
                  <a:lnTo>
                    <a:pt x="70" y="208"/>
                  </a:lnTo>
                  <a:lnTo>
                    <a:pt x="66" y="220"/>
                  </a:lnTo>
                  <a:lnTo>
                    <a:pt x="62" y="231"/>
                  </a:lnTo>
                  <a:lnTo>
                    <a:pt x="58" y="244"/>
                  </a:lnTo>
                  <a:lnTo>
                    <a:pt x="53" y="257"/>
                  </a:lnTo>
                  <a:lnTo>
                    <a:pt x="49" y="271"/>
                  </a:lnTo>
                  <a:lnTo>
                    <a:pt x="46" y="284"/>
                  </a:lnTo>
                  <a:lnTo>
                    <a:pt x="42" y="300"/>
                  </a:lnTo>
                  <a:lnTo>
                    <a:pt x="39" y="314"/>
                  </a:lnTo>
                  <a:lnTo>
                    <a:pt x="36" y="330"/>
                  </a:lnTo>
                  <a:lnTo>
                    <a:pt x="33" y="346"/>
                  </a:lnTo>
                  <a:lnTo>
                    <a:pt x="26" y="377"/>
                  </a:lnTo>
                  <a:lnTo>
                    <a:pt x="22" y="410"/>
                  </a:lnTo>
                  <a:lnTo>
                    <a:pt x="16" y="443"/>
                  </a:lnTo>
                  <a:lnTo>
                    <a:pt x="13" y="477"/>
                  </a:lnTo>
                  <a:lnTo>
                    <a:pt x="9" y="511"/>
                  </a:lnTo>
                  <a:lnTo>
                    <a:pt x="6" y="544"/>
                  </a:lnTo>
                  <a:lnTo>
                    <a:pt x="3" y="577"/>
                  </a:lnTo>
                  <a:lnTo>
                    <a:pt x="2" y="610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55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97"/>
                  </a:lnTo>
                  <a:lnTo>
                    <a:pt x="0" y="722"/>
                  </a:lnTo>
                  <a:lnTo>
                    <a:pt x="2" y="750"/>
                  </a:lnTo>
                  <a:lnTo>
                    <a:pt x="3" y="775"/>
                  </a:lnTo>
                  <a:lnTo>
                    <a:pt x="6" y="799"/>
                  </a:lnTo>
                  <a:lnTo>
                    <a:pt x="9" y="825"/>
                  </a:lnTo>
                  <a:lnTo>
                    <a:pt x="13" y="849"/>
                  </a:lnTo>
                  <a:lnTo>
                    <a:pt x="18" y="874"/>
                  </a:lnTo>
                  <a:lnTo>
                    <a:pt x="22" y="897"/>
                  </a:lnTo>
                  <a:lnTo>
                    <a:pt x="28" y="919"/>
                  </a:lnTo>
                  <a:lnTo>
                    <a:pt x="33" y="941"/>
                  </a:lnTo>
                  <a:lnTo>
                    <a:pt x="40" y="962"/>
                  </a:lnTo>
                  <a:lnTo>
                    <a:pt x="46" y="982"/>
                  </a:lnTo>
                  <a:lnTo>
                    <a:pt x="55" y="1002"/>
                  </a:lnTo>
                  <a:lnTo>
                    <a:pt x="62" y="1021"/>
                  </a:lnTo>
                  <a:lnTo>
                    <a:pt x="70" y="1038"/>
                  </a:lnTo>
                  <a:lnTo>
                    <a:pt x="79" y="1054"/>
                  </a:lnTo>
                  <a:lnTo>
                    <a:pt x="89" y="1069"/>
                  </a:lnTo>
                  <a:lnTo>
                    <a:pt x="99" y="1085"/>
                  </a:lnTo>
                  <a:lnTo>
                    <a:pt x="111" y="1098"/>
                  </a:lnTo>
                  <a:lnTo>
                    <a:pt x="123" y="1112"/>
                  </a:lnTo>
                  <a:lnTo>
                    <a:pt x="135" y="1124"/>
                  </a:lnTo>
                  <a:lnTo>
                    <a:pt x="149" y="1135"/>
                  </a:lnTo>
                  <a:lnTo>
                    <a:pt x="162" y="1146"/>
                  </a:lnTo>
                  <a:lnTo>
                    <a:pt x="176" y="1156"/>
                  </a:lnTo>
                  <a:lnTo>
                    <a:pt x="191" y="1165"/>
                  </a:lnTo>
                  <a:lnTo>
                    <a:pt x="205" y="1174"/>
                  </a:lnTo>
                  <a:lnTo>
                    <a:pt x="219" y="1181"/>
                  </a:lnTo>
                  <a:lnTo>
                    <a:pt x="235" y="1186"/>
                  </a:lnTo>
                  <a:lnTo>
                    <a:pt x="249" y="1192"/>
                  </a:lnTo>
                  <a:lnTo>
                    <a:pt x="264" y="1196"/>
                  </a:lnTo>
                  <a:lnTo>
                    <a:pt x="278" y="1201"/>
                  </a:lnTo>
                  <a:lnTo>
                    <a:pt x="292" y="1203"/>
                  </a:lnTo>
                  <a:lnTo>
                    <a:pt x="298" y="1205"/>
                  </a:lnTo>
                  <a:lnTo>
                    <a:pt x="305" y="1205"/>
                  </a:lnTo>
                  <a:lnTo>
                    <a:pt x="312" y="1205"/>
                  </a:lnTo>
                  <a:lnTo>
                    <a:pt x="319" y="1203"/>
                  </a:lnTo>
                  <a:lnTo>
                    <a:pt x="327" y="1203"/>
                  </a:lnTo>
                  <a:lnTo>
                    <a:pt x="334" y="1202"/>
                  </a:lnTo>
                  <a:lnTo>
                    <a:pt x="340" y="1199"/>
                  </a:lnTo>
                  <a:lnTo>
                    <a:pt x="347" y="1198"/>
                  </a:lnTo>
                  <a:lnTo>
                    <a:pt x="361" y="1192"/>
                  </a:lnTo>
                  <a:lnTo>
                    <a:pt x="375" y="1186"/>
                  </a:lnTo>
                  <a:lnTo>
                    <a:pt x="390" y="1179"/>
                  </a:lnTo>
                  <a:lnTo>
                    <a:pt x="404" y="1172"/>
                  </a:lnTo>
                  <a:lnTo>
                    <a:pt x="420" y="1165"/>
                  </a:lnTo>
                  <a:lnTo>
                    <a:pt x="434" y="1158"/>
                  </a:lnTo>
                  <a:lnTo>
                    <a:pt x="448" y="1151"/>
                  </a:lnTo>
                  <a:lnTo>
                    <a:pt x="463" y="1145"/>
                  </a:lnTo>
                  <a:lnTo>
                    <a:pt x="477" y="1139"/>
                  </a:lnTo>
                  <a:lnTo>
                    <a:pt x="484" y="1138"/>
                  </a:lnTo>
                  <a:lnTo>
                    <a:pt x="491" y="1136"/>
                  </a:lnTo>
                  <a:lnTo>
                    <a:pt x="498" y="1135"/>
                  </a:lnTo>
                  <a:lnTo>
                    <a:pt x="506" y="1134"/>
                  </a:lnTo>
                  <a:lnTo>
                    <a:pt x="513" y="1134"/>
                  </a:lnTo>
                  <a:lnTo>
                    <a:pt x="520" y="1134"/>
                  </a:lnTo>
                  <a:lnTo>
                    <a:pt x="527" y="1135"/>
                  </a:lnTo>
                  <a:lnTo>
                    <a:pt x="533" y="1135"/>
                  </a:lnTo>
                  <a:lnTo>
                    <a:pt x="540" y="1136"/>
                  </a:lnTo>
                  <a:lnTo>
                    <a:pt x="546" y="1139"/>
                  </a:lnTo>
                  <a:lnTo>
                    <a:pt x="559" y="1144"/>
                  </a:lnTo>
                  <a:lnTo>
                    <a:pt x="571" y="1148"/>
                  </a:lnTo>
                  <a:lnTo>
                    <a:pt x="584" y="1155"/>
                  </a:lnTo>
                  <a:lnTo>
                    <a:pt x="596" y="1162"/>
                  </a:lnTo>
                  <a:lnTo>
                    <a:pt x="609" y="1169"/>
                  </a:lnTo>
                  <a:lnTo>
                    <a:pt x="620" y="1178"/>
                  </a:lnTo>
                  <a:lnTo>
                    <a:pt x="633" y="1186"/>
                  </a:lnTo>
                  <a:lnTo>
                    <a:pt x="646" y="1193"/>
                  </a:lnTo>
                  <a:lnTo>
                    <a:pt x="660" y="1202"/>
                  </a:lnTo>
                  <a:lnTo>
                    <a:pt x="674" y="1209"/>
                  </a:lnTo>
                  <a:lnTo>
                    <a:pt x="690" y="1216"/>
                  </a:lnTo>
                  <a:lnTo>
                    <a:pt x="707" y="1223"/>
                  </a:lnTo>
                  <a:lnTo>
                    <a:pt x="725" y="1229"/>
                  </a:lnTo>
                  <a:lnTo>
                    <a:pt x="743" y="1233"/>
                  </a:lnTo>
                  <a:lnTo>
                    <a:pt x="763" y="1238"/>
                  </a:lnTo>
                  <a:lnTo>
                    <a:pt x="785" y="1242"/>
                  </a:lnTo>
                  <a:lnTo>
                    <a:pt x="806" y="1246"/>
                  </a:lnTo>
                  <a:lnTo>
                    <a:pt x="829" y="1252"/>
                  </a:lnTo>
                  <a:lnTo>
                    <a:pt x="853" y="1256"/>
                  </a:lnTo>
                  <a:lnTo>
                    <a:pt x="878" y="1261"/>
                  </a:lnTo>
                  <a:lnTo>
                    <a:pt x="903" y="1265"/>
                  </a:lnTo>
                  <a:lnTo>
                    <a:pt x="929" y="1269"/>
                  </a:lnTo>
                  <a:lnTo>
                    <a:pt x="955" y="1272"/>
                  </a:lnTo>
                  <a:lnTo>
                    <a:pt x="982" y="1273"/>
                  </a:lnTo>
                  <a:lnTo>
                    <a:pt x="1008" y="1275"/>
                  </a:lnTo>
                  <a:lnTo>
                    <a:pt x="1035" y="1275"/>
                  </a:lnTo>
                  <a:lnTo>
                    <a:pt x="1061" y="1275"/>
                  </a:lnTo>
                  <a:lnTo>
                    <a:pt x="1075" y="1273"/>
                  </a:lnTo>
                  <a:lnTo>
                    <a:pt x="1088" y="1272"/>
                  </a:lnTo>
                  <a:lnTo>
                    <a:pt x="1101" y="1271"/>
                  </a:lnTo>
                  <a:lnTo>
                    <a:pt x="1114" y="1268"/>
                  </a:lnTo>
                  <a:lnTo>
                    <a:pt x="1127" y="1266"/>
                  </a:lnTo>
                  <a:lnTo>
                    <a:pt x="1140" y="1263"/>
                  </a:lnTo>
                  <a:lnTo>
                    <a:pt x="1152" y="1259"/>
                  </a:lnTo>
                  <a:lnTo>
                    <a:pt x="1165" y="1256"/>
                  </a:lnTo>
                  <a:lnTo>
                    <a:pt x="1180" y="1252"/>
                  </a:lnTo>
                  <a:lnTo>
                    <a:pt x="1194" y="1249"/>
                  </a:lnTo>
                  <a:lnTo>
                    <a:pt x="1224" y="1239"/>
                  </a:lnTo>
                  <a:lnTo>
                    <a:pt x="1254" y="1231"/>
                  </a:lnTo>
                  <a:lnTo>
                    <a:pt x="1286" y="1219"/>
                  </a:lnTo>
                  <a:lnTo>
                    <a:pt x="1317" y="1208"/>
                  </a:lnTo>
                  <a:lnTo>
                    <a:pt x="1349" y="1195"/>
                  </a:lnTo>
                  <a:lnTo>
                    <a:pt x="1379" y="1181"/>
                  </a:lnTo>
                  <a:lnTo>
                    <a:pt x="1409" y="1165"/>
                  </a:lnTo>
                  <a:lnTo>
                    <a:pt x="1423" y="1158"/>
                  </a:lnTo>
                  <a:lnTo>
                    <a:pt x="1437" y="1149"/>
                  </a:lnTo>
                  <a:lnTo>
                    <a:pt x="1450" y="1142"/>
                  </a:lnTo>
                  <a:lnTo>
                    <a:pt x="1463" y="1134"/>
                  </a:lnTo>
                  <a:lnTo>
                    <a:pt x="1476" y="1124"/>
                  </a:lnTo>
                  <a:lnTo>
                    <a:pt x="1489" y="1115"/>
                  </a:lnTo>
                  <a:lnTo>
                    <a:pt x="1499" y="1106"/>
                  </a:lnTo>
                  <a:lnTo>
                    <a:pt x="1510" y="1096"/>
                  </a:lnTo>
                  <a:lnTo>
                    <a:pt x="1520" y="1086"/>
                  </a:lnTo>
                  <a:lnTo>
                    <a:pt x="1529" y="1076"/>
                  </a:lnTo>
                  <a:lnTo>
                    <a:pt x="1537" y="1066"/>
                  </a:lnTo>
                  <a:lnTo>
                    <a:pt x="1545" y="1056"/>
                  </a:lnTo>
                  <a:lnTo>
                    <a:pt x="1552" y="1045"/>
                  </a:lnTo>
                  <a:lnTo>
                    <a:pt x="1557" y="1035"/>
                  </a:lnTo>
                  <a:lnTo>
                    <a:pt x="1562" y="1024"/>
                  </a:lnTo>
                  <a:lnTo>
                    <a:pt x="1566" y="1011"/>
                  </a:lnTo>
                  <a:lnTo>
                    <a:pt x="1569" y="999"/>
                  </a:lnTo>
                  <a:lnTo>
                    <a:pt x="1570" y="986"/>
                  </a:lnTo>
                  <a:lnTo>
                    <a:pt x="1572" y="972"/>
                  </a:lnTo>
                  <a:lnTo>
                    <a:pt x="1572" y="959"/>
                  </a:lnTo>
                  <a:lnTo>
                    <a:pt x="1570" y="945"/>
                  </a:lnTo>
                  <a:lnTo>
                    <a:pt x="1569" y="931"/>
                  </a:lnTo>
                  <a:lnTo>
                    <a:pt x="1567" y="915"/>
                  </a:lnTo>
                  <a:lnTo>
                    <a:pt x="1565" y="901"/>
                  </a:lnTo>
                  <a:lnTo>
                    <a:pt x="1562" y="885"/>
                  </a:lnTo>
                  <a:lnTo>
                    <a:pt x="1559" y="869"/>
                  </a:lnTo>
                  <a:lnTo>
                    <a:pt x="1555" y="854"/>
                  </a:lnTo>
                  <a:lnTo>
                    <a:pt x="1550" y="838"/>
                  </a:lnTo>
                  <a:lnTo>
                    <a:pt x="1540" y="805"/>
                  </a:lnTo>
                  <a:lnTo>
                    <a:pt x="1530" y="774"/>
                  </a:lnTo>
                  <a:lnTo>
                    <a:pt x="1520" y="741"/>
                  </a:lnTo>
                  <a:lnTo>
                    <a:pt x="1509" y="708"/>
                  </a:lnTo>
                  <a:lnTo>
                    <a:pt x="1499" y="677"/>
                  </a:lnTo>
                  <a:lnTo>
                    <a:pt x="1489" y="647"/>
                  </a:lnTo>
                  <a:lnTo>
                    <a:pt x="1484" y="631"/>
                  </a:lnTo>
                  <a:lnTo>
                    <a:pt x="1480" y="617"/>
                  </a:lnTo>
                  <a:lnTo>
                    <a:pt x="1476" y="602"/>
                  </a:lnTo>
                  <a:lnTo>
                    <a:pt x="1473" y="588"/>
                  </a:lnTo>
                  <a:lnTo>
                    <a:pt x="1470" y="575"/>
                  </a:lnTo>
                  <a:lnTo>
                    <a:pt x="1467" y="561"/>
                  </a:lnTo>
                  <a:lnTo>
                    <a:pt x="1466" y="548"/>
                  </a:lnTo>
                  <a:lnTo>
                    <a:pt x="1464" y="535"/>
                  </a:lnTo>
                  <a:lnTo>
                    <a:pt x="1464" y="523"/>
                  </a:lnTo>
                  <a:lnTo>
                    <a:pt x="1464" y="510"/>
                  </a:lnTo>
                  <a:lnTo>
                    <a:pt x="1464" y="497"/>
                  </a:lnTo>
                  <a:lnTo>
                    <a:pt x="1466" y="484"/>
                  </a:lnTo>
                  <a:lnTo>
                    <a:pt x="1469" y="457"/>
                  </a:lnTo>
                  <a:lnTo>
                    <a:pt x="1472" y="431"/>
                  </a:lnTo>
                  <a:lnTo>
                    <a:pt x="1476" y="405"/>
                  </a:lnTo>
                  <a:lnTo>
                    <a:pt x="1479" y="381"/>
                  </a:lnTo>
                  <a:lnTo>
                    <a:pt x="1482" y="357"/>
                  </a:lnTo>
                  <a:lnTo>
                    <a:pt x="1483" y="346"/>
                  </a:lnTo>
                  <a:lnTo>
                    <a:pt x="1484" y="334"/>
                  </a:lnTo>
                  <a:lnTo>
                    <a:pt x="1484" y="323"/>
                  </a:lnTo>
                  <a:lnTo>
                    <a:pt x="1484" y="311"/>
                  </a:lnTo>
                  <a:lnTo>
                    <a:pt x="1484" y="300"/>
                  </a:lnTo>
                  <a:lnTo>
                    <a:pt x="1483" y="290"/>
                  </a:lnTo>
                  <a:lnTo>
                    <a:pt x="1482" y="280"/>
                  </a:lnTo>
                  <a:lnTo>
                    <a:pt x="1480" y="270"/>
                  </a:lnTo>
                  <a:lnTo>
                    <a:pt x="1477" y="260"/>
                  </a:lnTo>
                  <a:lnTo>
                    <a:pt x="1473" y="251"/>
                  </a:lnTo>
                  <a:lnTo>
                    <a:pt x="1469" y="243"/>
                  </a:lnTo>
                  <a:lnTo>
                    <a:pt x="1463" y="234"/>
                  </a:lnTo>
                  <a:lnTo>
                    <a:pt x="1457" y="226"/>
                  </a:lnTo>
                  <a:lnTo>
                    <a:pt x="1450" y="218"/>
                  </a:lnTo>
                  <a:lnTo>
                    <a:pt x="1442" y="211"/>
                  </a:lnTo>
                  <a:lnTo>
                    <a:pt x="1432" y="204"/>
                  </a:lnTo>
                  <a:lnTo>
                    <a:pt x="1422" y="198"/>
                  </a:lnTo>
                  <a:lnTo>
                    <a:pt x="1409" y="193"/>
                  </a:lnTo>
                  <a:lnTo>
                    <a:pt x="1396" y="188"/>
                  </a:lnTo>
                  <a:lnTo>
                    <a:pt x="1383" y="184"/>
                  </a:lnTo>
                  <a:lnTo>
                    <a:pt x="1367" y="180"/>
                  </a:lnTo>
                  <a:lnTo>
                    <a:pt x="1351" y="177"/>
                  </a:lnTo>
                  <a:lnTo>
                    <a:pt x="1336" y="174"/>
                  </a:lnTo>
                  <a:lnTo>
                    <a:pt x="1318" y="173"/>
                  </a:lnTo>
                  <a:lnTo>
                    <a:pt x="1300" y="170"/>
                  </a:lnTo>
                  <a:lnTo>
                    <a:pt x="1281" y="168"/>
                  </a:lnTo>
                  <a:lnTo>
                    <a:pt x="1261" y="167"/>
                  </a:lnTo>
                  <a:lnTo>
                    <a:pt x="1243" y="167"/>
                  </a:lnTo>
                  <a:lnTo>
                    <a:pt x="1221" y="166"/>
                  </a:lnTo>
                  <a:lnTo>
                    <a:pt x="1201" y="166"/>
                  </a:lnTo>
                  <a:lnTo>
                    <a:pt x="1180" y="166"/>
                  </a:lnTo>
                  <a:lnTo>
                    <a:pt x="1158" y="164"/>
                  </a:lnTo>
                  <a:lnTo>
                    <a:pt x="1115" y="164"/>
                  </a:lnTo>
                  <a:lnTo>
                    <a:pt x="1071" y="164"/>
                  </a:lnTo>
                  <a:lnTo>
                    <a:pt x="1026" y="164"/>
                  </a:lnTo>
                  <a:lnTo>
                    <a:pt x="984" y="164"/>
                  </a:lnTo>
                  <a:lnTo>
                    <a:pt x="941" y="163"/>
                  </a:lnTo>
                  <a:lnTo>
                    <a:pt x="919" y="161"/>
                  </a:lnTo>
                  <a:lnTo>
                    <a:pt x="899" y="160"/>
                  </a:lnTo>
                  <a:lnTo>
                    <a:pt x="879" y="158"/>
                  </a:lnTo>
                  <a:lnTo>
                    <a:pt x="859" y="156"/>
                  </a:lnTo>
                  <a:lnTo>
                    <a:pt x="840" y="154"/>
                  </a:lnTo>
                  <a:lnTo>
                    <a:pt x="822" y="151"/>
                  </a:lnTo>
                  <a:lnTo>
                    <a:pt x="805" y="147"/>
                  </a:lnTo>
                  <a:lnTo>
                    <a:pt x="786" y="143"/>
                  </a:lnTo>
                  <a:lnTo>
                    <a:pt x="767" y="139"/>
                  </a:lnTo>
                  <a:lnTo>
                    <a:pt x="749" y="134"/>
                  </a:lnTo>
                  <a:lnTo>
                    <a:pt x="732" y="129"/>
                  </a:lnTo>
                  <a:lnTo>
                    <a:pt x="713" y="123"/>
                  </a:lnTo>
                  <a:lnTo>
                    <a:pt x="676" y="111"/>
                  </a:lnTo>
                  <a:lnTo>
                    <a:pt x="639" y="99"/>
                  </a:lnTo>
                  <a:lnTo>
                    <a:pt x="601" y="86"/>
                  </a:lnTo>
                  <a:lnTo>
                    <a:pt x="566" y="71"/>
                  </a:lnTo>
                  <a:lnTo>
                    <a:pt x="530" y="59"/>
                  </a:lnTo>
                  <a:lnTo>
                    <a:pt x="494" y="46"/>
                  </a:lnTo>
                  <a:lnTo>
                    <a:pt x="460" y="34"/>
                  </a:lnTo>
                  <a:lnTo>
                    <a:pt x="443" y="29"/>
                  </a:lnTo>
                  <a:lnTo>
                    <a:pt x="427" y="24"/>
                  </a:lnTo>
                  <a:lnTo>
                    <a:pt x="411" y="19"/>
                  </a:lnTo>
                  <a:lnTo>
                    <a:pt x="395" y="14"/>
                  </a:lnTo>
                  <a:lnTo>
                    <a:pt x="380" y="10"/>
                  </a:lnTo>
                  <a:lnTo>
                    <a:pt x="365" y="7"/>
                  </a:lnTo>
                  <a:lnTo>
                    <a:pt x="351" y="4"/>
                  </a:lnTo>
                  <a:lnTo>
                    <a:pt x="337" y="3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98" name="Rectangle 115"/>
            <p:cNvSpPr>
              <a:spLocks noChangeArrowheads="1"/>
            </p:cNvSpPr>
            <p:nvPr/>
          </p:nvSpPr>
          <p:spPr bwMode="auto">
            <a:xfrm>
              <a:off x="2497" y="1003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299" name="Rectangle 116"/>
            <p:cNvSpPr>
              <a:spLocks noChangeArrowheads="1"/>
            </p:cNvSpPr>
            <p:nvPr/>
          </p:nvSpPr>
          <p:spPr bwMode="auto">
            <a:xfrm>
              <a:off x="3375" y="699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00" name="Line 117"/>
            <p:cNvSpPr>
              <a:spLocks noChangeShapeType="1"/>
            </p:cNvSpPr>
            <p:nvPr/>
          </p:nvSpPr>
          <p:spPr bwMode="auto">
            <a:xfrm flipV="1">
              <a:off x="3004" y="854"/>
              <a:ext cx="29" cy="23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1" name="Rectangle 118"/>
            <p:cNvSpPr>
              <a:spLocks noChangeArrowheads="1"/>
            </p:cNvSpPr>
            <p:nvPr/>
          </p:nvSpPr>
          <p:spPr bwMode="auto">
            <a:xfrm>
              <a:off x="2881" y="884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02" name="Line 119"/>
            <p:cNvSpPr>
              <a:spLocks noChangeShapeType="1"/>
            </p:cNvSpPr>
            <p:nvPr/>
          </p:nvSpPr>
          <p:spPr bwMode="auto">
            <a:xfrm>
              <a:off x="3179" y="1272"/>
              <a:ext cx="149" cy="8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303" name="Group 124"/>
            <p:cNvGrpSpPr>
              <a:grpSpLocks/>
            </p:cNvGrpSpPr>
            <p:nvPr/>
          </p:nvGrpSpPr>
          <p:grpSpPr bwMode="auto">
            <a:xfrm>
              <a:off x="2732" y="81"/>
              <a:ext cx="685" cy="329"/>
              <a:chOff x="565" y="2634"/>
              <a:chExt cx="685" cy="329"/>
            </a:xfrm>
          </p:grpSpPr>
          <p:sp>
            <p:nvSpPr>
              <p:cNvPr id="136362" name="Rectangle 125"/>
              <p:cNvSpPr>
                <a:spLocks noChangeArrowheads="1"/>
              </p:cNvSpPr>
              <p:nvPr/>
            </p:nvSpPr>
            <p:spPr bwMode="auto">
              <a:xfrm>
                <a:off x="565" y="2650"/>
                <a:ext cx="40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A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ea typeface="宋体" charset="-122"/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OSPF)</a:t>
                </a:r>
                <a:endParaRPr lang="en-US" altLang="en-US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36363" name="Rectangle 127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304" name="Group 128"/>
            <p:cNvGrpSpPr>
              <a:grpSpLocks/>
            </p:cNvGrpSpPr>
            <p:nvPr/>
          </p:nvGrpSpPr>
          <p:grpSpPr bwMode="auto">
            <a:xfrm>
              <a:off x="3316" y="1313"/>
              <a:ext cx="472" cy="219"/>
              <a:chOff x="1811" y="2493"/>
              <a:chExt cx="472" cy="219"/>
            </a:xfrm>
          </p:grpSpPr>
          <p:sp>
            <p:nvSpPr>
              <p:cNvPr id="136349" name="Freeform 12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0" name="Freeform 13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1" name="Line 13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2" name="Line 13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3" name="Rectangle 13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54" name="Freeform 13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5" name="Freeform 13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6" name="Line 13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7" name="Line 13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8" name="Line 13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9" name="Line 13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0" name="Line 14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1" name="Line 14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305" name="Group 142"/>
            <p:cNvGrpSpPr>
              <a:grpSpLocks/>
            </p:cNvGrpSpPr>
            <p:nvPr/>
          </p:nvGrpSpPr>
          <p:grpSpPr bwMode="auto">
            <a:xfrm>
              <a:off x="2751" y="1079"/>
              <a:ext cx="472" cy="219"/>
              <a:chOff x="1811" y="2493"/>
              <a:chExt cx="472" cy="219"/>
            </a:xfrm>
          </p:grpSpPr>
          <p:sp>
            <p:nvSpPr>
              <p:cNvPr id="136336" name="Freeform 14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7" name="Freeform 14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8" name="Line 14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9" name="Line 14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0" name="Rectangle 14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41" name="Freeform 14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2" name="Freeform 14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3" name="Line 15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4" name="Line 15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5" name="Line 15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6" name="Line 15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7" name="Line 15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8" name="Line 15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306" name="Line 156"/>
            <p:cNvSpPr>
              <a:spLocks noChangeShapeType="1"/>
            </p:cNvSpPr>
            <p:nvPr/>
          </p:nvSpPr>
          <p:spPr bwMode="auto">
            <a:xfrm flipV="1">
              <a:off x="3224" y="1124"/>
              <a:ext cx="480" cy="4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7" name="Line 157"/>
            <p:cNvSpPr>
              <a:spLocks noChangeShapeType="1"/>
            </p:cNvSpPr>
            <p:nvPr/>
          </p:nvSpPr>
          <p:spPr bwMode="auto">
            <a:xfrm flipV="1">
              <a:off x="3727" y="1220"/>
              <a:ext cx="73" cy="10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308" name="Group 158"/>
            <p:cNvGrpSpPr>
              <a:grpSpLocks/>
            </p:cNvGrpSpPr>
            <p:nvPr/>
          </p:nvGrpSpPr>
          <p:grpSpPr bwMode="auto">
            <a:xfrm>
              <a:off x="3712" y="1039"/>
              <a:ext cx="472" cy="219"/>
              <a:chOff x="1811" y="2493"/>
              <a:chExt cx="472" cy="219"/>
            </a:xfrm>
          </p:grpSpPr>
          <p:sp>
            <p:nvSpPr>
              <p:cNvPr id="136323" name="Freeform 15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4" name="Freeform 1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5" name="Line 16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6" name="Line 16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7" name="Rectangle 16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28" name="Freeform 16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9" name="Freeform 1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0" name="Line 16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1" name="Line 16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2" name="Line 16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3" name="Line 16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4" name="Line 17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5" name="Line 17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309" name="Group 172"/>
            <p:cNvGrpSpPr>
              <a:grpSpLocks/>
            </p:cNvGrpSpPr>
            <p:nvPr/>
          </p:nvGrpSpPr>
          <p:grpSpPr bwMode="auto">
            <a:xfrm>
              <a:off x="2805" y="768"/>
              <a:ext cx="472" cy="219"/>
              <a:chOff x="1811" y="2493"/>
              <a:chExt cx="472" cy="219"/>
            </a:xfrm>
          </p:grpSpPr>
          <p:sp>
            <p:nvSpPr>
              <p:cNvPr id="136310" name="Freeform 17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1" name="Freeform 1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2" name="Line 17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3" name="Line 17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4" name="Rectangle 17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15" name="Freeform 17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6" name="Freeform 1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7" name="Line 18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8" name="Line 18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9" name="Line 18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0" name="Line 18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1" name="Line 18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2" name="Line 18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6230" name="Group 236"/>
          <p:cNvGrpSpPr>
            <a:grpSpLocks/>
          </p:cNvGrpSpPr>
          <p:nvPr/>
        </p:nvGrpSpPr>
        <p:grpSpPr bwMode="auto">
          <a:xfrm>
            <a:off x="7489825" y="0"/>
            <a:ext cx="1654175" cy="1766888"/>
            <a:chOff x="4255" y="0"/>
            <a:chExt cx="1505" cy="1547"/>
          </a:xfrm>
        </p:grpSpPr>
        <p:sp>
          <p:nvSpPr>
            <p:cNvPr id="136247" name="Freeform 237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6481196 w 1143"/>
                <a:gd name="T1" fmla="*/ 25901444 h 1022"/>
                <a:gd name="T2" fmla="*/ 5437009 w 1143"/>
                <a:gd name="T3" fmla="*/ 8036561 h 1022"/>
                <a:gd name="T4" fmla="*/ 3326068 w 1143"/>
                <a:gd name="T5" fmla="*/ 2970942 h 1022"/>
                <a:gd name="T6" fmla="*/ 2015818 w 1143"/>
                <a:gd name="T7" fmla="*/ 22450913 h 1022"/>
                <a:gd name="T8" fmla="*/ 1131418 w 1143"/>
                <a:gd name="T9" fmla="*/ 54096621 h 1022"/>
                <a:gd name="T10" fmla="*/ 573202 w 1143"/>
                <a:gd name="T11" fmla="*/ 102349584 h 1022"/>
                <a:gd name="T12" fmla="*/ 277821 w 1143"/>
                <a:gd name="T13" fmla="*/ 175298526 h 1022"/>
                <a:gd name="T14" fmla="*/ 193042 w 1143"/>
                <a:gd name="T15" fmla="*/ 268575910 h 1022"/>
                <a:gd name="T16" fmla="*/ 330619 w 1143"/>
                <a:gd name="T17" fmla="*/ 486426239 h 1022"/>
                <a:gd name="T18" fmla="*/ 435329 w 1143"/>
                <a:gd name="T19" fmla="*/ 669853106 h 1022"/>
                <a:gd name="T20" fmla="*/ 210996 w 1143"/>
                <a:gd name="T21" fmla="*/ 920313804 h 1022"/>
                <a:gd name="T22" fmla="*/ 1 w 1143"/>
                <a:gd name="T23" fmla="*/ 1137613427 h 1022"/>
                <a:gd name="T24" fmla="*/ 48184 w 1143"/>
                <a:gd name="T25" fmla="*/ 1282272478 h 1022"/>
                <a:gd name="T26" fmla="*/ 121701 w 1143"/>
                <a:gd name="T27" fmla="*/ 1390928404 h 1022"/>
                <a:gd name="T28" fmla="*/ 414232 w 1143"/>
                <a:gd name="T29" fmla="*/ 1471894691 h 1022"/>
                <a:gd name="T30" fmla="*/ 774962 w 1143"/>
                <a:gd name="T31" fmla="*/ 1505203004 h 1022"/>
                <a:gd name="T32" fmla="*/ 1279072 w 1143"/>
                <a:gd name="T33" fmla="*/ 1528915800 h 1022"/>
                <a:gd name="T34" fmla="*/ 2035310 w 1143"/>
                <a:gd name="T35" fmla="*/ 1537244863 h 1022"/>
                <a:gd name="T36" fmla="*/ 3200884 w 1143"/>
                <a:gd name="T37" fmla="*/ 1528915800 h 1022"/>
                <a:gd name="T38" fmla="*/ 5353190 w 1143"/>
                <a:gd name="T39" fmla="*/ 1508782621 h 1022"/>
                <a:gd name="T40" fmla="*/ 6285018 w 1143"/>
                <a:gd name="T41" fmla="*/ 1515507580 h 1022"/>
                <a:gd name="T42" fmla="*/ 7012061 w 1143"/>
                <a:gd name="T43" fmla="*/ 1537244863 h 1022"/>
                <a:gd name="T44" fmla="*/ 7399516 w 1143"/>
                <a:gd name="T45" fmla="*/ 1588729402 h 1022"/>
                <a:gd name="T46" fmla="*/ 7544822 w 1143"/>
                <a:gd name="T47" fmla="*/ 1659690360 h 1022"/>
                <a:gd name="T48" fmla="*/ 7579404 w 1143"/>
                <a:gd name="T49" fmla="*/ 1834696256 h 1022"/>
                <a:gd name="T50" fmla="*/ 7729963 w 1143"/>
                <a:gd name="T51" fmla="*/ 1911858506 h 1022"/>
                <a:gd name="T52" fmla="*/ 8134422 w 1143"/>
                <a:gd name="T53" fmla="*/ 1971447805 h 1022"/>
                <a:gd name="T54" fmla="*/ 8942793 w 1143"/>
                <a:gd name="T55" fmla="*/ 2003115766 h 1022"/>
                <a:gd name="T56" fmla="*/ 10142923 w 1143"/>
                <a:gd name="T57" fmla="*/ 2029971885 h 1022"/>
                <a:gd name="T58" fmla="*/ 11914255 w 1143"/>
                <a:gd name="T59" fmla="*/ 2045952687 h 1022"/>
                <a:gd name="T60" fmla="*/ 13745593 w 1143"/>
                <a:gd name="T61" fmla="*/ 2038846449 h 1022"/>
                <a:gd name="T62" fmla="*/ 15145119 w 1143"/>
                <a:gd name="T63" fmla="*/ 2011246850 h 1022"/>
                <a:gd name="T64" fmla="*/ 16223121 w 1143"/>
                <a:gd name="T65" fmla="*/ 1959313928 h 1022"/>
                <a:gd name="T66" fmla="*/ 16891730 w 1143"/>
                <a:gd name="T67" fmla="*/ 1877372914 h 1022"/>
                <a:gd name="T68" fmla="*/ 17255506 w 1143"/>
                <a:gd name="T69" fmla="*/ 1744953953 h 1022"/>
                <a:gd name="T70" fmla="*/ 17393352 w 1143"/>
                <a:gd name="T71" fmla="*/ 1588729402 h 1022"/>
                <a:gd name="T72" fmla="*/ 17336918 w 1143"/>
                <a:gd name="T73" fmla="*/ 1343468892 h 1022"/>
                <a:gd name="T74" fmla="*/ 17223437 w 1143"/>
                <a:gd name="T75" fmla="*/ 1144994585 h 1022"/>
                <a:gd name="T76" fmla="*/ 17142624 w 1143"/>
                <a:gd name="T77" fmla="*/ 1010052972 h 1022"/>
                <a:gd name="T78" fmla="*/ 17112680 w 1143"/>
                <a:gd name="T79" fmla="*/ 877171957 h 1022"/>
                <a:gd name="T80" fmla="*/ 17038093 w 1143"/>
                <a:gd name="T81" fmla="*/ 735855941 h 1022"/>
                <a:gd name="T82" fmla="*/ 16763236 w 1143"/>
                <a:gd name="T83" fmla="*/ 650744713 h 1022"/>
                <a:gd name="T84" fmla="*/ 16426355 w 1143"/>
                <a:gd name="T85" fmla="*/ 607990115 h 1022"/>
                <a:gd name="T86" fmla="*/ 15898518 w 1143"/>
                <a:gd name="T87" fmla="*/ 572020936 h 1022"/>
                <a:gd name="T88" fmla="*/ 15087630 w 1143"/>
                <a:gd name="T89" fmla="*/ 549078626 h 1022"/>
                <a:gd name="T90" fmla="*/ 14077164 w 1143"/>
                <a:gd name="T91" fmla="*/ 540365414 h 1022"/>
                <a:gd name="T92" fmla="*/ 11882635 w 1143"/>
                <a:gd name="T93" fmla="*/ 532578768 h 1022"/>
                <a:gd name="T94" fmla="*/ 10691232 w 1143"/>
                <a:gd name="T95" fmla="*/ 514430769 h 1022"/>
                <a:gd name="T96" fmla="*/ 9891570 w 1143"/>
                <a:gd name="T97" fmla="*/ 479509399 h 1022"/>
                <a:gd name="T98" fmla="*/ 9364664 w 1143"/>
                <a:gd name="T99" fmla="*/ 420114415 h 1022"/>
                <a:gd name="T100" fmla="*/ 8776608 w 1143"/>
                <a:gd name="T101" fmla="*/ 295476953 h 1022"/>
                <a:gd name="T102" fmla="*/ 8070628 w 1143"/>
                <a:gd name="T103" fmla="*/ 133758435 h 1022"/>
                <a:gd name="T104" fmla="*/ 7544822 w 1143"/>
                <a:gd name="T105" fmla="*/ 74464112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48" name="Group 238"/>
            <p:cNvGrpSpPr>
              <a:grpSpLocks/>
            </p:cNvGrpSpPr>
            <p:nvPr/>
          </p:nvGrpSpPr>
          <p:grpSpPr bwMode="auto">
            <a:xfrm>
              <a:off x="4347" y="23"/>
              <a:ext cx="609" cy="541"/>
              <a:chOff x="657" y="2629"/>
              <a:chExt cx="609" cy="541"/>
            </a:xfrm>
          </p:grpSpPr>
          <p:sp>
            <p:nvSpPr>
              <p:cNvPr id="136294" name="Rectangle 239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50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D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36295" name="Rectangle 240"/>
              <p:cNvSpPr>
                <a:spLocks noChangeArrowheads="1"/>
              </p:cNvSpPr>
              <p:nvPr/>
            </p:nvSpPr>
            <p:spPr bwMode="auto">
              <a:xfrm>
                <a:off x="658" y="2930"/>
                <a:ext cx="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96" name="Rectangle 241"/>
              <p:cNvSpPr>
                <a:spLocks noChangeArrowheads="1"/>
              </p:cNvSpPr>
              <p:nvPr/>
            </p:nvSpPr>
            <p:spPr bwMode="auto">
              <a:xfrm>
                <a:off x="1214" y="2635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249" name="Line 242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0" name="Line 243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1" name="Line 244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52" name="Group 245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36281" name="Freeform 246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2" name="Freeform 247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3" name="Line 248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4" name="Line 249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5" name="Rectangle 250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86" name="Freeform 251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7" name="Freeform 252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8" name="Line 253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9" name="Line 254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0" name="Line 255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1" name="Line 256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2" name="Line 257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3" name="Line 258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53" name="Group 259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36268" name="Freeform 2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9" name="Freeform 26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0" name="Line 26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1" name="Line 26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2" name="Rectangle 26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73" name="Freeform 2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4" name="Freeform 26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5" name="Line 26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6" name="Line 26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7" name="Line 26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8" name="Line 27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9" name="Line 27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0" name="Line 27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54" name="Group 273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36255" name="Freeform 2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6" name="Freeform 27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7" name="Line 27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8" name="Line 27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9" name="Rectangle 27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60" name="Freeform 2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1" name="Freeform 28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2" name="Line 28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3" name="Line 28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4" name="Line 28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5" name="Line 28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6" name="Line 28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7" name="Line 28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6231" name="Line 80"/>
          <p:cNvSpPr>
            <a:spLocks noChangeShapeType="1"/>
          </p:cNvSpPr>
          <p:nvPr/>
        </p:nvSpPr>
        <p:spPr bwMode="auto">
          <a:xfrm flipV="1">
            <a:off x="3013075" y="3044825"/>
            <a:ext cx="2368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6232" name="Text Box 292"/>
          <p:cNvSpPr txBox="1">
            <a:spLocks noChangeArrowheads="1"/>
          </p:cNvSpPr>
          <p:nvPr/>
        </p:nvSpPr>
        <p:spPr bwMode="auto">
          <a:xfrm>
            <a:off x="4000500" y="361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33" name="Text Box 293"/>
          <p:cNvSpPr txBox="1">
            <a:spLocks noChangeArrowheads="1"/>
          </p:cNvSpPr>
          <p:nvPr/>
        </p:nvSpPr>
        <p:spPr bwMode="auto">
          <a:xfrm>
            <a:off x="2305050" y="268287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36234" name="Line 234"/>
          <p:cNvSpPr>
            <a:spLocks noChangeShapeType="1"/>
          </p:cNvSpPr>
          <p:nvPr/>
        </p:nvSpPr>
        <p:spPr bwMode="auto">
          <a:xfrm flipV="1">
            <a:off x="6016625" y="1189038"/>
            <a:ext cx="166370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6235" name="Text Box 294"/>
          <p:cNvSpPr txBox="1">
            <a:spLocks noChangeArrowheads="1"/>
          </p:cNvSpPr>
          <p:nvPr/>
        </p:nvSpPr>
        <p:spPr bwMode="auto">
          <a:xfrm>
            <a:off x="5472113" y="3165475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136236" name="Text Box 294"/>
          <p:cNvSpPr txBox="1">
            <a:spLocks noChangeArrowheads="1"/>
          </p:cNvSpPr>
          <p:nvPr/>
        </p:nvSpPr>
        <p:spPr bwMode="auto">
          <a:xfrm>
            <a:off x="5514975" y="1965325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136237" name="Text Box 294"/>
          <p:cNvSpPr txBox="1">
            <a:spLocks noChangeArrowheads="1"/>
          </p:cNvSpPr>
          <p:nvPr/>
        </p:nvSpPr>
        <p:spPr bwMode="auto">
          <a:xfrm>
            <a:off x="7564438" y="6111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129" name="Text Box 295"/>
          <p:cNvSpPr txBox="1">
            <a:spLocks noChangeArrowheads="1"/>
          </p:cNvSpPr>
          <p:nvPr/>
        </p:nvSpPr>
        <p:spPr bwMode="auto">
          <a:xfrm>
            <a:off x="3068638" y="2247900"/>
            <a:ext cx="221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</a:rPr>
              <a:t>i</a:t>
            </a:r>
            <a:r>
              <a:rPr lang="en-US" altLang="en-US" sz="1800" dirty="0">
                <a:solidFill>
                  <a:srgbClr val="000000"/>
                </a:solidFill>
              </a:rPr>
              <a:t>-&gt;a1: I can reach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130.132.0/</a:t>
            </a:r>
            <a:r>
              <a:rPr lang="en-US" altLang="en-US" sz="1800" b="1" dirty="0">
                <a:solidFill>
                  <a:srgbClr val="FF0000"/>
                </a:solidFill>
              </a:rPr>
              <a:t>22</a:t>
            </a:r>
            <a:r>
              <a:rPr lang="en-US" altLang="en-US" sz="1800" dirty="0">
                <a:solidFill>
                  <a:srgbClr val="000000"/>
                </a:solidFill>
              </a:rPr>
              <a:t>; my path: I</a:t>
            </a:r>
          </a:p>
        </p:txBody>
      </p:sp>
      <p:cxnSp>
        <p:nvCxnSpPr>
          <p:cNvPr id="136239" name="Straight Connector 279"/>
          <p:cNvCxnSpPr>
            <a:cxnSpLocks noChangeShapeType="1"/>
          </p:cNvCxnSpPr>
          <p:nvPr/>
        </p:nvCxnSpPr>
        <p:spPr bwMode="auto">
          <a:xfrm rot="10800000" flipV="1">
            <a:off x="292100" y="3132138"/>
            <a:ext cx="21193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240" name="Rectangle 291"/>
          <p:cNvSpPr>
            <a:spLocks noChangeArrowheads="1"/>
          </p:cNvSpPr>
          <p:nvPr/>
        </p:nvSpPr>
        <p:spPr bwMode="auto">
          <a:xfrm>
            <a:off x="2254250" y="625792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I</a:t>
            </a: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36241" name="Text Box 294"/>
          <p:cNvSpPr txBox="1">
            <a:spLocks noChangeArrowheads="1"/>
          </p:cNvSpPr>
          <p:nvPr/>
        </p:nvSpPr>
        <p:spPr bwMode="auto">
          <a:xfrm>
            <a:off x="8374063" y="34290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136242" name="Rectangle 272"/>
          <p:cNvSpPr>
            <a:spLocks noChangeArrowheads="1"/>
          </p:cNvSpPr>
          <p:nvPr/>
        </p:nvSpPr>
        <p:spPr bwMode="auto">
          <a:xfrm>
            <a:off x="661142" y="2128322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130.132.0.0/</a:t>
            </a:r>
            <a:r>
              <a:rPr lang="en-US" altLang="en-US" sz="1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43" name="Rectangle 273"/>
          <p:cNvSpPr>
            <a:spLocks noChangeArrowheads="1"/>
          </p:cNvSpPr>
          <p:nvPr/>
        </p:nvSpPr>
        <p:spPr bwMode="auto">
          <a:xfrm>
            <a:off x="1255713" y="5372100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130.132.2.0/</a:t>
            </a:r>
            <a:r>
              <a:rPr lang="en-US" altLang="en-US" sz="1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44" name="Rectangle 275"/>
          <p:cNvSpPr>
            <a:spLocks noChangeArrowheads="1"/>
          </p:cNvSpPr>
          <p:nvPr/>
        </p:nvSpPr>
        <p:spPr bwMode="auto">
          <a:xfrm>
            <a:off x="4937125" y="6000750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130.132.3.0/</a:t>
            </a:r>
            <a:r>
              <a:rPr lang="en-US" altLang="en-US" sz="1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45" name="Text Box 295"/>
          <p:cNvSpPr txBox="1">
            <a:spLocks noChangeArrowheads="1"/>
          </p:cNvSpPr>
          <p:nvPr/>
        </p:nvSpPr>
        <p:spPr bwMode="auto">
          <a:xfrm>
            <a:off x="6110288" y="4899025"/>
            <a:ext cx="221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intradomain routing uses /24</a:t>
            </a:r>
          </a:p>
        </p:txBody>
      </p:sp>
      <p:cxnSp>
        <p:nvCxnSpPr>
          <p:cNvPr id="136246" name="Straight Arrow Connector 278"/>
          <p:cNvCxnSpPr>
            <a:cxnSpLocks noChangeShapeType="1"/>
          </p:cNvCxnSpPr>
          <p:nvPr/>
        </p:nvCxnSpPr>
        <p:spPr bwMode="auto">
          <a:xfrm rot="5400000">
            <a:off x="6227763" y="5605463"/>
            <a:ext cx="420687" cy="255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Rectangle 272"/>
          <p:cNvSpPr>
            <a:spLocks noChangeArrowheads="1"/>
          </p:cNvSpPr>
          <p:nvPr/>
        </p:nvSpPr>
        <p:spPr bwMode="auto">
          <a:xfrm>
            <a:off x="674688" y="2433100"/>
            <a:ext cx="1776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130.132.1.0/</a:t>
            </a:r>
            <a:r>
              <a:rPr lang="en-US" altLang="en-US" sz="1800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731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reeform 5"/>
          <p:cNvSpPr>
            <a:spLocks/>
          </p:cNvSpPr>
          <p:nvPr/>
        </p:nvSpPr>
        <p:spPr bwMode="auto">
          <a:xfrm>
            <a:off x="559198" y="1334770"/>
            <a:ext cx="1341438" cy="1182688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2" name="Freeform 6"/>
          <p:cNvSpPr>
            <a:spLocks/>
          </p:cNvSpPr>
          <p:nvPr/>
        </p:nvSpPr>
        <p:spPr bwMode="auto">
          <a:xfrm>
            <a:off x="2634061" y="1906270"/>
            <a:ext cx="3036887" cy="2657475"/>
          </a:xfrm>
          <a:custGeom>
            <a:avLst/>
            <a:gdLst>
              <a:gd name="T0" fmla="*/ 2147483646 w 1572"/>
              <a:gd name="T1" fmla="*/ 2147483646 h 1275"/>
              <a:gd name="T2" fmla="*/ 2147483646 w 1572"/>
              <a:gd name="T3" fmla="*/ 2147483646 h 1275"/>
              <a:gd name="T4" fmla="*/ 2147483646 w 1572"/>
              <a:gd name="T5" fmla="*/ 2147483646 h 1275"/>
              <a:gd name="T6" fmla="*/ 2147483646 w 1572"/>
              <a:gd name="T7" fmla="*/ 2147483646 h 1275"/>
              <a:gd name="T8" fmla="*/ 2147483646 w 1572"/>
              <a:gd name="T9" fmla="*/ 2147483646 h 1275"/>
              <a:gd name="T10" fmla="*/ 2147483646 w 1572"/>
              <a:gd name="T11" fmla="*/ 2147483646 h 1275"/>
              <a:gd name="T12" fmla="*/ 2147483646 w 1572"/>
              <a:gd name="T13" fmla="*/ 2147483646 h 1275"/>
              <a:gd name="T14" fmla="*/ 2147483646 w 1572"/>
              <a:gd name="T15" fmla="*/ 2147483646 h 1275"/>
              <a:gd name="T16" fmla="*/ 0 w 1572"/>
              <a:gd name="T17" fmla="*/ 2147483646 h 1275"/>
              <a:gd name="T18" fmla="*/ 2147483646 w 1572"/>
              <a:gd name="T19" fmla="*/ 2147483646 h 1275"/>
              <a:gd name="T20" fmla="*/ 2147483646 w 1572"/>
              <a:gd name="T21" fmla="*/ 2147483646 h 1275"/>
              <a:gd name="T22" fmla="*/ 2147483646 w 1572"/>
              <a:gd name="T23" fmla="*/ 2147483646 h 1275"/>
              <a:gd name="T24" fmla="*/ 2147483646 w 1572"/>
              <a:gd name="T25" fmla="*/ 2147483646 h 1275"/>
              <a:gd name="T26" fmla="*/ 2147483646 w 1572"/>
              <a:gd name="T27" fmla="*/ 2147483646 h 1275"/>
              <a:gd name="T28" fmla="*/ 2147483646 w 1572"/>
              <a:gd name="T29" fmla="*/ 2147483646 h 1275"/>
              <a:gd name="T30" fmla="*/ 2147483646 w 1572"/>
              <a:gd name="T31" fmla="*/ 2147483646 h 1275"/>
              <a:gd name="T32" fmla="*/ 2147483646 w 1572"/>
              <a:gd name="T33" fmla="*/ 2147483646 h 1275"/>
              <a:gd name="T34" fmla="*/ 2147483646 w 1572"/>
              <a:gd name="T35" fmla="*/ 2147483646 h 1275"/>
              <a:gd name="T36" fmla="*/ 2147483646 w 1572"/>
              <a:gd name="T37" fmla="*/ 2147483646 h 1275"/>
              <a:gd name="T38" fmla="*/ 2147483646 w 1572"/>
              <a:gd name="T39" fmla="*/ 2147483646 h 1275"/>
              <a:gd name="T40" fmla="*/ 2147483646 w 1572"/>
              <a:gd name="T41" fmla="*/ 2147483646 h 1275"/>
              <a:gd name="T42" fmla="*/ 2147483646 w 1572"/>
              <a:gd name="T43" fmla="*/ 2147483646 h 1275"/>
              <a:gd name="T44" fmla="*/ 2147483646 w 1572"/>
              <a:gd name="T45" fmla="*/ 2147483646 h 1275"/>
              <a:gd name="T46" fmla="*/ 2147483646 w 1572"/>
              <a:gd name="T47" fmla="*/ 2147483646 h 1275"/>
              <a:gd name="T48" fmla="*/ 2147483646 w 1572"/>
              <a:gd name="T49" fmla="*/ 2147483646 h 1275"/>
              <a:gd name="T50" fmla="*/ 2147483646 w 1572"/>
              <a:gd name="T51" fmla="*/ 2147483646 h 1275"/>
              <a:gd name="T52" fmla="*/ 2147483646 w 1572"/>
              <a:gd name="T53" fmla="*/ 2147483646 h 1275"/>
              <a:gd name="T54" fmla="*/ 2147483646 w 1572"/>
              <a:gd name="T55" fmla="*/ 2147483646 h 1275"/>
              <a:gd name="T56" fmla="*/ 2147483646 w 1572"/>
              <a:gd name="T57" fmla="*/ 2147483646 h 1275"/>
              <a:gd name="T58" fmla="*/ 2147483646 w 1572"/>
              <a:gd name="T59" fmla="*/ 2147483646 h 1275"/>
              <a:gd name="T60" fmla="*/ 2147483646 w 1572"/>
              <a:gd name="T61" fmla="*/ 2147483646 h 1275"/>
              <a:gd name="T62" fmla="*/ 2147483646 w 1572"/>
              <a:gd name="T63" fmla="*/ 2147483646 h 1275"/>
              <a:gd name="T64" fmla="*/ 2147483646 w 1572"/>
              <a:gd name="T65" fmla="*/ 2147483646 h 1275"/>
              <a:gd name="T66" fmla="*/ 2147483646 w 1572"/>
              <a:gd name="T67" fmla="*/ 2147483646 h 1275"/>
              <a:gd name="T68" fmla="*/ 2147483646 w 1572"/>
              <a:gd name="T69" fmla="*/ 2147483646 h 1275"/>
              <a:gd name="T70" fmla="*/ 2147483646 w 1572"/>
              <a:gd name="T71" fmla="*/ 2147483646 h 1275"/>
              <a:gd name="T72" fmla="*/ 2147483646 w 1572"/>
              <a:gd name="T73" fmla="*/ 2147483646 h 1275"/>
              <a:gd name="T74" fmla="*/ 2147483646 w 1572"/>
              <a:gd name="T75" fmla="*/ 2147483646 h 1275"/>
              <a:gd name="T76" fmla="*/ 2147483646 w 1572"/>
              <a:gd name="T77" fmla="*/ 2147483646 h 1275"/>
              <a:gd name="T78" fmla="*/ 2147483646 w 1572"/>
              <a:gd name="T79" fmla="*/ 2147483646 h 1275"/>
              <a:gd name="T80" fmla="*/ 2147483646 w 1572"/>
              <a:gd name="T81" fmla="*/ 2147483646 h 1275"/>
              <a:gd name="T82" fmla="*/ 2147483646 w 1572"/>
              <a:gd name="T83" fmla="*/ 2147483646 h 1275"/>
              <a:gd name="T84" fmla="*/ 2147483646 w 1572"/>
              <a:gd name="T85" fmla="*/ 2147483646 h 1275"/>
              <a:gd name="T86" fmla="*/ 2147483646 w 1572"/>
              <a:gd name="T87" fmla="*/ 2147483646 h 1275"/>
              <a:gd name="T88" fmla="*/ 2147483646 w 1572"/>
              <a:gd name="T89" fmla="*/ 2147483646 h 1275"/>
              <a:gd name="T90" fmla="*/ 2147483646 w 1572"/>
              <a:gd name="T91" fmla="*/ 2147483646 h 1275"/>
              <a:gd name="T92" fmla="*/ 2147483646 w 1572"/>
              <a:gd name="T93" fmla="*/ 2147483646 h 1275"/>
              <a:gd name="T94" fmla="*/ 2147483646 w 1572"/>
              <a:gd name="T95" fmla="*/ 2147483646 h 1275"/>
              <a:gd name="T96" fmla="*/ 2147483646 w 1572"/>
              <a:gd name="T97" fmla="*/ 2147483646 h 1275"/>
              <a:gd name="T98" fmla="*/ 2147483646 w 1572"/>
              <a:gd name="T99" fmla="*/ 2147483646 h 1275"/>
              <a:gd name="T100" fmla="*/ 2147483646 w 1572"/>
              <a:gd name="T101" fmla="*/ 2147483646 h 1275"/>
              <a:gd name="T102" fmla="*/ 2147483646 w 1572"/>
              <a:gd name="T103" fmla="*/ 2147483646 h 1275"/>
              <a:gd name="T104" fmla="*/ 2147483646 w 1572"/>
              <a:gd name="T105" fmla="*/ 2147483646 h 127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72"/>
              <a:gd name="T160" fmla="*/ 0 h 1275"/>
              <a:gd name="T161" fmla="*/ 1572 w 1572"/>
              <a:gd name="T162" fmla="*/ 1275 h 127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72" h="1275">
                <a:moveTo>
                  <a:pt x="285" y="0"/>
                </a:moveTo>
                <a:lnTo>
                  <a:pt x="274" y="1"/>
                </a:lnTo>
                <a:lnTo>
                  <a:pt x="262" y="3"/>
                </a:lnTo>
                <a:lnTo>
                  <a:pt x="252" y="4"/>
                </a:lnTo>
                <a:lnTo>
                  <a:pt x="242" y="7"/>
                </a:lnTo>
                <a:lnTo>
                  <a:pt x="232" y="10"/>
                </a:lnTo>
                <a:lnTo>
                  <a:pt x="222" y="13"/>
                </a:lnTo>
                <a:lnTo>
                  <a:pt x="214" y="16"/>
                </a:lnTo>
                <a:lnTo>
                  <a:pt x="205" y="20"/>
                </a:lnTo>
                <a:lnTo>
                  <a:pt x="198" y="24"/>
                </a:lnTo>
                <a:lnTo>
                  <a:pt x="189" y="29"/>
                </a:lnTo>
                <a:lnTo>
                  <a:pt x="182" y="34"/>
                </a:lnTo>
                <a:lnTo>
                  <a:pt x="175" y="40"/>
                </a:lnTo>
                <a:lnTo>
                  <a:pt x="161" y="51"/>
                </a:lnTo>
                <a:lnTo>
                  <a:pt x="149" y="64"/>
                </a:lnTo>
                <a:lnTo>
                  <a:pt x="138" y="79"/>
                </a:lnTo>
                <a:lnTo>
                  <a:pt x="126" y="94"/>
                </a:lnTo>
                <a:lnTo>
                  <a:pt x="116" y="111"/>
                </a:lnTo>
                <a:lnTo>
                  <a:pt x="106" y="129"/>
                </a:lnTo>
                <a:lnTo>
                  <a:pt x="98" y="147"/>
                </a:lnTo>
                <a:lnTo>
                  <a:pt x="88" y="167"/>
                </a:lnTo>
                <a:lnTo>
                  <a:pt x="79" y="187"/>
                </a:lnTo>
                <a:lnTo>
                  <a:pt x="70" y="208"/>
                </a:lnTo>
                <a:lnTo>
                  <a:pt x="66" y="220"/>
                </a:lnTo>
                <a:lnTo>
                  <a:pt x="62" y="231"/>
                </a:lnTo>
                <a:lnTo>
                  <a:pt x="58" y="244"/>
                </a:lnTo>
                <a:lnTo>
                  <a:pt x="53" y="257"/>
                </a:lnTo>
                <a:lnTo>
                  <a:pt x="49" y="271"/>
                </a:lnTo>
                <a:lnTo>
                  <a:pt x="46" y="284"/>
                </a:lnTo>
                <a:lnTo>
                  <a:pt x="42" y="300"/>
                </a:lnTo>
                <a:lnTo>
                  <a:pt x="39" y="314"/>
                </a:lnTo>
                <a:lnTo>
                  <a:pt x="36" y="330"/>
                </a:lnTo>
                <a:lnTo>
                  <a:pt x="33" y="346"/>
                </a:lnTo>
                <a:lnTo>
                  <a:pt x="26" y="377"/>
                </a:lnTo>
                <a:lnTo>
                  <a:pt x="22" y="410"/>
                </a:lnTo>
                <a:lnTo>
                  <a:pt x="16" y="443"/>
                </a:lnTo>
                <a:lnTo>
                  <a:pt x="13" y="477"/>
                </a:lnTo>
                <a:lnTo>
                  <a:pt x="9" y="511"/>
                </a:lnTo>
                <a:lnTo>
                  <a:pt x="6" y="544"/>
                </a:lnTo>
                <a:lnTo>
                  <a:pt x="3" y="577"/>
                </a:lnTo>
                <a:lnTo>
                  <a:pt x="2" y="610"/>
                </a:lnTo>
                <a:lnTo>
                  <a:pt x="2" y="624"/>
                </a:lnTo>
                <a:lnTo>
                  <a:pt x="0" y="640"/>
                </a:lnTo>
                <a:lnTo>
                  <a:pt x="0" y="655"/>
                </a:lnTo>
                <a:lnTo>
                  <a:pt x="0" y="670"/>
                </a:lnTo>
                <a:lnTo>
                  <a:pt x="0" y="684"/>
                </a:lnTo>
                <a:lnTo>
                  <a:pt x="0" y="697"/>
                </a:lnTo>
                <a:lnTo>
                  <a:pt x="0" y="722"/>
                </a:lnTo>
                <a:lnTo>
                  <a:pt x="2" y="750"/>
                </a:lnTo>
                <a:lnTo>
                  <a:pt x="3" y="775"/>
                </a:lnTo>
                <a:lnTo>
                  <a:pt x="6" y="799"/>
                </a:lnTo>
                <a:lnTo>
                  <a:pt x="9" y="825"/>
                </a:lnTo>
                <a:lnTo>
                  <a:pt x="13" y="849"/>
                </a:lnTo>
                <a:lnTo>
                  <a:pt x="18" y="874"/>
                </a:lnTo>
                <a:lnTo>
                  <a:pt x="22" y="897"/>
                </a:lnTo>
                <a:lnTo>
                  <a:pt x="28" y="919"/>
                </a:lnTo>
                <a:lnTo>
                  <a:pt x="33" y="941"/>
                </a:lnTo>
                <a:lnTo>
                  <a:pt x="40" y="962"/>
                </a:lnTo>
                <a:lnTo>
                  <a:pt x="46" y="982"/>
                </a:lnTo>
                <a:lnTo>
                  <a:pt x="55" y="1002"/>
                </a:lnTo>
                <a:lnTo>
                  <a:pt x="62" y="1021"/>
                </a:lnTo>
                <a:lnTo>
                  <a:pt x="70" y="1038"/>
                </a:lnTo>
                <a:lnTo>
                  <a:pt x="79" y="1054"/>
                </a:lnTo>
                <a:lnTo>
                  <a:pt x="89" y="1069"/>
                </a:lnTo>
                <a:lnTo>
                  <a:pt x="99" y="1085"/>
                </a:lnTo>
                <a:lnTo>
                  <a:pt x="111" y="1098"/>
                </a:lnTo>
                <a:lnTo>
                  <a:pt x="123" y="1112"/>
                </a:lnTo>
                <a:lnTo>
                  <a:pt x="135" y="1124"/>
                </a:lnTo>
                <a:lnTo>
                  <a:pt x="149" y="1135"/>
                </a:lnTo>
                <a:lnTo>
                  <a:pt x="162" y="1146"/>
                </a:lnTo>
                <a:lnTo>
                  <a:pt x="176" y="1156"/>
                </a:lnTo>
                <a:lnTo>
                  <a:pt x="191" y="1165"/>
                </a:lnTo>
                <a:lnTo>
                  <a:pt x="205" y="1174"/>
                </a:lnTo>
                <a:lnTo>
                  <a:pt x="219" y="1181"/>
                </a:lnTo>
                <a:lnTo>
                  <a:pt x="235" y="1186"/>
                </a:lnTo>
                <a:lnTo>
                  <a:pt x="249" y="1192"/>
                </a:lnTo>
                <a:lnTo>
                  <a:pt x="264" y="1196"/>
                </a:lnTo>
                <a:lnTo>
                  <a:pt x="278" y="1201"/>
                </a:lnTo>
                <a:lnTo>
                  <a:pt x="292" y="1203"/>
                </a:lnTo>
                <a:lnTo>
                  <a:pt x="298" y="1205"/>
                </a:lnTo>
                <a:lnTo>
                  <a:pt x="305" y="1205"/>
                </a:lnTo>
                <a:lnTo>
                  <a:pt x="312" y="1205"/>
                </a:lnTo>
                <a:lnTo>
                  <a:pt x="319" y="1203"/>
                </a:lnTo>
                <a:lnTo>
                  <a:pt x="327" y="1203"/>
                </a:lnTo>
                <a:lnTo>
                  <a:pt x="334" y="1202"/>
                </a:lnTo>
                <a:lnTo>
                  <a:pt x="340" y="1199"/>
                </a:lnTo>
                <a:lnTo>
                  <a:pt x="347" y="1198"/>
                </a:lnTo>
                <a:lnTo>
                  <a:pt x="361" y="1192"/>
                </a:lnTo>
                <a:lnTo>
                  <a:pt x="375" y="1186"/>
                </a:lnTo>
                <a:lnTo>
                  <a:pt x="390" y="1179"/>
                </a:lnTo>
                <a:lnTo>
                  <a:pt x="404" y="1172"/>
                </a:lnTo>
                <a:lnTo>
                  <a:pt x="420" y="1165"/>
                </a:lnTo>
                <a:lnTo>
                  <a:pt x="434" y="1158"/>
                </a:lnTo>
                <a:lnTo>
                  <a:pt x="448" y="1151"/>
                </a:lnTo>
                <a:lnTo>
                  <a:pt x="463" y="1145"/>
                </a:lnTo>
                <a:lnTo>
                  <a:pt x="477" y="1139"/>
                </a:lnTo>
                <a:lnTo>
                  <a:pt x="484" y="1138"/>
                </a:lnTo>
                <a:lnTo>
                  <a:pt x="491" y="1136"/>
                </a:lnTo>
                <a:lnTo>
                  <a:pt x="498" y="1135"/>
                </a:lnTo>
                <a:lnTo>
                  <a:pt x="506" y="1134"/>
                </a:lnTo>
                <a:lnTo>
                  <a:pt x="513" y="1134"/>
                </a:lnTo>
                <a:lnTo>
                  <a:pt x="520" y="1134"/>
                </a:lnTo>
                <a:lnTo>
                  <a:pt x="527" y="1135"/>
                </a:lnTo>
                <a:lnTo>
                  <a:pt x="533" y="1135"/>
                </a:lnTo>
                <a:lnTo>
                  <a:pt x="540" y="1136"/>
                </a:lnTo>
                <a:lnTo>
                  <a:pt x="546" y="1139"/>
                </a:lnTo>
                <a:lnTo>
                  <a:pt x="559" y="1144"/>
                </a:lnTo>
                <a:lnTo>
                  <a:pt x="571" y="1148"/>
                </a:lnTo>
                <a:lnTo>
                  <a:pt x="584" y="1155"/>
                </a:lnTo>
                <a:lnTo>
                  <a:pt x="596" y="1162"/>
                </a:lnTo>
                <a:lnTo>
                  <a:pt x="609" y="1169"/>
                </a:lnTo>
                <a:lnTo>
                  <a:pt x="620" y="1178"/>
                </a:lnTo>
                <a:lnTo>
                  <a:pt x="633" y="1186"/>
                </a:lnTo>
                <a:lnTo>
                  <a:pt x="646" y="1193"/>
                </a:lnTo>
                <a:lnTo>
                  <a:pt x="660" y="1202"/>
                </a:lnTo>
                <a:lnTo>
                  <a:pt x="674" y="1209"/>
                </a:lnTo>
                <a:lnTo>
                  <a:pt x="690" y="1216"/>
                </a:lnTo>
                <a:lnTo>
                  <a:pt x="707" y="1223"/>
                </a:lnTo>
                <a:lnTo>
                  <a:pt x="725" y="1229"/>
                </a:lnTo>
                <a:lnTo>
                  <a:pt x="743" y="1233"/>
                </a:lnTo>
                <a:lnTo>
                  <a:pt x="763" y="1238"/>
                </a:lnTo>
                <a:lnTo>
                  <a:pt x="785" y="1242"/>
                </a:lnTo>
                <a:lnTo>
                  <a:pt x="806" y="1246"/>
                </a:lnTo>
                <a:lnTo>
                  <a:pt x="829" y="1252"/>
                </a:lnTo>
                <a:lnTo>
                  <a:pt x="853" y="1256"/>
                </a:lnTo>
                <a:lnTo>
                  <a:pt x="878" y="1261"/>
                </a:lnTo>
                <a:lnTo>
                  <a:pt x="903" y="1265"/>
                </a:lnTo>
                <a:lnTo>
                  <a:pt x="929" y="1269"/>
                </a:lnTo>
                <a:lnTo>
                  <a:pt x="955" y="1272"/>
                </a:lnTo>
                <a:lnTo>
                  <a:pt x="982" y="1273"/>
                </a:lnTo>
                <a:lnTo>
                  <a:pt x="1008" y="1275"/>
                </a:lnTo>
                <a:lnTo>
                  <a:pt x="1035" y="1275"/>
                </a:lnTo>
                <a:lnTo>
                  <a:pt x="1061" y="1275"/>
                </a:lnTo>
                <a:lnTo>
                  <a:pt x="1075" y="1273"/>
                </a:lnTo>
                <a:lnTo>
                  <a:pt x="1088" y="1272"/>
                </a:lnTo>
                <a:lnTo>
                  <a:pt x="1101" y="1271"/>
                </a:lnTo>
                <a:lnTo>
                  <a:pt x="1114" y="1268"/>
                </a:lnTo>
                <a:lnTo>
                  <a:pt x="1127" y="1266"/>
                </a:lnTo>
                <a:lnTo>
                  <a:pt x="1140" y="1263"/>
                </a:lnTo>
                <a:lnTo>
                  <a:pt x="1152" y="1259"/>
                </a:lnTo>
                <a:lnTo>
                  <a:pt x="1165" y="1256"/>
                </a:lnTo>
                <a:lnTo>
                  <a:pt x="1180" y="1252"/>
                </a:lnTo>
                <a:lnTo>
                  <a:pt x="1194" y="1249"/>
                </a:lnTo>
                <a:lnTo>
                  <a:pt x="1224" y="1239"/>
                </a:lnTo>
                <a:lnTo>
                  <a:pt x="1254" y="1231"/>
                </a:lnTo>
                <a:lnTo>
                  <a:pt x="1286" y="1219"/>
                </a:lnTo>
                <a:lnTo>
                  <a:pt x="1317" y="1208"/>
                </a:lnTo>
                <a:lnTo>
                  <a:pt x="1349" y="1195"/>
                </a:lnTo>
                <a:lnTo>
                  <a:pt x="1379" y="1181"/>
                </a:lnTo>
                <a:lnTo>
                  <a:pt x="1409" y="1165"/>
                </a:lnTo>
                <a:lnTo>
                  <a:pt x="1423" y="1158"/>
                </a:lnTo>
                <a:lnTo>
                  <a:pt x="1437" y="1149"/>
                </a:lnTo>
                <a:lnTo>
                  <a:pt x="1450" y="1142"/>
                </a:lnTo>
                <a:lnTo>
                  <a:pt x="1463" y="1134"/>
                </a:lnTo>
                <a:lnTo>
                  <a:pt x="1476" y="1124"/>
                </a:lnTo>
                <a:lnTo>
                  <a:pt x="1489" y="1115"/>
                </a:lnTo>
                <a:lnTo>
                  <a:pt x="1499" y="1106"/>
                </a:lnTo>
                <a:lnTo>
                  <a:pt x="1510" y="1096"/>
                </a:lnTo>
                <a:lnTo>
                  <a:pt x="1520" y="1086"/>
                </a:lnTo>
                <a:lnTo>
                  <a:pt x="1529" y="1076"/>
                </a:lnTo>
                <a:lnTo>
                  <a:pt x="1537" y="1066"/>
                </a:lnTo>
                <a:lnTo>
                  <a:pt x="1545" y="1056"/>
                </a:lnTo>
                <a:lnTo>
                  <a:pt x="1552" y="1045"/>
                </a:lnTo>
                <a:lnTo>
                  <a:pt x="1557" y="1035"/>
                </a:lnTo>
                <a:lnTo>
                  <a:pt x="1562" y="1024"/>
                </a:lnTo>
                <a:lnTo>
                  <a:pt x="1566" y="1011"/>
                </a:lnTo>
                <a:lnTo>
                  <a:pt x="1569" y="999"/>
                </a:lnTo>
                <a:lnTo>
                  <a:pt x="1570" y="986"/>
                </a:lnTo>
                <a:lnTo>
                  <a:pt x="1572" y="972"/>
                </a:lnTo>
                <a:lnTo>
                  <a:pt x="1572" y="959"/>
                </a:lnTo>
                <a:lnTo>
                  <a:pt x="1570" y="945"/>
                </a:lnTo>
                <a:lnTo>
                  <a:pt x="1569" y="931"/>
                </a:lnTo>
                <a:lnTo>
                  <a:pt x="1567" y="915"/>
                </a:lnTo>
                <a:lnTo>
                  <a:pt x="1565" y="901"/>
                </a:lnTo>
                <a:lnTo>
                  <a:pt x="1562" y="885"/>
                </a:lnTo>
                <a:lnTo>
                  <a:pt x="1559" y="869"/>
                </a:lnTo>
                <a:lnTo>
                  <a:pt x="1555" y="854"/>
                </a:lnTo>
                <a:lnTo>
                  <a:pt x="1550" y="838"/>
                </a:lnTo>
                <a:lnTo>
                  <a:pt x="1540" y="805"/>
                </a:lnTo>
                <a:lnTo>
                  <a:pt x="1530" y="774"/>
                </a:lnTo>
                <a:lnTo>
                  <a:pt x="1520" y="741"/>
                </a:lnTo>
                <a:lnTo>
                  <a:pt x="1509" y="708"/>
                </a:lnTo>
                <a:lnTo>
                  <a:pt x="1499" y="677"/>
                </a:lnTo>
                <a:lnTo>
                  <a:pt x="1489" y="647"/>
                </a:lnTo>
                <a:lnTo>
                  <a:pt x="1484" y="631"/>
                </a:lnTo>
                <a:lnTo>
                  <a:pt x="1480" y="617"/>
                </a:lnTo>
                <a:lnTo>
                  <a:pt x="1476" y="602"/>
                </a:lnTo>
                <a:lnTo>
                  <a:pt x="1473" y="588"/>
                </a:lnTo>
                <a:lnTo>
                  <a:pt x="1470" y="575"/>
                </a:lnTo>
                <a:lnTo>
                  <a:pt x="1467" y="561"/>
                </a:lnTo>
                <a:lnTo>
                  <a:pt x="1466" y="548"/>
                </a:lnTo>
                <a:lnTo>
                  <a:pt x="1464" y="535"/>
                </a:lnTo>
                <a:lnTo>
                  <a:pt x="1464" y="523"/>
                </a:lnTo>
                <a:lnTo>
                  <a:pt x="1464" y="510"/>
                </a:lnTo>
                <a:lnTo>
                  <a:pt x="1464" y="497"/>
                </a:lnTo>
                <a:lnTo>
                  <a:pt x="1466" y="484"/>
                </a:lnTo>
                <a:lnTo>
                  <a:pt x="1469" y="457"/>
                </a:lnTo>
                <a:lnTo>
                  <a:pt x="1472" y="431"/>
                </a:lnTo>
                <a:lnTo>
                  <a:pt x="1476" y="405"/>
                </a:lnTo>
                <a:lnTo>
                  <a:pt x="1479" y="381"/>
                </a:lnTo>
                <a:lnTo>
                  <a:pt x="1482" y="357"/>
                </a:lnTo>
                <a:lnTo>
                  <a:pt x="1483" y="346"/>
                </a:lnTo>
                <a:lnTo>
                  <a:pt x="1484" y="334"/>
                </a:lnTo>
                <a:lnTo>
                  <a:pt x="1484" y="323"/>
                </a:lnTo>
                <a:lnTo>
                  <a:pt x="1484" y="311"/>
                </a:lnTo>
                <a:lnTo>
                  <a:pt x="1484" y="300"/>
                </a:lnTo>
                <a:lnTo>
                  <a:pt x="1483" y="290"/>
                </a:lnTo>
                <a:lnTo>
                  <a:pt x="1482" y="280"/>
                </a:lnTo>
                <a:lnTo>
                  <a:pt x="1480" y="270"/>
                </a:lnTo>
                <a:lnTo>
                  <a:pt x="1477" y="260"/>
                </a:lnTo>
                <a:lnTo>
                  <a:pt x="1473" y="251"/>
                </a:lnTo>
                <a:lnTo>
                  <a:pt x="1469" y="243"/>
                </a:lnTo>
                <a:lnTo>
                  <a:pt x="1463" y="234"/>
                </a:lnTo>
                <a:lnTo>
                  <a:pt x="1457" y="226"/>
                </a:lnTo>
                <a:lnTo>
                  <a:pt x="1450" y="218"/>
                </a:lnTo>
                <a:lnTo>
                  <a:pt x="1442" y="211"/>
                </a:lnTo>
                <a:lnTo>
                  <a:pt x="1432" y="204"/>
                </a:lnTo>
                <a:lnTo>
                  <a:pt x="1422" y="198"/>
                </a:lnTo>
                <a:lnTo>
                  <a:pt x="1409" y="193"/>
                </a:lnTo>
                <a:lnTo>
                  <a:pt x="1396" y="188"/>
                </a:lnTo>
                <a:lnTo>
                  <a:pt x="1383" y="184"/>
                </a:lnTo>
                <a:lnTo>
                  <a:pt x="1367" y="180"/>
                </a:lnTo>
                <a:lnTo>
                  <a:pt x="1351" y="177"/>
                </a:lnTo>
                <a:lnTo>
                  <a:pt x="1336" y="174"/>
                </a:lnTo>
                <a:lnTo>
                  <a:pt x="1318" y="173"/>
                </a:lnTo>
                <a:lnTo>
                  <a:pt x="1300" y="170"/>
                </a:lnTo>
                <a:lnTo>
                  <a:pt x="1281" y="168"/>
                </a:lnTo>
                <a:lnTo>
                  <a:pt x="1261" y="167"/>
                </a:lnTo>
                <a:lnTo>
                  <a:pt x="1243" y="167"/>
                </a:lnTo>
                <a:lnTo>
                  <a:pt x="1221" y="166"/>
                </a:lnTo>
                <a:lnTo>
                  <a:pt x="1201" y="166"/>
                </a:lnTo>
                <a:lnTo>
                  <a:pt x="1180" y="166"/>
                </a:lnTo>
                <a:lnTo>
                  <a:pt x="1158" y="164"/>
                </a:lnTo>
                <a:lnTo>
                  <a:pt x="1115" y="164"/>
                </a:lnTo>
                <a:lnTo>
                  <a:pt x="1071" y="164"/>
                </a:lnTo>
                <a:lnTo>
                  <a:pt x="1026" y="164"/>
                </a:lnTo>
                <a:lnTo>
                  <a:pt x="984" y="164"/>
                </a:lnTo>
                <a:lnTo>
                  <a:pt x="941" y="163"/>
                </a:lnTo>
                <a:lnTo>
                  <a:pt x="919" y="161"/>
                </a:lnTo>
                <a:lnTo>
                  <a:pt x="899" y="160"/>
                </a:lnTo>
                <a:lnTo>
                  <a:pt x="879" y="158"/>
                </a:lnTo>
                <a:lnTo>
                  <a:pt x="859" y="156"/>
                </a:lnTo>
                <a:lnTo>
                  <a:pt x="840" y="154"/>
                </a:lnTo>
                <a:lnTo>
                  <a:pt x="822" y="151"/>
                </a:lnTo>
                <a:lnTo>
                  <a:pt x="805" y="147"/>
                </a:lnTo>
                <a:lnTo>
                  <a:pt x="786" y="143"/>
                </a:lnTo>
                <a:lnTo>
                  <a:pt x="767" y="139"/>
                </a:lnTo>
                <a:lnTo>
                  <a:pt x="749" y="134"/>
                </a:lnTo>
                <a:lnTo>
                  <a:pt x="732" y="129"/>
                </a:lnTo>
                <a:lnTo>
                  <a:pt x="713" y="123"/>
                </a:lnTo>
                <a:lnTo>
                  <a:pt x="676" y="111"/>
                </a:lnTo>
                <a:lnTo>
                  <a:pt x="639" y="99"/>
                </a:lnTo>
                <a:lnTo>
                  <a:pt x="601" y="86"/>
                </a:lnTo>
                <a:lnTo>
                  <a:pt x="566" y="71"/>
                </a:lnTo>
                <a:lnTo>
                  <a:pt x="530" y="59"/>
                </a:lnTo>
                <a:lnTo>
                  <a:pt x="494" y="46"/>
                </a:lnTo>
                <a:lnTo>
                  <a:pt x="460" y="34"/>
                </a:lnTo>
                <a:lnTo>
                  <a:pt x="443" y="29"/>
                </a:lnTo>
                <a:lnTo>
                  <a:pt x="427" y="24"/>
                </a:lnTo>
                <a:lnTo>
                  <a:pt x="411" y="19"/>
                </a:lnTo>
                <a:lnTo>
                  <a:pt x="395" y="14"/>
                </a:lnTo>
                <a:lnTo>
                  <a:pt x="380" y="10"/>
                </a:lnTo>
                <a:lnTo>
                  <a:pt x="365" y="7"/>
                </a:lnTo>
                <a:lnTo>
                  <a:pt x="351" y="4"/>
                </a:lnTo>
                <a:lnTo>
                  <a:pt x="337" y="3"/>
                </a:lnTo>
                <a:lnTo>
                  <a:pt x="322" y="0"/>
                </a:lnTo>
                <a:lnTo>
                  <a:pt x="309" y="0"/>
                </a:lnTo>
                <a:lnTo>
                  <a:pt x="297" y="0"/>
                </a:lnTo>
                <a:lnTo>
                  <a:pt x="285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6E8A6C-3AED-5044-9185-DDD335ED845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CIDR Aggregation in BGP</a:t>
            </a:r>
          </a:p>
        </p:txBody>
      </p:sp>
      <p:sp>
        <p:nvSpPr>
          <p:cNvPr id="138245" name="Line 4"/>
          <p:cNvSpPr>
            <a:spLocks noChangeShapeType="1"/>
          </p:cNvSpPr>
          <p:nvPr/>
        </p:nvSpPr>
        <p:spPr bwMode="auto">
          <a:xfrm flipV="1">
            <a:off x="5166123" y="1990408"/>
            <a:ext cx="1363663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6" name="Freeform 5"/>
          <p:cNvSpPr>
            <a:spLocks/>
          </p:cNvSpPr>
          <p:nvPr/>
        </p:nvSpPr>
        <p:spPr bwMode="auto">
          <a:xfrm>
            <a:off x="6094811" y="1237933"/>
            <a:ext cx="1341437" cy="1182687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7" name="Line 10"/>
          <p:cNvSpPr>
            <a:spLocks noChangeShapeType="1"/>
          </p:cNvSpPr>
          <p:nvPr/>
        </p:nvSpPr>
        <p:spPr bwMode="auto">
          <a:xfrm>
            <a:off x="5285186" y="3114358"/>
            <a:ext cx="1304925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8" name="Line 11"/>
          <p:cNvSpPr>
            <a:spLocks noChangeShapeType="1"/>
          </p:cNvSpPr>
          <p:nvPr/>
        </p:nvSpPr>
        <p:spPr bwMode="auto">
          <a:xfrm>
            <a:off x="5210573" y="4044633"/>
            <a:ext cx="163512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9" name="Line 12"/>
          <p:cNvSpPr>
            <a:spLocks noChangeShapeType="1"/>
          </p:cNvSpPr>
          <p:nvPr/>
        </p:nvSpPr>
        <p:spPr bwMode="auto">
          <a:xfrm>
            <a:off x="4700986" y="4224020"/>
            <a:ext cx="839787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0" name="Freeform 7"/>
          <p:cNvSpPr>
            <a:spLocks/>
          </p:cNvSpPr>
          <p:nvPr/>
        </p:nvSpPr>
        <p:spPr bwMode="auto">
          <a:xfrm>
            <a:off x="6351986" y="2661920"/>
            <a:ext cx="1579562" cy="1255713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1" name="Freeform 8"/>
          <p:cNvSpPr>
            <a:spLocks/>
          </p:cNvSpPr>
          <p:nvPr/>
        </p:nvSpPr>
        <p:spPr bwMode="auto">
          <a:xfrm>
            <a:off x="6486923" y="4249420"/>
            <a:ext cx="2074863" cy="1016000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2" name="Text Box 13"/>
          <p:cNvSpPr txBox="1">
            <a:spLocks noChangeArrowheads="1"/>
          </p:cNvSpPr>
          <p:nvPr/>
        </p:nvSpPr>
        <p:spPr bwMode="auto">
          <a:xfrm>
            <a:off x="5790011" y="2258695"/>
            <a:ext cx="128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x00/24: B</a:t>
            </a:r>
          </a:p>
        </p:txBody>
      </p:sp>
      <p:sp>
        <p:nvSpPr>
          <p:cNvPr id="138253" name="Text Box 14"/>
          <p:cNvSpPr txBox="1">
            <a:spLocks noChangeArrowheads="1"/>
          </p:cNvSpPr>
          <p:nvPr/>
        </p:nvSpPr>
        <p:spPr bwMode="auto">
          <a:xfrm>
            <a:off x="5456636" y="3158808"/>
            <a:ext cx="124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x01/24: C</a:t>
            </a:r>
          </a:p>
        </p:txBody>
      </p:sp>
      <p:sp>
        <p:nvSpPr>
          <p:cNvPr id="138254" name="Text Box 15"/>
          <p:cNvSpPr txBox="1">
            <a:spLocks noChangeArrowheads="1"/>
          </p:cNvSpPr>
          <p:nvPr/>
        </p:nvSpPr>
        <p:spPr bwMode="auto">
          <a:xfrm>
            <a:off x="5685236" y="4071620"/>
            <a:ext cx="124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x10/24: E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 rot="2467398">
            <a:off x="1808561" y="2287270"/>
            <a:ext cx="102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x/22: A</a:t>
            </a:r>
          </a:p>
        </p:txBody>
      </p:sp>
      <p:sp>
        <p:nvSpPr>
          <p:cNvPr id="138256" name="Line 17"/>
          <p:cNvSpPr>
            <a:spLocks noChangeShapeType="1"/>
          </p:cNvSpPr>
          <p:nvPr/>
        </p:nvSpPr>
        <p:spPr bwMode="auto">
          <a:xfrm flipH="1" flipV="1">
            <a:off x="1599011" y="2139633"/>
            <a:ext cx="1347787" cy="1109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7" name="Text Box 18"/>
          <p:cNvSpPr txBox="1">
            <a:spLocks noChangeArrowheads="1"/>
          </p:cNvSpPr>
          <p:nvPr/>
        </p:nvSpPr>
        <p:spPr bwMode="auto">
          <a:xfrm>
            <a:off x="3962798" y="4730433"/>
            <a:ext cx="1208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x11/24: F</a:t>
            </a:r>
          </a:p>
        </p:txBody>
      </p:sp>
      <p:sp>
        <p:nvSpPr>
          <p:cNvPr id="138258" name="Text Box 19"/>
          <p:cNvSpPr txBox="1">
            <a:spLocks noChangeArrowheads="1"/>
          </p:cNvSpPr>
          <p:nvPr/>
        </p:nvSpPr>
        <p:spPr bwMode="auto">
          <a:xfrm>
            <a:off x="3904061" y="3061970"/>
            <a:ext cx="35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8259" name="Text Box 20"/>
          <p:cNvSpPr txBox="1">
            <a:spLocks noChangeArrowheads="1"/>
          </p:cNvSpPr>
          <p:nvPr/>
        </p:nvSpPr>
        <p:spPr bwMode="auto">
          <a:xfrm>
            <a:off x="6575823" y="1625283"/>
            <a:ext cx="32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38260" name="Text Box 21"/>
          <p:cNvSpPr txBox="1">
            <a:spLocks noChangeArrowheads="1"/>
          </p:cNvSpPr>
          <p:nvPr/>
        </p:nvSpPr>
        <p:spPr bwMode="auto">
          <a:xfrm>
            <a:off x="6909198" y="3052445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38261" name="Text Box 22"/>
          <p:cNvSpPr txBox="1">
            <a:spLocks noChangeArrowheads="1"/>
          </p:cNvSpPr>
          <p:nvPr/>
        </p:nvSpPr>
        <p:spPr bwMode="auto">
          <a:xfrm>
            <a:off x="7301311" y="4524058"/>
            <a:ext cx="32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38262" name="Text Box 23"/>
          <p:cNvSpPr txBox="1">
            <a:spLocks noChangeArrowheads="1"/>
          </p:cNvSpPr>
          <p:nvPr/>
        </p:nvSpPr>
        <p:spPr bwMode="auto">
          <a:xfrm>
            <a:off x="5685236" y="5679758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349773" y="2126933"/>
            <a:ext cx="4343400" cy="3565525"/>
            <a:chOff x="1085089" y="2310384"/>
            <a:chExt cx="4344162" cy="3564636"/>
          </a:xfrm>
        </p:grpSpPr>
        <p:sp>
          <p:nvSpPr>
            <p:cNvPr id="138268" name="Line 12"/>
            <p:cNvSpPr>
              <a:spLocks noChangeShapeType="1"/>
            </p:cNvSpPr>
            <p:nvPr/>
          </p:nvSpPr>
          <p:spPr bwMode="auto">
            <a:xfrm>
              <a:off x="3346705" y="5541264"/>
              <a:ext cx="2082546" cy="156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269" name="Line 12"/>
            <p:cNvSpPr>
              <a:spLocks noChangeShapeType="1"/>
            </p:cNvSpPr>
            <p:nvPr/>
          </p:nvSpPr>
          <p:spPr bwMode="auto">
            <a:xfrm>
              <a:off x="1085089" y="2310384"/>
              <a:ext cx="1219199" cy="2883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8270" name="Group 32"/>
            <p:cNvGrpSpPr>
              <a:grpSpLocks/>
            </p:cNvGrpSpPr>
            <p:nvPr/>
          </p:nvGrpSpPr>
          <p:grpSpPr bwMode="auto">
            <a:xfrm>
              <a:off x="1839976" y="4859020"/>
              <a:ext cx="2074863" cy="1016000"/>
              <a:chOff x="1839976" y="4859020"/>
              <a:chExt cx="2074863" cy="1016000"/>
            </a:xfrm>
          </p:grpSpPr>
          <p:sp>
            <p:nvSpPr>
              <p:cNvPr id="138271" name="Freeform 8"/>
              <p:cNvSpPr>
                <a:spLocks/>
              </p:cNvSpPr>
              <p:nvPr/>
            </p:nvSpPr>
            <p:spPr bwMode="auto">
              <a:xfrm>
                <a:off x="1839976" y="4859020"/>
                <a:ext cx="2074863" cy="1016000"/>
              </a:xfrm>
              <a:custGeom>
                <a:avLst/>
                <a:gdLst>
                  <a:gd name="T0" fmla="*/ 2147483646 w 1143"/>
                  <a:gd name="T1" fmla="*/ 2147483646 h 1022"/>
                  <a:gd name="T2" fmla="*/ 2147483646 w 1143"/>
                  <a:gd name="T3" fmla="*/ 2147483646 h 1022"/>
                  <a:gd name="T4" fmla="*/ 2147483646 w 1143"/>
                  <a:gd name="T5" fmla="*/ 2147483646 h 1022"/>
                  <a:gd name="T6" fmla="*/ 2147483646 w 1143"/>
                  <a:gd name="T7" fmla="*/ 2147483646 h 1022"/>
                  <a:gd name="T8" fmla="*/ 2147483646 w 1143"/>
                  <a:gd name="T9" fmla="*/ 2147483646 h 1022"/>
                  <a:gd name="T10" fmla="*/ 2147483646 w 1143"/>
                  <a:gd name="T11" fmla="*/ 2147483646 h 1022"/>
                  <a:gd name="T12" fmla="*/ 2147483646 w 1143"/>
                  <a:gd name="T13" fmla="*/ 2147483646 h 1022"/>
                  <a:gd name="T14" fmla="*/ 2147483646 w 1143"/>
                  <a:gd name="T15" fmla="*/ 2147483646 h 1022"/>
                  <a:gd name="T16" fmla="*/ 2147483646 w 1143"/>
                  <a:gd name="T17" fmla="*/ 2147483646 h 1022"/>
                  <a:gd name="T18" fmla="*/ 2147483646 w 1143"/>
                  <a:gd name="T19" fmla="*/ 2147483646 h 1022"/>
                  <a:gd name="T20" fmla="*/ 2147483646 w 1143"/>
                  <a:gd name="T21" fmla="*/ 2147483646 h 1022"/>
                  <a:gd name="T22" fmla="*/ 2147483646 w 1143"/>
                  <a:gd name="T23" fmla="*/ 2147483646 h 1022"/>
                  <a:gd name="T24" fmla="*/ 2147483646 w 1143"/>
                  <a:gd name="T25" fmla="*/ 2147483646 h 1022"/>
                  <a:gd name="T26" fmla="*/ 2147483646 w 1143"/>
                  <a:gd name="T27" fmla="*/ 2147483646 h 1022"/>
                  <a:gd name="T28" fmla="*/ 2147483646 w 1143"/>
                  <a:gd name="T29" fmla="*/ 2147483646 h 1022"/>
                  <a:gd name="T30" fmla="*/ 2147483646 w 1143"/>
                  <a:gd name="T31" fmla="*/ 2147483646 h 1022"/>
                  <a:gd name="T32" fmla="*/ 2147483646 w 1143"/>
                  <a:gd name="T33" fmla="*/ 2147483646 h 1022"/>
                  <a:gd name="T34" fmla="*/ 2147483646 w 1143"/>
                  <a:gd name="T35" fmla="*/ 2147483646 h 1022"/>
                  <a:gd name="T36" fmla="*/ 2147483646 w 1143"/>
                  <a:gd name="T37" fmla="*/ 2147483646 h 1022"/>
                  <a:gd name="T38" fmla="*/ 2147483646 w 1143"/>
                  <a:gd name="T39" fmla="*/ 2147483646 h 1022"/>
                  <a:gd name="T40" fmla="*/ 2147483646 w 1143"/>
                  <a:gd name="T41" fmla="*/ 2147483646 h 1022"/>
                  <a:gd name="T42" fmla="*/ 2147483646 w 1143"/>
                  <a:gd name="T43" fmla="*/ 2147483646 h 1022"/>
                  <a:gd name="T44" fmla="*/ 2147483646 w 1143"/>
                  <a:gd name="T45" fmla="*/ 2147483646 h 1022"/>
                  <a:gd name="T46" fmla="*/ 2147483646 w 1143"/>
                  <a:gd name="T47" fmla="*/ 2147483646 h 1022"/>
                  <a:gd name="T48" fmla="*/ 2147483646 w 1143"/>
                  <a:gd name="T49" fmla="*/ 2147483646 h 1022"/>
                  <a:gd name="T50" fmla="*/ 2147483646 w 1143"/>
                  <a:gd name="T51" fmla="*/ 2147483646 h 1022"/>
                  <a:gd name="T52" fmla="*/ 2147483646 w 1143"/>
                  <a:gd name="T53" fmla="*/ 2147483646 h 1022"/>
                  <a:gd name="T54" fmla="*/ 2147483646 w 1143"/>
                  <a:gd name="T55" fmla="*/ 2147483646 h 1022"/>
                  <a:gd name="T56" fmla="*/ 2147483646 w 1143"/>
                  <a:gd name="T57" fmla="*/ 2147483646 h 1022"/>
                  <a:gd name="T58" fmla="*/ 2147483646 w 1143"/>
                  <a:gd name="T59" fmla="*/ 2147483646 h 1022"/>
                  <a:gd name="T60" fmla="*/ 2147483646 w 1143"/>
                  <a:gd name="T61" fmla="*/ 2147483646 h 1022"/>
                  <a:gd name="T62" fmla="*/ 2147483646 w 1143"/>
                  <a:gd name="T63" fmla="*/ 2147483646 h 1022"/>
                  <a:gd name="T64" fmla="*/ 2147483646 w 1143"/>
                  <a:gd name="T65" fmla="*/ 2147483646 h 1022"/>
                  <a:gd name="T66" fmla="*/ 2147483646 w 1143"/>
                  <a:gd name="T67" fmla="*/ 2147483646 h 1022"/>
                  <a:gd name="T68" fmla="*/ 2147483646 w 1143"/>
                  <a:gd name="T69" fmla="*/ 2147483646 h 1022"/>
                  <a:gd name="T70" fmla="*/ 2147483646 w 1143"/>
                  <a:gd name="T71" fmla="*/ 2147483646 h 1022"/>
                  <a:gd name="T72" fmla="*/ 2147483646 w 1143"/>
                  <a:gd name="T73" fmla="*/ 2147483646 h 1022"/>
                  <a:gd name="T74" fmla="*/ 2147483646 w 1143"/>
                  <a:gd name="T75" fmla="*/ 2147483646 h 1022"/>
                  <a:gd name="T76" fmla="*/ 2147483646 w 1143"/>
                  <a:gd name="T77" fmla="*/ 2147483646 h 1022"/>
                  <a:gd name="T78" fmla="*/ 2147483646 w 1143"/>
                  <a:gd name="T79" fmla="*/ 2147483646 h 1022"/>
                  <a:gd name="T80" fmla="*/ 2147483646 w 1143"/>
                  <a:gd name="T81" fmla="*/ 2147483646 h 1022"/>
                  <a:gd name="T82" fmla="*/ 2147483646 w 1143"/>
                  <a:gd name="T83" fmla="*/ 2147483646 h 1022"/>
                  <a:gd name="T84" fmla="*/ 2147483646 w 1143"/>
                  <a:gd name="T85" fmla="*/ 2147483646 h 1022"/>
                  <a:gd name="T86" fmla="*/ 2147483646 w 1143"/>
                  <a:gd name="T87" fmla="*/ 2147483646 h 1022"/>
                  <a:gd name="T88" fmla="*/ 2147483646 w 1143"/>
                  <a:gd name="T89" fmla="*/ 2147483646 h 1022"/>
                  <a:gd name="T90" fmla="*/ 2147483646 w 1143"/>
                  <a:gd name="T91" fmla="*/ 2147483646 h 1022"/>
                  <a:gd name="T92" fmla="*/ 2147483646 w 1143"/>
                  <a:gd name="T93" fmla="*/ 2147483646 h 1022"/>
                  <a:gd name="T94" fmla="*/ 2147483646 w 1143"/>
                  <a:gd name="T95" fmla="*/ 2147483646 h 1022"/>
                  <a:gd name="T96" fmla="*/ 2147483646 w 1143"/>
                  <a:gd name="T97" fmla="*/ 2147483646 h 1022"/>
                  <a:gd name="T98" fmla="*/ 2147483646 w 1143"/>
                  <a:gd name="T99" fmla="*/ 2147483646 h 1022"/>
                  <a:gd name="T100" fmla="*/ 2147483646 w 1143"/>
                  <a:gd name="T101" fmla="*/ 2147483646 h 1022"/>
                  <a:gd name="T102" fmla="*/ 2147483646 w 1143"/>
                  <a:gd name="T103" fmla="*/ 2147483646 h 1022"/>
                  <a:gd name="T104" fmla="*/ 2147483646 w 1143"/>
                  <a:gd name="T105" fmla="*/ 2147483646 h 10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43"/>
                  <a:gd name="T160" fmla="*/ 0 h 1022"/>
                  <a:gd name="T161" fmla="*/ 1143 w 1143"/>
                  <a:gd name="T162" fmla="*/ 1022 h 10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43" h="1022">
                    <a:moveTo>
                      <a:pt x="471" y="24"/>
                    </a:moveTo>
                    <a:lnTo>
                      <a:pt x="461" y="21"/>
                    </a:lnTo>
                    <a:lnTo>
                      <a:pt x="451" y="19"/>
                    </a:lnTo>
                    <a:lnTo>
                      <a:pt x="439" y="16"/>
                    </a:lnTo>
                    <a:lnTo>
                      <a:pt x="426" y="13"/>
                    </a:lnTo>
                    <a:lnTo>
                      <a:pt x="415" y="11"/>
                    </a:lnTo>
                    <a:lnTo>
                      <a:pt x="401" y="9"/>
                    </a:lnTo>
                    <a:lnTo>
                      <a:pt x="388" y="7"/>
                    </a:lnTo>
                    <a:lnTo>
                      <a:pt x="373" y="6"/>
                    </a:lnTo>
                    <a:lnTo>
                      <a:pt x="358" y="4"/>
                    </a:lnTo>
                    <a:lnTo>
                      <a:pt x="343" y="3"/>
                    </a:lnTo>
                    <a:lnTo>
                      <a:pt x="313" y="0"/>
                    </a:lnTo>
                    <a:lnTo>
                      <a:pt x="282" y="0"/>
                    </a:lnTo>
                    <a:lnTo>
                      <a:pt x="250" y="0"/>
                    </a:lnTo>
                    <a:lnTo>
                      <a:pt x="219" y="1"/>
                    </a:lnTo>
                    <a:lnTo>
                      <a:pt x="189" y="3"/>
                    </a:lnTo>
                    <a:lnTo>
                      <a:pt x="174" y="4"/>
                    </a:lnTo>
                    <a:lnTo>
                      <a:pt x="160" y="6"/>
                    </a:lnTo>
                    <a:lnTo>
                      <a:pt x="146" y="9"/>
                    </a:lnTo>
                    <a:lnTo>
                      <a:pt x="133" y="11"/>
                    </a:lnTo>
                    <a:lnTo>
                      <a:pt x="120" y="13"/>
                    </a:lnTo>
                    <a:lnTo>
                      <a:pt x="107" y="16"/>
                    </a:lnTo>
                    <a:lnTo>
                      <a:pt x="96" y="20"/>
                    </a:lnTo>
                    <a:lnTo>
                      <a:pt x="84" y="23"/>
                    </a:lnTo>
                    <a:lnTo>
                      <a:pt x="74" y="27"/>
                    </a:lnTo>
                    <a:lnTo>
                      <a:pt x="66" y="31"/>
                    </a:lnTo>
                    <a:lnTo>
                      <a:pt x="57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7" y="51"/>
                    </a:lnTo>
                    <a:lnTo>
                      <a:pt x="33" y="59"/>
                    </a:lnTo>
                    <a:lnTo>
                      <a:pt x="28" y="66"/>
                    </a:lnTo>
                    <a:lnTo>
                      <a:pt x="24" y="73"/>
                    </a:lnTo>
                    <a:lnTo>
                      <a:pt x="21" y="80"/>
                    </a:lnTo>
                    <a:lnTo>
                      <a:pt x="18" y="88"/>
                    </a:lnTo>
                    <a:lnTo>
                      <a:pt x="17" y="97"/>
                    </a:lnTo>
                    <a:lnTo>
                      <a:pt x="14" y="106"/>
                    </a:lnTo>
                    <a:lnTo>
                      <a:pt x="14" y="116"/>
                    </a:lnTo>
                    <a:lnTo>
                      <a:pt x="13" y="124"/>
                    </a:lnTo>
                    <a:lnTo>
                      <a:pt x="13" y="134"/>
                    </a:lnTo>
                    <a:lnTo>
                      <a:pt x="13" y="156"/>
                    </a:lnTo>
                    <a:lnTo>
                      <a:pt x="14" y="176"/>
                    </a:lnTo>
                    <a:lnTo>
                      <a:pt x="17" y="198"/>
                    </a:lnTo>
                    <a:lnTo>
                      <a:pt x="18" y="220"/>
                    </a:lnTo>
                    <a:lnTo>
                      <a:pt x="21" y="243"/>
                    </a:lnTo>
                    <a:lnTo>
                      <a:pt x="24" y="264"/>
                    </a:lnTo>
                    <a:lnTo>
                      <a:pt x="27" y="286"/>
                    </a:lnTo>
                    <a:lnTo>
                      <a:pt x="28" y="307"/>
                    </a:lnTo>
                    <a:lnTo>
                      <a:pt x="28" y="327"/>
                    </a:lnTo>
                    <a:lnTo>
                      <a:pt x="28" y="335"/>
                    </a:lnTo>
                    <a:lnTo>
                      <a:pt x="28" y="345"/>
                    </a:lnTo>
                    <a:lnTo>
                      <a:pt x="27" y="364"/>
                    </a:lnTo>
                    <a:lnTo>
                      <a:pt x="24" y="383"/>
                    </a:lnTo>
                    <a:lnTo>
                      <a:pt x="20" y="421"/>
                    </a:lnTo>
                    <a:lnTo>
                      <a:pt x="14" y="460"/>
                    </a:lnTo>
                    <a:lnTo>
                      <a:pt x="8" y="498"/>
                    </a:lnTo>
                    <a:lnTo>
                      <a:pt x="6" y="517"/>
                    </a:lnTo>
                    <a:lnTo>
                      <a:pt x="4" y="534"/>
                    </a:lnTo>
                    <a:lnTo>
                      <a:pt x="3" y="552"/>
                    </a:lnTo>
                    <a:lnTo>
                      <a:pt x="1" y="568"/>
                    </a:lnTo>
                    <a:lnTo>
                      <a:pt x="0" y="585"/>
                    </a:lnTo>
                    <a:lnTo>
                      <a:pt x="0" y="601"/>
                    </a:lnTo>
                    <a:lnTo>
                      <a:pt x="0" y="615"/>
                    </a:lnTo>
                    <a:lnTo>
                      <a:pt x="1" y="628"/>
                    </a:lnTo>
                    <a:lnTo>
                      <a:pt x="3" y="641"/>
                    </a:lnTo>
                    <a:lnTo>
                      <a:pt x="4" y="654"/>
                    </a:lnTo>
                    <a:lnTo>
                      <a:pt x="4" y="665"/>
                    </a:lnTo>
                    <a:lnTo>
                      <a:pt x="6" y="675"/>
                    </a:lnTo>
                    <a:lnTo>
                      <a:pt x="7" y="685"/>
                    </a:lnTo>
                    <a:lnTo>
                      <a:pt x="8" y="695"/>
                    </a:lnTo>
                    <a:lnTo>
                      <a:pt x="10" y="704"/>
                    </a:lnTo>
                    <a:lnTo>
                      <a:pt x="13" y="712"/>
                    </a:lnTo>
                    <a:lnTo>
                      <a:pt x="17" y="721"/>
                    </a:lnTo>
                    <a:lnTo>
                      <a:pt x="21" y="728"/>
                    </a:lnTo>
                    <a:lnTo>
                      <a:pt x="27" y="735"/>
                    </a:lnTo>
                    <a:lnTo>
                      <a:pt x="34" y="741"/>
                    </a:lnTo>
                    <a:lnTo>
                      <a:pt x="37" y="744"/>
                    </a:lnTo>
                    <a:lnTo>
                      <a:pt x="43" y="748"/>
                    </a:lnTo>
                    <a:lnTo>
                      <a:pt x="47" y="749"/>
                    </a:lnTo>
                    <a:lnTo>
                      <a:pt x="51" y="752"/>
                    </a:lnTo>
                    <a:lnTo>
                      <a:pt x="57" y="755"/>
                    </a:lnTo>
                    <a:lnTo>
                      <a:pt x="63" y="758"/>
                    </a:lnTo>
                    <a:lnTo>
                      <a:pt x="70" y="759"/>
                    </a:lnTo>
                    <a:lnTo>
                      <a:pt x="77" y="762"/>
                    </a:lnTo>
                    <a:lnTo>
                      <a:pt x="84" y="764"/>
                    </a:lnTo>
                    <a:lnTo>
                      <a:pt x="93" y="765"/>
                    </a:lnTo>
                    <a:lnTo>
                      <a:pt x="101" y="767"/>
                    </a:lnTo>
                    <a:lnTo>
                      <a:pt x="111" y="768"/>
                    </a:lnTo>
                    <a:lnTo>
                      <a:pt x="123" y="768"/>
                    </a:lnTo>
                    <a:lnTo>
                      <a:pt x="134" y="768"/>
                    </a:lnTo>
                    <a:lnTo>
                      <a:pt x="146" y="768"/>
                    </a:lnTo>
                    <a:lnTo>
                      <a:pt x="157" y="768"/>
                    </a:lnTo>
                    <a:lnTo>
                      <a:pt x="170" y="767"/>
                    </a:lnTo>
                    <a:lnTo>
                      <a:pt x="183" y="767"/>
                    </a:lnTo>
                    <a:lnTo>
                      <a:pt x="210" y="764"/>
                    </a:lnTo>
                    <a:lnTo>
                      <a:pt x="239" y="762"/>
                    </a:lnTo>
                    <a:lnTo>
                      <a:pt x="267" y="759"/>
                    </a:lnTo>
                    <a:lnTo>
                      <a:pt x="296" y="757"/>
                    </a:lnTo>
                    <a:lnTo>
                      <a:pt x="325" y="755"/>
                    </a:lnTo>
                    <a:lnTo>
                      <a:pt x="352" y="754"/>
                    </a:lnTo>
                    <a:lnTo>
                      <a:pt x="365" y="754"/>
                    </a:lnTo>
                    <a:lnTo>
                      <a:pt x="378" y="754"/>
                    </a:lnTo>
                    <a:lnTo>
                      <a:pt x="391" y="754"/>
                    </a:lnTo>
                    <a:lnTo>
                      <a:pt x="402" y="755"/>
                    </a:lnTo>
                    <a:lnTo>
                      <a:pt x="413" y="757"/>
                    </a:lnTo>
                    <a:lnTo>
                      <a:pt x="425" y="758"/>
                    </a:lnTo>
                    <a:lnTo>
                      <a:pt x="435" y="759"/>
                    </a:lnTo>
                    <a:lnTo>
                      <a:pt x="444" y="761"/>
                    </a:lnTo>
                    <a:lnTo>
                      <a:pt x="452" y="764"/>
                    </a:lnTo>
                    <a:lnTo>
                      <a:pt x="461" y="768"/>
                    </a:lnTo>
                    <a:lnTo>
                      <a:pt x="468" y="772"/>
                    </a:lnTo>
                    <a:lnTo>
                      <a:pt x="474" y="777"/>
                    </a:lnTo>
                    <a:lnTo>
                      <a:pt x="479" y="781"/>
                    </a:lnTo>
                    <a:lnTo>
                      <a:pt x="484" y="787"/>
                    </a:lnTo>
                    <a:lnTo>
                      <a:pt x="486" y="794"/>
                    </a:lnTo>
                    <a:lnTo>
                      <a:pt x="489" y="799"/>
                    </a:lnTo>
                    <a:lnTo>
                      <a:pt x="492" y="807"/>
                    </a:lnTo>
                    <a:lnTo>
                      <a:pt x="494" y="814"/>
                    </a:lnTo>
                    <a:lnTo>
                      <a:pt x="495" y="822"/>
                    </a:lnTo>
                    <a:lnTo>
                      <a:pt x="496" y="829"/>
                    </a:lnTo>
                    <a:lnTo>
                      <a:pt x="496" y="847"/>
                    </a:lnTo>
                    <a:lnTo>
                      <a:pt x="496" y="864"/>
                    </a:lnTo>
                    <a:lnTo>
                      <a:pt x="496" y="882"/>
                    </a:lnTo>
                    <a:lnTo>
                      <a:pt x="498" y="899"/>
                    </a:lnTo>
                    <a:lnTo>
                      <a:pt x="498" y="916"/>
                    </a:lnTo>
                    <a:lnTo>
                      <a:pt x="499" y="925"/>
                    </a:lnTo>
                    <a:lnTo>
                      <a:pt x="501" y="934"/>
                    </a:lnTo>
                    <a:lnTo>
                      <a:pt x="502" y="941"/>
                    </a:lnTo>
                    <a:lnTo>
                      <a:pt x="505" y="948"/>
                    </a:lnTo>
                    <a:lnTo>
                      <a:pt x="508" y="955"/>
                    </a:lnTo>
                    <a:lnTo>
                      <a:pt x="512" y="962"/>
                    </a:lnTo>
                    <a:lnTo>
                      <a:pt x="516" y="969"/>
                    </a:lnTo>
                    <a:lnTo>
                      <a:pt x="522" y="975"/>
                    </a:lnTo>
                    <a:lnTo>
                      <a:pt x="528" y="979"/>
                    </a:lnTo>
                    <a:lnTo>
                      <a:pt x="535" y="985"/>
                    </a:lnTo>
                    <a:lnTo>
                      <a:pt x="544" y="989"/>
                    </a:lnTo>
                    <a:lnTo>
                      <a:pt x="552" y="992"/>
                    </a:lnTo>
                    <a:lnTo>
                      <a:pt x="562" y="995"/>
                    </a:lnTo>
                    <a:lnTo>
                      <a:pt x="575" y="998"/>
                    </a:lnTo>
                    <a:lnTo>
                      <a:pt x="588" y="1001"/>
                    </a:lnTo>
                    <a:lnTo>
                      <a:pt x="601" y="1004"/>
                    </a:lnTo>
                    <a:lnTo>
                      <a:pt x="617" y="1006"/>
                    </a:lnTo>
                    <a:lnTo>
                      <a:pt x="632" y="1009"/>
                    </a:lnTo>
                    <a:lnTo>
                      <a:pt x="650" y="1011"/>
                    </a:lnTo>
                    <a:lnTo>
                      <a:pt x="667" y="1014"/>
                    </a:lnTo>
                    <a:lnTo>
                      <a:pt x="685" y="1015"/>
                    </a:lnTo>
                    <a:lnTo>
                      <a:pt x="704" y="1018"/>
                    </a:lnTo>
                    <a:lnTo>
                      <a:pt x="723" y="1019"/>
                    </a:lnTo>
                    <a:lnTo>
                      <a:pt x="743" y="1021"/>
                    </a:lnTo>
                    <a:lnTo>
                      <a:pt x="783" y="1022"/>
                    </a:lnTo>
                    <a:lnTo>
                      <a:pt x="823" y="1022"/>
                    </a:lnTo>
                    <a:lnTo>
                      <a:pt x="844" y="1022"/>
                    </a:lnTo>
                    <a:lnTo>
                      <a:pt x="864" y="1021"/>
                    </a:lnTo>
                    <a:lnTo>
                      <a:pt x="884" y="1021"/>
                    </a:lnTo>
                    <a:lnTo>
                      <a:pt x="904" y="1019"/>
                    </a:lnTo>
                    <a:lnTo>
                      <a:pt x="923" y="1018"/>
                    </a:lnTo>
                    <a:lnTo>
                      <a:pt x="942" y="1015"/>
                    </a:lnTo>
                    <a:lnTo>
                      <a:pt x="960" y="1012"/>
                    </a:lnTo>
                    <a:lnTo>
                      <a:pt x="979" y="1009"/>
                    </a:lnTo>
                    <a:lnTo>
                      <a:pt x="996" y="1005"/>
                    </a:lnTo>
                    <a:lnTo>
                      <a:pt x="1012" y="1002"/>
                    </a:lnTo>
                    <a:lnTo>
                      <a:pt x="1027" y="996"/>
                    </a:lnTo>
                    <a:lnTo>
                      <a:pt x="1042" y="992"/>
                    </a:lnTo>
                    <a:lnTo>
                      <a:pt x="1055" y="986"/>
                    </a:lnTo>
                    <a:lnTo>
                      <a:pt x="1066" y="979"/>
                    </a:lnTo>
                    <a:lnTo>
                      <a:pt x="1078" y="972"/>
                    </a:lnTo>
                    <a:lnTo>
                      <a:pt x="1088" y="965"/>
                    </a:lnTo>
                    <a:lnTo>
                      <a:pt x="1096" y="956"/>
                    </a:lnTo>
                    <a:lnTo>
                      <a:pt x="1103" y="948"/>
                    </a:lnTo>
                    <a:lnTo>
                      <a:pt x="1110" y="938"/>
                    </a:lnTo>
                    <a:lnTo>
                      <a:pt x="1116" y="926"/>
                    </a:lnTo>
                    <a:lnTo>
                      <a:pt x="1122" y="914"/>
                    </a:lnTo>
                    <a:lnTo>
                      <a:pt x="1126" y="901"/>
                    </a:lnTo>
                    <a:lnTo>
                      <a:pt x="1130" y="887"/>
                    </a:lnTo>
                    <a:lnTo>
                      <a:pt x="1135" y="872"/>
                    </a:lnTo>
                    <a:lnTo>
                      <a:pt x="1138" y="858"/>
                    </a:lnTo>
                    <a:lnTo>
                      <a:pt x="1139" y="842"/>
                    </a:lnTo>
                    <a:lnTo>
                      <a:pt x="1140" y="827"/>
                    </a:lnTo>
                    <a:lnTo>
                      <a:pt x="1142" y="809"/>
                    </a:lnTo>
                    <a:lnTo>
                      <a:pt x="1143" y="794"/>
                    </a:lnTo>
                    <a:lnTo>
                      <a:pt x="1143" y="777"/>
                    </a:lnTo>
                    <a:lnTo>
                      <a:pt x="1143" y="758"/>
                    </a:lnTo>
                    <a:lnTo>
                      <a:pt x="1143" y="741"/>
                    </a:lnTo>
                    <a:lnTo>
                      <a:pt x="1142" y="707"/>
                    </a:lnTo>
                    <a:lnTo>
                      <a:pt x="1140" y="671"/>
                    </a:lnTo>
                    <a:lnTo>
                      <a:pt x="1138" y="637"/>
                    </a:lnTo>
                    <a:lnTo>
                      <a:pt x="1136" y="621"/>
                    </a:lnTo>
                    <a:lnTo>
                      <a:pt x="1135" y="604"/>
                    </a:lnTo>
                    <a:lnTo>
                      <a:pt x="1133" y="588"/>
                    </a:lnTo>
                    <a:lnTo>
                      <a:pt x="1132" y="572"/>
                    </a:lnTo>
                    <a:lnTo>
                      <a:pt x="1130" y="558"/>
                    </a:lnTo>
                    <a:lnTo>
                      <a:pt x="1129" y="544"/>
                    </a:lnTo>
                    <a:lnTo>
                      <a:pt x="1128" y="531"/>
                    </a:lnTo>
                    <a:lnTo>
                      <a:pt x="1126" y="518"/>
                    </a:lnTo>
                    <a:lnTo>
                      <a:pt x="1126" y="505"/>
                    </a:lnTo>
                    <a:lnTo>
                      <a:pt x="1125" y="495"/>
                    </a:lnTo>
                    <a:lnTo>
                      <a:pt x="1125" y="485"/>
                    </a:lnTo>
                    <a:lnTo>
                      <a:pt x="1125" y="475"/>
                    </a:lnTo>
                    <a:lnTo>
                      <a:pt x="1125" y="455"/>
                    </a:lnTo>
                    <a:lnTo>
                      <a:pt x="1125" y="438"/>
                    </a:lnTo>
                    <a:lnTo>
                      <a:pt x="1123" y="421"/>
                    </a:lnTo>
                    <a:lnTo>
                      <a:pt x="1123" y="407"/>
                    </a:lnTo>
                    <a:lnTo>
                      <a:pt x="1123" y="393"/>
                    </a:lnTo>
                    <a:lnTo>
                      <a:pt x="1122" y="380"/>
                    </a:lnTo>
                    <a:lnTo>
                      <a:pt x="1120" y="367"/>
                    </a:lnTo>
                    <a:lnTo>
                      <a:pt x="1118" y="355"/>
                    </a:lnTo>
                    <a:lnTo>
                      <a:pt x="1113" y="345"/>
                    </a:lnTo>
                    <a:lnTo>
                      <a:pt x="1109" y="335"/>
                    </a:lnTo>
                    <a:lnTo>
                      <a:pt x="1106" y="330"/>
                    </a:lnTo>
                    <a:lnTo>
                      <a:pt x="1102" y="325"/>
                    </a:lnTo>
                    <a:lnTo>
                      <a:pt x="1099" y="321"/>
                    </a:lnTo>
                    <a:lnTo>
                      <a:pt x="1095" y="317"/>
                    </a:lnTo>
                    <a:lnTo>
                      <a:pt x="1090" y="313"/>
                    </a:lnTo>
                    <a:lnTo>
                      <a:pt x="1085" y="308"/>
                    </a:lnTo>
                    <a:lnTo>
                      <a:pt x="1080" y="304"/>
                    </a:lnTo>
                    <a:lnTo>
                      <a:pt x="1073" y="300"/>
                    </a:lnTo>
                    <a:lnTo>
                      <a:pt x="1067" y="295"/>
                    </a:lnTo>
                    <a:lnTo>
                      <a:pt x="1060" y="291"/>
                    </a:lnTo>
                    <a:lnTo>
                      <a:pt x="1053" y="288"/>
                    </a:lnTo>
                    <a:lnTo>
                      <a:pt x="1045" y="286"/>
                    </a:lnTo>
                    <a:lnTo>
                      <a:pt x="1035" y="283"/>
                    </a:lnTo>
                    <a:lnTo>
                      <a:pt x="1025" y="280"/>
                    </a:lnTo>
                    <a:lnTo>
                      <a:pt x="1015" y="277"/>
                    </a:lnTo>
                    <a:lnTo>
                      <a:pt x="1003" y="276"/>
                    </a:lnTo>
                    <a:lnTo>
                      <a:pt x="992" y="274"/>
                    </a:lnTo>
                    <a:lnTo>
                      <a:pt x="979" y="273"/>
                    </a:lnTo>
                    <a:lnTo>
                      <a:pt x="966" y="271"/>
                    </a:lnTo>
                    <a:lnTo>
                      <a:pt x="953" y="271"/>
                    </a:lnTo>
                    <a:lnTo>
                      <a:pt x="939" y="270"/>
                    </a:lnTo>
                    <a:lnTo>
                      <a:pt x="926" y="270"/>
                    </a:lnTo>
                    <a:lnTo>
                      <a:pt x="897" y="270"/>
                    </a:lnTo>
                    <a:lnTo>
                      <a:pt x="867" y="268"/>
                    </a:lnTo>
                    <a:lnTo>
                      <a:pt x="839" y="268"/>
                    </a:lnTo>
                    <a:lnTo>
                      <a:pt x="810" y="267"/>
                    </a:lnTo>
                    <a:lnTo>
                      <a:pt x="781" y="266"/>
                    </a:lnTo>
                    <a:lnTo>
                      <a:pt x="753" y="264"/>
                    </a:lnTo>
                    <a:lnTo>
                      <a:pt x="740" y="263"/>
                    </a:lnTo>
                    <a:lnTo>
                      <a:pt x="727" y="261"/>
                    </a:lnTo>
                    <a:lnTo>
                      <a:pt x="714" y="260"/>
                    </a:lnTo>
                    <a:lnTo>
                      <a:pt x="703" y="257"/>
                    </a:lnTo>
                    <a:lnTo>
                      <a:pt x="691" y="254"/>
                    </a:lnTo>
                    <a:lnTo>
                      <a:pt x="680" y="251"/>
                    </a:lnTo>
                    <a:lnTo>
                      <a:pt x="670" y="248"/>
                    </a:lnTo>
                    <a:lnTo>
                      <a:pt x="661" y="244"/>
                    </a:lnTo>
                    <a:lnTo>
                      <a:pt x="651" y="240"/>
                    </a:lnTo>
                    <a:lnTo>
                      <a:pt x="644" y="234"/>
                    </a:lnTo>
                    <a:lnTo>
                      <a:pt x="635" y="228"/>
                    </a:lnTo>
                    <a:lnTo>
                      <a:pt x="628" y="223"/>
                    </a:lnTo>
                    <a:lnTo>
                      <a:pt x="622" y="217"/>
                    </a:lnTo>
                    <a:lnTo>
                      <a:pt x="615" y="210"/>
                    </a:lnTo>
                    <a:lnTo>
                      <a:pt x="610" y="203"/>
                    </a:lnTo>
                    <a:lnTo>
                      <a:pt x="604" y="196"/>
                    </a:lnTo>
                    <a:lnTo>
                      <a:pt x="594" y="180"/>
                    </a:lnTo>
                    <a:lnTo>
                      <a:pt x="585" y="164"/>
                    </a:lnTo>
                    <a:lnTo>
                      <a:pt x="577" y="147"/>
                    </a:lnTo>
                    <a:lnTo>
                      <a:pt x="568" y="130"/>
                    </a:lnTo>
                    <a:lnTo>
                      <a:pt x="559" y="113"/>
                    </a:lnTo>
                    <a:lnTo>
                      <a:pt x="551" y="97"/>
                    </a:lnTo>
                    <a:lnTo>
                      <a:pt x="541" y="81"/>
                    </a:lnTo>
                    <a:lnTo>
                      <a:pt x="531" y="67"/>
                    </a:lnTo>
                    <a:lnTo>
                      <a:pt x="524" y="60"/>
                    </a:lnTo>
                    <a:lnTo>
                      <a:pt x="518" y="54"/>
                    </a:lnTo>
                    <a:lnTo>
                      <a:pt x="512" y="47"/>
                    </a:lnTo>
                    <a:lnTo>
                      <a:pt x="505" y="41"/>
                    </a:lnTo>
                    <a:lnTo>
                      <a:pt x="496" y="37"/>
                    </a:lnTo>
                    <a:lnTo>
                      <a:pt x="489" y="33"/>
                    </a:lnTo>
                    <a:lnTo>
                      <a:pt x="481" y="29"/>
                    </a:lnTo>
                    <a:lnTo>
                      <a:pt x="471" y="24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2" name="Text Box 22"/>
              <p:cNvSpPr txBox="1">
                <a:spLocks noChangeArrowheads="1"/>
              </p:cNvSpPr>
              <p:nvPr/>
            </p:nvSpPr>
            <p:spPr bwMode="auto">
              <a:xfrm>
                <a:off x="2782380" y="5225098"/>
                <a:ext cx="3417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G</a:t>
                </a:r>
              </a:p>
            </p:txBody>
          </p:sp>
        </p:grp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 rot="308687">
            <a:off x="3859611" y="5468620"/>
            <a:ext cx="1208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x11/24: F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 rot="3889214">
            <a:off x="1134667" y="3645376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x11/24: GF</a:t>
            </a:r>
          </a:p>
        </p:txBody>
      </p:sp>
      <p:sp>
        <p:nvSpPr>
          <p:cNvPr id="138266" name="Freeform 9"/>
          <p:cNvSpPr>
            <a:spLocks/>
          </p:cNvSpPr>
          <p:nvPr/>
        </p:nvSpPr>
        <p:spPr bwMode="auto">
          <a:xfrm>
            <a:off x="4986736" y="5044758"/>
            <a:ext cx="1700212" cy="1362075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7" name="Text Box 22"/>
          <p:cNvSpPr txBox="1">
            <a:spLocks noChangeArrowheads="1"/>
          </p:cNvSpPr>
          <p:nvPr/>
        </p:nvSpPr>
        <p:spPr bwMode="auto">
          <a:xfrm>
            <a:off x="5609036" y="5519420"/>
            <a:ext cx="32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088" y="5827794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Problem at S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sp>
        <p:nvSpPr>
          <p:cNvPr id="35" name="Rectangle 34"/>
          <p:cNvSpPr/>
          <p:nvPr/>
        </p:nvSpPr>
        <p:spPr>
          <a:xfrm>
            <a:off x="1813818" y="5827793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Overlapping </a:t>
            </a:r>
            <a:r>
              <a:rPr lang="en-US" altLang="zh-CN" dirty="0"/>
              <a:t>routing entries.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8262" y="6289459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Solution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sp>
        <p:nvSpPr>
          <p:cNvPr id="37" name="Rectangle 36"/>
          <p:cNvSpPr/>
          <p:nvPr/>
        </p:nvSpPr>
        <p:spPr>
          <a:xfrm>
            <a:off x="1525321" y="6289458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Longest prefix matching (LPM)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1039118" y="1694062"/>
            <a:ext cx="35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615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  <p:bldP spid="31" grpId="0"/>
      <p:bldP spid="32" grpId="0"/>
      <p:bldP spid="3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7EB959-0679-2847-89D9-441D6E899D2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11163" y="204788"/>
            <a:ext cx="80248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80417" y="5934075"/>
            <a:ext cx="8283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solidFill>
                  <a:srgbClr val="3333CC"/>
                </a:solidFill>
              </a:rPr>
              <a:t>Active BGP Entries</a:t>
            </a: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 (</a:t>
            </a:r>
            <a:r>
              <a:rPr lang="en-US" altLang="en-US" sz="1800" u="sng" dirty="0">
                <a:solidFill>
                  <a:srgbClr val="000000"/>
                </a:solidFill>
                <a:ea typeface="宋体" charset="-122"/>
                <a:hlinkClick r:id="rId3"/>
              </a:rPr>
              <a:t>http://bgp.potaroo.net/as1221/bgp-active.html</a:t>
            </a:r>
            <a:r>
              <a:rPr lang="en-US" altLang="zh-CN" sz="1800" u="sng" dirty="0">
                <a:solidFill>
                  <a:srgbClr val="000000"/>
                </a:solidFill>
                <a:ea typeface="宋体" charset="-122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u="sng" dirty="0">
                <a:solidFill>
                  <a:srgbClr val="000000"/>
                </a:solidFill>
                <a:ea typeface="宋体" charset="-122"/>
              </a:rPr>
              <a:t>Internet Growth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u="sng" dirty="0">
                <a:solidFill>
                  <a:srgbClr val="000000"/>
                </a:solidFill>
                <a:ea typeface="宋体" charset="-122"/>
              </a:rPr>
              <a:t>(http://</a:t>
            </a:r>
            <a:r>
              <a:rPr lang="en-US" altLang="zh-CN" sz="1800" u="sng" dirty="0" err="1">
                <a:solidFill>
                  <a:srgbClr val="000000"/>
                </a:solidFill>
                <a:ea typeface="宋体" charset="-122"/>
              </a:rPr>
              <a:t>www.caida.org</a:t>
            </a:r>
            <a:r>
              <a:rPr lang="en-US" altLang="zh-CN" sz="1800" u="sng" dirty="0">
                <a:solidFill>
                  <a:srgbClr val="000000"/>
                </a:solidFill>
                <a:ea typeface="宋体" charset="-122"/>
              </a:rPr>
              <a:t>/research/topology/</a:t>
            </a:r>
            <a:r>
              <a:rPr lang="en-US" altLang="zh-CN" sz="1800" u="sng" dirty="0" err="1">
                <a:solidFill>
                  <a:srgbClr val="000000"/>
                </a:solidFill>
                <a:ea typeface="宋体" charset="-122"/>
              </a:rPr>
              <a:t>as_core_network</a:t>
            </a:r>
            <a:r>
              <a:rPr lang="en-US" altLang="zh-CN" sz="1800" u="sng" dirty="0">
                <a:solidFill>
                  <a:srgbClr val="000000"/>
                </a:solidFill>
                <a:ea typeface="宋体" charset="-122"/>
              </a:rPr>
              <a:t>/</a:t>
            </a:r>
            <a:r>
              <a:rPr lang="en-US" altLang="zh-CN" sz="1800" u="sng" dirty="0" err="1">
                <a:solidFill>
                  <a:srgbClr val="000000"/>
                </a:solidFill>
                <a:ea typeface="宋体" charset="-122"/>
              </a:rPr>
              <a:t>historical.xml</a:t>
            </a:r>
            <a:r>
              <a:rPr lang="en-US" altLang="zh-CN" sz="1800" u="sng" dirty="0">
                <a:solidFill>
                  <a:srgbClr val="000000"/>
                </a:solidFill>
                <a:ea typeface="宋体" charset="-122"/>
              </a:rPr>
              <a:t>)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8024813" cy="11430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Routing Table Size of BGP (number of globally advertised, aggregated entries)</a:t>
            </a:r>
            <a:endParaRPr lang="en-US" altLang="en-US" sz="2800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72" y="1295032"/>
            <a:ext cx="7725103" cy="46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1B83EB-48EC-9349-8332-993EFD1BE48C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84476" cy="1143000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IP </a:t>
            </a:r>
            <a:r>
              <a:rPr lang="en-US" altLang="en-US" sz="3200" dirty="0">
                <a:ea typeface="ＭＳ Ｐゴシック" charset="-128"/>
              </a:rPr>
              <a:t>Addressing: How to Get One?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u="sng" dirty="0">
                <a:solidFill>
                  <a:schemeClr val="accent2"/>
                </a:solidFill>
                <a:ea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</a:rPr>
              <a:t> How does an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ISP</a:t>
            </a:r>
            <a:r>
              <a:rPr lang="en-US" altLang="en-US" dirty="0">
                <a:ea typeface="ＭＳ Ｐゴシック" charset="-128"/>
              </a:rPr>
              <a:t> get its block of addresses?</a:t>
            </a:r>
            <a:endParaRPr lang="en-US" altLang="zh-CN" dirty="0">
              <a:ea typeface="宋体" charset="-122"/>
            </a:endParaRPr>
          </a:p>
          <a:p>
            <a:pPr>
              <a:buFont typeface="ZapfDingbats" charset="0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buFont typeface="ZapfDingbats" charset="0"/>
              <a:buNone/>
            </a:pPr>
            <a:r>
              <a:rPr lang="en-US" altLang="en-US" u="sng" dirty="0">
                <a:solidFill>
                  <a:schemeClr val="accent2"/>
                </a:solidFill>
                <a:ea typeface="ＭＳ Ｐゴシック" charset="-128"/>
              </a:rPr>
              <a:t>A: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>
                <a:ea typeface="ＭＳ Ｐゴシック" charset="-128"/>
              </a:rPr>
              <a:t>Local Internet Registry (LIR) or National Internet Registry (NIR)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749300" y="5613400"/>
            <a:ext cx="49087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Use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%</a:t>
            </a:r>
            <a:r>
              <a:rPr lang="en-US" altLang="en-US" sz="1800" dirty="0" err="1">
                <a:solidFill>
                  <a:srgbClr val="000000"/>
                </a:solidFill>
              </a:rPr>
              <a:t>whois</a:t>
            </a:r>
            <a:r>
              <a:rPr lang="en-US" altLang="en-US" sz="1800" dirty="0">
                <a:solidFill>
                  <a:srgbClr val="000000"/>
                </a:solidFill>
              </a:rPr>
              <a:t> &lt;IP address&gt;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to check who is allocated the given address.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4364816"/>
            <a:ext cx="3900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www.iana.org</a:t>
            </a:r>
            <a:r>
              <a:rPr lang="en-US" dirty="0"/>
              <a:t>/numbers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399" y="4826481"/>
            <a:ext cx="835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www.iana.org</a:t>
            </a:r>
            <a:r>
              <a:rPr lang="en-US" sz="2000" dirty="0"/>
              <a:t>/assignments/ipv4-address-space/ipv4-address-space.xhtml</a:t>
            </a:r>
          </a:p>
        </p:txBody>
      </p:sp>
    </p:spTree>
    <p:extLst>
      <p:ext uri="{BB962C8B-B14F-4D97-AF65-F5344CB8AC3E}">
        <p14:creationId xmlns:p14="http://schemas.microsoft.com/office/powerpoint/2010/main" val="26461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3" grpId="0"/>
      <p:bldP spid="228356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6EF784-EC36-A04C-BB65-C4E856C524B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IP addresses: How to Get One?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33525"/>
            <a:ext cx="8321675" cy="47688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u="sng" dirty="0">
                <a:solidFill>
                  <a:srgbClr val="FF0000"/>
                </a:solidFill>
                <a:ea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</a:rPr>
              <a:t> How does a </a:t>
            </a:r>
            <a:r>
              <a:rPr lang="en-US" altLang="en-US" i="1" dirty="0">
                <a:solidFill>
                  <a:srgbClr val="FF0000"/>
                </a:solidFill>
                <a:ea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</a:rPr>
              <a:t> get an IP address?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A: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Static configured</a:t>
            </a:r>
            <a:endParaRPr lang="en-US" altLang="en-US" sz="20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en-US" altLang="zh-CN" dirty="0" err="1">
                <a:ea typeface="宋体" charset="-122"/>
              </a:rPr>
              <a:t>unix</a:t>
            </a:r>
            <a:r>
              <a:rPr lang="en-US" altLang="zh-CN" dirty="0">
                <a:ea typeface="宋体" charset="-122"/>
              </a:rPr>
              <a:t>: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%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sbin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ifconfig</a:t>
            </a:r>
            <a:r>
              <a:rPr lang="en-US" altLang="en-US" dirty="0">
                <a:ea typeface="ＭＳ Ｐゴシック" charset="-128"/>
              </a:rPr>
              <a:t> eth0 </a:t>
            </a:r>
            <a:r>
              <a:rPr lang="en-US" altLang="en-US" dirty="0" err="1">
                <a:ea typeface="ＭＳ Ｐゴシック" charset="-128"/>
              </a:rPr>
              <a:t>inet</a:t>
            </a:r>
            <a:r>
              <a:rPr lang="en-US" altLang="en-US" dirty="0">
                <a:ea typeface="ＭＳ Ｐゴシック" charset="-128"/>
              </a:rPr>
              <a:t> 192.168.0.10 netmask 255.255.255.0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DHCP:</a:t>
            </a:r>
            <a:r>
              <a:rPr lang="en-US" altLang="en-US" sz="2000" dirty="0">
                <a:ea typeface="ＭＳ Ｐゴシック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D</a:t>
            </a:r>
            <a:r>
              <a:rPr lang="en-US" altLang="en-US" sz="2000" dirty="0">
                <a:ea typeface="ＭＳ Ｐゴシック" charset="-128"/>
              </a:rPr>
              <a:t>ynamic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H</a:t>
            </a:r>
            <a:r>
              <a:rPr lang="en-US" altLang="en-US" sz="2000" dirty="0">
                <a:ea typeface="ＭＳ Ｐゴシック" charset="-128"/>
              </a:rPr>
              <a:t>ost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C</a:t>
            </a:r>
            <a:r>
              <a:rPr lang="en-US" altLang="en-US" sz="2000" dirty="0">
                <a:ea typeface="ＭＳ Ｐゴシック" charset="-128"/>
              </a:rPr>
              <a:t>onfiguration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P</a:t>
            </a:r>
            <a:r>
              <a:rPr lang="en-US" altLang="en-US" sz="2000" dirty="0">
                <a:ea typeface="ＭＳ Ｐゴシック" charset="-128"/>
              </a:rPr>
              <a:t>rotocol (RFC2131): dynamically get address from a DHCP server</a:t>
            </a:r>
          </a:p>
        </p:txBody>
      </p:sp>
    </p:spTree>
    <p:extLst>
      <p:ext uri="{BB962C8B-B14F-4D97-AF65-F5344CB8AC3E}">
        <p14:creationId xmlns:p14="http://schemas.microsoft.com/office/powerpoint/2010/main" val="24496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Goal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2400" u="sng" dirty="0">
                <a:ea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</a:rPr>
              <a:t>obtain its IP address from network server when it joins networ</a:t>
            </a:r>
            <a:r>
              <a:rPr lang="en-US" altLang="zh-CN" sz="2400" dirty="0">
                <a:ea typeface="宋体" charset="-122"/>
              </a:rPr>
              <a:t>k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History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1984 Reverse ARP (RFC903): obtain IP address, but at link layer, and hence requires a server at each network link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1985 Bootstrap Protocol (BOOTP; RFC951): introduces the concept of a relay agent to forward across networks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1993 DHCP (RFC1531): based on BOOTP but can dynamically allocate and reclaim IP addresses in a pool, as well as delivery of other parameters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1993 Errors in editorials led to immediate reissue as RFC1541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1997 DHCP (RFC2131): add DHCPINFORM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DHCP </a:t>
            </a:r>
            <a:r>
              <a:rPr lang="en-US" dirty="0" err="1"/>
              <a:t>wireshark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42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9073C7-521D-5140-95CC-AE42EB7926C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Admin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84188" y="1419225"/>
            <a:ext cx="8343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>
                <a:solidFill>
                  <a:srgbClr val="000000"/>
                </a:solidFill>
                <a:latin typeface="Comic Sans MS" pitchFamily="66" charset="0"/>
                <a:ea typeface=""/>
              </a:rPr>
              <a:t>Assignment 5: Due Dec 16, 2025</a:t>
            </a:r>
            <a:endParaRPr lang="en-US" altLang="zh-CN" dirty="0">
              <a:solidFill>
                <a:srgbClr val="000000"/>
              </a:solidFill>
              <a:latin typeface="Comic Sans MS" pitchFamily="66" charset="0"/>
              <a:ea typeface=""/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endParaRPr lang="en-US" sz="2400" dirty="0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7438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4B20DC-655A-5240-9BFF-79BD1AFBE5EC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46075"/>
            <a:ext cx="8826500" cy="833438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DHCP: Dynamic Host Configuration Protocol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22413"/>
            <a:ext cx="8034337" cy="4735512"/>
          </a:xfrm>
        </p:spPr>
        <p:txBody>
          <a:bodyPr/>
          <a:lstStyle/>
          <a:p>
            <a:pPr lvl="1">
              <a:lnSpc>
                <a:spcPct val="90000"/>
              </a:lnSpc>
              <a:buFont typeface="ZapfDingbats" charset="0"/>
              <a:buNone/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sz="2400" dirty="0">
                <a:ea typeface="ＭＳ Ｐゴシック" charset="-128"/>
              </a:rPr>
              <a:t>The often used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DORA</a:t>
            </a:r>
            <a:r>
              <a:rPr lang="en-US" altLang="en-US" sz="2400" dirty="0">
                <a:ea typeface="ＭＳ Ｐゴシック" charset="-128"/>
              </a:rPr>
              <a:t> model (4 messages)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DHCP discover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DHCP offer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solidFill>
                  <a:schemeClr val="accent2"/>
                </a:solidFill>
                <a:ea typeface="ＭＳ Ｐゴシック" charset="-128"/>
              </a:rPr>
              <a:t>DHCP </a:t>
            </a:r>
            <a:r>
              <a:rPr lang="en-US" altLang="ja-JP" dirty="0" err="1">
                <a:solidFill>
                  <a:schemeClr val="accent2"/>
                </a:solidFill>
                <a:ea typeface="ＭＳ Ｐゴシック" charset="-128"/>
              </a:rPr>
              <a:t>ack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8" y="4096551"/>
            <a:ext cx="1762760" cy="26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536027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layer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Overview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  <a:endParaRPr lang="en-US" altLang="en-US" dirty="0">
              <a:solidFill>
                <a:schemeClr val="bg1">
                  <a:lumMod val="75000"/>
                </a:schemeClr>
              </a:solidFill>
              <a:ea typeface=""/>
            </a:endParaRPr>
          </a:p>
          <a:p>
            <a:pPr marL="914400" lvl="1" indent="-4572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800" dirty="0">
                <a:latin typeface="+mn-lt"/>
                <a:ea typeface=""/>
              </a:rPr>
              <a:t>Forwarding (put it together)</a:t>
            </a:r>
            <a:endParaRPr lang="en-US" altLang="en-US" i="1" dirty="0">
              <a:solidFill>
                <a:srgbClr val="C00000"/>
              </a:solidFill>
              <a:ea typeface=""/>
            </a:endParaRP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i="1" dirty="0">
              <a:solidFill>
                <a:srgbClr val="C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76464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54EE3A-4F70-6043-B4AC-9EF2856EDD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33400" y="22860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3333CC"/>
                </a:solidFill>
              </a:rPr>
              <a:t>Network Forwarding: Putting it Together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533400" y="1371600"/>
            <a:ext cx="80708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ea typeface="宋体" charset="-122"/>
              </a:rPr>
              <a:t>Forwarding is also called the fast path (upon receiving each packet)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endParaRPr lang="en-US" altLang="en-US" sz="2400" dirty="0">
              <a:solidFill>
                <a:srgbClr val="0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  <a:ea typeface="宋体" charset="-122"/>
              </a:rPr>
              <a:t>Slow path: not per packet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rgbClr val="000000"/>
                </a:solidFill>
                <a:ea typeface="宋体" charset="-122"/>
              </a:rPr>
              <a:t>Get IP address (DHCP, or static)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rgbClr val="000000"/>
                </a:solidFill>
                <a:ea typeface="宋体" charset="-122"/>
              </a:rPr>
              <a:t>Setup/compute routing table</a:t>
            </a:r>
          </a:p>
          <a:p>
            <a:pPr lvl="2">
              <a:lnSpc>
                <a:spcPct val="90000"/>
              </a:lnSpc>
              <a:buClr>
                <a:srgbClr val="3333CC"/>
              </a:buClr>
            </a:pPr>
            <a:endParaRPr lang="en-US" altLang="en-US" sz="180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53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CBD759-07A0-8C40-9E7B-352D3D2CE50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r>
              <a:rPr lang="en-US" altLang="zh-CN" sz="2400" dirty="0">
                <a:ea typeface="宋体" charset="-122"/>
              </a:rPr>
              <a:t>Forwarding: Example 1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1036" name="Rectangle 3"/>
          <p:cNvSpPr>
            <a:spLocks noChangeArrowheads="1"/>
          </p:cNvSpPr>
          <p:nvPr/>
        </p:nvSpPr>
        <p:spPr bwMode="auto">
          <a:xfrm>
            <a:off x="371475" y="2305050"/>
            <a:ext cx="40941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Setting: Host A network layer receives a packet above.</a:t>
            </a: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Action: 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0000"/>
                </a:solidFill>
              </a:rPr>
              <a:t>Host A looks up destination in routing table</a:t>
            </a:r>
          </a:p>
          <a:p>
            <a:pPr lvl="2">
              <a:buClr>
                <a:srgbClr val="3333CC"/>
              </a:buClr>
            </a:pPr>
            <a:r>
              <a:rPr lang="en-US" altLang="en-US" sz="1200" dirty="0">
                <a:solidFill>
                  <a:srgbClr val="000000"/>
                </a:solidFill>
              </a:rPr>
              <a:t>Exercise: Suppose A uses DHCP to obtain its address, how can A construct its routing table (routing information base, RIB)? </a:t>
            </a:r>
          </a:p>
        </p:txBody>
      </p:sp>
      <p:sp>
        <p:nvSpPr>
          <p:cNvPr id="146437" name="Rectangle 4"/>
          <p:cNvSpPr>
            <a:spLocks noChangeArrowheads="1"/>
          </p:cNvSpPr>
          <p:nvPr/>
        </p:nvSpPr>
        <p:spPr bwMode="auto">
          <a:xfrm>
            <a:off x="542925" y="1524000"/>
            <a:ext cx="3590925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38" name="Rectangle 5"/>
          <p:cNvSpPr>
            <a:spLocks noChangeArrowheads="1"/>
          </p:cNvSpPr>
          <p:nvPr/>
        </p:nvSpPr>
        <p:spPr bwMode="auto">
          <a:xfrm>
            <a:off x="466725" y="159067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39" name="Text Box 6"/>
          <p:cNvSpPr txBox="1">
            <a:spLocks noChangeArrowheads="1"/>
          </p:cNvSpPr>
          <p:nvPr/>
        </p:nvSpPr>
        <p:spPr bwMode="auto">
          <a:xfrm>
            <a:off x="460375" y="1508125"/>
            <a:ext cx="79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misc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fields</a:t>
            </a:r>
          </a:p>
        </p:txBody>
      </p:sp>
      <p:sp>
        <p:nvSpPr>
          <p:cNvPr id="146440" name="Line 7"/>
          <p:cNvSpPr>
            <a:spLocks noChangeShapeType="1"/>
          </p:cNvSpPr>
          <p:nvPr/>
        </p:nvSpPr>
        <p:spPr bwMode="auto">
          <a:xfrm>
            <a:off x="12287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Text Box 8"/>
          <p:cNvSpPr txBox="1">
            <a:spLocks noChangeArrowheads="1"/>
          </p:cNvSpPr>
          <p:nvPr/>
        </p:nvSpPr>
        <p:spPr bwMode="auto">
          <a:xfrm>
            <a:off x="1196975" y="1670050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197100" y="1670050"/>
            <a:ext cx="1120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43" name="Line 10"/>
          <p:cNvSpPr>
            <a:spLocks noChangeShapeType="1"/>
          </p:cNvSpPr>
          <p:nvPr/>
        </p:nvSpPr>
        <p:spPr bwMode="auto">
          <a:xfrm>
            <a:off x="22193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>
            <a:off x="3238500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5" name="Text Box 12"/>
          <p:cNvSpPr txBox="1">
            <a:spLocks noChangeArrowheads="1"/>
          </p:cNvSpPr>
          <p:nvPr/>
        </p:nvSpPr>
        <p:spPr bwMode="auto">
          <a:xfrm>
            <a:off x="3233738" y="1660525"/>
            <a:ext cx="661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46446" name="Freeform 13"/>
          <p:cNvSpPr>
            <a:spLocks/>
          </p:cNvSpPr>
          <p:nvPr/>
        </p:nvSpPr>
        <p:spPr bwMode="auto">
          <a:xfrm>
            <a:off x="4606925" y="3094038"/>
            <a:ext cx="1941513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7" name="Freeform 14"/>
          <p:cNvSpPr>
            <a:spLocks/>
          </p:cNvSpPr>
          <p:nvPr/>
        </p:nvSpPr>
        <p:spPr bwMode="auto">
          <a:xfrm>
            <a:off x="7123113" y="3381375"/>
            <a:ext cx="1906587" cy="1958975"/>
          </a:xfrm>
          <a:custGeom>
            <a:avLst/>
            <a:gdLst>
              <a:gd name="T0" fmla="*/ 2147483646 w 1201"/>
              <a:gd name="T1" fmla="*/ 2147483646 h 1234"/>
              <a:gd name="T2" fmla="*/ 2147483646 w 1201"/>
              <a:gd name="T3" fmla="*/ 2147483646 h 1234"/>
              <a:gd name="T4" fmla="*/ 2147483646 w 1201"/>
              <a:gd name="T5" fmla="*/ 2147483646 h 1234"/>
              <a:gd name="T6" fmla="*/ 2147483646 w 1201"/>
              <a:gd name="T7" fmla="*/ 2147483646 h 1234"/>
              <a:gd name="T8" fmla="*/ 2147483646 w 1201"/>
              <a:gd name="T9" fmla="*/ 2147483646 h 1234"/>
              <a:gd name="T10" fmla="*/ 2147483646 w 1201"/>
              <a:gd name="T11" fmla="*/ 2147483646 h 1234"/>
              <a:gd name="T12" fmla="*/ 2147483646 w 1201"/>
              <a:gd name="T13" fmla="*/ 2147483646 h 1234"/>
              <a:gd name="T14" fmla="*/ 2147483646 w 1201"/>
              <a:gd name="T15" fmla="*/ 2147483646 h 1234"/>
              <a:gd name="T16" fmla="*/ 2147483646 w 1201"/>
              <a:gd name="T17" fmla="*/ 2147483646 h 1234"/>
              <a:gd name="T18" fmla="*/ 2147483646 w 1201"/>
              <a:gd name="T19" fmla="*/ 2147483646 h 1234"/>
              <a:gd name="T20" fmla="*/ 2147483646 w 1201"/>
              <a:gd name="T21" fmla="*/ 2147483646 h 1234"/>
              <a:gd name="T22" fmla="*/ 2147483646 w 1201"/>
              <a:gd name="T23" fmla="*/ 2147483646 h 1234"/>
              <a:gd name="T24" fmla="*/ 2147483646 w 1201"/>
              <a:gd name="T25" fmla="*/ 2147483646 h 1234"/>
              <a:gd name="T26" fmla="*/ 2147483646 w 1201"/>
              <a:gd name="T27" fmla="*/ 2147483646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8" name="Freeform 15"/>
          <p:cNvSpPr>
            <a:spLocks/>
          </p:cNvSpPr>
          <p:nvPr/>
        </p:nvSpPr>
        <p:spPr bwMode="auto">
          <a:xfrm>
            <a:off x="5815013" y="4757738"/>
            <a:ext cx="2055812" cy="1490662"/>
          </a:xfrm>
          <a:custGeom>
            <a:avLst/>
            <a:gdLst>
              <a:gd name="T0" fmla="*/ 2147483646 w 1295"/>
              <a:gd name="T1" fmla="*/ 2147483646 h 939"/>
              <a:gd name="T2" fmla="*/ 2147483646 w 1295"/>
              <a:gd name="T3" fmla="*/ 2147483646 h 939"/>
              <a:gd name="T4" fmla="*/ 2147483646 w 1295"/>
              <a:gd name="T5" fmla="*/ 2147483646 h 939"/>
              <a:gd name="T6" fmla="*/ 2147483646 w 1295"/>
              <a:gd name="T7" fmla="*/ 2147483646 h 939"/>
              <a:gd name="T8" fmla="*/ 2147483646 w 1295"/>
              <a:gd name="T9" fmla="*/ 2147483646 h 939"/>
              <a:gd name="T10" fmla="*/ 2147483646 w 1295"/>
              <a:gd name="T11" fmla="*/ 2147483646 h 939"/>
              <a:gd name="T12" fmla="*/ 2147483646 w 1295"/>
              <a:gd name="T13" fmla="*/ 2147483646 h 939"/>
              <a:gd name="T14" fmla="*/ 2147483646 w 1295"/>
              <a:gd name="T15" fmla="*/ 2147483646 h 939"/>
              <a:gd name="T16" fmla="*/ 2147483646 w 1295"/>
              <a:gd name="T17" fmla="*/ 2147483646 h 939"/>
              <a:gd name="T18" fmla="*/ 2147483646 w 1295"/>
              <a:gd name="T19" fmla="*/ 2147483646 h 939"/>
              <a:gd name="T20" fmla="*/ 2147483646 w 1295"/>
              <a:gd name="T21" fmla="*/ 2147483646 h 939"/>
              <a:gd name="T22" fmla="*/ 2147483646 w 1295"/>
              <a:gd name="T23" fmla="*/ 2147483646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5"/>
              <a:gd name="T37" fmla="*/ 0 h 939"/>
              <a:gd name="T38" fmla="*/ 1295 w 1295"/>
              <a:gd name="T39" fmla="*/ 939 h 9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49" name="Object 2"/>
          <p:cNvGraphicFramePr>
            <a:graphicFrameLocks noChangeAspect="1"/>
          </p:cNvGraphicFramePr>
          <p:nvPr/>
        </p:nvGraphicFramePr>
        <p:xfrm>
          <a:off x="4684713" y="31988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464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1988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0" name="Line 17"/>
          <p:cNvSpPr>
            <a:spLocks noChangeShapeType="1"/>
          </p:cNvSpPr>
          <p:nvPr/>
        </p:nvSpPr>
        <p:spPr bwMode="auto">
          <a:xfrm>
            <a:off x="5245100" y="35718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1" name="Line 18"/>
          <p:cNvSpPr>
            <a:spLocks noChangeShapeType="1"/>
          </p:cNvSpPr>
          <p:nvPr/>
        </p:nvSpPr>
        <p:spPr bwMode="auto">
          <a:xfrm flipH="1">
            <a:off x="5535613" y="35575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2" name="Line 19"/>
          <p:cNvSpPr>
            <a:spLocks noChangeShapeType="1"/>
          </p:cNvSpPr>
          <p:nvPr/>
        </p:nvSpPr>
        <p:spPr bwMode="auto">
          <a:xfrm flipV="1">
            <a:off x="5245100" y="42164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3" name="Line 20"/>
          <p:cNvSpPr>
            <a:spLocks noChangeShapeType="1"/>
          </p:cNvSpPr>
          <p:nvPr/>
        </p:nvSpPr>
        <p:spPr bwMode="auto">
          <a:xfrm>
            <a:off x="5254625" y="48434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54" name="Object 3"/>
          <p:cNvGraphicFramePr>
            <a:graphicFrameLocks noChangeAspect="1"/>
          </p:cNvGraphicFramePr>
          <p:nvPr/>
        </p:nvGraphicFramePr>
        <p:xfrm>
          <a:off x="4684713" y="38655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464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8655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5" name="Object 4"/>
          <p:cNvGraphicFramePr>
            <a:graphicFrameLocks noChangeAspect="1"/>
          </p:cNvGraphicFramePr>
          <p:nvPr/>
        </p:nvGraphicFramePr>
        <p:xfrm>
          <a:off x="4684713" y="44751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1464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44751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6" name="Line 23"/>
          <p:cNvSpPr>
            <a:spLocks noChangeShapeType="1"/>
          </p:cNvSpPr>
          <p:nvPr/>
        </p:nvSpPr>
        <p:spPr bwMode="auto">
          <a:xfrm>
            <a:off x="5535613" y="44148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457" name="Group 24"/>
          <p:cNvGrpSpPr>
            <a:grpSpLocks/>
          </p:cNvGrpSpPr>
          <p:nvPr/>
        </p:nvGrpSpPr>
        <p:grpSpPr bwMode="auto">
          <a:xfrm>
            <a:off x="6478588" y="4379913"/>
            <a:ext cx="711200" cy="381000"/>
            <a:chOff x="3600" y="219"/>
            <a:chExt cx="360" cy="175"/>
          </a:xfrm>
        </p:grpSpPr>
        <p:sp>
          <p:nvSpPr>
            <p:cNvPr id="146507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6508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9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0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6511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46512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6517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8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6513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6514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6458" name="Text Box 38"/>
          <p:cNvSpPr txBox="1">
            <a:spLocks noChangeArrowheads="1"/>
          </p:cNvSpPr>
          <p:nvPr/>
        </p:nvSpPr>
        <p:spPr bwMode="auto">
          <a:xfrm>
            <a:off x="5203825" y="3246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59" name="Rectangle 39"/>
          <p:cNvSpPr>
            <a:spLocks noChangeArrowheads="1"/>
          </p:cNvSpPr>
          <p:nvPr/>
        </p:nvSpPr>
        <p:spPr bwMode="auto">
          <a:xfrm>
            <a:off x="5291138" y="39671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0" name="Text Box 40"/>
          <p:cNvSpPr txBox="1">
            <a:spLocks noChangeArrowheads="1"/>
          </p:cNvSpPr>
          <p:nvPr/>
        </p:nvSpPr>
        <p:spPr bwMode="auto">
          <a:xfrm>
            <a:off x="5281613" y="38750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1" name="Text Box 41"/>
          <p:cNvSpPr txBox="1">
            <a:spLocks noChangeArrowheads="1"/>
          </p:cNvSpPr>
          <p:nvPr/>
        </p:nvSpPr>
        <p:spPr bwMode="auto">
          <a:xfrm>
            <a:off x="5089525" y="48275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2" name="Text Box 42"/>
          <p:cNvSpPr txBox="1">
            <a:spLocks noChangeArrowheads="1"/>
          </p:cNvSpPr>
          <p:nvPr/>
        </p:nvSpPr>
        <p:spPr bwMode="auto">
          <a:xfrm>
            <a:off x="5880100" y="41560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223.1.1.4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3" name="Line 43"/>
          <p:cNvSpPr>
            <a:spLocks noChangeShapeType="1"/>
          </p:cNvSpPr>
          <p:nvPr/>
        </p:nvSpPr>
        <p:spPr bwMode="auto">
          <a:xfrm>
            <a:off x="7083425" y="44243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4" name="Text Box 44"/>
          <p:cNvSpPr txBox="1">
            <a:spLocks noChangeArrowheads="1"/>
          </p:cNvSpPr>
          <p:nvPr/>
        </p:nvSpPr>
        <p:spPr bwMode="auto">
          <a:xfrm>
            <a:off x="6956425" y="41465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223.1.2.9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5" name="Line 45"/>
          <p:cNvSpPr>
            <a:spLocks noChangeShapeType="1"/>
          </p:cNvSpPr>
          <p:nvPr/>
        </p:nvSpPr>
        <p:spPr bwMode="auto">
          <a:xfrm flipH="1">
            <a:off x="8107363" y="37290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66" name="Object 5"/>
          <p:cNvGraphicFramePr>
            <a:graphicFrameLocks noChangeAspect="1"/>
          </p:cNvGraphicFramePr>
          <p:nvPr/>
        </p:nvGraphicFramePr>
        <p:xfrm>
          <a:off x="8285163" y="34369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464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34369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67" name="Line 47"/>
          <p:cNvSpPr>
            <a:spLocks noChangeShapeType="1"/>
          </p:cNvSpPr>
          <p:nvPr/>
        </p:nvSpPr>
        <p:spPr bwMode="auto">
          <a:xfrm>
            <a:off x="8107363" y="37338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68" name="Object 6"/>
          <p:cNvGraphicFramePr>
            <a:graphicFrameLocks noChangeAspect="1"/>
          </p:cNvGraphicFramePr>
          <p:nvPr/>
        </p:nvGraphicFramePr>
        <p:xfrm>
          <a:off x="8289925" y="48180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1464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925" y="48180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69" name="Line 49"/>
          <p:cNvSpPr>
            <a:spLocks noChangeShapeType="1"/>
          </p:cNvSpPr>
          <p:nvPr/>
        </p:nvSpPr>
        <p:spPr bwMode="auto">
          <a:xfrm>
            <a:off x="8107363" y="50053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0" name="Rectangle 50"/>
          <p:cNvSpPr>
            <a:spLocks noChangeArrowheads="1"/>
          </p:cNvSpPr>
          <p:nvPr/>
        </p:nvSpPr>
        <p:spPr bwMode="auto">
          <a:xfrm>
            <a:off x="8053388" y="47402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1" name="Text Box 51"/>
          <p:cNvSpPr txBox="1">
            <a:spLocks noChangeArrowheads="1"/>
          </p:cNvSpPr>
          <p:nvPr/>
        </p:nvSpPr>
        <p:spPr bwMode="auto">
          <a:xfrm>
            <a:off x="7467600" y="46275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2" name="Rectangle 52"/>
          <p:cNvSpPr>
            <a:spLocks noChangeArrowheads="1"/>
          </p:cNvSpPr>
          <p:nvPr/>
        </p:nvSpPr>
        <p:spPr bwMode="auto">
          <a:xfrm>
            <a:off x="8067675" y="37814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3" name="Text Box 53"/>
          <p:cNvSpPr txBox="1">
            <a:spLocks noChangeArrowheads="1"/>
          </p:cNvSpPr>
          <p:nvPr/>
        </p:nvSpPr>
        <p:spPr bwMode="auto">
          <a:xfrm>
            <a:off x="7277100" y="36845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4" name="Line 54"/>
          <p:cNvSpPr>
            <a:spLocks noChangeShapeType="1"/>
          </p:cNvSpPr>
          <p:nvPr/>
        </p:nvSpPr>
        <p:spPr bwMode="auto">
          <a:xfrm flipH="1">
            <a:off x="6845300" y="47625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5" name="Line 55"/>
          <p:cNvSpPr>
            <a:spLocks noChangeShapeType="1"/>
          </p:cNvSpPr>
          <p:nvPr/>
        </p:nvSpPr>
        <p:spPr bwMode="auto">
          <a:xfrm flipH="1">
            <a:off x="6188075" y="54816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6" name="Line 56"/>
          <p:cNvSpPr>
            <a:spLocks noChangeShapeType="1"/>
          </p:cNvSpPr>
          <p:nvPr/>
        </p:nvSpPr>
        <p:spPr bwMode="auto">
          <a:xfrm flipH="1" flipV="1">
            <a:off x="6184900" y="54737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7" name="Line 57"/>
          <p:cNvSpPr>
            <a:spLocks noChangeShapeType="1"/>
          </p:cNvSpPr>
          <p:nvPr/>
        </p:nvSpPr>
        <p:spPr bwMode="auto">
          <a:xfrm flipH="1" flipV="1">
            <a:off x="7361238" y="54784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78" name="Object 7"/>
          <p:cNvGraphicFramePr>
            <a:graphicFrameLocks noChangeAspect="1"/>
          </p:cNvGraphicFramePr>
          <p:nvPr/>
        </p:nvGraphicFramePr>
        <p:xfrm>
          <a:off x="7146925" y="56372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1464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56372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79" name="Object 8"/>
          <p:cNvGraphicFramePr>
            <a:graphicFrameLocks noChangeAspect="1"/>
          </p:cNvGraphicFramePr>
          <p:nvPr/>
        </p:nvGraphicFramePr>
        <p:xfrm>
          <a:off x="5889625" y="56515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1464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56515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80" name="Text Box 60"/>
          <p:cNvSpPr txBox="1">
            <a:spLocks noChangeArrowheads="1"/>
          </p:cNvSpPr>
          <p:nvPr/>
        </p:nvSpPr>
        <p:spPr bwMode="auto">
          <a:xfrm>
            <a:off x="7366000" y="53276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81" name="Text Box 61"/>
          <p:cNvSpPr txBox="1">
            <a:spLocks noChangeArrowheads="1"/>
          </p:cNvSpPr>
          <p:nvPr/>
        </p:nvSpPr>
        <p:spPr bwMode="auto">
          <a:xfrm>
            <a:off x="5189538" y="53657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82" name="Rectangle 62"/>
          <p:cNvSpPr>
            <a:spLocks noChangeArrowheads="1"/>
          </p:cNvSpPr>
          <p:nvPr/>
        </p:nvSpPr>
        <p:spPr bwMode="auto">
          <a:xfrm>
            <a:off x="6781800" y="48958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83" name="Text Box 63"/>
          <p:cNvSpPr txBox="1">
            <a:spLocks noChangeArrowheads="1"/>
          </p:cNvSpPr>
          <p:nvPr/>
        </p:nvSpPr>
        <p:spPr bwMode="auto">
          <a:xfrm>
            <a:off x="6216650" y="483076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223.1.3.27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46484" name="Group 64"/>
          <p:cNvGrpSpPr>
            <a:grpSpLocks/>
          </p:cNvGrpSpPr>
          <p:nvPr/>
        </p:nvGrpSpPr>
        <p:grpSpPr bwMode="auto">
          <a:xfrm>
            <a:off x="4784725" y="3160713"/>
            <a:ext cx="369888" cy="396875"/>
            <a:chOff x="2822" y="1181"/>
            <a:chExt cx="233" cy="250"/>
          </a:xfrm>
        </p:grpSpPr>
        <p:sp>
          <p:nvSpPr>
            <p:cNvPr id="146505" name="Rectangle 6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6506" name="Text Box 6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A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46488" name="Line 85"/>
          <p:cNvSpPr>
            <a:spLocks noChangeShapeType="1"/>
          </p:cNvSpPr>
          <p:nvPr/>
        </p:nvSpPr>
        <p:spPr bwMode="auto">
          <a:xfrm flipV="1">
            <a:off x="6853238" y="32940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89" name="Text Box 86"/>
          <p:cNvSpPr txBox="1">
            <a:spLocks noChangeArrowheads="1"/>
          </p:cNvSpPr>
          <p:nvPr/>
        </p:nvSpPr>
        <p:spPr bwMode="auto">
          <a:xfrm>
            <a:off x="6823075" y="34290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223.1.4.1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90" name="Text Box 87"/>
          <p:cNvSpPr txBox="1">
            <a:spLocks noChangeArrowheads="1"/>
          </p:cNvSpPr>
          <p:nvPr/>
        </p:nvSpPr>
        <p:spPr bwMode="auto">
          <a:xfrm>
            <a:off x="6792913" y="3097213"/>
            <a:ext cx="146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To Internet</a:t>
            </a:r>
          </a:p>
        </p:txBody>
      </p:sp>
      <p:sp>
        <p:nvSpPr>
          <p:cNvPr id="146491" name="Text Box 88"/>
          <p:cNvSpPr txBox="1">
            <a:spLocks noChangeArrowheads="1"/>
          </p:cNvSpPr>
          <p:nvPr/>
        </p:nvSpPr>
        <p:spPr bwMode="auto">
          <a:xfrm>
            <a:off x="1403350" y="1165225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146492" name="Text Box 89"/>
          <p:cNvSpPr txBox="1">
            <a:spLocks noChangeArrowheads="1"/>
          </p:cNvSpPr>
          <p:nvPr/>
        </p:nvSpPr>
        <p:spPr bwMode="auto">
          <a:xfrm>
            <a:off x="2390775" y="1201738"/>
            <a:ext cx="538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dst</a:t>
            </a:r>
          </a:p>
        </p:txBody>
      </p:sp>
    </p:spTree>
    <p:extLst>
      <p:ext uri="{BB962C8B-B14F-4D97-AF65-F5344CB8AC3E}">
        <p14:creationId xmlns:p14="http://schemas.microsoft.com/office/powerpoint/2010/main" val="10102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8BB69E-8B33-E448-9B8D-CD21E9B7B7FC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53425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Host Routing Table Example: Zoo</a:t>
            </a:r>
          </a:p>
        </p:txBody>
      </p:sp>
      <p:sp>
        <p:nvSpPr>
          <p:cNvPr id="148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65150" y="1328738"/>
            <a:ext cx="8107363" cy="1168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Zoo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charset="-128"/>
              </a:rPr>
              <a:t>ifconfig</a:t>
            </a:r>
            <a:r>
              <a:rPr lang="en-US" altLang="en-US" dirty="0">
                <a:ea typeface="ＭＳ Ｐゴシック" charset="-128"/>
              </a:rPr>
              <a:t> –a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netstat –</a:t>
            </a:r>
            <a:r>
              <a:rPr lang="en-US" altLang="en-US" dirty="0" err="1">
                <a:ea typeface="ＭＳ Ｐゴシック" charset="-128"/>
              </a:rPr>
              <a:t>rn</a:t>
            </a:r>
            <a:r>
              <a:rPr lang="en-US" altLang="en-US" dirty="0">
                <a:ea typeface="ＭＳ Ｐゴシック" charset="-128"/>
              </a:rPr>
              <a:t> (man netstat to see description)</a:t>
            </a:r>
            <a:endParaRPr lang="en-US" altLang="en-US" sz="1600" dirty="0">
              <a:ea typeface="ＭＳ Ｐゴシック" charset="-128"/>
            </a:endParaRPr>
          </a:p>
        </p:txBody>
      </p:sp>
      <p:sp>
        <p:nvSpPr>
          <p:cNvPr id="148484" name="Rectangle 1"/>
          <p:cNvSpPr>
            <a:spLocks noChangeArrowheads="1"/>
          </p:cNvSpPr>
          <p:nvPr/>
        </p:nvSpPr>
        <p:spPr bwMode="auto">
          <a:xfrm>
            <a:off x="565150" y="2497138"/>
            <a:ext cx="8321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Menlo-Regular" charset="0"/>
              </a:rPr>
              <a:t>[yry3@cicada ~]$ netstat -rn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Menlo-Regular" charset="0"/>
              </a:rPr>
              <a:t>Kernel IP routing table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Menlo-Regular" charset="0"/>
              </a:rPr>
              <a:t>Destination     Gateway         Genmask         Flags   MSS Window  irtt Iface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0.0.0.0         128.36.232.1    0.0.0.0         UG        0 0          0 enp0s25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128.36.232.0    0.0.0.0         255.255.255.0   U         0 0          0 enp0s25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130.132.1.57    128.36.232.1    255.255.255.255 UGH       0 0          0 enp0s25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192.168.122.0   0.0.0.0         255.255.255.0   U         0 0          0 virbr0</a:t>
            </a:r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67415C-D8F6-E64C-8D8F-87CDA9BE164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53425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Host Routing Table Example: my Mac</a:t>
            </a: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65150" y="1328738"/>
            <a:ext cx="8107363" cy="1168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Mac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charset="-128"/>
              </a:rPr>
              <a:t>ifconfig</a:t>
            </a:r>
            <a:r>
              <a:rPr lang="en-US" altLang="en-US" dirty="0">
                <a:ea typeface="ＭＳ Ｐゴシック" charset="-128"/>
              </a:rPr>
              <a:t> –a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netstat –</a:t>
            </a:r>
            <a:r>
              <a:rPr lang="en-US" altLang="en-US" dirty="0" err="1">
                <a:ea typeface="ＭＳ Ｐゴシック" charset="-128"/>
              </a:rPr>
              <a:t>rn</a:t>
            </a:r>
            <a:r>
              <a:rPr lang="en-US" altLang="en-US" dirty="0">
                <a:ea typeface="ＭＳ Ｐゴシック" charset="-128"/>
              </a:rPr>
              <a:t> (man netstat to see description)</a:t>
            </a:r>
            <a:endParaRPr lang="en-US" altLang="en-US" sz="1600" dirty="0">
              <a:ea typeface="ＭＳ Ｐゴシック" charset="-128"/>
            </a:endParaRPr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358775" y="2605088"/>
            <a:ext cx="85201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Menlo-Regular" charset="0"/>
              </a:rPr>
              <a:t>Routing tables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  <a:latin typeface="Menlo-Regular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Menlo-Regular" charset="0"/>
              </a:rPr>
              <a:t>Internet: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Menlo-Regular" charset="0"/>
              </a:rPr>
              <a:t>Destination        Gateway            Flags        Refs      Use   Netif Expire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default            172.27.16.1        UGSc         1470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127                127.0.0.1          UCS             1        0     lo0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127.0.0.1          127.0.0.1          UH              4     3788     lo0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            link#4             UCS           106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169.254.1.229      link#4             UHLSW           1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169.254.5.209      f0:99:bf:1e:6f:de  UHLSW           1        0     en0    989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169.254.8.254      link#4             UHLSW           1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169.254.11.96      0:cd:fe:75:59:75   UHLSW           1        0     en0   1009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169.254.13.89      64:9a:be:af:34:53  UHLSW           1        0     en0   1145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169.254.16.49      link#4             UHLSW           1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169.254.19.58      link#4             UHLSW           1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169.254.19.82      link#4             UHLSW           1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169.254.21.198     link#4             UHLSW           1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169.254.22.67      0:23:12:12:bc:39   UHLSW           1        0     en0     31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169.254.23.4       link#4             UHLSW           1        0     en0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Menlo-Regular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49909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55F6CA-9B5E-C643-BB5E-0E7FFBD10F1C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41313" y="339725"/>
            <a:ext cx="8353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u="sng">
                <a:solidFill>
                  <a:srgbClr val="3333CC"/>
                </a:solidFill>
                <a:ea typeface="宋体" charset="-122"/>
              </a:rPr>
              <a:t>CIDR Forwarding Look Up: Software</a:t>
            </a:r>
            <a:endParaRPr lang="en-US" altLang="en-US" sz="3600" u="sng">
              <a:solidFill>
                <a:srgbClr val="3333CC"/>
              </a:solidFill>
              <a:ea typeface="宋体" charset="-122"/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919413" y="142875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405313" y="200025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919413" y="142875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1547813" y="200025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1547813" y="26400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1090613" y="35544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1547813" y="26400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2005013" y="35544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4405313" y="26400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3948113" y="35544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4405313" y="26400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4862513" y="35544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1090613" y="35544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13192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4862513" y="291465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5662613" y="337343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4862513" y="3554413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6339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6334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8" name="Rectangle 22"/>
          <p:cNvSpPr>
            <a:spLocks noChangeArrowheads="1"/>
          </p:cNvSpPr>
          <p:nvPr/>
        </p:nvSpPr>
        <p:spPr bwMode="auto">
          <a:xfrm>
            <a:off x="519113" y="42878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599" name="Rectangle 23"/>
          <p:cNvSpPr>
            <a:spLocks noChangeArrowheads="1"/>
          </p:cNvSpPr>
          <p:nvPr/>
        </p:nvSpPr>
        <p:spPr bwMode="auto">
          <a:xfrm>
            <a:off x="519113" y="42878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0" name="Rectangle 24"/>
          <p:cNvSpPr>
            <a:spLocks noChangeArrowheads="1"/>
          </p:cNvSpPr>
          <p:nvPr/>
        </p:nvSpPr>
        <p:spPr bwMode="auto">
          <a:xfrm>
            <a:off x="290513" y="47450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1" name="Rectangle 25"/>
          <p:cNvSpPr>
            <a:spLocks noChangeArrowheads="1"/>
          </p:cNvSpPr>
          <p:nvPr/>
        </p:nvSpPr>
        <p:spPr bwMode="auto">
          <a:xfrm>
            <a:off x="519113" y="42878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2" name="Rectangle 26"/>
          <p:cNvSpPr>
            <a:spLocks noChangeArrowheads="1"/>
          </p:cNvSpPr>
          <p:nvPr/>
        </p:nvSpPr>
        <p:spPr bwMode="auto">
          <a:xfrm>
            <a:off x="633413" y="47450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3" name="Rectangle 27"/>
          <p:cNvSpPr>
            <a:spLocks noChangeArrowheads="1"/>
          </p:cNvSpPr>
          <p:nvPr/>
        </p:nvSpPr>
        <p:spPr bwMode="auto">
          <a:xfrm>
            <a:off x="6334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4" name="Rectangle 28"/>
          <p:cNvSpPr>
            <a:spLocks noChangeArrowheads="1"/>
          </p:cNvSpPr>
          <p:nvPr/>
        </p:nvSpPr>
        <p:spPr bwMode="auto">
          <a:xfrm>
            <a:off x="1090613" y="44021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5" name="Rectangle 29"/>
          <p:cNvSpPr>
            <a:spLocks noChangeArrowheads="1"/>
          </p:cNvSpPr>
          <p:nvPr/>
        </p:nvSpPr>
        <p:spPr bwMode="auto">
          <a:xfrm>
            <a:off x="16621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6" name="Rectangle 30"/>
          <p:cNvSpPr>
            <a:spLocks noChangeArrowheads="1"/>
          </p:cNvSpPr>
          <p:nvPr/>
        </p:nvSpPr>
        <p:spPr bwMode="auto">
          <a:xfrm>
            <a:off x="1319213" y="44021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7" name="Rectangle 31"/>
          <p:cNvSpPr>
            <a:spLocks noChangeArrowheads="1"/>
          </p:cNvSpPr>
          <p:nvPr/>
        </p:nvSpPr>
        <p:spPr bwMode="auto">
          <a:xfrm>
            <a:off x="16621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1776413" y="44021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09" name="Rectangle 33"/>
          <p:cNvSpPr>
            <a:spLocks noChangeArrowheads="1"/>
          </p:cNvSpPr>
          <p:nvPr/>
        </p:nvSpPr>
        <p:spPr bwMode="auto">
          <a:xfrm>
            <a:off x="44053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0" name="Rectangle 34"/>
          <p:cNvSpPr>
            <a:spLocks noChangeArrowheads="1"/>
          </p:cNvSpPr>
          <p:nvPr/>
        </p:nvSpPr>
        <p:spPr bwMode="auto">
          <a:xfrm>
            <a:off x="4379913" y="43259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1" name="Rectangle 35"/>
          <p:cNvSpPr>
            <a:spLocks noChangeArrowheads="1"/>
          </p:cNvSpPr>
          <p:nvPr/>
        </p:nvSpPr>
        <p:spPr bwMode="auto">
          <a:xfrm>
            <a:off x="4633913" y="34877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2" name="Rectangle 36"/>
          <p:cNvSpPr>
            <a:spLocks noChangeArrowheads="1"/>
          </p:cNvSpPr>
          <p:nvPr/>
        </p:nvSpPr>
        <p:spPr bwMode="auto">
          <a:xfrm>
            <a:off x="4633913" y="42878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3" name="Rectangle 37"/>
          <p:cNvSpPr>
            <a:spLocks noChangeArrowheads="1"/>
          </p:cNvSpPr>
          <p:nvPr/>
        </p:nvSpPr>
        <p:spPr bwMode="auto">
          <a:xfrm>
            <a:off x="5662613" y="33734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4" name="Rectangle 38"/>
          <p:cNvSpPr>
            <a:spLocks noChangeArrowheads="1"/>
          </p:cNvSpPr>
          <p:nvPr/>
        </p:nvSpPr>
        <p:spPr bwMode="auto">
          <a:xfrm>
            <a:off x="5319713" y="41735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5" name="Rectangle 39"/>
          <p:cNvSpPr>
            <a:spLocks noChangeArrowheads="1"/>
          </p:cNvSpPr>
          <p:nvPr/>
        </p:nvSpPr>
        <p:spPr bwMode="auto">
          <a:xfrm>
            <a:off x="5662613" y="33734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6" name="Rectangle 40"/>
          <p:cNvSpPr>
            <a:spLocks noChangeArrowheads="1"/>
          </p:cNvSpPr>
          <p:nvPr/>
        </p:nvSpPr>
        <p:spPr bwMode="auto">
          <a:xfrm>
            <a:off x="5776913" y="4173538"/>
            <a:ext cx="12700" cy="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2617" name="Rectangle 41"/>
          <p:cNvSpPr>
            <a:spLocks noChangeArrowheads="1"/>
          </p:cNvSpPr>
          <p:nvPr/>
        </p:nvSpPr>
        <p:spPr bwMode="auto">
          <a:xfrm>
            <a:off x="901700" y="1635125"/>
            <a:ext cx="3297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 #    prefix     interface </a:t>
            </a:r>
            <a:endParaRPr lang="en-US" altLang="en-US" sz="1600" b="1" i="1">
              <a:solidFill>
                <a:srgbClr val="000099"/>
              </a:solidFill>
            </a:endParaRPr>
          </a:p>
        </p:txBody>
      </p:sp>
      <p:sp>
        <p:nvSpPr>
          <p:cNvPr id="152618" name="Rectangle 42"/>
          <p:cNvSpPr>
            <a:spLocks noChangeArrowheads="1"/>
          </p:cNvSpPr>
          <p:nvPr/>
        </p:nvSpPr>
        <p:spPr bwMode="auto">
          <a:xfrm>
            <a:off x="1017588" y="207645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a)  00001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19" name="Rectangle 43"/>
          <p:cNvSpPr>
            <a:spLocks noChangeArrowheads="1"/>
          </p:cNvSpPr>
          <p:nvPr/>
        </p:nvSpPr>
        <p:spPr bwMode="auto">
          <a:xfrm>
            <a:off x="1017588" y="2422525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b)  00010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0" name="Rectangle 44"/>
          <p:cNvSpPr>
            <a:spLocks noChangeArrowheads="1"/>
          </p:cNvSpPr>
          <p:nvPr/>
        </p:nvSpPr>
        <p:spPr bwMode="auto">
          <a:xfrm>
            <a:off x="1017588" y="2770188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c)  00011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1" name="Rectangle 45"/>
          <p:cNvSpPr>
            <a:spLocks noChangeArrowheads="1"/>
          </p:cNvSpPr>
          <p:nvPr/>
        </p:nvSpPr>
        <p:spPr bwMode="auto">
          <a:xfrm>
            <a:off x="987425" y="311785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d)  001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2" name="Rectangle 46"/>
          <p:cNvSpPr>
            <a:spLocks noChangeArrowheads="1"/>
          </p:cNvSpPr>
          <p:nvPr/>
        </p:nvSpPr>
        <p:spPr bwMode="auto">
          <a:xfrm>
            <a:off x="1003300" y="346551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e)  0101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3" name="Rectangle 47"/>
          <p:cNvSpPr>
            <a:spLocks noChangeArrowheads="1"/>
          </p:cNvSpPr>
          <p:nvPr/>
        </p:nvSpPr>
        <p:spPr bwMode="auto">
          <a:xfrm>
            <a:off x="987425" y="3811588"/>
            <a:ext cx="1066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f)  011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4" name="Rectangle 48"/>
          <p:cNvSpPr>
            <a:spLocks noChangeArrowheads="1"/>
          </p:cNvSpPr>
          <p:nvPr/>
        </p:nvSpPr>
        <p:spPr bwMode="auto">
          <a:xfrm>
            <a:off x="987425" y="415925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g)  10 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5" name="Rectangle 49"/>
          <p:cNvSpPr>
            <a:spLocks noChangeArrowheads="1"/>
          </p:cNvSpPr>
          <p:nvPr/>
        </p:nvSpPr>
        <p:spPr bwMode="auto">
          <a:xfrm>
            <a:off x="1003300" y="450691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h)  100 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6" name="Rectangle 50"/>
          <p:cNvSpPr>
            <a:spLocks noChangeArrowheads="1"/>
          </p:cNvSpPr>
          <p:nvPr/>
        </p:nvSpPr>
        <p:spPr bwMode="auto">
          <a:xfrm>
            <a:off x="1003300" y="5159375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j)  1011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27" name="Freeform 57"/>
          <p:cNvSpPr>
            <a:spLocks/>
          </p:cNvSpPr>
          <p:nvPr/>
        </p:nvSpPr>
        <p:spPr bwMode="auto">
          <a:xfrm>
            <a:off x="8186738" y="3532188"/>
            <a:ext cx="374650" cy="528637"/>
          </a:xfrm>
          <a:custGeom>
            <a:avLst/>
            <a:gdLst>
              <a:gd name="T0" fmla="*/ 2147483646 w 152"/>
              <a:gd name="T1" fmla="*/ 0 h 361"/>
              <a:gd name="T2" fmla="*/ 2147483646 w 152"/>
              <a:gd name="T3" fmla="*/ 0 h 361"/>
              <a:gd name="T4" fmla="*/ 0 w 152"/>
              <a:gd name="T5" fmla="*/ 2147483646 h 361"/>
              <a:gd name="T6" fmla="*/ 2147483646 w 152"/>
              <a:gd name="T7" fmla="*/ 2147483646 h 361"/>
              <a:gd name="T8" fmla="*/ 2147483646 w 152"/>
              <a:gd name="T9" fmla="*/ 0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361"/>
              <a:gd name="T17" fmla="*/ 152 w 152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361">
                <a:moveTo>
                  <a:pt x="152" y="0"/>
                </a:moveTo>
                <a:lnTo>
                  <a:pt x="144" y="0"/>
                </a:lnTo>
                <a:lnTo>
                  <a:pt x="0" y="361"/>
                </a:lnTo>
                <a:lnTo>
                  <a:pt x="8" y="361"/>
                </a:lnTo>
                <a:lnTo>
                  <a:pt x="152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28" name="Freeform 60"/>
          <p:cNvSpPr>
            <a:spLocks/>
          </p:cNvSpPr>
          <p:nvPr/>
        </p:nvSpPr>
        <p:spPr bwMode="auto">
          <a:xfrm>
            <a:off x="271463" y="4346575"/>
            <a:ext cx="12700" cy="12700"/>
          </a:xfrm>
          <a:custGeom>
            <a:avLst/>
            <a:gdLst>
              <a:gd name="T0" fmla="*/ 2147483646 w 8"/>
              <a:gd name="T1" fmla="*/ 0 h 8"/>
              <a:gd name="T2" fmla="*/ 2147483646 w 8"/>
              <a:gd name="T3" fmla="*/ 0 h 8"/>
              <a:gd name="T4" fmla="*/ 0 w 8"/>
              <a:gd name="T5" fmla="*/ 2147483646 h 8"/>
              <a:gd name="T6" fmla="*/ 0 w 8"/>
              <a:gd name="T7" fmla="*/ 2147483646 h 8"/>
              <a:gd name="T8" fmla="*/ 2147483646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629" name="Rectangle 67"/>
          <p:cNvSpPr>
            <a:spLocks noChangeArrowheads="1"/>
          </p:cNvSpPr>
          <p:nvPr/>
        </p:nvSpPr>
        <p:spPr bwMode="auto">
          <a:xfrm>
            <a:off x="8045450" y="4948238"/>
            <a:ext cx="1825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urier New" charset="0"/>
              </a:rPr>
              <a:t>k</a:t>
            </a:r>
            <a:endParaRPr lang="en-US" altLang="en-US" sz="1800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30" name="Rectangle 100"/>
          <p:cNvSpPr>
            <a:spLocks noChangeArrowheads="1"/>
          </p:cNvSpPr>
          <p:nvPr/>
        </p:nvSpPr>
        <p:spPr bwMode="auto">
          <a:xfrm>
            <a:off x="1011238" y="5527675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k)  1100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152631" name="Rectangle 105"/>
          <p:cNvSpPr>
            <a:spLocks noChangeArrowheads="1"/>
          </p:cNvSpPr>
          <p:nvPr/>
        </p:nvSpPr>
        <p:spPr bwMode="auto">
          <a:xfrm>
            <a:off x="1006475" y="48196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i)  1010</a:t>
            </a:r>
            <a:endParaRPr lang="en-US" altLang="en-US" sz="1600" b="1" i="1">
              <a:solidFill>
                <a:srgbClr val="000000"/>
              </a:solidFill>
              <a:latin typeface="Courier New" charset="0"/>
            </a:endParaRPr>
          </a:p>
        </p:txBody>
      </p:sp>
      <p:grpSp>
        <p:nvGrpSpPr>
          <p:cNvPr id="152632" name="Group 114"/>
          <p:cNvGrpSpPr>
            <a:grpSpLocks/>
          </p:cNvGrpSpPr>
          <p:nvPr/>
        </p:nvGrpSpPr>
        <p:grpSpPr bwMode="auto">
          <a:xfrm>
            <a:off x="4019550" y="1154113"/>
            <a:ext cx="4554538" cy="4881562"/>
            <a:chOff x="1460" y="879"/>
            <a:chExt cx="2869" cy="3075"/>
          </a:xfrm>
        </p:grpSpPr>
        <p:sp>
          <p:nvSpPr>
            <p:cNvPr id="152634" name="Freeform 51"/>
            <p:cNvSpPr>
              <a:spLocks/>
            </p:cNvSpPr>
            <p:nvPr/>
          </p:nvSpPr>
          <p:spPr bwMode="auto">
            <a:xfrm>
              <a:off x="3019" y="1404"/>
              <a:ext cx="936" cy="368"/>
            </a:xfrm>
            <a:custGeom>
              <a:avLst/>
              <a:gdLst>
                <a:gd name="T0" fmla="*/ 0 w 936"/>
                <a:gd name="T1" fmla="*/ 0 h 368"/>
                <a:gd name="T2" fmla="*/ 0 w 936"/>
                <a:gd name="T3" fmla="*/ 8 h 368"/>
                <a:gd name="T4" fmla="*/ 936 w 936"/>
                <a:gd name="T5" fmla="*/ 368 h 368"/>
                <a:gd name="T6" fmla="*/ 936 w 936"/>
                <a:gd name="T7" fmla="*/ 360 h 368"/>
                <a:gd name="T8" fmla="*/ 0 w 93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6"/>
                <a:gd name="T16" fmla="*/ 0 h 368"/>
                <a:gd name="T17" fmla="*/ 936 w 93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6" h="368">
                  <a:moveTo>
                    <a:pt x="0" y="0"/>
                  </a:moveTo>
                  <a:lnTo>
                    <a:pt x="0" y="8"/>
                  </a:lnTo>
                  <a:lnTo>
                    <a:pt x="936" y="368"/>
                  </a:lnTo>
                  <a:lnTo>
                    <a:pt x="936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35" name="Freeform 52"/>
            <p:cNvSpPr>
              <a:spLocks/>
            </p:cNvSpPr>
            <p:nvPr/>
          </p:nvSpPr>
          <p:spPr bwMode="auto">
            <a:xfrm>
              <a:off x="2155" y="1404"/>
              <a:ext cx="864" cy="368"/>
            </a:xfrm>
            <a:custGeom>
              <a:avLst/>
              <a:gdLst>
                <a:gd name="T0" fmla="*/ 864 w 864"/>
                <a:gd name="T1" fmla="*/ 8 h 368"/>
                <a:gd name="T2" fmla="*/ 864 w 864"/>
                <a:gd name="T3" fmla="*/ 0 h 368"/>
                <a:gd name="T4" fmla="*/ 0 w 864"/>
                <a:gd name="T5" fmla="*/ 360 h 368"/>
                <a:gd name="T6" fmla="*/ 0 w 864"/>
                <a:gd name="T7" fmla="*/ 368 h 368"/>
                <a:gd name="T8" fmla="*/ 864 w 864"/>
                <a:gd name="T9" fmla="*/ 8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368"/>
                <a:gd name="T17" fmla="*/ 864 w 864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368">
                  <a:moveTo>
                    <a:pt x="864" y="8"/>
                  </a:moveTo>
                  <a:lnTo>
                    <a:pt x="864" y="0"/>
                  </a:lnTo>
                  <a:lnTo>
                    <a:pt x="0" y="360"/>
                  </a:lnTo>
                  <a:lnTo>
                    <a:pt x="0" y="368"/>
                  </a:lnTo>
                  <a:lnTo>
                    <a:pt x="864" y="8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36" name="Freeform 53"/>
            <p:cNvSpPr>
              <a:spLocks/>
            </p:cNvSpPr>
            <p:nvPr/>
          </p:nvSpPr>
          <p:spPr bwMode="auto">
            <a:xfrm>
              <a:off x="3667" y="1764"/>
              <a:ext cx="296" cy="576"/>
            </a:xfrm>
            <a:custGeom>
              <a:avLst/>
              <a:gdLst>
                <a:gd name="T0" fmla="*/ 296 w 296"/>
                <a:gd name="T1" fmla="*/ 0 h 576"/>
                <a:gd name="T2" fmla="*/ 288 w 296"/>
                <a:gd name="T3" fmla="*/ 0 h 576"/>
                <a:gd name="T4" fmla="*/ 0 w 296"/>
                <a:gd name="T5" fmla="*/ 576 h 576"/>
                <a:gd name="T6" fmla="*/ 8 w 296"/>
                <a:gd name="T7" fmla="*/ 576 h 576"/>
                <a:gd name="T8" fmla="*/ 296 w 296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576"/>
                <a:gd name="T17" fmla="*/ 296 w 296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576">
                  <a:moveTo>
                    <a:pt x="296" y="0"/>
                  </a:moveTo>
                  <a:lnTo>
                    <a:pt x="288" y="0"/>
                  </a:lnTo>
                  <a:lnTo>
                    <a:pt x="0" y="576"/>
                  </a:lnTo>
                  <a:lnTo>
                    <a:pt x="8" y="576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37" name="Freeform 54"/>
            <p:cNvSpPr>
              <a:spLocks/>
            </p:cNvSpPr>
            <p:nvPr/>
          </p:nvSpPr>
          <p:spPr bwMode="auto">
            <a:xfrm>
              <a:off x="3955" y="1764"/>
              <a:ext cx="374" cy="599"/>
            </a:xfrm>
            <a:custGeom>
              <a:avLst/>
              <a:gdLst>
                <a:gd name="T0" fmla="*/ 416 w 296"/>
                <a:gd name="T1" fmla="*/ 0 h 576"/>
                <a:gd name="T2" fmla="*/ 0 w 296"/>
                <a:gd name="T3" fmla="*/ 0 h 576"/>
                <a:gd name="T4" fmla="*/ 15350 w 296"/>
                <a:gd name="T5" fmla="*/ 1120 h 576"/>
                <a:gd name="T6" fmla="*/ 15823 w 296"/>
                <a:gd name="T7" fmla="*/ 1120 h 576"/>
                <a:gd name="T8" fmla="*/ 416 w 296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576"/>
                <a:gd name="T17" fmla="*/ 296 w 296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576">
                  <a:moveTo>
                    <a:pt x="8" y="0"/>
                  </a:moveTo>
                  <a:lnTo>
                    <a:pt x="0" y="0"/>
                  </a:lnTo>
                  <a:lnTo>
                    <a:pt x="288" y="576"/>
                  </a:lnTo>
                  <a:lnTo>
                    <a:pt x="296" y="57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38" name="Freeform 55"/>
            <p:cNvSpPr>
              <a:spLocks/>
            </p:cNvSpPr>
            <p:nvPr/>
          </p:nvSpPr>
          <p:spPr bwMode="auto">
            <a:xfrm>
              <a:off x="3379" y="2340"/>
              <a:ext cx="296" cy="369"/>
            </a:xfrm>
            <a:custGeom>
              <a:avLst/>
              <a:gdLst>
                <a:gd name="T0" fmla="*/ 296 w 296"/>
                <a:gd name="T1" fmla="*/ 8 h 369"/>
                <a:gd name="T2" fmla="*/ 288 w 296"/>
                <a:gd name="T3" fmla="*/ 0 h 369"/>
                <a:gd name="T4" fmla="*/ 0 w 296"/>
                <a:gd name="T5" fmla="*/ 361 h 369"/>
                <a:gd name="T6" fmla="*/ 8 w 296"/>
                <a:gd name="T7" fmla="*/ 369 h 369"/>
                <a:gd name="T8" fmla="*/ 296 w 296"/>
                <a:gd name="T9" fmla="*/ 8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369"/>
                <a:gd name="T17" fmla="*/ 296 w 29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369">
                  <a:moveTo>
                    <a:pt x="296" y="8"/>
                  </a:moveTo>
                  <a:lnTo>
                    <a:pt x="288" y="0"/>
                  </a:lnTo>
                  <a:lnTo>
                    <a:pt x="0" y="361"/>
                  </a:lnTo>
                  <a:lnTo>
                    <a:pt x="8" y="369"/>
                  </a:lnTo>
                  <a:lnTo>
                    <a:pt x="296" y="8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39" name="Freeform 56"/>
            <p:cNvSpPr>
              <a:spLocks/>
            </p:cNvSpPr>
            <p:nvPr/>
          </p:nvSpPr>
          <p:spPr bwMode="auto">
            <a:xfrm>
              <a:off x="3667" y="2340"/>
              <a:ext cx="161" cy="409"/>
            </a:xfrm>
            <a:custGeom>
              <a:avLst/>
              <a:gdLst>
                <a:gd name="T0" fmla="*/ 1 w 296"/>
                <a:gd name="T1" fmla="*/ 0 h 369"/>
                <a:gd name="T2" fmla="*/ 0 w 296"/>
                <a:gd name="T3" fmla="*/ 45 h 369"/>
                <a:gd name="T4" fmla="*/ 1 w 296"/>
                <a:gd name="T5" fmla="*/ 2119 h 369"/>
                <a:gd name="T6" fmla="*/ 1 w 296"/>
                <a:gd name="T7" fmla="*/ 2072 h 369"/>
                <a:gd name="T8" fmla="*/ 1 w 296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369"/>
                <a:gd name="T17" fmla="*/ 296 w 296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369">
                  <a:moveTo>
                    <a:pt x="8" y="0"/>
                  </a:moveTo>
                  <a:lnTo>
                    <a:pt x="0" y="8"/>
                  </a:lnTo>
                  <a:lnTo>
                    <a:pt x="288" y="369"/>
                  </a:lnTo>
                  <a:lnTo>
                    <a:pt x="296" y="36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40" name="Freeform 58"/>
            <p:cNvSpPr>
              <a:spLocks/>
            </p:cNvSpPr>
            <p:nvPr/>
          </p:nvSpPr>
          <p:spPr bwMode="auto">
            <a:xfrm>
              <a:off x="3489" y="2712"/>
              <a:ext cx="350" cy="523"/>
            </a:xfrm>
            <a:custGeom>
              <a:avLst/>
              <a:gdLst>
                <a:gd name="T0" fmla="*/ 9 w 440"/>
                <a:gd name="T1" fmla="*/ 8 h 512"/>
                <a:gd name="T2" fmla="*/ 9 w 440"/>
                <a:gd name="T3" fmla="*/ 0 h 512"/>
                <a:gd name="T4" fmla="*/ 0 w 440"/>
                <a:gd name="T5" fmla="*/ 724 h 512"/>
                <a:gd name="T6" fmla="*/ 2 w 440"/>
                <a:gd name="T7" fmla="*/ 733 h 512"/>
                <a:gd name="T8" fmla="*/ 9 w 440"/>
                <a:gd name="T9" fmla="*/ 8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512"/>
                <a:gd name="T17" fmla="*/ 440 w 440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512">
                  <a:moveTo>
                    <a:pt x="440" y="8"/>
                  </a:moveTo>
                  <a:lnTo>
                    <a:pt x="432" y="0"/>
                  </a:lnTo>
                  <a:lnTo>
                    <a:pt x="0" y="504"/>
                  </a:lnTo>
                  <a:lnTo>
                    <a:pt x="8" y="512"/>
                  </a:lnTo>
                  <a:lnTo>
                    <a:pt x="440" y="8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41" name="Rectangle 63"/>
            <p:cNvSpPr>
              <a:spLocks noChangeArrowheads="1"/>
            </p:cNvSpPr>
            <p:nvPr/>
          </p:nvSpPr>
          <p:spPr bwMode="auto">
            <a:xfrm>
              <a:off x="2349" y="3245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e</a:t>
              </a:r>
              <a:endParaRPr lang="en-US" altLang="en-US" sz="1800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42" name="Rectangle 64"/>
            <p:cNvSpPr>
              <a:spLocks noChangeArrowheads="1"/>
            </p:cNvSpPr>
            <p:nvPr/>
          </p:nvSpPr>
          <p:spPr bwMode="auto">
            <a:xfrm>
              <a:off x="2726" y="2637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f</a:t>
              </a:r>
              <a:endParaRPr lang="en-US" altLang="en-US" sz="1800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43" name="Rectangle 65"/>
            <p:cNvSpPr>
              <a:spLocks noChangeArrowheads="1"/>
            </p:cNvSpPr>
            <p:nvPr/>
          </p:nvSpPr>
          <p:spPr bwMode="auto">
            <a:xfrm>
              <a:off x="3512" y="2233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g</a:t>
              </a:r>
              <a:endParaRPr lang="en-US" altLang="en-US" sz="1800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44" name="Rectangle 66"/>
            <p:cNvSpPr>
              <a:spLocks noChangeArrowheads="1"/>
            </p:cNvSpPr>
            <p:nvPr/>
          </p:nvSpPr>
          <p:spPr bwMode="auto">
            <a:xfrm>
              <a:off x="3338" y="3133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i</a:t>
              </a:r>
              <a:endParaRPr lang="en-US" altLang="en-US" sz="1800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45" name="Rectangle 68"/>
            <p:cNvSpPr>
              <a:spLocks noChangeArrowheads="1"/>
            </p:cNvSpPr>
            <p:nvPr/>
          </p:nvSpPr>
          <p:spPr bwMode="auto">
            <a:xfrm>
              <a:off x="2518" y="1397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ourier New" charset="0"/>
                </a:rPr>
                <a:t>0</a:t>
              </a:r>
              <a:endParaRPr lang="en-US" altLang="en-US" sz="2400" b="1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46" name="Rectangle 69"/>
            <p:cNvSpPr>
              <a:spLocks noChangeArrowheads="1"/>
            </p:cNvSpPr>
            <p:nvPr/>
          </p:nvSpPr>
          <p:spPr bwMode="auto">
            <a:xfrm>
              <a:off x="3427" y="1397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ourier New" charset="0"/>
                </a:rPr>
                <a:t>1</a:t>
              </a:r>
              <a:endParaRPr lang="en-US" altLang="en-US" sz="2400" b="1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47" name="Line 70"/>
            <p:cNvSpPr>
              <a:spLocks noChangeShapeType="1"/>
            </p:cNvSpPr>
            <p:nvPr/>
          </p:nvSpPr>
          <p:spPr bwMode="auto">
            <a:xfrm flipV="1">
              <a:off x="3019" y="1205"/>
              <a:ext cx="0" cy="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8" name="Line 72"/>
            <p:cNvSpPr>
              <a:spLocks noChangeShapeType="1"/>
            </p:cNvSpPr>
            <p:nvPr/>
          </p:nvSpPr>
          <p:spPr bwMode="auto">
            <a:xfrm>
              <a:off x="1460" y="3356"/>
              <a:ext cx="86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49" name="Oval 73"/>
            <p:cNvSpPr>
              <a:spLocks noChangeArrowheads="1"/>
            </p:cNvSpPr>
            <p:nvPr/>
          </p:nvSpPr>
          <p:spPr bwMode="auto">
            <a:xfrm>
              <a:off x="1511" y="3597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50" name="Line 74"/>
            <p:cNvSpPr>
              <a:spLocks noChangeShapeType="1"/>
            </p:cNvSpPr>
            <p:nvPr/>
          </p:nvSpPr>
          <p:spPr bwMode="auto">
            <a:xfrm flipV="1">
              <a:off x="1460" y="2772"/>
              <a:ext cx="119" cy="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51" name="Line 75"/>
            <p:cNvSpPr>
              <a:spLocks noChangeShapeType="1"/>
            </p:cNvSpPr>
            <p:nvPr/>
          </p:nvSpPr>
          <p:spPr bwMode="auto">
            <a:xfrm>
              <a:off x="1579" y="2766"/>
              <a:ext cx="288" cy="5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52" name="Line 76"/>
            <p:cNvSpPr>
              <a:spLocks noChangeShapeType="1"/>
            </p:cNvSpPr>
            <p:nvPr/>
          </p:nvSpPr>
          <p:spPr bwMode="auto">
            <a:xfrm flipV="1">
              <a:off x="1723" y="3342"/>
              <a:ext cx="144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53" name="Line 77"/>
            <p:cNvSpPr>
              <a:spLocks noChangeShapeType="1"/>
            </p:cNvSpPr>
            <p:nvPr/>
          </p:nvSpPr>
          <p:spPr bwMode="auto">
            <a:xfrm>
              <a:off x="1867" y="3342"/>
              <a:ext cx="86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54" name="Oval 78"/>
            <p:cNvSpPr>
              <a:spLocks noChangeArrowheads="1"/>
            </p:cNvSpPr>
            <p:nvPr/>
          </p:nvSpPr>
          <p:spPr bwMode="auto">
            <a:xfrm>
              <a:off x="1686" y="3604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55" name="Oval 79"/>
            <p:cNvSpPr>
              <a:spLocks noChangeArrowheads="1"/>
            </p:cNvSpPr>
            <p:nvPr/>
          </p:nvSpPr>
          <p:spPr bwMode="auto">
            <a:xfrm>
              <a:off x="1906" y="3604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56" name="Line 80"/>
            <p:cNvSpPr>
              <a:spLocks noChangeShapeType="1"/>
            </p:cNvSpPr>
            <p:nvPr/>
          </p:nvSpPr>
          <p:spPr bwMode="auto">
            <a:xfrm flipV="1">
              <a:off x="1579" y="2340"/>
              <a:ext cx="288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57" name="Line 81"/>
            <p:cNvSpPr>
              <a:spLocks noChangeShapeType="1"/>
            </p:cNvSpPr>
            <p:nvPr/>
          </p:nvSpPr>
          <p:spPr bwMode="auto">
            <a:xfrm>
              <a:off x="1867" y="2348"/>
              <a:ext cx="161" cy="3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58" name="Oval 82"/>
            <p:cNvSpPr>
              <a:spLocks noChangeArrowheads="1"/>
            </p:cNvSpPr>
            <p:nvPr/>
          </p:nvSpPr>
          <p:spPr bwMode="auto">
            <a:xfrm>
              <a:off x="1994" y="2630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59" name="Text Box 83"/>
            <p:cNvSpPr txBox="1">
              <a:spLocks noChangeArrowheads="1"/>
            </p:cNvSpPr>
            <p:nvPr/>
          </p:nvSpPr>
          <p:spPr bwMode="auto">
            <a:xfrm>
              <a:off x="1460" y="3658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a</a:t>
              </a:r>
            </a:p>
          </p:txBody>
        </p:sp>
        <p:sp>
          <p:nvSpPr>
            <p:cNvPr id="152660" name="Text Box 84"/>
            <p:cNvSpPr txBox="1">
              <a:spLocks noChangeArrowheads="1"/>
            </p:cNvSpPr>
            <p:nvPr/>
          </p:nvSpPr>
          <p:spPr bwMode="auto">
            <a:xfrm>
              <a:off x="1638" y="366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b</a:t>
              </a:r>
            </a:p>
          </p:txBody>
        </p:sp>
        <p:sp>
          <p:nvSpPr>
            <p:cNvPr id="152661" name="Text Box 85"/>
            <p:cNvSpPr txBox="1">
              <a:spLocks noChangeArrowheads="1"/>
            </p:cNvSpPr>
            <p:nvPr/>
          </p:nvSpPr>
          <p:spPr bwMode="auto">
            <a:xfrm>
              <a:off x="1816" y="366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c</a:t>
              </a:r>
            </a:p>
          </p:txBody>
        </p:sp>
        <p:sp>
          <p:nvSpPr>
            <p:cNvPr id="152662" name="Text Box 86"/>
            <p:cNvSpPr txBox="1">
              <a:spLocks noChangeArrowheads="1"/>
            </p:cNvSpPr>
            <p:nvPr/>
          </p:nvSpPr>
          <p:spPr bwMode="auto">
            <a:xfrm>
              <a:off x="1906" y="2658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d</a:t>
              </a:r>
            </a:p>
          </p:txBody>
        </p:sp>
        <p:sp>
          <p:nvSpPr>
            <p:cNvPr id="152663" name="Line 87"/>
            <p:cNvSpPr>
              <a:spLocks noChangeShapeType="1"/>
            </p:cNvSpPr>
            <p:nvPr/>
          </p:nvSpPr>
          <p:spPr bwMode="auto">
            <a:xfrm flipV="1">
              <a:off x="1867" y="1764"/>
              <a:ext cx="288" cy="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64" name="Line 88"/>
            <p:cNvSpPr>
              <a:spLocks noChangeShapeType="1"/>
            </p:cNvSpPr>
            <p:nvPr/>
          </p:nvSpPr>
          <p:spPr bwMode="auto">
            <a:xfrm>
              <a:off x="2155" y="1764"/>
              <a:ext cx="321" cy="5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65" name="Line 89"/>
            <p:cNvSpPr>
              <a:spLocks noChangeShapeType="1"/>
            </p:cNvSpPr>
            <p:nvPr/>
          </p:nvSpPr>
          <p:spPr bwMode="auto">
            <a:xfrm>
              <a:off x="2460" y="2316"/>
              <a:ext cx="274" cy="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66" name="Line 90"/>
            <p:cNvSpPr>
              <a:spLocks noChangeShapeType="1"/>
            </p:cNvSpPr>
            <p:nvPr/>
          </p:nvSpPr>
          <p:spPr bwMode="auto">
            <a:xfrm flipH="1">
              <a:off x="2155" y="2304"/>
              <a:ext cx="305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67" name="Line 91"/>
            <p:cNvSpPr>
              <a:spLocks noChangeShapeType="1"/>
            </p:cNvSpPr>
            <p:nvPr/>
          </p:nvSpPr>
          <p:spPr bwMode="auto">
            <a:xfrm>
              <a:off x="2155" y="2709"/>
              <a:ext cx="198" cy="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68" name="Oval 92"/>
            <p:cNvSpPr>
              <a:spLocks noChangeArrowheads="1"/>
            </p:cNvSpPr>
            <p:nvPr/>
          </p:nvSpPr>
          <p:spPr bwMode="auto">
            <a:xfrm>
              <a:off x="2700" y="2589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69" name="Oval 93"/>
            <p:cNvSpPr>
              <a:spLocks noChangeArrowheads="1"/>
            </p:cNvSpPr>
            <p:nvPr/>
          </p:nvSpPr>
          <p:spPr bwMode="auto">
            <a:xfrm>
              <a:off x="2319" y="3204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70" name="Oval 94"/>
            <p:cNvSpPr>
              <a:spLocks noChangeArrowheads="1"/>
            </p:cNvSpPr>
            <p:nvPr/>
          </p:nvSpPr>
          <p:spPr bwMode="auto">
            <a:xfrm>
              <a:off x="3346" y="2645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71" name="Oval 95"/>
            <p:cNvSpPr>
              <a:spLocks noChangeArrowheads="1"/>
            </p:cNvSpPr>
            <p:nvPr/>
          </p:nvSpPr>
          <p:spPr bwMode="auto">
            <a:xfrm>
              <a:off x="3489" y="3164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72" name="Oval 96"/>
            <p:cNvSpPr>
              <a:spLocks noChangeArrowheads="1"/>
            </p:cNvSpPr>
            <p:nvPr/>
          </p:nvSpPr>
          <p:spPr bwMode="auto">
            <a:xfrm>
              <a:off x="4000" y="3174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73" name="Oval 99"/>
            <p:cNvSpPr>
              <a:spLocks noChangeArrowheads="1"/>
            </p:cNvSpPr>
            <p:nvPr/>
          </p:nvSpPr>
          <p:spPr bwMode="auto">
            <a:xfrm>
              <a:off x="3635" y="2316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74" name="Text Box 101"/>
            <p:cNvSpPr txBox="1">
              <a:spLocks noChangeArrowheads="1"/>
            </p:cNvSpPr>
            <p:nvPr/>
          </p:nvSpPr>
          <p:spPr bwMode="auto">
            <a:xfrm>
              <a:off x="1909" y="1655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a</a:t>
              </a:r>
            </a:p>
          </p:txBody>
        </p:sp>
        <p:sp>
          <p:nvSpPr>
            <p:cNvPr id="152675" name="Rectangle 102"/>
            <p:cNvSpPr>
              <a:spLocks noChangeArrowheads="1"/>
            </p:cNvSpPr>
            <p:nvPr/>
          </p:nvSpPr>
          <p:spPr bwMode="auto">
            <a:xfrm>
              <a:off x="3211" y="2647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h</a:t>
              </a:r>
              <a:endParaRPr lang="en-US" altLang="en-US" sz="1800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76" name="Rectangle 103"/>
            <p:cNvSpPr>
              <a:spLocks noChangeArrowheads="1"/>
            </p:cNvSpPr>
            <p:nvPr/>
          </p:nvSpPr>
          <p:spPr bwMode="auto">
            <a:xfrm>
              <a:off x="3827" y="3263"/>
              <a:ext cx="11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Courier New" charset="0"/>
                </a:rPr>
                <a:t>j</a:t>
              </a:r>
              <a:endParaRPr lang="en-US" altLang="en-US" sz="1800" i="1">
                <a:solidFill>
                  <a:srgbClr val="000000"/>
                </a:solidFill>
                <a:latin typeface="Courier New" charset="0"/>
              </a:endParaRPr>
            </a:p>
          </p:txBody>
        </p:sp>
        <p:sp>
          <p:nvSpPr>
            <p:cNvPr id="152677" name="Oval 104"/>
            <p:cNvSpPr>
              <a:spLocks noChangeArrowheads="1"/>
            </p:cNvSpPr>
            <p:nvPr/>
          </p:nvSpPr>
          <p:spPr bwMode="auto">
            <a:xfrm>
              <a:off x="3877" y="3169"/>
              <a:ext cx="68" cy="8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78" name="Line 106"/>
            <p:cNvSpPr>
              <a:spLocks noChangeShapeType="1"/>
            </p:cNvSpPr>
            <p:nvPr/>
          </p:nvSpPr>
          <p:spPr bwMode="auto">
            <a:xfrm flipH="1">
              <a:off x="4032" y="2688"/>
              <a:ext cx="78" cy="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2679" name="Line 107"/>
            <p:cNvSpPr>
              <a:spLocks noChangeShapeType="1"/>
            </p:cNvSpPr>
            <p:nvPr/>
          </p:nvSpPr>
          <p:spPr bwMode="auto">
            <a:xfrm>
              <a:off x="3814" y="2738"/>
              <a:ext cx="101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2680" name="Oval 109"/>
            <p:cNvSpPr>
              <a:spLocks noChangeArrowheads="1"/>
            </p:cNvSpPr>
            <p:nvPr/>
          </p:nvSpPr>
          <p:spPr bwMode="auto">
            <a:xfrm>
              <a:off x="2944" y="1366"/>
              <a:ext cx="137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681" name="Text Box 110"/>
            <p:cNvSpPr txBox="1">
              <a:spLocks noChangeArrowheads="1"/>
            </p:cNvSpPr>
            <p:nvPr/>
          </p:nvSpPr>
          <p:spPr bwMode="auto">
            <a:xfrm>
              <a:off x="3398" y="879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default: - </a:t>
              </a:r>
            </a:p>
          </p:txBody>
        </p:sp>
        <p:sp>
          <p:nvSpPr>
            <p:cNvPr id="152682" name="Line 111"/>
            <p:cNvSpPr>
              <a:spLocks noChangeShapeType="1"/>
            </p:cNvSpPr>
            <p:nvPr/>
          </p:nvSpPr>
          <p:spPr bwMode="auto">
            <a:xfrm flipH="1">
              <a:off x="3072" y="1091"/>
              <a:ext cx="49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2633" name="Rectangle 115"/>
          <p:cNvSpPr>
            <a:spLocks noChangeArrowheads="1"/>
          </p:cNvSpPr>
          <p:nvPr/>
        </p:nvSpPr>
        <p:spPr bwMode="auto">
          <a:xfrm>
            <a:off x="5087938" y="5413375"/>
            <a:ext cx="39131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The RIB are represented by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a decision tree, e.g., a Patricia </a:t>
            </a:r>
            <a:r>
              <a:rPr lang="en-US" altLang="en-US" sz="1800" dirty="0" err="1">
                <a:solidFill>
                  <a:srgbClr val="000000"/>
                </a:solidFill>
              </a:rPr>
              <a:t>Trie</a:t>
            </a:r>
            <a:r>
              <a:rPr lang="en-US" altLang="en-US" sz="1800" dirty="0">
                <a:solidFill>
                  <a:srgbClr val="000000"/>
                </a:solidFill>
              </a:rPr>
              <a:t> to look for the longest match of the destination address</a:t>
            </a:r>
          </a:p>
        </p:txBody>
      </p:sp>
    </p:spTree>
    <p:extLst>
      <p:ext uri="{BB962C8B-B14F-4D97-AF65-F5344CB8AC3E}">
        <p14:creationId xmlns:p14="http://schemas.microsoft.com/office/powerpoint/2010/main" val="235746462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CBD759-07A0-8C40-9E7B-352D3D2CE50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90"/>
          <p:cNvSpPr>
            <a:spLocks noChangeArrowheads="1"/>
          </p:cNvSpPr>
          <p:nvPr/>
        </p:nvSpPr>
        <p:spPr bwMode="auto">
          <a:xfrm>
            <a:off x="5111750" y="1184275"/>
            <a:ext cx="3641725" cy="19335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r>
              <a:rPr lang="en-US" altLang="zh-CN" sz="2400" dirty="0">
                <a:ea typeface="宋体" charset="-122"/>
              </a:rPr>
              <a:t>Putting it Together: </a:t>
            </a:r>
            <a:r>
              <a:rPr lang="en-US" altLang="zh-CN" sz="2400">
                <a:ea typeface="宋体" charset="-122"/>
              </a:rPr>
              <a:t>Example 1:</a:t>
            </a:r>
            <a:r>
              <a:rPr lang="en-US" altLang="en-US" sz="2400">
                <a:ea typeface="ＭＳ Ｐゴシック" charset="-128"/>
              </a:rPr>
              <a:t> A-&gt;B</a:t>
            </a:r>
            <a:endParaRPr lang="en-US" altLang="en-US" sz="3200">
              <a:ea typeface="ＭＳ Ｐゴシック" charset="-128"/>
            </a:endParaRPr>
          </a:p>
        </p:txBody>
      </p:sp>
      <p:sp>
        <p:nvSpPr>
          <p:cNvPr id="1036" name="Rectangle 3"/>
          <p:cNvSpPr>
            <a:spLocks noChangeArrowheads="1"/>
          </p:cNvSpPr>
          <p:nvPr/>
        </p:nvSpPr>
        <p:spPr bwMode="auto">
          <a:xfrm>
            <a:off x="371475" y="2305050"/>
            <a:ext cx="40941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Setting: Host A network layer receives a packet above.</a:t>
            </a: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Action: 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0000"/>
                </a:solidFill>
              </a:rPr>
              <a:t>Host A looks up destination in routing table (on same subnet)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0000"/>
                </a:solidFill>
              </a:rPr>
              <a:t>Hand datagram to link layer to send inside a link-layer frame</a:t>
            </a:r>
          </a:p>
          <a:p>
            <a:pPr lvl="2">
              <a:buClr>
                <a:srgbClr val="3333CC"/>
              </a:buClr>
            </a:pPr>
            <a:r>
              <a:rPr lang="en-US" altLang="en-US" sz="1600" dirty="0">
                <a:solidFill>
                  <a:srgbClr val="000000"/>
                </a:solidFill>
              </a:rPr>
              <a:t>Key step: need to map B’s IP address 223.1.1.3 to B’s MAC address</a:t>
            </a:r>
          </a:p>
        </p:txBody>
      </p:sp>
      <p:sp>
        <p:nvSpPr>
          <p:cNvPr id="146437" name="Rectangle 4"/>
          <p:cNvSpPr>
            <a:spLocks noChangeArrowheads="1"/>
          </p:cNvSpPr>
          <p:nvPr/>
        </p:nvSpPr>
        <p:spPr bwMode="auto">
          <a:xfrm>
            <a:off x="542925" y="1524000"/>
            <a:ext cx="3590925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38" name="Rectangle 5"/>
          <p:cNvSpPr>
            <a:spLocks noChangeArrowheads="1"/>
          </p:cNvSpPr>
          <p:nvPr/>
        </p:nvSpPr>
        <p:spPr bwMode="auto">
          <a:xfrm>
            <a:off x="466725" y="159067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39" name="Text Box 6"/>
          <p:cNvSpPr txBox="1">
            <a:spLocks noChangeArrowheads="1"/>
          </p:cNvSpPr>
          <p:nvPr/>
        </p:nvSpPr>
        <p:spPr bwMode="auto">
          <a:xfrm>
            <a:off x="460375" y="1508125"/>
            <a:ext cx="79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misc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fields</a:t>
            </a:r>
          </a:p>
        </p:txBody>
      </p:sp>
      <p:sp>
        <p:nvSpPr>
          <p:cNvPr id="146440" name="Line 7"/>
          <p:cNvSpPr>
            <a:spLocks noChangeShapeType="1"/>
          </p:cNvSpPr>
          <p:nvPr/>
        </p:nvSpPr>
        <p:spPr bwMode="auto">
          <a:xfrm>
            <a:off x="12287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Text Box 8"/>
          <p:cNvSpPr txBox="1">
            <a:spLocks noChangeArrowheads="1"/>
          </p:cNvSpPr>
          <p:nvPr/>
        </p:nvSpPr>
        <p:spPr bwMode="auto">
          <a:xfrm>
            <a:off x="1196975" y="1670050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197100" y="1670050"/>
            <a:ext cx="1120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43" name="Line 10"/>
          <p:cNvSpPr>
            <a:spLocks noChangeShapeType="1"/>
          </p:cNvSpPr>
          <p:nvPr/>
        </p:nvSpPr>
        <p:spPr bwMode="auto">
          <a:xfrm>
            <a:off x="22193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>
            <a:off x="3238500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5" name="Text Box 12"/>
          <p:cNvSpPr txBox="1">
            <a:spLocks noChangeArrowheads="1"/>
          </p:cNvSpPr>
          <p:nvPr/>
        </p:nvSpPr>
        <p:spPr bwMode="auto">
          <a:xfrm>
            <a:off x="3233738" y="1660525"/>
            <a:ext cx="661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46446" name="Freeform 13"/>
          <p:cNvSpPr>
            <a:spLocks/>
          </p:cNvSpPr>
          <p:nvPr/>
        </p:nvSpPr>
        <p:spPr bwMode="auto">
          <a:xfrm>
            <a:off x="4606925" y="3094038"/>
            <a:ext cx="1941513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7" name="Freeform 14"/>
          <p:cNvSpPr>
            <a:spLocks/>
          </p:cNvSpPr>
          <p:nvPr/>
        </p:nvSpPr>
        <p:spPr bwMode="auto">
          <a:xfrm>
            <a:off x="7123113" y="3381375"/>
            <a:ext cx="1906587" cy="1958975"/>
          </a:xfrm>
          <a:custGeom>
            <a:avLst/>
            <a:gdLst>
              <a:gd name="T0" fmla="*/ 2147483646 w 1201"/>
              <a:gd name="T1" fmla="*/ 2147483646 h 1234"/>
              <a:gd name="T2" fmla="*/ 2147483646 w 1201"/>
              <a:gd name="T3" fmla="*/ 2147483646 h 1234"/>
              <a:gd name="T4" fmla="*/ 2147483646 w 1201"/>
              <a:gd name="T5" fmla="*/ 2147483646 h 1234"/>
              <a:gd name="T6" fmla="*/ 2147483646 w 1201"/>
              <a:gd name="T7" fmla="*/ 2147483646 h 1234"/>
              <a:gd name="T8" fmla="*/ 2147483646 w 1201"/>
              <a:gd name="T9" fmla="*/ 2147483646 h 1234"/>
              <a:gd name="T10" fmla="*/ 2147483646 w 1201"/>
              <a:gd name="T11" fmla="*/ 2147483646 h 1234"/>
              <a:gd name="T12" fmla="*/ 2147483646 w 1201"/>
              <a:gd name="T13" fmla="*/ 2147483646 h 1234"/>
              <a:gd name="T14" fmla="*/ 2147483646 w 1201"/>
              <a:gd name="T15" fmla="*/ 2147483646 h 1234"/>
              <a:gd name="T16" fmla="*/ 2147483646 w 1201"/>
              <a:gd name="T17" fmla="*/ 2147483646 h 1234"/>
              <a:gd name="T18" fmla="*/ 2147483646 w 1201"/>
              <a:gd name="T19" fmla="*/ 2147483646 h 1234"/>
              <a:gd name="T20" fmla="*/ 2147483646 w 1201"/>
              <a:gd name="T21" fmla="*/ 2147483646 h 1234"/>
              <a:gd name="T22" fmla="*/ 2147483646 w 1201"/>
              <a:gd name="T23" fmla="*/ 2147483646 h 1234"/>
              <a:gd name="T24" fmla="*/ 2147483646 w 1201"/>
              <a:gd name="T25" fmla="*/ 2147483646 h 1234"/>
              <a:gd name="T26" fmla="*/ 2147483646 w 1201"/>
              <a:gd name="T27" fmla="*/ 2147483646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8" name="Freeform 15"/>
          <p:cNvSpPr>
            <a:spLocks/>
          </p:cNvSpPr>
          <p:nvPr/>
        </p:nvSpPr>
        <p:spPr bwMode="auto">
          <a:xfrm>
            <a:off x="5815013" y="4757738"/>
            <a:ext cx="2055812" cy="1490662"/>
          </a:xfrm>
          <a:custGeom>
            <a:avLst/>
            <a:gdLst>
              <a:gd name="T0" fmla="*/ 2147483646 w 1295"/>
              <a:gd name="T1" fmla="*/ 2147483646 h 939"/>
              <a:gd name="T2" fmla="*/ 2147483646 w 1295"/>
              <a:gd name="T3" fmla="*/ 2147483646 h 939"/>
              <a:gd name="T4" fmla="*/ 2147483646 w 1295"/>
              <a:gd name="T5" fmla="*/ 2147483646 h 939"/>
              <a:gd name="T6" fmla="*/ 2147483646 w 1295"/>
              <a:gd name="T7" fmla="*/ 2147483646 h 939"/>
              <a:gd name="T8" fmla="*/ 2147483646 w 1295"/>
              <a:gd name="T9" fmla="*/ 2147483646 h 939"/>
              <a:gd name="T10" fmla="*/ 2147483646 w 1295"/>
              <a:gd name="T11" fmla="*/ 2147483646 h 939"/>
              <a:gd name="T12" fmla="*/ 2147483646 w 1295"/>
              <a:gd name="T13" fmla="*/ 2147483646 h 939"/>
              <a:gd name="T14" fmla="*/ 2147483646 w 1295"/>
              <a:gd name="T15" fmla="*/ 2147483646 h 939"/>
              <a:gd name="T16" fmla="*/ 2147483646 w 1295"/>
              <a:gd name="T17" fmla="*/ 2147483646 h 939"/>
              <a:gd name="T18" fmla="*/ 2147483646 w 1295"/>
              <a:gd name="T19" fmla="*/ 2147483646 h 939"/>
              <a:gd name="T20" fmla="*/ 2147483646 w 1295"/>
              <a:gd name="T21" fmla="*/ 2147483646 h 939"/>
              <a:gd name="T22" fmla="*/ 2147483646 w 1295"/>
              <a:gd name="T23" fmla="*/ 2147483646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5"/>
              <a:gd name="T37" fmla="*/ 0 h 939"/>
              <a:gd name="T38" fmla="*/ 1295 w 1295"/>
              <a:gd name="T39" fmla="*/ 939 h 9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49" name="Object 2"/>
          <p:cNvGraphicFramePr>
            <a:graphicFrameLocks noChangeAspect="1"/>
          </p:cNvGraphicFramePr>
          <p:nvPr/>
        </p:nvGraphicFramePr>
        <p:xfrm>
          <a:off x="4684713" y="31988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464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1988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0" name="Line 17"/>
          <p:cNvSpPr>
            <a:spLocks noChangeShapeType="1"/>
          </p:cNvSpPr>
          <p:nvPr/>
        </p:nvSpPr>
        <p:spPr bwMode="auto">
          <a:xfrm>
            <a:off x="5245100" y="35718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1" name="Line 18"/>
          <p:cNvSpPr>
            <a:spLocks noChangeShapeType="1"/>
          </p:cNvSpPr>
          <p:nvPr/>
        </p:nvSpPr>
        <p:spPr bwMode="auto">
          <a:xfrm flipH="1">
            <a:off x="5535613" y="35575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2" name="Line 19"/>
          <p:cNvSpPr>
            <a:spLocks noChangeShapeType="1"/>
          </p:cNvSpPr>
          <p:nvPr/>
        </p:nvSpPr>
        <p:spPr bwMode="auto">
          <a:xfrm flipV="1">
            <a:off x="5245100" y="42164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3" name="Line 20"/>
          <p:cNvSpPr>
            <a:spLocks noChangeShapeType="1"/>
          </p:cNvSpPr>
          <p:nvPr/>
        </p:nvSpPr>
        <p:spPr bwMode="auto">
          <a:xfrm>
            <a:off x="5254625" y="48434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54" name="Object 3"/>
          <p:cNvGraphicFramePr>
            <a:graphicFrameLocks noChangeAspect="1"/>
          </p:cNvGraphicFramePr>
          <p:nvPr/>
        </p:nvGraphicFramePr>
        <p:xfrm>
          <a:off x="4684713" y="38655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464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8655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5" name="Object 4"/>
          <p:cNvGraphicFramePr>
            <a:graphicFrameLocks noChangeAspect="1"/>
          </p:cNvGraphicFramePr>
          <p:nvPr/>
        </p:nvGraphicFramePr>
        <p:xfrm>
          <a:off x="4684713" y="44751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1464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44751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6" name="Line 23"/>
          <p:cNvSpPr>
            <a:spLocks noChangeShapeType="1"/>
          </p:cNvSpPr>
          <p:nvPr/>
        </p:nvSpPr>
        <p:spPr bwMode="auto">
          <a:xfrm>
            <a:off x="5535613" y="44148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457" name="Group 24"/>
          <p:cNvGrpSpPr>
            <a:grpSpLocks/>
          </p:cNvGrpSpPr>
          <p:nvPr/>
        </p:nvGrpSpPr>
        <p:grpSpPr bwMode="auto">
          <a:xfrm>
            <a:off x="6478588" y="4379913"/>
            <a:ext cx="711200" cy="381000"/>
            <a:chOff x="3600" y="219"/>
            <a:chExt cx="360" cy="175"/>
          </a:xfrm>
        </p:grpSpPr>
        <p:sp>
          <p:nvSpPr>
            <p:cNvPr id="146507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6508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09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10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6511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46512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6517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8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6513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6514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6458" name="Text Box 38"/>
          <p:cNvSpPr txBox="1">
            <a:spLocks noChangeArrowheads="1"/>
          </p:cNvSpPr>
          <p:nvPr/>
        </p:nvSpPr>
        <p:spPr bwMode="auto">
          <a:xfrm>
            <a:off x="5203825" y="3246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59" name="Rectangle 39"/>
          <p:cNvSpPr>
            <a:spLocks noChangeArrowheads="1"/>
          </p:cNvSpPr>
          <p:nvPr/>
        </p:nvSpPr>
        <p:spPr bwMode="auto">
          <a:xfrm>
            <a:off x="5291138" y="39671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0" name="Text Box 40"/>
          <p:cNvSpPr txBox="1">
            <a:spLocks noChangeArrowheads="1"/>
          </p:cNvSpPr>
          <p:nvPr/>
        </p:nvSpPr>
        <p:spPr bwMode="auto">
          <a:xfrm>
            <a:off x="5281613" y="38750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1" name="Text Box 41"/>
          <p:cNvSpPr txBox="1">
            <a:spLocks noChangeArrowheads="1"/>
          </p:cNvSpPr>
          <p:nvPr/>
        </p:nvSpPr>
        <p:spPr bwMode="auto">
          <a:xfrm>
            <a:off x="5089525" y="48275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2" name="Text Box 42"/>
          <p:cNvSpPr txBox="1">
            <a:spLocks noChangeArrowheads="1"/>
          </p:cNvSpPr>
          <p:nvPr/>
        </p:nvSpPr>
        <p:spPr bwMode="auto">
          <a:xfrm>
            <a:off x="5880100" y="41560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223.1.1.4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3" name="Line 43"/>
          <p:cNvSpPr>
            <a:spLocks noChangeShapeType="1"/>
          </p:cNvSpPr>
          <p:nvPr/>
        </p:nvSpPr>
        <p:spPr bwMode="auto">
          <a:xfrm>
            <a:off x="7083425" y="44243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4" name="Text Box 44"/>
          <p:cNvSpPr txBox="1">
            <a:spLocks noChangeArrowheads="1"/>
          </p:cNvSpPr>
          <p:nvPr/>
        </p:nvSpPr>
        <p:spPr bwMode="auto">
          <a:xfrm>
            <a:off x="6956425" y="41465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223.1.2.9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65" name="Line 45"/>
          <p:cNvSpPr>
            <a:spLocks noChangeShapeType="1"/>
          </p:cNvSpPr>
          <p:nvPr/>
        </p:nvSpPr>
        <p:spPr bwMode="auto">
          <a:xfrm flipH="1">
            <a:off x="8107363" y="37290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66" name="Object 5"/>
          <p:cNvGraphicFramePr>
            <a:graphicFrameLocks noChangeAspect="1"/>
          </p:cNvGraphicFramePr>
          <p:nvPr/>
        </p:nvGraphicFramePr>
        <p:xfrm>
          <a:off x="8285163" y="34369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464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163" y="34369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67" name="Line 47"/>
          <p:cNvSpPr>
            <a:spLocks noChangeShapeType="1"/>
          </p:cNvSpPr>
          <p:nvPr/>
        </p:nvSpPr>
        <p:spPr bwMode="auto">
          <a:xfrm>
            <a:off x="8107363" y="37338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68" name="Object 6"/>
          <p:cNvGraphicFramePr>
            <a:graphicFrameLocks noChangeAspect="1"/>
          </p:cNvGraphicFramePr>
          <p:nvPr/>
        </p:nvGraphicFramePr>
        <p:xfrm>
          <a:off x="8289925" y="48180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14646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925" y="48180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69" name="Line 49"/>
          <p:cNvSpPr>
            <a:spLocks noChangeShapeType="1"/>
          </p:cNvSpPr>
          <p:nvPr/>
        </p:nvSpPr>
        <p:spPr bwMode="auto">
          <a:xfrm>
            <a:off x="8107363" y="50053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0" name="Rectangle 50"/>
          <p:cNvSpPr>
            <a:spLocks noChangeArrowheads="1"/>
          </p:cNvSpPr>
          <p:nvPr/>
        </p:nvSpPr>
        <p:spPr bwMode="auto">
          <a:xfrm>
            <a:off x="8053388" y="47402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1" name="Text Box 51"/>
          <p:cNvSpPr txBox="1">
            <a:spLocks noChangeArrowheads="1"/>
          </p:cNvSpPr>
          <p:nvPr/>
        </p:nvSpPr>
        <p:spPr bwMode="auto">
          <a:xfrm>
            <a:off x="7467600" y="46275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2" name="Rectangle 52"/>
          <p:cNvSpPr>
            <a:spLocks noChangeArrowheads="1"/>
          </p:cNvSpPr>
          <p:nvPr/>
        </p:nvSpPr>
        <p:spPr bwMode="auto">
          <a:xfrm>
            <a:off x="8067675" y="37814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3" name="Text Box 53"/>
          <p:cNvSpPr txBox="1">
            <a:spLocks noChangeArrowheads="1"/>
          </p:cNvSpPr>
          <p:nvPr/>
        </p:nvSpPr>
        <p:spPr bwMode="auto">
          <a:xfrm>
            <a:off x="7277100" y="368458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74" name="Line 54"/>
          <p:cNvSpPr>
            <a:spLocks noChangeShapeType="1"/>
          </p:cNvSpPr>
          <p:nvPr/>
        </p:nvSpPr>
        <p:spPr bwMode="auto">
          <a:xfrm flipH="1">
            <a:off x="6845300" y="47625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5" name="Line 55"/>
          <p:cNvSpPr>
            <a:spLocks noChangeShapeType="1"/>
          </p:cNvSpPr>
          <p:nvPr/>
        </p:nvSpPr>
        <p:spPr bwMode="auto">
          <a:xfrm flipH="1">
            <a:off x="6188075" y="54816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6" name="Line 56"/>
          <p:cNvSpPr>
            <a:spLocks noChangeShapeType="1"/>
          </p:cNvSpPr>
          <p:nvPr/>
        </p:nvSpPr>
        <p:spPr bwMode="auto">
          <a:xfrm flipH="1" flipV="1">
            <a:off x="6184900" y="54737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7" name="Line 57"/>
          <p:cNvSpPr>
            <a:spLocks noChangeShapeType="1"/>
          </p:cNvSpPr>
          <p:nvPr/>
        </p:nvSpPr>
        <p:spPr bwMode="auto">
          <a:xfrm flipH="1" flipV="1">
            <a:off x="7361238" y="54784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6478" name="Object 7"/>
          <p:cNvGraphicFramePr>
            <a:graphicFrameLocks noChangeAspect="1"/>
          </p:cNvGraphicFramePr>
          <p:nvPr/>
        </p:nvGraphicFramePr>
        <p:xfrm>
          <a:off x="7146925" y="56372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1464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56372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79" name="Object 8"/>
          <p:cNvGraphicFramePr>
            <a:graphicFrameLocks noChangeAspect="1"/>
          </p:cNvGraphicFramePr>
          <p:nvPr/>
        </p:nvGraphicFramePr>
        <p:xfrm>
          <a:off x="5889625" y="56515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1464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56515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80" name="Text Box 60"/>
          <p:cNvSpPr txBox="1">
            <a:spLocks noChangeArrowheads="1"/>
          </p:cNvSpPr>
          <p:nvPr/>
        </p:nvSpPr>
        <p:spPr bwMode="auto">
          <a:xfrm>
            <a:off x="7366000" y="53276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81" name="Text Box 61"/>
          <p:cNvSpPr txBox="1">
            <a:spLocks noChangeArrowheads="1"/>
          </p:cNvSpPr>
          <p:nvPr/>
        </p:nvSpPr>
        <p:spPr bwMode="auto">
          <a:xfrm>
            <a:off x="5189538" y="53657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82" name="Rectangle 62"/>
          <p:cNvSpPr>
            <a:spLocks noChangeArrowheads="1"/>
          </p:cNvSpPr>
          <p:nvPr/>
        </p:nvSpPr>
        <p:spPr bwMode="auto">
          <a:xfrm>
            <a:off x="6781800" y="48958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83" name="Text Box 63"/>
          <p:cNvSpPr txBox="1">
            <a:spLocks noChangeArrowheads="1"/>
          </p:cNvSpPr>
          <p:nvPr/>
        </p:nvSpPr>
        <p:spPr bwMode="auto">
          <a:xfrm>
            <a:off x="6216650" y="483076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223.1.3.27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46484" name="Group 64"/>
          <p:cNvGrpSpPr>
            <a:grpSpLocks/>
          </p:cNvGrpSpPr>
          <p:nvPr/>
        </p:nvGrpSpPr>
        <p:grpSpPr bwMode="auto">
          <a:xfrm>
            <a:off x="4784725" y="3160713"/>
            <a:ext cx="369888" cy="396875"/>
            <a:chOff x="2822" y="1181"/>
            <a:chExt cx="233" cy="250"/>
          </a:xfrm>
        </p:grpSpPr>
        <p:sp>
          <p:nvSpPr>
            <p:cNvPr id="146505" name="Rectangle 6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6506" name="Text Box 6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A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46485" name="Group 67"/>
          <p:cNvGrpSpPr>
            <a:grpSpLocks/>
          </p:cNvGrpSpPr>
          <p:nvPr/>
        </p:nvGrpSpPr>
        <p:grpSpPr bwMode="auto">
          <a:xfrm>
            <a:off x="4775200" y="4398963"/>
            <a:ext cx="344488" cy="396875"/>
            <a:chOff x="2822" y="1181"/>
            <a:chExt cx="217" cy="250"/>
          </a:xfrm>
        </p:grpSpPr>
        <p:sp>
          <p:nvSpPr>
            <p:cNvPr id="146503" name="Rectangle 6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6504" name="Text Box 6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B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46486" name="Freeform 73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2147483646 w 186"/>
              <a:gd name="T1" fmla="*/ 0 h 720"/>
              <a:gd name="T2" fmla="*/ 2147483646 w 186"/>
              <a:gd name="T3" fmla="*/ 2147483646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487" name="Group 74"/>
          <p:cNvGrpSpPr>
            <a:grpSpLocks/>
          </p:cNvGrpSpPr>
          <p:nvPr/>
        </p:nvGrpSpPr>
        <p:grpSpPr bwMode="auto">
          <a:xfrm>
            <a:off x="5146675" y="1123950"/>
            <a:ext cx="3651250" cy="1993900"/>
            <a:chOff x="3242" y="708"/>
            <a:chExt cx="2300" cy="1256"/>
          </a:xfrm>
        </p:grpSpPr>
        <p:grpSp>
          <p:nvGrpSpPr>
            <p:cNvPr id="146493" name="Group 75"/>
            <p:cNvGrpSpPr>
              <a:grpSpLocks/>
            </p:cNvGrpSpPr>
            <p:nvPr/>
          </p:nvGrpSpPr>
          <p:grpSpPr bwMode="auto">
            <a:xfrm>
              <a:off x="3242" y="708"/>
              <a:ext cx="2300" cy="1209"/>
              <a:chOff x="3242" y="708"/>
              <a:chExt cx="2300" cy="1209"/>
            </a:xfrm>
          </p:grpSpPr>
          <p:sp>
            <p:nvSpPr>
              <p:cNvPr id="146495" name="Text Box 76"/>
              <p:cNvSpPr txBox="1">
                <a:spLocks noChangeArrowheads="1"/>
              </p:cNvSpPr>
              <p:nvPr/>
            </p:nvSpPr>
            <p:spPr bwMode="auto">
              <a:xfrm>
                <a:off x="3242" y="947"/>
                <a:ext cx="22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charset="0"/>
                  </a:rPr>
                  <a:t>Dest. Net.   next router      Nhops</a:t>
                </a:r>
              </a:p>
            </p:txBody>
          </p:sp>
          <p:sp>
            <p:nvSpPr>
              <p:cNvPr id="146496" name="Text Box 77"/>
              <p:cNvSpPr txBox="1">
                <a:spLocks noChangeArrowheads="1"/>
              </p:cNvSpPr>
              <p:nvPr/>
            </p:nvSpPr>
            <p:spPr bwMode="auto">
              <a:xfrm>
                <a:off x="3266" y="1199"/>
                <a:ext cx="18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charset="0"/>
                  </a:rPr>
                  <a:t>223.1.1/24                        1</a:t>
                </a:r>
              </a:p>
            </p:txBody>
          </p:sp>
          <p:sp>
            <p:nvSpPr>
              <p:cNvPr id="146497" name="Text Box 78"/>
              <p:cNvSpPr txBox="1">
                <a:spLocks noChangeArrowheads="1"/>
              </p:cNvSpPr>
              <p:nvPr/>
            </p:nvSpPr>
            <p:spPr bwMode="auto">
              <a:xfrm>
                <a:off x="3265" y="1357"/>
                <a:ext cx="18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charset="0"/>
                  </a:rPr>
                  <a:t>223.1.2/24 223.1.1.4        2</a:t>
                </a:r>
              </a:p>
            </p:txBody>
          </p:sp>
          <p:sp>
            <p:nvSpPr>
              <p:cNvPr id="146498" name="Text Box 79"/>
              <p:cNvSpPr txBox="1">
                <a:spLocks noChangeArrowheads="1"/>
              </p:cNvSpPr>
              <p:nvPr/>
            </p:nvSpPr>
            <p:spPr bwMode="auto">
              <a:xfrm>
                <a:off x="3264" y="1553"/>
                <a:ext cx="18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charset="0"/>
                  </a:rPr>
                  <a:t>223.1.3/24 223.1.1.4        2</a:t>
                </a:r>
              </a:p>
            </p:txBody>
          </p:sp>
          <p:sp>
            <p:nvSpPr>
              <p:cNvPr id="146499" name="Line 80"/>
              <p:cNvSpPr>
                <a:spLocks noChangeShapeType="1"/>
              </p:cNvSpPr>
              <p:nvPr/>
            </p:nvSpPr>
            <p:spPr bwMode="auto">
              <a:xfrm flipV="1">
                <a:off x="3300" y="1170"/>
                <a:ext cx="213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81"/>
              <p:cNvSpPr>
                <a:spLocks noChangeShapeType="1"/>
              </p:cNvSpPr>
              <p:nvPr/>
            </p:nvSpPr>
            <p:spPr bwMode="auto">
              <a:xfrm>
                <a:off x="4026" y="1020"/>
                <a:ext cx="0" cy="88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Line 82"/>
              <p:cNvSpPr>
                <a:spLocks noChangeShapeType="1"/>
              </p:cNvSpPr>
              <p:nvPr/>
            </p:nvSpPr>
            <p:spPr bwMode="auto">
              <a:xfrm>
                <a:off x="4896" y="1014"/>
                <a:ext cx="0" cy="903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2" name="Rectangle 83"/>
              <p:cNvSpPr>
                <a:spLocks noChangeArrowheads="1"/>
              </p:cNvSpPr>
              <p:nvPr/>
            </p:nvSpPr>
            <p:spPr bwMode="auto">
              <a:xfrm>
                <a:off x="3451" y="708"/>
                <a:ext cx="209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buClr>
                    <a:srgbClr val="3333CC"/>
                  </a:buClr>
                  <a:buFont typeface="ZapfDingbats" charset="0"/>
                  <a:buNone/>
                </a:pPr>
                <a:r>
                  <a:rPr lang="en-US" altLang="en-US" sz="2000">
                    <a:solidFill>
                      <a:srgbClr val="3333CC"/>
                    </a:solidFill>
                  </a:rPr>
                  <a:t>forwarding table in A</a:t>
                </a: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6494" name="Text Box 84"/>
            <p:cNvSpPr txBox="1">
              <a:spLocks noChangeArrowheads="1"/>
            </p:cNvSpPr>
            <p:nvPr/>
          </p:nvSpPr>
          <p:spPr bwMode="auto">
            <a:xfrm>
              <a:off x="3276" y="1733"/>
              <a:ext cx="18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0.0.0.0/0    223.1.1.4        -</a:t>
              </a:r>
            </a:p>
          </p:txBody>
        </p:sp>
      </p:grpSp>
      <p:sp>
        <p:nvSpPr>
          <p:cNvPr id="146488" name="Line 85"/>
          <p:cNvSpPr>
            <a:spLocks noChangeShapeType="1"/>
          </p:cNvSpPr>
          <p:nvPr/>
        </p:nvSpPr>
        <p:spPr bwMode="auto">
          <a:xfrm flipV="1">
            <a:off x="6853238" y="32940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89" name="Text Box 86"/>
          <p:cNvSpPr txBox="1">
            <a:spLocks noChangeArrowheads="1"/>
          </p:cNvSpPr>
          <p:nvPr/>
        </p:nvSpPr>
        <p:spPr bwMode="auto">
          <a:xfrm>
            <a:off x="6823075" y="34290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223.1.4.1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6490" name="Text Box 87"/>
          <p:cNvSpPr txBox="1">
            <a:spLocks noChangeArrowheads="1"/>
          </p:cNvSpPr>
          <p:nvPr/>
        </p:nvSpPr>
        <p:spPr bwMode="auto">
          <a:xfrm>
            <a:off x="6792913" y="3097213"/>
            <a:ext cx="146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To Internet</a:t>
            </a:r>
          </a:p>
        </p:txBody>
      </p:sp>
      <p:sp>
        <p:nvSpPr>
          <p:cNvPr id="146491" name="Text Box 88"/>
          <p:cNvSpPr txBox="1">
            <a:spLocks noChangeArrowheads="1"/>
          </p:cNvSpPr>
          <p:nvPr/>
        </p:nvSpPr>
        <p:spPr bwMode="auto">
          <a:xfrm>
            <a:off x="1403350" y="1165225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146492" name="Text Box 89"/>
          <p:cNvSpPr txBox="1">
            <a:spLocks noChangeArrowheads="1"/>
          </p:cNvSpPr>
          <p:nvPr/>
        </p:nvSpPr>
        <p:spPr bwMode="auto">
          <a:xfrm>
            <a:off x="2390775" y="1201738"/>
            <a:ext cx="538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dst</a:t>
            </a:r>
          </a:p>
        </p:txBody>
      </p:sp>
    </p:spTree>
    <p:extLst>
      <p:ext uri="{BB962C8B-B14F-4D97-AF65-F5344CB8AC3E}">
        <p14:creationId xmlns:p14="http://schemas.microsoft.com/office/powerpoint/2010/main" val="24660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5FE916-31D9-5944-88FA-50FF31B39D4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charset="-128"/>
              </a:rPr>
              <a:t>Comparison of IP address and MAC Address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2400" dirty="0">
                <a:ea typeface="ＭＳ Ｐゴシック" charset="-128"/>
              </a:rPr>
              <a:t>IP address is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locator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address depends on network to which an interface is attached</a:t>
            </a:r>
          </a:p>
          <a:p>
            <a:pPr lvl="2"/>
            <a:r>
              <a:rPr lang="en-US" altLang="en-US" sz="1600" dirty="0">
                <a:ea typeface="ＭＳ Ｐゴシック" charset="-128"/>
              </a:rPr>
              <a:t>NOT portable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introduces features (e.g., CIDR) for routing scalability</a:t>
            </a:r>
          </a:p>
          <a:p>
            <a:endParaRPr lang="en-US" altLang="en-US" sz="2400" dirty="0">
              <a:ea typeface="ＭＳ Ｐゴシック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dirty="0">
                <a:ea typeface="ＭＳ Ｐゴシック" charset="-128"/>
              </a:rPr>
              <a:t>IP address needs to be globally unique (if no NAT)</a:t>
            </a:r>
          </a:p>
          <a:p>
            <a:pPr>
              <a:buFont typeface="ZapfDingbats" charset="0"/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851400" y="1608138"/>
            <a:ext cx="410051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2573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</a:rPr>
              <a:t>MAC address is an </a:t>
            </a:r>
            <a:r>
              <a:rPr lang="en-US" altLang="en-US" sz="2400" dirty="0">
                <a:solidFill>
                  <a:srgbClr val="FF0000"/>
                </a:solidFill>
              </a:rPr>
              <a:t>identifier</a:t>
            </a:r>
          </a:p>
          <a:p>
            <a:pPr lvl="1">
              <a:buClr>
                <a:srgbClr val="3333CC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</a:rPr>
              <a:t>dedicated to a device</a:t>
            </a:r>
          </a:p>
          <a:p>
            <a:pPr lvl="2">
              <a:buClr>
                <a:srgbClr val="3333CC"/>
              </a:buClr>
              <a:buSzPct val="85000"/>
            </a:pPr>
            <a:r>
              <a:rPr lang="en-US" altLang="en-US" dirty="0">
                <a:solidFill>
                  <a:srgbClr val="000000"/>
                </a:solidFill>
              </a:rPr>
              <a:t>portable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</a:rPr>
              <a:t>flat </a:t>
            </a:r>
          </a:p>
          <a:p>
            <a:pPr>
              <a:buClr>
                <a:srgbClr val="3333CC"/>
              </a:buClr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</a:rPr>
              <a:t>MAC address does not need to be globally unique, but the current assignment ensures uniqueness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DB287D-8737-5F4E-9A79-D4CC795EFF90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20663"/>
            <a:ext cx="8105775" cy="1143000"/>
          </a:xfrm>
        </p:spPr>
        <p:txBody>
          <a:bodyPr/>
          <a:lstStyle/>
          <a:p>
            <a:r>
              <a:rPr lang="en-US" altLang="en-US" sz="3200" dirty="0">
                <a:ea typeface="ＭＳ Ｐゴシック" charset="-128"/>
              </a:rPr>
              <a:t>Issue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28613" y="1487488"/>
            <a:ext cx="4333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ZapfDingbats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 finds the MAC address of B to construct</a:t>
            </a:r>
          </a:p>
        </p:txBody>
      </p:sp>
      <p:grpSp>
        <p:nvGrpSpPr>
          <p:cNvPr id="183300" name="Group 4"/>
          <p:cNvGrpSpPr>
            <a:grpSpLocks/>
          </p:cNvGrpSpPr>
          <p:nvPr/>
        </p:nvGrpSpPr>
        <p:grpSpPr bwMode="auto">
          <a:xfrm>
            <a:off x="0" y="4103688"/>
            <a:ext cx="6086475" cy="2503487"/>
            <a:chOff x="260" y="2402"/>
            <a:chExt cx="3834" cy="1577"/>
          </a:xfrm>
        </p:grpSpPr>
        <p:sp>
          <p:nvSpPr>
            <p:cNvPr id="183369" name="Rectangle 5"/>
            <p:cNvSpPr>
              <a:spLocks noChangeArrowheads="1"/>
            </p:cNvSpPr>
            <p:nvPr/>
          </p:nvSpPr>
          <p:spPr bwMode="auto">
            <a:xfrm>
              <a:off x="1951" y="3040"/>
              <a:ext cx="2143" cy="42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70" name="Text Box 6"/>
            <p:cNvSpPr txBox="1">
              <a:spLocks noChangeArrowheads="1"/>
            </p:cNvSpPr>
            <p:nvPr/>
          </p:nvSpPr>
          <p:spPr bwMode="auto">
            <a:xfrm>
              <a:off x="384" y="3051"/>
              <a:ext cx="71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dirty="0">
                  <a:solidFill>
                    <a:srgbClr val="000000"/>
                  </a:solidFill>
                </a:rPr>
                <a:t>B</a:t>
              </a:r>
              <a:r>
                <a:rPr lang="ja-JP" altLang="en-US" sz="1800" dirty="0">
                  <a:solidFill>
                    <a:srgbClr val="000000"/>
                  </a:solidFill>
                </a:rPr>
                <a:t>’</a:t>
              </a:r>
              <a:r>
                <a:rPr lang="en-US" altLang="ja-JP" sz="1800" dirty="0">
                  <a:solidFill>
                    <a:srgbClr val="000000"/>
                  </a:solidFill>
                </a:rPr>
                <a:t>s MAC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000000"/>
                  </a:solidFill>
                </a:rPr>
                <a:t>addr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3371" name="Text Box 7"/>
            <p:cNvSpPr txBox="1">
              <a:spLocks noChangeArrowheads="1"/>
            </p:cNvSpPr>
            <p:nvPr/>
          </p:nvSpPr>
          <p:spPr bwMode="auto">
            <a:xfrm>
              <a:off x="1066" y="3051"/>
              <a:ext cx="6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MAC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183372" name="Text Box 8"/>
            <p:cNvSpPr txBox="1">
              <a:spLocks noChangeArrowheads="1"/>
            </p:cNvSpPr>
            <p:nvPr/>
          </p:nvSpPr>
          <p:spPr bwMode="auto">
            <a:xfrm>
              <a:off x="2024" y="3040"/>
              <a:ext cx="51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183373" name="Text Box 9"/>
            <p:cNvSpPr txBox="1">
              <a:spLocks noChangeArrowheads="1"/>
            </p:cNvSpPr>
            <p:nvPr/>
          </p:nvSpPr>
          <p:spPr bwMode="auto">
            <a:xfrm>
              <a:off x="2607" y="3044"/>
              <a:ext cx="55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800" dirty="0">
                  <a:solidFill>
                    <a:srgbClr val="000000"/>
                  </a:solidFill>
                </a:rPr>
                <a:t>B</a:t>
              </a:r>
              <a:r>
                <a:rPr lang="ja-JP" altLang="en-US" sz="1800" dirty="0">
                  <a:solidFill>
                    <a:srgbClr val="000000"/>
                  </a:solidFill>
                </a:rPr>
                <a:t>’</a:t>
              </a:r>
              <a:r>
                <a:rPr lang="en-US" altLang="ja-JP" sz="1800" dirty="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000000"/>
                  </a:solidFill>
                </a:rPr>
                <a:t>addr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3374" name="Text Box 10"/>
            <p:cNvSpPr txBox="1">
              <a:spLocks noChangeArrowheads="1"/>
            </p:cNvSpPr>
            <p:nvPr/>
          </p:nvSpPr>
          <p:spPr bwMode="auto">
            <a:xfrm>
              <a:off x="3262" y="3127"/>
              <a:ext cx="8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IP payload</a:t>
              </a:r>
            </a:p>
          </p:txBody>
        </p:sp>
        <p:sp>
          <p:nvSpPr>
            <p:cNvPr id="183375" name="Rectangle 11"/>
            <p:cNvSpPr>
              <a:spLocks noChangeArrowheads="1"/>
            </p:cNvSpPr>
            <p:nvPr/>
          </p:nvSpPr>
          <p:spPr bwMode="auto">
            <a:xfrm>
              <a:off x="276" y="3039"/>
              <a:ext cx="3818" cy="4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76" name="Line 12"/>
            <p:cNvSpPr>
              <a:spLocks noChangeShapeType="1"/>
            </p:cNvSpPr>
            <p:nvPr/>
          </p:nvSpPr>
          <p:spPr bwMode="auto">
            <a:xfrm>
              <a:off x="1094" y="3046"/>
              <a:ext cx="0" cy="4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77" name="Line 13"/>
            <p:cNvSpPr>
              <a:spLocks noChangeShapeType="1"/>
            </p:cNvSpPr>
            <p:nvPr/>
          </p:nvSpPr>
          <p:spPr bwMode="auto">
            <a:xfrm>
              <a:off x="1784" y="3043"/>
              <a:ext cx="0" cy="4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78" name="Line 14"/>
            <p:cNvSpPr>
              <a:spLocks noChangeShapeType="1"/>
            </p:cNvSpPr>
            <p:nvPr/>
          </p:nvSpPr>
          <p:spPr bwMode="auto">
            <a:xfrm>
              <a:off x="1953" y="3047"/>
              <a:ext cx="0" cy="4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79" name="Rectangle 15"/>
            <p:cNvSpPr>
              <a:spLocks noChangeArrowheads="1"/>
            </p:cNvSpPr>
            <p:nvPr/>
          </p:nvSpPr>
          <p:spPr bwMode="auto">
            <a:xfrm>
              <a:off x="363" y="3007"/>
              <a:ext cx="47" cy="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80" name="Rectangle 16"/>
            <p:cNvSpPr>
              <a:spLocks noChangeArrowheads="1"/>
            </p:cNvSpPr>
            <p:nvPr/>
          </p:nvSpPr>
          <p:spPr bwMode="auto">
            <a:xfrm>
              <a:off x="347" y="3407"/>
              <a:ext cx="47" cy="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81" name="Rectangle 17"/>
            <p:cNvSpPr>
              <a:spLocks noChangeArrowheads="1"/>
            </p:cNvSpPr>
            <p:nvPr/>
          </p:nvSpPr>
          <p:spPr bwMode="auto">
            <a:xfrm>
              <a:off x="1841" y="3009"/>
              <a:ext cx="47" cy="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82" name="Rectangle 18"/>
            <p:cNvSpPr>
              <a:spLocks noChangeArrowheads="1"/>
            </p:cNvSpPr>
            <p:nvPr/>
          </p:nvSpPr>
          <p:spPr bwMode="auto">
            <a:xfrm>
              <a:off x="1852" y="3416"/>
              <a:ext cx="47" cy="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83" name="Text Box 19"/>
            <p:cNvSpPr txBox="1">
              <a:spLocks noChangeArrowheads="1"/>
            </p:cNvSpPr>
            <p:nvPr/>
          </p:nvSpPr>
          <p:spPr bwMode="auto">
            <a:xfrm>
              <a:off x="2586" y="3540"/>
              <a:ext cx="7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</a:t>
              </a:r>
            </a:p>
          </p:txBody>
        </p:sp>
        <p:sp>
          <p:nvSpPr>
            <p:cNvPr id="183384" name="Text Box 20"/>
            <p:cNvSpPr txBox="1">
              <a:spLocks noChangeArrowheads="1"/>
            </p:cNvSpPr>
            <p:nvPr/>
          </p:nvSpPr>
          <p:spPr bwMode="auto">
            <a:xfrm>
              <a:off x="1660" y="3748"/>
              <a:ext cx="5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frame</a:t>
              </a:r>
            </a:p>
          </p:txBody>
        </p:sp>
        <p:sp>
          <p:nvSpPr>
            <p:cNvPr id="183385" name="Line 21"/>
            <p:cNvSpPr>
              <a:spLocks noChangeShapeType="1"/>
            </p:cNvSpPr>
            <p:nvPr/>
          </p:nvSpPr>
          <p:spPr bwMode="auto">
            <a:xfrm>
              <a:off x="3316" y="3660"/>
              <a:ext cx="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86" name="Line 22"/>
            <p:cNvSpPr>
              <a:spLocks noChangeShapeType="1"/>
            </p:cNvSpPr>
            <p:nvPr/>
          </p:nvSpPr>
          <p:spPr bwMode="auto">
            <a:xfrm flipH="1">
              <a:off x="1978" y="3666"/>
              <a:ext cx="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87" name="Line 23"/>
            <p:cNvSpPr>
              <a:spLocks noChangeShapeType="1"/>
            </p:cNvSpPr>
            <p:nvPr/>
          </p:nvSpPr>
          <p:spPr bwMode="auto">
            <a:xfrm flipH="1">
              <a:off x="260" y="3848"/>
              <a:ext cx="14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88" name="Line 24"/>
            <p:cNvSpPr>
              <a:spLocks noChangeShapeType="1"/>
            </p:cNvSpPr>
            <p:nvPr/>
          </p:nvSpPr>
          <p:spPr bwMode="auto">
            <a:xfrm>
              <a:off x="2159" y="3862"/>
              <a:ext cx="1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89" name="Text Box 25"/>
            <p:cNvSpPr txBox="1">
              <a:spLocks noChangeArrowheads="1"/>
            </p:cNvSpPr>
            <p:nvPr/>
          </p:nvSpPr>
          <p:spPr bwMode="auto">
            <a:xfrm>
              <a:off x="688" y="2402"/>
              <a:ext cx="10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frame source,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dest address</a:t>
              </a:r>
            </a:p>
          </p:txBody>
        </p:sp>
        <p:sp>
          <p:nvSpPr>
            <p:cNvPr id="183390" name="Text Box 26"/>
            <p:cNvSpPr txBox="1">
              <a:spLocks noChangeArrowheads="1"/>
            </p:cNvSpPr>
            <p:nvPr/>
          </p:nvSpPr>
          <p:spPr bwMode="auto">
            <a:xfrm>
              <a:off x="2037" y="2419"/>
              <a:ext cx="127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 source,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dest address</a:t>
              </a:r>
            </a:p>
          </p:txBody>
        </p:sp>
        <p:sp>
          <p:nvSpPr>
            <p:cNvPr id="183391" name="Line 27"/>
            <p:cNvSpPr>
              <a:spLocks noChangeShapeType="1"/>
            </p:cNvSpPr>
            <p:nvPr/>
          </p:nvSpPr>
          <p:spPr bwMode="auto">
            <a:xfrm flipH="1">
              <a:off x="745" y="2802"/>
              <a:ext cx="31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92" name="Line 28"/>
            <p:cNvSpPr>
              <a:spLocks noChangeShapeType="1"/>
            </p:cNvSpPr>
            <p:nvPr/>
          </p:nvSpPr>
          <p:spPr bwMode="auto">
            <a:xfrm>
              <a:off x="1158" y="2799"/>
              <a:ext cx="277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93" name="Line 29"/>
            <p:cNvSpPr>
              <a:spLocks noChangeShapeType="1"/>
            </p:cNvSpPr>
            <p:nvPr/>
          </p:nvSpPr>
          <p:spPr bwMode="auto">
            <a:xfrm flipH="1">
              <a:off x="2219" y="2805"/>
              <a:ext cx="310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3301" name="Group 30"/>
          <p:cNvGrpSpPr>
            <a:grpSpLocks/>
          </p:cNvGrpSpPr>
          <p:nvPr/>
        </p:nvGrpSpPr>
        <p:grpSpPr bwMode="auto">
          <a:xfrm>
            <a:off x="3833813" y="1317625"/>
            <a:ext cx="5041900" cy="3708400"/>
            <a:chOff x="2115" y="920"/>
            <a:chExt cx="3435" cy="2597"/>
          </a:xfrm>
        </p:grpSpPr>
        <p:sp>
          <p:nvSpPr>
            <p:cNvPr id="183305" name="Freeform 31"/>
            <p:cNvSpPr>
              <a:spLocks/>
            </p:cNvSpPr>
            <p:nvPr/>
          </p:nvSpPr>
          <p:spPr bwMode="auto">
            <a:xfrm>
              <a:off x="2909" y="920"/>
              <a:ext cx="1159" cy="1227"/>
            </a:xfrm>
            <a:custGeom>
              <a:avLst/>
              <a:gdLst>
                <a:gd name="T0" fmla="*/ 408 w 1223"/>
                <a:gd name="T1" fmla="*/ 274 h 1291"/>
                <a:gd name="T2" fmla="*/ 240 w 1223"/>
                <a:gd name="T3" fmla="*/ 242 h 1291"/>
                <a:gd name="T4" fmla="*/ 206 w 1223"/>
                <a:gd name="T5" fmla="*/ 38 h 1291"/>
                <a:gd name="T6" fmla="*/ 114 w 1223"/>
                <a:gd name="T7" fmla="*/ 20 h 1291"/>
                <a:gd name="T8" fmla="*/ 23 w 1223"/>
                <a:gd name="T9" fmla="*/ 29 h 1291"/>
                <a:gd name="T10" fmla="*/ 14 w 1223"/>
                <a:gd name="T11" fmla="*/ 197 h 1291"/>
                <a:gd name="T12" fmla="*/ 13 w 1223"/>
                <a:gd name="T13" fmla="*/ 273 h 1291"/>
                <a:gd name="T14" fmla="*/ 9 w 1223"/>
                <a:gd name="T15" fmla="*/ 339 h 1291"/>
                <a:gd name="T16" fmla="*/ 9 w 1223"/>
                <a:gd name="T17" fmla="*/ 403 h 1291"/>
                <a:gd name="T18" fmla="*/ 43 w 1223"/>
                <a:gd name="T19" fmla="*/ 442 h 1291"/>
                <a:gd name="T20" fmla="*/ 206 w 1223"/>
                <a:gd name="T21" fmla="*/ 450 h 1291"/>
                <a:gd name="T22" fmla="*/ 234 w 1223"/>
                <a:gd name="T23" fmla="*/ 336 h 1291"/>
                <a:gd name="T24" fmla="*/ 402 w 1223"/>
                <a:gd name="T25" fmla="*/ 333 h 1291"/>
                <a:gd name="T26" fmla="*/ 408 w 1223"/>
                <a:gd name="T27" fmla="*/ 274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6" name="Freeform 32"/>
            <p:cNvSpPr>
              <a:spLocks/>
            </p:cNvSpPr>
            <p:nvPr/>
          </p:nvSpPr>
          <p:spPr bwMode="auto">
            <a:xfrm>
              <a:off x="4412" y="1092"/>
              <a:ext cx="1138" cy="1173"/>
            </a:xfrm>
            <a:custGeom>
              <a:avLst/>
              <a:gdLst>
                <a:gd name="T0" fmla="*/ 9 w 1201"/>
                <a:gd name="T1" fmla="*/ 258 h 1234"/>
                <a:gd name="T2" fmla="*/ 180 w 1201"/>
                <a:gd name="T3" fmla="*/ 283 h 1234"/>
                <a:gd name="T4" fmla="*/ 208 w 1201"/>
                <a:gd name="T5" fmla="*/ 412 h 1234"/>
                <a:gd name="T6" fmla="*/ 321 w 1201"/>
                <a:gd name="T7" fmla="*/ 446 h 1234"/>
                <a:gd name="T8" fmla="*/ 399 w 1201"/>
                <a:gd name="T9" fmla="*/ 402 h 1234"/>
                <a:gd name="T10" fmla="*/ 384 w 1201"/>
                <a:gd name="T11" fmla="*/ 323 h 1234"/>
                <a:gd name="T12" fmla="*/ 380 w 1201"/>
                <a:gd name="T13" fmla="*/ 250 h 1234"/>
                <a:gd name="T14" fmla="*/ 373 w 1201"/>
                <a:gd name="T15" fmla="*/ 154 h 1234"/>
                <a:gd name="T16" fmla="*/ 388 w 1201"/>
                <a:gd name="T17" fmla="*/ 79 h 1234"/>
                <a:gd name="T18" fmla="*/ 373 w 1201"/>
                <a:gd name="T19" fmla="*/ 11 h 1234"/>
                <a:gd name="T20" fmla="*/ 219 w 1201"/>
                <a:gd name="T21" fmla="*/ 29 h 1234"/>
                <a:gd name="T22" fmla="*/ 182 w 1201"/>
                <a:gd name="T23" fmla="*/ 189 h 1234"/>
                <a:gd name="T24" fmla="*/ 16 w 1201"/>
                <a:gd name="T25" fmla="*/ 200 h 1234"/>
                <a:gd name="T26" fmla="*/ 9 w 1201"/>
                <a:gd name="T27" fmla="*/ 258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7" name="Freeform 33"/>
            <p:cNvSpPr>
              <a:spLocks/>
            </p:cNvSpPr>
            <p:nvPr/>
          </p:nvSpPr>
          <p:spPr bwMode="auto">
            <a:xfrm>
              <a:off x="3630" y="1916"/>
              <a:ext cx="1228" cy="893"/>
            </a:xfrm>
            <a:custGeom>
              <a:avLst/>
              <a:gdLst>
                <a:gd name="T0" fmla="*/ 208 w 1295"/>
                <a:gd name="T1" fmla="*/ 10 h 939"/>
                <a:gd name="T2" fmla="*/ 181 w 1295"/>
                <a:gd name="T3" fmla="*/ 143 h 939"/>
                <a:gd name="T4" fmla="*/ 27 w 1295"/>
                <a:gd name="T5" fmla="*/ 173 h 939"/>
                <a:gd name="T6" fmla="*/ 13 w 1295"/>
                <a:gd name="T7" fmla="*/ 312 h 939"/>
                <a:gd name="T8" fmla="*/ 71 w 1295"/>
                <a:gd name="T9" fmla="*/ 341 h 939"/>
                <a:gd name="T10" fmla="*/ 148 w 1295"/>
                <a:gd name="T11" fmla="*/ 341 h 939"/>
                <a:gd name="T12" fmla="*/ 244 w 1295"/>
                <a:gd name="T13" fmla="*/ 325 h 939"/>
                <a:gd name="T14" fmla="*/ 425 w 1295"/>
                <a:gd name="T15" fmla="*/ 309 h 939"/>
                <a:gd name="T16" fmla="*/ 383 w 1295"/>
                <a:gd name="T17" fmla="*/ 168 h 939"/>
                <a:gd name="T18" fmla="*/ 269 w 1295"/>
                <a:gd name="T19" fmla="*/ 133 h 939"/>
                <a:gd name="T20" fmla="*/ 264 w 1295"/>
                <a:gd name="T21" fmla="*/ 16 h 939"/>
                <a:gd name="T22" fmla="*/ 208 w 1295"/>
                <a:gd name="T23" fmla="*/ 1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3308" name="Object 34"/>
            <p:cNvGraphicFramePr>
              <a:graphicFrameLocks noChangeAspect="1"/>
            </p:cNvGraphicFramePr>
            <p:nvPr/>
          </p:nvGraphicFramePr>
          <p:xfrm>
            <a:off x="2955" y="983"/>
            <a:ext cx="349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7079" imgH="1083682" progId="MS_ClipArt_Gallery.2">
                    <p:embed/>
                  </p:oleObj>
                </mc:Choice>
                <mc:Fallback>
                  <p:oleObj name="Clip" r:id="rId3" imgW="1307079" imgH="1083682" progId="MS_ClipArt_Gallery.2">
                    <p:embed/>
                    <p:pic>
                      <p:nvPicPr>
                        <p:cNvPr id="183308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" y="983"/>
                          <a:ext cx="349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09" name="Line 35"/>
            <p:cNvSpPr>
              <a:spLocks noChangeShapeType="1"/>
            </p:cNvSpPr>
            <p:nvPr/>
          </p:nvSpPr>
          <p:spPr bwMode="auto">
            <a:xfrm>
              <a:off x="3290" y="1206"/>
              <a:ext cx="16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0" name="Line 36"/>
            <p:cNvSpPr>
              <a:spLocks noChangeShapeType="1"/>
            </p:cNvSpPr>
            <p:nvPr/>
          </p:nvSpPr>
          <p:spPr bwMode="auto">
            <a:xfrm flipH="1">
              <a:off x="3464" y="1198"/>
              <a:ext cx="0" cy="7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1" name="Line 37"/>
            <p:cNvSpPr>
              <a:spLocks noChangeShapeType="1"/>
            </p:cNvSpPr>
            <p:nvPr/>
          </p:nvSpPr>
          <p:spPr bwMode="auto">
            <a:xfrm flipV="1">
              <a:off x="3290" y="1592"/>
              <a:ext cx="166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2" name="Line 38"/>
            <p:cNvSpPr>
              <a:spLocks noChangeShapeType="1"/>
            </p:cNvSpPr>
            <p:nvPr/>
          </p:nvSpPr>
          <p:spPr bwMode="auto">
            <a:xfrm>
              <a:off x="3296" y="1968"/>
              <a:ext cx="16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3313" name="Object 39"/>
            <p:cNvGraphicFramePr>
              <a:graphicFrameLocks noChangeAspect="1"/>
            </p:cNvGraphicFramePr>
            <p:nvPr/>
          </p:nvGraphicFramePr>
          <p:xfrm>
            <a:off x="2955" y="1382"/>
            <a:ext cx="349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7079" imgH="1083682" progId="MS_ClipArt_Gallery.2">
                    <p:embed/>
                  </p:oleObj>
                </mc:Choice>
                <mc:Fallback>
                  <p:oleObj name="Clip" r:id="rId5" imgW="1307079" imgH="1083682" progId="MS_ClipArt_Gallery.2">
                    <p:embed/>
                    <p:pic>
                      <p:nvPicPr>
                        <p:cNvPr id="183313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" y="1382"/>
                          <a:ext cx="349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14" name="Object 40"/>
            <p:cNvGraphicFramePr>
              <a:graphicFrameLocks noChangeAspect="1"/>
            </p:cNvGraphicFramePr>
            <p:nvPr/>
          </p:nvGraphicFramePr>
          <p:xfrm>
            <a:off x="2955" y="1747"/>
            <a:ext cx="349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83314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" y="1747"/>
                          <a:ext cx="349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15" name="Line 41"/>
            <p:cNvSpPr>
              <a:spLocks noChangeShapeType="1"/>
            </p:cNvSpPr>
            <p:nvPr/>
          </p:nvSpPr>
          <p:spPr bwMode="auto">
            <a:xfrm>
              <a:off x="3464" y="1711"/>
              <a:ext cx="61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3316" name="Group 42"/>
            <p:cNvGrpSpPr>
              <a:grpSpLocks/>
            </p:cNvGrpSpPr>
            <p:nvPr/>
          </p:nvGrpSpPr>
          <p:grpSpPr bwMode="auto">
            <a:xfrm>
              <a:off x="4027" y="1690"/>
              <a:ext cx="424" cy="228"/>
              <a:chOff x="3600" y="219"/>
              <a:chExt cx="360" cy="175"/>
            </a:xfrm>
          </p:grpSpPr>
          <p:sp>
            <p:nvSpPr>
              <p:cNvPr id="183356" name="Oval 4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357" name="Line 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8" name="Line 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59" name="Rectangle 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83360" name="Oval 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3361" name="Group 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3366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67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68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362" name="Group 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336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64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365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3317" name="Text Box 56"/>
            <p:cNvSpPr txBox="1">
              <a:spLocks noChangeArrowheads="1"/>
            </p:cNvSpPr>
            <p:nvPr/>
          </p:nvSpPr>
          <p:spPr bwMode="auto">
            <a:xfrm>
              <a:off x="3264" y="1011"/>
              <a:ext cx="7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18" name="Rectangle 57"/>
            <p:cNvSpPr>
              <a:spLocks noChangeArrowheads="1"/>
            </p:cNvSpPr>
            <p:nvPr/>
          </p:nvSpPr>
          <p:spPr bwMode="auto">
            <a:xfrm>
              <a:off x="3318" y="1443"/>
              <a:ext cx="184" cy="10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19" name="Text Box 58"/>
            <p:cNvSpPr txBox="1">
              <a:spLocks noChangeArrowheads="1"/>
            </p:cNvSpPr>
            <p:nvPr/>
          </p:nvSpPr>
          <p:spPr bwMode="auto">
            <a:xfrm>
              <a:off x="3274" y="1388"/>
              <a:ext cx="7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20" name="Text Box 59"/>
            <p:cNvSpPr txBox="1">
              <a:spLocks noChangeArrowheads="1"/>
            </p:cNvSpPr>
            <p:nvPr/>
          </p:nvSpPr>
          <p:spPr bwMode="auto">
            <a:xfrm>
              <a:off x="3197" y="1957"/>
              <a:ext cx="7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21" name="Text Box 60"/>
            <p:cNvSpPr txBox="1">
              <a:spLocks noChangeArrowheads="1"/>
            </p:cNvSpPr>
            <p:nvPr/>
          </p:nvSpPr>
          <p:spPr bwMode="auto">
            <a:xfrm>
              <a:off x="3669" y="1556"/>
              <a:ext cx="7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223.1.1.4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22" name="Line 61"/>
            <p:cNvSpPr>
              <a:spLocks noChangeShapeType="1"/>
            </p:cNvSpPr>
            <p:nvPr/>
          </p:nvSpPr>
          <p:spPr bwMode="auto">
            <a:xfrm>
              <a:off x="4388" y="1717"/>
              <a:ext cx="60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3" name="Text Box 62"/>
            <p:cNvSpPr txBox="1">
              <a:spLocks noChangeArrowheads="1"/>
            </p:cNvSpPr>
            <p:nvPr/>
          </p:nvSpPr>
          <p:spPr bwMode="auto">
            <a:xfrm>
              <a:off x="4312" y="1550"/>
              <a:ext cx="7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223.1.2.9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24" name="Line 63"/>
            <p:cNvSpPr>
              <a:spLocks noChangeShapeType="1"/>
            </p:cNvSpPr>
            <p:nvPr/>
          </p:nvSpPr>
          <p:spPr bwMode="auto">
            <a:xfrm flipH="1">
              <a:off x="4999" y="1300"/>
              <a:ext cx="0" cy="7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3325" name="Object 64"/>
            <p:cNvGraphicFramePr>
              <a:graphicFrameLocks noChangeAspect="1"/>
            </p:cNvGraphicFramePr>
            <p:nvPr/>
          </p:nvGraphicFramePr>
          <p:xfrm>
            <a:off x="5105" y="1125"/>
            <a:ext cx="349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83325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" y="1125"/>
                          <a:ext cx="349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26" name="Line 65"/>
            <p:cNvSpPr>
              <a:spLocks noChangeShapeType="1"/>
            </p:cNvSpPr>
            <p:nvPr/>
          </p:nvSpPr>
          <p:spPr bwMode="auto">
            <a:xfrm>
              <a:off x="4999" y="1303"/>
              <a:ext cx="14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3327" name="Object 66"/>
            <p:cNvGraphicFramePr>
              <a:graphicFrameLocks noChangeAspect="1"/>
            </p:cNvGraphicFramePr>
            <p:nvPr/>
          </p:nvGraphicFramePr>
          <p:xfrm>
            <a:off x="5108" y="1952"/>
            <a:ext cx="349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83327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8" y="1952"/>
                          <a:ext cx="349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28" name="Line 67"/>
            <p:cNvSpPr>
              <a:spLocks noChangeShapeType="1"/>
            </p:cNvSpPr>
            <p:nvPr/>
          </p:nvSpPr>
          <p:spPr bwMode="auto">
            <a:xfrm>
              <a:off x="4999" y="2065"/>
              <a:ext cx="141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29" name="Rectangle 68"/>
            <p:cNvSpPr>
              <a:spLocks noChangeArrowheads="1"/>
            </p:cNvSpPr>
            <p:nvPr/>
          </p:nvSpPr>
          <p:spPr bwMode="auto">
            <a:xfrm>
              <a:off x="4967" y="1913"/>
              <a:ext cx="102" cy="10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30" name="Text Box 69"/>
            <p:cNvSpPr txBox="1">
              <a:spLocks noChangeArrowheads="1"/>
            </p:cNvSpPr>
            <p:nvPr/>
          </p:nvSpPr>
          <p:spPr bwMode="auto">
            <a:xfrm>
              <a:off x="4601" y="1861"/>
              <a:ext cx="70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31" name="Rectangle 70"/>
            <p:cNvSpPr>
              <a:spLocks noChangeArrowheads="1"/>
            </p:cNvSpPr>
            <p:nvPr/>
          </p:nvSpPr>
          <p:spPr bwMode="auto">
            <a:xfrm>
              <a:off x="4976" y="1332"/>
              <a:ext cx="147" cy="10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32" name="Text Box 71"/>
            <p:cNvSpPr txBox="1">
              <a:spLocks noChangeArrowheads="1"/>
            </p:cNvSpPr>
            <p:nvPr/>
          </p:nvSpPr>
          <p:spPr bwMode="auto">
            <a:xfrm>
              <a:off x="4511" y="1274"/>
              <a:ext cx="70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33" name="Line 72"/>
            <p:cNvSpPr>
              <a:spLocks noChangeShapeType="1"/>
            </p:cNvSpPr>
            <p:nvPr/>
          </p:nvSpPr>
          <p:spPr bwMode="auto">
            <a:xfrm flipH="1">
              <a:off x="4246" y="1919"/>
              <a:ext cx="0" cy="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4" name="Line 73"/>
            <p:cNvSpPr>
              <a:spLocks noChangeShapeType="1"/>
            </p:cNvSpPr>
            <p:nvPr/>
          </p:nvSpPr>
          <p:spPr bwMode="auto">
            <a:xfrm flipH="1">
              <a:off x="3853" y="2350"/>
              <a:ext cx="7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5" name="Line 74"/>
            <p:cNvSpPr>
              <a:spLocks noChangeShapeType="1"/>
            </p:cNvSpPr>
            <p:nvPr/>
          </p:nvSpPr>
          <p:spPr bwMode="auto">
            <a:xfrm flipH="1" flipV="1">
              <a:off x="3851" y="2345"/>
              <a:ext cx="2" cy="1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36" name="Line 75"/>
            <p:cNvSpPr>
              <a:spLocks noChangeShapeType="1"/>
            </p:cNvSpPr>
            <p:nvPr/>
          </p:nvSpPr>
          <p:spPr bwMode="auto">
            <a:xfrm flipH="1" flipV="1">
              <a:off x="4554" y="2348"/>
              <a:ext cx="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3337" name="Object 76"/>
            <p:cNvGraphicFramePr>
              <a:graphicFrameLocks noChangeAspect="1"/>
            </p:cNvGraphicFramePr>
            <p:nvPr/>
          </p:nvGraphicFramePr>
          <p:xfrm>
            <a:off x="4426" y="2443"/>
            <a:ext cx="349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83337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6" y="2443"/>
                          <a:ext cx="349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3338" name="Object 77"/>
            <p:cNvGraphicFramePr>
              <a:graphicFrameLocks noChangeAspect="1"/>
            </p:cNvGraphicFramePr>
            <p:nvPr/>
          </p:nvGraphicFramePr>
          <p:xfrm>
            <a:off x="3675" y="2452"/>
            <a:ext cx="349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83338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5" y="2452"/>
                          <a:ext cx="349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339" name="Text Box 78"/>
            <p:cNvSpPr txBox="1">
              <a:spLocks noChangeArrowheads="1"/>
            </p:cNvSpPr>
            <p:nvPr/>
          </p:nvSpPr>
          <p:spPr bwMode="auto">
            <a:xfrm>
              <a:off x="4557" y="2258"/>
              <a:ext cx="70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40" name="Text Box 79"/>
            <p:cNvSpPr txBox="1">
              <a:spLocks noChangeArrowheads="1"/>
            </p:cNvSpPr>
            <p:nvPr/>
          </p:nvSpPr>
          <p:spPr bwMode="auto">
            <a:xfrm>
              <a:off x="3258" y="2280"/>
              <a:ext cx="70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41" name="Rectangle 80"/>
            <p:cNvSpPr>
              <a:spLocks noChangeArrowheads="1"/>
            </p:cNvSpPr>
            <p:nvPr/>
          </p:nvSpPr>
          <p:spPr bwMode="auto">
            <a:xfrm>
              <a:off x="4208" y="1999"/>
              <a:ext cx="76" cy="10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3342" name="Text Box 81"/>
            <p:cNvSpPr txBox="1">
              <a:spLocks noChangeArrowheads="1"/>
            </p:cNvSpPr>
            <p:nvPr/>
          </p:nvSpPr>
          <p:spPr bwMode="auto">
            <a:xfrm>
              <a:off x="3886" y="1952"/>
              <a:ext cx="77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223.1.3.27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83343" name="Group 82"/>
            <p:cNvGrpSpPr>
              <a:grpSpLocks/>
            </p:cNvGrpSpPr>
            <p:nvPr/>
          </p:nvGrpSpPr>
          <p:grpSpPr bwMode="auto">
            <a:xfrm>
              <a:off x="3015" y="960"/>
              <a:ext cx="251" cy="278"/>
              <a:chOff x="2822" y="1181"/>
              <a:chExt cx="265" cy="292"/>
            </a:xfrm>
          </p:grpSpPr>
          <p:sp>
            <p:nvSpPr>
              <p:cNvPr id="183354" name="Rectangle 8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355" name="Text Box 84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65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A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3344" name="Group 85"/>
            <p:cNvGrpSpPr>
              <a:grpSpLocks/>
            </p:cNvGrpSpPr>
            <p:nvPr/>
          </p:nvGrpSpPr>
          <p:grpSpPr bwMode="auto">
            <a:xfrm>
              <a:off x="3009" y="1701"/>
              <a:ext cx="235" cy="278"/>
              <a:chOff x="2821" y="1181"/>
              <a:chExt cx="248" cy="291"/>
            </a:xfrm>
          </p:grpSpPr>
          <p:sp>
            <p:nvSpPr>
              <p:cNvPr id="183352" name="Rectangle 8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353" name="Text Box 87"/>
              <p:cNvSpPr txBox="1">
                <a:spLocks noChangeArrowheads="1"/>
              </p:cNvSpPr>
              <p:nvPr/>
            </p:nvSpPr>
            <p:spPr bwMode="auto">
              <a:xfrm>
                <a:off x="2821" y="1181"/>
                <a:ext cx="2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B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3346" name="Line 91"/>
            <p:cNvSpPr>
              <a:spLocks noChangeShapeType="1"/>
            </p:cNvSpPr>
            <p:nvPr/>
          </p:nvSpPr>
          <p:spPr bwMode="auto">
            <a:xfrm>
              <a:off x="2115" y="3312"/>
              <a:ext cx="277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8" name="Rectangle 93"/>
            <p:cNvSpPr>
              <a:spLocks noChangeArrowheads="1"/>
            </p:cNvSpPr>
            <p:nvPr/>
          </p:nvSpPr>
          <p:spPr bwMode="auto">
            <a:xfrm>
              <a:off x="3959" y="1740"/>
              <a:ext cx="108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32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/>
        </p:nvSpPr>
        <p:spPr bwMode="auto">
          <a:xfrm>
            <a:off x="427037" y="255205"/>
            <a:ext cx="8245475" cy="81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200" u="sng" dirty="0">
                <a:solidFill>
                  <a:srgbClr val="3333CC"/>
                </a:solidFill>
                <a:ea typeface="宋体" charset="-122"/>
              </a:rPr>
              <a:t>Recap: </a:t>
            </a:r>
            <a:r>
              <a:rPr lang="en-US" altLang="zh-CN" sz="3200" u="sng" dirty="0">
                <a:solidFill>
                  <a:schemeClr val="accent2"/>
                </a:solidFill>
                <a:ea typeface="宋体" charset="-122"/>
              </a:rPr>
              <a:t>Policy Routing Stability</a:t>
            </a:r>
          </a:p>
        </p:txBody>
      </p:sp>
      <p:grpSp>
        <p:nvGrpSpPr>
          <p:cNvPr id="113666" name="Group 3"/>
          <p:cNvGrpSpPr>
            <a:grpSpLocks/>
          </p:cNvGrpSpPr>
          <p:nvPr/>
        </p:nvGrpSpPr>
        <p:grpSpPr bwMode="auto">
          <a:xfrm>
            <a:off x="937417" y="2915854"/>
            <a:ext cx="7224713" cy="3186113"/>
            <a:chOff x="480" y="1056"/>
            <a:chExt cx="4551" cy="2007"/>
          </a:xfrm>
        </p:grpSpPr>
        <p:sp>
          <p:nvSpPr>
            <p:cNvPr id="113675" name="Line 4"/>
            <p:cNvSpPr>
              <a:spLocks noChangeShapeType="1"/>
            </p:cNvSpPr>
            <p:nvPr/>
          </p:nvSpPr>
          <p:spPr bwMode="auto">
            <a:xfrm flipH="1" flipV="1">
              <a:off x="2832" y="1392"/>
              <a:ext cx="1104" cy="1296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Line 5"/>
            <p:cNvSpPr>
              <a:spLocks noChangeShapeType="1"/>
            </p:cNvSpPr>
            <p:nvPr/>
          </p:nvSpPr>
          <p:spPr bwMode="auto">
            <a:xfrm flipH="1">
              <a:off x="1440" y="1392"/>
              <a:ext cx="1152" cy="1392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7" name="Line 6"/>
            <p:cNvSpPr>
              <a:spLocks noChangeShapeType="1"/>
            </p:cNvSpPr>
            <p:nvPr/>
          </p:nvSpPr>
          <p:spPr bwMode="auto">
            <a:xfrm>
              <a:off x="2688" y="1248"/>
              <a:ext cx="0" cy="72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8" name="Oval 7"/>
            <p:cNvSpPr>
              <a:spLocks noChangeArrowheads="1"/>
            </p:cNvSpPr>
            <p:nvPr/>
          </p:nvSpPr>
          <p:spPr bwMode="auto">
            <a:xfrm>
              <a:off x="2256" y="1152"/>
              <a:ext cx="856" cy="5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679" name="Rectangle 8"/>
            <p:cNvSpPr>
              <a:spLocks noChangeArrowheads="1"/>
            </p:cNvSpPr>
            <p:nvPr/>
          </p:nvSpPr>
          <p:spPr bwMode="auto">
            <a:xfrm>
              <a:off x="2592" y="129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</a:p>
          </p:txBody>
        </p:sp>
        <p:sp>
          <p:nvSpPr>
            <p:cNvPr id="113680" name="Line 9"/>
            <p:cNvSpPr>
              <a:spLocks noChangeShapeType="1"/>
            </p:cNvSpPr>
            <p:nvPr/>
          </p:nvSpPr>
          <p:spPr bwMode="auto">
            <a:xfrm flipH="1">
              <a:off x="1872" y="2256"/>
              <a:ext cx="768" cy="384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1" name="Line 10"/>
            <p:cNvSpPr>
              <a:spLocks noChangeShapeType="1"/>
            </p:cNvSpPr>
            <p:nvPr/>
          </p:nvSpPr>
          <p:spPr bwMode="auto">
            <a:xfrm flipH="1" flipV="1">
              <a:off x="3024" y="2352"/>
              <a:ext cx="576" cy="28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2" name="Line 11"/>
            <p:cNvSpPr>
              <a:spLocks noChangeShapeType="1"/>
            </p:cNvSpPr>
            <p:nvPr/>
          </p:nvSpPr>
          <p:spPr bwMode="auto">
            <a:xfrm flipH="1">
              <a:off x="1440" y="2736"/>
              <a:ext cx="2592" cy="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3" name="Oval 12"/>
            <p:cNvSpPr>
              <a:spLocks noChangeArrowheads="1"/>
            </p:cNvSpPr>
            <p:nvPr/>
          </p:nvSpPr>
          <p:spPr bwMode="auto">
            <a:xfrm>
              <a:off x="2308" y="1972"/>
              <a:ext cx="856" cy="5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684" name="Rectangle 13"/>
            <p:cNvSpPr>
              <a:spLocks noChangeArrowheads="1"/>
            </p:cNvSpPr>
            <p:nvPr/>
          </p:nvSpPr>
          <p:spPr bwMode="auto">
            <a:xfrm>
              <a:off x="2592" y="206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0</a:t>
              </a:r>
            </a:p>
          </p:txBody>
        </p:sp>
        <p:sp>
          <p:nvSpPr>
            <p:cNvPr id="113685" name="Oval 14"/>
            <p:cNvSpPr>
              <a:spLocks noChangeArrowheads="1"/>
            </p:cNvSpPr>
            <p:nvPr/>
          </p:nvSpPr>
          <p:spPr bwMode="auto">
            <a:xfrm>
              <a:off x="3360" y="2400"/>
              <a:ext cx="856" cy="5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686" name="Rectangle 15"/>
            <p:cNvSpPr>
              <a:spLocks noChangeArrowheads="1"/>
            </p:cNvSpPr>
            <p:nvPr/>
          </p:nvSpPr>
          <p:spPr bwMode="auto">
            <a:xfrm>
              <a:off x="4272" y="273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  <p:grpSp>
          <p:nvGrpSpPr>
            <p:cNvPr id="113687" name="Group 16"/>
            <p:cNvGrpSpPr>
              <a:grpSpLocks/>
            </p:cNvGrpSpPr>
            <p:nvPr/>
          </p:nvGrpSpPr>
          <p:grpSpPr bwMode="auto">
            <a:xfrm>
              <a:off x="1104" y="2448"/>
              <a:ext cx="856" cy="520"/>
              <a:chOff x="724" y="2692"/>
              <a:chExt cx="856" cy="520"/>
            </a:xfrm>
          </p:grpSpPr>
          <p:sp>
            <p:nvSpPr>
              <p:cNvPr id="113693" name="Oval 17"/>
              <p:cNvSpPr>
                <a:spLocks noChangeArrowheads="1"/>
              </p:cNvSpPr>
              <p:nvPr/>
            </p:nvSpPr>
            <p:spPr bwMode="auto">
              <a:xfrm>
                <a:off x="724" y="2692"/>
                <a:ext cx="856" cy="5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94" name="Rectangle 18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</a:p>
            </p:txBody>
          </p:sp>
        </p:grpSp>
        <p:sp>
          <p:nvSpPr>
            <p:cNvPr id="113688" name="Rectangle 19"/>
            <p:cNvSpPr>
              <a:spLocks noChangeArrowheads="1"/>
            </p:cNvSpPr>
            <p:nvPr/>
          </p:nvSpPr>
          <p:spPr bwMode="auto">
            <a:xfrm>
              <a:off x="3216" y="1056"/>
              <a:ext cx="615" cy="5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2 1 0</a:t>
              </a:r>
            </a:p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2 0</a:t>
              </a:r>
            </a:p>
          </p:txBody>
        </p:sp>
        <p:sp>
          <p:nvSpPr>
            <p:cNvPr id="113689" name="Rectangle 20"/>
            <p:cNvSpPr>
              <a:spLocks noChangeArrowheads="1"/>
            </p:cNvSpPr>
            <p:nvPr/>
          </p:nvSpPr>
          <p:spPr bwMode="auto">
            <a:xfrm>
              <a:off x="480" y="2400"/>
              <a:ext cx="615" cy="5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1 3 0</a:t>
              </a:r>
            </a:p>
            <a:p>
              <a:r>
                <a:rPr lang="en-US" altLang="zh-CN" sz="2800" b="1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1 0</a:t>
              </a:r>
            </a:p>
          </p:txBody>
        </p:sp>
        <p:sp>
          <p:nvSpPr>
            <p:cNvPr id="113690" name="Rectangle 21"/>
            <p:cNvSpPr>
              <a:spLocks noChangeArrowheads="1"/>
            </p:cNvSpPr>
            <p:nvPr/>
          </p:nvSpPr>
          <p:spPr bwMode="auto">
            <a:xfrm>
              <a:off x="4416" y="2304"/>
              <a:ext cx="615" cy="5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3 2 0</a:t>
              </a:r>
            </a:p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3 0</a:t>
              </a:r>
            </a:p>
          </p:txBody>
        </p:sp>
        <p:sp>
          <p:nvSpPr>
            <p:cNvPr id="113691" name="Rectangle 22"/>
            <p:cNvSpPr>
              <a:spLocks noChangeArrowheads="1"/>
            </p:cNvSpPr>
            <p:nvPr/>
          </p:nvSpPr>
          <p:spPr bwMode="auto">
            <a:xfrm>
              <a:off x="4368" y="153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4</a:t>
              </a:r>
            </a:p>
          </p:txBody>
        </p:sp>
        <p:sp>
          <p:nvSpPr>
            <p:cNvPr id="113692" name="Rectangle 23"/>
            <p:cNvSpPr>
              <a:spLocks noChangeArrowheads="1"/>
            </p:cNvSpPr>
            <p:nvPr/>
          </p:nvSpPr>
          <p:spPr bwMode="auto">
            <a:xfrm>
              <a:off x="3648" y="249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</p:grpSp>
      <p:grpSp>
        <p:nvGrpSpPr>
          <p:cNvPr id="113667" name="Group 25"/>
          <p:cNvGrpSpPr>
            <a:grpSpLocks/>
          </p:cNvGrpSpPr>
          <p:nvPr/>
        </p:nvGrpSpPr>
        <p:grpSpPr bwMode="auto">
          <a:xfrm>
            <a:off x="6146005" y="2674554"/>
            <a:ext cx="1522412" cy="517525"/>
            <a:chOff x="5031" y="2214"/>
            <a:chExt cx="959" cy="326"/>
          </a:xfrm>
        </p:grpSpPr>
        <p:sp>
          <p:nvSpPr>
            <p:cNvPr id="113673" name="Line 26"/>
            <p:cNvSpPr>
              <a:spLocks noChangeShapeType="1"/>
            </p:cNvSpPr>
            <p:nvPr/>
          </p:nvSpPr>
          <p:spPr bwMode="auto">
            <a:xfrm flipH="1">
              <a:off x="5031" y="2443"/>
              <a:ext cx="181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674" name="Text Box 27"/>
            <p:cNvSpPr txBox="1">
              <a:spLocks noChangeArrowheads="1"/>
            </p:cNvSpPr>
            <p:nvPr/>
          </p:nvSpPr>
          <p:spPr bwMode="auto">
            <a:xfrm>
              <a:off x="5195" y="2214"/>
              <a:ext cx="7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preferred</a:t>
              </a:r>
            </a:p>
          </p:txBody>
        </p:sp>
      </p:grpSp>
      <p:grpSp>
        <p:nvGrpSpPr>
          <p:cNvPr id="113668" name="Group 28"/>
          <p:cNvGrpSpPr>
            <a:grpSpLocks/>
          </p:cNvGrpSpPr>
          <p:nvPr/>
        </p:nvGrpSpPr>
        <p:grpSpPr bwMode="auto">
          <a:xfrm>
            <a:off x="6203155" y="3644517"/>
            <a:ext cx="1462087" cy="701675"/>
            <a:chOff x="4948" y="2956"/>
            <a:chExt cx="921" cy="442"/>
          </a:xfrm>
        </p:grpSpPr>
        <p:sp>
          <p:nvSpPr>
            <p:cNvPr id="113671" name="Text Box 29"/>
            <p:cNvSpPr txBox="1">
              <a:spLocks noChangeArrowheads="1"/>
            </p:cNvSpPr>
            <p:nvPr/>
          </p:nvSpPr>
          <p:spPr bwMode="auto">
            <a:xfrm>
              <a:off x="5149" y="3032"/>
              <a:ext cx="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ea typeface="宋体" charset="-122"/>
                </a:rPr>
                <a:t>less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ea typeface="宋体" charset="-122"/>
                </a:rPr>
                <a:t>preferred</a:t>
              </a:r>
            </a:p>
          </p:txBody>
        </p:sp>
        <p:sp>
          <p:nvSpPr>
            <p:cNvPr id="113672" name="Line 30"/>
            <p:cNvSpPr>
              <a:spLocks noChangeShapeType="1"/>
            </p:cNvSpPr>
            <p:nvPr/>
          </p:nvSpPr>
          <p:spPr bwMode="auto">
            <a:xfrm flipH="1" flipV="1">
              <a:off x="4948" y="2956"/>
              <a:ext cx="243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69" name="Text Box 31"/>
          <p:cNvSpPr txBox="1">
            <a:spLocks noChangeArrowheads="1"/>
          </p:cNvSpPr>
          <p:nvPr/>
        </p:nvSpPr>
        <p:spPr bwMode="auto">
          <a:xfrm>
            <a:off x="88568" y="2674554"/>
            <a:ext cx="353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charset="2"/>
              <a:buNone/>
            </a:pPr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The </a:t>
            </a:r>
            <a:r>
              <a:rPr lang="en-US" altLang="zh-CN" sz="2000">
                <a:solidFill>
                  <a:srgbClr val="FF0000"/>
                </a:solidFill>
                <a:ea typeface="宋体" charset="-122"/>
              </a:rPr>
              <a:t>BAD GADGET</a:t>
            </a:r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 example:</a:t>
            </a:r>
          </a:p>
          <a:p>
            <a:pPr>
              <a:buClr>
                <a:srgbClr val="3333CC"/>
              </a:buClr>
              <a:buFont typeface="Wingdings" charset="2"/>
              <a:buNone/>
            </a:pP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- 0 is the destination </a:t>
            </a:r>
          </a:p>
          <a:p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- the route selection policy of each AS is to prefer its counter clock-wise neighbor</a:t>
            </a:r>
          </a:p>
        </p:txBody>
      </p:sp>
      <p:sp>
        <p:nvSpPr>
          <p:cNvPr id="107526" name="Text Box 32"/>
          <p:cNvSpPr txBox="1">
            <a:spLocks noChangeArrowheads="1"/>
          </p:cNvSpPr>
          <p:nvPr/>
        </p:nvSpPr>
        <p:spPr bwMode="auto">
          <a:xfrm>
            <a:off x="427037" y="6221971"/>
            <a:ext cx="8475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Policy (preferences) aggregation fails: routing instability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80" y="1298985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A policy routing system can be considered as a system to aggregate local preferences, but aggregation may not be always successful.</a:t>
            </a:r>
          </a:p>
        </p:txBody>
      </p:sp>
    </p:spTree>
    <p:extLst>
      <p:ext uri="{BB962C8B-B14F-4D97-AF65-F5344CB8AC3E}">
        <p14:creationId xmlns:p14="http://schemas.microsoft.com/office/powerpoint/2010/main" val="17488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620C8B-85F7-4341-8BDE-49CC407BF7E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85346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813"/>
            <a:ext cx="51562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altLang="en-US" sz="3200" dirty="0">
                <a:ea typeface="ＭＳ Ｐゴシック" charset="-128"/>
              </a:rPr>
              <a:t>Recall: Address Resolution Table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08550" y="1474788"/>
            <a:ext cx="3990975" cy="31829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2000" dirty="0">
                <a:ea typeface="ＭＳ Ｐゴシック" charset="-128"/>
              </a:rPr>
              <a:t>Each IP node (Host, Router) on LAN has 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ARP </a:t>
            </a:r>
            <a:r>
              <a:rPr lang="en-US" altLang="en-US" sz="2000" dirty="0">
                <a:ea typeface="ＭＳ Ｐゴシック" charset="-128"/>
              </a:rPr>
              <a:t>table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000" dirty="0">
                <a:ea typeface="ＭＳ Ｐゴシック" charset="-128"/>
              </a:rPr>
              <a:t>ARP Table: IP/MAC address mappings for some LAN nodes</a:t>
            </a:r>
          </a:p>
          <a:p>
            <a:pPr>
              <a:buFont typeface="ZapfDingbats" charset="0"/>
              <a:buNone/>
            </a:pPr>
            <a:r>
              <a:rPr lang="en-US" altLang="en-US" sz="1600" dirty="0">
                <a:ea typeface="ＭＳ Ｐゴシック" charset="-128"/>
              </a:rPr>
              <a:t>    &lt; IP address; MAC address; TTL&gt;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400" dirty="0">
                <a:ea typeface="ＭＳ Ｐゴシック" charset="-128"/>
              </a:rPr>
              <a:t> </a:t>
            </a:r>
            <a:r>
              <a:rPr lang="en-US" altLang="en-US" sz="1800" dirty="0">
                <a:ea typeface="ＭＳ Ｐゴシック" charset="-128"/>
              </a:rPr>
              <a:t>TTL (Time To Live): time after which address mapping will be forgotten (typically 20 min)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536575" y="5165725"/>
            <a:ext cx="80152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200">
                <a:solidFill>
                  <a:srgbClr val="000000"/>
                </a:solidFill>
                <a:latin typeface="Courier New" charset="0"/>
              </a:rPr>
              <a:t>[yry3@cicada yry3]$ /sbin/arp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200">
                <a:solidFill>
                  <a:srgbClr val="000000"/>
                </a:solidFill>
                <a:latin typeface="Courier New" charset="0"/>
              </a:rPr>
              <a:t>Address                  HWtype  HWaddress           Flags Mask            Iface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200">
                <a:solidFill>
                  <a:srgbClr val="000000"/>
                </a:solidFill>
                <a:latin typeface="Courier New" charset="0"/>
              </a:rPr>
              <a:t>zoo-gatew.cs.yale.edu    ether   AA:00:04:00:20:D4   C                     eth0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200">
                <a:solidFill>
                  <a:srgbClr val="000000"/>
                </a:solidFill>
                <a:latin typeface="Courier New" charset="0"/>
              </a:rPr>
              <a:t>artemis.zoo.cs.yale.edu  ether   00:06:5B:3F:6E:21   C                     eth0</a:t>
            </a:r>
          </a:p>
          <a:p>
            <a:pPr lvl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1200">
                <a:solidFill>
                  <a:srgbClr val="000000"/>
                </a:solidFill>
                <a:latin typeface="Courier New" charset="0"/>
              </a:rPr>
              <a:t>lab.zoo.cs.yale.edu      ether   00:B0:D0:F3:C7:A5   C                     eth0</a:t>
            </a:r>
            <a:endParaRPr lang="en-US" alt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77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6C2768-52DB-F741-B510-0298204C233B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Recall: ARP Protocol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015288" cy="49006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ARP table by the ARP Protocol, which is a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protocol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nodes create their ARP tables without intervention from net administrator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A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broadcast</a:t>
            </a:r>
            <a:r>
              <a:rPr lang="en-US" altLang="en-US" dirty="0">
                <a:ea typeface="ＭＳ Ｐゴシック" charset="-128"/>
              </a:rPr>
              <a:t> protocol: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source broadcasts query frame, containing queried IP address </a:t>
            </a:r>
          </a:p>
          <a:p>
            <a:pPr lvl="2"/>
            <a:r>
              <a:rPr lang="en-US" altLang="en-US" sz="2400" dirty="0">
                <a:ea typeface="ＭＳ Ｐゴシック" charset="-128"/>
              </a:rPr>
              <a:t>all machines on LAN receive ARP query</a:t>
            </a:r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destination D receives ARP frame, replies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frame sent to A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MAC address (unicast)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639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289DAC-D87A-364F-8DAE-C1B17968F6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26" name="Rectangle 88"/>
          <p:cNvSpPr>
            <a:spLocks noChangeArrowheads="1"/>
          </p:cNvSpPr>
          <p:nvPr/>
        </p:nvSpPr>
        <p:spPr bwMode="auto">
          <a:xfrm>
            <a:off x="5111750" y="1184275"/>
            <a:ext cx="3641725" cy="19335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Putting it Together: Example 2 (Different Networks)</a:t>
            </a:r>
            <a:r>
              <a:rPr lang="en-US" altLang="en-US" sz="2000">
                <a:ea typeface="ＭＳ Ｐゴシック" charset="-128"/>
              </a:rPr>
              <a:t>: A-&gt; E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154628" name="Freeform 3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2147483646 w 186"/>
              <a:gd name="T1" fmla="*/ 0 h 720"/>
              <a:gd name="T2" fmla="*/ 2147483646 w 186"/>
              <a:gd name="T3" fmla="*/ 2147483646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409707" y="1890478"/>
            <a:ext cx="40671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Setting: Host A network layer receives a packet above.</a:t>
            </a:r>
          </a:p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Action: </a:t>
            </a: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Host A looks up destination in routing table</a:t>
            </a:r>
          </a:p>
          <a:p>
            <a:pPr marL="1200150" lvl="2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Find next hop should be 223.1.1.4</a:t>
            </a: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Hand datagram to link layer to send inside a link-layer frame</a:t>
            </a:r>
          </a:p>
        </p:txBody>
      </p:sp>
      <p:sp>
        <p:nvSpPr>
          <p:cNvPr id="154630" name="Rectangle 5"/>
          <p:cNvSpPr>
            <a:spLocks noChangeArrowheads="1"/>
          </p:cNvSpPr>
          <p:nvPr/>
        </p:nvSpPr>
        <p:spPr bwMode="auto">
          <a:xfrm>
            <a:off x="561975" y="1315758"/>
            <a:ext cx="3590925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1" name="Rectangle 6"/>
          <p:cNvSpPr>
            <a:spLocks noChangeArrowheads="1"/>
          </p:cNvSpPr>
          <p:nvPr/>
        </p:nvSpPr>
        <p:spPr bwMode="auto">
          <a:xfrm>
            <a:off x="485775" y="1382433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2" name="Text Box 7"/>
          <p:cNvSpPr txBox="1">
            <a:spLocks noChangeArrowheads="1"/>
          </p:cNvSpPr>
          <p:nvPr/>
        </p:nvSpPr>
        <p:spPr bwMode="auto">
          <a:xfrm>
            <a:off x="479425" y="1299883"/>
            <a:ext cx="79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misc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fields</a:t>
            </a:r>
          </a:p>
        </p:txBody>
      </p:sp>
      <p:sp>
        <p:nvSpPr>
          <p:cNvPr id="154633" name="Line 8"/>
          <p:cNvSpPr>
            <a:spLocks noChangeShapeType="1"/>
          </p:cNvSpPr>
          <p:nvPr/>
        </p:nvSpPr>
        <p:spPr bwMode="auto">
          <a:xfrm>
            <a:off x="12477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Text Box 9"/>
          <p:cNvSpPr txBox="1">
            <a:spLocks noChangeArrowheads="1"/>
          </p:cNvSpPr>
          <p:nvPr/>
        </p:nvSpPr>
        <p:spPr bwMode="auto">
          <a:xfrm>
            <a:off x="1216025" y="1461808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5" name="Text Box 10"/>
          <p:cNvSpPr txBox="1">
            <a:spLocks noChangeArrowheads="1"/>
          </p:cNvSpPr>
          <p:nvPr/>
        </p:nvSpPr>
        <p:spPr bwMode="auto">
          <a:xfrm>
            <a:off x="2198688" y="1461808"/>
            <a:ext cx="115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223.1.2.3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36" name="Line 11"/>
          <p:cNvSpPr>
            <a:spLocks noChangeShapeType="1"/>
          </p:cNvSpPr>
          <p:nvPr/>
        </p:nvSpPr>
        <p:spPr bwMode="auto">
          <a:xfrm>
            <a:off x="22383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Line 12"/>
          <p:cNvSpPr>
            <a:spLocks noChangeShapeType="1"/>
          </p:cNvSpPr>
          <p:nvPr/>
        </p:nvSpPr>
        <p:spPr bwMode="auto">
          <a:xfrm>
            <a:off x="3286125" y="138243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Text Box 13"/>
          <p:cNvSpPr txBox="1">
            <a:spLocks noChangeArrowheads="1"/>
          </p:cNvSpPr>
          <p:nvPr/>
        </p:nvSpPr>
        <p:spPr bwMode="auto">
          <a:xfrm>
            <a:off x="3348038" y="1452283"/>
            <a:ext cx="661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</a:t>
            </a:r>
          </a:p>
        </p:txBody>
      </p:sp>
      <p:grpSp>
        <p:nvGrpSpPr>
          <p:cNvPr id="154639" name="Group 14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902" y="1949"/>
            <a:chExt cx="2786" cy="1987"/>
          </a:xfrm>
        </p:grpSpPr>
        <p:sp>
          <p:nvSpPr>
            <p:cNvPr id="154653" name="Freeform 15"/>
            <p:cNvSpPr>
              <a:spLocks/>
            </p:cNvSpPr>
            <p:nvPr/>
          </p:nvSpPr>
          <p:spPr bwMode="auto">
            <a:xfrm>
              <a:off x="2902" y="19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4" name="Freeform 16"/>
            <p:cNvSpPr>
              <a:spLocks/>
            </p:cNvSpPr>
            <p:nvPr/>
          </p:nvSpPr>
          <p:spPr bwMode="auto">
            <a:xfrm>
              <a:off x="4487" y="21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5" name="Freeform 17"/>
            <p:cNvSpPr>
              <a:spLocks/>
            </p:cNvSpPr>
            <p:nvPr/>
          </p:nvSpPr>
          <p:spPr bwMode="auto">
            <a:xfrm>
              <a:off x="3663" y="29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56" name="Object 2"/>
            <p:cNvGraphicFramePr>
              <a:graphicFrameLocks noChangeAspect="1"/>
            </p:cNvGraphicFramePr>
            <p:nvPr/>
          </p:nvGraphicFramePr>
          <p:xfrm>
            <a:off x="2951" y="20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7079" imgH="1083682" progId="MS_ClipArt_Gallery.2">
                    <p:embed/>
                  </p:oleObj>
                </mc:Choice>
                <mc:Fallback>
                  <p:oleObj name="Clip" r:id="rId3" imgW="1307079" imgH="1083682" progId="MS_ClipArt_Gallery.2">
                    <p:embed/>
                    <p:pic>
                      <p:nvPicPr>
                        <p:cNvPr id="15465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0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57" name="Line 19"/>
            <p:cNvSpPr>
              <a:spLocks noChangeShapeType="1"/>
            </p:cNvSpPr>
            <p:nvPr/>
          </p:nvSpPr>
          <p:spPr bwMode="auto">
            <a:xfrm>
              <a:off x="3304" y="22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8" name="Line 20"/>
            <p:cNvSpPr>
              <a:spLocks noChangeShapeType="1"/>
            </p:cNvSpPr>
            <p:nvPr/>
          </p:nvSpPr>
          <p:spPr bwMode="auto">
            <a:xfrm flipH="1">
              <a:off x="3487" y="22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9" name="Line 21"/>
            <p:cNvSpPr>
              <a:spLocks noChangeShapeType="1"/>
            </p:cNvSpPr>
            <p:nvPr/>
          </p:nvSpPr>
          <p:spPr bwMode="auto">
            <a:xfrm flipV="1">
              <a:off x="3304" y="26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0" name="Line 22"/>
            <p:cNvSpPr>
              <a:spLocks noChangeShapeType="1"/>
            </p:cNvSpPr>
            <p:nvPr/>
          </p:nvSpPr>
          <p:spPr bwMode="auto">
            <a:xfrm>
              <a:off x="3310" y="30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61" name="Object 3"/>
            <p:cNvGraphicFramePr>
              <a:graphicFrameLocks noChangeAspect="1"/>
            </p:cNvGraphicFramePr>
            <p:nvPr/>
          </p:nvGraphicFramePr>
          <p:xfrm>
            <a:off x="2951" y="24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7079" imgH="1083682" progId="MS_ClipArt_Gallery.2">
                    <p:embed/>
                  </p:oleObj>
                </mc:Choice>
                <mc:Fallback>
                  <p:oleObj name="Clip" r:id="rId5" imgW="1307079" imgH="1083682" progId="MS_ClipArt_Gallery.2">
                    <p:embed/>
                    <p:pic>
                      <p:nvPicPr>
                        <p:cNvPr id="15466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4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62" name="Object 4"/>
            <p:cNvGraphicFramePr>
              <a:graphicFrameLocks noChangeAspect="1"/>
            </p:cNvGraphicFramePr>
            <p:nvPr/>
          </p:nvGraphicFramePr>
          <p:xfrm>
            <a:off x="2951" y="28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5466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8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63" name="Line 25"/>
            <p:cNvSpPr>
              <a:spLocks noChangeShapeType="1"/>
            </p:cNvSpPr>
            <p:nvPr/>
          </p:nvSpPr>
          <p:spPr bwMode="auto">
            <a:xfrm>
              <a:off x="3487" y="27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664" name="Group 26"/>
            <p:cNvGrpSpPr>
              <a:grpSpLocks/>
            </p:cNvGrpSpPr>
            <p:nvPr/>
          </p:nvGrpSpPr>
          <p:grpSpPr bwMode="auto">
            <a:xfrm>
              <a:off x="4081" y="2759"/>
              <a:ext cx="448" cy="240"/>
              <a:chOff x="3600" y="219"/>
              <a:chExt cx="360" cy="175"/>
            </a:xfrm>
          </p:grpSpPr>
          <p:sp>
            <p:nvSpPr>
              <p:cNvPr id="154700" name="Oval 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701" name="Line 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02" name="Line 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03" name="Rectangle 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54704" name="Oval 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54705" name="Group 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71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1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2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706" name="Group 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70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8" name="Line 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09" name="Line 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4665" name="Text Box 40"/>
            <p:cNvSpPr txBox="1">
              <a:spLocks noChangeArrowheads="1"/>
            </p:cNvSpPr>
            <p:nvPr/>
          </p:nvSpPr>
          <p:spPr bwMode="auto">
            <a:xfrm>
              <a:off x="3278" y="204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6" name="Rectangle 41"/>
            <p:cNvSpPr>
              <a:spLocks noChangeArrowheads="1"/>
            </p:cNvSpPr>
            <p:nvPr/>
          </p:nvSpPr>
          <p:spPr bwMode="auto">
            <a:xfrm>
              <a:off x="3333" y="2499"/>
              <a:ext cx="195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7" name="Text Box 42"/>
            <p:cNvSpPr txBox="1">
              <a:spLocks noChangeArrowheads="1"/>
            </p:cNvSpPr>
            <p:nvPr/>
          </p:nvSpPr>
          <p:spPr bwMode="auto">
            <a:xfrm>
              <a:off x="3327" y="24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8" name="Text Box 43"/>
            <p:cNvSpPr txBox="1">
              <a:spLocks noChangeArrowheads="1"/>
            </p:cNvSpPr>
            <p:nvPr/>
          </p:nvSpPr>
          <p:spPr bwMode="auto">
            <a:xfrm>
              <a:off x="3206" y="30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69" name="Text Box 44"/>
            <p:cNvSpPr txBox="1">
              <a:spLocks noChangeArrowheads="1"/>
            </p:cNvSpPr>
            <p:nvPr/>
          </p:nvSpPr>
          <p:spPr bwMode="auto">
            <a:xfrm>
              <a:off x="3704" y="2618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223.1.1.4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0" name="Line 45"/>
            <p:cNvSpPr>
              <a:spLocks noChangeShapeType="1"/>
            </p:cNvSpPr>
            <p:nvPr/>
          </p:nvSpPr>
          <p:spPr bwMode="auto">
            <a:xfrm>
              <a:off x="4462" y="27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1" name="Text Box 46"/>
            <p:cNvSpPr txBox="1">
              <a:spLocks noChangeArrowheads="1"/>
            </p:cNvSpPr>
            <p:nvPr/>
          </p:nvSpPr>
          <p:spPr bwMode="auto">
            <a:xfrm>
              <a:off x="4382" y="261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223.1.2.9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2" name="Line 47"/>
            <p:cNvSpPr>
              <a:spLocks noChangeShapeType="1"/>
            </p:cNvSpPr>
            <p:nvPr/>
          </p:nvSpPr>
          <p:spPr bwMode="auto">
            <a:xfrm flipH="1">
              <a:off x="5107" y="23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73" name="Object 5"/>
            <p:cNvGraphicFramePr>
              <a:graphicFrameLocks noChangeAspect="1"/>
            </p:cNvGraphicFramePr>
            <p:nvPr/>
          </p:nvGraphicFramePr>
          <p:xfrm>
            <a:off x="5219" y="21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5467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9" y="21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74" name="Line 49"/>
            <p:cNvSpPr>
              <a:spLocks noChangeShapeType="1"/>
            </p:cNvSpPr>
            <p:nvPr/>
          </p:nvSpPr>
          <p:spPr bwMode="auto">
            <a:xfrm>
              <a:off x="5107" y="23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75" name="Object 6"/>
            <p:cNvGraphicFramePr>
              <a:graphicFrameLocks noChangeAspect="1"/>
            </p:cNvGraphicFramePr>
            <p:nvPr/>
          </p:nvGraphicFramePr>
          <p:xfrm>
            <a:off x="5222" y="30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5467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" y="30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76" name="Line 51"/>
            <p:cNvSpPr>
              <a:spLocks noChangeShapeType="1"/>
            </p:cNvSpPr>
            <p:nvPr/>
          </p:nvSpPr>
          <p:spPr bwMode="auto">
            <a:xfrm>
              <a:off x="5107" y="31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7" name="Rectangle 52"/>
            <p:cNvSpPr>
              <a:spLocks noChangeArrowheads="1"/>
            </p:cNvSpPr>
            <p:nvPr/>
          </p:nvSpPr>
          <p:spPr bwMode="auto">
            <a:xfrm>
              <a:off x="5073" y="2986"/>
              <a:ext cx="108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8" name="Text Box 53"/>
            <p:cNvSpPr txBox="1">
              <a:spLocks noChangeArrowheads="1"/>
            </p:cNvSpPr>
            <p:nvPr/>
          </p:nvSpPr>
          <p:spPr bwMode="auto">
            <a:xfrm>
              <a:off x="4704" y="291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79" name="Rectangle 54"/>
            <p:cNvSpPr>
              <a:spLocks noChangeArrowheads="1"/>
            </p:cNvSpPr>
            <p:nvPr/>
          </p:nvSpPr>
          <p:spPr bwMode="auto">
            <a:xfrm>
              <a:off x="5082" y="2382"/>
              <a:ext cx="156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0" name="Text Box 55"/>
            <p:cNvSpPr txBox="1">
              <a:spLocks noChangeArrowheads="1"/>
            </p:cNvSpPr>
            <p:nvPr/>
          </p:nvSpPr>
          <p:spPr bwMode="auto">
            <a:xfrm>
              <a:off x="4584" y="232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1" name="Line 56"/>
            <p:cNvSpPr>
              <a:spLocks noChangeShapeType="1"/>
            </p:cNvSpPr>
            <p:nvPr/>
          </p:nvSpPr>
          <p:spPr bwMode="auto">
            <a:xfrm flipH="1">
              <a:off x="4312" y="30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2" name="Line 57"/>
            <p:cNvSpPr>
              <a:spLocks noChangeShapeType="1"/>
            </p:cNvSpPr>
            <p:nvPr/>
          </p:nvSpPr>
          <p:spPr bwMode="auto">
            <a:xfrm flipH="1">
              <a:off x="3898" y="34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3" name="Line 58"/>
            <p:cNvSpPr>
              <a:spLocks noChangeShapeType="1"/>
            </p:cNvSpPr>
            <p:nvPr/>
          </p:nvSpPr>
          <p:spPr bwMode="auto">
            <a:xfrm flipH="1" flipV="1">
              <a:off x="3896" y="34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4" name="Line 59"/>
            <p:cNvSpPr>
              <a:spLocks noChangeShapeType="1"/>
            </p:cNvSpPr>
            <p:nvPr/>
          </p:nvSpPr>
          <p:spPr bwMode="auto">
            <a:xfrm flipH="1" flipV="1">
              <a:off x="4637" y="34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4685" name="Object 7"/>
            <p:cNvGraphicFramePr>
              <a:graphicFrameLocks noChangeAspect="1"/>
            </p:cNvGraphicFramePr>
            <p:nvPr/>
          </p:nvGraphicFramePr>
          <p:xfrm>
            <a:off x="4502" y="35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5468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" y="35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86" name="Object 8"/>
            <p:cNvGraphicFramePr>
              <a:graphicFrameLocks noChangeAspect="1"/>
            </p:cNvGraphicFramePr>
            <p:nvPr/>
          </p:nvGraphicFramePr>
          <p:xfrm>
            <a:off x="3710" y="35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5468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35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687" name="Text Box 62"/>
            <p:cNvSpPr txBox="1">
              <a:spLocks noChangeArrowheads="1"/>
            </p:cNvSpPr>
            <p:nvPr/>
          </p:nvSpPr>
          <p:spPr bwMode="auto">
            <a:xfrm>
              <a:off x="4640" y="3356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8" name="Text Box 63"/>
            <p:cNvSpPr txBox="1">
              <a:spLocks noChangeArrowheads="1"/>
            </p:cNvSpPr>
            <p:nvPr/>
          </p:nvSpPr>
          <p:spPr bwMode="auto">
            <a:xfrm>
              <a:off x="3269" y="3380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89" name="Rectangle 64"/>
            <p:cNvSpPr>
              <a:spLocks noChangeArrowheads="1"/>
            </p:cNvSpPr>
            <p:nvPr/>
          </p:nvSpPr>
          <p:spPr bwMode="auto">
            <a:xfrm>
              <a:off x="4272" y="3084"/>
              <a:ext cx="81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690" name="Text Box 65"/>
            <p:cNvSpPr txBox="1">
              <a:spLocks noChangeArrowheads="1"/>
            </p:cNvSpPr>
            <p:nvPr/>
          </p:nvSpPr>
          <p:spPr bwMode="auto">
            <a:xfrm>
              <a:off x="3916" y="3043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223.1.3.27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54691" name="Group 66"/>
            <p:cNvGrpSpPr>
              <a:grpSpLocks/>
            </p:cNvGrpSpPr>
            <p:nvPr/>
          </p:nvGrpSpPr>
          <p:grpSpPr bwMode="auto">
            <a:xfrm>
              <a:off x="3014" y="1991"/>
              <a:ext cx="233" cy="250"/>
              <a:chOff x="2822" y="1181"/>
              <a:chExt cx="233" cy="250"/>
            </a:xfrm>
          </p:grpSpPr>
          <p:sp>
            <p:nvSpPr>
              <p:cNvPr id="154698" name="Rectangle 6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9" name="Text Box 6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A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692" name="Group 69"/>
            <p:cNvGrpSpPr>
              <a:grpSpLocks/>
            </p:cNvGrpSpPr>
            <p:nvPr/>
          </p:nvGrpSpPr>
          <p:grpSpPr bwMode="auto">
            <a:xfrm>
              <a:off x="3008" y="2771"/>
              <a:ext cx="217" cy="250"/>
              <a:chOff x="2822" y="1181"/>
              <a:chExt cx="217" cy="250"/>
            </a:xfrm>
          </p:grpSpPr>
          <p:sp>
            <p:nvSpPr>
              <p:cNvPr id="154696" name="Rectangle 7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7" name="Text Box 71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B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693" name="Group 72"/>
            <p:cNvGrpSpPr>
              <a:grpSpLocks/>
            </p:cNvGrpSpPr>
            <p:nvPr/>
          </p:nvGrpSpPr>
          <p:grpSpPr bwMode="auto">
            <a:xfrm>
              <a:off x="5282" y="2999"/>
              <a:ext cx="216" cy="250"/>
              <a:chOff x="2822" y="1181"/>
              <a:chExt cx="216" cy="250"/>
            </a:xfrm>
          </p:grpSpPr>
          <p:sp>
            <p:nvSpPr>
              <p:cNvPr id="154694" name="Rectangle 7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95" name="Text Box 74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E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4640" name="Group 75"/>
          <p:cNvGrpSpPr>
            <a:grpSpLocks/>
          </p:cNvGrpSpPr>
          <p:nvPr/>
        </p:nvGrpSpPr>
        <p:grpSpPr bwMode="auto">
          <a:xfrm>
            <a:off x="5146675" y="1123950"/>
            <a:ext cx="3651250" cy="1919288"/>
            <a:chOff x="3242" y="708"/>
            <a:chExt cx="2300" cy="1209"/>
          </a:xfrm>
        </p:grpSpPr>
        <p:sp>
          <p:nvSpPr>
            <p:cNvPr id="154645" name="Text Box 76"/>
            <p:cNvSpPr txBox="1">
              <a:spLocks noChangeArrowheads="1"/>
            </p:cNvSpPr>
            <p:nvPr/>
          </p:nvSpPr>
          <p:spPr bwMode="auto">
            <a:xfrm>
              <a:off x="3242" y="947"/>
              <a:ext cx="2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Dest. Net.   next router      Nhops</a:t>
              </a:r>
            </a:p>
          </p:txBody>
        </p:sp>
        <p:sp>
          <p:nvSpPr>
            <p:cNvPr id="154646" name="Text Box 77"/>
            <p:cNvSpPr txBox="1">
              <a:spLocks noChangeArrowheads="1"/>
            </p:cNvSpPr>
            <p:nvPr/>
          </p:nvSpPr>
          <p:spPr bwMode="auto">
            <a:xfrm>
              <a:off x="3266" y="1199"/>
              <a:ext cx="1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223.1.1/24                        1</a:t>
              </a:r>
            </a:p>
          </p:txBody>
        </p:sp>
        <p:sp>
          <p:nvSpPr>
            <p:cNvPr id="154647" name="Text Box 78"/>
            <p:cNvSpPr txBox="1">
              <a:spLocks noChangeArrowheads="1"/>
            </p:cNvSpPr>
            <p:nvPr/>
          </p:nvSpPr>
          <p:spPr bwMode="auto">
            <a:xfrm>
              <a:off x="3265" y="1357"/>
              <a:ext cx="1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223.1.2/24 223.1.1.4        2</a:t>
              </a:r>
            </a:p>
          </p:txBody>
        </p:sp>
        <p:sp>
          <p:nvSpPr>
            <p:cNvPr id="154648" name="Text Box 79"/>
            <p:cNvSpPr txBox="1">
              <a:spLocks noChangeArrowheads="1"/>
            </p:cNvSpPr>
            <p:nvPr/>
          </p:nvSpPr>
          <p:spPr bwMode="auto">
            <a:xfrm>
              <a:off x="3264" y="1553"/>
              <a:ext cx="1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</a:rPr>
                <a:t>223.1.3/24 223.1.1.4        2</a:t>
              </a:r>
            </a:p>
          </p:txBody>
        </p:sp>
        <p:sp>
          <p:nvSpPr>
            <p:cNvPr id="154649" name="Line 80"/>
            <p:cNvSpPr>
              <a:spLocks noChangeShapeType="1"/>
            </p:cNvSpPr>
            <p:nvPr/>
          </p:nvSpPr>
          <p:spPr bwMode="auto">
            <a:xfrm flipV="1">
              <a:off x="3300" y="1170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0" name="Line 81"/>
            <p:cNvSpPr>
              <a:spLocks noChangeShapeType="1"/>
            </p:cNvSpPr>
            <p:nvPr/>
          </p:nvSpPr>
          <p:spPr bwMode="auto">
            <a:xfrm>
              <a:off x="4026" y="1020"/>
              <a:ext cx="0" cy="8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1" name="Line 82"/>
            <p:cNvSpPr>
              <a:spLocks noChangeShapeType="1"/>
            </p:cNvSpPr>
            <p:nvPr/>
          </p:nvSpPr>
          <p:spPr bwMode="auto">
            <a:xfrm>
              <a:off x="4896" y="1014"/>
              <a:ext cx="0" cy="90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2" name="Rectangle 83"/>
            <p:cNvSpPr>
              <a:spLocks noChangeArrowheads="1"/>
            </p:cNvSpPr>
            <p:nvPr/>
          </p:nvSpPr>
          <p:spPr bwMode="auto">
            <a:xfrm>
              <a:off x="3451" y="708"/>
              <a:ext cx="20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buClr>
                  <a:srgbClr val="3333CC"/>
                </a:buClr>
                <a:buFont typeface="ZapfDingbats" charset="0"/>
                <a:buNone/>
              </a:pPr>
              <a:r>
                <a:rPr lang="en-US" altLang="en-US" sz="2000">
                  <a:solidFill>
                    <a:srgbClr val="3333CC"/>
                  </a:solidFill>
                </a:rPr>
                <a:t>forwarding table in A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54641" name="Text Box 84"/>
          <p:cNvSpPr txBox="1">
            <a:spLocks noChangeArrowheads="1"/>
          </p:cNvSpPr>
          <p:nvPr/>
        </p:nvSpPr>
        <p:spPr bwMode="auto">
          <a:xfrm>
            <a:off x="5200650" y="2751138"/>
            <a:ext cx="286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0.0.0.0/0    223.1.1.4        -</a:t>
            </a:r>
          </a:p>
        </p:txBody>
      </p:sp>
      <p:sp>
        <p:nvSpPr>
          <p:cNvPr id="154642" name="Line 85"/>
          <p:cNvSpPr>
            <a:spLocks noChangeShapeType="1"/>
          </p:cNvSpPr>
          <p:nvPr/>
        </p:nvSpPr>
        <p:spPr bwMode="auto">
          <a:xfrm flipV="1">
            <a:off x="6853238" y="32940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4643" name="Text Box 86"/>
          <p:cNvSpPr txBox="1">
            <a:spLocks noChangeArrowheads="1"/>
          </p:cNvSpPr>
          <p:nvPr/>
        </p:nvSpPr>
        <p:spPr bwMode="auto">
          <a:xfrm>
            <a:off x="6823075" y="34290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223.1.4.1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4644" name="Text Box 87"/>
          <p:cNvSpPr txBox="1">
            <a:spLocks noChangeArrowheads="1"/>
          </p:cNvSpPr>
          <p:nvPr/>
        </p:nvSpPr>
        <p:spPr bwMode="auto">
          <a:xfrm>
            <a:off x="6792913" y="3097213"/>
            <a:ext cx="146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To Internet</a:t>
            </a: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132593" y="5263058"/>
            <a:ext cx="1026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C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153054" y="5276813"/>
            <a:ext cx="1053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A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351283"/>
            <a:ext cx="5430727" cy="2255892"/>
            <a:chOff x="0" y="4351283"/>
            <a:chExt cx="5430727" cy="2255892"/>
          </a:xfrm>
        </p:grpSpPr>
        <p:sp>
          <p:nvSpPr>
            <p:cNvPr id="117" name="Rectangle 5"/>
            <p:cNvSpPr>
              <a:spLocks noChangeArrowheads="1"/>
            </p:cNvSpPr>
            <p:nvPr/>
          </p:nvSpPr>
          <p:spPr bwMode="auto">
            <a:xfrm>
              <a:off x="2371123" y="5263939"/>
              <a:ext cx="3004918" cy="60366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0" name="Text Box 8"/>
            <p:cNvSpPr txBox="1">
              <a:spLocks noChangeArrowheads="1"/>
            </p:cNvSpPr>
            <p:nvPr/>
          </p:nvSpPr>
          <p:spPr bwMode="auto">
            <a:xfrm>
              <a:off x="2473484" y="5263939"/>
              <a:ext cx="720732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121" name="Text Box 9"/>
            <p:cNvSpPr txBox="1">
              <a:spLocks noChangeArrowheads="1"/>
            </p:cNvSpPr>
            <p:nvPr/>
          </p:nvSpPr>
          <p:spPr bwMode="auto">
            <a:xfrm>
              <a:off x="3327425" y="5269661"/>
              <a:ext cx="699699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>
              <a:off x="4128082" y="5388393"/>
              <a:ext cx="1302645" cy="36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IP payload</a:t>
              </a:r>
            </a:p>
          </p:txBody>
        </p:sp>
        <p:sp>
          <p:nvSpPr>
            <p:cNvPr id="123" name="Rectangle 11"/>
            <p:cNvSpPr>
              <a:spLocks noChangeArrowheads="1"/>
            </p:cNvSpPr>
            <p:nvPr/>
          </p:nvSpPr>
          <p:spPr bwMode="auto">
            <a:xfrm>
              <a:off x="22435" y="5262509"/>
              <a:ext cx="5353606" cy="6036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Line 12"/>
            <p:cNvSpPr>
              <a:spLocks noChangeShapeType="1"/>
            </p:cNvSpPr>
            <p:nvPr/>
          </p:nvSpPr>
          <p:spPr bwMode="auto">
            <a:xfrm>
              <a:off x="1169436" y="5272522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>
              <a:off x="2136955" y="5268231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4"/>
            <p:cNvSpPr>
              <a:spLocks noChangeShapeType="1"/>
            </p:cNvSpPr>
            <p:nvPr/>
          </p:nvSpPr>
          <p:spPr bwMode="auto">
            <a:xfrm>
              <a:off x="2373927" y="5273953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15"/>
            <p:cNvSpPr>
              <a:spLocks noChangeArrowheads="1"/>
            </p:cNvSpPr>
            <p:nvPr/>
          </p:nvSpPr>
          <p:spPr bwMode="auto">
            <a:xfrm>
              <a:off x="144427" y="5216733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8" name="Rectangle 16"/>
            <p:cNvSpPr>
              <a:spLocks noChangeArrowheads="1"/>
            </p:cNvSpPr>
            <p:nvPr/>
          </p:nvSpPr>
          <p:spPr bwMode="auto">
            <a:xfrm>
              <a:off x="121992" y="5788931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9" name="Rectangle 17"/>
            <p:cNvSpPr>
              <a:spLocks noChangeArrowheads="1"/>
            </p:cNvSpPr>
            <p:nvPr/>
          </p:nvSpPr>
          <p:spPr bwMode="auto">
            <a:xfrm>
              <a:off x="2216881" y="5219594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2232305" y="5801806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/>
          </p:nvSpPr>
          <p:spPr bwMode="auto">
            <a:xfrm>
              <a:off x="3261521" y="5979187"/>
              <a:ext cx="1048847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</a:t>
              </a:r>
            </a:p>
          </p:txBody>
        </p:sp>
        <p:sp>
          <p:nvSpPr>
            <p:cNvPr id="132" name="Text Box 20"/>
            <p:cNvSpPr txBox="1">
              <a:spLocks noChangeArrowheads="1"/>
            </p:cNvSpPr>
            <p:nvPr/>
          </p:nvSpPr>
          <p:spPr bwMode="auto">
            <a:xfrm>
              <a:off x="1963082" y="6276730"/>
              <a:ext cx="733351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frame</a:t>
              </a:r>
            </a:p>
          </p:txBody>
        </p:sp>
        <p:sp>
          <p:nvSpPr>
            <p:cNvPr id="133" name="Line 21"/>
            <p:cNvSpPr>
              <a:spLocks noChangeShapeType="1"/>
            </p:cNvSpPr>
            <p:nvPr/>
          </p:nvSpPr>
          <p:spPr bwMode="auto">
            <a:xfrm>
              <a:off x="4285128" y="6150847"/>
              <a:ext cx="1054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22"/>
            <p:cNvSpPr>
              <a:spLocks noChangeShapeType="1"/>
            </p:cNvSpPr>
            <p:nvPr/>
          </p:nvSpPr>
          <p:spPr bwMode="auto">
            <a:xfrm flipH="1">
              <a:off x="2408982" y="6159430"/>
              <a:ext cx="8693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23"/>
            <p:cNvSpPr>
              <a:spLocks noChangeShapeType="1"/>
            </p:cNvSpPr>
            <p:nvPr/>
          </p:nvSpPr>
          <p:spPr bwMode="auto">
            <a:xfrm flipH="1">
              <a:off x="0" y="6419780"/>
              <a:ext cx="1970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24"/>
            <p:cNvSpPr>
              <a:spLocks noChangeShapeType="1"/>
            </p:cNvSpPr>
            <p:nvPr/>
          </p:nvSpPr>
          <p:spPr bwMode="auto">
            <a:xfrm>
              <a:off x="2662781" y="6439807"/>
              <a:ext cx="26725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25"/>
            <p:cNvSpPr txBox="1">
              <a:spLocks noChangeArrowheads="1"/>
            </p:cNvSpPr>
            <p:nvPr/>
          </p:nvSpPr>
          <p:spPr bwMode="auto">
            <a:xfrm>
              <a:off x="600142" y="4351283"/>
              <a:ext cx="1587292" cy="6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frame </a:t>
              </a:r>
              <a:br>
                <a:rPr lang="en-US" altLang="en-US" sz="1800" dirty="0">
                  <a:solidFill>
                    <a:srgbClr val="000000"/>
                  </a:solidFill>
                </a:rPr>
              </a:br>
              <a:r>
                <a:rPr lang="en-US" altLang="en-US" sz="1800" dirty="0" err="1">
                  <a:solidFill>
                    <a:srgbClr val="000000"/>
                  </a:solidFill>
                </a:rPr>
                <a:t>dst</a:t>
              </a:r>
              <a:r>
                <a:rPr lang="en-US" altLang="en-US" sz="1800" dirty="0">
                  <a:solidFill>
                    <a:srgbClr val="000000"/>
                  </a:solidFill>
                </a:rPr>
                <a:t>,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addr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8" name="Text Box 26"/>
            <p:cNvSpPr txBox="1">
              <a:spLocks noChangeArrowheads="1"/>
            </p:cNvSpPr>
            <p:nvPr/>
          </p:nvSpPr>
          <p:spPr bwMode="auto">
            <a:xfrm>
              <a:off x="2491712" y="4375601"/>
              <a:ext cx="1786405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 source,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dest address</a:t>
              </a:r>
            </a:p>
          </p:txBody>
        </p:sp>
        <p:sp>
          <p:nvSpPr>
            <p:cNvPr id="139" name="Line 27"/>
            <p:cNvSpPr>
              <a:spLocks noChangeShapeType="1"/>
            </p:cNvSpPr>
            <p:nvPr/>
          </p:nvSpPr>
          <p:spPr bwMode="auto">
            <a:xfrm flipH="1">
              <a:off x="523021" y="495638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28"/>
            <p:cNvSpPr>
              <a:spLocks noChangeShapeType="1"/>
            </p:cNvSpPr>
            <p:nvPr/>
          </p:nvSpPr>
          <p:spPr bwMode="auto">
            <a:xfrm>
              <a:off x="1353125" y="4920620"/>
              <a:ext cx="388410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29"/>
            <p:cNvSpPr>
              <a:spLocks noChangeShapeType="1"/>
            </p:cNvSpPr>
            <p:nvPr/>
          </p:nvSpPr>
          <p:spPr bwMode="auto">
            <a:xfrm flipH="1">
              <a:off x="2746913" y="492777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" name="Text Box 94"/>
          <p:cNvSpPr txBox="1">
            <a:spLocks noChangeArrowheads="1"/>
          </p:cNvSpPr>
          <p:nvPr/>
        </p:nvSpPr>
        <p:spPr bwMode="auto">
          <a:xfrm>
            <a:off x="6225171" y="4537076"/>
            <a:ext cx="336127" cy="39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</a:t>
            </a:r>
            <a:endParaRPr lang="en-US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Actions at a Router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C2F51-A38B-A44D-9E69-2739398A7D19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30" y="1244092"/>
            <a:ext cx="7062952" cy="5085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97" y="6408240"/>
            <a:ext cx="7488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https://</a:t>
            </a:r>
            <a:r>
              <a:rPr lang="en-US" i="1" dirty="0" err="1"/>
              <a:t>nmap.org</a:t>
            </a:r>
            <a:r>
              <a:rPr lang="en-US" i="1" dirty="0"/>
              <a:t>/book/</a:t>
            </a:r>
            <a:r>
              <a:rPr lang="en-US" i="1" dirty="0" err="1"/>
              <a:t>tcpip-ref.html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59322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54EE3A-4F70-6043-B4AC-9EF2856EDD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33400" y="22860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3333CC"/>
                </a:solidFill>
              </a:rPr>
              <a:t>Router Actions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533400" y="1371600"/>
            <a:ext cx="418049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ea typeface="宋体" charset="-122"/>
              </a:rPr>
              <a:t>Routing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Look up 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Prevent loops (TTL--)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Notify host better routers (ICMP redirect)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Handle IPGW options 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zh-CN" sz="1600" dirty="0">
                <a:solidFill>
                  <a:srgbClr val="000000"/>
                </a:solidFill>
                <a:ea typeface="宋体" charset="-122"/>
              </a:rPr>
              <a:t>(e.g., record routes) </a:t>
            </a:r>
            <a:endParaRPr lang="en-US" altLang="en-US" sz="1600" dirty="0">
              <a:solidFill>
                <a:srgbClr val="0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Handle fragmentation</a:t>
            </a:r>
            <a:endParaRPr lang="en-US" altLang="en-US" sz="2000" dirty="0">
              <a:solidFill>
                <a:srgbClr val="0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ea typeface="宋体" charset="-122"/>
              </a:rPr>
              <a:t>Error checking and reporting using ICMP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ea typeface="宋体" charset="-122"/>
              </a:rPr>
              <a:t>Scheduling (e.g., </a:t>
            </a:r>
            <a:r>
              <a:rPr lang="en-US" altLang="en-US" sz="2000" dirty="0" err="1">
                <a:solidFill>
                  <a:srgbClr val="000000"/>
                </a:solidFill>
                <a:ea typeface="宋体" charset="-122"/>
              </a:rPr>
              <a:t>linux</a:t>
            </a:r>
            <a:r>
              <a:rPr lang="en-US" altLang="en-US" sz="2000" dirty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a typeface="宋体" charset="-122"/>
              </a:rPr>
              <a:t>tc</a:t>
            </a:r>
            <a:r>
              <a:rPr lang="en-US" altLang="en-US" sz="2000" dirty="0">
                <a:solidFill>
                  <a:srgbClr val="000000"/>
                </a:solidFill>
                <a:ea typeface="宋体" charset="-122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727" y="0"/>
            <a:ext cx="4583261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F561516-4F61-9843-AF63-EDD5549FF998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6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C2F51-A38B-A44D-9E69-2739398A7D19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20"/>
            <a:ext cx="91440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6BE06A-CB11-6C4C-917A-275E82B5683F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What A Router Looks Like: Outside</a:t>
            </a:r>
          </a:p>
        </p:txBody>
      </p:sp>
      <p:pic>
        <p:nvPicPr>
          <p:cNvPr id="156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12900"/>
            <a:ext cx="86820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9718" r="33496" b="8020"/>
          <a:stretch>
            <a:fillRect/>
          </a:stretch>
        </p:blipFill>
        <p:spPr bwMode="auto">
          <a:xfrm>
            <a:off x="1260475" y="2382838"/>
            <a:ext cx="1106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50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BCEABB-7A30-1C4C-B79B-54BA6A30A84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441325"/>
            <a:ext cx="7772400" cy="609600"/>
          </a:xfrm>
        </p:spPr>
        <p:txBody>
          <a:bodyPr/>
          <a:lstStyle/>
          <a:p>
            <a:r>
              <a:rPr lang="en-US" altLang="en-US" sz="3200" dirty="0">
                <a:ea typeface="ＭＳ Ｐゴシック" charset="-128"/>
              </a:rPr>
              <a:t>Look Inside a Router</a:t>
            </a:r>
            <a:endParaRPr lang="en-US" altLang="en-US" sz="3600" dirty="0">
              <a:ea typeface="ＭＳ Ｐゴシック" charset="-128"/>
            </a:endParaRPr>
          </a:p>
        </p:txBody>
      </p:sp>
      <p:pic>
        <p:nvPicPr>
          <p:cNvPr id="158724" name="Picture 4" descr="461 swtch compon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03" y="1733715"/>
            <a:ext cx="7068454" cy="389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9718" r="33496" b="8020"/>
          <a:stretch>
            <a:fillRect/>
          </a:stretch>
        </p:blipFill>
        <p:spPr bwMode="auto">
          <a:xfrm>
            <a:off x="185104" y="4855835"/>
            <a:ext cx="626381" cy="18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44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B38968-EC0A-424A-948D-A3424492FAC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60770" name="Picture 2" descr="462 Input 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985963"/>
            <a:ext cx="54419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350838"/>
            <a:ext cx="7772400" cy="6096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Look Inside a Router: Input Port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60772" name="Text Box 5"/>
          <p:cNvSpPr txBox="1">
            <a:spLocks noChangeArrowheads="1"/>
          </p:cNvSpPr>
          <p:nvPr/>
        </p:nvSpPr>
        <p:spPr bwMode="auto">
          <a:xfrm>
            <a:off x="700088" y="3689350"/>
            <a:ext cx="2376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3333CC"/>
                </a:solidFill>
                <a:ea typeface="宋体" charset="-122"/>
              </a:rPr>
              <a:t>p</a:t>
            </a:r>
            <a:r>
              <a:rPr lang="en-US" altLang="en-US" sz="2000">
                <a:solidFill>
                  <a:srgbClr val="3333CC"/>
                </a:solidFill>
                <a:ea typeface="宋体" charset="-122"/>
              </a:rPr>
              <a:t>hysical layer:</a:t>
            </a:r>
            <a:endParaRPr lang="en-US" altLang="en-US" sz="2000">
              <a:solidFill>
                <a:srgbClr val="000000"/>
              </a:solidFill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宋体" charset="-122"/>
              </a:rPr>
              <a:t>bit-level reception</a:t>
            </a: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60773" name="Text Box 6"/>
          <p:cNvSpPr txBox="1">
            <a:spLocks noChangeArrowheads="1"/>
          </p:cNvSpPr>
          <p:nvPr/>
        </p:nvSpPr>
        <p:spPr bwMode="auto">
          <a:xfrm>
            <a:off x="1058863" y="4865688"/>
            <a:ext cx="194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3333CC"/>
                </a:solidFill>
                <a:ea typeface="宋体" charset="-122"/>
              </a:rPr>
              <a:t>d</a:t>
            </a:r>
            <a:r>
              <a:rPr lang="en-US" altLang="en-US" sz="2000">
                <a:solidFill>
                  <a:srgbClr val="3333CC"/>
                </a:solidFill>
                <a:ea typeface="宋体" charset="-122"/>
              </a:rPr>
              <a:t>ata link layer: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宋体" charset="-122"/>
              </a:rPr>
              <a:t>e.g., Ethernet</a:t>
            </a:r>
          </a:p>
        </p:txBody>
      </p:sp>
      <p:sp>
        <p:nvSpPr>
          <p:cNvPr id="160774" name="Freeform 7"/>
          <p:cNvSpPr>
            <a:spLocks/>
          </p:cNvSpPr>
          <p:nvPr/>
        </p:nvSpPr>
        <p:spPr bwMode="auto">
          <a:xfrm>
            <a:off x="2147888" y="3290888"/>
            <a:ext cx="1312862" cy="471487"/>
          </a:xfrm>
          <a:custGeom>
            <a:avLst/>
            <a:gdLst>
              <a:gd name="T0" fmla="*/ 0 w 827"/>
              <a:gd name="T1" fmla="*/ 2147483646 h 297"/>
              <a:gd name="T2" fmla="*/ 2147483646 w 827"/>
              <a:gd name="T3" fmla="*/ 2147483646 h 297"/>
              <a:gd name="T4" fmla="*/ 2147483646 w 827"/>
              <a:gd name="T5" fmla="*/ 2147483646 h 297"/>
              <a:gd name="T6" fmla="*/ 2147483646 w 827"/>
              <a:gd name="T7" fmla="*/ 0 h 297"/>
              <a:gd name="T8" fmla="*/ 0 60000 65536"/>
              <a:gd name="T9" fmla="*/ 0 60000 65536"/>
              <a:gd name="T10" fmla="*/ 0 60000 65536"/>
              <a:gd name="T11" fmla="*/ 0 60000 65536"/>
              <a:gd name="T12" fmla="*/ 0 w 827"/>
              <a:gd name="T13" fmla="*/ 0 h 297"/>
              <a:gd name="T14" fmla="*/ 827 w 827"/>
              <a:gd name="T15" fmla="*/ 297 h 2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7" h="297">
                <a:moveTo>
                  <a:pt x="0" y="297"/>
                </a:moveTo>
                <a:cubicBezTo>
                  <a:pt x="62" y="280"/>
                  <a:pt x="259" y="222"/>
                  <a:pt x="369" y="196"/>
                </a:cubicBezTo>
                <a:cubicBezTo>
                  <a:pt x="420" y="182"/>
                  <a:pt x="622" y="152"/>
                  <a:pt x="659" y="140"/>
                </a:cubicBezTo>
                <a:cubicBezTo>
                  <a:pt x="696" y="128"/>
                  <a:pt x="792" y="29"/>
                  <a:pt x="827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Freeform 8"/>
          <p:cNvSpPr>
            <a:spLocks/>
          </p:cNvSpPr>
          <p:nvPr/>
        </p:nvSpPr>
        <p:spPr bwMode="auto">
          <a:xfrm>
            <a:off x="2908300" y="3594100"/>
            <a:ext cx="1987550" cy="1619250"/>
          </a:xfrm>
          <a:custGeom>
            <a:avLst/>
            <a:gdLst>
              <a:gd name="T0" fmla="*/ 0 w 1252"/>
              <a:gd name="T1" fmla="*/ 2147483646 h 1020"/>
              <a:gd name="T2" fmla="*/ 2147483646 w 1252"/>
              <a:gd name="T3" fmla="*/ 2147483646 h 1020"/>
              <a:gd name="T4" fmla="*/ 2147483646 w 1252"/>
              <a:gd name="T5" fmla="*/ 2147483646 h 1020"/>
              <a:gd name="T6" fmla="*/ 2147483646 w 1252"/>
              <a:gd name="T7" fmla="*/ 0 h 1020"/>
              <a:gd name="T8" fmla="*/ 0 60000 65536"/>
              <a:gd name="T9" fmla="*/ 0 60000 65536"/>
              <a:gd name="T10" fmla="*/ 0 60000 65536"/>
              <a:gd name="T11" fmla="*/ 0 60000 65536"/>
              <a:gd name="T12" fmla="*/ 0 w 1252"/>
              <a:gd name="T13" fmla="*/ 0 h 1020"/>
              <a:gd name="T14" fmla="*/ 1252 w 1252"/>
              <a:gd name="T15" fmla="*/ 1020 h 10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52" h="1020">
                <a:moveTo>
                  <a:pt x="0" y="1020"/>
                </a:moveTo>
                <a:cubicBezTo>
                  <a:pt x="78" y="963"/>
                  <a:pt x="317" y="767"/>
                  <a:pt x="471" y="676"/>
                </a:cubicBezTo>
                <a:cubicBezTo>
                  <a:pt x="596" y="621"/>
                  <a:pt x="831" y="522"/>
                  <a:pt x="924" y="475"/>
                </a:cubicBezTo>
                <a:cubicBezTo>
                  <a:pt x="1016" y="429"/>
                  <a:pt x="1184" y="99"/>
                  <a:pt x="1252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Freeform 9"/>
          <p:cNvSpPr>
            <a:spLocks/>
          </p:cNvSpPr>
          <p:nvPr/>
        </p:nvSpPr>
        <p:spPr bwMode="auto">
          <a:xfrm>
            <a:off x="6472238" y="3849688"/>
            <a:ext cx="574675" cy="1360487"/>
          </a:xfrm>
          <a:custGeom>
            <a:avLst/>
            <a:gdLst>
              <a:gd name="T0" fmla="*/ 0 w 362"/>
              <a:gd name="T1" fmla="*/ 2147483646 h 857"/>
              <a:gd name="T2" fmla="*/ 2147483646 w 362"/>
              <a:gd name="T3" fmla="*/ 2147483646 h 857"/>
              <a:gd name="T4" fmla="*/ 2147483646 w 362"/>
              <a:gd name="T5" fmla="*/ 2147483646 h 857"/>
              <a:gd name="T6" fmla="*/ 2147483646 w 362"/>
              <a:gd name="T7" fmla="*/ 0 h 857"/>
              <a:gd name="T8" fmla="*/ 0 60000 65536"/>
              <a:gd name="T9" fmla="*/ 0 60000 65536"/>
              <a:gd name="T10" fmla="*/ 0 60000 65536"/>
              <a:gd name="T11" fmla="*/ 0 60000 65536"/>
              <a:gd name="T12" fmla="*/ 0 w 362"/>
              <a:gd name="T13" fmla="*/ 0 h 857"/>
              <a:gd name="T14" fmla="*/ 362 w 362"/>
              <a:gd name="T15" fmla="*/ 857 h 8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2" h="857">
                <a:moveTo>
                  <a:pt x="0" y="857"/>
                </a:moveTo>
                <a:cubicBezTo>
                  <a:pt x="21" y="830"/>
                  <a:pt x="82" y="764"/>
                  <a:pt x="128" y="694"/>
                </a:cubicBezTo>
                <a:cubicBezTo>
                  <a:pt x="165" y="648"/>
                  <a:pt x="252" y="477"/>
                  <a:pt x="279" y="437"/>
                </a:cubicBezTo>
                <a:cubicBezTo>
                  <a:pt x="306" y="399"/>
                  <a:pt x="345" y="91"/>
                  <a:pt x="362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Text Box 11"/>
          <p:cNvSpPr txBox="1">
            <a:spLocks noChangeArrowheads="1"/>
          </p:cNvSpPr>
          <p:nvPr/>
        </p:nvSpPr>
        <p:spPr bwMode="auto">
          <a:xfrm>
            <a:off x="4876800" y="5210175"/>
            <a:ext cx="2913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3333CC"/>
                </a:solidFill>
                <a:ea typeface="宋体" charset="-122"/>
              </a:rPr>
              <a:t>network</a:t>
            </a:r>
            <a:r>
              <a:rPr lang="en-US" altLang="en-US" sz="2000">
                <a:solidFill>
                  <a:srgbClr val="3333CC"/>
                </a:solidFill>
                <a:ea typeface="宋体" charset="-122"/>
              </a:rPr>
              <a:t> layer: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宋体" charset="-122"/>
              </a:rPr>
              <a:t>lookup output port using 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11445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B50974-1E20-DB4C-912C-6915464EF1E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316785"/>
            <a:ext cx="8587279" cy="6096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Look Inside a Router</a:t>
            </a:r>
            <a:r>
              <a:rPr lang="en-US" altLang="en-US" sz="3600">
                <a:ea typeface="ＭＳ Ｐゴシック" charset="-128"/>
              </a:rPr>
              <a:t>: Switching Fabric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16281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46" y="1378386"/>
            <a:ext cx="62738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3" y="4443412"/>
            <a:ext cx="2895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463 swtching metho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48666" r="9505"/>
          <a:stretch>
            <a:fillRect/>
          </a:stretch>
        </p:blipFill>
        <p:spPr bwMode="auto">
          <a:xfrm>
            <a:off x="1118093" y="4579937"/>
            <a:ext cx="397986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43030" y="5111253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/>
              <a:t>Banyan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4076" y="2154816"/>
            <a:ext cx="825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Low </a:t>
            </a:r>
          </a:p>
          <a:p>
            <a:r>
              <a:rPr lang="en-US" altLang="en-US" dirty="0"/>
              <a:t>End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4075" y="4926586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High</a:t>
            </a:r>
          </a:p>
          <a:p>
            <a:r>
              <a:rPr lang="en-US" altLang="en-US" dirty="0"/>
              <a:t>End</a:t>
            </a:r>
            <a:endParaRPr lang="en-US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59" y="3776026"/>
            <a:ext cx="1119541" cy="11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2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7075" cy="11430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Recap: Complete Dependency: P-Graph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49251" y="1354137"/>
            <a:ext cx="4611688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Complete dependency can be captured by a structure</a:t>
            </a:r>
            <a:br>
              <a:rPr lang="en-US" altLang="zh-CN" sz="2000" dirty="0">
                <a:ea typeface="宋体" charset="-122"/>
              </a:rPr>
            </a:br>
            <a:r>
              <a:rPr lang="en-US" altLang="zh-CN" sz="2000" dirty="0">
                <a:ea typeface="宋体" charset="-122"/>
              </a:rPr>
              <a:t>called P-graph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Nodes in P-graph are feasible paths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Edges represent priority </a:t>
            </a:r>
            <a:br>
              <a:rPr lang="en-US" altLang="zh-CN" sz="2000" dirty="0">
                <a:ea typeface="宋体" charset="-122"/>
              </a:rPr>
            </a:br>
            <a:r>
              <a:rPr lang="en-US" altLang="zh-CN" sz="2000" dirty="0">
                <a:ea typeface="宋体" charset="-122"/>
              </a:rPr>
              <a:t>(low to high)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A directed edge from </a:t>
            </a:r>
            <a:br>
              <a:rPr lang="en-US" altLang="zh-CN" sz="1800" dirty="0">
                <a:ea typeface="宋体" charset="-122"/>
              </a:rPr>
            </a:br>
            <a:r>
              <a:rPr lang="en-US" altLang="zh-CN" sz="1800" dirty="0">
                <a:ea typeface="宋体" charset="-122"/>
              </a:rPr>
              <a:t>path N</a:t>
            </a:r>
            <a:r>
              <a:rPr lang="en-US" altLang="zh-CN" sz="1800" baseline="-25000" dirty="0">
                <a:ea typeface="宋体" charset="-122"/>
              </a:rPr>
              <a:t>1</a:t>
            </a:r>
            <a:r>
              <a:rPr lang="en-US" altLang="zh-CN" sz="1800" dirty="0">
                <a:ea typeface="宋体" charset="-122"/>
              </a:rPr>
              <a:t>P</a:t>
            </a:r>
            <a:r>
              <a:rPr lang="en-US" altLang="zh-CN" sz="1800" baseline="-25000" dirty="0">
                <a:ea typeface="宋体" charset="-122"/>
              </a:rPr>
              <a:t>1</a:t>
            </a:r>
            <a:r>
              <a:rPr lang="en-US" altLang="zh-CN" sz="1800" dirty="0">
                <a:ea typeface="宋体" charset="-122"/>
              </a:rPr>
              <a:t> to P</a:t>
            </a:r>
            <a:r>
              <a:rPr lang="en-US" altLang="zh-CN" sz="1800" baseline="-25000" dirty="0">
                <a:ea typeface="宋体" charset="-122"/>
              </a:rPr>
              <a:t>1</a:t>
            </a:r>
          </a:p>
          <a:p>
            <a:pPr lvl="2"/>
            <a:r>
              <a:rPr lang="en-US" altLang="zh-CN" sz="1600" dirty="0">
                <a:ea typeface="宋体" charset="-122"/>
              </a:rPr>
              <a:t>intuition: to let N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 choose N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P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, </a:t>
            </a:r>
            <a:br>
              <a:rPr lang="en-US" altLang="zh-CN" sz="1600" dirty="0">
                <a:ea typeface="宋体" charset="-122"/>
              </a:rPr>
            </a:br>
            <a:r>
              <a:rPr lang="en-US" altLang="zh-CN" sz="1600" dirty="0">
                <a:ea typeface="宋体" charset="-122"/>
              </a:rPr>
              <a:t>P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 must be chosen and exported to N</a:t>
            </a:r>
            <a:r>
              <a:rPr lang="en-US" altLang="zh-CN" sz="1600" baseline="-25000" dirty="0">
                <a:ea typeface="宋体" charset="-122"/>
              </a:rPr>
              <a:t>1</a:t>
            </a:r>
            <a:endParaRPr lang="en-US" altLang="zh-CN" sz="1600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A directed edge from a lower ranked path to a higher ranked path</a:t>
            </a:r>
          </a:p>
          <a:p>
            <a:pPr lvl="2"/>
            <a:r>
              <a:rPr lang="en-US" altLang="zh-CN" sz="1600" dirty="0">
                <a:ea typeface="宋体" charset="-122"/>
              </a:rPr>
              <a:t>intuition: the higher ranked path should be considered first </a:t>
            </a:r>
            <a:endParaRPr lang="en-US" altLang="en-US" sz="1600" dirty="0">
              <a:ea typeface="宋体" charset="-122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941888" y="4195763"/>
            <a:ext cx="3938587" cy="1227137"/>
            <a:chOff x="3113" y="2643"/>
            <a:chExt cx="2481" cy="773"/>
          </a:xfrm>
        </p:grpSpPr>
        <p:sp>
          <p:nvSpPr>
            <p:cNvPr id="115744" name="Rectangle 21"/>
            <p:cNvSpPr>
              <a:spLocks noChangeArrowheads="1"/>
            </p:cNvSpPr>
            <p:nvPr/>
          </p:nvSpPr>
          <p:spPr bwMode="auto">
            <a:xfrm>
              <a:off x="4007" y="264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2 1 0</a:t>
              </a:r>
            </a:p>
          </p:txBody>
        </p:sp>
        <p:sp>
          <p:nvSpPr>
            <p:cNvPr id="115745" name="Rectangle 22"/>
            <p:cNvSpPr>
              <a:spLocks noChangeArrowheads="1"/>
            </p:cNvSpPr>
            <p:nvPr/>
          </p:nvSpPr>
          <p:spPr bwMode="auto">
            <a:xfrm>
              <a:off x="4000" y="318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6" name="Rectangle 23"/>
            <p:cNvSpPr>
              <a:spLocks noChangeArrowheads="1"/>
            </p:cNvSpPr>
            <p:nvPr/>
          </p:nvSpPr>
          <p:spPr bwMode="auto">
            <a:xfrm>
              <a:off x="3113" y="3185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7" name="Rectangle 24"/>
            <p:cNvSpPr>
              <a:spLocks noChangeArrowheads="1"/>
            </p:cNvSpPr>
            <p:nvPr/>
          </p:nvSpPr>
          <p:spPr bwMode="auto">
            <a:xfrm>
              <a:off x="4904" y="3168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8" name="Rectangle 25"/>
            <p:cNvSpPr>
              <a:spLocks noChangeArrowheads="1"/>
            </p:cNvSpPr>
            <p:nvPr/>
          </p:nvSpPr>
          <p:spPr bwMode="auto">
            <a:xfrm>
              <a:off x="3121" y="2654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1 3 0</a:t>
              </a:r>
            </a:p>
          </p:txBody>
        </p:sp>
        <p:sp>
          <p:nvSpPr>
            <p:cNvPr id="115749" name="Rectangle 26"/>
            <p:cNvSpPr>
              <a:spLocks noChangeArrowheads="1"/>
            </p:cNvSpPr>
            <p:nvPr/>
          </p:nvSpPr>
          <p:spPr bwMode="auto">
            <a:xfrm>
              <a:off x="4904" y="2647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3 2 0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424488" y="4443413"/>
            <a:ext cx="2443162" cy="690562"/>
            <a:chOff x="3417" y="2799"/>
            <a:chExt cx="1539" cy="435"/>
          </a:xfrm>
        </p:grpSpPr>
        <p:sp>
          <p:nvSpPr>
            <p:cNvPr id="115741" name="Line 27"/>
            <p:cNvSpPr>
              <a:spLocks noChangeShapeType="1"/>
            </p:cNvSpPr>
            <p:nvPr/>
          </p:nvSpPr>
          <p:spPr bwMode="auto">
            <a:xfrm>
              <a:off x="3578" y="2837"/>
              <a:ext cx="1369" cy="39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2" name="Line 28"/>
            <p:cNvSpPr>
              <a:spLocks noChangeShapeType="1"/>
            </p:cNvSpPr>
            <p:nvPr/>
          </p:nvSpPr>
          <p:spPr bwMode="auto">
            <a:xfrm flipH="1">
              <a:off x="3417" y="2799"/>
              <a:ext cx="633" cy="4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3" name="Line 29"/>
            <p:cNvSpPr>
              <a:spLocks noChangeShapeType="1"/>
            </p:cNvSpPr>
            <p:nvPr/>
          </p:nvSpPr>
          <p:spPr bwMode="auto">
            <a:xfrm flipH="1">
              <a:off x="4314" y="2809"/>
              <a:ext cx="642" cy="4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214938" y="4489450"/>
            <a:ext cx="2847975" cy="598488"/>
            <a:chOff x="3285" y="2828"/>
            <a:chExt cx="1794" cy="377"/>
          </a:xfrm>
        </p:grpSpPr>
        <p:sp>
          <p:nvSpPr>
            <p:cNvPr id="115738" name="Line 30"/>
            <p:cNvSpPr>
              <a:spLocks noChangeShapeType="1"/>
            </p:cNvSpPr>
            <p:nvPr/>
          </p:nvSpPr>
          <p:spPr bwMode="auto">
            <a:xfrm flipH="1" flipV="1">
              <a:off x="3285" y="2856"/>
              <a:ext cx="9" cy="3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39" name="Line 31"/>
            <p:cNvSpPr>
              <a:spLocks noChangeShapeType="1"/>
            </p:cNvSpPr>
            <p:nvPr/>
          </p:nvSpPr>
          <p:spPr bwMode="auto">
            <a:xfrm flipV="1">
              <a:off x="4201" y="2875"/>
              <a:ext cx="9" cy="3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0" name="Line 32"/>
            <p:cNvSpPr>
              <a:spLocks noChangeShapeType="1"/>
            </p:cNvSpPr>
            <p:nvPr/>
          </p:nvSpPr>
          <p:spPr bwMode="auto">
            <a:xfrm flipV="1">
              <a:off x="5079" y="2828"/>
              <a:ext cx="0" cy="3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19" name="Group 54"/>
          <p:cNvGrpSpPr>
            <a:grpSpLocks/>
          </p:cNvGrpSpPr>
          <p:nvPr/>
        </p:nvGrpSpPr>
        <p:grpSpPr bwMode="auto">
          <a:xfrm>
            <a:off x="4794250" y="1439863"/>
            <a:ext cx="3910013" cy="2141537"/>
            <a:chOff x="3020" y="907"/>
            <a:chExt cx="2463" cy="1349"/>
          </a:xfrm>
        </p:grpSpPr>
        <p:grpSp>
          <p:nvGrpSpPr>
            <p:cNvPr id="115720" name="Group 36"/>
            <p:cNvGrpSpPr>
              <a:grpSpLocks/>
            </p:cNvGrpSpPr>
            <p:nvPr/>
          </p:nvGrpSpPr>
          <p:grpSpPr bwMode="auto">
            <a:xfrm>
              <a:off x="3380" y="1059"/>
              <a:ext cx="1678" cy="1120"/>
              <a:chOff x="1138" y="1465"/>
              <a:chExt cx="1678" cy="1120"/>
            </a:xfrm>
          </p:grpSpPr>
          <p:sp>
            <p:nvSpPr>
              <p:cNvPr id="115724" name="Line 37"/>
              <p:cNvSpPr>
                <a:spLocks noChangeShapeType="1"/>
              </p:cNvSpPr>
              <p:nvPr/>
            </p:nvSpPr>
            <p:spPr bwMode="auto">
              <a:xfrm flipH="1" flipV="1">
                <a:off x="2070" y="1614"/>
                <a:ext cx="595" cy="79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5" name="Line 38"/>
              <p:cNvSpPr>
                <a:spLocks noChangeShapeType="1"/>
              </p:cNvSpPr>
              <p:nvPr/>
            </p:nvSpPr>
            <p:spPr bwMode="auto">
              <a:xfrm flipH="1">
                <a:off x="1319" y="1614"/>
                <a:ext cx="621" cy="85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Line 39"/>
              <p:cNvSpPr>
                <a:spLocks noChangeShapeType="1"/>
              </p:cNvSpPr>
              <p:nvPr/>
            </p:nvSpPr>
            <p:spPr bwMode="auto">
              <a:xfrm>
                <a:off x="1992" y="1525"/>
                <a:ext cx="0" cy="444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7" name="Oval 40"/>
              <p:cNvSpPr>
                <a:spLocks noChangeArrowheads="1"/>
              </p:cNvSpPr>
              <p:nvPr/>
            </p:nvSpPr>
            <p:spPr bwMode="auto">
              <a:xfrm>
                <a:off x="1759" y="1466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28" name="Rectangle 41"/>
              <p:cNvSpPr>
                <a:spLocks noChangeArrowheads="1"/>
              </p:cNvSpPr>
              <p:nvPr/>
            </p:nvSpPr>
            <p:spPr bwMode="auto">
              <a:xfrm>
                <a:off x="1877" y="14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2</a:t>
                </a:r>
              </a:p>
            </p:txBody>
          </p:sp>
          <p:sp>
            <p:nvSpPr>
              <p:cNvPr id="115729" name="Line 42"/>
              <p:cNvSpPr>
                <a:spLocks noChangeShapeType="1"/>
              </p:cNvSpPr>
              <p:nvPr/>
            </p:nvSpPr>
            <p:spPr bwMode="auto">
              <a:xfrm flipH="1">
                <a:off x="1552" y="2146"/>
                <a:ext cx="414" cy="237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0" name="Line 43"/>
              <p:cNvSpPr>
                <a:spLocks noChangeShapeType="1"/>
              </p:cNvSpPr>
              <p:nvPr/>
            </p:nvSpPr>
            <p:spPr bwMode="auto">
              <a:xfrm flipH="1" flipV="1">
                <a:off x="2173" y="2205"/>
                <a:ext cx="311" cy="17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1" name="Line 44"/>
              <p:cNvSpPr>
                <a:spLocks noChangeShapeType="1"/>
              </p:cNvSpPr>
              <p:nvPr/>
            </p:nvSpPr>
            <p:spPr bwMode="auto">
              <a:xfrm flipH="1">
                <a:off x="1319" y="2442"/>
                <a:ext cx="1398" cy="0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2" name="Oval 45"/>
              <p:cNvSpPr>
                <a:spLocks noChangeArrowheads="1"/>
              </p:cNvSpPr>
              <p:nvPr/>
            </p:nvSpPr>
            <p:spPr bwMode="auto">
              <a:xfrm>
                <a:off x="1787" y="1971"/>
                <a:ext cx="462" cy="32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3" name="Rectangle 46"/>
              <p:cNvSpPr>
                <a:spLocks noChangeArrowheads="1"/>
              </p:cNvSpPr>
              <p:nvPr/>
            </p:nvSpPr>
            <p:spPr bwMode="auto">
              <a:xfrm>
                <a:off x="1904" y="19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0</a:t>
                </a:r>
              </a:p>
            </p:txBody>
          </p:sp>
          <p:sp>
            <p:nvSpPr>
              <p:cNvPr id="115734" name="Oval 47"/>
              <p:cNvSpPr>
                <a:spLocks noChangeArrowheads="1"/>
              </p:cNvSpPr>
              <p:nvPr/>
            </p:nvSpPr>
            <p:spPr bwMode="auto">
              <a:xfrm>
                <a:off x="2354" y="223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5" name="Oval 48"/>
              <p:cNvSpPr>
                <a:spLocks noChangeArrowheads="1"/>
              </p:cNvSpPr>
              <p:nvPr/>
            </p:nvSpPr>
            <p:spPr bwMode="auto">
              <a:xfrm>
                <a:off x="1138" y="226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6" name="Rectangle 49"/>
              <p:cNvSpPr>
                <a:spLocks noChangeArrowheads="1"/>
              </p:cNvSpPr>
              <p:nvPr/>
            </p:nvSpPr>
            <p:spPr bwMode="auto">
              <a:xfrm>
                <a:off x="1231" y="2247"/>
                <a:ext cx="24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</a:p>
            </p:txBody>
          </p:sp>
          <p:sp>
            <p:nvSpPr>
              <p:cNvPr id="115737" name="Rectangle 50"/>
              <p:cNvSpPr>
                <a:spLocks noChangeArrowheads="1"/>
              </p:cNvSpPr>
              <p:nvPr/>
            </p:nvSpPr>
            <p:spPr bwMode="auto">
              <a:xfrm>
                <a:off x="2465" y="223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3</a:t>
                </a:r>
              </a:p>
            </p:txBody>
          </p:sp>
        </p:grpSp>
        <p:sp>
          <p:nvSpPr>
            <p:cNvPr id="115721" name="Text Box 51"/>
            <p:cNvSpPr txBox="1">
              <a:spLocks noChangeArrowheads="1"/>
            </p:cNvSpPr>
            <p:nvPr/>
          </p:nvSpPr>
          <p:spPr bwMode="auto">
            <a:xfrm>
              <a:off x="5103" y="1840"/>
              <a:ext cx="3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320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30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722" name="Text Box 52"/>
            <p:cNvSpPr txBox="1">
              <a:spLocks noChangeArrowheads="1"/>
            </p:cNvSpPr>
            <p:nvPr/>
          </p:nvSpPr>
          <p:spPr bwMode="auto">
            <a:xfrm>
              <a:off x="4501" y="907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210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723" name="Text Box 53"/>
            <p:cNvSpPr txBox="1">
              <a:spLocks noChangeArrowheads="1"/>
            </p:cNvSpPr>
            <p:nvPr/>
          </p:nvSpPr>
          <p:spPr bwMode="auto">
            <a:xfrm>
              <a:off x="3020" y="1852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130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985131" y="5775941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Any observation </a:t>
            </a:r>
            <a:r>
              <a:rPr lang="en-US" altLang="zh-CN" dirty="0">
                <a:ea typeface="宋体" charset="-122"/>
              </a:rPr>
              <a:t>on </a:t>
            </a:r>
            <a:r>
              <a:rPr lang="en-US" altLang="zh-CN">
                <a:ea typeface="宋体" charset="-122"/>
              </a:rPr>
              <a:t>the P-graph?</a:t>
            </a:r>
            <a:endParaRPr lang="en-US" dirty="0"/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8816A4B8-1E56-CF47-8EB1-5D612F8917A5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5E7164-DA43-C145-B6F9-3B11B23ECD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691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24813" cy="6858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Look Inside a Router: Output Port</a:t>
            </a:r>
          </a:p>
        </p:txBody>
      </p:sp>
      <p:pic>
        <p:nvPicPr>
          <p:cNvPr id="166915" name="Picture 5" descr="464 Output 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63838"/>
            <a:ext cx="48593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34013" y="1419225"/>
            <a:ext cx="3446462" cy="51006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i="1" dirty="0">
                <a:solidFill>
                  <a:srgbClr val="FF0000"/>
                </a:solidFill>
                <a:ea typeface="ＭＳ Ｐゴシック" charset="-128"/>
              </a:rPr>
              <a:t>Buffering</a:t>
            </a:r>
            <a:r>
              <a:rPr lang="en-US" altLang="en-US" sz="2000" dirty="0">
                <a:ea typeface="ＭＳ Ｐゴシック" charset="-128"/>
              </a:rPr>
              <a:t> required when datagrams arrive from fabric faster than the transmission rate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i="1" dirty="0">
                <a:solidFill>
                  <a:srgbClr val="FF0000"/>
                </a:solidFill>
                <a:ea typeface="ＭＳ Ｐゴシック" charset="-128"/>
              </a:rPr>
              <a:t>Queueing (delay) and loss </a:t>
            </a:r>
            <a:r>
              <a:rPr lang="en-US" altLang="en-US" sz="2000" i="1" dirty="0">
                <a:ea typeface="ＭＳ Ｐゴシック" charset="-128"/>
              </a:rPr>
              <a:t>due to output port buffer overflow !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000" i="1" dirty="0">
                <a:solidFill>
                  <a:srgbClr val="FF0000"/>
                </a:solidFill>
                <a:ea typeface="ＭＳ Ｐゴシック" charset="-128"/>
              </a:rPr>
              <a:t>Scheduling and queue/buffer management </a:t>
            </a:r>
            <a:r>
              <a:rPr lang="en-US" altLang="en-US" sz="2000" dirty="0">
                <a:ea typeface="ＭＳ Ｐゴシック" charset="-128"/>
              </a:rPr>
              <a:t>choose among queued datagrams for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61729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B45AAE-57F0-DB4B-8DC3-0D095CF1D3C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0" name="Rectangle 89"/>
          <p:cNvSpPr>
            <a:spLocks noChangeArrowheads="1"/>
          </p:cNvSpPr>
          <p:nvPr/>
        </p:nvSpPr>
        <p:spPr bwMode="auto">
          <a:xfrm>
            <a:off x="4827588" y="1184275"/>
            <a:ext cx="3911600" cy="1978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636000" cy="1143000"/>
          </a:xfrm>
        </p:spPr>
        <p:txBody>
          <a:bodyPr/>
          <a:lstStyle/>
          <a:p>
            <a:r>
              <a:rPr lang="en-US" altLang="zh-CN" sz="2000">
                <a:ea typeface="宋体" charset="-122"/>
              </a:rPr>
              <a:t>Putting it Together: Example 2 (Different Networks)</a:t>
            </a:r>
            <a:r>
              <a:rPr lang="en-US" altLang="en-US" sz="2000">
                <a:ea typeface="ＭＳ Ｐゴシック" charset="-128"/>
              </a:rPr>
              <a:t>: A-&gt; E</a:t>
            </a:r>
          </a:p>
        </p:txBody>
      </p:sp>
      <p:sp>
        <p:nvSpPr>
          <p:cNvPr id="171012" name="Freeform 3"/>
          <p:cNvSpPr>
            <a:spLocks/>
          </p:cNvSpPr>
          <p:nvPr/>
        </p:nvSpPr>
        <p:spPr bwMode="auto">
          <a:xfrm>
            <a:off x="6848475" y="2905125"/>
            <a:ext cx="238125" cy="1476375"/>
          </a:xfrm>
          <a:custGeom>
            <a:avLst/>
            <a:gdLst>
              <a:gd name="T0" fmla="*/ 2147483646 w 150"/>
              <a:gd name="T1" fmla="*/ 0 h 720"/>
              <a:gd name="T2" fmla="*/ 0 w 150"/>
              <a:gd name="T3" fmla="*/ 2147483646 h 720"/>
              <a:gd name="T4" fmla="*/ 0 60000 65536"/>
              <a:gd name="T5" fmla="*/ 0 60000 65536"/>
              <a:gd name="T6" fmla="*/ 0 w 150"/>
              <a:gd name="T7" fmla="*/ 0 h 720"/>
              <a:gd name="T8" fmla="*/ 150 w 15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" h="720">
                <a:moveTo>
                  <a:pt x="126" y="0"/>
                </a:moveTo>
                <a:cubicBezTo>
                  <a:pt x="150" y="210"/>
                  <a:pt x="138" y="450"/>
                  <a:pt x="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5"/>
          <p:cNvSpPr>
            <a:spLocks noChangeArrowheads="1"/>
          </p:cNvSpPr>
          <p:nvPr/>
        </p:nvSpPr>
        <p:spPr bwMode="auto">
          <a:xfrm>
            <a:off x="561975" y="1315758"/>
            <a:ext cx="3590925" cy="504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5" name="Rectangle 6"/>
          <p:cNvSpPr>
            <a:spLocks noChangeArrowheads="1"/>
          </p:cNvSpPr>
          <p:nvPr/>
        </p:nvSpPr>
        <p:spPr bwMode="auto">
          <a:xfrm>
            <a:off x="485775" y="1382433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6" name="Text Box 7"/>
          <p:cNvSpPr txBox="1">
            <a:spLocks noChangeArrowheads="1"/>
          </p:cNvSpPr>
          <p:nvPr/>
        </p:nvSpPr>
        <p:spPr bwMode="auto">
          <a:xfrm>
            <a:off x="479425" y="1299883"/>
            <a:ext cx="79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misc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fields</a:t>
            </a:r>
          </a:p>
        </p:txBody>
      </p:sp>
      <p:sp>
        <p:nvSpPr>
          <p:cNvPr id="171017" name="Line 8"/>
          <p:cNvSpPr>
            <a:spLocks noChangeShapeType="1"/>
          </p:cNvSpPr>
          <p:nvPr/>
        </p:nvSpPr>
        <p:spPr bwMode="auto">
          <a:xfrm>
            <a:off x="12477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Text Box 9"/>
          <p:cNvSpPr txBox="1">
            <a:spLocks noChangeArrowheads="1"/>
          </p:cNvSpPr>
          <p:nvPr/>
        </p:nvSpPr>
        <p:spPr bwMode="auto">
          <a:xfrm>
            <a:off x="1216025" y="1461808"/>
            <a:ext cx="108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19" name="Text Box 10"/>
          <p:cNvSpPr txBox="1">
            <a:spLocks noChangeArrowheads="1"/>
          </p:cNvSpPr>
          <p:nvPr/>
        </p:nvSpPr>
        <p:spPr bwMode="auto">
          <a:xfrm>
            <a:off x="2198688" y="1461808"/>
            <a:ext cx="115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223.1.2.3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20" name="Line 11"/>
          <p:cNvSpPr>
            <a:spLocks noChangeShapeType="1"/>
          </p:cNvSpPr>
          <p:nvPr/>
        </p:nvSpPr>
        <p:spPr bwMode="auto">
          <a:xfrm>
            <a:off x="2238375" y="139195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Line 12"/>
          <p:cNvSpPr>
            <a:spLocks noChangeShapeType="1"/>
          </p:cNvSpPr>
          <p:nvPr/>
        </p:nvSpPr>
        <p:spPr bwMode="auto">
          <a:xfrm>
            <a:off x="3286125" y="138243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Text Box 13"/>
          <p:cNvSpPr txBox="1">
            <a:spLocks noChangeArrowheads="1"/>
          </p:cNvSpPr>
          <p:nvPr/>
        </p:nvSpPr>
        <p:spPr bwMode="auto">
          <a:xfrm>
            <a:off x="3348038" y="1452283"/>
            <a:ext cx="661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171023" name="Text Box 14"/>
          <p:cNvSpPr txBox="1">
            <a:spLocks noChangeArrowheads="1"/>
          </p:cNvSpPr>
          <p:nvPr/>
        </p:nvSpPr>
        <p:spPr bwMode="auto">
          <a:xfrm>
            <a:off x="4714875" y="1535113"/>
            <a:ext cx="410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Dest. Net  router  Nhops  interface</a:t>
            </a:r>
          </a:p>
        </p:txBody>
      </p:sp>
      <p:sp>
        <p:nvSpPr>
          <p:cNvPr id="171024" name="Text Box 15"/>
          <p:cNvSpPr txBox="1">
            <a:spLocks noChangeArrowheads="1"/>
          </p:cNvSpPr>
          <p:nvPr/>
        </p:nvSpPr>
        <p:spPr bwMode="auto">
          <a:xfrm>
            <a:off x="4752975" y="1960563"/>
            <a:ext cx="3856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223.1.1/24        -          1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223.1.1.4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71025" name="Text Box 16"/>
          <p:cNvSpPr txBox="1">
            <a:spLocks noChangeArrowheads="1"/>
          </p:cNvSpPr>
          <p:nvPr/>
        </p:nvSpPr>
        <p:spPr bwMode="auto">
          <a:xfrm>
            <a:off x="4762500" y="2255838"/>
            <a:ext cx="3792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223.1.2/24        -          1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223.1.2.9</a:t>
            </a:r>
          </a:p>
        </p:txBody>
      </p:sp>
      <p:sp>
        <p:nvSpPr>
          <p:cNvPr id="171026" name="Text Box 17"/>
          <p:cNvSpPr txBox="1">
            <a:spLocks noChangeArrowheads="1"/>
          </p:cNvSpPr>
          <p:nvPr/>
        </p:nvSpPr>
        <p:spPr bwMode="auto">
          <a:xfrm>
            <a:off x="4772025" y="2522538"/>
            <a:ext cx="3890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223.1.3/24        -          1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223.1.3.27</a:t>
            </a:r>
          </a:p>
        </p:txBody>
      </p:sp>
      <p:sp>
        <p:nvSpPr>
          <p:cNvPr id="171027" name="Line 18"/>
          <p:cNvSpPr>
            <a:spLocks noChangeShapeType="1"/>
          </p:cNvSpPr>
          <p:nvPr/>
        </p:nvSpPr>
        <p:spPr bwMode="auto">
          <a:xfrm flipV="1">
            <a:off x="4806950" y="1914525"/>
            <a:ext cx="33909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Line 19"/>
          <p:cNvSpPr>
            <a:spLocks noChangeShapeType="1"/>
          </p:cNvSpPr>
          <p:nvPr/>
        </p:nvSpPr>
        <p:spPr bwMode="auto">
          <a:xfrm>
            <a:off x="5959475" y="1676400"/>
            <a:ext cx="11113" cy="14906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Line 20"/>
          <p:cNvSpPr>
            <a:spLocks noChangeShapeType="1"/>
          </p:cNvSpPr>
          <p:nvPr/>
        </p:nvSpPr>
        <p:spPr bwMode="auto">
          <a:xfrm>
            <a:off x="6816725" y="1724025"/>
            <a:ext cx="11113" cy="14462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Text Box 21"/>
          <p:cNvSpPr txBox="1">
            <a:spLocks noChangeArrowheads="1"/>
          </p:cNvSpPr>
          <p:nvPr/>
        </p:nvSpPr>
        <p:spPr bwMode="auto">
          <a:xfrm>
            <a:off x="4724400" y="1249363"/>
            <a:ext cx="46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    </a:t>
            </a:r>
          </a:p>
        </p:txBody>
      </p:sp>
      <p:sp>
        <p:nvSpPr>
          <p:cNvPr id="171031" name="Line 22"/>
          <p:cNvSpPr>
            <a:spLocks noChangeShapeType="1"/>
          </p:cNvSpPr>
          <p:nvPr/>
        </p:nvSpPr>
        <p:spPr bwMode="auto">
          <a:xfrm>
            <a:off x="7645400" y="1695450"/>
            <a:ext cx="0" cy="1501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32" name="Group 2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902" y="1949"/>
            <a:chExt cx="2786" cy="1987"/>
          </a:xfrm>
        </p:grpSpPr>
        <p:sp>
          <p:nvSpPr>
            <p:cNvPr id="171038" name="Freeform 24"/>
            <p:cNvSpPr>
              <a:spLocks/>
            </p:cNvSpPr>
            <p:nvPr/>
          </p:nvSpPr>
          <p:spPr bwMode="auto">
            <a:xfrm>
              <a:off x="2902" y="19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9" name="Freeform 25"/>
            <p:cNvSpPr>
              <a:spLocks/>
            </p:cNvSpPr>
            <p:nvPr/>
          </p:nvSpPr>
          <p:spPr bwMode="auto">
            <a:xfrm>
              <a:off x="4487" y="21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0" name="Freeform 26"/>
            <p:cNvSpPr>
              <a:spLocks/>
            </p:cNvSpPr>
            <p:nvPr/>
          </p:nvSpPr>
          <p:spPr bwMode="auto">
            <a:xfrm>
              <a:off x="3663" y="29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41" name="Object 2"/>
            <p:cNvGraphicFramePr>
              <a:graphicFrameLocks noChangeAspect="1"/>
            </p:cNvGraphicFramePr>
            <p:nvPr/>
          </p:nvGraphicFramePr>
          <p:xfrm>
            <a:off x="2951" y="20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1307079" imgH="1083682" progId="MS_ClipArt_Gallery.2">
                    <p:embed/>
                  </p:oleObj>
                </mc:Choice>
                <mc:Fallback>
                  <p:oleObj name="Clip" r:id="rId3" imgW="1307079" imgH="1083682" progId="MS_ClipArt_Gallery.2">
                    <p:embed/>
                    <p:pic>
                      <p:nvPicPr>
                        <p:cNvPr id="17104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0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42" name="Line 28"/>
            <p:cNvSpPr>
              <a:spLocks noChangeShapeType="1"/>
            </p:cNvSpPr>
            <p:nvPr/>
          </p:nvSpPr>
          <p:spPr bwMode="auto">
            <a:xfrm>
              <a:off x="3304" y="22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3" name="Line 29"/>
            <p:cNvSpPr>
              <a:spLocks noChangeShapeType="1"/>
            </p:cNvSpPr>
            <p:nvPr/>
          </p:nvSpPr>
          <p:spPr bwMode="auto">
            <a:xfrm flipH="1">
              <a:off x="3487" y="22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4" name="Line 30"/>
            <p:cNvSpPr>
              <a:spLocks noChangeShapeType="1"/>
            </p:cNvSpPr>
            <p:nvPr/>
          </p:nvSpPr>
          <p:spPr bwMode="auto">
            <a:xfrm flipV="1">
              <a:off x="3304" y="26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5" name="Line 31"/>
            <p:cNvSpPr>
              <a:spLocks noChangeShapeType="1"/>
            </p:cNvSpPr>
            <p:nvPr/>
          </p:nvSpPr>
          <p:spPr bwMode="auto">
            <a:xfrm>
              <a:off x="3310" y="30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46" name="Object 3"/>
            <p:cNvGraphicFramePr>
              <a:graphicFrameLocks noChangeAspect="1"/>
            </p:cNvGraphicFramePr>
            <p:nvPr/>
          </p:nvGraphicFramePr>
          <p:xfrm>
            <a:off x="2951" y="24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307079" imgH="1083682" progId="MS_ClipArt_Gallery.2">
                    <p:embed/>
                  </p:oleObj>
                </mc:Choice>
                <mc:Fallback>
                  <p:oleObj name="Clip" r:id="rId5" imgW="1307079" imgH="1083682" progId="MS_ClipArt_Gallery.2">
                    <p:embed/>
                    <p:pic>
                      <p:nvPicPr>
                        <p:cNvPr id="1710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4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47" name="Object 4"/>
            <p:cNvGraphicFramePr>
              <a:graphicFrameLocks noChangeAspect="1"/>
            </p:cNvGraphicFramePr>
            <p:nvPr/>
          </p:nvGraphicFramePr>
          <p:xfrm>
            <a:off x="2951" y="28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7104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28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48" name="Line 34"/>
            <p:cNvSpPr>
              <a:spLocks noChangeShapeType="1"/>
            </p:cNvSpPr>
            <p:nvPr/>
          </p:nvSpPr>
          <p:spPr bwMode="auto">
            <a:xfrm>
              <a:off x="3487" y="27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1049" name="Group 35"/>
            <p:cNvGrpSpPr>
              <a:grpSpLocks/>
            </p:cNvGrpSpPr>
            <p:nvPr/>
          </p:nvGrpSpPr>
          <p:grpSpPr bwMode="auto">
            <a:xfrm>
              <a:off x="4081" y="2759"/>
              <a:ext cx="448" cy="240"/>
              <a:chOff x="3600" y="219"/>
              <a:chExt cx="360" cy="175"/>
            </a:xfrm>
          </p:grpSpPr>
          <p:sp>
            <p:nvSpPr>
              <p:cNvPr id="171085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6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7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8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71089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1090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109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6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7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091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109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3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94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1050" name="Text Box 49"/>
            <p:cNvSpPr txBox="1">
              <a:spLocks noChangeArrowheads="1"/>
            </p:cNvSpPr>
            <p:nvPr/>
          </p:nvSpPr>
          <p:spPr bwMode="auto">
            <a:xfrm>
              <a:off x="3278" y="204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1" name="Rectangle 50"/>
            <p:cNvSpPr>
              <a:spLocks noChangeArrowheads="1"/>
            </p:cNvSpPr>
            <p:nvPr/>
          </p:nvSpPr>
          <p:spPr bwMode="auto">
            <a:xfrm>
              <a:off x="3333" y="2499"/>
              <a:ext cx="195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2" name="Text Box 51"/>
            <p:cNvSpPr txBox="1">
              <a:spLocks noChangeArrowheads="1"/>
            </p:cNvSpPr>
            <p:nvPr/>
          </p:nvSpPr>
          <p:spPr bwMode="auto">
            <a:xfrm>
              <a:off x="3327" y="24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3" name="Text Box 52"/>
            <p:cNvSpPr txBox="1">
              <a:spLocks noChangeArrowheads="1"/>
            </p:cNvSpPr>
            <p:nvPr/>
          </p:nvSpPr>
          <p:spPr bwMode="auto">
            <a:xfrm>
              <a:off x="3206" y="30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4" name="Text Box 53"/>
            <p:cNvSpPr txBox="1">
              <a:spLocks noChangeArrowheads="1"/>
            </p:cNvSpPr>
            <p:nvPr/>
          </p:nvSpPr>
          <p:spPr bwMode="auto">
            <a:xfrm>
              <a:off x="3704" y="2618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223.1.1.4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5" name="Line 54"/>
            <p:cNvSpPr>
              <a:spLocks noChangeShapeType="1"/>
            </p:cNvSpPr>
            <p:nvPr/>
          </p:nvSpPr>
          <p:spPr bwMode="auto">
            <a:xfrm>
              <a:off x="4462" y="27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6" name="Text Box 55"/>
            <p:cNvSpPr txBox="1">
              <a:spLocks noChangeArrowheads="1"/>
            </p:cNvSpPr>
            <p:nvPr/>
          </p:nvSpPr>
          <p:spPr bwMode="auto">
            <a:xfrm>
              <a:off x="4382" y="261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223.1.2.9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57" name="Line 56"/>
            <p:cNvSpPr>
              <a:spLocks noChangeShapeType="1"/>
            </p:cNvSpPr>
            <p:nvPr/>
          </p:nvSpPr>
          <p:spPr bwMode="auto">
            <a:xfrm flipH="1">
              <a:off x="5107" y="23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58" name="Object 5"/>
            <p:cNvGraphicFramePr>
              <a:graphicFrameLocks noChangeAspect="1"/>
            </p:cNvGraphicFramePr>
            <p:nvPr/>
          </p:nvGraphicFramePr>
          <p:xfrm>
            <a:off x="5219" y="21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7105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9" y="21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59" name="Line 58"/>
            <p:cNvSpPr>
              <a:spLocks noChangeShapeType="1"/>
            </p:cNvSpPr>
            <p:nvPr/>
          </p:nvSpPr>
          <p:spPr bwMode="auto">
            <a:xfrm>
              <a:off x="5107" y="23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60" name="Object 6"/>
            <p:cNvGraphicFramePr>
              <a:graphicFrameLocks noChangeAspect="1"/>
            </p:cNvGraphicFramePr>
            <p:nvPr/>
          </p:nvGraphicFramePr>
          <p:xfrm>
            <a:off x="5222" y="30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7106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2" y="30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61" name="Line 60"/>
            <p:cNvSpPr>
              <a:spLocks noChangeShapeType="1"/>
            </p:cNvSpPr>
            <p:nvPr/>
          </p:nvSpPr>
          <p:spPr bwMode="auto">
            <a:xfrm>
              <a:off x="5107" y="31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2" name="Rectangle 61"/>
            <p:cNvSpPr>
              <a:spLocks noChangeArrowheads="1"/>
            </p:cNvSpPr>
            <p:nvPr/>
          </p:nvSpPr>
          <p:spPr bwMode="auto">
            <a:xfrm>
              <a:off x="5073" y="2986"/>
              <a:ext cx="108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3" name="Text Box 62"/>
            <p:cNvSpPr txBox="1">
              <a:spLocks noChangeArrowheads="1"/>
            </p:cNvSpPr>
            <p:nvPr/>
          </p:nvSpPr>
          <p:spPr bwMode="auto">
            <a:xfrm>
              <a:off x="4704" y="291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4" name="Rectangle 63"/>
            <p:cNvSpPr>
              <a:spLocks noChangeArrowheads="1"/>
            </p:cNvSpPr>
            <p:nvPr/>
          </p:nvSpPr>
          <p:spPr bwMode="auto">
            <a:xfrm>
              <a:off x="5082" y="2382"/>
              <a:ext cx="156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5" name="Text Box 64"/>
            <p:cNvSpPr txBox="1">
              <a:spLocks noChangeArrowheads="1"/>
            </p:cNvSpPr>
            <p:nvPr/>
          </p:nvSpPr>
          <p:spPr bwMode="auto">
            <a:xfrm>
              <a:off x="4584" y="232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66" name="Line 65"/>
            <p:cNvSpPr>
              <a:spLocks noChangeShapeType="1"/>
            </p:cNvSpPr>
            <p:nvPr/>
          </p:nvSpPr>
          <p:spPr bwMode="auto">
            <a:xfrm flipH="1">
              <a:off x="4312" y="30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7" name="Line 66"/>
            <p:cNvSpPr>
              <a:spLocks noChangeShapeType="1"/>
            </p:cNvSpPr>
            <p:nvPr/>
          </p:nvSpPr>
          <p:spPr bwMode="auto">
            <a:xfrm flipH="1">
              <a:off x="3898" y="34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8" name="Line 67"/>
            <p:cNvSpPr>
              <a:spLocks noChangeShapeType="1"/>
            </p:cNvSpPr>
            <p:nvPr/>
          </p:nvSpPr>
          <p:spPr bwMode="auto">
            <a:xfrm flipH="1" flipV="1">
              <a:off x="3896" y="34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9" name="Line 68"/>
            <p:cNvSpPr>
              <a:spLocks noChangeShapeType="1"/>
            </p:cNvSpPr>
            <p:nvPr/>
          </p:nvSpPr>
          <p:spPr bwMode="auto">
            <a:xfrm flipH="1" flipV="1">
              <a:off x="4637" y="34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1070" name="Object 7"/>
            <p:cNvGraphicFramePr>
              <a:graphicFrameLocks noChangeAspect="1"/>
            </p:cNvGraphicFramePr>
            <p:nvPr/>
          </p:nvGraphicFramePr>
          <p:xfrm>
            <a:off x="4502" y="35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7107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" y="35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71" name="Object 8"/>
            <p:cNvGraphicFramePr>
              <a:graphicFrameLocks noChangeAspect="1"/>
            </p:cNvGraphicFramePr>
            <p:nvPr/>
          </p:nvGraphicFramePr>
          <p:xfrm>
            <a:off x="3710" y="35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7107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0" y="35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72" name="Text Box 71"/>
            <p:cNvSpPr txBox="1">
              <a:spLocks noChangeArrowheads="1"/>
            </p:cNvSpPr>
            <p:nvPr/>
          </p:nvSpPr>
          <p:spPr bwMode="auto">
            <a:xfrm>
              <a:off x="4640" y="3356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73" name="Text Box 72"/>
            <p:cNvSpPr txBox="1">
              <a:spLocks noChangeArrowheads="1"/>
            </p:cNvSpPr>
            <p:nvPr/>
          </p:nvSpPr>
          <p:spPr bwMode="auto">
            <a:xfrm>
              <a:off x="3269" y="3380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74" name="Rectangle 73"/>
            <p:cNvSpPr>
              <a:spLocks noChangeArrowheads="1"/>
            </p:cNvSpPr>
            <p:nvPr/>
          </p:nvSpPr>
          <p:spPr bwMode="auto">
            <a:xfrm>
              <a:off x="4272" y="3084"/>
              <a:ext cx="81" cy="11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1075" name="Text Box 74"/>
            <p:cNvSpPr txBox="1">
              <a:spLocks noChangeArrowheads="1"/>
            </p:cNvSpPr>
            <p:nvPr/>
          </p:nvSpPr>
          <p:spPr bwMode="auto">
            <a:xfrm>
              <a:off x="3916" y="3043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223.1.3.27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71076" name="Group 75"/>
            <p:cNvGrpSpPr>
              <a:grpSpLocks/>
            </p:cNvGrpSpPr>
            <p:nvPr/>
          </p:nvGrpSpPr>
          <p:grpSpPr bwMode="auto">
            <a:xfrm>
              <a:off x="3014" y="1991"/>
              <a:ext cx="233" cy="250"/>
              <a:chOff x="2822" y="1181"/>
              <a:chExt cx="233" cy="250"/>
            </a:xfrm>
          </p:grpSpPr>
          <p:sp>
            <p:nvSpPr>
              <p:cNvPr id="171083" name="Rectangle 7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4" name="Text Box 7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A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1077" name="Group 78"/>
            <p:cNvGrpSpPr>
              <a:grpSpLocks/>
            </p:cNvGrpSpPr>
            <p:nvPr/>
          </p:nvGrpSpPr>
          <p:grpSpPr bwMode="auto">
            <a:xfrm>
              <a:off x="3008" y="2771"/>
              <a:ext cx="217" cy="250"/>
              <a:chOff x="2822" y="1181"/>
              <a:chExt cx="217" cy="250"/>
            </a:xfrm>
          </p:grpSpPr>
          <p:sp>
            <p:nvSpPr>
              <p:cNvPr id="171081" name="Rectangle 7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2" name="Text Box 8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B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1078" name="Group 81"/>
            <p:cNvGrpSpPr>
              <a:grpSpLocks/>
            </p:cNvGrpSpPr>
            <p:nvPr/>
          </p:nvGrpSpPr>
          <p:grpSpPr bwMode="auto">
            <a:xfrm>
              <a:off x="5282" y="2999"/>
              <a:ext cx="216" cy="250"/>
              <a:chOff x="2822" y="1181"/>
              <a:chExt cx="216" cy="250"/>
            </a:xfrm>
          </p:grpSpPr>
          <p:sp>
            <p:nvSpPr>
              <p:cNvPr id="171079" name="Rectangle 8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080" name="Text Box 8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E</a:t>
                </a:r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71033" name="Rectangle 84"/>
          <p:cNvSpPr>
            <a:spLocks noChangeArrowheads="1"/>
          </p:cNvSpPr>
          <p:nvPr/>
        </p:nvSpPr>
        <p:spPr bwMode="auto">
          <a:xfrm>
            <a:off x="4881563" y="1160463"/>
            <a:ext cx="3954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ZapfDingbats" charset="0"/>
              <a:buNone/>
            </a:pPr>
            <a:r>
              <a:rPr lang="en-US" altLang="en-US" sz="2400">
                <a:solidFill>
                  <a:srgbClr val="3333CC"/>
                </a:solidFill>
              </a:rPr>
              <a:t>forwarding table in router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1034" name="Line 85"/>
          <p:cNvSpPr>
            <a:spLocks noChangeShapeType="1"/>
          </p:cNvSpPr>
          <p:nvPr/>
        </p:nvSpPr>
        <p:spPr bwMode="auto">
          <a:xfrm flipV="1">
            <a:off x="6853238" y="32940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1035" name="Text Box 86"/>
          <p:cNvSpPr txBox="1">
            <a:spLocks noChangeArrowheads="1"/>
          </p:cNvSpPr>
          <p:nvPr/>
        </p:nvSpPr>
        <p:spPr bwMode="auto">
          <a:xfrm>
            <a:off x="4779963" y="2852738"/>
            <a:ext cx="3805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0.0.0.0/0           -          -        </a:t>
            </a: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223.1.4.1</a:t>
            </a:r>
          </a:p>
        </p:txBody>
      </p:sp>
      <p:sp>
        <p:nvSpPr>
          <p:cNvPr id="171036" name="Text Box 87"/>
          <p:cNvSpPr txBox="1">
            <a:spLocks noChangeArrowheads="1"/>
          </p:cNvSpPr>
          <p:nvPr/>
        </p:nvSpPr>
        <p:spPr bwMode="auto">
          <a:xfrm>
            <a:off x="6823075" y="34290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223.1.4.1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1037" name="Text Box 88"/>
          <p:cNvSpPr txBox="1">
            <a:spLocks noChangeArrowheads="1"/>
          </p:cNvSpPr>
          <p:nvPr/>
        </p:nvSpPr>
        <p:spPr bwMode="auto">
          <a:xfrm>
            <a:off x="6792913" y="3097213"/>
            <a:ext cx="146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To Internet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48456" y="1924050"/>
            <a:ext cx="40671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Setting: Packet above arrives at Router C’s network layer.</a:t>
            </a:r>
          </a:p>
          <a:p>
            <a:pPr marL="342900" lvl="0" indent="-342900"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</a:rPr>
              <a:t>Action: </a:t>
            </a: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Router C conducts standard router actions</a:t>
            </a:r>
          </a:p>
          <a:p>
            <a:pPr marL="1200150" lvl="2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Assume packet correct, find next hop should be 223.1.</a:t>
            </a:r>
            <a:r>
              <a:rPr lang="en-US" altLang="zh-CN" sz="1600" dirty="0">
                <a:solidFill>
                  <a:srgbClr val="000000"/>
                </a:solidFill>
              </a:rPr>
              <a:t>2.9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3333CC"/>
              </a:buClr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</a:rPr>
              <a:t>Hand datagram to link layer to send inside a link-layer frame</a:t>
            </a:r>
          </a:p>
        </p:txBody>
      </p:sp>
      <p:sp>
        <p:nvSpPr>
          <p:cNvPr id="92" name="Text Box 94"/>
          <p:cNvSpPr txBox="1">
            <a:spLocks noChangeArrowheads="1"/>
          </p:cNvSpPr>
          <p:nvPr/>
        </p:nvSpPr>
        <p:spPr bwMode="auto">
          <a:xfrm>
            <a:off x="6225171" y="4537076"/>
            <a:ext cx="336127" cy="39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130189" y="5263058"/>
            <a:ext cx="1031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166680" y="5276813"/>
            <a:ext cx="1026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000000"/>
                </a:solidFill>
              </a:rPr>
              <a:t>C</a:t>
            </a:r>
            <a:r>
              <a:rPr lang="ja-JP" altLang="en-US" sz="1600" dirty="0">
                <a:solidFill>
                  <a:srgbClr val="000000"/>
                </a:solidFill>
              </a:rPr>
              <a:t>’</a:t>
            </a:r>
            <a:r>
              <a:rPr lang="en-US" altLang="ja-JP" sz="1600" dirty="0">
                <a:solidFill>
                  <a:srgbClr val="000000"/>
                </a:solidFill>
              </a:rPr>
              <a:t>s MAC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addr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0" y="4351283"/>
            <a:ext cx="5430727" cy="2255892"/>
            <a:chOff x="0" y="4351283"/>
            <a:chExt cx="5430727" cy="2255892"/>
          </a:xfrm>
        </p:grpSpPr>
        <p:sp>
          <p:nvSpPr>
            <p:cNvPr id="96" name="Rectangle 5"/>
            <p:cNvSpPr>
              <a:spLocks noChangeArrowheads="1"/>
            </p:cNvSpPr>
            <p:nvPr/>
          </p:nvSpPr>
          <p:spPr bwMode="auto">
            <a:xfrm>
              <a:off x="2371123" y="5263939"/>
              <a:ext cx="3004918" cy="60366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7" name="Text Box 8"/>
            <p:cNvSpPr txBox="1">
              <a:spLocks noChangeArrowheads="1"/>
            </p:cNvSpPr>
            <p:nvPr/>
          </p:nvSpPr>
          <p:spPr bwMode="auto">
            <a:xfrm>
              <a:off x="2473484" y="5263939"/>
              <a:ext cx="720732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98" name="Text Box 9"/>
            <p:cNvSpPr txBox="1">
              <a:spLocks noChangeArrowheads="1"/>
            </p:cNvSpPr>
            <p:nvPr/>
          </p:nvSpPr>
          <p:spPr bwMode="auto">
            <a:xfrm>
              <a:off x="3327425" y="5269661"/>
              <a:ext cx="699699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E</a:t>
              </a:r>
              <a:r>
                <a:rPr lang="ja-JP" altLang="en-US" sz="1800">
                  <a:solidFill>
                    <a:srgbClr val="000000"/>
                  </a:solidFill>
                </a:rPr>
                <a:t>’</a:t>
              </a:r>
              <a:r>
                <a:rPr lang="en-US" altLang="ja-JP" sz="1800">
                  <a:solidFill>
                    <a:srgbClr val="000000"/>
                  </a:solidFill>
                </a:rPr>
                <a:t>s IP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addr</a:t>
              </a: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4128082" y="5388393"/>
              <a:ext cx="1302645" cy="36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IP payload</a:t>
              </a:r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22435" y="5262509"/>
              <a:ext cx="5353606" cy="6036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" name="Line 12"/>
            <p:cNvSpPr>
              <a:spLocks noChangeShapeType="1"/>
            </p:cNvSpPr>
            <p:nvPr/>
          </p:nvSpPr>
          <p:spPr bwMode="auto">
            <a:xfrm>
              <a:off x="1169436" y="5272522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>
              <a:off x="2136955" y="5268231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>
              <a:off x="2373927" y="5273953"/>
              <a:ext cx="0" cy="603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144427" y="5216733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Rectangle 16"/>
            <p:cNvSpPr>
              <a:spLocks noChangeArrowheads="1"/>
            </p:cNvSpPr>
            <p:nvPr/>
          </p:nvSpPr>
          <p:spPr bwMode="auto">
            <a:xfrm>
              <a:off x="121992" y="5788931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Rectangle 17"/>
            <p:cNvSpPr>
              <a:spLocks noChangeArrowheads="1"/>
            </p:cNvSpPr>
            <p:nvPr/>
          </p:nvSpPr>
          <p:spPr bwMode="auto">
            <a:xfrm>
              <a:off x="2216881" y="5219594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" name="Rectangle 18"/>
            <p:cNvSpPr>
              <a:spLocks noChangeArrowheads="1"/>
            </p:cNvSpPr>
            <p:nvPr/>
          </p:nvSpPr>
          <p:spPr bwMode="auto">
            <a:xfrm>
              <a:off x="2232305" y="5801806"/>
              <a:ext cx="65903" cy="14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Text Box 19"/>
            <p:cNvSpPr txBox="1">
              <a:spLocks noChangeArrowheads="1"/>
            </p:cNvSpPr>
            <p:nvPr/>
          </p:nvSpPr>
          <p:spPr bwMode="auto">
            <a:xfrm>
              <a:off x="3261521" y="5979187"/>
              <a:ext cx="1048847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</a:t>
              </a:r>
            </a:p>
          </p:txBody>
        </p:sp>
        <p:sp>
          <p:nvSpPr>
            <p:cNvPr id="109" name="Text Box 20"/>
            <p:cNvSpPr txBox="1">
              <a:spLocks noChangeArrowheads="1"/>
            </p:cNvSpPr>
            <p:nvPr/>
          </p:nvSpPr>
          <p:spPr bwMode="auto">
            <a:xfrm>
              <a:off x="1963082" y="6276730"/>
              <a:ext cx="733351" cy="33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frame</a:t>
              </a:r>
            </a:p>
          </p:txBody>
        </p:sp>
        <p:sp>
          <p:nvSpPr>
            <p:cNvPr id="110" name="Line 21"/>
            <p:cNvSpPr>
              <a:spLocks noChangeShapeType="1"/>
            </p:cNvSpPr>
            <p:nvPr/>
          </p:nvSpPr>
          <p:spPr bwMode="auto">
            <a:xfrm>
              <a:off x="4285128" y="6150847"/>
              <a:ext cx="1054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2"/>
            <p:cNvSpPr>
              <a:spLocks noChangeShapeType="1"/>
            </p:cNvSpPr>
            <p:nvPr/>
          </p:nvSpPr>
          <p:spPr bwMode="auto">
            <a:xfrm flipH="1">
              <a:off x="2408982" y="6159430"/>
              <a:ext cx="8693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3"/>
            <p:cNvSpPr>
              <a:spLocks noChangeShapeType="1"/>
            </p:cNvSpPr>
            <p:nvPr/>
          </p:nvSpPr>
          <p:spPr bwMode="auto">
            <a:xfrm flipH="1">
              <a:off x="0" y="6419780"/>
              <a:ext cx="1970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4"/>
            <p:cNvSpPr>
              <a:spLocks noChangeShapeType="1"/>
            </p:cNvSpPr>
            <p:nvPr/>
          </p:nvSpPr>
          <p:spPr bwMode="auto">
            <a:xfrm>
              <a:off x="2662781" y="6439807"/>
              <a:ext cx="26725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25"/>
            <p:cNvSpPr txBox="1">
              <a:spLocks noChangeArrowheads="1"/>
            </p:cNvSpPr>
            <p:nvPr/>
          </p:nvSpPr>
          <p:spPr bwMode="auto">
            <a:xfrm>
              <a:off x="600142" y="4351283"/>
              <a:ext cx="1587292" cy="6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frame </a:t>
              </a:r>
              <a:br>
                <a:rPr lang="en-US" altLang="en-US" sz="1800" dirty="0">
                  <a:solidFill>
                    <a:srgbClr val="000000"/>
                  </a:solidFill>
                </a:rPr>
              </a:br>
              <a:r>
                <a:rPr lang="en-US" altLang="en-US" sz="1800" dirty="0" err="1">
                  <a:solidFill>
                    <a:srgbClr val="000000"/>
                  </a:solidFill>
                </a:rPr>
                <a:t>dst</a:t>
              </a:r>
              <a:r>
                <a:rPr lang="en-US" altLang="en-US" sz="1800" dirty="0">
                  <a:solidFill>
                    <a:srgbClr val="000000"/>
                  </a:solidFill>
                </a:rPr>
                <a:t>,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src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addr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15" name="Text Box 26"/>
            <p:cNvSpPr txBox="1">
              <a:spLocks noChangeArrowheads="1"/>
            </p:cNvSpPr>
            <p:nvPr/>
          </p:nvSpPr>
          <p:spPr bwMode="auto">
            <a:xfrm>
              <a:off x="2491712" y="4375601"/>
              <a:ext cx="1786405" cy="5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datagram source,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dest address</a:t>
              </a:r>
            </a:p>
          </p:txBody>
        </p:sp>
        <p:sp>
          <p:nvSpPr>
            <p:cNvPr id="116" name="Line 27"/>
            <p:cNvSpPr>
              <a:spLocks noChangeShapeType="1"/>
            </p:cNvSpPr>
            <p:nvPr/>
          </p:nvSpPr>
          <p:spPr bwMode="auto">
            <a:xfrm flipH="1">
              <a:off x="523021" y="495638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>
              <a:off x="1353125" y="4920620"/>
              <a:ext cx="388410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 flipH="1">
              <a:off x="2746913" y="4927773"/>
              <a:ext cx="434683" cy="293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54305" y="6434289"/>
            <a:ext cx="5209074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</a:pPr>
            <a:r>
              <a:rPr lang="en-US" altLang="en-US" dirty="0">
                <a:solidFill>
                  <a:srgbClr val="FF0000"/>
                </a:solidFill>
              </a:rPr>
              <a:t>datagram arrives </a:t>
            </a:r>
            <a:r>
              <a:rPr lang="en-US" altLang="en-US">
                <a:solidFill>
                  <a:srgbClr val="FF0000"/>
                </a:solidFill>
              </a:rPr>
              <a:t>at 223.1.2.3!! </a:t>
            </a:r>
            <a:r>
              <a:rPr lang="en-US" altLang="en-US" dirty="0">
                <a:solidFill>
                  <a:srgbClr val="FF0000"/>
                </a:solidFill>
              </a:rPr>
              <a:t>(hooray!)</a:t>
            </a:r>
          </a:p>
        </p:txBody>
      </p:sp>
    </p:spTree>
    <p:extLst>
      <p:ext uri="{BB962C8B-B14F-4D97-AF65-F5344CB8AC3E}">
        <p14:creationId xmlns:p14="http://schemas.microsoft.com/office/powerpoint/2010/main" val="24014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Summary of Network Layer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>
          <a:xfrm>
            <a:off x="533400" y="1352550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We have covered the very basics of the network layer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routing and basic forwarding</a:t>
            </a:r>
          </a:p>
          <a:p>
            <a:pPr>
              <a:buFont typeface="Wingdings" pitchFamily="2" charset="2"/>
              <a:buChar char="q"/>
            </a:pPr>
            <a:endParaRPr lang="en-US" altLang="en-US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There are multiple other topics that we did not cover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Multicast/</a:t>
            </a:r>
            <a:r>
              <a:rPr lang="en-US" altLang="en-US" dirty="0" err="1">
                <a:ea typeface="ＭＳ Ｐゴシック" charset="-128"/>
              </a:rPr>
              <a:t>anycast</a:t>
            </a:r>
            <a:endParaRPr lang="en-US" altLang="en-US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charset="-128"/>
              </a:rPr>
              <a:t>QoS</a:t>
            </a:r>
            <a:endParaRPr lang="en-US" altLang="en-US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slides as backup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just in case you need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reading in the winter</a:t>
            </a: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0D605-C1FC-DA4C-BF90-D0CA88490EB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730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4103688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473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2BD2BD-B903-134D-AE54-2FD4265963CD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6" name="Rectangle 4"/>
          <p:cNvSpPr>
            <a:spLocks noChangeArrowheads="1"/>
          </p:cNvSpPr>
          <p:nvPr/>
        </p:nvSpPr>
        <p:spPr bwMode="auto">
          <a:xfrm>
            <a:off x="500474" y="152401"/>
            <a:ext cx="808272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u="sng">
                <a:solidFill>
                  <a:srgbClr val="3333CC"/>
                </a:solidFill>
              </a:rPr>
              <a:t>Roadmap: </a:t>
            </a:r>
            <a:r>
              <a:rPr lang="en-US" altLang="en-US" sz="3600" u="sng" dirty="0">
                <a:solidFill>
                  <a:srgbClr val="3333CC"/>
                </a:solidFill>
              </a:rPr>
              <a:t>The Hourglass Architecture of the Internet</a:t>
            </a:r>
          </a:p>
        </p:txBody>
      </p:sp>
      <p:sp>
        <p:nvSpPr>
          <p:cNvPr id="175107" name="Freeform 5"/>
          <p:cNvSpPr>
            <a:spLocks/>
          </p:cNvSpPr>
          <p:nvPr/>
        </p:nvSpPr>
        <p:spPr bwMode="auto">
          <a:xfrm>
            <a:off x="2514600" y="1981200"/>
            <a:ext cx="1003300" cy="3733800"/>
          </a:xfrm>
          <a:custGeom>
            <a:avLst/>
            <a:gdLst>
              <a:gd name="T0" fmla="*/ 2147483646 w 632"/>
              <a:gd name="T1" fmla="*/ 0 h 2496"/>
              <a:gd name="T2" fmla="*/ 2147483646 w 632"/>
              <a:gd name="T3" fmla="*/ 2147483646 h 2496"/>
              <a:gd name="T4" fmla="*/ 0 w 632"/>
              <a:gd name="T5" fmla="*/ 2147483646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48" y="0"/>
                </a:moveTo>
                <a:cubicBezTo>
                  <a:pt x="340" y="368"/>
                  <a:pt x="632" y="736"/>
                  <a:pt x="624" y="1152"/>
                </a:cubicBezTo>
                <a:cubicBezTo>
                  <a:pt x="616" y="1568"/>
                  <a:pt x="308" y="2032"/>
                  <a:pt x="0" y="24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5108" name="Freeform 6"/>
          <p:cNvSpPr>
            <a:spLocks/>
          </p:cNvSpPr>
          <p:nvPr/>
        </p:nvSpPr>
        <p:spPr bwMode="auto">
          <a:xfrm>
            <a:off x="4559300" y="1981200"/>
            <a:ext cx="1079500" cy="3733800"/>
          </a:xfrm>
          <a:custGeom>
            <a:avLst/>
            <a:gdLst>
              <a:gd name="T0" fmla="*/ 2147483646 w 632"/>
              <a:gd name="T1" fmla="*/ 0 h 2496"/>
              <a:gd name="T2" fmla="*/ 2147483646 w 632"/>
              <a:gd name="T3" fmla="*/ 2147483646 h 2496"/>
              <a:gd name="T4" fmla="*/ 2147483646 w 632"/>
              <a:gd name="T5" fmla="*/ 2147483646 h 2496"/>
              <a:gd name="T6" fmla="*/ 0 60000 65536"/>
              <a:gd name="T7" fmla="*/ 0 60000 65536"/>
              <a:gd name="T8" fmla="*/ 0 60000 65536"/>
              <a:gd name="T9" fmla="*/ 0 w 632"/>
              <a:gd name="T10" fmla="*/ 0 h 2496"/>
              <a:gd name="T11" fmla="*/ 632 w 632"/>
              <a:gd name="T12" fmla="*/ 2496 h 2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2496">
                <a:moveTo>
                  <a:pt x="584" y="0"/>
                </a:moveTo>
                <a:cubicBezTo>
                  <a:pt x="292" y="416"/>
                  <a:pt x="0" y="832"/>
                  <a:pt x="8" y="1248"/>
                </a:cubicBezTo>
                <a:cubicBezTo>
                  <a:pt x="16" y="1664"/>
                  <a:pt x="324" y="2080"/>
                  <a:pt x="632" y="249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5109" name="Line 7"/>
          <p:cNvSpPr>
            <a:spLocks noChangeShapeType="1"/>
          </p:cNvSpPr>
          <p:nvPr/>
        </p:nvSpPr>
        <p:spPr bwMode="auto">
          <a:xfrm>
            <a:off x="3505200" y="3429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5110" name="Line 8"/>
          <p:cNvSpPr>
            <a:spLocks noChangeShapeType="1"/>
          </p:cNvSpPr>
          <p:nvPr/>
        </p:nvSpPr>
        <p:spPr bwMode="auto">
          <a:xfrm>
            <a:off x="3505200" y="40386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5111" name="Text Box 9"/>
          <p:cNvSpPr txBox="1">
            <a:spLocks noChangeArrowheads="1"/>
          </p:cNvSpPr>
          <p:nvPr/>
        </p:nvSpPr>
        <p:spPr bwMode="auto">
          <a:xfrm>
            <a:off x="3811588" y="34702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charset="0"/>
              </a:rPr>
              <a:t>IP</a:t>
            </a:r>
          </a:p>
        </p:txBody>
      </p:sp>
      <p:sp>
        <p:nvSpPr>
          <p:cNvPr id="175112" name="Text Box 10"/>
          <p:cNvSpPr txBox="1">
            <a:spLocks noChangeArrowheads="1"/>
          </p:cNvSpPr>
          <p:nvPr/>
        </p:nvSpPr>
        <p:spPr bwMode="auto">
          <a:xfrm>
            <a:off x="2882900" y="490220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Ethernet</a:t>
            </a:r>
          </a:p>
        </p:txBody>
      </p:sp>
      <p:sp>
        <p:nvSpPr>
          <p:cNvPr id="175113" name="Text Box 11"/>
          <p:cNvSpPr txBox="1">
            <a:spLocks noChangeArrowheads="1"/>
          </p:cNvSpPr>
          <p:nvPr/>
        </p:nvSpPr>
        <p:spPr bwMode="auto">
          <a:xfrm>
            <a:off x="4483100" y="490220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FDDI</a:t>
            </a:r>
          </a:p>
        </p:txBody>
      </p:sp>
      <p:sp>
        <p:nvSpPr>
          <p:cNvPr id="175114" name="Text Box 12"/>
          <p:cNvSpPr txBox="1">
            <a:spLocks noChangeArrowheads="1"/>
          </p:cNvSpPr>
          <p:nvPr/>
        </p:nvSpPr>
        <p:spPr bwMode="auto">
          <a:xfrm>
            <a:off x="3644900" y="4902200"/>
            <a:ext cx="898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Wireless</a:t>
            </a:r>
          </a:p>
        </p:txBody>
      </p:sp>
      <p:sp>
        <p:nvSpPr>
          <p:cNvPr id="175115" name="Text Box 13"/>
          <p:cNvSpPr txBox="1">
            <a:spLocks noChangeArrowheads="1"/>
          </p:cNvSpPr>
          <p:nvPr/>
        </p:nvSpPr>
        <p:spPr bwMode="auto">
          <a:xfrm>
            <a:off x="3406775" y="2787650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TCP</a:t>
            </a:r>
          </a:p>
        </p:txBody>
      </p:sp>
      <p:sp>
        <p:nvSpPr>
          <p:cNvPr id="175116" name="Text Box 14"/>
          <p:cNvSpPr txBox="1">
            <a:spLocks noChangeArrowheads="1"/>
          </p:cNvSpPr>
          <p:nvPr/>
        </p:nvSpPr>
        <p:spPr bwMode="auto">
          <a:xfrm>
            <a:off x="4191000" y="2819400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UDP</a:t>
            </a:r>
          </a:p>
        </p:txBody>
      </p:sp>
      <p:sp>
        <p:nvSpPr>
          <p:cNvPr id="175117" name="Text Box 15"/>
          <p:cNvSpPr txBox="1">
            <a:spLocks noChangeArrowheads="1"/>
          </p:cNvSpPr>
          <p:nvPr/>
        </p:nvSpPr>
        <p:spPr bwMode="auto">
          <a:xfrm>
            <a:off x="2898775" y="1981200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Telnet</a:t>
            </a:r>
          </a:p>
        </p:txBody>
      </p:sp>
      <p:sp>
        <p:nvSpPr>
          <p:cNvPr id="175118" name="Text Box 16"/>
          <p:cNvSpPr txBox="1">
            <a:spLocks noChangeArrowheads="1"/>
          </p:cNvSpPr>
          <p:nvPr/>
        </p:nvSpPr>
        <p:spPr bwMode="auto">
          <a:xfrm>
            <a:off x="3579813" y="1981200"/>
            <a:ext cx="67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Email</a:t>
            </a:r>
          </a:p>
        </p:txBody>
      </p:sp>
      <p:sp>
        <p:nvSpPr>
          <p:cNvPr id="175119" name="Text Box 17"/>
          <p:cNvSpPr txBox="1">
            <a:spLocks noChangeArrowheads="1"/>
          </p:cNvSpPr>
          <p:nvPr/>
        </p:nvSpPr>
        <p:spPr bwMode="auto">
          <a:xfrm>
            <a:off x="4275138" y="19812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FTP</a:t>
            </a:r>
          </a:p>
        </p:txBody>
      </p:sp>
      <p:sp>
        <p:nvSpPr>
          <p:cNvPr id="175120" name="Text Box 18"/>
          <p:cNvSpPr txBox="1">
            <a:spLocks noChangeArrowheads="1"/>
          </p:cNvSpPr>
          <p:nvPr/>
        </p:nvSpPr>
        <p:spPr bwMode="auto">
          <a:xfrm>
            <a:off x="4687888" y="1981200"/>
            <a:ext cx="760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WWW</a:t>
            </a:r>
          </a:p>
        </p:txBody>
      </p:sp>
      <p:sp>
        <p:nvSpPr>
          <p:cNvPr id="175121" name="Line 19"/>
          <p:cNvSpPr>
            <a:spLocks noChangeShapeType="1"/>
          </p:cNvSpPr>
          <p:nvPr/>
        </p:nvSpPr>
        <p:spPr bwMode="auto">
          <a:xfrm>
            <a:off x="2590800" y="1981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5122" name="Line 20"/>
          <p:cNvSpPr>
            <a:spLocks noChangeShapeType="1"/>
          </p:cNvSpPr>
          <p:nvPr/>
        </p:nvSpPr>
        <p:spPr bwMode="auto">
          <a:xfrm>
            <a:off x="2514600" y="5715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5123" name="Text Box 11"/>
          <p:cNvSpPr txBox="1">
            <a:spLocks noChangeArrowheads="1"/>
          </p:cNvSpPr>
          <p:nvPr/>
        </p:nvSpPr>
        <p:spPr bwMode="auto">
          <a:xfrm>
            <a:off x="3013075" y="5286375"/>
            <a:ext cx="712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ADSL</a:t>
            </a:r>
          </a:p>
        </p:txBody>
      </p:sp>
      <p:sp>
        <p:nvSpPr>
          <p:cNvPr id="175124" name="Text Box 11"/>
          <p:cNvSpPr txBox="1">
            <a:spLocks noChangeArrowheads="1"/>
          </p:cNvSpPr>
          <p:nvPr/>
        </p:nvSpPr>
        <p:spPr bwMode="auto">
          <a:xfrm>
            <a:off x="3692525" y="5284788"/>
            <a:ext cx="1392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CableDOCSIS</a:t>
            </a:r>
          </a:p>
        </p:txBody>
      </p:sp>
      <p:sp>
        <p:nvSpPr>
          <p:cNvPr id="2" name="Left Arrow 1"/>
          <p:cNvSpPr/>
          <p:nvPr/>
        </p:nvSpPr>
        <p:spPr bwMode="auto">
          <a:xfrm>
            <a:off x="5484558" y="4690205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99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27F66F-F9C6-0947-8DA5-CF5C61EE3E43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344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0"/>
            <a:ext cx="5214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4"/>
          <p:cNvSpPr>
            <a:spLocks noChangeArrowheads="1"/>
          </p:cNvSpPr>
          <p:nvPr/>
        </p:nvSpPr>
        <p:spPr bwMode="auto">
          <a:xfrm>
            <a:off x="6465888" y="6303963"/>
            <a:ext cx="2678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https://www.ietf.org/rfc/rfc2131.txt</a:t>
            </a:r>
          </a:p>
        </p:txBody>
      </p:sp>
    </p:spTree>
    <p:extLst>
      <p:ext uri="{BB962C8B-B14F-4D97-AF65-F5344CB8AC3E}">
        <p14:creationId xmlns:p14="http://schemas.microsoft.com/office/powerpoint/2010/main" val="1924331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806B73-2D06-0A45-85C7-301AB4AA1AC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365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57200"/>
            <a:ext cx="39989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65100"/>
            <a:ext cx="30210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30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DHCP lease renew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953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0275EE-AFCE-D542-A967-6DCAD9B44829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Link Layer Services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84188" y="1419225"/>
            <a:ext cx="8343900" cy="493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latin typeface="Comic Sans MS" pitchFamily="66" charset="0"/>
                <a:ea typeface=""/>
              </a:rPr>
              <a:t>Framing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85000"/>
              <a:buFont typeface="Courier New"/>
              <a:buChar char="o"/>
              <a:defRPr/>
            </a:pPr>
            <a:r>
              <a:rPr lang="en-US" sz="2400" dirty="0">
                <a:latin typeface="Comic Sans MS" pitchFamily="66" charset="0"/>
                <a:ea typeface=""/>
              </a:rPr>
              <a:t>encapsulate datagram into frame, adding header, trailer and error detection/correction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latin typeface="Comic Sans MS" pitchFamily="66" charset="0"/>
                <a:ea typeface=""/>
              </a:rPr>
              <a:t>Multiplexing/</a:t>
            </a:r>
            <a:r>
              <a:rPr lang="en-US" sz="2400" dirty="0" err="1">
                <a:latin typeface="Comic Sans MS" pitchFamily="66" charset="0"/>
                <a:ea typeface=""/>
              </a:rPr>
              <a:t>demultiplexing</a:t>
            </a:r>
            <a:endParaRPr lang="en-US" sz="2400" dirty="0">
              <a:latin typeface="Comic Sans MS" pitchFamily="66" charset="0"/>
              <a:ea typeface=""/>
            </a:endParaRP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85000"/>
              <a:buFont typeface="Courier New"/>
              <a:buChar char="o"/>
              <a:defRPr/>
            </a:pPr>
            <a:r>
              <a:rPr lang="en-US" sz="2400" dirty="0">
                <a:latin typeface="Comic Sans MS" pitchFamily="66" charset="0"/>
                <a:ea typeface=""/>
              </a:rPr>
              <a:t>frame headers to identify </a:t>
            </a:r>
            <a:r>
              <a:rPr lang="en-US" sz="2400" dirty="0" err="1">
                <a:latin typeface="Comic Sans MS" pitchFamily="66" charset="0"/>
                <a:ea typeface=""/>
              </a:rPr>
              <a:t>src</a:t>
            </a:r>
            <a:r>
              <a:rPr lang="en-US" sz="2400" dirty="0">
                <a:latin typeface="Comic Sans MS" pitchFamily="66" charset="0"/>
                <a:ea typeface=""/>
              </a:rPr>
              <a:t>, </a:t>
            </a:r>
            <a:r>
              <a:rPr lang="en-US" sz="2400" dirty="0" err="1">
                <a:latin typeface="Comic Sans MS" pitchFamily="66" charset="0"/>
                <a:ea typeface=""/>
              </a:rPr>
              <a:t>dest</a:t>
            </a:r>
            <a:r>
              <a:rPr lang="en-US" sz="2400" dirty="0">
                <a:latin typeface="Comic Sans MS" pitchFamily="66" charset="0"/>
                <a:ea typeface="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dirty="0">
                <a:latin typeface="Comic Sans MS" pitchFamily="66" charset="0"/>
                <a:ea typeface=""/>
              </a:rPr>
              <a:t>Reliable delivery between adjacent nodes</a:t>
            </a:r>
          </a:p>
          <a:p>
            <a:pPr lvl="1">
              <a:buClr>
                <a:srgbClr val="2D2DB9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latin typeface="Comic Sans MS" pitchFamily="66" charset="0"/>
                <a:ea typeface=""/>
              </a:rPr>
              <a:t> we learned how to do this already !</a:t>
            </a:r>
          </a:p>
          <a:p>
            <a:pPr lvl="1">
              <a:buClr>
                <a:srgbClr val="2D2DB9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latin typeface="Comic Sans MS" pitchFamily="66" charset="0"/>
                <a:ea typeface=""/>
              </a:rPr>
              <a:t> seldom used on low bit error link (fiber, some twisted pair)</a:t>
            </a:r>
          </a:p>
          <a:p>
            <a:pPr lvl="1">
              <a:buClr>
                <a:srgbClr val="2D2DB9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latin typeface="Comic Sans MS" pitchFamily="66" charset="0"/>
                <a:ea typeface=""/>
              </a:rPr>
              <a:t> common for wireless links: high error rates</a:t>
            </a:r>
            <a:endParaRPr lang="en-US" sz="2400" dirty="0">
              <a:latin typeface="Comic Sans MS" pitchFamily="66" charset="0"/>
              <a:ea typeface=""/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latin typeface="Comic Sans MS" pitchFamily="66" charset="0"/>
                <a:ea typeface=""/>
              </a:rPr>
              <a:t>Media access control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  <a:defRPr/>
            </a:pPr>
            <a:r>
              <a:rPr lang="en-US" sz="2400" dirty="0">
                <a:latin typeface="Comic Sans MS" pitchFamily="66" charset="0"/>
                <a:ea typeface=""/>
              </a:rPr>
              <a:t>Forwarding/switching with a link-layer (Layer 2) domain</a:t>
            </a:r>
          </a:p>
        </p:txBody>
      </p:sp>
    </p:spTree>
    <p:extLst>
      <p:ext uri="{BB962C8B-B14F-4D97-AF65-F5344CB8AC3E}">
        <p14:creationId xmlns:p14="http://schemas.microsoft.com/office/powerpoint/2010/main" val="4065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9C6537-AF08-3446-807B-2C05C4690E08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9202" name="Rectangle 4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Adaptors Communicating</a:t>
            </a:r>
          </a:p>
        </p:txBody>
      </p:sp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398463" y="3101975"/>
            <a:ext cx="36020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</a:rPr>
              <a:t>link layer typically implemented in </a:t>
            </a:r>
            <a:r>
              <a:rPr lang="ja-JP" altLang="en-US" sz="2400" dirty="0">
                <a:solidFill>
                  <a:srgbClr val="000000"/>
                </a:solidFill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</a:rPr>
              <a:t>adaptor</a:t>
            </a:r>
            <a:r>
              <a:rPr lang="ja-JP" altLang="en-US" sz="2400" dirty="0">
                <a:solidFill>
                  <a:srgbClr val="000000"/>
                </a:solidFill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</a:rPr>
              <a:t> (aka NIC)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Ethernet card, modem, 802.11 card, cloud virtual switch</a:t>
            </a: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000000"/>
                </a:solidFill>
              </a:rPr>
              <a:t>adapter is semi-autonomous, implementing link &amp; physical layers</a:t>
            </a:r>
          </a:p>
        </p:txBody>
      </p:sp>
      <p:sp>
        <p:nvSpPr>
          <p:cNvPr id="179204" name="Rectangle 6"/>
          <p:cNvSpPr>
            <a:spLocks noChangeArrowheads="1"/>
          </p:cNvSpPr>
          <p:nvPr/>
        </p:nvSpPr>
        <p:spPr bwMode="auto">
          <a:xfrm>
            <a:off x="4508500" y="3092450"/>
            <a:ext cx="409098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>
                <a:srgbClr val="3333CC"/>
              </a:buClr>
              <a:buFont typeface="Wingdings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in most link-layer, each adapter has a unique link layer address (also called MAC address)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79205" name="Text Box 7"/>
          <p:cNvSpPr txBox="1">
            <a:spLocks noChangeArrowheads="1"/>
          </p:cNvSpPr>
          <p:nvPr/>
        </p:nvSpPr>
        <p:spPr bwMode="auto">
          <a:xfrm>
            <a:off x="239713" y="1641475"/>
            <a:ext cx="97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sending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node</a:t>
            </a:r>
          </a:p>
        </p:txBody>
      </p:sp>
      <p:grpSp>
        <p:nvGrpSpPr>
          <p:cNvPr id="179206" name="Group 8"/>
          <p:cNvGrpSpPr>
            <a:grpSpLocks/>
          </p:cNvGrpSpPr>
          <p:nvPr/>
        </p:nvGrpSpPr>
        <p:grpSpPr bwMode="auto">
          <a:xfrm>
            <a:off x="2344738" y="2185988"/>
            <a:ext cx="965200" cy="427037"/>
            <a:chOff x="1477" y="1377"/>
            <a:chExt cx="608" cy="269"/>
          </a:xfrm>
        </p:grpSpPr>
        <p:sp>
          <p:nvSpPr>
            <p:cNvPr id="179225" name="Rectangle 9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9226" name="Rectangle 10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frame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9207" name="Line 11"/>
          <p:cNvSpPr>
            <a:spLocks noChangeShapeType="1"/>
          </p:cNvSpPr>
          <p:nvPr/>
        </p:nvSpPr>
        <p:spPr bwMode="auto">
          <a:xfrm>
            <a:off x="3297238" y="2454275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Rectangle 12"/>
          <p:cNvSpPr>
            <a:spLocks noChangeArrowheads="1"/>
          </p:cNvSpPr>
          <p:nvPr/>
        </p:nvSpPr>
        <p:spPr bwMode="auto">
          <a:xfrm>
            <a:off x="6783388" y="1392238"/>
            <a:ext cx="1125537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9209" name="Rectangle 13"/>
          <p:cNvSpPr>
            <a:spLocks noChangeArrowheads="1"/>
          </p:cNvSpPr>
          <p:nvPr/>
        </p:nvSpPr>
        <p:spPr bwMode="auto">
          <a:xfrm>
            <a:off x="7083425" y="1771650"/>
            <a:ext cx="487363" cy="28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9210" name="Rectangle 14"/>
          <p:cNvSpPr>
            <a:spLocks noChangeArrowheads="1"/>
          </p:cNvSpPr>
          <p:nvPr/>
        </p:nvSpPr>
        <p:spPr bwMode="auto">
          <a:xfrm>
            <a:off x="1219200" y="1392238"/>
            <a:ext cx="1125538" cy="1220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9211" name="Rectangle 15"/>
          <p:cNvSpPr>
            <a:spLocks noChangeArrowheads="1"/>
          </p:cNvSpPr>
          <p:nvPr/>
        </p:nvSpPr>
        <p:spPr bwMode="auto">
          <a:xfrm>
            <a:off x="1544638" y="1763713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9212" name="Text Box 16"/>
          <p:cNvSpPr txBox="1">
            <a:spLocks noChangeArrowheads="1"/>
          </p:cNvSpPr>
          <p:nvPr/>
        </p:nvSpPr>
        <p:spPr bwMode="auto">
          <a:xfrm>
            <a:off x="7967663" y="1457325"/>
            <a:ext cx="1139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receiving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179213" name="Line 17"/>
          <p:cNvSpPr>
            <a:spLocks noChangeShapeType="1"/>
          </p:cNvSpPr>
          <p:nvPr/>
        </p:nvSpPr>
        <p:spPr bwMode="auto">
          <a:xfrm flipH="1">
            <a:off x="2063750" y="1611313"/>
            <a:ext cx="414338" cy="220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Text Box 18"/>
          <p:cNvSpPr txBox="1">
            <a:spLocks noChangeArrowheads="1"/>
          </p:cNvSpPr>
          <p:nvPr/>
        </p:nvSpPr>
        <p:spPr bwMode="auto">
          <a:xfrm>
            <a:off x="2344738" y="12446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datagram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9215" name="Freeform 19"/>
          <p:cNvSpPr>
            <a:spLocks/>
          </p:cNvSpPr>
          <p:nvPr/>
        </p:nvSpPr>
        <p:spPr bwMode="auto">
          <a:xfrm>
            <a:off x="1746250" y="1978025"/>
            <a:ext cx="695325" cy="460375"/>
          </a:xfrm>
          <a:custGeom>
            <a:avLst/>
            <a:gdLst>
              <a:gd name="T0" fmla="*/ 2147483646 w 438"/>
              <a:gd name="T1" fmla="*/ 0 h 290"/>
              <a:gd name="T2" fmla="*/ 2147483646 w 438"/>
              <a:gd name="T3" fmla="*/ 2147483646 h 290"/>
              <a:gd name="T4" fmla="*/ 2147483646 w 438"/>
              <a:gd name="T5" fmla="*/ 2147483646 h 290"/>
              <a:gd name="T6" fmla="*/ 2147483646 w 438"/>
              <a:gd name="T7" fmla="*/ 2147483646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16" name="Group 20"/>
          <p:cNvGrpSpPr>
            <a:grpSpLocks/>
          </p:cNvGrpSpPr>
          <p:nvPr/>
        </p:nvGrpSpPr>
        <p:grpSpPr bwMode="auto">
          <a:xfrm>
            <a:off x="5819775" y="2179638"/>
            <a:ext cx="965200" cy="427037"/>
            <a:chOff x="1477" y="1377"/>
            <a:chExt cx="608" cy="269"/>
          </a:xfrm>
        </p:grpSpPr>
        <p:sp>
          <p:nvSpPr>
            <p:cNvPr id="179223" name="Rectangle 21"/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9224" name="Rectangle 22"/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frame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9217" name="Text Box 23"/>
          <p:cNvSpPr txBox="1">
            <a:spLocks noChangeArrowheads="1"/>
          </p:cNvSpPr>
          <p:nvPr/>
        </p:nvSpPr>
        <p:spPr bwMode="auto">
          <a:xfrm>
            <a:off x="2411413" y="2617788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adapter</a:t>
            </a:r>
          </a:p>
        </p:txBody>
      </p:sp>
      <p:sp>
        <p:nvSpPr>
          <p:cNvPr id="179218" name="Text Box 24"/>
          <p:cNvSpPr txBox="1">
            <a:spLocks noChangeArrowheads="1"/>
          </p:cNvSpPr>
          <p:nvPr/>
        </p:nvSpPr>
        <p:spPr bwMode="auto">
          <a:xfrm>
            <a:off x="5824538" y="2624138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adapter</a:t>
            </a:r>
          </a:p>
        </p:txBody>
      </p:sp>
      <p:sp>
        <p:nvSpPr>
          <p:cNvPr id="179219" name="AutoShape 25"/>
          <p:cNvSpPr>
            <a:spLocks/>
          </p:cNvSpPr>
          <p:nvPr/>
        </p:nvSpPr>
        <p:spPr bwMode="auto">
          <a:xfrm rot="5399521">
            <a:off x="4533901" y="555625"/>
            <a:ext cx="220662" cy="2865437"/>
          </a:xfrm>
          <a:prstGeom prst="leftBrace">
            <a:avLst>
              <a:gd name="adj1" fmla="val 1082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9220" name="Text Box 26"/>
          <p:cNvSpPr txBox="1">
            <a:spLocks noChangeArrowheads="1"/>
          </p:cNvSpPr>
          <p:nvPr/>
        </p:nvSpPr>
        <p:spPr bwMode="auto">
          <a:xfrm>
            <a:off x="3635375" y="1511300"/>
            <a:ext cx="2103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link layer protocol</a:t>
            </a:r>
          </a:p>
        </p:txBody>
      </p:sp>
      <p:sp>
        <p:nvSpPr>
          <p:cNvPr id="179221" name="Freeform 27"/>
          <p:cNvSpPr>
            <a:spLocks/>
          </p:cNvSpPr>
          <p:nvPr/>
        </p:nvSpPr>
        <p:spPr bwMode="auto">
          <a:xfrm>
            <a:off x="6704013" y="2063750"/>
            <a:ext cx="647700" cy="342900"/>
          </a:xfrm>
          <a:custGeom>
            <a:avLst/>
            <a:gdLst>
              <a:gd name="T0" fmla="*/ 0 w 408"/>
              <a:gd name="T1" fmla="*/ 2147483646 h 216"/>
              <a:gd name="T2" fmla="*/ 2147483646 w 408"/>
              <a:gd name="T3" fmla="*/ 2147483646 h 216"/>
              <a:gd name="T4" fmla="*/ 2147483646 w 408"/>
              <a:gd name="T5" fmla="*/ 2147483646 h 216"/>
              <a:gd name="T6" fmla="*/ 2147483646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222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711700"/>
            <a:ext cx="24923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4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宋体" charset="-122"/>
              </a:rPr>
              <a:t>Recap: P-Graph and BGP Convergence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1177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288" y="1385888"/>
            <a:ext cx="7877175" cy="4856162"/>
          </a:xfrm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Char char="q"/>
            </a:pPr>
            <a:r>
              <a:rPr lang="en-US" altLang="zh-CN" dirty="0">
                <a:solidFill>
                  <a:srgbClr val="002060"/>
                </a:solidFill>
                <a:ea typeface="宋体" charset="-122"/>
              </a:rPr>
              <a:t>If the P-graph of the networks has no loop, then policy routing converges.</a:t>
            </a:r>
          </a:p>
          <a:p>
            <a:pPr lvl="1">
              <a:spcBef>
                <a:spcPct val="0"/>
              </a:spcBef>
              <a:buClrTx/>
              <a:buSzPct val="85000"/>
              <a:buFont typeface="Wingdings" charset="2"/>
              <a:buChar char="¦"/>
            </a:pPr>
            <a:r>
              <a:rPr lang="en-US" altLang="zh-CN" dirty="0">
                <a:ea typeface="宋体" charset="-122"/>
              </a:rPr>
              <a:t> intuition: choose the path node from the partial order graph with no out-going edge to non-fixed path nodes, fix the path node, eliminate all no longer feasible; continue </a:t>
            </a:r>
          </a:p>
          <a:p>
            <a:pPr>
              <a:spcBef>
                <a:spcPct val="0"/>
              </a:spcBef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Example: suppose we swap the order of 30 and 320</a:t>
            </a:r>
            <a:endParaRPr lang="en-US" altLang="en-US" dirty="0">
              <a:ea typeface="ＭＳ Ｐゴシック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32338" y="4802188"/>
            <a:ext cx="3952875" cy="1609725"/>
            <a:chOff x="1498" y="2932"/>
            <a:chExt cx="2490" cy="1014"/>
          </a:xfrm>
        </p:grpSpPr>
        <p:sp>
          <p:nvSpPr>
            <p:cNvPr id="117783" name="Rectangle 21"/>
            <p:cNvSpPr>
              <a:spLocks noChangeArrowheads="1"/>
            </p:cNvSpPr>
            <p:nvPr/>
          </p:nvSpPr>
          <p:spPr bwMode="auto">
            <a:xfrm>
              <a:off x="2392" y="317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2 1 0</a:t>
              </a:r>
            </a:p>
          </p:txBody>
        </p:sp>
        <p:sp>
          <p:nvSpPr>
            <p:cNvPr id="117784" name="Rectangle 22"/>
            <p:cNvSpPr>
              <a:spLocks noChangeArrowheads="1"/>
            </p:cNvSpPr>
            <p:nvPr/>
          </p:nvSpPr>
          <p:spPr bwMode="auto">
            <a:xfrm>
              <a:off x="2385" y="371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7785" name="Rectangle 23"/>
            <p:cNvSpPr>
              <a:spLocks noChangeArrowheads="1"/>
            </p:cNvSpPr>
            <p:nvPr/>
          </p:nvSpPr>
          <p:spPr bwMode="auto">
            <a:xfrm>
              <a:off x="1498" y="3715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7786" name="Rectangle 24"/>
            <p:cNvSpPr>
              <a:spLocks noChangeArrowheads="1"/>
            </p:cNvSpPr>
            <p:nvPr/>
          </p:nvSpPr>
          <p:spPr bwMode="auto">
            <a:xfrm>
              <a:off x="3298" y="3177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7787" name="Rectangle 25"/>
            <p:cNvSpPr>
              <a:spLocks noChangeArrowheads="1"/>
            </p:cNvSpPr>
            <p:nvPr/>
          </p:nvSpPr>
          <p:spPr bwMode="auto">
            <a:xfrm>
              <a:off x="1506" y="3184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1 3 0</a:t>
              </a:r>
            </a:p>
          </p:txBody>
        </p:sp>
        <p:sp>
          <p:nvSpPr>
            <p:cNvPr id="117788" name="Rectangle 26"/>
            <p:cNvSpPr>
              <a:spLocks noChangeArrowheads="1"/>
            </p:cNvSpPr>
            <p:nvPr/>
          </p:nvSpPr>
          <p:spPr bwMode="auto">
            <a:xfrm>
              <a:off x="3270" y="3710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3 2 0</a:t>
              </a:r>
            </a:p>
          </p:txBody>
        </p:sp>
        <p:sp>
          <p:nvSpPr>
            <p:cNvPr id="117789" name="Line 28"/>
            <p:cNvSpPr>
              <a:spLocks noChangeShapeType="1"/>
            </p:cNvSpPr>
            <p:nvPr/>
          </p:nvSpPr>
          <p:spPr bwMode="auto">
            <a:xfrm flipH="1">
              <a:off x="1802" y="3329"/>
              <a:ext cx="633" cy="4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0" name="Line 29"/>
            <p:cNvSpPr>
              <a:spLocks noChangeShapeType="1"/>
            </p:cNvSpPr>
            <p:nvPr/>
          </p:nvSpPr>
          <p:spPr bwMode="auto">
            <a:xfrm flipH="1">
              <a:off x="2747" y="3840"/>
              <a:ext cx="491" cy="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1" name="Line 30"/>
            <p:cNvSpPr>
              <a:spLocks noChangeShapeType="1"/>
            </p:cNvSpPr>
            <p:nvPr/>
          </p:nvSpPr>
          <p:spPr bwMode="auto">
            <a:xfrm flipH="1" flipV="1">
              <a:off x="1670" y="3386"/>
              <a:ext cx="9" cy="3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2" name="Line 31"/>
            <p:cNvSpPr>
              <a:spLocks noChangeShapeType="1"/>
            </p:cNvSpPr>
            <p:nvPr/>
          </p:nvSpPr>
          <p:spPr bwMode="auto">
            <a:xfrm flipV="1">
              <a:off x="2586" y="3405"/>
              <a:ext cx="9" cy="3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3" name="Line 32"/>
            <p:cNvSpPr>
              <a:spLocks noChangeShapeType="1"/>
            </p:cNvSpPr>
            <p:nvPr/>
          </p:nvSpPr>
          <p:spPr bwMode="auto">
            <a:xfrm flipV="1">
              <a:off x="3464" y="3358"/>
              <a:ext cx="0" cy="3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4" name="Freeform 34"/>
            <p:cNvSpPr>
              <a:spLocks/>
            </p:cNvSpPr>
            <p:nvPr/>
          </p:nvSpPr>
          <p:spPr bwMode="auto">
            <a:xfrm>
              <a:off x="1709" y="2932"/>
              <a:ext cx="1719" cy="250"/>
            </a:xfrm>
            <a:custGeom>
              <a:avLst/>
              <a:gdLst>
                <a:gd name="T0" fmla="*/ 0 w 1719"/>
                <a:gd name="T1" fmla="*/ 250 h 250"/>
                <a:gd name="T2" fmla="*/ 784 w 1719"/>
                <a:gd name="T3" fmla="*/ 5 h 250"/>
                <a:gd name="T4" fmla="*/ 1719 w 1719"/>
                <a:gd name="T5" fmla="*/ 222 h 250"/>
                <a:gd name="T6" fmla="*/ 0 60000 65536"/>
                <a:gd name="T7" fmla="*/ 0 60000 65536"/>
                <a:gd name="T8" fmla="*/ 0 60000 65536"/>
                <a:gd name="T9" fmla="*/ 0 w 1719"/>
                <a:gd name="T10" fmla="*/ 0 h 250"/>
                <a:gd name="T11" fmla="*/ 1719 w 1719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9" h="250">
                  <a:moveTo>
                    <a:pt x="0" y="250"/>
                  </a:moveTo>
                  <a:cubicBezTo>
                    <a:pt x="249" y="130"/>
                    <a:pt x="498" y="10"/>
                    <a:pt x="784" y="5"/>
                  </a:cubicBezTo>
                  <a:cubicBezTo>
                    <a:pt x="1070" y="0"/>
                    <a:pt x="1394" y="111"/>
                    <a:pt x="1719" y="22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50863" y="4586288"/>
            <a:ext cx="3910012" cy="2141537"/>
            <a:chOff x="3020" y="907"/>
            <a:chExt cx="2463" cy="1349"/>
          </a:xfrm>
        </p:grpSpPr>
        <p:grpSp>
          <p:nvGrpSpPr>
            <p:cNvPr id="117765" name="Group 37"/>
            <p:cNvGrpSpPr>
              <a:grpSpLocks/>
            </p:cNvGrpSpPr>
            <p:nvPr/>
          </p:nvGrpSpPr>
          <p:grpSpPr bwMode="auto">
            <a:xfrm>
              <a:off x="3380" y="1059"/>
              <a:ext cx="1678" cy="1120"/>
              <a:chOff x="1138" y="1465"/>
              <a:chExt cx="1678" cy="1120"/>
            </a:xfrm>
          </p:grpSpPr>
          <p:sp>
            <p:nvSpPr>
              <p:cNvPr id="117769" name="Line 38"/>
              <p:cNvSpPr>
                <a:spLocks noChangeShapeType="1"/>
              </p:cNvSpPr>
              <p:nvPr/>
            </p:nvSpPr>
            <p:spPr bwMode="auto">
              <a:xfrm flipH="1" flipV="1">
                <a:off x="2070" y="1614"/>
                <a:ext cx="595" cy="79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0" name="Line 39"/>
              <p:cNvSpPr>
                <a:spLocks noChangeShapeType="1"/>
              </p:cNvSpPr>
              <p:nvPr/>
            </p:nvSpPr>
            <p:spPr bwMode="auto">
              <a:xfrm flipH="1">
                <a:off x="1319" y="1614"/>
                <a:ext cx="621" cy="85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1" name="Line 40"/>
              <p:cNvSpPr>
                <a:spLocks noChangeShapeType="1"/>
              </p:cNvSpPr>
              <p:nvPr/>
            </p:nvSpPr>
            <p:spPr bwMode="auto">
              <a:xfrm>
                <a:off x="1992" y="1525"/>
                <a:ext cx="0" cy="444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2" name="Oval 41"/>
              <p:cNvSpPr>
                <a:spLocks noChangeArrowheads="1"/>
              </p:cNvSpPr>
              <p:nvPr/>
            </p:nvSpPr>
            <p:spPr bwMode="auto">
              <a:xfrm>
                <a:off x="1759" y="1466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3" name="Rectangle 42"/>
              <p:cNvSpPr>
                <a:spLocks noChangeArrowheads="1"/>
              </p:cNvSpPr>
              <p:nvPr/>
            </p:nvSpPr>
            <p:spPr bwMode="auto">
              <a:xfrm>
                <a:off x="1877" y="14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2</a:t>
                </a:r>
              </a:p>
            </p:txBody>
          </p:sp>
          <p:sp>
            <p:nvSpPr>
              <p:cNvPr id="117774" name="Line 43"/>
              <p:cNvSpPr>
                <a:spLocks noChangeShapeType="1"/>
              </p:cNvSpPr>
              <p:nvPr/>
            </p:nvSpPr>
            <p:spPr bwMode="auto">
              <a:xfrm flipH="1">
                <a:off x="1552" y="2146"/>
                <a:ext cx="414" cy="237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5" name="Line 44"/>
              <p:cNvSpPr>
                <a:spLocks noChangeShapeType="1"/>
              </p:cNvSpPr>
              <p:nvPr/>
            </p:nvSpPr>
            <p:spPr bwMode="auto">
              <a:xfrm flipH="1" flipV="1">
                <a:off x="2173" y="2205"/>
                <a:ext cx="311" cy="17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6" name="Line 45"/>
              <p:cNvSpPr>
                <a:spLocks noChangeShapeType="1"/>
              </p:cNvSpPr>
              <p:nvPr/>
            </p:nvSpPr>
            <p:spPr bwMode="auto">
              <a:xfrm flipH="1">
                <a:off x="1319" y="2442"/>
                <a:ext cx="1398" cy="0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7" name="Oval 46"/>
              <p:cNvSpPr>
                <a:spLocks noChangeArrowheads="1"/>
              </p:cNvSpPr>
              <p:nvPr/>
            </p:nvSpPr>
            <p:spPr bwMode="auto">
              <a:xfrm>
                <a:off x="1787" y="1971"/>
                <a:ext cx="462" cy="32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Rectangle 47"/>
              <p:cNvSpPr>
                <a:spLocks noChangeArrowheads="1"/>
              </p:cNvSpPr>
              <p:nvPr/>
            </p:nvSpPr>
            <p:spPr bwMode="auto">
              <a:xfrm>
                <a:off x="1904" y="19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0</a:t>
                </a:r>
              </a:p>
            </p:txBody>
          </p:sp>
          <p:sp>
            <p:nvSpPr>
              <p:cNvPr id="117779" name="Oval 48"/>
              <p:cNvSpPr>
                <a:spLocks noChangeArrowheads="1"/>
              </p:cNvSpPr>
              <p:nvPr/>
            </p:nvSpPr>
            <p:spPr bwMode="auto">
              <a:xfrm>
                <a:off x="2354" y="223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0" name="Oval 49"/>
              <p:cNvSpPr>
                <a:spLocks noChangeArrowheads="1"/>
              </p:cNvSpPr>
              <p:nvPr/>
            </p:nvSpPr>
            <p:spPr bwMode="auto">
              <a:xfrm>
                <a:off x="1138" y="226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1" name="Rectangle 50"/>
              <p:cNvSpPr>
                <a:spLocks noChangeArrowheads="1"/>
              </p:cNvSpPr>
              <p:nvPr/>
            </p:nvSpPr>
            <p:spPr bwMode="auto">
              <a:xfrm>
                <a:off x="1231" y="2247"/>
                <a:ext cx="24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</a:p>
            </p:txBody>
          </p:sp>
          <p:sp>
            <p:nvSpPr>
              <p:cNvPr id="117782" name="Rectangle 51"/>
              <p:cNvSpPr>
                <a:spLocks noChangeArrowheads="1"/>
              </p:cNvSpPr>
              <p:nvPr/>
            </p:nvSpPr>
            <p:spPr bwMode="auto">
              <a:xfrm>
                <a:off x="2465" y="223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3</a:t>
                </a:r>
              </a:p>
            </p:txBody>
          </p:sp>
        </p:grpSp>
        <p:sp>
          <p:nvSpPr>
            <p:cNvPr id="117766" name="Text Box 52"/>
            <p:cNvSpPr txBox="1">
              <a:spLocks noChangeArrowheads="1"/>
            </p:cNvSpPr>
            <p:nvPr/>
          </p:nvSpPr>
          <p:spPr bwMode="auto">
            <a:xfrm>
              <a:off x="5103" y="1840"/>
              <a:ext cx="3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CC66"/>
                  </a:solidFill>
                  <a:ea typeface="宋体" charset="-122"/>
                </a:rPr>
                <a:t>30</a:t>
              </a:r>
            </a:p>
            <a:p>
              <a:r>
                <a:rPr lang="en-US" altLang="zh-CN" sz="1800" b="1">
                  <a:solidFill>
                    <a:srgbClr val="00CC66"/>
                  </a:solidFill>
                  <a:ea typeface="宋体" charset="-122"/>
                </a:rPr>
                <a:t>320</a:t>
              </a:r>
              <a:endParaRPr lang="en-US" altLang="en-US" sz="1800" b="1">
                <a:solidFill>
                  <a:srgbClr val="00CC66"/>
                </a:solidFill>
              </a:endParaRPr>
            </a:p>
          </p:txBody>
        </p:sp>
        <p:sp>
          <p:nvSpPr>
            <p:cNvPr id="117767" name="Text Box 53"/>
            <p:cNvSpPr txBox="1">
              <a:spLocks noChangeArrowheads="1"/>
            </p:cNvSpPr>
            <p:nvPr/>
          </p:nvSpPr>
          <p:spPr bwMode="auto">
            <a:xfrm>
              <a:off x="4501" y="907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210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768" name="Text Box 54"/>
            <p:cNvSpPr txBox="1">
              <a:spLocks noChangeArrowheads="1"/>
            </p:cNvSpPr>
            <p:nvPr/>
          </p:nvSpPr>
          <p:spPr bwMode="auto">
            <a:xfrm>
              <a:off x="3020" y="1852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130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9BFD1DA1-9669-214F-A18C-68A40E0ED239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018213"/>
            <a:ext cx="15779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30200" y="14288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600" u="sng" dirty="0">
                <a:solidFill>
                  <a:srgbClr val="3333CC"/>
                </a:solidFill>
                <a:ea typeface="宋体" charset="-122"/>
              </a:rPr>
              <a:t>Recap: Internet Economy: Two Types of Business Relationship</a:t>
            </a:r>
          </a:p>
        </p:txBody>
      </p:sp>
      <p:sp>
        <p:nvSpPr>
          <p:cNvPr id="121859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598613"/>
            <a:ext cx="3949700" cy="28971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i="1" dirty="0">
                <a:solidFill>
                  <a:schemeClr val="accent2"/>
                </a:solidFill>
                <a:ea typeface="宋体" charset="-122"/>
              </a:rPr>
              <a:t>Customer provider relationship</a:t>
            </a:r>
            <a:endParaRPr lang="en-US" altLang="zh-CN" sz="2400" dirty="0">
              <a:solidFill>
                <a:schemeClr val="accent2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a provider is an AS that connects the customer to the rest of the Internet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customer pays the provider for the transit service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e.g., XMU is a customer of CERNET and China</a:t>
            </a:r>
            <a:r>
              <a:rPr lang="zh-CN" altLang="en-US" sz="1800" dirty="0">
                <a:ea typeface="宋体" charset="-122"/>
              </a:rPr>
              <a:t> </a:t>
            </a:r>
            <a:r>
              <a:rPr lang="en-US" altLang="zh-CN" sz="1800" dirty="0">
                <a:ea typeface="宋体" charset="-122"/>
              </a:rPr>
              <a:t>Telecom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403480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4635500" y="1600200"/>
            <a:ext cx="3949700" cy="2824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i="1" dirty="0">
                <a:solidFill>
                  <a:schemeClr val="accent2"/>
                </a:solidFill>
                <a:ea typeface="宋体" charset="-122"/>
              </a:rPr>
              <a:t>Peer-to-peer relationship</a:t>
            </a:r>
            <a:endParaRPr lang="en-US" altLang="zh-CN" sz="2400" dirty="0">
              <a:solidFill>
                <a:schemeClr val="accent2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mutually agree to exchange traffic between their respective </a:t>
            </a:r>
            <a:r>
              <a:rPr lang="en-US" altLang="zh-CN" sz="1800" b="1" u="sng" dirty="0">
                <a:solidFill>
                  <a:srgbClr val="FF0000"/>
                </a:solidFill>
                <a:ea typeface="宋体" charset="-122"/>
              </a:rPr>
              <a:t>customers </a:t>
            </a:r>
            <a:r>
              <a:rPr lang="en-US" altLang="zh-CN" sz="1800" dirty="0">
                <a:ea typeface="宋体" charset="-122"/>
              </a:rPr>
              <a:t>only</a:t>
            </a:r>
            <a:endParaRPr lang="en-US" altLang="zh-CN" sz="1800" b="1" u="sng" dirty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there is no payment between peers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121861" name="Line 30"/>
          <p:cNvSpPr>
            <a:spLocks noChangeShapeType="1"/>
          </p:cNvSpPr>
          <p:nvPr/>
        </p:nvSpPr>
        <p:spPr bwMode="auto">
          <a:xfrm>
            <a:off x="1690688" y="5267325"/>
            <a:ext cx="465137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862" name="Text Box 31"/>
          <p:cNvSpPr txBox="1">
            <a:spLocks noChangeArrowheads="1"/>
          </p:cNvSpPr>
          <p:nvPr/>
        </p:nvSpPr>
        <p:spPr bwMode="auto">
          <a:xfrm>
            <a:off x="3030538" y="528637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provider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1863" name="Rectangle 32"/>
          <p:cNvSpPr>
            <a:spLocks noChangeArrowheads="1"/>
          </p:cNvSpPr>
          <p:nvPr/>
        </p:nvSpPr>
        <p:spPr bwMode="auto">
          <a:xfrm>
            <a:off x="2916238" y="5849938"/>
            <a:ext cx="1173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customer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719638" y="4545013"/>
            <a:ext cx="4202112" cy="2084387"/>
            <a:chOff x="2973" y="2863"/>
            <a:chExt cx="2647" cy="1313"/>
          </a:xfrm>
        </p:grpSpPr>
        <p:pic>
          <p:nvPicPr>
            <p:cNvPr id="121877" name="Picture 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" y="2958"/>
              <a:ext cx="7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78" name="Picture 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987"/>
              <a:ext cx="73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79" name="Picture 3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" y="3507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0" name="Picture 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3490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1" name="Picture 4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" y="3903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2" name="Picture 4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3407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3" name="Picture 4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3775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84" name="Line 44"/>
            <p:cNvSpPr>
              <a:spLocks noChangeShapeType="1"/>
            </p:cNvSpPr>
            <p:nvPr/>
          </p:nvSpPr>
          <p:spPr bwMode="auto">
            <a:xfrm flipH="1">
              <a:off x="3381" y="3239"/>
              <a:ext cx="247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5" name="Line 45"/>
            <p:cNvSpPr>
              <a:spLocks noChangeShapeType="1"/>
            </p:cNvSpPr>
            <p:nvPr/>
          </p:nvSpPr>
          <p:spPr bwMode="auto">
            <a:xfrm>
              <a:off x="3939" y="3257"/>
              <a:ext cx="201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6" name="Line 46"/>
            <p:cNvSpPr>
              <a:spLocks noChangeShapeType="1"/>
            </p:cNvSpPr>
            <p:nvPr/>
          </p:nvSpPr>
          <p:spPr bwMode="auto">
            <a:xfrm>
              <a:off x="3317" y="3769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7" name="Line 47"/>
            <p:cNvSpPr>
              <a:spLocks noChangeShapeType="1"/>
            </p:cNvSpPr>
            <p:nvPr/>
          </p:nvSpPr>
          <p:spPr bwMode="auto">
            <a:xfrm flipH="1">
              <a:off x="3445" y="3742"/>
              <a:ext cx="62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8" name="Line 48"/>
            <p:cNvSpPr>
              <a:spLocks noChangeShapeType="1"/>
            </p:cNvSpPr>
            <p:nvPr/>
          </p:nvSpPr>
          <p:spPr bwMode="auto">
            <a:xfrm>
              <a:off x="5036" y="3211"/>
              <a:ext cx="256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9" name="Line 49"/>
            <p:cNvSpPr>
              <a:spLocks noChangeShapeType="1"/>
            </p:cNvSpPr>
            <p:nvPr/>
          </p:nvSpPr>
          <p:spPr bwMode="auto">
            <a:xfrm flipH="1">
              <a:off x="5100" y="3641"/>
              <a:ext cx="10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90" name="Line 50"/>
            <p:cNvSpPr>
              <a:spLocks noChangeShapeType="1"/>
            </p:cNvSpPr>
            <p:nvPr/>
          </p:nvSpPr>
          <p:spPr bwMode="auto">
            <a:xfrm>
              <a:off x="4807" y="3239"/>
              <a:ext cx="138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91" name="Line 51"/>
            <p:cNvSpPr>
              <a:spLocks noChangeShapeType="1"/>
            </p:cNvSpPr>
            <p:nvPr/>
          </p:nvSpPr>
          <p:spPr bwMode="auto">
            <a:xfrm>
              <a:off x="4049" y="3102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92" name="Text Box 52"/>
            <p:cNvSpPr txBox="1">
              <a:spLocks noChangeArrowheads="1"/>
            </p:cNvSpPr>
            <p:nvPr/>
          </p:nvSpPr>
          <p:spPr bwMode="auto">
            <a:xfrm>
              <a:off x="3936" y="2863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1893" name="Text Box 53"/>
            <p:cNvSpPr txBox="1">
              <a:spLocks noChangeArrowheads="1"/>
            </p:cNvSpPr>
            <p:nvPr/>
          </p:nvSpPr>
          <p:spPr bwMode="auto">
            <a:xfrm>
              <a:off x="4280" y="2867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281613" y="4695825"/>
            <a:ext cx="2997200" cy="1676400"/>
            <a:chOff x="3327" y="2958"/>
            <a:chExt cx="1888" cy="1056"/>
          </a:xfrm>
        </p:grpSpPr>
        <p:sp>
          <p:nvSpPr>
            <p:cNvPr id="121874" name="Freeform 55"/>
            <p:cNvSpPr>
              <a:spLocks/>
            </p:cNvSpPr>
            <p:nvPr/>
          </p:nvSpPr>
          <p:spPr bwMode="auto">
            <a:xfrm>
              <a:off x="3327" y="2958"/>
              <a:ext cx="1709" cy="1056"/>
            </a:xfrm>
            <a:custGeom>
              <a:avLst/>
              <a:gdLst>
                <a:gd name="T0" fmla="*/ 1592 w 1709"/>
                <a:gd name="T1" fmla="*/ 928 h 1056"/>
                <a:gd name="T2" fmla="*/ 1491 w 1709"/>
                <a:gd name="T3" fmla="*/ 123 h 1056"/>
                <a:gd name="T4" fmla="*/ 284 w 1709"/>
                <a:gd name="T5" fmla="*/ 187 h 1056"/>
                <a:gd name="T6" fmla="*/ 47 w 1709"/>
                <a:gd name="T7" fmla="*/ 535 h 1056"/>
                <a:gd name="T8" fmla="*/ 1 w 1709"/>
                <a:gd name="T9" fmla="*/ 1056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9"/>
                <a:gd name="T16" fmla="*/ 0 h 1056"/>
                <a:gd name="T17" fmla="*/ 1709 w 1709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9" h="1056">
                  <a:moveTo>
                    <a:pt x="1592" y="928"/>
                  </a:moveTo>
                  <a:cubicBezTo>
                    <a:pt x="1577" y="794"/>
                    <a:pt x="1709" y="246"/>
                    <a:pt x="1491" y="123"/>
                  </a:cubicBezTo>
                  <a:cubicBezTo>
                    <a:pt x="1273" y="0"/>
                    <a:pt x="524" y="118"/>
                    <a:pt x="284" y="187"/>
                  </a:cubicBezTo>
                  <a:cubicBezTo>
                    <a:pt x="44" y="256"/>
                    <a:pt x="94" y="390"/>
                    <a:pt x="47" y="535"/>
                  </a:cubicBezTo>
                  <a:cubicBezTo>
                    <a:pt x="0" y="680"/>
                    <a:pt x="11" y="948"/>
                    <a:pt x="1" y="1056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Freeform 56"/>
            <p:cNvSpPr>
              <a:spLocks/>
            </p:cNvSpPr>
            <p:nvPr/>
          </p:nvSpPr>
          <p:spPr bwMode="auto">
            <a:xfrm>
              <a:off x="3831" y="3090"/>
              <a:ext cx="182" cy="576"/>
            </a:xfrm>
            <a:custGeom>
              <a:avLst/>
              <a:gdLst>
                <a:gd name="T0" fmla="*/ 0 w 182"/>
                <a:gd name="T1" fmla="*/ 0 h 576"/>
                <a:gd name="T2" fmla="*/ 128 w 182"/>
                <a:gd name="T3" fmla="*/ 375 h 576"/>
                <a:gd name="T4" fmla="*/ 182 w 182"/>
                <a:gd name="T5" fmla="*/ 576 h 576"/>
                <a:gd name="T6" fmla="*/ 0 60000 65536"/>
                <a:gd name="T7" fmla="*/ 0 60000 65536"/>
                <a:gd name="T8" fmla="*/ 0 60000 65536"/>
                <a:gd name="T9" fmla="*/ 0 w 182"/>
                <a:gd name="T10" fmla="*/ 0 h 576"/>
                <a:gd name="T11" fmla="*/ 182 w 18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576">
                  <a:moveTo>
                    <a:pt x="0" y="0"/>
                  </a:moveTo>
                  <a:cubicBezTo>
                    <a:pt x="21" y="61"/>
                    <a:pt x="98" y="279"/>
                    <a:pt x="128" y="375"/>
                  </a:cubicBezTo>
                  <a:cubicBezTo>
                    <a:pt x="158" y="471"/>
                    <a:pt x="171" y="534"/>
                    <a:pt x="182" y="576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Freeform 57"/>
            <p:cNvSpPr>
              <a:spLocks/>
            </p:cNvSpPr>
            <p:nvPr/>
          </p:nvSpPr>
          <p:spPr bwMode="auto">
            <a:xfrm>
              <a:off x="4859" y="3095"/>
              <a:ext cx="356" cy="475"/>
            </a:xfrm>
            <a:custGeom>
              <a:avLst/>
              <a:gdLst>
                <a:gd name="T0" fmla="*/ 0 w 356"/>
                <a:gd name="T1" fmla="*/ 0 h 475"/>
                <a:gd name="T2" fmla="*/ 298 w 356"/>
                <a:gd name="T3" fmla="*/ 288 h 475"/>
                <a:gd name="T4" fmla="*/ 346 w 356"/>
                <a:gd name="T5" fmla="*/ 475 h 475"/>
                <a:gd name="T6" fmla="*/ 0 60000 65536"/>
                <a:gd name="T7" fmla="*/ 0 60000 65536"/>
                <a:gd name="T8" fmla="*/ 0 60000 65536"/>
                <a:gd name="T9" fmla="*/ 0 w 356"/>
                <a:gd name="T10" fmla="*/ 0 h 475"/>
                <a:gd name="T11" fmla="*/ 356 w 356"/>
                <a:gd name="T12" fmla="*/ 475 h 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475">
                  <a:moveTo>
                    <a:pt x="0" y="0"/>
                  </a:moveTo>
                  <a:cubicBezTo>
                    <a:pt x="50" y="48"/>
                    <a:pt x="240" y="209"/>
                    <a:pt x="298" y="288"/>
                  </a:cubicBezTo>
                  <a:cubicBezTo>
                    <a:pt x="356" y="367"/>
                    <a:pt x="336" y="436"/>
                    <a:pt x="346" y="475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6" name="Line 60"/>
          <p:cNvSpPr>
            <a:spLocks noChangeShapeType="1"/>
          </p:cNvSpPr>
          <p:nvPr/>
        </p:nvSpPr>
        <p:spPr bwMode="auto">
          <a:xfrm flipH="1">
            <a:off x="2592388" y="5238750"/>
            <a:ext cx="346075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21867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699000"/>
            <a:ext cx="1577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8" name="Picture 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670425"/>
            <a:ext cx="1577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9" name="Freeform 33"/>
          <p:cNvSpPr>
            <a:spLocks/>
          </p:cNvSpPr>
          <p:nvPr/>
        </p:nvSpPr>
        <p:spPr bwMode="auto">
          <a:xfrm>
            <a:off x="771525" y="4397375"/>
            <a:ext cx="1174750" cy="1900238"/>
          </a:xfrm>
          <a:custGeom>
            <a:avLst/>
            <a:gdLst>
              <a:gd name="T0" fmla="*/ 0 w 740"/>
              <a:gd name="T1" fmla="*/ 0 h 1197"/>
              <a:gd name="T2" fmla="*/ 2147483647 w 740"/>
              <a:gd name="T3" fmla="*/ 2147483647 h 1197"/>
              <a:gd name="T4" fmla="*/ 2147483647 w 740"/>
              <a:gd name="T5" fmla="*/ 2147483647 h 1197"/>
              <a:gd name="T6" fmla="*/ 2147483647 w 740"/>
              <a:gd name="T7" fmla="*/ 2147483647 h 1197"/>
              <a:gd name="T8" fmla="*/ 2147483647 w 740"/>
              <a:gd name="T9" fmla="*/ 2147483647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197"/>
              <a:gd name="T17" fmla="*/ 740 w 74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197">
                <a:moveTo>
                  <a:pt x="0" y="0"/>
                </a:moveTo>
                <a:cubicBezTo>
                  <a:pt x="56" y="50"/>
                  <a:pt x="239" y="198"/>
                  <a:pt x="334" y="300"/>
                </a:cubicBezTo>
                <a:cubicBezTo>
                  <a:pt x="429" y="402"/>
                  <a:pt x="517" y="521"/>
                  <a:pt x="570" y="612"/>
                </a:cubicBezTo>
                <a:cubicBezTo>
                  <a:pt x="623" y="703"/>
                  <a:pt x="627" y="751"/>
                  <a:pt x="655" y="848"/>
                </a:cubicBezTo>
                <a:cubicBezTo>
                  <a:pt x="683" y="945"/>
                  <a:pt x="722" y="1125"/>
                  <a:pt x="740" y="119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0" name="Freeform 35"/>
          <p:cNvSpPr>
            <a:spLocks/>
          </p:cNvSpPr>
          <p:nvPr/>
        </p:nvSpPr>
        <p:spPr bwMode="auto">
          <a:xfrm>
            <a:off x="2727325" y="4346575"/>
            <a:ext cx="974725" cy="1889125"/>
          </a:xfrm>
          <a:custGeom>
            <a:avLst/>
            <a:gdLst>
              <a:gd name="T0" fmla="*/ 0 w 614"/>
              <a:gd name="T1" fmla="*/ 2147483647 h 1190"/>
              <a:gd name="T2" fmla="*/ 2147483647 w 614"/>
              <a:gd name="T3" fmla="*/ 2147483647 h 1190"/>
              <a:gd name="T4" fmla="*/ 2147483647 w 614"/>
              <a:gd name="T5" fmla="*/ 2147483647 h 1190"/>
              <a:gd name="T6" fmla="*/ 2147483647 w 614"/>
              <a:gd name="T7" fmla="*/ 0 h 1190"/>
              <a:gd name="T8" fmla="*/ 0 60000 65536"/>
              <a:gd name="T9" fmla="*/ 0 60000 65536"/>
              <a:gd name="T10" fmla="*/ 0 60000 65536"/>
              <a:gd name="T11" fmla="*/ 0 60000 65536"/>
              <a:gd name="T12" fmla="*/ 0 w 614"/>
              <a:gd name="T13" fmla="*/ 0 h 1190"/>
              <a:gd name="T14" fmla="*/ 614 w 614"/>
              <a:gd name="T15" fmla="*/ 1190 h 11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4" h="1190">
                <a:moveTo>
                  <a:pt x="0" y="1190"/>
                </a:moveTo>
                <a:cubicBezTo>
                  <a:pt x="19" y="1127"/>
                  <a:pt x="71" y="938"/>
                  <a:pt x="113" y="822"/>
                </a:cubicBezTo>
                <a:cubicBezTo>
                  <a:pt x="155" y="706"/>
                  <a:pt x="171" y="628"/>
                  <a:pt x="255" y="491"/>
                </a:cubicBezTo>
                <a:cubicBezTo>
                  <a:pt x="339" y="354"/>
                  <a:pt x="539" y="102"/>
                  <a:pt x="614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1" name="Text Box 61"/>
          <p:cNvSpPr txBox="1">
            <a:spLocks noChangeArrowheads="1"/>
          </p:cNvSpPr>
          <p:nvPr/>
        </p:nvSpPr>
        <p:spPr bwMode="auto">
          <a:xfrm>
            <a:off x="409575" y="53038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provider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1872" name="Line 62"/>
          <p:cNvSpPr>
            <a:spLocks noChangeShapeType="1"/>
          </p:cNvSpPr>
          <p:nvPr/>
        </p:nvSpPr>
        <p:spPr bwMode="auto">
          <a:xfrm>
            <a:off x="269875" y="6205538"/>
            <a:ext cx="104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873" name="Text Box 63"/>
          <p:cNvSpPr txBox="1">
            <a:spLocks noChangeArrowheads="1"/>
          </p:cNvSpPr>
          <p:nvPr/>
        </p:nvSpPr>
        <p:spPr bwMode="auto">
          <a:xfrm>
            <a:off x="163513" y="6200775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provider to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customer</a:t>
            </a:r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198A2138-E7F1-3B48-89BE-987010C75D16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403480" grpId="0" build="p"/>
      <p:bldP spid="121861" grpId="0" animBg="1"/>
      <p:bldP spid="121862" grpId="0"/>
      <p:bldP spid="121863" grpId="0"/>
      <p:bldP spid="121866" grpId="0" animBg="1"/>
      <p:bldP spid="121869" grpId="0" animBg="1"/>
      <p:bldP spid="121870" grpId="0" animBg="1"/>
      <p:bldP spid="121871" grpId="0"/>
      <p:bldP spid="121872" grpId="0" animBg="1"/>
      <p:bldP spid="1218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14475" y="1135063"/>
            <a:ext cx="4403725" cy="2292350"/>
            <a:chOff x="954" y="715"/>
            <a:chExt cx="2774" cy="1444"/>
          </a:xfrm>
        </p:grpSpPr>
        <p:sp>
          <p:nvSpPr>
            <p:cNvPr id="125988" name="Line 3"/>
            <p:cNvSpPr>
              <a:spLocks noChangeShapeType="1"/>
            </p:cNvSpPr>
            <p:nvPr/>
          </p:nvSpPr>
          <p:spPr bwMode="auto">
            <a:xfrm>
              <a:off x="1330" y="1349"/>
              <a:ext cx="10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Line 4"/>
            <p:cNvSpPr>
              <a:spLocks noChangeShapeType="1"/>
            </p:cNvSpPr>
            <p:nvPr/>
          </p:nvSpPr>
          <p:spPr bwMode="auto">
            <a:xfrm flipV="1">
              <a:off x="2410" y="949"/>
              <a:ext cx="71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Line 5"/>
            <p:cNvSpPr>
              <a:spLocks noChangeShapeType="1"/>
            </p:cNvSpPr>
            <p:nvPr/>
          </p:nvSpPr>
          <p:spPr bwMode="auto">
            <a:xfrm>
              <a:off x="2384" y="1342"/>
              <a:ext cx="674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Line 6"/>
            <p:cNvSpPr>
              <a:spLocks noChangeShapeType="1"/>
            </p:cNvSpPr>
            <p:nvPr/>
          </p:nvSpPr>
          <p:spPr bwMode="auto">
            <a:xfrm>
              <a:off x="2384" y="1342"/>
              <a:ext cx="589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Text Box 7"/>
            <p:cNvSpPr txBox="1">
              <a:spLocks noChangeArrowheads="1"/>
            </p:cNvSpPr>
            <p:nvPr/>
          </p:nvSpPr>
          <p:spPr bwMode="auto">
            <a:xfrm>
              <a:off x="954" y="1032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93" name="Text Box 8"/>
            <p:cNvSpPr txBox="1">
              <a:spLocks noChangeArrowheads="1"/>
            </p:cNvSpPr>
            <p:nvPr/>
          </p:nvSpPr>
          <p:spPr bwMode="auto">
            <a:xfrm>
              <a:off x="2934" y="715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94" name="Text Box 9"/>
            <p:cNvSpPr txBox="1">
              <a:spLocks noChangeArrowheads="1"/>
            </p:cNvSpPr>
            <p:nvPr/>
          </p:nvSpPr>
          <p:spPr bwMode="auto">
            <a:xfrm>
              <a:off x="2989" y="1368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95" name="Text Box 10"/>
            <p:cNvSpPr txBox="1">
              <a:spLocks noChangeArrowheads="1"/>
            </p:cNvSpPr>
            <p:nvPr/>
          </p:nvSpPr>
          <p:spPr bwMode="auto">
            <a:xfrm>
              <a:off x="3063" y="192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96" name="Oval 11"/>
            <p:cNvSpPr>
              <a:spLocks noChangeArrowheads="1"/>
            </p:cNvSpPr>
            <p:nvPr/>
          </p:nvSpPr>
          <p:spPr bwMode="auto">
            <a:xfrm>
              <a:off x="2330" y="1276"/>
              <a:ext cx="151" cy="15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25954" name="Rectangle 12"/>
          <p:cNvSpPr>
            <a:spLocks noChangeArrowheads="1"/>
          </p:cNvSpPr>
          <p:nvPr/>
        </p:nvSpPr>
        <p:spPr bwMode="auto">
          <a:xfrm>
            <a:off x="409575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600" u="sng" dirty="0">
                <a:solidFill>
                  <a:srgbClr val="3333CC"/>
                </a:solidFill>
                <a:ea typeface="宋体" charset="-122"/>
              </a:rPr>
              <a:t>Recap: Export Policies and Economics</a:t>
            </a:r>
          </a:p>
        </p:txBody>
      </p:sp>
      <p:sp>
        <p:nvSpPr>
          <p:cNvPr id="386061" name="Freeform 13"/>
          <p:cNvSpPr>
            <a:spLocks/>
          </p:cNvSpPr>
          <p:nvPr/>
        </p:nvSpPr>
        <p:spPr bwMode="auto">
          <a:xfrm>
            <a:off x="1131888" y="4675188"/>
            <a:ext cx="2182812" cy="254000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2" name="Freeform 14"/>
          <p:cNvSpPr>
            <a:spLocks/>
          </p:cNvSpPr>
          <p:nvPr/>
        </p:nvSpPr>
        <p:spPr bwMode="auto">
          <a:xfrm>
            <a:off x="2476500" y="2020888"/>
            <a:ext cx="2182813" cy="254000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3" name="Freeform 15"/>
          <p:cNvSpPr>
            <a:spLocks/>
          </p:cNvSpPr>
          <p:nvPr/>
        </p:nvSpPr>
        <p:spPr bwMode="auto">
          <a:xfrm flipV="1">
            <a:off x="3856038" y="1701800"/>
            <a:ext cx="882650" cy="388938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4" name="Freeform 16"/>
          <p:cNvSpPr>
            <a:spLocks/>
          </p:cNvSpPr>
          <p:nvPr/>
        </p:nvSpPr>
        <p:spPr bwMode="auto">
          <a:xfrm>
            <a:off x="3736975" y="2201863"/>
            <a:ext cx="644525" cy="744537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5" name="Freeform 17"/>
          <p:cNvSpPr>
            <a:spLocks/>
          </p:cNvSpPr>
          <p:nvPr/>
        </p:nvSpPr>
        <p:spPr bwMode="auto">
          <a:xfrm>
            <a:off x="5538788" y="4779963"/>
            <a:ext cx="2182812" cy="254000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1138" y="3905250"/>
            <a:ext cx="4352925" cy="2292350"/>
            <a:chOff x="986" y="715"/>
            <a:chExt cx="2742" cy="1444"/>
          </a:xfrm>
        </p:grpSpPr>
        <p:sp>
          <p:nvSpPr>
            <p:cNvPr id="125979" name="Line 19"/>
            <p:cNvSpPr>
              <a:spLocks noChangeShapeType="1"/>
            </p:cNvSpPr>
            <p:nvPr/>
          </p:nvSpPr>
          <p:spPr bwMode="auto">
            <a:xfrm>
              <a:off x="1330" y="1349"/>
              <a:ext cx="10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Line 20"/>
            <p:cNvSpPr>
              <a:spLocks noChangeShapeType="1"/>
            </p:cNvSpPr>
            <p:nvPr/>
          </p:nvSpPr>
          <p:spPr bwMode="auto">
            <a:xfrm flipV="1">
              <a:off x="2410" y="949"/>
              <a:ext cx="71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21"/>
            <p:cNvSpPr>
              <a:spLocks noChangeShapeType="1"/>
            </p:cNvSpPr>
            <p:nvPr/>
          </p:nvSpPr>
          <p:spPr bwMode="auto">
            <a:xfrm>
              <a:off x="2384" y="1342"/>
              <a:ext cx="674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Line 22"/>
            <p:cNvSpPr>
              <a:spLocks noChangeShapeType="1"/>
            </p:cNvSpPr>
            <p:nvPr/>
          </p:nvSpPr>
          <p:spPr bwMode="auto">
            <a:xfrm>
              <a:off x="2384" y="1342"/>
              <a:ext cx="589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Text Box 23"/>
            <p:cNvSpPr txBox="1">
              <a:spLocks noChangeArrowheads="1"/>
            </p:cNvSpPr>
            <p:nvPr/>
          </p:nvSpPr>
          <p:spPr bwMode="auto">
            <a:xfrm>
              <a:off x="986" y="1032"/>
              <a:ext cx="6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84" name="Text Box 24"/>
            <p:cNvSpPr txBox="1">
              <a:spLocks noChangeArrowheads="1"/>
            </p:cNvSpPr>
            <p:nvPr/>
          </p:nvSpPr>
          <p:spPr bwMode="auto">
            <a:xfrm>
              <a:off x="2934" y="715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85" name="Text Box 25"/>
            <p:cNvSpPr txBox="1">
              <a:spLocks noChangeArrowheads="1"/>
            </p:cNvSpPr>
            <p:nvPr/>
          </p:nvSpPr>
          <p:spPr bwMode="auto">
            <a:xfrm>
              <a:off x="2989" y="1368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86" name="Text Box 26"/>
            <p:cNvSpPr txBox="1">
              <a:spLocks noChangeArrowheads="1"/>
            </p:cNvSpPr>
            <p:nvPr/>
          </p:nvSpPr>
          <p:spPr bwMode="auto">
            <a:xfrm>
              <a:off x="3063" y="192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87" name="Oval 27"/>
            <p:cNvSpPr>
              <a:spLocks noChangeArrowheads="1"/>
            </p:cNvSpPr>
            <p:nvPr/>
          </p:nvSpPr>
          <p:spPr bwMode="auto">
            <a:xfrm>
              <a:off x="2330" y="1276"/>
              <a:ext cx="151" cy="15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862513" y="3957638"/>
            <a:ext cx="4148137" cy="2292350"/>
            <a:chOff x="1115" y="715"/>
            <a:chExt cx="2613" cy="1444"/>
          </a:xfrm>
        </p:grpSpPr>
        <p:sp>
          <p:nvSpPr>
            <p:cNvPr id="125970" name="Line 29"/>
            <p:cNvSpPr>
              <a:spLocks noChangeShapeType="1"/>
            </p:cNvSpPr>
            <p:nvPr/>
          </p:nvSpPr>
          <p:spPr bwMode="auto">
            <a:xfrm>
              <a:off x="1330" y="1349"/>
              <a:ext cx="10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Line 30"/>
            <p:cNvSpPr>
              <a:spLocks noChangeShapeType="1"/>
            </p:cNvSpPr>
            <p:nvPr/>
          </p:nvSpPr>
          <p:spPr bwMode="auto">
            <a:xfrm flipV="1">
              <a:off x="2410" y="949"/>
              <a:ext cx="71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Line 31"/>
            <p:cNvSpPr>
              <a:spLocks noChangeShapeType="1"/>
            </p:cNvSpPr>
            <p:nvPr/>
          </p:nvSpPr>
          <p:spPr bwMode="auto">
            <a:xfrm>
              <a:off x="2384" y="1342"/>
              <a:ext cx="674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Line 32"/>
            <p:cNvSpPr>
              <a:spLocks noChangeShapeType="1"/>
            </p:cNvSpPr>
            <p:nvPr/>
          </p:nvSpPr>
          <p:spPr bwMode="auto">
            <a:xfrm>
              <a:off x="2384" y="1342"/>
              <a:ext cx="589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Text Box 33"/>
            <p:cNvSpPr txBox="1">
              <a:spLocks noChangeArrowheads="1"/>
            </p:cNvSpPr>
            <p:nvPr/>
          </p:nvSpPr>
          <p:spPr bwMode="auto">
            <a:xfrm>
              <a:off x="1115" y="1032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75" name="Text Box 34"/>
            <p:cNvSpPr txBox="1">
              <a:spLocks noChangeArrowheads="1"/>
            </p:cNvSpPr>
            <p:nvPr/>
          </p:nvSpPr>
          <p:spPr bwMode="auto">
            <a:xfrm>
              <a:off x="2934" y="715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76" name="Text Box 35"/>
            <p:cNvSpPr txBox="1">
              <a:spLocks noChangeArrowheads="1"/>
            </p:cNvSpPr>
            <p:nvPr/>
          </p:nvSpPr>
          <p:spPr bwMode="auto">
            <a:xfrm>
              <a:off x="2989" y="1368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77" name="Text Box 36"/>
            <p:cNvSpPr txBox="1">
              <a:spLocks noChangeArrowheads="1"/>
            </p:cNvSpPr>
            <p:nvPr/>
          </p:nvSpPr>
          <p:spPr bwMode="auto">
            <a:xfrm>
              <a:off x="3063" y="192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78" name="Oval 37"/>
            <p:cNvSpPr>
              <a:spLocks noChangeArrowheads="1"/>
            </p:cNvSpPr>
            <p:nvPr/>
          </p:nvSpPr>
          <p:spPr bwMode="auto">
            <a:xfrm>
              <a:off x="2330" y="1276"/>
              <a:ext cx="151" cy="15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86086" name="Text Box 38"/>
          <p:cNvSpPr txBox="1">
            <a:spLocks noChangeArrowheads="1"/>
          </p:cNvSpPr>
          <p:nvPr/>
        </p:nvSpPr>
        <p:spPr bwMode="auto">
          <a:xfrm>
            <a:off x="6083300" y="1609725"/>
            <a:ext cx="264367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Routes learned from a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customer are sent to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all other neighbors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86087" name="Text Box 39"/>
          <p:cNvSpPr txBox="1">
            <a:spLocks noChangeArrowheads="1"/>
          </p:cNvSpPr>
          <p:nvPr/>
        </p:nvSpPr>
        <p:spPr bwMode="auto">
          <a:xfrm>
            <a:off x="420688" y="5827713"/>
            <a:ext cx="245612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Routes learned from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a provider are sent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only to customers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86088" name="Text Box 40"/>
          <p:cNvSpPr txBox="1">
            <a:spLocks noChangeArrowheads="1"/>
          </p:cNvSpPr>
          <p:nvPr/>
        </p:nvSpPr>
        <p:spPr bwMode="auto">
          <a:xfrm>
            <a:off x="4965700" y="5784850"/>
            <a:ext cx="245612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Routes learned from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a peer are sent only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to customers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5965" name="Line 41"/>
          <p:cNvSpPr>
            <a:spLocks noChangeShapeType="1"/>
          </p:cNvSpPr>
          <p:nvPr/>
        </p:nvSpPr>
        <p:spPr bwMode="auto">
          <a:xfrm>
            <a:off x="0" y="3643313"/>
            <a:ext cx="91440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66" name="Line 42"/>
          <p:cNvSpPr>
            <a:spLocks noChangeShapeType="1"/>
          </p:cNvSpPr>
          <p:nvPr/>
        </p:nvSpPr>
        <p:spPr bwMode="auto">
          <a:xfrm>
            <a:off x="4527550" y="3657600"/>
            <a:ext cx="14288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67" name="Text Box 43"/>
          <p:cNvSpPr txBox="1">
            <a:spLocks noChangeArrowheads="1"/>
          </p:cNvSpPr>
          <p:nvPr/>
        </p:nvSpPr>
        <p:spPr bwMode="auto">
          <a:xfrm>
            <a:off x="458788" y="1260475"/>
            <a:ext cx="416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case 1: routes learned from customer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8" name="Rectangle 44"/>
          <p:cNvSpPr>
            <a:spLocks noChangeArrowheads="1"/>
          </p:cNvSpPr>
          <p:nvPr/>
        </p:nvSpPr>
        <p:spPr bwMode="auto">
          <a:xfrm>
            <a:off x="33338" y="3624263"/>
            <a:ext cx="4113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case 2: routes learned from provider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9" name="Rectangle 45"/>
          <p:cNvSpPr>
            <a:spLocks noChangeArrowheads="1"/>
          </p:cNvSpPr>
          <p:nvPr/>
        </p:nvSpPr>
        <p:spPr bwMode="auto">
          <a:xfrm>
            <a:off x="4603750" y="3644900"/>
            <a:ext cx="369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case 3: routes learned from peer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3A36421B-AB61-6B44-A104-42E0D62862D5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1" grpId="0" animBg="1"/>
      <p:bldP spid="386062" grpId="0" animBg="1"/>
      <p:bldP spid="386063" grpId="0" animBg="1"/>
      <p:bldP spid="386064" grpId="0" animBg="1"/>
      <p:bldP spid="386065" grpId="0" animBg="1"/>
      <p:bldP spid="386086" grpId="0" animBg="1"/>
      <p:bldP spid="386087" grpId="0" animBg="1"/>
      <p:bldP spid="3860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Basic routing computation protocols</a:t>
            </a:r>
            <a:endParaRPr lang="en-US" altLang="en-US" sz="1600" dirty="0">
              <a:ea typeface=""/>
            </a:endParaRP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Global Internet routing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Basic architecture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BGP (Border Gateway Protocol): The de facto Inter-domain routing standard 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Basic operations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BGP as a policy routing framework (control 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routes)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Policy/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routing analysis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Global preference aggregation and Arrow’s Theorem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Local preference aggregation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Economics and 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routing patterns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b="1" i="1" dirty="0">
                <a:solidFill>
                  <a:srgbClr val="C00000"/>
                </a:solidFill>
                <a:ea typeface=""/>
              </a:rPr>
              <a:t>IP addresses for </a:t>
            </a:r>
            <a:r>
              <a:rPr lang="en-US" altLang="en-US" sz="1600" b="1" i="1" dirty="0" err="1">
                <a:solidFill>
                  <a:srgbClr val="C00000"/>
                </a:solidFill>
                <a:ea typeface=""/>
              </a:rPr>
              <a:t>Interdomain</a:t>
            </a:r>
            <a:r>
              <a:rPr lang="en-US" altLang="en-US" sz="1600" b="1" i="1" dirty="0">
                <a:solidFill>
                  <a:srgbClr val="C00000"/>
                </a:solidFill>
                <a:ea typeface=""/>
              </a:rPr>
              <a:t> routing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dirty="0">
              <a:ea typeface=""/>
            </a:endParaRP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i="1" dirty="0">
              <a:solidFill>
                <a:srgbClr val="C00000"/>
              </a:solidFill>
              <a:ea typeface=""/>
            </a:endParaRP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i="1" dirty="0">
              <a:solidFill>
                <a:srgbClr val="C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7606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AB3CA3-57CF-3346-A228-A313FE83EBE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IP Addressing Scheme: Requirements</a:t>
            </a:r>
            <a:endParaRPr lang="en-US" altLang="en-US" sz="3200">
              <a:ea typeface="ＭＳ Ｐゴシック" charset="-128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0188"/>
            <a:ext cx="8051800" cy="48561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Uniqueness: We need an address to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uniquely</a:t>
            </a:r>
            <a:r>
              <a:rPr lang="en-US" altLang="zh-CN" dirty="0">
                <a:ea typeface="宋体" charset="-122"/>
              </a:rPr>
              <a:t> identify each destination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 err="1">
                <a:ea typeface="宋体" charset="-122"/>
              </a:rPr>
              <a:t>Aggregability</a:t>
            </a:r>
            <a:r>
              <a:rPr lang="en-US" altLang="zh-CN" dirty="0">
                <a:ea typeface="宋体" charset="-122"/>
              </a:rPr>
              <a:t> : Routing scalability needs flexibility in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aggregation</a:t>
            </a:r>
            <a:r>
              <a:rPr lang="en-US" altLang="zh-CN" dirty="0">
                <a:ea typeface="宋体" charset="-122"/>
              </a:rPr>
              <a:t> of destination addresses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we want to aggregate as a large set of destinations as possible in BGP announcements</a:t>
            </a:r>
          </a:p>
          <a:p>
            <a:pPr lvl="1">
              <a:lnSpc>
                <a:spcPct val="90000"/>
              </a:lnSpc>
            </a:pP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Current: the unit of routing in the Internet is a classless </a:t>
            </a:r>
            <a:r>
              <a:rPr lang="en-US" altLang="zh-CN" dirty="0" err="1">
                <a:ea typeface="宋体" charset="-122"/>
              </a:rPr>
              <a:t>interdomain</a:t>
            </a:r>
            <a:r>
              <a:rPr lang="en-US" altLang="zh-CN" dirty="0">
                <a:ea typeface="宋体" charset="-122"/>
              </a:rPr>
              <a:t> routing (CIDR) address</a:t>
            </a:r>
            <a:endParaRPr lang="en-US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0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15522</TotalTime>
  <Words>2905</Words>
  <Application>Microsoft Office PowerPoint</Application>
  <PresentationFormat>全屏显示(4:3)</PresentationFormat>
  <Paragraphs>731</Paragraphs>
  <Slides>48</Slides>
  <Notes>43</Notes>
  <HiddenSlides>9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Menlo-Regular</vt:lpstr>
      <vt:lpstr>ＭＳ Ｐゴシック</vt:lpstr>
      <vt:lpstr>ZapfDingbats</vt:lpstr>
      <vt:lpstr>宋体</vt:lpstr>
      <vt:lpstr>Arial</vt:lpstr>
      <vt:lpstr>Comic Sans MS</vt:lpstr>
      <vt:lpstr>Courier New</vt:lpstr>
      <vt:lpstr>Times New Roman</vt:lpstr>
      <vt:lpstr>Wingdings</vt:lpstr>
      <vt:lpstr>Default Design</vt:lpstr>
      <vt:lpstr>16_Default Design</vt:lpstr>
      <vt:lpstr>Clip</vt:lpstr>
      <vt:lpstr>Network Layer: Forwarding; Link Layer</vt:lpstr>
      <vt:lpstr>PowerPoint 演示文稿</vt:lpstr>
      <vt:lpstr>PowerPoint 演示文稿</vt:lpstr>
      <vt:lpstr>Recap: Complete Dependency: P-Graph</vt:lpstr>
      <vt:lpstr>Recap: P-Graph and BGP Convergence</vt:lpstr>
      <vt:lpstr>PowerPoint 演示文稿</vt:lpstr>
      <vt:lpstr>PowerPoint 演示文稿</vt:lpstr>
      <vt:lpstr>PowerPoint 演示文稿</vt:lpstr>
      <vt:lpstr>IP Addressing Scheme: Requirements</vt:lpstr>
      <vt:lpstr>PowerPoint 演示文稿</vt:lpstr>
      <vt:lpstr>IP Addressing: Class-ful Addressing</vt:lpstr>
      <vt:lpstr>Classless InterDomain Routing  (CIDR) Address: Aggregation</vt:lpstr>
      <vt:lpstr>CIDR Aggregation in BGP</vt:lpstr>
      <vt:lpstr>CIDR Aggregation in BGP</vt:lpstr>
      <vt:lpstr>Routing Table Size of BGP (number of globally advertised, aggregated entries)</vt:lpstr>
      <vt:lpstr>IP Addressing: How to Get One?</vt:lpstr>
      <vt:lpstr>IP addresses: How to Get One?</vt:lpstr>
      <vt:lpstr>DHCP Goal and History</vt:lpstr>
      <vt:lpstr>Exercise</vt:lpstr>
      <vt:lpstr>DHCP: Dynamic Host Configuration Protocol</vt:lpstr>
      <vt:lpstr>PowerPoint 演示文稿</vt:lpstr>
      <vt:lpstr>PowerPoint 演示文稿</vt:lpstr>
      <vt:lpstr>Forwarding: Example 1</vt:lpstr>
      <vt:lpstr>Host Routing Table Example: Zoo</vt:lpstr>
      <vt:lpstr>Host Routing Table Example: my Mac</vt:lpstr>
      <vt:lpstr>PowerPoint 演示文稿</vt:lpstr>
      <vt:lpstr>Putting it Together: Example 1: A-&gt;B</vt:lpstr>
      <vt:lpstr>Comparison of IP address and MAC Address</vt:lpstr>
      <vt:lpstr>Issue</vt:lpstr>
      <vt:lpstr>Recall: Address Resolution Table</vt:lpstr>
      <vt:lpstr>Recall: ARP Protocol</vt:lpstr>
      <vt:lpstr>Putting it Together: Example 2 (Different Networks): A-&gt; E</vt:lpstr>
      <vt:lpstr>Exercise: Actions at a Router</vt:lpstr>
      <vt:lpstr>PowerPoint 演示文稿</vt:lpstr>
      <vt:lpstr>PowerPoint 演示文稿</vt:lpstr>
      <vt:lpstr>What A Router Looks Like: Outside</vt:lpstr>
      <vt:lpstr>Look Inside a Router</vt:lpstr>
      <vt:lpstr>Look Inside a Router: Input Port</vt:lpstr>
      <vt:lpstr>Look Inside a Router: Switching Fabric</vt:lpstr>
      <vt:lpstr>Look Inside a Router: Output Port</vt:lpstr>
      <vt:lpstr>Putting it Together: Example 2 (Different Networks): A-&gt; E</vt:lpstr>
      <vt:lpstr>Summary of Network Layer</vt:lpstr>
      <vt:lpstr>PowerPoint 演示文稿</vt:lpstr>
      <vt:lpstr>PowerPoint 演示文稿</vt:lpstr>
      <vt:lpstr>PowerPoint 演示文稿</vt:lpstr>
      <vt:lpstr>Exercise</vt:lpstr>
      <vt:lpstr>PowerPoint 演示文稿</vt:lpstr>
      <vt:lpstr>PowerPoint 演示文稿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Overview</dc:title>
  <dc:creator>Yang Richard Yang</dc:creator>
  <cp:lastModifiedBy>Qiang SU</cp:lastModifiedBy>
  <cp:revision>561</cp:revision>
  <cp:lastPrinted>2017-12-04T18:30:24Z</cp:lastPrinted>
  <dcterms:created xsi:type="dcterms:W3CDTF">1999-10-08T19:08:27Z</dcterms:created>
  <dcterms:modified xsi:type="dcterms:W3CDTF">2025-12-02T04:26:23Z</dcterms:modified>
</cp:coreProperties>
</file>