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418" r:id="rId2"/>
  </p:sldMasterIdLst>
  <p:notesMasterIdLst>
    <p:notesMasterId r:id="rId62"/>
  </p:notesMasterIdLst>
  <p:handoutMasterIdLst>
    <p:handoutMasterId r:id="rId63"/>
  </p:handoutMasterIdLst>
  <p:sldIdLst>
    <p:sldId id="321" r:id="rId3"/>
    <p:sldId id="894" r:id="rId4"/>
    <p:sldId id="722" r:id="rId5"/>
    <p:sldId id="496" r:id="rId6"/>
    <p:sldId id="498" r:id="rId7"/>
    <p:sldId id="540" r:id="rId8"/>
    <p:sldId id="541" r:id="rId9"/>
    <p:sldId id="724" r:id="rId10"/>
    <p:sldId id="725" r:id="rId11"/>
    <p:sldId id="691" r:id="rId12"/>
    <p:sldId id="692" r:id="rId13"/>
    <p:sldId id="693" r:id="rId14"/>
    <p:sldId id="905" r:id="rId15"/>
    <p:sldId id="695" r:id="rId16"/>
    <p:sldId id="708" r:id="rId17"/>
    <p:sldId id="906" r:id="rId18"/>
    <p:sldId id="907" r:id="rId19"/>
    <p:sldId id="908" r:id="rId20"/>
    <p:sldId id="909" r:id="rId21"/>
    <p:sldId id="910" r:id="rId22"/>
    <p:sldId id="911" r:id="rId23"/>
    <p:sldId id="912" r:id="rId24"/>
    <p:sldId id="913" r:id="rId25"/>
    <p:sldId id="914" r:id="rId26"/>
    <p:sldId id="915" r:id="rId27"/>
    <p:sldId id="916" r:id="rId28"/>
    <p:sldId id="917" r:id="rId29"/>
    <p:sldId id="903" r:id="rId30"/>
    <p:sldId id="734" r:id="rId31"/>
    <p:sldId id="410" r:id="rId32"/>
    <p:sldId id="411" r:id="rId33"/>
    <p:sldId id="412" r:id="rId34"/>
    <p:sldId id="413" r:id="rId35"/>
    <p:sldId id="414" r:id="rId36"/>
    <p:sldId id="735" r:id="rId37"/>
    <p:sldId id="510" r:id="rId38"/>
    <p:sldId id="524" r:id="rId39"/>
    <p:sldId id="525" r:id="rId40"/>
    <p:sldId id="482" r:id="rId41"/>
    <p:sldId id="527" r:id="rId42"/>
    <p:sldId id="511" r:id="rId43"/>
    <p:sldId id="539" r:id="rId44"/>
    <p:sldId id="528" r:id="rId45"/>
    <p:sldId id="562" r:id="rId46"/>
    <p:sldId id="561" r:id="rId47"/>
    <p:sldId id="737" r:id="rId48"/>
    <p:sldId id="567" r:id="rId49"/>
    <p:sldId id="568" r:id="rId50"/>
    <p:sldId id="569" r:id="rId51"/>
    <p:sldId id="570" r:id="rId52"/>
    <p:sldId id="571" r:id="rId53"/>
    <p:sldId id="529" r:id="rId54"/>
    <p:sldId id="530" r:id="rId55"/>
    <p:sldId id="531" r:id="rId56"/>
    <p:sldId id="738" r:id="rId57"/>
    <p:sldId id="904" r:id="rId58"/>
    <p:sldId id="484" r:id="rId59"/>
    <p:sldId id="507" r:id="rId60"/>
    <p:sldId id="485" r:id="rId6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00"/>
    <a:srgbClr val="DDDDDD"/>
    <a:srgbClr val="FFCCFF"/>
    <a:srgbClr val="FF99CC"/>
    <a:srgbClr val="CCFFFF"/>
    <a:srgbClr val="33CCCC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/>
    <p:restoredTop sz="93711"/>
  </p:normalViewPr>
  <p:slideViewPr>
    <p:cSldViewPr snapToGrid="0">
      <p:cViewPr varScale="1">
        <p:scale>
          <a:sx n="133" d="100"/>
          <a:sy n="133" d="100"/>
        </p:scale>
        <p:origin x="15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F6257239-33D5-F549-BC93-C3641A07A4D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026DFE79-6D76-7F43-A653-56A6E46EF23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5ACB81D-9DB0-E249-A6D8-CDD15F221E7F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A69AE1-0C9B-0643-AFDE-4A195FB141CF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11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944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1407762-376D-4E45-B873-82ABBCF5D5E5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12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921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B1AC5FA-B4BE-CE42-B464-4E4850F9466D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15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8433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5E181FA-5B7B-5640-A9C5-C1E2EFA57BB4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16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5681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94561C6-F17B-2B46-B84D-3049E20F6B37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17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164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D59CD1-B5CB-2443-B8BD-2ACE83BB60EF}" type="slidenum">
              <a:rPr lang="en-US" altLang="x-none" sz="1200">
                <a:solidFill>
                  <a:srgbClr val="000000"/>
                </a:solidFill>
              </a:rPr>
              <a:pPr/>
              <a:t>18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56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33DA5FC-2EDE-D348-A2A7-AB52A23BED31}" type="slidenum">
              <a:rPr lang="en-US" altLang="x-none" sz="1300" smtClean="0">
                <a:solidFill>
                  <a:srgbClr val="000000"/>
                </a:solidFill>
              </a:rPr>
              <a:pPr/>
              <a:t>20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0760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33DA5FC-2EDE-D348-A2A7-AB52A23BED31}" type="slidenum">
              <a:rPr lang="en-US" altLang="x-none" sz="1300" smtClean="0">
                <a:solidFill>
                  <a:srgbClr val="000000"/>
                </a:solidFill>
              </a:rPr>
              <a:pPr/>
              <a:t>21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456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7CD55AD-0166-7E41-A5DB-5E421AD491FD}" type="slidenum">
              <a:rPr lang="en-US" altLang="x-none" sz="1300" smtClean="0">
                <a:solidFill>
                  <a:srgbClr val="000000"/>
                </a:solidFill>
              </a:rPr>
              <a:pPr/>
              <a:t>22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210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7CD55AD-0166-7E41-A5DB-5E421AD491FD}" type="slidenum">
              <a:rPr lang="en-US" altLang="x-none" sz="1300" smtClean="0">
                <a:solidFill>
                  <a:srgbClr val="000000"/>
                </a:solidFill>
              </a:rPr>
              <a:pPr/>
              <a:t>23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23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2B4210-2A7F-9A46-8CBF-E2BBB4AFDEE3}" type="slidenum">
              <a:rPr lang="en-US" altLang="x-none" sz="1200">
                <a:solidFill>
                  <a:srgbClr val="000000"/>
                </a:solidFill>
              </a:rPr>
              <a:pPr/>
              <a:t>2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92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7CD55AD-0166-7E41-A5DB-5E421AD491FD}" type="slidenum">
              <a:rPr lang="en-US" altLang="x-none" sz="1300" smtClean="0">
                <a:solidFill>
                  <a:srgbClr val="000000"/>
                </a:solidFill>
              </a:rPr>
              <a:pPr/>
              <a:t>25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715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7CD55AD-0166-7E41-A5DB-5E421AD491FD}" type="slidenum">
              <a:rPr lang="en-US" altLang="x-none" sz="1300" smtClean="0">
                <a:solidFill>
                  <a:srgbClr val="000000"/>
                </a:solidFill>
              </a:rPr>
              <a:pPr/>
              <a:t>26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738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E32E948-1A48-6A42-ADD9-23AC26A31291}" type="slidenum">
              <a:rPr lang="en-US" altLang="x-none" sz="1300" smtClean="0">
                <a:solidFill>
                  <a:srgbClr val="000000"/>
                </a:solidFill>
              </a:rPr>
              <a:pPr/>
              <a:t>27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0359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2B4210-2A7F-9A46-8CBF-E2BBB4AFDEE3}" type="slidenum">
              <a:rPr lang="en-US" altLang="x-none" sz="1200">
                <a:solidFill>
                  <a:srgbClr val="000000"/>
                </a:solidFill>
              </a:rPr>
              <a:pPr/>
              <a:t>28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38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F9D9FBE3-043A-EC42-A137-73510E5EE52F}" type="slidenum">
              <a:rPr lang="en-US" altLang="x-none" sz="1300"/>
              <a:pPr algn="r"/>
              <a:t>29</a:t>
            </a:fld>
            <a:endParaRPr lang="en-US" altLang="x-none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987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730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22E3E610-FD62-B148-BDBB-20BE2C9185D4}" type="slidenum">
              <a:rPr lang="en-US" altLang="x-none" sz="1300"/>
              <a:pPr algn="r"/>
              <a:t>31</a:t>
            </a:fld>
            <a:endParaRPr lang="en-US" altLang="x-none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6383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4C36C515-FC98-D844-AAAA-F53F4F48FFE7}" type="slidenum">
              <a:rPr lang="en-US" altLang="x-none" sz="1300"/>
              <a:pPr algn="r"/>
              <a:t>32</a:t>
            </a:fld>
            <a:endParaRPr lang="en-US" altLang="x-none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528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B0B56AD2-0727-A14B-A0B5-4340C218F56A}" type="slidenum">
              <a:rPr lang="en-US" altLang="x-none" sz="1300"/>
              <a:pPr algn="r"/>
              <a:t>33</a:t>
            </a:fld>
            <a:endParaRPr lang="en-US" altLang="x-none" sz="13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495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32B4D288-1ECA-4A4A-BE02-D21EDBA34D1C}" type="slidenum">
              <a:rPr lang="en-US" altLang="x-none" sz="1300"/>
              <a:pPr algn="r"/>
              <a:t>34</a:t>
            </a:fld>
            <a:endParaRPr lang="en-US" altLang="x-none" sz="13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21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DC8A735-5E5B-C148-B594-136DCF8F2148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4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0541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0C78A131-10E1-674D-9A15-BCDAADCC0292}" type="slidenum">
              <a:rPr lang="en-US" altLang="x-none" sz="1200">
                <a:solidFill>
                  <a:srgbClr val="000000"/>
                </a:solidFill>
              </a:rPr>
              <a:pPr algn="r"/>
              <a:t>35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320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16499C0D-7060-554C-A761-8568A1B83355}" type="slidenum">
              <a:rPr lang="en-US" altLang="x-none" sz="1200">
                <a:solidFill>
                  <a:srgbClr val="000000"/>
                </a:solidFill>
              </a:rPr>
              <a:pPr algn="r"/>
              <a:t>36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b"/>
          <a:lstStyle>
            <a:lvl1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buSzPct val="100000"/>
            </a:pPr>
            <a:fld id="{7EE6951C-6103-504D-8F48-B35A4916C391}" type="slidenum">
              <a:rPr lang="en-US" altLang="x-none" sz="1300">
                <a:solidFill>
                  <a:srgbClr val="000000"/>
                </a:solidFill>
              </a:rPr>
              <a:pPr algn="r">
                <a:buSzPct val="100000"/>
              </a:pPr>
              <a:t>36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:syntax on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~/.vimrc</a:t>
            </a:r>
          </a:p>
        </p:txBody>
      </p:sp>
    </p:spTree>
    <p:extLst>
      <p:ext uri="{BB962C8B-B14F-4D97-AF65-F5344CB8AC3E}">
        <p14:creationId xmlns:p14="http://schemas.microsoft.com/office/powerpoint/2010/main" val="2398017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472D1175-4DA0-7246-8300-4D49349C55C8}" type="slidenum">
              <a:rPr lang="en-US" altLang="x-none" sz="1200">
                <a:solidFill>
                  <a:srgbClr val="000000"/>
                </a:solidFill>
              </a:rPr>
              <a:pPr algn="r"/>
              <a:t>37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b"/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7960BE70-CE0F-D74E-8D81-F73BE3955E65}" type="slidenum">
              <a:rPr lang="en-US" altLang="x-none" sz="1300">
                <a:solidFill>
                  <a:srgbClr val="000000"/>
                </a:solidFill>
              </a:rPr>
              <a:pPr algn="r"/>
              <a:t>37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03538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5179B9CA-AE67-8A43-8E5E-FA8993A1DC6B}" type="slidenum">
              <a:rPr lang="en-US" altLang="x-none" sz="1200">
                <a:solidFill>
                  <a:srgbClr val="000000"/>
                </a:solidFill>
              </a:rPr>
              <a:pPr algn="r"/>
              <a:t>38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b"/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094BE1ED-52DA-6C48-BD66-4CDA47C04CC8}" type="slidenum">
              <a:rPr lang="en-US" altLang="x-none" sz="1300">
                <a:solidFill>
                  <a:srgbClr val="000000"/>
                </a:solidFill>
              </a:rPr>
              <a:pPr algn="r"/>
              <a:t>38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87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89681629-A022-DD4C-84D8-0C70B9C39AFE}" type="slidenum">
              <a:rPr lang="en-US" altLang="x-none" sz="1200">
                <a:solidFill>
                  <a:srgbClr val="000000"/>
                </a:solidFill>
              </a:rPr>
              <a:pPr algn="r"/>
              <a:t>41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b"/>
          <a:lstStyle>
            <a:lvl1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buSzPct val="100000"/>
            </a:pPr>
            <a:fld id="{1FAC3D23-555D-0D41-B893-BD4622F44CF3}" type="slidenum">
              <a:rPr lang="en-US" altLang="x-none" sz="1300">
                <a:solidFill>
                  <a:srgbClr val="000000"/>
                </a:solidFill>
              </a:rPr>
              <a:pPr algn="r">
                <a:buSzPct val="100000"/>
              </a:pPr>
              <a:t>41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6750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 dirty="0">
                <a:latin typeface="Times New Roman" charset="0"/>
                <a:ea typeface="ＭＳ Ｐゴシック" charset="-128"/>
              </a:rPr>
              <a:t>The book as a program analogy: need to write chapter name, paragraph name, before you can write a sentence.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C3ECE5D4-6985-924B-A55D-AA39A0F66BE2}" type="slidenum">
              <a:rPr lang="en-US" altLang="x-none" sz="1200"/>
              <a:pPr algn="r"/>
              <a:t>42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3730900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 anchor="b"/>
          <a:lstStyle>
            <a:lvl1pPr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4F6169FD-EE53-AE4E-827C-744178A1A0DD}" type="slidenum">
              <a:rPr lang="en-US" altLang="x-none" sz="1300"/>
              <a:pPr algn="r"/>
              <a:t>43</a:t>
            </a:fld>
            <a:endParaRPr lang="en-US" altLang="x-none" sz="1300"/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>
            <a:lvl1pPr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525"/>
              </a:spcBef>
            </a:pPr>
            <a:endParaRPr lang="x-none" altLang="x-none" sz="2100">
              <a:latin typeface="Verdana" charset="0"/>
            </a:endParaRP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43958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2DBD3E77-240C-604B-81F7-621772877E40}" type="slidenum">
              <a:rPr lang="en-US" altLang="x-none" sz="1200"/>
              <a:pPr algn="r"/>
              <a:t>44</a:t>
            </a:fld>
            <a:endParaRPr lang="en-US" altLang="x-non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8430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95F74D9A-04F0-6B43-854D-63D6BA711D09}" type="slidenum">
              <a:rPr lang="en-US" altLang="x-none" sz="1200">
                <a:solidFill>
                  <a:srgbClr val="000000"/>
                </a:solidFill>
              </a:rPr>
              <a:pPr algn="r"/>
              <a:t>45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 dirty="0">
                <a:latin typeface="Times New Roman" charset="0"/>
                <a:ea typeface="ＭＳ Ｐゴシック" charset="-128"/>
              </a:rPr>
              <a:t>The top-down view is good because we can read at the bigger picture. Hence small details do not change our understanding. For example, removing ; {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 Computers are stupid and hence read without a bigger picture. You can think we read in 2D and computer in 1D (scan sequentially)</a:t>
            </a:r>
          </a:p>
        </p:txBody>
      </p:sp>
    </p:spTree>
    <p:extLst>
      <p:ext uri="{BB962C8B-B14F-4D97-AF65-F5344CB8AC3E}">
        <p14:creationId xmlns:p14="http://schemas.microsoft.com/office/powerpoint/2010/main" val="15947313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AC3AEE5B-3AAB-0F43-A3A4-AE88E39DE723}" type="slidenum">
              <a:rPr lang="en-US" altLang="x-none" sz="1200">
                <a:solidFill>
                  <a:srgbClr val="000000"/>
                </a:solidFill>
              </a:rPr>
              <a:pPr algn="r"/>
              <a:t>46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The top-down view is good because we can read at the bigger picture. Hence small details do not change our understanding. For example, removing ; {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 Computers are stupid and hence read without a bigger picture. You can think we read in 2D and computer in 1D (scan sequentially)</a:t>
            </a:r>
          </a:p>
        </p:txBody>
      </p:sp>
    </p:spTree>
    <p:extLst>
      <p:ext uri="{BB962C8B-B14F-4D97-AF65-F5344CB8AC3E}">
        <p14:creationId xmlns:p14="http://schemas.microsoft.com/office/powerpoint/2010/main" val="310001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1FCE18-4325-7545-8927-F4AECE267C32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5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712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C8A06A40-364D-2D44-A95C-3843CF11EEC2}" type="slidenum">
              <a:rPr lang="en-US" altLang="x-none" sz="1200">
                <a:solidFill>
                  <a:srgbClr val="000000"/>
                </a:solidFill>
              </a:rPr>
              <a:pPr algn="r"/>
              <a:t>47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b"/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B591838D-3389-6E46-8536-F6FD957069E2}" type="slidenum">
              <a:rPr lang="en-US" altLang="x-none" sz="1200">
                <a:solidFill>
                  <a:srgbClr val="000000"/>
                </a:solidFill>
              </a:rPr>
              <a:pPr algn="r"/>
              <a:t>47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7433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40EDBC0A-7498-A244-8040-A6D398645687}" type="slidenum">
              <a:rPr lang="en-US" altLang="x-none" sz="1200">
                <a:solidFill>
                  <a:srgbClr val="000000"/>
                </a:solidFill>
              </a:rPr>
              <a:pPr algn="r"/>
              <a:t>48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80" tIns="48240" rIns="96480" bIns="48240" anchor="b"/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6F083D27-CFA2-014A-80FA-76740D03BE0C}" type="slidenum">
              <a:rPr lang="en-US" altLang="x-none" sz="1200">
                <a:solidFill>
                  <a:srgbClr val="000000"/>
                </a:solidFill>
              </a:rPr>
              <a:pPr algn="r"/>
              <a:t>48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48351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7DBAB4BA-0339-1B49-9C78-9FB2FED379A9}" type="slidenum">
              <a:rPr lang="en-US" altLang="x-none" sz="1200">
                <a:solidFill>
                  <a:srgbClr val="000000"/>
                </a:solidFill>
              </a:rPr>
              <a:pPr algn="r"/>
              <a:t>50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1879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F892B287-CDAF-0F42-B37F-5DDB008306A5}" type="slidenum">
              <a:rPr lang="en-US" altLang="x-none" sz="1200">
                <a:solidFill>
                  <a:srgbClr val="000000"/>
                </a:solidFill>
              </a:rPr>
              <a:pPr algn="r"/>
              <a:t>51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312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 anchor="b"/>
          <a:lstStyle>
            <a:lvl1pPr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C1BAF734-353B-344C-96CA-3967A53F4A77}" type="slidenum">
              <a:rPr lang="en-US" altLang="x-none" sz="1300"/>
              <a:pPr algn="r"/>
              <a:t>52</a:t>
            </a:fld>
            <a:endParaRPr lang="en-US" altLang="x-none" sz="1300"/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>
            <a:lvl1pPr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525"/>
              </a:spcBef>
            </a:pPr>
            <a:endParaRPr lang="x-none" altLang="x-none" sz="2100">
              <a:latin typeface="Verdana" charset="0"/>
            </a:endParaRP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4102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 anchor="b"/>
          <a:lstStyle>
            <a:lvl1pPr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70F9205F-B172-C241-BB3C-2166A8882E47}" type="slidenum">
              <a:rPr lang="en-US" altLang="x-none" sz="1300"/>
              <a:pPr algn="r"/>
              <a:t>53</a:t>
            </a:fld>
            <a:endParaRPr lang="en-US" altLang="x-none" sz="1300"/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>
            <a:lvl1pPr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8429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429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525"/>
              </a:spcBef>
            </a:pPr>
            <a:endParaRPr lang="x-none" altLang="x-none" sz="2100">
              <a:latin typeface="Verdana" charset="0"/>
            </a:endParaRP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0987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2994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2B4210-2A7F-9A46-8CBF-E2BBB4AFDEE3}" type="slidenum">
              <a:rPr lang="en-US" altLang="x-none" sz="1200">
                <a:solidFill>
                  <a:srgbClr val="000000"/>
                </a:solidFill>
              </a:rPr>
              <a:pPr/>
              <a:t>56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810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64D575-96E0-8942-9080-A939C5048736}" type="slidenum">
              <a:rPr lang="en-US" altLang="x-none" sz="1200">
                <a:solidFill>
                  <a:srgbClr val="000000"/>
                </a:solidFill>
              </a:rPr>
              <a:pPr/>
              <a:t>57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7137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E4A82A0-C76E-8343-83B2-ADAC39552EA9}" type="slidenum">
              <a:rPr lang="en-US" altLang="x-none" sz="1200"/>
              <a:pPr/>
              <a:t>58</a:t>
            </a:fld>
            <a:endParaRPr lang="en-US" altLang="x-none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82001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B5DEC51-1B47-F74C-8EE3-E2B7A10B6311}" type="slidenum">
              <a:rPr lang="en-US" altLang="x-none" sz="1200">
                <a:solidFill>
                  <a:srgbClr val="000000"/>
                </a:solidFill>
              </a:rPr>
              <a:pPr/>
              <a:t>59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24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93EB7F-7649-1942-955E-7E2D39CFE65C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6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884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AE65DB-C947-A049-9713-826FDAF73971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7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7079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4BA122-E74B-5043-A7EA-7357BCA3A0F0}" type="slidenum">
              <a:rPr lang="en-US" altLang="x-none" sz="1200"/>
              <a:pPr/>
              <a:t>8</a:t>
            </a:fld>
            <a:endParaRPr lang="en-US" altLang="x-none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9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CEA6A84-3E8D-A645-886E-E41F97F5967D}" type="slidenum">
              <a:rPr lang="en-US" altLang="x-none" sz="1200">
                <a:solidFill>
                  <a:srgbClr val="000000"/>
                </a:solidFill>
              </a:rPr>
              <a:pPr/>
              <a:t>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Basic questions: how to encode domain name; how to do compression</a:t>
            </a:r>
            <a:r>
              <a:rPr lang="is-IS" altLang="x-none">
                <a:latin typeface="Times New Roman" charset="0"/>
                <a:ea typeface="ＭＳ Ｐゴシック" charset="-128"/>
              </a:rPr>
              <a:t>…</a:t>
            </a:r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855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3EC5C1B-1798-7D4B-AA75-1DB82A00E940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10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176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49426-E9DB-D540-AF30-377CE1C87D9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357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A86E9-BEF4-794C-9026-79223C63592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149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65434-1BAD-864F-B25D-BC6B25C26D8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315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C1DB6703-8C97-364C-A74E-1AD7185923F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95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A7BF58C5-8D5F-F643-830A-8F90673D576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0864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3EEEBB1B-1C64-FD40-98B1-5062AA8BE19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91134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9E50A5E4-3740-B547-9DF5-DAD7B48FD6C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764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D23860FD-E4F9-AE46-A3A3-43EB2BA509E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84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60D13F75-DF62-6946-A8BE-9F45BBF5EF0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9883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8D44F305-E475-7A4C-B700-308BE6099E0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91095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7ABF2989-DEA4-F24F-BBDA-E8E14A521C6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7663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48E9E-05EC-704A-AF8C-781DB87A068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1932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439B8B4D-72F0-5D4F-AEF9-E2449DC4941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017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D745E98A-05CE-0F42-AF62-F634B8D0DBC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3510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AF953954-6109-9D4C-82EC-E1D0C22993E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220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8EF94-11EA-384F-B509-A6D46748954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3473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E4FF6-74BF-8241-85AF-AD5B9177CCF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560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E95DA-890D-254D-B430-09D6520D4B0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197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945E9-9AE7-7346-9A92-DEFAC7C13C6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605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F67F3-5E27-D246-A9FE-624DE67DA30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908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C0BA0-81A6-CB46-9CC0-7E3E038E745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2909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7A55A-D4E4-394C-952B-85608C370F3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2020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5675" y="657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128BC3-ABEC-2144-AD5B-098F20C77C7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8" r:id="rId1"/>
    <p:sldLayoutId id="2147487319" r:id="rId2"/>
    <p:sldLayoutId id="2147487320" r:id="rId3"/>
    <p:sldLayoutId id="2147487321" r:id="rId4"/>
    <p:sldLayoutId id="2147487322" r:id="rId5"/>
    <p:sldLayoutId id="2147487323" r:id="rId6"/>
    <p:sldLayoutId id="2147487324" r:id="rId7"/>
    <p:sldLayoutId id="2147487325" r:id="rId8"/>
    <p:sldLayoutId id="2147487326" r:id="rId9"/>
    <p:sldLayoutId id="2147487327" r:id="rId10"/>
    <p:sldLayoutId id="214748732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5675" y="657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D9C874E-FCAA-284C-BD0E-0BCB53A6DC3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3318" name="Rectangle 7"/>
          <p:cNvSpPr>
            <a:spLocks noChangeArrowheads="1"/>
          </p:cNvSpPr>
          <p:nvPr userDrawn="1"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9" r:id="rId1"/>
    <p:sldLayoutId id="2147487330" r:id="rId2"/>
    <p:sldLayoutId id="2147487331" r:id="rId3"/>
    <p:sldLayoutId id="2147487332" r:id="rId4"/>
    <p:sldLayoutId id="2147487333" r:id="rId5"/>
    <p:sldLayoutId id="2147487334" r:id="rId6"/>
    <p:sldLayoutId id="2147487335" r:id="rId7"/>
    <p:sldLayoutId id="2147487336" r:id="rId8"/>
    <p:sldLayoutId id="2147487337" r:id="rId9"/>
    <p:sldLayoutId id="2147487338" r:id="rId10"/>
    <p:sldLayoutId id="214748733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en-us/HT20251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news.com/dev-news/article.php/148698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training/connect-devices-wirelessly/nsd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7749" y="1409701"/>
            <a:ext cx="8488016" cy="1847850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Network Applications: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zh-CN" dirty="0">
                <a:ea typeface="ＭＳ Ｐゴシック" charset="-128"/>
              </a:rPr>
              <a:t>DNS;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Network Programming: </a:t>
            </a:r>
            <a:r>
              <a:rPr lang="en-US" altLang="zh-CN" dirty="0">
                <a:ea typeface="ＭＳ Ｐゴシック" charset="-128"/>
              </a:rPr>
              <a:t>UDP,</a:t>
            </a:r>
            <a:r>
              <a:rPr lang="en-US" altLang="x-none" dirty="0">
                <a:ea typeface="ＭＳ Ｐゴシック" charset="-128"/>
              </a:rPr>
              <a:t>TCP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AC117-B754-3D4F-BC6B-943A86E1B6B1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9960750-AED2-9444-8709-8DF5C56E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9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x-none" b="1" dirty="0">
                <a:ea typeface="ＭＳ Ｐゴシック" charset="-128"/>
              </a:rPr>
              <a:t>Qi</a:t>
            </a:r>
            <a:r>
              <a:rPr lang="en-US" altLang="zh-CN" b="1" dirty="0">
                <a:ea typeface="ＭＳ Ｐゴシック" charset="-128"/>
              </a:rPr>
              <a:t>ao</a:t>
            </a:r>
            <a:r>
              <a:rPr lang="zh-CN" altLang="en-US" b="1" dirty="0">
                <a:ea typeface="ＭＳ Ｐゴシック" charset="-128"/>
              </a:rPr>
              <a:t> </a:t>
            </a:r>
            <a:r>
              <a:rPr lang="en-US" altLang="zh-CN" b="1" dirty="0">
                <a:ea typeface="ＭＳ Ｐゴシック" charset="-128"/>
              </a:rPr>
              <a:t>Xiang</a:t>
            </a:r>
            <a:r>
              <a:rPr lang="en-US" altLang="zh-CN" dirty="0">
                <a:ea typeface="ＭＳ Ｐゴシック" charset="-128"/>
              </a:rPr>
              <a:t>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Congming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Gao,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Qiang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Su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https://</a:t>
            </a:r>
            <a:r>
              <a:rPr lang="en-US" altLang="x-none" dirty="0" err="1">
                <a:ea typeface="ＭＳ Ｐゴシック" charset="-128"/>
              </a:rPr>
              <a:t>sngr</a:t>
            </a:r>
            <a:r>
              <a:rPr lang="en-US" altLang="zh-CN" dirty="0" err="1">
                <a:ea typeface="ＭＳ Ｐゴシック" charset="-128"/>
              </a:rPr>
              <a:t>oup.org.cn</a:t>
            </a:r>
            <a:r>
              <a:rPr lang="en-US" altLang="x-none" dirty="0">
                <a:ea typeface="ＭＳ Ｐゴシック" charset="-128"/>
              </a:rPr>
              <a:t>/courses/cnns-xmuf2</a:t>
            </a:r>
            <a:r>
              <a:rPr lang="en-US" altLang="zh-CN" dirty="0">
                <a:ea typeface="ＭＳ Ｐゴシック" charset="-128"/>
              </a:rPr>
              <a:t>5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index.shtml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09/</a:t>
            </a:r>
            <a:r>
              <a:rPr lang="en-US" altLang="zh-CN" dirty="0">
                <a:ea typeface="宋体" charset="-122"/>
              </a:rPr>
              <a:t>18</a:t>
            </a:r>
            <a:r>
              <a:rPr lang="en-US" altLang="x-none" dirty="0">
                <a:ea typeface="ＭＳ Ｐゴシック" charset="-128"/>
              </a:rPr>
              <a:t>/20</a:t>
            </a:r>
            <a:r>
              <a:rPr lang="en-US" altLang="zh-CN" dirty="0">
                <a:ea typeface="ＭＳ Ｐゴシック" charset="-128"/>
              </a:rPr>
              <a:t>25</a:t>
            </a:r>
            <a:endParaRPr lang="en-US" altLang="x-none" sz="2400" kern="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22849A0-53B5-864F-9FFE-134EE046700B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10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Observing DNS Messages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501063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Capture the messages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DNS server is at port 53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Display and clear DNS cache</a:t>
            </a:r>
          </a:p>
          <a:p>
            <a:pPr lvl="3"/>
            <a:r>
              <a:rPr lang="en-US" altLang="x-none" dirty="0">
                <a:latin typeface="+mn-lt"/>
                <a:ea typeface="ＭＳ Ｐゴシック" charset="-128"/>
              </a:rPr>
              <a:t>MacOS: </a:t>
            </a:r>
            <a:r>
              <a:rPr lang="en-US" altLang="x-none" dirty="0">
                <a:latin typeface="Comic Sans MS" charset="0"/>
                <a:ea typeface="ＭＳ Ｐゴシック" charset="-128"/>
                <a:hlinkClick r:id="rId3"/>
              </a:rPr>
              <a:t>https://support.apple.com/en-us/HT202516</a:t>
            </a:r>
            <a:r>
              <a:rPr lang="en-US" altLang="x-none" dirty="0">
                <a:latin typeface="Comic Sans MS" charset="0"/>
                <a:ea typeface="ＭＳ Ｐゴシック" charset="-128"/>
              </a:rPr>
              <a:t> </a:t>
            </a:r>
            <a:r>
              <a:rPr lang="en-US" altLang="zh-CN" dirty="0" err="1">
                <a:latin typeface="Comic Sans MS" charset="0"/>
                <a:ea typeface="宋体" charset="-122"/>
              </a:rPr>
              <a:t>sudo</a:t>
            </a:r>
            <a:r>
              <a:rPr lang="en-US" altLang="zh-CN" dirty="0">
                <a:latin typeface="Comic Sans MS" charset="0"/>
                <a:ea typeface="宋体" charset="-122"/>
              </a:rPr>
              <a:t> </a:t>
            </a:r>
            <a:r>
              <a:rPr lang="en-US" altLang="zh-CN" dirty="0" err="1">
                <a:latin typeface="Comic Sans MS" charset="0"/>
                <a:ea typeface="宋体" charset="-122"/>
              </a:rPr>
              <a:t>killall</a:t>
            </a:r>
            <a:r>
              <a:rPr lang="en-US" altLang="zh-CN" dirty="0">
                <a:latin typeface="Comic Sans MS" charset="0"/>
                <a:ea typeface="宋体" charset="-122"/>
              </a:rPr>
              <a:t> -HUP </a:t>
            </a:r>
            <a:r>
              <a:rPr lang="en-US" altLang="zh-CN" dirty="0" err="1">
                <a:latin typeface="Comic Sans MS" charset="0"/>
                <a:ea typeface="宋体" charset="-122"/>
              </a:rPr>
              <a:t>mDNSResponder</a:t>
            </a:r>
            <a:endParaRPr lang="en-US" altLang="zh-CN" dirty="0">
              <a:latin typeface="Comic Sans MS" charset="0"/>
              <a:ea typeface="宋体" charset="-122"/>
            </a:endParaRPr>
          </a:p>
          <a:p>
            <a:pPr lvl="3"/>
            <a:r>
              <a:rPr lang="en-US" altLang="zh-CN" dirty="0">
                <a:latin typeface="Comic Sans MS" charset="0"/>
                <a:ea typeface="宋体" charset="-122"/>
              </a:rPr>
              <a:t>Ubuntu:</a:t>
            </a:r>
            <a:r>
              <a:rPr lang="zh-CN" altLang="en-US" dirty="0">
                <a:latin typeface="Comic Sans MS" charset="0"/>
                <a:ea typeface="宋体" charset="-122"/>
              </a:rPr>
              <a:t> </a:t>
            </a:r>
            <a:endParaRPr lang="en-US" altLang="zh-CN" dirty="0">
              <a:latin typeface="Comic Sans MS" charset="0"/>
              <a:ea typeface="宋体" charset="-122"/>
            </a:endParaRPr>
          </a:p>
          <a:p>
            <a:pPr marL="1371600" lvl="3" indent="0">
              <a:buNone/>
            </a:pPr>
            <a:r>
              <a:rPr lang="zh-CN" altLang="en-US" dirty="0">
                <a:latin typeface="Comic Sans MS" charset="0"/>
                <a:ea typeface="宋体" charset="-122"/>
              </a:rPr>
              <a:t>   </a:t>
            </a:r>
            <a:r>
              <a:rPr lang="en-US" altLang="zh-CN" dirty="0" err="1">
                <a:latin typeface="Comic Sans MS" charset="0"/>
                <a:ea typeface="宋体" charset="-122"/>
              </a:rPr>
              <a:t>sudo</a:t>
            </a:r>
            <a:r>
              <a:rPr lang="en-US" altLang="zh-CN" dirty="0">
                <a:latin typeface="Comic Sans MS" charset="0"/>
                <a:ea typeface="宋体" charset="-122"/>
              </a:rPr>
              <a:t> </a:t>
            </a:r>
            <a:r>
              <a:rPr lang="en-US" altLang="zh-CN" dirty="0" err="1">
                <a:latin typeface="Comic Sans MS" charset="0"/>
                <a:ea typeface="宋体" charset="-122"/>
              </a:rPr>
              <a:t>systemd</a:t>
            </a:r>
            <a:r>
              <a:rPr lang="en-US" altLang="zh-CN" dirty="0">
                <a:latin typeface="Comic Sans MS" charset="0"/>
                <a:ea typeface="宋体" charset="-122"/>
              </a:rPr>
              <a:t>-resolve --flush-caches</a:t>
            </a:r>
          </a:p>
          <a:p>
            <a:pPr marL="1371600" lvl="3" indent="0">
              <a:buNone/>
            </a:pPr>
            <a:r>
              <a:rPr lang="zh-CN" altLang="en-US" dirty="0">
                <a:latin typeface="Comic Sans MS" charset="0"/>
                <a:ea typeface="宋体" charset="-122"/>
              </a:rPr>
              <a:t>   </a:t>
            </a:r>
            <a:r>
              <a:rPr lang="en-US" altLang="zh-CN" dirty="0" err="1">
                <a:latin typeface="Comic Sans MS" charset="0"/>
                <a:ea typeface="宋体" charset="-122"/>
              </a:rPr>
              <a:t>sudo</a:t>
            </a:r>
            <a:r>
              <a:rPr lang="en-US" altLang="zh-CN" dirty="0">
                <a:latin typeface="Comic Sans MS" charset="0"/>
                <a:ea typeface="宋体" charset="-122"/>
              </a:rPr>
              <a:t> </a:t>
            </a:r>
            <a:r>
              <a:rPr lang="en-US" altLang="zh-CN" dirty="0" err="1">
                <a:latin typeface="Comic Sans MS" charset="0"/>
                <a:ea typeface="宋体" charset="-122"/>
              </a:rPr>
              <a:t>systemd</a:t>
            </a:r>
            <a:r>
              <a:rPr lang="en-US" altLang="zh-CN" dirty="0">
                <a:latin typeface="Comic Sans MS" charset="0"/>
                <a:ea typeface="宋体" charset="-122"/>
              </a:rPr>
              <a:t>-resolve --statistics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宋体" charset="-122"/>
              </a:rPr>
              <a:t>Try to load the </a:t>
            </a:r>
            <a:r>
              <a:rPr lang="en-US" altLang="x-none" dirty="0" err="1">
                <a:ea typeface="宋体" charset="-122"/>
              </a:rPr>
              <a:t>dns</a:t>
            </a:r>
            <a:r>
              <a:rPr lang="en-US" altLang="x-none" dirty="0">
                <a:ea typeface="宋体" charset="-122"/>
              </a:rPr>
              <a:t>-capture file from class Schedule page, if you do not want live capture</a:t>
            </a:r>
          </a:p>
        </p:txBody>
      </p:sp>
    </p:spTree>
    <p:extLst>
      <p:ext uri="{BB962C8B-B14F-4D97-AF65-F5344CB8AC3E}">
        <p14:creationId xmlns:p14="http://schemas.microsoft.com/office/powerpoint/2010/main" val="255771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4C67285-05EC-2346-898A-E43BE6B73A70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11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DNS Protocol, Messages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8262938" cy="712788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u="sng" dirty="0">
                <a:solidFill>
                  <a:schemeClr val="accent2"/>
                </a:solidFill>
                <a:ea typeface="ＭＳ Ｐゴシック" charset="-128"/>
              </a:rPr>
              <a:t>DNS protocol :</a:t>
            </a:r>
            <a:r>
              <a:rPr lang="en-US" altLang="x-none" dirty="0">
                <a:ea typeface="ＭＳ Ｐゴシック" charset="-128"/>
              </a:rPr>
              <a:t> typically over UDP</a:t>
            </a:r>
            <a:r>
              <a:rPr lang="en-US" altLang="x-none" dirty="0">
                <a:ea typeface="宋体" charset="-122"/>
              </a:rPr>
              <a:t> (can use </a:t>
            </a:r>
            <a:r>
              <a:rPr lang="en-US" altLang="zh-CN" dirty="0">
                <a:ea typeface="宋体" charset="-122"/>
              </a:rPr>
              <a:t>TCP)</a:t>
            </a:r>
            <a:r>
              <a:rPr lang="en-US" altLang="x-none" dirty="0">
                <a:ea typeface="ＭＳ Ｐゴシック" charset="-128"/>
              </a:rPr>
              <a:t>; </a:t>
            </a:r>
            <a:r>
              <a:rPr lang="en-US" altLang="x-none" i="1" dirty="0">
                <a:solidFill>
                  <a:srgbClr val="FF0000"/>
                </a:solidFill>
                <a:ea typeface="ＭＳ Ｐゴシック" charset="-128"/>
              </a:rPr>
              <a:t>query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x-none" dirty="0">
                <a:ea typeface="ＭＳ Ｐゴシック" charset="-128"/>
              </a:rPr>
              <a:t>and </a:t>
            </a:r>
            <a:r>
              <a:rPr lang="en-US" altLang="x-none" i="1" dirty="0">
                <a:solidFill>
                  <a:srgbClr val="FF0000"/>
                </a:solidFill>
                <a:ea typeface="ＭＳ Ｐゴシック" charset="-128"/>
              </a:rPr>
              <a:t>reply</a:t>
            </a:r>
            <a:r>
              <a:rPr lang="en-US" altLang="x-none" dirty="0">
                <a:ea typeface="ＭＳ Ｐゴシック" charset="-128"/>
              </a:rPr>
              <a:t> messages, both with the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same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x-none" i="1" dirty="0">
                <a:ea typeface="ＭＳ Ｐゴシック" charset="-128"/>
              </a:rPr>
              <a:t>message format</a:t>
            </a:r>
            <a:endParaRPr lang="en-US" altLang="x-none" dirty="0">
              <a:ea typeface="ＭＳ Ｐゴシック" charset="-128"/>
            </a:endParaRPr>
          </a:p>
        </p:txBody>
      </p:sp>
      <p:graphicFrame>
        <p:nvGraphicFramePr>
          <p:cNvPr id="53252" name="Object 2"/>
          <p:cNvGraphicFramePr>
            <a:graphicFrameLocks noChangeAspect="1"/>
          </p:cNvGraphicFramePr>
          <p:nvPr/>
        </p:nvGraphicFramePr>
        <p:xfrm>
          <a:off x="1520825" y="2901950"/>
          <a:ext cx="5988050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7" name="Photo Editor Photo" r:id="rId4" imgW="11533333" imgH="6866667" progId="MSPhotoEd.3">
                  <p:embed/>
                </p:oleObj>
              </mc:Choice>
              <mc:Fallback>
                <p:oleObj name="Photo Editor Photo" r:id="rId4" imgW="11533333" imgH="6866667" progId="MSPhotoEd.3">
                  <p:embed/>
                  <p:pic>
                    <p:nvPicPr>
                      <p:cNvPr id="532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901950"/>
                        <a:ext cx="5988050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4611688" y="174625"/>
            <a:ext cx="453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https://www.ietf.org/rfc/rfc1035.txt</a:t>
            </a:r>
          </a:p>
        </p:txBody>
      </p:sp>
    </p:spTree>
    <p:extLst>
      <p:ext uri="{BB962C8B-B14F-4D97-AF65-F5344CB8AC3E}">
        <p14:creationId xmlns:p14="http://schemas.microsoft.com/office/powerpoint/2010/main" val="349071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FDADE65-634F-344F-9185-CA997CE1DB0D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12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DNS Details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Header (Sec. 4.1.1 of https://</a:t>
            </a:r>
            <a:r>
              <a:rPr lang="en-US" altLang="x-none" dirty="0" err="1">
                <a:ea typeface="ＭＳ Ｐゴシック" charset="-128"/>
              </a:rPr>
              <a:t>www.ietf.org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rfc</a:t>
            </a:r>
            <a:r>
              <a:rPr lang="en-US" altLang="x-none" dirty="0">
                <a:ea typeface="ＭＳ Ｐゴシック" charset="-128"/>
              </a:rPr>
              <a:t>/rfc1035.txt)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Encoding of questions (Sec. 4.1.2):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[Label-length label-chars]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Encoding of answers (Sec. 4.1.3)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Pointer format (http://</a:t>
            </a:r>
            <a:r>
              <a:rPr lang="en-US" altLang="x-none" dirty="0" err="1">
                <a:ea typeface="ＭＳ Ｐゴシック" charset="-128"/>
              </a:rPr>
              <a:t>www.iana.org</a:t>
            </a:r>
            <a:r>
              <a:rPr lang="en-US" altLang="x-none" dirty="0">
                <a:ea typeface="ＭＳ Ｐゴシック" charset="-128"/>
              </a:rPr>
              <a:t>/assignments/</a:t>
            </a:r>
            <a:r>
              <a:rPr lang="en-US" altLang="x-none" dirty="0" err="1">
                <a:ea typeface="ＭＳ Ｐゴシック" charset="-128"/>
              </a:rPr>
              <a:t>dns</a:t>
            </a:r>
            <a:r>
              <a:rPr lang="en-US" altLang="x-none" dirty="0">
                <a:ea typeface="ＭＳ Ｐゴシック" charset="-128"/>
              </a:rPr>
              <a:t>-parameters/</a:t>
            </a:r>
            <a:r>
              <a:rPr lang="en-US" altLang="x-none" dirty="0" err="1">
                <a:ea typeface="ＭＳ Ｐゴシック" charset="-128"/>
              </a:rPr>
              <a:t>dns-parameters.xhtml</a:t>
            </a:r>
            <a:r>
              <a:rPr lang="en-US" altLang="x-none" dirty="0">
                <a:ea typeface="ＭＳ Ｐゴシック" charset="-128"/>
              </a:rPr>
              <a:t>)</a:t>
            </a: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See example DNS packets</a:t>
            </a:r>
          </a:p>
          <a:p>
            <a:pPr lvl="1"/>
            <a:endParaRPr lang="en-US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643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FD714-2B48-8447-86F5-5576C7FBC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4" y="2284771"/>
            <a:ext cx="8094401" cy="321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Encoding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AE2F55-6B61-9448-9C9C-CCAA11676C8D}" type="slidenum">
              <a:rPr lang="en-US" altLang="x-none" smtClean="0"/>
              <a:pPr/>
              <a:t>13</a:t>
            </a:fld>
            <a:endParaRPr lang="en-US" altLang="x-none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58A31D-0C8D-9B4E-81CA-0BCECD0F7B31}"/>
              </a:ext>
            </a:extLst>
          </p:cNvPr>
          <p:cNvGrpSpPr/>
          <p:nvPr/>
        </p:nvGrpSpPr>
        <p:grpSpPr>
          <a:xfrm>
            <a:off x="887709" y="5256276"/>
            <a:ext cx="5739233" cy="706557"/>
            <a:chOff x="887709" y="5256276"/>
            <a:chExt cx="5739233" cy="706557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7AFCEE06-1ED6-C440-9899-609A488C4186}"/>
                </a:ext>
              </a:extLst>
            </p:cNvPr>
            <p:cNvSpPr/>
            <p:nvPr/>
          </p:nvSpPr>
          <p:spPr bwMode="auto">
            <a:xfrm rot="5400000">
              <a:off x="3845348" y="4876800"/>
              <a:ext cx="155448" cy="914400"/>
            </a:xfrm>
            <a:prstGeom prst="rightBrac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C9B9B3-90A6-6742-AF18-7B576208581F}"/>
                </a:ext>
              </a:extLst>
            </p:cNvPr>
            <p:cNvSpPr txBox="1"/>
            <p:nvPr/>
          </p:nvSpPr>
          <p:spPr>
            <a:xfrm>
              <a:off x="3540595" y="5364470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+mn-lt"/>
                </a:rPr>
                <a:t>x</a:t>
              </a:r>
              <a:r>
                <a:rPr lang="en-US" altLang="zh-CN" dirty="0" err="1">
                  <a:solidFill>
                    <a:srgbClr val="FF0000"/>
                  </a:solidFill>
                  <a:latin typeface="+mn-lt"/>
                </a:rPr>
                <a:t>mu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840276-17EC-334D-BDC2-4A5802591637}"/>
                </a:ext>
              </a:extLst>
            </p:cNvPr>
            <p:cNvSpPr txBox="1"/>
            <p:nvPr/>
          </p:nvSpPr>
          <p:spPr>
            <a:xfrm>
              <a:off x="4919661" y="5364470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>
                  <a:solidFill>
                    <a:srgbClr val="FF0000"/>
                  </a:solidFill>
                  <a:latin typeface="+mn-lt"/>
                </a:rPr>
                <a:t>edu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EB8BC927-10A8-F747-96F9-41285D1BC07A}"/>
                </a:ext>
              </a:extLst>
            </p:cNvPr>
            <p:cNvSpPr/>
            <p:nvPr/>
          </p:nvSpPr>
          <p:spPr bwMode="auto">
            <a:xfrm rot="5400000">
              <a:off x="5189148" y="4876800"/>
              <a:ext cx="155448" cy="914400"/>
            </a:xfrm>
            <a:prstGeom prst="rightBrac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723218-3A1F-AA41-B44A-E3A66A7B2085}"/>
                </a:ext>
              </a:extLst>
            </p:cNvPr>
            <p:cNvSpPr txBox="1"/>
            <p:nvPr/>
          </p:nvSpPr>
          <p:spPr>
            <a:xfrm>
              <a:off x="908136" y="5501168"/>
              <a:ext cx="505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>
                  <a:solidFill>
                    <a:srgbClr val="FF0000"/>
                  </a:solidFill>
                  <a:latin typeface="+mn-lt"/>
                </a:rPr>
                <a:t>cn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D785B7-3C6D-E041-BF84-F7FD7F8AC6E4}"/>
                </a:ext>
              </a:extLst>
            </p:cNvPr>
            <p:cNvGrpSpPr/>
            <p:nvPr/>
          </p:nvGrpSpPr>
          <p:grpSpPr>
            <a:xfrm>
              <a:off x="6113598" y="5267540"/>
              <a:ext cx="513344" cy="144186"/>
              <a:chOff x="6113598" y="5267540"/>
              <a:chExt cx="513344" cy="144186"/>
            </a:xfrm>
          </p:grpSpPr>
          <p:sp>
            <p:nvSpPr>
              <p:cNvPr id="15" name="Right Brace 14">
                <a:extLst>
                  <a:ext uri="{FF2B5EF4-FFF2-40B4-BE49-F238E27FC236}">
                    <a16:creationId xmlns:a16="http://schemas.microsoft.com/office/drawing/2014/main" id="{0C7517E3-A6D6-6343-BCE4-F1CDE4AAE051}"/>
                  </a:ext>
                </a:extLst>
              </p:cNvPr>
              <p:cNvSpPr/>
              <p:nvPr/>
            </p:nvSpPr>
            <p:spPr bwMode="auto">
              <a:xfrm rot="5400000">
                <a:off x="6265037" y="5120972"/>
                <a:ext cx="139315" cy="442194"/>
              </a:xfrm>
              <a:prstGeom prst="rightBrac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900B495-53D2-7149-B47C-10D9BCDE1AF8}"/>
                  </a:ext>
                </a:extLst>
              </p:cNvPr>
              <p:cNvSpPr/>
              <p:nvPr/>
            </p:nvSpPr>
            <p:spPr bwMode="auto">
              <a:xfrm>
                <a:off x="6347248" y="5267540"/>
                <a:ext cx="279694" cy="13435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7471A61-D2F1-5E42-8F50-DABFA903CA9D}"/>
                </a:ext>
              </a:extLst>
            </p:cNvPr>
            <p:cNvGrpSpPr/>
            <p:nvPr/>
          </p:nvGrpSpPr>
          <p:grpSpPr>
            <a:xfrm>
              <a:off x="887709" y="5437690"/>
              <a:ext cx="500792" cy="139316"/>
              <a:chOff x="6055000" y="5272411"/>
              <a:chExt cx="500792" cy="139316"/>
            </a:xfrm>
          </p:grpSpPr>
          <p:sp>
            <p:nvSpPr>
              <p:cNvPr id="19" name="Right Brace 18">
                <a:extLst>
                  <a:ext uri="{FF2B5EF4-FFF2-40B4-BE49-F238E27FC236}">
                    <a16:creationId xmlns:a16="http://schemas.microsoft.com/office/drawing/2014/main" id="{DA393B56-FE95-4F48-A3F4-2A1A1F2BE828}"/>
                  </a:ext>
                </a:extLst>
              </p:cNvPr>
              <p:cNvSpPr/>
              <p:nvPr/>
            </p:nvSpPr>
            <p:spPr bwMode="auto">
              <a:xfrm rot="5400000">
                <a:off x="6265037" y="5120972"/>
                <a:ext cx="139315" cy="442194"/>
              </a:xfrm>
              <a:prstGeom prst="rightBrac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245A121-F3F6-4D41-B959-62AE467AE6F4}"/>
                  </a:ext>
                </a:extLst>
              </p:cNvPr>
              <p:cNvSpPr/>
              <p:nvPr/>
            </p:nvSpPr>
            <p:spPr bwMode="auto">
              <a:xfrm>
                <a:off x="6055000" y="5277375"/>
                <a:ext cx="279694" cy="13435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D25585-FCCB-494A-974A-82624CF445A6}"/>
              </a:ext>
            </a:extLst>
          </p:cNvPr>
          <p:cNvGrpSpPr/>
          <p:nvPr/>
        </p:nvGrpSpPr>
        <p:grpSpPr>
          <a:xfrm>
            <a:off x="3205317" y="5274802"/>
            <a:ext cx="2637638" cy="1149696"/>
            <a:chOff x="3205317" y="5274802"/>
            <a:chExt cx="2637638" cy="114969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007573A-65BA-8F4C-AC31-59652E29C978}"/>
                </a:ext>
              </a:extLst>
            </p:cNvPr>
            <p:cNvCxnSpPr>
              <a:cxnSpLocks/>
              <a:stCxn id="25" idx="1"/>
            </p:cNvCxnSpPr>
            <p:nvPr/>
          </p:nvCxnSpPr>
          <p:spPr bwMode="auto">
            <a:xfrm flipH="1" flipV="1">
              <a:off x="3205317" y="5274802"/>
              <a:ext cx="717754" cy="918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916E56-597A-CA4B-A776-8E5D5867B457}"/>
                </a:ext>
              </a:extLst>
            </p:cNvPr>
            <p:cNvSpPr txBox="1"/>
            <p:nvPr/>
          </p:nvSpPr>
          <p:spPr>
            <a:xfrm>
              <a:off x="3923071" y="5962833"/>
              <a:ext cx="1085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+mn-lt"/>
                </a:rPr>
                <a:t>leng</a:t>
              </a:r>
              <a:r>
                <a:rPr lang="en-US" altLang="zh-CN" dirty="0">
                  <a:solidFill>
                    <a:srgbClr val="FF0000"/>
                  </a:solidFill>
                  <a:latin typeface="+mn-lt"/>
                </a:rPr>
                <a:t>th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D030974-BF4F-794E-80B6-B36E1AC59373}"/>
                </a:ext>
              </a:extLst>
            </p:cNvPr>
            <p:cNvCxnSpPr>
              <a:cxnSpLocks/>
              <a:stCxn id="25" idx="0"/>
            </p:cNvCxnSpPr>
            <p:nvPr/>
          </p:nvCxnSpPr>
          <p:spPr bwMode="auto">
            <a:xfrm flipV="1">
              <a:off x="4465849" y="5274803"/>
              <a:ext cx="120961" cy="6880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4544F9B-803A-8944-8E5E-87803D6015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29588" y="5313925"/>
              <a:ext cx="713367" cy="8797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955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A59A0B-5CA4-DB43-9588-41D3BCFC6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5" y="2349500"/>
            <a:ext cx="8251927" cy="4275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024"/>
            <a:ext cx="7772400" cy="1143000"/>
          </a:xfrm>
        </p:spPr>
        <p:txBody>
          <a:bodyPr/>
          <a:lstStyle/>
          <a:p>
            <a:r>
              <a:rPr lang="en-US"/>
              <a:t>Message Compression </a:t>
            </a:r>
            <a:br>
              <a:rPr lang="en-US"/>
            </a:br>
            <a:r>
              <a:rPr lang="en-US"/>
              <a:t>(Label Pointer)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AE2F55-6B61-9448-9C9C-CCAA11676C8D}" type="slidenum">
              <a:rPr lang="en-US" altLang="x-none" smtClean="0"/>
              <a:pPr/>
              <a:t>14</a:t>
            </a:fld>
            <a:endParaRPr lang="en-US" altLang="x-non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0" y="1371600"/>
            <a:ext cx="6692900" cy="9779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 bwMode="auto">
          <a:xfrm>
            <a:off x="3407440" y="3046038"/>
            <a:ext cx="914400" cy="777875"/>
          </a:xfrm>
          <a:prstGeom prst="wedgeRectCallout">
            <a:avLst>
              <a:gd name="adj1" fmla="val 66434"/>
              <a:gd name="adj2" fmla="val 29737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DNS 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start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7391399" y="2714624"/>
            <a:ext cx="1184275" cy="514351"/>
          </a:xfrm>
          <a:prstGeom prst="wedgeRectCallout">
            <a:avLst>
              <a:gd name="adj1" fmla="val -393878"/>
              <a:gd name="adj2" fmla="val 5827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question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289491" y="3591676"/>
            <a:ext cx="1184275" cy="860427"/>
          </a:xfrm>
          <a:prstGeom prst="wedgeRectCallout">
            <a:avLst>
              <a:gd name="adj1" fmla="val -365520"/>
              <a:gd name="adj2" fmla="val 24807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Answer: </a:t>
            </a:r>
            <a:br>
              <a:rPr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offset 12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3D930C9A-28F6-904D-A3AD-2695FC3198A9}"/>
              </a:ext>
            </a:extLst>
          </p:cNvPr>
          <p:cNvSpPr/>
          <p:nvPr/>
        </p:nvSpPr>
        <p:spPr bwMode="auto">
          <a:xfrm>
            <a:off x="1406013" y="1578788"/>
            <a:ext cx="973393" cy="612648"/>
          </a:xfrm>
          <a:prstGeom prst="wedgeRectCallout">
            <a:avLst>
              <a:gd name="adj1" fmla="val 124178"/>
              <a:gd name="adj2" fmla="val 70124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5561828-518C-4742-9E96-2CD3243277D5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15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Recap: DNS Protocol, Messages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7663" y="1373188"/>
            <a:ext cx="8458200" cy="1468437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sz="2400">
                <a:ea typeface="ＭＳ Ｐゴシック" charset="-128"/>
              </a:rPr>
              <a:t>Many features: typically over </a:t>
            </a:r>
            <a:r>
              <a:rPr lang="en-US" altLang="x-none" sz="2400">
                <a:solidFill>
                  <a:srgbClr val="800000"/>
                </a:solidFill>
                <a:ea typeface="ＭＳ Ｐゴシック" charset="-128"/>
              </a:rPr>
              <a:t>UDP</a:t>
            </a:r>
            <a:r>
              <a:rPr lang="en-US" altLang="x-none" sz="2400">
                <a:ea typeface="宋体" charset="-122"/>
              </a:rPr>
              <a:t> (can use </a:t>
            </a:r>
            <a:r>
              <a:rPr lang="en-US" altLang="zh-CN" sz="2400">
                <a:ea typeface="宋体" charset="-122"/>
              </a:rPr>
              <a:t>TCP)</a:t>
            </a:r>
            <a:r>
              <a:rPr lang="en-US" altLang="x-none" sz="2400">
                <a:ea typeface="ＭＳ Ｐゴシック" charset="-128"/>
              </a:rPr>
              <a:t>; </a:t>
            </a:r>
            <a:r>
              <a:rPr lang="en-US" altLang="x-none" sz="2400" i="1">
                <a:ea typeface="ＭＳ Ｐゴシック" charset="-128"/>
              </a:rPr>
              <a:t>query</a:t>
            </a:r>
            <a:r>
              <a:rPr lang="en-US" altLang="x-none" sz="2400">
                <a:ea typeface="ＭＳ Ｐゴシック" charset="-128"/>
              </a:rPr>
              <a:t> and </a:t>
            </a:r>
            <a:r>
              <a:rPr lang="en-US" altLang="x-none" sz="2400" i="1">
                <a:ea typeface="ＭＳ Ｐゴシック" charset="-128"/>
              </a:rPr>
              <a:t>reply</a:t>
            </a:r>
            <a:r>
              <a:rPr lang="en-US" altLang="x-none" sz="2400">
                <a:ea typeface="ＭＳ Ｐゴシック" charset="-128"/>
              </a:rPr>
              <a:t> messages with the </a:t>
            </a:r>
            <a:r>
              <a:rPr lang="en-US" altLang="x-none" sz="2400">
                <a:solidFill>
                  <a:srgbClr val="800000"/>
                </a:solidFill>
                <a:ea typeface="ＭＳ Ｐゴシック" charset="-128"/>
              </a:rPr>
              <a:t>same</a:t>
            </a:r>
            <a:r>
              <a:rPr lang="en-US" altLang="x-none" sz="2400">
                <a:ea typeface="ＭＳ Ｐゴシック" charset="-128"/>
              </a:rPr>
              <a:t> </a:t>
            </a:r>
            <a:r>
              <a:rPr lang="en-US" altLang="x-none" sz="2400" i="1">
                <a:ea typeface="ＭＳ Ｐゴシック" charset="-128"/>
              </a:rPr>
              <a:t>message format; </a:t>
            </a:r>
            <a:r>
              <a:rPr lang="en-US" altLang="x-none" sz="2400" i="1">
                <a:solidFill>
                  <a:srgbClr val="800000"/>
                </a:solidFill>
                <a:ea typeface="ＭＳ Ｐゴシック" charset="-128"/>
              </a:rPr>
              <a:t>length/content encoding</a:t>
            </a:r>
            <a:r>
              <a:rPr lang="en-US" altLang="x-none" sz="2400" i="1">
                <a:ea typeface="ＭＳ Ｐゴシック" charset="-128"/>
              </a:rPr>
              <a:t> of names; simple</a:t>
            </a:r>
            <a:r>
              <a:rPr lang="en-US" altLang="x-none" sz="2400" i="1">
                <a:solidFill>
                  <a:srgbClr val="800000"/>
                </a:solidFill>
                <a:ea typeface="ＭＳ Ｐゴシック" charset="-128"/>
              </a:rPr>
              <a:t> compression</a:t>
            </a:r>
            <a:r>
              <a:rPr lang="en-US" altLang="x-none" sz="2400" i="1">
                <a:ea typeface="ＭＳ Ｐゴシック" charset="-128"/>
              </a:rPr>
              <a:t>;  </a:t>
            </a:r>
            <a:r>
              <a:rPr lang="en-US" altLang="x-none" sz="2400" i="1">
                <a:solidFill>
                  <a:srgbClr val="000000"/>
                </a:solidFill>
                <a:ea typeface="ＭＳ Ｐゴシック" charset="-128"/>
              </a:rPr>
              <a:t>additional info as</a:t>
            </a:r>
            <a:r>
              <a:rPr lang="en-US" altLang="x-none" sz="2400" i="1">
                <a:solidFill>
                  <a:srgbClr val="800000"/>
                </a:solidFill>
                <a:ea typeface="ＭＳ Ｐゴシック" charset="-128"/>
              </a:rPr>
              <a:t> server push</a:t>
            </a:r>
            <a:endParaRPr lang="en-US" altLang="x-none" sz="2400">
              <a:solidFill>
                <a:srgbClr val="800000"/>
              </a:solidFill>
              <a:ea typeface="ＭＳ Ｐゴシック" charset="-128"/>
            </a:endParaRPr>
          </a:p>
        </p:txBody>
      </p:sp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1874838" y="3113088"/>
          <a:ext cx="5634037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1" name="Photo Editor Photo" r:id="rId4" imgW="11533333" imgH="6866667" progId="MSPhotoEd.3">
                  <p:embed/>
                </p:oleObj>
              </mc:Choice>
              <mc:Fallback>
                <p:oleObj name="Photo Editor Photo" r:id="rId4" imgW="11533333" imgH="6866667" progId="MSPhotoEd.3">
                  <p:embed/>
                  <p:pic>
                    <p:nvPicPr>
                      <p:cNvPr id="440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3113088"/>
                        <a:ext cx="5634037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4611688" y="174625"/>
            <a:ext cx="453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https://www.ietf.org/rfc/rfc1035.txt</a:t>
            </a:r>
          </a:p>
        </p:txBody>
      </p:sp>
    </p:spTree>
    <p:extLst>
      <p:ext uri="{BB962C8B-B14F-4D97-AF65-F5344CB8AC3E}">
        <p14:creationId xmlns:p14="http://schemas.microsoft.com/office/powerpoint/2010/main" val="267395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0A054E5-7A9C-5342-B36A-B116B9765E6D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16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What DNS did Right?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Hierarchical delegation avoids central control, improving manageability and scalability</a:t>
            </a:r>
          </a:p>
          <a:p>
            <a:pPr lvl="1">
              <a:buFont typeface="ZapfDingbats" charset="0"/>
              <a:buNone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Redundant servers improve robustness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see </a:t>
            </a:r>
            <a:r>
              <a:rPr lang="en-US" altLang="x-none" sz="2000" dirty="0">
                <a:ea typeface="ＭＳ Ｐゴシック" charset="-128"/>
                <a:hlinkClick r:id="rId3"/>
              </a:rPr>
              <a:t>http://www.internetnews.com/dev-news/article.php/1486981</a:t>
            </a:r>
            <a:r>
              <a:rPr lang="en-US" altLang="x-none" sz="2000" dirty="0">
                <a:ea typeface="ＭＳ Ｐゴシック" charset="-128"/>
              </a:rPr>
              <a:t> for DDoS attack on root servers in Oct. 2002 (9 of the 13 root servers were crippled, but only slowed the network)</a:t>
            </a:r>
          </a:p>
          <a:p>
            <a:pPr lvl="1"/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Caching reduces workload and improves robustness</a:t>
            </a:r>
          </a:p>
          <a:p>
            <a:endParaRPr lang="en-US" altLang="x-none" sz="24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Proactive answers reduce # queries on server and latency on client</a:t>
            </a:r>
          </a:p>
        </p:txBody>
      </p:sp>
    </p:spTree>
    <p:extLst>
      <p:ext uri="{BB962C8B-B14F-4D97-AF65-F5344CB8AC3E}">
        <p14:creationId xmlns:p14="http://schemas.microsoft.com/office/powerpoint/2010/main" val="17679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8E3219-B897-F643-AE59-FA89FB1C4608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17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7772400" cy="1143000"/>
          </a:xfrm>
        </p:spPr>
        <p:txBody>
          <a:bodyPr/>
          <a:lstStyle/>
          <a:p>
            <a:r>
              <a:rPr lang="en-US" altLang="zh-CN" sz="3600">
                <a:ea typeface="宋体" charset="-122"/>
              </a:rPr>
              <a:t>Problems of DNS</a:t>
            </a:r>
            <a:endParaRPr lang="en-US" altLang="x-none" sz="3600">
              <a:ea typeface="ＭＳ Ｐゴシック" charset="-128"/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Simple query model, relatively static resource values and types make it harder to implement generic service discovery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600" dirty="0">
                <a:ea typeface="宋体" charset="-122"/>
              </a:rPr>
              <a:t>e.g.,</a:t>
            </a:r>
            <a:r>
              <a:rPr lang="zh-CN" altLang="en-US" sz="1600" dirty="0">
                <a:ea typeface="宋体" charset="-122"/>
              </a:rPr>
              <a:t> </a:t>
            </a:r>
            <a:r>
              <a:rPr lang="en-US" altLang="zh-CN" sz="1600" dirty="0">
                <a:ea typeface="宋体" charset="-122"/>
              </a:rPr>
              <a:t>service discovery of all printers</a:t>
            </a:r>
            <a:endParaRPr lang="en-US" altLang="zh-CN" sz="200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600" dirty="0">
                <a:ea typeface="宋体" charset="-122"/>
              </a:rPr>
              <a:t>Although theoretically you can update the values of the records, it is rarely enabled</a:t>
            </a:r>
          </a:p>
          <a:p>
            <a:pPr lvl="1">
              <a:lnSpc>
                <a:spcPct val="80000"/>
              </a:lnSpc>
            </a:pPr>
            <a:endParaRPr lang="en-US" altLang="zh-CN" sz="18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Early binding (separation of DNS query from application query) does not work well in mobile, dynamic environments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e.g., load balancing, locate the nearest printer</a:t>
            </a:r>
          </a:p>
          <a:p>
            <a:pPr lvl="1">
              <a:lnSpc>
                <a:spcPct val="80000"/>
              </a:lnSpc>
            </a:pPr>
            <a:endParaRPr lang="en-US" altLang="zh-CN" sz="18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200" dirty="0">
                <a:ea typeface="宋体" charset="-122"/>
              </a:rPr>
              <a:t>Each local domain needs servers, but an ad hoc domain may not have a DNS server</a:t>
            </a:r>
          </a:p>
        </p:txBody>
      </p:sp>
    </p:spTree>
    <p:extLst>
      <p:ext uri="{BB962C8B-B14F-4D97-AF65-F5344CB8AC3E}">
        <p14:creationId xmlns:p14="http://schemas.microsoft.com/office/powerpoint/2010/main" val="147001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	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Admin</a:t>
            </a:r>
            <a:r>
              <a:rPr lang="en-US" altLang="zh-CN" dirty="0">
                <a:ea typeface="ＭＳ Ｐゴシック" charset="-128"/>
              </a:rPr>
              <a:t>.</a:t>
            </a:r>
            <a:r>
              <a:rPr lang="en-US" altLang="x-none" dirty="0">
                <a:ea typeface="ＭＳ Ｐゴシック" charset="-128"/>
              </a:rPr>
              <a:t>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DNS</a:t>
            </a:r>
          </a:p>
          <a:p>
            <a:pPr lvl="1">
              <a:buFont typeface="Wingdings" charset="2"/>
              <a:buChar char="Ø"/>
            </a:pPr>
            <a:r>
              <a:rPr lang="en-US" altLang="x-none" dirty="0">
                <a:ea typeface="ＭＳ Ｐゴシック" charset="-128"/>
              </a:rPr>
              <a:t>High-level design</a:t>
            </a:r>
          </a:p>
          <a:p>
            <a:pPr lvl="1">
              <a:buFont typeface="Wingdings" charset="2"/>
              <a:buChar char="Ø"/>
            </a:pPr>
            <a:r>
              <a:rPr lang="en-US" altLang="x-none" dirty="0">
                <a:ea typeface="ＭＳ Ｐゴシック" charset="-128"/>
              </a:rPr>
              <a:t>Details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Extensions/alternatives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61C555E-4DF3-3444-96D8-90FEB3F8397C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18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9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What extension(s) to standard DNS operations do we need to allow service discovery, say to implement Bonjour (discover all local printers)?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each printer needs to provide the following info: host, port, printer info (e.g., support postscript)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AE2F55-6B61-9448-9C9C-CCAA11676C8D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134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	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Admin</a:t>
            </a:r>
            <a:r>
              <a:rPr lang="en-US" altLang="zh-CN" dirty="0">
                <a:ea typeface="ＭＳ Ｐゴシック" charset="-128"/>
              </a:rPr>
              <a:t>.</a:t>
            </a:r>
            <a:r>
              <a:rPr lang="en-US" altLang="x-none" dirty="0">
                <a:ea typeface="ＭＳ Ｐゴシック" charset="-128"/>
              </a:rPr>
              <a:t>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Basic network applications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Email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DNS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Java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in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a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Nutshell</a:t>
            </a:r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Network application programmin</a:t>
            </a:r>
            <a:r>
              <a:rPr lang="en-US" altLang="zh-CN" dirty="0">
                <a:ea typeface="ＭＳ Ｐゴシック" charset="-128"/>
              </a:rPr>
              <a:t>g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E0666C-05F9-0848-AD26-796CF51578D7}" type="slidenum">
              <a:rPr lang="en-US" altLang="x-none" sz="1400">
                <a:solidFill>
                  <a:srgbClr val="000000"/>
                </a:solidFill>
              </a:rPr>
              <a:pPr/>
              <a:t>2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97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6643" y="6547426"/>
            <a:ext cx="418906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1613" indent="-285236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0943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597320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3697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0074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66451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2828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79205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23D502E-E238-FF40-A960-238C157C9248}" type="slidenum">
              <a:rPr lang="en-US" altLang="x-none" sz="1397">
                <a:solidFill>
                  <a:srgbClr val="000000"/>
                </a:solidFill>
              </a:rPr>
              <a:pPr/>
              <a:t>20</a:t>
            </a:fld>
            <a:endParaRPr lang="en-US" altLang="x-none" sz="1397" dirty="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0586" y="194901"/>
            <a:ext cx="8296786" cy="955494"/>
          </a:xfrm>
        </p:spPr>
        <p:txBody>
          <a:bodyPr/>
          <a:lstStyle/>
          <a:p>
            <a:r>
              <a:rPr lang="en-US" altLang="x-none" sz="3194" dirty="0">
                <a:ea typeface="ＭＳ Ｐゴシック" charset="-128"/>
              </a:rPr>
              <a:t>DNS-Service Discovery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924" y="1485900"/>
            <a:ext cx="8074946" cy="486820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Leverage DNS message format, but each node can announce its own services</a:t>
            </a:r>
          </a:p>
          <a:p>
            <a:pPr>
              <a:lnSpc>
                <a:spcPct val="80000"/>
              </a:lnSpc>
            </a:pPr>
            <a:endParaRPr lang="en-US" altLang="x-none" dirty="0">
              <a:ea typeface="ＭＳ Ｐゴシック" charset="-128"/>
            </a:endParaRPr>
          </a:p>
        </p:txBody>
      </p:sp>
      <p:grpSp>
        <p:nvGrpSpPr>
          <p:cNvPr id="133124" name="Group 24"/>
          <p:cNvGrpSpPr>
            <a:grpSpLocks/>
          </p:cNvGrpSpPr>
          <p:nvPr/>
        </p:nvGrpSpPr>
        <p:grpSpPr bwMode="auto">
          <a:xfrm>
            <a:off x="1890915" y="2668408"/>
            <a:ext cx="4810741" cy="3467030"/>
            <a:chOff x="4044950" y="2520950"/>
            <a:chExt cx="4819650" cy="3473450"/>
          </a:xfrm>
        </p:grpSpPr>
        <p:pic>
          <p:nvPicPr>
            <p:cNvPr id="13312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950" y="252095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26" name="Group 1"/>
            <p:cNvGrpSpPr>
              <a:grpSpLocks/>
            </p:cNvGrpSpPr>
            <p:nvPr/>
          </p:nvGrpSpPr>
          <p:grpSpPr bwMode="auto">
            <a:xfrm>
              <a:off x="4255526" y="2635250"/>
              <a:ext cx="4609074" cy="3053347"/>
              <a:chOff x="1657767" y="1905116"/>
              <a:chExt cx="6648033" cy="4074233"/>
            </a:xfrm>
          </p:grpSpPr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6476269" y="3048987"/>
                <a:ext cx="1829531" cy="836721"/>
              </a:xfrm>
              <a:prstGeom prst="rect">
                <a:avLst/>
              </a:prstGeom>
              <a:solidFill>
                <a:srgbClr val="FFCF8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97" kern="0" dirty="0">
                    <a:solidFill>
                      <a:sysClr val="windowText" lastClr="000000"/>
                    </a:solidFill>
                    <a:ea typeface="ＭＳ Ｐゴシック" charset="0"/>
                    <a:cs typeface="ＭＳ Ｐゴシック" charset="0"/>
                  </a:rPr>
                  <a:t>Printer</a:t>
                </a: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3277450" y="3504418"/>
                <a:ext cx="1751680" cy="381290"/>
              </a:xfrm>
              <a:prstGeom prst="rect">
                <a:avLst/>
              </a:prstGeom>
              <a:solidFill>
                <a:srgbClr val="FFCF8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97" kern="0">
                    <a:solidFill>
                      <a:sysClr val="windowText" lastClr="000000"/>
                    </a:solidFill>
                    <a:ea typeface="ＭＳ Ｐゴシック" charset="0"/>
                    <a:cs typeface="ＭＳ Ｐゴシック" charset="0"/>
                  </a:rPr>
                  <a:t>Network</a:t>
                </a:r>
              </a:p>
            </p:txBody>
          </p:sp>
          <p:cxnSp>
            <p:nvCxnSpPr>
              <p:cNvPr id="19" name="AutoShape 15"/>
              <p:cNvCxnSpPr>
                <a:cxnSpLocks noChangeShapeType="1"/>
                <a:stCxn id="18" idx="3"/>
                <a:endCxn id="17" idx="1"/>
              </p:cNvCxnSpPr>
              <p:nvPr/>
            </p:nvCxnSpPr>
            <p:spPr bwMode="auto">
              <a:xfrm flipV="1">
                <a:off x="5029130" y="3468407"/>
                <a:ext cx="1447139" cy="226657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16"/>
              <p:cNvCxnSpPr>
                <a:cxnSpLocks noChangeShapeType="1"/>
                <a:endCxn id="18" idx="0"/>
              </p:cNvCxnSpPr>
              <p:nvPr/>
            </p:nvCxnSpPr>
            <p:spPr bwMode="auto">
              <a:xfrm>
                <a:off x="2741642" y="2313945"/>
                <a:ext cx="1412793" cy="1190474"/>
              </a:xfrm>
              <a:prstGeom prst="curvedConnector2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17"/>
              <p:cNvCxnSpPr>
                <a:cxnSpLocks noChangeShapeType="1"/>
                <a:endCxn id="18" idx="2"/>
              </p:cNvCxnSpPr>
              <p:nvPr/>
            </p:nvCxnSpPr>
            <p:spPr bwMode="auto">
              <a:xfrm rot="10800000" flipH="1">
                <a:off x="3506427" y="3885709"/>
                <a:ext cx="648008" cy="1476441"/>
              </a:xfrm>
              <a:prstGeom prst="curvedConnector4">
                <a:avLst>
                  <a:gd name="adj1" fmla="val -35296"/>
                  <a:gd name="adj2" fmla="val 69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2399994" y="1905116"/>
                <a:ext cx="2180810" cy="492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97" kern="0">
                    <a:solidFill>
                      <a:sysClr val="windowText" lastClr="000000"/>
                    </a:solidFill>
                    <a:ea typeface="ＭＳ Ｐゴシック" charset="0"/>
                    <a:cs typeface="ＭＳ Ｐゴシック" charset="0"/>
                  </a:rPr>
                  <a:t>169.254.1.219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1657767" y="5487129"/>
                <a:ext cx="2014334" cy="492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97" kern="0">
                    <a:solidFill>
                      <a:sysClr val="windowText" lastClr="000000"/>
                    </a:solidFill>
                    <a:ea typeface="ＭＳ Ｐゴシック" charset="0"/>
                    <a:cs typeface="ＭＳ Ｐゴシック" charset="0"/>
                  </a:rPr>
                  <a:t>169.254.4.51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5903353" y="3961967"/>
                <a:ext cx="2180810" cy="492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97" kern="0">
                    <a:solidFill>
                      <a:sysClr val="windowText" lastClr="000000"/>
                    </a:solidFill>
                    <a:ea typeface="ＭＳ Ｐゴシック" charset="0"/>
                    <a:cs typeface="ＭＳ Ｐゴシック" charset="0"/>
                  </a:rPr>
                  <a:t>169.254.10.29</a:t>
                </a:r>
              </a:p>
            </p:txBody>
          </p:sp>
        </p:grpSp>
        <p:pic>
          <p:nvPicPr>
            <p:cNvPr id="133127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150" y="4806950"/>
              <a:ext cx="634338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6144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5360" y="632516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1613" indent="-285236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0943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597320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3697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0074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66451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2828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79205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423D502E-E238-FF40-A960-238C157C9248}" type="slidenum">
              <a:rPr lang="en-US" altLang="x-none" sz="1397" smtClean="0">
                <a:solidFill>
                  <a:srgbClr val="000000"/>
                </a:solidFill>
              </a:rPr>
              <a:pPr algn="r"/>
              <a:t>21</a:t>
            </a:fld>
            <a:endParaRPr lang="en-US" altLang="x-none" sz="1397" dirty="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0586" y="6339"/>
            <a:ext cx="8296786" cy="1144056"/>
          </a:xfrm>
        </p:spPr>
        <p:txBody>
          <a:bodyPr/>
          <a:lstStyle/>
          <a:p>
            <a:r>
              <a:rPr lang="en-US" altLang="x-none" sz="3194" dirty="0">
                <a:ea typeface="ＭＳ Ｐゴシック" charset="-128"/>
              </a:rPr>
              <a:t>Realizing DNS-SD without Central DNS Server: </a:t>
            </a:r>
            <a:r>
              <a:rPr lang="en-US" altLang="x-none" sz="3194" dirty="0" err="1">
                <a:ea typeface="ＭＳ Ｐゴシック" charset="-128"/>
              </a:rPr>
              <a:t>mDNS</a:t>
            </a:r>
            <a:endParaRPr lang="en-US" altLang="x-none" sz="3194" dirty="0">
              <a:ea typeface="ＭＳ Ｐゴシック" charset="-128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924" y="1471612"/>
            <a:ext cx="8074946" cy="488249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Multicast in a small world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no central address server</a:t>
            </a:r>
          </a:p>
          <a:p>
            <a:pPr lvl="2"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each node is a responder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link-local addressing</a:t>
            </a:r>
          </a:p>
          <a:p>
            <a:pPr lvl="2"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send to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multicast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address: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224.0.0.251</a:t>
            </a:r>
          </a:p>
        </p:txBody>
      </p:sp>
      <p:grpSp>
        <p:nvGrpSpPr>
          <p:cNvPr id="133124" name="Group 24"/>
          <p:cNvGrpSpPr>
            <a:grpSpLocks/>
          </p:cNvGrpSpPr>
          <p:nvPr/>
        </p:nvGrpSpPr>
        <p:grpSpPr bwMode="auto">
          <a:xfrm>
            <a:off x="4312131" y="3200822"/>
            <a:ext cx="4810741" cy="3467030"/>
            <a:chOff x="4044950" y="2520950"/>
            <a:chExt cx="4819650" cy="3473450"/>
          </a:xfrm>
        </p:grpSpPr>
        <p:pic>
          <p:nvPicPr>
            <p:cNvPr id="13312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950" y="252095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26" name="Group 1"/>
            <p:cNvGrpSpPr>
              <a:grpSpLocks/>
            </p:cNvGrpSpPr>
            <p:nvPr/>
          </p:nvGrpSpPr>
          <p:grpSpPr bwMode="auto">
            <a:xfrm>
              <a:off x="4255526" y="2635250"/>
              <a:ext cx="4609074" cy="3053347"/>
              <a:chOff x="1657767" y="1905116"/>
              <a:chExt cx="6648033" cy="4074233"/>
            </a:xfrm>
          </p:grpSpPr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6476269" y="3048987"/>
                <a:ext cx="1829531" cy="836721"/>
              </a:xfrm>
              <a:prstGeom prst="rect">
                <a:avLst/>
              </a:prstGeom>
              <a:solidFill>
                <a:srgbClr val="FFCF8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97" kern="0" dirty="0">
                    <a:solidFill>
                      <a:sysClr val="windowText" lastClr="000000"/>
                    </a:solidFill>
                    <a:ea typeface="ＭＳ Ｐゴシック" charset="0"/>
                    <a:cs typeface="ＭＳ Ｐゴシック" charset="0"/>
                  </a:rPr>
                  <a:t>Printer</a:t>
                </a: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3277450" y="3504418"/>
                <a:ext cx="1751680" cy="381290"/>
              </a:xfrm>
              <a:prstGeom prst="rect">
                <a:avLst/>
              </a:prstGeom>
              <a:solidFill>
                <a:srgbClr val="FFCF8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97" kern="0">
                    <a:solidFill>
                      <a:sysClr val="windowText" lastClr="000000"/>
                    </a:solidFill>
                    <a:ea typeface="ＭＳ Ｐゴシック" charset="0"/>
                    <a:cs typeface="ＭＳ Ｐゴシック" charset="0"/>
                  </a:rPr>
                  <a:t>Network</a:t>
                </a:r>
              </a:p>
            </p:txBody>
          </p:sp>
          <p:cxnSp>
            <p:nvCxnSpPr>
              <p:cNvPr id="19" name="AutoShape 15"/>
              <p:cNvCxnSpPr>
                <a:cxnSpLocks noChangeShapeType="1"/>
                <a:stCxn id="18" idx="3"/>
                <a:endCxn id="17" idx="1"/>
              </p:cNvCxnSpPr>
              <p:nvPr/>
            </p:nvCxnSpPr>
            <p:spPr bwMode="auto">
              <a:xfrm flipV="1">
                <a:off x="5029130" y="3468407"/>
                <a:ext cx="1447139" cy="226657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16"/>
              <p:cNvCxnSpPr>
                <a:cxnSpLocks noChangeShapeType="1"/>
                <a:endCxn id="18" idx="0"/>
              </p:cNvCxnSpPr>
              <p:nvPr/>
            </p:nvCxnSpPr>
            <p:spPr bwMode="auto">
              <a:xfrm>
                <a:off x="2741642" y="2313945"/>
                <a:ext cx="1412793" cy="1190474"/>
              </a:xfrm>
              <a:prstGeom prst="curvedConnector2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17"/>
              <p:cNvCxnSpPr>
                <a:cxnSpLocks noChangeShapeType="1"/>
                <a:endCxn id="18" idx="2"/>
              </p:cNvCxnSpPr>
              <p:nvPr/>
            </p:nvCxnSpPr>
            <p:spPr bwMode="auto">
              <a:xfrm rot="10800000" flipH="1">
                <a:off x="3506427" y="3885709"/>
                <a:ext cx="648008" cy="1476441"/>
              </a:xfrm>
              <a:prstGeom prst="curvedConnector4">
                <a:avLst>
                  <a:gd name="adj1" fmla="val -35296"/>
                  <a:gd name="adj2" fmla="val 69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2399994" y="1905116"/>
                <a:ext cx="2180810" cy="492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97" kern="0">
                    <a:solidFill>
                      <a:sysClr val="windowText" lastClr="000000"/>
                    </a:solidFill>
                    <a:ea typeface="ＭＳ Ｐゴシック" charset="0"/>
                    <a:cs typeface="ＭＳ Ｐゴシック" charset="0"/>
                  </a:rPr>
                  <a:t>169.254.1.219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1657767" y="5487129"/>
                <a:ext cx="2014334" cy="492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97" kern="0">
                    <a:solidFill>
                      <a:sysClr val="windowText" lastClr="000000"/>
                    </a:solidFill>
                    <a:ea typeface="ＭＳ Ｐゴシック" charset="0"/>
                    <a:cs typeface="ＭＳ Ｐゴシック" charset="0"/>
                  </a:rPr>
                  <a:t>169.254.4.51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5903353" y="3961967"/>
                <a:ext cx="2180810" cy="492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97" kern="0">
                    <a:solidFill>
                      <a:sysClr val="windowText" lastClr="000000"/>
                    </a:solidFill>
                    <a:ea typeface="ＭＳ Ｐゴシック" charset="0"/>
                    <a:cs typeface="ＭＳ Ｐゴシック" charset="0"/>
                  </a:rPr>
                  <a:t>169.254.10.29</a:t>
                </a:r>
              </a:p>
            </p:txBody>
          </p:sp>
        </p:grpSp>
        <p:pic>
          <p:nvPicPr>
            <p:cNvPr id="133127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150" y="4806950"/>
              <a:ext cx="634338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6972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1613" indent="-285236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0943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597320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3697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0074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66451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2828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79205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4AD11E3-E1E6-9D41-830C-43BC218072B2}" type="slidenum">
              <a:rPr lang="en-US" altLang="x-none" sz="1397">
                <a:solidFill>
                  <a:srgbClr val="000000"/>
                </a:solidFill>
              </a:rPr>
              <a:pPr/>
              <a:t>22</a:t>
            </a:fld>
            <a:endParaRPr lang="en-US" altLang="x-none" sz="1397">
              <a:solidFill>
                <a:srgbClr val="000000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58467" y="204410"/>
            <a:ext cx="8683420" cy="11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3" tIns="46017" rIns="92033" bIns="46017" anchor="ctr"/>
          <a:lstStyle/>
          <a:p>
            <a:pPr algn="l">
              <a:defRPr/>
            </a:pPr>
            <a:r>
              <a:rPr lang="en-US" sz="3993" u="sng" dirty="0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Example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13928" y="1411849"/>
            <a:ext cx="8207257" cy="518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3" tIns="46017" rIns="92033" bIns="46017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Use the ava</a:t>
            </a:r>
            <a:r>
              <a:rPr lang="en-US" altLang="zh-CN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hi-publish-service</a:t>
            </a: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command on </a:t>
            </a:r>
            <a:r>
              <a:rPr lang="en-US" altLang="zh-CN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Ubuntu</a:t>
            </a: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as example</a:t>
            </a:r>
          </a:p>
          <a:p>
            <a:pPr marL="797554" lvl="1" indent="-342761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Advertise (register) an LPR printer on port 515</a:t>
            </a:r>
            <a:b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</a:br>
            <a:b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</a:br>
            <a:r>
              <a:rPr lang="en-US" sz="1797" dirty="0">
                <a:solidFill>
                  <a:srgbClr val="535353"/>
                </a:solidFill>
                <a:latin typeface="Monaco"/>
                <a:ea typeface="ＭＳ Ｐゴシック" charset="0"/>
              </a:rPr>
              <a:t>ava</a:t>
            </a:r>
            <a:r>
              <a:rPr lang="en-US" altLang="zh-CN" sz="1797" dirty="0">
                <a:solidFill>
                  <a:srgbClr val="535353"/>
                </a:solidFill>
                <a:latin typeface="Monaco"/>
                <a:ea typeface="ＭＳ Ｐゴシック" charset="0"/>
              </a:rPr>
              <a:t>hi-publish-service</a:t>
            </a:r>
            <a:r>
              <a:rPr lang="en-US" sz="1797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 </a:t>
            </a:r>
            <a:r>
              <a:rPr lang="en-US" altLang="zh-CN" sz="1797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test</a:t>
            </a:r>
            <a:r>
              <a:rPr lang="en-US" sz="1797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 _printer._</a:t>
            </a:r>
            <a:r>
              <a:rPr lang="en-US" sz="1797" dirty="0" err="1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tcp</a:t>
            </a:r>
            <a:r>
              <a:rPr lang="en-US" sz="1797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 . 515 </a:t>
            </a:r>
            <a:r>
              <a:rPr lang="en-US" sz="1797" dirty="0" err="1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pdl</a:t>
            </a:r>
            <a:r>
              <a:rPr lang="en-US" sz="1797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=application/postscript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1785135" y="3993472"/>
            <a:ext cx="1521183" cy="1521183"/>
          </a:xfrm>
          <a:prstGeom prst="wedgeRectCallout">
            <a:avLst>
              <a:gd name="adj1" fmla="val 137878"/>
              <a:gd name="adj2" fmla="val -10997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71" tIns="45635" rIns="91271" bIns="45635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96" dirty="0">
                <a:solidFill>
                  <a:srgbClr val="000000"/>
                </a:solidFill>
                <a:latin typeface="Times New Roman" pitchFamily="18" charset="0"/>
              </a:rPr>
              <a:t>Name of instance providing the service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3330270" y="4373769"/>
            <a:ext cx="2433893" cy="760591"/>
          </a:xfrm>
          <a:prstGeom prst="wedgeRectCallout">
            <a:avLst>
              <a:gd name="adj1" fmla="val 63743"/>
              <a:gd name="adj2" fmla="val -21552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71" tIns="45635" rIns="91271" bIns="45635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96" dirty="0">
                <a:solidFill>
                  <a:srgbClr val="000000"/>
                </a:solidFill>
                <a:latin typeface="Times New Roman" pitchFamily="18" charset="0"/>
              </a:rPr>
              <a:t>&lt;</a:t>
            </a:r>
            <a:r>
              <a:rPr lang="en-US" sz="2396" dirty="0" err="1">
                <a:solidFill>
                  <a:srgbClr val="000000"/>
                </a:solidFill>
                <a:latin typeface="Times New Roman" pitchFamily="18" charset="0"/>
              </a:rPr>
              <a:t>type_service</a:t>
            </a:r>
            <a:r>
              <a:rPr lang="en-US" sz="2396" dirty="0">
                <a:solidFill>
                  <a:srgbClr val="000000"/>
                </a:solidFill>
                <a:latin typeface="Times New Roman" pitchFamily="18" charset="0"/>
              </a:rPr>
              <a:t>&gt;.</a:t>
            </a:r>
            <a:br>
              <a:rPr lang="en-US" sz="2396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396" dirty="0">
                <a:solidFill>
                  <a:srgbClr val="000000"/>
                </a:solidFill>
                <a:latin typeface="Times New Roman" pitchFamily="18" charset="0"/>
              </a:rPr>
              <a:t>&lt;transport&gt;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7877746" y="3652730"/>
            <a:ext cx="1015707" cy="483760"/>
          </a:xfrm>
          <a:prstGeom prst="wedgeRectCallout">
            <a:avLst>
              <a:gd name="adj1" fmla="val -94073"/>
              <a:gd name="adj2" fmla="val -160942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71" tIns="45635" rIns="91271" bIns="45635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96">
                <a:solidFill>
                  <a:srgbClr val="000000"/>
                </a:solidFill>
                <a:latin typeface="Times New Roman" pitchFamily="18" charset="0"/>
              </a:rPr>
              <a:t>port</a:t>
            </a:r>
            <a:endParaRPr lang="en-US" sz="2396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162549" y="5307379"/>
            <a:ext cx="1597243" cy="1264158"/>
          </a:xfrm>
          <a:prstGeom prst="wedgeRectCallout">
            <a:avLst>
              <a:gd name="adj1" fmla="val 43955"/>
              <a:gd name="adj2" fmla="val -20708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71" tIns="45635" rIns="91271" bIns="45635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96" dirty="0">
                <a:solidFill>
                  <a:srgbClr val="000000"/>
                </a:solidFill>
                <a:latin typeface="Times New Roman" pitchFamily="18" charset="0"/>
              </a:rPr>
              <a:t>Txt for additional data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61D2F17-378B-B841-94CB-A9FC5D399C3A}"/>
              </a:ext>
            </a:extLst>
          </p:cNvPr>
          <p:cNvSpPr txBox="1">
            <a:spLocks/>
          </p:cNvSpPr>
          <p:nvPr/>
        </p:nvSpPr>
        <p:spPr bwMode="auto">
          <a:xfrm>
            <a:off x="6855360" y="63251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1pPr>
            <a:lvl2pPr marL="741613" indent="-285236" algn="ctr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1140943" indent="-228189" algn="ctr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597320" indent="-228189" algn="ctr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3697" indent="-228189" algn="ctr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0074" indent="-228189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66451" indent="-228189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2828" indent="-228189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79205" indent="-228189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r"/>
            <a:fld id="{423D502E-E238-FF40-A960-238C157C9248}" type="slidenum">
              <a:rPr lang="en-US" altLang="x-none" sz="1397" smtClean="0">
                <a:solidFill>
                  <a:srgbClr val="000000"/>
                </a:solidFill>
              </a:rPr>
              <a:pPr algn="r"/>
              <a:t>22</a:t>
            </a:fld>
            <a:endParaRPr lang="en-US" altLang="x-none" sz="139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1613" indent="-285236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0943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597320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3697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0074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66451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2828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79205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4AD11E3-E1E6-9D41-830C-43BC218072B2}" type="slidenum">
              <a:rPr lang="en-US" altLang="x-none" sz="1397">
                <a:solidFill>
                  <a:srgbClr val="000000"/>
                </a:solidFill>
              </a:rPr>
              <a:pPr/>
              <a:t>23</a:t>
            </a:fld>
            <a:endParaRPr lang="en-US" altLang="x-none" sz="1397">
              <a:solidFill>
                <a:srgbClr val="000000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58467" y="204410"/>
            <a:ext cx="8683420" cy="11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3" tIns="46017" rIns="92033" bIns="46017" anchor="ctr"/>
          <a:lstStyle/>
          <a:p>
            <a:pPr algn="l">
              <a:defRPr/>
            </a:pPr>
            <a:r>
              <a:rPr lang="en-US" sz="3993" u="sng" dirty="0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Example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13928" y="1411849"/>
            <a:ext cx="8207257" cy="518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3" tIns="46017" rIns="92033" bIns="46017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Use the </a:t>
            </a:r>
            <a:r>
              <a:rPr lang="en-US" sz="2396" dirty="0" err="1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dns-sd</a:t>
            </a: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command on Mac as example</a:t>
            </a:r>
          </a:p>
          <a:p>
            <a:pPr marL="797554" lvl="1" indent="-342761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Advertise (register) an LPR printer on port 515</a:t>
            </a:r>
            <a:b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</a:br>
            <a:b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</a:br>
            <a:r>
              <a:rPr lang="en-US" sz="1797" dirty="0" err="1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dns-sd</a:t>
            </a:r>
            <a:r>
              <a:rPr lang="en-US" sz="1797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 -R "</a:t>
            </a:r>
            <a:r>
              <a:rPr lang="en-US" altLang="zh-CN" sz="1797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t</a:t>
            </a:r>
            <a:r>
              <a:rPr lang="en-US" sz="1797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est" _printer._</a:t>
            </a:r>
            <a:r>
              <a:rPr lang="en-US" sz="1797" dirty="0" err="1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tcp</a:t>
            </a:r>
            <a:r>
              <a:rPr lang="en-US" sz="1797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 . 515 </a:t>
            </a:r>
            <a:r>
              <a:rPr lang="en-US" sz="1797" dirty="0" err="1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pdl</a:t>
            </a:r>
            <a:r>
              <a:rPr lang="en-US" sz="1797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=application/postscript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1345823" y="3602613"/>
            <a:ext cx="1521183" cy="1521183"/>
          </a:xfrm>
          <a:prstGeom prst="wedgeRectCallout">
            <a:avLst>
              <a:gd name="adj1" fmla="val 67425"/>
              <a:gd name="adj2" fmla="val -108036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71" tIns="45635" rIns="91271" bIns="45635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96" dirty="0">
                <a:solidFill>
                  <a:srgbClr val="000000"/>
                </a:solidFill>
                <a:latin typeface="Times New Roman" pitchFamily="18" charset="0"/>
              </a:rPr>
              <a:t>Name of </a:t>
            </a:r>
            <a:r>
              <a:rPr lang="en-US" sz="2396">
                <a:solidFill>
                  <a:srgbClr val="000000"/>
                </a:solidFill>
                <a:latin typeface="Times New Roman" pitchFamily="18" charset="0"/>
              </a:rPr>
              <a:t>instance providing the service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3005657" y="4342411"/>
            <a:ext cx="2433893" cy="760591"/>
          </a:xfrm>
          <a:prstGeom prst="wedgeRectCallout">
            <a:avLst>
              <a:gd name="adj1" fmla="val 33041"/>
              <a:gd name="adj2" fmla="val -25560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71" tIns="45635" rIns="91271" bIns="45635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96" dirty="0">
                <a:solidFill>
                  <a:srgbClr val="000000"/>
                </a:solidFill>
                <a:latin typeface="Times New Roman" pitchFamily="18" charset="0"/>
              </a:rPr>
              <a:t>&lt;</a:t>
            </a:r>
            <a:r>
              <a:rPr lang="en-US" sz="2396" dirty="0" err="1">
                <a:solidFill>
                  <a:srgbClr val="000000"/>
                </a:solidFill>
                <a:latin typeface="Times New Roman" pitchFamily="18" charset="0"/>
              </a:rPr>
              <a:t>type_service</a:t>
            </a:r>
            <a:r>
              <a:rPr lang="en-US" sz="2396" dirty="0">
                <a:solidFill>
                  <a:srgbClr val="000000"/>
                </a:solidFill>
                <a:latin typeface="Times New Roman" pitchFamily="18" charset="0"/>
              </a:rPr>
              <a:t>&gt;.</a:t>
            </a:r>
            <a:br>
              <a:rPr lang="en-US" sz="2396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396" dirty="0">
                <a:solidFill>
                  <a:srgbClr val="000000"/>
                </a:solidFill>
                <a:latin typeface="Times New Roman" pitchFamily="18" charset="0"/>
              </a:rPr>
              <a:t>&lt;transport&gt;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5443854" y="3902405"/>
            <a:ext cx="2433893" cy="1255349"/>
          </a:xfrm>
          <a:prstGeom prst="wedgeRectCallout">
            <a:avLst>
              <a:gd name="adj1" fmla="val -23128"/>
              <a:gd name="adj2" fmla="val -13933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71" tIns="45635" rIns="91271" bIns="45635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96" dirty="0">
                <a:solidFill>
                  <a:srgbClr val="000000"/>
                </a:solidFill>
                <a:latin typeface="Times New Roman" pitchFamily="18" charset="0"/>
              </a:rPr>
              <a:t>domain (. means default, which is local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7877747" y="3086042"/>
            <a:ext cx="1015707" cy="483760"/>
          </a:xfrm>
          <a:prstGeom prst="wedgeRectCallout">
            <a:avLst>
              <a:gd name="adj1" fmla="val -155058"/>
              <a:gd name="adj2" fmla="val -12232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71" tIns="45635" rIns="91271" bIns="45635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96">
                <a:solidFill>
                  <a:srgbClr val="000000"/>
                </a:solidFill>
                <a:latin typeface="Times New Roman" pitchFamily="18" charset="0"/>
              </a:rPr>
              <a:t>port</a:t>
            </a:r>
            <a:endParaRPr lang="en-US" sz="2396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162549" y="5307379"/>
            <a:ext cx="1597243" cy="1264158"/>
          </a:xfrm>
          <a:prstGeom prst="wedgeRectCallout">
            <a:avLst>
              <a:gd name="adj1" fmla="val 40877"/>
              <a:gd name="adj2" fmla="val -24130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71" tIns="45635" rIns="91271" bIns="45635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96" dirty="0">
                <a:solidFill>
                  <a:srgbClr val="000000"/>
                </a:solidFill>
                <a:latin typeface="Times New Roman" pitchFamily="18" charset="0"/>
              </a:rPr>
              <a:t>Txt </a:t>
            </a:r>
            <a:r>
              <a:rPr lang="en-US" sz="2396">
                <a:solidFill>
                  <a:srgbClr val="000000"/>
                </a:solidFill>
                <a:latin typeface="Times New Roman" pitchFamily="18" charset="0"/>
              </a:rPr>
              <a:t>for additional data</a:t>
            </a:r>
            <a:endParaRPr lang="en-US" sz="2396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B44A4F9-B8C5-404D-9EE0-390520F89877}"/>
              </a:ext>
            </a:extLst>
          </p:cNvPr>
          <p:cNvSpPr txBox="1">
            <a:spLocks/>
          </p:cNvSpPr>
          <p:nvPr/>
        </p:nvSpPr>
        <p:spPr bwMode="auto">
          <a:xfrm>
            <a:off x="6855360" y="63251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1pPr>
            <a:lvl2pPr marL="741613" indent="-285236" algn="ctr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1140943" indent="-228189" algn="ctr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597320" indent="-228189" algn="ctr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3697" indent="-228189" algn="ctr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0074" indent="-228189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66451" indent="-228189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2828" indent="-228189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79205" indent="-228189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r"/>
            <a:fld id="{423D502E-E238-FF40-A960-238C157C9248}" type="slidenum">
              <a:rPr lang="en-US" altLang="x-none" sz="1397" smtClean="0">
                <a:solidFill>
                  <a:srgbClr val="000000"/>
                </a:solidFill>
              </a:rPr>
              <a:pPr algn="r"/>
              <a:t>23</a:t>
            </a:fld>
            <a:endParaRPr lang="en-US" altLang="x-none" sz="139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02E287-2224-0A4C-8F84-FC7DD5B27DBB}" type="slidenum">
              <a:rPr lang="en-US" altLang="x-none" smtClean="0"/>
              <a:pPr/>
              <a:t>24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3631E-56E5-1142-9BFC-037F3A53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979"/>
            <a:ext cx="9144000" cy="22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06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58467" y="204410"/>
            <a:ext cx="8683420" cy="11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3" tIns="46017" rIns="92033" bIns="46017" anchor="ctr"/>
          <a:lstStyle/>
          <a:p>
            <a:pPr algn="l">
              <a:defRPr/>
            </a:pPr>
            <a:r>
              <a:rPr lang="en-US" sz="3993" u="sng" dirty="0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Offline Exercise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13928" y="1411849"/>
            <a:ext cx="8317384" cy="518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3" tIns="46017" rIns="92033" bIns="46017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Use the </a:t>
            </a:r>
            <a:r>
              <a:rPr lang="en-US" sz="2396" dirty="0" err="1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dns-sd</a:t>
            </a:r>
            <a:r>
              <a:rPr lang="zh-CN" alt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altLang="zh-CN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/avahi-publish-service</a:t>
            </a: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command as example</a:t>
            </a:r>
          </a:p>
          <a:p>
            <a:pPr marL="797554" lvl="1" indent="-342761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Advertise </a:t>
            </a: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(register) </a:t>
            </a: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 web page on local machine</a:t>
            </a:r>
            <a:b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b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396" dirty="0" err="1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dns-sd</a:t>
            </a:r>
            <a:r>
              <a:rPr lang="en-US" sz="2396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 -R "My Test" _http._</a:t>
            </a:r>
            <a:r>
              <a:rPr lang="en-US" sz="2396" dirty="0" err="1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tcp</a:t>
            </a:r>
            <a:r>
              <a:rPr lang="en-US" sz="2396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 . 80 path=/path-to-</a:t>
            </a:r>
            <a:r>
              <a:rPr lang="en-US" sz="2396" dirty="0" err="1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page.html</a:t>
            </a:r>
            <a:endParaRPr lang="en-US" sz="2396" dirty="0">
              <a:solidFill>
                <a:srgbClr val="535353"/>
              </a:solidFill>
              <a:latin typeface="Monaco"/>
              <a:ea typeface="ＭＳ Ｐゴシック" charset="0"/>
              <a:cs typeface="ＭＳ Ｐゴシック" charset="0"/>
            </a:endParaRPr>
          </a:p>
          <a:p>
            <a:pPr marL="797554" lvl="1" indent="-342761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endParaRPr lang="en-US" sz="2396" dirty="0">
              <a:solidFill>
                <a:srgbClr val="535353"/>
              </a:solidFill>
              <a:latin typeface="Monaco"/>
              <a:ea typeface="ＭＳ Ｐゴシック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9AA864D-DCB5-5940-8BDD-B86E12269BFE}"/>
              </a:ext>
            </a:extLst>
          </p:cNvPr>
          <p:cNvSpPr txBox="1">
            <a:spLocks/>
          </p:cNvSpPr>
          <p:nvPr/>
        </p:nvSpPr>
        <p:spPr bwMode="auto">
          <a:xfrm>
            <a:off x="6855360" y="63251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0"/>
              </a:defRPr>
            </a:lvl1pPr>
            <a:lvl2pPr marL="741613" indent="-285236" algn="ctr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2pPr>
            <a:lvl3pPr marL="1140943" indent="-228189" algn="ctr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3pPr>
            <a:lvl4pPr marL="1597320" indent="-228189" algn="ctr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3697" indent="-228189" algn="ctr" rtl="0" eaLnBrk="0" fontAlgn="base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0074" indent="-228189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66451" indent="-228189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2828" indent="-228189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79205" indent="-228189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499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r"/>
            <a:fld id="{423D502E-E238-FF40-A960-238C157C9248}" type="slidenum">
              <a:rPr lang="en-US" altLang="x-none" sz="1397" smtClean="0">
                <a:solidFill>
                  <a:srgbClr val="000000"/>
                </a:solidFill>
              </a:rPr>
              <a:pPr algn="r"/>
              <a:t>25</a:t>
            </a:fld>
            <a:endParaRPr lang="en-US" altLang="x-none" sz="139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18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36887" y="638782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1613" indent="-285236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0943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597320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3697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0074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66451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2828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79205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84AD11E3-E1E6-9D41-830C-43BC218072B2}" type="slidenum">
              <a:rPr lang="en-US" altLang="x-none" sz="1397">
                <a:solidFill>
                  <a:srgbClr val="000000"/>
                </a:solidFill>
              </a:rPr>
              <a:pPr algn="r"/>
              <a:t>26</a:t>
            </a:fld>
            <a:endParaRPr lang="en-US" altLang="x-none" sz="1397" dirty="0">
              <a:solidFill>
                <a:srgbClr val="000000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58467" y="204410"/>
            <a:ext cx="8683420" cy="11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3" tIns="46017" rIns="92033" bIns="46017" anchor="ctr"/>
          <a:lstStyle/>
          <a:p>
            <a:pPr algn="l">
              <a:defRPr/>
            </a:pPr>
            <a:r>
              <a:rPr lang="en-US" sz="3993" u="sng" dirty="0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Issue: How to Query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13928" y="1411849"/>
            <a:ext cx="8317384" cy="518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3" tIns="46017" rIns="92033" bIns="46017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Query needs a back pointer, PTR records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Exercise: Use the </a:t>
            </a:r>
            <a:r>
              <a:rPr lang="en-US" sz="2396" dirty="0" err="1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dns-sd</a:t>
            </a: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altLang="zh-CN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/</a:t>
            </a:r>
            <a:r>
              <a:rPr lang="zh-CN" alt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altLang="zh-CN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avahi-service-publish</a:t>
            </a:r>
            <a:r>
              <a:rPr lang="zh-CN" alt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command as example</a:t>
            </a:r>
          </a:p>
          <a:p>
            <a:pPr marL="797554" lvl="1" indent="-342761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endParaRPr lang="en-US" sz="2396" dirty="0">
              <a:solidFill>
                <a:srgbClr val="535353"/>
              </a:solidFill>
              <a:latin typeface="Monaco"/>
              <a:ea typeface="ＭＳ Ｐゴシック" charset="0"/>
            </a:endParaRPr>
          </a:p>
          <a:p>
            <a:pPr marL="1254754" lvl="2" indent="-342761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Browse web pages on local machines</a:t>
            </a:r>
            <a:b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b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396" dirty="0" err="1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dns-sd</a:t>
            </a:r>
            <a:r>
              <a:rPr lang="en-US" sz="2396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 -B _http._</a:t>
            </a:r>
            <a:r>
              <a:rPr lang="en-US" sz="2396" dirty="0" err="1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tcp</a:t>
            </a:r>
            <a:endParaRPr lang="en-US" sz="2396" dirty="0">
              <a:solidFill>
                <a:srgbClr val="535353"/>
              </a:solidFill>
              <a:latin typeface="Monaco"/>
              <a:ea typeface="ＭＳ Ｐゴシック" charset="0"/>
              <a:cs typeface="ＭＳ Ｐゴシック" charset="0"/>
            </a:endParaRPr>
          </a:p>
          <a:p>
            <a:pPr marL="911993" lvl="2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zh-CN" altLang="en-US" sz="2396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  </a:t>
            </a:r>
            <a:r>
              <a:rPr lang="en-US" sz="2396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avahi-browse –</a:t>
            </a:r>
            <a:r>
              <a:rPr lang="en-US" sz="2396" dirty="0" err="1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rt</a:t>
            </a:r>
            <a:r>
              <a:rPr lang="zh-CN" altLang="en-US" sz="2396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 </a:t>
            </a:r>
            <a:r>
              <a:rPr lang="en-US" altLang="zh-CN" sz="2396" dirty="0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_http._</a:t>
            </a:r>
            <a:r>
              <a:rPr lang="en-US" altLang="zh-CN" sz="2396" dirty="0" err="1">
                <a:solidFill>
                  <a:srgbClr val="535353"/>
                </a:solidFill>
                <a:latin typeface="Monaco"/>
                <a:ea typeface="ＭＳ Ｐゴシック" charset="0"/>
                <a:cs typeface="ＭＳ Ｐゴシック" charset="0"/>
              </a:rPr>
              <a:t>tcp</a:t>
            </a:r>
            <a:endParaRPr lang="en-US" sz="2396" dirty="0">
              <a:solidFill>
                <a:srgbClr val="535353"/>
              </a:solidFill>
              <a:latin typeface="Monaco"/>
              <a:ea typeface="ＭＳ Ｐゴシック" charset="0"/>
              <a:cs typeface="ＭＳ Ｐゴシック" charset="0"/>
            </a:endParaRPr>
          </a:p>
          <a:p>
            <a:pPr marL="797554" lvl="1" indent="-342761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endParaRPr lang="en-US" sz="2396" dirty="0">
              <a:solidFill>
                <a:srgbClr val="535353"/>
              </a:solidFill>
              <a:latin typeface="Monaco"/>
              <a:ea typeface="ＭＳ Ｐゴシック" charset="0"/>
              <a:cs typeface="ＭＳ Ｐゴシック" charset="0"/>
            </a:endParaRPr>
          </a:p>
          <a:p>
            <a:pPr marL="454793" lvl="1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endParaRPr lang="en-US" sz="2396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1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39000" y="6364779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1613" indent="-285236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0943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597320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3697" indent="-228189"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0074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66451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2828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79205" indent="-228189" algn="ctr" eaLnBrk="0" fontAlgn="base" hangingPunct="0">
              <a:spcBef>
                <a:spcPct val="0"/>
              </a:spcBef>
              <a:spcAft>
                <a:spcPct val="0"/>
              </a:spcAft>
              <a:defRPr sz="499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095220A6-27AB-4146-BE21-19BE9780E971}" type="slidenum">
              <a:rPr lang="en-US" altLang="x-none" sz="1397">
                <a:solidFill>
                  <a:srgbClr val="000000"/>
                </a:solidFill>
              </a:rPr>
              <a:pPr algn="r"/>
              <a:t>27</a:t>
            </a:fld>
            <a:endParaRPr lang="en-US" altLang="x-none" sz="1397" dirty="0">
              <a:solidFill>
                <a:srgbClr val="000000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04354" y="148950"/>
            <a:ext cx="8531195" cy="107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3" tIns="46017" rIns="92033" bIns="46017" anchor="ctr"/>
          <a:lstStyle/>
          <a:p>
            <a:pPr algn="l">
              <a:defRPr/>
            </a:pPr>
            <a:r>
              <a:rPr lang="en-US" sz="3594" u="sng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Network Service </a:t>
            </a:r>
            <a:r>
              <a:rPr lang="en-US" sz="3594" u="sng" dirty="0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Discovery in Android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13928" y="1411849"/>
            <a:ext cx="8272885" cy="518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3" tIns="46017" rIns="92033" bIns="46017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Based on DNS-SD/</a:t>
            </a:r>
            <a:r>
              <a:rPr lang="en-US" sz="2396" dirty="0" err="1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mDNS</a:t>
            </a:r>
            <a:endParaRPr lang="en-US" sz="2396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Foundation for peer-to-peer/Wi-Fi Direct in Android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endParaRPr lang="en-US" sz="2396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See </a:t>
            </a: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  <a:hlinkClick r:id="rId3"/>
              </a:rPr>
              <a:t>https://developer.android.com/training/connect-devices-wirelessly/nsd.html</a:t>
            </a:r>
            <a:r>
              <a:rPr lang="en-US" sz="2396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for programming using </a:t>
            </a:r>
            <a:r>
              <a:rPr lang="en-US" sz="2396" dirty="0" err="1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nsd</a:t>
            </a:r>
            <a:endParaRPr lang="en-US" sz="2396" dirty="0">
              <a:solidFill>
                <a:srgbClr val="535353"/>
              </a:solidFill>
              <a:latin typeface="Monaco"/>
              <a:ea typeface="ＭＳ Ｐゴシック" charset="0"/>
              <a:cs typeface="ＭＳ Ｐゴシック" charset="0"/>
            </a:endParaRPr>
          </a:p>
          <a:p>
            <a:pPr marL="797554" lvl="1" indent="-342761" algn="l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Char char="r"/>
              <a:defRPr/>
            </a:pPr>
            <a:endParaRPr lang="en-US" sz="2396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56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	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Admin</a:t>
            </a:r>
            <a:r>
              <a:rPr lang="en-US" altLang="zh-CN" dirty="0">
                <a:ea typeface="ＭＳ Ｐゴシック" charset="-128"/>
              </a:rPr>
              <a:t>.</a:t>
            </a:r>
            <a:r>
              <a:rPr lang="en-US" altLang="x-none" dirty="0">
                <a:ea typeface="ＭＳ Ｐゴシック" charset="-128"/>
              </a:rPr>
              <a:t>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Basic network applications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Email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DNS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i="1" dirty="0">
                <a:solidFill>
                  <a:srgbClr val="C00000"/>
                </a:solidFill>
                <a:ea typeface="ＭＳ Ｐゴシック" charset="-128"/>
              </a:rPr>
              <a:t>Java</a:t>
            </a:r>
            <a:r>
              <a:rPr lang="zh-CN" altLang="en-US" i="1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zh-CN" i="1" dirty="0">
                <a:solidFill>
                  <a:srgbClr val="C00000"/>
                </a:solidFill>
                <a:ea typeface="ＭＳ Ｐゴシック" charset="-128"/>
              </a:rPr>
              <a:t>in</a:t>
            </a:r>
            <a:r>
              <a:rPr lang="zh-CN" altLang="en-US" i="1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zh-CN" i="1" dirty="0">
                <a:solidFill>
                  <a:srgbClr val="C00000"/>
                </a:solidFill>
                <a:ea typeface="ＭＳ Ｐゴシック" charset="-128"/>
              </a:rPr>
              <a:t>a</a:t>
            </a:r>
            <a:r>
              <a:rPr lang="zh-CN" altLang="en-US" i="1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zh-CN" i="1" dirty="0">
                <a:solidFill>
                  <a:srgbClr val="C00000"/>
                </a:solidFill>
                <a:ea typeface="ＭＳ Ｐゴシック" charset="-128"/>
              </a:rPr>
              <a:t>Nutshell</a:t>
            </a:r>
            <a:endParaRPr lang="en-US" altLang="x-none" i="1" dirty="0">
              <a:solidFill>
                <a:srgbClr val="C00000"/>
              </a:solidFill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endParaRPr lang="en-US" altLang="x-none" dirty="0">
              <a:ea typeface="ＭＳ Ｐゴシック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E0666C-05F9-0848-AD26-796CF51578D7}" type="slidenum">
              <a:rPr lang="en-US" altLang="x-none" sz="1400">
                <a:solidFill>
                  <a:srgbClr val="000000"/>
                </a:solidFill>
              </a:rPr>
              <a:pPr/>
              <a:t>28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40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High-level Picture</a:t>
            </a:r>
          </a:p>
        </p:txBody>
      </p:sp>
      <p:sp>
        <p:nvSpPr>
          <p:cNvPr id="6553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AD359E-6A15-BF43-880A-B8EDCA67FEF2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5539" name="Oval 16"/>
          <p:cNvSpPr>
            <a:spLocks noChangeArrowheads="1"/>
          </p:cNvSpPr>
          <p:nvPr/>
        </p:nvSpPr>
        <p:spPr bwMode="auto">
          <a:xfrm>
            <a:off x="1308100" y="1752600"/>
            <a:ext cx="1095375" cy="325438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</a:t>
            </a:r>
          </a:p>
        </p:txBody>
      </p:sp>
      <p:sp>
        <p:nvSpPr>
          <p:cNvPr id="65540" name="Oval 17"/>
          <p:cNvSpPr>
            <a:spLocks noChangeArrowheads="1"/>
          </p:cNvSpPr>
          <p:nvPr/>
        </p:nvSpPr>
        <p:spPr bwMode="auto">
          <a:xfrm>
            <a:off x="228600" y="26670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1; Arch 1</a:t>
            </a:r>
          </a:p>
        </p:txBody>
      </p:sp>
      <p:sp>
        <p:nvSpPr>
          <p:cNvPr id="65541" name="Oval 18"/>
          <p:cNvSpPr>
            <a:spLocks noChangeArrowheads="1"/>
          </p:cNvSpPr>
          <p:nvPr/>
        </p:nvSpPr>
        <p:spPr bwMode="auto">
          <a:xfrm>
            <a:off x="2146300" y="2667000"/>
            <a:ext cx="14478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1; Arch n</a:t>
            </a:r>
          </a:p>
        </p:txBody>
      </p:sp>
      <p:sp>
        <p:nvSpPr>
          <p:cNvPr id="65542" name="Line 19"/>
          <p:cNvSpPr>
            <a:spLocks noChangeShapeType="1"/>
          </p:cNvSpPr>
          <p:nvPr/>
        </p:nvSpPr>
        <p:spPr bwMode="auto">
          <a:xfrm>
            <a:off x="1752600" y="2895600"/>
            <a:ext cx="238125" cy="31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20"/>
          <p:cNvSpPr>
            <a:spLocks noChangeShapeType="1"/>
          </p:cNvSpPr>
          <p:nvPr/>
        </p:nvSpPr>
        <p:spPr bwMode="auto">
          <a:xfrm flipH="1">
            <a:off x="838200" y="2133600"/>
            <a:ext cx="714375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Line 21"/>
          <p:cNvSpPr>
            <a:spLocks noChangeShapeType="1"/>
          </p:cNvSpPr>
          <p:nvPr/>
        </p:nvSpPr>
        <p:spPr bwMode="auto">
          <a:xfrm>
            <a:off x="2209800" y="2133600"/>
            <a:ext cx="571500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Oval 22"/>
          <p:cNvSpPr>
            <a:spLocks noChangeArrowheads="1"/>
          </p:cNvSpPr>
          <p:nvPr/>
        </p:nvSpPr>
        <p:spPr bwMode="auto">
          <a:xfrm>
            <a:off x="4800600" y="1752600"/>
            <a:ext cx="1095375" cy="325438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</a:t>
            </a:r>
          </a:p>
        </p:txBody>
      </p:sp>
      <p:sp>
        <p:nvSpPr>
          <p:cNvPr id="65546" name="Oval 23"/>
          <p:cNvSpPr>
            <a:spLocks noChangeArrowheads="1"/>
          </p:cNvSpPr>
          <p:nvPr/>
        </p:nvSpPr>
        <p:spPr bwMode="auto">
          <a:xfrm>
            <a:off x="3721100" y="26670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2; Arch 1</a:t>
            </a:r>
          </a:p>
        </p:txBody>
      </p:sp>
      <p:sp>
        <p:nvSpPr>
          <p:cNvPr id="65547" name="Oval 24"/>
          <p:cNvSpPr>
            <a:spLocks noChangeArrowheads="1"/>
          </p:cNvSpPr>
          <p:nvPr/>
        </p:nvSpPr>
        <p:spPr bwMode="auto">
          <a:xfrm>
            <a:off x="5638800" y="2667000"/>
            <a:ext cx="16002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2; Arch n</a:t>
            </a:r>
            <a:r>
              <a:rPr lang="ja-JP" altLang="en-US" sz="1800">
                <a:solidFill>
                  <a:schemeClr val="accent2"/>
                </a:solidFill>
                <a:latin typeface="Times New Roman" charset="0"/>
              </a:rPr>
              <a:t>’</a:t>
            </a:r>
            <a:endParaRPr lang="en-US" altLang="x-none" sz="18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65548" name="Line 25"/>
          <p:cNvSpPr>
            <a:spLocks noChangeShapeType="1"/>
          </p:cNvSpPr>
          <p:nvPr/>
        </p:nvSpPr>
        <p:spPr bwMode="auto">
          <a:xfrm>
            <a:off x="5245100" y="2895600"/>
            <a:ext cx="238125" cy="31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Line 26"/>
          <p:cNvSpPr>
            <a:spLocks noChangeShapeType="1"/>
          </p:cNvSpPr>
          <p:nvPr/>
        </p:nvSpPr>
        <p:spPr bwMode="auto">
          <a:xfrm flipH="1">
            <a:off x="4330700" y="2133600"/>
            <a:ext cx="714375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27"/>
          <p:cNvSpPr>
            <a:spLocks noChangeShapeType="1"/>
          </p:cNvSpPr>
          <p:nvPr/>
        </p:nvSpPr>
        <p:spPr bwMode="auto">
          <a:xfrm>
            <a:off x="5702300" y="2133600"/>
            <a:ext cx="571500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28"/>
          <p:cNvSpPr>
            <a:spLocks noChangeShapeType="1"/>
          </p:cNvSpPr>
          <p:nvPr/>
        </p:nvSpPr>
        <p:spPr bwMode="auto">
          <a:xfrm>
            <a:off x="7467600" y="2362200"/>
            <a:ext cx="8382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Text Box 47"/>
          <p:cNvSpPr txBox="1">
            <a:spLocks noChangeArrowheads="1"/>
          </p:cNvSpPr>
          <p:nvPr/>
        </p:nvSpPr>
        <p:spPr bwMode="auto">
          <a:xfrm>
            <a:off x="8153400" y="1447800"/>
            <a:ext cx="809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Times New Roman" charset="0"/>
              </a:rPr>
              <a:t>C/C++</a:t>
            </a:r>
          </a:p>
        </p:txBody>
      </p:sp>
    </p:spTree>
    <p:extLst>
      <p:ext uri="{BB962C8B-B14F-4D97-AF65-F5344CB8AC3E}">
        <p14:creationId xmlns:p14="http://schemas.microsoft.com/office/powerpoint/2010/main" val="258358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Assignment Two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posted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Friday</a:t>
            </a:r>
            <a:endParaRPr lang="en-US" altLang="zh-CN" dirty="0">
              <a:solidFill>
                <a:srgbClr val="FF0000"/>
              </a:solidFill>
              <a:ea typeface="ＭＳ Ｐゴシック" charset="-128"/>
            </a:endParaRPr>
          </a:p>
          <a:p>
            <a:pPr lvl="0">
              <a:buClr>
                <a:srgbClr val="3333CC"/>
              </a:buClr>
              <a:buFont typeface="Wingdings" pitchFamily="2" charset="2"/>
              <a:buChar char="q"/>
            </a:pPr>
            <a:endParaRPr lang="en-US" altLang="zh-CN" dirty="0">
              <a:ea typeface="ＭＳ Ｐゴシック" charset="-128"/>
            </a:endParaRPr>
          </a:p>
          <a:p>
            <a:pPr lvl="1">
              <a:buClr>
                <a:srgbClr val="3333CC"/>
              </a:buClr>
              <a:buFont typeface="Wingdings" pitchFamily="2" charset="2"/>
              <a:buChar char="q"/>
            </a:pPr>
            <a:endParaRPr lang="en-US" altLang="x-none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1E9601-EE66-9E43-83BC-E7C5B9443968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0916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Java Virtual Machine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To be platform independent, Java designers introduced Java Virtual Machine (JVM), a machine different from any physical platform, but a </a:t>
            </a:r>
            <a:r>
              <a:rPr lang="en-US" altLang="x-none" sz="2400" i="1" dirty="0">
                <a:ea typeface="ＭＳ Ｐゴシック" charset="-128"/>
              </a:rPr>
              <a:t>virtual machine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The language of the virtual machine is referred to as</a:t>
            </a:r>
            <a:r>
              <a:rPr lang="en-US" altLang="x-none" sz="1800" i="1" dirty="0">
                <a:ea typeface="ＭＳ Ｐゴシック" charset="-128"/>
              </a:rPr>
              <a:t> </a:t>
            </a:r>
            <a:r>
              <a:rPr lang="en-US" altLang="x-none" sz="1800" i="1" dirty="0">
                <a:solidFill>
                  <a:srgbClr val="A50021"/>
                </a:solidFill>
                <a:ea typeface="ＭＳ Ｐゴシック" charset="-128"/>
              </a:rPr>
              <a:t>bytecode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Thus Java actually has two programming languages</a:t>
            </a:r>
          </a:p>
          <a:p>
            <a:pPr lvl="1"/>
            <a:endParaRPr lang="en-US" altLang="x-none" sz="1800" i="1" dirty="0">
              <a:solidFill>
                <a:srgbClr val="A50021"/>
              </a:solidFill>
              <a:ea typeface="ＭＳ Ｐゴシック" charset="-128"/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x-none" sz="2400" dirty="0">
                <a:solidFill>
                  <a:srgbClr val="000000"/>
                </a:solidFill>
                <a:ea typeface="ＭＳ Ｐゴシック" charset="-128"/>
              </a:rPr>
              <a:t>A Java compiler translates Java source code (.java files) into </a:t>
            </a:r>
            <a:r>
              <a:rPr lang="en-US" altLang="x-none" sz="2400" i="1" dirty="0">
                <a:solidFill>
                  <a:srgbClr val="000000"/>
                </a:solidFill>
                <a:ea typeface="ＭＳ Ｐゴシック" charset="-128"/>
              </a:rPr>
              <a:t>bytecode </a:t>
            </a:r>
            <a:r>
              <a:rPr lang="en-US" altLang="x-none" sz="2400" dirty="0">
                <a:solidFill>
                  <a:srgbClr val="000000"/>
                </a:solidFill>
                <a:ea typeface="ＭＳ Ｐゴシック" charset="-128"/>
              </a:rPr>
              <a:t>(in .class files)</a:t>
            </a:r>
            <a:endParaRPr lang="en-US" altLang="x-none" sz="1600" dirty="0">
              <a:solidFill>
                <a:srgbClr val="000000"/>
              </a:solidFill>
              <a:ea typeface="ＭＳ Ｐゴシック" charset="-128"/>
            </a:endParaRP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Each Java software program needs to be compiled only once: from the Java source code to bytecode</a:t>
            </a:r>
          </a:p>
          <a:p>
            <a:pPr lvl="1">
              <a:buClr>
                <a:srgbClr val="3333CC"/>
              </a:buClr>
            </a:pPr>
            <a:endParaRPr lang="en-US" altLang="x-none" sz="2000" dirty="0">
              <a:ea typeface="ＭＳ Ｐゴシック" charset="-128"/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Other languages (e.g., </a:t>
            </a:r>
            <a:r>
              <a:rPr lang="en-US" altLang="x-none" sz="2400" dirty="0" err="1">
                <a:ea typeface="ＭＳ Ｐゴシック" charset="-128"/>
              </a:rPr>
              <a:t>Jruby</a:t>
            </a:r>
            <a:r>
              <a:rPr lang="en-US" altLang="x-none" sz="2400" dirty="0">
                <a:ea typeface="ＭＳ Ｐゴシック" charset="-128"/>
              </a:rPr>
              <a:t>, </a:t>
            </a:r>
            <a:r>
              <a:rPr lang="en-US" altLang="x-none" sz="2400" dirty="0" err="1">
                <a:ea typeface="ＭＳ Ｐゴシック" charset="-128"/>
              </a:rPr>
              <a:t>Jython</a:t>
            </a:r>
            <a:r>
              <a:rPr lang="en-US" altLang="x-none" sz="2400" dirty="0">
                <a:ea typeface="ＭＳ Ｐゴシック" charset="-128"/>
              </a:rPr>
              <a:t>, Scala) may also compile to bytecode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C71F23-57F1-C949-8DA1-581CDDD0ECF0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67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D7DA36-7343-CE4C-8E7A-73CAB5D8E1D2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11188" y="381000"/>
            <a:ext cx="79994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 dirty="0">
                <a:solidFill>
                  <a:schemeClr val="accent2"/>
                </a:solidFill>
              </a:rPr>
              <a:t>Java Execution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" y="1495425"/>
            <a:ext cx="83058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/>
              <a:t>To execute a Java program, another piece of software called an </a:t>
            </a:r>
            <a:r>
              <a:rPr lang="en-US" altLang="x-none" i="1" dirty="0">
                <a:solidFill>
                  <a:srgbClr val="C00000"/>
                </a:solidFill>
              </a:rPr>
              <a:t>interpreter</a:t>
            </a:r>
            <a:r>
              <a:rPr lang="en-US" altLang="x-none" i="1" dirty="0"/>
              <a:t>, </a:t>
            </a:r>
            <a:r>
              <a:rPr lang="en-US" altLang="x-none" dirty="0"/>
              <a:t>translates between bytecode and the actual machine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altLang="x-none" dirty="0"/>
              <a:t>an interpreter is specific to a specific platform 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altLang="x-none" dirty="0"/>
              <a:t>the interpreter understands java bytecode, and then issues instructions in the specific platform for which it is written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altLang="x-none" dirty="0"/>
              <a:t>we also say that an interpreter provides a java virtual machine (JVM)</a:t>
            </a:r>
          </a:p>
        </p:txBody>
      </p:sp>
    </p:spTree>
    <p:extLst>
      <p:ext uri="{BB962C8B-B14F-4D97-AF65-F5344CB8AC3E}">
        <p14:creationId xmlns:p14="http://schemas.microsoft.com/office/powerpoint/2010/main" val="1336614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DB7013-3ACE-3140-9745-221EC5AEDB50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x-none" sz="1200">
              <a:latin typeface="Tahoma" charset="0"/>
            </a:endParaRPr>
          </a:p>
        </p:txBody>
      </p:sp>
      <p:pic>
        <p:nvPicPr>
          <p:cNvPr id="71682" name="Picture 28" descr="pc-x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1295400" cy="1295400"/>
          </a:xfrm>
          <a:prstGeom prst="rect">
            <a:avLst/>
          </a:prstGeom>
          <a:noFill/>
          <a:ln w="9525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611188" y="457200"/>
            <a:ext cx="80756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 dirty="0">
                <a:solidFill>
                  <a:schemeClr val="accent2"/>
                </a:solidFill>
              </a:rPr>
              <a:t>Java Translation and Execution</a:t>
            </a:r>
          </a:p>
        </p:txBody>
      </p:sp>
      <p:sp>
        <p:nvSpPr>
          <p:cNvPr id="71684" name="Oval 5"/>
          <p:cNvSpPr>
            <a:spLocks noChangeArrowheads="1"/>
          </p:cNvSpPr>
          <p:nvPr/>
        </p:nvSpPr>
        <p:spPr bwMode="auto">
          <a:xfrm>
            <a:off x="2590800" y="1371600"/>
            <a:ext cx="3962400" cy="6096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solidFill>
                  <a:schemeClr val="accent2"/>
                </a:solidFill>
                <a:latin typeface="Times New Roman" charset="0"/>
              </a:rPr>
              <a:t>Java source code</a:t>
            </a:r>
          </a:p>
        </p:txBody>
      </p:sp>
      <p:sp>
        <p:nvSpPr>
          <p:cNvPr id="71685" name="Rectangle 10"/>
          <p:cNvSpPr>
            <a:spLocks noChangeArrowheads="1"/>
          </p:cNvSpPr>
          <p:nvPr/>
        </p:nvSpPr>
        <p:spPr bwMode="auto">
          <a:xfrm>
            <a:off x="2667000" y="2438400"/>
            <a:ext cx="3810000" cy="533400"/>
          </a:xfrm>
          <a:prstGeom prst="rect">
            <a:avLst/>
          </a:prstGeom>
          <a:solidFill>
            <a:srgbClr val="FFFF99"/>
          </a:solidFill>
          <a:ln w="31750">
            <a:solidFill>
              <a:srgbClr val="6666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solidFill>
                  <a:schemeClr val="accent2"/>
                </a:solidFill>
                <a:latin typeface="Times New Roman" charset="0"/>
              </a:rPr>
              <a:t>Java compiler</a:t>
            </a:r>
          </a:p>
        </p:txBody>
      </p:sp>
      <p:sp>
        <p:nvSpPr>
          <p:cNvPr id="71686" name="Line 11"/>
          <p:cNvSpPr>
            <a:spLocks noChangeShapeType="1"/>
          </p:cNvSpPr>
          <p:nvPr/>
        </p:nvSpPr>
        <p:spPr bwMode="auto">
          <a:xfrm>
            <a:off x="4572000" y="1981200"/>
            <a:ext cx="0" cy="457200"/>
          </a:xfrm>
          <a:prstGeom prst="line">
            <a:avLst/>
          </a:prstGeom>
          <a:noFill/>
          <a:ln w="31750">
            <a:solidFill>
              <a:srgbClr val="6666FF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12"/>
          <p:cNvSpPr>
            <a:spLocks noChangeShapeType="1"/>
          </p:cNvSpPr>
          <p:nvPr/>
        </p:nvSpPr>
        <p:spPr bwMode="auto">
          <a:xfrm>
            <a:off x="5334000" y="4038600"/>
            <a:ext cx="838200" cy="381000"/>
          </a:xfrm>
          <a:prstGeom prst="line">
            <a:avLst/>
          </a:prstGeom>
          <a:noFill/>
          <a:ln w="31750">
            <a:solidFill>
              <a:srgbClr val="6666FF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52400" y="4419600"/>
            <a:ext cx="2133600" cy="685800"/>
          </a:xfrm>
          <a:prstGeom prst="rect">
            <a:avLst/>
          </a:prstGeom>
          <a:solidFill>
            <a:srgbClr val="FFFF99"/>
          </a:solidFill>
          <a:ln w="31750">
            <a:solidFill>
              <a:srgbClr val="6666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chemeClr val="accent2"/>
                </a:solidFill>
                <a:latin typeface="Times New Roman" charset="0"/>
              </a:rPr>
              <a:t>bytecode interpreter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chemeClr val="accent2"/>
                </a:solidFill>
                <a:latin typeface="Times New Roman" charset="0"/>
              </a:rPr>
              <a:t>for Windows</a:t>
            </a:r>
          </a:p>
        </p:txBody>
      </p:sp>
      <p:sp>
        <p:nvSpPr>
          <p:cNvPr id="71689" name="Line 13"/>
          <p:cNvSpPr>
            <a:spLocks noChangeShapeType="1"/>
          </p:cNvSpPr>
          <p:nvPr/>
        </p:nvSpPr>
        <p:spPr bwMode="auto">
          <a:xfrm flipH="1">
            <a:off x="1752600" y="4038600"/>
            <a:ext cx="1879600" cy="304800"/>
          </a:xfrm>
          <a:prstGeom prst="line">
            <a:avLst/>
          </a:prstGeom>
          <a:noFill/>
          <a:ln w="31750">
            <a:solidFill>
              <a:srgbClr val="6666FF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4800600" y="4419600"/>
            <a:ext cx="2209800" cy="685800"/>
          </a:xfrm>
          <a:prstGeom prst="rect">
            <a:avLst/>
          </a:prstGeom>
          <a:solidFill>
            <a:srgbClr val="FFFF99"/>
          </a:solidFill>
          <a:ln w="31750">
            <a:solidFill>
              <a:srgbClr val="6666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chemeClr val="accent2"/>
                </a:solidFill>
                <a:latin typeface="Times New Roman" charset="0"/>
              </a:rPr>
              <a:t>bytecode interpreter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chemeClr val="accent2"/>
                </a:solidFill>
                <a:latin typeface="Times New Roman" charset="0"/>
              </a:rPr>
              <a:t>for Android</a:t>
            </a:r>
          </a:p>
        </p:txBody>
      </p:sp>
      <p:sp>
        <p:nvSpPr>
          <p:cNvPr id="71691" name="Oval 18"/>
          <p:cNvSpPr>
            <a:spLocks noChangeArrowheads="1"/>
          </p:cNvSpPr>
          <p:nvPr/>
        </p:nvSpPr>
        <p:spPr bwMode="auto">
          <a:xfrm>
            <a:off x="2514600" y="3429000"/>
            <a:ext cx="3962400" cy="6096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400">
                <a:solidFill>
                  <a:schemeClr val="accent2"/>
                </a:solidFill>
                <a:latin typeface="Times New Roman" charset="0"/>
              </a:rPr>
              <a:t>Java bytecode</a:t>
            </a:r>
          </a:p>
        </p:txBody>
      </p:sp>
      <p:sp>
        <p:nvSpPr>
          <p:cNvPr id="71692" name="Line 19"/>
          <p:cNvSpPr>
            <a:spLocks noChangeShapeType="1"/>
          </p:cNvSpPr>
          <p:nvPr/>
        </p:nvSpPr>
        <p:spPr bwMode="auto">
          <a:xfrm>
            <a:off x="4495800" y="2971800"/>
            <a:ext cx="0" cy="457200"/>
          </a:xfrm>
          <a:prstGeom prst="line">
            <a:avLst/>
          </a:prstGeom>
          <a:noFill/>
          <a:ln w="31750">
            <a:solidFill>
              <a:srgbClr val="6666FF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Rectangle 20"/>
          <p:cNvSpPr>
            <a:spLocks noChangeArrowheads="1"/>
          </p:cNvSpPr>
          <p:nvPr/>
        </p:nvSpPr>
        <p:spPr bwMode="auto">
          <a:xfrm>
            <a:off x="2514600" y="4419600"/>
            <a:ext cx="2133600" cy="685800"/>
          </a:xfrm>
          <a:prstGeom prst="rect">
            <a:avLst/>
          </a:prstGeom>
          <a:solidFill>
            <a:srgbClr val="FFFF99"/>
          </a:solidFill>
          <a:ln w="31750">
            <a:solidFill>
              <a:srgbClr val="6666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chemeClr val="accent2"/>
                </a:solidFill>
                <a:latin typeface="Times New Roman" charset="0"/>
              </a:rPr>
              <a:t>bytecode interpreter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chemeClr val="accent2"/>
                </a:solidFill>
                <a:latin typeface="Times New Roman" charset="0"/>
              </a:rPr>
              <a:t>for Mac</a:t>
            </a:r>
          </a:p>
        </p:txBody>
      </p:sp>
      <p:pic>
        <p:nvPicPr>
          <p:cNvPr id="71694" name="Picture 26" descr="powerm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1600200" cy="1173163"/>
          </a:xfrm>
          <a:prstGeom prst="rect">
            <a:avLst/>
          </a:prstGeom>
          <a:noFill/>
          <a:ln w="9525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5" name="Line 29"/>
          <p:cNvSpPr>
            <a:spLocks noChangeShapeType="1"/>
          </p:cNvSpPr>
          <p:nvPr/>
        </p:nvSpPr>
        <p:spPr bwMode="auto">
          <a:xfrm>
            <a:off x="3886200" y="4038600"/>
            <a:ext cx="76200" cy="381000"/>
          </a:xfrm>
          <a:prstGeom prst="line">
            <a:avLst/>
          </a:prstGeom>
          <a:noFill/>
          <a:ln w="31750">
            <a:solidFill>
              <a:srgbClr val="6666FF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Rectangle 9"/>
          <p:cNvSpPr>
            <a:spLocks noChangeArrowheads="1"/>
          </p:cNvSpPr>
          <p:nvPr/>
        </p:nvSpPr>
        <p:spPr bwMode="auto">
          <a:xfrm>
            <a:off x="7086600" y="4419600"/>
            <a:ext cx="1981200" cy="685800"/>
          </a:xfrm>
          <a:prstGeom prst="rect">
            <a:avLst/>
          </a:prstGeom>
          <a:solidFill>
            <a:srgbClr val="FFFF99"/>
          </a:solidFill>
          <a:ln w="31750">
            <a:solidFill>
              <a:srgbClr val="6666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bytecode interpreter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for Linux</a:t>
            </a:r>
          </a:p>
        </p:txBody>
      </p:sp>
      <p:pic>
        <p:nvPicPr>
          <p:cNvPr id="71697" name="Picture 28" descr="pc-x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10200"/>
            <a:ext cx="1143000" cy="1143000"/>
          </a:xfrm>
          <a:prstGeom prst="rect">
            <a:avLst/>
          </a:prstGeom>
          <a:noFill/>
          <a:ln w="9525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15000"/>
            <a:ext cx="552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2849563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705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Comparing Traditional (e.g., C/C++) and Java Software Development</a:t>
            </a:r>
          </a:p>
        </p:txBody>
      </p:sp>
      <p:sp>
        <p:nvSpPr>
          <p:cNvPr id="86019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817635"/>
            <a:ext cx="3861619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1800" dirty="0">
                <a:ea typeface="ＭＳ Ｐゴシック" charset="-128"/>
              </a:rPr>
              <a:t>A developer writes a program in C/C++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1800" dirty="0">
                <a:ea typeface="ＭＳ Ｐゴシック" charset="-128"/>
              </a:rPr>
              <a:t>The C/C++ source code is generally considered proprietary, and not released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altLang="x-none" sz="1800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1800" dirty="0">
                <a:ea typeface="ＭＳ Ｐゴシック" charset="-128"/>
              </a:rPr>
              <a:t>The developer compiles the C/C++ program for each platform it intends to support, and distributes one version for each platform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thus each program has </a:t>
            </a:r>
            <a:r>
              <a:rPr lang="en-US" altLang="x-none" sz="1600" dirty="0">
                <a:solidFill>
                  <a:srgbClr val="FF0000"/>
                </a:solidFill>
                <a:ea typeface="ＭＳ Ｐゴシック" charset="-128"/>
              </a:rPr>
              <a:t>multiple compiled </a:t>
            </a:r>
            <a:r>
              <a:rPr lang="en-US" altLang="x-none" sz="1600" dirty="0">
                <a:ea typeface="ＭＳ Ｐゴシック" charset="-128"/>
              </a:rPr>
              <a:t>versions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solidFill>
                  <a:srgbClr val="000090"/>
                </a:solidFill>
                <a:ea typeface="ＭＳ Ｐゴシック" charset="-128"/>
              </a:rPr>
              <a:t>each compiled version can run by itself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Platform dependency handled by each software developer</a:t>
            </a:r>
          </a:p>
        </p:txBody>
      </p:sp>
      <p:sp>
        <p:nvSpPr>
          <p:cNvPr id="7372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DDADEA-9354-AE4E-AFF2-F8B7C1A03CF8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264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rgbClr val="CC0000"/>
                </a:solidFill>
                <a:latin typeface="Times New Roman" charset="0"/>
              </a:rPr>
              <a:t>Traditional, e.g., C/C++</a:t>
            </a:r>
          </a:p>
        </p:txBody>
      </p:sp>
      <p:sp>
        <p:nvSpPr>
          <p:cNvPr id="86021" name="Rectangle 7"/>
          <p:cNvSpPr>
            <a:spLocks noChangeArrowheads="1"/>
          </p:cNvSpPr>
          <p:nvPr/>
        </p:nvSpPr>
        <p:spPr bwMode="auto">
          <a:xfrm>
            <a:off x="4876800" y="17526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 dirty="0"/>
              <a:t>A developer writes a program in Java</a:t>
            </a:r>
          </a:p>
          <a:p>
            <a:pPr algn="l"/>
            <a:r>
              <a:rPr lang="en-US" altLang="x-none" sz="1800" dirty="0"/>
              <a:t>The Java source code is generally considered proprietary, and not released</a:t>
            </a:r>
            <a:br>
              <a:rPr lang="en-US" altLang="x-none" sz="1800" dirty="0"/>
            </a:br>
            <a:endParaRPr lang="en-US" altLang="x-none" sz="1800" dirty="0"/>
          </a:p>
          <a:p>
            <a:pPr algn="l"/>
            <a:r>
              <a:rPr lang="en-US" altLang="x-none" sz="1800" dirty="0"/>
              <a:t>The developer compiles the Java program to bytecode, and distributes the bytecode version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altLang="x-none" sz="1600" dirty="0"/>
              <a:t>thus each program has only </a:t>
            </a:r>
            <a:r>
              <a:rPr lang="en-US" altLang="x-none" sz="1600" dirty="0">
                <a:solidFill>
                  <a:srgbClr val="FF0000"/>
                </a:solidFill>
              </a:rPr>
              <a:t>one compiled version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altLang="x-none" sz="1600" dirty="0">
                <a:solidFill>
                  <a:srgbClr val="000090"/>
                </a:solidFill>
              </a:rPr>
              <a:t>the compiled bytecode needs an interpreter for each platform</a:t>
            </a:r>
          </a:p>
          <a:p>
            <a:pPr algn="l">
              <a:buSzPct val="75000"/>
            </a:pPr>
            <a:r>
              <a:rPr lang="en-US" altLang="x-none" sz="1800" dirty="0">
                <a:solidFill>
                  <a:srgbClr val="FF0000"/>
                </a:solidFill>
              </a:rPr>
              <a:t>Platform dependency handled by platform vendor</a:t>
            </a: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4924425" y="1371600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000">
                <a:solidFill>
                  <a:srgbClr val="CC0000"/>
                </a:solidFill>
                <a:latin typeface="Times New Roman" charset="0"/>
              </a:rPr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15302912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High-level Picture</a:t>
            </a:r>
          </a:p>
        </p:txBody>
      </p:sp>
      <p:sp>
        <p:nvSpPr>
          <p:cNvPr id="75777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01144D-A651-6D4A-8BB1-AB139A3BE8FA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5779" name="Oval 16"/>
          <p:cNvSpPr>
            <a:spLocks noChangeArrowheads="1"/>
          </p:cNvSpPr>
          <p:nvPr/>
        </p:nvSpPr>
        <p:spPr bwMode="auto">
          <a:xfrm>
            <a:off x="1308100" y="1752600"/>
            <a:ext cx="1095375" cy="325438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</a:t>
            </a:r>
          </a:p>
        </p:txBody>
      </p:sp>
      <p:sp>
        <p:nvSpPr>
          <p:cNvPr id="75780" name="Oval 17"/>
          <p:cNvSpPr>
            <a:spLocks noChangeArrowheads="1"/>
          </p:cNvSpPr>
          <p:nvPr/>
        </p:nvSpPr>
        <p:spPr bwMode="auto">
          <a:xfrm>
            <a:off x="228600" y="26670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1; Arch 1</a:t>
            </a:r>
          </a:p>
        </p:txBody>
      </p:sp>
      <p:sp>
        <p:nvSpPr>
          <p:cNvPr id="75781" name="Oval 18"/>
          <p:cNvSpPr>
            <a:spLocks noChangeArrowheads="1"/>
          </p:cNvSpPr>
          <p:nvPr/>
        </p:nvSpPr>
        <p:spPr bwMode="auto">
          <a:xfrm>
            <a:off x="2146300" y="2667000"/>
            <a:ext cx="14478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1; Arch n</a:t>
            </a:r>
          </a:p>
        </p:txBody>
      </p:sp>
      <p:sp>
        <p:nvSpPr>
          <p:cNvPr id="75782" name="Line 19"/>
          <p:cNvSpPr>
            <a:spLocks noChangeShapeType="1"/>
          </p:cNvSpPr>
          <p:nvPr/>
        </p:nvSpPr>
        <p:spPr bwMode="auto">
          <a:xfrm>
            <a:off x="1752600" y="2895600"/>
            <a:ext cx="238125" cy="31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Line 20"/>
          <p:cNvSpPr>
            <a:spLocks noChangeShapeType="1"/>
          </p:cNvSpPr>
          <p:nvPr/>
        </p:nvSpPr>
        <p:spPr bwMode="auto">
          <a:xfrm flipH="1">
            <a:off x="838200" y="2133600"/>
            <a:ext cx="714375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21"/>
          <p:cNvSpPr>
            <a:spLocks noChangeShapeType="1"/>
          </p:cNvSpPr>
          <p:nvPr/>
        </p:nvSpPr>
        <p:spPr bwMode="auto">
          <a:xfrm>
            <a:off x="2209800" y="2133600"/>
            <a:ext cx="571500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Oval 22"/>
          <p:cNvSpPr>
            <a:spLocks noChangeArrowheads="1"/>
          </p:cNvSpPr>
          <p:nvPr/>
        </p:nvSpPr>
        <p:spPr bwMode="auto">
          <a:xfrm>
            <a:off x="4800600" y="1752600"/>
            <a:ext cx="1095375" cy="325438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</a:t>
            </a:r>
          </a:p>
        </p:txBody>
      </p:sp>
      <p:sp>
        <p:nvSpPr>
          <p:cNvPr id="75786" name="Oval 23"/>
          <p:cNvSpPr>
            <a:spLocks noChangeArrowheads="1"/>
          </p:cNvSpPr>
          <p:nvPr/>
        </p:nvSpPr>
        <p:spPr bwMode="auto">
          <a:xfrm>
            <a:off x="3721100" y="26670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2; Arch 1</a:t>
            </a:r>
          </a:p>
        </p:txBody>
      </p:sp>
      <p:sp>
        <p:nvSpPr>
          <p:cNvPr id="75787" name="Oval 24"/>
          <p:cNvSpPr>
            <a:spLocks noChangeArrowheads="1"/>
          </p:cNvSpPr>
          <p:nvPr/>
        </p:nvSpPr>
        <p:spPr bwMode="auto">
          <a:xfrm>
            <a:off x="5638800" y="2667000"/>
            <a:ext cx="16002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2; Arch n</a:t>
            </a:r>
            <a:r>
              <a:rPr lang="ja-JP" altLang="en-US" sz="1800">
                <a:solidFill>
                  <a:schemeClr val="accent2"/>
                </a:solidFill>
                <a:latin typeface="Times New Roman" charset="0"/>
              </a:rPr>
              <a:t>’</a:t>
            </a:r>
            <a:endParaRPr lang="en-US" altLang="x-none" sz="18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75788" name="Line 25"/>
          <p:cNvSpPr>
            <a:spLocks noChangeShapeType="1"/>
          </p:cNvSpPr>
          <p:nvPr/>
        </p:nvSpPr>
        <p:spPr bwMode="auto">
          <a:xfrm>
            <a:off x="5245100" y="2895600"/>
            <a:ext cx="238125" cy="31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Line 26"/>
          <p:cNvSpPr>
            <a:spLocks noChangeShapeType="1"/>
          </p:cNvSpPr>
          <p:nvPr/>
        </p:nvSpPr>
        <p:spPr bwMode="auto">
          <a:xfrm flipH="1">
            <a:off x="4330700" y="2133600"/>
            <a:ext cx="714375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Line 27"/>
          <p:cNvSpPr>
            <a:spLocks noChangeShapeType="1"/>
          </p:cNvSpPr>
          <p:nvPr/>
        </p:nvSpPr>
        <p:spPr bwMode="auto">
          <a:xfrm>
            <a:off x="5702300" y="2133600"/>
            <a:ext cx="571500" cy="4365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Line 28"/>
          <p:cNvSpPr>
            <a:spLocks noChangeShapeType="1"/>
          </p:cNvSpPr>
          <p:nvPr/>
        </p:nvSpPr>
        <p:spPr bwMode="auto">
          <a:xfrm>
            <a:off x="7467600" y="2362200"/>
            <a:ext cx="8382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Line 29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Oval 30"/>
          <p:cNvSpPr>
            <a:spLocks noChangeArrowheads="1"/>
          </p:cNvSpPr>
          <p:nvPr/>
        </p:nvSpPr>
        <p:spPr bwMode="auto">
          <a:xfrm>
            <a:off x="914400" y="4648200"/>
            <a:ext cx="1095375" cy="325438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</a:t>
            </a:r>
          </a:p>
        </p:txBody>
      </p:sp>
      <p:sp>
        <p:nvSpPr>
          <p:cNvPr id="75794" name="Oval 31"/>
          <p:cNvSpPr>
            <a:spLocks noChangeArrowheads="1"/>
          </p:cNvSpPr>
          <p:nvPr/>
        </p:nvSpPr>
        <p:spPr bwMode="auto">
          <a:xfrm>
            <a:off x="673100" y="56388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1/bytecode</a:t>
            </a:r>
          </a:p>
        </p:txBody>
      </p:sp>
      <p:sp>
        <p:nvSpPr>
          <p:cNvPr id="75795" name="Line 34"/>
          <p:cNvSpPr>
            <a:spLocks noChangeShapeType="1"/>
          </p:cNvSpPr>
          <p:nvPr/>
        </p:nvSpPr>
        <p:spPr bwMode="auto">
          <a:xfrm flipH="1">
            <a:off x="1358900" y="5029200"/>
            <a:ext cx="28575" cy="533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Oval 36"/>
          <p:cNvSpPr>
            <a:spLocks noChangeArrowheads="1"/>
          </p:cNvSpPr>
          <p:nvPr/>
        </p:nvSpPr>
        <p:spPr bwMode="auto">
          <a:xfrm>
            <a:off x="2819400" y="4648200"/>
            <a:ext cx="1095375" cy="325438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</a:t>
            </a:r>
          </a:p>
        </p:txBody>
      </p:sp>
      <p:sp>
        <p:nvSpPr>
          <p:cNvPr id="75797" name="Oval 37"/>
          <p:cNvSpPr>
            <a:spLocks noChangeArrowheads="1"/>
          </p:cNvSpPr>
          <p:nvPr/>
        </p:nvSpPr>
        <p:spPr bwMode="auto">
          <a:xfrm>
            <a:off x="2667000" y="56388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Prog 2/bytecode</a:t>
            </a:r>
          </a:p>
        </p:txBody>
      </p:sp>
      <p:sp>
        <p:nvSpPr>
          <p:cNvPr id="75798" name="Line 42"/>
          <p:cNvSpPr>
            <a:spLocks noChangeShapeType="1"/>
          </p:cNvSpPr>
          <p:nvPr/>
        </p:nvSpPr>
        <p:spPr bwMode="auto">
          <a:xfrm>
            <a:off x="4495800" y="5181600"/>
            <a:ext cx="8382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9" name="Line 43"/>
          <p:cNvSpPr>
            <a:spLocks noChangeShapeType="1"/>
          </p:cNvSpPr>
          <p:nvPr/>
        </p:nvSpPr>
        <p:spPr bwMode="auto">
          <a:xfrm flipH="1">
            <a:off x="3352800" y="5105400"/>
            <a:ext cx="28575" cy="533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0" name="Oval 44"/>
          <p:cNvSpPr>
            <a:spLocks noChangeArrowheads="1"/>
          </p:cNvSpPr>
          <p:nvPr/>
        </p:nvSpPr>
        <p:spPr bwMode="auto">
          <a:xfrm>
            <a:off x="5549900" y="5638800"/>
            <a:ext cx="14605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Interp; Arch 1</a:t>
            </a:r>
          </a:p>
        </p:txBody>
      </p:sp>
      <p:sp>
        <p:nvSpPr>
          <p:cNvPr id="75801" name="Oval 45"/>
          <p:cNvSpPr>
            <a:spLocks noChangeArrowheads="1"/>
          </p:cNvSpPr>
          <p:nvPr/>
        </p:nvSpPr>
        <p:spPr bwMode="auto">
          <a:xfrm>
            <a:off x="7467600" y="5638800"/>
            <a:ext cx="1447800" cy="381000"/>
          </a:xfrm>
          <a:prstGeom prst="ellipse">
            <a:avLst/>
          </a:prstGeom>
          <a:solidFill>
            <a:srgbClr val="FFFF99"/>
          </a:solidFill>
          <a:ln w="31750">
            <a:solidFill>
              <a:srgbClr val="66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solidFill>
                  <a:schemeClr val="accent2"/>
                </a:solidFill>
                <a:latin typeface="Times New Roman" charset="0"/>
              </a:rPr>
              <a:t>Interp; Arch n</a:t>
            </a:r>
          </a:p>
        </p:txBody>
      </p:sp>
      <p:sp>
        <p:nvSpPr>
          <p:cNvPr id="75802" name="Line 46"/>
          <p:cNvSpPr>
            <a:spLocks noChangeShapeType="1"/>
          </p:cNvSpPr>
          <p:nvPr/>
        </p:nvSpPr>
        <p:spPr bwMode="auto">
          <a:xfrm>
            <a:off x="7073900" y="5867400"/>
            <a:ext cx="238125" cy="317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3" name="Text Box 47"/>
          <p:cNvSpPr txBox="1">
            <a:spLocks noChangeArrowheads="1"/>
          </p:cNvSpPr>
          <p:nvPr/>
        </p:nvSpPr>
        <p:spPr bwMode="auto">
          <a:xfrm>
            <a:off x="8153400" y="1447800"/>
            <a:ext cx="809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Times New Roman" charset="0"/>
              </a:rPr>
              <a:t>C/C++</a:t>
            </a:r>
          </a:p>
        </p:txBody>
      </p:sp>
      <p:sp>
        <p:nvSpPr>
          <p:cNvPr id="75804" name="Text Box 48"/>
          <p:cNvSpPr txBox="1">
            <a:spLocks noChangeArrowheads="1"/>
          </p:cNvSpPr>
          <p:nvPr/>
        </p:nvSpPr>
        <p:spPr bwMode="auto">
          <a:xfrm>
            <a:off x="8229600" y="40386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Times New Roman" charset="0"/>
              </a:rPr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1879654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533400" y="228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 dirty="0">
                <a:solidFill>
                  <a:srgbClr val="3333CC"/>
                </a:solidFill>
              </a:rPr>
              <a:t>Recall: Java Programming Steps</a:t>
            </a: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660A925-531F-A741-B3BF-EDEB3C837C43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1085850" indent="-3429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ts val="7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US" altLang="x-none" dirty="0">
                <a:solidFill>
                  <a:srgbClr val="000000"/>
                </a:solidFill>
              </a:rPr>
              <a:t>Programming in Java consists of 3 simple steps</a:t>
            </a:r>
          </a:p>
          <a:p>
            <a:pPr lvl="1" algn="l">
              <a:spcBef>
                <a:spcPts val="700"/>
              </a:spcBef>
              <a:buClr>
                <a:srgbClr val="3333CC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000000"/>
                </a:solidFill>
              </a:rPr>
              <a:t>Create and edit </a:t>
            </a:r>
            <a:r>
              <a:rPr lang="en-US" altLang="en-US" dirty="0">
                <a:solidFill>
                  <a:srgbClr val="000000"/>
                </a:solidFill>
              </a:rPr>
              <a:t>“</a:t>
            </a:r>
            <a:r>
              <a:rPr lang="en-US" altLang="x-none" dirty="0">
                <a:solidFill>
                  <a:srgbClr val="000000"/>
                </a:solidFill>
              </a:rPr>
              <a:t>Java source code</a:t>
            </a:r>
            <a:r>
              <a:rPr lang="en-US" altLang="en-US" dirty="0">
                <a:solidFill>
                  <a:srgbClr val="000000"/>
                </a:solidFill>
              </a:rPr>
              <a:t>”</a:t>
            </a:r>
            <a:r>
              <a:rPr lang="en-US" altLang="x-none" dirty="0">
                <a:solidFill>
                  <a:srgbClr val="000000"/>
                </a:solidFill>
              </a:rPr>
              <a:t> (.java files)</a:t>
            </a:r>
          </a:p>
          <a:p>
            <a:pPr lvl="1" algn="l">
              <a:spcBef>
                <a:spcPts val="700"/>
              </a:spcBef>
              <a:buClr>
                <a:srgbClr val="3333CC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000000"/>
                </a:solidFill>
              </a:rPr>
              <a:t>Compile into </a:t>
            </a:r>
            <a:r>
              <a:rPr lang="en-US" altLang="en-US" dirty="0">
                <a:solidFill>
                  <a:srgbClr val="000000"/>
                </a:solidFill>
              </a:rPr>
              <a:t>“</a:t>
            </a:r>
            <a:r>
              <a:rPr lang="en-US" altLang="x-none" dirty="0">
                <a:solidFill>
                  <a:srgbClr val="000000"/>
                </a:solidFill>
              </a:rPr>
              <a:t>Java bytecode</a:t>
            </a:r>
            <a:r>
              <a:rPr lang="en-US" altLang="en-US" dirty="0">
                <a:solidFill>
                  <a:srgbClr val="000000"/>
                </a:solidFill>
              </a:rPr>
              <a:t>”</a:t>
            </a:r>
            <a:r>
              <a:rPr lang="en-US" altLang="x-none" dirty="0">
                <a:solidFill>
                  <a:srgbClr val="000000"/>
                </a:solidFill>
              </a:rPr>
              <a:t> (.class files)</a:t>
            </a:r>
          </a:p>
          <a:p>
            <a:pPr lvl="1" algn="l">
              <a:spcBef>
                <a:spcPts val="700"/>
              </a:spcBef>
              <a:buClr>
                <a:srgbClr val="3333CC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000000"/>
                </a:solidFill>
              </a:rPr>
              <a:t>Execute bytecode with a </a:t>
            </a:r>
            <a:r>
              <a:rPr lang="en-US" altLang="en-US" dirty="0">
                <a:solidFill>
                  <a:srgbClr val="000000"/>
                </a:solidFill>
              </a:rPr>
              <a:t>“</a:t>
            </a:r>
            <a:r>
              <a:rPr lang="en-US" altLang="x-none" dirty="0">
                <a:solidFill>
                  <a:srgbClr val="000000"/>
                </a:solidFill>
              </a:rPr>
              <a:t>Java interpreter</a:t>
            </a:r>
            <a:r>
              <a:rPr lang="en-US" altLang="en-US" dirty="0">
                <a:solidFill>
                  <a:srgbClr val="000000"/>
                </a:solidFill>
              </a:rPr>
              <a:t>”</a:t>
            </a:r>
            <a:endParaRPr lang="en-US" altLang="x-none" dirty="0">
              <a:solidFill>
                <a:srgbClr val="000000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78463" y="5189538"/>
            <a:ext cx="2522537" cy="790575"/>
            <a:chOff x="3312" y="3336"/>
            <a:chExt cx="1589" cy="498"/>
          </a:xfrm>
        </p:grpSpPr>
        <p:pic>
          <p:nvPicPr>
            <p:cNvPr id="7988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" y="3672"/>
              <a:ext cx="16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9890" name="Text Box 9"/>
            <p:cNvSpPr txBox="1">
              <a:spLocks noChangeArrowheads="1"/>
            </p:cNvSpPr>
            <p:nvPr/>
          </p:nvSpPr>
          <p:spPr bwMode="auto">
            <a:xfrm>
              <a:off x="3437" y="3336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tabLst>
                  <a:tab pos="7239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8000"/>
                </a:lnSpc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GB" altLang="x-none" sz="1800" i="1">
                  <a:solidFill>
                    <a:srgbClr val="000000"/>
                  </a:solidFill>
                  <a:latin typeface="Tahoma" charset="0"/>
                </a:rPr>
                <a:t>run</a:t>
              </a:r>
            </a:p>
          </p:txBody>
        </p:sp>
        <p:sp>
          <p:nvSpPr>
            <p:cNvPr id="79891" name="Text Box 10"/>
            <p:cNvSpPr txBox="1">
              <a:spLocks noChangeArrowheads="1"/>
            </p:cNvSpPr>
            <p:nvPr/>
          </p:nvSpPr>
          <p:spPr bwMode="auto">
            <a:xfrm>
              <a:off x="4368" y="3522"/>
              <a:ext cx="5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tabLst>
                  <a:tab pos="7239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8000"/>
                </a:lnSpc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GB" altLang="x-none" sz="1800">
                  <a:solidFill>
                    <a:srgbClr val="000000"/>
                  </a:solidFill>
                  <a:latin typeface="Tahoma" charset="0"/>
                </a:rPr>
                <a:t>output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312" y="3609"/>
              <a:ext cx="94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79450" y="4800600"/>
            <a:ext cx="1646238" cy="1646238"/>
            <a:chOff x="79" y="3143"/>
            <a:chExt cx="1037" cy="1037"/>
          </a:xfrm>
        </p:grpSpPr>
        <p:sp>
          <p:nvSpPr>
            <p:cNvPr id="79886" name="Rectangle 13"/>
            <p:cNvSpPr>
              <a:spLocks noChangeArrowheads="1"/>
            </p:cNvSpPr>
            <p:nvPr/>
          </p:nvSpPr>
          <p:spPr bwMode="auto">
            <a:xfrm>
              <a:off x="79" y="3143"/>
              <a:ext cx="1037" cy="103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x-none" altLang="x-none" sz="500">
                <a:latin typeface="Times New Roman" charset="0"/>
              </a:endParaRPr>
            </a:p>
          </p:txBody>
        </p:sp>
        <p:sp>
          <p:nvSpPr>
            <p:cNvPr id="79887" name="Text Box 14"/>
            <p:cNvSpPr txBox="1">
              <a:spLocks noChangeArrowheads="1"/>
            </p:cNvSpPr>
            <p:nvPr/>
          </p:nvSpPr>
          <p:spPr bwMode="auto">
            <a:xfrm>
              <a:off x="94" y="3173"/>
              <a:ext cx="10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8000"/>
                </a:lnSpc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GB" altLang="x-none" sz="1800">
                  <a:solidFill>
                    <a:srgbClr val="000000"/>
                  </a:solidFill>
                  <a:latin typeface="Tahoma" charset="0"/>
                </a:rPr>
                <a:t>source code</a:t>
              </a:r>
            </a:p>
          </p:txBody>
        </p:sp>
        <p:pic>
          <p:nvPicPr>
            <p:cNvPr id="79888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" y="3479"/>
              <a:ext cx="5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325688" y="4800600"/>
            <a:ext cx="3151187" cy="1646238"/>
            <a:chOff x="1326" y="3091"/>
            <a:chExt cx="1985" cy="1037"/>
          </a:xfrm>
        </p:grpSpPr>
        <p:pic>
          <p:nvPicPr>
            <p:cNvPr id="7987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" y="3672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9880" name="Text Box 8"/>
            <p:cNvSpPr txBox="1">
              <a:spLocks noChangeArrowheads="1"/>
            </p:cNvSpPr>
            <p:nvPr/>
          </p:nvSpPr>
          <p:spPr bwMode="auto">
            <a:xfrm>
              <a:off x="1493" y="3336"/>
              <a:ext cx="6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tabLst>
                  <a:tab pos="7239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8000"/>
                </a:lnSpc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GB" altLang="x-none" sz="1800" i="1">
                  <a:solidFill>
                    <a:srgbClr val="000000"/>
                  </a:solidFill>
                  <a:latin typeface="Tahoma" charset="0"/>
                </a:rPr>
                <a:t>compile</a:t>
              </a:r>
            </a:p>
          </p:txBody>
        </p:sp>
        <p:grpSp>
          <p:nvGrpSpPr>
            <p:cNvPr id="79881" name="Group 16"/>
            <p:cNvGrpSpPr>
              <a:grpSpLocks/>
            </p:cNvGrpSpPr>
            <p:nvPr/>
          </p:nvGrpSpPr>
          <p:grpSpPr bwMode="auto">
            <a:xfrm>
              <a:off x="2274" y="3091"/>
              <a:ext cx="1037" cy="1037"/>
              <a:chOff x="2064" y="3143"/>
              <a:chExt cx="1037" cy="1037"/>
            </a:xfrm>
          </p:grpSpPr>
          <p:pic>
            <p:nvPicPr>
              <p:cNvPr id="79883" name="Picture 1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3483"/>
                <a:ext cx="586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9884" name="Rectangle 18"/>
              <p:cNvSpPr>
                <a:spLocks noChangeArrowheads="1"/>
              </p:cNvSpPr>
              <p:nvPr/>
            </p:nvSpPr>
            <p:spPr bwMode="auto">
              <a:xfrm>
                <a:off x="2064" y="3143"/>
                <a:ext cx="1037" cy="1037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x-none" altLang="x-none" sz="500">
                  <a:latin typeface="Times New Roman" charset="0"/>
                </a:endParaRPr>
              </a:p>
            </p:txBody>
          </p:sp>
          <p:sp>
            <p:nvSpPr>
              <p:cNvPr id="79885" name="Text Box 19"/>
              <p:cNvSpPr txBox="1">
                <a:spLocks noChangeArrowheads="1"/>
              </p:cNvSpPr>
              <p:nvPr/>
            </p:nvSpPr>
            <p:spPr bwMode="auto">
              <a:xfrm>
                <a:off x="2176" y="3173"/>
                <a:ext cx="812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tabLst>
                    <a:tab pos="723900" algn="l"/>
                    <a:tab pos="1447800" algn="l"/>
                    <a:tab pos="2171700" algn="l"/>
                  </a:tabLst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tabLst>
                    <a:tab pos="723900" algn="l"/>
                    <a:tab pos="1447800" algn="l"/>
                    <a:tab pos="2171700" algn="l"/>
                  </a:tabLs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723900" algn="l"/>
                    <a:tab pos="1447800" algn="l"/>
                    <a:tab pos="2171700" algn="l"/>
                  </a:tabLs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8000"/>
                  </a:lnSpc>
                  <a:spcBef>
                    <a:spcPct val="0"/>
                  </a:spcBef>
                  <a:buClrTx/>
                  <a:buSzTx/>
                  <a:buFont typeface="Wingdings" charset="2"/>
                  <a:buNone/>
                </a:pPr>
                <a:r>
                  <a:rPr lang="en-GB" altLang="x-none" sz="1800">
                    <a:solidFill>
                      <a:srgbClr val="000000"/>
                    </a:solidFill>
                    <a:latin typeface="Tahoma" charset="0"/>
                  </a:rPr>
                  <a:t>byte code</a:t>
                </a:r>
              </a:p>
              <a:p>
                <a:pPr algn="ctr">
                  <a:lnSpc>
                    <a:spcPct val="93000"/>
                  </a:lnSpc>
                  <a:spcBef>
                    <a:spcPct val="0"/>
                  </a:spcBef>
                  <a:buClrTx/>
                  <a:buSzTx/>
                  <a:buFont typeface="Wingdings" charset="2"/>
                  <a:buNone/>
                </a:pPr>
                <a:endParaRPr lang="en-GB" altLang="x-none" sz="500">
                  <a:solidFill>
                    <a:srgbClr val="000000"/>
                  </a:solidFill>
                  <a:latin typeface="Courier New" charset="0"/>
                </a:endParaRP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1326" y="3609"/>
              <a:ext cx="94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359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omic Sans MS" charset="0"/>
                <a:ea typeface="ＭＳ Ｐゴシック" charset="-128"/>
                <a:cs typeface="DejaVu Sans" charset="0"/>
              </a:defRPr>
            </a:lvl1pPr>
            <a:lvl2pPr marL="742950" indent="-28575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2pPr>
            <a:lvl3pPr marL="11430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4FC3491-0334-1B41-93D7-93C7A0B256B5}" type="slidenum">
              <a:rPr lang="en-US" altLang="x-none" sz="1200"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omic Sans MS" charset="0"/>
                <a:ea typeface="ＭＳ Ｐゴシック" charset="-128"/>
                <a:cs typeface="DejaVu Sans" charset="0"/>
              </a:defRPr>
            </a:lvl1pPr>
            <a:lvl2pPr marL="742950" indent="-28575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2pPr>
            <a:lvl3pPr marL="11430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x-none" u="sng" dirty="0">
                <a:solidFill>
                  <a:srgbClr val="3333CC"/>
                </a:solidFill>
              </a:rPr>
              <a:t>Programming in Java (Step 1): Create/Edit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rgbClr val="000000"/>
                </a:solidFill>
                <a:latin typeface="Comic Sans MS" charset="0"/>
                <a:ea typeface="ＭＳ Ｐゴシック" charset="-128"/>
                <a:cs typeface="DejaVu Sans" charset="0"/>
              </a:defRPr>
            </a:lvl1pPr>
            <a:lvl2pPr marL="739775" indent="-282575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2pPr>
            <a:lvl3pPr marL="1141413" indent="-227013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l">
              <a:lnSpc>
                <a:spcPct val="90000"/>
              </a:lnSpc>
              <a:buClr>
                <a:srgbClr val="3333CC"/>
              </a:buClr>
              <a:buSzPct val="85000"/>
              <a:buFont typeface="Wingdings" charset="2"/>
              <a:buChar char=""/>
            </a:pPr>
            <a:r>
              <a:rPr lang="en-US" altLang="x-none" dirty="0"/>
              <a:t>The basic way is to use a </a:t>
            </a:r>
            <a:r>
              <a:rPr lang="en-US" altLang="x-none" u="sng" dirty="0"/>
              <a:t>text editor</a:t>
            </a:r>
          </a:p>
          <a:p>
            <a:pPr marL="800100" lvl="1" indent="-342900" algn="l"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Example editors: vim, sublime, Notepad, </a:t>
            </a:r>
            <a:r>
              <a:rPr lang="en-US" altLang="x-none" dirty="0" err="1">
                <a:ea typeface="ＭＳ Ｐゴシック" charset="-128"/>
              </a:rPr>
              <a:t>TextEdit</a:t>
            </a:r>
            <a:r>
              <a:rPr lang="en-US" altLang="x-none" dirty="0">
                <a:ea typeface="ＭＳ Ｐゴシック" charset="-128"/>
              </a:rPr>
              <a:t> (Format/Make Plain Text) etc.</a:t>
            </a:r>
          </a:p>
          <a:p>
            <a:pPr lvl="2" algn="l">
              <a:buFont typeface="Comic Sans MS" charset="0"/>
              <a:buChar char="•"/>
            </a:pP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Note: MS Word is </a:t>
            </a:r>
            <a:r>
              <a:rPr lang="en-US" altLang="x-none" b="1" dirty="0">
                <a:ea typeface="ＭＳ Ｐゴシック" charset="-128"/>
              </a:rPr>
              <a:t>NOT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 a text editor</a:t>
            </a:r>
          </a:p>
          <a:p>
            <a:pPr marL="800100" lvl="1" indent="-342900" algn="l"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The key is that your .java file </a:t>
            </a:r>
            <a:r>
              <a:rPr lang="en-US" altLang="x-none" b="1" i="1" dirty="0">
                <a:ea typeface="ＭＳ Ｐゴシック" charset="-128"/>
              </a:rPr>
              <a:t>cannot</a:t>
            </a:r>
            <a:r>
              <a:rPr lang="en-US" altLang="x-none" dirty="0">
                <a:ea typeface="ＭＳ Ｐゴシック" charset="-128"/>
              </a:rPr>
              <a:t> include any markup or stylistic formatting; just text.</a:t>
            </a:r>
          </a:p>
          <a:p>
            <a:pPr lvl="1" algn="l">
              <a:lnSpc>
                <a:spcPct val="90000"/>
              </a:lnSpc>
              <a:buClrTx/>
              <a:buSzPct val="75000"/>
              <a:buFontTx/>
              <a:buNone/>
            </a:pPr>
            <a:endParaRPr lang="en-US" altLang="x-none" dirty="0">
              <a:ea typeface="ＭＳ Ｐゴシック" charset="-128"/>
            </a:endParaRPr>
          </a:p>
          <a:p>
            <a:pPr marL="800100" lvl="1" indent="-342900" algn="l">
              <a:lnSpc>
                <a:spcPct val="90000"/>
              </a:lnSpc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You enter your Java code following Java Language syntax (more soon).</a:t>
            </a:r>
          </a:p>
        </p:txBody>
      </p:sp>
    </p:spTree>
    <p:extLst>
      <p:ext uri="{BB962C8B-B14F-4D97-AF65-F5344CB8AC3E}">
        <p14:creationId xmlns:p14="http://schemas.microsoft.com/office/powerpoint/2010/main" val="1678127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BF07BA1-E12C-8A4D-A17B-DC44FEC27638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3400" y="-53975"/>
            <a:ext cx="8077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x-none" sz="3200" u="sng" dirty="0">
                <a:solidFill>
                  <a:srgbClr val="3333CC"/>
                </a:solidFill>
              </a:rPr>
              <a:t>Programming in Java (Step 2): Compile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533400" y="1808163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ts val="600"/>
              </a:spcBef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x-none" sz="2400" dirty="0">
                <a:solidFill>
                  <a:srgbClr val="000000"/>
                </a:solidFill>
              </a:rPr>
              <a:t>Compile a Java program</a:t>
            </a:r>
            <a:br>
              <a:rPr lang="en-US" altLang="x-none" sz="2400" dirty="0">
                <a:solidFill>
                  <a:srgbClr val="000000"/>
                </a:solidFill>
              </a:rPr>
            </a:br>
            <a:r>
              <a:rPr lang="en-US" altLang="x-none" sz="2400" dirty="0">
                <a:solidFill>
                  <a:srgbClr val="3333CC"/>
                </a:solidFill>
                <a:latin typeface="Arial" charset="0"/>
              </a:rPr>
              <a:t>$ </a:t>
            </a:r>
            <a:r>
              <a:rPr lang="en-US" altLang="x-none" sz="2400" dirty="0" err="1">
                <a:solidFill>
                  <a:srgbClr val="3333CC"/>
                </a:solidFill>
                <a:latin typeface="Arial" charset="0"/>
              </a:rPr>
              <a:t>javac</a:t>
            </a:r>
            <a:r>
              <a:rPr lang="en-US" altLang="x-none" sz="2400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altLang="x-none" sz="2400" dirty="0" err="1">
                <a:solidFill>
                  <a:srgbClr val="3333CC"/>
                </a:solidFill>
                <a:latin typeface="Arial" charset="0"/>
              </a:rPr>
              <a:t>HelloWorld.java</a:t>
            </a:r>
            <a:endParaRPr lang="en-US" altLang="x-none" sz="2400" dirty="0">
              <a:solidFill>
                <a:srgbClr val="3333CC"/>
              </a:solidFill>
              <a:latin typeface="Arial" charset="0"/>
            </a:endParaRPr>
          </a:p>
          <a:p>
            <a:pPr algn="l">
              <a:spcBef>
                <a:spcPts val="600"/>
              </a:spcBef>
              <a:buClrTx/>
              <a:buFontTx/>
              <a:buNone/>
            </a:pPr>
            <a:endParaRPr lang="en-US" altLang="x-none" sz="2400" dirty="0">
              <a:solidFill>
                <a:srgbClr val="3333CC"/>
              </a:solidFill>
              <a:latin typeface="Arial" charset="0"/>
            </a:endParaRPr>
          </a:p>
          <a:p>
            <a:pPr algn="l">
              <a:spcBef>
                <a:spcPts val="600"/>
              </a:spcBef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x-none" sz="2400" dirty="0">
                <a:solidFill>
                  <a:srgbClr val="000000"/>
                </a:solidFill>
              </a:rPr>
              <a:t>Take a look to see that </a:t>
            </a:r>
            <a:r>
              <a:rPr lang="en-US" altLang="x-none" sz="2400" dirty="0" err="1">
                <a:solidFill>
                  <a:srgbClr val="000000"/>
                </a:solidFill>
              </a:rPr>
              <a:t>HelloWorld.class</a:t>
            </a:r>
            <a:r>
              <a:rPr lang="en-US" altLang="x-none" sz="2400" dirty="0">
                <a:solidFill>
                  <a:srgbClr val="000000"/>
                </a:solidFill>
              </a:rPr>
              <a:t> is generated</a:t>
            </a:r>
            <a:br>
              <a:rPr lang="en-US" altLang="x-none" sz="2400" dirty="0">
                <a:solidFill>
                  <a:srgbClr val="000000"/>
                </a:solidFill>
              </a:rPr>
            </a:br>
            <a:r>
              <a:rPr lang="en-US" altLang="x-none" sz="2400" dirty="0">
                <a:solidFill>
                  <a:srgbClr val="3333CC"/>
                </a:solidFill>
                <a:latin typeface="Arial" charset="0"/>
              </a:rPr>
              <a:t>$ ls </a:t>
            </a:r>
            <a:br>
              <a:rPr lang="en-US" altLang="x-none" sz="2400" dirty="0">
                <a:solidFill>
                  <a:srgbClr val="3333CC"/>
                </a:solidFill>
                <a:latin typeface="Arial" charset="0"/>
              </a:rPr>
            </a:br>
            <a:r>
              <a:rPr lang="en-US" altLang="x-none" sz="2400" dirty="0" err="1">
                <a:solidFill>
                  <a:srgbClr val="3333CC"/>
                </a:solidFill>
                <a:latin typeface="Arial" charset="0"/>
              </a:rPr>
              <a:t>HelloWorld.java</a:t>
            </a:r>
            <a:r>
              <a:rPr lang="en-US" altLang="x-none" sz="2400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altLang="x-none" sz="2400" dirty="0" err="1">
                <a:solidFill>
                  <a:srgbClr val="3333CC"/>
                </a:solidFill>
                <a:latin typeface="Arial" charset="0"/>
              </a:rPr>
              <a:t>HelloWorld.class</a:t>
            </a:r>
            <a:endParaRPr lang="en-US" altLang="x-none" sz="2400" dirty="0">
              <a:solidFill>
                <a:srgbClr val="33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33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871560A-0616-9B48-9B2A-51353DEC1FD3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533400" y="-53975"/>
            <a:ext cx="8077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x-none" sz="3200" u="sng" dirty="0">
                <a:solidFill>
                  <a:srgbClr val="3333CC"/>
                </a:solidFill>
              </a:rPr>
              <a:t>Programming in Java (Step 3): Execute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33400" y="1808163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ts val="600"/>
              </a:spcBef>
              <a:buClrTx/>
              <a:buFontTx/>
              <a:buNone/>
            </a:pPr>
            <a:endParaRPr lang="en-US" altLang="x-none" sz="2400" dirty="0">
              <a:solidFill>
                <a:srgbClr val="3333CC"/>
              </a:solidFill>
              <a:latin typeface="Arial" charset="0"/>
            </a:endParaRPr>
          </a:p>
          <a:p>
            <a:pPr algn="l">
              <a:spcBef>
                <a:spcPts val="600"/>
              </a:spcBef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x-none" sz="2400" dirty="0">
                <a:solidFill>
                  <a:srgbClr val="000000"/>
                </a:solidFill>
              </a:rPr>
              <a:t>Run Java interpreter</a:t>
            </a:r>
          </a:p>
          <a:p>
            <a:pPr algn="l">
              <a:spcBef>
                <a:spcPts val="600"/>
              </a:spcBef>
              <a:buClrTx/>
              <a:buFontTx/>
              <a:buNone/>
            </a:pPr>
            <a:r>
              <a:rPr lang="en-US" altLang="x-none" sz="2400" dirty="0">
                <a:solidFill>
                  <a:srgbClr val="3333CC"/>
                </a:solidFill>
                <a:latin typeface="Arial" charset="0"/>
              </a:rPr>
              <a:t>    $ java HelloWorld</a:t>
            </a:r>
          </a:p>
        </p:txBody>
      </p:sp>
    </p:spTree>
    <p:extLst>
      <p:ext uri="{BB962C8B-B14F-4D97-AF65-F5344CB8AC3E}">
        <p14:creationId xmlns:p14="http://schemas.microsoft.com/office/powerpoint/2010/main" val="2647815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First Java Program</a:t>
            </a:r>
          </a:p>
        </p:txBody>
      </p:sp>
      <p:sp>
        <p:nvSpPr>
          <p:cNvPr id="83970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C90FF3-0AD6-B240-AAB6-05402A7E4DB3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3971" name="Rectangle 3"/>
          <p:cNvSpPr txBox="1">
            <a:spLocks/>
          </p:cNvSpPr>
          <p:nvPr/>
        </p:nvSpPr>
        <p:spPr bwMode="auto">
          <a:xfrm>
            <a:off x="685800" y="1676400"/>
            <a:ext cx="7315200" cy="28956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 dirty="0">
                <a:latin typeface="Courier New" charset="0"/>
              </a:rPr>
              <a:t>/*************************************</a:t>
            </a:r>
          </a:p>
          <a:p>
            <a:pPr algn="l"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 dirty="0">
                <a:latin typeface="Courier New" charset="0"/>
              </a:rPr>
              <a:t> * Prints </a:t>
            </a:r>
            <a:r>
              <a:rPr lang="en-GB" altLang="en-US" sz="1800" dirty="0">
                <a:latin typeface="Courier New" charset="0"/>
              </a:rPr>
              <a:t>“</a:t>
            </a:r>
            <a:r>
              <a:rPr lang="en-GB" altLang="x-none" sz="1800" dirty="0">
                <a:latin typeface="Courier New" charset="0"/>
              </a:rPr>
              <a:t>Hello World</a:t>
            </a:r>
            <a:r>
              <a:rPr lang="en-GB" altLang="en-US" sz="1800" dirty="0">
                <a:latin typeface="Courier New" charset="0"/>
              </a:rPr>
              <a:t>”</a:t>
            </a:r>
            <a:endParaRPr lang="en-GB" altLang="x-none" sz="1800" dirty="0">
              <a:latin typeface="Courier New" charset="0"/>
            </a:endParaRPr>
          </a:p>
          <a:p>
            <a:pPr algn="l"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 dirty="0">
                <a:latin typeface="Courier New" charset="0"/>
              </a:rPr>
              <a:t> * Everyone</a:t>
            </a:r>
            <a:r>
              <a:rPr lang="en-GB" altLang="en-US" sz="1800" dirty="0">
                <a:latin typeface="Courier New" charset="0"/>
              </a:rPr>
              <a:t>’</a:t>
            </a:r>
            <a:r>
              <a:rPr lang="en-GB" altLang="x-none" sz="1800" dirty="0">
                <a:latin typeface="Courier New" charset="0"/>
              </a:rPr>
              <a:t>s first Java program.</a:t>
            </a:r>
          </a:p>
          <a:p>
            <a:pPr algn="l"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 dirty="0">
                <a:latin typeface="Courier New" charset="0"/>
              </a:rPr>
              <a:t> *************************************/</a:t>
            </a:r>
          </a:p>
          <a:p>
            <a:pPr algn="l"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 dirty="0">
                <a:latin typeface="Courier New" charset="0"/>
              </a:rPr>
              <a:t>public class Hello {</a:t>
            </a:r>
          </a:p>
          <a:p>
            <a:pPr algn="l"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 dirty="0">
                <a:latin typeface="Courier New" charset="0"/>
              </a:rPr>
              <a:t>    public static void main(String[] </a:t>
            </a:r>
            <a:r>
              <a:rPr lang="en-GB" altLang="x-none" sz="1800" dirty="0" err="1">
                <a:latin typeface="Courier New" charset="0"/>
              </a:rPr>
              <a:t>args</a:t>
            </a:r>
            <a:r>
              <a:rPr lang="en-GB" altLang="x-none" sz="1800" dirty="0">
                <a:latin typeface="Courier New" charset="0"/>
              </a:rPr>
              <a:t>) {</a:t>
            </a:r>
          </a:p>
          <a:p>
            <a:pPr algn="l"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 dirty="0">
                <a:latin typeface="Courier New" charset="0"/>
              </a:rPr>
              <a:t>        </a:t>
            </a:r>
            <a:r>
              <a:rPr lang="en-GB" altLang="x-none" sz="1800" dirty="0" err="1">
                <a:latin typeface="Courier New" charset="0"/>
              </a:rPr>
              <a:t>System.out.println</a:t>
            </a:r>
            <a:r>
              <a:rPr lang="en-GB" altLang="x-none" sz="1800" dirty="0">
                <a:latin typeface="Courier New" charset="0"/>
              </a:rPr>
              <a:t>("Hello, world!");</a:t>
            </a:r>
          </a:p>
          <a:p>
            <a:pPr algn="l"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 dirty="0">
                <a:latin typeface="Courier New" charset="0"/>
              </a:rPr>
              <a:t>    }</a:t>
            </a:r>
          </a:p>
          <a:p>
            <a:pPr algn="l" eaLnBrk="1" hangingPunct="1">
              <a:lnSpc>
                <a:spcPct val="75000"/>
              </a:lnSpc>
              <a:spcBef>
                <a:spcPts val="600"/>
              </a:spcBef>
              <a:buFont typeface="Wingdings" charset="2"/>
              <a:buNone/>
            </a:pPr>
            <a:r>
              <a:rPr lang="en-GB" altLang="x-none" sz="1800" dirty="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1780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D3F747-7DC3-C14D-AA73-324F3D7A4568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4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33400" y="1285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600" u="sng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DNS</a:t>
            </a:r>
            <a:r>
              <a:rPr lang="en-US" altLang="zh-CN" sz="3600" u="sng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 Message Flow</a:t>
            </a:r>
            <a:r>
              <a:rPr lang="en-US" sz="3600" u="sng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: </a:t>
            </a:r>
            <a:br>
              <a:rPr lang="en-US" altLang="zh-CN" sz="3600" u="sng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</a:br>
            <a:r>
              <a:rPr lang="en-US" sz="3600" u="sng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Two Types of Queries</a:t>
            </a:r>
            <a:endParaRPr lang="en-US" sz="4000" u="sng">
              <a:solidFill>
                <a:srgbClr val="3333CC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619125" y="1438275"/>
            <a:ext cx="76327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2800" u="sng" dirty="0">
                <a:solidFill>
                  <a:srgbClr val="FF0000"/>
                </a:solidFill>
                <a:latin typeface="Comic Sans MS" charset="0"/>
              </a:rPr>
              <a:t>Recursive query:</a:t>
            </a:r>
            <a:endParaRPr lang="en-US" altLang="x-none" dirty="0">
              <a:solidFill>
                <a:srgbClr val="000000"/>
              </a:solidFill>
              <a:latin typeface="Comic Sans MS" charset="0"/>
            </a:endParaRPr>
          </a:p>
          <a:p>
            <a:pPr algn="l">
              <a:spcBef>
                <a:spcPct val="20000"/>
              </a:spcBef>
              <a:buClr>
                <a:srgbClr val="3333CC"/>
              </a:buClr>
              <a:buSzPct val="75000"/>
              <a:buFont typeface="Wingdings" charset="2"/>
              <a:buChar char="q"/>
            </a:pP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The contacted name server resolves the name completely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Char char="r"/>
            </a:pPr>
            <a:endParaRPr lang="en-US" altLang="x-none" dirty="0">
              <a:solidFill>
                <a:srgbClr val="000000"/>
              </a:solidFill>
              <a:latin typeface="Comic Sans MS" charset="0"/>
            </a:endParaRPr>
          </a:p>
          <a:p>
            <a:pPr algn="l">
              <a:spcBef>
                <a:spcPct val="5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2800" u="sng" dirty="0">
                <a:solidFill>
                  <a:srgbClr val="FF0000"/>
                </a:solidFill>
                <a:latin typeface="Comic Sans MS" charset="0"/>
              </a:rPr>
              <a:t>Iterated query:</a:t>
            </a:r>
            <a:endParaRPr lang="en-US" altLang="x-none" dirty="0">
              <a:solidFill>
                <a:srgbClr val="FF0000"/>
              </a:solidFill>
              <a:latin typeface="Comic Sans MS" charset="0"/>
            </a:endParaRP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C</a:t>
            </a:r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ontacted server replies with name of server to contact</a:t>
            </a:r>
          </a:p>
          <a:p>
            <a:pPr marL="800100" lvl="1" indent="-342900" algn="l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ja-JP" altLang="en-US" sz="2000">
                <a:solidFill>
                  <a:srgbClr val="000000"/>
                </a:solidFill>
                <a:latin typeface="Comic Sans MS" charset="0"/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  <a:latin typeface="Comic Sans MS" charset="0"/>
              </a:rPr>
              <a:t>I don</a:t>
            </a:r>
            <a:r>
              <a:rPr lang="ja-JP" altLang="en-US" sz="2000">
                <a:solidFill>
                  <a:srgbClr val="000000"/>
                </a:solidFill>
                <a:latin typeface="Comic Sans MS" charset="0"/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  <a:latin typeface="Comic Sans MS" charset="0"/>
              </a:rPr>
              <a:t>t know this name, but ask this server</a:t>
            </a:r>
            <a:r>
              <a:rPr lang="ja-JP" altLang="en-US" sz="2000">
                <a:solidFill>
                  <a:srgbClr val="000000"/>
                </a:solidFill>
                <a:latin typeface="Comic Sans MS" charset="0"/>
              </a:rPr>
              <a:t>”</a:t>
            </a:r>
            <a:endParaRPr lang="en-US" altLang="x-none" sz="20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56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Another Java Program</a:t>
            </a:r>
          </a:p>
        </p:txBody>
      </p:sp>
      <p:sp>
        <p:nvSpPr>
          <p:cNvPr id="89090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DD77B6-F784-2644-BCE9-8DB999152B82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09600" y="1600200"/>
            <a:ext cx="7315200" cy="22860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lIns="91411" tIns="45708" rIns="91411" bIns="45708"/>
          <a:lstStyle/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public class Hello2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    public static void main(String[] </a:t>
            </a:r>
            <a:r>
              <a:rPr lang="en-GB" sz="1800" kern="0" dirty="0" err="1">
                <a:latin typeface="Courier New" pitchFamily="49" charset="0"/>
                <a:ea typeface="+mn-ea"/>
              </a:rPr>
              <a:t>args</a:t>
            </a:r>
            <a:r>
              <a:rPr lang="en-GB" sz="1800" kern="0" dirty="0">
                <a:latin typeface="Courier New" pitchFamily="49" charset="0"/>
                <a:ea typeface="+mn-ea"/>
              </a:rPr>
              <a:t>)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        </a:t>
            </a:r>
            <a:r>
              <a:rPr lang="en-GB" sz="1800" kern="0" dirty="0" err="1">
                <a:latin typeface="Courier New" pitchFamily="49" charset="0"/>
                <a:ea typeface="+mn-ea"/>
              </a:rPr>
              <a:t>System.out.println</a:t>
            </a:r>
            <a:r>
              <a:rPr lang="en-GB" sz="1800" kern="0" dirty="0">
                <a:latin typeface="Courier New" pitchFamily="49" charset="0"/>
                <a:ea typeface="+mn-ea"/>
              </a:rPr>
              <a:t>("Hello, world!");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        </a:t>
            </a:r>
            <a:r>
              <a:rPr lang="en-GB" sz="1800" kern="0" dirty="0" err="1">
                <a:latin typeface="Courier New" pitchFamily="49" charset="0"/>
                <a:ea typeface="+mn-ea"/>
              </a:rPr>
              <a:t>System.out.println</a:t>
            </a:r>
            <a:r>
              <a:rPr lang="en-GB" sz="1800" kern="0" dirty="0">
                <a:latin typeface="Courier New" pitchFamily="49" charset="0"/>
                <a:ea typeface="+mn-ea"/>
              </a:rPr>
              <a:t>();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        </a:t>
            </a:r>
            <a:r>
              <a:rPr lang="en-GB" sz="1800" kern="0" dirty="0" err="1">
                <a:latin typeface="Courier New" pitchFamily="49" charset="0"/>
                <a:ea typeface="+mn-ea"/>
              </a:rPr>
              <a:t>System.out.println</a:t>
            </a:r>
            <a:r>
              <a:rPr lang="en-GB" sz="1800" kern="0" dirty="0">
                <a:latin typeface="Courier New" pitchFamily="49" charset="0"/>
                <a:ea typeface="+mn-ea"/>
              </a:rPr>
              <a:t>("This program produces");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        </a:t>
            </a:r>
            <a:r>
              <a:rPr lang="en-GB" sz="1800" kern="0" dirty="0" err="1">
                <a:latin typeface="Courier New" pitchFamily="49" charset="0"/>
                <a:ea typeface="+mn-ea"/>
              </a:rPr>
              <a:t>System.out.println</a:t>
            </a:r>
            <a:r>
              <a:rPr lang="en-GB" sz="1800" kern="0" dirty="0">
                <a:latin typeface="Courier New" pitchFamily="49" charset="0"/>
                <a:ea typeface="+mn-ea"/>
              </a:rPr>
              <a:t>("four lines of output");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    }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latin typeface="Courier New" pitchFamily="49" charset="0"/>
                <a:ea typeface="+mn-ea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45632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omic Sans MS" charset="0"/>
                <a:ea typeface="ＭＳ Ｐゴシック" charset="-128"/>
                <a:cs typeface="DejaVu Sans" charset="0"/>
              </a:defRPr>
            </a:lvl1pPr>
            <a:lvl2pPr marL="742950" indent="-28575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2pPr>
            <a:lvl3pPr marL="11430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29A47FE-421F-6444-97B1-4364EA719988}" type="slidenum">
              <a:rPr lang="en-US" altLang="x-none" sz="1200"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omic Sans MS" charset="0"/>
                <a:ea typeface="ＭＳ Ｐゴシック" charset="-128"/>
                <a:cs typeface="DejaVu Sans" charset="0"/>
              </a:defRPr>
            </a:lvl1pPr>
            <a:lvl2pPr marL="742950" indent="-28575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2pPr>
            <a:lvl3pPr marL="11430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x-none" sz="4000" u="sng" dirty="0">
                <a:solidFill>
                  <a:srgbClr val="3333CC"/>
                </a:solidFill>
              </a:rPr>
              <a:t>Programming in Java: Method 2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rgbClr val="000000"/>
                </a:solidFill>
                <a:latin typeface="Comic Sans MS" charset="0"/>
                <a:ea typeface="ＭＳ Ｐゴシック" charset="-128"/>
                <a:cs typeface="DejaVu Sans" charset="0"/>
              </a:defRPr>
            </a:lvl1pPr>
            <a:lvl2pPr marL="739775" indent="-282575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2pPr>
            <a:lvl3pPr marL="1141413" indent="-227013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l">
              <a:lnSpc>
                <a:spcPct val="90000"/>
              </a:lnSpc>
              <a:buClr>
                <a:srgbClr val="3333CC"/>
              </a:buClr>
              <a:buSzPct val="85000"/>
              <a:buFont typeface="Wingdings" charset="2"/>
              <a:buChar char=""/>
            </a:pPr>
            <a:r>
              <a:rPr lang="en-US" altLang="x-none" sz="2000" dirty="0"/>
              <a:t>Another way is to use an </a:t>
            </a:r>
            <a:r>
              <a:rPr lang="en-US" altLang="x-none" sz="2000" u="sng" dirty="0"/>
              <a:t>Integrated Development Environment (IDE)</a:t>
            </a:r>
          </a:p>
          <a:p>
            <a:pPr marL="742950" lvl="1" indent="-285750" algn="l"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Example IDEs: Eclipse, IDEA</a:t>
            </a:r>
            <a:r>
              <a:rPr lang="en-US" altLang="zh-CN" sz="1800" dirty="0">
                <a:ea typeface="ＭＳ Ｐゴシック" charset="-128"/>
              </a:rPr>
              <a:t>,</a:t>
            </a:r>
            <a:r>
              <a:rPr lang="zh-CN" altLang="en-US" sz="1800" dirty="0">
                <a:ea typeface="ＭＳ Ｐゴシック" charset="-128"/>
              </a:rPr>
              <a:t> </a:t>
            </a:r>
            <a:r>
              <a:rPr lang="en-US" altLang="x-none" sz="1800" dirty="0" err="1">
                <a:ea typeface="ＭＳ Ｐゴシック" charset="-128"/>
              </a:rPr>
              <a:t>DrJava</a:t>
            </a:r>
            <a:r>
              <a:rPr lang="en-US" altLang="x-none" sz="1800" dirty="0">
                <a:ea typeface="ＭＳ Ｐゴシック" charset="-128"/>
              </a:rPr>
              <a:t>, etc.</a:t>
            </a:r>
          </a:p>
          <a:p>
            <a:pPr marL="742950" lvl="1" indent="-285750" algn="l"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An IDE usually presents the user with a space for text (like an editor) but layers </a:t>
            </a:r>
            <a:r>
              <a:rPr lang="en-US" altLang="x-none" sz="1800" i="1" dirty="0">
                <a:ea typeface="ＭＳ Ｐゴシック" charset="-128"/>
              </a:rPr>
              <a:t>additional features</a:t>
            </a:r>
            <a:r>
              <a:rPr lang="en-US" altLang="x-none" sz="1800" dirty="0">
                <a:ea typeface="ＭＳ Ｐゴシック" charset="-128"/>
              </a:rPr>
              <a:t> on top of the text for the user's benefit.</a:t>
            </a:r>
          </a:p>
          <a:p>
            <a:pPr lvl="2" algn="l">
              <a:buFont typeface="Comic Sans MS" charset="0"/>
              <a:buChar char="•"/>
            </a:pPr>
            <a:r>
              <a:rPr lang="en-US" altLang="x-none" sz="1600" dirty="0">
                <a:solidFill>
                  <a:srgbClr val="FF0000"/>
                </a:solidFill>
                <a:ea typeface="ＭＳ Ｐゴシック" charset="-128"/>
              </a:rPr>
              <a:t>Note: The underlying file contains pure text, just like a text editor.</a:t>
            </a:r>
          </a:p>
          <a:p>
            <a:pPr marL="742950" lvl="1" indent="-285750" algn="l">
              <a:lnSpc>
                <a:spcPct val="90000"/>
              </a:lnSpc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These features can be very useful and save time.</a:t>
            </a:r>
          </a:p>
          <a:p>
            <a:pPr lvl="2" algn="l">
              <a:buFont typeface="Comic Sans MS" charset="0"/>
              <a:buChar char="•"/>
            </a:pPr>
            <a:r>
              <a:rPr lang="en-US" altLang="x-none" sz="1600" dirty="0">
                <a:ea typeface="ＭＳ Ｐゴシック" charset="-128"/>
              </a:rPr>
              <a:t>Example features are GUI compile, GUI execution, code completion, and syntax highlighting.</a:t>
            </a:r>
          </a:p>
          <a:p>
            <a:pPr marL="742950" lvl="1" indent="-285750" algn="l"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IDEs take more time to get started than a simple text editor, e.g., </a:t>
            </a:r>
          </a:p>
          <a:p>
            <a:pPr marL="1200150" lvl="2" indent="-285750" algn="l">
              <a:spcBef>
                <a:spcPts val="600"/>
              </a:spcBef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sz="1800" dirty="0">
                <a:ea typeface="ＭＳ Ｐゴシック" charset="-128"/>
              </a:rPr>
              <a:t>set up where to find the </a:t>
            </a:r>
            <a:r>
              <a:rPr lang="en-US" altLang="en-US" sz="1800" dirty="0">
                <a:ea typeface="ＭＳ Ｐゴシック" charset="-128"/>
              </a:rPr>
              <a:t>“</a:t>
            </a:r>
            <a:r>
              <a:rPr lang="en-US" altLang="x-none" sz="1800" dirty="0">
                <a:ea typeface="ＭＳ Ｐゴシック" charset="-128"/>
              </a:rPr>
              <a:t>java</a:t>
            </a:r>
            <a:r>
              <a:rPr lang="en-US" altLang="en-US" sz="1800" dirty="0">
                <a:ea typeface="ＭＳ Ｐゴシック" charset="-128"/>
              </a:rPr>
              <a:t>”</a:t>
            </a:r>
            <a:r>
              <a:rPr lang="en-US" altLang="x-none" sz="1800" dirty="0">
                <a:ea typeface="ＭＳ Ｐゴシック" charset="-128"/>
              </a:rPr>
              <a:t> and </a:t>
            </a:r>
            <a:r>
              <a:rPr lang="en-US" altLang="en-US" sz="1800" dirty="0">
                <a:ea typeface="ＭＳ Ｐゴシック" charset="-128"/>
              </a:rPr>
              <a:t>“</a:t>
            </a:r>
            <a:r>
              <a:rPr lang="en-US" altLang="ja-JP" sz="1800" dirty="0" err="1">
                <a:ea typeface="ＭＳ Ｐゴシック" charset="-128"/>
              </a:rPr>
              <a:t>javac</a:t>
            </a:r>
            <a:r>
              <a:rPr lang="en-US" altLang="en-US" sz="1800" dirty="0">
                <a:ea typeface="ＭＳ Ｐゴシック" charset="-128"/>
              </a:rPr>
              <a:t>”</a:t>
            </a:r>
            <a:r>
              <a:rPr lang="en-US" altLang="ja-JP" sz="1800" dirty="0">
                <a:ea typeface="ＭＳ Ｐゴシック" charset="-128"/>
              </a:rPr>
              <a:t> programs</a:t>
            </a:r>
          </a:p>
          <a:p>
            <a:pPr marL="1200150" lvl="2" indent="-285750" algn="l">
              <a:spcBef>
                <a:spcPts val="600"/>
              </a:spcBef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x-none" sz="1800" dirty="0">
                <a:ea typeface="ＭＳ Ｐゴシック" charset="-128"/>
              </a:rPr>
              <a:t>find out where does the IDE save my file</a:t>
            </a:r>
          </a:p>
        </p:txBody>
      </p:sp>
    </p:spTree>
    <p:extLst>
      <p:ext uri="{BB962C8B-B14F-4D97-AF65-F5344CB8AC3E}">
        <p14:creationId xmlns:p14="http://schemas.microsoft.com/office/powerpoint/2010/main" val="286491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200">
                <a:ea typeface="ＭＳ Ｐゴシック" charset="-128"/>
              </a:rPr>
              <a:t>Java Syntax Structure: A Top-Down View</a:t>
            </a:r>
          </a:p>
        </p:txBody>
      </p:sp>
      <p:sp>
        <p:nvSpPr>
          <p:cNvPr id="347139" name="Rectangle 3"/>
          <p:cNvSpPr>
            <a:spLocks noGrp="1"/>
          </p:cNvSpPr>
          <p:nvPr>
            <p:ph idx="1"/>
          </p:nvPr>
        </p:nvSpPr>
        <p:spPr>
          <a:xfrm>
            <a:off x="533400" y="3165986"/>
            <a:ext cx="7772400" cy="3082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latin typeface="Courier New" charset="0"/>
                <a:cs typeface="+mn-cs"/>
              </a:rPr>
              <a:t>public class </a:t>
            </a:r>
            <a:r>
              <a:rPr lang="en-GB" sz="1800" b="1" i="1" dirty="0">
                <a:cs typeface="+mn-cs"/>
              </a:rPr>
              <a:t>&lt;class name&gt;</a:t>
            </a:r>
            <a:r>
              <a:rPr lang="en-GB" sz="1800" dirty="0">
                <a:latin typeface="Courier New" charset="0"/>
                <a:cs typeface="+mn-cs"/>
              </a:rPr>
              <a:t> {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latin typeface="Courier New" charset="0"/>
                <a:cs typeface="+mn-cs"/>
              </a:rPr>
              <a:t>    public static void main(String[] </a:t>
            </a:r>
            <a:r>
              <a:rPr lang="en-GB" sz="1800" dirty="0" err="1">
                <a:latin typeface="Courier New" charset="0"/>
                <a:cs typeface="+mn-cs"/>
              </a:rPr>
              <a:t>args</a:t>
            </a:r>
            <a:r>
              <a:rPr lang="en-GB" sz="1800" dirty="0">
                <a:latin typeface="Courier New" charset="0"/>
                <a:cs typeface="+mn-cs"/>
              </a:rPr>
              <a:t>) {</a:t>
            </a:r>
            <a:br>
              <a:rPr lang="en-GB" sz="1800" dirty="0">
                <a:latin typeface="Courier New" charset="0"/>
                <a:cs typeface="+mn-cs"/>
              </a:rPr>
            </a:br>
            <a:endParaRPr lang="en-GB" sz="1800" dirty="0">
              <a:latin typeface="Courier New" charset="0"/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b="1" i="1" dirty="0">
                <a:cs typeface="+mn-cs"/>
              </a:rPr>
              <a:t>&lt;statement&gt;</a:t>
            </a: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b="1" i="1" dirty="0">
                <a:cs typeface="+mn-cs"/>
              </a:rPr>
              <a:t>&lt;statement&gt;</a:t>
            </a: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...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b="1" i="1" dirty="0">
                <a:cs typeface="+mn-cs"/>
              </a:rPr>
              <a:t>&lt;statement&gt;</a:t>
            </a: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;</a:t>
            </a:r>
            <a:b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</a:br>
            <a:endParaRPr lang="en-GB" sz="1800" dirty="0"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latin typeface="Courier New" charset="0"/>
                <a:cs typeface="+mn-cs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latin typeface="Courier New" charset="0"/>
                <a:cs typeface="+mn-cs"/>
              </a:rPr>
              <a:t>}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endParaRPr lang="en-GB" sz="1600" dirty="0">
              <a:latin typeface="Courier New" charset="0"/>
            </a:endParaRPr>
          </a:p>
        </p:txBody>
      </p:sp>
      <p:sp>
        <p:nvSpPr>
          <p:cNvPr id="9421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10C8EE-9834-9E41-AF20-029A66789576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x-none" sz="1200">
              <a:latin typeface="Tahoma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81200" y="1371600"/>
            <a:ext cx="7042150" cy="1981200"/>
            <a:chOff x="232" y="576"/>
            <a:chExt cx="4436" cy="1248"/>
          </a:xfrm>
        </p:grpSpPr>
        <p:sp>
          <p:nvSpPr>
            <p:cNvPr id="94219" name="Text Box 6"/>
            <p:cNvSpPr txBox="1">
              <a:spLocks noChangeArrowheads="1"/>
            </p:cNvSpPr>
            <p:nvPr/>
          </p:nvSpPr>
          <p:spPr bwMode="auto">
            <a:xfrm>
              <a:off x="232" y="576"/>
              <a:ext cx="4436" cy="10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282575" indent="-282575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US" altLang="x-none" sz="2000">
                  <a:latin typeface="Verdana" charset="0"/>
                </a:rPr>
                <a:t>A class: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has a name, defined in a </a:t>
              </a:r>
              <a:r>
                <a:rPr lang="en-US" altLang="x-none" sz="2000">
                  <a:solidFill>
                    <a:srgbClr val="FF0000"/>
                  </a:solidFill>
                  <a:latin typeface="Verdana" charset="0"/>
                </a:rPr>
                <a:t>file with same name</a:t>
              </a:r>
              <a:br>
                <a:rPr lang="en-US" altLang="x-none" sz="2000">
                  <a:solidFill>
                    <a:srgbClr val="FF0000"/>
                  </a:solidFill>
                  <a:latin typeface="Verdana" charset="0"/>
                </a:rPr>
              </a:br>
              <a:r>
                <a:rPr lang="en-US" altLang="x-none" sz="2000">
                  <a:solidFill>
                    <a:srgbClr val="FF0000"/>
                  </a:solidFill>
                  <a:latin typeface="Verdana" charset="0"/>
                </a:rPr>
                <a:t>Convention we follow: </a:t>
              </a:r>
              <a:r>
                <a:rPr lang="en-US" altLang="x-none" sz="2000">
                  <a:solidFill>
                    <a:srgbClr val="A50021"/>
                  </a:solidFill>
                  <a:latin typeface="Verdana" charset="0"/>
                </a:rPr>
                <a:t>capitalize each English word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starts with {, and ends with }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includes a group of methods</a:t>
              </a:r>
            </a:p>
          </p:txBody>
        </p:sp>
        <p:sp>
          <p:nvSpPr>
            <p:cNvPr id="94220" name="Line 7"/>
            <p:cNvSpPr>
              <a:spLocks noChangeShapeType="1"/>
            </p:cNvSpPr>
            <p:nvPr/>
          </p:nvSpPr>
          <p:spPr bwMode="auto">
            <a:xfrm flipH="1">
              <a:off x="1048" y="163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0" y="3698863"/>
            <a:ext cx="5370513" cy="2243137"/>
            <a:chOff x="3810000" y="3962400"/>
            <a:chExt cx="5371137" cy="2243154"/>
          </a:xfrm>
        </p:grpSpPr>
        <p:sp>
          <p:nvSpPr>
            <p:cNvPr id="94215" name="Line 13"/>
            <p:cNvSpPr>
              <a:spLocks noChangeShapeType="1"/>
            </p:cNvSpPr>
            <p:nvPr/>
          </p:nvSpPr>
          <p:spPr bwMode="auto">
            <a:xfrm flipH="1" flipV="1">
              <a:off x="4114800" y="3962400"/>
              <a:ext cx="457201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4216" name="Text Box 6"/>
            <p:cNvSpPr txBox="1">
              <a:spLocks noChangeArrowheads="1"/>
            </p:cNvSpPr>
            <p:nvPr/>
          </p:nvSpPr>
          <p:spPr bwMode="auto">
            <a:xfrm>
              <a:off x="3810000" y="4267200"/>
              <a:ext cx="5371137" cy="19383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282575" indent="-282575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US" altLang="x-none" sz="2000">
                  <a:latin typeface="Verdana" charset="0"/>
                </a:rPr>
                <a:t>A method: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has a name</a:t>
              </a:r>
              <a:br>
                <a:rPr lang="en-US" altLang="x-none" sz="2000">
                  <a:latin typeface="Verdana" charset="0"/>
                </a:rPr>
              </a:br>
              <a:r>
                <a:rPr lang="en-US" altLang="x-none" sz="2000">
                  <a:solidFill>
                    <a:srgbClr val="FF0000"/>
                  </a:solidFill>
                  <a:latin typeface="Verdana" charset="0"/>
                </a:rPr>
                <a:t>Convention we follow</a:t>
              </a:r>
              <a:r>
                <a:rPr lang="en-US" altLang="x-none" sz="2000">
                  <a:latin typeface="Verdana" charset="0"/>
                </a:rPr>
                <a:t>: lowercase first </a:t>
              </a:r>
              <a:br>
                <a:rPr lang="en-US" altLang="x-none" sz="2000">
                  <a:latin typeface="Verdana" charset="0"/>
                </a:rPr>
              </a:br>
              <a:r>
                <a:rPr lang="en-US" altLang="x-none" sz="2000">
                  <a:latin typeface="Verdana" charset="0"/>
                </a:rPr>
                <a:t>word, capital following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starts with {, and ends with }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includes a group of statements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0" y="5562600"/>
            <a:ext cx="3979863" cy="1295400"/>
            <a:chOff x="1968" y="2176"/>
            <a:chExt cx="2507" cy="816"/>
          </a:xfrm>
        </p:grpSpPr>
        <p:sp>
          <p:nvSpPr>
            <p:cNvPr id="94217" name="Text Box 9"/>
            <p:cNvSpPr txBox="1">
              <a:spLocks noChangeArrowheads="1"/>
            </p:cNvSpPr>
            <p:nvPr/>
          </p:nvSpPr>
          <p:spPr bwMode="auto">
            <a:xfrm>
              <a:off x="1968" y="2352"/>
              <a:ext cx="2507" cy="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282575" indent="-282575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charset="2"/>
                <a:buNone/>
              </a:pPr>
              <a:r>
                <a:rPr lang="en-US" altLang="x-none" sz="2000" b="1">
                  <a:latin typeface="Verdana" charset="0"/>
                </a:rPr>
                <a:t>statement</a:t>
              </a:r>
              <a:r>
                <a:rPr lang="en-US" altLang="x-none" sz="2000">
                  <a:latin typeface="Verdana" charset="0"/>
                </a:rPr>
                <a:t>: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a command to be executed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end with ;</a:t>
              </a:r>
            </a:p>
          </p:txBody>
        </p:sp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 flipH="1" flipV="1">
              <a:off x="2544" y="217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70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 sz="3200">
                <a:ea typeface="ＭＳ Ｐゴシック" charset="-128"/>
              </a:rPr>
              <a:t>The </a:t>
            </a:r>
            <a:r>
              <a:rPr lang="en-GB" altLang="x-none" sz="3200">
                <a:latin typeface="Courier New" charset="0"/>
                <a:ea typeface="ＭＳ Ｐゴシック" charset="-128"/>
              </a:rPr>
              <a:t>System.out.println </a:t>
            </a:r>
            <a:r>
              <a:rPr lang="en-GB" altLang="x-none" sz="3200">
                <a:ea typeface="ＭＳ Ｐゴシック" charset="-128"/>
              </a:rPr>
              <a:t>statement </a:t>
            </a:r>
            <a:endParaRPr lang="en-US" altLang="x-none" sz="3200">
              <a:latin typeface="Courier New" charset="0"/>
              <a:ea typeface="ＭＳ Ｐゴシック" charset="-128"/>
            </a:endParaRPr>
          </a:p>
        </p:txBody>
      </p:sp>
      <p:sp>
        <p:nvSpPr>
          <p:cNvPr id="9625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GB" altLang="x-none" dirty="0">
                <a:ea typeface="ＭＳ Ｐゴシック" charset="-128"/>
              </a:rPr>
              <a:t>A statement that prints a line of output on the console.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pronounced "print-</a:t>
            </a:r>
            <a:r>
              <a:rPr lang="en-GB" altLang="x-none" dirty="0" err="1">
                <a:ea typeface="ＭＳ Ｐゴシック" charset="-128"/>
              </a:rPr>
              <a:t>linn</a:t>
            </a:r>
            <a:r>
              <a:rPr lang="en-GB" altLang="en-US" dirty="0">
                <a:ea typeface="ＭＳ Ｐゴシック" charset="-128"/>
              </a:rPr>
              <a:t>”</a:t>
            </a:r>
            <a:endParaRPr lang="en-GB" altLang="x-none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  <a:buFont typeface="Wingdings" charset="2"/>
              <a:buNone/>
            </a:pPr>
            <a:endParaRPr lang="en-GB" altLang="x-none" sz="2000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GB" altLang="x-none" dirty="0">
                <a:ea typeface="ＭＳ Ｐゴシック" charset="-128"/>
              </a:rPr>
              <a:t>Two ways to use </a:t>
            </a:r>
            <a:r>
              <a:rPr lang="en-GB" altLang="x-none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GB" altLang="x-none" dirty="0">
                <a:ea typeface="ＭＳ Ｐゴシック" charset="-128"/>
              </a:rPr>
              <a:t> :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endParaRPr lang="en-GB" altLang="x-none" sz="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altLang="x-none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GB" altLang="x-none" dirty="0">
                <a:latin typeface="Courier New" charset="0"/>
                <a:ea typeface="ＭＳ Ｐゴシック" charset="-128"/>
              </a:rPr>
              <a:t>(&lt;string&gt;);</a:t>
            </a:r>
          </a:p>
          <a:p>
            <a:pPr lvl="1" eaLnBrk="1" hangingPunct="1">
              <a:lnSpc>
                <a:spcPct val="110000"/>
              </a:lnSpc>
              <a:buFont typeface="Wingdings 2" charset="2"/>
              <a:buNone/>
            </a:pPr>
            <a:r>
              <a:rPr lang="en-GB" altLang="x-none" dirty="0">
                <a:ea typeface="ＭＳ Ｐゴシック" charset="-128"/>
              </a:rPr>
              <a:t>	Prints the given message &lt;string&gt; as output.</a:t>
            </a:r>
          </a:p>
          <a:p>
            <a:pPr lvl="1" eaLnBrk="1" hangingPunct="1">
              <a:lnSpc>
                <a:spcPct val="110000"/>
              </a:lnSpc>
              <a:buFont typeface="Wingdings" charset="2"/>
              <a:buNone/>
            </a:pPr>
            <a:endParaRPr lang="en-GB" altLang="x-none" dirty="0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altLang="x-none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GB" altLang="x-none" dirty="0">
                <a:latin typeface="Courier New" charset="0"/>
                <a:ea typeface="ＭＳ Ｐゴシック" charset="-128"/>
              </a:rPr>
              <a:t>();</a:t>
            </a:r>
          </a:p>
          <a:p>
            <a:pPr lvl="1" eaLnBrk="1" hangingPunct="1">
              <a:lnSpc>
                <a:spcPct val="110000"/>
              </a:lnSpc>
              <a:buFont typeface="Wingdings 2" charset="2"/>
              <a:buNone/>
            </a:pPr>
            <a:r>
              <a:rPr lang="en-GB" altLang="x-none" dirty="0">
                <a:ea typeface="ＭＳ Ｐゴシック" charset="-128"/>
              </a:rPr>
              <a:t>	Prints a blank line of output.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B93DE9-AC4D-E241-B839-9FB8E7C5F441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7311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Java program structure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 top-down view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 bottom-up view</a:t>
            </a:r>
          </a:p>
          <a:p>
            <a:pPr lvl="1"/>
            <a:endParaRPr lang="en-US" altLang="x-none" dirty="0"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</p:txBody>
      </p:sp>
      <p:sp>
        <p:nvSpPr>
          <p:cNvPr id="98305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4A5D12-1852-AE48-8231-6BF1E4FADB42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6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6DE3B2-55DA-724E-BF1D-BE743569A09C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81000" y="3810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 dirty="0">
                <a:solidFill>
                  <a:srgbClr val="3333CC"/>
                </a:solidFill>
              </a:rPr>
              <a:t>Java Syntax: A Bottom-Up 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90600" y="1447800"/>
            <a:ext cx="7315200" cy="30480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lIns="91411" tIns="45708" rIns="91411" bIns="45708"/>
          <a:lstStyle/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// Comment 1: A Java program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/* Comment 2: a long comment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*********************************/   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public class Hello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public static void main(String[]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args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)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("Hello, world!");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("This program produces");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("four lines of output");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92604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6E5F3F-E9DA-3A44-85F8-EC08359D9B6C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1000" y="3810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 dirty="0">
                <a:solidFill>
                  <a:srgbClr val="3333CC"/>
                </a:solidFill>
              </a:rPr>
              <a:t>Java Syntax: A Bottom-Up View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81000" y="4495800"/>
            <a:ext cx="830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buClr>
                <a:srgbClr val="3333CC"/>
              </a:buClr>
            </a:pPr>
            <a:r>
              <a:rPr lang="en-US" altLang="x-none" sz="2000" dirty="0">
                <a:solidFill>
                  <a:srgbClr val="000000"/>
                </a:solidFill>
              </a:rPr>
              <a:t>Basic Java syntax units</a:t>
            </a:r>
          </a:p>
          <a:p>
            <a:pPr lvl="1" algn="l"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 dirty="0">
                <a:solidFill>
                  <a:srgbClr val="000000"/>
                </a:solidFill>
              </a:rPr>
              <a:t>white space and comments</a:t>
            </a:r>
          </a:p>
          <a:p>
            <a:pPr lvl="1" algn="l"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 dirty="0">
                <a:solidFill>
                  <a:srgbClr val="000000"/>
                </a:solidFill>
              </a:rPr>
              <a:t>identifiers (words)</a:t>
            </a:r>
          </a:p>
          <a:p>
            <a:pPr lvl="1" algn="l"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 dirty="0">
                <a:solidFill>
                  <a:srgbClr val="000000"/>
                </a:solidFill>
              </a:rPr>
              <a:t>symbols: { } </a:t>
            </a:r>
            <a:r>
              <a:rPr lang="en-US" altLang="en-US" sz="2000" dirty="0">
                <a:solidFill>
                  <a:srgbClr val="000000"/>
                </a:solidFill>
              </a:rPr>
              <a:t>“</a:t>
            </a:r>
            <a:r>
              <a:rPr lang="en-US" altLang="x-none" sz="2000" dirty="0">
                <a:solidFill>
                  <a:srgbClr val="000000"/>
                </a:solidFill>
              </a:rPr>
              <a:t> ( ) &lt; &gt;  [ ] ; = …</a:t>
            </a:r>
          </a:p>
          <a:p>
            <a:pPr lvl="1" algn="l"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 dirty="0">
                <a:solidFill>
                  <a:srgbClr val="000000"/>
                </a:solidFill>
              </a:rPr>
              <a:t>strings</a:t>
            </a:r>
          </a:p>
          <a:p>
            <a:pPr lvl="1" algn="l"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 dirty="0">
                <a:solidFill>
                  <a:srgbClr val="000000"/>
                </a:solidFill>
              </a:rPr>
              <a:t>numbers</a:t>
            </a:r>
          </a:p>
          <a:p>
            <a:pPr lvl="1" algn="l">
              <a:buClr>
                <a:srgbClr val="3333CC"/>
              </a:buClr>
              <a:buSzPct val="85000"/>
              <a:buFont typeface="Wingdings" charset="2"/>
              <a:buChar char="q"/>
            </a:pPr>
            <a:endParaRPr lang="en-US" altLang="x-none" sz="2000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90600" y="1447800"/>
            <a:ext cx="7315200" cy="30480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lIns="91411" tIns="45708" rIns="91411" bIns="45708"/>
          <a:lstStyle/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// Comment 1: A Java program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/* Comment 2: a long comment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*********************************/   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public class Hello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public static void main(String[]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args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)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("Hello, world!");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("This program produces");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("four lines of output");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75319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2AA9E6C-E563-3D44-973A-B1194953589B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>
                <a:solidFill>
                  <a:srgbClr val="3333CC"/>
                </a:solidFill>
              </a:rPr>
              <a:t>Syntax: White Space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39775" indent="-282575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US" altLang="x-none" dirty="0">
                <a:solidFill>
                  <a:srgbClr val="000000"/>
                </a:solidFill>
              </a:rPr>
              <a:t>White space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000000"/>
                </a:solidFill>
              </a:rPr>
              <a:t>includes spaces, new line characters, tabs</a:t>
            </a:r>
          </a:p>
          <a:p>
            <a:pPr lvl="1" algn="l">
              <a:spcBef>
                <a:spcPts val="600"/>
              </a:spcBef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000000"/>
                </a:solidFill>
              </a:rPr>
              <a:t>white space is used to separate other entities</a:t>
            </a:r>
          </a:p>
          <a:p>
            <a:pPr lvl="1" algn="l">
              <a:spcBef>
                <a:spcPts val="600"/>
              </a:spcBef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rgbClr val="FF3300"/>
                </a:solidFill>
              </a:rPr>
              <a:t>extra white space is ignored</a:t>
            </a:r>
          </a:p>
          <a:p>
            <a:pPr lvl="1" algn="l">
              <a:lnSpc>
                <a:spcPct val="90000"/>
              </a:lnSpc>
              <a:spcBef>
                <a:spcPts val="650"/>
              </a:spcBef>
              <a:buClrTx/>
              <a:buFontTx/>
              <a:buNone/>
            </a:pPr>
            <a:endParaRPr lang="en-US" altLang="x-none" sz="2600" dirty="0"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US" altLang="x-none" dirty="0">
                <a:solidFill>
                  <a:srgbClr val="000000"/>
                </a:solidFill>
              </a:rPr>
              <a:t>White space allows a Java program to be formatted in many ways, and should be formatted to enhance readability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dirty="0">
                <a:solidFill>
                  <a:srgbClr val="000000"/>
                </a:solidFill>
              </a:rPr>
              <a:t>the usage of white space forms part of </a:t>
            </a:r>
            <a:r>
              <a:rPr lang="en-US" altLang="x-none" dirty="0">
                <a:solidFill>
                  <a:srgbClr val="CC0000"/>
                </a:solidFill>
              </a:rPr>
              <a:t>programming style</a:t>
            </a:r>
          </a:p>
        </p:txBody>
      </p:sp>
    </p:spTree>
    <p:extLst>
      <p:ext uri="{BB962C8B-B14F-4D97-AF65-F5344CB8AC3E}">
        <p14:creationId xmlns:p14="http://schemas.microsoft.com/office/powerpoint/2010/main" val="972358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2499719-0346-C24C-8C7F-23E3C3D97E28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 dirty="0">
                <a:solidFill>
                  <a:srgbClr val="3333CC"/>
                </a:solidFill>
              </a:rPr>
              <a:t>Syntax: Comments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65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US" altLang="x-none" sz="2600" b="1" dirty="0">
                <a:solidFill>
                  <a:srgbClr val="000000"/>
                </a:solidFill>
              </a:rPr>
              <a:t>comment</a:t>
            </a:r>
            <a:r>
              <a:rPr lang="en-US" altLang="x-none" sz="2600" dirty="0">
                <a:solidFill>
                  <a:srgbClr val="000000"/>
                </a:solidFill>
              </a:rPr>
              <a:t>: A note written in source code by the programmer to describe or clarify the code.</a:t>
            </a:r>
          </a:p>
          <a:p>
            <a:pPr lvl="1" algn="l">
              <a:lnSpc>
                <a:spcPct val="90000"/>
              </a:lnSpc>
              <a:spcBef>
                <a:spcPts val="65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dirty="0">
                <a:solidFill>
                  <a:srgbClr val="000000"/>
                </a:solidFill>
              </a:rPr>
              <a:t>Comments are ignored by the compiler</a:t>
            </a:r>
          </a:p>
          <a:p>
            <a:pPr lvl="1" algn="l">
              <a:lnSpc>
                <a:spcPct val="90000"/>
              </a:lnSpc>
              <a:spcBef>
                <a:spcPts val="65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dirty="0">
                <a:solidFill>
                  <a:srgbClr val="000000"/>
                </a:solidFill>
              </a:rPr>
              <a:t>Useful for other people (and yourself!) to understand your code</a:t>
            </a:r>
          </a:p>
          <a:p>
            <a:pPr algn="l">
              <a:lnSpc>
                <a:spcPct val="90000"/>
              </a:lnSpc>
              <a:spcBef>
                <a:spcPts val="650"/>
              </a:spcBef>
              <a:buClr>
                <a:srgbClr val="3333CC"/>
              </a:buClr>
              <a:buFont typeface="Wingdings" charset="2"/>
              <a:buChar char=""/>
            </a:pPr>
            <a:endParaRPr lang="en-US" altLang="x-none" sz="2600" dirty="0"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  <a:spcBef>
                <a:spcPts val="650"/>
              </a:spcBef>
              <a:buClr>
                <a:srgbClr val="3333CC"/>
              </a:buClr>
              <a:buFont typeface="Wingdings" charset="2"/>
              <a:buChar char=""/>
            </a:pPr>
            <a:r>
              <a:rPr lang="en-US" altLang="x-none" sz="2600" dirty="0">
                <a:solidFill>
                  <a:srgbClr val="000000"/>
                </a:solidFill>
              </a:rPr>
              <a:t>Two types of comments in Java</a:t>
            </a:r>
          </a:p>
          <a:p>
            <a:pPr lvl="2" algn="l">
              <a:lnSpc>
                <a:spcPct val="90000"/>
              </a:lnSpc>
              <a:spcBef>
                <a:spcPts val="400"/>
              </a:spcBef>
              <a:buFont typeface="Comic Sans MS" charset="0"/>
              <a:buChar char="•"/>
            </a:pPr>
            <a:r>
              <a:rPr lang="en-US" altLang="x-none" dirty="0">
                <a:solidFill>
                  <a:srgbClr val="000000"/>
                </a:solidFill>
              </a:rPr>
              <a:t>single-line comments use  </a:t>
            </a:r>
            <a:r>
              <a:rPr lang="en-US" altLang="x-none" sz="1600" b="1" dirty="0">
                <a:solidFill>
                  <a:srgbClr val="006600"/>
                </a:solidFill>
                <a:latin typeface="Courier New" charset="0"/>
              </a:rPr>
              <a:t>//…</a:t>
            </a:r>
          </a:p>
          <a:p>
            <a:pPr lvl="2" algn="l">
              <a:lnSpc>
                <a:spcPct val="90000"/>
              </a:lnSpc>
              <a:spcBef>
                <a:spcPts val="400"/>
              </a:spcBef>
              <a:buFontTx/>
              <a:buNone/>
            </a:pPr>
            <a:r>
              <a:rPr lang="en-US" altLang="x-none" sz="1600" b="1" dirty="0">
                <a:solidFill>
                  <a:srgbClr val="006600"/>
                </a:solidFill>
                <a:latin typeface="Courier New" charset="0"/>
              </a:rPr>
              <a:t>  // this comment runs to the end of the line</a:t>
            </a:r>
          </a:p>
          <a:p>
            <a:pPr lvl="2" algn="l">
              <a:lnSpc>
                <a:spcPct val="90000"/>
              </a:lnSpc>
              <a:spcBef>
                <a:spcPts val="150"/>
              </a:spcBef>
              <a:buFontTx/>
              <a:buNone/>
            </a:pPr>
            <a:endParaRPr lang="en-US" altLang="x-none" sz="600" b="1" dirty="0">
              <a:solidFill>
                <a:srgbClr val="CC3300"/>
              </a:solidFill>
            </a:endParaRPr>
          </a:p>
          <a:p>
            <a:pPr lvl="2" algn="l">
              <a:lnSpc>
                <a:spcPct val="90000"/>
              </a:lnSpc>
              <a:spcBef>
                <a:spcPts val="400"/>
              </a:spcBef>
              <a:buFont typeface="Comic Sans MS" charset="0"/>
              <a:buChar char="•"/>
            </a:pPr>
            <a:r>
              <a:rPr lang="en-US" altLang="x-none" dirty="0">
                <a:solidFill>
                  <a:srgbClr val="000000"/>
                </a:solidFill>
              </a:rPr>
              <a:t>multi-lines comments use </a:t>
            </a:r>
            <a:r>
              <a:rPr lang="en-US" altLang="x-none" sz="1600" b="1" dirty="0">
                <a:solidFill>
                  <a:srgbClr val="006600"/>
                </a:solidFill>
                <a:latin typeface="Courier New" charset="0"/>
              </a:rPr>
              <a:t>/* … */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x-none" sz="900" b="1" dirty="0">
              <a:solidFill>
                <a:srgbClr val="006600"/>
              </a:solidFill>
              <a:latin typeface="Courier New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x-none" sz="1800" b="1" dirty="0">
                <a:solidFill>
                  <a:srgbClr val="006600"/>
                </a:solidFill>
                <a:latin typeface="Courier New" charset="0"/>
              </a:rPr>
              <a:t>         </a:t>
            </a:r>
            <a:r>
              <a:rPr lang="en-US" altLang="x-none" sz="1600" b="1" dirty="0">
                <a:solidFill>
                  <a:srgbClr val="006600"/>
                </a:solidFill>
                <a:latin typeface="Courier New" charset="0"/>
              </a:rPr>
              <a:t>/*  this is a very long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x-none" sz="1600" b="1" dirty="0">
                <a:solidFill>
                  <a:srgbClr val="006600"/>
                </a:solidFill>
                <a:latin typeface="Courier New" charset="0"/>
              </a:rPr>
              <a:t>              multi-line comment */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x-none" sz="800" b="1" dirty="0">
              <a:solidFill>
                <a:srgbClr val="006600"/>
              </a:solidFill>
              <a:latin typeface="Courier New" charset="0"/>
            </a:endParaRPr>
          </a:p>
          <a:p>
            <a:pPr algn="l">
              <a:lnSpc>
                <a:spcPct val="90000"/>
              </a:lnSpc>
              <a:spcBef>
                <a:spcPts val="650"/>
              </a:spcBef>
              <a:buClrTx/>
              <a:buFontTx/>
              <a:buNone/>
            </a:pPr>
            <a:endParaRPr lang="en-US" altLang="x-none" sz="2600" dirty="0">
              <a:solidFill>
                <a:srgbClr val="000000"/>
              </a:solidFill>
            </a:endParaRPr>
          </a:p>
          <a:p>
            <a:pPr lvl="1" algn="l">
              <a:lnSpc>
                <a:spcPct val="90000"/>
              </a:lnSpc>
              <a:spcBef>
                <a:spcPts val="550"/>
              </a:spcBef>
              <a:buClr>
                <a:srgbClr val="3333CC"/>
              </a:buClr>
              <a:buFont typeface="ZapfDingbats" charset="0"/>
              <a:buChar char=""/>
            </a:pPr>
            <a:endParaRPr lang="en-US" altLang="x-none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83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Syntax: Identifier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altLang="x-none" b="1" dirty="0">
                <a:ea typeface="ＭＳ Ｐゴシック" charset="-128"/>
              </a:rPr>
              <a:t>Identifier</a:t>
            </a:r>
            <a:r>
              <a:rPr lang="en-GB" altLang="x-none" dirty="0">
                <a:ea typeface="ＭＳ Ｐゴシック" charset="-128"/>
              </a:rPr>
              <a:t>: A name given to an item in a program</a:t>
            </a:r>
            <a:r>
              <a:rPr lang="en-US" altLang="x-none" dirty="0">
                <a:ea typeface="ＭＳ Ｐゴシック" charset="-128"/>
              </a:rPr>
              <a:t>.</a:t>
            </a:r>
          </a:p>
          <a:p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Syntax requirement on identifier:</a:t>
            </a:r>
          </a:p>
          <a:p>
            <a:pPr lvl="1" eaLnBrk="1" hangingPunct="1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must start with a letter or </a:t>
            </a:r>
            <a:r>
              <a:rPr lang="en-GB" altLang="x-none" dirty="0">
                <a:latin typeface="Courier New" charset="0"/>
                <a:ea typeface="ＭＳ Ｐゴシック" charset="-128"/>
              </a:rPr>
              <a:t>_</a:t>
            </a:r>
            <a:r>
              <a:rPr lang="en-GB" altLang="x-none" dirty="0">
                <a:ea typeface="ＭＳ Ｐゴシック" charset="-128"/>
              </a:rPr>
              <a:t> or </a:t>
            </a:r>
            <a:r>
              <a:rPr lang="en-GB" altLang="x-none" dirty="0">
                <a:latin typeface="Courier New" charset="0"/>
                <a:ea typeface="ＭＳ Ｐゴシック" charset="-128"/>
              </a:rPr>
              <a:t>$</a:t>
            </a:r>
            <a:endParaRPr lang="en-GB" altLang="x-none" dirty="0">
              <a:ea typeface="ＭＳ Ｐゴシック" charset="-128"/>
            </a:endParaRPr>
          </a:p>
          <a:p>
            <a:pPr lvl="1" eaLnBrk="1" hangingPunct="1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subsequent characters can be any of those or a number</a:t>
            </a:r>
          </a:p>
          <a:p>
            <a:pPr lvl="1" eaLnBrk="1" hangingPunct="1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Important: Java is case sensitive:</a:t>
            </a:r>
          </a:p>
          <a:p>
            <a:pPr lvl="2" eaLnBrk="1" hangingPunct="1">
              <a:spcBef>
                <a:spcPts val="450"/>
              </a:spcBef>
            </a:pPr>
            <a:r>
              <a:rPr lang="en-GB" altLang="x-none" dirty="0">
                <a:ea typeface="ＭＳ Ｐゴシック" charset="-128"/>
              </a:rPr>
              <a:t>Hello and hello are different identifiers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331382-C2B6-F244-AE51-A93B06802150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5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E8F1503-D367-6F4F-ABA9-6D1EA15E5C40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5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533400" y="1285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200" u="sng" dirty="0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Two Extreme DNS</a:t>
            </a:r>
            <a:r>
              <a:rPr lang="en-US" altLang="zh-CN" sz="3200" u="sng" dirty="0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 Message Flows</a:t>
            </a:r>
            <a:endParaRPr lang="en-US" sz="3600" u="sng" dirty="0">
              <a:solidFill>
                <a:srgbClr val="3333CC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450850" y="2797175"/>
            <a:ext cx="65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client</a:t>
            </a:r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090170" y="6553200"/>
            <a:ext cx="2547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400" b="1" dirty="0" err="1">
                <a:solidFill>
                  <a:srgbClr val="000000"/>
                </a:solidFill>
                <a:latin typeface="Courier New" charset="0"/>
              </a:rPr>
              <a:t>informatics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</a:rPr>
              <a:t>.</a:t>
            </a:r>
            <a:r>
              <a:rPr lang="en-US" altLang="zh-CN" sz="1400" b="1" dirty="0" err="1">
                <a:solidFill>
                  <a:srgbClr val="000000"/>
                </a:solidFill>
                <a:latin typeface="Courier New" charset="0"/>
              </a:rPr>
              <a:t>xmu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</a:rPr>
              <a:t>.edu</a:t>
            </a:r>
            <a:r>
              <a:rPr lang="en-US" altLang="zh-CN" sz="1400" b="1" dirty="0" err="1">
                <a:solidFill>
                  <a:srgbClr val="000000"/>
                </a:solidFill>
                <a:latin typeface="Courier New" charset="0"/>
              </a:rPr>
              <a:t>.cn</a:t>
            </a:r>
            <a:endParaRPr 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113669" name="Object 3"/>
          <p:cNvGraphicFramePr>
            <a:graphicFrameLocks noChangeAspect="1"/>
          </p:cNvGraphicFramePr>
          <p:nvPr/>
        </p:nvGraphicFramePr>
        <p:xfrm>
          <a:off x="2863850" y="5961063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3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1136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5961063"/>
                        <a:ext cx="8334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1490663" y="1338263"/>
            <a:ext cx="2011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solidFill>
                  <a:srgbClr val="000000"/>
                </a:solidFill>
              </a:rPr>
              <a:t>root name server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3671" name="Group 21"/>
          <p:cNvGrpSpPr>
            <a:grpSpLocks/>
          </p:cNvGrpSpPr>
          <p:nvPr/>
        </p:nvGrpSpPr>
        <p:grpSpPr bwMode="auto">
          <a:xfrm>
            <a:off x="1150938" y="2078038"/>
            <a:ext cx="914400" cy="971550"/>
            <a:chOff x="3294" y="1254"/>
            <a:chExt cx="576" cy="612"/>
          </a:xfrm>
        </p:grpSpPr>
        <p:sp>
          <p:nvSpPr>
            <p:cNvPr id="8259" name="Line 22"/>
            <p:cNvSpPr>
              <a:spLocks noChangeShapeType="1"/>
            </p:cNvSpPr>
            <p:nvPr/>
          </p:nvSpPr>
          <p:spPr bwMode="auto">
            <a:xfrm flipV="1">
              <a:off x="3294" y="1254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0" name="Text Box 23"/>
            <p:cNvSpPr txBox="1">
              <a:spLocks noChangeArrowheads="1"/>
            </p:cNvSpPr>
            <p:nvPr/>
          </p:nvSpPr>
          <p:spPr bwMode="auto">
            <a:xfrm>
              <a:off x="3368" y="139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3672" name="Group 24"/>
          <p:cNvGrpSpPr>
            <a:grpSpLocks/>
          </p:cNvGrpSpPr>
          <p:nvPr/>
        </p:nvGrpSpPr>
        <p:grpSpPr bwMode="auto">
          <a:xfrm>
            <a:off x="1360488" y="2306638"/>
            <a:ext cx="733425" cy="762000"/>
            <a:chOff x="3426" y="1398"/>
            <a:chExt cx="462" cy="480"/>
          </a:xfrm>
        </p:grpSpPr>
        <p:sp>
          <p:nvSpPr>
            <p:cNvPr id="8257" name="Line 25"/>
            <p:cNvSpPr>
              <a:spLocks noChangeShapeType="1"/>
            </p:cNvSpPr>
            <p:nvPr/>
          </p:nvSpPr>
          <p:spPr bwMode="auto">
            <a:xfrm flipH="1">
              <a:off x="3426" y="1398"/>
              <a:ext cx="462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8" name="Text Box 26"/>
            <p:cNvSpPr txBox="1">
              <a:spLocks noChangeArrowheads="1"/>
            </p:cNvSpPr>
            <p:nvPr/>
          </p:nvSpPr>
          <p:spPr bwMode="auto">
            <a:xfrm>
              <a:off x="3644" y="154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3673" name="Group 27"/>
          <p:cNvGrpSpPr>
            <a:grpSpLocks/>
          </p:cNvGrpSpPr>
          <p:nvPr/>
        </p:nvGrpSpPr>
        <p:grpSpPr bwMode="auto">
          <a:xfrm>
            <a:off x="1436688" y="2855913"/>
            <a:ext cx="1485900" cy="461962"/>
            <a:chOff x="3474" y="1744"/>
            <a:chExt cx="936" cy="291"/>
          </a:xfrm>
        </p:grpSpPr>
        <p:sp>
          <p:nvSpPr>
            <p:cNvPr id="8255" name="Line 28"/>
            <p:cNvSpPr>
              <a:spLocks noChangeShapeType="1"/>
            </p:cNvSpPr>
            <p:nvPr/>
          </p:nvSpPr>
          <p:spPr bwMode="auto">
            <a:xfrm flipV="1">
              <a:off x="3474" y="1986"/>
              <a:ext cx="936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6" name="Text Box 29"/>
            <p:cNvSpPr txBox="1">
              <a:spLocks noChangeArrowheads="1"/>
            </p:cNvSpPr>
            <p:nvPr/>
          </p:nvSpPr>
          <p:spPr bwMode="auto">
            <a:xfrm>
              <a:off x="3842" y="1744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3674" name="Group 30"/>
          <p:cNvGrpSpPr>
            <a:grpSpLocks/>
          </p:cNvGrpSpPr>
          <p:nvPr/>
        </p:nvGrpSpPr>
        <p:grpSpPr bwMode="auto">
          <a:xfrm>
            <a:off x="2101850" y="1666875"/>
            <a:ext cx="369888" cy="657225"/>
            <a:chOff x="4180" y="783"/>
            <a:chExt cx="150" cy="307"/>
          </a:xfrm>
        </p:grpSpPr>
        <p:sp>
          <p:nvSpPr>
            <p:cNvPr id="8247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8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9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0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1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2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3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4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3675" name="Group 39"/>
          <p:cNvGrpSpPr>
            <a:grpSpLocks/>
          </p:cNvGrpSpPr>
          <p:nvPr/>
        </p:nvGrpSpPr>
        <p:grpSpPr bwMode="auto">
          <a:xfrm>
            <a:off x="2930525" y="3095625"/>
            <a:ext cx="369888" cy="657225"/>
            <a:chOff x="4180" y="783"/>
            <a:chExt cx="150" cy="307"/>
          </a:xfrm>
        </p:grpSpPr>
        <p:sp>
          <p:nvSpPr>
            <p:cNvPr id="8239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0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1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2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3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4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5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6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3676" name="Group 48"/>
          <p:cNvGrpSpPr>
            <a:grpSpLocks/>
          </p:cNvGrpSpPr>
          <p:nvPr/>
        </p:nvGrpSpPr>
        <p:grpSpPr bwMode="auto">
          <a:xfrm>
            <a:off x="2911475" y="4714875"/>
            <a:ext cx="369888" cy="657225"/>
            <a:chOff x="4180" y="783"/>
            <a:chExt cx="150" cy="307"/>
          </a:xfrm>
        </p:grpSpPr>
        <p:sp>
          <p:nvSpPr>
            <p:cNvPr id="8231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2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3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4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5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6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7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8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209" name="Text Box 57"/>
          <p:cNvSpPr txBox="1">
            <a:spLocks noChangeArrowheads="1"/>
          </p:cNvSpPr>
          <p:nvPr/>
        </p:nvSpPr>
        <p:spPr bwMode="auto">
          <a:xfrm>
            <a:off x="2111375" y="5418808"/>
            <a:ext cx="236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authoritative name server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3678" name="Group 58"/>
          <p:cNvGrpSpPr>
            <a:grpSpLocks/>
          </p:cNvGrpSpPr>
          <p:nvPr/>
        </p:nvGrpSpPr>
        <p:grpSpPr bwMode="auto">
          <a:xfrm>
            <a:off x="1487488" y="3643313"/>
            <a:ext cx="1606550" cy="1016000"/>
            <a:chOff x="3464" y="2282"/>
            <a:chExt cx="1012" cy="640"/>
          </a:xfrm>
        </p:grpSpPr>
        <p:sp>
          <p:nvSpPr>
            <p:cNvPr id="8229" name="Text Box 59"/>
            <p:cNvSpPr txBox="1">
              <a:spLocks noChangeArrowheads="1"/>
            </p:cNvSpPr>
            <p:nvPr/>
          </p:nvSpPr>
          <p:spPr bwMode="auto">
            <a:xfrm>
              <a:off x="4003" y="241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230" name="Line 60"/>
            <p:cNvSpPr>
              <a:spLocks noChangeShapeType="1"/>
            </p:cNvSpPr>
            <p:nvPr/>
          </p:nvSpPr>
          <p:spPr bwMode="auto">
            <a:xfrm>
              <a:off x="3464" y="2282"/>
              <a:ext cx="1012" cy="6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3679" name="Group 61"/>
          <p:cNvGrpSpPr>
            <a:grpSpLocks/>
          </p:cNvGrpSpPr>
          <p:nvPr/>
        </p:nvGrpSpPr>
        <p:grpSpPr bwMode="auto">
          <a:xfrm>
            <a:off x="1254125" y="3676650"/>
            <a:ext cx="1703388" cy="1068388"/>
            <a:chOff x="3517" y="2219"/>
            <a:chExt cx="1073" cy="673"/>
          </a:xfrm>
        </p:grpSpPr>
        <p:sp>
          <p:nvSpPr>
            <p:cNvPr id="8227" name="Text Box 62"/>
            <p:cNvSpPr txBox="1">
              <a:spLocks noChangeArrowheads="1"/>
            </p:cNvSpPr>
            <p:nvPr/>
          </p:nvSpPr>
          <p:spPr bwMode="auto">
            <a:xfrm>
              <a:off x="4057" y="257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228" name="Line 63"/>
            <p:cNvSpPr>
              <a:spLocks noChangeShapeType="1"/>
            </p:cNvSpPr>
            <p:nvPr/>
          </p:nvSpPr>
          <p:spPr bwMode="auto">
            <a:xfrm flipH="1" flipV="1">
              <a:off x="3517" y="2219"/>
              <a:ext cx="1073" cy="6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226" name="Text Box 66"/>
          <p:cNvSpPr txBox="1">
            <a:spLocks noChangeArrowheads="1"/>
          </p:cNvSpPr>
          <p:nvPr/>
        </p:nvSpPr>
        <p:spPr bwMode="auto">
          <a:xfrm>
            <a:off x="2484438" y="2701925"/>
            <a:ext cx="159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400" dirty="0">
                <a:solidFill>
                  <a:srgbClr val="000000"/>
                </a:solidFill>
                <a:ea typeface="宋体" charset="0"/>
                <a:cs typeface="宋体" charset="0"/>
              </a:rPr>
              <a:t>TLD</a:t>
            </a:r>
            <a:r>
              <a:rPr lang="en-US" sz="1400" dirty="0">
                <a:solidFill>
                  <a:srgbClr val="000000"/>
                </a:solidFill>
              </a:rPr>
              <a:t> name server</a:t>
            </a:r>
            <a:endParaRPr 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3681" name="Group 67"/>
          <p:cNvGrpSpPr>
            <a:grpSpLocks/>
          </p:cNvGrpSpPr>
          <p:nvPr/>
        </p:nvGrpSpPr>
        <p:grpSpPr bwMode="auto">
          <a:xfrm>
            <a:off x="1436688" y="3352800"/>
            <a:ext cx="1419225" cy="461963"/>
            <a:chOff x="3474" y="2057"/>
            <a:chExt cx="894" cy="291"/>
          </a:xfrm>
        </p:grpSpPr>
        <p:sp>
          <p:nvSpPr>
            <p:cNvPr id="8223" name="Line 68"/>
            <p:cNvSpPr>
              <a:spLocks noChangeShapeType="1"/>
            </p:cNvSpPr>
            <p:nvPr/>
          </p:nvSpPr>
          <p:spPr bwMode="auto">
            <a:xfrm flipH="1" flipV="1">
              <a:off x="3474" y="2094"/>
              <a:ext cx="8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4" name="Text Box 69"/>
            <p:cNvSpPr txBox="1">
              <a:spLocks noChangeArrowheads="1"/>
            </p:cNvSpPr>
            <p:nvPr/>
          </p:nvSpPr>
          <p:spPr bwMode="auto">
            <a:xfrm>
              <a:off x="3822" y="2057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4848225" y="283051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client</a:t>
            </a:r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" name="Text Box 6"/>
          <p:cNvSpPr txBox="1">
            <a:spLocks noChangeArrowheads="1"/>
          </p:cNvSpPr>
          <p:nvPr/>
        </p:nvSpPr>
        <p:spPr bwMode="auto">
          <a:xfrm>
            <a:off x="6151785" y="6582354"/>
            <a:ext cx="2547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400" b="1" dirty="0" err="1">
                <a:solidFill>
                  <a:srgbClr val="000000"/>
                </a:solidFill>
                <a:latin typeface="Courier New" charset="0"/>
              </a:rPr>
              <a:t>informatics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</a:rPr>
              <a:t>.</a:t>
            </a:r>
            <a:r>
              <a:rPr lang="en-US" altLang="zh-CN" sz="1400" b="1" dirty="0" err="1">
                <a:solidFill>
                  <a:srgbClr val="000000"/>
                </a:solidFill>
                <a:latin typeface="Courier New" charset="0"/>
              </a:rPr>
              <a:t>xmu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</a:rPr>
              <a:t>.edu</a:t>
            </a:r>
            <a:r>
              <a:rPr lang="en-US" altLang="zh-CN" sz="1400" b="1" dirty="0" err="1">
                <a:solidFill>
                  <a:srgbClr val="000000"/>
                </a:solidFill>
                <a:latin typeface="Courier New" charset="0"/>
              </a:rPr>
              <a:t>.cn</a:t>
            </a:r>
            <a:endParaRPr 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113684" name="Object 3"/>
          <p:cNvGraphicFramePr>
            <a:graphicFrameLocks noChangeAspect="1"/>
          </p:cNvGraphicFramePr>
          <p:nvPr/>
        </p:nvGraphicFramePr>
        <p:xfrm>
          <a:off x="7192963" y="5961063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4"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11368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5961063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5819775" y="1338263"/>
            <a:ext cx="2011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solidFill>
                  <a:srgbClr val="000000"/>
                </a:solidFill>
              </a:rPr>
              <a:t>root name server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3686" name="Group 21"/>
          <p:cNvGrpSpPr>
            <a:grpSpLocks/>
          </p:cNvGrpSpPr>
          <p:nvPr/>
        </p:nvGrpSpPr>
        <p:grpSpPr bwMode="auto">
          <a:xfrm>
            <a:off x="5480050" y="2078038"/>
            <a:ext cx="914400" cy="971550"/>
            <a:chOff x="3294" y="1254"/>
            <a:chExt cx="576" cy="612"/>
          </a:xfrm>
        </p:grpSpPr>
        <p:sp>
          <p:nvSpPr>
            <p:cNvPr id="85" name="Line 22"/>
            <p:cNvSpPr>
              <a:spLocks noChangeShapeType="1"/>
            </p:cNvSpPr>
            <p:nvPr/>
          </p:nvSpPr>
          <p:spPr bwMode="auto">
            <a:xfrm flipV="1">
              <a:off x="3294" y="1254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" name="Text Box 23"/>
            <p:cNvSpPr txBox="1">
              <a:spLocks noChangeArrowheads="1"/>
            </p:cNvSpPr>
            <p:nvPr/>
          </p:nvSpPr>
          <p:spPr bwMode="auto">
            <a:xfrm>
              <a:off x="3368" y="139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3687" name="Group 24"/>
          <p:cNvGrpSpPr>
            <a:grpSpLocks/>
          </p:cNvGrpSpPr>
          <p:nvPr/>
        </p:nvGrpSpPr>
        <p:grpSpPr bwMode="auto">
          <a:xfrm>
            <a:off x="5689600" y="2306638"/>
            <a:ext cx="733425" cy="762000"/>
            <a:chOff x="3426" y="1398"/>
            <a:chExt cx="462" cy="480"/>
          </a:xfrm>
        </p:grpSpPr>
        <p:sp>
          <p:nvSpPr>
            <p:cNvPr id="88" name="Line 25"/>
            <p:cNvSpPr>
              <a:spLocks noChangeShapeType="1"/>
            </p:cNvSpPr>
            <p:nvPr/>
          </p:nvSpPr>
          <p:spPr bwMode="auto">
            <a:xfrm flipH="1">
              <a:off x="3426" y="1398"/>
              <a:ext cx="462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9" name="Text Box 26"/>
            <p:cNvSpPr txBox="1">
              <a:spLocks noChangeArrowheads="1"/>
            </p:cNvSpPr>
            <p:nvPr/>
          </p:nvSpPr>
          <p:spPr bwMode="auto">
            <a:xfrm>
              <a:off x="3644" y="154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3688" name="Group 27"/>
          <p:cNvGrpSpPr>
            <a:grpSpLocks/>
          </p:cNvGrpSpPr>
          <p:nvPr/>
        </p:nvGrpSpPr>
        <p:grpSpPr bwMode="auto">
          <a:xfrm>
            <a:off x="6734175" y="2206625"/>
            <a:ext cx="639763" cy="868363"/>
            <a:chOff x="4084" y="1335"/>
            <a:chExt cx="403" cy="547"/>
          </a:xfrm>
        </p:grpSpPr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4084" y="1335"/>
              <a:ext cx="400" cy="5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" name="Text Box 29"/>
            <p:cNvSpPr txBox="1">
              <a:spLocks noChangeArrowheads="1"/>
            </p:cNvSpPr>
            <p:nvPr/>
          </p:nvSpPr>
          <p:spPr bwMode="auto">
            <a:xfrm>
              <a:off x="4263" y="142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3689" name="Group 30"/>
          <p:cNvGrpSpPr>
            <a:grpSpLocks/>
          </p:cNvGrpSpPr>
          <p:nvPr/>
        </p:nvGrpSpPr>
        <p:grpSpPr bwMode="auto">
          <a:xfrm>
            <a:off x="6430963" y="1666875"/>
            <a:ext cx="369887" cy="657225"/>
            <a:chOff x="4180" y="783"/>
            <a:chExt cx="150" cy="307"/>
          </a:xfrm>
        </p:grpSpPr>
        <p:sp>
          <p:nvSpPr>
            <p:cNvPr id="94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6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7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9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0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1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3690" name="Group 39"/>
          <p:cNvGrpSpPr>
            <a:grpSpLocks/>
          </p:cNvGrpSpPr>
          <p:nvPr/>
        </p:nvGrpSpPr>
        <p:grpSpPr bwMode="auto">
          <a:xfrm>
            <a:off x="7259638" y="3095625"/>
            <a:ext cx="369887" cy="657225"/>
            <a:chOff x="4180" y="783"/>
            <a:chExt cx="150" cy="307"/>
          </a:xfrm>
        </p:grpSpPr>
        <p:sp>
          <p:nvSpPr>
            <p:cNvPr id="103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4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5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6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7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0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3691" name="Group 48"/>
          <p:cNvGrpSpPr>
            <a:grpSpLocks/>
          </p:cNvGrpSpPr>
          <p:nvPr/>
        </p:nvGrpSpPr>
        <p:grpSpPr bwMode="auto">
          <a:xfrm>
            <a:off x="7240588" y="4714875"/>
            <a:ext cx="369887" cy="657225"/>
            <a:chOff x="4180" y="783"/>
            <a:chExt cx="150" cy="307"/>
          </a:xfrm>
        </p:grpSpPr>
        <p:sp>
          <p:nvSpPr>
            <p:cNvPr id="112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3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4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5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6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7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8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9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20" name="Text Box 57"/>
          <p:cNvSpPr txBox="1">
            <a:spLocks noChangeArrowheads="1"/>
          </p:cNvSpPr>
          <p:nvPr/>
        </p:nvSpPr>
        <p:spPr bwMode="auto">
          <a:xfrm>
            <a:off x="6449218" y="5428615"/>
            <a:ext cx="2360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authoritative name server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3693" name="Group 58"/>
          <p:cNvGrpSpPr>
            <a:grpSpLocks/>
          </p:cNvGrpSpPr>
          <p:nvPr/>
        </p:nvGrpSpPr>
        <p:grpSpPr bwMode="auto">
          <a:xfrm>
            <a:off x="7004050" y="3784600"/>
            <a:ext cx="482600" cy="923925"/>
            <a:chOff x="4117" y="2329"/>
            <a:chExt cx="304" cy="582"/>
          </a:xfrm>
        </p:grpSpPr>
        <p:sp>
          <p:nvSpPr>
            <p:cNvPr id="122" name="Text Box 59"/>
            <p:cNvSpPr txBox="1">
              <a:spLocks noChangeArrowheads="1"/>
            </p:cNvSpPr>
            <p:nvPr/>
          </p:nvSpPr>
          <p:spPr bwMode="auto">
            <a:xfrm>
              <a:off x="4117" y="250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3" name="Line 60"/>
            <p:cNvSpPr>
              <a:spLocks noChangeShapeType="1"/>
            </p:cNvSpPr>
            <p:nvPr/>
          </p:nvSpPr>
          <p:spPr bwMode="auto">
            <a:xfrm>
              <a:off x="4415" y="2329"/>
              <a:ext cx="6" cy="5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3694" name="Group 61"/>
          <p:cNvGrpSpPr>
            <a:grpSpLocks/>
          </p:cNvGrpSpPr>
          <p:nvPr/>
        </p:nvGrpSpPr>
        <p:grpSpPr bwMode="auto">
          <a:xfrm>
            <a:off x="7319963" y="3811588"/>
            <a:ext cx="511175" cy="866775"/>
            <a:chOff x="4590" y="2346"/>
            <a:chExt cx="322" cy="546"/>
          </a:xfrm>
        </p:grpSpPr>
        <p:sp>
          <p:nvSpPr>
            <p:cNvPr id="125" name="Text Box 62"/>
            <p:cNvSpPr txBox="1">
              <a:spLocks noChangeArrowheads="1"/>
            </p:cNvSpPr>
            <p:nvPr/>
          </p:nvSpPr>
          <p:spPr bwMode="auto">
            <a:xfrm>
              <a:off x="4688" y="248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6" name="Line 63"/>
            <p:cNvSpPr>
              <a:spLocks noChangeShapeType="1"/>
            </p:cNvSpPr>
            <p:nvPr/>
          </p:nvSpPr>
          <p:spPr bwMode="auto">
            <a:xfrm flipH="1" flipV="1">
              <a:off x="4590" y="2346"/>
              <a:ext cx="0" cy="5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29" name="Text Box 66"/>
          <p:cNvSpPr txBox="1">
            <a:spLocks noChangeArrowheads="1"/>
          </p:cNvSpPr>
          <p:nvPr/>
        </p:nvSpPr>
        <p:spPr bwMode="auto">
          <a:xfrm>
            <a:off x="7364413" y="2801938"/>
            <a:ext cx="159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400" dirty="0">
                <a:solidFill>
                  <a:srgbClr val="000000"/>
                </a:solidFill>
                <a:ea typeface="宋体" charset="0"/>
                <a:cs typeface="宋体" charset="0"/>
              </a:rPr>
              <a:t>TLD</a:t>
            </a:r>
            <a:r>
              <a:rPr lang="en-US" sz="1400" dirty="0">
                <a:solidFill>
                  <a:srgbClr val="000000"/>
                </a:solidFill>
              </a:rPr>
              <a:t> name server</a:t>
            </a:r>
            <a:endParaRPr 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3696" name="Group 67"/>
          <p:cNvGrpSpPr>
            <a:grpSpLocks/>
          </p:cNvGrpSpPr>
          <p:nvPr/>
        </p:nvGrpSpPr>
        <p:grpSpPr bwMode="auto">
          <a:xfrm>
            <a:off x="6600825" y="2355850"/>
            <a:ext cx="584200" cy="877888"/>
            <a:chOff x="4000" y="1429"/>
            <a:chExt cx="368" cy="553"/>
          </a:xfrm>
        </p:grpSpPr>
        <p:sp>
          <p:nvSpPr>
            <p:cNvPr id="131" name="Line 68"/>
            <p:cNvSpPr>
              <a:spLocks noChangeShapeType="1"/>
            </p:cNvSpPr>
            <p:nvPr/>
          </p:nvSpPr>
          <p:spPr bwMode="auto">
            <a:xfrm flipH="1" flipV="1">
              <a:off x="4000" y="1429"/>
              <a:ext cx="368" cy="5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2" name="Text Box 69"/>
            <p:cNvSpPr txBox="1">
              <a:spLocks noChangeArrowheads="1"/>
            </p:cNvSpPr>
            <p:nvPr/>
          </p:nvSpPr>
          <p:spPr bwMode="auto">
            <a:xfrm>
              <a:off x="4024" y="169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cxnSp>
        <p:nvCxnSpPr>
          <p:cNvPr id="113697" name="Straight Connector 8"/>
          <p:cNvCxnSpPr>
            <a:cxnSpLocks noChangeShapeType="1"/>
          </p:cNvCxnSpPr>
          <p:nvPr/>
        </p:nvCxnSpPr>
        <p:spPr bwMode="auto">
          <a:xfrm flipH="1">
            <a:off x="4629150" y="1336675"/>
            <a:ext cx="15875" cy="55213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3698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125788"/>
            <a:ext cx="95408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9" name="Picture 1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3078163"/>
            <a:ext cx="9525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9797" y="4660526"/>
            <a:ext cx="2255747" cy="707886"/>
          </a:xfrm>
          <a:prstGeom prst="rect">
            <a:avLst/>
          </a:prstGeom>
          <a:noFill/>
          <a:ln w="63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Q: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Issues of the </a:t>
            </a:r>
            <a:br>
              <a:rPr lang="en-US" altLang="x-none" sz="20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two approaches?</a:t>
            </a:r>
            <a:endParaRPr lang="en-US" altLang="x-none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BD4CC-061B-4547-9973-3E8494CCB5DD}"/>
              </a:ext>
            </a:extLst>
          </p:cNvPr>
          <p:cNvSpPr txBox="1"/>
          <p:nvPr/>
        </p:nvSpPr>
        <p:spPr>
          <a:xfrm>
            <a:off x="223457" y="1672261"/>
            <a:ext cx="1478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+mn-lt"/>
                <a:ea typeface="+mn-ea"/>
              </a:rPr>
              <a:t>Iterative</a:t>
            </a:r>
            <a:r>
              <a:rPr lang="zh-CN" altLang="en-US" sz="14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+mn-lt"/>
                <a:ea typeface="+mn-ea"/>
              </a:rPr>
              <a:t>query</a:t>
            </a:r>
            <a:endParaRPr lang="en-US" sz="14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A3D3C42-A6D3-9C46-A00D-BFED46987796}"/>
              </a:ext>
            </a:extLst>
          </p:cNvPr>
          <p:cNvSpPr txBox="1"/>
          <p:nvPr/>
        </p:nvSpPr>
        <p:spPr>
          <a:xfrm>
            <a:off x="7367691" y="1737684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+mn-lt"/>
                <a:ea typeface="+mn-ea"/>
              </a:rPr>
              <a:t>Recursive</a:t>
            </a:r>
            <a:r>
              <a:rPr lang="zh-CN" altLang="en-US" sz="14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+mn-lt"/>
                <a:ea typeface="+mn-ea"/>
              </a:rPr>
              <a:t>query</a:t>
            </a:r>
            <a:endParaRPr lang="en-US" sz="14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A6A6054-8AF4-5743-B9B8-656B59AB4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930" y="4485773"/>
            <a:ext cx="2317832" cy="1015663"/>
          </a:xfrm>
          <a:prstGeom prst="rect">
            <a:avLst/>
          </a:prstGeom>
          <a:noFill/>
          <a:ln w="63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A: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ALL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the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load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has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to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go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through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the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root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server!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endParaRPr lang="en-US" altLang="x-none" sz="2000" dirty="0"/>
          </a:p>
        </p:txBody>
      </p:sp>
    </p:spTree>
    <p:extLst>
      <p:ext uri="{BB962C8B-B14F-4D97-AF65-F5344CB8AC3E}">
        <p14:creationId xmlns:p14="http://schemas.microsoft.com/office/powerpoint/2010/main" val="15978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111" grpId="0"/>
      <p:bldP spid="1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E0BE7-A35A-EF43-A753-925D321B3FBF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457200" y="3810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 dirty="0">
                <a:solidFill>
                  <a:srgbClr val="3333CC"/>
                </a:solidFill>
              </a:rPr>
              <a:t>Three Types of Identifiers</a:t>
            </a:r>
          </a:p>
        </p:txBody>
      </p:sp>
      <p:sp>
        <p:nvSpPr>
          <p:cNvPr id="105475" name="Rectangle 5"/>
          <p:cNvSpPr>
            <a:spLocks noChangeArrowheads="1"/>
          </p:cNvSpPr>
          <p:nvPr/>
        </p:nvSpPr>
        <p:spPr bwMode="auto">
          <a:xfrm>
            <a:off x="457200" y="1495425"/>
            <a:ext cx="8305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buClr>
                <a:srgbClr val="3333CC"/>
              </a:buClr>
              <a:buFont typeface="Wingdings" charset="2"/>
              <a:buNone/>
            </a:pPr>
            <a:r>
              <a:rPr lang="en-US" altLang="x-none" dirty="0">
                <a:solidFill>
                  <a:srgbClr val="000000"/>
                </a:solidFill>
              </a:rPr>
              <a:t>1.  Identifiers chosen by ourselves when writing a program (such as </a:t>
            </a:r>
            <a:r>
              <a:rPr lang="en-US" altLang="x-none" dirty="0">
                <a:solidFill>
                  <a:srgbClr val="000000"/>
                </a:solidFill>
                <a:latin typeface="Courier New" charset="0"/>
              </a:rPr>
              <a:t>HelloWorld</a:t>
            </a:r>
            <a:r>
              <a:rPr lang="en-US" altLang="x-none" dirty="0">
                <a:solidFill>
                  <a:srgbClr val="000000"/>
                </a:solidFill>
              </a:rPr>
              <a:t>)</a:t>
            </a:r>
          </a:p>
          <a:p>
            <a:pPr algn="l">
              <a:buClr>
                <a:srgbClr val="3333CC"/>
              </a:buClr>
            </a:pPr>
            <a:endParaRPr lang="en-US" altLang="x-none" dirty="0">
              <a:solidFill>
                <a:srgbClr val="000000"/>
              </a:solidFill>
            </a:endParaRPr>
          </a:p>
          <a:p>
            <a:pPr algn="l">
              <a:buClr>
                <a:srgbClr val="3333CC"/>
              </a:buClr>
              <a:buFont typeface="Wingdings" charset="2"/>
              <a:buNone/>
            </a:pPr>
            <a:r>
              <a:rPr lang="en-US" altLang="x-none" dirty="0">
                <a:solidFill>
                  <a:srgbClr val="000000"/>
                </a:solidFill>
              </a:rPr>
              <a:t>2.  Identifiers chosen by another programmer, so we use the identifiers that they chose (e.g., </a:t>
            </a:r>
            <a:r>
              <a:rPr lang="en-US" altLang="x-none" dirty="0">
                <a:solidFill>
                  <a:srgbClr val="000000"/>
                </a:solidFill>
                <a:latin typeface="Courier New" charset="0"/>
              </a:rPr>
              <a:t>System, out, </a:t>
            </a:r>
            <a:r>
              <a:rPr lang="en-US" altLang="x-none" dirty="0" err="1">
                <a:solidFill>
                  <a:srgbClr val="000000"/>
                </a:solidFill>
                <a:latin typeface="Courier New" charset="0"/>
              </a:rPr>
              <a:t>println</a:t>
            </a:r>
            <a:r>
              <a:rPr lang="en-US" altLang="x-none" dirty="0">
                <a:solidFill>
                  <a:srgbClr val="000000"/>
                </a:solidFill>
                <a:latin typeface="Courier New" charset="0"/>
              </a:rPr>
              <a:t>, main</a:t>
            </a:r>
            <a:r>
              <a:rPr lang="en-US" altLang="x-none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5476" name="Rectangle 7"/>
          <p:cNvSpPr>
            <a:spLocks noChangeArrowheads="1"/>
          </p:cNvSpPr>
          <p:nvPr/>
        </p:nvSpPr>
        <p:spPr bwMode="auto">
          <a:xfrm>
            <a:off x="838200" y="4875213"/>
            <a:ext cx="7391400" cy="177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2" algn="l">
              <a:lnSpc>
                <a:spcPct val="80000"/>
              </a:lnSpc>
              <a:buFontTx/>
              <a:buNone/>
            </a:pPr>
            <a:r>
              <a:rPr lang="en-US" altLang="x-none" sz="1600" b="1" dirty="0">
                <a:solidFill>
                  <a:srgbClr val="000000"/>
                </a:solidFill>
                <a:latin typeface="Courier New" charset="0"/>
              </a:rPr>
              <a:t>public class HelloWorld</a:t>
            </a:r>
          </a:p>
          <a:p>
            <a:pPr lvl="2" algn="l">
              <a:lnSpc>
                <a:spcPct val="80000"/>
              </a:lnSpc>
              <a:buFontTx/>
              <a:buNone/>
            </a:pPr>
            <a:r>
              <a:rPr lang="en-US" altLang="x-none" sz="1600" b="1" dirty="0">
                <a:solidFill>
                  <a:srgbClr val="000000"/>
                </a:solidFill>
                <a:latin typeface="Courier New" charset="0"/>
              </a:rPr>
              <a:t>{ </a:t>
            </a:r>
          </a:p>
          <a:p>
            <a:pPr lvl="2" algn="l">
              <a:lnSpc>
                <a:spcPct val="80000"/>
              </a:lnSpc>
              <a:buFontTx/>
              <a:buNone/>
            </a:pPr>
            <a:r>
              <a:rPr lang="en-US" altLang="x-none" sz="1600" b="1" dirty="0">
                <a:solidFill>
                  <a:srgbClr val="000000"/>
                </a:solidFill>
                <a:latin typeface="Courier New" charset="0"/>
              </a:rPr>
              <a:t>    public static void main(String[] </a:t>
            </a:r>
            <a:r>
              <a:rPr lang="en-US" altLang="x-none" sz="1600" b="1" dirty="0" err="1">
                <a:solidFill>
                  <a:srgbClr val="000000"/>
                </a:solidFill>
                <a:latin typeface="Courier New" charset="0"/>
              </a:rPr>
              <a:t>args</a:t>
            </a:r>
            <a:r>
              <a:rPr lang="en-US" altLang="x-none" sz="1600" b="1" dirty="0">
                <a:solidFill>
                  <a:srgbClr val="000000"/>
                </a:solidFill>
                <a:latin typeface="Courier New" charset="0"/>
              </a:rPr>
              <a:t>) </a:t>
            </a:r>
          </a:p>
          <a:p>
            <a:pPr lvl="2" algn="l">
              <a:lnSpc>
                <a:spcPct val="80000"/>
              </a:lnSpc>
              <a:buFontTx/>
              <a:buNone/>
            </a:pPr>
            <a:r>
              <a:rPr lang="en-US" altLang="x-none" sz="1600" b="1" dirty="0">
                <a:solidFill>
                  <a:srgbClr val="000000"/>
                </a:solidFill>
                <a:latin typeface="Courier New" charset="0"/>
              </a:rPr>
              <a:t>    {</a:t>
            </a:r>
          </a:p>
          <a:p>
            <a:pPr lvl="2" algn="l">
              <a:lnSpc>
                <a:spcPct val="80000"/>
              </a:lnSpc>
              <a:buFontTx/>
              <a:buNone/>
            </a:pPr>
            <a:r>
              <a:rPr lang="en-US" altLang="x-none" sz="1600" b="1" dirty="0">
                <a:solidFill>
                  <a:srgbClr val="000000"/>
                </a:solidFill>
                <a:latin typeface="Courier New" charset="0"/>
              </a:rPr>
              <a:t>        </a:t>
            </a:r>
            <a:r>
              <a:rPr lang="en-US" altLang="x-none" sz="1600" b="1" dirty="0" err="1">
                <a:solidFill>
                  <a:srgbClr val="000000"/>
                </a:solidFill>
                <a:latin typeface="Courier New" charset="0"/>
              </a:rPr>
              <a:t>System.out.println</a:t>
            </a:r>
            <a:r>
              <a:rPr lang="en-US" altLang="x-none" sz="1600" b="1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ja-JP" altLang="en-US" sz="1600" b="1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1600" b="1" dirty="0">
                <a:solidFill>
                  <a:srgbClr val="000000"/>
                </a:solidFill>
                <a:latin typeface="Courier New" charset="0"/>
              </a:rPr>
              <a:t>Hello World!</a:t>
            </a:r>
            <a:r>
              <a:rPr lang="ja-JP" altLang="en-US" sz="1600" b="1">
                <a:solidFill>
                  <a:srgbClr val="000000"/>
                </a:solidFill>
                <a:latin typeface="Courier New" charset="0"/>
              </a:rPr>
              <a:t>”</a:t>
            </a:r>
            <a:r>
              <a:rPr lang="en-US" altLang="ja-JP" sz="1600" b="1" dirty="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lvl="2" algn="l">
              <a:lnSpc>
                <a:spcPct val="80000"/>
              </a:lnSpc>
              <a:buFontTx/>
              <a:buNone/>
            </a:pPr>
            <a:r>
              <a:rPr lang="en-US" altLang="x-none" sz="1600" b="1" dirty="0">
                <a:solidFill>
                  <a:srgbClr val="000000"/>
                </a:solidFill>
                <a:latin typeface="Courier New" charset="0"/>
              </a:rPr>
              <a:t>    }</a:t>
            </a:r>
          </a:p>
          <a:p>
            <a:pPr lvl="2" algn="l">
              <a:lnSpc>
                <a:spcPct val="80000"/>
              </a:lnSpc>
              <a:buFontTx/>
              <a:buNone/>
            </a:pPr>
            <a:r>
              <a:rPr lang="en-US" altLang="x-none" sz="16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09866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64278F-EAAF-E642-9B4C-92941BEE20BB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7522" name="Rectangle 4"/>
          <p:cNvSpPr>
            <a:spLocks noChangeArrowheads="1"/>
          </p:cNvSpPr>
          <p:nvPr/>
        </p:nvSpPr>
        <p:spPr bwMode="auto">
          <a:xfrm>
            <a:off x="382588" y="381000"/>
            <a:ext cx="7588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4000" u="sng" dirty="0">
                <a:solidFill>
                  <a:srgbClr val="3333CC"/>
                </a:solidFill>
              </a:rPr>
              <a:t>Three Types of Identifiers</a:t>
            </a:r>
          </a:p>
        </p:txBody>
      </p:sp>
      <p:sp>
        <p:nvSpPr>
          <p:cNvPr id="107523" name="Rectangle 5"/>
          <p:cNvSpPr>
            <a:spLocks noChangeArrowheads="1"/>
          </p:cNvSpPr>
          <p:nvPr/>
        </p:nvSpPr>
        <p:spPr bwMode="auto">
          <a:xfrm>
            <a:off x="381000" y="14478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buClr>
                <a:srgbClr val="3333CC"/>
              </a:buClr>
              <a:buFontTx/>
              <a:buNone/>
            </a:pPr>
            <a:r>
              <a:rPr lang="en-US" altLang="x-none" sz="2400" dirty="0">
                <a:solidFill>
                  <a:srgbClr val="000000"/>
                </a:solidFill>
              </a:rPr>
              <a:t>3. Special identifiers called </a:t>
            </a:r>
            <a:r>
              <a:rPr lang="en-US" altLang="x-none" sz="2400" i="1" dirty="0">
                <a:solidFill>
                  <a:srgbClr val="FF3300"/>
                </a:solidFill>
              </a:rPr>
              <a:t>keywords </a:t>
            </a:r>
            <a:r>
              <a:rPr lang="en-US" altLang="x-none" sz="2400" dirty="0"/>
              <a:t>or</a:t>
            </a:r>
            <a:r>
              <a:rPr lang="en-US" altLang="x-none" sz="2400" i="1" dirty="0">
                <a:solidFill>
                  <a:srgbClr val="FF3300"/>
                </a:solidFill>
              </a:rPr>
              <a:t> reserved words:</a:t>
            </a:r>
            <a:r>
              <a:rPr lang="en-US" altLang="x-none" sz="2400" dirty="0">
                <a:solidFill>
                  <a:srgbClr val="000000"/>
                </a:solidFill>
              </a:rPr>
              <a:t> A keyword has a special meaning in Java.</a:t>
            </a:r>
            <a:endParaRPr lang="en-US" altLang="x-none" sz="2000" dirty="0">
              <a:solidFill>
                <a:srgbClr val="000000"/>
              </a:solidFill>
            </a:endParaRPr>
          </a:p>
        </p:txBody>
      </p:sp>
      <p:sp>
        <p:nvSpPr>
          <p:cNvPr id="107524" name="Rectangle 11"/>
          <p:cNvSpPr>
            <a:spLocks noChangeArrowheads="1"/>
          </p:cNvSpPr>
          <p:nvPr/>
        </p:nvSpPr>
        <p:spPr bwMode="auto">
          <a:xfrm>
            <a:off x="2060575" y="6445250"/>
            <a:ext cx="50466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2100">
                <a:solidFill>
                  <a:srgbClr val="000000"/>
                </a:solidFill>
                <a:latin typeface="Times New Roman" charset="0"/>
              </a:rPr>
              <a:t> Java reserved words: they are all </a:t>
            </a:r>
            <a:r>
              <a:rPr lang="en-US" altLang="x-none" sz="2100" b="1">
                <a:solidFill>
                  <a:srgbClr val="CC3300"/>
                </a:solidFill>
                <a:latin typeface="Times New Roman" charset="0"/>
              </a:rPr>
              <a:t>lowercase!</a:t>
            </a:r>
          </a:p>
        </p:txBody>
      </p:sp>
      <p:sp>
        <p:nvSpPr>
          <p:cNvPr id="107525" name="Rectangle 11"/>
          <p:cNvSpPr>
            <a:spLocks noChangeArrowheads="1"/>
          </p:cNvSpPr>
          <p:nvPr/>
        </p:nvSpPr>
        <p:spPr bwMode="auto">
          <a:xfrm>
            <a:off x="76200" y="2592388"/>
            <a:ext cx="89154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abstract    default    if           private      this</a:t>
            </a:r>
          </a:p>
          <a:p>
            <a:pPr algn="l"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GB" altLang="x-none" sz="1800" dirty="0" err="1">
                <a:solidFill>
                  <a:srgbClr val="000000"/>
                </a:solidFill>
                <a:latin typeface="Courier New" charset="0"/>
              </a:rPr>
              <a:t>boolean</a:t>
            </a: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 do         implements   protected    throw</a:t>
            </a:r>
          </a:p>
          <a:p>
            <a:pPr algn="l"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break       double     import       </a:t>
            </a:r>
            <a:r>
              <a:rPr lang="en-GB" altLang="x-none" sz="1800" b="1" dirty="0">
                <a:solidFill>
                  <a:srgbClr val="000000"/>
                </a:solidFill>
                <a:latin typeface="Courier New" charset="0"/>
              </a:rPr>
              <a:t>public</a:t>
            </a: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   throws</a:t>
            </a:r>
          </a:p>
          <a:p>
            <a:pPr algn="l"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byte        else       </a:t>
            </a:r>
            <a:r>
              <a:rPr lang="en-GB" altLang="x-none" sz="1800" dirty="0" err="1">
                <a:solidFill>
                  <a:srgbClr val="000000"/>
                </a:solidFill>
                <a:latin typeface="Courier New" charset="0"/>
              </a:rPr>
              <a:t>instanceof</a:t>
            </a: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return       transient</a:t>
            </a:r>
          </a:p>
          <a:p>
            <a:pPr algn="l"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case        extends    </a:t>
            </a:r>
            <a:r>
              <a:rPr lang="en-GB" altLang="x-none" sz="18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      short        try</a:t>
            </a:r>
          </a:p>
          <a:p>
            <a:pPr algn="l"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catch       final      interface    </a:t>
            </a:r>
            <a:r>
              <a:rPr lang="en-GB" altLang="x-none" sz="1800" b="1" dirty="0">
                <a:solidFill>
                  <a:srgbClr val="000000"/>
                </a:solidFill>
                <a:latin typeface="Courier New" charset="0"/>
              </a:rPr>
              <a:t>static</a:t>
            </a: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   </a:t>
            </a:r>
            <a:r>
              <a:rPr lang="en-GB" altLang="x-none" sz="1800" b="1" dirty="0">
                <a:solidFill>
                  <a:srgbClr val="000000"/>
                </a:solidFill>
                <a:latin typeface="Courier New" charset="0"/>
              </a:rPr>
              <a:t>void</a:t>
            </a:r>
          </a:p>
          <a:p>
            <a:pPr algn="l"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char        finally    long         </a:t>
            </a:r>
            <a:r>
              <a:rPr lang="en-GB" altLang="x-none" sz="1800" dirty="0" err="1">
                <a:solidFill>
                  <a:srgbClr val="000000"/>
                </a:solidFill>
                <a:latin typeface="Courier New" charset="0"/>
              </a:rPr>
              <a:t>strictfp</a:t>
            </a: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 volatile</a:t>
            </a:r>
          </a:p>
          <a:p>
            <a:pPr algn="l"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 b="1" dirty="0">
                <a:solidFill>
                  <a:srgbClr val="000000"/>
                </a:solidFill>
                <a:latin typeface="Courier New" charset="0"/>
              </a:rPr>
              <a:t>    class</a:t>
            </a: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   float      native       super        while</a:t>
            </a:r>
          </a:p>
          <a:p>
            <a:pPr algn="l"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GB" altLang="x-none" sz="1800" dirty="0" err="1">
                <a:solidFill>
                  <a:srgbClr val="000000"/>
                </a:solidFill>
                <a:latin typeface="Courier New" charset="0"/>
              </a:rPr>
              <a:t>const</a:t>
            </a: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   for        new          switch</a:t>
            </a:r>
          </a:p>
          <a:p>
            <a:pPr algn="l" eaLnBrk="1" hangingPunct="1">
              <a:lnSpc>
                <a:spcPct val="90000"/>
              </a:lnSpc>
              <a:spcBef>
                <a:spcPts val="400"/>
              </a:spcBef>
              <a:buClr>
                <a:srgbClr val="EB641B"/>
              </a:buClr>
              <a:buSzPct val="95000"/>
              <a:buFontTx/>
              <a:buNone/>
            </a:pP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continue    </a:t>
            </a:r>
            <a:r>
              <a:rPr lang="en-GB" altLang="x-none" sz="1800" dirty="0" err="1">
                <a:solidFill>
                  <a:srgbClr val="000000"/>
                </a:solidFill>
                <a:latin typeface="Courier New" charset="0"/>
              </a:rPr>
              <a:t>goto</a:t>
            </a:r>
            <a:r>
              <a:rPr lang="en-GB" altLang="x-none" sz="1800" dirty="0">
                <a:solidFill>
                  <a:srgbClr val="000000"/>
                </a:solidFill>
                <a:latin typeface="Courier New" charset="0"/>
              </a:rPr>
              <a:t>       package      synchronized</a:t>
            </a:r>
            <a:endParaRPr lang="en-US" altLang="x-none" sz="5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87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Syntax: Strings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1059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altLang="x-none" b="1" dirty="0">
                <a:ea typeface="ＭＳ Ｐゴシック" charset="-128"/>
              </a:rPr>
              <a:t>string</a:t>
            </a:r>
            <a:r>
              <a:rPr lang="en-GB" altLang="x-none" dirty="0">
                <a:ea typeface="ＭＳ Ｐゴシック" charset="-128"/>
              </a:rPr>
              <a:t>: A sequence of characters that starts and ends with a </a:t>
            </a:r>
            <a:r>
              <a:rPr lang="en-GB" altLang="x-none" dirty="0">
                <a:latin typeface="Courier New" charset="0"/>
                <a:ea typeface="ＭＳ Ｐゴシック" charset="-128"/>
              </a:rPr>
              <a:t>"</a:t>
            </a:r>
            <a:r>
              <a:rPr lang="en-GB" altLang="x-none" dirty="0">
                <a:ea typeface="ＭＳ Ｐゴシック" charset="-128"/>
              </a:rPr>
              <a:t> (quotation mark character).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x-none" dirty="0">
                <a:ea typeface="ＭＳ Ｐゴシック" charset="-128"/>
              </a:rPr>
              <a:t>The quotes do not appear in the output.</a:t>
            </a:r>
          </a:p>
          <a:p>
            <a:pPr lvl="1" eaLnBrk="1" hangingPunct="1">
              <a:lnSpc>
                <a:spcPct val="90000"/>
              </a:lnSpc>
            </a:pPr>
            <a:endParaRPr lang="en-GB" altLang="x-none" sz="7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Examples:</a:t>
            </a:r>
            <a:br>
              <a:rPr lang="en-GB" altLang="x-none" dirty="0">
                <a:ea typeface="ＭＳ Ｐゴシック" charset="-128"/>
              </a:rPr>
            </a:br>
            <a:br>
              <a:rPr lang="en-GB" altLang="x-none" sz="700" dirty="0">
                <a:ea typeface="ＭＳ Ｐゴシック" charset="-128"/>
              </a:rPr>
            </a:br>
            <a:r>
              <a:rPr lang="en-GB" altLang="x-none" sz="2000" dirty="0">
                <a:latin typeface="Courier New" charset="0"/>
                <a:ea typeface="ＭＳ Ｐゴシック" charset="-128"/>
              </a:rPr>
              <a:t>"hello"</a:t>
            </a:r>
            <a:br>
              <a:rPr lang="en-GB" altLang="x-none" sz="2000" dirty="0">
                <a:latin typeface="Courier New" charset="0"/>
                <a:ea typeface="ＭＳ Ｐゴシック" charset="-128"/>
              </a:rPr>
            </a:br>
            <a:r>
              <a:rPr lang="en-GB" altLang="x-none" sz="2000" dirty="0">
                <a:latin typeface="Courier New" charset="0"/>
                <a:ea typeface="ＭＳ Ｐゴシック" charset="-128"/>
              </a:rPr>
              <a:t>"This is a string.  It is very long!</a:t>
            </a:r>
            <a:r>
              <a:rPr lang="en-GB" altLang="en-US" sz="2000" dirty="0">
                <a:latin typeface="Courier New" charset="0"/>
                <a:ea typeface="ＭＳ Ｐゴシック" charset="-128"/>
              </a:rPr>
              <a:t>”</a:t>
            </a:r>
            <a:endParaRPr lang="en-GB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GB" altLang="x-none" sz="20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GB" altLang="x-none" dirty="0">
                <a:ea typeface="ＭＳ Ｐゴシック" charset="-128"/>
              </a:rPr>
              <a:t>Restrictions: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May not span multiple lines</a:t>
            </a:r>
            <a:br>
              <a:rPr lang="en-GB" altLang="x-none" sz="700" dirty="0">
                <a:ea typeface="ＭＳ Ｐゴシック" charset="-128"/>
              </a:rPr>
            </a:br>
            <a:r>
              <a:rPr lang="en-GB" altLang="x-none" sz="18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"This is not</a:t>
            </a:r>
            <a:br>
              <a:rPr lang="en-GB" altLang="x-none" sz="18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</a:br>
            <a:r>
              <a:rPr lang="en-GB" altLang="x-none" sz="18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a legal String."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1816FC-81EF-6146-9326-C35571EC4389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5655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Examples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2493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x-none" sz="3200" dirty="0">
                <a:solidFill>
                  <a:srgbClr val="000000"/>
                </a:solidFill>
                <a:ea typeface="ＭＳ Ｐゴシック" charset="-128"/>
              </a:rPr>
              <a:t>Which of the following are legal strings in Java? 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"This is a string.  It</a:t>
            </a:r>
            <a:r>
              <a:rPr lang="en-GB" altLang="en-US" sz="2000" dirty="0">
                <a:latin typeface="Courier New" charset="0"/>
                <a:ea typeface="ＭＳ Ｐゴシック" charset="-128"/>
              </a:rPr>
              <a:t>’</a:t>
            </a:r>
            <a:r>
              <a:rPr lang="en-GB" altLang="x-none" sz="2000" dirty="0">
                <a:latin typeface="Courier New" charset="0"/>
                <a:ea typeface="ＭＳ Ｐゴシック" charset="-128"/>
              </a:rPr>
              <a:t>s very long!" </a:t>
            </a:r>
            <a:br>
              <a:rPr lang="en-GB" altLang="x-none" sz="2000" dirty="0">
                <a:latin typeface="Courier New" charset="0"/>
                <a:ea typeface="ＭＳ Ｐゴシック" charset="-128"/>
              </a:rPr>
            </a:br>
            <a:endParaRPr lang="en-GB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"This cool string spans</a:t>
            </a:r>
            <a:br>
              <a:rPr lang="en-GB" altLang="x-none" sz="2000" dirty="0">
                <a:latin typeface="Courier New" charset="0"/>
                <a:ea typeface="ＭＳ Ｐゴシック" charset="-128"/>
              </a:rPr>
            </a:br>
            <a:r>
              <a:rPr lang="en-GB" altLang="x-none" sz="2000" dirty="0">
                <a:latin typeface="Courier New" charset="0"/>
                <a:ea typeface="ＭＳ Ｐゴシック" charset="-128"/>
              </a:rPr>
              <a:t>two lines. "</a:t>
            </a:r>
            <a:br>
              <a:rPr lang="en-GB" altLang="x-none" sz="2000" dirty="0">
                <a:latin typeface="Courier New" charset="0"/>
                <a:ea typeface="ＭＳ Ｐゴシック" charset="-128"/>
              </a:rPr>
            </a:br>
            <a:endParaRPr lang="en-GB" altLang="x-none" sz="20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"It is a great thing when children cry, "I want my mommy"! "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C3E707-8DBC-EC4F-B386-5F0DB731148B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06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Escape Sequences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Char char="q"/>
            </a:pPr>
            <a:r>
              <a:rPr lang="en-GB" altLang="x-none" sz="2400" b="1" dirty="0">
                <a:ea typeface="ＭＳ Ｐゴシック" charset="-128"/>
              </a:rPr>
              <a:t>escape sequence</a:t>
            </a:r>
            <a:r>
              <a:rPr lang="en-GB" altLang="x-none" sz="2400" dirty="0">
                <a:ea typeface="ＭＳ Ｐゴシック" charset="-128"/>
              </a:rPr>
              <a:t>: A special sequence of characters used to represent certain special characters in a string.</a:t>
            </a:r>
            <a:br>
              <a:rPr lang="en-GB" altLang="x-none" sz="2400" dirty="0">
                <a:ea typeface="ＭＳ Ｐゴシック" charset="-128"/>
              </a:rPr>
            </a:br>
            <a:endParaRPr lang="en-GB" altLang="x-none" sz="700" dirty="0">
              <a:ea typeface="ＭＳ Ｐゴシック" charset="-128"/>
            </a:endParaRPr>
          </a:p>
          <a:p>
            <a:pPr lvl="1" eaLnBrk="1" hangingPunct="1">
              <a:spcBef>
                <a:spcPts val="500"/>
              </a:spcBef>
              <a:buFont typeface="ZapfDingbats" charset="0"/>
              <a:buNone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	\b   </a:t>
            </a:r>
            <a:r>
              <a:rPr lang="en-GB" altLang="x-none" sz="2000" dirty="0">
                <a:ea typeface="ＭＳ Ｐゴシック" charset="-128"/>
              </a:rPr>
              <a:t>backspace</a:t>
            </a:r>
            <a:endParaRPr lang="en-GB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ts val="500"/>
              </a:spcBef>
              <a:buFont typeface="Wingdings 2" charset="2"/>
              <a:buNone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	\t   </a:t>
            </a:r>
            <a:r>
              <a:rPr lang="en-GB" altLang="x-none" sz="2000" dirty="0">
                <a:ea typeface="ＭＳ Ｐゴシック" charset="-128"/>
              </a:rPr>
              <a:t>tab character</a:t>
            </a:r>
          </a:p>
          <a:p>
            <a:pPr lvl="1" eaLnBrk="1" hangingPunct="1">
              <a:spcBef>
                <a:spcPts val="500"/>
              </a:spcBef>
              <a:buFont typeface="Wingdings 2" charset="2"/>
              <a:buNone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	\n   </a:t>
            </a:r>
            <a:r>
              <a:rPr lang="en-GB" altLang="x-none" sz="2000" dirty="0">
                <a:ea typeface="ＭＳ Ｐゴシック" charset="-128"/>
              </a:rPr>
              <a:t>new line character</a:t>
            </a:r>
          </a:p>
          <a:p>
            <a:pPr lvl="1" eaLnBrk="1" hangingPunct="1">
              <a:spcBef>
                <a:spcPts val="500"/>
              </a:spcBef>
              <a:buFont typeface="Wingdings 2" charset="2"/>
              <a:buNone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	\"   </a:t>
            </a:r>
            <a:r>
              <a:rPr lang="en-GB" altLang="x-none" sz="2000" dirty="0">
                <a:ea typeface="ＭＳ Ｐゴシック" charset="-128"/>
              </a:rPr>
              <a:t>quotation mark character</a:t>
            </a:r>
          </a:p>
          <a:p>
            <a:pPr lvl="1" eaLnBrk="1" hangingPunct="1">
              <a:spcBef>
                <a:spcPts val="500"/>
              </a:spcBef>
              <a:buFont typeface="Wingdings 2" charset="2"/>
              <a:buNone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	\\   </a:t>
            </a:r>
            <a:r>
              <a:rPr lang="en-GB" altLang="x-none" sz="2000" dirty="0">
                <a:ea typeface="ＭＳ Ｐゴシック" charset="-128"/>
              </a:rPr>
              <a:t>backslash character</a:t>
            </a:r>
          </a:p>
          <a:p>
            <a:pPr lvl="1" eaLnBrk="1" hangingPunct="1">
              <a:spcBef>
                <a:spcPts val="500"/>
              </a:spcBef>
            </a:pPr>
            <a:endParaRPr lang="en-GB" altLang="x-none" sz="2000" dirty="0">
              <a:ea typeface="ＭＳ Ｐゴシック" charset="-128"/>
            </a:endParaRPr>
          </a:p>
          <a:p>
            <a:pPr lvl="1" eaLnBrk="1" hangingPunct="1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Example:</a:t>
            </a:r>
            <a:br>
              <a:rPr lang="en-GB" altLang="x-none" sz="2000" dirty="0">
                <a:ea typeface="ＭＳ Ｐゴシック" charset="-128"/>
              </a:rPr>
            </a:br>
            <a:r>
              <a:rPr lang="en-GB" altLang="x-none" sz="16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GB" altLang="x-none" sz="1600" dirty="0">
                <a:latin typeface="Courier New" charset="0"/>
                <a:ea typeface="ＭＳ Ｐゴシック" charset="-128"/>
              </a:rPr>
              <a:t>("</a:t>
            </a:r>
            <a:r>
              <a:rPr lang="en-GB" altLang="x-none" sz="1600" b="1" dirty="0">
                <a:latin typeface="Courier New" charset="0"/>
                <a:ea typeface="ＭＳ Ｐゴシック" charset="-128"/>
              </a:rPr>
              <a:t>\\</a:t>
            </a:r>
            <a:r>
              <a:rPr lang="en-GB" altLang="x-none" sz="1600" dirty="0">
                <a:latin typeface="Courier New" charset="0"/>
                <a:ea typeface="ＭＳ Ｐゴシック" charset="-128"/>
              </a:rPr>
              <a:t>hello</a:t>
            </a:r>
            <a:r>
              <a:rPr lang="en-GB" altLang="x-none" sz="1600" b="1" dirty="0">
                <a:latin typeface="Courier New" charset="0"/>
                <a:ea typeface="ＭＳ Ｐゴシック" charset="-128"/>
              </a:rPr>
              <a:t>\</a:t>
            </a:r>
            <a:r>
              <a:rPr lang="en-GB" altLang="x-none" sz="1600" b="1" dirty="0" err="1">
                <a:latin typeface="Courier New" charset="0"/>
                <a:ea typeface="ＭＳ Ｐゴシック" charset="-128"/>
              </a:rPr>
              <a:t>n</a:t>
            </a:r>
            <a:r>
              <a:rPr lang="en-GB" altLang="x-none" sz="1600" dirty="0" err="1">
                <a:latin typeface="Courier New" charset="0"/>
                <a:ea typeface="ＭＳ Ｐゴシック" charset="-128"/>
              </a:rPr>
              <a:t>how</a:t>
            </a:r>
            <a:r>
              <a:rPr lang="en-GB" altLang="x-none" sz="1600" b="1" dirty="0">
                <a:latin typeface="Courier New" charset="0"/>
                <a:ea typeface="ＭＳ Ｐゴシック" charset="-128"/>
              </a:rPr>
              <a:t>\t</a:t>
            </a:r>
            <a:r>
              <a:rPr lang="en-GB" altLang="x-none" sz="1600" dirty="0">
                <a:latin typeface="Courier New" charset="0"/>
                <a:ea typeface="ＭＳ Ｐゴシック" charset="-128"/>
              </a:rPr>
              <a:t>are </a:t>
            </a:r>
            <a:r>
              <a:rPr lang="en-GB" altLang="x-none" sz="1600" b="1" dirty="0">
                <a:latin typeface="Courier New" charset="0"/>
                <a:ea typeface="ＭＳ Ｐゴシック" charset="-128"/>
              </a:rPr>
              <a:t>\"</a:t>
            </a:r>
            <a:r>
              <a:rPr lang="en-GB" altLang="x-none" sz="1600" dirty="0">
                <a:latin typeface="Courier New" charset="0"/>
                <a:ea typeface="ＭＳ Ｐゴシック" charset="-128"/>
              </a:rPr>
              <a:t>you</a:t>
            </a:r>
            <a:r>
              <a:rPr lang="en-GB" altLang="x-none" sz="1600" b="1" dirty="0">
                <a:latin typeface="Courier New" charset="0"/>
                <a:ea typeface="ＭＳ Ｐゴシック" charset="-128"/>
              </a:rPr>
              <a:t>\"</a:t>
            </a:r>
            <a:r>
              <a:rPr lang="en-GB" altLang="x-none" sz="1600" dirty="0">
                <a:latin typeface="Courier New" charset="0"/>
                <a:ea typeface="ＭＳ Ｐゴシック" charset="-128"/>
              </a:rPr>
              <a:t>?</a:t>
            </a:r>
            <a:r>
              <a:rPr lang="en-GB" altLang="x-none" sz="1600" b="1" dirty="0">
                <a:latin typeface="Courier New" charset="0"/>
                <a:ea typeface="ＭＳ Ｐゴシック" charset="-128"/>
              </a:rPr>
              <a:t>\\\\</a:t>
            </a:r>
            <a:r>
              <a:rPr lang="en-GB" altLang="x-none" sz="1600" dirty="0">
                <a:latin typeface="Courier New" charset="0"/>
                <a:ea typeface="ＭＳ Ｐゴシック" charset="-128"/>
              </a:rPr>
              <a:t>");</a:t>
            </a:r>
            <a:br>
              <a:rPr lang="en-GB" altLang="x-none" sz="1600" dirty="0">
                <a:latin typeface="Courier New" charset="0"/>
                <a:ea typeface="ＭＳ Ｐゴシック" charset="-128"/>
              </a:rPr>
            </a:br>
            <a:endParaRPr lang="en-GB" altLang="x-none" sz="7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Output:</a:t>
            </a:r>
            <a:br>
              <a:rPr lang="en-GB" altLang="x-none" sz="2000" dirty="0">
                <a:ea typeface="ＭＳ Ｐゴシック" charset="-128"/>
              </a:rPr>
            </a:br>
            <a:r>
              <a:rPr lang="en-GB" altLang="x-none" sz="2000" dirty="0">
                <a:latin typeface="Courier New" charset="0"/>
                <a:ea typeface="ＭＳ Ｐゴシック" charset="-128"/>
              </a:rPr>
              <a:t>\hello</a:t>
            </a:r>
            <a:br>
              <a:rPr lang="en-GB" altLang="x-none" sz="2000" dirty="0">
                <a:latin typeface="Courier New" charset="0"/>
                <a:ea typeface="ＭＳ Ｐゴシック" charset="-128"/>
              </a:rPr>
            </a:br>
            <a:r>
              <a:rPr lang="en-GB" altLang="x-none" sz="2000" dirty="0">
                <a:latin typeface="Courier New" charset="0"/>
                <a:ea typeface="ＭＳ Ｐゴシック" charset="-128"/>
              </a:rPr>
              <a:t>how	are "you"?\\</a:t>
            </a:r>
            <a:endParaRPr lang="en-US" altLang="x-none" sz="2000" dirty="0">
              <a:latin typeface="Courier New" charset="0"/>
              <a:ea typeface="ＭＳ Ｐゴシック" charset="-128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F8AD33-8D1C-754C-9ADE-AD6C83C4C10C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01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Comment on syntax errors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Char char="q"/>
            </a:pPr>
            <a:r>
              <a:rPr lang="en-GB" altLang="x-none" sz="2400" b="1" dirty="0">
                <a:ea typeface="ＭＳ Ｐゴシック" charset="-128"/>
              </a:rPr>
              <a:t>A syntax/compile error</a:t>
            </a:r>
            <a:r>
              <a:rPr lang="en-GB" altLang="x-none" sz="2400" dirty="0">
                <a:ea typeface="ＭＳ Ｐゴシック" charset="-128"/>
              </a:rPr>
              <a:t>: A problem in the structure of a program that causes the compiler to fail, e.g., 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Missing semicolon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Too many or too few </a:t>
            </a:r>
            <a:r>
              <a:rPr lang="en-GB" altLang="x-none" sz="2000" dirty="0">
                <a:latin typeface="Courier New" charset="0"/>
                <a:ea typeface="ＭＳ Ｐゴシック" charset="-128"/>
              </a:rPr>
              <a:t>{</a:t>
            </a:r>
            <a:r>
              <a:rPr lang="en-GB" altLang="x-none" sz="2000" dirty="0">
                <a:ea typeface="ＭＳ Ｐゴシック" charset="-128"/>
              </a:rPr>
              <a:t> </a:t>
            </a:r>
            <a:r>
              <a:rPr lang="en-GB" altLang="x-none" sz="2000" dirty="0">
                <a:latin typeface="Courier New" charset="0"/>
                <a:ea typeface="ＭＳ Ｐゴシック" charset="-128"/>
              </a:rPr>
              <a:t>}</a:t>
            </a:r>
            <a:r>
              <a:rPr lang="en-GB" altLang="x-none" sz="2000" dirty="0">
                <a:ea typeface="ＭＳ Ｐゴシック" charset="-128"/>
              </a:rPr>
              <a:t> braces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Class and file names do not match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…</a:t>
            </a:r>
            <a:endParaRPr lang="en-US" altLang="x-none" dirty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Compilers can</a:t>
            </a:r>
            <a:r>
              <a:rPr lang="ja-JP" altLang="en-US" sz="2400" dirty="0">
                <a:ea typeface="ＭＳ Ｐゴシック" charset="-128"/>
              </a:rPr>
              <a:t>’</a:t>
            </a:r>
            <a:r>
              <a:rPr lang="en-US" altLang="ja-JP" sz="2400" dirty="0">
                <a:ea typeface="ＭＳ Ｐゴシック" charset="-128"/>
              </a:rPr>
              <a:t>t (DO not) read minds.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Compilers don</a:t>
            </a:r>
            <a:r>
              <a:rPr lang="ja-JP" altLang="en-US" sz="2400" dirty="0">
                <a:ea typeface="ＭＳ Ｐゴシック" charset="-128"/>
              </a:rPr>
              <a:t>’</a:t>
            </a:r>
            <a:r>
              <a:rPr lang="en-US" altLang="ja-JP" sz="2400" dirty="0">
                <a:ea typeface="ＭＳ Ｐゴシック" charset="-128"/>
              </a:rPr>
              <a:t>t make mistakes.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If the program is not doing what you want, do NOT blame the computer---it’</a:t>
            </a:r>
            <a:r>
              <a:rPr lang="en-US" altLang="ja-JP" sz="2400" dirty="0">
                <a:ea typeface="ＭＳ Ｐゴシック" charset="-128"/>
              </a:rPr>
              <a:t>s </a:t>
            </a:r>
            <a:r>
              <a:rPr lang="en-US" altLang="ja-JP" sz="2400" b="1" dirty="0">
                <a:ea typeface="ＭＳ Ｐゴシック" charset="-128"/>
              </a:rPr>
              <a:t>YOU</a:t>
            </a:r>
            <a:r>
              <a:rPr lang="en-US" altLang="ja-JP" sz="2400" dirty="0">
                <a:ea typeface="ＭＳ Ｐゴシック" charset="-128"/>
              </a:rPr>
              <a:t> who made a mistake.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242780-F296-9D4E-B3B6-A1CB7C9848CF}" type="slidenum">
              <a:rPr lang="en-US" altLang="x-none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	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Admin</a:t>
            </a:r>
            <a:r>
              <a:rPr lang="en-US" altLang="zh-CN" dirty="0">
                <a:ea typeface="ＭＳ Ｐゴシック" charset="-128"/>
              </a:rPr>
              <a:t>.</a:t>
            </a:r>
            <a:r>
              <a:rPr lang="en-US" altLang="x-none" dirty="0">
                <a:ea typeface="ＭＳ Ｐゴシック" charset="-128"/>
              </a:rPr>
              <a:t>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Basic network applications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Email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DNS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Java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in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a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Nutshell</a:t>
            </a:r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Network application programmin</a:t>
            </a:r>
            <a:r>
              <a:rPr lang="en-US" altLang="zh-CN" i="1" dirty="0">
                <a:solidFill>
                  <a:srgbClr val="C00000"/>
                </a:solidFill>
                <a:ea typeface="ＭＳ Ｐゴシック" charset="-128"/>
              </a:rPr>
              <a:t>g</a:t>
            </a:r>
            <a:endParaRPr lang="en-US" altLang="x-none" i="1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E0666C-05F9-0848-AD26-796CF51578D7}" type="slidenum">
              <a:rPr lang="en-US" altLang="x-none" sz="1400">
                <a:solidFill>
                  <a:srgbClr val="000000"/>
                </a:solidFill>
              </a:rPr>
              <a:pPr/>
              <a:t>56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688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7EED46B-C8BA-E942-89AC-B69FF2AE7207}" type="slidenum">
              <a:rPr lang="en-US" altLang="x-none" sz="1400">
                <a:solidFill>
                  <a:srgbClr val="000000"/>
                </a:solidFill>
              </a:rPr>
              <a:pPr/>
              <a:t>57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7650"/>
            <a:ext cx="7772400" cy="85725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Socket Programming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533525"/>
            <a:ext cx="3962400" cy="490537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sz="3200" dirty="0">
                <a:solidFill>
                  <a:srgbClr val="FF0000"/>
                </a:solidFill>
                <a:ea typeface="ＭＳ Ｐゴシック" charset="-128"/>
              </a:rPr>
              <a:t>Socket API</a:t>
            </a:r>
            <a:endParaRPr lang="en-US" altLang="x-none" sz="32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introduced in BSD4.1 UNIX, 1981</a:t>
            </a:r>
            <a:br>
              <a:rPr lang="en-US" altLang="x-none" dirty="0">
                <a:ea typeface="ＭＳ Ｐゴシック" charset="-128"/>
              </a:rPr>
            </a:br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Two types of sockets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connectionless (UDP)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connection-oriented (TCP)</a:t>
            </a:r>
          </a:p>
        </p:txBody>
      </p:sp>
      <p:grpSp>
        <p:nvGrpSpPr>
          <p:cNvPr id="65540" name="Group 10"/>
          <p:cNvGrpSpPr>
            <a:grpSpLocks/>
          </p:cNvGrpSpPr>
          <p:nvPr/>
        </p:nvGrpSpPr>
        <p:grpSpPr bwMode="auto">
          <a:xfrm>
            <a:off x="5248275" y="2314575"/>
            <a:ext cx="3338513" cy="3714750"/>
            <a:chOff x="3198" y="1248"/>
            <a:chExt cx="2103" cy="2340"/>
          </a:xfrm>
        </p:grpSpPr>
        <p:sp>
          <p:nvSpPr>
            <p:cNvPr id="49158" name="Text Box 4"/>
            <p:cNvSpPr txBox="1">
              <a:spLocks noChangeArrowheads="1"/>
            </p:cNvSpPr>
            <p:nvPr/>
          </p:nvSpPr>
          <p:spPr bwMode="auto">
            <a:xfrm>
              <a:off x="3223" y="1767"/>
              <a:ext cx="207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 dirty="0">
                  <a:solidFill>
                    <a:srgbClr val="000000"/>
                  </a:solidFill>
                  <a:latin typeface="Comic Sans MS" charset="0"/>
                </a:rPr>
                <a:t>an interface (a </a:t>
              </a:r>
              <a:r>
                <a:rPr lang="ja-JP" altLang="en-US" sz="2000">
                  <a:solidFill>
                    <a:srgbClr val="000000"/>
                  </a:solidFill>
                  <a:latin typeface="Comic Sans MS" charset="0"/>
                </a:rPr>
                <a:t>“</a:t>
              </a:r>
              <a:r>
                <a:rPr lang="en-US" altLang="ja-JP" sz="2000" dirty="0">
                  <a:solidFill>
                    <a:srgbClr val="000000"/>
                  </a:solidFill>
                  <a:latin typeface="Comic Sans MS" charset="0"/>
                </a:rPr>
                <a:t>door</a:t>
              </a:r>
              <a:r>
                <a:rPr lang="ja-JP" altLang="en-US" sz="2000">
                  <a:solidFill>
                    <a:srgbClr val="000000"/>
                  </a:solidFill>
                  <a:latin typeface="Comic Sans MS" charset="0"/>
                </a:rPr>
                <a:t>”</a:t>
              </a:r>
              <a:r>
                <a:rPr lang="en-US" altLang="ja-JP" sz="2000" dirty="0">
                  <a:solidFill>
                    <a:srgbClr val="000000"/>
                  </a:solidFill>
                  <a:latin typeface="Comic Sans MS" charset="0"/>
                </a:rPr>
                <a:t>) into which one</a:t>
              </a:r>
            </a:p>
            <a:p>
              <a:r>
                <a:rPr lang="en-US" altLang="x-none" sz="2000" dirty="0">
                  <a:solidFill>
                    <a:srgbClr val="000000"/>
                  </a:solidFill>
                  <a:latin typeface="Comic Sans MS" charset="0"/>
                </a:rPr>
                <a:t>application process can </a:t>
              </a:r>
              <a:r>
                <a:rPr lang="en-US" altLang="x-none" sz="2000" dirty="0">
                  <a:solidFill>
                    <a:srgbClr val="FF0000"/>
                  </a:solidFill>
                  <a:latin typeface="Comic Sans MS" charset="0"/>
                </a:rPr>
                <a:t>both send and </a:t>
              </a:r>
            </a:p>
            <a:p>
              <a:r>
                <a:rPr lang="en-US" altLang="x-none" sz="2000" dirty="0">
                  <a:solidFill>
                    <a:srgbClr val="FF0000"/>
                  </a:solidFill>
                  <a:latin typeface="Comic Sans MS" charset="0"/>
                </a:rPr>
                <a:t>receive</a:t>
              </a:r>
              <a:r>
                <a:rPr lang="en-US" altLang="x-none" sz="2000" dirty="0">
                  <a:solidFill>
                    <a:srgbClr val="000000"/>
                  </a:solidFill>
                  <a:latin typeface="Comic Sans MS" charset="0"/>
                </a:rPr>
                <a:t> messages to/from another (remote or </a:t>
              </a:r>
            </a:p>
            <a:p>
              <a:r>
                <a:rPr lang="en-US" altLang="x-none" sz="2000" dirty="0">
                  <a:solidFill>
                    <a:srgbClr val="000000"/>
                  </a:solidFill>
                  <a:latin typeface="Comic Sans MS" charset="0"/>
                </a:rPr>
                <a:t>local) application process</a:t>
              </a:r>
              <a:endParaRPr lang="en-US" altLang="x-none" sz="2000" dirty="0">
                <a:solidFill>
                  <a:srgbClr val="000000"/>
                </a:solidFill>
              </a:endParaRPr>
            </a:p>
            <a:p>
              <a:endParaRPr lang="en-US" altLang="x-none" dirty="0">
                <a:solidFill>
                  <a:srgbClr val="000000"/>
                </a:solidFill>
              </a:endParaRPr>
            </a:p>
          </p:txBody>
        </p:sp>
        <p:sp>
          <p:nvSpPr>
            <p:cNvPr id="49159" name="Rectangle 5"/>
            <p:cNvSpPr>
              <a:spLocks noChangeArrowheads="1"/>
            </p:cNvSpPr>
            <p:nvPr/>
          </p:nvSpPr>
          <p:spPr bwMode="auto">
            <a:xfrm>
              <a:off x="3198" y="1392"/>
              <a:ext cx="2076" cy="21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65543" name="Group 8"/>
            <p:cNvGrpSpPr>
              <a:grpSpLocks/>
            </p:cNvGrpSpPr>
            <p:nvPr/>
          </p:nvGrpSpPr>
          <p:grpSpPr bwMode="auto">
            <a:xfrm>
              <a:off x="3302" y="1248"/>
              <a:ext cx="708" cy="288"/>
              <a:chOff x="134" y="3906"/>
              <a:chExt cx="708" cy="288"/>
            </a:xfrm>
          </p:grpSpPr>
          <p:sp>
            <p:nvSpPr>
              <p:cNvPr id="49161" name="Rectangle 7"/>
              <p:cNvSpPr>
                <a:spLocks noChangeArrowheads="1"/>
              </p:cNvSpPr>
              <p:nvPr/>
            </p:nvSpPr>
            <p:spPr bwMode="auto">
              <a:xfrm>
                <a:off x="138" y="3924"/>
                <a:ext cx="678" cy="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62" name="Text Box 6"/>
              <p:cNvSpPr txBox="1">
                <a:spLocks noChangeArrowheads="1"/>
              </p:cNvSpPr>
              <p:nvPr/>
            </p:nvSpPr>
            <p:spPr bwMode="auto">
              <a:xfrm>
                <a:off x="134" y="3906"/>
                <a:ext cx="7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3333CC"/>
                    </a:solidFill>
                  </a:rPr>
                  <a:t>socket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659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5D3872-BDE9-5649-AC0D-6370B31B0748}" type="slidenum">
              <a:rPr lang="en-US" altLang="x-none" sz="1400"/>
              <a:pPr/>
              <a:t>58</a:t>
            </a:fld>
            <a:endParaRPr lang="en-US" altLang="x-none" sz="14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Services Provided by </a:t>
            </a:r>
            <a:r>
              <a:rPr lang="en-US" altLang="zh-CN">
                <a:ea typeface="宋体" charset="-122"/>
              </a:rPr>
              <a:t>Transport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83100" y="1635125"/>
            <a:ext cx="3810000" cy="2051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Transmission control protocol</a:t>
            </a:r>
            <a:r>
              <a:rPr lang="en-US" altLang="zh-CN" sz="2400" dirty="0">
                <a:ea typeface="宋体" charset="-122"/>
              </a:rPr>
              <a:t> (TCP)</a:t>
            </a:r>
            <a:endParaRPr lang="en-US" altLang="x-none" sz="24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multiplexing/demultiplexing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reliable data transfer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1600" dirty="0">
                <a:ea typeface="宋体" charset="-122"/>
              </a:rPr>
              <a:t>rate control: </a:t>
            </a:r>
            <a:r>
              <a:rPr lang="en-US" altLang="x-none" sz="1600" dirty="0">
                <a:ea typeface="ＭＳ Ｐゴシック" charset="-128"/>
              </a:rPr>
              <a:t>flow control</a:t>
            </a:r>
          </a:p>
          <a:p>
            <a:pPr lvl="1">
              <a:lnSpc>
                <a:spcPct val="90000"/>
              </a:lnSpc>
              <a:buFont typeface="ZapfDingbats" charset="0"/>
              <a:buNone/>
            </a:pPr>
            <a:r>
              <a:rPr lang="en-US" altLang="zh-CN" sz="1600" dirty="0">
                <a:ea typeface="宋体" charset="-122"/>
              </a:rPr>
              <a:t>and </a:t>
            </a:r>
            <a:r>
              <a:rPr lang="en-US" altLang="x-none" sz="1600" dirty="0">
                <a:ea typeface="ＭＳ Ｐゴシック" charset="-128"/>
              </a:rPr>
              <a:t>congestion control</a:t>
            </a: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3100" y="1651000"/>
            <a:ext cx="3810000" cy="180995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User data protocol</a:t>
            </a:r>
            <a:r>
              <a:rPr lang="en-US" altLang="zh-CN" sz="2400" dirty="0">
                <a:ea typeface="宋体" charset="-122"/>
              </a:rPr>
              <a:t> (UDP)</a:t>
            </a:r>
            <a:endParaRPr lang="en-US" altLang="x-none" sz="24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1600" dirty="0">
                <a:ea typeface="ＭＳ Ｐゴシック" charset="-128"/>
              </a:rPr>
              <a:t>multiplexing/demultiplexing</a:t>
            </a:r>
          </a:p>
        </p:txBody>
      </p:sp>
      <p:graphicFrame>
        <p:nvGraphicFramePr>
          <p:cNvPr id="67589" name="Object 6"/>
          <p:cNvGraphicFramePr>
            <a:graphicFrameLocks noChangeAspect="1"/>
          </p:cNvGraphicFramePr>
          <p:nvPr/>
        </p:nvGraphicFramePr>
        <p:xfrm>
          <a:off x="5295900" y="3925888"/>
          <a:ext cx="366713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5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6758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3925888"/>
                        <a:ext cx="366713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5067300" y="3633788"/>
            <a:ext cx="849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latin typeface="Comic Sans MS" charset="0"/>
              </a:rPr>
              <a:t>Host A</a:t>
            </a:r>
            <a:endParaRPr lang="en-US" altLang="x-none" sz="1000"/>
          </a:p>
        </p:txBody>
      </p:sp>
      <p:sp>
        <p:nvSpPr>
          <p:cNvPr id="67591" name="Line 8"/>
          <p:cNvSpPr>
            <a:spLocks noChangeShapeType="1"/>
          </p:cNvSpPr>
          <p:nvPr/>
        </p:nvSpPr>
        <p:spPr bwMode="auto">
          <a:xfrm>
            <a:off x="5607050" y="4375150"/>
            <a:ext cx="1911350" cy="387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Text Box 9"/>
          <p:cNvSpPr txBox="1">
            <a:spLocks noChangeArrowheads="1"/>
          </p:cNvSpPr>
          <p:nvPr/>
        </p:nvSpPr>
        <p:spPr bwMode="auto">
          <a:xfrm rot="706751">
            <a:off x="6316663" y="4311650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400"/>
              <a:t>Hello</a:t>
            </a:r>
          </a:p>
        </p:txBody>
      </p:sp>
      <p:graphicFrame>
        <p:nvGraphicFramePr>
          <p:cNvPr id="67593" name="Object 10"/>
          <p:cNvGraphicFramePr>
            <a:graphicFrameLocks noChangeAspect="1"/>
          </p:cNvGraphicFramePr>
          <p:nvPr/>
        </p:nvGraphicFramePr>
        <p:xfrm>
          <a:off x="7300913" y="3932238"/>
          <a:ext cx="366712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6"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6759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913" y="3932238"/>
                        <a:ext cx="366712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4" name="Text Box 11"/>
          <p:cNvSpPr txBox="1">
            <a:spLocks noChangeArrowheads="1"/>
          </p:cNvSpPr>
          <p:nvPr/>
        </p:nvSpPr>
        <p:spPr bwMode="auto">
          <a:xfrm>
            <a:off x="7083425" y="3581400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latin typeface="Comic Sans MS" charset="0"/>
              </a:rPr>
              <a:t>Host B</a:t>
            </a:r>
            <a:endParaRPr lang="en-US" altLang="x-none" sz="1000"/>
          </a:p>
        </p:txBody>
      </p:sp>
      <p:sp>
        <p:nvSpPr>
          <p:cNvPr id="67595" name="Line 12"/>
          <p:cNvSpPr>
            <a:spLocks noChangeShapeType="1"/>
          </p:cNvSpPr>
          <p:nvPr/>
        </p:nvSpPr>
        <p:spPr bwMode="auto">
          <a:xfrm>
            <a:off x="7518400" y="4214813"/>
            <a:ext cx="9525" cy="2503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3"/>
          <p:cNvSpPr>
            <a:spLocks noChangeShapeType="1"/>
          </p:cNvSpPr>
          <p:nvPr/>
        </p:nvSpPr>
        <p:spPr bwMode="auto">
          <a:xfrm flipH="1">
            <a:off x="5622925" y="4887913"/>
            <a:ext cx="1881188" cy="4937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Text Box 14"/>
          <p:cNvSpPr txBox="1">
            <a:spLocks noChangeArrowheads="1"/>
          </p:cNvSpPr>
          <p:nvPr/>
        </p:nvSpPr>
        <p:spPr bwMode="auto">
          <a:xfrm rot="-1080000">
            <a:off x="5553075" y="4835525"/>
            <a:ext cx="206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latin typeface="Arial" charset="0"/>
              </a:rPr>
              <a:t>I am ready</a:t>
            </a:r>
            <a:endParaRPr lang="en-US" altLang="x-none" sz="1200"/>
          </a:p>
        </p:txBody>
      </p:sp>
      <p:sp>
        <p:nvSpPr>
          <p:cNvPr id="67598" name="Line 15"/>
          <p:cNvSpPr>
            <a:spLocks noChangeShapeType="1"/>
          </p:cNvSpPr>
          <p:nvPr/>
        </p:nvSpPr>
        <p:spPr bwMode="auto">
          <a:xfrm>
            <a:off x="5600700" y="4314825"/>
            <a:ext cx="7938" cy="2351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6"/>
          <p:cNvSpPr>
            <a:spLocks noChangeShapeType="1"/>
          </p:cNvSpPr>
          <p:nvPr/>
        </p:nvSpPr>
        <p:spPr bwMode="auto">
          <a:xfrm>
            <a:off x="5630863" y="5603875"/>
            <a:ext cx="1912937" cy="387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 rot="706751">
            <a:off x="6302375" y="5551488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400">
                <a:latin typeface="Arial" charset="0"/>
              </a:rPr>
              <a:t>DATA</a:t>
            </a:r>
            <a:endParaRPr lang="en-US" altLang="x-none" sz="1000"/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 flipH="1">
            <a:off x="5641975" y="6107113"/>
            <a:ext cx="1881188" cy="4937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Text Box 19"/>
          <p:cNvSpPr txBox="1">
            <a:spLocks noChangeArrowheads="1"/>
          </p:cNvSpPr>
          <p:nvPr/>
        </p:nvSpPr>
        <p:spPr bwMode="auto">
          <a:xfrm rot="-1080000">
            <a:off x="5572125" y="6054725"/>
            <a:ext cx="206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>
                <a:latin typeface="Arial" charset="0"/>
              </a:rPr>
              <a:t>ACK</a:t>
            </a:r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30222423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1FF57F-EB69-1343-93CE-E126AA971CE4}" type="slidenum">
              <a:rPr lang="en-US" altLang="x-none" sz="1400">
                <a:solidFill>
                  <a:srgbClr val="000000"/>
                </a:solidFill>
              </a:rPr>
              <a:pPr/>
              <a:t>59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Big Picture: Socket</a:t>
            </a:r>
            <a:endParaRPr lang="en-US" altLang="x-none">
              <a:ea typeface="ＭＳ Ｐゴシック" charset="-128"/>
            </a:endParaRPr>
          </a:p>
        </p:txBody>
      </p:sp>
      <p:graphicFrame>
        <p:nvGraphicFramePr>
          <p:cNvPr id="69635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515938" y="1601788"/>
          <a:ext cx="8351837" cy="389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7" name="Photo Editor Photo" r:id="rId4" imgW="13460704" imgH="6276190" progId="MSPhotoEd.3">
                  <p:embed/>
                </p:oleObj>
              </mc:Choice>
              <mc:Fallback>
                <p:oleObj name="Photo Editor Photo" r:id="rId4" imgW="13460704" imgH="6276190" progId="MSPhotoEd.3">
                  <p:embed/>
                  <p:pic>
                    <p:nvPicPr>
                      <p:cNvPr id="696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601788"/>
                        <a:ext cx="8351837" cy="389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087563" y="4432300"/>
            <a:ext cx="10795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buffers,</a:t>
            </a:r>
          </a:p>
          <a:p>
            <a:pPr>
              <a:defRPr/>
            </a:pP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states</a:t>
            </a: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6216650" y="4438650"/>
            <a:ext cx="10795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buffers,</a:t>
            </a:r>
          </a:p>
          <a:p>
            <a:pPr>
              <a:defRPr/>
            </a:pP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states</a:t>
            </a: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4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332D313-572D-3248-A556-8AE77C511CE7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6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533400" y="1285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200" u="sng" dirty="0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Typical DNS</a:t>
            </a:r>
            <a:r>
              <a:rPr lang="en-US" altLang="zh-CN" sz="3200" u="sng" dirty="0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 Message Flow: </a:t>
            </a:r>
            <a:br>
              <a:rPr lang="en-US" altLang="zh-CN" sz="3200" u="sng" dirty="0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</a:br>
            <a:r>
              <a:rPr lang="en-US" altLang="zh-CN" sz="3200" u="sng" dirty="0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The Hybrid Case</a:t>
            </a:r>
            <a:endParaRPr lang="en-US" sz="3600" u="sng" dirty="0">
              <a:solidFill>
                <a:srgbClr val="3333CC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482975" y="5788025"/>
            <a:ext cx="18415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requesting host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  <a:p>
            <a:pPr>
              <a:defRPr/>
            </a:pPr>
            <a:r>
              <a:rPr lang="en-US" sz="1200" b="1" dirty="0" err="1">
                <a:solidFill>
                  <a:srgbClr val="000000"/>
                </a:solidFill>
                <a:latin typeface="Courier New" charset="0"/>
              </a:rPr>
              <a:t>cyndra.cs.yale.edu</a:t>
            </a:r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697538" y="6553200"/>
            <a:ext cx="1992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000000"/>
                </a:solidFill>
                <a:latin typeface="Courier New" charset="0"/>
              </a:rPr>
              <a:t>gaia.cs.umass.edu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115717" name="Object 3"/>
          <p:cNvGraphicFramePr>
            <a:graphicFrameLocks noChangeAspect="1"/>
          </p:cNvGraphicFramePr>
          <p:nvPr/>
        </p:nvGraphicFramePr>
        <p:xfrm>
          <a:off x="6192838" y="5961063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9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1157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5961063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718" name="Group 8"/>
          <p:cNvGrpSpPr>
            <a:grpSpLocks/>
          </p:cNvGrpSpPr>
          <p:nvPr/>
        </p:nvGrpSpPr>
        <p:grpSpPr bwMode="auto">
          <a:xfrm>
            <a:off x="4316413" y="3086100"/>
            <a:ext cx="369887" cy="657225"/>
            <a:chOff x="4180" y="783"/>
            <a:chExt cx="150" cy="307"/>
          </a:xfrm>
        </p:grpSpPr>
        <p:sp>
          <p:nvSpPr>
            <p:cNvPr id="8263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4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5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6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7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8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9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70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4819650" y="1338263"/>
            <a:ext cx="2011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solidFill>
                  <a:srgbClr val="000000"/>
                </a:solidFill>
              </a:rPr>
              <a:t>root name server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076700" y="3773488"/>
            <a:ext cx="311150" cy="1314450"/>
            <a:chOff x="3040" y="2322"/>
            <a:chExt cx="196" cy="828"/>
          </a:xfrm>
        </p:grpSpPr>
        <p:sp>
          <p:nvSpPr>
            <p:cNvPr id="8261" name="Line 19"/>
            <p:cNvSpPr>
              <a:spLocks noChangeShapeType="1"/>
            </p:cNvSpPr>
            <p:nvPr/>
          </p:nvSpPr>
          <p:spPr bwMode="auto">
            <a:xfrm flipH="1" flipV="1">
              <a:off x="3222" y="2322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2" name="Text Box 20"/>
            <p:cNvSpPr txBox="1">
              <a:spLocks noChangeArrowheads="1"/>
            </p:cNvSpPr>
            <p:nvPr/>
          </p:nvSpPr>
          <p:spPr bwMode="auto">
            <a:xfrm>
              <a:off x="3040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479925" y="2078038"/>
            <a:ext cx="914400" cy="971550"/>
            <a:chOff x="3294" y="1254"/>
            <a:chExt cx="576" cy="612"/>
          </a:xfrm>
        </p:grpSpPr>
        <p:sp>
          <p:nvSpPr>
            <p:cNvPr id="8259" name="Line 22"/>
            <p:cNvSpPr>
              <a:spLocks noChangeShapeType="1"/>
            </p:cNvSpPr>
            <p:nvPr/>
          </p:nvSpPr>
          <p:spPr bwMode="auto">
            <a:xfrm flipV="1">
              <a:off x="3294" y="1254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0" name="Text Box 23"/>
            <p:cNvSpPr txBox="1">
              <a:spLocks noChangeArrowheads="1"/>
            </p:cNvSpPr>
            <p:nvPr/>
          </p:nvSpPr>
          <p:spPr bwMode="auto">
            <a:xfrm>
              <a:off x="3382" y="139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689475" y="2306638"/>
            <a:ext cx="733425" cy="762000"/>
            <a:chOff x="3426" y="1398"/>
            <a:chExt cx="462" cy="480"/>
          </a:xfrm>
        </p:grpSpPr>
        <p:sp>
          <p:nvSpPr>
            <p:cNvPr id="8257" name="Line 25"/>
            <p:cNvSpPr>
              <a:spLocks noChangeShapeType="1"/>
            </p:cNvSpPr>
            <p:nvPr/>
          </p:nvSpPr>
          <p:spPr bwMode="auto">
            <a:xfrm flipH="1">
              <a:off x="3426" y="1398"/>
              <a:ext cx="462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8" name="Text Box 26"/>
            <p:cNvSpPr txBox="1">
              <a:spLocks noChangeArrowheads="1"/>
            </p:cNvSpPr>
            <p:nvPr/>
          </p:nvSpPr>
          <p:spPr bwMode="auto">
            <a:xfrm>
              <a:off x="3658" y="154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765675" y="2943225"/>
            <a:ext cx="1485900" cy="366713"/>
            <a:chOff x="3474" y="1799"/>
            <a:chExt cx="936" cy="231"/>
          </a:xfrm>
        </p:grpSpPr>
        <p:sp>
          <p:nvSpPr>
            <p:cNvPr id="8255" name="Line 28"/>
            <p:cNvSpPr>
              <a:spLocks noChangeShapeType="1"/>
            </p:cNvSpPr>
            <p:nvPr/>
          </p:nvSpPr>
          <p:spPr bwMode="auto">
            <a:xfrm flipV="1">
              <a:off x="3474" y="1986"/>
              <a:ext cx="936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6" name="Text Box 29"/>
            <p:cNvSpPr txBox="1">
              <a:spLocks noChangeArrowheads="1"/>
            </p:cNvSpPr>
            <p:nvPr/>
          </p:nvSpPr>
          <p:spPr bwMode="auto">
            <a:xfrm>
              <a:off x="3856" y="179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5724" name="Group 30"/>
          <p:cNvGrpSpPr>
            <a:grpSpLocks/>
          </p:cNvGrpSpPr>
          <p:nvPr/>
        </p:nvGrpSpPr>
        <p:grpSpPr bwMode="auto">
          <a:xfrm>
            <a:off x="5430838" y="1666875"/>
            <a:ext cx="369887" cy="657225"/>
            <a:chOff x="4180" y="783"/>
            <a:chExt cx="150" cy="307"/>
          </a:xfrm>
        </p:grpSpPr>
        <p:sp>
          <p:nvSpPr>
            <p:cNvPr id="8247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8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9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0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1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2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3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4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5725" name="Group 39"/>
          <p:cNvGrpSpPr>
            <a:grpSpLocks/>
          </p:cNvGrpSpPr>
          <p:nvPr/>
        </p:nvGrpSpPr>
        <p:grpSpPr bwMode="auto">
          <a:xfrm>
            <a:off x="6259513" y="3095625"/>
            <a:ext cx="369887" cy="657225"/>
            <a:chOff x="4180" y="783"/>
            <a:chExt cx="150" cy="307"/>
          </a:xfrm>
        </p:grpSpPr>
        <p:sp>
          <p:nvSpPr>
            <p:cNvPr id="8239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0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1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2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3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4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5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6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5726" name="Group 48"/>
          <p:cNvGrpSpPr>
            <a:grpSpLocks/>
          </p:cNvGrpSpPr>
          <p:nvPr/>
        </p:nvGrpSpPr>
        <p:grpSpPr bwMode="auto">
          <a:xfrm>
            <a:off x="6240463" y="4714875"/>
            <a:ext cx="369887" cy="657225"/>
            <a:chOff x="4180" y="783"/>
            <a:chExt cx="150" cy="307"/>
          </a:xfrm>
        </p:grpSpPr>
        <p:sp>
          <p:nvSpPr>
            <p:cNvPr id="8231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2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3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4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5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6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7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8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209" name="Text Box 57"/>
          <p:cNvSpPr txBox="1">
            <a:spLocks noChangeArrowheads="1"/>
          </p:cNvSpPr>
          <p:nvPr/>
        </p:nvSpPr>
        <p:spPr bwMode="auto">
          <a:xfrm>
            <a:off x="5464175" y="5311775"/>
            <a:ext cx="2335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00000"/>
                </a:solidFill>
              </a:rPr>
              <a:t>authoritative name server</a:t>
            </a:r>
            <a:endParaRPr lang="en-US" sz="2000">
              <a:solidFill>
                <a:srgbClr val="000000"/>
              </a:solidFill>
              <a:latin typeface="Times New Roman" charset="0"/>
            </a:endParaRPr>
          </a:p>
          <a:p>
            <a:pPr>
              <a:defRPr/>
            </a:pPr>
            <a:r>
              <a:rPr lang="en-US" sz="1400" b="1">
                <a:solidFill>
                  <a:srgbClr val="000000"/>
                </a:solidFill>
                <a:latin typeface="Courier New" charset="0"/>
              </a:rPr>
              <a:t>dns.cs.umass.edu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559550" y="3802063"/>
            <a:ext cx="311150" cy="923925"/>
            <a:chOff x="4468" y="2340"/>
            <a:chExt cx="196" cy="582"/>
          </a:xfrm>
        </p:grpSpPr>
        <p:sp>
          <p:nvSpPr>
            <p:cNvPr id="8229" name="Text Box 59"/>
            <p:cNvSpPr txBox="1">
              <a:spLocks noChangeArrowheads="1"/>
            </p:cNvSpPr>
            <p:nvPr/>
          </p:nvSpPr>
          <p:spPr bwMode="auto">
            <a:xfrm>
              <a:off x="4468" y="26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230" name="Line 60"/>
            <p:cNvSpPr>
              <a:spLocks noChangeShapeType="1"/>
            </p:cNvSpPr>
            <p:nvPr/>
          </p:nvSpPr>
          <p:spPr bwMode="auto">
            <a:xfrm>
              <a:off x="4470" y="2340"/>
              <a:ext cx="6" cy="5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6075363" y="3794125"/>
            <a:ext cx="311150" cy="890588"/>
            <a:chOff x="4426" y="2346"/>
            <a:chExt cx="196" cy="561"/>
          </a:xfrm>
        </p:grpSpPr>
        <p:sp>
          <p:nvSpPr>
            <p:cNvPr id="8227" name="Text Box 62"/>
            <p:cNvSpPr txBox="1">
              <a:spLocks noChangeArrowheads="1"/>
            </p:cNvSpPr>
            <p:nvPr/>
          </p:nvSpPr>
          <p:spPr bwMode="auto">
            <a:xfrm>
              <a:off x="4426" y="267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228" name="Line 63"/>
            <p:cNvSpPr>
              <a:spLocks noChangeShapeType="1"/>
            </p:cNvSpPr>
            <p:nvPr/>
          </p:nvSpPr>
          <p:spPr bwMode="auto">
            <a:xfrm flipH="1" flipV="1">
              <a:off x="4590" y="2346"/>
              <a:ext cx="0" cy="5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5730" name="Group 64"/>
          <p:cNvGrpSpPr>
            <a:grpSpLocks/>
          </p:cNvGrpSpPr>
          <p:nvPr/>
        </p:nvGrpSpPr>
        <p:grpSpPr bwMode="auto">
          <a:xfrm>
            <a:off x="5451475" y="3905250"/>
            <a:ext cx="2400300" cy="490538"/>
            <a:chOff x="4170" y="2163"/>
            <a:chExt cx="1512" cy="309"/>
          </a:xfrm>
        </p:grpSpPr>
        <p:sp>
          <p:nvSpPr>
            <p:cNvPr id="8225" name="Rectangle 65"/>
            <p:cNvSpPr>
              <a:spLocks noChangeArrowheads="1"/>
            </p:cNvSpPr>
            <p:nvPr/>
          </p:nvSpPr>
          <p:spPr bwMode="auto">
            <a:xfrm>
              <a:off x="4170" y="2196"/>
              <a:ext cx="1512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6" name="Text Box 66"/>
            <p:cNvSpPr txBox="1">
              <a:spLocks noChangeArrowheads="1"/>
            </p:cNvSpPr>
            <p:nvPr/>
          </p:nvSpPr>
          <p:spPr bwMode="auto">
            <a:xfrm>
              <a:off x="4440" y="2163"/>
              <a:ext cx="10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altLang="zh-CN" sz="1400">
                  <a:solidFill>
                    <a:srgbClr val="000000"/>
                  </a:solidFill>
                  <a:ea typeface="宋体" charset="0"/>
                  <a:cs typeface="宋体" charset="0"/>
                </a:rPr>
                <a:t>TLD</a:t>
              </a:r>
              <a:r>
                <a:rPr lang="en-US" sz="1400">
                  <a:solidFill>
                    <a:srgbClr val="000000"/>
                  </a:solidFill>
                </a:rPr>
                <a:t> name server</a:t>
              </a: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765675" y="3411538"/>
            <a:ext cx="1419225" cy="412750"/>
            <a:chOff x="3474" y="2094"/>
            <a:chExt cx="894" cy="260"/>
          </a:xfrm>
        </p:grpSpPr>
        <p:sp>
          <p:nvSpPr>
            <p:cNvPr id="8223" name="Line 68"/>
            <p:cNvSpPr>
              <a:spLocks noChangeShapeType="1"/>
            </p:cNvSpPr>
            <p:nvPr/>
          </p:nvSpPr>
          <p:spPr bwMode="auto">
            <a:xfrm flipH="1" flipV="1">
              <a:off x="3474" y="2094"/>
              <a:ext cx="8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4" name="Text Box 69"/>
            <p:cNvSpPr txBox="1">
              <a:spLocks noChangeArrowheads="1"/>
            </p:cNvSpPr>
            <p:nvPr/>
          </p:nvSpPr>
          <p:spPr bwMode="auto">
            <a:xfrm>
              <a:off x="3880" y="212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4556125" y="3802063"/>
            <a:ext cx="384175" cy="1323975"/>
            <a:chOff x="3342" y="2340"/>
            <a:chExt cx="242" cy="834"/>
          </a:xfrm>
        </p:grpSpPr>
        <p:sp>
          <p:nvSpPr>
            <p:cNvPr id="8221" name="Line 71"/>
            <p:cNvSpPr>
              <a:spLocks noChangeShapeType="1"/>
            </p:cNvSpPr>
            <p:nvPr/>
          </p:nvSpPr>
          <p:spPr bwMode="auto">
            <a:xfrm>
              <a:off x="3342" y="2340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2" name="Text Box 72"/>
            <p:cNvSpPr txBox="1">
              <a:spLocks noChangeArrowheads="1"/>
            </p:cNvSpPr>
            <p:nvPr/>
          </p:nvSpPr>
          <p:spPr bwMode="auto">
            <a:xfrm>
              <a:off x="3388" y="287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4908550" y="2182813"/>
            <a:ext cx="2719388" cy="438150"/>
            <a:chOff x="3564" y="1320"/>
            <a:chExt cx="1713" cy="276"/>
          </a:xfrm>
        </p:grpSpPr>
        <p:sp>
          <p:nvSpPr>
            <p:cNvPr id="8219" name="Freeform 74"/>
            <p:cNvSpPr>
              <a:spLocks/>
            </p:cNvSpPr>
            <p:nvPr/>
          </p:nvSpPr>
          <p:spPr bwMode="auto">
            <a:xfrm>
              <a:off x="3564" y="1428"/>
              <a:ext cx="638" cy="168"/>
            </a:xfrm>
            <a:custGeom>
              <a:avLst/>
              <a:gdLst>
                <a:gd name="T0" fmla="*/ 304 w 638"/>
                <a:gd name="T1" fmla="*/ 108 h 168"/>
                <a:gd name="T2" fmla="*/ 284 w 638"/>
                <a:gd name="T3" fmla="*/ 30 h 168"/>
                <a:gd name="T4" fmla="*/ 54 w 638"/>
                <a:gd name="T5" fmla="*/ 26 h 168"/>
                <a:gd name="T6" fmla="*/ 54 w 638"/>
                <a:gd name="T7" fmla="*/ 152 h 168"/>
                <a:gd name="T8" fmla="*/ 240 w 638"/>
                <a:gd name="T9" fmla="*/ 164 h 168"/>
                <a:gd name="T10" fmla="*/ 306 w 638"/>
                <a:gd name="T11" fmla="*/ 118 h 168"/>
                <a:gd name="T12" fmla="*/ 638 w 638"/>
                <a:gd name="T13" fmla="*/ 36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8"/>
                <a:gd name="T22" fmla="*/ 0 h 168"/>
                <a:gd name="T23" fmla="*/ 638 w 638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8" h="168">
                  <a:moveTo>
                    <a:pt x="304" y="108"/>
                  </a:moveTo>
                  <a:cubicBezTo>
                    <a:pt x="332" y="42"/>
                    <a:pt x="308" y="46"/>
                    <a:pt x="284" y="30"/>
                  </a:cubicBezTo>
                  <a:cubicBezTo>
                    <a:pt x="260" y="14"/>
                    <a:pt x="83" y="0"/>
                    <a:pt x="54" y="26"/>
                  </a:cubicBezTo>
                  <a:cubicBezTo>
                    <a:pt x="25" y="52"/>
                    <a:pt x="0" y="144"/>
                    <a:pt x="54" y="152"/>
                  </a:cubicBezTo>
                  <a:cubicBezTo>
                    <a:pt x="108" y="160"/>
                    <a:pt x="215" y="168"/>
                    <a:pt x="240" y="164"/>
                  </a:cubicBezTo>
                  <a:cubicBezTo>
                    <a:pt x="265" y="160"/>
                    <a:pt x="292" y="134"/>
                    <a:pt x="306" y="118"/>
                  </a:cubicBezTo>
                  <a:cubicBezTo>
                    <a:pt x="320" y="102"/>
                    <a:pt x="586" y="36"/>
                    <a:pt x="638" y="3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0" name="Text Box 75"/>
            <p:cNvSpPr txBox="1">
              <a:spLocks noChangeArrowheads="1"/>
            </p:cNvSpPr>
            <p:nvPr/>
          </p:nvSpPr>
          <p:spPr bwMode="auto">
            <a:xfrm>
              <a:off x="4178" y="1320"/>
              <a:ext cx="10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3333CC"/>
                  </a:solidFill>
                </a:rPr>
                <a:t>iterated query</a:t>
              </a:r>
              <a:endParaRPr 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5734" name="Group 76"/>
          <p:cNvGrpSpPr>
            <a:grpSpLocks/>
          </p:cNvGrpSpPr>
          <p:nvPr/>
        </p:nvGrpSpPr>
        <p:grpSpPr bwMode="auto">
          <a:xfrm>
            <a:off x="3473450" y="3917950"/>
            <a:ext cx="1876425" cy="500063"/>
            <a:chOff x="2838" y="2163"/>
            <a:chExt cx="1182" cy="315"/>
          </a:xfrm>
        </p:grpSpPr>
        <p:sp>
          <p:nvSpPr>
            <p:cNvPr id="8217" name="Rectangle 77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18" name="Text Box 78"/>
            <p:cNvSpPr txBox="1">
              <a:spLocks noChangeArrowheads="1"/>
            </p:cNvSpPr>
            <p:nvPr/>
          </p:nvSpPr>
          <p:spPr bwMode="auto">
            <a:xfrm>
              <a:off x="2919" y="2163"/>
              <a:ext cx="102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</a:rPr>
                <a:t>local name server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  <a:p>
              <a:pPr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Courier New" charset="0"/>
                  <a:ea typeface="宋体" charset="0"/>
                  <a:cs typeface="宋体" charset="0"/>
                </a:rPr>
                <a:t>130.132.1.9</a:t>
              </a:r>
              <a:endParaRPr lang="en-US" sz="12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292100" y="1585913"/>
            <a:ext cx="32067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85750" indent="-285750" algn="l"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Host knows only local name server</a:t>
            </a:r>
          </a:p>
          <a:p>
            <a:pPr marL="285750" indent="-285750" algn="l">
              <a:buFont typeface="Arial"/>
              <a:buChar char="•"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Local name server is learned from DHCP, or configured, e.g.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 err="1">
                <a:solidFill>
                  <a:srgbClr val="000000"/>
                </a:solidFill>
              </a:rPr>
              <a:t>etc</a:t>
            </a: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 err="1">
                <a:solidFill>
                  <a:srgbClr val="000000"/>
                </a:solidFill>
              </a:rPr>
              <a:t>resolv.conf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Local DNS server helps clients resolve DNS names</a:t>
            </a:r>
          </a:p>
        </p:txBody>
      </p:sp>
      <p:pic>
        <p:nvPicPr>
          <p:cNvPr id="115736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5133975"/>
            <a:ext cx="9540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6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CF4B92F-DF59-0D44-B1A3-21B1F828CDD8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7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533400" y="1285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200" u="sng" dirty="0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Typical DNS</a:t>
            </a:r>
            <a:r>
              <a:rPr lang="en-US" altLang="zh-CN" sz="3200" u="sng" dirty="0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 Message Flow: </a:t>
            </a:r>
            <a:br>
              <a:rPr lang="en-US" altLang="zh-CN" sz="3200" u="sng" dirty="0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</a:br>
            <a:r>
              <a:rPr lang="en-US" altLang="zh-CN" sz="3200" u="sng" dirty="0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The Hybrid Case</a:t>
            </a:r>
            <a:endParaRPr lang="en-US" sz="3600" u="sng" dirty="0">
              <a:solidFill>
                <a:srgbClr val="3333CC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658972" y="5788025"/>
            <a:ext cx="14895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requesting host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  <a:p>
            <a:pPr>
              <a:defRPr/>
            </a:pPr>
            <a:r>
              <a:rPr lang="en-US" altLang="zh-CN" sz="1200" b="1" dirty="0" err="1">
                <a:solidFill>
                  <a:srgbClr val="000000"/>
                </a:solidFill>
                <a:latin typeface="Courier New" charset="0"/>
              </a:rPr>
              <a:t>harvard.edu</a:t>
            </a:r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697538" y="6553200"/>
            <a:ext cx="1992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000000"/>
                </a:solidFill>
                <a:latin typeface="Courier New" charset="0"/>
              </a:rPr>
              <a:t>gaia.cs.umass.edu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117765" name="Object 3"/>
          <p:cNvGraphicFramePr>
            <a:graphicFrameLocks noChangeAspect="1"/>
          </p:cNvGraphicFramePr>
          <p:nvPr/>
        </p:nvGraphicFramePr>
        <p:xfrm>
          <a:off x="6192838" y="5961063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3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11776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5961063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7766" name="Group 8"/>
          <p:cNvGrpSpPr>
            <a:grpSpLocks/>
          </p:cNvGrpSpPr>
          <p:nvPr/>
        </p:nvGrpSpPr>
        <p:grpSpPr bwMode="auto">
          <a:xfrm>
            <a:off x="4316413" y="3086100"/>
            <a:ext cx="369887" cy="657225"/>
            <a:chOff x="4180" y="783"/>
            <a:chExt cx="150" cy="307"/>
          </a:xfrm>
        </p:grpSpPr>
        <p:sp>
          <p:nvSpPr>
            <p:cNvPr id="8263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4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5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6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7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8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9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70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4819650" y="1338263"/>
            <a:ext cx="2011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solidFill>
                  <a:srgbClr val="000000"/>
                </a:solidFill>
              </a:rPr>
              <a:t>root name server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7768" name="Group 18"/>
          <p:cNvGrpSpPr>
            <a:grpSpLocks/>
          </p:cNvGrpSpPr>
          <p:nvPr/>
        </p:nvGrpSpPr>
        <p:grpSpPr bwMode="auto">
          <a:xfrm>
            <a:off x="4076700" y="3773488"/>
            <a:ext cx="311150" cy="1314450"/>
            <a:chOff x="3040" y="2322"/>
            <a:chExt cx="196" cy="828"/>
          </a:xfrm>
        </p:grpSpPr>
        <p:sp>
          <p:nvSpPr>
            <p:cNvPr id="8261" name="Line 19"/>
            <p:cNvSpPr>
              <a:spLocks noChangeShapeType="1"/>
            </p:cNvSpPr>
            <p:nvPr/>
          </p:nvSpPr>
          <p:spPr bwMode="auto">
            <a:xfrm flipH="1" flipV="1">
              <a:off x="3222" y="2322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2" name="Text Box 20"/>
            <p:cNvSpPr txBox="1">
              <a:spLocks noChangeArrowheads="1"/>
            </p:cNvSpPr>
            <p:nvPr/>
          </p:nvSpPr>
          <p:spPr bwMode="auto">
            <a:xfrm>
              <a:off x="3040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7769" name="Group 21"/>
          <p:cNvGrpSpPr>
            <a:grpSpLocks/>
          </p:cNvGrpSpPr>
          <p:nvPr/>
        </p:nvGrpSpPr>
        <p:grpSpPr bwMode="auto">
          <a:xfrm>
            <a:off x="4479925" y="2078038"/>
            <a:ext cx="914400" cy="971550"/>
            <a:chOff x="3294" y="1254"/>
            <a:chExt cx="576" cy="612"/>
          </a:xfrm>
        </p:grpSpPr>
        <p:sp>
          <p:nvSpPr>
            <p:cNvPr id="8259" name="Line 22"/>
            <p:cNvSpPr>
              <a:spLocks noChangeShapeType="1"/>
            </p:cNvSpPr>
            <p:nvPr/>
          </p:nvSpPr>
          <p:spPr bwMode="auto">
            <a:xfrm flipV="1">
              <a:off x="3294" y="1254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0" name="Text Box 23"/>
            <p:cNvSpPr txBox="1">
              <a:spLocks noChangeArrowheads="1"/>
            </p:cNvSpPr>
            <p:nvPr/>
          </p:nvSpPr>
          <p:spPr bwMode="auto">
            <a:xfrm>
              <a:off x="3382" y="139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7770" name="Group 24"/>
          <p:cNvGrpSpPr>
            <a:grpSpLocks/>
          </p:cNvGrpSpPr>
          <p:nvPr/>
        </p:nvGrpSpPr>
        <p:grpSpPr bwMode="auto">
          <a:xfrm>
            <a:off x="4689475" y="2306638"/>
            <a:ext cx="733425" cy="762000"/>
            <a:chOff x="3426" y="1398"/>
            <a:chExt cx="462" cy="480"/>
          </a:xfrm>
        </p:grpSpPr>
        <p:sp>
          <p:nvSpPr>
            <p:cNvPr id="8257" name="Line 25"/>
            <p:cNvSpPr>
              <a:spLocks noChangeShapeType="1"/>
            </p:cNvSpPr>
            <p:nvPr/>
          </p:nvSpPr>
          <p:spPr bwMode="auto">
            <a:xfrm flipH="1">
              <a:off x="3426" y="1398"/>
              <a:ext cx="462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8" name="Text Box 26"/>
            <p:cNvSpPr txBox="1">
              <a:spLocks noChangeArrowheads="1"/>
            </p:cNvSpPr>
            <p:nvPr/>
          </p:nvSpPr>
          <p:spPr bwMode="auto">
            <a:xfrm>
              <a:off x="3658" y="154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7771" name="Group 27"/>
          <p:cNvGrpSpPr>
            <a:grpSpLocks/>
          </p:cNvGrpSpPr>
          <p:nvPr/>
        </p:nvGrpSpPr>
        <p:grpSpPr bwMode="auto">
          <a:xfrm>
            <a:off x="4765675" y="2838450"/>
            <a:ext cx="1485900" cy="411163"/>
            <a:chOff x="3474" y="1733"/>
            <a:chExt cx="936" cy="259"/>
          </a:xfrm>
        </p:grpSpPr>
        <p:sp>
          <p:nvSpPr>
            <p:cNvPr id="8255" name="Line 28"/>
            <p:cNvSpPr>
              <a:spLocks noChangeShapeType="1"/>
            </p:cNvSpPr>
            <p:nvPr/>
          </p:nvSpPr>
          <p:spPr bwMode="auto">
            <a:xfrm flipV="1">
              <a:off x="3474" y="1986"/>
              <a:ext cx="936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6" name="Text Box 29"/>
            <p:cNvSpPr txBox="1">
              <a:spLocks noChangeArrowheads="1"/>
            </p:cNvSpPr>
            <p:nvPr/>
          </p:nvSpPr>
          <p:spPr bwMode="auto">
            <a:xfrm>
              <a:off x="3856" y="173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7772" name="Group 30"/>
          <p:cNvGrpSpPr>
            <a:grpSpLocks/>
          </p:cNvGrpSpPr>
          <p:nvPr/>
        </p:nvGrpSpPr>
        <p:grpSpPr bwMode="auto">
          <a:xfrm>
            <a:off x="5430838" y="1666875"/>
            <a:ext cx="369887" cy="657225"/>
            <a:chOff x="4180" y="783"/>
            <a:chExt cx="150" cy="307"/>
          </a:xfrm>
        </p:grpSpPr>
        <p:sp>
          <p:nvSpPr>
            <p:cNvPr id="8247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8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9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0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1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2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3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4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7773" name="Group 39"/>
          <p:cNvGrpSpPr>
            <a:grpSpLocks/>
          </p:cNvGrpSpPr>
          <p:nvPr/>
        </p:nvGrpSpPr>
        <p:grpSpPr bwMode="auto">
          <a:xfrm>
            <a:off x="6259513" y="3095625"/>
            <a:ext cx="369887" cy="657225"/>
            <a:chOff x="4180" y="783"/>
            <a:chExt cx="150" cy="307"/>
          </a:xfrm>
        </p:grpSpPr>
        <p:sp>
          <p:nvSpPr>
            <p:cNvPr id="8239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0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1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2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3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4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5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6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7774" name="Group 48"/>
          <p:cNvGrpSpPr>
            <a:grpSpLocks/>
          </p:cNvGrpSpPr>
          <p:nvPr/>
        </p:nvGrpSpPr>
        <p:grpSpPr bwMode="auto">
          <a:xfrm>
            <a:off x="6240463" y="4714875"/>
            <a:ext cx="369887" cy="657225"/>
            <a:chOff x="4180" y="783"/>
            <a:chExt cx="150" cy="307"/>
          </a:xfrm>
        </p:grpSpPr>
        <p:sp>
          <p:nvSpPr>
            <p:cNvPr id="8231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2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3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4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5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6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7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8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209" name="Text Box 57"/>
          <p:cNvSpPr txBox="1">
            <a:spLocks noChangeArrowheads="1"/>
          </p:cNvSpPr>
          <p:nvPr/>
        </p:nvSpPr>
        <p:spPr bwMode="auto">
          <a:xfrm>
            <a:off x="5464175" y="5311775"/>
            <a:ext cx="2335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00000"/>
                </a:solidFill>
              </a:rPr>
              <a:t>authoritative name server</a:t>
            </a:r>
            <a:endParaRPr lang="en-US" sz="2000">
              <a:solidFill>
                <a:srgbClr val="000000"/>
              </a:solidFill>
              <a:latin typeface="Times New Roman" charset="0"/>
            </a:endParaRPr>
          </a:p>
          <a:p>
            <a:pPr>
              <a:defRPr/>
            </a:pPr>
            <a:r>
              <a:rPr lang="en-US" sz="1400" b="1">
                <a:solidFill>
                  <a:srgbClr val="000000"/>
                </a:solidFill>
                <a:latin typeface="Courier New" charset="0"/>
              </a:rPr>
              <a:t>dns.cs.umass.edu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7776" name="Group 58"/>
          <p:cNvGrpSpPr>
            <a:grpSpLocks/>
          </p:cNvGrpSpPr>
          <p:nvPr/>
        </p:nvGrpSpPr>
        <p:grpSpPr bwMode="auto">
          <a:xfrm>
            <a:off x="6559550" y="3802063"/>
            <a:ext cx="311150" cy="923925"/>
            <a:chOff x="4468" y="2340"/>
            <a:chExt cx="196" cy="582"/>
          </a:xfrm>
        </p:grpSpPr>
        <p:sp>
          <p:nvSpPr>
            <p:cNvPr id="8229" name="Text Box 59"/>
            <p:cNvSpPr txBox="1">
              <a:spLocks noChangeArrowheads="1"/>
            </p:cNvSpPr>
            <p:nvPr/>
          </p:nvSpPr>
          <p:spPr bwMode="auto">
            <a:xfrm>
              <a:off x="4468" y="26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230" name="Line 60"/>
            <p:cNvSpPr>
              <a:spLocks noChangeShapeType="1"/>
            </p:cNvSpPr>
            <p:nvPr/>
          </p:nvSpPr>
          <p:spPr bwMode="auto">
            <a:xfrm>
              <a:off x="4470" y="2340"/>
              <a:ext cx="6" cy="5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7777" name="Group 61"/>
          <p:cNvGrpSpPr>
            <a:grpSpLocks/>
          </p:cNvGrpSpPr>
          <p:nvPr/>
        </p:nvGrpSpPr>
        <p:grpSpPr bwMode="auto">
          <a:xfrm>
            <a:off x="6075363" y="3794125"/>
            <a:ext cx="311150" cy="890588"/>
            <a:chOff x="4426" y="2346"/>
            <a:chExt cx="196" cy="561"/>
          </a:xfrm>
        </p:grpSpPr>
        <p:sp>
          <p:nvSpPr>
            <p:cNvPr id="8227" name="Text Box 62"/>
            <p:cNvSpPr txBox="1">
              <a:spLocks noChangeArrowheads="1"/>
            </p:cNvSpPr>
            <p:nvPr/>
          </p:nvSpPr>
          <p:spPr bwMode="auto">
            <a:xfrm>
              <a:off x="4426" y="267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228" name="Line 63"/>
            <p:cNvSpPr>
              <a:spLocks noChangeShapeType="1"/>
            </p:cNvSpPr>
            <p:nvPr/>
          </p:nvSpPr>
          <p:spPr bwMode="auto">
            <a:xfrm flipH="1" flipV="1">
              <a:off x="4590" y="2346"/>
              <a:ext cx="0" cy="5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7778" name="Group 64"/>
          <p:cNvGrpSpPr>
            <a:grpSpLocks/>
          </p:cNvGrpSpPr>
          <p:nvPr/>
        </p:nvGrpSpPr>
        <p:grpSpPr bwMode="auto">
          <a:xfrm>
            <a:off x="5451475" y="3905250"/>
            <a:ext cx="2400300" cy="490538"/>
            <a:chOff x="4170" y="2163"/>
            <a:chExt cx="1512" cy="309"/>
          </a:xfrm>
        </p:grpSpPr>
        <p:sp>
          <p:nvSpPr>
            <p:cNvPr id="8225" name="Rectangle 65"/>
            <p:cNvSpPr>
              <a:spLocks noChangeArrowheads="1"/>
            </p:cNvSpPr>
            <p:nvPr/>
          </p:nvSpPr>
          <p:spPr bwMode="auto">
            <a:xfrm>
              <a:off x="4170" y="2196"/>
              <a:ext cx="1512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6" name="Text Box 66"/>
            <p:cNvSpPr txBox="1">
              <a:spLocks noChangeArrowheads="1"/>
            </p:cNvSpPr>
            <p:nvPr/>
          </p:nvSpPr>
          <p:spPr bwMode="auto">
            <a:xfrm>
              <a:off x="4440" y="2163"/>
              <a:ext cx="10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altLang="zh-CN" sz="1400">
                  <a:solidFill>
                    <a:srgbClr val="000000"/>
                  </a:solidFill>
                  <a:ea typeface="宋体" charset="0"/>
                  <a:cs typeface="宋体" charset="0"/>
                </a:rPr>
                <a:t>TLD</a:t>
              </a:r>
              <a:r>
                <a:rPr lang="en-US" sz="1400">
                  <a:solidFill>
                    <a:srgbClr val="000000"/>
                  </a:solidFill>
                </a:rPr>
                <a:t> name server</a:t>
              </a: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7779" name="Group 67"/>
          <p:cNvGrpSpPr>
            <a:grpSpLocks/>
          </p:cNvGrpSpPr>
          <p:nvPr/>
        </p:nvGrpSpPr>
        <p:grpSpPr bwMode="auto">
          <a:xfrm>
            <a:off x="4765675" y="3411538"/>
            <a:ext cx="1419225" cy="412750"/>
            <a:chOff x="3474" y="2094"/>
            <a:chExt cx="894" cy="260"/>
          </a:xfrm>
        </p:grpSpPr>
        <p:sp>
          <p:nvSpPr>
            <p:cNvPr id="8223" name="Line 68"/>
            <p:cNvSpPr>
              <a:spLocks noChangeShapeType="1"/>
            </p:cNvSpPr>
            <p:nvPr/>
          </p:nvSpPr>
          <p:spPr bwMode="auto">
            <a:xfrm flipH="1" flipV="1">
              <a:off x="3474" y="2094"/>
              <a:ext cx="8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4" name="Text Box 69"/>
            <p:cNvSpPr txBox="1">
              <a:spLocks noChangeArrowheads="1"/>
            </p:cNvSpPr>
            <p:nvPr/>
          </p:nvSpPr>
          <p:spPr bwMode="auto">
            <a:xfrm>
              <a:off x="3880" y="212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7780" name="Group 70"/>
          <p:cNvGrpSpPr>
            <a:grpSpLocks/>
          </p:cNvGrpSpPr>
          <p:nvPr/>
        </p:nvGrpSpPr>
        <p:grpSpPr bwMode="auto">
          <a:xfrm>
            <a:off x="4556125" y="3802063"/>
            <a:ext cx="384175" cy="1323975"/>
            <a:chOff x="3342" y="2340"/>
            <a:chExt cx="242" cy="834"/>
          </a:xfrm>
        </p:grpSpPr>
        <p:sp>
          <p:nvSpPr>
            <p:cNvPr id="8221" name="Line 71"/>
            <p:cNvSpPr>
              <a:spLocks noChangeShapeType="1"/>
            </p:cNvSpPr>
            <p:nvPr/>
          </p:nvSpPr>
          <p:spPr bwMode="auto">
            <a:xfrm>
              <a:off x="3342" y="2340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2" name="Text Box 72"/>
            <p:cNvSpPr txBox="1">
              <a:spLocks noChangeArrowheads="1"/>
            </p:cNvSpPr>
            <p:nvPr/>
          </p:nvSpPr>
          <p:spPr bwMode="auto">
            <a:xfrm>
              <a:off x="3388" y="287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7781" name="Group 73"/>
          <p:cNvGrpSpPr>
            <a:grpSpLocks/>
          </p:cNvGrpSpPr>
          <p:nvPr/>
        </p:nvGrpSpPr>
        <p:grpSpPr bwMode="auto">
          <a:xfrm>
            <a:off x="4908550" y="2182813"/>
            <a:ext cx="2719388" cy="438150"/>
            <a:chOff x="3564" y="1320"/>
            <a:chExt cx="1713" cy="276"/>
          </a:xfrm>
        </p:grpSpPr>
        <p:sp>
          <p:nvSpPr>
            <p:cNvPr id="8219" name="Freeform 74"/>
            <p:cNvSpPr>
              <a:spLocks/>
            </p:cNvSpPr>
            <p:nvPr/>
          </p:nvSpPr>
          <p:spPr bwMode="auto">
            <a:xfrm>
              <a:off x="3564" y="1428"/>
              <a:ext cx="638" cy="168"/>
            </a:xfrm>
            <a:custGeom>
              <a:avLst/>
              <a:gdLst>
                <a:gd name="T0" fmla="*/ 304 w 638"/>
                <a:gd name="T1" fmla="*/ 108 h 168"/>
                <a:gd name="T2" fmla="*/ 284 w 638"/>
                <a:gd name="T3" fmla="*/ 30 h 168"/>
                <a:gd name="T4" fmla="*/ 54 w 638"/>
                <a:gd name="T5" fmla="*/ 26 h 168"/>
                <a:gd name="T6" fmla="*/ 54 w 638"/>
                <a:gd name="T7" fmla="*/ 152 h 168"/>
                <a:gd name="T8" fmla="*/ 240 w 638"/>
                <a:gd name="T9" fmla="*/ 164 h 168"/>
                <a:gd name="T10" fmla="*/ 306 w 638"/>
                <a:gd name="T11" fmla="*/ 118 h 168"/>
                <a:gd name="T12" fmla="*/ 638 w 638"/>
                <a:gd name="T13" fmla="*/ 36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8"/>
                <a:gd name="T22" fmla="*/ 0 h 168"/>
                <a:gd name="T23" fmla="*/ 638 w 638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8" h="168">
                  <a:moveTo>
                    <a:pt x="304" y="108"/>
                  </a:moveTo>
                  <a:cubicBezTo>
                    <a:pt x="332" y="42"/>
                    <a:pt x="308" y="46"/>
                    <a:pt x="284" y="30"/>
                  </a:cubicBezTo>
                  <a:cubicBezTo>
                    <a:pt x="260" y="14"/>
                    <a:pt x="83" y="0"/>
                    <a:pt x="54" y="26"/>
                  </a:cubicBezTo>
                  <a:cubicBezTo>
                    <a:pt x="25" y="52"/>
                    <a:pt x="0" y="144"/>
                    <a:pt x="54" y="152"/>
                  </a:cubicBezTo>
                  <a:cubicBezTo>
                    <a:pt x="108" y="160"/>
                    <a:pt x="215" y="168"/>
                    <a:pt x="240" y="164"/>
                  </a:cubicBezTo>
                  <a:cubicBezTo>
                    <a:pt x="265" y="160"/>
                    <a:pt x="292" y="134"/>
                    <a:pt x="306" y="118"/>
                  </a:cubicBezTo>
                  <a:cubicBezTo>
                    <a:pt x="320" y="102"/>
                    <a:pt x="586" y="36"/>
                    <a:pt x="638" y="3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0" name="Text Box 75"/>
            <p:cNvSpPr txBox="1">
              <a:spLocks noChangeArrowheads="1"/>
            </p:cNvSpPr>
            <p:nvPr/>
          </p:nvSpPr>
          <p:spPr bwMode="auto">
            <a:xfrm>
              <a:off x="4178" y="1320"/>
              <a:ext cx="10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3333CC"/>
                  </a:solidFill>
                </a:rPr>
                <a:t>iterated query</a:t>
              </a:r>
              <a:endParaRPr lang="en-US" sz="16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7782" name="Group 76"/>
          <p:cNvGrpSpPr>
            <a:grpSpLocks/>
          </p:cNvGrpSpPr>
          <p:nvPr/>
        </p:nvGrpSpPr>
        <p:grpSpPr bwMode="auto">
          <a:xfrm>
            <a:off x="3473450" y="3917950"/>
            <a:ext cx="1876425" cy="500063"/>
            <a:chOff x="2838" y="2163"/>
            <a:chExt cx="1182" cy="315"/>
          </a:xfrm>
        </p:grpSpPr>
        <p:sp>
          <p:nvSpPr>
            <p:cNvPr id="8217" name="Rectangle 77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18" name="Text Box 78"/>
            <p:cNvSpPr txBox="1">
              <a:spLocks noChangeArrowheads="1"/>
            </p:cNvSpPr>
            <p:nvPr/>
          </p:nvSpPr>
          <p:spPr bwMode="auto">
            <a:xfrm>
              <a:off x="2914" y="2163"/>
              <a:ext cx="10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local name server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292100" y="1585913"/>
            <a:ext cx="3206750" cy="507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85750" indent="-285750" algn="l"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Host knows only local name server</a:t>
            </a:r>
          </a:p>
          <a:p>
            <a:pPr marL="285750" indent="-285750" algn="l">
              <a:buFont typeface="Arial"/>
              <a:buChar char="•"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Local name server is learned from DHCP, or configured, e.g.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 err="1">
                <a:solidFill>
                  <a:srgbClr val="000000"/>
                </a:solidFill>
              </a:rPr>
              <a:t>etc</a:t>
            </a: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 err="1">
                <a:solidFill>
                  <a:srgbClr val="000000"/>
                </a:solidFill>
              </a:rPr>
              <a:t>resolv.conf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Local DNS server helps clients resolve DNS names</a:t>
            </a:r>
          </a:p>
          <a:p>
            <a:pPr marL="285750" indent="-285750" algn="l">
              <a:buFont typeface="Arial"/>
              <a:buChar char="•"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Benefits of local name servers (often called </a:t>
            </a:r>
            <a:r>
              <a:rPr lang="en-US" sz="1800" b="1" dirty="0">
                <a:solidFill>
                  <a:srgbClr val="FF0000"/>
                </a:solidFill>
              </a:rPr>
              <a:t>resolvers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  <a:p>
            <a:pPr marL="1028700" lvl="1" algn="l"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simplifies client</a:t>
            </a:r>
          </a:p>
          <a:p>
            <a:pPr marL="1028700" lvl="1" algn="l"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caches/reuses results </a:t>
            </a:r>
          </a:p>
        </p:txBody>
      </p:sp>
      <p:pic>
        <p:nvPicPr>
          <p:cNvPr id="117784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5133975"/>
            <a:ext cx="9540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5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18CBA0F-AE1D-C04B-8649-7E71B36DC8A8}" type="slidenum">
              <a:rPr lang="en-US" altLang="x-none" sz="1400"/>
              <a:pPr/>
              <a:t>8</a:t>
            </a:fld>
            <a:endParaRPr lang="en-US" altLang="x-none" sz="1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</a:t>
            </a:r>
            <a:r>
              <a:rPr lang="en-US" altLang="zh-CN" dirty="0">
                <a:ea typeface="ＭＳ Ｐゴシック" charset="-128"/>
              </a:rPr>
              <a:t>min.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and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r</a:t>
            </a:r>
            <a:r>
              <a:rPr lang="en-US" altLang="x-none" dirty="0">
                <a:ea typeface="ＭＳ Ｐゴシック" charset="-128"/>
              </a:rPr>
              <a:t>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i="1" dirty="0">
                <a:ea typeface="ＭＳ Ｐゴシック" charset="-128"/>
              </a:rPr>
              <a:t>DNS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x-none" dirty="0">
                <a:ea typeface="ＭＳ Ｐゴシック" charset="-128"/>
              </a:rPr>
              <a:t>High-level design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Details</a:t>
            </a:r>
          </a:p>
          <a:p>
            <a:pPr lvl="2">
              <a:buClr>
                <a:srgbClr val="C00000"/>
              </a:buClr>
              <a:buFont typeface="Wingdings" charset="2"/>
              <a:buChar char="Ø"/>
            </a:pPr>
            <a:endParaRPr lang="en-US" altLang="x-none" i="1" dirty="0">
              <a:solidFill>
                <a:srgbClr val="C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0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1"/>
          <p:cNvGrpSpPr>
            <a:grpSpLocks/>
          </p:cNvGrpSpPr>
          <p:nvPr/>
        </p:nvGrpSpPr>
        <p:grpSpPr bwMode="auto">
          <a:xfrm>
            <a:off x="-68263" y="3636963"/>
            <a:ext cx="2217738" cy="2503487"/>
            <a:chOff x="5715000" y="1801819"/>
            <a:chExt cx="3124200" cy="3760781"/>
          </a:xfrm>
        </p:grpSpPr>
        <p:sp>
          <p:nvSpPr>
            <p:cNvPr id="49176" name="Freeform 2"/>
            <p:cNvSpPr>
              <a:spLocks/>
            </p:cNvSpPr>
            <p:nvPr/>
          </p:nvSpPr>
          <p:spPr bwMode="auto">
            <a:xfrm>
              <a:off x="6669088" y="3276600"/>
              <a:ext cx="1179512" cy="609600"/>
            </a:xfrm>
            <a:custGeom>
              <a:avLst/>
              <a:gdLst>
                <a:gd name="T0" fmla="*/ 0 w 743"/>
                <a:gd name="T1" fmla="*/ 0 h 384"/>
                <a:gd name="T2" fmla="*/ 2147483647 w 743"/>
                <a:gd name="T3" fmla="*/ 2147483647 h 384"/>
                <a:gd name="T4" fmla="*/ 0 w 743"/>
                <a:gd name="T5" fmla="*/ 2147483647 h 384"/>
                <a:gd name="T6" fmla="*/ 2147483647 w 743"/>
                <a:gd name="T7" fmla="*/ 2147483647 h 384"/>
                <a:gd name="T8" fmla="*/ 2147483647 w 743"/>
                <a:gd name="T9" fmla="*/ 2147483647 h 384"/>
                <a:gd name="T10" fmla="*/ 2147483647 w 743"/>
                <a:gd name="T11" fmla="*/ 2147483647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3"/>
                <a:gd name="T19" fmla="*/ 0 h 384"/>
                <a:gd name="T20" fmla="*/ 743 w 743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3" h="384">
                  <a:moveTo>
                    <a:pt x="0" y="0"/>
                  </a:moveTo>
                  <a:lnTo>
                    <a:pt x="23" y="194"/>
                  </a:lnTo>
                  <a:lnTo>
                    <a:pt x="0" y="384"/>
                  </a:lnTo>
                  <a:lnTo>
                    <a:pt x="713" y="384"/>
                  </a:lnTo>
                  <a:lnTo>
                    <a:pt x="695" y="194"/>
                  </a:lnTo>
                  <a:lnTo>
                    <a:pt x="743" y="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7" name="Freeform 5"/>
            <p:cNvSpPr>
              <a:spLocks/>
            </p:cNvSpPr>
            <p:nvPr/>
          </p:nvSpPr>
          <p:spPr bwMode="auto">
            <a:xfrm>
              <a:off x="5715000" y="1828800"/>
              <a:ext cx="10033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0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48" y="0"/>
                  </a:moveTo>
                  <a:cubicBezTo>
                    <a:pt x="340" y="368"/>
                    <a:pt x="632" y="736"/>
                    <a:pt x="624" y="1152"/>
                  </a:cubicBezTo>
                  <a:cubicBezTo>
                    <a:pt x="616" y="1568"/>
                    <a:pt x="308" y="2032"/>
                    <a:pt x="0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8" name="Freeform 6"/>
            <p:cNvSpPr>
              <a:spLocks/>
            </p:cNvSpPr>
            <p:nvPr/>
          </p:nvSpPr>
          <p:spPr bwMode="auto">
            <a:xfrm>
              <a:off x="7759700" y="1828800"/>
              <a:ext cx="10795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2147483647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584" y="0"/>
                  </a:moveTo>
                  <a:cubicBezTo>
                    <a:pt x="292" y="416"/>
                    <a:pt x="0" y="832"/>
                    <a:pt x="8" y="1248"/>
                  </a:cubicBezTo>
                  <a:cubicBezTo>
                    <a:pt x="16" y="1664"/>
                    <a:pt x="324" y="2080"/>
                    <a:pt x="632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9" name="Line 7"/>
            <p:cNvSpPr>
              <a:spLocks noChangeShapeType="1"/>
            </p:cNvSpPr>
            <p:nvPr/>
          </p:nvSpPr>
          <p:spPr bwMode="auto">
            <a:xfrm>
              <a:off x="6705600" y="32766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80" name="Line 8"/>
            <p:cNvSpPr>
              <a:spLocks noChangeShapeType="1"/>
            </p:cNvSpPr>
            <p:nvPr/>
          </p:nvSpPr>
          <p:spPr bwMode="auto">
            <a:xfrm>
              <a:off x="6629400" y="38862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81" name="Text Box 9"/>
            <p:cNvSpPr txBox="1">
              <a:spLocks noChangeArrowheads="1"/>
            </p:cNvSpPr>
            <p:nvPr/>
          </p:nvSpPr>
          <p:spPr bwMode="auto">
            <a:xfrm>
              <a:off x="6986583" y="3317874"/>
              <a:ext cx="506421" cy="50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</a:rPr>
                <a:t>IP</a:t>
              </a:r>
            </a:p>
          </p:txBody>
        </p:sp>
        <p:sp>
          <p:nvSpPr>
            <p:cNvPr id="49182" name="Text Box 10"/>
            <p:cNvSpPr txBox="1">
              <a:spLocks noChangeArrowheads="1"/>
            </p:cNvSpPr>
            <p:nvPr/>
          </p:nvSpPr>
          <p:spPr bwMode="auto">
            <a:xfrm>
              <a:off x="5907645" y="5111750"/>
              <a:ext cx="946623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Ethernet</a:t>
              </a:r>
            </a:p>
          </p:txBody>
        </p:sp>
        <p:sp>
          <p:nvSpPr>
            <p:cNvPr id="49183" name="Text Box 11"/>
            <p:cNvSpPr txBox="1">
              <a:spLocks noChangeArrowheads="1"/>
            </p:cNvSpPr>
            <p:nvPr/>
          </p:nvSpPr>
          <p:spPr bwMode="auto">
            <a:xfrm>
              <a:off x="7524386" y="5111749"/>
              <a:ext cx="1146903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Cable/DSL</a:t>
              </a:r>
            </a:p>
          </p:txBody>
        </p:sp>
        <p:sp>
          <p:nvSpPr>
            <p:cNvPr id="49184" name="Text Box 12"/>
            <p:cNvSpPr txBox="1">
              <a:spLocks noChangeArrowheads="1"/>
            </p:cNvSpPr>
            <p:nvPr/>
          </p:nvSpPr>
          <p:spPr bwMode="auto">
            <a:xfrm>
              <a:off x="6672127" y="5111749"/>
              <a:ext cx="965473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Wireless</a:t>
              </a:r>
            </a:p>
          </p:txBody>
        </p:sp>
        <p:sp>
          <p:nvSpPr>
            <p:cNvPr id="49185" name="Text Box 13"/>
            <p:cNvSpPr txBox="1">
              <a:spLocks noChangeArrowheads="1"/>
            </p:cNvSpPr>
            <p:nvPr/>
          </p:nvSpPr>
          <p:spPr bwMode="auto">
            <a:xfrm>
              <a:off x="6574265" y="2635249"/>
              <a:ext cx="621447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TCP</a:t>
              </a:r>
            </a:p>
          </p:txBody>
        </p:sp>
        <p:sp>
          <p:nvSpPr>
            <p:cNvPr id="49186" name="Text Box 14"/>
            <p:cNvSpPr txBox="1">
              <a:spLocks noChangeArrowheads="1"/>
            </p:cNvSpPr>
            <p:nvPr/>
          </p:nvSpPr>
          <p:spPr bwMode="auto">
            <a:xfrm>
              <a:off x="7357092" y="2667000"/>
              <a:ext cx="657577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49187" name="Line 20"/>
            <p:cNvSpPr>
              <a:spLocks noChangeShapeType="1"/>
            </p:cNvSpPr>
            <p:nvPr/>
          </p:nvSpPr>
          <p:spPr bwMode="auto">
            <a:xfrm>
              <a:off x="5715000" y="5562600"/>
              <a:ext cx="312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88" name="Line 21"/>
            <p:cNvSpPr>
              <a:spLocks noChangeShapeType="1"/>
            </p:cNvSpPr>
            <p:nvPr/>
          </p:nvSpPr>
          <p:spPr bwMode="auto">
            <a:xfrm>
              <a:off x="6248400" y="2438400"/>
              <a:ext cx="2057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89" name="Line 22"/>
            <p:cNvSpPr>
              <a:spLocks noChangeShapeType="1"/>
            </p:cNvSpPr>
            <p:nvPr/>
          </p:nvSpPr>
          <p:spPr bwMode="auto">
            <a:xfrm>
              <a:off x="7239000" y="24384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9190" name="Group 26"/>
            <p:cNvGrpSpPr>
              <a:grpSpLocks/>
            </p:cNvGrpSpPr>
            <p:nvPr/>
          </p:nvGrpSpPr>
          <p:grpSpPr bwMode="auto">
            <a:xfrm>
              <a:off x="5805488" y="1801819"/>
              <a:ext cx="2971800" cy="517476"/>
              <a:chOff x="2604654" y="1967359"/>
              <a:chExt cx="2971800" cy="517854"/>
            </a:xfrm>
          </p:grpSpPr>
          <p:sp>
            <p:nvSpPr>
              <p:cNvPr id="109592" name="Text Box 16"/>
              <p:cNvSpPr txBox="1">
                <a:spLocks noChangeArrowheads="1"/>
              </p:cNvSpPr>
              <p:nvPr/>
            </p:nvSpPr>
            <p:spPr bwMode="auto">
              <a:xfrm>
                <a:off x="3864930" y="2091458"/>
                <a:ext cx="657491" cy="39377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100" b="1" dirty="0">
                    <a:solidFill>
                      <a:srgbClr val="008000"/>
                    </a:solidFill>
                  </a:rPr>
                  <a:t>DNS</a:t>
                </a:r>
              </a:p>
            </p:txBody>
          </p:sp>
          <p:sp>
            <p:nvSpPr>
              <p:cNvPr id="49192" name="Line 20"/>
              <p:cNvSpPr>
                <a:spLocks noChangeShapeType="1"/>
              </p:cNvSpPr>
              <p:nvPr/>
            </p:nvSpPr>
            <p:spPr bwMode="auto">
              <a:xfrm>
                <a:off x="2604654" y="1967359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49154" name="Straight Arrow Connector 52"/>
          <p:cNvCxnSpPr>
            <a:cxnSpLocks noChangeShapeType="1"/>
          </p:cNvCxnSpPr>
          <p:nvPr/>
        </p:nvCxnSpPr>
        <p:spPr bwMode="auto">
          <a:xfrm>
            <a:off x="1384300" y="3905250"/>
            <a:ext cx="6515100" cy="2857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9155" name="Group 1"/>
          <p:cNvGrpSpPr>
            <a:grpSpLocks/>
          </p:cNvGrpSpPr>
          <p:nvPr/>
        </p:nvGrpSpPr>
        <p:grpSpPr bwMode="auto">
          <a:xfrm>
            <a:off x="6981825" y="3636963"/>
            <a:ext cx="2217738" cy="2503487"/>
            <a:chOff x="5715000" y="1801819"/>
            <a:chExt cx="3124200" cy="3760781"/>
          </a:xfrm>
        </p:grpSpPr>
        <p:sp>
          <p:nvSpPr>
            <p:cNvPr id="49159" name="Freeform 2"/>
            <p:cNvSpPr>
              <a:spLocks/>
            </p:cNvSpPr>
            <p:nvPr/>
          </p:nvSpPr>
          <p:spPr bwMode="auto">
            <a:xfrm>
              <a:off x="6669088" y="3276600"/>
              <a:ext cx="1179512" cy="609600"/>
            </a:xfrm>
            <a:custGeom>
              <a:avLst/>
              <a:gdLst>
                <a:gd name="T0" fmla="*/ 0 w 743"/>
                <a:gd name="T1" fmla="*/ 0 h 384"/>
                <a:gd name="T2" fmla="*/ 2147483647 w 743"/>
                <a:gd name="T3" fmla="*/ 2147483647 h 384"/>
                <a:gd name="T4" fmla="*/ 0 w 743"/>
                <a:gd name="T5" fmla="*/ 2147483647 h 384"/>
                <a:gd name="T6" fmla="*/ 2147483647 w 743"/>
                <a:gd name="T7" fmla="*/ 2147483647 h 384"/>
                <a:gd name="T8" fmla="*/ 2147483647 w 743"/>
                <a:gd name="T9" fmla="*/ 2147483647 h 384"/>
                <a:gd name="T10" fmla="*/ 2147483647 w 743"/>
                <a:gd name="T11" fmla="*/ 2147483647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3"/>
                <a:gd name="T19" fmla="*/ 0 h 384"/>
                <a:gd name="T20" fmla="*/ 743 w 743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3" h="384">
                  <a:moveTo>
                    <a:pt x="0" y="0"/>
                  </a:moveTo>
                  <a:lnTo>
                    <a:pt x="23" y="194"/>
                  </a:lnTo>
                  <a:lnTo>
                    <a:pt x="0" y="384"/>
                  </a:lnTo>
                  <a:lnTo>
                    <a:pt x="713" y="384"/>
                  </a:lnTo>
                  <a:lnTo>
                    <a:pt x="695" y="194"/>
                  </a:lnTo>
                  <a:lnTo>
                    <a:pt x="743" y="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0" name="Freeform 5"/>
            <p:cNvSpPr>
              <a:spLocks/>
            </p:cNvSpPr>
            <p:nvPr/>
          </p:nvSpPr>
          <p:spPr bwMode="auto">
            <a:xfrm>
              <a:off x="5715000" y="1828800"/>
              <a:ext cx="10033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0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48" y="0"/>
                  </a:moveTo>
                  <a:cubicBezTo>
                    <a:pt x="340" y="368"/>
                    <a:pt x="632" y="736"/>
                    <a:pt x="624" y="1152"/>
                  </a:cubicBezTo>
                  <a:cubicBezTo>
                    <a:pt x="616" y="1568"/>
                    <a:pt x="308" y="2032"/>
                    <a:pt x="0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1" name="Freeform 6"/>
            <p:cNvSpPr>
              <a:spLocks/>
            </p:cNvSpPr>
            <p:nvPr/>
          </p:nvSpPr>
          <p:spPr bwMode="auto">
            <a:xfrm>
              <a:off x="7759700" y="1828800"/>
              <a:ext cx="1079500" cy="3733800"/>
            </a:xfrm>
            <a:custGeom>
              <a:avLst/>
              <a:gdLst>
                <a:gd name="T0" fmla="*/ 2147483647 w 632"/>
                <a:gd name="T1" fmla="*/ 0 h 2496"/>
                <a:gd name="T2" fmla="*/ 2147483647 w 632"/>
                <a:gd name="T3" fmla="*/ 2147483647 h 2496"/>
                <a:gd name="T4" fmla="*/ 2147483647 w 632"/>
                <a:gd name="T5" fmla="*/ 2147483647 h 2496"/>
                <a:gd name="T6" fmla="*/ 0 60000 65536"/>
                <a:gd name="T7" fmla="*/ 0 60000 65536"/>
                <a:gd name="T8" fmla="*/ 0 60000 65536"/>
                <a:gd name="T9" fmla="*/ 0 w 632"/>
                <a:gd name="T10" fmla="*/ 0 h 2496"/>
                <a:gd name="T11" fmla="*/ 632 w 632"/>
                <a:gd name="T12" fmla="*/ 2496 h 2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2496">
                  <a:moveTo>
                    <a:pt x="584" y="0"/>
                  </a:moveTo>
                  <a:cubicBezTo>
                    <a:pt x="292" y="416"/>
                    <a:pt x="0" y="832"/>
                    <a:pt x="8" y="1248"/>
                  </a:cubicBezTo>
                  <a:cubicBezTo>
                    <a:pt x="16" y="1664"/>
                    <a:pt x="324" y="2080"/>
                    <a:pt x="632" y="24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2" name="Line 7"/>
            <p:cNvSpPr>
              <a:spLocks noChangeShapeType="1"/>
            </p:cNvSpPr>
            <p:nvPr/>
          </p:nvSpPr>
          <p:spPr bwMode="auto">
            <a:xfrm>
              <a:off x="6705600" y="32766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3" name="Line 8"/>
            <p:cNvSpPr>
              <a:spLocks noChangeShapeType="1"/>
            </p:cNvSpPr>
            <p:nvPr/>
          </p:nvSpPr>
          <p:spPr bwMode="auto">
            <a:xfrm>
              <a:off x="6629400" y="3886200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64" name="Text Box 9"/>
            <p:cNvSpPr txBox="1">
              <a:spLocks noChangeArrowheads="1"/>
            </p:cNvSpPr>
            <p:nvPr/>
          </p:nvSpPr>
          <p:spPr bwMode="auto">
            <a:xfrm>
              <a:off x="6986583" y="3317874"/>
              <a:ext cx="506421" cy="50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</a:rPr>
                <a:t>IP</a:t>
              </a:r>
            </a:p>
          </p:txBody>
        </p:sp>
        <p:sp>
          <p:nvSpPr>
            <p:cNvPr id="49165" name="Text Box 10"/>
            <p:cNvSpPr txBox="1">
              <a:spLocks noChangeArrowheads="1"/>
            </p:cNvSpPr>
            <p:nvPr/>
          </p:nvSpPr>
          <p:spPr bwMode="auto">
            <a:xfrm>
              <a:off x="5907645" y="5111750"/>
              <a:ext cx="946623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Ethernet</a:t>
              </a:r>
            </a:p>
          </p:txBody>
        </p:sp>
        <p:sp>
          <p:nvSpPr>
            <p:cNvPr id="49166" name="Text Box 11"/>
            <p:cNvSpPr txBox="1">
              <a:spLocks noChangeArrowheads="1"/>
            </p:cNvSpPr>
            <p:nvPr/>
          </p:nvSpPr>
          <p:spPr bwMode="auto">
            <a:xfrm>
              <a:off x="7524386" y="5111749"/>
              <a:ext cx="1146903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Cable/DSL</a:t>
              </a:r>
            </a:p>
          </p:txBody>
        </p:sp>
        <p:sp>
          <p:nvSpPr>
            <p:cNvPr id="49167" name="Text Box 12"/>
            <p:cNvSpPr txBox="1">
              <a:spLocks noChangeArrowheads="1"/>
            </p:cNvSpPr>
            <p:nvPr/>
          </p:nvSpPr>
          <p:spPr bwMode="auto">
            <a:xfrm>
              <a:off x="6672127" y="5111749"/>
              <a:ext cx="965473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Wireless</a:t>
              </a:r>
            </a:p>
          </p:txBody>
        </p:sp>
        <p:sp>
          <p:nvSpPr>
            <p:cNvPr id="49168" name="Text Box 13"/>
            <p:cNvSpPr txBox="1">
              <a:spLocks noChangeArrowheads="1"/>
            </p:cNvSpPr>
            <p:nvPr/>
          </p:nvSpPr>
          <p:spPr bwMode="auto">
            <a:xfrm>
              <a:off x="6574265" y="2635249"/>
              <a:ext cx="621447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TCP</a:t>
              </a:r>
            </a:p>
          </p:txBody>
        </p:sp>
        <p:sp>
          <p:nvSpPr>
            <p:cNvPr id="49169" name="Text Box 14"/>
            <p:cNvSpPr txBox="1">
              <a:spLocks noChangeArrowheads="1"/>
            </p:cNvSpPr>
            <p:nvPr/>
          </p:nvSpPr>
          <p:spPr bwMode="auto">
            <a:xfrm>
              <a:off x="7357092" y="2667000"/>
              <a:ext cx="657577" cy="39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10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49170" name="Line 20"/>
            <p:cNvSpPr>
              <a:spLocks noChangeShapeType="1"/>
            </p:cNvSpPr>
            <p:nvPr/>
          </p:nvSpPr>
          <p:spPr bwMode="auto">
            <a:xfrm>
              <a:off x="5715000" y="5562600"/>
              <a:ext cx="3124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1" name="Line 21"/>
            <p:cNvSpPr>
              <a:spLocks noChangeShapeType="1"/>
            </p:cNvSpPr>
            <p:nvPr/>
          </p:nvSpPr>
          <p:spPr bwMode="auto">
            <a:xfrm>
              <a:off x="6248400" y="2438400"/>
              <a:ext cx="2057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72" name="Line 22"/>
            <p:cNvSpPr>
              <a:spLocks noChangeShapeType="1"/>
            </p:cNvSpPr>
            <p:nvPr/>
          </p:nvSpPr>
          <p:spPr bwMode="auto">
            <a:xfrm>
              <a:off x="7239000" y="24384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9173" name="Group 26"/>
            <p:cNvGrpSpPr>
              <a:grpSpLocks/>
            </p:cNvGrpSpPr>
            <p:nvPr/>
          </p:nvGrpSpPr>
          <p:grpSpPr bwMode="auto">
            <a:xfrm>
              <a:off x="5805488" y="1801819"/>
              <a:ext cx="2971800" cy="517476"/>
              <a:chOff x="2604654" y="1967359"/>
              <a:chExt cx="2971800" cy="517854"/>
            </a:xfrm>
          </p:grpSpPr>
          <p:sp>
            <p:nvSpPr>
              <p:cNvPr id="72" name="Text Box 16"/>
              <p:cNvSpPr txBox="1">
                <a:spLocks noChangeArrowheads="1"/>
              </p:cNvSpPr>
              <p:nvPr/>
            </p:nvSpPr>
            <p:spPr bwMode="auto">
              <a:xfrm>
                <a:off x="3806783" y="2091458"/>
                <a:ext cx="657491" cy="39377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100" b="1" dirty="0">
                    <a:solidFill>
                      <a:srgbClr val="008000"/>
                    </a:solidFill>
                  </a:rPr>
                  <a:t>DNS</a:t>
                </a:r>
              </a:p>
            </p:txBody>
          </p:sp>
          <p:sp>
            <p:nvSpPr>
              <p:cNvPr id="49175" name="Line 20"/>
              <p:cNvSpPr>
                <a:spLocks noChangeShapeType="1"/>
              </p:cNvSpPr>
              <p:nvPr/>
            </p:nvSpPr>
            <p:spPr bwMode="auto">
              <a:xfrm>
                <a:off x="2604654" y="1967359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49156" name="Straight Arrow Connector 52"/>
          <p:cNvCxnSpPr>
            <a:cxnSpLocks noChangeShapeType="1"/>
          </p:cNvCxnSpPr>
          <p:nvPr/>
        </p:nvCxnSpPr>
        <p:spPr bwMode="auto">
          <a:xfrm>
            <a:off x="1385888" y="3781425"/>
            <a:ext cx="6513512" cy="2857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100013" y="354013"/>
            <a:ext cx="56737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u="sng" kern="0" dirty="0">
                <a:solidFill>
                  <a:srgbClr val="3333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DNS Message Format?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3825" y="1644650"/>
            <a:ext cx="6524625" cy="13843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800">
                <a:solidFill>
                  <a:srgbClr val="000000"/>
                </a:solidFill>
                <a:latin typeface="Comic Sans MS" charset="0"/>
              </a:rPr>
              <a:t>Basic encoding decisions: UDP/TCP, how to encode domain name, how to encode answers</a:t>
            </a:r>
            <a:r>
              <a:rPr lang="is-IS" altLang="x-none" sz="2800">
                <a:solidFill>
                  <a:srgbClr val="000000"/>
                </a:solidFill>
                <a:latin typeface="Comic Sans MS" charset="0"/>
              </a:rPr>
              <a:t>…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B29D0-6306-9E48-9381-C8C8EF78957D}"/>
              </a:ext>
            </a:extLst>
          </p:cNvPr>
          <p:cNvSpPr txBox="1"/>
          <p:nvPr/>
        </p:nvSpPr>
        <p:spPr>
          <a:xfrm>
            <a:off x="8673301" y="6519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369829-0E77-C54A-A80A-CC1B9782A46E}" type="slidenum">
              <a:rPr lang="en-US" sz="1600" smtClean="0"/>
              <a:t>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12954</TotalTime>
  <Words>3523</Words>
  <Application>Microsoft Macintosh PowerPoint</Application>
  <PresentationFormat>On-screen Show (4:3)</PresentationFormat>
  <Paragraphs>662</Paragraphs>
  <Slides>59</Slides>
  <Notes>49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DejaVu Sans</vt:lpstr>
      <vt:lpstr>ＭＳ Ｐゴシック</vt:lpstr>
      <vt:lpstr>宋体</vt:lpstr>
      <vt:lpstr>ZapfDingbats</vt:lpstr>
      <vt:lpstr>Arial</vt:lpstr>
      <vt:lpstr>Comic Sans MS</vt:lpstr>
      <vt:lpstr>Courier New</vt:lpstr>
      <vt:lpstr>Monaco</vt:lpstr>
      <vt:lpstr>Tahoma</vt:lpstr>
      <vt:lpstr>Times New Roman</vt:lpstr>
      <vt:lpstr>Verdana</vt:lpstr>
      <vt:lpstr>Wingdings</vt:lpstr>
      <vt:lpstr>Wingdings 2</vt:lpstr>
      <vt:lpstr>Default Design</vt:lpstr>
      <vt:lpstr>2_Default Design</vt:lpstr>
      <vt:lpstr>Clip</vt:lpstr>
      <vt:lpstr>Photo Editor Photo</vt:lpstr>
      <vt:lpstr>Network Applications: DNS; Network Programming: UDP,TCP</vt:lpstr>
      <vt:lpstr>Outline </vt:lpstr>
      <vt:lpstr>Admin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Observing DNS Messages</vt:lpstr>
      <vt:lpstr>DNS Protocol, Messages</vt:lpstr>
      <vt:lpstr>DNS Details</vt:lpstr>
      <vt:lpstr>Name Encoding</vt:lpstr>
      <vt:lpstr>Message Compression  (Label Pointer)</vt:lpstr>
      <vt:lpstr>Recap: DNS Protocol, Messages</vt:lpstr>
      <vt:lpstr>What DNS did Right?</vt:lpstr>
      <vt:lpstr>Problems of DNS</vt:lpstr>
      <vt:lpstr>Outline </vt:lpstr>
      <vt:lpstr>Discussions</vt:lpstr>
      <vt:lpstr>DNS-Service Discovery</vt:lpstr>
      <vt:lpstr>Realizing DNS-SD without Central DNS Server: mDNS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 </vt:lpstr>
      <vt:lpstr>High-level Picture</vt:lpstr>
      <vt:lpstr>Java Virtual Machine</vt:lpstr>
      <vt:lpstr>PowerPoint Presentation</vt:lpstr>
      <vt:lpstr>PowerPoint Presentation</vt:lpstr>
      <vt:lpstr>Comparing Traditional (e.g., C/C++) and Java Software Development</vt:lpstr>
      <vt:lpstr>High-level Picture</vt:lpstr>
      <vt:lpstr>PowerPoint Presentation</vt:lpstr>
      <vt:lpstr>PowerPoint Presentation</vt:lpstr>
      <vt:lpstr>PowerPoint Presentation</vt:lpstr>
      <vt:lpstr>PowerPoint Presentation</vt:lpstr>
      <vt:lpstr>First Java Program</vt:lpstr>
      <vt:lpstr>Another Java Program</vt:lpstr>
      <vt:lpstr>PowerPoint Presentation</vt:lpstr>
      <vt:lpstr>Java Syntax Structure: A Top-Down View</vt:lpstr>
      <vt:lpstr>The System.out.println statement </vt:lpstr>
      <vt:lpstr>Java program structure</vt:lpstr>
      <vt:lpstr>PowerPoint Presentation</vt:lpstr>
      <vt:lpstr>PowerPoint Presentation</vt:lpstr>
      <vt:lpstr>PowerPoint Presentation</vt:lpstr>
      <vt:lpstr>PowerPoint Presentation</vt:lpstr>
      <vt:lpstr>Syntax: Identifier</vt:lpstr>
      <vt:lpstr>PowerPoint Presentation</vt:lpstr>
      <vt:lpstr>PowerPoint Presentation</vt:lpstr>
      <vt:lpstr>Syntax: Strings</vt:lpstr>
      <vt:lpstr>Examples</vt:lpstr>
      <vt:lpstr>Escape Sequences</vt:lpstr>
      <vt:lpstr>Comment on syntax errors</vt:lpstr>
      <vt:lpstr>Outline </vt:lpstr>
      <vt:lpstr>Socket Programming</vt:lpstr>
      <vt:lpstr>Services Provided by Transport</vt:lpstr>
      <vt:lpstr>Big Picture: Socket</vt:lpstr>
    </vt:vector>
  </TitlesOfParts>
  <Company>Yale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I</dc:title>
  <dc:creator>Yang Richard Yang</dc:creator>
  <cp:lastModifiedBy>Microsoft Office User</cp:lastModifiedBy>
  <cp:revision>484</cp:revision>
  <cp:lastPrinted>2024-09-27T08:00:34Z</cp:lastPrinted>
  <dcterms:created xsi:type="dcterms:W3CDTF">1999-10-08T19:08:27Z</dcterms:created>
  <dcterms:modified xsi:type="dcterms:W3CDTF">2025-09-20T02:35:45Z</dcterms:modified>
</cp:coreProperties>
</file>