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4418" r:id="rId2"/>
  </p:sldMasterIdLst>
  <p:notesMasterIdLst>
    <p:notesMasterId r:id="rId35"/>
  </p:notesMasterIdLst>
  <p:handoutMasterIdLst>
    <p:handoutMasterId r:id="rId36"/>
  </p:handoutMasterIdLst>
  <p:sldIdLst>
    <p:sldId id="321" r:id="rId3"/>
    <p:sldId id="894" r:id="rId4"/>
    <p:sldId id="722" r:id="rId5"/>
    <p:sldId id="905" r:id="rId6"/>
    <p:sldId id="695" r:id="rId7"/>
    <p:sldId id="708" r:id="rId8"/>
    <p:sldId id="906" r:id="rId9"/>
    <p:sldId id="907" r:id="rId10"/>
    <p:sldId id="937" r:id="rId11"/>
    <p:sldId id="484" r:id="rId12"/>
    <p:sldId id="507" r:id="rId13"/>
    <p:sldId id="485" r:id="rId14"/>
    <p:sldId id="683" r:id="rId15"/>
    <p:sldId id="487" r:id="rId16"/>
    <p:sldId id="486" r:id="rId17"/>
    <p:sldId id="574" r:id="rId18"/>
    <p:sldId id="575" r:id="rId19"/>
    <p:sldId id="576" r:id="rId20"/>
    <p:sldId id="620" r:id="rId21"/>
    <p:sldId id="621" r:id="rId22"/>
    <p:sldId id="622" r:id="rId23"/>
    <p:sldId id="623" r:id="rId24"/>
    <p:sldId id="624" r:id="rId25"/>
    <p:sldId id="684" r:id="rId26"/>
    <p:sldId id="625" r:id="rId27"/>
    <p:sldId id="626" r:id="rId28"/>
    <p:sldId id="627" r:id="rId29"/>
    <p:sldId id="628" r:id="rId30"/>
    <p:sldId id="629" r:id="rId31"/>
    <p:sldId id="630" r:id="rId32"/>
    <p:sldId id="688" r:id="rId33"/>
    <p:sldId id="631" r:id="rId34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00"/>
    <a:srgbClr val="DDDDDD"/>
    <a:srgbClr val="FFCCFF"/>
    <a:srgbClr val="FF99CC"/>
    <a:srgbClr val="CCFFFF"/>
    <a:srgbClr val="33CCCC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69"/>
    <p:restoredTop sz="93711"/>
  </p:normalViewPr>
  <p:slideViewPr>
    <p:cSldViewPr snapToGrid="0">
      <p:cViewPr varScale="1">
        <p:scale>
          <a:sx n="133" d="100"/>
          <a:sy n="133" d="100"/>
        </p:scale>
        <p:origin x="15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8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F6257239-33D5-F549-BC93-C3641A07A4D6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026DFE79-6D76-7F43-A653-56A6E46EF23F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5ACB81D-9DB0-E249-A6D8-CDD15F221E7F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6EB5F00-094D-9549-BC7F-88D2E9648253}" type="slidenum">
              <a:rPr lang="en-US" altLang="x-none" sz="1200">
                <a:solidFill>
                  <a:srgbClr val="000000"/>
                </a:solidFill>
              </a:rPr>
              <a:pPr/>
              <a:t>13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946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4FF937D-65F9-FB4D-BA64-4F8D1A65C2E5}" type="slidenum">
              <a:rPr lang="en-US" altLang="x-none" sz="1200">
                <a:solidFill>
                  <a:srgbClr val="000000"/>
                </a:solidFill>
              </a:rPr>
              <a:pPr/>
              <a:t>14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040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6409E23-32EF-1E46-8308-C2AFD21D58A7}" type="slidenum">
              <a:rPr lang="en-US" altLang="x-none" sz="1200">
                <a:solidFill>
                  <a:srgbClr val="000000"/>
                </a:solidFill>
              </a:rPr>
              <a:pPr/>
              <a:t>15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15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FF42DA4-E939-9A42-9377-D48C1277D8D6}" type="slidenum">
              <a:rPr lang="en-US" altLang="x-none" sz="1200">
                <a:solidFill>
                  <a:srgbClr val="000000"/>
                </a:solidFill>
              </a:rPr>
              <a:pPr/>
              <a:t>16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1747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CDD6B9E-CF51-D745-9D6C-018C353F2367}" type="slidenum">
              <a:rPr lang="en-US" altLang="x-none" sz="1200">
                <a:solidFill>
                  <a:srgbClr val="000000"/>
                </a:solidFill>
              </a:rPr>
              <a:pPr/>
              <a:t>17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2525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F7AA4F0-C083-E84D-B312-20BE2BD2E832}" type="slidenum">
              <a:rPr lang="en-US" altLang="x-none" sz="1200">
                <a:solidFill>
                  <a:srgbClr val="000000"/>
                </a:solidFill>
              </a:rPr>
              <a:pPr/>
              <a:t>18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0968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98127C2-FEA9-F643-9701-40DCBD9FC47A}" type="slidenum">
              <a:rPr lang="en-US" altLang="x-none" sz="1200">
                <a:solidFill>
                  <a:srgbClr val="000000"/>
                </a:solidFill>
              </a:rPr>
              <a:pPr/>
              <a:t>19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510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3D7174A-E133-E746-9015-1C1935984CEC}" type="slidenum">
              <a:rPr lang="en-US" altLang="x-none" sz="1200">
                <a:solidFill>
                  <a:srgbClr val="000000"/>
                </a:solidFill>
              </a:rPr>
              <a:pPr/>
              <a:t>20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66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5A046C6-E8DE-7040-8DDC-9E821DFE012A}" type="slidenum">
              <a:rPr lang="en-US" altLang="x-none" sz="1200">
                <a:solidFill>
                  <a:srgbClr val="000000"/>
                </a:solidFill>
              </a:rPr>
              <a:pPr/>
              <a:t>21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531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E54D43E-16E3-0148-AED1-B06086BC7891}" type="slidenum">
              <a:rPr lang="en-US" altLang="x-none" sz="1200"/>
              <a:pPr/>
              <a:t>22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2745969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2B4210-2A7F-9A46-8CBF-E2BBB4AFDEE3}" type="slidenum">
              <a:rPr lang="en-US" altLang="x-none" sz="1200">
                <a:solidFill>
                  <a:srgbClr val="000000"/>
                </a:solidFill>
              </a:rPr>
              <a:pPr/>
              <a:t>2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2925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BE6BCB6-374F-A44F-B6CA-874EBE430882}" type="slidenum">
              <a:rPr lang="en-US" altLang="x-none" sz="1200">
                <a:solidFill>
                  <a:srgbClr val="000000"/>
                </a:solidFill>
              </a:rPr>
              <a:pPr/>
              <a:t>23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7694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7B85DEB-F442-0942-9B81-6FE5779298FB}" type="slidenum">
              <a:rPr lang="en-US" altLang="x-none" sz="1200">
                <a:solidFill>
                  <a:srgbClr val="000000"/>
                </a:solidFill>
              </a:rPr>
              <a:pPr/>
              <a:t>24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1652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1954C13-74E7-2549-BE57-D49513810629}" type="slidenum">
              <a:rPr lang="en-US" altLang="x-none" sz="1200">
                <a:solidFill>
                  <a:srgbClr val="000000"/>
                </a:solidFill>
              </a:rPr>
              <a:pPr/>
              <a:t>25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66191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4CA7210-680F-6C48-B758-56E7738B0C30}" type="slidenum">
              <a:rPr lang="en-US" altLang="x-none" sz="1200">
                <a:solidFill>
                  <a:srgbClr val="000000"/>
                </a:solidFill>
              </a:rPr>
              <a:pPr/>
              <a:t>26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367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FB92FB9-E9CB-BA48-BF86-FE3BAEB53447}" type="slidenum">
              <a:rPr lang="en-US" altLang="x-none" sz="1200">
                <a:solidFill>
                  <a:srgbClr val="000000"/>
                </a:solidFill>
              </a:rPr>
              <a:pPr/>
              <a:t>27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2857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539525F-26A3-8A40-92F1-758810C5114F}" type="slidenum">
              <a:rPr lang="en-US" altLang="x-none" sz="1200">
                <a:solidFill>
                  <a:srgbClr val="000000"/>
                </a:solidFill>
              </a:rPr>
              <a:pPr/>
              <a:t>28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85348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DC67D8D-AEB2-F24F-8E51-3A99AB442C61}" type="slidenum">
              <a:rPr lang="en-US" altLang="x-none" sz="1200">
                <a:solidFill>
                  <a:srgbClr val="000000"/>
                </a:solidFill>
              </a:rPr>
              <a:pPr/>
              <a:t>29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60710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A39F2DF-8BB7-7A4A-8EF7-C1E3E7746267}" type="slidenum">
              <a:rPr lang="en-US" altLang="x-none" sz="1200">
                <a:solidFill>
                  <a:srgbClr val="000000"/>
                </a:solidFill>
              </a:rPr>
              <a:pPr/>
              <a:t>30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26730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netstat -a -p </a:t>
            </a:r>
            <a:r>
              <a:rPr lang="en-US" altLang="zh-CN" dirty="0" err="1">
                <a:latin typeface="Times New Roman" charset="0"/>
                <a:ea typeface="ＭＳ Ｐゴシック" charset="-128"/>
              </a:rPr>
              <a:t>udp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 -n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|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grep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zh-CN" dirty="0">
                <a:latin typeface="Times New Roman" charset="0"/>
                <a:ea typeface="ＭＳ Ｐゴシック" charset="-128"/>
              </a:rPr>
              <a:t>"9876"</a:t>
            </a:r>
            <a:br>
              <a:rPr lang="en-US" altLang="x-none" dirty="0">
                <a:latin typeface="Times New Roman" charset="0"/>
                <a:ea typeface="ＭＳ Ｐゴシック" charset="-128"/>
              </a:rPr>
            </a:br>
            <a:br>
              <a:rPr lang="en-US" altLang="x-none" dirty="0">
                <a:latin typeface="Times New Roman" charset="0"/>
                <a:ea typeface="ＭＳ Ｐゴシック" charset="-128"/>
              </a:rPr>
            </a:b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clientSocket.getLocalAddress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clientSocket.getLocalPort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clientSocket.getReceiveBufferSize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clientSocket.getSendBufferSize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clientSocket.getSoTimeout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endParaRPr lang="en-US" altLang="x-none" dirty="0">
              <a:latin typeface="Times New Roman" charset="0"/>
              <a:ea typeface="ＭＳ Ｐゴシック" charset="-128"/>
            </a:endParaRP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java.nio.charset.Charset.defaultCharset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 );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B69B71B-2061-C541-A6B6-4F637CD9A5BB}" type="slidenum">
              <a:rPr lang="en-US" altLang="x-none" sz="1200">
                <a:solidFill>
                  <a:srgbClr val="000000"/>
                </a:solidFill>
              </a:rPr>
              <a:pPr/>
              <a:t>31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697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clientSocket.getLocalAddress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clientSocket.getLocalPort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clientSocket.getReceiveBufferSize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clientSocket.getSendBufferSize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clientSocket.getSoTimeout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());</a:t>
            </a:r>
          </a:p>
          <a:p>
            <a:endParaRPr lang="en-US" altLang="x-none" dirty="0">
              <a:latin typeface="Times New Roman" charset="0"/>
              <a:ea typeface="ＭＳ Ｐゴシック" charset="-128"/>
            </a:endParaRP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 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 </a:t>
            </a:r>
            <a:r>
              <a:rPr lang="en-US" altLang="x-none" dirty="0" err="1">
                <a:latin typeface="Times New Roman" charset="0"/>
                <a:ea typeface="ＭＳ Ｐゴシック" charset="-128"/>
              </a:rPr>
              <a:t>java.nio.charset.Charset.defaultCharset</a:t>
            </a:r>
            <a:r>
              <a:rPr lang="en-US" altLang="x-none" dirty="0">
                <a:latin typeface="Times New Roman" charset="0"/>
                <a:ea typeface="ＭＳ Ｐゴシック" charset="-128"/>
              </a:rPr>
              <a:t>() );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3AC6D75-93CD-484B-80DD-0BF8EAA830B5}" type="slidenum">
              <a:rPr lang="en-US" altLang="x-none" sz="1200">
                <a:solidFill>
                  <a:srgbClr val="000000"/>
                </a:solidFill>
              </a:rPr>
              <a:pPr/>
              <a:t>32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673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B1AC5FA-B4BE-CE42-B464-4E4850F9466D}" type="slidenum">
              <a:rPr lang="en-US" altLang="x-none" sz="1200">
                <a:solidFill>
                  <a:srgbClr val="000000"/>
                </a:solidFill>
                <a:latin typeface="Comic Sans MS" charset="0"/>
              </a:rPr>
              <a:pPr/>
              <a:t>6</a:t>
            </a:fld>
            <a:endParaRPr lang="en-US" altLang="x-none" sz="12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8433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5E181FA-5B7B-5640-A9C5-C1E2EFA57BB4}" type="slidenum">
              <a:rPr lang="en-US" altLang="x-none" sz="1200">
                <a:solidFill>
                  <a:srgbClr val="000000"/>
                </a:solidFill>
                <a:latin typeface="Comic Sans MS" charset="0"/>
              </a:rPr>
              <a:pPr/>
              <a:t>7</a:t>
            </a:fld>
            <a:endParaRPr lang="en-US" altLang="x-none" sz="12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5681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94561C6-F17B-2B46-B84D-3049E20F6B37}" type="slidenum">
              <a:rPr lang="en-US" altLang="x-none" sz="1200">
                <a:solidFill>
                  <a:srgbClr val="000000"/>
                </a:solidFill>
                <a:latin typeface="Comic Sans MS" charset="0"/>
              </a:rPr>
              <a:pPr/>
              <a:t>8</a:t>
            </a:fld>
            <a:endParaRPr lang="en-US" altLang="x-none" sz="12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216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2B4210-2A7F-9A46-8CBF-E2BBB4AFDEE3}" type="slidenum">
              <a:rPr lang="en-US" altLang="x-none" sz="1200">
                <a:solidFill>
                  <a:srgbClr val="000000"/>
                </a:solidFill>
              </a:rPr>
              <a:pPr/>
              <a:t>9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59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64D575-96E0-8942-9080-A939C5048736}" type="slidenum">
              <a:rPr lang="en-US" altLang="x-none" sz="1200">
                <a:solidFill>
                  <a:srgbClr val="000000"/>
                </a:solidFill>
              </a:rPr>
              <a:pPr/>
              <a:t>10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3713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4A82A0-C76E-8343-83B2-ADAC39552EA9}" type="slidenum">
              <a:rPr lang="en-US" altLang="x-none" sz="1200"/>
              <a:pPr/>
              <a:t>11</a:t>
            </a:fld>
            <a:endParaRPr lang="en-US" altLang="x-none" sz="120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8200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B5DEC51-1B47-F74C-8EE3-E2B7A10B6311}" type="slidenum">
              <a:rPr lang="en-US" altLang="x-none" sz="1200">
                <a:solidFill>
                  <a:srgbClr val="000000"/>
                </a:solidFill>
              </a:rPr>
              <a:pPr/>
              <a:t>12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0247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549426-E9DB-D540-AF30-377CE1C87D9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6357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A86E9-BEF4-794C-9026-79223C63592E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3149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165434-1BAD-864F-B25D-BC6B25C26D8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3152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C1DB6703-8C97-364C-A74E-1AD7185923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2950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A7BF58C5-8D5F-F643-830A-8F90673D576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08648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3EEEBB1B-1C64-FD40-98B1-5062AA8BE194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91134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9E50A5E4-3740-B547-9DF5-DAD7B48FD6C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7649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D23860FD-E4F9-AE46-A3A3-43EB2BA509E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38472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60D13F75-DF62-6946-A8BE-9F45BBF5EF0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9883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8D44F305-E475-7A4C-B700-308BE6099E0D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91095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7ABF2989-DEA4-F24F-BBDA-E8E14A521C6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7663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C48E9E-05EC-704A-AF8C-781DB87A0685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1932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439B8B4D-72F0-5D4F-AEF9-E2449DC4941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450175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D745E98A-05CE-0F42-AF62-F634B8D0DBC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035108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omic Sans MS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omic Sans MS" charset="0"/>
              </a:defRPr>
            </a:lvl1pPr>
          </a:lstStyle>
          <a:p>
            <a:fld id="{AF953954-6109-9D4C-82EC-E1D0C22993E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22093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8EF94-11EA-384F-B509-A6D46748954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3473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5E4FF6-74BF-8241-85AF-AD5B9177CC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1560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EE95DA-890D-254D-B430-09D6520D4B0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5197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945E9-9AE7-7346-9A92-DEFAC7C13C6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3605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F67F3-5E27-D246-A9FE-624DE67DA30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5908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0BA0-81A6-CB46-9CC0-7E3E038E745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29095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7A55A-D4E4-394C-952B-85608C370F3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2020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5675" y="65754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128BC3-ABEC-2144-AD5B-098F20C77C7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18" r:id="rId1"/>
    <p:sldLayoutId id="2147487319" r:id="rId2"/>
    <p:sldLayoutId id="2147487320" r:id="rId3"/>
    <p:sldLayoutId id="2147487321" r:id="rId4"/>
    <p:sldLayoutId id="2147487322" r:id="rId5"/>
    <p:sldLayoutId id="2147487323" r:id="rId6"/>
    <p:sldLayoutId id="2147487324" r:id="rId7"/>
    <p:sldLayoutId id="2147487325" r:id="rId8"/>
    <p:sldLayoutId id="2147487326" r:id="rId9"/>
    <p:sldLayoutId id="2147487327" r:id="rId10"/>
    <p:sldLayoutId id="21474873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5675" y="65754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CD9C874E-FCAA-284C-BD0E-0BCB53A6DC3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3318" name="Rectangle 7"/>
          <p:cNvSpPr>
            <a:spLocks noChangeArrowheads="1"/>
          </p:cNvSpPr>
          <p:nvPr userDrawn="1"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29" r:id="rId1"/>
    <p:sldLayoutId id="2147487330" r:id="rId2"/>
    <p:sldLayoutId id="2147487331" r:id="rId3"/>
    <p:sldLayoutId id="2147487332" r:id="rId4"/>
    <p:sldLayoutId id="2147487333" r:id="rId5"/>
    <p:sldLayoutId id="2147487334" r:id="rId6"/>
    <p:sldLayoutId id="2147487335" r:id="rId7"/>
    <p:sldLayoutId id="2147487336" r:id="rId8"/>
    <p:sldLayoutId id="2147487337" r:id="rId9"/>
    <p:sldLayoutId id="2147487338" r:id="rId10"/>
    <p:sldLayoutId id="21474873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netnews.com/dev-news/article.php/148698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7749" y="1409701"/>
            <a:ext cx="8488016" cy="1847850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Network </a:t>
            </a:r>
            <a:r>
              <a:rPr lang="en-US" altLang="x-none">
                <a:ea typeface="ＭＳ Ｐゴシック" charset="-128"/>
              </a:rPr>
              <a:t>Applications: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Network Programming: </a:t>
            </a:r>
            <a:r>
              <a:rPr lang="en-US" altLang="zh-CN" dirty="0">
                <a:ea typeface="ＭＳ Ｐゴシック" charset="-128"/>
              </a:rPr>
              <a:t>UDP,</a:t>
            </a:r>
            <a:r>
              <a:rPr lang="en-US" altLang="x-none" dirty="0">
                <a:ea typeface="ＭＳ Ｐゴシック" charset="-128"/>
              </a:rPr>
              <a:t>TCP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8AC117-B754-3D4F-BC6B-943A86E1B6B1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F9960750-AED2-9444-8709-8DF5C56EF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b="1" dirty="0">
                <a:ea typeface="ＭＳ Ｐゴシック" charset="-128"/>
              </a:rPr>
              <a:t>Qi</a:t>
            </a:r>
            <a:r>
              <a:rPr lang="en-US" altLang="zh-CN" b="1" dirty="0">
                <a:ea typeface="ＭＳ Ｐゴシック" charset="-128"/>
              </a:rPr>
              <a:t>ao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Xiang</a:t>
            </a:r>
            <a:r>
              <a:rPr lang="en-US" altLang="zh-CN" dirty="0">
                <a:ea typeface="ＭＳ Ｐゴシック" charset="-128"/>
              </a:rPr>
              <a:t>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Qiang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>
                <a:ea typeface="ＭＳ Ｐゴシック" charset="-128"/>
              </a:rPr>
              <a:t>09/</a:t>
            </a:r>
            <a:r>
              <a:rPr lang="en-US" altLang="zh-CN">
                <a:ea typeface="宋体" charset="-122"/>
              </a:rPr>
              <a:t>23</a:t>
            </a:r>
            <a:r>
              <a:rPr lang="en-US" altLang="x-none">
                <a:ea typeface="ＭＳ Ｐゴシック" charset="-128"/>
              </a:rPr>
              <a:t>/20</a:t>
            </a:r>
            <a:r>
              <a:rPr lang="en-US" altLang="zh-CN">
                <a:ea typeface="ＭＳ Ｐゴシック" charset="-128"/>
              </a:rPr>
              <a:t>25</a:t>
            </a:r>
            <a:endParaRPr lang="en-US" altLang="x-none" sz="2400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7EED46B-C8BA-E942-89AC-B69FF2AE7207}" type="slidenum">
              <a:rPr lang="en-US" altLang="x-none" sz="1400">
                <a:solidFill>
                  <a:srgbClr val="000000"/>
                </a:solidFill>
              </a:rPr>
              <a:pPr/>
              <a:t>10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7650"/>
            <a:ext cx="7772400" cy="85725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Socket Programming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4850" y="1533525"/>
            <a:ext cx="3962400" cy="490537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3200" dirty="0">
                <a:solidFill>
                  <a:srgbClr val="FF0000"/>
                </a:solidFill>
                <a:ea typeface="ＭＳ Ｐゴシック" charset="-128"/>
              </a:rPr>
              <a:t>Socket API</a:t>
            </a:r>
            <a:endParaRPr lang="en-US" altLang="x-none" sz="32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introduced in BSD4.1 UNIX, 1981</a:t>
            </a:r>
            <a:br>
              <a:rPr lang="en-US" altLang="x-none" dirty="0">
                <a:ea typeface="ＭＳ Ｐゴシック" charset="-128"/>
              </a:rPr>
            </a:br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Two types of sockets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connectionless (UDP)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connection-oriented (TCP)</a:t>
            </a:r>
          </a:p>
        </p:txBody>
      </p:sp>
      <p:grpSp>
        <p:nvGrpSpPr>
          <p:cNvPr id="65540" name="Group 10"/>
          <p:cNvGrpSpPr>
            <a:grpSpLocks/>
          </p:cNvGrpSpPr>
          <p:nvPr/>
        </p:nvGrpSpPr>
        <p:grpSpPr bwMode="auto">
          <a:xfrm>
            <a:off x="5248275" y="2314575"/>
            <a:ext cx="3338513" cy="3714750"/>
            <a:chOff x="3198" y="1248"/>
            <a:chExt cx="2103" cy="2340"/>
          </a:xfrm>
        </p:grpSpPr>
        <p:sp>
          <p:nvSpPr>
            <p:cNvPr id="49158" name="Text Box 4"/>
            <p:cNvSpPr txBox="1">
              <a:spLocks noChangeArrowheads="1"/>
            </p:cNvSpPr>
            <p:nvPr/>
          </p:nvSpPr>
          <p:spPr bwMode="auto">
            <a:xfrm>
              <a:off x="3223" y="1767"/>
              <a:ext cx="2078" cy="16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 dirty="0">
                  <a:solidFill>
                    <a:srgbClr val="000000"/>
                  </a:solidFill>
                  <a:latin typeface="Comic Sans MS" charset="0"/>
                </a:rPr>
                <a:t>an interface (a </a:t>
              </a:r>
              <a:r>
                <a:rPr lang="ja-JP" altLang="en-US" sz="2000">
                  <a:solidFill>
                    <a:srgbClr val="000000"/>
                  </a:solidFill>
                  <a:latin typeface="Comic Sans MS" charset="0"/>
                </a:rPr>
                <a:t>“</a:t>
              </a:r>
              <a:r>
                <a:rPr lang="en-US" altLang="ja-JP" sz="2000" dirty="0">
                  <a:solidFill>
                    <a:srgbClr val="000000"/>
                  </a:solidFill>
                  <a:latin typeface="Comic Sans MS" charset="0"/>
                </a:rPr>
                <a:t>door</a:t>
              </a:r>
              <a:r>
                <a:rPr lang="ja-JP" altLang="en-US" sz="2000">
                  <a:solidFill>
                    <a:srgbClr val="000000"/>
                  </a:solidFill>
                  <a:latin typeface="Comic Sans MS" charset="0"/>
                </a:rPr>
                <a:t>”</a:t>
              </a:r>
              <a:r>
                <a:rPr lang="en-US" altLang="ja-JP" sz="2000" dirty="0">
                  <a:solidFill>
                    <a:srgbClr val="000000"/>
                  </a:solidFill>
                  <a:latin typeface="Comic Sans MS" charset="0"/>
                </a:rPr>
                <a:t>) into which one</a:t>
              </a:r>
            </a:p>
            <a:p>
              <a:r>
                <a:rPr lang="en-US" altLang="x-none" sz="2000" dirty="0">
                  <a:solidFill>
                    <a:srgbClr val="000000"/>
                  </a:solidFill>
                  <a:latin typeface="Comic Sans MS" charset="0"/>
                </a:rPr>
                <a:t>application process can </a:t>
              </a:r>
              <a:r>
                <a:rPr lang="en-US" altLang="x-none" sz="2000" dirty="0">
                  <a:solidFill>
                    <a:srgbClr val="FF0000"/>
                  </a:solidFill>
                  <a:latin typeface="Comic Sans MS" charset="0"/>
                </a:rPr>
                <a:t>both send and </a:t>
              </a:r>
            </a:p>
            <a:p>
              <a:r>
                <a:rPr lang="en-US" altLang="x-none" sz="2000" dirty="0">
                  <a:solidFill>
                    <a:srgbClr val="FF0000"/>
                  </a:solidFill>
                  <a:latin typeface="Comic Sans MS" charset="0"/>
                </a:rPr>
                <a:t>receive</a:t>
              </a:r>
              <a:r>
                <a:rPr lang="en-US" altLang="x-none" sz="2000" dirty="0">
                  <a:solidFill>
                    <a:srgbClr val="000000"/>
                  </a:solidFill>
                  <a:latin typeface="Comic Sans MS" charset="0"/>
                </a:rPr>
                <a:t> messages to/from another (remote or </a:t>
              </a:r>
            </a:p>
            <a:p>
              <a:r>
                <a:rPr lang="en-US" altLang="x-none" sz="2000" dirty="0">
                  <a:solidFill>
                    <a:srgbClr val="000000"/>
                  </a:solidFill>
                  <a:latin typeface="Comic Sans MS" charset="0"/>
                </a:rPr>
                <a:t>local) application process</a:t>
              </a:r>
              <a:endParaRPr lang="en-US" altLang="x-none" sz="2000" dirty="0">
                <a:solidFill>
                  <a:srgbClr val="000000"/>
                </a:solidFill>
              </a:endParaRPr>
            </a:p>
            <a:p>
              <a:endParaRPr lang="en-US" altLang="x-none" dirty="0">
                <a:solidFill>
                  <a:srgbClr val="000000"/>
                </a:solidFill>
              </a:endParaRPr>
            </a:p>
          </p:txBody>
        </p:sp>
        <p:sp>
          <p:nvSpPr>
            <p:cNvPr id="49159" name="Rectangle 5"/>
            <p:cNvSpPr>
              <a:spLocks noChangeArrowheads="1"/>
            </p:cNvSpPr>
            <p:nvPr/>
          </p:nvSpPr>
          <p:spPr bwMode="auto">
            <a:xfrm>
              <a:off x="3198" y="1392"/>
              <a:ext cx="2076" cy="2196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65543" name="Group 8"/>
            <p:cNvGrpSpPr>
              <a:grpSpLocks/>
            </p:cNvGrpSpPr>
            <p:nvPr/>
          </p:nvGrpSpPr>
          <p:grpSpPr bwMode="auto">
            <a:xfrm>
              <a:off x="3302" y="1248"/>
              <a:ext cx="708" cy="288"/>
              <a:chOff x="134" y="3906"/>
              <a:chExt cx="708" cy="288"/>
            </a:xfrm>
          </p:grpSpPr>
          <p:sp>
            <p:nvSpPr>
              <p:cNvPr id="49161" name="Rectangle 7"/>
              <p:cNvSpPr>
                <a:spLocks noChangeArrowheads="1"/>
              </p:cNvSpPr>
              <p:nvPr/>
            </p:nvSpPr>
            <p:spPr bwMode="auto">
              <a:xfrm>
                <a:off x="138" y="3924"/>
                <a:ext cx="678" cy="2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800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49162" name="Text Box 6"/>
              <p:cNvSpPr txBox="1">
                <a:spLocks noChangeArrowheads="1"/>
              </p:cNvSpPr>
              <p:nvPr/>
            </p:nvSpPr>
            <p:spPr bwMode="auto">
              <a:xfrm>
                <a:off x="134" y="3906"/>
                <a:ext cx="70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>
                    <a:solidFill>
                      <a:srgbClr val="3333CC"/>
                    </a:solidFill>
                  </a:rPr>
                  <a:t>socket</a:t>
                </a:r>
                <a:endParaRPr lang="en-US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1659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85D3872-BDE9-5649-AC0D-6370B31B0748}" type="slidenum">
              <a:rPr lang="en-US" altLang="x-none" sz="1400"/>
              <a:pPr/>
              <a:t>11</a:t>
            </a:fld>
            <a:endParaRPr lang="en-US" altLang="x-none" sz="140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Services Provided by </a:t>
            </a:r>
            <a:r>
              <a:rPr lang="en-US" altLang="zh-CN">
                <a:ea typeface="宋体" charset="-122"/>
              </a:rPr>
              <a:t>Transport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83100" y="1635125"/>
            <a:ext cx="3810000" cy="20510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Transmission control protocol</a:t>
            </a:r>
            <a:r>
              <a:rPr lang="en-US" altLang="zh-CN" sz="2400" dirty="0">
                <a:ea typeface="宋体" charset="-122"/>
              </a:rPr>
              <a:t> (TCP)</a:t>
            </a:r>
            <a:endParaRPr lang="en-US" altLang="x-none" sz="2400" dirty="0"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multiplexing/demultiplexing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reliable data transfer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sz="1600" dirty="0">
                <a:ea typeface="宋体" charset="-122"/>
              </a:rPr>
              <a:t>rate control: </a:t>
            </a:r>
            <a:r>
              <a:rPr lang="en-US" altLang="x-none" sz="1600" dirty="0">
                <a:ea typeface="ＭＳ Ｐゴシック" charset="-128"/>
              </a:rPr>
              <a:t>flow control</a:t>
            </a:r>
          </a:p>
          <a:p>
            <a:pPr lvl="1">
              <a:lnSpc>
                <a:spcPct val="90000"/>
              </a:lnSpc>
              <a:buFont typeface="ZapfDingbats" charset="0"/>
              <a:buNone/>
            </a:pPr>
            <a:r>
              <a:rPr lang="en-US" altLang="zh-CN" sz="1600" dirty="0">
                <a:ea typeface="宋体" charset="-122"/>
              </a:rPr>
              <a:t>and </a:t>
            </a:r>
            <a:r>
              <a:rPr lang="en-US" altLang="x-none" sz="1600" dirty="0">
                <a:ea typeface="ＭＳ Ｐゴシック" charset="-128"/>
              </a:rPr>
              <a:t>congestion control</a:t>
            </a:r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73100" y="1651000"/>
            <a:ext cx="3810000" cy="180995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User data protocol</a:t>
            </a:r>
            <a:r>
              <a:rPr lang="en-US" altLang="zh-CN" sz="2400" dirty="0">
                <a:ea typeface="宋体" charset="-122"/>
              </a:rPr>
              <a:t> (UDP)</a:t>
            </a:r>
            <a:endParaRPr lang="en-US" altLang="x-none" sz="2400" dirty="0"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sz="1600" dirty="0">
                <a:ea typeface="ＭＳ Ｐゴシック" charset="-128"/>
              </a:rPr>
              <a:t>multiplexing/demultiplexing</a:t>
            </a:r>
          </a:p>
        </p:txBody>
      </p:sp>
      <p:graphicFrame>
        <p:nvGraphicFramePr>
          <p:cNvPr id="67589" name="Object 6"/>
          <p:cNvGraphicFramePr>
            <a:graphicFrameLocks noChangeAspect="1"/>
          </p:cNvGraphicFramePr>
          <p:nvPr/>
        </p:nvGraphicFramePr>
        <p:xfrm>
          <a:off x="5295900" y="3925888"/>
          <a:ext cx="366713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41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6758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925888"/>
                        <a:ext cx="366713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0" name="Text Box 7"/>
          <p:cNvSpPr txBox="1">
            <a:spLocks noChangeArrowheads="1"/>
          </p:cNvSpPr>
          <p:nvPr/>
        </p:nvSpPr>
        <p:spPr bwMode="auto">
          <a:xfrm>
            <a:off x="5067300" y="3633788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Comic Sans MS" charset="0"/>
              </a:rPr>
              <a:t>Host A</a:t>
            </a:r>
            <a:endParaRPr lang="en-US" altLang="x-none" sz="1000"/>
          </a:p>
        </p:txBody>
      </p:sp>
      <p:sp>
        <p:nvSpPr>
          <p:cNvPr id="67591" name="Line 8"/>
          <p:cNvSpPr>
            <a:spLocks noChangeShapeType="1"/>
          </p:cNvSpPr>
          <p:nvPr/>
        </p:nvSpPr>
        <p:spPr bwMode="auto">
          <a:xfrm>
            <a:off x="5607050" y="4375150"/>
            <a:ext cx="1911350" cy="3873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Text Box 9"/>
          <p:cNvSpPr txBox="1">
            <a:spLocks noChangeArrowheads="1"/>
          </p:cNvSpPr>
          <p:nvPr/>
        </p:nvSpPr>
        <p:spPr bwMode="auto">
          <a:xfrm rot="706751">
            <a:off x="6316663" y="4311650"/>
            <a:ext cx="579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400"/>
              <a:t>Hello</a:t>
            </a:r>
          </a:p>
        </p:txBody>
      </p:sp>
      <p:graphicFrame>
        <p:nvGraphicFramePr>
          <p:cNvPr id="67593" name="Object 10"/>
          <p:cNvGraphicFramePr>
            <a:graphicFrameLocks noChangeAspect="1"/>
          </p:cNvGraphicFramePr>
          <p:nvPr/>
        </p:nvGraphicFramePr>
        <p:xfrm>
          <a:off x="7300913" y="3932238"/>
          <a:ext cx="3667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42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6759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0913" y="3932238"/>
                        <a:ext cx="366712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4" name="Text Box 11"/>
          <p:cNvSpPr txBox="1">
            <a:spLocks noChangeArrowheads="1"/>
          </p:cNvSpPr>
          <p:nvPr/>
        </p:nvSpPr>
        <p:spPr bwMode="auto">
          <a:xfrm>
            <a:off x="7083425" y="3581400"/>
            <a:ext cx="828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Comic Sans MS" charset="0"/>
              </a:rPr>
              <a:t>Host B</a:t>
            </a:r>
            <a:endParaRPr lang="en-US" altLang="x-none" sz="1000"/>
          </a:p>
        </p:txBody>
      </p:sp>
      <p:sp>
        <p:nvSpPr>
          <p:cNvPr id="67595" name="Line 12"/>
          <p:cNvSpPr>
            <a:spLocks noChangeShapeType="1"/>
          </p:cNvSpPr>
          <p:nvPr/>
        </p:nvSpPr>
        <p:spPr bwMode="auto">
          <a:xfrm>
            <a:off x="7518400" y="4214813"/>
            <a:ext cx="9525" cy="2503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6" name="Line 13"/>
          <p:cNvSpPr>
            <a:spLocks noChangeShapeType="1"/>
          </p:cNvSpPr>
          <p:nvPr/>
        </p:nvSpPr>
        <p:spPr bwMode="auto">
          <a:xfrm flipH="1">
            <a:off x="5622925" y="4887913"/>
            <a:ext cx="1881188" cy="4937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Text Box 14"/>
          <p:cNvSpPr txBox="1">
            <a:spLocks noChangeArrowheads="1"/>
          </p:cNvSpPr>
          <p:nvPr/>
        </p:nvSpPr>
        <p:spPr bwMode="auto">
          <a:xfrm rot="-1080000">
            <a:off x="5553075" y="4835525"/>
            <a:ext cx="2060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I am ready</a:t>
            </a:r>
            <a:endParaRPr lang="en-US" altLang="x-none" sz="1200"/>
          </a:p>
        </p:txBody>
      </p:sp>
      <p:sp>
        <p:nvSpPr>
          <p:cNvPr id="67598" name="Line 15"/>
          <p:cNvSpPr>
            <a:spLocks noChangeShapeType="1"/>
          </p:cNvSpPr>
          <p:nvPr/>
        </p:nvSpPr>
        <p:spPr bwMode="auto">
          <a:xfrm>
            <a:off x="5600700" y="4314825"/>
            <a:ext cx="7938" cy="2351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Line 16"/>
          <p:cNvSpPr>
            <a:spLocks noChangeShapeType="1"/>
          </p:cNvSpPr>
          <p:nvPr/>
        </p:nvSpPr>
        <p:spPr bwMode="auto">
          <a:xfrm>
            <a:off x="5630863" y="5603875"/>
            <a:ext cx="1912937" cy="3873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 rot="706751">
            <a:off x="6302375" y="5551488"/>
            <a:ext cx="6588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400">
                <a:latin typeface="Arial" charset="0"/>
              </a:rPr>
              <a:t>DATA</a:t>
            </a:r>
            <a:endParaRPr lang="en-US" altLang="x-none" sz="1000"/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 flipH="1">
            <a:off x="5641975" y="6107113"/>
            <a:ext cx="1881188" cy="4937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Text Box 19"/>
          <p:cNvSpPr txBox="1">
            <a:spLocks noChangeArrowheads="1"/>
          </p:cNvSpPr>
          <p:nvPr/>
        </p:nvSpPr>
        <p:spPr bwMode="auto">
          <a:xfrm rot="-1080000">
            <a:off x="5572125" y="6054725"/>
            <a:ext cx="2060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latin typeface="Arial" charset="0"/>
              </a:rPr>
              <a:t>ACK</a:t>
            </a:r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3022242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1FF57F-EB69-1343-93CE-E126AA971CE4}" type="slidenum">
              <a:rPr lang="en-US" altLang="x-none" sz="1400">
                <a:solidFill>
                  <a:srgbClr val="000000"/>
                </a:solidFill>
              </a:rPr>
              <a:pPr/>
              <a:t>12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Big Picture: Socket</a:t>
            </a:r>
            <a:endParaRPr lang="en-US" altLang="x-none">
              <a:ea typeface="ＭＳ Ｐゴシック" charset="-128"/>
            </a:endParaRPr>
          </a:p>
        </p:txBody>
      </p:sp>
      <p:graphicFrame>
        <p:nvGraphicFramePr>
          <p:cNvPr id="69635" name="Object 2"/>
          <p:cNvGraphicFramePr>
            <a:graphicFrameLocks noGrp="1" noChangeAspect="1"/>
          </p:cNvGraphicFramePr>
          <p:nvPr>
            <p:ph type="body" idx="1"/>
          </p:nvPr>
        </p:nvGraphicFramePr>
        <p:xfrm>
          <a:off x="515938" y="1601788"/>
          <a:ext cx="8351837" cy="389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85" name="Photo Editor Photo" r:id="rId4" imgW="13460704" imgH="6276190" progId="MSPhotoEd.3">
                  <p:embed/>
                </p:oleObj>
              </mc:Choice>
              <mc:Fallback>
                <p:oleObj name="Photo Editor Photo" r:id="rId4" imgW="13460704" imgH="6276190" progId="MSPhotoEd.3">
                  <p:embed/>
                  <p:pic>
                    <p:nvPicPr>
                      <p:cNvPr id="696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1601788"/>
                        <a:ext cx="8351837" cy="3894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087563" y="4432300"/>
            <a:ext cx="10795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CN" sz="180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buffers,</a:t>
            </a:r>
          </a:p>
          <a:p>
            <a:pPr>
              <a:defRPr/>
            </a:pPr>
            <a:r>
              <a:rPr lang="en-US" altLang="zh-CN" sz="180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states</a:t>
            </a: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6216650" y="4438650"/>
            <a:ext cx="1079500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CN" sz="180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buffers,</a:t>
            </a:r>
          </a:p>
          <a:p>
            <a:pPr>
              <a:defRPr/>
            </a:pPr>
            <a:r>
              <a:rPr lang="en-US" altLang="zh-CN" sz="180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states</a:t>
            </a: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41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	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Admin.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and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r</a:t>
            </a:r>
            <a:r>
              <a:rPr lang="en-US" altLang="x-none" dirty="0">
                <a:ea typeface="ＭＳ Ｐゴシック" charset="-128"/>
              </a:rPr>
              <a:t>ecap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Basic network application programming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x-none" dirty="0">
                <a:ea typeface="ＭＳ Ｐゴシック" charset="-128"/>
              </a:rPr>
              <a:t>Overview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x-none" i="1" dirty="0">
                <a:solidFill>
                  <a:srgbClr val="C00000"/>
                </a:solidFill>
                <a:ea typeface="ＭＳ Ｐゴシック" charset="-128"/>
              </a:rPr>
              <a:t>UDP (Datagram Socket)</a:t>
            </a: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4C63D6C-522A-8D4B-99A1-210109E9DA6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13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4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4D8628F-DD6E-134F-85B1-90E4E9B0D83C}" type="slidenum">
              <a:rPr lang="en-US" altLang="x-none" sz="1400">
                <a:solidFill>
                  <a:srgbClr val="000000"/>
                </a:solidFill>
              </a:rPr>
              <a:pPr/>
              <a:t>14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61950"/>
            <a:ext cx="8255000" cy="881063"/>
          </a:xfrm>
        </p:spPr>
        <p:txBody>
          <a:bodyPr/>
          <a:lstStyle/>
          <a:p>
            <a:pPr>
              <a:defRPr/>
            </a:pPr>
            <a:r>
              <a:rPr lang="en-US" altLang="zh-CN" dirty="0" err="1">
                <a:latin typeface="Courier New" charset="0"/>
                <a:ea typeface="宋体" charset="0"/>
                <a:cs typeface="宋体" charset="0"/>
              </a:rPr>
              <a:t>DatagramSocket</a:t>
            </a:r>
            <a:r>
              <a:rPr lang="en-US" altLang="zh-CN" dirty="0">
                <a:latin typeface="Courier New" charset="0"/>
                <a:ea typeface="宋体" charset="0"/>
                <a:cs typeface="宋体" charset="0"/>
              </a:rPr>
              <a:t>(Java) </a:t>
            </a:r>
            <a:r>
              <a:rPr lang="en-US" altLang="zh-CN" dirty="0">
                <a:latin typeface="+mn-lt"/>
                <a:ea typeface="宋体" charset="0"/>
                <a:cs typeface="宋体" charset="0"/>
              </a:rPr>
              <a:t>(Basic)</a:t>
            </a:r>
            <a:endParaRPr lang="en-US" dirty="0">
              <a:latin typeface="+mn-lt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1663" cy="50260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1600" b="1" dirty="0" err="1">
                <a:ea typeface="ＭＳ Ｐゴシック" charset="-128"/>
              </a:rPr>
              <a:t>DatagramSocket</a:t>
            </a:r>
            <a:r>
              <a:rPr lang="en-US" altLang="x-none" sz="1600" dirty="0">
                <a:ea typeface="ＭＳ Ｐゴシック" charset="-128"/>
              </a:rPr>
              <a:t>() </a:t>
            </a:r>
            <a:endParaRPr lang="en-US" altLang="zh-CN" sz="16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c</a:t>
            </a:r>
            <a:r>
              <a:rPr lang="en-US" altLang="x-none" sz="1400" dirty="0">
                <a:ea typeface="ＭＳ Ｐゴシック" charset="-128"/>
              </a:rPr>
              <a:t>onstructs a datagram socket and binds it to any available port on the local host </a:t>
            </a:r>
            <a:endParaRPr lang="en-US" altLang="zh-CN" sz="14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1600" b="1" dirty="0" err="1">
                <a:ea typeface="ＭＳ Ｐゴシック" charset="-128"/>
              </a:rPr>
              <a:t>DatagramSocket</a:t>
            </a:r>
            <a:r>
              <a:rPr lang="en-US" altLang="x-none" sz="1600" dirty="0">
                <a:ea typeface="ＭＳ Ｐゴシック" charset="-128"/>
              </a:rPr>
              <a:t>(</a:t>
            </a:r>
            <a:r>
              <a:rPr lang="en-US" altLang="x-none" sz="1600" dirty="0" err="1">
                <a:ea typeface="ＭＳ Ｐゴシック" charset="-128"/>
              </a:rPr>
              <a:t>int</a:t>
            </a:r>
            <a:r>
              <a:rPr lang="en-US" altLang="x-none" sz="1600" dirty="0">
                <a:ea typeface="ＭＳ Ｐゴシック" charset="-128"/>
              </a:rPr>
              <a:t> </a:t>
            </a:r>
            <a:r>
              <a:rPr lang="en-US" altLang="x-none" sz="1600" dirty="0" err="1">
                <a:ea typeface="ＭＳ Ｐゴシック" charset="-128"/>
              </a:rPr>
              <a:t>lport</a:t>
            </a:r>
            <a:r>
              <a:rPr lang="en-US" altLang="x-none" sz="1600" dirty="0">
                <a:ea typeface="ＭＳ Ｐゴシック" charset="-128"/>
              </a:rPr>
              <a:t>) </a:t>
            </a:r>
            <a:endParaRPr lang="en-US" altLang="zh-CN" sz="16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c</a:t>
            </a:r>
            <a:r>
              <a:rPr lang="en-US" altLang="x-none" sz="1400" dirty="0">
                <a:ea typeface="ＭＳ Ｐゴシック" charset="-128"/>
              </a:rPr>
              <a:t>onstructs a datagram socket and binds it to the specified port on the local host machine. </a:t>
            </a:r>
            <a:endParaRPr lang="en-US" altLang="zh-CN" sz="1400" dirty="0">
              <a:ea typeface="宋体" charset="-122"/>
            </a:endParaRPr>
          </a:p>
          <a:p>
            <a:pPr>
              <a:lnSpc>
                <a:spcPct val="80000"/>
              </a:lnSpc>
              <a:buFont typeface="ZapfDingbats" charset="0"/>
              <a:buNone/>
            </a:pPr>
            <a:endParaRPr lang="en-US" altLang="zh-CN" sz="16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1600" b="1" dirty="0" err="1">
                <a:ea typeface="宋体" charset="-122"/>
              </a:rPr>
              <a:t>DatagramPacket</a:t>
            </a:r>
            <a:r>
              <a:rPr lang="en-US" altLang="zh-CN" sz="1600" dirty="0">
                <a:ea typeface="宋体" charset="-122"/>
              </a:rPr>
              <a:t>(byte[] </a:t>
            </a:r>
            <a:r>
              <a:rPr lang="en-US" altLang="zh-CN" sz="1600" dirty="0" err="1">
                <a:ea typeface="宋体" charset="-122"/>
              </a:rPr>
              <a:t>buf</a:t>
            </a:r>
            <a:r>
              <a:rPr lang="en-US" altLang="zh-CN" sz="1600" dirty="0">
                <a:ea typeface="宋体" charset="-122"/>
              </a:rPr>
              <a:t>, </a:t>
            </a:r>
            <a:r>
              <a:rPr lang="en-US" altLang="zh-CN" sz="1600" dirty="0" err="1">
                <a:ea typeface="宋体" charset="-122"/>
              </a:rPr>
              <a:t>int</a:t>
            </a:r>
            <a:r>
              <a:rPr lang="en-US" altLang="zh-CN" sz="1600" dirty="0">
                <a:ea typeface="宋体" charset="-122"/>
              </a:rPr>
              <a:t> length) </a:t>
            </a: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constructs a </a:t>
            </a:r>
            <a:r>
              <a:rPr lang="en-US" altLang="zh-CN" sz="1400" dirty="0" err="1">
                <a:ea typeface="宋体" charset="-122"/>
              </a:rPr>
              <a:t>DatagramPacket</a:t>
            </a:r>
            <a:r>
              <a:rPr lang="en-US" altLang="zh-CN" sz="1400" dirty="0">
                <a:ea typeface="宋体" charset="-122"/>
              </a:rPr>
              <a:t> for receiving packets of length length.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1600" b="1" dirty="0" err="1">
                <a:ea typeface="宋体" charset="-122"/>
              </a:rPr>
              <a:t>DatagramPacket</a:t>
            </a:r>
            <a:r>
              <a:rPr lang="en-US" altLang="zh-CN" sz="1600" dirty="0">
                <a:ea typeface="宋体" charset="-122"/>
              </a:rPr>
              <a:t>(byte[] </a:t>
            </a:r>
            <a:r>
              <a:rPr lang="en-US" altLang="zh-CN" sz="1600" dirty="0" err="1">
                <a:ea typeface="宋体" charset="-122"/>
              </a:rPr>
              <a:t>buf</a:t>
            </a:r>
            <a:r>
              <a:rPr lang="en-US" altLang="zh-CN" sz="1600" dirty="0">
                <a:ea typeface="宋体" charset="-122"/>
              </a:rPr>
              <a:t>, </a:t>
            </a:r>
            <a:r>
              <a:rPr lang="en-US" altLang="zh-CN" sz="1600" dirty="0" err="1">
                <a:ea typeface="宋体" charset="-122"/>
              </a:rPr>
              <a:t>int</a:t>
            </a:r>
            <a:r>
              <a:rPr lang="en-US" altLang="zh-CN" sz="1600" dirty="0">
                <a:ea typeface="宋体" charset="-122"/>
              </a:rPr>
              <a:t> length, </a:t>
            </a:r>
            <a:r>
              <a:rPr lang="en-US" altLang="zh-CN" sz="1600" dirty="0" err="1">
                <a:ea typeface="宋体" charset="-122"/>
              </a:rPr>
              <a:t>InetAddress</a:t>
            </a:r>
            <a:r>
              <a:rPr lang="en-US" altLang="zh-CN" sz="1600" dirty="0">
                <a:ea typeface="宋体" charset="-122"/>
              </a:rPr>
              <a:t> address, </a:t>
            </a:r>
            <a:r>
              <a:rPr lang="en-US" altLang="zh-CN" sz="1600" dirty="0" err="1">
                <a:ea typeface="宋体" charset="-122"/>
              </a:rPr>
              <a:t>int</a:t>
            </a:r>
            <a:r>
              <a:rPr lang="en-US" altLang="zh-CN" sz="1600" dirty="0">
                <a:ea typeface="宋体" charset="-122"/>
              </a:rPr>
              <a:t> port) </a:t>
            </a: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constructs a datagram packet for sending packets of length length to the specified port number on the specified host.</a:t>
            </a:r>
          </a:p>
          <a:p>
            <a:pPr lvl="1">
              <a:lnSpc>
                <a:spcPct val="80000"/>
              </a:lnSpc>
              <a:buFont typeface="ZapfDingbats" charset="0"/>
              <a:buNone/>
            </a:pPr>
            <a:endParaRPr lang="en-US" altLang="zh-CN" sz="8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1600" b="1" dirty="0">
                <a:ea typeface="ＭＳ Ｐゴシック" charset="-128"/>
              </a:rPr>
              <a:t>receive</a:t>
            </a:r>
            <a:r>
              <a:rPr lang="en-US" altLang="x-none" sz="1600" dirty="0">
                <a:ea typeface="ＭＳ Ｐゴシック" charset="-128"/>
              </a:rPr>
              <a:t>(</a:t>
            </a:r>
            <a:r>
              <a:rPr lang="en-US" altLang="x-none" sz="1600" dirty="0" err="1">
                <a:ea typeface="ＭＳ Ｐゴシック" charset="-128"/>
              </a:rPr>
              <a:t>DatagramPacket</a:t>
            </a:r>
            <a:r>
              <a:rPr lang="en-US" altLang="x-none" sz="1600" dirty="0">
                <a:ea typeface="ＭＳ Ｐゴシック" charset="-128"/>
              </a:rPr>
              <a:t> p)</a:t>
            </a:r>
            <a:endParaRPr lang="en-US" altLang="zh-CN" sz="16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r</a:t>
            </a:r>
            <a:r>
              <a:rPr lang="en-US" altLang="x-none" sz="1400" dirty="0">
                <a:ea typeface="ＭＳ Ｐゴシック" charset="-128"/>
              </a:rPr>
              <a:t>eceives a datagram packet from this socket. </a:t>
            </a:r>
            <a:endParaRPr lang="en-US" altLang="zh-CN" sz="14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1600" b="1" dirty="0">
                <a:ea typeface="ＭＳ Ｐゴシック" charset="-128"/>
              </a:rPr>
              <a:t>send</a:t>
            </a:r>
            <a:r>
              <a:rPr lang="en-US" altLang="x-none" sz="1600" dirty="0">
                <a:ea typeface="ＭＳ Ｐゴシック" charset="-128"/>
              </a:rPr>
              <a:t>(</a:t>
            </a:r>
            <a:r>
              <a:rPr lang="en-US" altLang="x-none" sz="1600" dirty="0" err="1">
                <a:ea typeface="ＭＳ Ｐゴシック" charset="-128"/>
              </a:rPr>
              <a:t>DatagramPacket</a:t>
            </a:r>
            <a:r>
              <a:rPr lang="en-US" altLang="x-none" sz="1600" dirty="0">
                <a:ea typeface="ＭＳ Ｐゴシック" charset="-128"/>
              </a:rPr>
              <a:t> p)</a:t>
            </a:r>
            <a:endParaRPr lang="en-US" altLang="zh-CN" sz="16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s</a:t>
            </a:r>
            <a:r>
              <a:rPr lang="en-US" altLang="x-none" sz="1400" dirty="0">
                <a:ea typeface="ＭＳ Ｐゴシック" charset="-128"/>
              </a:rPr>
              <a:t>ends a datagram packet from this socket.</a:t>
            </a:r>
            <a:endParaRPr lang="en-US" altLang="zh-CN" sz="14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endParaRPr lang="en-US" altLang="zh-CN" sz="14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x-none" sz="1600" b="1" dirty="0">
                <a:ea typeface="ＭＳ Ｐゴシック" charset="-128"/>
              </a:rPr>
              <a:t>close</a:t>
            </a:r>
            <a:r>
              <a:rPr lang="en-US" altLang="x-none" sz="1600" dirty="0">
                <a:ea typeface="ＭＳ Ｐゴシック" charset="-128"/>
              </a:rPr>
              <a:t>() </a:t>
            </a:r>
            <a:endParaRPr lang="en-US" altLang="zh-CN" sz="16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1400" dirty="0">
                <a:ea typeface="宋体" charset="-122"/>
              </a:rPr>
              <a:t>c</a:t>
            </a:r>
            <a:r>
              <a:rPr lang="en-US" altLang="x-none" sz="1400" dirty="0">
                <a:ea typeface="ＭＳ Ｐゴシック" charset="-128"/>
              </a:rPr>
              <a:t>loses this datagram socket. </a:t>
            </a:r>
          </a:p>
        </p:txBody>
      </p:sp>
    </p:spTree>
    <p:extLst>
      <p:ext uri="{BB962C8B-B14F-4D97-AF65-F5344CB8AC3E}">
        <p14:creationId xmlns:p14="http://schemas.microsoft.com/office/powerpoint/2010/main" val="28762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>
                <a:ea typeface="ＭＳ Ｐゴシック" charset="-128"/>
              </a:rPr>
              <a:t>Connectionless UDP: Big Picture (Java version)</a:t>
            </a:r>
          </a:p>
        </p:txBody>
      </p:sp>
      <p:sp>
        <p:nvSpPr>
          <p:cNvPr id="75778" name="Freeform 4"/>
          <p:cNvSpPr>
            <a:spLocks/>
          </p:cNvSpPr>
          <p:nvPr/>
        </p:nvSpPr>
        <p:spPr bwMode="auto">
          <a:xfrm>
            <a:off x="1290638" y="3371850"/>
            <a:ext cx="876300" cy="2528888"/>
          </a:xfrm>
          <a:custGeom>
            <a:avLst/>
            <a:gdLst>
              <a:gd name="T0" fmla="*/ 2147483647 w 492"/>
              <a:gd name="T1" fmla="*/ 2147483647 h 2112"/>
              <a:gd name="T2" fmla="*/ 2147483647 w 492"/>
              <a:gd name="T3" fmla="*/ 2147483647 h 2112"/>
              <a:gd name="T4" fmla="*/ 0 w 492"/>
              <a:gd name="T5" fmla="*/ 2147483647 h 2112"/>
              <a:gd name="T6" fmla="*/ 0 w 492"/>
              <a:gd name="T7" fmla="*/ 0 h 2112"/>
              <a:gd name="T8" fmla="*/ 2147483647 w 492"/>
              <a:gd name="T9" fmla="*/ 0 h 2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2112"/>
              <a:gd name="T17" fmla="*/ 492 w 492"/>
              <a:gd name="T18" fmla="*/ 2112 h 21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2112">
                <a:moveTo>
                  <a:pt x="492" y="1968"/>
                </a:moveTo>
                <a:lnTo>
                  <a:pt x="492" y="2112"/>
                </a:lnTo>
                <a:lnTo>
                  <a:pt x="0" y="2112"/>
                </a:lnTo>
                <a:lnTo>
                  <a:pt x="0" y="0"/>
                </a:lnTo>
                <a:lnTo>
                  <a:pt x="40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79" name="Text Box 5"/>
          <p:cNvSpPr txBox="1">
            <a:spLocks noChangeArrowheads="1"/>
          </p:cNvSpPr>
          <p:nvPr/>
        </p:nvSpPr>
        <p:spPr bwMode="auto">
          <a:xfrm>
            <a:off x="5584825" y="5799138"/>
            <a:ext cx="11414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close</a:t>
            </a:r>
          </a:p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clientSocket</a:t>
            </a:r>
            <a:endParaRPr lang="en-US" altLang="x-none"/>
          </a:p>
        </p:txBody>
      </p:sp>
      <p:sp>
        <p:nvSpPr>
          <p:cNvPr id="75780" name="Line 6"/>
          <p:cNvSpPr>
            <a:spLocks noChangeShapeType="1"/>
          </p:cNvSpPr>
          <p:nvPr/>
        </p:nvSpPr>
        <p:spPr bwMode="auto">
          <a:xfrm>
            <a:off x="6262688" y="5715000"/>
            <a:ext cx="0" cy="3238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81" name="Text Box 7"/>
          <p:cNvSpPr txBox="1">
            <a:spLocks noChangeArrowheads="1"/>
          </p:cNvSpPr>
          <p:nvPr/>
        </p:nvSpPr>
        <p:spPr bwMode="auto">
          <a:xfrm>
            <a:off x="793750" y="1657350"/>
            <a:ext cx="37861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>
                <a:latin typeface="Comic Sans MS" charset="0"/>
              </a:rPr>
              <a:t>Server (running on </a:t>
            </a:r>
            <a:r>
              <a:rPr lang="en-US" altLang="x-none" b="1">
                <a:latin typeface="Courier New" charset="0"/>
              </a:rPr>
              <a:t>serv</a:t>
            </a:r>
            <a:r>
              <a:rPr lang="en-US" altLang="x-none">
                <a:latin typeface="Comic Sans MS" charset="0"/>
              </a:rPr>
              <a:t>)</a:t>
            </a:r>
            <a:endParaRPr lang="en-US" altLang="x-none"/>
          </a:p>
        </p:txBody>
      </p:sp>
      <p:sp>
        <p:nvSpPr>
          <p:cNvPr id="75782" name="Text Box 9"/>
          <p:cNvSpPr txBox="1">
            <a:spLocks noChangeArrowheads="1"/>
          </p:cNvSpPr>
          <p:nvPr/>
        </p:nvSpPr>
        <p:spPr bwMode="auto">
          <a:xfrm>
            <a:off x="5546725" y="5218113"/>
            <a:ext cx="13747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read reply from</a:t>
            </a:r>
          </a:p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clientSocket</a:t>
            </a:r>
            <a:endParaRPr lang="en-US" altLang="x-none"/>
          </a:p>
        </p:txBody>
      </p:sp>
      <p:sp>
        <p:nvSpPr>
          <p:cNvPr id="75783" name="Line 10"/>
          <p:cNvSpPr>
            <a:spLocks noChangeShapeType="1"/>
          </p:cNvSpPr>
          <p:nvPr/>
        </p:nvSpPr>
        <p:spPr bwMode="auto">
          <a:xfrm flipH="1">
            <a:off x="6134100" y="3981450"/>
            <a:ext cx="14288" cy="12192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75784" name="Group 12"/>
          <p:cNvGrpSpPr>
            <a:grpSpLocks/>
          </p:cNvGrpSpPr>
          <p:nvPr/>
        </p:nvGrpSpPr>
        <p:grpSpPr bwMode="auto">
          <a:xfrm>
            <a:off x="5394325" y="2149475"/>
            <a:ext cx="1635125" cy="738188"/>
            <a:chOff x="3233" y="1852"/>
            <a:chExt cx="1030" cy="465"/>
          </a:xfrm>
        </p:grpSpPr>
        <p:sp>
          <p:nvSpPr>
            <p:cNvPr id="75798" name="Text Box 13"/>
            <p:cNvSpPr txBox="1">
              <a:spLocks noChangeArrowheads="1"/>
            </p:cNvSpPr>
            <p:nvPr/>
          </p:nvSpPr>
          <p:spPr bwMode="auto">
            <a:xfrm>
              <a:off x="3233" y="1852"/>
              <a:ext cx="811" cy="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400">
                  <a:latin typeface="Arial" charset="0"/>
                </a:rPr>
                <a:t>create socket,</a:t>
              </a:r>
            </a:p>
            <a:p>
              <a:pPr algn="l"/>
              <a:endParaRPr lang="en-US" altLang="x-none"/>
            </a:p>
          </p:txBody>
        </p:sp>
        <p:sp>
          <p:nvSpPr>
            <p:cNvPr id="75799" name="Text Box 14"/>
            <p:cNvSpPr txBox="1">
              <a:spLocks noChangeArrowheads="1"/>
            </p:cNvSpPr>
            <p:nvPr/>
          </p:nvSpPr>
          <p:spPr bwMode="auto">
            <a:xfrm>
              <a:off x="3241" y="1991"/>
              <a:ext cx="102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400">
                  <a:solidFill>
                    <a:srgbClr val="FF0000"/>
                  </a:solidFill>
                  <a:latin typeface="Arial" charset="0"/>
                </a:rPr>
                <a:t>clientSocket = </a:t>
              </a:r>
            </a:p>
            <a:p>
              <a:pPr algn="l"/>
              <a:r>
                <a:rPr lang="en-US" altLang="x-none" sz="1400">
                  <a:solidFill>
                    <a:srgbClr val="FF0000"/>
                  </a:solidFill>
                  <a:latin typeface="Arial" charset="0"/>
                </a:rPr>
                <a:t>DatagramSocket()</a:t>
              </a:r>
              <a:endParaRPr lang="en-US" altLang="x-none"/>
            </a:p>
          </p:txBody>
        </p:sp>
      </p:grpSp>
      <p:sp>
        <p:nvSpPr>
          <p:cNvPr id="75785" name="Text Box 15"/>
          <p:cNvSpPr txBox="1">
            <a:spLocks noChangeArrowheads="1"/>
          </p:cNvSpPr>
          <p:nvPr/>
        </p:nvSpPr>
        <p:spPr bwMode="auto">
          <a:xfrm>
            <a:off x="5270500" y="1638300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>
                <a:latin typeface="Comic Sans MS" charset="0"/>
              </a:rPr>
              <a:t>Client</a:t>
            </a:r>
            <a:endParaRPr lang="en-US" altLang="x-none"/>
          </a:p>
        </p:txBody>
      </p:sp>
      <p:sp>
        <p:nvSpPr>
          <p:cNvPr id="75786" name="Text Box 16"/>
          <p:cNvSpPr txBox="1">
            <a:spLocks noChangeArrowheads="1"/>
          </p:cNvSpPr>
          <p:nvPr/>
        </p:nvSpPr>
        <p:spPr bwMode="auto">
          <a:xfrm>
            <a:off x="5394325" y="3240088"/>
            <a:ext cx="277971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Create </a:t>
            </a:r>
            <a:r>
              <a:rPr lang="en-US" altLang="x-none" sz="1400">
                <a:latin typeface="Comic Sans MS" charset="0"/>
              </a:rPr>
              <a:t>datagram using (</a:t>
            </a:r>
            <a:r>
              <a:rPr lang="en-US" altLang="x-none" sz="1400">
                <a:latin typeface="Courier New" charset="0"/>
              </a:rPr>
              <a:t>serv, </a:t>
            </a:r>
            <a:br>
              <a:rPr lang="en-US" altLang="x-none" sz="1400">
                <a:latin typeface="Courier New" charset="0"/>
              </a:rPr>
            </a:br>
            <a:r>
              <a:rPr lang="en-US" altLang="x-none" sz="1400">
                <a:latin typeface="Courier New" charset="0"/>
              </a:rPr>
              <a:t>x) as (dest addr. port),</a:t>
            </a:r>
            <a:br>
              <a:rPr lang="en-US" altLang="x-none" sz="1400">
                <a:latin typeface="Courier New" charset="0"/>
              </a:rPr>
            </a:br>
            <a:r>
              <a:rPr lang="en-US" altLang="x-none" sz="1400">
                <a:latin typeface="Arial" charset="0"/>
              </a:rPr>
              <a:t>send request using </a:t>
            </a:r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clientSocket</a:t>
            </a:r>
          </a:p>
        </p:txBody>
      </p:sp>
      <p:sp>
        <p:nvSpPr>
          <p:cNvPr id="75787" name="Line 17"/>
          <p:cNvSpPr>
            <a:spLocks noChangeShapeType="1"/>
          </p:cNvSpPr>
          <p:nvPr/>
        </p:nvSpPr>
        <p:spPr bwMode="auto">
          <a:xfrm>
            <a:off x="6091238" y="2924175"/>
            <a:ext cx="0" cy="3238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88" name="Line 18"/>
          <p:cNvSpPr>
            <a:spLocks noChangeShapeType="1"/>
          </p:cNvSpPr>
          <p:nvPr/>
        </p:nvSpPr>
        <p:spPr bwMode="auto">
          <a:xfrm flipH="1">
            <a:off x="2982913" y="3433763"/>
            <a:ext cx="2470150" cy="3095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89" name="Text Box 21"/>
          <p:cNvSpPr txBox="1">
            <a:spLocks noChangeArrowheads="1"/>
          </p:cNvSpPr>
          <p:nvPr/>
        </p:nvSpPr>
        <p:spPr bwMode="auto">
          <a:xfrm>
            <a:off x="1317625" y="2100263"/>
            <a:ext cx="15827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create socket,</a:t>
            </a:r>
          </a:p>
          <a:p>
            <a:pPr algn="l"/>
            <a:r>
              <a:rPr lang="en-US" altLang="x-none" sz="1400">
                <a:latin typeface="Arial" charset="0"/>
              </a:rPr>
              <a:t>port=</a:t>
            </a:r>
            <a:r>
              <a:rPr lang="en-US" altLang="x-none" sz="1400" b="1">
                <a:latin typeface="Courier New" charset="0"/>
              </a:rPr>
              <a:t>x</a:t>
            </a:r>
            <a:r>
              <a:rPr lang="en-US" altLang="x-none" sz="1400">
                <a:latin typeface="Arial" charset="0"/>
              </a:rPr>
              <a:t>, for</a:t>
            </a:r>
          </a:p>
          <a:p>
            <a:pPr algn="l"/>
            <a:r>
              <a:rPr lang="en-US" altLang="x-none" sz="1400">
                <a:latin typeface="Arial" charset="0"/>
              </a:rPr>
              <a:t>incoming request:</a:t>
            </a:r>
            <a:endParaRPr lang="en-US" altLang="x-none"/>
          </a:p>
        </p:txBody>
      </p:sp>
      <p:sp>
        <p:nvSpPr>
          <p:cNvPr id="75790" name="Text Box 22"/>
          <p:cNvSpPr txBox="1">
            <a:spLocks noChangeArrowheads="1"/>
          </p:cNvSpPr>
          <p:nvPr/>
        </p:nvSpPr>
        <p:spPr bwMode="auto">
          <a:xfrm>
            <a:off x="1330325" y="2713038"/>
            <a:ext cx="18097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serverSocket = </a:t>
            </a:r>
          </a:p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DatagramSocket(</a:t>
            </a:r>
            <a:r>
              <a:rPr lang="en-US" altLang="zh-CN" sz="1400">
                <a:solidFill>
                  <a:srgbClr val="FF0000"/>
                </a:solidFill>
                <a:latin typeface="Arial" charset="0"/>
                <a:ea typeface="宋体" charset="-122"/>
              </a:rPr>
              <a:t> x </a:t>
            </a:r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)</a:t>
            </a:r>
            <a:endParaRPr lang="en-US" altLang="x-none"/>
          </a:p>
        </p:txBody>
      </p:sp>
      <p:sp>
        <p:nvSpPr>
          <p:cNvPr id="75791" name="Line 23"/>
          <p:cNvSpPr>
            <a:spLocks noChangeShapeType="1"/>
          </p:cNvSpPr>
          <p:nvPr/>
        </p:nvSpPr>
        <p:spPr bwMode="auto">
          <a:xfrm>
            <a:off x="2052638" y="3219450"/>
            <a:ext cx="0" cy="341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92" name="Text Box 24"/>
          <p:cNvSpPr txBox="1">
            <a:spLocks noChangeArrowheads="1"/>
          </p:cNvSpPr>
          <p:nvPr/>
        </p:nvSpPr>
        <p:spPr bwMode="auto">
          <a:xfrm>
            <a:off x="1431925" y="3508375"/>
            <a:ext cx="15811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read request from</a:t>
            </a:r>
          </a:p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serverSocket</a:t>
            </a:r>
            <a:endParaRPr lang="en-US" altLang="x-none"/>
          </a:p>
        </p:txBody>
      </p:sp>
      <p:sp>
        <p:nvSpPr>
          <p:cNvPr id="75793" name="Text Box 26"/>
          <p:cNvSpPr txBox="1">
            <a:spLocks noChangeArrowheads="1"/>
          </p:cNvSpPr>
          <p:nvPr/>
        </p:nvSpPr>
        <p:spPr bwMode="auto">
          <a:xfrm>
            <a:off x="1503363" y="5197475"/>
            <a:ext cx="1219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write reply to</a:t>
            </a:r>
          </a:p>
          <a:p>
            <a:pPr algn="l"/>
            <a:r>
              <a:rPr lang="en-US" altLang="x-none" sz="1400">
                <a:solidFill>
                  <a:srgbClr val="FF0000"/>
                </a:solidFill>
                <a:latin typeface="Arial" charset="0"/>
              </a:rPr>
              <a:t>serverSocket</a:t>
            </a:r>
          </a:p>
        </p:txBody>
      </p:sp>
      <p:sp>
        <p:nvSpPr>
          <p:cNvPr id="75794" name="Line 27"/>
          <p:cNvSpPr>
            <a:spLocks noChangeShapeType="1"/>
          </p:cNvSpPr>
          <p:nvPr/>
        </p:nvSpPr>
        <p:spPr bwMode="auto">
          <a:xfrm>
            <a:off x="2081213" y="3976688"/>
            <a:ext cx="0" cy="3143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95" name="Line 28"/>
          <p:cNvSpPr>
            <a:spLocks noChangeShapeType="1"/>
          </p:cNvSpPr>
          <p:nvPr/>
        </p:nvSpPr>
        <p:spPr bwMode="auto">
          <a:xfrm>
            <a:off x="2736850" y="5362575"/>
            <a:ext cx="2843213" cy="1666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5796" name="Rectangle 31"/>
          <p:cNvSpPr>
            <a:spLocks noChangeArrowheads="1"/>
          </p:cNvSpPr>
          <p:nvPr/>
        </p:nvSpPr>
        <p:spPr bwMode="auto">
          <a:xfrm>
            <a:off x="1414463" y="4232275"/>
            <a:ext cx="26543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400">
                <a:latin typeface="Arial" charset="0"/>
              </a:rPr>
              <a:t>generate reply, create datagram using client</a:t>
            </a:r>
          </a:p>
          <a:p>
            <a:pPr algn="l"/>
            <a:r>
              <a:rPr lang="en-US" altLang="x-none" sz="1400">
                <a:latin typeface="Arial" charset="0"/>
              </a:rPr>
              <a:t>host address, port number</a:t>
            </a:r>
          </a:p>
        </p:txBody>
      </p:sp>
      <p:sp>
        <p:nvSpPr>
          <p:cNvPr id="75797" name="Line 32"/>
          <p:cNvSpPr>
            <a:spLocks noChangeShapeType="1"/>
          </p:cNvSpPr>
          <p:nvPr/>
        </p:nvSpPr>
        <p:spPr bwMode="auto">
          <a:xfrm>
            <a:off x="2070100" y="4894263"/>
            <a:ext cx="0" cy="3143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" name="Slide Number Placeholder 3">
            <a:extLst>
              <a:ext uri="{FF2B5EF4-FFF2-40B4-BE49-F238E27FC236}">
                <a16:creationId xmlns:a16="http://schemas.microsoft.com/office/drawing/2014/main" id="{2CE81B90-CA04-034C-98AC-55698524DE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75675" y="6575425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4C63D6C-522A-8D4B-99A1-210109E9DA61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15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07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DD4F5B-56A2-E047-B429-CB9ABE03F0CC}" type="slidenum">
              <a:rPr lang="en-US" altLang="x-none" sz="1400">
                <a:solidFill>
                  <a:srgbClr val="000000"/>
                </a:solidFill>
              </a:rPr>
              <a:pPr/>
              <a:t>16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Example: UDPServer.java</a:t>
            </a:r>
            <a:endParaRPr lang="en-US" altLang="x-none">
              <a:ea typeface="ＭＳ Ｐゴシック" charset="-128"/>
            </a:endParaRPr>
          </a:p>
        </p:txBody>
      </p:sp>
      <p:graphicFrame>
        <p:nvGraphicFramePr>
          <p:cNvPr id="77827" name="Object 2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1625600" y="2206625"/>
          <a:ext cx="6257925" cy="417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09" name="Photo Editor Photo" r:id="rId4" imgW="11228571" imgH="7497221" progId="MSPhotoEd.3">
                  <p:embed/>
                </p:oleObj>
              </mc:Choice>
              <mc:Fallback>
                <p:oleObj name="Photo Editor Photo" r:id="rId4" imgW="11228571" imgH="7497221" progId="MSPhotoEd.3">
                  <p:embed/>
                  <p:pic>
                    <p:nvPicPr>
                      <p:cNvPr id="778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2904" r="9895"/>
                      <a:stretch>
                        <a:fillRect/>
                      </a:stretch>
                    </p:blipFill>
                    <p:spPr bwMode="auto">
                      <a:xfrm>
                        <a:off x="1625600" y="2206625"/>
                        <a:ext cx="6257925" cy="417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25463" y="1449388"/>
            <a:ext cx="8532812" cy="356076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A simple UDP server which changes any received sentence to upper case.</a:t>
            </a:r>
            <a:endParaRPr lang="en-US" altLang="x-none" sz="24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102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68DCAE1-B30A-024A-9423-EC2F85DA03A3}" type="slidenum">
              <a:rPr lang="en-US" altLang="x-none" sz="1400">
                <a:solidFill>
                  <a:srgbClr val="000000"/>
                </a:solidFill>
              </a:rPr>
              <a:pPr/>
              <a:t>17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Java Server (UDP): Create Socket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2517775" y="1412875"/>
            <a:ext cx="615473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import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java.io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.*;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import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java.net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.*;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class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UDPServer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{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public static void main(String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[]) throws Exception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{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DatagramSocket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serverSocket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= new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DatagramSocket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(9876);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</a:t>
            </a:r>
            <a:endParaRPr lang="en-US" sz="16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-43759438" y="2674938"/>
            <a:ext cx="46170851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Create</a:t>
            </a:r>
          </a:p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datagram socket</a:t>
            </a:r>
          </a:p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bind at port 9876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1752" name="Freeform 7"/>
          <p:cNvSpPr>
            <a:spLocks/>
          </p:cNvSpPr>
          <p:nvPr/>
        </p:nvSpPr>
        <p:spPr bwMode="auto">
          <a:xfrm>
            <a:off x="2286000" y="2738438"/>
            <a:ext cx="152400" cy="800100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1753" name="Line 8"/>
          <p:cNvSpPr>
            <a:spLocks noChangeShapeType="1"/>
          </p:cNvSpPr>
          <p:nvPr/>
        </p:nvSpPr>
        <p:spPr bwMode="auto">
          <a:xfrm>
            <a:off x="2457450" y="3271838"/>
            <a:ext cx="419100" cy="4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990600" y="5719763"/>
            <a:ext cx="23230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800" dirty="0">
                <a:solidFill>
                  <a:srgbClr val="000000"/>
                </a:solidFill>
                <a:latin typeface="Comic Sans MS" charset="0"/>
              </a:rPr>
              <a:t>Check socket state:</a:t>
            </a:r>
          </a:p>
          <a:p>
            <a:pPr algn="l"/>
            <a:r>
              <a:rPr lang="en-US" altLang="x-none" sz="1800" dirty="0">
                <a:solidFill>
                  <a:srgbClr val="000000"/>
                </a:solidFill>
                <a:latin typeface="Comic Sans MS" charset="0"/>
              </a:rPr>
              <a:t>%netstat –a –u</a:t>
            </a:r>
            <a:r>
              <a:rPr lang="en-US" altLang="zh-CN" sz="1800" dirty="0">
                <a:solidFill>
                  <a:srgbClr val="000000"/>
                </a:solidFill>
                <a:latin typeface="Comic Sans MS" charset="0"/>
                <a:ea typeface="宋体" charset="-122"/>
              </a:rPr>
              <a:t> –n</a:t>
            </a:r>
            <a:endParaRPr lang="en-US" altLang="x-none" sz="1800" dirty="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06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33D7A93-601B-5F4A-8BDE-7354E7B91F53}" type="slidenum">
              <a:rPr lang="en-US" altLang="x-none" sz="1400">
                <a:solidFill>
                  <a:srgbClr val="000000"/>
                </a:solidFill>
              </a:rPr>
              <a:pPr/>
              <a:t>18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533400" y="239713"/>
            <a:ext cx="8264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defRPr/>
            </a:pPr>
            <a:r>
              <a:rPr lang="en-US" altLang="zh-CN" sz="3200" u="sng" dirty="0">
                <a:solidFill>
                  <a:srgbClr val="3333CC"/>
                </a:solidFill>
                <a:latin typeface="Comic Sans MS" charset="0"/>
                <a:ea typeface="宋体" charset="0"/>
                <a:cs typeface="宋体" charset="0"/>
              </a:rPr>
              <a:t>System State after the Call</a:t>
            </a:r>
            <a:endParaRPr lang="en-US" sz="3200" u="sng" dirty="0">
              <a:solidFill>
                <a:srgbClr val="3333CC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000000"/>
                </a:solidFill>
              </a:rPr>
              <a:t>server</a:t>
            </a:r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793750" y="2117725"/>
            <a:ext cx="3259138" cy="3884613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666750" y="1928813"/>
            <a:ext cx="1235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>
                <a:solidFill>
                  <a:srgbClr val="FF0000"/>
                </a:solidFill>
              </a:rPr>
              <a:t>UDP</a:t>
            </a:r>
            <a:r>
              <a:rPr lang="en-US" sz="1000">
                <a:solidFill>
                  <a:srgbClr val="000000"/>
                </a:solidFill>
              </a:rPr>
              <a:t> socket space</a:t>
            </a:r>
          </a:p>
        </p:txBody>
      </p:sp>
      <p:sp>
        <p:nvSpPr>
          <p:cNvPr id="53256" name="Rectangle 7"/>
          <p:cNvSpPr>
            <a:spLocks noChangeArrowheads="1"/>
          </p:cNvSpPr>
          <p:nvPr/>
        </p:nvSpPr>
        <p:spPr bwMode="auto">
          <a:xfrm>
            <a:off x="996950" y="2279650"/>
            <a:ext cx="2830513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7" name="Text Box 8"/>
          <p:cNvSpPr txBox="1">
            <a:spLocks noChangeArrowheads="1"/>
          </p:cNvSpPr>
          <p:nvPr/>
        </p:nvSpPr>
        <p:spPr bwMode="auto">
          <a:xfrm>
            <a:off x="992188" y="2349500"/>
            <a:ext cx="12747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000">
                <a:solidFill>
                  <a:srgbClr val="000000"/>
                </a:solidFill>
              </a:rPr>
              <a:t>address:  {*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:</a:t>
            </a:r>
            <a:r>
              <a:rPr lang="en-US" altLang="zh-CN" sz="1000" b="1">
                <a:solidFill>
                  <a:srgbClr val="000000"/>
                </a:solidFill>
                <a:ea typeface="宋体" charset="0"/>
                <a:cs typeface="宋体" charset="0"/>
              </a:rPr>
              <a:t>9876</a:t>
            </a:r>
            <a:r>
              <a:rPr lang="en-US" sz="1000">
                <a:solidFill>
                  <a:srgbClr val="000000"/>
                </a:solidFill>
              </a:rPr>
              <a:t>}</a:t>
            </a:r>
          </a:p>
          <a:p>
            <a:pPr algn="l">
              <a:defRPr/>
            </a:pP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snd/</a:t>
            </a:r>
            <a:r>
              <a:rPr lang="en-US" sz="1000">
                <a:solidFill>
                  <a:srgbClr val="000000"/>
                </a:solidFill>
              </a:rPr>
              <a:t>recv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 </a:t>
            </a:r>
            <a:r>
              <a:rPr lang="en-US" sz="1000">
                <a:solidFill>
                  <a:srgbClr val="000000"/>
                </a:solidFill>
              </a:rPr>
              <a:t>buf:</a:t>
            </a:r>
          </a:p>
        </p:txBody>
      </p:sp>
      <p:sp>
        <p:nvSpPr>
          <p:cNvPr id="53258" name="Text Box 9"/>
          <p:cNvSpPr txBox="1">
            <a:spLocks noChangeArrowheads="1"/>
          </p:cNvSpPr>
          <p:nvPr/>
        </p:nvSpPr>
        <p:spPr bwMode="auto">
          <a:xfrm>
            <a:off x="1827213" y="1616075"/>
            <a:ext cx="1116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solidFill>
                  <a:srgbClr val="000000"/>
                </a:solidFill>
              </a:rPr>
              <a:t>128.36.2</a:t>
            </a:r>
            <a:r>
              <a:rPr lang="en-US" altLang="zh-CN" sz="1200">
                <a:solidFill>
                  <a:srgbClr val="000000"/>
                </a:solidFill>
                <a:ea typeface="宋体" charset="0"/>
                <a:cs typeface="宋体" charset="0"/>
              </a:rPr>
              <a:t>32</a:t>
            </a:r>
            <a:r>
              <a:rPr lang="en-US" sz="1200">
                <a:solidFill>
                  <a:srgbClr val="000000"/>
                </a:solidFill>
              </a:rPr>
              <a:t>.</a:t>
            </a:r>
            <a:r>
              <a:rPr lang="en-US" altLang="zh-CN" sz="1200">
                <a:solidFill>
                  <a:srgbClr val="000000"/>
                </a:solidFill>
                <a:ea typeface="宋体" charset="0"/>
                <a:cs typeface="宋体" charset="0"/>
              </a:rPr>
              <a:t>5</a:t>
            </a:r>
            <a:br>
              <a:rPr lang="en-US" sz="1200">
                <a:solidFill>
                  <a:srgbClr val="000000"/>
                </a:solidFill>
              </a:rPr>
            </a:br>
            <a:r>
              <a:rPr lang="en-US" sz="1200">
                <a:solidFill>
                  <a:srgbClr val="000000"/>
                </a:solidFill>
              </a:rPr>
              <a:t>128.36.</a:t>
            </a:r>
            <a:r>
              <a:rPr lang="en-US" altLang="zh-CN" sz="1200">
                <a:solidFill>
                  <a:srgbClr val="000000"/>
                </a:solidFill>
                <a:ea typeface="宋体" charset="0"/>
                <a:cs typeface="宋体" charset="0"/>
              </a:rPr>
              <a:t>230</a:t>
            </a:r>
            <a:r>
              <a:rPr lang="en-US" sz="1200">
                <a:solidFill>
                  <a:srgbClr val="000000"/>
                </a:solidFill>
              </a:rPr>
              <a:t>.2</a:t>
            </a:r>
          </a:p>
        </p:txBody>
      </p:sp>
      <p:sp>
        <p:nvSpPr>
          <p:cNvPr id="53259" name="Rectangle 10"/>
          <p:cNvSpPr>
            <a:spLocks noChangeArrowheads="1"/>
          </p:cNvSpPr>
          <p:nvPr/>
        </p:nvSpPr>
        <p:spPr bwMode="auto">
          <a:xfrm>
            <a:off x="1063625" y="5164138"/>
            <a:ext cx="2830513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>
            <a:off x="2484438" y="3022600"/>
            <a:ext cx="0" cy="1947863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1" name="Text Box 12"/>
          <p:cNvSpPr txBox="1">
            <a:spLocks noChangeArrowheads="1"/>
          </p:cNvSpPr>
          <p:nvPr/>
        </p:nvSpPr>
        <p:spPr bwMode="auto">
          <a:xfrm>
            <a:off x="1046163" y="5200650"/>
            <a:ext cx="1827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000">
                <a:solidFill>
                  <a:srgbClr val="000000"/>
                </a:solidFill>
              </a:rPr>
              <a:t>address:  {128.36.2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  <a:r>
              <a:rPr lang="en-US" sz="1000">
                <a:solidFill>
                  <a:srgbClr val="000000"/>
                </a:solidFill>
              </a:rPr>
              <a:t>2.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5:</a:t>
            </a:r>
            <a:r>
              <a:rPr lang="en-US" altLang="zh-CN" sz="1000" b="1">
                <a:solidFill>
                  <a:srgbClr val="000000"/>
                </a:solidFill>
                <a:ea typeface="宋体" charset="0"/>
                <a:cs typeface="宋体" charset="0"/>
              </a:rPr>
              <a:t>53</a:t>
            </a:r>
            <a:r>
              <a:rPr lang="en-US" sz="1000">
                <a:solidFill>
                  <a:srgbClr val="000000"/>
                </a:solidFill>
              </a:rPr>
              <a:t>}</a:t>
            </a:r>
          </a:p>
          <a:p>
            <a:pPr algn="l">
              <a:defRPr/>
            </a:pP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snd/</a:t>
            </a:r>
            <a:r>
              <a:rPr lang="en-US" sz="1000">
                <a:solidFill>
                  <a:srgbClr val="000000"/>
                </a:solidFill>
              </a:rPr>
              <a:t>recv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 </a:t>
            </a:r>
            <a:r>
              <a:rPr lang="en-US" sz="1000">
                <a:solidFill>
                  <a:srgbClr val="000000"/>
                </a:solidFill>
              </a:rPr>
              <a:t>buf:</a:t>
            </a:r>
          </a:p>
        </p:txBody>
      </p:sp>
      <p:sp>
        <p:nvSpPr>
          <p:cNvPr id="53270" name="Text Box 21"/>
          <p:cNvSpPr txBox="1">
            <a:spLocks noChangeArrowheads="1"/>
          </p:cNvSpPr>
          <p:nvPr/>
        </p:nvSpPr>
        <p:spPr bwMode="auto">
          <a:xfrm>
            <a:off x="4564063" y="2100263"/>
            <a:ext cx="4445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en-US" dirty="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x-none" dirty="0">
                <a:solidFill>
                  <a:srgbClr val="000000"/>
                </a:solidFill>
                <a:latin typeface="Comic Sans MS" charset="0"/>
              </a:rPr>
              <a:t>*</a:t>
            </a:r>
            <a:r>
              <a:rPr lang="en-US" altLang="en-US" dirty="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x-none" dirty="0">
                <a:solidFill>
                  <a:srgbClr val="000000"/>
                </a:solidFill>
                <a:latin typeface="Comic Sans MS" charset="0"/>
              </a:rPr>
              <a:t> indicates that the socket binds to </a:t>
            </a:r>
            <a:r>
              <a:rPr lang="en-US" altLang="x-none" dirty="0">
                <a:solidFill>
                  <a:srgbClr val="FF0000"/>
                </a:solidFill>
                <a:latin typeface="Comic Sans MS" charset="0"/>
              </a:rPr>
              <a:t>all</a:t>
            </a:r>
            <a:r>
              <a:rPr lang="en-US" altLang="x-none" dirty="0">
                <a:solidFill>
                  <a:srgbClr val="000000"/>
                </a:solidFill>
                <a:latin typeface="Comic Sans MS" charset="0"/>
              </a:rPr>
              <a:t> IP addresses of the machine:</a:t>
            </a:r>
            <a:br>
              <a:rPr lang="en-US" altLang="x-none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dirty="0">
                <a:solidFill>
                  <a:srgbClr val="000000"/>
                </a:solidFill>
                <a:latin typeface="Courier New" charset="0"/>
              </a:rPr>
              <a:t>% </a:t>
            </a:r>
            <a:r>
              <a:rPr lang="en-US" altLang="x-none" dirty="0" err="1">
                <a:solidFill>
                  <a:srgbClr val="000000"/>
                </a:solidFill>
                <a:latin typeface="Courier New" charset="0"/>
              </a:rPr>
              <a:t>ifconfig</a:t>
            </a:r>
            <a:r>
              <a:rPr lang="en-US" altLang="x-none" dirty="0">
                <a:solidFill>
                  <a:srgbClr val="000000"/>
                </a:solidFill>
                <a:latin typeface="Courier New" charset="0"/>
              </a:rPr>
              <a:t> -a</a:t>
            </a:r>
          </a:p>
        </p:txBody>
      </p:sp>
      <p:sp>
        <p:nvSpPr>
          <p:cNvPr id="53271" name="Line 22"/>
          <p:cNvSpPr>
            <a:spLocks noChangeShapeType="1"/>
          </p:cNvSpPr>
          <p:nvPr/>
        </p:nvSpPr>
        <p:spPr bwMode="auto">
          <a:xfrm flipH="1">
            <a:off x="1331913" y="2513013"/>
            <a:ext cx="381000" cy="1220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72" name="Text Box 23"/>
          <p:cNvSpPr txBox="1">
            <a:spLocks noChangeArrowheads="1"/>
          </p:cNvSpPr>
          <p:nvPr/>
        </p:nvSpPr>
        <p:spPr bwMode="auto">
          <a:xfrm>
            <a:off x="701675" y="3668713"/>
            <a:ext cx="1465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200">
                <a:solidFill>
                  <a:srgbClr val="000000"/>
                </a:solidFill>
                <a:latin typeface="Comic Sans MS" charset="0"/>
              </a:rPr>
              <a:t>local address</a:t>
            </a:r>
            <a:br>
              <a:rPr lang="en-US" altLang="x-none" sz="12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1200">
                <a:solidFill>
                  <a:srgbClr val="FF0000"/>
                </a:solidFill>
                <a:latin typeface="Comic Sans MS" charset="0"/>
              </a:rPr>
              <a:t>why shown as </a:t>
            </a:r>
            <a:r>
              <a:rPr lang="en-US" altLang="en-US" sz="1200">
                <a:solidFill>
                  <a:srgbClr val="FF0000"/>
                </a:solidFill>
                <a:latin typeface="Comic Sans MS" charset="0"/>
              </a:rPr>
              <a:t>“</a:t>
            </a:r>
            <a:r>
              <a:rPr lang="en-US" altLang="x-none" sz="1200">
                <a:solidFill>
                  <a:srgbClr val="FF0000"/>
                </a:solidFill>
                <a:latin typeface="Comic Sans MS" charset="0"/>
              </a:rPr>
              <a:t>*</a:t>
            </a:r>
            <a:r>
              <a:rPr lang="en-US" altLang="en-US" sz="1200">
                <a:solidFill>
                  <a:srgbClr val="FF0000"/>
                </a:solidFill>
                <a:latin typeface="Comic Sans MS" charset="0"/>
              </a:rPr>
              <a:t>”</a:t>
            </a:r>
            <a:r>
              <a:rPr lang="en-US" altLang="x-none" sz="1200">
                <a:solidFill>
                  <a:srgbClr val="FF0000"/>
                </a:solidFill>
                <a:latin typeface="Comic Sans MS" charset="0"/>
              </a:rPr>
              <a:t>?</a:t>
            </a:r>
          </a:p>
        </p:txBody>
      </p:sp>
      <p:sp>
        <p:nvSpPr>
          <p:cNvPr id="53273" name="Line 24"/>
          <p:cNvSpPr>
            <a:spLocks noChangeShapeType="1"/>
          </p:cNvSpPr>
          <p:nvPr/>
        </p:nvSpPr>
        <p:spPr bwMode="auto">
          <a:xfrm flipH="1" flipV="1">
            <a:off x="1963738" y="2574925"/>
            <a:ext cx="1905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74" name="Text Box 25"/>
          <p:cNvSpPr txBox="1">
            <a:spLocks noChangeArrowheads="1"/>
          </p:cNvSpPr>
          <p:nvPr/>
        </p:nvSpPr>
        <p:spPr bwMode="auto">
          <a:xfrm>
            <a:off x="1511300" y="3357563"/>
            <a:ext cx="9763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solidFill>
                  <a:srgbClr val="000000"/>
                </a:solidFill>
              </a:rPr>
              <a:t>local port</a:t>
            </a:r>
          </a:p>
        </p:txBody>
      </p:sp>
    </p:spTree>
    <p:extLst>
      <p:ext uri="{BB962C8B-B14F-4D97-AF65-F5344CB8AC3E}">
        <p14:creationId xmlns:p14="http://schemas.microsoft.com/office/powerpoint/2010/main" val="421926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3CDCBFE-9BE2-5944-9277-5803CDD3EB6B}" type="slidenum">
              <a:rPr lang="en-US" altLang="x-none" sz="1400">
                <a:solidFill>
                  <a:srgbClr val="000000"/>
                </a:solidFill>
              </a:rPr>
              <a:pPr/>
              <a:t>19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533400" y="239713"/>
            <a:ext cx="8264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zh-CN" sz="3200" u="sng">
                <a:solidFill>
                  <a:srgbClr val="3333CC"/>
                </a:solidFill>
                <a:latin typeface="Comic Sans MS" charset="0"/>
                <a:ea typeface="宋体" charset="-122"/>
              </a:rPr>
              <a:t>Binding to Specific IP Addresses</a:t>
            </a:r>
            <a:endParaRPr lang="en-US" altLang="x-none" sz="3200" u="sng">
              <a:solidFill>
                <a:srgbClr val="3333CC"/>
              </a:solidFill>
              <a:latin typeface="Comic Sans MS" charset="0"/>
            </a:endParaRP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>
                <a:solidFill>
                  <a:srgbClr val="000000"/>
                </a:solidFill>
                <a:latin typeface="Comic Sans MS" charset="0"/>
              </a:rPr>
              <a:t>server</a:t>
            </a:r>
            <a:endParaRPr lang="en-US" altLang="x-none">
              <a:solidFill>
                <a:srgbClr val="000000"/>
              </a:solidFill>
            </a:endParaRPr>
          </a:p>
        </p:txBody>
      </p:sp>
      <p:sp>
        <p:nvSpPr>
          <p:cNvPr id="83972" name="Rectangle 5"/>
          <p:cNvSpPr>
            <a:spLocks noChangeArrowheads="1"/>
          </p:cNvSpPr>
          <p:nvPr/>
        </p:nvSpPr>
        <p:spPr bwMode="auto">
          <a:xfrm>
            <a:off x="793750" y="2170113"/>
            <a:ext cx="3259138" cy="38846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3973" name="Text Box 6"/>
          <p:cNvSpPr txBox="1">
            <a:spLocks noChangeArrowheads="1"/>
          </p:cNvSpPr>
          <p:nvPr/>
        </p:nvSpPr>
        <p:spPr bwMode="auto">
          <a:xfrm>
            <a:off x="666750" y="1981200"/>
            <a:ext cx="1235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000">
                <a:solidFill>
                  <a:srgbClr val="FF0000"/>
                </a:solidFill>
                <a:latin typeface="Comic Sans MS" charset="0"/>
              </a:rPr>
              <a:t>UDP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 socket space</a:t>
            </a:r>
          </a:p>
        </p:txBody>
      </p:sp>
      <p:sp>
        <p:nvSpPr>
          <p:cNvPr id="83974" name="Text Box 9"/>
          <p:cNvSpPr txBox="1">
            <a:spLocks noChangeArrowheads="1"/>
          </p:cNvSpPr>
          <p:nvPr/>
        </p:nvSpPr>
        <p:spPr bwMode="auto">
          <a:xfrm>
            <a:off x="1217613" y="1616075"/>
            <a:ext cx="214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200">
                <a:solidFill>
                  <a:srgbClr val="000000"/>
                </a:solidFill>
                <a:latin typeface="Comic Sans MS" charset="0"/>
              </a:rPr>
              <a:t>Public address: 128.36.59.2</a:t>
            </a:r>
            <a:br>
              <a:rPr lang="en-US" altLang="x-none" sz="12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1200">
                <a:solidFill>
                  <a:srgbClr val="000000"/>
                </a:solidFill>
                <a:latin typeface="Comic Sans MS" charset="0"/>
              </a:rPr>
              <a:t>Local address: 127.0.0.1</a:t>
            </a:r>
          </a:p>
        </p:txBody>
      </p:sp>
      <p:sp>
        <p:nvSpPr>
          <p:cNvPr id="83975" name="Rectangle 10"/>
          <p:cNvSpPr>
            <a:spLocks noChangeArrowheads="1"/>
          </p:cNvSpPr>
          <p:nvPr/>
        </p:nvSpPr>
        <p:spPr bwMode="auto">
          <a:xfrm>
            <a:off x="1063625" y="5375275"/>
            <a:ext cx="2830513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3976" name="Line 11"/>
          <p:cNvSpPr>
            <a:spLocks noChangeShapeType="1"/>
          </p:cNvSpPr>
          <p:nvPr/>
        </p:nvSpPr>
        <p:spPr bwMode="auto">
          <a:xfrm flipH="1">
            <a:off x="2460625" y="4624388"/>
            <a:ext cx="4763" cy="614362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77" name="Text Box 12"/>
          <p:cNvSpPr txBox="1">
            <a:spLocks noChangeArrowheads="1"/>
          </p:cNvSpPr>
          <p:nvPr/>
        </p:nvSpPr>
        <p:spPr bwMode="auto">
          <a:xfrm>
            <a:off x="1046163" y="5384800"/>
            <a:ext cx="1827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address:  {128.36.2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3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2.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5:</a:t>
            </a:r>
            <a:r>
              <a:rPr lang="en-US" altLang="zh-CN" sz="1000" b="1">
                <a:solidFill>
                  <a:srgbClr val="000000"/>
                </a:solidFill>
                <a:latin typeface="Comic Sans MS" charset="0"/>
                <a:ea typeface="宋体" charset="-122"/>
              </a:rPr>
              <a:t>53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}</a:t>
            </a:r>
          </a:p>
          <a:p>
            <a:pPr algn="l"/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snd/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recv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 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buf:</a:t>
            </a:r>
          </a:p>
        </p:txBody>
      </p:sp>
      <p:sp>
        <p:nvSpPr>
          <p:cNvPr id="83978" name="Rectangle 1"/>
          <p:cNvSpPr>
            <a:spLocks noChangeArrowheads="1"/>
          </p:cNvSpPr>
          <p:nvPr/>
        </p:nvSpPr>
        <p:spPr bwMode="auto">
          <a:xfrm>
            <a:off x="4244975" y="1849438"/>
            <a:ext cx="48990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InetAddress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sIP1 =         </a:t>
            </a:r>
          </a:p>
          <a:p>
            <a:pPr algn="l"/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InetAddress.</a:t>
            </a:r>
            <a:r>
              <a:rPr lang="en-US" altLang="x-none" sz="1600" i="1" dirty="0" err="1">
                <a:solidFill>
                  <a:srgbClr val="000000"/>
                </a:solidFill>
                <a:latin typeface="Courier New" charset="0"/>
              </a:rPr>
              <a:t>getByName</a:t>
            </a:r>
            <a:r>
              <a:rPr lang="en-US" altLang="x-none" sz="1600" i="1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en-US" sz="1600" i="1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600" i="1" dirty="0">
                <a:solidFill>
                  <a:srgbClr val="000000"/>
                </a:solidFill>
                <a:latin typeface="Courier New" charset="0"/>
              </a:rPr>
              <a:t>localhost</a:t>
            </a:r>
            <a:r>
              <a:rPr lang="en-US" altLang="en-US" sz="1600" i="1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600" i="1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/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ssock1 = new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(9876, sIP1); </a:t>
            </a:r>
          </a:p>
          <a:p>
            <a:pPr algn="l"/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/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InetAddress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sIP2 =              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InetAddress.</a:t>
            </a:r>
            <a:r>
              <a:rPr lang="en-US" altLang="x-none" sz="1600" i="1" dirty="0" err="1">
                <a:solidFill>
                  <a:srgbClr val="000000"/>
                </a:solidFill>
                <a:latin typeface="Courier New" charset="0"/>
              </a:rPr>
              <a:t>getByName</a:t>
            </a:r>
            <a:r>
              <a:rPr lang="en-US" altLang="x-none" sz="1600" i="1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en-US" sz="1600" i="1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i="1" dirty="0">
                <a:solidFill>
                  <a:srgbClr val="000000"/>
                </a:solidFill>
                <a:latin typeface="Courier New" charset="0"/>
              </a:rPr>
              <a:t>128.36.59.2</a:t>
            </a:r>
            <a:r>
              <a:rPr lang="en-US" altLang="en-US" sz="1600" i="1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x-none" sz="1600" i="1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/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ssock2 = new 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(9876,sIP2); </a:t>
            </a:r>
          </a:p>
          <a:p>
            <a:pPr algn="l"/>
            <a:br>
              <a:rPr lang="en-US" altLang="x-none" sz="1600" i="1" dirty="0">
                <a:solidFill>
                  <a:srgbClr val="000000"/>
                </a:solidFill>
                <a:latin typeface="Courier New" charset="0"/>
              </a:rPr>
            </a:br>
            <a:endParaRPr lang="en-US" altLang="x-none" sz="1600" i="1" dirty="0">
              <a:solidFill>
                <a:srgbClr val="000000"/>
              </a:solidFill>
              <a:latin typeface="Courier New" charset="0"/>
            </a:endParaRPr>
          </a:p>
          <a:p>
            <a:pPr algn="l"/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serverSocket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= new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DatagramSocket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(6789); </a:t>
            </a:r>
            <a:endParaRPr lang="en-US" altLang="x-none" sz="1600" i="1" dirty="0">
              <a:solidFill>
                <a:srgbClr val="000000"/>
              </a:solidFill>
              <a:latin typeface="Courier New" charset="0"/>
            </a:endParaRPr>
          </a:p>
        </p:txBody>
      </p:sp>
      <p:grpSp>
        <p:nvGrpSpPr>
          <p:cNvPr id="83979" name="Group 2"/>
          <p:cNvGrpSpPr>
            <a:grpSpLocks/>
          </p:cNvGrpSpPr>
          <p:nvPr/>
        </p:nvGrpSpPr>
        <p:grpSpPr bwMode="auto">
          <a:xfrm>
            <a:off x="992188" y="2332038"/>
            <a:ext cx="2865437" cy="1370012"/>
            <a:chOff x="992188" y="2279650"/>
            <a:chExt cx="2865270" cy="1370659"/>
          </a:xfrm>
        </p:grpSpPr>
        <p:sp>
          <p:nvSpPr>
            <p:cNvPr id="83986" name="Rectangle 7"/>
            <p:cNvSpPr>
              <a:spLocks noChangeArrowheads="1"/>
            </p:cNvSpPr>
            <p:nvPr/>
          </p:nvSpPr>
          <p:spPr bwMode="auto">
            <a:xfrm>
              <a:off x="996950" y="2279650"/>
              <a:ext cx="2830348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83987" name="Text Box 8"/>
            <p:cNvSpPr txBox="1">
              <a:spLocks noChangeArrowheads="1"/>
            </p:cNvSpPr>
            <p:nvPr/>
          </p:nvSpPr>
          <p:spPr bwMode="auto">
            <a:xfrm>
              <a:off x="992188" y="2349533"/>
              <a:ext cx="1742973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address:  {127.0.0.1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:</a:t>
              </a:r>
              <a:r>
                <a:rPr lang="en-US" altLang="zh-CN" sz="1000" b="1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9876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}</a:t>
              </a:r>
            </a:p>
            <a:p>
              <a:pPr algn="l"/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snd/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recv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 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buf:</a:t>
              </a:r>
            </a:p>
          </p:txBody>
        </p:sp>
        <p:sp>
          <p:nvSpPr>
            <p:cNvPr id="83988" name="Rectangle 7"/>
            <p:cNvSpPr>
              <a:spLocks noChangeArrowheads="1"/>
            </p:cNvSpPr>
            <p:nvPr/>
          </p:nvSpPr>
          <p:spPr bwMode="auto">
            <a:xfrm>
              <a:off x="1027111" y="3089657"/>
              <a:ext cx="2830347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83989" name="Text Box 8"/>
            <p:cNvSpPr txBox="1">
              <a:spLocks noChangeArrowheads="1"/>
            </p:cNvSpPr>
            <p:nvPr/>
          </p:nvSpPr>
          <p:spPr bwMode="auto">
            <a:xfrm>
              <a:off x="1022348" y="3159540"/>
              <a:ext cx="1919176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address:  {128.36.59.2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:</a:t>
              </a:r>
              <a:r>
                <a:rPr lang="en-US" altLang="zh-CN" sz="1000" b="1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9876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}</a:t>
              </a:r>
            </a:p>
            <a:p>
              <a:pPr algn="l"/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snd/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recv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 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buf:</a:t>
              </a:r>
            </a:p>
          </p:txBody>
        </p:sp>
      </p:grpSp>
      <p:cxnSp>
        <p:nvCxnSpPr>
          <p:cNvPr id="83980" name="Straight Arrow Connector 4"/>
          <p:cNvCxnSpPr>
            <a:cxnSpLocks noChangeShapeType="1"/>
            <a:endCxn id="83986" idx="3"/>
          </p:cNvCxnSpPr>
          <p:nvPr/>
        </p:nvCxnSpPr>
        <p:spPr bwMode="auto">
          <a:xfrm flipH="1" flipV="1">
            <a:off x="3827463" y="2611438"/>
            <a:ext cx="452437" cy="6985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sp>
        <p:nvSpPr>
          <p:cNvPr id="83981" name="Line 22"/>
          <p:cNvSpPr>
            <a:spLocks noChangeShapeType="1"/>
          </p:cNvSpPr>
          <p:nvPr/>
        </p:nvSpPr>
        <p:spPr bwMode="auto">
          <a:xfrm>
            <a:off x="2728913" y="2500313"/>
            <a:ext cx="1557337" cy="52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82" name="Line 22"/>
          <p:cNvSpPr>
            <a:spLocks noChangeShapeType="1"/>
          </p:cNvSpPr>
          <p:nvPr/>
        </p:nvSpPr>
        <p:spPr bwMode="auto">
          <a:xfrm>
            <a:off x="2627313" y="3452813"/>
            <a:ext cx="1738312" cy="515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83" name="Rectangle 7"/>
          <p:cNvSpPr>
            <a:spLocks noChangeArrowheads="1"/>
          </p:cNvSpPr>
          <p:nvPr/>
        </p:nvSpPr>
        <p:spPr bwMode="auto">
          <a:xfrm>
            <a:off x="1023938" y="3919538"/>
            <a:ext cx="2830512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3984" name="Text Box 8"/>
          <p:cNvSpPr txBox="1">
            <a:spLocks noChangeArrowheads="1"/>
          </p:cNvSpPr>
          <p:nvPr/>
        </p:nvSpPr>
        <p:spPr bwMode="auto">
          <a:xfrm>
            <a:off x="1019175" y="3989388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address:  {*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:</a:t>
            </a:r>
            <a:r>
              <a:rPr lang="en-US" altLang="zh-CN" sz="1000" b="1">
                <a:solidFill>
                  <a:srgbClr val="000000"/>
                </a:solidFill>
                <a:latin typeface="Comic Sans MS" charset="0"/>
                <a:ea typeface="宋体" charset="-122"/>
              </a:rPr>
              <a:t>6789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}</a:t>
            </a:r>
          </a:p>
          <a:p>
            <a:pPr algn="l"/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snd/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recv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 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buf:</a:t>
            </a:r>
          </a:p>
        </p:txBody>
      </p:sp>
      <p:sp>
        <p:nvSpPr>
          <p:cNvPr id="83985" name="Line 22"/>
          <p:cNvSpPr>
            <a:spLocks noChangeShapeType="1"/>
          </p:cNvSpPr>
          <p:nvPr/>
        </p:nvSpPr>
        <p:spPr bwMode="auto">
          <a:xfrm>
            <a:off x="2660650" y="4094163"/>
            <a:ext cx="1625600" cy="814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5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	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Admin</a:t>
            </a:r>
            <a:r>
              <a:rPr lang="en-US" altLang="zh-CN" dirty="0">
                <a:ea typeface="ＭＳ Ｐゴシック" charset="-128"/>
              </a:rPr>
              <a:t>.</a:t>
            </a:r>
            <a:r>
              <a:rPr lang="en-US" altLang="x-none" dirty="0">
                <a:ea typeface="ＭＳ Ｐゴシック" charset="-128"/>
              </a:rPr>
              <a:t>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Network application programmin</a:t>
            </a:r>
            <a:r>
              <a:rPr lang="en-US" altLang="zh-CN" dirty="0">
                <a:ea typeface="ＭＳ Ｐゴシック" charset="-128"/>
              </a:rPr>
              <a:t>g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E0666C-05F9-0848-AD26-796CF51578D7}" type="slidenum">
              <a:rPr lang="en-US" altLang="x-none" sz="1400">
                <a:solidFill>
                  <a:srgbClr val="000000"/>
                </a:solidFill>
              </a:rPr>
              <a:pPr/>
              <a:t>2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0971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1E0C023-60E5-3E49-994F-6888CB079A7D}" type="slidenum">
              <a:rPr lang="en-US" altLang="x-none" sz="1400">
                <a:solidFill>
                  <a:srgbClr val="000000"/>
                </a:solidFill>
              </a:rPr>
              <a:pPr/>
              <a:t>20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533400" y="239713"/>
            <a:ext cx="8264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defRPr/>
            </a:pPr>
            <a:r>
              <a:rPr lang="en-US" altLang="zh-CN" sz="3200" u="sng" dirty="0">
                <a:solidFill>
                  <a:srgbClr val="3333CC"/>
                </a:solidFill>
                <a:latin typeface="Comic Sans MS" charset="0"/>
                <a:ea typeface="宋体" charset="0"/>
                <a:cs typeface="宋体" charset="0"/>
              </a:rPr>
              <a:t>UDP </a:t>
            </a:r>
            <a:r>
              <a:rPr lang="en-US" altLang="zh-CN" sz="3200" u="sng" dirty="0" err="1">
                <a:solidFill>
                  <a:srgbClr val="3333CC"/>
                </a:solidFill>
                <a:latin typeface="Comic Sans MS" charset="0"/>
                <a:ea typeface="宋体" charset="0"/>
                <a:cs typeface="宋体" charset="0"/>
              </a:rPr>
              <a:t>Demultiplexing</a:t>
            </a:r>
            <a:endParaRPr lang="en-US" sz="3200" u="sng" dirty="0">
              <a:solidFill>
                <a:srgbClr val="3333CC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000000"/>
                </a:solidFill>
              </a:rPr>
              <a:t>server</a:t>
            </a:r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793750" y="2170113"/>
            <a:ext cx="3259138" cy="38846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666750" y="1981200"/>
            <a:ext cx="1235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>
                <a:solidFill>
                  <a:srgbClr val="FF0000"/>
                </a:solidFill>
              </a:rPr>
              <a:t>UDP</a:t>
            </a:r>
            <a:r>
              <a:rPr lang="en-US" sz="1000">
                <a:solidFill>
                  <a:srgbClr val="000000"/>
                </a:solidFill>
              </a:rPr>
              <a:t> socket space</a:t>
            </a:r>
          </a:p>
        </p:txBody>
      </p:sp>
      <p:sp>
        <p:nvSpPr>
          <p:cNvPr id="53258" name="Text Box 9"/>
          <p:cNvSpPr txBox="1">
            <a:spLocks noChangeArrowheads="1"/>
          </p:cNvSpPr>
          <p:nvPr/>
        </p:nvSpPr>
        <p:spPr bwMode="auto">
          <a:xfrm>
            <a:off x="1217613" y="1616075"/>
            <a:ext cx="214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dirty="0">
                <a:solidFill>
                  <a:srgbClr val="000000"/>
                </a:solidFill>
              </a:rPr>
              <a:t>Public address: 128.36.59.2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Local address: 127.0.0.1</a:t>
            </a:r>
          </a:p>
        </p:txBody>
      </p:sp>
      <p:sp>
        <p:nvSpPr>
          <p:cNvPr id="53259" name="Rectangle 10"/>
          <p:cNvSpPr>
            <a:spLocks noChangeArrowheads="1"/>
          </p:cNvSpPr>
          <p:nvPr/>
        </p:nvSpPr>
        <p:spPr bwMode="auto">
          <a:xfrm>
            <a:off x="1063625" y="5216525"/>
            <a:ext cx="2830513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>
            <a:off x="2478088" y="3922713"/>
            <a:ext cx="6350" cy="1100137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1" name="Text Box 12"/>
          <p:cNvSpPr txBox="1">
            <a:spLocks noChangeArrowheads="1"/>
          </p:cNvSpPr>
          <p:nvPr/>
        </p:nvSpPr>
        <p:spPr bwMode="auto">
          <a:xfrm>
            <a:off x="1046163" y="5253038"/>
            <a:ext cx="1827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000">
                <a:solidFill>
                  <a:srgbClr val="000000"/>
                </a:solidFill>
              </a:rPr>
              <a:t>address:  {128.36.2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  <a:r>
              <a:rPr lang="en-US" sz="1000">
                <a:solidFill>
                  <a:srgbClr val="000000"/>
                </a:solidFill>
              </a:rPr>
              <a:t>2.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5:</a:t>
            </a:r>
            <a:r>
              <a:rPr lang="en-US" altLang="zh-CN" sz="1000" b="1">
                <a:solidFill>
                  <a:srgbClr val="000000"/>
                </a:solidFill>
                <a:ea typeface="宋体" charset="0"/>
                <a:cs typeface="宋体" charset="0"/>
              </a:rPr>
              <a:t>53</a:t>
            </a:r>
            <a:r>
              <a:rPr lang="en-US" sz="1000">
                <a:solidFill>
                  <a:srgbClr val="000000"/>
                </a:solidFill>
              </a:rPr>
              <a:t>}</a:t>
            </a:r>
          </a:p>
          <a:p>
            <a:pPr algn="l">
              <a:defRPr/>
            </a:pP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snd/</a:t>
            </a:r>
            <a:r>
              <a:rPr lang="en-US" sz="1000">
                <a:solidFill>
                  <a:srgbClr val="000000"/>
                </a:solidFill>
              </a:rPr>
              <a:t>recv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 </a:t>
            </a:r>
            <a:r>
              <a:rPr lang="en-US" sz="1000">
                <a:solidFill>
                  <a:srgbClr val="000000"/>
                </a:solidFill>
              </a:rPr>
              <a:t>buf:</a:t>
            </a:r>
          </a:p>
        </p:txBody>
      </p:sp>
      <p:sp>
        <p:nvSpPr>
          <p:cNvPr id="53270" name="Text Box 21"/>
          <p:cNvSpPr txBox="1">
            <a:spLocks noChangeArrowheads="1"/>
          </p:cNvSpPr>
          <p:nvPr/>
        </p:nvSpPr>
        <p:spPr bwMode="auto">
          <a:xfrm>
            <a:off x="741363" y="6256338"/>
            <a:ext cx="7032625" cy="36988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dirty="0">
                <a:solidFill>
                  <a:srgbClr val="000000"/>
                </a:solidFill>
              </a:rPr>
              <a:t>UDP </a:t>
            </a:r>
            <a:r>
              <a:rPr lang="en-US" sz="1800" dirty="0" err="1">
                <a:solidFill>
                  <a:srgbClr val="000000"/>
                </a:solidFill>
              </a:rPr>
              <a:t>demutiplexing</a:t>
            </a:r>
            <a:r>
              <a:rPr lang="en-US" sz="1800" dirty="0">
                <a:solidFill>
                  <a:srgbClr val="000000"/>
                </a:solidFill>
              </a:rPr>
              <a:t> is based </a:t>
            </a:r>
            <a:r>
              <a:rPr lang="en-US" sz="1800">
                <a:solidFill>
                  <a:srgbClr val="000000"/>
                </a:solidFill>
              </a:rPr>
              <a:t>on matching (</a:t>
            </a:r>
            <a:r>
              <a:rPr lang="en-US" sz="1800" dirty="0" err="1">
                <a:solidFill>
                  <a:srgbClr val="000000"/>
                </a:solidFill>
              </a:rPr>
              <a:t>dst</a:t>
            </a:r>
            <a:r>
              <a:rPr lang="en-US" sz="1800" dirty="0">
                <a:solidFill>
                  <a:srgbClr val="000000"/>
                </a:solidFill>
              </a:rPr>
              <a:t> address, </a:t>
            </a:r>
            <a:r>
              <a:rPr lang="en-US" sz="1800" dirty="0" err="1">
                <a:solidFill>
                  <a:srgbClr val="000000"/>
                </a:solidFill>
              </a:rPr>
              <a:t>dst</a:t>
            </a:r>
            <a:r>
              <a:rPr lang="en-US" sz="1800" dirty="0">
                <a:solidFill>
                  <a:srgbClr val="000000"/>
                </a:solidFill>
              </a:rPr>
              <a:t> port) </a:t>
            </a:r>
          </a:p>
        </p:txBody>
      </p:sp>
      <p:grpSp>
        <p:nvGrpSpPr>
          <p:cNvPr id="86027" name="Group 2"/>
          <p:cNvGrpSpPr>
            <a:grpSpLocks/>
          </p:cNvGrpSpPr>
          <p:nvPr/>
        </p:nvGrpSpPr>
        <p:grpSpPr bwMode="auto">
          <a:xfrm>
            <a:off x="992188" y="2332038"/>
            <a:ext cx="2865437" cy="1370012"/>
            <a:chOff x="992188" y="2279650"/>
            <a:chExt cx="2865270" cy="1370659"/>
          </a:xfrm>
        </p:grpSpPr>
        <p:sp>
          <p:nvSpPr>
            <p:cNvPr id="53256" name="Rectangle 7"/>
            <p:cNvSpPr>
              <a:spLocks noChangeArrowheads="1"/>
            </p:cNvSpPr>
            <p:nvPr/>
          </p:nvSpPr>
          <p:spPr bwMode="auto">
            <a:xfrm>
              <a:off x="996950" y="2279650"/>
              <a:ext cx="2830348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53257" name="Text Box 8"/>
            <p:cNvSpPr txBox="1">
              <a:spLocks noChangeArrowheads="1"/>
            </p:cNvSpPr>
            <p:nvPr/>
          </p:nvSpPr>
          <p:spPr bwMode="auto">
            <a:xfrm>
              <a:off x="992188" y="2349533"/>
              <a:ext cx="1742973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address:  {127.0.0.1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:</a:t>
              </a:r>
              <a:r>
                <a:rPr lang="en-US" altLang="zh-CN" sz="1000" b="1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9876</a:t>
              </a:r>
              <a:r>
                <a:rPr lang="en-US" sz="1000" dirty="0">
                  <a:solidFill>
                    <a:srgbClr val="000000"/>
                  </a:solidFill>
                </a:rPr>
                <a:t>}</a:t>
              </a:r>
            </a:p>
            <a:p>
              <a:pPr algn="l">
                <a:defRPr/>
              </a:pPr>
              <a:r>
                <a:rPr lang="en-US" altLang="zh-CN" sz="1000" dirty="0" err="1">
                  <a:solidFill>
                    <a:srgbClr val="000000"/>
                  </a:solidFill>
                  <a:ea typeface="宋体" charset="0"/>
                  <a:cs typeface="宋体" charset="0"/>
                </a:rPr>
                <a:t>snd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/</a:t>
              </a:r>
              <a:r>
                <a:rPr lang="en-US" sz="1000" dirty="0" err="1">
                  <a:solidFill>
                    <a:srgbClr val="000000"/>
                  </a:solidFill>
                </a:rPr>
                <a:t>recv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 </a:t>
              </a:r>
              <a:r>
                <a:rPr lang="en-US" sz="1000" dirty="0" err="1">
                  <a:solidFill>
                    <a:srgbClr val="000000"/>
                  </a:solidFill>
                </a:rPr>
                <a:t>buf</a:t>
              </a:r>
              <a:r>
                <a:rPr lang="en-US" sz="1000" dirty="0">
                  <a:solidFill>
                    <a:srgbClr val="000000"/>
                  </a:solidFill>
                </a:rPr>
                <a:t>:</a:t>
              </a:r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>
              <a:off x="1027111" y="3089657"/>
              <a:ext cx="2830347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1022348" y="3159540"/>
              <a:ext cx="1919176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address:  {128.36.59.2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:</a:t>
              </a:r>
              <a:r>
                <a:rPr lang="en-US" altLang="zh-CN" sz="1000" b="1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9876</a:t>
              </a:r>
              <a:r>
                <a:rPr lang="en-US" sz="1000" dirty="0">
                  <a:solidFill>
                    <a:srgbClr val="000000"/>
                  </a:solidFill>
                </a:rPr>
                <a:t>}</a:t>
              </a:r>
            </a:p>
            <a:p>
              <a:pPr algn="l">
                <a:defRPr/>
              </a:pPr>
              <a:r>
                <a:rPr lang="en-US" altLang="zh-CN" sz="1000" dirty="0" err="1">
                  <a:solidFill>
                    <a:srgbClr val="000000"/>
                  </a:solidFill>
                  <a:ea typeface="宋体" charset="0"/>
                  <a:cs typeface="宋体" charset="0"/>
                </a:rPr>
                <a:t>snd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/</a:t>
              </a:r>
              <a:r>
                <a:rPr lang="en-US" sz="1000" dirty="0" err="1">
                  <a:solidFill>
                    <a:srgbClr val="000000"/>
                  </a:solidFill>
                </a:rPr>
                <a:t>recv</a:t>
              </a:r>
              <a:r>
                <a:rPr lang="en-US" altLang="zh-CN" sz="1000" dirty="0">
                  <a:solidFill>
                    <a:srgbClr val="000000"/>
                  </a:solidFill>
                  <a:ea typeface="宋体" charset="0"/>
                  <a:cs typeface="宋体" charset="0"/>
                </a:rPr>
                <a:t> </a:t>
              </a:r>
              <a:r>
                <a:rPr lang="en-US" sz="1000" dirty="0" err="1">
                  <a:solidFill>
                    <a:srgbClr val="000000"/>
                  </a:solidFill>
                </a:rPr>
                <a:t>buf</a:t>
              </a:r>
              <a:r>
                <a:rPr lang="en-US" sz="1000" dirty="0">
                  <a:solidFill>
                    <a:srgbClr val="000000"/>
                  </a:solidFill>
                </a:rPr>
                <a:t>:</a:t>
              </a:r>
            </a:p>
          </p:txBody>
        </p:sp>
      </p:grpSp>
      <p:cxnSp>
        <p:nvCxnSpPr>
          <p:cNvPr id="86028" name="Straight Arrow Connector 4"/>
          <p:cNvCxnSpPr>
            <a:cxnSpLocks noChangeShapeType="1"/>
            <a:endCxn id="53256" idx="3"/>
          </p:cNvCxnSpPr>
          <p:nvPr/>
        </p:nvCxnSpPr>
        <p:spPr bwMode="auto">
          <a:xfrm flipH="1" flipV="1">
            <a:off x="3827463" y="2611438"/>
            <a:ext cx="452437" cy="6985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grpSp>
        <p:nvGrpSpPr>
          <p:cNvPr id="86029" name="Group 4"/>
          <p:cNvGrpSpPr>
            <a:grpSpLocks/>
          </p:cNvGrpSpPr>
          <p:nvPr/>
        </p:nvGrpSpPr>
        <p:grpSpPr bwMode="auto">
          <a:xfrm>
            <a:off x="7251700" y="425450"/>
            <a:ext cx="1384300" cy="2511425"/>
            <a:chOff x="114" y="896"/>
            <a:chExt cx="872" cy="2044"/>
          </a:xfrm>
        </p:grpSpPr>
        <p:grpSp>
          <p:nvGrpSpPr>
            <p:cNvPr id="86065" name="Group 5"/>
            <p:cNvGrpSpPr>
              <a:grpSpLocks/>
            </p:cNvGrpSpPr>
            <p:nvPr/>
          </p:nvGrpSpPr>
          <p:grpSpPr bwMode="auto">
            <a:xfrm>
              <a:off x="240" y="1440"/>
              <a:ext cx="637" cy="1500"/>
              <a:chOff x="608" y="2454"/>
              <a:chExt cx="1261" cy="1500"/>
            </a:xfrm>
          </p:grpSpPr>
          <p:sp>
            <p:nvSpPr>
              <p:cNvPr id="86070" name="Rectangle 6"/>
              <p:cNvSpPr>
                <a:spLocks noChangeArrowheads="1"/>
              </p:cNvSpPr>
              <p:nvPr/>
            </p:nvSpPr>
            <p:spPr bwMode="auto">
              <a:xfrm>
                <a:off x="608" y="24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71" name="Rectangle 7"/>
              <p:cNvSpPr>
                <a:spLocks noChangeArrowheads="1"/>
              </p:cNvSpPr>
              <p:nvPr/>
            </p:nvSpPr>
            <p:spPr bwMode="auto">
              <a:xfrm>
                <a:off x="608" y="27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72" name="Rectangle 8"/>
              <p:cNvSpPr>
                <a:spLocks noChangeArrowheads="1"/>
              </p:cNvSpPr>
              <p:nvPr/>
            </p:nvSpPr>
            <p:spPr bwMode="auto">
              <a:xfrm>
                <a:off x="608" y="30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73" name="Rectangle 9"/>
              <p:cNvSpPr>
                <a:spLocks noChangeArrowheads="1"/>
              </p:cNvSpPr>
              <p:nvPr/>
            </p:nvSpPr>
            <p:spPr bwMode="auto">
              <a:xfrm>
                <a:off x="608" y="33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74" name="Rectangle 10"/>
              <p:cNvSpPr>
                <a:spLocks noChangeArrowheads="1"/>
              </p:cNvSpPr>
              <p:nvPr/>
            </p:nvSpPr>
            <p:spPr bwMode="auto">
              <a:xfrm>
                <a:off x="608" y="36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</p:grpSp>
        <p:grpSp>
          <p:nvGrpSpPr>
            <p:cNvPr id="86066" name="Group 11"/>
            <p:cNvGrpSpPr>
              <a:grpSpLocks/>
            </p:cNvGrpSpPr>
            <p:nvPr/>
          </p:nvGrpSpPr>
          <p:grpSpPr bwMode="auto">
            <a:xfrm>
              <a:off x="409" y="1484"/>
              <a:ext cx="377" cy="315"/>
              <a:chOff x="2614" y="2862"/>
              <a:chExt cx="377" cy="315"/>
            </a:xfrm>
          </p:grpSpPr>
          <p:sp>
            <p:nvSpPr>
              <p:cNvPr id="86068" name="Rectangle 12"/>
              <p:cNvSpPr>
                <a:spLocks noChangeArrowheads="1"/>
              </p:cNvSpPr>
              <p:nvPr/>
            </p:nvSpPr>
            <p:spPr bwMode="auto">
              <a:xfrm>
                <a:off x="2614" y="3054"/>
                <a:ext cx="377" cy="12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/>
              </a:p>
            </p:txBody>
          </p:sp>
          <p:sp>
            <p:nvSpPr>
              <p:cNvPr id="86069" name="Oval 13"/>
              <p:cNvSpPr>
                <a:spLocks noChangeArrowheads="1"/>
              </p:cNvSpPr>
              <p:nvPr/>
            </p:nvSpPr>
            <p:spPr bwMode="auto">
              <a:xfrm>
                <a:off x="2614" y="2862"/>
                <a:ext cx="377" cy="192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1600"/>
                  <a:t>P1</a:t>
                </a:r>
              </a:p>
            </p:txBody>
          </p:sp>
        </p:grpSp>
        <p:sp>
          <p:nvSpPr>
            <p:cNvPr id="86067" name="Text Box 14"/>
            <p:cNvSpPr txBox="1">
              <a:spLocks noChangeArrowheads="1"/>
            </p:cNvSpPr>
            <p:nvPr/>
          </p:nvSpPr>
          <p:spPr bwMode="auto">
            <a:xfrm>
              <a:off x="114" y="896"/>
              <a:ext cx="872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client</a:t>
              </a:r>
            </a:p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 on server</a:t>
              </a:r>
            </a:p>
          </p:txBody>
        </p:sp>
      </p:grpSp>
      <p:grpSp>
        <p:nvGrpSpPr>
          <p:cNvPr id="86030" name="Group 1"/>
          <p:cNvGrpSpPr>
            <a:grpSpLocks/>
          </p:cNvGrpSpPr>
          <p:nvPr/>
        </p:nvGrpSpPr>
        <p:grpSpPr bwMode="auto">
          <a:xfrm>
            <a:off x="5513388" y="1447800"/>
            <a:ext cx="1660525" cy="1252538"/>
            <a:chOff x="7743915" y="3856556"/>
            <a:chExt cx="1046972" cy="1252954"/>
          </a:xfrm>
        </p:grpSpPr>
        <p:sp>
          <p:nvSpPr>
            <p:cNvPr id="86058" name="Rectangle 44"/>
            <p:cNvSpPr>
              <a:spLocks noChangeArrowheads="1"/>
            </p:cNvSpPr>
            <p:nvPr/>
          </p:nvSpPr>
          <p:spPr bwMode="auto">
            <a:xfrm>
              <a:off x="7793306" y="38565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SP: </a:t>
              </a:r>
              <a:r>
                <a:rPr lang="en-US" altLang="x-none" sz="1600">
                  <a:ea typeface="宋体" charset="-122"/>
                </a:rPr>
                <a:t>x</a:t>
              </a:r>
              <a:endParaRPr lang="en-US" altLang="x-none" sz="1600"/>
            </a:p>
          </p:txBody>
        </p:sp>
        <p:sp>
          <p:nvSpPr>
            <p:cNvPr id="86059" name="Rectangle 45"/>
            <p:cNvSpPr>
              <a:spLocks noChangeArrowheads="1"/>
            </p:cNvSpPr>
            <p:nvPr/>
          </p:nvSpPr>
          <p:spPr bwMode="auto">
            <a:xfrm>
              <a:off x="7793306" y="41613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DP: 9876</a:t>
              </a:r>
            </a:p>
          </p:txBody>
        </p:sp>
        <p:sp>
          <p:nvSpPr>
            <p:cNvPr id="86060" name="Rectangle 46"/>
            <p:cNvSpPr>
              <a:spLocks noChangeArrowheads="1"/>
            </p:cNvSpPr>
            <p:nvPr/>
          </p:nvSpPr>
          <p:spPr bwMode="auto">
            <a:xfrm>
              <a:off x="7793308" y="44661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6061" name="Rectangle 63"/>
            <p:cNvSpPr>
              <a:spLocks noChangeArrowheads="1"/>
            </p:cNvSpPr>
            <p:nvPr/>
          </p:nvSpPr>
          <p:spPr bwMode="auto">
            <a:xfrm>
              <a:off x="7793308" y="47709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6062" name="Text Box 65"/>
            <p:cNvSpPr txBox="1">
              <a:spLocks noChangeArrowheads="1"/>
            </p:cNvSpPr>
            <p:nvPr/>
          </p:nvSpPr>
          <p:spPr bwMode="auto">
            <a:xfrm>
              <a:off x="7929833" y="4378844"/>
              <a:ext cx="129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>
                <a:latin typeface="Comic Sans MS" charset="0"/>
              </a:endParaRPr>
            </a:p>
          </p:txBody>
        </p:sp>
        <p:sp>
          <p:nvSpPr>
            <p:cNvPr id="86063" name="Text Box 66"/>
            <p:cNvSpPr txBox="1">
              <a:spLocks noChangeArrowheads="1"/>
            </p:cNvSpPr>
            <p:nvPr/>
          </p:nvSpPr>
          <p:spPr bwMode="auto">
            <a:xfrm>
              <a:off x="7758195" y="4466156"/>
              <a:ext cx="6088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S-IP: A</a:t>
              </a:r>
            </a:p>
          </p:txBody>
        </p:sp>
        <p:sp>
          <p:nvSpPr>
            <p:cNvPr id="86064" name="Text Box 67"/>
            <p:cNvSpPr txBox="1">
              <a:spLocks noChangeArrowheads="1"/>
            </p:cNvSpPr>
            <p:nvPr/>
          </p:nvSpPr>
          <p:spPr bwMode="auto">
            <a:xfrm>
              <a:off x="7743915" y="4770956"/>
              <a:ext cx="10469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D-IP:</a:t>
              </a:r>
              <a:r>
                <a:rPr lang="en-US" altLang="zh-CN" sz="1600">
                  <a:latin typeface="Comic Sans MS" charset="0"/>
                  <a:ea typeface="宋体" charset="-122"/>
                </a:rPr>
                <a:t> 127.0.0.1</a:t>
              </a:r>
              <a:endParaRPr lang="en-US" altLang="x-none" sz="1600">
                <a:latin typeface="Comic Sans MS" charset="0"/>
              </a:endParaRP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16250" y="1597025"/>
            <a:ext cx="4800600" cy="1231900"/>
            <a:chOff x="3016250" y="1597025"/>
            <a:chExt cx="4800600" cy="1231900"/>
          </a:xfrm>
        </p:grpSpPr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3016250" y="2487613"/>
              <a:ext cx="1677988" cy="331787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6056" name="Line 42"/>
            <p:cNvSpPr>
              <a:spLocks noChangeShapeType="1"/>
            </p:cNvSpPr>
            <p:nvPr/>
          </p:nvSpPr>
          <p:spPr bwMode="auto">
            <a:xfrm>
              <a:off x="7813675" y="1597025"/>
              <a:ext cx="3175" cy="1231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7" name="Line 43"/>
            <p:cNvSpPr>
              <a:spLocks noChangeShapeType="1"/>
            </p:cNvSpPr>
            <p:nvPr/>
          </p:nvSpPr>
          <p:spPr bwMode="auto">
            <a:xfrm>
              <a:off x="4689475" y="2819400"/>
              <a:ext cx="31242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32" name="Group 4"/>
          <p:cNvGrpSpPr>
            <a:grpSpLocks/>
          </p:cNvGrpSpPr>
          <p:nvPr/>
        </p:nvGrpSpPr>
        <p:grpSpPr bwMode="auto">
          <a:xfrm>
            <a:off x="7524750" y="3590925"/>
            <a:ext cx="1011238" cy="2644775"/>
            <a:chOff x="240" y="1440"/>
            <a:chExt cx="637" cy="2153"/>
          </a:xfrm>
        </p:grpSpPr>
        <p:grpSp>
          <p:nvGrpSpPr>
            <p:cNvPr id="86045" name="Group 5"/>
            <p:cNvGrpSpPr>
              <a:grpSpLocks/>
            </p:cNvGrpSpPr>
            <p:nvPr/>
          </p:nvGrpSpPr>
          <p:grpSpPr bwMode="auto">
            <a:xfrm>
              <a:off x="240" y="1440"/>
              <a:ext cx="637" cy="1500"/>
              <a:chOff x="608" y="2454"/>
              <a:chExt cx="1261" cy="1500"/>
            </a:xfrm>
          </p:grpSpPr>
          <p:sp>
            <p:nvSpPr>
              <p:cNvPr id="86050" name="Rectangle 6"/>
              <p:cNvSpPr>
                <a:spLocks noChangeArrowheads="1"/>
              </p:cNvSpPr>
              <p:nvPr/>
            </p:nvSpPr>
            <p:spPr bwMode="auto">
              <a:xfrm>
                <a:off x="608" y="24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51" name="Rectangle 7"/>
              <p:cNvSpPr>
                <a:spLocks noChangeArrowheads="1"/>
              </p:cNvSpPr>
              <p:nvPr/>
            </p:nvSpPr>
            <p:spPr bwMode="auto">
              <a:xfrm>
                <a:off x="608" y="27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52" name="Rectangle 8"/>
              <p:cNvSpPr>
                <a:spLocks noChangeArrowheads="1"/>
              </p:cNvSpPr>
              <p:nvPr/>
            </p:nvSpPr>
            <p:spPr bwMode="auto">
              <a:xfrm>
                <a:off x="608" y="30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53" name="Rectangle 9"/>
              <p:cNvSpPr>
                <a:spLocks noChangeArrowheads="1"/>
              </p:cNvSpPr>
              <p:nvPr/>
            </p:nvSpPr>
            <p:spPr bwMode="auto">
              <a:xfrm>
                <a:off x="608" y="33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6054" name="Rectangle 10"/>
              <p:cNvSpPr>
                <a:spLocks noChangeArrowheads="1"/>
              </p:cNvSpPr>
              <p:nvPr/>
            </p:nvSpPr>
            <p:spPr bwMode="auto">
              <a:xfrm>
                <a:off x="608" y="36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</p:grpSp>
        <p:grpSp>
          <p:nvGrpSpPr>
            <p:cNvPr id="86046" name="Group 11"/>
            <p:cNvGrpSpPr>
              <a:grpSpLocks/>
            </p:cNvGrpSpPr>
            <p:nvPr/>
          </p:nvGrpSpPr>
          <p:grpSpPr bwMode="auto">
            <a:xfrm>
              <a:off x="409" y="1484"/>
              <a:ext cx="377" cy="315"/>
              <a:chOff x="2614" y="2862"/>
              <a:chExt cx="377" cy="315"/>
            </a:xfrm>
          </p:grpSpPr>
          <p:sp>
            <p:nvSpPr>
              <p:cNvPr id="86048" name="Rectangle 12"/>
              <p:cNvSpPr>
                <a:spLocks noChangeArrowheads="1"/>
              </p:cNvSpPr>
              <p:nvPr/>
            </p:nvSpPr>
            <p:spPr bwMode="auto">
              <a:xfrm>
                <a:off x="2614" y="3054"/>
                <a:ext cx="377" cy="12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/>
              </a:p>
            </p:txBody>
          </p:sp>
          <p:sp>
            <p:nvSpPr>
              <p:cNvPr id="86049" name="Oval 13"/>
              <p:cNvSpPr>
                <a:spLocks noChangeArrowheads="1"/>
              </p:cNvSpPr>
              <p:nvPr/>
            </p:nvSpPr>
            <p:spPr bwMode="auto">
              <a:xfrm>
                <a:off x="2614" y="2862"/>
                <a:ext cx="377" cy="192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1600"/>
                  <a:t>P2</a:t>
                </a:r>
              </a:p>
            </p:txBody>
          </p:sp>
        </p:grpSp>
        <p:sp>
          <p:nvSpPr>
            <p:cNvPr id="86047" name="Text Box 14"/>
            <p:cNvSpPr txBox="1">
              <a:spLocks noChangeArrowheads="1"/>
            </p:cNvSpPr>
            <p:nvPr/>
          </p:nvSpPr>
          <p:spPr bwMode="auto">
            <a:xfrm>
              <a:off x="306" y="3017"/>
              <a:ext cx="53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client</a:t>
              </a:r>
            </a:p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 IP: B</a:t>
              </a:r>
            </a:p>
          </p:txBody>
        </p:sp>
      </p:grpSp>
      <p:grpSp>
        <p:nvGrpSpPr>
          <p:cNvPr id="86033" name="Group 54"/>
          <p:cNvGrpSpPr>
            <a:grpSpLocks/>
          </p:cNvGrpSpPr>
          <p:nvPr/>
        </p:nvGrpSpPr>
        <p:grpSpPr bwMode="auto">
          <a:xfrm>
            <a:off x="5264150" y="3943350"/>
            <a:ext cx="2266950" cy="1252538"/>
            <a:chOff x="7743915" y="3856556"/>
            <a:chExt cx="1225670" cy="1252954"/>
          </a:xfrm>
        </p:grpSpPr>
        <p:sp>
          <p:nvSpPr>
            <p:cNvPr id="86038" name="Rectangle 44"/>
            <p:cNvSpPr>
              <a:spLocks noChangeArrowheads="1"/>
            </p:cNvSpPr>
            <p:nvPr/>
          </p:nvSpPr>
          <p:spPr bwMode="auto">
            <a:xfrm>
              <a:off x="7793306" y="38565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SP: </a:t>
              </a:r>
              <a:r>
                <a:rPr lang="en-US" altLang="x-none" sz="1600">
                  <a:ea typeface="宋体" charset="-122"/>
                </a:rPr>
                <a:t>y</a:t>
              </a:r>
              <a:endParaRPr lang="en-US" altLang="x-none" sz="1600"/>
            </a:p>
          </p:txBody>
        </p:sp>
        <p:sp>
          <p:nvSpPr>
            <p:cNvPr id="86039" name="Rectangle 45"/>
            <p:cNvSpPr>
              <a:spLocks noChangeArrowheads="1"/>
            </p:cNvSpPr>
            <p:nvPr/>
          </p:nvSpPr>
          <p:spPr bwMode="auto">
            <a:xfrm>
              <a:off x="7793306" y="41613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DP: 9876</a:t>
              </a:r>
            </a:p>
          </p:txBody>
        </p:sp>
        <p:sp>
          <p:nvSpPr>
            <p:cNvPr id="86040" name="Rectangle 46"/>
            <p:cNvSpPr>
              <a:spLocks noChangeArrowheads="1"/>
            </p:cNvSpPr>
            <p:nvPr/>
          </p:nvSpPr>
          <p:spPr bwMode="auto">
            <a:xfrm>
              <a:off x="7793308" y="44661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6041" name="Rectangle 63"/>
            <p:cNvSpPr>
              <a:spLocks noChangeArrowheads="1"/>
            </p:cNvSpPr>
            <p:nvPr/>
          </p:nvSpPr>
          <p:spPr bwMode="auto">
            <a:xfrm>
              <a:off x="7793308" y="47709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6042" name="Text Box 65"/>
            <p:cNvSpPr txBox="1">
              <a:spLocks noChangeArrowheads="1"/>
            </p:cNvSpPr>
            <p:nvPr/>
          </p:nvSpPr>
          <p:spPr bwMode="auto">
            <a:xfrm>
              <a:off x="7929833" y="4378844"/>
              <a:ext cx="129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>
                <a:latin typeface="Comic Sans MS" charset="0"/>
              </a:endParaRPr>
            </a:p>
          </p:txBody>
        </p:sp>
        <p:sp>
          <p:nvSpPr>
            <p:cNvPr id="86043" name="Text Box 66"/>
            <p:cNvSpPr txBox="1">
              <a:spLocks noChangeArrowheads="1"/>
            </p:cNvSpPr>
            <p:nvPr/>
          </p:nvSpPr>
          <p:spPr bwMode="auto">
            <a:xfrm>
              <a:off x="7758195" y="4466156"/>
              <a:ext cx="5107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S-IP: B</a:t>
              </a:r>
            </a:p>
          </p:txBody>
        </p:sp>
        <p:sp>
          <p:nvSpPr>
            <p:cNvPr id="86044" name="Text Box 67"/>
            <p:cNvSpPr txBox="1">
              <a:spLocks noChangeArrowheads="1"/>
            </p:cNvSpPr>
            <p:nvPr/>
          </p:nvSpPr>
          <p:spPr bwMode="auto">
            <a:xfrm>
              <a:off x="7743915" y="4770956"/>
              <a:ext cx="122567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D-IP:</a:t>
              </a:r>
              <a:r>
                <a:rPr lang="en-US" altLang="zh-CN" sz="1600">
                  <a:latin typeface="Comic Sans MS" charset="0"/>
                  <a:ea typeface="宋体" charset="-122"/>
                </a:rPr>
                <a:t> 128.36.59.2</a:t>
              </a:r>
              <a:endParaRPr lang="en-US" altLang="x-none" sz="1600">
                <a:latin typeface="Comic Sans MS" charset="0"/>
              </a:endParaRPr>
            </a:p>
          </p:txBody>
        </p:sp>
      </p:grpSp>
      <p:grpSp>
        <p:nvGrpSpPr>
          <p:cNvPr id="61" name="Group 60"/>
          <p:cNvGrpSpPr>
            <a:grpSpLocks/>
          </p:cNvGrpSpPr>
          <p:nvPr/>
        </p:nvGrpSpPr>
        <p:grpSpPr bwMode="auto">
          <a:xfrm>
            <a:off x="3327400" y="3533775"/>
            <a:ext cx="4562475" cy="1790700"/>
            <a:chOff x="3326268" y="3534004"/>
            <a:chExt cx="4563607" cy="1790471"/>
          </a:xfrm>
        </p:grpSpPr>
        <p:sp>
          <p:nvSpPr>
            <p:cNvPr id="86035" name="Line 42"/>
            <p:cNvSpPr>
              <a:spLocks noChangeShapeType="1"/>
            </p:cNvSpPr>
            <p:nvPr/>
          </p:nvSpPr>
          <p:spPr bwMode="auto">
            <a:xfrm>
              <a:off x="7886700" y="4092575"/>
              <a:ext cx="3175" cy="1231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6" name="Line 43"/>
            <p:cNvSpPr>
              <a:spLocks noChangeShapeType="1"/>
            </p:cNvSpPr>
            <p:nvPr/>
          </p:nvSpPr>
          <p:spPr bwMode="auto">
            <a:xfrm>
              <a:off x="4762500" y="5316538"/>
              <a:ext cx="31242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2"/>
            <p:cNvSpPr>
              <a:spLocks noChangeShapeType="1"/>
            </p:cNvSpPr>
            <p:nvPr/>
          </p:nvSpPr>
          <p:spPr bwMode="auto">
            <a:xfrm>
              <a:off x="3326268" y="3534004"/>
              <a:ext cx="1465627" cy="1769837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560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4DCC670-B33A-DC41-8B5B-D0F54B8F660F}" type="slidenum">
              <a:rPr lang="en-US" altLang="x-none" sz="1400">
                <a:solidFill>
                  <a:srgbClr val="000000"/>
                </a:solidFill>
              </a:rPr>
              <a:pPr/>
              <a:t>21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533400" y="239713"/>
            <a:ext cx="8264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defRPr/>
            </a:pPr>
            <a:r>
              <a:rPr lang="en-US" altLang="zh-CN" sz="3200" u="sng" dirty="0">
                <a:solidFill>
                  <a:srgbClr val="3333CC"/>
                </a:solidFill>
                <a:latin typeface="Comic Sans MS" charset="0"/>
                <a:ea typeface="宋体" charset="0"/>
                <a:cs typeface="宋体" charset="0"/>
              </a:rPr>
              <a:t>UDP </a:t>
            </a:r>
            <a:r>
              <a:rPr lang="en-US" altLang="zh-CN" sz="3200" u="sng" dirty="0" err="1">
                <a:solidFill>
                  <a:srgbClr val="3333CC"/>
                </a:solidFill>
                <a:latin typeface="Comic Sans MS" charset="0"/>
                <a:ea typeface="宋体" charset="0"/>
                <a:cs typeface="宋体" charset="0"/>
              </a:rPr>
              <a:t>Demultiplexing</a:t>
            </a:r>
            <a:endParaRPr lang="en-US" sz="3200" u="sng" dirty="0">
              <a:solidFill>
                <a:srgbClr val="3333CC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2" name="Text Box 3"/>
          <p:cNvSpPr txBox="1">
            <a:spLocks noChangeArrowheads="1"/>
          </p:cNvSpPr>
          <p:nvPr/>
        </p:nvSpPr>
        <p:spPr bwMode="auto">
          <a:xfrm>
            <a:off x="1793875" y="1271588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000000"/>
                </a:solidFill>
              </a:rPr>
              <a:t>server</a:t>
            </a:r>
            <a:endParaRPr 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793750" y="2170113"/>
            <a:ext cx="3259138" cy="38846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55" name="Text Box 6"/>
          <p:cNvSpPr txBox="1">
            <a:spLocks noChangeArrowheads="1"/>
          </p:cNvSpPr>
          <p:nvPr/>
        </p:nvSpPr>
        <p:spPr bwMode="auto">
          <a:xfrm>
            <a:off x="666750" y="1981200"/>
            <a:ext cx="1235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000">
                <a:solidFill>
                  <a:srgbClr val="FF0000"/>
                </a:solidFill>
              </a:rPr>
              <a:t>UDP</a:t>
            </a:r>
            <a:r>
              <a:rPr lang="en-US" sz="1000">
                <a:solidFill>
                  <a:srgbClr val="000000"/>
                </a:solidFill>
              </a:rPr>
              <a:t> socket space</a:t>
            </a:r>
          </a:p>
        </p:txBody>
      </p:sp>
      <p:sp>
        <p:nvSpPr>
          <p:cNvPr id="53258" name="Text Box 9"/>
          <p:cNvSpPr txBox="1">
            <a:spLocks noChangeArrowheads="1"/>
          </p:cNvSpPr>
          <p:nvPr/>
        </p:nvSpPr>
        <p:spPr bwMode="auto">
          <a:xfrm>
            <a:off x="1217613" y="1616075"/>
            <a:ext cx="214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200" dirty="0">
                <a:solidFill>
                  <a:srgbClr val="000000"/>
                </a:solidFill>
              </a:rPr>
              <a:t>Public address: 128.36.59.2</a:t>
            </a:r>
            <a:br>
              <a:rPr lang="en-US" sz="1200" dirty="0">
                <a:solidFill>
                  <a:srgbClr val="000000"/>
                </a:solidFill>
              </a:rPr>
            </a:br>
            <a:r>
              <a:rPr lang="en-US" sz="1200" dirty="0">
                <a:solidFill>
                  <a:srgbClr val="000000"/>
                </a:solidFill>
              </a:rPr>
              <a:t>Local address: 127.0.0.1</a:t>
            </a:r>
          </a:p>
        </p:txBody>
      </p:sp>
      <p:sp>
        <p:nvSpPr>
          <p:cNvPr id="53259" name="Rectangle 10"/>
          <p:cNvSpPr>
            <a:spLocks noChangeArrowheads="1"/>
          </p:cNvSpPr>
          <p:nvPr/>
        </p:nvSpPr>
        <p:spPr bwMode="auto">
          <a:xfrm>
            <a:off x="1063625" y="5216525"/>
            <a:ext cx="2830513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>
            <a:off x="2471738" y="4611688"/>
            <a:ext cx="12700" cy="411162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53261" name="Text Box 12"/>
          <p:cNvSpPr txBox="1">
            <a:spLocks noChangeArrowheads="1"/>
          </p:cNvSpPr>
          <p:nvPr/>
        </p:nvSpPr>
        <p:spPr bwMode="auto">
          <a:xfrm>
            <a:off x="1046163" y="5253038"/>
            <a:ext cx="1827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000">
                <a:solidFill>
                  <a:srgbClr val="000000"/>
                </a:solidFill>
              </a:rPr>
              <a:t>address:  {128.36.2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3</a:t>
            </a:r>
            <a:r>
              <a:rPr lang="en-US" sz="1000">
                <a:solidFill>
                  <a:srgbClr val="000000"/>
                </a:solidFill>
              </a:rPr>
              <a:t>2.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5:</a:t>
            </a:r>
            <a:r>
              <a:rPr lang="en-US" altLang="zh-CN" sz="1000" b="1">
                <a:solidFill>
                  <a:srgbClr val="000000"/>
                </a:solidFill>
                <a:ea typeface="宋体" charset="0"/>
                <a:cs typeface="宋体" charset="0"/>
              </a:rPr>
              <a:t>53</a:t>
            </a:r>
            <a:r>
              <a:rPr lang="en-US" sz="1000">
                <a:solidFill>
                  <a:srgbClr val="000000"/>
                </a:solidFill>
              </a:rPr>
              <a:t>}</a:t>
            </a:r>
          </a:p>
          <a:p>
            <a:pPr algn="l">
              <a:defRPr/>
            </a:pP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snd/</a:t>
            </a:r>
            <a:r>
              <a:rPr lang="en-US" sz="1000">
                <a:solidFill>
                  <a:srgbClr val="000000"/>
                </a:solidFill>
              </a:rPr>
              <a:t>recv</a:t>
            </a:r>
            <a:r>
              <a:rPr lang="en-US" altLang="zh-CN" sz="1000">
                <a:solidFill>
                  <a:srgbClr val="000000"/>
                </a:solidFill>
                <a:ea typeface="宋体" charset="0"/>
                <a:cs typeface="宋体" charset="0"/>
              </a:rPr>
              <a:t> </a:t>
            </a:r>
            <a:r>
              <a:rPr lang="en-US" sz="1000">
                <a:solidFill>
                  <a:srgbClr val="000000"/>
                </a:solidFill>
              </a:rPr>
              <a:t>buf:</a:t>
            </a:r>
          </a:p>
        </p:txBody>
      </p:sp>
      <p:sp>
        <p:nvSpPr>
          <p:cNvPr id="53270" name="Text Box 21"/>
          <p:cNvSpPr txBox="1">
            <a:spLocks noChangeArrowheads="1"/>
          </p:cNvSpPr>
          <p:nvPr/>
        </p:nvSpPr>
        <p:spPr bwMode="auto">
          <a:xfrm>
            <a:off x="741363" y="6256338"/>
            <a:ext cx="7032625" cy="36988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dirty="0">
                <a:solidFill>
                  <a:srgbClr val="000000"/>
                </a:solidFill>
              </a:rPr>
              <a:t>UDP </a:t>
            </a:r>
            <a:r>
              <a:rPr lang="en-US" sz="1800" dirty="0" err="1">
                <a:solidFill>
                  <a:srgbClr val="000000"/>
                </a:solidFill>
              </a:rPr>
              <a:t>demutiplexing</a:t>
            </a:r>
            <a:r>
              <a:rPr lang="en-US" sz="1800" dirty="0">
                <a:solidFill>
                  <a:srgbClr val="000000"/>
                </a:solidFill>
              </a:rPr>
              <a:t> is based </a:t>
            </a:r>
            <a:r>
              <a:rPr lang="en-US" sz="1800">
                <a:solidFill>
                  <a:srgbClr val="000000"/>
                </a:solidFill>
              </a:rPr>
              <a:t>on matching (</a:t>
            </a:r>
            <a:r>
              <a:rPr lang="en-US" sz="1800" dirty="0" err="1">
                <a:solidFill>
                  <a:srgbClr val="000000"/>
                </a:solidFill>
              </a:rPr>
              <a:t>dst</a:t>
            </a:r>
            <a:r>
              <a:rPr lang="en-US" sz="1800" dirty="0">
                <a:solidFill>
                  <a:srgbClr val="000000"/>
                </a:solidFill>
              </a:rPr>
              <a:t> address, </a:t>
            </a:r>
            <a:r>
              <a:rPr lang="en-US" sz="1800" dirty="0" err="1">
                <a:solidFill>
                  <a:srgbClr val="000000"/>
                </a:solidFill>
              </a:rPr>
              <a:t>dst</a:t>
            </a:r>
            <a:r>
              <a:rPr lang="en-US" sz="1800" dirty="0">
                <a:solidFill>
                  <a:srgbClr val="000000"/>
                </a:solidFill>
              </a:rPr>
              <a:t> port) </a:t>
            </a:r>
          </a:p>
        </p:txBody>
      </p:sp>
      <p:cxnSp>
        <p:nvCxnSpPr>
          <p:cNvPr id="88075" name="Straight Arrow Connector 4"/>
          <p:cNvCxnSpPr>
            <a:cxnSpLocks noChangeShapeType="1"/>
          </p:cNvCxnSpPr>
          <p:nvPr/>
        </p:nvCxnSpPr>
        <p:spPr bwMode="auto">
          <a:xfrm flipH="1" flipV="1">
            <a:off x="3827463" y="2611438"/>
            <a:ext cx="452437" cy="6985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grpSp>
        <p:nvGrpSpPr>
          <p:cNvPr id="88076" name="Group 4"/>
          <p:cNvGrpSpPr>
            <a:grpSpLocks/>
          </p:cNvGrpSpPr>
          <p:nvPr/>
        </p:nvGrpSpPr>
        <p:grpSpPr bwMode="auto">
          <a:xfrm>
            <a:off x="7291388" y="425450"/>
            <a:ext cx="1308100" cy="2511425"/>
            <a:chOff x="139" y="896"/>
            <a:chExt cx="824" cy="2044"/>
          </a:xfrm>
        </p:grpSpPr>
        <p:grpSp>
          <p:nvGrpSpPr>
            <p:cNvPr id="88119" name="Group 5"/>
            <p:cNvGrpSpPr>
              <a:grpSpLocks/>
            </p:cNvGrpSpPr>
            <p:nvPr/>
          </p:nvGrpSpPr>
          <p:grpSpPr bwMode="auto">
            <a:xfrm>
              <a:off x="240" y="1440"/>
              <a:ext cx="637" cy="1500"/>
              <a:chOff x="608" y="2454"/>
              <a:chExt cx="1261" cy="1500"/>
            </a:xfrm>
          </p:grpSpPr>
          <p:sp>
            <p:nvSpPr>
              <p:cNvPr id="88124" name="Rectangle 6"/>
              <p:cNvSpPr>
                <a:spLocks noChangeArrowheads="1"/>
              </p:cNvSpPr>
              <p:nvPr/>
            </p:nvSpPr>
            <p:spPr bwMode="auto">
              <a:xfrm>
                <a:off x="608" y="24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25" name="Rectangle 7"/>
              <p:cNvSpPr>
                <a:spLocks noChangeArrowheads="1"/>
              </p:cNvSpPr>
              <p:nvPr/>
            </p:nvSpPr>
            <p:spPr bwMode="auto">
              <a:xfrm>
                <a:off x="608" y="27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26" name="Rectangle 8"/>
              <p:cNvSpPr>
                <a:spLocks noChangeArrowheads="1"/>
              </p:cNvSpPr>
              <p:nvPr/>
            </p:nvSpPr>
            <p:spPr bwMode="auto">
              <a:xfrm>
                <a:off x="608" y="30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27" name="Rectangle 9"/>
              <p:cNvSpPr>
                <a:spLocks noChangeArrowheads="1"/>
              </p:cNvSpPr>
              <p:nvPr/>
            </p:nvSpPr>
            <p:spPr bwMode="auto">
              <a:xfrm>
                <a:off x="608" y="33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28" name="Rectangle 10"/>
              <p:cNvSpPr>
                <a:spLocks noChangeArrowheads="1"/>
              </p:cNvSpPr>
              <p:nvPr/>
            </p:nvSpPr>
            <p:spPr bwMode="auto">
              <a:xfrm>
                <a:off x="608" y="36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</p:grpSp>
        <p:grpSp>
          <p:nvGrpSpPr>
            <p:cNvPr id="88120" name="Group 11"/>
            <p:cNvGrpSpPr>
              <a:grpSpLocks/>
            </p:cNvGrpSpPr>
            <p:nvPr/>
          </p:nvGrpSpPr>
          <p:grpSpPr bwMode="auto">
            <a:xfrm>
              <a:off x="409" y="1484"/>
              <a:ext cx="377" cy="315"/>
              <a:chOff x="2614" y="2862"/>
              <a:chExt cx="377" cy="315"/>
            </a:xfrm>
          </p:grpSpPr>
          <p:sp>
            <p:nvSpPr>
              <p:cNvPr id="88122" name="Rectangle 12"/>
              <p:cNvSpPr>
                <a:spLocks noChangeArrowheads="1"/>
              </p:cNvSpPr>
              <p:nvPr/>
            </p:nvSpPr>
            <p:spPr bwMode="auto">
              <a:xfrm>
                <a:off x="2614" y="3054"/>
                <a:ext cx="377" cy="12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/>
              </a:p>
            </p:txBody>
          </p:sp>
          <p:sp>
            <p:nvSpPr>
              <p:cNvPr id="88123" name="Oval 13"/>
              <p:cNvSpPr>
                <a:spLocks noChangeArrowheads="1"/>
              </p:cNvSpPr>
              <p:nvPr/>
            </p:nvSpPr>
            <p:spPr bwMode="auto">
              <a:xfrm>
                <a:off x="2614" y="2862"/>
                <a:ext cx="377" cy="192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1600"/>
                  <a:t>P1</a:t>
                </a:r>
              </a:p>
            </p:txBody>
          </p:sp>
        </p:grpSp>
        <p:sp>
          <p:nvSpPr>
            <p:cNvPr id="88121" name="Text Box 14"/>
            <p:cNvSpPr txBox="1">
              <a:spLocks noChangeArrowheads="1"/>
            </p:cNvSpPr>
            <p:nvPr/>
          </p:nvSpPr>
          <p:spPr bwMode="auto">
            <a:xfrm>
              <a:off x="139" y="896"/>
              <a:ext cx="82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Client</a:t>
              </a:r>
            </a:p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on server</a:t>
              </a:r>
            </a:p>
          </p:txBody>
        </p:sp>
      </p:grpSp>
      <p:grpSp>
        <p:nvGrpSpPr>
          <p:cNvPr id="88077" name="Group 1"/>
          <p:cNvGrpSpPr>
            <a:grpSpLocks/>
          </p:cNvGrpSpPr>
          <p:nvPr/>
        </p:nvGrpSpPr>
        <p:grpSpPr bwMode="auto">
          <a:xfrm>
            <a:off x="5513388" y="1447800"/>
            <a:ext cx="1660525" cy="1252538"/>
            <a:chOff x="7743915" y="3856556"/>
            <a:chExt cx="1046972" cy="1252954"/>
          </a:xfrm>
        </p:grpSpPr>
        <p:sp>
          <p:nvSpPr>
            <p:cNvPr id="88112" name="Rectangle 44"/>
            <p:cNvSpPr>
              <a:spLocks noChangeArrowheads="1"/>
            </p:cNvSpPr>
            <p:nvPr/>
          </p:nvSpPr>
          <p:spPr bwMode="auto">
            <a:xfrm>
              <a:off x="7793306" y="38565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SP: </a:t>
              </a:r>
              <a:r>
                <a:rPr lang="en-US" altLang="x-none" sz="1600">
                  <a:ea typeface="宋体" charset="-122"/>
                </a:rPr>
                <a:t>x</a:t>
              </a:r>
              <a:endParaRPr lang="en-US" altLang="x-none" sz="1600"/>
            </a:p>
          </p:txBody>
        </p:sp>
        <p:sp>
          <p:nvSpPr>
            <p:cNvPr id="88113" name="Rectangle 45"/>
            <p:cNvSpPr>
              <a:spLocks noChangeArrowheads="1"/>
            </p:cNvSpPr>
            <p:nvPr/>
          </p:nvSpPr>
          <p:spPr bwMode="auto">
            <a:xfrm>
              <a:off x="7793306" y="41613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DP: 9876</a:t>
              </a:r>
            </a:p>
          </p:txBody>
        </p:sp>
        <p:sp>
          <p:nvSpPr>
            <p:cNvPr id="88114" name="Rectangle 46"/>
            <p:cNvSpPr>
              <a:spLocks noChangeArrowheads="1"/>
            </p:cNvSpPr>
            <p:nvPr/>
          </p:nvSpPr>
          <p:spPr bwMode="auto">
            <a:xfrm>
              <a:off x="7793308" y="44661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8115" name="Rectangle 63"/>
            <p:cNvSpPr>
              <a:spLocks noChangeArrowheads="1"/>
            </p:cNvSpPr>
            <p:nvPr/>
          </p:nvSpPr>
          <p:spPr bwMode="auto">
            <a:xfrm>
              <a:off x="7793308" y="47709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8116" name="Text Box 65"/>
            <p:cNvSpPr txBox="1">
              <a:spLocks noChangeArrowheads="1"/>
            </p:cNvSpPr>
            <p:nvPr/>
          </p:nvSpPr>
          <p:spPr bwMode="auto">
            <a:xfrm>
              <a:off x="7929833" y="4378844"/>
              <a:ext cx="129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>
                <a:latin typeface="Comic Sans MS" charset="0"/>
              </a:endParaRPr>
            </a:p>
          </p:txBody>
        </p:sp>
        <p:sp>
          <p:nvSpPr>
            <p:cNvPr id="88117" name="Text Box 66"/>
            <p:cNvSpPr txBox="1">
              <a:spLocks noChangeArrowheads="1"/>
            </p:cNvSpPr>
            <p:nvPr/>
          </p:nvSpPr>
          <p:spPr bwMode="auto">
            <a:xfrm>
              <a:off x="7758195" y="4466156"/>
              <a:ext cx="6088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S-IP: A</a:t>
              </a:r>
            </a:p>
          </p:txBody>
        </p:sp>
        <p:sp>
          <p:nvSpPr>
            <p:cNvPr id="88118" name="Text Box 67"/>
            <p:cNvSpPr txBox="1">
              <a:spLocks noChangeArrowheads="1"/>
            </p:cNvSpPr>
            <p:nvPr/>
          </p:nvSpPr>
          <p:spPr bwMode="auto">
            <a:xfrm>
              <a:off x="7743915" y="4770956"/>
              <a:ext cx="104697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D-IP:</a:t>
              </a:r>
              <a:r>
                <a:rPr lang="en-US" altLang="zh-CN" sz="1600">
                  <a:latin typeface="Comic Sans MS" charset="0"/>
                  <a:ea typeface="宋体" charset="-122"/>
                </a:rPr>
                <a:t> 127.0.0.1</a:t>
              </a:r>
              <a:endParaRPr lang="en-US" altLang="x-none" sz="1600">
                <a:latin typeface="Comic Sans MS" charset="0"/>
              </a:endParaRP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016250" y="1597025"/>
            <a:ext cx="4800600" cy="1231900"/>
            <a:chOff x="3016250" y="1597025"/>
            <a:chExt cx="4800600" cy="1231900"/>
          </a:xfrm>
        </p:grpSpPr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3016250" y="2487613"/>
              <a:ext cx="1677988" cy="331787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8110" name="Line 42"/>
            <p:cNvSpPr>
              <a:spLocks noChangeShapeType="1"/>
            </p:cNvSpPr>
            <p:nvPr/>
          </p:nvSpPr>
          <p:spPr bwMode="auto">
            <a:xfrm>
              <a:off x="7813675" y="1597025"/>
              <a:ext cx="3175" cy="1231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1" name="Line 43"/>
            <p:cNvSpPr>
              <a:spLocks noChangeShapeType="1"/>
            </p:cNvSpPr>
            <p:nvPr/>
          </p:nvSpPr>
          <p:spPr bwMode="auto">
            <a:xfrm>
              <a:off x="4689475" y="2819400"/>
              <a:ext cx="31242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079" name="Group 4"/>
          <p:cNvGrpSpPr>
            <a:grpSpLocks/>
          </p:cNvGrpSpPr>
          <p:nvPr/>
        </p:nvGrpSpPr>
        <p:grpSpPr bwMode="auto">
          <a:xfrm>
            <a:off x="7524750" y="3590925"/>
            <a:ext cx="1011238" cy="2644775"/>
            <a:chOff x="240" y="1440"/>
            <a:chExt cx="637" cy="2153"/>
          </a:xfrm>
        </p:grpSpPr>
        <p:grpSp>
          <p:nvGrpSpPr>
            <p:cNvPr id="88099" name="Group 5"/>
            <p:cNvGrpSpPr>
              <a:grpSpLocks/>
            </p:cNvGrpSpPr>
            <p:nvPr/>
          </p:nvGrpSpPr>
          <p:grpSpPr bwMode="auto">
            <a:xfrm>
              <a:off x="240" y="1440"/>
              <a:ext cx="637" cy="1500"/>
              <a:chOff x="608" y="2454"/>
              <a:chExt cx="1261" cy="1500"/>
            </a:xfrm>
          </p:grpSpPr>
          <p:sp>
            <p:nvSpPr>
              <p:cNvPr id="88104" name="Rectangle 6"/>
              <p:cNvSpPr>
                <a:spLocks noChangeArrowheads="1"/>
              </p:cNvSpPr>
              <p:nvPr/>
            </p:nvSpPr>
            <p:spPr bwMode="auto">
              <a:xfrm>
                <a:off x="608" y="24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05" name="Rectangle 7"/>
              <p:cNvSpPr>
                <a:spLocks noChangeArrowheads="1"/>
              </p:cNvSpPr>
              <p:nvPr/>
            </p:nvSpPr>
            <p:spPr bwMode="auto">
              <a:xfrm>
                <a:off x="608" y="27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06" name="Rectangle 8"/>
              <p:cNvSpPr>
                <a:spLocks noChangeArrowheads="1"/>
              </p:cNvSpPr>
              <p:nvPr/>
            </p:nvSpPr>
            <p:spPr bwMode="auto">
              <a:xfrm>
                <a:off x="608" y="30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07" name="Rectangle 9"/>
              <p:cNvSpPr>
                <a:spLocks noChangeArrowheads="1"/>
              </p:cNvSpPr>
              <p:nvPr/>
            </p:nvSpPr>
            <p:spPr bwMode="auto">
              <a:xfrm>
                <a:off x="608" y="33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  <p:sp>
            <p:nvSpPr>
              <p:cNvPr id="88108" name="Rectangle 10"/>
              <p:cNvSpPr>
                <a:spLocks noChangeArrowheads="1"/>
              </p:cNvSpPr>
              <p:nvPr/>
            </p:nvSpPr>
            <p:spPr bwMode="auto">
              <a:xfrm>
                <a:off x="608" y="3654"/>
                <a:ext cx="1261" cy="3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endParaRPr lang="x-none" altLang="x-none" sz="1600"/>
              </a:p>
            </p:txBody>
          </p:sp>
        </p:grpSp>
        <p:grpSp>
          <p:nvGrpSpPr>
            <p:cNvPr id="88100" name="Group 11"/>
            <p:cNvGrpSpPr>
              <a:grpSpLocks/>
            </p:cNvGrpSpPr>
            <p:nvPr/>
          </p:nvGrpSpPr>
          <p:grpSpPr bwMode="auto">
            <a:xfrm>
              <a:off x="409" y="1484"/>
              <a:ext cx="377" cy="315"/>
              <a:chOff x="2614" y="2862"/>
              <a:chExt cx="377" cy="315"/>
            </a:xfrm>
          </p:grpSpPr>
          <p:sp>
            <p:nvSpPr>
              <p:cNvPr id="88102" name="Rectangle 12"/>
              <p:cNvSpPr>
                <a:spLocks noChangeArrowheads="1"/>
              </p:cNvSpPr>
              <p:nvPr/>
            </p:nvSpPr>
            <p:spPr bwMode="auto">
              <a:xfrm>
                <a:off x="2614" y="3054"/>
                <a:ext cx="377" cy="12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/>
              </a:p>
            </p:txBody>
          </p:sp>
          <p:sp>
            <p:nvSpPr>
              <p:cNvPr id="88103" name="Oval 13"/>
              <p:cNvSpPr>
                <a:spLocks noChangeArrowheads="1"/>
              </p:cNvSpPr>
              <p:nvPr/>
            </p:nvSpPr>
            <p:spPr bwMode="auto">
              <a:xfrm>
                <a:off x="2614" y="2862"/>
                <a:ext cx="377" cy="192"/>
              </a:xfrm>
              <a:prstGeom prst="ellipse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1600"/>
                  <a:t>P3</a:t>
                </a:r>
              </a:p>
            </p:txBody>
          </p:sp>
        </p:grpSp>
        <p:sp>
          <p:nvSpPr>
            <p:cNvPr id="88101" name="Text Box 14"/>
            <p:cNvSpPr txBox="1">
              <a:spLocks noChangeArrowheads="1"/>
            </p:cNvSpPr>
            <p:nvPr/>
          </p:nvSpPr>
          <p:spPr bwMode="auto">
            <a:xfrm>
              <a:off x="306" y="3017"/>
              <a:ext cx="53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client</a:t>
              </a:r>
            </a:p>
            <a:p>
              <a:r>
                <a:rPr lang="en-US" altLang="x-none" sz="2000">
                  <a:solidFill>
                    <a:schemeClr val="accent2"/>
                  </a:solidFill>
                  <a:latin typeface="Comic Sans MS" charset="0"/>
                </a:rPr>
                <a:t> IP: C</a:t>
              </a:r>
            </a:p>
          </p:txBody>
        </p:sp>
      </p:grpSp>
      <p:grpSp>
        <p:nvGrpSpPr>
          <p:cNvPr id="88080" name="Group 54"/>
          <p:cNvGrpSpPr>
            <a:grpSpLocks/>
          </p:cNvGrpSpPr>
          <p:nvPr/>
        </p:nvGrpSpPr>
        <p:grpSpPr bwMode="auto">
          <a:xfrm>
            <a:off x="5264150" y="3943350"/>
            <a:ext cx="1943100" cy="1252538"/>
            <a:chOff x="7743915" y="3856556"/>
            <a:chExt cx="1050715" cy="1253066"/>
          </a:xfrm>
        </p:grpSpPr>
        <p:sp>
          <p:nvSpPr>
            <p:cNvPr id="88092" name="Rectangle 44"/>
            <p:cNvSpPr>
              <a:spLocks noChangeArrowheads="1"/>
            </p:cNvSpPr>
            <p:nvPr/>
          </p:nvSpPr>
          <p:spPr bwMode="auto">
            <a:xfrm>
              <a:off x="7793306" y="38565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SP: </a:t>
              </a:r>
              <a:r>
                <a:rPr lang="en-US" altLang="x-none" sz="1600">
                  <a:ea typeface="宋体" charset="-122"/>
                </a:rPr>
                <a:t>y</a:t>
              </a:r>
              <a:endParaRPr lang="en-US" altLang="x-none" sz="1600"/>
            </a:p>
          </p:txBody>
        </p:sp>
        <p:sp>
          <p:nvSpPr>
            <p:cNvPr id="88093" name="Rectangle 45"/>
            <p:cNvSpPr>
              <a:spLocks noChangeArrowheads="1"/>
            </p:cNvSpPr>
            <p:nvPr/>
          </p:nvSpPr>
          <p:spPr bwMode="auto">
            <a:xfrm>
              <a:off x="7793306" y="41613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/>
                <a:t>DP: </a:t>
              </a:r>
              <a:r>
                <a:rPr lang="en-US" altLang="x-none" sz="1600" b="1">
                  <a:solidFill>
                    <a:srgbClr val="FF0000"/>
                  </a:solidFill>
                </a:rPr>
                <a:t>6789</a:t>
              </a:r>
            </a:p>
          </p:txBody>
        </p:sp>
        <p:sp>
          <p:nvSpPr>
            <p:cNvPr id="88094" name="Rectangle 46"/>
            <p:cNvSpPr>
              <a:spLocks noChangeArrowheads="1"/>
            </p:cNvSpPr>
            <p:nvPr/>
          </p:nvSpPr>
          <p:spPr bwMode="auto">
            <a:xfrm>
              <a:off x="7793308" y="44661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8095" name="Rectangle 63"/>
            <p:cNvSpPr>
              <a:spLocks noChangeArrowheads="1"/>
            </p:cNvSpPr>
            <p:nvPr/>
          </p:nvSpPr>
          <p:spPr bwMode="auto">
            <a:xfrm>
              <a:off x="7793308" y="4770956"/>
              <a:ext cx="990600" cy="304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/>
            </a:p>
          </p:txBody>
        </p:sp>
        <p:sp>
          <p:nvSpPr>
            <p:cNvPr id="88096" name="Text Box 65"/>
            <p:cNvSpPr txBox="1">
              <a:spLocks noChangeArrowheads="1"/>
            </p:cNvSpPr>
            <p:nvPr/>
          </p:nvSpPr>
          <p:spPr bwMode="auto">
            <a:xfrm>
              <a:off x="7929833" y="4378844"/>
              <a:ext cx="1296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endParaRPr lang="x-none" altLang="x-none" sz="1600">
                <a:latin typeface="Comic Sans MS" charset="0"/>
              </a:endParaRPr>
            </a:p>
          </p:txBody>
        </p:sp>
        <p:sp>
          <p:nvSpPr>
            <p:cNvPr id="88097" name="Text Box 66"/>
            <p:cNvSpPr txBox="1">
              <a:spLocks noChangeArrowheads="1"/>
            </p:cNvSpPr>
            <p:nvPr/>
          </p:nvSpPr>
          <p:spPr bwMode="auto">
            <a:xfrm>
              <a:off x="7758195" y="4466156"/>
              <a:ext cx="51070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S-IP: C</a:t>
              </a:r>
            </a:p>
          </p:txBody>
        </p:sp>
        <p:sp>
          <p:nvSpPr>
            <p:cNvPr id="88098" name="Text Box 67"/>
            <p:cNvSpPr txBox="1">
              <a:spLocks noChangeArrowheads="1"/>
            </p:cNvSpPr>
            <p:nvPr/>
          </p:nvSpPr>
          <p:spPr bwMode="auto">
            <a:xfrm>
              <a:off x="7743915" y="4770956"/>
              <a:ext cx="1050715" cy="338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latin typeface="Comic Sans MS" charset="0"/>
                </a:rPr>
                <a:t> D-IP:</a:t>
              </a:r>
              <a:r>
                <a:rPr lang="en-US" altLang="zh-CN" sz="1600">
                  <a:latin typeface="Comic Sans MS" charset="0"/>
                  <a:ea typeface="宋体" charset="-122"/>
                </a:rPr>
                <a:t> 128.36.59.2</a:t>
              </a:r>
              <a:endParaRPr lang="en-US" altLang="x-none" sz="1600">
                <a:latin typeface="Comic Sans MS" charset="0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244850" y="4092575"/>
            <a:ext cx="4645025" cy="1231900"/>
            <a:chOff x="3243425" y="4092575"/>
            <a:chExt cx="4646450" cy="1231900"/>
          </a:xfrm>
        </p:grpSpPr>
        <p:sp>
          <p:nvSpPr>
            <p:cNvPr id="88089" name="Line 42"/>
            <p:cNvSpPr>
              <a:spLocks noChangeShapeType="1"/>
            </p:cNvSpPr>
            <p:nvPr/>
          </p:nvSpPr>
          <p:spPr bwMode="auto">
            <a:xfrm>
              <a:off x="7886700" y="4092575"/>
              <a:ext cx="3175" cy="1231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0" name="Line 43"/>
            <p:cNvSpPr>
              <a:spLocks noChangeShapeType="1"/>
            </p:cNvSpPr>
            <p:nvPr/>
          </p:nvSpPr>
          <p:spPr bwMode="auto">
            <a:xfrm>
              <a:off x="4762500" y="5316538"/>
              <a:ext cx="31242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2"/>
            <p:cNvSpPr>
              <a:spLocks noChangeShapeType="1"/>
            </p:cNvSpPr>
            <p:nvPr/>
          </p:nvSpPr>
          <p:spPr bwMode="auto">
            <a:xfrm>
              <a:off x="3243425" y="4141788"/>
              <a:ext cx="1548288" cy="1162050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88082" name="Group 2"/>
          <p:cNvGrpSpPr>
            <a:grpSpLocks/>
          </p:cNvGrpSpPr>
          <p:nvPr/>
        </p:nvGrpSpPr>
        <p:grpSpPr bwMode="auto">
          <a:xfrm>
            <a:off x="992188" y="2332038"/>
            <a:ext cx="2865437" cy="1370012"/>
            <a:chOff x="992188" y="2279650"/>
            <a:chExt cx="2865270" cy="1370659"/>
          </a:xfrm>
        </p:grpSpPr>
        <p:sp>
          <p:nvSpPr>
            <p:cNvPr id="88085" name="Rectangle 7"/>
            <p:cNvSpPr>
              <a:spLocks noChangeArrowheads="1"/>
            </p:cNvSpPr>
            <p:nvPr/>
          </p:nvSpPr>
          <p:spPr bwMode="auto">
            <a:xfrm>
              <a:off x="996950" y="2279650"/>
              <a:ext cx="2830348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88086" name="Text Box 8"/>
            <p:cNvSpPr txBox="1">
              <a:spLocks noChangeArrowheads="1"/>
            </p:cNvSpPr>
            <p:nvPr/>
          </p:nvSpPr>
          <p:spPr bwMode="auto">
            <a:xfrm>
              <a:off x="992188" y="2349533"/>
              <a:ext cx="1742973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address:  {127.0.0.1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:</a:t>
              </a:r>
              <a:r>
                <a:rPr lang="en-US" altLang="zh-CN" sz="1000" b="1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9876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}</a:t>
              </a:r>
            </a:p>
            <a:p>
              <a:pPr algn="l"/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snd/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recv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 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buf:</a:t>
              </a:r>
            </a:p>
          </p:txBody>
        </p:sp>
        <p:sp>
          <p:nvSpPr>
            <p:cNvPr id="88087" name="Rectangle 7"/>
            <p:cNvSpPr>
              <a:spLocks noChangeArrowheads="1"/>
            </p:cNvSpPr>
            <p:nvPr/>
          </p:nvSpPr>
          <p:spPr bwMode="auto">
            <a:xfrm>
              <a:off x="1027111" y="3089657"/>
              <a:ext cx="2830347" cy="56065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88088" name="Text Box 8"/>
            <p:cNvSpPr txBox="1">
              <a:spLocks noChangeArrowheads="1"/>
            </p:cNvSpPr>
            <p:nvPr/>
          </p:nvSpPr>
          <p:spPr bwMode="auto">
            <a:xfrm>
              <a:off x="1022348" y="3159540"/>
              <a:ext cx="1919176" cy="40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address:  {128.36.59.2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:</a:t>
              </a:r>
              <a:r>
                <a:rPr lang="en-US" altLang="zh-CN" sz="1000" b="1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9876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}</a:t>
              </a:r>
            </a:p>
            <a:p>
              <a:pPr algn="l"/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snd/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recv</a:t>
              </a:r>
              <a:r>
                <a:rPr lang="en-US" altLang="zh-CN" sz="10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 </a:t>
              </a:r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buf:</a:t>
              </a:r>
            </a:p>
          </p:txBody>
        </p:sp>
      </p:grpSp>
      <p:sp>
        <p:nvSpPr>
          <p:cNvPr id="88083" name="Rectangle 7"/>
          <p:cNvSpPr>
            <a:spLocks noChangeArrowheads="1"/>
          </p:cNvSpPr>
          <p:nvPr/>
        </p:nvSpPr>
        <p:spPr bwMode="auto">
          <a:xfrm>
            <a:off x="1023938" y="3919538"/>
            <a:ext cx="2830512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8084" name="Text Box 8"/>
          <p:cNvSpPr txBox="1">
            <a:spLocks noChangeArrowheads="1"/>
          </p:cNvSpPr>
          <p:nvPr/>
        </p:nvSpPr>
        <p:spPr bwMode="auto">
          <a:xfrm>
            <a:off x="1019175" y="3989388"/>
            <a:ext cx="128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address:  {*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:</a:t>
            </a:r>
            <a:r>
              <a:rPr lang="en-US" altLang="zh-CN" sz="1000" b="1">
                <a:solidFill>
                  <a:srgbClr val="000000"/>
                </a:solidFill>
                <a:latin typeface="Comic Sans MS" charset="0"/>
                <a:ea typeface="宋体" charset="-122"/>
              </a:rPr>
              <a:t>6789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}</a:t>
            </a:r>
          </a:p>
          <a:p>
            <a:pPr algn="l"/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snd/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recv</a:t>
            </a:r>
            <a:r>
              <a:rPr lang="en-US" altLang="zh-CN" sz="1000">
                <a:solidFill>
                  <a:srgbClr val="000000"/>
                </a:solidFill>
                <a:latin typeface="Comic Sans MS" charset="0"/>
                <a:ea typeface="宋体" charset="-122"/>
              </a:rPr>
              <a:t> </a:t>
            </a:r>
            <a:r>
              <a:rPr lang="en-US" altLang="x-none" sz="1000">
                <a:solidFill>
                  <a:srgbClr val="000000"/>
                </a:solidFill>
                <a:latin typeface="Comic Sans MS" charset="0"/>
              </a:rPr>
              <a:t>buf:</a:t>
            </a:r>
          </a:p>
        </p:txBody>
      </p:sp>
    </p:spTree>
    <p:extLst>
      <p:ext uri="{BB962C8B-B14F-4D97-AF65-F5344CB8AC3E}">
        <p14:creationId xmlns:p14="http://schemas.microsoft.com/office/powerpoint/2010/main" val="3160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Per Socket State	</a:t>
            </a:r>
          </a:p>
        </p:txBody>
      </p:sp>
      <p:sp>
        <p:nvSpPr>
          <p:cNvPr id="115714" name="Content Placeholder 2"/>
          <p:cNvSpPr>
            <a:spLocks noGrp="1"/>
          </p:cNvSpPr>
          <p:nvPr>
            <p:ph idx="1"/>
          </p:nvPr>
        </p:nvSpPr>
        <p:spPr>
          <a:xfrm>
            <a:off x="533400" y="1535113"/>
            <a:ext cx="8248650" cy="464820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n-US" dirty="0"/>
              <a:t>Each Datagram socket has a set of states: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local address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send buffer size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receive buffer size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timeout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000" dirty="0"/>
              <a:t>traffic class</a:t>
            </a:r>
          </a:p>
          <a:p>
            <a:pPr lvl="1">
              <a:defRPr/>
            </a:pPr>
            <a:endParaRPr lang="en-US" sz="2000" dirty="0"/>
          </a:p>
          <a:p>
            <a:pPr marL="57150" lvl="1" indent="0">
              <a:buSzPct val="85000"/>
              <a:buFont typeface="ZapfDingbats" charset="0"/>
              <a:buNone/>
              <a:defRPr/>
            </a:pPr>
            <a:r>
              <a:rPr lang="en-US" dirty="0"/>
              <a:t>See http://</a:t>
            </a:r>
            <a:r>
              <a:rPr lang="en-US" dirty="0" err="1"/>
              <a:t>download.java.net</a:t>
            </a:r>
            <a:r>
              <a:rPr lang="en-US" dirty="0"/>
              <a:t>/jdk7/archive/b123/docs/</a:t>
            </a:r>
            <a:r>
              <a:rPr lang="en-US" dirty="0" err="1"/>
              <a:t>api</a:t>
            </a:r>
            <a:r>
              <a:rPr lang="en-US" dirty="0"/>
              <a:t>/java/net/</a:t>
            </a:r>
            <a:r>
              <a:rPr lang="en-US" dirty="0" err="1"/>
              <a:t>DatagramSocket.html</a:t>
            </a:r>
            <a:endParaRPr lang="en-US" dirty="0"/>
          </a:p>
          <a:p>
            <a:pPr marL="57150" indent="0">
              <a:buFont typeface="ZapfDingbats" charset="0"/>
              <a:buNone/>
              <a:defRPr/>
            </a:pPr>
            <a:endParaRPr lang="en-US" dirty="0"/>
          </a:p>
          <a:p>
            <a:pPr marL="57150" indent="0">
              <a:buFont typeface="ZapfDingbats" charset="0"/>
              <a:buNone/>
              <a:defRPr/>
            </a:pPr>
            <a:r>
              <a:rPr lang="en-US" dirty="0"/>
              <a:t>Example: socket state after clients sent </a:t>
            </a:r>
            <a:r>
              <a:rPr lang="en-US" dirty="0" err="1"/>
              <a:t>msgs</a:t>
            </a:r>
            <a:r>
              <a:rPr lang="en-US" dirty="0"/>
              <a:t> to the server</a:t>
            </a: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3CB924-B79A-8449-9CE4-79295D34A829}" type="slidenum">
              <a:rPr lang="en-US" altLang="x-none" sz="1400"/>
              <a:pPr/>
              <a:t>22</a:t>
            </a:fld>
            <a:endParaRPr lang="en-US" altLang="x-none" sz="1400"/>
          </a:p>
        </p:txBody>
      </p:sp>
    </p:spTree>
    <p:extLst>
      <p:ext uri="{BB962C8B-B14F-4D97-AF65-F5344CB8AC3E}">
        <p14:creationId xmlns:p14="http://schemas.microsoft.com/office/powerpoint/2010/main" val="3477251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D913B86-8B1C-6A43-BD8A-73C6B7987599}" type="slidenum">
              <a:rPr lang="en-US" altLang="x-none" sz="1400">
                <a:solidFill>
                  <a:srgbClr val="000000"/>
                </a:solidFill>
              </a:rPr>
              <a:pPr/>
              <a:t>23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Java Server (UDP): Receiving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2565400" y="1377950"/>
            <a:ext cx="6154738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import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java.io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.*;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import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java.net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.*;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class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UDPServer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{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public static void main(String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args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[]) throws Exception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{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  <a:endParaRPr lang="en-US" sz="1600" dirty="0">
              <a:solidFill>
                <a:schemeClr val="bg1">
                  <a:lumMod val="85000"/>
                </a:schemeClr>
              </a:solidFill>
              <a:latin typeface="Arial" charset="0"/>
              <a:ea typeface="ＭＳ Ｐゴシック" charset="0"/>
            </a:endParaRPr>
          </a:p>
          <a:p>
            <a:pPr algn="l">
              <a:defRPr/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    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DatagramSocket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serverSocket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= new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DatagramSocket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(9876); </a:t>
            </a:r>
          </a:p>
          <a:p>
            <a:pPr algn="l">
              <a:defRPr/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     byte[]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receiveData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= new byte[1024]; </a:t>
            </a:r>
          </a:p>
          <a:p>
            <a:pPr algn="l">
              <a:defRPr/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     byte[]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sendData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Arial" charset="0"/>
                <a:ea typeface="ＭＳ Ｐゴシック" charset="0"/>
              </a:rPr>
              <a:t> = null;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while(true)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{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=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  new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receiveData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receiveData.length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);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serverSocket.receive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);</a:t>
            </a:r>
            <a:r>
              <a:rPr lang="en-US" dirty="0">
                <a:solidFill>
                  <a:srgbClr val="000000"/>
                </a:solidFill>
                <a:ea typeface="ＭＳ Ｐゴシック" charset="0"/>
              </a:rPr>
              <a:t> </a:t>
            </a:r>
          </a:p>
          <a:p>
            <a:pPr algn="l">
              <a:defRPr/>
            </a:pPr>
            <a:endParaRPr lang="en-US" dirty="0">
              <a:solidFill>
                <a:srgbClr val="000000"/>
              </a:solidFill>
              <a:ea typeface="ＭＳ Ｐゴシック" charset="0"/>
            </a:endParaRP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           </a:t>
            </a:r>
            <a:b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            </a:t>
            </a: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311150" y="4884738"/>
            <a:ext cx="2168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Create space for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received datagram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1751" name="Text Box 6"/>
          <p:cNvSpPr txBox="1">
            <a:spLocks noChangeArrowheads="1"/>
          </p:cNvSpPr>
          <p:nvPr/>
        </p:nvSpPr>
        <p:spPr bwMode="auto">
          <a:xfrm>
            <a:off x="1328738" y="5654675"/>
            <a:ext cx="1225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Receive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datagram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1754" name="Freeform 9"/>
          <p:cNvSpPr>
            <a:spLocks/>
          </p:cNvSpPr>
          <p:nvPr/>
        </p:nvSpPr>
        <p:spPr bwMode="auto">
          <a:xfrm>
            <a:off x="2362200" y="4938713"/>
            <a:ext cx="85725" cy="547687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1755" name="Line 10"/>
          <p:cNvSpPr>
            <a:spLocks noChangeShapeType="1"/>
          </p:cNvSpPr>
          <p:nvPr/>
        </p:nvSpPr>
        <p:spPr bwMode="auto">
          <a:xfrm>
            <a:off x="2471738" y="5273675"/>
            <a:ext cx="604837" cy="12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1756" name="Freeform 11"/>
          <p:cNvSpPr>
            <a:spLocks/>
          </p:cNvSpPr>
          <p:nvPr/>
        </p:nvSpPr>
        <p:spPr bwMode="auto">
          <a:xfrm>
            <a:off x="2352675" y="5672138"/>
            <a:ext cx="138113" cy="585787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1757" name="Line 12"/>
          <p:cNvSpPr>
            <a:spLocks noChangeShapeType="1"/>
          </p:cNvSpPr>
          <p:nvPr/>
        </p:nvSpPr>
        <p:spPr bwMode="auto">
          <a:xfrm flipV="1">
            <a:off x="2490788" y="5838825"/>
            <a:ext cx="592137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150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7CE91A-E162-1849-87B3-28D972F077DF}" type="slidenum">
              <a:rPr lang="en-US" altLang="x-none" sz="1400">
                <a:solidFill>
                  <a:srgbClr val="000000"/>
                </a:solidFill>
              </a:rPr>
              <a:pPr/>
              <a:t>24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547688" y="361950"/>
            <a:ext cx="7772400" cy="881063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DatagramPacket</a:t>
            </a:r>
            <a:endParaRPr lang="en-US" altLang="x-none">
              <a:latin typeface="Courier New" charset="0"/>
              <a:ea typeface="ＭＳ Ｐゴシック" charset="-128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1663" cy="50260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2400" b="1" dirty="0">
                <a:ea typeface="宋体" charset="-122"/>
              </a:rPr>
              <a:t>Receiving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1800" b="1" dirty="0" err="1">
                <a:ea typeface="宋体" charset="-122"/>
              </a:rPr>
              <a:t>DatagramPacket</a:t>
            </a:r>
            <a:r>
              <a:rPr lang="en-US" altLang="zh-CN" sz="1800" dirty="0">
                <a:ea typeface="宋体" charset="-122"/>
              </a:rPr>
              <a:t>(byte[] </a:t>
            </a:r>
            <a:r>
              <a:rPr lang="en-US" altLang="zh-CN" sz="1800" dirty="0" err="1">
                <a:ea typeface="宋体" charset="-122"/>
              </a:rPr>
              <a:t>buf</a:t>
            </a:r>
            <a:r>
              <a:rPr lang="en-US" altLang="zh-CN" sz="1800" dirty="0">
                <a:ea typeface="宋体" charset="-122"/>
              </a:rPr>
              <a:t>, </a:t>
            </a:r>
            <a:r>
              <a:rPr lang="en-US" altLang="zh-CN" sz="1800" dirty="0" err="1">
                <a:ea typeface="宋体" charset="-122"/>
              </a:rPr>
              <a:t>int</a:t>
            </a:r>
            <a:r>
              <a:rPr lang="en-US" altLang="zh-CN" sz="1800" dirty="0">
                <a:ea typeface="宋体" charset="-122"/>
              </a:rPr>
              <a:t> length) </a:t>
            </a: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2000" dirty="0">
                <a:ea typeface="宋体" charset="-122"/>
              </a:rPr>
              <a:t>	constructs a </a:t>
            </a:r>
            <a:r>
              <a:rPr lang="en-US" altLang="zh-CN" sz="2000" dirty="0" err="1">
                <a:ea typeface="宋体" charset="-122"/>
              </a:rPr>
              <a:t>DatagramPacket</a:t>
            </a:r>
            <a:r>
              <a:rPr lang="en-US" altLang="zh-CN" sz="2000" dirty="0">
                <a:ea typeface="宋体" charset="-122"/>
              </a:rPr>
              <a:t> for receiving packets of length length.</a:t>
            </a:r>
            <a:endParaRPr lang="en-US" altLang="zh-CN" b="1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1800" b="1" dirty="0" err="1">
                <a:ea typeface="宋体" charset="-122"/>
              </a:rPr>
              <a:t>DatagramPacket</a:t>
            </a:r>
            <a:r>
              <a:rPr lang="en-US" altLang="zh-CN" sz="1800" dirty="0">
                <a:ea typeface="宋体" charset="-122"/>
              </a:rPr>
              <a:t>(byte[] </a:t>
            </a:r>
            <a:r>
              <a:rPr lang="en-US" altLang="zh-CN" sz="1800" dirty="0" err="1">
                <a:ea typeface="宋体" charset="-122"/>
              </a:rPr>
              <a:t>buf</a:t>
            </a:r>
            <a:r>
              <a:rPr lang="en-US" altLang="zh-CN" sz="1800" dirty="0">
                <a:ea typeface="宋体" charset="-122"/>
              </a:rPr>
              <a:t>, </a:t>
            </a:r>
            <a:r>
              <a:rPr lang="en-US" altLang="zh-CN" sz="1800" dirty="0" err="1">
                <a:ea typeface="宋体" charset="-122"/>
              </a:rPr>
              <a:t>int</a:t>
            </a:r>
            <a:r>
              <a:rPr lang="en-US" altLang="zh-CN" sz="1800" dirty="0">
                <a:ea typeface="宋体" charset="-122"/>
              </a:rPr>
              <a:t> offset, </a:t>
            </a:r>
            <a:r>
              <a:rPr lang="en-US" altLang="zh-CN" sz="1800" dirty="0" err="1">
                <a:ea typeface="宋体" charset="-122"/>
              </a:rPr>
              <a:t>int</a:t>
            </a:r>
            <a:r>
              <a:rPr lang="en-US" altLang="zh-CN" sz="1800" dirty="0">
                <a:ea typeface="宋体" charset="-122"/>
              </a:rPr>
              <a:t> length) </a:t>
            </a:r>
          </a:p>
          <a:p>
            <a:pPr lvl="1">
              <a:lnSpc>
                <a:spcPct val="80000"/>
              </a:lnSpc>
              <a:buFont typeface="ZapfDingbats" charset="0"/>
              <a:buNone/>
            </a:pPr>
            <a:r>
              <a:rPr lang="en-US" altLang="zh-CN" sz="2000" dirty="0">
                <a:ea typeface="宋体" charset="-122"/>
              </a:rPr>
              <a:t>	constructs a </a:t>
            </a:r>
            <a:r>
              <a:rPr lang="en-US" altLang="zh-CN" sz="2000" dirty="0" err="1">
                <a:ea typeface="宋体" charset="-122"/>
              </a:rPr>
              <a:t>DatagramPacket</a:t>
            </a:r>
            <a:r>
              <a:rPr lang="en-US" altLang="zh-CN" sz="2000" dirty="0">
                <a:ea typeface="宋体" charset="-122"/>
              </a:rPr>
              <a:t> for receiving packets starting at offset,  length length.</a:t>
            </a:r>
          </a:p>
          <a:p>
            <a:pPr>
              <a:lnSpc>
                <a:spcPct val="80000"/>
              </a:lnSpc>
            </a:pPr>
            <a:endParaRPr lang="en-US" altLang="zh-CN" sz="2400" b="1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2400" b="1" dirty="0">
                <a:ea typeface="宋体" charset="-122"/>
              </a:rPr>
              <a:t>Sending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2000" b="1" dirty="0" err="1">
                <a:ea typeface="宋体" charset="-122"/>
              </a:rPr>
              <a:t>DatagramPacket</a:t>
            </a:r>
            <a:r>
              <a:rPr lang="en-US" altLang="zh-CN" sz="2000" dirty="0">
                <a:ea typeface="宋体" charset="-122"/>
              </a:rPr>
              <a:t>(byte[] </a:t>
            </a:r>
            <a:r>
              <a:rPr lang="en-US" altLang="zh-CN" sz="2000" dirty="0" err="1">
                <a:ea typeface="宋体" charset="-122"/>
              </a:rPr>
              <a:t>buf</a:t>
            </a:r>
            <a:r>
              <a:rPr lang="en-US" altLang="zh-CN" sz="2000" dirty="0">
                <a:ea typeface="宋体" charset="-122"/>
              </a:rPr>
              <a:t>, </a:t>
            </a:r>
            <a:r>
              <a:rPr lang="en-US" altLang="zh-CN" sz="2000" dirty="0" err="1">
                <a:ea typeface="宋体" charset="-122"/>
              </a:rPr>
              <a:t>int</a:t>
            </a:r>
            <a:r>
              <a:rPr lang="en-US" altLang="zh-CN" sz="2000" dirty="0">
                <a:ea typeface="宋体" charset="-122"/>
              </a:rPr>
              <a:t> length, </a:t>
            </a:r>
            <a:r>
              <a:rPr lang="en-US" altLang="zh-CN" sz="2000" dirty="0" err="1">
                <a:ea typeface="宋体" charset="-122"/>
              </a:rPr>
              <a:t>InetAddress</a:t>
            </a:r>
            <a:r>
              <a:rPr lang="en-US" altLang="zh-CN" sz="2000" dirty="0">
                <a:ea typeface="宋体" charset="-122"/>
              </a:rPr>
              <a:t> address, </a:t>
            </a:r>
            <a:r>
              <a:rPr lang="en-US" altLang="zh-CN" sz="2000" dirty="0" err="1">
                <a:ea typeface="宋体" charset="-122"/>
              </a:rPr>
              <a:t>int</a:t>
            </a:r>
            <a:r>
              <a:rPr lang="en-US" altLang="zh-CN" sz="2000" dirty="0">
                <a:ea typeface="宋体" charset="-122"/>
              </a:rPr>
              <a:t> port) </a:t>
            </a:r>
            <a:br>
              <a:rPr lang="en-US" altLang="zh-CN" sz="2000" dirty="0">
                <a:ea typeface="宋体" charset="-122"/>
              </a:rPr>
            </a:br>
            <a:r>
              <a:rPr lang="en-US" altLang="zh-CN" sz="2000" dirty="0">
                <a:ea typeface="宋体" charset="-122"/>
              </a:rPr>
              <a:t>constructs a datagram packet for sending packets of length length to the specified port number on the specified host.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2000" b="1" dirty="0" err="1">
                <a:solidFill>
                  <a:srgbClr val="000000"/>
                </a:solidFill>
                <a:ea typeface="宋体" charset="-122"/>
              </a:rPr>
              <a:t>DatagramPacket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(byte[] </a:t>
            </a:r>
            <a:r>
              <a:rPr lang="en-US" altLang="zh-CN" sz="2000" dirty="0" err="1">
                <a:solidFill>
                  <a:srgbClr val="000000"/>
                </a:solidFill>
                <a:ea typeface="宋体" charset="-122"/>
              </a:rPr>
              <a:t>buf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, </a:t>
            </a:r>
            <a:r>
              <a:rPr lang="en-US" altLang="zh-CN" sz="2000" dirty="0" err="1">
                <a:solidFill>
                  <a:srgbClr val="000000"/>
                </a:solidFill>
                <a:ea typeface="宋体" charset="-122"/>
              </a:rPr>
              <a:t>int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 offset, </a:t>
            </a:r>
            <a:r>
              <a:rPr lang="en-US" altLang="zh-CN" sz="2000" dirty="0" err="1">
                <a:solidFill>
                  <a:srgbClr val="000000"/>
                </a:solidFill>
                <a:ea typeface="宋体" charset="-122"/>
              </a:rPr>
              <a:t>int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 length, </a:t>
            </a:r>
            <a:r>
              <a:rPr lang="en-US" altLang="zh-CN" sz="2000" dirty="0" err="1">
                <a:solidFill>
                  <a:srgbClr val="000000"/>
                </a:solidFill>
                <a:ea typeface="宋体" charset="-122"/>
              </a:rPr>
              <a:t>InetAddress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 address, </a:t>
            </a:r>
            <a:r>
              <a:rPr lang="en-US" altLang="zh-CN" sz="2000" dirty="0" err="1">
                <a:solidFill>
                  <a:srgbClr val="000000"/>
                </a:solidFill>
                <a:ea typeface="宋体" charset="-122"/>
              </a:rPr>
              <a:t>int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 port) </a:t>
            </a:r>
            <a:endParaRPr lang="en-US" altLang="zh-CN" sz="10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288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18B5D80-013C-F040-AAE1-71102C6A1D54}" type="slidenum">
              <a:rPr lang="en-US" altLang="x-none" sz="1400">
                <a:solidFill>
                  <a:srgbClr val="000000"/>
                </a:solidFill>
              </a:rPr>
              <a:pPr/>
              <a:t>25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Java Server (UDP): Processing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1046163" y="1470025"/>
            <a:ext cx="7399337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import java.io.*; </a:t>
            </a:r>
          </a:p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import java.net.*; </a:t>
            </a:r>
          </a:p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class UDPServer { </a:t>
            </a:r>
          </a:p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  public static void main(String args[]) throws Exception  { </a:t>
            </a:r>
          </a:p>
          <a:p>
            <a:pPr algn="l"/>
            <a:r>
              <a:rPr lang="en-US" altLang="x-none" sz="2000">
                <a:solidFill>
                  <a:srgbClr val="E6E6E6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2000">
                <a:solidFill>
                  <a:srgbClr val="000000"/>
                </a:solidFill>
                <a:latin typeface="Arial" charset="0"/>
              </a:rPr>
              <a:t>          …</a:t>
            </a:r>
          </a:p>
          <a:p>
            <a:pPr algn="l"/>
            <a:r>
              <a:rPr lang="en-US" altLang="x-none" sz="2000">
                <a:solidFill>
                  <a:srgbClr val="000000"/>
                </a:solidFill>
                <a:latin typeface="Arial" charset="0"/>
              </a:rPr>
              <a:t>          </a:t>
            </a:r>
            <a:r>
              <a:rPr lang="en-US" altLang="x-none" sz="2000"/>
              <a:t>// process data</a:t>
            </a:r>
          </a:p>
          <a:p>
            <a:pPr algn="l"/>
            <a:r>
              <a:rPr lang="en-US" altLang="x-none" sz="2000"/>
              <a:t>           String sentence = </a:t>
            </a:r>
            <a:r>
              <a:rPr lang="en-US" altLang="x-none" sz="2000" b="1"/>
              <a:t>new String(receivePacket.getData(), </a:t>
            </a:r>
            <a:br>
              <a:rPr lang="en-US" altLang="x-none" sz="2000" b="1"/>
            </a:br>
            <a:r>
              <a:rPr lang="en-US" altLang="x-none" sz="2000" b="1"/>
              <a:t>                                                            0, receivePacket.getLength());</a:t>
            </a:r>
          </a:p>
          <a:p>
            <a:pPr algn="l"/>
            <a:r>
              <a:rPr lang="en-US" altLang="x-none" sz="2000"/>
              <a:t>           String capitalizedSentence = sentence.toUpperCase();</a:t>
            </a:r>
          </a:p>
          <a:p>
            <a:pPr algn="l"/>
            <a:r>
              <a:rPr lang="en-US" altLang="x-none" sz="2000"/>
              <a:t>           sendData = capitalizedSentence.getBytes();</a:t>
            </a:r>
            <a:endParaRPr lang="en-US" altLang="x-none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5494338" y="1398588"/>
            <a:ext cx="3513137" cy="147637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getData() returns a pointer to an underlying buffer array;</a:t>
            </a:r>
            <a:br>
              <a:rPr lang="en-US" altLang="x-none" sz="18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1800">
                <a:solidFill>
                  <a:srgbClr val="FF0000"/>
                </a:solidFill>
                <a:latin typeface="Comic Sans MS" charset="0"/>
              </a:rPr>
              <a:t>for efficiency, don</a:t>
            </a:r>
            <a:r>
              <a:rPr lang="en-US" altLang="en-US" sz="1800">
                <a:solidFill>
                  <a:srgbClr val="FF0000"/>
                </a:solidFill>
                <a:latin typeface="Comic Sans MS" charset="0"/>
              </a:rPr>
              <a:t>’</a:t>
            </a:r>
            <a:r>
              <a:rPr lang="en-US" altLang="x-none" sz="1800">
                <a:solidFill>
                  <a:srgbClr val="FF0000"/>
                </a:solidFill>
                <a:latin typeface="Comic Sans MS" charset="0"/>
              </a:rPr>
              <a:t>t assume receive() will reset the rest of the array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H="1">
            <a:off x="6257925" y="2881313"/>
            <a:ext cx="773113" cy="11906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5202238" y="5595938"/>
            <a:ext cx="3513137" cy="64611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 dirty="0" err="1">
                <a:solidFill>
                  <a:srgbClr val="000000"/>
                </a:solidFill>
              </a:rPr>
              <a:t>getLength</a:t>
            </a:r>
            <a:r>
              <a:rPr lang="en-US" sz="1800" dirty="0">
                <a:solidFill>
                  <a:srgbClr val="000000"/>
                </a:solidFill>
              </a:rPr>
              <a:t>() returns how much data is valid.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 flipV="1">
            <a:off x="7332663" y="4570413"/>
            <a:ext cx="300037" cy="10207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5994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2390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7BA1FE8-AE46-9947-84A8-73209812737A}" type="slidenum">
              <a:rPr lang="en-US" altLang="x-none" sz="1400">
                <a:solidFill>
                  <a:srgbClr val="000000"/>
                </a:solidFill>
              </a:rPr>
              <a:pPr/>
              <a:t>26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983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Java Server (UDP): Response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9830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90650"/>
            <a:ext cx="4114800" cy="48069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Java </a:t>
            </a:r>
            <a:r>
              <a:rPr lang="en-US" altLang="zh-CN" sz="2400" dirty="0" err="1">
                <a:ea typeface="宋体" charset="-122"/>
              </a:rPr>
              <a:t>DatagramPacket</a:t>
            </a:r>
            <a:r>
              <a:rPr lang="en-US" altLang="zh-CN" sz="2400" dirty="0">
                <a:ea typeface="宋体" charset="-122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getAddress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()/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getPort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 </a:t>
            </a:r>
            <a:r>
              <a:rPr lang="en-US" altLang="x-none" sz="2000" dirty="0">
                <a:ea typeface="宋体" charset="-122"/>
              </a:rPr>
              <a:t>returns the </a:t>
            </a:r>
            <a:r>
              <a:rPr lang="en-US" altLang="x-none" sz="2000" dirty="0">
                <a:solidFill>
                  <a:srgbClr val="FF0000"/>
                </a:solidFill>
                <a:ea typeface="宋体" charset="-122"/>
              </a:rPr>
              <a:t>source</a:t>
            </a:r>
            <a:r>
              <a:rPr lang="en-US" altLang="x-none" sz="2000" dirty="0">
                <a:ea typeface="宋体" charset="-122"/>
              </a:rPr>
              <a:t> address/port</a:t>
            </a:r>
            <a:endParaRPr lang="en-US" altLang="x-none" sz="2000" dirty="0">
              <a:ea typeface="ＭＳ Ｐゴシック" charset="-128"/>
            </a:endParaRPr>
          </a:p>
        </p:txBody>
      </p:sp>
      <p:pic>
        <p:nvPicPr>
          <p:cNvPr id="9830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313" y="2909888"/>
            <a:ext cx="4314825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30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438" y="1385888"/>
            <a:ext cx="3863975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797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32683C5-9C86-9745-A35F-3BAF01A7E466}" type="slidenum">
              <a:rPr lang="en-US" altLang="x-none" sz="1400">
                <a:solidFill>
                  <a:srgbClr val="000000"/>
                </a:solidFill>
              </a:rPr>
              <a:pPr/>
              <a:t>27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Java server (UDP): Reply</a:t>
            </a:r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1851025" y="1524000"/>
            <a:ext cx="5649913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>
              <a:defRPr/>
            </a:pPr>
            <a:endParaRPr lang="en-US" sz="16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InetAddress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IPAddress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receivePacket.getAddress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();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port =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receivePacket.getPort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();  </a:t>
            </a:r>
          </a:p>
          <a:p>
            <a:pPr algn="l">
              <a:defRPr/>
            </a:pPr>
            <a:endParaRPr lang="en-US" sz="1600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sendPacket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=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  new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DatagramPacket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sendData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sendData.length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, </a:t>
            </a:r>
            <a:b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</a:b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               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IPAddress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, port);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serverSocket.send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</a:rPr>
              <a:t>sendPacket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);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}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} </a:t>
            </a:r>
          </a:p>
          <a:p>
            <a:pPr algn="l"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}</a:t>
            </a:r>
            <a:r>
              <a:rPr lang="en-US" dirty="0">
                <a:solidFill>
                  <a:srgbClr val="000000"/>
                </a:solidFill>
                <a:ea typeface="ＭＳ Ｐゴシック" charset="0"/>
              </a:rPr>
              <a:t>  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50800" y="1920875"/>
            <a:ext cx="20939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Get IP addr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port #, of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sender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774" name="Freeform 5"/>
          <p:cNvSpPr>
            <a:spLocks/>
          </p:cNvSpPr>
          <p:nvPr/>
        </p:nvSpPr>
        <p:spPr bwMode="auto">
          <a:xfrm>
            <a:off x="1981200" y="1979613"/>
            <a:ext cx="133350" cy="814387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 flipV="1">
            <a:off x="2138363" y="2717800"/>
            <a:ext cx="2857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765175" y="4508500"/>
            <a:ext cx="13128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Write out 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datagram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to socket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777" name="Freeform 8"/>
          <p:cNvSpPr>
            <a:spLocks/>
          </p:cNvSpPr>
          <p:nvPr/>
        </p:nvSpPr>
        <p:spPr bwMode="auto">
          <a:xfrm>
            <a:off x="1895475" y="4595813"/>
            <a:ext cx="161925" cy="819150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78" name="Line 9"/>
          <p:cNvSpPr>
            <a:spLocks noChangeShapeType="1"/>
          </p:cNvSpPr>
          <p:nvPr/>
        </p:nvSpPr>
        <p:spPr bwMode="auto">
          <a:xfrm flipV="1">
            <a:off x="2076450" y="4991100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79" name="Text Box 10"/>
          <p:cNvSpPr txBox="1">
            <a:spLocks noChangeArrowheads="1"/>
          </p:cNvSpPr>
          <p:nvPr/>
        </p:nvSpPr>
        <p:spPr bwMode="auto">
          <a:xfrm>
            <a:off x="3228975" y="5632450"/>
            <a:ext cx="2540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>
                <a:solidFill>
                  <a:srgbClr val="3333CC"/>
                </a:solidFill>
              </a:rPr>
              <a:t>End of while loop,</a:t>
            </a:r>
          </a:p>
          <a:p>
            <a:pPr algn="l">
              <a:defRPr/>
            </a:pPr>
            <a:r>
              <a:rPr lang="en-US" sz="1800">
                <a:solidFill>
                  <a:srgbClr val="3333CC"/>
                </a:solidFill>
              </a:rPr>
              <a:t>loop back and wait for</a:t>
            </a:r>
          </a:p>
          <a:p>
            <a:pPr algn="l">
              <a:defRPr/>
            </a:pPr>
            <a:r>
              <a:rPr lang="en-US" sz="1800">
                <a:solidFill>
                  <a:srgbClr val="3333CC"/>
                </a:solidFill>
              </a:rPr>
              <a:t>another datagram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780" name="Freeform 11"/>
          <p:cNvSpPr>
            <a:spLocks/>
          </p:cNvSpPr>
          <p:nvPr/>
        </p:nvSpPr>
        <p:spPr bwMode="auto">
          <a:xfrm rot="10784139">
            <a:off x="3209925" y="5622925"/>
            <a:ext cx="160338" cy="912813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 flipH="1" flipV="1">
            <a:off x="2562225" y="5295900"/>
            <a:ext cx="647700" cy="604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 flipV="1">
            <a:off x="2128838" y="2279650"/>
            <a:ext cx="28575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83" name="Text Box 14"/>
          <p:cNvSpPr txBox="1">
            <a:spLocks noChangeArrowheads="1"/>
          </p:cNvSpPr>
          <p:nvPr/>
        </p:nvSpPr>
        <p:spPr bwMode="auto">
          <a:xfrm>
            <a:off x="117475" y="3702050"/>
            <a:ext cx="19796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Create datagram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to send to client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2784" name="Freeform 15"/>
          <p:cNvSpPr>
            <a:spLocks/>
          </p:cNvSpPr>
          <p:nvPr/>
        </p:nvSpPr>
        <p:spPr bwMode="auto">
          <a:xfrm>
            <a:off x="1933575" y="3757613"/>
            <a:ext cx="161925" cy="571500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2785" name="Line 16"/>
          <p:cNvSpPr>
            <a:spLocks noChangeShapeType="1"/>
          </p:cNvSpPr>
          <p:nvPr/>
        </p:nvSpPr>
        <p:spPr bwMode="auto">
          <a:xfrm flipV="1">
            <a:off x="2114550" y="4019550"/>
            <a:ext cx="3333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1236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0B1F32-6DCD-4F47-9F9B-5881D13BC07D}" type="slidenum">
              <a:rPr lang="en-US" altLang="x-none" sz="1400">
                <a:solidFill>
                  <a:srgbClr val="000000"/>
                </a:solidFill>
              </a:rPr>
              <a:pPr/>
              <a:t>28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Example: UDPClient.java</a:t>
            </a:r>
            <a:endParaRPr lang="en-US" altLang="x-none">
              <a:ea typeface="ＭＳ Ｐゴシック" charset="-128"/>
            </a:endParaRPr>
          </a:p>
        </p:txBody>
      </p:sp>
      <p:graphicFrame>
        <p:nvGraphicFramePr>
          <p:cNvPr id="102403" name="Object 2"/>
          <p:cNvGraphicFramePr>
            <a:graphicFrameLocks noGrp="1" noChangeAspect="1"/>
          </p:cNvGraphicFramePr>
          <p:nvPr>
            <p:ph type="body" idx="1"/>
          </p:nvPr>
        </p:nvGraphicFramePr>
        <p:xfrm>
          <a:off x="4608513" y="1449388"/>
          <a:ext cx="4046537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33" name="Photo Editor Photo" r:id="rId4" imgW="11266667" imgH="9895238" progId="MSPhotoEd.3">
                  <p:embed/>
                </p:oleObj>
              </mc:Choice>
              <mc:Fallback>
                <p:oleObj name="Photo Editor Photo" r:id="rId4" imgW="11266667" imgH="9895238" progId="MSPhotoEd.3">
                  <p:embed/>
                  <p:pic>
                    <p:nvPicPr>
                      <p:cNvPr id="10240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3048" r="10498"/>
                      <a:stretch>
                        <a:fillRect/>
                      </a:stretch>
                    </p:blipFill>
                    <p:spPr bwMode="auto">
                      <a:xfrm>
                        <a:off x="4608513" y="1449388"/>
                        <a:ext cx="4046537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87350" y="2417763"/>
            <a:ext cx="4395788" cy="356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  <a:defRPr/>
            </a:pPr>
            <a:r>
              <a:rPr lang="en-US" altLang="zh-CN" dirty="0">
                <a:solidFill>
                  <a:srgbClr val="000000"/>
                </a:solidFill>
                <a:latin typeface="Comic Sans MS" charset="0"/>
                <a:ea typeface="宋体" charset="0"/>
                <a:cs typeface="宋体" charset="0"/>
              </a:rPr>
              <a:t>A simple UDP client which reads input from keyboard, sends the input to server, and reads the reply back from the server.</a:t>
            </a: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02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236945E-44A6-4844-BE29-B47067F4528F}" type="slidenum">
              <a:rPr lang="en-US" altLang="x-none" sz="1400">
                <a:solidFill>
                  <a:srgbClr val="000000"/>
                </a:solidFill>
              </a:rPr>
              <a:pPr/>
              <a:t>29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Example: Java client (UDP)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2185988" y="1901825"/>
            <a:ext cx="6440487" cy="440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import java.io.*;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import java.net.*;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class UDPClient {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public static void main(String args[]) throws Exception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{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BufferedReader inFromUser =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  new BufferedReader(new InputStreamReader(System.in));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String sentence = inFromUser.readLine();   </a:t>
            </a:r>
            <a:br>
              <a:rPr lang="en-US" altLang="x-none" sz="1600">
                <a:solidFill>
                  <a:srgbClr val="000000"/>
                </a:solidFill>
                <a:latin typeface="Arial" charset="0"/>
              </a:rPr>
            </a:br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byte[] sendData = sentence.getBytes();</a:t>
            </a:r>
            <a:r>
              <a:rPr lang="en-US" altLang="x-none">
                <a:solidFill>
                  <a:srgbClr val="000000"/>
                </a:solidFill>
              </a:rPr>
              <a:t> </a:t>
            </a:r>
          </a:p>
          <a:p>
            <a:pPr algn="l"/>
            <a:endParaRPr lang="en-US" altLang="x-none" sz="1600">
              <a:solidFill>
                <a:srgbClr val="000000"/>
              </a:solidFill>
              <a:latin typeface="Arial" charset="0"/>
            </a:endParaRP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DatagramSocket clientSocket = new DatagramSocket();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 InetAddress sIPAddress = InetAddress.getByName(</a:t>
            </a:r>
            <a:r>
              <a:rPr lang="ja-JP" altLang="en-US" sz="1600">
                <a:solidFill>
                  <a:srgbClr val="000000"/>
                </a:solidFill>
                <a:latin typeface="Arial" charset="0"/>
              </a:rPr>
              <a:t>“</a:t>
            </a:r>
            <a:r>
              <a:rPr lang="en-US" altLang="ja-JP" sz="1600">
                <a:solidFill>
                  <a:srgbClr val="000000"/>
                </a:solidFill>
                <a:latin typeface="Arial" charset="0"/>
              </a:rPr>
              <a:t>servname");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Arial" charset="0"/>
              </a:rPr>
              <a:t>     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588963" y="3300413"/>
            <a:ext cx="1533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Create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input stream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654050" y="4894263"/>
            <a:ext cx="1554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Create 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client socket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-55563" y="5557838"/>
            <a:ext cx="22050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Translate</a:t>
            </a:r>
          </a:p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 hostname to IP </a:t>
            </a:r>
          </a:p>
          <a:p>
            <a:pPr algn="r">
              <a:defRPr/>
            </a:pPr>
            <a:r>
              <a:rPr lang="en-US" sz="1800" dirty="0">
                <a:solidFill>
                  <a:srgbClr val="3333CC"/>
                </a:solidFill>
              </a:rPr>
              <a:t>address </a:t>
            </a:r>
            <a:r>
              <a:rPr lang="en-US" sz="1800" dirty="0">
                <a:solidFill>
                  <a:srgbClr val="FF0000"/>
                </a:solidFill>
              </a:rPr>
              <a:t>using DNS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29704" name="Freeform 7"/>
          <p:cNvSpPr>
            <a:spLocks/>
          </p:cNvSpPr>
          <p:nvPr/>
        </p:nvSpPr>
        <p:spPr bwMode="auto">
          <a:xfrm>
            <a:off x="1979613" y="3352800"/>
            <a:ext cx="123825" cy="542925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29705" name="Line 8"/>
          <p:cNvSpPr>
            <a:spLocks noChangeShapeType="1"/>
          </p:cNvSpPr>
          <p:nvPr/>
        </p:nvSpPr>
        <p:spPr bwMode="auto">
          <a:xfrm flipV="1">
            <a:off x="2112963" y="3771900"/>
            <a:ext cx="323850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29706" name="Freeform 9"/>
          <p:cNvSpPr>
            <a:spLocks/>
          </p:cNvSpPr>
          <p:nvPr/>
        </p:nvSpPr>
        <p:spPr bwMode="auto">
          <a:xfrm>
            <a:off x="2025650" y="4972050"/>
            <a:ext cx="123825" cy="509588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 flipV="1">
            <a:off x="2144713" y="5132388"/>
            <a:ext cx="328612" cy="63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29708" name="Freeform 11"/>
          <p:cNvSpPr>
            <a:spLocks/>
          </p:cNvSpPr>
          <p:nvPr/>
        </p:nvSpPr>
        <p:spPr bwMode="auto">
          <a:xfrm>
            <a:off x="2025650" y="5668963"/>
            <a:ext cx="123825" cy="804862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29709" name="Line 12"/>
          <p:cNvSpPr>
            <a:spLocks noChangeShapeType="1"/>
          </p:cNvSpPr>
          <p:nvPr/>
        </p:nvSpPr>
        <p:spPr bwMode="auto">
          <a:xfrm flipV="1">
            <a:off x="2154238" y="5699125"/>
            <a:ext cx="434975" cy="117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9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Assignment One </a:t>
            </a:r>
            <a:r>
              <a:rPr lang="en-US" altLang="zh-CN" dirty="0"/>
              <a:t>posted</a:t>
            </a:r>
            <a:r>
              <a:rPr lang="zh-CN" altLang="en-US" dirty="0"/>
              <a:t> </a:t>
            </a:r>
            <a:r>
              <a:rPr lang="en-US" altLang="zh-CN" dirty="0"/>
              <a:t>last</a:t>
            </a:r>
            <a:r>
              <a:rPr lang="zh-CN" altLang="en-US" dirty="0"/>
              <a:t> </a:t>
            </a:r>
            <a:r>
              <a:rPr lang="en-US" altLang="zh-CN" dirty="0"/>
              <a:t>Saturday</a:t>
            </a:r>
          </a:p>
          <a:p>
            <a:pPr lvl="1">
              <a:buFont typeface="Wingdings" pitchFamily="2" charset="2"/>
              <a:buChar char="q"/>
            </a:pPr>
            <a:r>
              <a:rPr lang="en-US" altLang="zh-CN" dirty="0"/>
              <a:t>Due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Sep.</a:t>
            </a:r>
            <a:r>
              <a:rPr lang="zh-CN" altLang="en-US" dirty="0"/>
              <a:t> </a:t>
            </a:r>
            <a:r>
              <a:rPr lang="en-US" altLang="zh-CN" dirty="0"/>
              <a:t>30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US" dirty="0"/>
              <a:t>Assignment Two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be</a:t>
            </a:r>
            <a:r>
              <a:rPr lang="zh-CN" altLang="en-US" dirty="0"/>
              <a:t> </a:t>
            </a:r>
            <a:r>
              <a:rPr lang="en-US" altLang="zh-CN" dirty="0"/>
              <a:t>posted</a:t>
            </a:r>
            <a:r>
              <a:rPr lang="zh-CN" altLang="en-US" dirty="0"/>
              <a:t> </a:t>
            </a:r>
            <a:r>
              <a:rPr lang="en-US" altLang="zh-CN" dirty="0"/>
              <a:t>this</a:t>
            </a:r>
            <a:r>
              <a:rPr lang="zh-CN" altLang="en-US" dirty="0"/>
              <a:t> </a:t>
            </a:r>
            <a:r>
              <a:rPr lang="en-US" altLang="zh-CN" dirty="0"/>
              <a:t>week</a:t>
            </a:r>
            <a:endParaRPr lang="en-US" altLang="zh-CN" dirty="0">
              <a:solidFill>
                <a:srgbClr val="FF0000"/>
              </a:solidFill>
              <a:ea typeface="ＭＳ Ｐゴシック" charset="-128"/>
            </a:endParaRPr>
          </a:p>
          <a:p>
            <a:pPr lvl="0">
              <a:buClr>
                <a:srgbClr val="3333CC"/>
              </a:buClr>
              <a:buFont typeface="Wingdings" pitchFamily="2" charset="2"/>
              <a:buChar char="q"/>
            </a:pPr>
            <a:endParaRPr lang="en-US" altLang="zh-CN" dirty="0">
              <a:ea typeface="ＭＳ Ｐゴシック" charset="-128"/>
            </a:endParaRPr>
          </a:p>
          <a:p>
            <a:pPr lvl="1">
              <a:buClr>
                <a:srgbClr val="3333CC"/>
              </a:buClr>
              <a:buFont typeface="Wingdings" pitchFamily="2" charset="2"/>
              <a:buChar char="q"/>
            </a:pPr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1E9601-EE66-9E43-83BC-E7C5B9443968}" type="slidenum">
              <a:rPr lang="en-US" altLang="x-none" smtClean="0"/>
              <a:pPr/>
              <a:t>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58970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407CEA6-8D92-A340-A11F-F575F0A964E2}" type="slidenum">
              <a:rPr lang="en-US" altLang="x-none" sz="1400">
                <a:solidFill>
                  <a:srgbClr val="000000"/>
                </a:solidFill>
              </a:rPr>
              <a:pPr/>
              <a:t>30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Example: Java client (UDP), cont.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2176463" y="1612900"/>
            <a:ext cx="71215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DatagramPacket sendPacket =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new DatagramPacket(sendData, sendData.length, sIPAddress, 9876);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clientSocket.send(sendPacket);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byte[] receiveData = new byte[1024];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DatagramPacket receivePacket =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new DatagramPacket(receiveData, receiveData.length);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clientSocket.receive(receivePacket);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String modifiedSentence =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    new String(receivePacket.getData());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System.out.println("FROM SERVER:" + modifiedSentence);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clientSocket.close();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      } </a:t>
            </a:r>
          </a:p>
          <a:p>
            <a:pPr algn="l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  <a:ea typeface="ＭＳ Ｐゴシック" charset="0"/>
              </a:rPr>
              <a:t>}</a:t>
            </a:r>
            <a:r>
              <a:rPr lang="en-US">
                <a:solidFill>
                  <a:srgbClr val="000000"/>
                </a:solidFill>
                <a:ea typeface="ＭＳ Ｐゴシック" charset="0"/>
              </a:rPr>
              <a:t> 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0" y="1446213"/>
            <a:ext cx="2392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Create datagram with data-to-send,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length, IP addr, port</a:t>
            </a:r>
          </a:p>
          <a:p>
            <a:pPr algn="r">
              <a:defRPr/>
            </a:pP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466725" y="2473325"/>
            <a:ext cx="17938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Send datagram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to server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482600" y="3630613"/>
            <a:ext cx="1776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Read datagram</a:t>
            </a:r>
          </a:p>
          <a:p>
            <a:pPr algn="r">
              <a:defRPr/>
            </a:pPr>
            <a:r>
              <a:rPr lang="en-US" sz="1800">
                <a:solidFill>
                  <a:srgbClr val="3333CC"/>
                </a:solidFill>
              </a:rPr>
              <a:t>from server</a:t>
            </a:r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30728" name="Freeform 7"/>
          <p:cNvSpPr>
            <a:spLocks/>
          </p:cNvSpPr>
          <p:nvPr/>
        </p:nvSpPr>
        <p:spPr bwMode="auto">
          <a:xfrm>
            <a:off x="2228850" y="1528763"/>
            <a:ext cx="114300" cy="790575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0729" name="Line 8"/>
          <p:cNvSpPr>
            <a:spLocks noChangeShapeType="1"/>
          </p:cNvSpPr>
          <p:nvPr/>
        </p:nvSpPr>
        <p:spPr bwMode="auto">
          <a:xfrm flipV="1">
            <a:off x="2343150" y="2181225"/>
            <a:ext cx="342900" cy="142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0730" name="Freeform 9"/>
          <p:cNvSpPr>
            <a:spLocks/>
          </p:cNvSpPr>
          <p:nvPr/>
        </p:nvSpPr>
        <p:spPr bwMode="auto">
          <a:xfrm>
            <a:off x="2076450" y="2509838"/>
            <a:ext cx="123825" cy="585787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0731" name="Line 10"/>
          <p:cNvSpPr>
            <a:spLocks noChangeShapeType="1"/>
          </p:cNvSpPr>
          <p:nvPr/>
        </p:nvSpPr>
        <p:spPr bwMode="auto">
          <a:xfrm flipV="1">
            <a:off x="2214563" y="2647950"/>
            <a:ext cx="309562" cy="15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0732" name="Freeform 11"/>
          <p:cNvSpPr>
            <a:spLocks/>
          </p:cNvSpPr>
          <p:nvPr/>
        </p:nvSpPr>
        <p:spPr bwMode="auto">
          <a:xfrm>
            <a:off x="2095500" y="3697288"/>
            <a:ext cx="123825" cy="509587"/>
          </a:xfrm>
          <a:custGeom>
            <a:avLst/>
            <a:gdLst>
              <a:gd name="T0" fmla="*/ 0 w 78"/>
              <a:gd name="T1" fmla="*/ 0 h 342"/>
              <a:gd name="T2" fmla="*/ 2147483647 w 78"/>
              <a:gd name="T3" fmla="*/ 0 h 342"/>
              <a:gd name="T4" fmla="*/ 2147483647 w 78"/>
              <a:gd name="T5" fmla="*/ 2147483647 h 342"/>
              <a:gd name="T6" fmla="*/ 2147483647 w 78"/>
              <a:gd name="T7" fmla="*/ 2147483647 h 342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342"/>
              <a:gd name="T14" fmla="*/ 78 w 78"/>
              <a:gd name="T15" fmla="*/ 342 h 3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342">
                <a:moveTo>
                  <a:pt x="0" y="0"/>
                </a:moveTo>
                <a:lnTo>
                  <a:pt x="78" y="0"/>
                </a:lnTo>
                <a:lnTo>
                  <a:pt x="78" y="342"/>
                </a:lnTo>
                <a:lnTo>
                  <a:pt x="6" y="342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  <p:sp>
        <p:nvSpPr>
          <p:cNvPr id="30733" name="Line 12"/>
          <p:cNvSpPr>
            <a:spLocks noChangeShapeType="1"/>
          </p:cNvSpPr>
          <p:nvPr/>
        </p:nvSpPr>
        <p:spPr bwMode="auto">
          <a:xfrm flipV="1">
            <a:off x="2233613" y="4016375"/>
            <a:ext cx="295275" cy="47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latin typeface="Comic Sans M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164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Demo</a:t>
            </a:r>
          </a:p>
        </p:txBody>
      </p:sp>
      <p:sp>
        <p:nvSpPr>
          <p:cNvPr id="10854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ZapfDingbats" charset="0"/>
              <a:buNone/>
            </a:pPr>
            <a:r>
              <a:rPr lang="en-US" altLang="x-none" dirty="0">
                <a:ea typeface="ＭＳ Ｐゴシック" charset="-128"/>
              </a:rPr>
              <a:t>%ubun</a:t>
            </a:r>
            <a:r>
              <a:rPr lang="en-US" altLang="zh-CN" dirty="0">
                <a:ea typeface="ＭＳ Ｐゴシック" charset="-128"/>
              </a:rPr>
              <a:t>tu</a:t>
            </a:r>
            <a:r>
              <a:rPr lang="en-US" altLang="x-none" dirty="0">
                <a:ea typeface="ＭＳ Ｐゴシック" charset="-128"/>
              </a:rPr>
              <a:t>: java </a:t>
            </a:r>
            <a:r>
              <a:rPr lang="en-US" altLang="x-none" dirty="0" err="1">
                <a:ea typeface="ＭＳ Ｐゴシック" charset="-128"/>
              </a:rPr>
              <a:t>UDPServer</a:t>
            </a:r>
            <a:endParaRPr lang="en-US" altLang="x-none" dirty="0">
              <a:ea typeface="ＭＳ Ｐゴシック" charset="-128"/>
            </a:endParaRPr>
          </a:p>
          <a:p>
            <a:pPr marL="0" indent="0">
              <a:buFont typeface="ZapfDingbats" charset="0"/>
              <a:buNone/>
            </a:pPr>
            <a:r>
              <a:rPr lang="en-US" altLang="x-none" dirty="0">
                <a:ea typeface="ＭＳ Ｐゴシック" charset="-128"/>
              </a:rPr>
              <a:t>%netstat to see buffer</a:t>
            </a:r>
          </a:p>
          <a:p>
            <a:pPr marL="0" indent="0">
              <a:buFont typeface="ZapfDingbats" charset="0"/>
              <a:buNone/>
            </a:pP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%</a:t>
            </a:r>
            <a:r>
              <a:rPr lang="en-US" altLang="zh-CN" dirty="0">
                <a:ea typeface="ＭＳ Ｐゴシック" charset="-128"/>
              </a:rPr>
              <a:t>ubuntu</a:t>
            </a:r>
            <a:r>
              <a:rPr lang="en-US" altLang="x-none" dirty="0">
                <a:ea typeface="ＭＳ Ｐゴシック" charset="-128"/>
              </a:rPr>
              <a:t>: java </a:t>
            </a:r>
            <a:r>
              <a:rPr lang="en-US" altLang="x-none" dirty="0" err="1">
                <a:ea typeface="ＭＳ Ｐゴシック" charset="-128"/>
              </a:rPr>
              <a:t>UDPClient</a:t>
            </a:r>
            <a:r>
              <a:rPr lang="en-US" altLang="x-none" dirty="0">
                <a:ea typeface="ＭＳ Ｐゴシック" charset="-128"/>
              </a:rPr>
              <a:t> &lt;server&gt;</a:t>
            </a:r>
          </a:p>
          <a:p>
            <a:pPr marL="0" indent="0">
              <a:buFont typeface="ZapfDingbats" charset="0"/>
              <a:buNone/>
            </a:pPr>
            <a:endParaRPr lang="en-US" altLang="x-none" dirty="0">
              <a:ea typeface="ＭＳ Ｐゴシック" charset="-128"/>
            </a:endParaRPr>
          </a:p>
          <a:p>
            <a:pPr marL="0" indent="0">
              <a:buFont typeface="ZapfDingbats" charset="0"/>
              <a:buNone/>
            </a:pPr>
            <a:r>
              <a:rPr lang="en-US" altLang="x-none" dirty="0">
                <a:ea typeface="ＭＳ Ｐゴシック" charset="-128"/>
              </a:rPr>
              <a:t>%</a:t>
            </a:r>
            <a:r>
              <a:rPr lang="en-US" altLang="x-none" dirty="0" err="1">
                <a:ea typeface="ＭＳ Ｐゴシック" charset="-128"/>
              </a:rPr>
              <a:t>wireshark</a:t>
            </a:r>
            <a:r>
              <a:rPr lang="en-US" altLang="x-none" dirty="0">
                <a:ea typeface="ＭＳ Ｐゴシック" charset="-128"/>
              </a:rPr>
              <a:t> to capture traffic</a:t>
            </a:r>
          </a:p>
        </p:txBody>
      </p:sp>
      <p:sp>
        <p:nvSpPr>
          <p:cNvPr id="108547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585D5B5-7D4C-3642-88A6-C4774BD995ED}" type="slidenum">
              <a:rPr lang="en-US" altLang="x-none" sz="1400">
                <a:solidFill>
                  <a:srgbClr val="000000"/>
                </a:solidFill>
              </a:rPr>
              <a:pPr/>
              <a:t>31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989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Discussion on Example Code</a:t>
            </a:r>
          </a:p>
        </p:txBody>
      </p:sp>
      <p:sp>
        <p:nvSpPr>
          <p:cNvPr id="11059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 simple upper-case UDP echo service is among the simplest network service.</a:t>
            </a:r>
          </a:p>
          <a:p>
            <a:endParaRPr lang="en-US" altLang="x-none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Are there any problems with the program?</a:t>
            </a:r>
          </a:p>
        </p:txBody>
      </p:sp>
      <p:sp>
        <p:nvSpPr>
          <p:cNvPr id="110595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F5FFAE5-F10F-974D-B940-57895E62B15B}" type="slidenum">
              <a:rPr lang="en-US" altLang="x-none" sz="1400">
                <a:solidFill>
                  <a:srgbClr val="000000"/>
                </a:solidFill>
              </a:rPr>
              <a:pPr/>
              <a:t>32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819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0FD714-2B48-8447-86F5-5576C7FBC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74" y="2284771"/>
            <a:ext cx="8094401" cy="32163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Recap:</a:t>
            </a:r>
            <a:r>
              <a:rPr lang="zh-CN" altLang="en-US" dirty="0"/>
              <a:t> </a:t>
            </a:r>
            <a:r>
              <a:rPr lang="en-US" altLang="zh-CN" dirty="0"/>
              <a:t>DNS</a:t>
            </a:r>
            <a:r>
              <a:rPr lang="zh-CN" altLang="en-US" dirty="0"/>
              <a:t> </a:t>
            </a:r>
            <a:r>
              <a:rPr lang="en-US" dirty="0"/>
              <a:t>Name Encoding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AE2F55-6B61-9448-9C9C-CCAA11676C8D}" type="slidenum">
              <a:rPr lang="en-US" altLang="x-none" smtClean="0"/>
              <a:pPr/>
              <a:t>4</a:t>
            </a:fld>
            <a:endParaRPr lang="en-US" altLang="x-none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958A31D-0C8D-9B4E-81CA-0BCECD0F7B31}"/>
              </a:ext>
            </a:extLst>
          </p:cNvPr>
          <p:cNvGrpSpPr/>
          <p:nvPr/>
        </p:nvGrpSpPr>
        <p:grpSpPr>
          <a:xfrm>
            <a:off x="887709" y="5256276"/>
            <a:ext cx="5739233" cy="706557"/>
            <a:chOff x="887709" y="5256276"/>
            <a:chExt cx="5739233" cy="706557"/>
          </a:xfrm>
        </p:grpSpPr>
        <p:sp>
          <p:nvSpPr>
            <p:cNvPr id="10" name="Right Brace 9">
              <a:extLst>
                <a:ext uri="{FF2B5EF4-FFF2-40B4-BE49-F238E27FC236}">
                  <a16:creationId xmlns:a16="http://schemas.microsoft.com/office/drawing/2014/main" id="{7AFCEE06-1ED6-C440-9899-609A488C4186}"/>
                </a:ext>
              </a:extLst>
            </p:cNvPr>
            <p:cNvSpPr/>
            <p:nvPr/>
          </p:nvSpPr>
          <p:spPr bwMode="auto">
            <a:xfrm rot="5400000">
              <a:off x="3845348" y="4876800"/>
              <a:ext cx="155448" cy="914400"/>
            </a:xfrm>
            <a:prstGeom prst="rightBrac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6C9B9B3-90A6-6742-AF18-7B576208581F}"/>
                </a:ext>
              </a:extLst>
            </p:cNvPr>
            <p:cNvSpPr txBox="1"/>
            <p:nvPr/>
          </p:nvSpPr>
          <p:spPr>
            <a:xfrm>
              <a:off x="3540595" y="5364470"/>
              <a:ext cx="7649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rgbClr val="FF0000"/>
                  </a:solidFill>
                  <a:latin typeface="+mn-lt"/>
                </a:rPr>
                <a:t>x</a:t>
              </a:r>
              <a:r>
                <a:rPr lang="en-US" altLang="zh-CN" dirty="0" err="1">
                  <a:solidFill>
                    <a:srgbClr val="FF0000"/>
                  </a:solidFill>
                  <a:latin typeface="+mn-lt"/>
                </a:rPr>
                <a:t>mu</a:t>
              </a:r>
              <a:endParaRPr lang="en-US" dirty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4840276-17EC-334D-BDC2-4A5802591637}"/>
                </a:ext>
              </a:extLst>
            </p:cNvPr>
            <p:cNvSpPr txBox="1"/>
            <p:nvPr/>
          </p:nvSpPr>
          <p:spPr>
            <a:xfrm>
              <a:off x="4919661" y="5364470"/>
              <a:ext cx="6944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>
                  <a:solidFill>
                    <a:srgbClr val="FF0000"/>
                  </a:solidFill>
                  <a:latin typeface="+mn-lt"/>
                </a:rPr>
                <a:t>edu</a:t>
              </a:r>
              <a:endParaRPr lang="en-US" dirty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13" name="Right Brace 12">
              <a:extLst>
                <a:ext uri="{FF2B5EF4-FFF2-40B4-BE49-F238E27FC236}">
                  <a16:creationId xmlns:a16="http://schemas.microsoft.com/office/drawing/2014/main" id="{EB8BC927-10A8-F747-96F9-41285D1BC07A}"/>
                </a:ext>
              </a:extLst>
            </p:cNvPr>
            <p:cNvSpPr/>
            <p:nvPr/>
          </p:nvSpPr>
          <p:spPr bwMode="auto">
            <a:xfrm rot="5400000">
              <a:off x="5189148" y="4876800"/>
              <a:ext cx="155448" cy="914400"/>
            </a:xfrm>
            <a:prstGeom prst="rightBrac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9723218-3A1F-AA41-B44A-E3A66A7B2085}"/>
                </a:ext>
              </a:extLst>
            </p:cNvPr>
            <p:cNvSpPr txBox="1"/>
            <p:nvPr/>
          </p:nvSpPr>
          <p:spPr>
            <a:xfrm>
              <a:off x="908136" y="5501168"/>
              <a:ext cx="5052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err="1">
                  <a:solidFill>
                    <a:srgbClr val="FF0000"/>
                  </a:solidFill>
                  <a:latin typeface="+mn-lt"/>
                </a:rPr>
                <a:t>cn</a:t>
              </a:r>
              <a:endParaRPr lang="en-US" dirty="0">
                <a:solidFill>
                  <a:srgbClr val="FF0000"/>
                </a:solidFill>
                <a:latin typeface="+mn-lt"/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ED785B7-3C6D-E041-BF84-F7FD7F8AC6E4}"/>
                </a:ext>
              </a:extLst>
            </p:cNvPr>
            <p:cNvGrpSpPr/>
            <p:nvPr/>
          </p:nvGrpSpPr>
          <p:grpSpPr>
            <a:xfrm>
              <a:off x="6113598" y="5267540"/>
              <a:ext cx="513344" cy="144186"/>
              <a:chOff x="6113598" y="5267540"/>
              <a:chExt cx="513344" cy="144186"/>
            </a:xfrm>
          </p:grpSpPr>
          <p:sp>
            <p:nvSpPr>
              <p:cNvPr id="15" name="Right Brace 14">
                <a:extLst>
                  <a:ext uri="{FF2B5EF4-FFF2-40B4-BE49-F238E27FC236}">
                    <a16:creationId xmlns:a16="http://schemas.microsoft.com/office/drawing/2014/main" id="{0C7517E3-A6D6-6343-BCE4-F1CDE4AAE051}"/>
                  </a:ext>
                </a:extLst>
              </p:cNvPr>
              <p:cNvSpPr/>
              <p:nvPr/>
            </p:nvSpPr>
            <p:spPr bwMode="auto">
              <a:xfrm rot="5400000">
                <a:off x="6265037" y="5120972"/>
                <a:ext cx="139315" cy="442194"/>
              </a:xfrm>
              <a:prstGeom prst="rightBrac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00B495-53D2-7149-B47C-10D9BCDE1AF8}"/>
                  </a:ext>
                </a:extLst>
              </p:cNvPr>
              <p:cNvSpPr/>
              <p:nvPr/>
            </p:nvSpPr>
            <p:spPr bwMode="auto">
              <a:xfrm>
                <a:off x="6347248" y="5267540"/>
                <a:ext cx="279694" cy="134352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7471A61-D2F1-5E42-8F50-DABFA903CA9D}"/>
                </a:ext>
              </a:extLst>
            </p:cNvPr>
            <p:cNvGrpSpPr/>
            <p:nvPr/>
          </p:nvGrpSpPr>
          <p:grpSpPr>
            <a:xfrm>
              <a:off x="887709" y="5437690"/>
              <a:ext cx="500792" cy="139316"/>
              <a:chOff x="6055000" y="5272411"/>
              <a:chExt cx="500792" cy="139316"/>
            </a:xfrm>
          </p:grpSpPr>
          <p:sp>
            <p:nvSpPr>
              <p:cNvPr id="19" name="Right Brace 18">
                <a:extLst>
                  <a:ext uri="{FF2B5EF4-FFF2-40B4-BE49-F238E27FC236}">
                    <a16:creationId xmlns:a16="http://schemas.microsoft.com/office/drawing/2014/main" id="{DA393B56-FE95-4F48-A3F4-2A1A1F2BE828}"/>
                  </a:ext>
                </a:extLst>
              </p:cNvPr>
              <p:cNvSpPr/>
              <p:nvPr/>
            </p:nvSpPr>
            <p:spPr bwMode="auto">
              <a:xfrm rot="5400000">
                <a:off x="6265037" y="5120972"/>
                <a:ext cx="139315" cy="442194"/>
              </a:xfrm>
              <a:prstGeom prst="rightBrace">
                <a:avLst/>
              </a:prstGeom>
              <a:noFill/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245A121-F3F6-4D41-B959-62AE467AE6F4}"/>
                  </a:ext>
                </a:extLst>
              </p:cNvPr>
              <p:cNvSpPr/>
              <p:nvPr/>
            </p:nvSpPr>
            <p:spPr bwMode="auto">
              <a:xfrm>
                <a:off x="6055000" y="5277375"/>
                <a:ext cx="279694" cy="134352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7D25585-FCCB-494A-974A-82624CF445A6}"/>
              </a:ext>
            </a:extLst>
          </p:cNvPr>
          <p:cNvGrpSpPr/>
          <p:nvPr/>
        </p:nvGrpSpPr>
        <p:grpSpPr>
          <a:xfrm>
            <a:off x="3205317" y="5274802"/>
            <a:ext cx="2637638" cy="1149696"/>
            <a:chOff x="3205317" y="5274802"/>
            <a:chExt cx="2637638" cy="1149696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3007573A-65BA-8F4C-AC31-59652E29C978}"/>
                </a:ext>
              </a:extLst>
            </p:cNvPr>
            <p:cNvCxnSpPr>
              <a:cxnSpLocks/>
              <a:stCxn id="25" idx="1"/>
            </p:cNvCxnSpPr>
            <p:nvPr/>
          </p:nvCxnSpPr>
          <p:spPr bwMode="auto">
            <a:xfrm flipH="1" flipV="1">
              <a:off x="3205317" y="5274802"/>
              <a:ext cx="717754" cy="91886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916E56-597A-CA4B-A776-8E5D5867B457}"/>
                </a:ext>
              </a:extLst>
            </p:cNvPr>
            <p:cNvSpPr txBox="1"/>
            <p:nvPr/>
          </p:nvSpPr>
          <p:spPr>
            <a:xfrm>
              <a:off x="3923071" y="5962833"/>
              <a:ext cx="1085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+mn-lt"/>
                </a:rPr>
                <a:t>leng</a:t>
              </a:r>
              <a:r>
                <a:rPr lang="en-US" altLang="zh-CN" dirty="0">
                  <a:solidFill>
                    <a:srgbClr val="FF0000"/>
                  </a:solidFill>
                  <a:latin typeface="+mn-lt"/>
                </a:rPr>
                <a:t>th</a:t>
              </a:r>
              <a:endParaRPr lang="en-US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D030974-BF4F-794E-80B6-B36E1AC59373}"/>
                </a:ext>
              </a:extLst>
            </p:cNvPr>
            <p:cNvCxnSpPr>
              <a:cxnSpLocks/>
              <a:stCxn id="25" idx="0"/>
            </p:cNvCxnSpPr>
            <p:nvPr/>
          </p:nvCxnSpPr>
          <p:spPr bwMode="auto">
            <a:xfrm flipV="1">
              <a:off x="4465849" y="5274803"/>
              <a:ext cx="120961" cy="68803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64544F9B-803A-8944-8E5E-87803D60156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5129588" y="5313925"/>
              <a:ext cx="713367" cy="8797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9550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59A0B-5CA4-DB43-9588-41D3BCFC6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35" y="2349500"/>
            <a:ext cx="8251927" cy="42752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024"/>
            <a:ext cx="7772400" cy="1143000"/>
          </a:xfrm>
        </p:spPr>
        <p:txBody>
          <a:bodyPr/>
          <a:lstStyle/>
          <a:p>
            <a:r>
              <a:rPr lang="en-US"/>
              <a:t>Message Compression </a:t>
            </a:r>
            <a:br>
              <a:rPr lang="en-US"/>
            </a:br>
            <a:r>
              <a:rPr lang="en-US"/>
              <a:t>(Label Pointer)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AE2F55-6B61-9448-9C9C-CCAA11676C8D}" type="slidenum">
              <a:rPr lang="en-US" altLang="x-none" smtClean="0"/>
              <a:pPr/>
              <a:t>5</a:t>
            </a:fld>
            <a:endParaRPr lang="en-US" altLang="x-non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550" y="1371600"/>
            <a:ext cx="6692900" cy="977900"/>
          </a:xfrm>
          <a:prstGeom prst="rect">
            <a:avLst/>
          </a:prstGeom>
        </p:spPr>
      </p:pic>
      <p:sp>
        <p:nvSpPr>
          <p:cNvPr id="10" name="Rectangular Callout 9"/>
          <p:cNvSpPr/>
          <p:nvPr/>
        </p:nvSpPr>
        <p:spPr bwMode="auto">
          <a:xfrm>
            <a:off x="3407440" y="3046038"/>
            <a:ext cx="914400" cy="777875"/>
          </a:xfrm>
          <a:prstGeom prst="wedgeRectCallout">
            <a:avLst>
              <a:gd name="adj1" fmla="val 66434"/>
              <a:gd name="adj2" fmla="val 297376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DNS </a:t>
            </a:r>
            <a:br>
              <a:rPr lang="en-US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start</a:t>
            </a: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7391399" y="2714624"/>
            <a:ext cx="1184275" cy="514351"/>
          </a:xfrm>
          <a:prstGeom prst="wedgeRectCallout">
            <a:avLst>
              <a:gd name="adj1" fmla="val -393878"/>
              <a:gd name="adj2" fmla="val 582704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question</a:t>
            </a:r>
          </a:p>
        </p:txBody>
      </p:sp>
      <p:sp>
        <p:nvSpPr>
          <p:cNvPr id="12" name="Rectangular Callout 11"/>
          <p:cNvSpPr/>
          <p:nvPr/>
        </p:nvSpPr>
        <p:spPr bwMode="auto">
          <a:xfrm>
            <a:off x="7289491" y="3591676"/>
            <a:ext cx="1184275" cy="860427"/>
          </a:xfrm>
          <a:prstGeom prst="wedgeRectCallout">
            <a:avLst>
              <a:gd name="adj1" fmla="val -365520"/>
              <a:gd name="adj2" fmla="val 24807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Answer: </a:t>
            </a:r>
            <a:br>
              <a:rPr lang="en-US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offset 12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3D930C9A-28F6-904D-A3AD-2695FC3198A9}"/>
              </a:ext>
            </a:extLst>
          </p:cNvPr>
          <p:cNvSpPr/>
          <p:nvPr/>
        </p:nvSpPr>
        <p:spPr bwMode="auto">
          <a:xfrm>
            <a:off x="1406013" y="1578788"/>
            <a:ext cx="973393" cy="612648"/>
          </a:xfrm>
          <a:prstGeom prst="wedgeRectCallout">
            <a:avLst>
              <a:gd name="adj1" fmla="val 124178"/>
              <a:gd name="adj2" fmla="val 70124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3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5561828-518C-4742-9E96-2CD3243277D5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6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Recap: DNS Protocol, Messages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7663" y="1373188"/>
            <a:ext cx="8458200" cy="1468437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>
                <a:ea typeface="ＭＳ Ｐゴシック" charset="-128"/>
              </a:rPr>
              <a:t>Many features: typically over </a:t>
            </a:r>
            <a:r>
              <a:rPr lang="en-US" altLang="x-none" sz="2400">
                <a:solidFill>
                  <a:srgbClr val="800000"/>
                </a:solidFill>
                <a:ea typeface="ＭＳ Ｐゴシック" charset="-128"/>
              </a:rPr>
              <a:t>UDP</a:t>
            </a:r>
            <a:r>
              <a:rPr lang="en-US" altLang="x-none" sz="2400">
                <a:ea typeface="宋体" charset="-122"/>
              </a:rPr>
              <a:t> (can use </a:t>
            </a:r>
            <a:r>
              <a:rPr lang="en-US" altLang="zh-CN" sz="2400">
                <a:ea typeface="宋体" charset="-122"/>
              </a:rPr>
              <a:t>TCP)</a:t>
            </a:r>
            <a:r>
              <a:rPr lang="en-US" altLang="x-none" sz="2400">
                <a:ea typeface="ＭＳ Ｐゴシック" charset="-128"/>
              </a:rPr>
              <a:t>; </a:t>
            </a:r>
            <a:r>
              <a:rPr lang="en-US" altLang="x-none" sz="2400" i="1">
                <a:ea typeface="ＭＳ Ｐゴシック" charset="-128"/>
              </a:rPr>
              <a:t>query</a:t>
            </a:r>
            <a:r>
              <a:rPr lang="en-US" altLang="x-none" sz="2400">
                <a:ea typeface="ＭＳ Ｐゴシック" charset="-128"/>
              </a:rPr>
              <a:t> and </a:t>
            </a:r>
            <a:r>
              <a:rPr lang="en-US" altLang="x-none" sz="2400" i="1">
                <a:ea typeface="ＭＳ Ｐゴシック" charset="-128"/>
              </a:rPr>
              <a:t>reply</a:t>
            </a:r>
            <a:r>
              <a:rPr lang="en-US" altLang="x-none" sz="2400">
                <a:ea typeface="ＭＳ Ｐゴシック" charset="-128"/>
              </a:rPr>
              <a:t> messages with the </a:t>
            </a:r>
            <a:r>
              <a:rPr lang="en-US" altLang="x-none" sz="2400">
                <a:solidFill>
                  <a:srgbClr val="800000"/>
                </a:solidFill>
                <a:ea typeface="ＭＳ Ｐゴシック" charset="-128"/>
              </a:rPr>
              <a:t>same</a:t>
            </a:r>
            <a:r>
              <a:rPr lang="en-US" altLang="x-none" sz="2400">
                <a:ea typeface="ＭＳ Ｐゴシック" charset="-128"/>
              </a:rPr>
              <a:t> </a:t>
            </a:r>
            <a:r>
              <a:rPr lang="en-US" altLang="x-none" sz="2400" i="1">
                <a:ea typeface="ＭＳ Ｐゴシック" charset="-128"/>
              </a:rPr>
              <a:t>message format; </a:t>
            </a:r>
            <a:r>
              <a:rPr lang="en-US" altLang="x-none" sz="2400" i="1">
                <a:solidFill>
                  <a:srgbClr val="800000"/>
                </a:solidFill>
                <a:ea typeface="ＭＳ Ｐゴシック" charset="-128"/>
              </a:rPr>
              <a:t>length/content encoding</a:t>
            </a:r>
            <a:r>
              <a:rPr lang="en-US" altLang="x-none" sz="2400" i="1">
                <a:ea typeface="ＭＳ Ｐゴシック" charset="-128"/>
              </a:rPr>
              <a:t> of names; simple</a:t>
            </a:r>
            <a:r>
              <a:rPr lang="en-US" altLang="x-none" sz="2400" i="1">
                <a:solidFill>
                  <a:srgbClr val="800000"/>
                </a:solidFill>
                <a:ea typeface="ＭＳ Ｐゴシック" charset="-128"/>
              </a:rPr>
              <a:t> compression</a:t>
            </a:r>
            <a:r>
              <a:rPr lang="en-US" altLang="x-none" sz="2400" i="1">
                <a:ea typeface="ＭＳ Ｐゴシック" charset="-128"/>
              </a:rPr>
              <a:t>;  </a:t>
            </a:r>
            <a:r>
              <a:rPr lang="en-US" altLang="x-none" sz="2400" i="1">
                <a:solidFill>
                  <a:srgbClr val="000000"/>
                </a:solidFill>
                <a:ea typeface="ＭＳ Ｐゴシック" charset="-128"/>
              </a:rPr>
              <a:t>additional info as</a:t>
            </a:r>
            <a:r>
              <a:rPr lang="en-US" altLang="x-none" sz="2400" i="1">
                <a:solidFill>
                  <a:srgbClr val="800000"/>
                </a:solidFill>
                <a:ea typeface="ＭＳ Ｐゴシック" charset="-128"/>
              </a:rPr>
              <a:t> server push</a:t>
            </a:r>
            <a:endParaRPr lang="en-US" altLang="x-none" sz="2400">
              <a:solidFill>
                <a:srgbClr val="800000"/>
              </a:solidFill>
              <a:ea typeface="ＭＳ Ｐゴシック" charset="-128"/>
            </a:endParaRPr>
          </a:p>
        </p:txBody>
      </p:sp>
      <p:graphicFrame>
        <p:nvGraphicFramePr>
          <p:cNvPr id="44036" name="Object 2"/>
          <p:cNvGraphicFramePr>
            <a:graphicFrameLocks noChangeAspect="1"/>
          </p:cNvGraphicFramePr>
          <p:nvPr/>
        </p:nvGraphicFramePr>
        <p:xfrm>
          <a:off x="1874838" y="3113088"/>
          <a:ext cx="5634037" cy="335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89" name="Photo Editor Photo" r:id="rId4" imgW="11533333" imgH="6866667" progId="MSPhotoEd.3">
                  <p:embed/>
                </p:oleObj>
              </mc:Choice>
              <mc:Fallback>
                <p:oleObj name="Photo Editor Photo" r:id="rId4" imgW="11533333" imgH="6866667" progId="MSPhotoEd.3">
                  <p:embed/>
                  <p:pic>
                    <p:nvPicPr>
                      <p:cNvPr id="440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3113088"/>
                        <a:ext cx="5634037" cy="335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7" name="Rectangle 3"/>
          <p:cNvSpPr>
            <a:spLocks noChangeArrowheads="1"/>
          </p:cNvSpPr>
          <p:nvPr/>
        </p:nvSpPr>
        <p:spPr bwMode="auto">
          <a:xfrm>
            <a:off x="4611688" y="174625"/>
            <a:ext cx="4532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>
                <a:solidFill>
                  <a:srgbClr val="000000"/>
                </a:solidFill>
              </a:rPr>
              <a:t>https://www.ietf.org/rfc/rfc1035.txt</a:t>
            </a:r>
          </a:p>
        </p:txBody>
      </p:sp>
    </p:spTree>
    <p:extLst>
      <p:ext uri="{BB962C8B-B14F-4D97-AF65-F5344CB8AC3E}">
        <p14:creationId xmlns:p14="http://schemas.microsoft.com/office/powerpoint/2010/main" val="2673950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0A054E5-7A9C-5342-B36A-B116B9765E6D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7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What DNS did Right?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Hierarchical delegation avoids central control, improving manageability and scalability</a:t>
            </a:r>
          </a:p>
          <a:p>
            <a:pPr lvl="1">
              <a:buFont typeface="ZapfDingbats" charset="0"/>
              <a:buNone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Redundant servers improve robustness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see </a:t>
            </a:r>
            <a:r>
              <a:rPr lang="en-US" altLang="x-none" sz="2000" dirty="0">
                <a:ea typeface="ＭＳ Ｐゴシック" charset="-128"/>
                <a:hlinkClick r:id="rId3"/>
              </a:rPr>
              <a:t>http://www.internetnews.com/dev-news/article.php/1486981</a:t>
            </a:r>
            <a:r>
              <a:rPr lang="en-US" altLang="x-none" sz="2000" dirty="0">
                <a:ea typeface="ＭＳ Ｐゴシック" charset="-128"/>
              </a:rPr>
              <a:t> for DDoS attack on root servers in Oct. 2002 (9 of the 13 root servers were crippled, but only slowed the network)</a:t>
            </a:r>
          </a:p>
          <a:p>
            <a:pPr lvl="1"/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Caching reduces workload and improves robustness</a:t>
            </a:r>
          </a:p>
          <a:p>
            <a:endParaRPr lang="en-US" altLang="x-none" sz="24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Proactive answers reduce # queries on server and latency on client</a:t>
            </a:r>
          </a:p>
        </p:txBody>
      </p:sp>
    </p:spTree>
    <p:extLst>
      <p:ext uri="{BB962C8B-B14F-4D97-AF65-F5344CB8AC3E}">
        <p14:creationId xmlns:p14="http://schemas.microsoft.com/office/powerpoint/2010/main" val="1767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88E3219-B897-F643-AE59-FA89FB1C4608}" type="slidenum">
              <a:rPr lang="en-US" altLang="x-none" sz="1400">
                <a:solidFill>
                  <a:srgbClr val="000000"/>
                </a:solidFill>
                <a:latin typeface="Comic Sans MS" charset="0"/>
              </a:rPr>
              <a:pPr/>
              <a:t>8</a:t>
            </a:fld>
            <a:endParaRPr lang="en-US" altLang="x-none" sz="14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7163"/>
            <a:ext cx="7772400" cy="1143000"/>
          </a:xfrm>
        </p:spPr>
        <p:txBody>
          <a:bodyPr/>
          <a:lstStyle/>
          <a:p>
            <a:r>
              <a:rPr lang="en-US" altLang="zh-CN" sz="3600">
                <a:ea typeface="宋体" charset="-122"/>
              </a:rPr>
              <a:t>Problems of DNS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Simple query model, relatively static resource values and types make it harder to implement generic service discovery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1600" dirty="0">
                <a:ea typeface="宋体" charset="-122"/>
              </a:rPr>
              <a:t>e.g.,</a:t>
            </a:r>
            <a:r>
              <a:rPr lang="zh-CN" altLang="en-US" sz="1600" dirty="0">
                <a:ea typeface="宋体" charset="-122"/>
              </a:rPr>
              <a:t> </a:t>
            </a:r>
            <a:r>
              <a:rPr lang="en-US" altLang="zh-CN" sz="1600" dirty="0">
                <a:ea typeface="宋体" charset="-122"/>
              </a:rPr>
              <a:t>service discovery of all printers</a:t>
            </a:r>
            <a:endParaRPr lang="en-US" altLang="zh-CN" sz="2000" dirty="0">
              <a:ea typeface="宋体" charset="-122"/>
            </a:endParaRP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1600" dirty="0">
                <a:ea typeface="宋体" charset="-122"/>
              </a:rPr>
              <a:t>Although theoretically you can update the values of the records, it is rarely enabled</a:t>
            </a:r>
          </a:p>
          <a:p>
            <a:pPr lvl="1">
              <a:lnSpc>
                <a:spcPct val="80000"/>
              </a:lnSpc>
            </a:pPr>
            <a:endParaRPr lang="en-US" altLang="zh-CN" sz="18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Early binding (separation of DNS query from application query) does not work well in mobile, dynamic environments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zh-CN" sz="1800" dirty="0">
                <a:ea typeface="宋体" charset="-122"/>
              </a:rPr>
              <a:t>e.g., load balancing, locate the nearest printer</a:t>
            </a:r>
          </a:p>
          <a:p>
            <a:pPr lvl="1">
              <a:lnSpc>
                <a:spcPct val="80000"/>
              </a:lnSpc>
            </a:pPr>
            <a:endParaRPr lang="en-US" altLang="zh-CN" sz="1800" dirty="0">
              <a:ea typeface="宋体" charset="-12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altLang="zh-CN" sz="2200" dirty="0">
                <a:ea typeface="宋体" charset="-122"/>
              </a:rPr>
              <a:t>Each local domain needs servers, but an ad hoc domain may not have a DNS server</a:t>
            </a:r>
          </a:p>
        </p:txBody>
      </p:sp>
    </p:spTree>
    <p:extLst>
      <p:ext uri="{BB962C8B-B14F-4D97-AF65-F5344CB8AC3E}">
        <p14:creationId xmlns:p14="http://schemas.microsoft.com/office/powerpoint/2010/main" val="147001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	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Admin</a:t>
            </a:r>
            <a:r>
              <a:rPr lang="en-US" altLang="zh-CN" dirty="0">
                <a:ea typeface="ＭＳ Ｐゴシック" charset="-128"/>
              </a:rPr>
              <a:t>.</a:t>
            </a:r>
            <a:r>
              <a:rPr lang="en-US" altLang="x-none" dirty="0">
                <a:ea typeface="ＭＳ Ｐゴシック" charset="-128"/>
              </a:rPr>
              <a:t>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Network application programmin</a:t>
            </a:r>
            <a:r>
              <a:rPr lang="en-US" altLang="zh-CN" dirty="0">
                <a:solidFill>
                  <a:srgbClr val="C00000"/>
                </a:solidFill>
                <a:ea typeface="ＭＳ Ｐゴシック" charset="-128"/>
              </a:rPr>
              <a:t>g</a:t>
            </a:r>
            <a:endParaRPr lang="en-US" altLang="x-none" dirty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E0666C-05F9-0848-AD26-796CF51578D7}" type="slidenum">
              <a:rPr lang="en-US" altLang="x-none" sz="1400">
                <a:solidFill>
                  <a:srgbClr val="000000"/>
                </a:solidFill>
              </a:rPr>
              <a:pPr/>
              <a:t>9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7395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17234</TotalTime>
  <Words>2177</Words>
  <Application>Microsoft Macintosh PowerPoint</Application>
  <PresentationFormat>On-screen Show (4:3)</PresentationFormat>
  <Paragraphs>448</Paragraphs>
  <Slides>32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4" baseType="lpstr">
      <vt:lpstr>ＭＳ Ｐゴシック</vt:lpstr>
      <vt:lpstr>宋体</vt:lpstr>
      <vt:lpstr>ZapfDingbats</vt:lpstr>
      <vt:lpstr>Arial</vt:lpstr>
      <vt:lpstr>Comic Sans MS</vt:lpstr>
      <vt:lpstr>Courier New</vt:lpstr>
      <vt:lpstr>Times New Roman</vt:lpstr>
      <vt:lpstr>Wingdings</vt:lpstr>
      <vt:lpstr>Default Design</vt:lpstr>
      <vt:lpstr>2_Default Design</vt:lpstr>
      <vt:lpstr>Photo Editor Photo</vt:lpstr>
      <vt:lpstr>Clip</vt:lpstr>
      <vt:lpstr>Network Applications: Network Programming: UDP,TCP</vt:lpstr>
      <vt:lpstr>Outline </vt:lpstr>
      <vt:lpstr>Admin</vt:lpstr>
      <vt:lpstr>Recap: DNS Name Encoding</vt:lpstr>
      <vt:lpstr>Message Compression  (Label Pointer)</vt:lpstr>
      <vt:lpstr>Recap: DNS Protocol, Messages</vt:lpstr>
      <vt:lpstr>What DNS did Right?</vt:lpstr>
      <vt:lpstr>Problems of DNS</vt:lpstr>
      <vt:lpstr>Outline </vt:lpstr>
      <vt:lpstr>Socket Programming</vt:lpstr>
      <vt:lpstr>Services Provided by Transport</vt:lpstr>
      <vt:lpstr>Big Picture: Socket</vt:lpstr>
      <vt:lpstr>Outline </vt:lpstr>
      <vt:lpstr>DatagramSocket(Java) (Basic)</vt:lpstr>
      <vt:lpstr>Connectionless UDP: Big Picture (Java version)</vt:lpstr>
      <vt:lpstr>Example: UDPServer.java</vt:lpstr>
      <vt:lpstr>Java Server (UDP): Create Socket</vt:lpstr>
      <vt:lpstr>PowerPoint Presentation</vt:lpstr>
      <vt:lpstr>PowerPoint Presentation</vt:lpstr>
      <vt:lpstr>PowerPoint Presentation</vt:lpstr>
      <vt:lpstr>PowerPoint Presentation</vt:lpstr>
      <vt:lpstr>Per Socket State </vt:lpstr>
      <vt:lpstr>Java Server (UDP): Receiving</vt:lpstr>
      <vt:lpstr>DatagramPacket</vt:lpstr>
      <vt:lpstr>Java Server (UDP): Processing</vt:lpstr>
      <vt:lpstr>Java Server (UDP): Response</vt:lpstr>
      <vt:lpstr>Java server (UDP): Reply</vt:lpstr>
      <vt:lpstr>Example: UDPClient.java</vt:lpstr>
      <vt:lpstr>Example: Java client (UDP)</vt:lpstr>
      <vt:lpstr>Example: Java client (UDP), cont.</vt:lpstr>
      <vt:lpstr>Demo</vt:lpstr>
      <vt:lpstr>Discussion on Example Code</vt:lpstr>
    </vt:vector>
  </TitlesOfParts>
  <Company>Yale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I</dc:title>
  <dc:creator>Yang Richard Yang</dc:creator>
  <cp:lastModifiedBy>Microsoft Office User</cp:lastModifiedBy>
  <cp:revision>493</cp:revision>
  <cp:lastPrinted>2024-09-27T08:00:34Z</cp:lastPrinted>
  <dcterms:created xsi:type="dcterms:W3CDTF">1999-10-08T19:08:27Z</dcterms:created>
  <dcterms:modified xsi:type="dcterms:W3CDTF">2025-09-23T10:08:56Z</dcterms:modified>
</cp:coreProperties>
</file>