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418" r:id="rId2"/>
  </p:sldMasterIdLst>
  <p:notesMasterIdLst>
    <p:notesMasterId r:id="rId50"/>
  </p:notesMasterIdLst>
  <p:handoutMasterIdLst>
    <p:handoutMasterId r:id="rId51"/>
  </p:handoutMasterIdLst>
  <p:sldIdLst>
    <p:sldId id="321" r:id="rId3"/>
    <p:sldId id="894" r:id="rId4"/>
    <p:sldId id="722" r:id="rId5"/>
    <p:sldId id="937" r:id="rId6"/>
    <p:sldId id="484" r:id="rId7"/>
    <p:sldId id="507" r:id="rId8"/>
    <p:sldId id="485" r:id="rId9"/>
    <p:sldId id="486" r:id="rId10"/>
    <p:sldId id="631" r:id="rId11"/>
    <p:sldId id="889" r:id="rId12"/>
    <p:sldId id="890" r:id="rId13"/>
    <p:sldId id="891" r:id="rId14"/>
    <p:sldId id="892" r:id="rId15"/>
    <p:sldId id="893" r:id="rId16"/>
    <p:sldId id="898" r:id="rId17"/>
    <p:sldId id="899" r:id="rId18"/>
    <p:sldId id="639" r:id="rId19"/>
    <p:sldId id="640" r:id="rId20"/>
    <p:sldId id="641" r:id="rId21"/>
    <p:sldId id="932" r:id="rId22"/>
    <p:sldId id="644" r:id="rId23"/>
    <p:sldId id="647" r:id="rId24"/>
    <p:sldId id="933" r:id="rId25"/>
    <p:sldId id="642" r:id="rId26"/>
    <p:sldId id="648" r:id="rId27"/>
    <p:sldId id="649" r:id="rId28"/>
    <p:sldId id="650" r:id="rId29"/>
    <p:sldId id="653" r:id="rId30"/>
    <p:sldId id="654" r:id="rId31"/>
    <p:sldId id="934" r:id="rId32"/>
    <p:sldId id="935" r:id="rId33"/>
    <p:sldId id="655" r:id="rId34"/>
    <p:sldId id="656" r:id="rId35"/>
    <p:sldId id="931" r:id="rId36"/>
    <p:sldId id="657" r:id="rId37"/>
    <p:sldId id="658" r:id="rId38"/>
    <p:sldId id="659" r:id="rId39"/>
    <p:sldId id="936" r:id="rId40"/>
    <p:sldId id="896" r:id="rId41"/>
    <p:sldId id="660" r:id="rId42"/>
    <p:sldId id="661" r:id="rId43"/>
    <p:sldId id="662" r:id="rId44"/>
    <p:sldId id="663" r:id="rId45"/>
    <p:sldId id="664" r:id="rId46"/>
    <p:sldId id="665" r:id="rId47"/>
    <p:sldId id="881" r:id="rId48"/>
    <p:sldId id="926" r:id="rId49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00"/>
    <a:srgbClr val="DDDDDD"/>
    <a:srgbClr val="FFCCFF"/>
    <a:srgbClr val="FF99CC"/>
    <a:srgbClr val="CCFFFF"/>
    <a:srgbClr val="33CCCC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9"/>
    <p:restoredTop sz="93711"/>
  </p:normalViewPr>
  <p:slideViewPr>
    <p:cSldViewPr snapToGrid="0">
      <p:cViewPr varScale="1">
        <p:scale>
          <a:sx n="133" d="100"/>
          <a:sy n="133" d="100"/>
        </p:scale>
        <p:origin x="15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F6257239-33D5-F549-BC93-C3641A07A4D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026DFE79-6D76-7F43-A653-56A6E46EF23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ACB81D-9DB0-E249-A6D8-CDD15F221E7F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6DEFB02-F17B-F241-A5DF-EF6358DA65AB}" type="slidenum">
              <a:rPr lang="en-US" altLang="x-none" sz="1200">
                <a:solidFill>
                  <a:srgbClr val="000000"/>
                </a:solidFill>
              </a:rPr>
              <a:pPr/>
              <a:t>11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C1E89D2-79F8-454F-AE60-11EEB1E6A850}" type="slidenum">
              <a:rPr lang="en-US" altLang="x-none" sz="1200">
                <a:solidFill>
                  <a:srgbClr val="000000"/>
                </a:solidFill>
              </a:rPr>
              <a:pPr/>
              <a:t>12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49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clientSocket.getLocalAddress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());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clientSocket.getLocalPort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());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clientSocket.getReceiveBufferSize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());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clientSocket.getSendBufferSize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());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clientSocket.getSoTimeout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());</a:t>
            </a:r>
          </a:p>
          <a:p>
            <a:endParaRPr lang="en-US" altLang="x-none" dirty="0">
              <a:latin typeface="Times New Roman" charset="0"/>
              <a:ea typeface="ＭＳ Ｐゴシック" charset="-128"/>
            </a:endParaRP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java.nio.charset.Charset.defaultCharset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 );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3A10A42-8B5C-CF4B-AEAF-7AFE6CACA137}" type="slidenum">
              <a:rPr lang="en-US" altLang="x-none" sz="1200">
                <a:solidFill>
                  <a:srgbClr val="000000"/>
                </a:solidFill>
              </a:rPr>
              <a:pPr/>
              <a:t>13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6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 System.out.println(clientSocket.getLocalAddress());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  System.out.println(clientSocket.getLocalPort());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  System.out.println(clientSocket.getReceiveBufferSize());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  System.out.println(clientSocket.getSendBufferSize());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  System.out.println(clientSocket.getSoTimeout());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  System.out.println( java.nio.charset.Charset.defaultCharset() );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BBF55-42D4-2A4F-B086-3A53145DA687}" type="slidenum">
              <a:rPr lang="en-US" altLang="x-none" sz="1200">
                <a:solidFill>
                  <a:srgbClr val="000000"/>
                </a:solidFill>
              </a:rPr>
              <a:pPr/>
              <a:t>14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7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AF7695E-9D80-8640-BBAD-185F5D400DEE}" type="slidenum">
              <a:rPr lang="en-US" altLang="x-none" sz="1200">
                <a:solidFill>
                  <a:srgbClr val="000000"/>
                </a:solidFill>
              </a:rPr>
              <a:pPr/>
              <a:t>15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70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DFAA828-DE88-D94E-A6AD-4D2BFB599DDE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16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252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15EBD4B-767E-3643-B168-ECCD2AE52260}" type="slidenum">
              <a:rPr lang="en-US" altLang="x-none" sz="1200">
                <a:solidFill>
                  <a:srgbClr val="000000"/>
                </a:solidFill>
              </a:rPr>
              <a:pPr/>
              <a:t>17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72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6E886A-EE0B-AC4E-9C9E-CC15493AFA1E}" type="slidenum">
              <a:rPr lang="en-US" altLang="x-none" sz="1200">
                <a:solidFill>
                  <a:srgbClr val="000000"/>
                </a:solidFill>
              </a:rPr>
              <a:pPr/>
              <a:t>18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589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DC258D3-5DEE-2945-BC55-7C44CAF8FC80}" type="slidenum">
              <a:rPr lang="en-US" altLang="x-none" sz="1200">
                <a:solidFill>
                  <a:srgbClr val="000000"/>
                </a:solidFill>
              </a:rPr>
              <a:pPr/>
              <a:t>19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537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39DA72-5803-1648-8037-080F2276E7BC}" type="slidenum">
              <a:rPr lang="en-US" altLang="x-none" sz="1200">
                <a:solidFill>
                  <a:srgbClr val="000000"/>
                </a:solidFill>
              </a:rPr>
              <a:pPr/>
              <a:t>20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77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2B4210-2A7F-9A46-8CBF-E2BBB4AFDEE3}" type="slidenum">
              <a:rPr lang="en-US" altLang="x-none" sz="1200">
                <a:solidFill>
                  <a:srgbClr val="000000"/>
                </a:solidFill>
              </a:rPr>
              <a:pPr/>
              <a:t>2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2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B4E5AF3-DC32-0045-979C-AC2C434E4026}" type="slidenum">
              <a:rPr lang="en-US" altLang="x-none" sz="1200">
                <a:solidFill>
                  <a:srgbClr val="000000"/>
                </a:solidFill>
              </a:rPr>
              <a:pPr/>
              <a:t>21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238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60B9C9-424A-EE4E-8711-01C9782E99D7}" type="slidenum">
              <a:rPr lang="en-US" altLang="x-none" sz="1200">
                <a:solidFill>
                  <a:srgbClr val="000000"/>
                </a:solidFill>
              </a:rPr>
              <a:pPr/>
              <a:t>22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223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FFC214E-95AF-6A4B-8595-2FDB3B2E14D7}" type="slidenum">
              <a:rPr lang="en-US" altLang="x-none" sz="1300">
                <a:solidFill>
                  <a:srgbClr val="000000"/>
                </a:solidFill>
                <a:latin typeface="Calibri" charset="0"/>
              </a:rPr>
              <a:pPr eaLnBrk="1" hangingPunct="1"/>
              <a:t>23</a:t>
            </a:fld>
            <a:endParaRPr lang="en-US" altLang="x-none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468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6BD32E-A870-D949-8614-32573CF6FCEC}" type="slidenum">
              <a:rPr lang="en-US" altLang="x-none" sz="1200">
                <a:solidFill>
                  <a:srgbClr val="000000"/>
                </a:solidFill>
              </a:rPr>
              <a:pPr/>
              <a:t>24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143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FFC214E-95AF-6A4B-8595-2FDB3B2E14D7}" type="slidenum">
              <a:rPr lang="en-US" altLang="x-none" sz="1300">
                <a:solidFill>
                  <a:srgbClr val="000000"/>
                </a:solidFill>
                <a:latin typeface="Calibri" charset="0"/>
              </a:rPr>
              <a:pPr eaLnBrk="1" hangingPunct="1"/>
              <a:t>25</a:t>
            </a:fld>
            <a:endParaRPr lang="en-US" altLang="x-none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394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FB9FF60-F311-CD47-B9EB-F3E42ABD2143}" type="slidenum">
              <a:rPr lang="en-US" altLang="x-none" sz="1200">
                <a:solidFill>
                  <a:srgbClr val="000000"/>
                </a:solidFill>
              </a:rPr>
              <a:pPr/>
              <a:t>26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935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593B1CB-FBDF-4244-999E-24C430A24452}" type="slidenum">
              <a:rPr lang="en-US" altLang="x-none" sz="1200">
                <a:solidFill>
                  <a:srgbClr val="000000"/>
                </a:solidFill>
              </a:rPr>
              <a:pPr/>
              <a:t>27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545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54B491-08C6-BC41-95BF-2D45B7CC5ADA}" type="slidenum">
              <a:rPr lang="en-US" altLang="x-none" sz="1200">
                <a:solidFill>
                  <a:srgbClr val="000000"/>
                </a:solidFill>
              </a:rPr>
              <a:pPr/>
              <a:t>28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185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5E392EA-9633-4743-B92A-9E230332CF21}" type="slidenum">
              <a:rPr lang="en-US" altLang="x-none" sz="1200">
                <a:solidFill>
                  <a:srgbClr val="000000"/>
                </a:solidFill>
              </a:rPr>
              <a:pPr/>
              <a:t>29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430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1C8BAAE-DC60-C741-B51A-21A1CA1053EE}" type="slidenum">
              <a:rPr lang="en-US" altLang="x-none" sz="1200">
                <a:solidFill>
                  <a:srgbClr val="000000"/>
                </a:solidFill>
              </a:rPr>
              <a:pPr/>
              <a:t>30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9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2B4210-2A7F-9A46-8CBF-E2BBB4AFDEE3}" type="slidenum">
              <a:rPr lang="en-US" altLang="x-none" sz="1200">
                <a:solidFill>
                  <a:srgbClr val="000000"/>
                </a:solidFill>
              </a:rPr>
              <a:pPr/>
              <a:t>4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59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D45E55C-FDCC-C041-86D8-42D7125A286C}" type="slidenum">
              <a:rPr lang="en-US" altLang="x-none" sz="1200">
                <a:solidFill>
                  <a:srgbClr val="000000"/>
                </a:solidFill>
              </a:rPr>
              <a:pPr/>
              <a:t>31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16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9718DFE-BBEB-4D41-8BD3-8B9D920B5D60}" type="slidenum">
              <a:rPr lang="en-US" altLang="x-none" sz="1200">
                <a:solidFill>
                  <a:srgbClr val="000000"/>
                </a:solidFill>
              </a:rPr>
              <a:pPr/>
              <a:t>32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382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AC27C32-A54D-9143-819C-351A057BAFB6}" type="slidenum">
              <a:rPr lang="en-US" altLang="x-none" sz="1200">
                <a:solidFill>
                  <a:srgbClr val="000000"/>
                </a:solidFill>
              </a:rPr>
              <a:pPr/>
              <a:t>33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605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984C22E-99C5-E24D-BE1D-FD84988E0C43}" type="slidenum">
              <a:rPr lang="en-US" altLang="x-none" sz="1200">
                <a:solidFill>
                  <a:srgbClr val="000000"/>
                </a:solidFill>
              </a:rPr>
              <a:pPr/>
              <a:t>34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30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E531E4A-1E9F-EE48-B335-C3058476FEC9}" type="slidenum">
              <a:rPr lang="en-US" altLang="x-none" sz="1200">
                <a:solidFill>
                  <a:srgbClr val="000000"/>
                </a:solidFill>
              </a:rPr>
              <a:pPr/>
              <a:t>35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78087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1D9B4D0-B663-7B4A-9E03-F3865A87BFF1}" type="slidenum">
              <a:rPr lang="en-US" altLang="x-none" sz="1200">
                <a:solidFill>
                  <a:srgbClr val="000000"/>
                </a:solidFill>
              </a:rPr>
              <a:pPr/>
              <a:t>36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185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2D43FE-99E4-D241-BBFE-96001F8662E3}" type="slidenum">
              <a:rPr lang="en-US" altLang="x-none" sz="1200">
                <a:solidFill>
                  <a:srgbClr val="000000"/>
                </a:solidFill>
              </a:rPr>
              <a:pPr/>
              <a:t>37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628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7D0A14F-7E2B-A44F-BFB2-341A187BB5F7}" type="slidenum">
              <a:rPr lang="en-US" altLang="x-none" sz="1200">
                <a:solidFill>
                  <a:srgbClr val="000000"/>
                </a:solidFill>
              </a:rPr>
              <a:pPr/>
              <a:t>38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326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F2684BF-2064-9247-8884-BA4596F07C2C}" type="slidenum">
              <a:rPr lang="en-US" altLang="x-none" sz="1200">
                <a:solidFill>
                  <a:srgbClr val="000000"/>
                </a:solidFill>
              </a:rPr>
              <a:pPr/>
              <a:t>39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22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D351B20-BB09-5641-96E0-83986034AD0E}" type="slidenum">
              <a:rPr lang="en-US" altLang="x-none" sz="1200">
                <a:solidFill>
                  <a:srgbClr val="000000"/>
                </a:solidFill>
              </a:rPr>
              <a:pPr/>
              <a:t>40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44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64D575-96E0-8942-9080-A939C5048736}" type="slidenum">
              <a:rPr lang="en-US" altLang="x-none" sz="1200">
                <a:solidFill>
                  <a:srgbClr val="000000"/>
                </a:solidFill>
              </a:rPr>
              <a:pPr/>
              <a:t>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7137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DAF56C8-20C9-C844-96D6-CDABAEB605BA}" type="slidenum">
              <a:rPr lang="en-US" altLang="x-none" sz="1200">
                <a:solidFill>
                  <a:srgbClr val="000000"/>
                </a:solidFill>
              </a:rPr>
              <a:pPr/>
              <a:t>41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214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9E91E99-7ADF-2B4C-B3D7-038841CB9DE1}" type="slidenum">
              <a:rPr lang="en-US" altLang="x-none" sz="1200">
                <a:solidFill>
                  <a:srgbClr val="000000"/>
                </a:solidFill>
              </a:rPr>
              <a:pPr/>
              <a:t>42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5267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889172-95ED-BE45-9BAD-6C72B7DC367A}" type="slidenum">
              <a:rPr lang="en-US" altLang="x-none" sz="1200">
                <a:solidFill>
                  <a:srgbClr val="000000"/>
                </a:solidFill>
              </a:rPr>
              <a:pPr/>
              <a:t>43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07065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6008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BFB40-AE35-B644-9196-16E1977D5EAC}" type="slidenum">
              <a:rPr lang="en-US" altLang="x-none" sz="1200">
                <a:solidFill>
                  <a:srgbClr val="000000"/>
                </a:solidFill>
              </a:rPr>
              <a:pPr/>
              <a:t>45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949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DF49888-C195-6547-845C-669EFF46CFA3}" type="slidenum">
              <a:rPr lang="en-US" altLang="x-none" sz="1200">
                <a:solidFill>
                  <a:srgbClr val="000000"/>
                </a:solidFill>
              </a:rPr>
              <a:pPr/>
              <a:t>46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5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E4A82A0-C76E-8343-83B2-ADAC39552EA9}" type="slidenum">
              <a:rPr lang="en-US" altLang="x-none" sz="1200"/>
              <a:pPr/>
              <a:t>6</a:t>
            </a:fld>
            <a:endParaRPr lang="en-US" altLang="x-non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820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B5DEC51-1B47-F74C-8EE3-E2B7A10B6311}" type="slidenum">
              <a:rPr lang="en-US" altLang="x-none" sz="1200">
                <a:solidFill>
                  <a:srgbClr val="000000"/>
                </a:solidFill>
              </a:rPr>
              <a:pPr/>
              <a:t>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24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6409E23-32EF-1E46-8308-C2AFD21D58A7}" type="slidenum">
              <a:rPr lang="en-US" altLang="x-none" sz="1200">
                <a:solidFill>
                  <a:srgbClr val="000000"/>
                </a:solidFill>
              </a:rPr>
              <a:pPr/>
              <a:t>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1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clientSocket.getLocalAddress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());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clientSocket.getLocalPort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());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clientSocket.getReceiveBufferSize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());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clientSocket.getSendBufferSize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());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clientSocket.getSoTimeout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());</a:t>
            </a:r>
          </a:p>
          <a:p>
            <a:endParaRPr lang="en-US" altLang="x-none" dirty="0">
              <a:latin typeface="Times New Roman" charset="0"/>
              <a:ea typeface="ＭＳ Ｐゴシック" charset="-128"/>
            </a:endParaRP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 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java.nio.charset.Charset.defaultCharset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() );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AC6D75-93CD-484B-80DD-0BF8EAA830B5}" type="slidenum">
              <a:rPr lang="en-US" altLang="x-none" sz="1200">
                <a:solidFill>
                  <a:srgbClr val="000000"/>
                </a:solidFill>
              </a:rPr>
              <a:pPr/>
              <a:t>9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73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4BE074-7B6C-2A45-BC06-88CB39EE44EE}" type="slidenum">
              <a:rPr lang="en-US" altLang="x-none" sz="1200">
                <a:solidFill>
                  <a:srgbClr val="000000"/>
                </a:solidFill>
              </a:rPr>
              <a:pPr/>
              <a:t>10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7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49426-E9DB-D540-AF30-377CE1C87D9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357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A86E9-BEF4-794C-9026-79223C63592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149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65434-1BAD-864F-B25D-BC6B25C26D8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315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C1DB6703-8C97-364C-A74E-1AD7185923F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95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A7BF58C5-8D5F-F643-830A-8F90673D576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864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3EEEBB1B-1C64-FD40-98B1-5062AA8BE19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113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9E50A5E4-3740-B547-9DF5-DAD7B48FD6C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764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D23860FD-E4F9-AE46-A3A3-43EB2BA509E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84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60D13F75-DF62-6946-A8BE-9F45BBF5EF0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9883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8D44F305-E475-7A4C-B700-308BE6099E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91095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7ABF2989-DEA4-F24F-BBDA-E8E14A521C6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663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48E9E-05EC-704A-AF8C-781DB87A068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932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439B8B4D-72F0-5D4F-AEF9-E2449DC4941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017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D745E98A-05CE-0F42-AF62-F634B8D0DBC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3510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AF953954-6109-9D4C-82EC-E1D0C22993E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20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8EF94-11EA-384F-B509-A6D46748954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473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E4FF6-74BF-8241-85AF-AD5B9177CCF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560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E95DA-890D-254D-B430-09D6520D4B0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197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945E9-9AE7-7346-9A92-DEFAC7C13C6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605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F67F3-5E27-D246-A9FE-624DE67DA30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908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C0BA0-81A6-CB46-9CC0-7E3E038E745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2909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7A55A-D4E4-394C-952B-85608C370F3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020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7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128BC3-ABEC-2144-AD5B-098F20C77C7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8" r:id="rId1"/>
    <p:sldLayoutId id="2147487319" r:id="rId2"/>
    <p:sldLayoutId id="2147487320" r:id="rId3"/>
    <p:sldLayoutId id="2147487321" r:id="rId4"/>
    <p:sldLayoutId id="2147487322" r:id="rId5"/>
    <p:sldLayoutId id="2147487323" r:id="rId6"/>
    <p:sldLayoutId id="2147487324" r:id="rId7"/>
    <p:sldLayoutId id="2147487325" r:id="rId8"/>
    <p:sldLayoutId id="2147487326" r:id="rId9"/>
    <p:sldLayoutId id="2147487327" r:id="rId10"/>
    <p:sldLayoutId id="21474873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7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D9C874E-FCAA-284C-BD0E-0BCB53A6DC3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3318" name="Rectangle 7"/>
          <p:cNvSpPr>
            <a:spLocks noChangeArrowheads="1"/>
          </p:cNvSpPr>
          <p:nvPr userDrawn="1"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9" r:id="rId1"/>
    <p:sldLayoutId id="2147487330" r:id="rId2"/>
    <p:sldLayoutId id="2147487331" r:id="rId3"/>
    <p:sldLayoutId id="2147487332" r:id="rId4"/>
    <p:sldLayoutId id="2147487333" r:id="rId5"/>
    <p:sldLayoutId id="2147487334" r:id="rId6"/>
    <p:sldLayoutId id="2147487335" r:id="rId7"/>
    <p:sldLayoutId id="2147487336" r:id="rId8"/>
    <p:sldLayoutId id="2147487337" r:id="rId9"/>
    <p:sldLayoutId id="2147487338" r:id="rId10"/>
    <p:sldLayoutId id="21474873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7749" y="1409701"/>
            <a:ext cx="8488016" cy="1847850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Network Applications: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Network Programming: TCP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AC117-B754-3D4F-BC6B-943A86E1B6B1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9960750-AED2-9444-8709-8DF5C56E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b="1" dirty="0">
                <a:ea typeface="ＭＳ Ｐゴシック" charset="-128"/>
              </a:rPr>
              <a:t>Qi</a:t>
            </a:r>
            <a:r>
              <a:rPr lang="en-US" altLang="zh-CN" b="1" dirty="0">
                <a:ea typeface="ＭＳ Ｐゴシック" charset="-128"/>
              </a:rPr>
              <a:t>ao</a:t>
            </a:r>
            <a:r>
              <a:rPr lang="zh-CN" altLang="en-US" b="1" dirty="0">
                <a:ea typeface="ＭＳ Ｐゴシック" charset="-128"/>
              </a:rPr>
              <a:t> </a:t>
            </a:r>
            <a:r>
              <a:rPr lang="en-US" altLang="zh-CN" b="1" dirty="0">
                <a:ea typeface="ＭＳ Ｐゴシック" charset="-128"/>
              </a:rPr>
              <a:t>Xiang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Congming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Gao,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Qiang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Su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sngr</a:t>
            </a:r>
            <a:r>
              <a:rPr lang="en-US" altLang="zh-CN" dirty="0" err="1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index.shtml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09/</a:t>
            </a:r>
            <a:r>
              <a:rPr lang="en-US" altLang="zh-CN" dirty="0">
                <a:ea typeface="宋体" charset="-122"/>
              </a:rPr>
              <a:t>25</a:t>
            </a:r>
            <a:r>
              <a:rPr lang="en-US" altLang="x-none" dirty="0">
                <a:ea typeface="ＭＳ Ｐゴシック" charset="-128"/>
              </a:rPr>
              <a:t>/20</a:t>
            </a:r>
            <a:r>
              <a:rPr lang="en-US" altLang="zh-CN" dirty="0">
                <a:ea typeface="ＭＳ Ｐゴシック" charset="-128"/>
              </a:rPr>
              <a:t>25</a:t>
            </a:r>
            <a:endParaRPr lang="en-US" altLang="x-none" sz="2400" kern="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>
                <a:ea typeface="ＭＳ Ｐゴシック" charset="-128"/>
              </a:rPr>
              <a:t>Data Encoding/Decoding</a:t>
            </a:r>
          </a:p>
        </p:txBody>
      </p:sp>
      <p:sp>
        <p:nvSpPr>
          <p:cNvPr id="112642" name="Content Placeholder 3"/>
          <p:cNvSpPr>
            <a:spLocks noGrp="1"/>
          </p:cNvSpPr>
          <p:nvPr>
            <p:ph idx="1"/>
          </p:nvPr>
        </p:nvSpPr>
        <p:spPr>
          <a:xfrm>
            <a:off x="481013" y="1462088"/>
            <a:ext cx="818832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Rule: ALWAYS pay attention to encoding/decoding of data</a:t>
            </a:r>
          </a:p>
        </p:txBody>
      </p:sp>
      <p:sp>
        <p:nvSpPr>
          <p:cNvPr id="1126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2952D6D-DB0A-7742-899D-171B534D637A}" type="slidenum">
              <a:rPr lang="en-US" altLang="x-none" sz="1400">
                <a:solidFill>
                  <a:srgbClr val="000000"/>
                </a:solidFill>
              </a:rPr>
              <a:pPr/>
              <a:t>10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31763" y="3138488"/>
            <a:ext cx="3875087" cy="303688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2645" name="Group 6"/>
          <p:cNvGrpSpPr>
            <a:grpSpLocks/>
          </p:cNvGrpSpPr>
          <p:nvPr/>
        </p:nvGrpSpPr>
        <p:grpSpPr bwMode="auto">
          <a:xfrm>
            <a:off x="2435225" y="5127625"/>
            <a:ext cx="1217613" cy="563563"/>
            <a:chOff x="1466487" y="5289865"/>
            <a:chExt cx="1819275" cy="841375"/>
          </a:xfrm>
        </p:grpSpPr>
        <p:sp>
          <p:nvSpPr>
            <p:cNvPr id="112700" name="Rectangle 5"/>
            <p:cNvSpPr>
              <a:spLocks noChangeArrowheads="1"/>
            </p:cNvSpPr>
            <p:nvPr/>
          </p:nvSpPr>
          <p:spPr bwMode="auto">
            <a:xfrm>
              <a:off x="1466487" y="5289865"/>
              <a:ext cx="458787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701" name="Rectangle 6"/>
            <p:cNvSpPr>
              <a:spLocks noChangeArrowheads="1"/>
            </p:cNvSpPr>
            <p:nvPr/>
          </p:nvSpPr>
          <p:spPr bwMode="auto">
            <a:xfrm>
              <a:off x="1925274" y="5289865"/>
              <a:ext cx="458788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702" name="Rectangle 7"/>
            <p:cNvSpPr>
              <a:spLocks noChangeArrowheads="1"/>
            </p:cNvSpPr>
            <p:nvPr/>
          </p:nvSpPr>
          <p:spPr bwMode="auto">
            <a:xfrm>
              <a:off x="2368187" y="5289865"/>
              <a:ext cx="458787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703" name="Rectangle 9"/>
            <p:cNvSpPr>
              <a:spLocks noChangeArrowheads="1"/>
            </p:cNvSpPr>
            <p:nvPr/>
          </p:nvSpPr>
          <p:spPr bwMode="auto">
            <a:xfrm>
              <a:off x="2826974" y="5289865"/>
              <a:ext cx="458788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</p:grpSp>
      <p:sp>
        <p:nvSpPr>
          <p:cNvPr id="112646" name="Rectangle 3"/>
          <p:cNvSpPr>
            <a:spLocks noChangeArrowheads="1"/>
          </p:cNvSpPr>
          <p:nvPr/>
        </p:nvSpPr>
        <p:spPr bwMode="auto">
          <a:xfrm>
            <a:off x="1627188" y="5137150"/>
            <a:ext cx="71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byte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array</a:t>
            </a:r>
            <a:endParaRPr lang="en-US" altLang="x-none" sz="1600">
              <a:solidFill>
                <a:srgbClr val="000000"/>
              </a:solidFill>
            </a:endParaRPr>
          </a:p>
        </p:txBody>
      </p:sp>
      <p:grpSp>
        <p:nvGrpSpPr>
          <p:cNvPr id="112647" name="Group 5"/>
          <p:cNvGrpSpPr>
            <a:grpSpLocks/>
          </p:cNvGrpSpPr>
          <p:nvPr/>
        </p:nvGrpSpPr>
        <p:grpSpPr bwMode="auto">
          <a:xfrm>
            <a:off x="2449513" y="3603625"/>
            <a:ext cx="1281112" cy="647700"/>
            <a:chOff x="1441037" y="3803921"/>
            <a:chExt cx="1820862" cy="84296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441037" y="3805988"/>
              <a:ext cx="458035" cy="8408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899072" y="3805988"/>
              <a:ext cx="460292" cy="8408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43571" y="3803921"/>
              <a:ext cx="458035" cy="8408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803864" y="3805988"/>
              <a:ext cx="458035" cy="8408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2648" name="Rectangle 3"/>
          <p:cNvSpPr>
            <a:spLocks noChangeArrowheads="1"/>
          </p:cNvSpPr>
          <p:nvPr/>
        </p:nvSpPr>
        <p:spPr bwMode="auto">
          <a:xfrm>
            <a:off x="2184400" y="3243263"/>
            <a:ext cx="196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query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cxnSp>
        <p:nvCxnSpPr>
          <p:cNvPr id="112649" name="Straight Arrow Connector 18"/>
          <p:cNvCxnSpPr>
            <a:cxnSpLocks noChangeShapeType="1"/>
          </p:cNvCxnSpPr>
          <p:nvPr/>
        </p:nvCxnSpPr>
        <p:spPr bwMode="auto">
          <a:xfrm>
            <a:off x="2901950" y="4251325"/>
            <a:ext cx="17463" cy="87630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0" name="Rectangle 20"/>
          <p:cNvSpPr>
            <a:spLocks noChangeArrowheads="1"/>
          </p:cNvSpPr>
          <p:nvPr/>
        </p:nvSpPr>
        <p:spPr bwMode="auto">
          <a:xfrm>
            <a:off x="2879725" y="4545013"/>
            <a:ext cx="1114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encoding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559425" y="3159125"/>
            <a:ext cx="3330575" cy="303847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2652" name="Group 56"/>
          <p:cNvGrpSpPr>
            <a:grpSpLocks/>
          </p:cNvGrpSpPr>
          <p:nvPr/>
        </p:nvGrpSpPr>
        <p:grpSpPr bwMode="auto">
          <a:xfrm>
            <a:off x="5795963" y="5162550"/>
            <a:ext cx="1217612" cy="563563"/>
            <a:chOff x="1466487" y="5289865"/>
            <a:chExt cx="1819275" cy="841375"/>
          </a:xfrm>
        </p:grpSpPr>
        <p:sp>
          <p:nvSpPr>
            <p:cNvPr id="112692" name="Rectangle 5"/>
            <p:cNvSpPr>
              <a:spLocks noChangeArrowheads="1"/>
            </p:cNvSpPr>
            <p:nvPr/>
          </p:nvSpPr>
          <p:spPr bwMode="auto">
            <a:xfrm>
              <a:off x="1466487" y="5289865"/>
              <a:ext cx="458787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693" name="Rectangle 6"/>
            <p:cNvSpPr>
              <a:spLocks noChangeArrowheads="1"/>
            </p:cNvSpPr>
            <p:nvPr/>
          </p:nvSpPr>
          <p:spPr bwMode="auto">
            <a:xfrm>
              <a:off x="1925274" y="5289865"/>
              <a:ext cx="458788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694" name="Rectangle 7"/>
            <p:cNvSpPr>
              <a:spLocks noChangeArrowheads="1"/>
            </p:cNvSpPr>
            <p:nvPr/>
          </p:nvSpPr>
          <p:spPr bwMode="auto">
            <a:xfrm>
              <a:off x="2368187" y="5289865"/>
              <a:ext cx="458787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695" name="Rectangle 9"/>
            <p:cNvSpPr>
              <a:spLocks noChangeArrowheads="1"/>
            </p:cNvSpPr>
            <p:nvPr/>
          </p:nvSpPr>
          <p:spPr bwMode="auto">
            <a:xfrm>
              <a:off x="2826974" y="5289865"/>
              <a:ext cx="458788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12653" name="Group 62"/>
          <p:cNvGrpSpPr>
            <a:grpSpLocks/>
          </p:cNvGrpSpPr>
          <p:nvPr/>
        </p:nvGrpSpPr>
        <p:grpSpPr bwMode="auto">
          <a:xfrm>
            <a:off x="5808663" y="3636963"/>
            <a:ext cx="1282700" cy="649287"/>
            <a:chOff x="1441037" y="3803921"/>
            <a:chExt cx="1820862" cy="842963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441037" y="3805981"/>
              <a:ext cx="459723" cy="8409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900760" y="3805981"/>
              <a:ext cx="457468" cy="8409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342454" y="3803921"/>
              <a:ext cx="459723" cy="8409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802176" y="3805981"/>
              <a:ext cx="459723" cy="8409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12654" name="Straight Arrow Connector 18"/>
          <p:cNvCxnSpPr>
            <a:cxnSpLocks noChangeShapeType="1"/>
          </p:cNvCxnSpPr>
          <p:nvPr/>
        </p:nvCxnSpPr>
        <p:spPr bwMode="auto">
          <a:xfrm flipV="1">
            <a:off x="6038850" y="4276725"/>
            <a:ext cx="114300" cy="874713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5" name="Rectangle 20"/>
          <p:cNvSpPr>
            <a:spLocks noChangeArrowheads="1"/>
          </p:cNvSpPr>
          <p:nvPr/>
        </p:nvSpPr>
        <p:spPr bwMode="auto">
          <a:xfrm>
            <a:off x="6035675" y="4592638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decoding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cxnSp>
        <p:nvCxnSpPr>
          <p:cNvPr id="112656" name="Straight Arrow Connector 18"/>
          <p:cNvCxnSpPr>
            <a:cxnSpLocks noChangeShapeType="1"/>
            <a:endCxn id="112692" idx="1"/>
          </p:cNvCxnSpPr>
          <p:nvPr/>
        </p:nvCxnSpPr>
        <p:spPr bwMode="auto">
          <a:xfrm>
            <a:off x="3665538" y="5408613"/>
            <a:ext cx="2130425" cy="36512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7" name="Rectangle 10"/>
          <p:cNvSpPr>
            <a:spLocks noChangeArrowheads="1"/>
          </p:cNvSpPr>
          <p:nvPr/>
        </p:nvSpPr>
        <p:spPr bwMode="auto">
          <a:xfrm>
            <a:off x="1550988" y="3076575"/>
            <a:ext cx="987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12658" name="Rectangle 72"/>
          <p:cNvSpPr>
            <a:spLocks noChangeArrowheads="1"/>
          </p:cNvSpPr>
          <p:nvPr/>
        </p:nvSpPr>
        <p:spPr bwMode="auto">
          <a:xfrm>
            <a:off x="6726238" y="3101975"/>
            <a:ext cx="111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3578225" y="2325688"/>
            <a:ext cx="3260725" cy="6461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>
                <a:solidFill>
                  <a:srgbClr val="000000"/>
                </a:solidFill>
              </a:rPr>
              <a:t>if not careful, query sent != query received (how?)</a:t>
            </a:r>
          </a:p>
        </p:txBody>
      </p:sp>
      <p:cxnSp>
        <p:nvCxnSpPr>
          <p:cNvPr id="112660" name="Straight Arrow Connector 18"/>
          <p:cNvCxnSpPr>
            <a:cxnSpLocks noChangeShapeType="1"/>
            <a:endCxn id="64" idx="1"/>
          </p:cNvCxnSpPr>
          <p:nvPr/>
        </p:nvCxnSpPr>
        <p:spPr bwMode="auto">
          <a:xfrm>
            <a:off x="4910138" y="2981325"/>
            <a:ext cx="898525" cy="981075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1" name="Straight Arrow Connector 18"/>
          <p:cNvCxnSpPr>
            <a:cxnSpLocks noChangeShapeType="1"/>
          </p:cNvCxnSpPr>
          <p:nvPr/>
        </p:nvCxnSpPr>
        <p:spPr bwMode="auto">
          <a:xfrm flipH="1">
            <a:off x="3692525" y="2981325"/>
            <a:ext cx="1230313" cy="746125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662" name="Group 62"/>
          <p:cNvGrpSpPr>
            <a:grpSpLocks/>
          </p:cNvGrpSpPr>
          <p:nvPr/>
        </p:nvGrpSpPr>
        <p:grpSpPr bwMode="auto">
          <a:xfrm>
            <a:off x="7588250" y="3644900"/>
            <a:ext cx="1282700" cy="649288"/>
            <a:chOff x="1441037" y="3803921"/>
            <a:chExt cx="1820862" cy="842963"/>
          </a:xfrm>
        </p:grpSpPr>
        <p:sp>
          <p:nvSpPr>
            <p:cNvPr id="41" name="Rectangle 40"/>
            <p:cNvSpPr/>
            <p:nvPr/>
          </p:nvSpPr>
          <p:spPr bwMode="auto">
            <a:xfrm>
              <a:off x="1441037" y="3805983"/>
              <a:ext cx="459723" cy="8409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900760" y="3805983"/>
              <a:ext cx="457470" cy="8409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342454" y="3803921"/>
              <a:ext cx="459723" cy="8409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802176" y="3805983"/>
              <a:ext cx="459723" cy="8409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2663" name="Group 56"/>
          <p:cNvGrpSpPr>
            <a:grpSpLocks/>
          </p:cNvGrpSpPr>
          <p:nvPr/>
        </p:nvGrpSpPr>
        <p:grpSpPr bwMode="auto">
          <a:xfrm>
            <a:off x="7615238" y="5183188"/>
            <a:ext cx="1217612" cy="563562"/>
            <a:chOff x="1466487" y="5289865"/>
            <a:chExt cx="1819275" cy="841375"/>
          </a:xfrm>
        </p:grpSpPr>
        <p:sp>
          <p:nvSpPr>
            <p:cNvPr id="112680" name="Rectangle 5"/>
            <p:cNvSpPr>
              <a:spLocks noChangeArrowheads="1"/>
            </p:cNvSpPr>
            <p:nvPr/>
          </p:nvSpPr>
          <p:spPr bwMode="auto">
            <a:xfrm>
              <a:off x="1466487" y="5289865"/>
              <a:ext cx="458787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681" name="Rectangle 6"/>
            <p:cNvSpPr>
              <a:spLocks noChangeArrowheads="1"/>
            </p:cNvSpPr>
            <p:nvPr/>
          </p:nvSpPr>
          <p:spPr bwMode="auto">
            <a:xfrm>
              <a:off x="1925274" y="5289865"/>
              <a:ext cx="458788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682" name="Rectangle 7"/>
            <p:cNvSpPr>
              <a:spLocks noChangeArrowheads="1"/>
            </p:cNvSpPr>
            <p:nvPr/>
          </p:nvSpPr>
          <p:spPr bwMode="auto">
            <a:xfrm>
              <a:off x="2368187" y="5289865"/>
              <a:ext cx="458787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683" name="Rectangle 9"/>
            <p:cNvSpPr>
              <a:spLocks noChangeArrowheads="1"/>
            </p:cNvSpPr>
            <p:nvPr/>
          </p:nvSpPr>
          <p:spPr bwMode="auto">
            <a:xfrm>
              <a:off x="2826974" y="5289865"/>
              <a:ext cx="458788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</p:grpSp>
      <p:cxnSp>
        <p:nvCxnSpPr>
          <p:cNvPr id="112664" name="Straight Arrow Connector 18"/>
          <p:cNvCxnSpPr>
            <a:cxnSpLocks noChangeShapeType="1"/>
            <a:endCxn id="112681" idx="0"/>
          </p:cNvCxnSpPr>
          <p:nvPr/>
        </p:nvCxnSpPr>
        <p:spPr bwMode="auto">
          <a:xfrm>
            <a:off x="7883525" y="4273550"/>
            <a:ext cx="192088" cy="909638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665" name="Group 5"/>
          <p:cNvGrpSpPr>
            <a:grpSpLocks/>
          </p:cNvGrpSpPr>
          <p:nvPr/>
        </p:nvGrpSpPr>
        <p:grpSpPr bwMode="auto">
          <a:xfrm>
            <a:off x="366713" y="3624263"/>
            <a:ext cx="1281112" cy="647700"/>
            <a:chOff x="1441037" y="3803921"/>
            <a:chExt cx="1820862" cy="842963"/>
          </a:xfrm>
        </p:grpSpPr>
        <p:sp>
          <p:nvSpPr>
            <p:cNvPr id="54" name="Rectangle 53"/>
            <p:cNvSpPr/>
            <p:nvPr/>
          </p:nvSpPr>
          <p:spPr bwMode="auto">
            <a:xfrm>
              <a:off x="1441037" y="3805986"/>
              <a:ext cx="458035" cy="8408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899072" y="3805986"/>
              <a:ext cx="460292" cy="8408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343571" y="3803921"/>
              <a:ext cx="458035" cy="8408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803864" y="3805986"/>
              <a:ext cx="458035" cy="8408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2666" name="Group 6"/>
          <p:cNvGrpSpPr>
            <a:grpSpLocks/>
          </p:cNvGrpSpPr>
          <p:nvPr/>
        </p:nvGrpSpPr>
        <p:grpSpPr bwMode="auto">
          <a:xfrm>
            <a:off x="300038" y="5160963"/>
            <a:ext cx="1217612" cy="563562"/>
            <a:chOff x="1466487" y="5289865"/>
            <a:chExt cx="1819275" cy="841375"/>
          </a:xfrm>
        </p:grpSpPr>
        <p:sp>
          <p:nvSpPr>
            <p:cNvPr id="112672" name="Rectangle 5"/>
            <p:cNvSpPr>
              <a:spLocks noChangeArrowheads="1"/>
            </p:cNvSpPr>
            <p:nvPr/>
          </p:nvSpPr>
          <p:spPr bwMode="auto">
            <a:xfrm>
              <a:off x="1466487" y="5289865"/>
              <a:ext cx="458787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673" name="Rectangle 6"/>
            <p:cNvSpPr>
              <a:spLocks noChangeArrowheads="1"/>
            </p:cNvSpPr>
            <p:nvPr/>
          </p:nvSpPr>
          <p:spPr bwMode="auto">
            <a:xfrm>
              <a:off x="1925274" y="5289865"/>
              <a:ext cx="458788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674" name="Rectangle 7"/>
            <p:cNvSpPr>
              <a:spLocks noChangeArrowheads="1"/>
            </p:cNvSpPr>
            <p:nvPr/>
          </p:nvSpPr>
          <p:spPr bwMode="auto">
            <a:xfrm>
              <a:off x="2368187" y="5289865"/>
              <a:ext cx="458787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112675" name="Rectangle 9"/>
            <p:cNvSpPr>
              <a:spLocks noChangeArrowheads="1"/>
            </p:cNvSpPr>
            <p:nvPr/>
          </p:nvSpPr>
          <p:spPr bwMode="auto">
            <a:xfrm>
              <a:off x="2826974" y="5289865"/>
              <a:ext cx="458788" cy="84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2000">
                <a:solidFill>
                  <a:srgbClr val="000000"/>
                </a:solidFill>
              </a:endParaRPr>
            </a:p>
          </p:txBody>
        </p:sp>
      </p:grpSp>
      <p:cxnSp>
        <p:nvCxnSpPr>
          <p:cNvPr id="112667" name="Straight Arrow Connector 18"/>
          <p:cNvCxnSpPr>
            <a:cxnSpLocks noChangeShapeType="1"/>
            <a:stCxn id="112673" idx="0"/>
          </p:cNvCxnSpPr>
          <p:nvPr/>
        </p:nvCxnSpPr>
        <p:spPr bwMode="auto">
          <a:xfrm flipV="1">
            <a:off x="760413" y="4270375"/>
            <a:ext cx="69850" cy="890588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68" name="Freeform 5"/>
          <p:cNvSpPr>
            <a:spLocks/>
          </p:cNvSpPr>
          <p:nvPr/>
        </p:nvSpPr>
        <p:spPr bwMode="auto">
          <a:xfrm>
            <a:off x="954088" y="5729288"/>
            <a:ext cx="7127875" cy="728662"/>
          </a:xfrm>
          <a:custGeom>
            <a:avLst/>
            <a:gdLst>
              <a:gd name="T0" fmla="*/ 7131802 w 7127644"/>
              <a:gd name="T1" fmla="*/ 12798 h 730006"/>
              <a:gd name="T2" fmla="*/ 3716926 w 7127644"/>
              <a:gd name="T3" fmla="*/ 537525 h 730006"/>
              <a:gd name="T4" fmla="*/ 24113 w 7127644"/>
              <a:gd name="T5" fmla="*/ 0 h 7300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127644" h="730006">
                <a:moveTo>
                  <a:pt x="7127644" y="13230"/>
                </a:moveTo>
                <a:cubicBezTo>
                  <a:pt x="6013167" y="285543"/>
                  <a:pt x="4898691" y="557857"/>
                  <a:pt x="3714766" y="555652"/>
                </a:cubicBezTo>
                <a:cubicBezTo>
                  <a:pt x="2530841" y="553447"/>
                  <a:pt x="-288973" y="1206117"/>
                  <a:pt x="24095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2669" name="Straight Arrow Connector 18"/>
          <p:cNvCxnSpPr>
            <a:cxnSpLocks noChangeShapeType="1"/>
          </p:cNvCxnSpPr>
          <p:nvPr/>
        </p:nvCxnSpPr>
        <p:spPr bwMode="auto">
          <a:xfrm flipH="1">
            <a:off x="4298950" y="5773738"/>
            <a:ext cx="3698875" cy="404812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70" name="Straight Arrow Connector 18"/>
          <p:cNvCxnSpPr>
            <a:cxnSpLocks noChangeShapeType="1"/>
          </p:cNvCxnSpPr>
          <p:nvPr/>
        </p:nvCxnSpPr>
        <p:spPr bwMode="auto">
          <a:xfrm flipH="1" flipV="1">
            <a:off x="800100" y="5748338"/>
            <a:ext cx="3578225" cy="430212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71" name="Rectangle 3"/>
          <p:cNvSpPr>
            <a:spLocks noChangeArrowheads="1"/>
          </p:cNvSpPr>
          <p:nvPr/>
        </p:nvSpPr>
        <p:spPr bwMode="auto">
          <a:xfrm>
            <a:off x="7188200" y="3289300"/>
            <a:ext cx="196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result</a:t>
            </a:r>
            <a:endParaRPr lang="en-US" altLang="x-non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8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Endianness of Numbers</a:t>
            </a:r>
          </a:p>
        </p:txBody>
      </p:sp>
      <p:sp>
        <p:nvSpPr>
          <p:cNvPr id="114690" name="Content Placeholder 3"/>
          <p:cNvSpPr>
            <a:spLocks noGrp="1"/>
          </p:cNvSpPr>
          <p:nvPr>
            <p:ph idx="1"/>
          </p:nvPr>
        </p:nvSpPr>
        <p:spPr>
          <a:xfrm>
            <a:off x="441325" y="1554163"/>
            <a:ext cx="818832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 err="1">
                <a:ea typeface="ＭＳ Ｐゴシック" charset="-128"/>
              </a:rPr>
              <a:t>int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dirty="0" err="1">
                <a:ea typeface="ＭＳ Ｐゴシック" charset="-128"/>
              </a:rPr>
              <a:t>var</a:t>
            </a:r>
            <a:r>
              <a:rPr lang="en-US" altLang="x-none" dirty="0">
                <a:ea typeface="ＭＳ Ｐゴシック" charset="-128"/>
              </a:rPr>
              <a:t> = 0x0A0B0C0D</a:t>
            </a:r>
          </a:p>
          <a:p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sent != received: take an </a:t>
            </a:r>
            <a:r>
              <a:rPr lang="en-US" altLang="x-none" dirty="0" err="1">
                <a:ea typeface="ＭＳ Ｐゴシック" charset="-128"/>
              </a:rPr>
              <a:t>int</a:t>
            </a:r>
            <a:r>
              <a:rPr lang="en-US" altLang="x-none" dirty="0">
                <a:ea typeface="ＭＳ Ｐゴシック" charset="-128"/>
              </a:rPr>
              <a:t> on a big-endian machine and send a little-endian machine </a:t>
            </a:r>
          </a:p>
        </p:txBody>
      </p:sp>
      <p:sp>
        <p:nvSpPr>
          <p:cNvPr id="1146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9F01A8B-E1F1-1C44-9685-A1B1383940F6}" type="slidenum">
              <a:rPr lang="en-US" altLang="x-none" sz="1400">
                <a:solidFill>
                  <a:srgbClr val="000000"/>
                </a:solidFill>
              </a:rPr>
              <a:pPr/>
              <a:t>11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03813" y="2162175"/>
            <a:ext cx="3556000" cy="3546475"/>
            <a:chOff x="5103813" y="2162175"/>
            <a:chExt cx="3556000" cy="3546475"/>
          </a:xfrm>
        </p:grpSpPr>
        <p:pic>
          <p:nvPicPr>
            <p:cNvPr id="114696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813" y="2162175"/>
              <a:ext cx="3556000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7" name="Rectangle 21"/>
            <p:cNvSpPr>
              <a:spLocks noChangeArrowheads="1"/>
            </p:cNvSpPr>
            <p:nvPr/>
          </p:nvSpPr>
          <p:spPr bwMode="auto">
            <a:xfrm>
              <a:off x="6080125" y="5246688"/>
              <a:ext cx="12874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>
                  <a:solidFill>
                    <a:srgbClr val="000000"/>
                  </a:solidFill>
                </a:rPr>
                <a:t>Intel x86 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6688" y="2116138"/>
            <a:ext cx="5018087" cy="3592512"/>
            <a:chOff x="165907" y="2116138"/>
            <a:chExt cx="5019273" cy="3592215"/>
          </a:xfrm>
        </p:grpSpPr>
        <p:pic>
          <p:nvPicPr>
            <p:cNvPr id="11469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" y="2116138"/>
              <a:ext cx="3556000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5" name="Rectangle 22"/>
            <p:cNvSpPr>
              <a:spLocks noChangeArrowheads="1"/>
            </p:cNvSpPr>
            <p:nvPr/>
          </p:nvSpPr>
          <p:spPr bwMode="auto">
            <a:xfrm>
              <a:off x="165907" y="5246688"/>
              <a:ext cx="50192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>
                  <a:solidFill>
                    <a:srgbClr val="000000"/>
                  </a:solidFill>
                </a:rPr>
                <a:t>ARM, Power PC, Motorola 68k, IA-64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7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>
                <a:ea typeface="ＭＳ Ｐゴシック" charset="-128"/>
              </a:rPr>
              <a:t>Example: String and Chars</a:t>
            </a:r>
          </a:p>
        </p:txBody>
      </p:sp>
      <p:sp>
        <p:nvSpPr>
          <p:cNvPr id="11673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E08A90C-79AE-7F43-A5D0-1682CDEC451A}" type="slidenum">
              <a:rPr lang="en-US" altLang="x-none" sz="1400">
                <a:solidFill>
                  <a:srgbClr val="000000"/>
                </a:solidFill>
              </a:rPr>
              <a:pPr/>
              <a:t>12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1438" y="2262188"/>
            <a:ext cx="3627437" cy="361473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40" name="Group 5"/>
          <p:cNvGrpSpPr>
            <a:grpSpLocks/>
          </p:cNvGrpSpPr>
          <p:nvPr/>
        </p:nvGrpSpPr>
        <p:grpSpPr bwMode="auto">
          <a:xfrm>
            <a:off x="1800225" y="2727325"/>
            <a:ext cx="1282700" cy="647700"/>
            <a:chOff x="1441037" y="3803921"/>
            <a:chExt cx="1820862" cy="84296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441037" y="3805988"/>
              <a:ext cx="459723" cy="8408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900760" y="3805988"/>
              <a:ext cx="457470" cy="8408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42454" y="3803921"/>
              <a:ext cx="459723" cy="8408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802176" y="3805988"/>
              <a:ext cx="459723" cy="8408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6741" name="Rectangle 3"/>
          <p:cNvSpPr>
            <a:spLocks noChangeArrowheads="1"/>
          </p:cNvSpPr>
          <p:nvPr/>
        </p:nvSpPr>
        <p:spPr bwMode="auto">
          <a:xfrm>
            <a:off x="369888" y="2711450"/>
            <a:ext cx="163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String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76338" y="3362325"/>
            <a:ext cx="2024062" cy="2281238"/>
            <a:chOff x="1176338" y="3362325"/>
            <a:chExt cx="2024062" cy="2281238"/>
          </a:xfrm>
        </p:grpSpPr>
        <p:grpSp>
          <p:nvGrpSpPr>
            <p:cNvPr id="116772" name="Group 6"/>
            <p:cNvGrpSpPr>
              <a:grpSpLocks/>
            </p:cNvGrpSpPr>
            <p:nvPr/>
          </p:nvGrpSpPr>
          <p:grpSpPr bwMode="auto">
            <a:xfrm>
              <a:off x="1982788" y="5051425"/>
              <a:ext cx="1217612" cy="563563"/>
              <a:chOff x="1466487" y="5289865"/>
              <a:chExt cx="1819275" cy="841375"/>
            </a:xfrm>
          </p:grpSpPr>
          <p:sp>
            <p:nvSpPr>
              <p:cNvPr id="116775" name="Rectangle 5"/>
              <p:cNvSpPr>
                <a:spLocks noChangeArrowheads="1"/>
              </p:cNvSpPr>
              <p:nvPr/>
            </p:nvSpPr>
            <p:spPr bwMode="auto">
              <a:xfrm>
                <a:off x="1466487" y="5289865"/>
                <a:ext cx="458787" cy="8413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76" name="Rectangle 6"/>
              <p:cNvSpPr>
                <a:spLocks noChangeArrowheads="1"/>
              </p:cNvSpPr>
              <p:nvPr/>
            </p:nvSpPr>
            <p:spPr bwMode="auto">
              <a:xfrm>
                <a:off x="1925274" y="5289865"/>
                <a:ext cx="458788" cy="8413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77" name="Rectangle 7"/>
              <p:cNvSpPr>
                <a:spLocks noChangeArrowheads="1"/>
              </p:cNvSpPr>
              <p:nvPr/>
            </p:nvSpPr>
            <p:spPr bwMode="auto">
              <a:xfrm>
                <a:off x="2368187" y="5289865"/>
                <a:ext cx="458787" cy="8413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78" name="Rectangle 9"/>
              <p:cNvSpPr>
                <a:spLocks noChangeArrowheads="1"/>
              </p:cNvSpPr>
              <p:nvPr/>
            </p:nvSpPr>
            <p:spPr bwMode="auto">
              <a:xfrm>
                <a:off x="2826974" y="5289865"/>
                <a:ext cx="458788" cy="8413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6773" name="Rectangle 3"/>
            <p:cNvSpPr>
              <a:spLocks noChangeArrowheads="1"/>
            </p:cNvSpPr>
            <p:nvPr/>
          </p:nvSpPr>
          <p:spPr bwMode="auto">
            <a:xfrm>
              <a:off x="1176338" y="5059363"/>
              <a:ext cx="711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byte</a:t>
              </a:r>
            </a:p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array</a:t>
              </a:r>
              <a:endParaRPr lang="en-US" altLang="x-none" sz="1600">
                <a:solidFill>
                  <a:srgbClr val="000000"/>
                </a:solidFill>
              </a:endParaRPr>
            </a:p>
          </p:txBody>
        </p:sp>
        <p:cxnSp>
          <p:nvCxnSpPr>
            <p:cNvPr id="116774" name="Straight Arrow Connector 18"/>
            <p:cNvCxnSpPr>
              <a:cxnSpLocks noChangeShapeType="1"/>
              <a:endCxn id="116776" idx="0"/>
            </p:cNvCxnSpPr>
            <p:nvPr/>
          </p:nvCxnSpPr>
          <p:spPr bwMode="auto">
            <a:xfrm>
              <a:off x="2371725" y="3362325"/>
              <a:ext cx="73025" cy="1689100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2937" name="Rectangle 20"/>
          <p:cNvSpPr>
            <a:spLocks noChangeArrowheads="1"/>
          </p:cNvSpPr>
          <p:nvPr/>
        </p:nvSpPr>
        <p:spPr bwMode="auto">
          <a:xfrm>
            <a:off x="0" y="3983038"/>
            <a:ext cx="254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String.getBytes()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911725" y="2284413"/>
            <a:ext cx="3932238" cy="35925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45" name="Group 62"/>
          <p:cNvGrpSpPr>
            <a:grpSpLocks/>
          </p:cNvGrpSpPr>
          <p:nvPr/>
        </p:nvGrpSpPr>
        <p:grpSpPr bwMode="auto">
          <a:xfrm>
            <a:off x="5160963" y="2762250"/>
            <a:ext cx="1282700" cy="647700"/>
            <a:chOff x="1441037" y="3803921"/>
            <a:chExt cx="1820862" cy="842963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441037" y="3805988"/>
              <a:ext cx="459723" cy="8408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900760" y="3805988"/>
              <a:ext cx="457468" cy="8408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342454" y="3803921"/>
              <a:ext cx="459723" cy="8408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802176" y="3805988"/>
              <a:ext cx="459723" cy="8408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43525" y="3409950"/>
            <a:ext cx="1217613" cy="2238375"/>
            <a:chOff x="5343525" y="3409950"/>
            <a:chExt cx="1217613" cy="2238375"/>
          </a:xfrm>
        </p:grpSpPr>
        <p:grpSp>
          <p:nvGrpSpPr>
            <p:cNvPr id="116762" name="Group 56"/>
            <p:cNvGrpSpPr>
              <a:grpSpLocks/>
            </p:cNvGrpSpPr>
            <p:nvPr/>
          </p:nvGrpSpPr>
          <p:grpSpPr bwMode="auto">
            <a:xfrm>
              <a:off x="5343525" y="5086350"/>
              <a:ext cx="1217613" cy="561975"/>
              <a:chOff x="1466487" y="5289865"/>
              <a:chExt cx="1819275" cy="841375"/>
            </a:xfrm>
          </p:grpSpPr>
          <p:sp>
            <p:nvSpPr>
              <p:cNvPr id="116764" name="Rectangle 5"/>
              <p:cNvSpPr>
                <a:spLocks noChangeArrowheads="1"/>
              </p:cNvSpPr>
              <p:nvPr/>
            </p:nvSpPr>
            <p:spPr bwMode="auto">
              <a:xfrm>
                <a:off x="1466487" y="5289865"/>
                <a:ext cx="458787" cy="8413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65" name="Rectangle 6"/>
              <p:cNvSpPr>
                <a:spLocks noChangeArrowheads="1"/>
              </p:cNvSpPr>
              <p:nvPr/>
            </p:nvSpPr>
            <p:spPr bwMode="auto">
              <a:xfrm>
                <a:off x="1925274" y="5289865"/>
                <a:ext cx="458788" cy="8413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66" name="Rectangle 7"/>
              <p:cNvSpPr>
                <a:spLocks noChangeArrowheads="1"/>
              </p:cNvSpPr>
              <p:nvPr/>
            </p:nvSpPr>
            <p:spPr bwMode="auto">
              <a:xfrm>
                <a:off x="2368187" y="5289865"/>
                <a:ext cx="458787" cy="8413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67" name="Rectangle 9"/>
              <p:cNvSpPr>
                <a:spLocks noChangeArrowheads="1"/>
              </p:cNvSpPr>
              <p:nvPr/>
            </p:nvSpPr>
            <p:spPr bwMode="auto">
              <a:xfrm>
                <a:off x="2826974" y="5289865"/>
                <a:ext cx="458788" cy="8413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200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16763" name="Straight Arrow Connector 18"/>
            <p:cNvCxnSpPr>
              <a:cxnSpLocks noChangeShapeType="1"/>
              <a:endCxn id="65" idx="2"/>
            </p:cNvCxnSpPr>
            <p:nvPr/>
          </p:nvCxnSpPr>
          <p:spPr bwMode="auto">
            <a:xfrm flipV="1">
              <a:off x="5570538" y="3409950"/>
              <a:ext cx="74612" cy="1654175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2942" name="Straight Arrow Connector 18"/>
          <p:cNvCxnSpPr>
            <a:cxnSpLocks noChangeShapeType="1"/>
            <a:endCxn id="116764" idx="1"/>
          </p:cNvCxnSpPr>
          <p:nvPr/>
        </p:nvCxnSpPr>
        <p:spPr bwMode="auto">
          <a:xfrm>
            <a:off x="3214688" y="5332413"/>
            <a:ext cx="2128837" cy="34925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48" name="Rectangle 10"/>
          <p:cNvSpPr>
            <a:spLocks noChangeArrowheads="1"/>
          </p:cNvSpPr>
          <p:nvPr/>
        </p:nvSpPr>
        <p:spPr bwMode="auto">
          <a:xfrm>
            <a:off x="903288" y="2200275"/>
            <a:ext cx="98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16749" name="Rectangle 72"/>
          <p:cNvSpPr>
            <a:spLocks noChangeArrowheads="1"/>
          </p:cNvSpPr>
          <p:nvPr/>
        </p:nvSpPr>
        <p:spPr bwMode="auto">
          <a:xfrm>
            <a:off x="5808663" y="2255838"/>
            <a:ext cx="111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43238" y="1450975"/>
            <a:ext cx="4232275" cy="1635125"/>
            <a:chOff x="3043238" y="1450975"/>
            <a:chExt cx="4232275" cy="1635125"/>
          </a:xfrm>
        </p:grpSpPr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3967163" y="1450975"/>
              <a:ext cx="3308350" cy="64611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Will we always get back the same string?</a:t>
              </a:r>
            </a:p>
          </p:txBody>
        </p:sp>
        <p:cxnSp>
          <p:nvCxnSpPr>
            <p:cNvPr id="116760" name="Straight Arrow Connector 18"/>
            <p:cNvCxnSpPr>
              <a:cxnSpLocks noChangeShapeType="1"/>
              <a:endCxn id="64" idx="1"/>
            </p:cNvCxnSpPr>
            <p:nvPr/>
          </p:nvCxnSpPr>
          <p:spPr bwMode="auto">
            <a:xfrm>
              <a:off x="4260850" y="2105025"/>
              <a:ext cx="900113" cy="981075"/>
            </a:xfrm>
            <a:prstGeom prst="straightConnector1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61" name="Straight Arrow Connector 18"/>
            <p:cNvCxnSpPr>
              <a:cxnSpLocks noChangeShapeType="1"/>
            </p:cNvCxnSpPr>
            <p:nvPr/>
          </p:nvCxnSpPr>
          <p:spPr bwMode="auto">
            <a:xfrm flipH="1">
              <a:off x="3043238" y="2105025"/>
              <a:ext cx="1231900" cy="746125"/>
            </a:xfrm>
            <a:prstGeom prst="straightConnector1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2948" name="Rectangle 2"/>
          <p:cNvSpPr>
            <a:spLocks noChangeArrowheads="1"/>
          </p:cNvSpPr>
          <p:nvPr/>
        </p:nvSpPr>
        <p:spPr bwMode="auto">
          <a:xfrm>
            <a:off x="5737225" y="4097338"/>
            <a:ext cx="3881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>
                <a:solidFill>
                  <a:srgbClr val="000000"/>
                </a:solidFill>
              </a:rPr>
              <a:t>String(rcvPkt, </a:t>
            </a:r>
            <a:br>
              <a:rPr lang="en-US" altLang="x-none" sz="2000">
                <a:solidFill>
                  <a:srgbClr val="000000"/>
                </a:solidFill>
              </a:rPr>
            </a:br>
            <a:r>
              <a:rPr lang="en-US" altLang="x-none" sz="2000">
                <a:solidFill>
                  <a:srgbClr val="000000"/>
                </a:solidFill>
              </a:rPr>
              <a:t>           0, rcvPkt.getLength());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2250" y="4379913"/>
            <a:ext cx="6775450" cy="2457450"/>
            <a:chOff x="222250" y="4379913"/>
            <a:chExt cx="6775450" cy="2457450"/>
          </a:xfrm>
        </p:grpSpPr>
        <p:sp>
          <p:nvSpPr>
            <p:cNvPr id="116756" name="Rectangle 9"/>
            <p:cNvSpPr>
              <a:spLocks noChangeArrowheads="1"/>
            </p:cNvSpPr>
            <p:nvPr/>
          </p:nvSpPr>
          <p:spPr bwMode="auto">
            <a:xfrm>
              <a:off x="222250" y="6005513"/>
              <a:ext cx="6775450" cy="8318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dirty="0">
                  <a:solidFill>
                    <a:srgbClr val="000000"/>
                  </a:solidFill>
                </a:rPr>
                <a:t>Depends on default local platform char set : </a:t>
              </a:r>
              <a:r>
                <a:rPr lang="en-US" altLang="x-none" dirty="0" err="1">
                  <a:solidFill>
                    <a:srgbClr val="000000"/>
                  </a:solidFill>
                </a:rPr>
                <a:t>java.nio.charset.Charset.defaultCharset</a:t>
              </a:r>
              <a:r>
                <a:rPr lang="en-US" altLang="x-none" dirty="0">
                  <a:solidFill>
                    <a:srgbClr val="000000"/>
                  </a:solidFill>
                </a:rPr>
                <a:t>() </a:t>
              </a:r>
            </a:p>
          </p:txBody>
        </p:sp>
        <p:cxnSp>
          <p:nvCxnSpPr>
            <p:cNvPr id="116757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920750" y="4379913"/>
              <a:ext cx="71438" cy="1627187"/>
            </a:xfrm>
            <a:prstGeom prst="straightConnector1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58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5238750" y="4452938"/>
              <a:ext cx="1085850" cy="1579562"/>
            </a:xfrm>
            <a:prstGeom prst="straightConnector1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82588" y="3033713"/>
            <a:ext cx="163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(UTF-16)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116754" name="Rectangle 3"/>
          <p:cNvSpPr>
            <a:spLocks noChangeArrowheads="1"/>
          </p:cNvSpPr>
          <p:nvPr/>
        </p:nvSpPr>
        <p:spPr bwMode="auto">
          <a:xfrm>
            <a:off x="6299200" y="2678113"/>
            <a:ext cx="163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String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265863" y="3032125"/>
            <a:ext cx="1639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(UTF-16)</a:t>
            </a:r>
            <a:endParaRPr lang="en-US" altLang="x-non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7" grpId="0"/>
      <p:bldP spid="252948" grpId="0"/>
      <p:bldP spid="4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Example: Charset Troubles</a:t>
            </a:r>
          </a:p>
        </p:txBody>
      </p:sp>
      <p:sp>
        <p:nvSpPr>
          <p:cNvPr id="1187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Try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java </a:t>
            </a:r>
            <a:r>
              <a:rPr lang="en-US" altLang="x-none" dirty="0" err="1">
                <a:ea typeface="ＭＳ Ｐゴシック" charset="-128"/>
              </a:rPr>
              <a:t>EncodingDecoding</a:t>
            </a:r>
            <a:r>
              <a:rPr lang="en-US" altLang="x-none" dirty="0">
                <a:ea typeface="ＭＳ Ｐゴシック" charset="-128"/>
              </a:rPr>
              <a:t> UTF-8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UTF-16</a:t>
            </a:r>
            <a:r>
              <a:rPr lang="en-US" altLang="x-none" dirty="0">
                <a:ea typeface="ＭＳ Ｐゴシック" charset="-128"/>
              </a:rPr>
              <a:t> </a:t>
            </a:r>
          </a:p>
        </p:txBody>
      </p:sp>
      <p:sp>
        <p:nvSpPr>
          <p:cNvPr id="11878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FC953F5-DC67-9C45-8F56-E95D148CECF3}" type="slidenum">
              <a:rPr lang="en-US" altLang="x-none" sz="1400">
                <a:solidFill>
                  <a:srgbClr val="000000"/>
                </a:solidFill>
              </a:rPr>
              <a:pPr/>
              <a:t>13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7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2"/>
          <p:cNvSpPr>
            <a:spLocks noGrp="1"/>
          </p:cNvSpPr>
          <p:nvPr>
            <p:ph type="title"/>
          </p:nvPr>
        </p:nvSpPr>
        <p:spPr>
          <a:xfrm>
            <a:off x="549275" y="58738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Encoding/Decoding as a Common Source of Errors</a:t>
            </a:r>
          </a:p>
        </p:txBody>
      </p:sp>
      <p:sp>
        <p:nvSpPr>
          <p:cNvPr id="1208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Please read chapter 2 (Streams) of Java Network Programming for more details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Java stream, reader/writer can always be confusing, but it is good to finally understand</a:t>
            </a: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Common mistake even in many (textbook) examples: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http://www.java2s.com/Code/Java/Network-Protocol/</a:t>
            </a:r>
            <a:r>
              <a:rPr lang="en-US" altLang="x-none" dirty="0" err="1">
                <a:ea typeface="ＭＳ Ｐゴシック" charset="-128"/>
              </a:rPr>
              <a:t>UseDatagramSockettosendoutandreceiveDatagramPacket.htm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2083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AE4E59-53C5-E444-BF97-EF5E7E44BEF2}" type="slidenum">
              <a:rPr lang="en-US" altLang="x-none" sz="1400">
                <a:solidFill>
                  <a:srgbClr val="000000"/>
                </a:solidFill>
              </a:rPr>
              <a:pPr/>
              <a:t>14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5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 dirty="0">
                <a:ea typeface="ＭＳ Ｐゴシック" charset="-128"/>
              </a:rPr>
              <a:t>Exercise: UDP/DNS Server Pseudocode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0F77F14-E032-E247-8477-6B66BE231CE1}" type="slidenum">
              <a:rPr lang="en-US" altLang="x-none" sz="1400">
                <a:solidFill>
                  <a:srgbClr val="000000"/>
                </a:solidFill>
              </a:rPr>
              <a:pPr/>
              <a:t>15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52227" name="Content Placeholder 1"/>
          <p:cNvSpPr>
            <a:spLocks noGrp="1"/>
          </p:cNvSpPr>
          <p:nvPr>
            <p:ph idx="1"/>
          </p:nvPr>
        </p:nvSpPr>
        <p:spPr>
          <a:xfrm>
            <a:off x="488950" y="1406525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Modify the example UDP server code to implement a local DNS server.</a:t>
            </a:r>
          </a:p>
        </p:txBody>
      </p:sp>
      <p:graphicFrame>
        <p:nvGraphicFramePr>
          <p:cNvPr id="52228" name="Object 2"/>
          <p:cNvGraphicFramePr>
            <a:graphicFrameLocks noChangeAspect="1"/>
          </p:cNvGraphicFramePr>
          <p:nvPr/>
        </p:nvGraphicFramePr>
        <p:xfrm>
          <a:off x="804863" y="3140075"/>
          <a:ext cx="3616325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3" name="Photo Editor Photo" r:id="rId4" imgW="11533333" imgH="6866667" progId="MSPhotoEd.3">
                  <p:embed/>
                </p:oleObj>
              </mc:Choice>
              <mc:Fallback>
                <p:oleObj name="Photo Editor Photo" r:id="rId4" imgW="11533333" imgH="6866667" progId="MSPhotoEd.3">
                  <p:embed/>
                  <p:pic>
                    <p:nvPicPr>
                      <p:cNvPr id="522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140075"/>
                        <a:ext cx="3616325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32300" y="5788025"/>
            <a:ext cx="18415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00000"/>
                </a:solidFill>
              </a:rPr>
              <a:t>requesting host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Courier New" charset="0"/>
              </a:rPr>
              <a:t>cyndra.cs.yale.edu</a:t>
            </a: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46863" y="6553200"/>
            <a:ext cx="1992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Courier New" charset="0"/>
              </a:rPr>
              <a:t>gaia.cs.umass.edu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52231" name="Object 3"/>
          <p:cNvGraphicFramePr>
            <a:graphicFrameLocks noChangeAspect="1"/>
          </p:cNvGraphicFramePr>
          <p:nvPr/>
        </p:nvGraphicFramePr>
        <p:xfrm>
          <a:off x="7142163" y="5961063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4"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522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3" y="5961063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5265738" y="3086100"/>
            <a:ext cx="369887" cy="657225"/>
            <a:chOff x="4180" y="783"/>
            <a:chExt cx="150" cy="307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977063" y="2195513"/>
            <a:ext cx="2011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root name server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2234" name="Group 18"/>
          <p:cNvGrpSpPr>
            <a:grpSpLocks/>
          </p:cNvGrpSpPr>
          <p:nvPr/>
        </p:nvGrpSpPr>
        <p:grpSpPr bwMode="auto">
          <a:xfrm>
            <a:off x="5026025" y="3773488"/>
            <a:ext cx="311150" cy="1314450"/>
            <a:chOff x="3040" y="2322"/>
            <a:chExt cx="196" cy="828"/>
          </a:xfrm>
        </p:grpSpPr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 flipV="1">
              <a:off x="3222" y="2322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3040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52235" name="Group 21"/>
          <p:cNvGrpSpPr>
            <a:grpSpLocks/>
          </p:cNvGrpSpPr>
          <p:nvPr/>
        </p:nvGrpSpPr>
        <p:grpSpPr bwMode="auto">
          <a:xfrm>
            <a:off x="5429250" y="2401888"/>
            <a:ext cx="1273175" cy="647700"/>
            <a:chOff x="3294" y="1458"/>
            <a:chExt cx="802" cy="408"/>
          </a:xfrm>
        </p:grpSpPr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294" y="1458"/>
              <a:ext cx="802" cy="4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382" y="15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52236" name="Group 24"/>
          <p:cNvGrpSpPr>
            <a:grpSpLocks/>
          </p:cNvGrpSpPr>
          <p:nvPr/>
        </p:nvGrpSpPr>
        <p:grpSpPr bwMode="auto">
          <a:xfrm>
            <a:off x="5638800" y="2533650"/>
            <a:ext cx="1154113" cy="534988"/>
            <a:chOff x="3426" y="1541"/>
            <a:chExt cx="727" cy="337"/>
          </a:xfrm>
        </p:grpSpPr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3426" y="1554"/>
              <a:ext cx="708" cy="3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957" y="154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52237" name="Group 27"/>
          <p:cNvGrpSpPr>
            <a:grpSpLocks/>
          </p:cNvGrpSpPr>
          <p:nvPr/>
        </p:nvGrpSpPr>
        <p:grpSpPr bwMode="auto">
          <a:xfrm>
            <a:off x="5715000" y="2838450"/>
            <a:ext cx="1485900" cy="411163"/>
            <a:chOff x="3474" y="1733"/>
            <a:chExt cx="936" cy="259"/>
          </a:xfrm>
        </p:grpSpPr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474" y="1986"/>
              <a:ext cx="936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856" y="173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52238" name="Group 30"/>
          <p:cNvGrpSpPr>
            <a:grpSpLocks/>
          </p:cNvGrpSpPr>
          <p:nvPr/>
        </p:nvGrpSpPr>
        <p:grpSpPr bwMode="auto">
          <a:xfrm>
            <a:off x="6762750" y="2079625"/>
            <a:ext cx="369888" cy="657225"/>
            <a:chOff x="4180" y="783"/>
            <a:chExt cx="150" cy="307"/>
          </a:xfrm>
        </p:grpSpPr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52239" name="Group 39"/>
          <p:cNvGrpSpPr>
            <a:grpSpLocks/>
          </p:cNvGrpSpPr>
          <p:nvPr/>
        </p:nvGrpSpPr>
        <p:grpSpPr bwMode="auto">
          <a:xfrm>
            <a:off x="7208838" y="3095625"/>
            <a:ext cx="369887" cy="657225"/>
            <a:chOff x="4180" y="783"/>
            <a:chExt cx="150" cy="307"/>
          </a:xfrm>
        </p:grpSpPr>
        <p:sp>
          <p:nvSpPr>
            <p:cNvPr id="42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52240" name="Group 48"/>
          <p:cNvGrpSpPr>
            <a:grpSpLocks/>
          </p:cNvGrpSpPr>
          <p:nvPr/>
        </p:nvGrpSpPr>
        <p:grpSpPr bwMode="auto">
          <a:xfrm>
            <a:off x="7189788" y="4714875"/>
            <a:ext cx="369887" cy="657225"/>
            <a:chOff x="4180" y="783"/>
            <a:chExt cx="150" cy="307"/>
          </a:xfrm>
        </p:grpSpPr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413500" y="5311775"/>
            <a:ext cx="2335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00000"/>
                </a:solidFill>
              </a:rPr>
              <a:t>authoritative name server</a:t>
            </a:r>
            <a:endParaRPr lang="en-US" sz="2000">
              <a:solidFill>
                <a:srgbClr val="000000"/>
              </a:solidFill>
              <a:latin typeface="Times New Roman" charset="0"/>
            </a:endParaRPr>
          </a:p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Courier New" charset="0"/>
              </a:rPr>
              <a:t>dns.cs.umass.edu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2242" name="Group 58"/>
          <p:cNvGrpSpPr>
            <a:grpSpLocks/>
          </p:cNvGrpSpPr>
          <p:nvPr/>
        </p:nvGrpSpPr>
        <p:grpSpPr bwMode="auto">
          <a:xfrm>
            <a:off x="7508875" y="3802063"/>
            <a:ext cx="311150" cy="923925"/>
            <a:chOff x="4468" y="2340"/>
            <a:chExt cx="196" cy="582"/>
          </a:xfrm>
        </p:grpSpPr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4468" y="26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4470" y="2340"/>
              <a:ext cx="6" cy="5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52243" name="Group 61"/>
          <p:cNvGrpSpPr>
            <a:grpSpLocks/>
          </p:cNvGrpSpPr>
          <p:nvPr/>
        </p:nvGrpSpPr>
        <p:grpSpPr bwMode="auto">
          <a:xfrm>
            <a:off x="7024688" y="3794125"/>
            <a:ext cx="311150" cy="890588"/>
            <a:chOff x="4426" y="2346"/>
            <a:chExt cx="196" cy="561"/>
          </a:xfrm>
        </p:grpSpPr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4426" y="267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H="1" flipV="1">
              <a:off x="4590" y="2346"/>
              <a:ext cx="0" cy="5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52244" name="Group 64"/>
          <p:cNvGrpSpPr>
            <a:grpSpLocks/>
          </p:cNvGrpSpPr>
          <p:nvPr/>
        </p:nvGrpSpPr>
        <p:grpSpPr bwMode="auto">
          <a:xfrm>
            <a:off x="6400800" y="3905250"/>
            <a:ext cx="2400300" cy="490538"/>
            <a:chOff x="4170" y="2163"/>
            <a:chExt cx="1512" cy="309"/>
          </a:xfrm>
        </p:grpSpPr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4170" y="2196"/>
              <a:ext cx="1512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" name="Text Box 66"/>
            <p:cNvSpPr txBox="1">
              <a:spLocks noChangeArrowheads="1"/>
            </p:cNvSpPr>
            <p:nvPr/>
          </p:nvSpPr>
          <p:spPr bwMode="auto">
            <a:xfrm>
              <a:off x="4440" y="2163"/>
              <a:ext cx="10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zh-CN" sz="1400">
                  <a:solidFill>
                    <a:srgbClr val="000000"/>
                  </a:solidFill>
                  <a:ea typeface="宋体" charset="0"/>
                  <a:cs typeface="宋体" charset="0"/>
                </a:rPr>
                <a:t>TLD</a:t>
              </a:r>
              <a:r>
                <a:rPr lang="en-US" sz="1400">
                  <a:solidFill>
                    <a:srgbClr val="000000"/>
                  </a:solidFill>
                </a:rPr>
                <a:t> name server</a:t>
              </a: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52245" name="Group 67"/>
          <p:cNvGrpSpPr>
            <a:grpSpLocks/>
          </p:cNvGrpSpPr>
          <p:nvPr/>
        </p:nvGrpSpPr>
        <p:grpSpPr bwMode="auto">
          <a:xfrm>
            <a:off x="5715000" y="3411538"/>
            <a:ext cx="1419225" cy="412750"/>
            <a:chOff x="3474" y="2094"/>
            <a:chExt cx="894" cy="260"/>
          </a:xfrm>
        </p:grpSpPr>
        <p:sp>
          <p:nvSpPr>
            <p:cNvPr id="70" name="Line 68"/>
            <p:cNvSpPr>
              <a:spLocks noChangeShapeType="1"/>
            </p:cNvSpPr>
            <p:nvPr/>
          </p:nvSpPr>
          <p:spPr bwMode="auto">
            <a:xfrm flipH="1" flipV="1">
              <a:off x="3474" y="2094"/>
              <a:ext cx="8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" name="Text Box 69"/>
            <p:cNvSpPr txBox="1">
              <a:spLocks noChangeArrowheads="1"/>
            </p:cNvSpPr>
            <p:nvPr/>
          </p:nvSpPr>
          <p:spPr bwMode="auto">
            <a:xfrm>
              <a:off x="3880" y="212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52246" name="Group 70"/>
          <p:cNvGrpSpPr>
            <a:grpSpLocks/>
          </p:cNvGrpSpPr>
          <p:nvPr/>
        </p:nvGrpSpPr>
        <p:grpSpPr bwMode="auto">
          <a:xfrm>
            <a:off x="5505450" y="3802063"/>
            <a:ext cx="384175" cy="1323975"/>
            <a:chOff x="3342" y="2340"/>
            <a:chExt cx="242" cy="834"/>
          </a:xfrm>
        </p:grpSpPr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3342" y="2340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4" name="Text Box 72"/>
            <p:cNvSpPr txBox="1">
              <a:spLocks noChangeArrowheads="1"/>
            </p:cNvSpPr>
            <p:nvPr/>
          </p:nvSpPr>
          <p:spPr bwMode="auto">
            <a:xfrm>
              <a:off x="3388" y="287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52247" name="Group 76"/>
          <p:cNvGrpSpPr>
            <a:grpSpLocks/>
          </p:cNvGrpSpPr>
          <p:nvPr/>
        </p:nvGrpSpPr>
        <p:grpSpPr bwMode="auto">
          <a:xfrm>
            <a:off x="4422775" y="3917950"/>
            <a:ext cx="1876425" cy="500063"/>
            <a:chOff x="2838" y="2163"/>
            <a:chExt cx="1182" cy="315"/>
          </a:xfrm>
        </p:grpSpPr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0" name="Text Box 78"/>
            <p:cNvSpPr txBox="1">
              <a:spLocks noChangeArrowheads="1"/>
            </p:cNvSpPr>
            <p:nvPr/>
          </p:nvSpPr>
          <p:spPr bwMode="auto">
            <a:xfrm>
              <a:off x="2919" y="2163"/>
              <a:ext cx="102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</a:rPr>
                <a:t>local name server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  <a:p>
              <a:pPr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Courier New" charset="0"/>
                  <a:ea typeface="宋体" charset="0"/>
                  <a:cs typeface="宋体" charset="0"/>
                </a:rPr>
                <a:t>130.132.1.9</a:t>
              </a:r>
              <a:endParaRPr lang="en-US" sz="12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52248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5133975"/>
            <a:ext cx="9540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0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3368D5F-1B61-EF4D-91B8-9DD2736C5AC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16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UDP/DNS Implementation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4275" name="Rectangle 8"/>
          <p:cNvSpPr>
            <a:spLocks noChangeArrowheads="1"/>
          </p:cNvSpPr>
          <p:nvPr/>
        </p:nvSpPr>
        <p:spPr bwMode="auto">
          <a:xfrm>
            <a:off x="396875" y="1571625"/>
            <a:ext cx="3810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Standard UDP demultiplexing (find out return address by </a:t>
            </a:r>
            <a:r>
              <a:rPr lang="en-US" altLang="x-none" sz="2000" dirty="0" err="1">
                <a:solidFill>
                  <a:srgbClr val="000000"/>
                </a:solidFill>
                <a:latin typeface="Comic Sans MS" charset="0"/>
              </a:rPr>
              <a:t>src.addr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/</a:t>
            </a:r>
            <a:r>
              <a:rPr lang="en-US" altLang="x-none" sz="2000" dirty="0" err="1">
                <a:solidFill>
                  <a:srgbClr val="000000"/>
                </a:solidFill>
                <a:latin typeface="Comic Sans MS" charset="0"/>
              </a:rPr>
              <a:t>src.port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 of UDP packet) does not always work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</a:pPr>
            <a:endParaRPr lang="en-US" altLang="x-none" sz="2000" dirty="0">
              <a:solidFill>
                <a:srgbClr val="000000"/>
              </a:solidFill>
              <a:latin typeface="Comic Sans MS" charset="0"/>
            </a:endParaRP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sz="2000" dirty="0">
                <a:solidFill>
                  <a:srgbClr val="3333CC"/>
                </a:solidFill>
                <a:latin typeface="Comic Sans MS" charset="0"/>
              </a:rPr>
              <a:t>DNS solution: identification: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 remember the mapping</a:t>
            </a:r>
          </a:p>
        </p:txBody>
      </p:sp>
      <p:graphicFrame>
        <p:nvGraphicFramePr>
          <p:cNvPr id="54276" name="Object 2"/>
          <p:cNvGraphicFramePr>
            <a:graphicFrameLocks noChangeAspect="1"/>
          </p:cNvGraphicFramePr>
          <p:nvPr/>
        </p:nvGraphicFramePr>
        <p:xfrm>
          <a:off x="3952875" y="1762125"/>
          <a:ext cx="5114925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9" name="Photo Editor Photo" r:id="rId4" imgW="11533333" imgH="6866667" progId="MSPhotoEd.3">
                  <p:embed/>
                </p:oleObj>
              </mc:Choice>
              <mc:Fallback>
                <p:oleObj name="Photo Editor Photo" r:id="rId4" imgW="11533333" imgH="6866667" progId="MSPhotoEd.3">
                  <p:embed/>
                  <p:pic>
                    <p:nvPicPr>
                      <p:cNvPr id="542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1762125"/>
                        <a:ext cx="5114925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8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</a:t>
            </a:r>
            <a:r>
              <a:rPr lang="en-US" altLang="zh-CN" dirty="0">
                <a:ea typeface="ＭＳ Ｐゴシック" charset="-128"/>
              </a:rPr>
              <a:t>min.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and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r</a:t>
            </a:r>
            <a:r>
              <a:rPr lang="en-US" altLang="x-none" dirty="0">
                <a:ea typeface="ＭＳ Ｐゴシック" charset="-128"/>
              </a:rPr>
              <a:t>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 application programming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Overview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UDP</a:t>
            </a:r>
          </a:p>
          <a:p>
            <a:pPr lvl="1">
              <a:buClr>
                <a:srgbClr val="C00000"/>
              </a:buClr>
              <a:buFont typeface="Wingdings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Basic TCP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C37E2B-A04A-E748-AD86-8D65EE791A3E}" type="slidenum">
              <a:rPr lang="en-US" altLang="x-none" sz="1400">
                <a:solidFill>
                  <a:srgbClr val="000000"/>
                </a:solidFill>
              </a:rPr>
              <a:pPr/>
              <a:t>17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2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533400" y="239713"/>
            <a:ext cx="826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3200" u="sng">
                <a:solidFill>
                  <a:srgbClr val="3333CC"/>
                </a:solidFill>
                <a:latin typeface="Comic Sans MS" charset="0"/>
                <a:ea typeface="宋体" charset="-122"/>
              </a:rPr>
              <a:t>TCP Socket Design: Starting w/ UDP</a:t>
            </a:r>
            <a:endParaRPr lang="en-US" altLang="x-none" sz="3200" u="sng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1793875" y="1271588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793750" y="2117725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577850" y="1928813"/>
            <a:ext cx="1412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FF0000"/>
                </a:solidFill>
                <a:latin typeface="Comic Sans MS" charset="0"/>
              </a:rPr>
              <a:t>Socket 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socket space</a:t>
            </a:r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996950" y="2279650"/>
            <a:ext cx="2830513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992188" y="2349500"/>
            <a:ext cx="1274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address:  {*</a:t>
            </a:r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:</a:t>
            </a:r>
            <a:r>
              <a:rPr lang="en-US" altLang="zh-CN" sz="1000" b="1">
                <a:solidFill>
                  <a:srgbClr val="000000"/>
                </a:solidFill>
                <a:latin typeface="Comic Sans MS" charset="0"/>
                <a:ea typeface="宋体" charset="-122"/>
              </a:rPr>
              <a:t>9876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}</a:t>
            </a:r>
          </a:p>
          <a:p>
            <a:pPr algn="l"/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snd/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recv</a:t>
            </a:r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 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buf:</a:t>
            </a:r>
          </a:p>
        </p:txBody>
      </p: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1827213" y="1616075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32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.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5</a:t>
            </a:r>
            <a:br>
              <a:rPr lang="en-US" altLang="x-none" sz="12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230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.2</a:t>
            </a:r>
          </a:p>
        </p:txBody>
      </p:sp>
      <p:sp>
        <p:nvSpPr>
          <p:cNvPr id="58376" name="Line 11"/>
          <p:cNvSpPr>
            <a:spLocks noChangeShapeType="1"/>
          </p:cNvSpPr>
          <p:nvPr/>
        </p:nvSpPr>
        <p:spPr bwMode="auto">
          <a:xfrm>
            <a:off x="2484438" y="3022600"/>
            <a:ext cx="0" cy="1947863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7" name="Line 22"/>
          <p:cNvSpPr>
            <a:spLocks noChangeShapeType="1"/>
          </p:cNvSpPr>
          <p:nvPr/>
        </p:nvSpPr>
        <p:spPr bwMode="auto">
          <a:xfrm flipH="1">
            <a:off x="1331913" y="2513013"/>
            <a:ext cx="3810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8" name="Text Box 23"/>
          <p:cNvSpPr txBox="1">
            <a:spLocks noChangeArrowheads="1"/>
          </p:cNvSpPr>
          <p:nvPr/>
        </p:nvSpPr>
        <p:spPr bwMode="auto">
          <a:xfrm>
            <a:off x="787400" y="3500438"/>
            <a:ext cx="957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local address</a:t>
            </a:r>
          </a:p>
        </p:txBody>
      </p:sp>
      <p:sp>
        <p:nvSpPr>
          <p:cNvPr id="58379" name="Line 24"/>
          <p:cNvSpPr>
            <a:spLocks noChangeShapeType="1"/>
          </p:cNvSpPr>
          <p:nvPr/>
        </p:nvSpPr>
        <p:spPr bwMode="auto">
          <a:xfrm flipH="1" flipV="1">
            <a:off x="1963738" y="2574925"/>
            <a:ext cx="1905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0" name="Text Box 25"/>
          <p:cNvSpPr txBox="1">
            <a:spLocks noChangeArrowheads="1"/>
          </p:cNvSpPr>
          <p:nvPr/>
        </p:nvSpPr>
        <p:spPr bwMode="auto">
          <a:xfrm>
            <a:off x="1627188" y="3357563"/>
            <a:ext cx="744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local port</a:t>
            </a:r>
          </a:p>
        </p:txBody>
      </p:sp>
      <p:sp>
        <p:nvSpPr>
          <p:cNvPr id="58381" name="Line 8"/>
          <p:cNvSpPr>
            <a:spLocks noChangeShapeType="1"/>
          </p:cNvSpPr>
          <p:nvPr/>
        </p:nvSpPr>
        <p:spPr bwMode="auto">
          <a:xfrm flipH="1">
            <a:off x="2840038" y="1865313"/>
            <a:ext cx="3614737" cy="733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2" name="Line 8"/>
          <p:cNvSpPr>
            <a:spLocks noChangeShapeType="1"/>
          </p:cNvSpPr>
          <p:nvPr/>
        </p:nvSpPr>
        <p:spPr bwMode="auto">
          <a:xfrm flipH="1" flipV="1">
            <a:off x="2882899" y="2700337"/>
            <a:ext cx="3710877" cy="22430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90169" y="3244581"/>
            <a:ext cx="4692650" cy="23083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rgbClr val="000000"/>
                </a:solidFill>
              </a:rPr>
              <a:t>Issue: If a single socket, data can be mixed, but TCP is designed to provide a pipe abstraction: server reads an ordered sequence of bytes from each individual client. </a:t>
            </a:r>
          </a:p>
          <a:p>
            <a:pPr algn="l"/>
            <a:endParaRPr lang="en-US" altLang="x-none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17157" y="5596438"/>
            <a:ext cx="4665662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rgbClr val="000000"/>
                </a:solidFill>
              </a:rPr>
              <a:t>Issue 2: How to notify an app that a new client is connected?</a:t>
            </a:r>
          </a:p>
          <a:p>
            <a:pPr algn="l"/>
            <a:endParaRPr lang="en-US" altLang="x-none" dirty="0">
              <a:solidFill>
                <a:srgbClr val="000000"/>
              </a:solidFill>
            </a:endParaRPr>
          </a:p>
        </p:txBody>
      </p:sp>
      <p:grpSp>
        <p:nvGrpSpPr>
          <p:cNvPr id="58385" name="Group 4"/>
          <p:cNvGrpSpPr>
            <a:grpSpLocks/>
          </p:cNvGrpSpPr>
          <p:nvPr/>
        </p:nvGrpSpPr>
        <p:grpSpPr bwMode="auto">
          <a:xfrm>
            <a:off x="6459538" y="1333500"/>
            <a:ext cx="803275" cy="849313"/>
            <a:chOff x="240" y="1046"/>
            <a:chExt cx="637" cy="994"/>
          </a:xfrm>
        </p:grpSpPr>
        <p:grpSp>
          <p:nvGrpSpPr>
            <p:cNvPr id="58396" name="Group 5"/>
            <p:cNvGrpSpPr>
              <a:grpSpLocks/>
            </p:cNvGrpSpPr>
            <p:nvPr/>
          </p:nvGrpSpPr>
          <p:grpSpPr bwMode="auto">
            <a:xfrm>
              <a:off x="240" y="1440"/>
              <a:ext cx="637" cy="600"/>
              <a:chOff x="608" y="2454"/>
              <a:chExt cx="1261" cy="600"/>
            </a:xfrm>
          </p:grpSpPr>
          <p:sp>
            <p:nvSpPr>
              <p:cNvPr id="58401" name="Rectangle 6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endParaRPr lang="x-none" altLang="x-none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02" name="Rectangle 7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endParaRPr lang="x-none" altLang="x-none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397" name="Group 11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58399" name="Rectangle 1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00" name="Oval 1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>
                    <a:solidFill>
                      <a:srgbClr val="000000"/>
                    </a:solidFill>
                  </a:rPr>
                  <a:t>P1</a:t>
                </a:r>
              </a:p>
            </p:txBody>
          </p:sp>
        </p:grpSp>
        <p:sp>
          <p:nvSpPr>
            <p:cNvPr id="58398" name="Text Box 14"/>
            <p:cNvSpPr txBox="1">
              <a:spLocks noChangeArrowheads="1"/>
            </p:cNvSpPr>
            <p:nvPr/>
          </p:nvSpPr>
          <p:spPr bwMode="auto">
            <a:xfrm>
              <a:off x="258" y="1046"/>
              <a:ext cx="58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400">
                  <a:solidFill>
                    <a:srgbClr val="3333CC"/>
                  </a:solidFill>
                  <a:latin typeface="Comic Sans MS" charset="0"/>
                </a:rPr>
                <a:t>client1</a:t>
              </a:r>
            </a:p>
          </p:txBody>
        </p:sp>
      </p:grpSp>
      <p:grpSp>
        <p:nvGrpSpPr>
          <p:cNvPr id="58386" name="Group 4"/>
          <p:cNvGrpSpPr>
            <a:grpSpLocks/>
          </p:cNvGrpSpPr>
          <p:nvPr/>
        </p:nvGrpSpPr>
        <p:grpSpPr bwMode="auto">
          <a:xfrm>
            <a:off x="6584950" y="2332768"/>
            <a:ext cx="803275" cy="847725"/>
            <a:chOff x="240" y="1046"/>
            <a:chExt cx="637" cy="994"/>
          </a:xfrm>
        </p:grpSpPr>
        <p:grpSp>
          <p:nvGrpSpPr>
            <p:cNvPr id="58389" name="Group 5"/>
            <p:cNvGrpSpPr>
              <a:grpSpLocks/>
            </p:cNvGrpSpPr>
            <p:nvPr/>
          </p:nvGrpSpPr>
          <p:grpSpPr bwMode="auto">
            <a:xfrm>
              <a:off x="240" y="1440"/>
              <a:ext cx="637" cy="600"/>
              <a:chOff x="608" y="2454"/>
              <a:chExt cx="1261" cy="600"/>
            </a:xfrm>
          </p:grpSpPr>
          <p:sp>
            <p:nvSpPr>
              <p:cNvPr id="58394" name="Rectangle 6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endParaRPr lang="x-none" altLang="x-none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395" name="Rectangle 7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endParaRPr lang="x-none" altLang="x-none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390" name="Group 11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58392" name="Rectangle 1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393" name="Oval 1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>
                    <a:solidFill>
                      <a:srgbClr val="000000"/>
                    </a:solidFill>
                  </a:rPr>
                  <a:t>P2</a:t>
                </a:r>
              </a:p>
            </p:txBody>
          </p:sp>
        </p:grpSp>
        <p:sp>
          <p:nvSpPr>
            <p:cNvPr id="58391" name="Text Box 14"/>
            <p:cNvSpPr txBox="1">
              <a:spLocks noChangeArrowheads="1"/>
            </p:cNvSpPr>
            <p:nvPr/>
          </p:nvSpPr>
          <p:spPr bwMode="auto">
            <a:xfrm>
              <a:off x="247" y="1046"/>
              <a:ext cx="60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400">
                  <a:solidFill>
                    <a:srgbClr val="3333CC"/>
                  </a:solidFill>
                  <a:latin typeface="Comic Sans MS" charset="0"/>
                </a:rPr>
                <a:t>client2</a:t>
              </a: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09368" y="5060079"/>
            <a:ext cx="311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>
                <a:solidFill>
                  <a:srgbClr val="000000"/>
                </a:solidFill>
              </a:rPr>
              <a:t>sock.nextByte</a:t>
            </a:r>
            <a:r>
              <a:rPr lang="en-US" altLang="x-none" dirty="0">
                <a:solidFill>
                  <a:srgbClr val="000000"/>
                </a:solidFill>
              </a:rPr>
              <a:t>(client1)?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08937" y="6253255"/>
            <a:ext cx="454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dirty="0">
                <a:solidFill>
                  <a:srgbClr val="000000"/>
                </a:solidFill>
              </a:rPr>
              <a:t> </a:t>
            </a:r>
            <a:r>
              <a:rPr lang="en-US" altLang="x-none" dirty="0" err="1">
                <a:solidFill>
                  <a:srgbClr val="000000"/>
                </a:solidFill>
              </a:rPr>
              <a:t>newClient</a:t>
            </a:r>
            <a:r>
              <a:rPr lang="en-US" altLang="x-none" dirty="0">
                <a:solidFill>
                  <a:srgbClr val="000000"/>
                </a:solidFill>
              </a:rPr>
              <a:t> = </a:t>
            </a:r>
            <a:r>
              <a:rPr lang="en-US" altLang="x-none" dirty="0" err="1">
                <a:solidFill>
                  <a:srgbClr val="000000"/>
                </a:solidFill>
              </a:rPr>
              <a:t>sock.getNewClient</a:t>
            </a:r>
            <a:r>
              <a:rPr lang="en-US" altLang="x-none" dirty="0">
                <a:solidFill>
                  <a:srgbClr val="000000"/>
                </a:solidFill>
              </a:rPr>
              <a:t>()?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F098213-A11F-0846-BF29-940973A46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3368D5F-1B61-EF4D-91B8-9DD2736C5AC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18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842963" y="2174875"/>
            <a:ext cx="3417887" cy="261778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33400" y="239713"/>
            <a:ext cx="8053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3600" u="sng">
                <a:solidFill>
                  <a:srgbClr val="3333CC"/>
                </a:solidFill>
                <a:latin typeface="Comic Sans MS" charset="0"/>
                <a:ea typeface="宋体" charset="-122"/>
              </a:rPr>
              <a:t>BSD TCP Socket API Design</a:t>
            </a:r>
            <a:endParaRPr lang="en-US" altLang="x-none" sz="3600" u="sng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793875" y="1271588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677863" y="1928813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TCP socket space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1827213" y="1616075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2.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5</a:t>
            </a:r>
            <a:br>
              <a:rPr lang="en-US" altLang="x-none" sz="12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30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.2</a:t>
            </a:r>
          </a:p>
        </p:txBody>
      </p:sp>
      <p:sp>
        <p:nvSpPr>
          <p:cNvPr id="142353" name="Text Box 28"/>
          <p:cNvSpPr txBox="1">
            <a:spLocks noChangeArrowheads="1"/>
          </p:cNvSpPr>
          <p:nvPr/>
        </p:nvSpPr>
        <p:spPr bwMode="auto">
          <a:xfrm>
            <a:off x="512763" y="5286375"/>
            <a:ext cx="7340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Q: How to decide where to put a new TCP packet?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996950" y="2279650"/>
            <a:ext cx="2830513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992188" y="2349500"/>
            <a:ext cx="1274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address:  {*</a:t>
            </a:r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:</a:t>
            </a:r>
            <a:r>
              <a:rPr lang="en-US" altLang="zh-CN" sz="1000" b="1">
                <a:solidFill>
                  <a:srgbClr val="000000"/>
                </a:solidFill>
                <a:latin typeface="Comic Sans MS" charset="0"/>
                <a:ea typeface="宋体" charset="-122"/>
              </a:rPr>
              <a:t>9876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}</a:t>
            </a:r>
          </a:p>
          <a:p>
            <a:pPr algn="l"/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snd/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recv</a:t>
            </a:r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 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buf:</a:t>
            </a:r>
          </a:p>
        </p:txBody>
      </p:sp>
      <p:sp>
        <p:nvSpPr>
          <p:cNvPr id="60425" name="Rectangle 7"/>
          <p:cNvSpPr>
            <a:spLocks noChangeArrowheads="1"/>
          </p:cNvSpPr>
          <p:nvPr/>
        </p:nvSpPr>
        <p:spPr bwMode="auto">
          <a:xfrm>
            <a:off x="1008063" y="2997200"/>
            <a:ext cx="2830512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0426" name="Text Box 8"/>
          <p:cNvSpPr txBox="1">
            <a:spLocks noChangeArrowheads="1"/>
          </p:cNvSpPr>
          <p:nvPr/>
        </p:nvSpPr>
        <p:spPr bwMode="auto">
          <a:xfrm>
            <a:off x="1019175" y="3051175"/>
            <a:ext cx="238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address:  {*</a:t>
            </a:r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:</a:t>
            </a:r>
            <a:r>
              <a:rPr lang="en-US" altLang="zh-CN" sz="1000" b="1">
                <a:solidFill>
                  <a:srgbClr val="000000"/>
                </a:solidFill>
                <a:latin typeface="Comic Sans MS" charset="0"/>
                <a:ea typeface="宋体" charset="-122"/>
              </a:rPr>
              <a:t>9876; client 1 IP/port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}</a:t>
            </a:r>
          </a:p>
          <a:p>
            <a:pPr algn="l"/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snd/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recv</a:t>
            </a:r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 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buf:</a:t>
            </a:r>
          </a:p>
        </p:txBody>
      </p:sp>
      <p:sp>
        <p:nvSpPr>
          <p:cNvPr id="60427" name="Rectangle 7"/>
          <p:cNvSpPr>
            <a:spLocks noChangeArrowheads="1"/>
          </p:cNvSpPr>
          <p:nvPr/>
        </p:nvSpPr>
        <p:spPr bwMode="auto">
          <a:xfrm>
            <a:off x="987425" y="3776663"/>
            <a:ext cx="2830513" cy="56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0428" name="Text Box 8"/>
          <p:cNvSpPr txBox="1">
            <a:spLocks noChangeArrowheads="1"/>
          </p:cNvSpPr>
          <p:nvPr/>
        </p:nvSpPr>
        <p:spPr bwMode="auto">
          <a:xfrm>
            <a:off x="1030288" y="3830638"/>
            <a:ext cx="238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address:  {*</a:t>
            </a:r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:</a:t>
            </a:r>
            <a:r>
              <a:rPr lang="en-US" altLang="zh-CN" sz="1000" b="1">
                <a:solidFill>
                  <a:srgbClr val="000000"/>
                </a:solidFill>
                <a:latin typeface="Comic Sans MS" charset="0"/>
                <a:ea typeface="宋体" charset="-122"/>
              </a:rPr>
              <a:t>9876; client 2 IP/port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}</a:t>
            </a:r>
          </a:p>
          <a:p>
            <a:pPr algn="l"/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snd/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recv</a:t>
            </a:r>
            <a:r>
              <a:rPr lang="en-US" altLang="zh-CN" sz="1000">
                <a:solidFill>
                  <a:srgbClr val="000000"/>
                </a:solidFill>
                <a:latin typeface="Comic Sans MS" charset="0"/>
                <a:ea typeface="宋体" charset="-122"/>
              </a:rPr>
              <a:t> 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buf:</a:t>
            </a:r>
          </a:p>
        </p:txBody>
      </p:sp>
      <p:sp>
        <p:nvSpPr>
          <p:cNvPr id="60429" name="Line 8"/>
          <p:cNvSpPr>
            <a:spLocks noChangeShapeType="1"/>
          </p:cNvSpPr>
          <p:nvPr/>
        </p:nvSpPr>
        <p:spPr bwMode="auto">
          <a:xfrm flipH="1">
            <a:off x="2714625" y="3003550"/>
            <a:ext cx="3660775" cy="395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0" name="Line 8"/>
          <p:cNvSpPr>
            <a:spLocks noChangeShapeType="1"/>
          </p:cNvSpPr>
          <p:nvPr/>
        </p:nvSpPr>
        <p:spPr bwMode="auto">
          <a:xfrm flipH="1" flipV="1">
            <a:off x="2835275" y="4143375"/>
            <a:ext cx="3698875" cy="90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Rectangle 39"/>
          <p:cNvSpPr>
            <a:spLocks noChangeArrowheads="1"/>
          </p:cNvSpPr>
          <p:nvPr/>
        </p:nvSpPr>
        <p:spPr bwMode="auto">
          <a:xfrm>
            <a:off x="5781675" y="1371600"/>
            <a:ext cx="3044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socket for new connected clients</a:t>
            </a:r>
          </a:p>
        </p:txBody>
      </p:sp>
      <p:sp>
        <p:nvSpPr>
          <p:cNvPr id="60432" name="Line 8"/>
          <p:cNvSpPr>
            <a:spLocks noChangeShapeType="1"/>
          </p:cNvSpPr>
          <p:nvPr/>
        </p:nvSpPr>
        <p:spPr bwMode="auto">
          <a:xfrm flipH="1">
            <a:off x="2303463" y="1976438"/>
            <a:ext cx="3951287" cy="633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0433" name="Group 4"/>
          <p:cNvGrpSpPr>
            <a:grpSpLocks/>
          </p:cNvGrpSpPr>
          <p:nvPr/>
        </p:nvGrpSpPr>
        <p:grpSpPr bwMode="auto">
          <a:xfrm>
            <a:off x="6432550" y="2459038"/>
            <a:ext cx="803275" cy="847725"/>
            <a:chOff x="240" y="1046"/>
            <a:chExt cx="637" cy="994"/>
          </a:xfrm>
        </p:grpSpPr>
        <p:grpSp>
          <p:nvGrpSpPr>
            <p:cNvPr id="60445" name="Group 5"/>
            <p:cNvGrpSpPr>
              <a:grpSpLocks/>
            </p:cNvGrpSpPr>
            <p:nvPr/>
          </p:nvGrpSpPr>
          <p:grpSpPr bwMode="auto">
            <a:xfrm>
              <a:off x="240" y="1440"/>
              <a:ext cx="637" cy="600"/>
              <a:chOff x="608" y="2454"/>
              <a:chExt cx="1261" cy="600"/>
            </a:xfrm>
          </p:grpSpPr>
          <p:sp>
            <p:nvSpPr>
              <p:cNvPr id="60450" name="Rectangle 6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endParaRPr lang="x-none" altLang="x-none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51" name="Rectangle 7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endParaRPr lang="x-none" altLang="x-none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0446" name="Group 11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60448" name="Rectangle 1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9" name="Oval 1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>
                    <a:solidFill>
                      <a:srgbClr val="000000"/>
                    </a:solidFill>
                  </a:rPr>
                  <a:t>P1</a:t>
                </a:r>
              </a:p>
            </p:txBody>
          </p:sp>
        </p:grpSp>
        <p:sp>
          <p:nvSpPr>
            <p:cNvPr id="60447" name="Text Box 14"/>
            <p:cNvSpPr txBox="1">
              <a:spLocks noChangeArrowheads="1"/>
            </p:cNvSpPr>
            <p:nvPr/>
          </p:nvSpPr>
          <p:spPr bwMode="auto">
            <a:xfrm>
              <a:off x="258" y="1046"/>
              <a:ext cx="58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400">
                  <a:solidFill>
                    <a:srgbClr val="3333CC"/>
                  </a:solidFill>
                  <a:latin typeface="Comic Sans MS" charset="0"/>
                </a:rPr>
                <a:t>client1</a:t>
              </a:r>
            </a:p>
          </p:txBody>
        </p:sp>
      </p:grpSp>
      <p:grpSp>
        <p:nvGrpSpPr>
          <p:cNvPr id="60434" name="Group 4"/>
          <p:cNvGrpSpPr>
            <a:grpSpLocks/>
          </p:cNvGrpSpPr>
          <p:nvPr/>
        </p:nvGrpSpPr>
        <p:grpSpPr bwMode="auto">
          <a:xfrm>
            <a:off x="6545263" y="3576638"/>
            <a:ext cx="803275" cy="849312"/>
            <a:chOff x="240" y="1046"/>
            <a:chExt cx="637" cy="994"/>
          </a:xfrm>
        </p:grpSpPr>
        <p:grpSp>
          <p:nvGrpSpPr>
            <p:cNvPr id="60438" name="Group 5"/>
            <p:cNvGrpSpPr>
              <a:grpSpLocks/>
            </p:cNvGrpSpPr>
            <p:nvPr/>
          </p:nvGrpSpPr>
          <p:grpSpPr bwMode="auto">
            <a:xfrm>
              <a:off x="240" y="1440"/>
              <a:ext cx="637" cy="600"/>
              <a:chOff x="608" y="2454"/>
              <a:chExt cx="1261" cy="600"/>
            </a:xfrm>
          </p:grpSpPr>
          <p:sp>
            <p:nvSpPr>
              <p:cNvPr id="60443" name="Rectangle 6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endParaRPr lang="x-none" altLang="x-none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4" name="Rectangle 7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endParaRPr lang="x-none" altLang="x-none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0439" name="Group 11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60441" name="Rectangle 1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2" name="Oval 1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>
                    <a:solidFill>
                      <a:srgbClr val="000000"/>
                    </a:solidFill>
                  </a:rPr>
                  <a:t>P2</a:t>
                </a:r>
              </a:p>
            </p:txBody>
          </p:sp>
        </p:grpSp>
        <p:sp>
          <p:nvSpPr>
            <p:cNvPr id="60440" name="Text Box 14"/>
            <p:cNvSpPr txBox="1">
              <a:spLocks noChangeArrowheads="1"/>
            </p:cNvSpPr>
            <p:nvPr/>
          </p:nvSpPr>
          <p:spPr bwMode="auto">
            <a:xfrm>
              <a:off x="247" y="1046"/>
              <a:ext cx="60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400">
                  <a:solidFill>
                    <a:srgbClr val="3333CC"/>
                  </a:solidFill>
                  <a:latin typeface="Comic Sans MS" charset="0"/>
                </a:rPr>
                <a:t>client2</a:t>
              </a:r>
            </a:p>
          </p:txBody>
        </p:sp>
      </p:grp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555625" y="5903913"/>
            <a:ext cx="7165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A: Packet </a:t>
            </a:r>
            <a:r>
              <a:rPr lang="en-US" altLang="x-none" dirty="0" err="1">
                <a:solidFill>
                  <a:srgbClr val="000000"/>
                </a:solidFill>
                <a:latin typeface="Comic Sans MS" charset="0"/>
              </a:rPr>
              <a:t>demutiplexing</a:t>
            </a: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 is based on </a:t>
            </a:r>
            <a:r>
              <a:rPr lang="en-US" altLang="x-none" dirty="0">
                <a:solidFill>
                  <a:srgbClr val="FF0000"/>
                </a:solidFill>
                <a:latin typeface="Comic Sans MS" charset="0"/>
              </a:rPr>
              <a:t>four tuples</a:t>
            </a: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: </a:t>
            </a:r>
            <a:br>
              <a:rPr lang="en-US" altLang="x-none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    (</a:t>
            </a:r>
            <a:r>
              <a:rPr lang="en-US" altLang="x-none" dirty="0" err="1">
                <a:solidFill>
                  <a:srgbClr val="000000"/>
                </a:solidFill>
                <a:latin typeface="Comic Sans MS" charset="0"/>
              </a:rPr>
              <a:t>dst</a:t>
            </a: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x-none" dirty="0" err="1">
                <a:solidFill>
                  <a:srgbClr val="000000"/>
                </a:solidFill>
                <a:latin typeface="Comic Sans MS" charset="0"/>
              </a:rPr>
              <a:t>addr</a:t>
            </a: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en-US" altLang="x-none" dirty="0" err="1">
                <a:solidFill>
                  <a:srgbClr val="000000"/>
                </a:solidFill>
                <a:latin typeface="Comic Sans MS" charset="0"/>
              </a:rPr>
              <a:t>dst</a:t>
            </a: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 port, </a:t>
            </a:r>
            <a:r>
              <a:rPr lang="en-US" altLang="x-none" dirty="0" err="1">
                <a:solidFill>
                  <a:srgbClr val="000000"/>
                </a:solidFill>
                <a:latin typeface="Comic Sans MS" charset="0"/>
              </a:rPr>
              <a:t>src</a:t>
            </a: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x-none" dirty="0" err="1">
                <a:solidFill>
                  <a:srgbClr val="000000"/>
                </a:solidFill>
                <a:latin typeface="Comic Sans MS" charset="0"/>
              </a:rPr>
              <a:t>addr</a:t>
            </a: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en-US" altLang="x-none" dirty="0" err="1">
                <a:solidFill>
                  <a:srgbClr val="000000"/>
                </a:solidFill>
                <a:latin typeface="Comic Sans MS" charset="0"/>
              </a:rPr>
              <a:t>src</a:t>
            </a: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 port)</a:t>
            </a:r>
          </a:p>
        </p:txBody>
      </p:sp>
      <p:sp>
        <p:nvSpPr>
          <p:cNvPr id="60436" name="Rectangle 39"/>
          <p:cNvSpPr>
            <a:spLocks noChangeArrowheads="1"/>
          </p:cNvSpPr>
          <p:nvPr/>
        </p:nvSpPr>
        <p:spPr bwMode="auto">
          <a:xfrm>
            <a:off x="7189788" y="2387600"/>
            <a:ext cx="1982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An individual socket </a:t>
            </a:r>
            <a:br>
              <a:rPr lang="en-US" altLang="x-none">
                <a:solidFill>
                  <a:srgbClr val="000000"/>
                </a:solidFill>
              </a:rPr>
            </a:br>
            <a:r>
              <a:rPr lang="en-US" altLang="x-none">
                <a:solidFill>
                  <a:srgbClr val="000000"/>
                </a:solidFill>
              </a:rPr>
              <a:t>for client 1</a:t>
            </a:r>
          </a:p>
        </p:txBody>
      </p:sp>
      <p:sp>
        <p:nvSpPr>
          <p:cNvPr id="60437" name="Rectangle 39"/>
          <p:cNvSpPr>
            <a:spLocks noChangeArrowheads="1"/>
          </p:cNvSpPr>
          <p:nvPr/>
        </p:nvSpPr>
        <p:spPr bwMode="auto">
          <a:xfrm>
            <a:off x="7370763" y="3694113"/>
            <a:ext cx="1982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An individual socket </a:t>
            </a:r>
            <a:br>
              <a:rPr lang="en-US" altLang="x-none">
                <a:solidFill>
                  <a:srgbClr val="000000"/>
                </a:solidFill>
              </a:rPr>
            </a:br>
            <a:r>
              <a:rPr lang="en-US" altLang="x-none">
                <a:solidFill>
                  <a:srgbClr val="000000"/>
                </a:solidFill>
              </a:rPr>
              <a:t>for client 2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B3ED9998-23CF-AF43-BABB-0CA0AAAC5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3368D5F-1B61-EF4D-91B8-9DD2736C5AC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19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3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</a:t>
            </a:r>
            <a:r>
              <a:rPr lang="en-US" altLang="zh-CN" dirty="0">
                <a:ea typeface="ＭＳ Ｐゴシック" charset="-128"/>
              </a:rPr>
              <a:t>.</a:t>
            </a:r>
            <a:r>
              <a:rPr lang="en-US" altLang="x-none" dirty="0"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 application programmin</a:t>
            </a:r>
            <a:r>
              <a:rPr lang="en-US" altLang="zh-CN" dirty="0">
                <a:ea typeface="ＭＳ Ｐゴシック" charset="-128"/>
              </a:rPr>
              <a:t>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E0666C-05F9-0848-AD26-796CF51578D7}" type="slidenum">
              <a:rPr lang="en-US" altLang="x-none" sz="1400">
                <a:solidFill>
                  <a:srgbClr val="000000"/>
                </a:solidFill>
              </a:rPr>
              <a:pPr/>
              <a:t>2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9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TCP Connection-</a:t>
            </a:r>
            <a:r>
              <a:rPr lang="en-US" altLang="zh-CN" sz="3600">
                <a:ea typeface="宋体" charset="-122"/>
              </a:rPr>
              <a:t>O</a:t>
            </a:r>
            <a:r>
              <a:rPr lang="en-US" altLang="x-none" sz="3600">
                <a:ea typeface="ＭＳ Ｐゴシック" charset="-128"/>
              </a:rPr>
              <a:t>riented </a:t>
            </a:r>
            <a:r>
              <a:rPr lang="en-US" altLang="zh-CN" sz="3600">
                <a:ea typeface="宋体" charset="-122"/>
              </a:rPr>
              <a:t>D</a:t>
            </a:r>
            <a:r>
              <a:rPr lang="en-US" altLang="x-none" sz="3600">
                <a:ea typeface="ＭＳ Ｐゴシック" charset="-128"/>
              </a:rPr>
              <a:t>emux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1600200"/>
            <a:ext cx="7964487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TCP socket identified by 4-tuple: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source IP address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source port number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 err="1">
                <a:solidFill>
                  <a:srgbClr val="FF0000"/>
                </a:solidFill>
                <a:ea typeface="ＭＳ Ｐゴシック" charset="-128"/>
              </a:rPr>
              <a:t>dest</a:t>
            </a: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 IP address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 err="1">
                <a:solidFill>
                  <a:srgbClr val="FF0000"/>
                </a:solidFill>
                <a:ea typeface="ＭＳ Ｐゴシック" charset="-128"/>
              </a:rPr>
              <a:t>dest</a:t>
            </a: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 port number</a:t>
            </a:r>
          </a:p>
          <a:p>
            <a:pPr lvl="1"/>
            <a:endParaRPr lang="en-US" altLang="x-none" sz="2000" dirty="0">
              <a:solidFill>
                <a:srgbClr val="FF0000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400" dirty="0" err="1">
                <a:ea typeface="ＭＳ Ｐゴシック" charset="-128"/>
              </a:rPr>
              <a:t>recv</a:t>
            </a:r>
            <a:r>
              <a:rPr lang="en-US" altLang="x-none" sz="2400" dirty="0">
                <a:ea typeface="ＭＳ Ｐゴシック" charset="-128"/>
              </a:rPr>
              <a:t> host uses all four values to direct segment to appropriate socket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different connections/sessions are automatically separated into different sockets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299CF4-8040-FD42-B85F-4ACBF99E5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3368D5F-1B61-EF4D-91B8-9DD2736C5AC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20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89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9D68AAA-52CB-3F4D-BBA6-1979E9EF8051}" type="slidenum">
              <a:rPr lang="en-US" altLang="x-none" sz="1400">
                <a:solidFill>
                  <a:srgbClr val="000000"/>
                </a:solidFill>
              </a:rPr>
              <a:pPr/>
              <a:t>21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6113" cy="1143000"/>
          </a:xfrm>
        </p:spPr>
        <p:txBody>
          <a:bodyPr/>
          <a:lstStyle/>
          <a:p>
            <a:r>
              <a:rPr lang="en-US" altLang="zh-CN" sz="3600">
                <a:ea typeface="宋体" charset="-122"/>
              </a:rPr>
              <a:t>TCP Socket Big Picture</a:t>
            </a:r>
            <a:endParaRPr lang="en-US" altLang="x-none" sz="3600">
              <a:ea typeface="ＭＳ Ｐゴシック" charset="-128"/>
            </a:endParaRPr>
          </a:p>
        </p:txBody>
      </p:sp>
      <p:graphicFrame>
        <p:nvGraphicFramePr>
          <p:cNvPr id="64515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90525" y="1404938"/>
          <a:ext cx="7931150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3" name="Photo Editor Photo" r:id="rId4" imgW="11155332" imgH="7535327" progId="MSPhotoEd.3">
                  <p:embed/>
                </p:oleObj>
              </mc:Choice>
              <mc:Fallback>
                <p:oleObj name="Photo Editor Photo" r:id="rId4" imgW="11155332" imgH="7535327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404938"/>
                        <a:ext cx="7931150" cy="535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27"/>
          <p:cNvSpPr>
            <a:spLocks noChangeArrowheads="1"/>
          </p:cNvSpPr>
          <p:nvPr/>
        </p:nvSpPr>
        <p:spPr bwMode="auto">
          <a:xfrm>
            <a:off x="5270500" y="46038"/>
            <a:ext cx="4117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en-US" altLang="zh-CN" sz="1800" b="1">
                <a:solidFill>
                  <a:srgbClr val="000000"/>
                </a:solidFill>
                <a:latin typeface="Arial" charset="0"/>
                <a:ea typeface="宋体" charset="-122"/>
              </a:rPr>
              <a:t>Welcome socket: the waiting room</a:t>
            </a:r>
          </a:p>
          <a:p>
            <a:pPr algn="l" eaLnBrk="1" hangingPunct="1">
              <a:buFontTx/>
              <a:buChar char="-"/>
            </a:pPr>
            <a:r>
              <a:rPr lang="en-US" altLang="x-none" sz="1800" b="1">
                <a:solidFill>
                  <a:srgbClr val="000000"/>
                </a:solidFill>
                <a:latin typeface="Arial" charset="0"/>
                <a:ea typeface="宋体" charset="-122"/>
              </a:rPr>
              <a:t>connSocket: the operation room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6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>
                <a:ea typeface="ＭＳ Ｐゴシック" charset="-128"/>
              </a:rPr>
              <a:t>Client/server Socket Workflow: TCP</a:t>
            </a:r>
            <a:endParaRPr lang="en-US" altLang="x-none">
              <a:ea typeface="ＭＳ Ｐゴシック" charset="-128"/>
            </a:endParaRPr>
          </a:p>
        </p:txBody>
      </p:sp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1133475" y="3217863"/>
            <a:ext cx="2117725" cy="927100"/>
            <a:chOff x="827" y="2027"/>
            <a:chExt cx="1334" cy="584"/>
          </a:xfrm>
        </p:grpSpPr>
        <p:sp>
          <p:nvSpPr>
            <p:cNvPr id="66597" name="Text Box 4"/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400">
                  <a:solidFill>
                    <a:srgbClr val="000000"/>
                  </a:solidFill>
                  <a:latin typeface="Arial" charset="0"/>
                </a:rPr>
                <a:t>wait for incoming</a:t>
              </a:r>
            </a:p>
            <a:p>
              <a:pPr algn="l"/>
              <a:r>
                <a:rPr lang="en-US" altLang="x-none" sz="1400">
                  <a:solidFill>
                    <a:srgbClr val="000000"/>
                  </a:solidFill>
                  <a:latin typeface="Arial" charset="0"/>
                </a:rPr>
                <a:t>connection request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  <p:sp>
          <p:nvSpPr>
            <p:cNvPr id="66598" name="Text Box 5"/>
            <p:cNvSpPr txBox="1">
              <a:spLocks noChangeArrowheads="1"/>
            </p:cNvSpPr>
            <p:nvPr/>
          </p:nvSpPr>
          <p:spPr bwMode="auto">
            <a:xfrm>
              <a:off x="828" y="2285"/>
              <a:ext cx="133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400">
                  <a:solidFill>
                    <a:srgbClr val="FF0000"/>
                  </a:solidFill>
                  <a:latin typeface="Arial" charset="0"/>
                </a:rPr>
                <a:t>connectionSocket =</a:t>
              </a:r>
            </a:p>
            <a:p>
              <a:pPr algn="l"/>
              <a:r>
                <a:rPr lang="en-US" altLang="x-none" sz="1400">
                  <a:solidFill>
                    <a:srgbClr val="FF0000"/>
                  </a:solidFill>
                  <a:latin typeface="Arial" charset="0"/>
                </a:rPr>
                <a:t>welcomeSocket.accept()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</p:grpSp>
      <p:grpSp>
        <p:nvGrpSpPr>
          <p:cNvPr id="66563" name="Group 6"/>
          <p:cNvGrpSpPr>
            <a:grpSpLocks/>
          </p:cNvGrpSpPr>
          <p:nvPr/>
        </p:nvGrpSpPr>
        <p:grpSpPr bwMode="auto">
          <a:xfrm>
            <a:off x="1123950" y="1881188"/>
            <a:ext cx="1635125" cy="1414462"/>
            <a:chOff x="821" y="1185"/>
            <a:chExt cx="1030" cy="891"/>
          </a:xfrm>
        </p:grpSpPr>
        <p:grpSp>
          <p:nvGrpSpPr>
            <p:cNvPr id="66593" name="Group 7"/>
            <p:cNvGrpSpPr>
              <a:grpSpLocks/>
            </p:cNvGrpSpPr>
            <p:nvPr/>
          </p:nvGrpSpPr>
          <p:grpSpPr bwMode="auto">
            <a:xfrm>
              <a:off x="821" y="1185"/>
              <a:ext cx="1030" cy="712"/>
              <a:chOff x="329" y="1209"/>
              <a:chExt cx="1030" cy="712"/>
            </a:xfrm>
          </p:grpSpPr>
          <p:sp>
            <p:nvSpPr>
              <p:cNvPr id="66595" name="Text Box 8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1400">
                    <a:solidFill>
                      <a:srgbClr val="000000"/>
                    </a:solidFill>
                    <a:latin typeface="Arial" charset="0"/>
                  </a:rPr>
                  <a:t>create socket,</a:t>
                </a:r>
              </a:p>
              <a:p>
                <a:pPr algn="l"/>
                <a:r>
                  <a:rPr lang="en-US" altLang="x-none" sz="1400">
                    <a:solidFill>
                      <a:srgbClr val="000000"/>
                    </a:solidFill>
                    <a:latin typeface="Arial" charset="0"/>
                  </a:rPr>
                  <a:t>port=</a:t>
                </a:r>
                <a:r>
                  <a:rPr lang="en-US" altLang="x-none" sz="1400" b="1">
                    <a:solidFill>
                      <a:srgbClr val="000000"/>
                    </a:solidFill>
                    <a:latin typeface="Courier New" charset="0"/>
                  </a:rPr>
                  <a:t>x</a:t>
                </a:r>
                <a:r>
                  <a:rPr lang="en-US" altLang="x-none" sz="1400">
                    <a:solidFill>
                      <a:srgbClr val="000000"/>
                    </a:solidFill>
                    <a:latin typeface="Arial" charset="0"/>
                  </a:rPr>
                  <a:t>, for</a:t>
                </a:r>
              </a:p>
              <a:p>
                <a:pPr algn="l"/>
                <a:r>
                  <a:rPr lang="en-US" altLang="x-none" sz="1400">
                    <a:solidFill>
                      <a:srgbClr val="000000"/>
                    </a:solidFill>
                    <a:latin typeface="Arial" charset="0"/>
                  </a:rPr>
                  <a:t>incoming request: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6" name="Text Box 9"/>
              <p:cNvSpPr txBox="1">
                <a:spLocks noChangeArrowheads="1"/>
              </p:cNvSpPr>
              <p:nvPr/>
            </p:nvSpPr>
            <p:spPr bwMode="auto">
              <a:xfrm>
                <a:off x="333" y="1595"/>
                <a:ext cx="102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r"/>
                <a:r>
                  <a:rPr lang="en-US" altLang="x-none" sz="1400">
                    <a:solidFill>
                      <a:srgbClr val="FF0000"/>
                    </a:solidFill>
                    <a:latin typeface="Arial" charset="0"/>
                  </a:rPr>
                  <a:t>welcomeSocket = </a:t>
                </a:r>
              </a:p>
              <a:p>
                <a:pPr algn="r"/>
                <a:r>
                  <a:rPr lang="en-US" altLang="x-none" sz="1400">
                    <a:solidFill>
                      <a:srgbClr val="FF0000"/>
                    </a:solidFill>
                    <a:latin typeface="Arial" charset="0"/>
                  </a:rPr>
                  <a:t>ServerSocket(x)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594" name="Line 10"/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6564" name="Group 11"/>
          <p:cNvGrpSpPr>
            <a:grpSpLocks/>
          </p:cNvGrpSpPr>
          <p:nvPr/>
        </p:nvGrpSpPr>
        <p:grpSpPr bwMode="auto">
          <a:xfrm>
            <a:off x="4911725" y="3146425"/>
            <a:ext cx="2166938" cy="912813"/>
            <a:chOff x="3333" y="1154"/>
            <a:chExt cx="1365" cy="575"/>
          </a:xfrm>
        </p:grpSpPr>
        <p:sp>
          <p:nvSpPr>
            <p:cNvPr id="66591" name="Text Box 12"/>
            <p:cNvSpPr txBox="1">
              <a:spLocks noChangeArrowheads="1"/>
            </p:cNvSpPr>
            <p:nvPr/>
          </p:nvSpPr>
          <p:spPr bwMode="auto">
            <a:xfrm>
              <a:off x="3335" y="1154"/>
              <a:ext cx="136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400">
                  <a:solidFill>
                    <a:srgbClr val="000000"/>
                  </a:solidFill>
                  <a:latin typeface="Arial" charset="0"/>
                </a:rPr>
                <a:t>create socket,</a:t>
              </a:r>
            </a:p>
            <a:p>
              <a:pPr algn="l"/>
              <a:r>
                <a:rPr lang="en-US" altLang="x-none" sz="1400">
                  <a:solidFill>
                    <a:srgbClr val="000000"/>
                  </a:solidFill>
                  <a:latin typeface="Arial" charset="0"/>
                </a:rPr>
                <a:t>connect to hostid, port=</a:t>
              </a:r>
              <a:r>
                <a:rPr lang="en-US" altLang="x-none" sz="1400" b="1">
                  <a:solidFill>
                    <a:srgbClr val="000000"/>
                  </a:solidFill>
                  <a:latin typeface="Courier New" charset="0"/>
                </a:rPr>
                <a:t>x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  <p:sp>
          <p:nvSpPr>
            <p:cNvPr id="66592" name="Text Box 13"/>
            <p:cNvSpPr txBox="1">
              <a:spLocks noChangeArrowheads="1"/>
            </p:cNvSpPr>
            <p:nvPr/>
          </p:nvSpPr>
          <p:spPr bwMode="auto">
            <a:xfrm>
              <a:off x="3333" y="1403"/>
              <a:ext cx="8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1400">
                  <a:solidFill>
                    <a:srgbClr val="FF0000"/>
                  </a:solidFill>
                  <a:latin typeface="Arial" charset="0"/>
                </a:rPr>
                <a:t>clientSocket = </a:t>
              </a:r>
            </a:p>
            <a:p>
              <a:pPr algn="r"/>
              <a:r>
                <a:rPr lang="en-US" altLang="x-none" sz="1400">
                  <a:solidFill>
                    <a:srgbClr val="FF0000"/>
                  </a:solidFill>
                  <a:latin typeface="Arial" charset="0"/>
                </a:rPr>
                <a:t>Socket()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</p:grpSp>
      <p:grpSp>
        <p:nvGrpSpPr>
          <p:cNvPr id="66565" name="Group 14"/>
          <p:cNvGrpSpPr>
            <a:grpSpLocks/>
          </p:cNvGrpSpPr>
          <p:nvPr/>
        </p:nvGrpSpPr>
        <p:grpSpPr bwMode="auto">
          <a:xfrm>
            <a:off x="1096963" y="3124200"/>
            <a:ext cx="5440362" cy="3352800"/>
            <a:chOff x="804" y="1968"/>
            <a:chExt cx="3427" cy="2112"/>
          </a:xfrm>
        </p:grpSpPr>
        <p:sp>
          <p:nvSpPr>
            <p:cNvPr id="66584" name="Text Box 15"/>
            <p:cNvSpPr txBox="1">
              <a:spLocks noChangeArrowheads="1"/>
            </p:cNvSpPr>
            <p:nvPr/>
          </p:nvSpPr>
          <p:spPr bwMode="auto">
            <a:xfrm>
              <a:off x="839" y="3641"/>
              <a:ext cx="9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400">
                  <a:solidFill>
                    <a:srgbClr val="000000"/>
                  </a:solidFill>
                  <a:latin typeface="Arial" charset="0"/>
                </a:rPr>
                <a:t>close</a:t>
              </a:r>
            </a:p>
            <a:p>
              <a:pPr algn="l"/>
              <a:r>
                <a:rPr lang="en-US" altLang="x-none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  <p:sp>
          <p:nvSpPr>
            <p:cNvPr id="66585" name="Line 16"/>
            <p:cNvSpPr>
              <a:spLocks noChangeShapeType="1"/>
            </p:cNvSpPr>
            <p:nvPr/>
          </p:nvSpPr>
          <p:spPr bwMode="auto">
            <a:xfrm>
              <a:off x="1290" y="3564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86" name="Freeform 17"/>
            <p:cNvSpPr>
              <a:spLocks/>
            </p:cNvSpPr>
            <p:nvPr/>
          </p:nvSpPr>
          <p:spPr bwMode="auto">
            <a:xfrm>
              <a:off x="804" y="1968"/>
              <a:ext cx="492" cy="2112"/>
            </a:xfrm>
            <a:custGeom>
              <a:avLst/>
              <a:gdLst>
                <a:gd name="T0" fmla="*/ 492 w 492"/>
                <a:gd name="T1" fmla="*/ 1968 h 2112"/>
                <a:gd name="T2" fmla="*/ 492 w 492"/>
                <a:gd name="T3" fmla="*/ 2112 h 2112"/>
                <a:gd name="T4" fmla="*/ 0 w 492"/>
                <a:gd name="T5" fmla="*/ 2112 h 2112"/>
                <a:gd name="T6" fmla="*/ 0 w 492"/>
                <a:gd name="T7" fmla="*/ 0 h 2112"/>
                <a:gd name="T8" fmla="*/ 402 w 492"/>
                <a:gd name="T9" fmla="*/ 0 h 2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2112"/>
                <a:gd name="T17" fmla="*/ 492 w 492"/>
                <a:gd name="T18" fmla="*/ 2112 h 2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6587" name="Group 18"/>
            <p:cNvGrpSpPr>
              <a:grpSpLocks/>
            </p:cNvGrpSpPr>
            <p:nvPr/>
          </p:nvGrpSpPr>
          <p:grpSpPr bwMode="auto">
            <a:xfrm>
              <a:off x="3365" y="3377"/>
              <a:ext cx="866" cy="692"/>
              <a:chOff x="3365" y="3377"/>
              <a:chExt cx="866" cy="692"/>
            </a:xfrm>
          </p:grpSpPr>
          <p:sp>
            <p:nvSpPr>
              <p:cNvPr id="66588" name="Text Box 19"/>
              <p:cNvSpPr txBox="1">
                <a:spLocks noChangeArrowheads="1"/>
              </p:cNvSpPr>
              <p:nvPr/>
            </p:nvSpPr>
            <p:spPr bwMode="auto">
              <a:xfrm>
                <a:off x="3365" y="3377"/>
                <a:ext cx="86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1400">
                    <a:solidFill>
                      <a:srgbClr val="000000"/>
                    </a:solidFill>
                    <a:latin typeface="Arial" charset="0"/>
                  </a:rPr>
                  <a:t>read reply from</a:t>
                </a:r>
              </a:p>
              <a:p>
                <a:pPr algn="l"/>
                <a:r>
                  <a:rPr lang="en-US" altLang="x-none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9" name="Text Box 20"/>
              <p:cNvSpPr txBox="1">
                <a:spLocks noChangeArrowheads="1"/>
              </p:cNvSpPr>
              <p:nvPr/>
            </p:nvSpPr>
            <p:spPr bwMode="auto">
              <a:xfrm>
                <a:off x="3389" y="3743"/>
                <a:ext cx="71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1400">
                    <a:solidFill>
                      <a:srgbClr val="000000"/>
                    </a:solidFill>
                    <a:latin typeface="Arial" charset="0"/>
                  </a:rPr>
                  <a:t>close</a:t>
                </a:r>
              </a:p>
              <a:p>
                <a:pPr algn="l"/>
                <a:r>
                  <a:rPr lang="en-US" altLang="x-none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0" name="Line 21"/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6566" name="Text Box 22"/>
          <p:cNvSpPr txBox="1">
            <a:spLocks noChangeArrowheads="1"/>
          </p:cNvSpPr>
          <p:nvPr/>
        </p:nvSpPr>
        <p:spPr bwMode="auto">
          <a:xfrm>
            <a:off x="406400" y="1314450"/>
            <a:ext cx="339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Server (running on </a:t>
            </a:r>
            <a:r>
              <a:rPr lang="en-US" altLang="x-none" b="1">
                <a:solidFill>
                  <a:srgbClr val="000000"/>
                </a:solidFill>
                <a:latin typeface="Courier New" charset="0"/>
              </a:rPr>
              <a:t>hostid</a:t>
            </a: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)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6567" name="Text Box 23"/>
          <p:cNvSpPr txBox="1">
            <a:spLocks noChangeArrowheads="1"/>
          </p:cNvSpPr>
          <p:nvPr/>
        </p:nvSpPr>
        <p:spPr bwMode="auto">
          <a:xfrm>
            <a:off x="5076825" y="133350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>
              <a:solidFill>
                <a:srgbClr val="000000"/>
              </a:solidFill>
            </a:endParaRPr>
          </a:p>
        </p:txBody>
      </p:sp>
      <p:grpSp>
        <p:nvGrpSpPr>
          <p:cNvPr id="66568" name="Group 24"/>
          <p:cNvGrpSpPr>
            <a:grpSpLocks/>
          </p:cNvGrpSpPr>
          <p:nvPr/>
        </p:nvGrpSpPr>
        <p:grpSpPr bwMode="auto">
          <a:xfrm>
            <a:off x="2754313" y="4010025"/>
            <a:ext cx="4041775" cy="1371600"/>
            <a:chOff x="1848" y="2526"/>
            <a:chExt cx="2546" cy="864"/>
          </a:xfrm>
        </p:grpSpPr>
        <p:sp>
          <p:nvSpPr>
            <p:cNvPr id="66579" name="Line 25"/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6580" name="Group 26"/>
            <p:cNvGrpSpPr>
              <a:grpSpLocks/>
            </p:cNvGrpSpPr>
            <p:nvPr/>
          </p:nvGrpSpPr>
          <p:grpSpPr bwMode="auto"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66581" name="Text Box 27"/>
              <p:cNvSpPr txBox="1">
                <a:spLocks noChangeArrowheads="1"/>
              </p:cNvSpPr>
              <p:nvPr/>
            </p:nvSpPr>
            <p:spPr bwMode="auto">
              <a:xfrm>
                <a:off x="3335" y="2675"/>
                <a:ext cx="105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1400">
                    <a:solidFill>
                      <a:srgbClr val="000000"/>
                    </a:solidFill>
                    <a:latin typeface="Arial" charset="0"/>
                  </a:rPr>
                  <a:t>send request using</a:t>
                </a:r>
              </a:p>
              <a:p>
                <a:pPr algn="l"/>
                <a:r>
                  <a:rPr lang="en-US" altLang="x-none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2" name="Line 28"/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3" name="Line 29"/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6569" name="Group 30"/>
          <p:cNvGrpSpPr>
            <a:grpSpLocks/>
          </p:cNvGrpSpPr>
          <p:nvPr/>
        </p:nvGrpSpPr>
        <p:grpSpPr bwMode="auto">
          <a:xfrm>
            <a:off x="1123950" y="4105275"/>
            <a:ext cx="4097338" cy="1487488"/>
            <a:chOff x="821" y="2586"/>
            <a:chExt cx="2581" cy="937"/>
          </a:xfrm>
        </p:grpSpPr>
        <p:sp>
          <p:nvSpPr>
            <p:cNvPr id="66574" name="Text Box 31"/>
            <p:cNvSpPr txBox="1">
              <a:spLocks noChangeArrowheads="1"/>
            </p:cNvSpPr>
            <p:nvPr/>
          </p:nvSpPr>
          <p:spPr bwMode="auto">
            <a:xfrm>
              <a:off x="821" y="2789"/>
              <a:ext cx="9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400">
                  <a:solidFill>
                    <a:srgbClr val="000000"/>
                  </a:solidFill>
                  <a:latin typeface="Arial" charset="0"/>
                </a:rPr>
                <a:t>read request from</a:t>
              </a:r>
            </a:p>
            <a:p>
              <a:pPr algn="l"/>
              <a:r>
                <a:rPr lang="en-US" altLang="x-none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  <p:sp>
          <p:nvSpPr>
            <p:cNvPr id="66575" name="Text Box 32"/>
            <p:cNvSpPr txBox="1">
              <a:spLocks noChangeArrowheads="1"/>
            </p:cNvSpPr>
            <p:nvPr/>
          </p:nvSpPr>
          <p:spPr bwMode="auto">
            <a:xfrm>
              <a:off x="851" y="3197"/>
              <a:ext cx="9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400">
                  <a:solidFill>
                    <a:srgbClr val="000000"/>
                  </a:solidFill>
                  <a:latin typeface="Arial" charset="0"/>
                </a:rPr>
                <a:t>write reply to</a:t>
              </a:r>
            </a:p>
            <a:p>
              <a:pPr algn="l"/>
              <a:r>
                <a:rPr lang="en-US" altLang="x-none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  <p:sp>
          <p:nvSpPr>
            <p:cNvPr id="66576" name="Line 33"/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7" name="Line 34"/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8" name="Line 35"/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6570" name="Group 36"/>
          <p:cNvGrpSpPr>
            <a:grpSpLocks/>
          </p:cNvGrpSpPr>
          <p:nvPr/>
        </p:nvGrpSpPr>
        <p:grpSpPr bwMode="auto">
          <a:xfrm>
            <a:off x="2744788" y="3041650"/>
            <a:ext cx="2200275" cy="641350"/>
            <a:chOff x="1842" y="1916"/>
            <a:chExt cx="1386" cy="404"/>
          </a:xfrm>
        </p:grpSpPr>
        <p:sp>
          <p:nvSpPr>
            <p:cNvPr id="66572" name="Line 37"/>
            <p:cNvSpPr>
              <a:spLocks noChangeShapeType="1"/>
            </p:cNvSpPr>
            <p:nvPr/>
          </p:nvSpPr>
          <p:spPr bwMode="auto">
            <a:xfrm>
              <a:off x="1842" y="2130"/>
              <a:ext cx="13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573" name="Text Box 38"/>
            <p:cNvSpPr txBox="1">
              <a:spLocks noChangeArrowheads="1"/>
            </p:cNvSpPr>
            <p:nvPr/>
          </p:nvSpPr>
          <p:spPr bwMode="auto">
            <a:xfrm>
              <a:off x="1887" y="1916"/>
              <a:ext cx="12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>
                  <a:solidFill>
                    <a:srgbClr val="FF0000"/>
                  </a:solidFill>
                  <a:latin typeface="Comic Sans MS" charset="0"/>
                </a:rPr>
                <a:t>TCP </a:t>
              </a:r>
            </a:p>
            <a:p>
              <a:r>
                <a:rPr lang="en-US" altLang="x-none">
                  <a:solidFill>
                    <a:srgbClr val="FF0000"/>
                  </a:solidFill>
                  <a:latin typeface="Comic Sans MS" charset="0"/>
                </a:rPr>
                <a:t>connection setup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6571" name="Object 3"/>
          <p:cNvGraphicFramePr>
            <a:graphicFrameLocks noChangeAspect="1"/>
          </p:cNvGraphicFramePr>
          <p:nvPr/>
        </p:nvGraphicFramePr>
        <p:xfrm>
          <a:off x="6262688" y="1420813"/>
          <a:ext cx="2881312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7" name="Photo Editor Photo" r:id="rId4" imgW="11155332" imgH="7535327" progId="MSPhotoEd.3">
                  <p:embed/>
                </p:oleObj>
              </mc:Choice>
              <mc:Fallback>
                <p:oleObj name="Photo Editor Photo" r:id="rId4" imgW="11155332" imgH="7535327" progId="MSPhotoEd.3">
                  <p:embed/>
                  <p:pic>
                    <p:nvPicPr>
                      <p:cNvPr id="66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1420813"/>
                        <a:ext cx="2881312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0C7DF017-5D0A-474D-94D1-5A11F3A879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3368D5F-1B61-EF4D-91B8-9DD2736C5AC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22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0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Server Flow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8610" name="Rectangle 20"/>
          <p:cNvSpPr>
            <a:spLocks noChangeArrowheads="1"/>
          </p:cNvSpPr>
          <p:nvPr/>
        </p:nvSpPr>
        <p:spPr bwMode="auto">
          <a:xfrm>
            <a:off x="965200" y="2257425"/>
            <a:ext cx="27686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zh-CN" sz="1800">
                <a:solidFill>
                  <a:srgbClr val="000000"/>
                </a:solidFill>
                <a:latin typeface="Arial" charset="0"/>
                <a:ea typeface="宋体" charset="-122"/>
              </a:rPr>
              <a:t>connSocket = accept()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1" name="Rectangle 22"/>
          <p:cNvSpPr>
            <a:spLocks noChangeArrowheads="1"/>
          </p:cNvSpPr>
          <p:nvPr/>
        </p:nvSpPr>
        <p:spPr bwMode="auto">
          <a:xfrm>
            <a:off x="942975" y="1466850"/>
            <a:ext cx="2767013" cy="307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-122"/>
              </a:rPr>
              <a:t>Create ServerSocket(6789)</a:t>
            </a:r>
            <a:endParaRPr lang="en-US" altLang="x-non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2" name="Rectangle 23"/>
          <p:cNvSpPr>
            <a:spLocks noChangeArrowheads="1"/>
          </p:cNvSpPr>
          <p:nvPr/>
        </p:nvSpPr>
        <p:spPr bwMode="auto">
          <a:xfrm>
            <a:off x="973138" y="2986088"/>
            <a:ext cx="2768600" cy="650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zh-CN" sz="1800">
                <a:solidFill>
                  <a:srgbClr val="000000"/>
                </a:solidFill>
                <a:latin typeface="Arial" charset="0"/>
                <a:ea typeface="宋体" charset="-122"/>
              </a:rPr>
              <a:t>read request from connSocket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Rectangle 24"/>
          <p:cNvSpPr>
            <a:spLocks noChangeArrowheads="1"/>
          </p:cNvSpPr>
          <p:nvPr/>
        </p:nvSpPr>
        <p:spPr bwMode="auto">
          <a:xfrm>
            <a:off x="1011238" y="4625975"/>
            <a:ext cx="2768600" cy="3683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zh-CN" sz="1800">
                <a:solidFill>
                  <a:srgbClr val="000000"/>
                </a:solidFill>
                <a:latin typeface="Arial" charset="0"/>
                <a:ea typeface="宋体" charset="-122"/>
              </a:rPr>
              <a:t>Serve the request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4" name="Rectangle 26"/>
          <p:cNvSpPr>
            <a:spLocks noChangeArrowheads="1"/>
          </p:cNvSpPr>
          <p:nvPr/>
        </p:nvSpPr>
        <p:spPr bwMode="auto">
          <a:xfrm>
            <a:off x="1082675" y="5902325"/>
            <a:ext cx="27686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zh-CN" sz="1800">
                <a:solidFill>
                  <a:srgbClr val="000000"/>
                </a:solidFill>
                <a:latin typeface="Arial" charset="0"/>
                <a:ea typeface="宋体" charset="-122"/>
              </a:rPr>
              <a:t>close connSocket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5" name="Line 27"/>
          <p:cNvSpPr>
            <a:spLocks noChangeShapeType="1"/>
          </p:cNvSpPr>
          <p:nvPr/>
        </p:nvSpPr>
        <p:spPr bwMode="auto">
          <a:xfrm>
            <a:off x="2322513" y="1846263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6" name="Line 28"/>
          <p:cNvSpPr>
            <a:spLocks noChangeShapeType="1"/>
          </p:cNvSpPr>
          <p:nvPr/>
        </p:nvSpPr>
        <p:spPr bwMode="auto">
          <a:xfrm>
            <a:off x="2317750" y="2627313"/>
            <a:ext cx="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7" name="Line 29"/>
          <p:cNvSpPr>
            <a:spLocks noChangeShapeType="1"/>
          </p:cNvSpPr>
          <p:nvPr/>
        </p:nvSpPr>
        <p:spPr bwMode="auto">
          <a:xfrm>
            <a:off x="2281238" y="3651250"/>
            <a:ext cx="4762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8" name="Line 31"/>
          <p:cNvSpPr>
            <a:spLocks noChangeShapeType="1"/>
          </p:cNvSpPr>
          <p:nvPr/>
        </p:nvSpPr>
        <p:spPr bwMode="auto">
          <a:xfrm flipH="1">
            <a:off x="2278063" y="5105400"/>
            <a:ext cx="7937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9" name="Freeform 32"/>
          <p:cNvSpPr>
            <a:spLocks/>
          </p:cNvSpPr>
          <p:nvPr/>
        </p:nvSpPr>
        <p:spPr bwMode="auto">
          <a:xfrm>
            <a:off x="522288" y="2049463"/>
            <a:ext cx="1785937" cy="4441825"/>
          </a:xfrm>
          <a:custGeom>
            <a:avLst/>
            <a:gdLst>
              <a:gd name="T0" fmla="*/ 2147483647 w 1125"/>
              <a:gd name="T1" fmla="*/ 2147483647 h 2798"/>
              <a:gd name="T2" fmla="*/ 2147483647 w 1125"/>
              <a:gd name="T3" fmla="*/ 2147483647 h 2798"/>
              <a:gd name="T4" fmla="*/ 0 w 1125"/>
              <a:gd name="T5" fmla="*/ 2147483647 h 2798"/>
              <a:gd name="T6" fmla="*/ 0 w 1125"/>
              <a:gd name="T7" fmla="*/ 0 h 2798"/>
              <a:gd name="T8" fmla="*/ 2147483647 w 1125"/>
              <a:gd name="T9" fmla="*/ 0 h 2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2798"/>
              <a:gd name="T17" fmla="*/ 1125 w 1125"/>
              <a:gd name="T18" fmla="*/ 2798 h 2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2798">
                <a:moveTo>
                  <a:pt x="1079" y="2670"/>
                </a:moveTo>
                <a:lnTo>
                  <a:pt x="1079" y="2798"/>
                </a:lnTo>
                <a:lnTo>
                  <a:pt x="0" y="2798"/>
                </a:lnTo>
                <a:lnTo>
                  <a:pt x="0" y="0"/>
                </a:lnTo>
                <a:lnTo>
                  <a:pt x="112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8620" name="Object 3"/>
          <p:cNvGraphicFramePr>
            <a:graphicFrameLocks noChangeAspect="1"/>
          </p:cNvGraphicFramePr>
          <p:nvPr/>
        </p:nvGraphicFramePr>
        <p:xfrm>
          <a:off x="4343400" y="304800"/>
          <a:ext cx="43973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1" name="Photo Editor Photo" r:id="rId4" imgW="11155332" imgH="7535327" progId="MSPhotoEd.3">
                  <p:embed/>
                </p:oleObj>
              </mc:Choice>
              <mc:Fallback>
                <p:oleObj name="Photo Editor Photo" r:id="rId4" imgW="11155332" imgH="7535327" progId="MSPhotoEd.3">
                  <p:embed/>
                  <p:pic>
                    <p:nvPicPr>
                      <p:cNvPr id="686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"/>
                        <a:ext cx="439737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1" name="Rectangle 27"/>
          <p:cNvSpPr>
            <a:spLocks noChangeArrowheads="1"/>
          </p:cNvSpPr>
          <p:nvPr/>
        </p:nvSpPr>
        <p:spPr bwMode="auto">
          <a:xfrm>
            <a:off x="4953000" y="3581400"/>
            <a:ext cx="4117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en-US" altLang="zh-CN" sz="1800" b="1">
                <a:solidFill>
                  <a:srgbClr val="000000"/>
                </a:solidFill>
                <a:latin typeface="Arial" charset="0"/>
                <a:ea typeface="宋体" charset="-122"/>
              </a:rPr>
              <a:t>Welcome socket: the waiting room</a:t>
            </a:r>
          </a:p>
          <a:p>
            <a:pPr algn="l" eaLnBrk="1" hangingPunct="1">
              <a:buFontTx/>
              <a:buChar char="-"/>
            </a:pPr>
            <a:r>
              <a:rPr lang="en-US" altLang="x-none" sz="1800" b="1">
                <a:solidFill>
                  <a:srgbClr val="000000"/>
                </a:solidFill>
                <a:latin typeface="Arial" charset="0"/>
                <a:ea typeface="宋体" charset="-122"/>
              </a:rPr>
              <a:t>connSocket: the operation room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91A3D01-BFE5-B44B-88DF-33266C639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3368D5F-1B61-EF4D-91B8-9DD2736C5AC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23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41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88313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Recap: TCP Sockets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1600200"/>
            <a:ext cx="7964487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TCP server socket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 err="1">
                <a:ea typeface="ＭＳ Ｐゴシック" charset="-128"/>
              </a:rPr>
              <a:t>demux</a:t>
            </a:r>
            <a:r>
              <a:rPr lang="en-US" altLang="x-none" dirty="0">
                <a:ea typeface="ＭＳ Ｐゴシック" charset="-128"/>
              </a:rPr>
              <a:t> by 4-tuple: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source IP address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source port number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 err="1">
                <a:solidFill>
                  <a:srgbClr val="FF0000"/>
                </a:solidFill>
                <a:ea typeface="ＭＳ Ｐゴシック" charset="-128"/>
              </a:rPr>
              <a:t>dest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 IP address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 err="1">
                <a:solidFill>
                  <a:srgbClr val="FF0000"/>
                </a:solidFill>
                <a:ea typeface="ＭＳ Ｐゴシック" charset="-128"/>
              </a:rPr>
              <a:t>dest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 port number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357688" y="1547813"/>
          <a:ext cx="4249737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5" name="Photo Editor Photo" r:id="rId4" imgW="11155332" imgH="7535327" progId="MSPhotoEd.3">
                  <p:embed/>
                </p:oleObj>
              </mc:Choice>
              <mc:Fallback>
                <p:oleObj name="Photo Editor Photo" r:id="rId4" imgW="11155332" imgH="7535327" progId="MSPhotoEd.3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1547813"/>
                        <a:ext cx="4249737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050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Server Flow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8610" name="Rectangle 20"/>
          <p:cNvSpPr>
            <a:spLocks noChangeArrowheads="1"/>
          </p:cNvSpPr>
          <p:nvPr/>
        </p:nvSpPr>
        <p:spPr bwMode="auto">
          <a:xfrm>
            <a:off x="965200" y="2257425"/>
            <a:ext cx="27686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zh-CN" sz="1800">
                <a:solidFill>
                  <a:srgbClr val="000000"/>
                </a:solidFill>
                <a:latin typeface="Arial" charset="0"/>
                <a:ea typeface="宋体" charset="-122"/>
              </a:rPr>
              <a:t>connSocket = accept()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1" name="Rectangle 22"/>
          <p:cNvSpPr>
            <a:spLocks noChangeArrowheads="1"/>
          </p:cNvSpPr>
          <p:nvPr/>
        </p:nvSpPr>
        <p:spPr bwMode="auto">
          <a:xfrm>
            <a:off x="942975" y="1466850"/>
            <a:ext cx="2767013" cy="307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-122"/>
              </a:rPr>
              <a:t>Create ServerSocket(6789)</a:t>
            </a:r>
            <a:endParaRPr lang="en-US" altLang="x-non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2" name="Rectangle 23"/>
          <p:cNvSpPr>
            <a:spLocks noChangeArrowheads="1"/>
          </p:cNvSpPr>
          <p:nvPr/>
        </p:nvSpPr>
        <p:spPr bwMode="auto">
          <a:xfrm>
            <a:off x="973138" y="2986088"/>
            <a:ext cx="2768600" cy="650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zh-CN" sz="1800">
                <a:solidFill>
                  <a:srgbClr val="000000"/>
                </a:solidFill>
                <a:latin typeface="Arial" charset="0"/>
                <a:ea typeface="宋体" charset="-122"/>
              </a:rPr>
              <a:t>read request from connSocket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Rectangle 24"/>
          <p:cNvSpPr>
            <a:spLocks noChangeArrowheads="1"/>
          </p:cNvSpPr>
          <p:nvPr/>
        </p:nvSpPr>
        <p:spPr bwMode="auto">
          <a:xfrm>
            <a:off x="1011238" y="4625975"/>
            <a:ext cx="2768600" cy="3683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zh-CN" sz="1800">
                <a:solidFill>
                  <a:srgbClr val="000000"/>
                </a:solidFill>
                <a:latin typeface="Arial" charset="0"/>
                <a:ea typeface="宋体" charset="-122"/>
              </a:rPr>
              <a:t>Serve the request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4" name="Rectangle 26"/>
          <p:cNvSpPr>
            <a:spLocks noChangeArrowheads="1"/>
          </p:cNvSpPr>
          <p:nvPr/>
        </p:nvSpPr>
        <p:spPr bwMode="auto">
          <a:xfrm>
            <a:off x="1082675" y="5902325"/>
            <a:ext cx="27686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zh-CN" sz="1800">
                <a:solidFill>
                  <a:srgbClr val="000000"/>
                </a:solidFill>
                <a:latin typeface="Arial" charset="0"/>
                <a:ea typeface="宋体" charset="-122"/>
              </a:rPr>
              <a:t>close connSocket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5" name="Line 27"/>
          <p:cNvSpPr>
            <a:spLocks noChangeShapeType="1"/>
          </p:cNvSpPr>
          <p:nvPr/>
        </p:nvSpPr>
        <p:spPr bwMode="auto">
          <a:xfrm>
            <a:off x="2322513" y="1846263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6" name="Line 28"/>
          <p:cNvSpPr>
            <a:spLocks noChangeShapeType="1"/>
          </p:cNvSpPr>
          <p:nvPr/>
        </p:nvSpPr>
        <p:spPr bwMode="auto">
          <a:xfrm>
            <a:off x="2317750" y="2627313"/>
            <a:ext cx="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7" name="Line 29"/>
          <p:cNvSpPr>
            <a:spLocks noChangeShapeType="1"/>
          </p:cNvSpPr>
          <p:nvPr/>
        </p:nvSpPr>
        <p:spPr bwMode="auto">
          <a:xfrm>
            <a:off x="2281238" y="3651250"/>
            <a:ext cx="4762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8" name="Line 31"/>
          <p:cNvSpPr>
            <a:spLocks noChangeShapeType="1"/>
          </p:cNvSpPr>
          <p:nvPr/>
        </p:nvSpPr>
        <p:spPr bwMode="auto">
          <a:xfrm flipH="1">
            <a:off x="2278063" y="5105400"/>
            <a:ext cx="7937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9" name="Freeform 32"/>
          <p:cNvSpPr>
            <a:spLocks/>
          </p:cNvSpPr>
          <p:nvPr/>
        </p:nvSpPr>
        <p:spPr bwMode="auto">
          <a:xfrm>
            <a:off x="522288" y="2049463"/>
            <a:ext cx="1785937" cy="4441825"/>
          </a:xfrm>
          <a:custGeom>
            <a:avLst/>
            <a:gdLst>
              <a:gd name="T0" fmla="*/ 2147483647 w 1125"/>
              <a:gd name="T1" fmla="*/ 2147483647 h 2798"/>
              <a:gd name="T2" fmla="*/ 2147483647 w 1125"/>
              <a:gd name="T3" fmla="*/ 2147483647 h 2798"/>
              <a:gd name="T4" fmla="*/ 0 w 1125"/>
              <a:gd name="T5" fmla="*/ 2147483647 h 2798"/>
              <a:gd name="T6" fmla="*/ 0 w 1125"/>
              <a:gd name="T7" fmla="*/ 0 h 2798"/>
              <a:gd name="T8" fmla="*/ 2147483647 w 1125"/>
              <a:gd name="T9" fmla="*/ 0 h 2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2798"/>
              <a:gd name="T17" fmla="*/ 1125 w 1125"/>
              <a:gd name="T18" fmla="*/ 2798 h 2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2798">
                <a:moveTo>
                  <a:pt x="1079" y="2670"/>
                </a:moveTo>
                <a:lnTo>
                  <a:pt x="1079" y="2798"/>
                </a:lnTo>
                <a:lnTo>
                  <a:pt x="0" y="2798"/>
                </a:lnTo>
                <a:lnTo>
                  <a:pt x="0" y="0"/>
                </a:lnTo>
                <a:lnTo>
                  <a:pt x="112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8620" name="Object 3"/>
          <p:cNvGraphicFramePr>
            <a:graphicFrameLocks noChangeAspect="1"/>
          </p:cNvGraphicFramePr>
          <p:nvPr/>
        </p:nvGraphicFramePr>
        <p:xfrm>
          <a:off x="4343400" y="304800"/>
          <a:ext cx="43973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9" name="Photo Editor Photo" r:id="rId4" imgW="11155332" imgH="7535327" progId="MSPhotoEd.3">
                  <p:embed/>
                </p:oleObj>
              </mc:Choice>
              <mc:Fallback>
                <p:oleObj name="Photo Editor Photo" r:id="rId4" imgW="11155332" imgH="7535327" progId="MSPhotoEd.3">
                  <p:embed/>
                  <p:pic>
                    <p:nvPicPr>
                      <p:cNvPr id="686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"/>
                        <a:ext cx="439737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1" name="Rectangle 27"/>
          <p:cNvSpPr>
            <a:spLocks noChangeArrowheads="1"/>
          </p:cNvSpPr>
          <p:nvPr/>
        </p:nvSpPr>
        <p:spPr bwMode="auto">
          <a:xfrm>
            <a:off x="4953000" y="3581400"/>
            <a:ext cx="4117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en-US" altLang="zh-CN" sz="1800" b="1">
                <a:solidFill>
                  <a:srgbClr val="000000"/>
                </a:solidFill>
                <a:latin typeface="Arial" charset="0"/>
                <a:ea typeface="宋体" charset="-122"/>
              </a:rPr>
              <a:t>Welcome socket: the waiting room</a:t>
            </a:r>
          </a:p>
          <a:p>
            <a:pPr algn="l" eaLnBrk="1" hangingPunct="1">
              <a:buFontTx/>
              <a:buChar char="-"/>
            </a:pPr>
            <a:r>
              <a:rPr lang="en-US" altLang="x-none" sz="1800" b="1">
                <a:solidFill>
                  <a:srgbClr val="000000"/>
                </a:solidFill>
                <a:latin typeface="Arial" charset="0"/>
                <a:ea typeface="宋体" charset="-122"/>
              </a:rPr>
              <a:t>connSocket: the operation room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91A3D01-BFE5-B44B-88DF-33266C639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3368D5F-1B61-EF4D-91B8-9DD2736C5AC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25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36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28B1C5E-CB3C-EB4E-A619-951B75227282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ourier New" charset="0"/>
                <a:ea typeface="宋体" charset="-122"/>
              </a:rPr>
              <a:t>ServerSocket</a:t>
            </a:r>
            <a:endParaRPr lang="en-US" altLang="x-none">
              <a:latin typeface="Courier New" charset="0"/>
              <a:ea typeface="ＭＳ Ｐゴシック" charset="-128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356600" cy="50006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1600" b="1" dirty="0" err="1">
                <a:ea typeface="宋体" charset="-122"/>
              </a:rPr>
              <a:t>ServerSocket</a:t>
            </a:r>
            <a:r>
              <a:rPr lang="en-US" altLang="zh-CN" sz="1600" dirty="0">
                <a:ea typeface="宋体" charset="-122"/>
              </a:rPr>
              <a:t>()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creates an unbound server socket.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1600" b="1" dirty="0" err="1">
                <a:ea typeface="宋体" charset="-122"/>
              </a:rPr>
              <a:t>ServerSocket</a:t>
            </a:r>
            <a:r>
              <a:rPr lang="en-US" altLang="zh-CN" sz="1600" dirty="0">
                <a:ea typeface="宋体" charset="-122"/>
              </a:rPr>
              <a:t>(</a:t>
            </a:r>
            <a:r>
              <a:rPr lang="en-US" altLang="zh-CN" sz="1600" dirty="0" err="1">
                <a:ea typeface="宋体" charset="-122"/>
              </a:rPr>
              <a:t>int</a:t>
            </a:r>
            <a:r>
              <a:rPr lang="en-US" altLang="zh-CN" sz="1600" dirty="0">
                <a:ea typeface="宋体" charset="-122"/>
              </a:rPr>
              <a:t> port)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creates a server socket, bound to the specified port.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1600" b="1" dirty="0" err="1">
                <a:ea typeface="宋体" charset="-122"/>
              </a:rPr>
              <a:t>ServerSocket</a:t>
            </a:r>
            <a:r>
              <a:rPr lang="en-US" altLang="zh-CN" sz="1600" dirty="0">
                <a:ea typeface="宋体" charset="-122"/>
              </a:rPr>
              <a:t>(</a:t>
            </a:r>
            <a:r>
              <a:rPr lang="en-US" altLang="zh-CN" sz="1600" dirty="0" err="1">
                <a:ea typeface="宋体" charset="-122"/>
              </a:rPr>
              <a:t>int</a:t>
            </a:r>
            <a:r>
              <a:rPr lang="en-US" altLang="zh-CN" sz="1600" dirty="0">
                <a:ea typeface="宋体" charset="-122"/>
              </a:rPr>
              <a:t> port, </a:t>
            </a:r>
            <a:r>
              <a:rPr lang="en-US" altLang="zh-CN" sz="1600" dirty="0" err="1">
                <a:ea typeface="宋体" charset="-122"/>
              </a:rPr>
              <a:t>int</a:t>
            </a:r>
            <a:r>
              <a:rPr lang="en-US" altLang="zh-CN" sz="1600" dirty="0">
                <a:ea typeface="宋体" charset="-122"/>
              </a:rPr>
              <a:t> backlog)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creates a server socket and binds it to the specified local port number, with the specified backlog.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1600" b="1" dirty="0" err="1">
                <a:ea typeface="宋体" charset="-122"/>
              </a:rPr>
              <a:t>ServerSocket</a:t>
            </a:r>
            <a:r>
              <a:rPr lang="en-US" altLang="zh-CN" sz="1600" dirty="0">
                <a:ea typeface="宋体" charset="-122"/>
              </a:rPr>
              <a:t>(</a:t>
            </a:r>
            <a:r>
              <a:rPr lang="en-US" altLang="zh-CN" sz="1600" dirty="0" err="1">
                <a:ea typeface="宋体" charset="-122"/>
              </a:rPr>
              <a:t>int</a:t>
            </a:r>
            <a:r>
              <a:rPr lang="en-US" altLang="zh-CN" sz="1600" dirty="0">
                <a:ea typeface="宋体" charset="-122"/>
              </a:rPr>
              <a:t> port, </a:t>
            </a:r>
            <a:r>
              <a:rPr lang="en-US" altLang="zh-CN" sz="1600" dirty="0" err="1">
                <a:ea typeface="宋体" charset="-122"/>
              </a:rPr>
              <a:t>int</a:t>
            </a:r>
            <a:r>
              <a:rPr lang="en-US" altLang="zh-CN" sz="1600" dirty="0">
                <a:ea typeface="宋体" charset="-122"/>
              </a:rPr>
              <a:t> backlog, </a:t>
            </a:r>
            <a:r>
              <a:rPr lang="en-US" altLang="zh-CN" sz="1600" dirty="0" err="1">
                <a:ea typeface="宋体" charset="-122"/>
              </a:rPr>
              <a:t>InetAddress</a:t>
            </a:r>
            <a:r>
              <a:rPr lang="en-US" altLang="zh-CN" sz="1600" dirty="0">
                <a:ea typeface="宋体" charset="-122"/>
              </a:rPr>
              <a:t> </a:t>
            </a:r>
            <a:r>
              <a:rPr lang="en-US" altLang="zh-CN" sz="1600" dirty="0" err="1">
                <a:ea typeface="宋体" charset="-122"/>
              </a:rPr>
              <a:t>bindAddr</a:t>
            </a:r>
            <a:r>
              <a:rPr lang="en-US" altLang="zh-CN" sz="1600" dirty="0">
                <a:ea typeface="宋体" charset="-122"/>
              </a:rPr>
              <a:t>)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creates a server with the specified port, listen backlog, and local IP address to bind to.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zh-CN" sz="16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1600" b="1" dirty="0">
                <a:ea typeface="宋体" charset="-122"/>
              </a:rPr>
              <a:t>bind</a:t>
            </a:r>
            <a:r>
              <a:rPr lang="en-US" altLang="zh-CN" sz="1600" dirty="0">
                <a:ea typeface="宋体" charset="-122"/>
              </a:rPr>
              <a:t>(</a:t>
            </a:r>
            <a:r>
              <a:rPr lang="en-US" altLang="zh-CN" sz="1600" dirty="0" err="1">
                <a:ea typeface="宋体" charset="-122"/>
              </a:rPr>
              <a:t>SocketAddress</a:t>
            </a:r>
            <a:r>
              <a:rPr lang="en-US" altLang="zh-CN" sz="1600" dirty="0">
                <a:ea typeface="宋体" charset="-122"/>
              </a:rPr>
              <a:t> endpoint)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binds the </a:t>
            </a:r>
            <a:r>
              <a:rPr lang="en-US" altLang="zh-CN" sz="1400" dirty="0" err="1">
                <a:ea typeface="宋体" charset="-122"/>
              </a:rPr>
              <a:t>ServerSocket</a:t>
            </a:r>
            <a:r>
              <a:rPr lang="en-US" altLang="zh-CN" sz="1400" dirty="0">
                <a:ea typeface="宋体" charset="-122"/>
              </a:rPr>
              <a:t> to a specific address (IP address and port number). 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1600" b="1" dirty="0">
                <a:ea typeface="宋体" charset="-122"/>
              </a:rPr>
              <a:t>bind</a:t>
            </a:r>
            <a:r>
              <a:rPr lang="en-US" altLang="zh-CN" sz="1600" dirty="0">
                <a:ea typeface="宋体" charset="-122"/>
              </a:rPr>
              <a:t>(</a:t>
            </a:r>
            <a:r>
              <a:rPr lang="en-US" altLang="zh-CN" sz="1600" dirty="0" err="1">
                <a:ea typeface="宋体" charset="-122"/>
              </a:rPr>
              <a:t>SocketAddress</a:t>
            </a:r>
            <a:r>
              <a:rPr lang="en-US" altLang="zh-CN" sz="1600" dirty="0">
                <a:ea typeface="宋体" charset="-122"/>
              </a:rPr>
              <a:t> endpoint, </a:t>
            </a:r>
            <a:r>
              <a:rPr lang="en-US" altLang="zh-CN" sz="1600" dirty="0" err="1">
                <a:ea typeface="宋体" charset="-122"/>
              </a:rPr>
              <a:t>int</a:t>
            </a:r>
            <a:r>
              <a:rPr lang="en-US" altLang="zh-CN" sz="1600" dirty="0">
                <a:ea typeface="宋体" charset="-122"/>
              </a:rPr>
              <a:t> backlog)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binds the </a:t>
            </a:r>
            <a:r>
              <a:rPr lang="en-US" altLang="zh-CN" sz="1400" dirty="0" err="1">
                <a:ea typeface="宋体" charset="-122"/>
              </a:rPr>
              <a:t>ServerSocket</a:t>
            </a:r>
            <a:r>
              <a:rPr lang="en-US" altLang="zh-CN" sz="1400" dirty="0">
                <a:ea typeface="宋体" charset="-122"/>
              </a:rPr>
              <a:t> to a specific address (IP address and port number).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zh-CN" sz="16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1600" dirty="0">
                <a:ea typeface="宋体" charset="-122"/>
              </a:rPr>
              <a:t>Socket </a:t>
            </a:r>
            <a:r>
              <a:rPr lang="en-US" altLang="zh-CN" sz="1600" b="1" dirty="0">
                <a:ea typeface="宋体" charset="-122"/>
              </a:rPr>
              <a:t>accept</a:t>
            </a:r>
            <a:r>
              <a:rPr lang="en-US" altLang="zh-CN" sz="1600" dirty="0">
                <a:ea typeface="宋体" charset="-122"/>
              </a:rPr>
              <a:t>()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listens for a connection to be made to this socket and accepts it.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zh-CN" sz="16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sz="1800" b="1" dirty="0">
                <a:ea typeface="ＭＳ Ｐゴシック" charset="-128"/>
              </a:rPr>
              <a:t>close</a:t>
            </a:r>
            <a:r>
              <a:rPr lang="en-US" altLang="x-none" sz="1800" dirty="0">
                <a:ea typeface="ＭＳ Ｐゴシック" charset="-128"/>
              </a:rPr>
              <a:t>() </a:t>
            </a:r>
            <a:endParaRPr lang="en-US" altLang="zh-CN" sz="18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ZapfDingbats" charset="0"/>
              <a:buNone/>
            </a:pPr>
            <a:r>
              <a:rPr lang="en-US" altLang="zh-CN" sz="1600" dirty="0">
                <a:ea typeface="宋体" charset="-122"/>
              </a:rPr>
              <a:t>c</a:t>
            </a:r>
            <a:r>
              <a:rPr lang="en-US" altLang="x-none" sz="1600" dirty="0">
                <a:ea typeface="ＭＳ Ｐゴシック" charset="-128"/>
              </a:rPr>
              <a:t>loses this socket. </a:t>
            </a:r>
          </a:p>
        </p:txBody>
      </p:sp>
    </p:spTree>
    <p:extLst>
      <p:ext uri="{BB962C8B-B14F-4D97-AF65-F5344CB8AC3E}">
        <p14:creationId xmlns:p14="http://schemas.microsoft.com/office/powerpoint/2010/main" val="27602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C234C43-A668-CF4A-8821-76171592042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27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ourier New" charset="0"/>
                <a:ea typeface="宋体" charset="-122"/>
              </a:rPr>
              <a:t>(Client)Socket</a:t>
            </a:r>
            <a:endParaRPr lang="en-US" altLang="x-none">
              <a:latin typeface="Courier New" charset="0"/>
              <a:ea typeface="ＭＳ Ｐゴシック" charset="-128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134350" cy="546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sz="1600" b="1" dirty="0">
                <a:ea typeface="ＭＳ Ｐゴシック" charset="-128"/>
              </a:rPr>
              <a:t>Socket</a:t>
            </a:r>
            <a:r>
              <a:rPr lang="en-US" altLang="x-none" sz="1600" dirty="0">
                <a:ea typeface="ＭＳ Ｐゴシック" charset="-128"/>
              </a:rPr>
              <a:t>(</a:t>
            </a:r>
            <a:r>
              <a:rPr lang="en-US" altLang="x-none" sz="1600" dirty="0" err="1">
                <a:ea typeface="ＭＳ Ｐゴシック" charset="-128"/>
              </a:rPr>
              <a:t>InetAddress</a:t>
            </a:r>
            <a:r>
              <a:rPr lang="en-US" altLang="x-none" sz="1600" dirty="0">
                <a:ea typeface="ＭＳ Ｐゴシック" charset="-128"/>
              </a:rPr>
              <a:t> address,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 port) 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c</a:t>
            </a:r>
            <a:r>
              <a:rPr lang="en-US" altLang="x-none" sz="1400" dirty="0">
                <a:ea typeface="ＭＳ Ｐゴシック" charset="-128"/>
              </a:rPr>
              <a:t>reates a stream socket and connects it to the specified port number at the specified IP address. </a:t>
            </a:r>
            <a:endParaRPr lang="en-US" altLang="zh-CN" sz="1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sz="1600" b="1" dirty="0">
                <a:ea typeface="ＭＳ Ｐゴシック" charset="-128"/>
              </a:rPr>
              <a:t>Socket</a:t>
            </a:r>
            <a:r>
              <a:rPr lang="en-US" altLang="x-none" sz="1600" dirty="0">
                <a:ea typeface="ＭＳ Ｐゴシック" charset="-128"/>
              </a:rPr>
              <a:t>(</a:t>
            </a:r>
            <a:r>
              <a:rPr lang="en-US" altLang="x-none" sz="1600" dirty="0" err="1">
                <a:ea typeface="ＭＳ Ｐゴシック" charset="-128"/>
              </a:rPr>
              <a:t>InetAddress</a:t>
            </a:r>
            <a:r>
              <a:rPr lang="en-US" altLang="x-none" sz="1600" dirty="0">
                <a:ea typeface="ＭＳ Ｐゴシック" charset="-128"/>
              </a:rPr>
              <a:t> address,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 port, </a:t>
            </a:r>
            <a:r>
              <a:rPr lang="en-US" altLang="x-none" sz="1600" dirty="0" err="1">
                <a:ea typeface="ＭＳ Ｐゴシック" charset="-128"/>
              </a:rPr>
              <a:t>InetAddress</a:t>
            </a:r>
            <a:r>
              <a:rPr lang="en-US" altLang="x-none" sz="1600" dirty="0">
                <a:ea typeface="ＭＳ Ｐゴシック" charset="-128"/>
              </a:rPr>
              <a:t> </a:t>
            </a:r>
            <a:r>
              <a:rPr lang="en-US" altLang="x-none" sz="1600" dirty="0" err="1">
                <a:ea typeface="ＭＳ Ｐゴシック" charset="-128"/>
              </a:rPr>
              <a:t>localAddr</a:t>
            </a:r>
            <a:r>
              <a:rPr lang="en-US" altLang="x-none" sz="1600" dirty="0">
                <a:ea typeface="ＭＳ Ｐゴシック" charset="-128"/>
              </a:rPr>
              <a:t>,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 </a:t>
            </a:r>
            <a:r>
              <a:rPr lang="en-US" altLang="x-none" sz="1600" dirty="0" err="1">
                <a:ea typeface="ＭＳ Ｐゴシック" charset="-128"/>
              </a:rPr>
              <a:t>localPort</a:t>
            </a:r>
            <a:r>
              <a:rPr lang="en-US" altLang="x-none" sz="1600" dirty="0">
                <a:ea typeface="ＭＳ Ｐゴシック" charset="-128"/>
              </a:rPr>
              <a:t>) 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c</a:t>
            </a:r>
            <a:r>
              <a:rPr lang="en-US" altLang="x-none" sz="1400" dirty="0">
                <a:ea typeface="ＭＳ Ｐゴシック" charset="-128"/>
              </a:rPr>
              <a:t>reates a socket and connects it to the specified remote address on the specified remote port. </a:t>
            </a:r>
            <a:endParaRPr lang="en-US" altLang="zh-CN" sz="1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sz="1600" b="1" dirty="0">
                <a:ea typeface="ＭＳ Ｐゴシック" charset="-128"/>
              </a:rPr>
              <a:t>Socket</a:t>
            </a:r>
            <a:r>
              <a:rPr lang="en-US" altLang="x-none" sz="1600" dirty="0">
                <a:ea typeface="ＭＳ Ｐゴシック" charset="-128"/>
              </a:rPr>
              <a:t>(String host,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 port) 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c</a:t>
            </a:r>
            <a:r>
              <a:rPr lang="en-US" altLang="x-none" sz="1400" dirty="0">
                <a:ea typeface="ＭＳ Ｐゴシック" charset="-128"/>
              </a:rPr>
              <a:t>reates a stream socket and connects it to the specified port number on the named host. </a:t>
            </a:r>
            <a:endParaRPr lang="en-US" altLang="zh-CN" sz="14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zh-CN" sz="1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sz="1600" b="1" dirty="0">
                <a:ea typeface="ＭＳ Ｐゴシック" charset="-128"/>
              </a:rPr>
              <a:t>bind</a:t>
            </a:r>
            <a:r>
              <a:rPr lang="en-US" altLang="x-none" sz="1600" dirty="0">
                <a:ea typeface="ＭＳ Ｐゴシック" charset="-128"/>
              </a:rPr>
              <a:t>(</a:t>
            </a:r>
            <a:r>
              <a:rPr lang="en-US" altLang="x-none" sz="1600" dirty="0" err="1">
                <a:ea typeface="ＭＳ Ｐゴシック" charset="-128"/>
              </a:rPr>
              <a:t>SocketAddress</a:t>
            </a:r>
            <a:r>
              <a:rPr lang="en-US" altLang="x-none" sz="1600" dirty="0">
                <a:ea typeface="ＭＳ Ｐゴシック" charset="-128"/>
              </a:rPr>
              <a:t> </a:t>
            </a:r>
            <a:r>
              <a:rPr lang="en-US" altLang="x-none" sz="1600" dirty="0" err="1">
                <a:ea typeface="ＭＳ Ｐゴシック" charset="-128"/>
              </a:rPr>
              <a:t>bindpoint</a:t>
            </a:r>
            <a:r>
              <a:rPr lang="en-US" altLang="x-none" sz="1600" dirty="0">
                <a:ea typeface="ＭＳ Ｐゴシック" charset="-128"/>
              </a:rPr>
              <a:t>) 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b</a:t>
            </a:r>
            <a:r>
              <a:rPr lang="en-US" altLang="x-none" sz="1400" dirty="0">
                <a:ea typeface="ＭＳ Ｐゴシック" charset="-128"/>
              </a:rPr>
              <a:t>inds the socket to a local address. </a:t>
            </a:r>
            <a:endParaRPr lang="en-US" altLang="zh-CN" sz="14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zh-CN" sz="1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sz="1600" b="1" dirty="0">
                <a:ea typeface="ＭＳ Ｐゴシック" charset="-128"/>
              </a:rPr>
              <a:t>connect</a:t>
            </a:r>
            <a:r>
              <a:rPr lang="en-US" altLang="x-none" sz="1600" dirty="0">
                <a:ea typeface="ＭＳ Ｐゴシック" charset="-128"/>
              </a:rPr>
              <a:t>(</a:t>
            </a:r>
            <a:r>
              <a:rPr lang="en-US" altLang="x-none" sz="1600" dirty="0" err="1">
                <a:ea typeface="ＭＳ Ｐゴシック" charset="-128"/>
              </a:rPr>
              <a:t>SocketAddress</a:t>
            </a:r>
            <a:r>
              <a:rPr lang="en-US" altLang="x-none" sz="1600" dirty="0">
                <a:ea typeface="ＭＳ Ｐゴシック" charset="-128"/>
              </a:rPr>
              <a:t> endpoint) 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c</a:t>
            </a:r>
            <a:r>
              <a:rPr lang="en-US" altLang="x-none" sz="1400" dirty="0">
                <a:ea typeface="ＭＳ Ｐゴシック" charset="-128"/>
              </a:rPr>
              <a:t>onnects this socket to the</a:t>
            </a:r>
            <a:r>
              <a:rPr lang="en-US" altLang="zh-CN" sz="1400" dirty="0">
                <a:ea typeface="宋体" charset="-122"/>
              </a:rPr>
              <a:t> </a:t>
            </a:r>
            <a:r>
              <a:rPr lang="en-US" altLang="x-none" sz="1400" dirty="0">
                <a:ea typeface="ＭＳ Ｐゴシック" charset="-128"/>
              </a:rPr>
              <a:t>server. </a:t>
            </a:r>
            <a:endParaRPr lang="en-US" altLang="zh-CN" sz="1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sz="1600" b="1" dirty="0">
                <a:ea typeface="ＭＳ Ｐゴシック" charset="-128"/>
              </a:rPr>
              <a:t>connect</a:t>
            </a:r>
            <a:r>
              <a:rPr lang="en-US" altLang="x-none" sz="1600" dirty="0">
                <a:ea typeface="ＭＳ Ｐゴシック" charset="-128"/>
              </a:rPr>
              <a:t>(</a:t>
            </a:r>
            <a:r>
              <a:rPr lang="en-US" altLang="x-none" sz="1600" dirty="0" err="1">
                <a:ea typeface="ＭＳ Ｐゴシック" charset="-128"/>
              </a:rPr>
              <a:t>SocketAddress</a:t>
            </a:r>
            <a:r>
              <a:rPr lang="en-US" altLang="x-none" sz="1600" dirty="0">
                <a:ea typeface="ＭＳ Ｐゴシック" charset="-128"/>
              </a:rPr>
              <a:t> endpoint,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 timeout) 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c</a:t>
            </a:r>
            <a:r>
              <a:rPr lang="en-US" altLang="x-none" sz="1400" dirty="0">
                <a:ea typeface="ＭＳ Ｐゴシック" charset="-128"/>
              </a:rPr>
              <a:t>onnects this socket to the server with a specified timeout value.</a:t>
            </a:r>
            <a:endParaRPr lang="en-US" altLang="zh-CN" sz="14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zh-CN" sz="1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sz="1600" dirty="0" err="1">
                <a:ea typeface="ＭＳ Ｐゴシック" charset="-128"/>
              </a:rPr>
              <a:t>InputStream</a:t>
            </a:r>
            <a:r>
              <a:rPr lang="en-US" altLang="x-none" sz="1600" dirty="0">
                <a:ea typeface="ＭＳ Ｐゴシック" charset="-128"/>
              </a:rPr>
              <a:t> </a:t>
            </a:r>
            <a:r>
              <a:rPr lang="en-US" altLang="x-none" sz="1600" b="1" dirty="0" err="1">
                <a:ea typeface="ＭＳ Ｐゴシック" charset="-128"/>
              </a:rPr>
              <a:t>getInputStream</a:t>
            </a:r>
            <a:r>
              <a:rPr lang="en-US" altLang="x-none" sz="1600" dirty="0">
                <a:ea typeface="ＭＳ Ｐゴシック" charset="-128"/>
              </a:rPr>
              <a:t>() 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r</a:t>
            </a:r>
            <a:r>
              <a:rPr lang="en-US" altLang="x-none" sz="1400" dirty="0">
                <a:ea typeface="ＭＳ Ｐゴシック" charset="-128"/>
              </a:rPr>
              <a:t>eturns an input stream for this socket.</a:t>
            </a:r>
            <a:endParaRPr lang="en-US" altLang="zh-CN" sz="1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sz="1600" dirty="0" err="1">
                <a:ea typeface="ＭＳ Ｐゴシック" charset="-128"/>
              </a:rPr>
              <a:t>OutputStream</a:t>
            </a:r>
            <a:r>
              <a:rPr lang="en-US" altLang="x-none" sz="1600" dirty="0">
                <a:ea typeface="ＭＳ Ｐゴシック" charset="-128"/>
              </a:rPr>
              <a:t> </a:t>
            </a:r>
            <a:r>
              <a:rPr lang="en-US" altLang="x-none" sz="1600" b="1" dirty="0" err="1">
                <a:ea typeface="ＭＳ Ｐゴシック" charset="-128"/>
              </a:rPr>
              <a:t>getOutputStream</a:t>
            </a:r>
            <a:r>
              <a:rPr lang="en-US" altLang="x-none" sz="1600" dirty="0">
                <a:ea typeface="ＭＳ Ｐゴシック" charset="-128"/>
              </a:rPr>
              <a:t>() 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400" dirty="0">
                <a:ea typeface="宋体" charset="-122"/>
              </a:rPr>
              <a:t>r</a:t>
            </a:r>
            <a:r>
              <a:rPr lang="en-US" altLang="x-none" sz="1400" dirty="0">
                <a:ea typeface="ＭＳ Ｐゴシック" charset="-128"/>
              </a:rPr>
              <a:t>eturns an output stream for this socket.</a:t>
            </a:r>
            <a:endParaRPr lang="en-US" altLang="zh-CN" sz="14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zh-CN" sz="1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sz="1600" b="1" dirty="0">
                <a:ea typeface="ＭＳ Ｐゴシック" charset="-128"/>
              </a:rPr>
              <a:t>close</a:t>
            </a:r>
            <a:r>
              <a:rPr lang="en-US" altLang="x-none" sz="1600" dirty="0">
                <a:ea typeface="ＭＳ Ｐゴシック" charset="-128"/>
              </a:rPr>
              <a:t>() </a:t>
            </a:r>
            <a:endParaRPr lang="en-US" altLang="zh-CN" sz="16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ZapfDingbats" charset="0"/>
              <a:buNone/>
            </a:pPr>
            <a:r>
              <a:rPr lang="en-US" altLang="zh-CN" sz="1400" dirty="0">
                <a:ea typeface="宋体" charset="-122"/>
              </a:rPr>
              <a:t>c</a:t>
            </a:r>
            <a:r>
              <a:rPr lang="en-US" altLang="x-none" sz="1400" dirty="0">
                <a:ea typeface="ＭＳ Ｐゴシック" charset="-128"/>
              </a:rPr>
              <a:t>loses this socket. </a:t>
            </a:r>
          </a:p>
        </p:txBody>
      </p:sp>
    </p:spTree>
    <p:extLst>
      <p:ext uri="{BB962C8B-B14F-4D97-AF65-F5344CB8AC3E}">
        <p14:creationId xmlns:p14="http://schemas.microsoft.com/office/powerpoint/2010/main" val="29847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561EFF8-6F56-344E-84BF-E539C20AEDF9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28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Simple TCP Example</a:t>
            </a:r>
            <a:endParaRPr lang="en-US" altLang="x-none">
              <a:ea typeface="ＭＳ Ｐゴシック" charset="-128"/>
            </a:endParaRPr>
          </a:p>
        </p:txBody>
      </p:sp>
      <p:graphicFrame>
        <p:nvGraphicFramePr>
          <p:cNvPr id="74755" name="Object 2"/>
          <p:cNvGraphicFramePr>
            <a:graphicFrameLocks noGrp="1" noChangeAspect="1"/>
          </p:cNvGraphicFramePr>
          <p:nvPr>
            <p:ph type="body" sz="half" idx="1"/>
          </p:nvPr>
        </p:nvGraphicFramePr>
        <p:xfrm>
          <a:off x="3835400" y="1546225"/>
          <a:ext cx="53086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3" name="Photo Editor Photo" r:id="rId4" imgW="11304762" imgH="9307224" progId="MSPhotoEd.3">
                  <p:embed/>
                </p:oleObj>
              </mc:Choice>
              <mc:Fallback>
                <p:oleObj name="Photo Editor Photo" r:id="rId4" imgW="11304762" imgH="9307224" progId="MSPhotoEd.3">
                  <p:embed/>
                  <p:pic>
                    <p:nvPicPr>
                      <p:cNvPr id="747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374" r="12230"/>
                      <a:stretch>
                        <a:fillRect/>
                      </a:stretch>
                    </p:blipFill>
                    <p:spPr bwMode="auto">
                      <a:xfrm>
                        <a:off x="3835400" y="1546225"/>
                        <a:ext cx="5308600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Rectangle 3"/>
          <p:cNvSpPr txBox="1">
            <a:spLocks noChangeArrowheads="1"/>
          </p:cNvSpPr>
          <p:nvPr/>
        </p:nvSpPr>
        <p:spPr bwMode="auto">
          <a:xfrm>
            <a:off x="236538" y="1620838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>
                <a:solidFill>
                  <a:srgbClr val="FF0000"/>
                </a:solidFill>
                <a:latin typeface="Comic Sans MS" charset="0"/>
              </a:rPr>
              <a:t>Example client-server app:</a:t>
            </a:r>
            <a:endParaRPr lang="en-US" altLang="x-none">
              <a:solidFill>
                <a:srgbClr val="000000"/>
              </a:solidFill>
              <a:latin typeface="Comic Sans MS" charset="0"/>
            </a:endParaRP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1) client reads line from standard input (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inFromUser</a:t>
            </a: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 stream) , sends to server via socket (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outToServer</a:t>
            </a: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 stream)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2) server reads line from socket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3) server converts line to uppercase, sends back to client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4) client reads, prints  modified line from socket (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inFromServer</a:t>
            </a: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 stream)</a:t>
            </a:r>
          </a:p>
        </p:txBody>
      </p:sp>
    </p:spTree>
    <p:extLst>
      <p:ext uri="{BB962C8B-B14F-4D97-AF65-F5344CB8AC3E}">
        <p14:creationId xmlns:p14="http://schemas.microsoft.com/office/powerpoint/2010/main" val="711005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Java client (TCP)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2185988" y="1347788"/>
            <a:ext cx="6888162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import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java.io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.*; 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import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java.net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.*; 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class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TCPClient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{ </a:t>
            </a:r>
          </a:p>
          <a:p>
            <a:pPr algn="l"/>
            <a:endParaRPr lang="en-US" altLang="x-none" sz="1800" dirty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   public static void main(String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argv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[]) throws Exception 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   { 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       String sentence; 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       String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modifiedSentence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; </a:t>
            </a:r>
          </a:p>
          <a:p>
            <a:pPr algn="l"/>
            <a:endParaRPr lang="en-US" altLang="x-none" sz="1800" dirty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BufferedReader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inFromUser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= 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         new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BufferedReader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(new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InputStreamReader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System.in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)); 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       sentence =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inFromUser.readLine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(); </a:t>
            </a:r>
            <a:br>
              <a:rPr lang="en-US" altLang="x-none" sz="1800" dirty="0">
                <a:solidFill>
                  <a:srgbClr val="000000"/>
                </a:solidFill>
                <a:latin typeface="Arial" charset="0"/>
              </a:rPr>
            </a:br>
            <a:endParaRPr lang="en-US" altLang="x-none" sz="1800" dirty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       Socket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clientSocket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= new Socket(</a:t>
            </a:r>
            <a:r>
              <a:rPr lang="ja-JP" altLang="en-US" sz="18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1800" dirty="0" err="1">
                <a:solidFill>
                  <a:srgbClr val="000000"/>
                </a:solidFill>
                <a:latin typeface="Arial" charset="0"/>
              </a:rPr>
              <a:t>server.name</a:t>
            </a:r>
            <a:r>
              <a:rPr lang="en-US" altLang="ja-JP" sz="1800" dirty="0">
                <a:solidFill>
                  <a:srgbClr val="000000"/>
                </a:solidFill>
                <a:latin typeface="Arial" charset="0"/>
              </a:rPr>
              <a:t>", 6789); </a:t>
            </a:r>
          </a:p>
          <a:p>
            <a:pPr algn="l"/>
            <a:endParaRPr lang="en-US" altLang="x-none" sz="1800" dirty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DataOutputStream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outToServer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= 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          new 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DataOutputStream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x-none" sz="1800" dirty="0" err="1">
                <a:solidFill>
                  <a:srgbClr val="000000"/>
                </a:solidFill>
                <a:latin typeface="Arial" charset="0"/>
              </a:rPr>
              <a:t>clientSocket.getOutputStream</a:t>
            </a:r>
            <a:r>
              <a:rPr lang="en-US" altLang="x-none" sz="1800" dirty="0">
                <a:solidFill>
                  <a:srgbClr val="000000"/>
                </a:solidFill>
                <a:latin typeface="Arial" charset="0"/>
              </a:rPr>
              <a:t>());</a:t>
            </a:r>
            <a:r>
              <a:rPr lang="en-US" altLang="x-none" sz="1800" dirty="0">
                <a:solidFill>
                  <a:srgbClr val="000000"/>
                </a:solidFill>
              </a:rPr>
              <a:t> </a:t>
            </a:r>
          </a:p>
          <a:p>
            <a:pPr algn="l"/>
            <a:endParaRPr lang="en-US" altLang="x-none" sz="1800" dirty="0">
              <a:solidFill>
                <a:srgbClr val="000000"/>
              </a:solidFill>
            </a:endParaRPr>
          </a:p>
          <a:p>
            <a:pPr algn="l"/>
            <a:r>
              <a:rPr lang="en-US" altLang="x-none" sz="1600" dirty="0">
                <a:solidFill>
                  <a:srgbClr val="000000"/>
                </a:solidFill>
              </a:rPr>
              <a:t>        </a:t>
            </a: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700088" y="3810000"/>
            <a:ext cx="1533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Create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input stream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166688" y="4633913"/>
            <a:ext cx="20685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Create 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client socket, 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connect to server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0" y="5549900"/>
            <a:ext cx="2216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Create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output stream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attached to socket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6806" name="Freeform 7"/>
          <p:cNvSpPr>
            <a:spLocks/>
          </p:cNvSpPr>
          <p:nvPr/>
        </p:nvSpPr>
        <p:spPr bwMode="auto">
          <a:xfrm>
            <a:off x="2081213" y="3890963"/>
            <a:ext cx="123825" cy="542925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7" name="Line 8"/>
          <p:cNvSpPr>
            <a:spLocks noChangeShapeType="1"/>
          </p:cNvSpPr>
          <p:nvPr/>
        </p:nvSpPr>
        <p:spPr bwMode="auto">
          <a:xfrm flipV="1">
            <a:off x="2214563" y="4152900"/>
            <a:ext cx="361950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08" name="Freeform 9"/>
          <p:cNvSpPr>
            <a:spLocks/>
          </p:cNvSpPr>
          <p:nvPr/>
        </p:nvSpPr>
        <p:spPr bwMode="auto">
          <a:xfrm>
            <a:off x="2081213" y="4733925"/>
            <a:ext cx="123825" cy="766763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09" name="Line 10"/>
          <p:cNvSpPr>
            <a:spLocks noChangeShapeType="1"/>
          </p:cNvSpPr>
          <p:nvPr/>
        </p:nvSpPr>
        <p:spPr bwMode="auto">
          <a:xfrm>
            <a:off x="2209800" y="5116513"/>
            <a:ext cx="423863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10" name="Freeform 11"/>
          <p:cNvSpPr>
            <a:spLocks/>
          </p:cNvSpPr>
          <p:nvPr/>
        </p:nvSpPr>
        <p:spPr bwMode="auto">
          <a:xfrm>
            <a:off x="2109788" y="5648325"/>
            <a:ext cx="123825" cy="804863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11" name="Line 12"/>
          <p:cNvSpPr>
            <a:spLocks noChangeShapeType="1"/>
          </p:cNvSpPr>
          <p:nvPr/>
        </p:nvSpPr>
        <p:spPr bwMode="auto">
          <a:xfrm flipV="1">
            <a:off x="2238375" y="5748338"/>
            <a:ext cx="361950" cy="142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B163F5C-5E22-4342-861B-4036F8A2F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C234C43-A668-CF4A-8821-76171592042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29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3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Assignment One </a:t>
            </a:r>
            <a:r>
              <a:rPr lang="en-US" altLang="zh-CN" dirty="0"/>
              <a:t>posted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Saturday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Sep.</a:t>
            </a:r>
            <a:r>
              <a:rPr lang="zh-CN" altLang="en-US" dirty="0"/>
              <a:t> </a:t>
            </a:r>
            <a:r>
              <a:rPr lang="en-US" altLang="zh-CN" dirty="0"/>
              <a:t>30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>
                <a:solidFill>
                  <a:srgbClr val="FF0000"/>
                </a:solidFill>
              </a:rPr>
              <a:t>No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LLM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allowed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/>
              <a:t>Assignment Two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posted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en-US" altLang="zh-CN" dirty="0">
              <a:solidFill>
                <a:srgbClr val="FF0000"/>
              </a:solidFill>
              <a:ea typeface="ＭＳ Ｐゴシック" charset="-128"/>
            </a:endParaRPr>
          </a:p>
          <a:p>
            <a:pPr lvl="0">
              <a:buClr>
                <a:srgbClr val="3333CC"/>
              </a:buClr>
              <a:buFont typeface="Wingdings" pitchFamily="2" charset="2"/>
              <a:buChar char="q"/>
            </a:pPr>
            <a:endParaRPr lang="en-US" altLang="zh-CN" dirty="0">
              <a:ea typeface="ＭＳ Ｐゴシック" charset="-128"/>
            </a:endParaRPr>
          </a:p>
          <a:p>
            <a:pPr lvl="1">
              <a:buClr>
                <a:srgbClr val="3333CC"/>
              </a:buClr>
              <a:buFont typeface="Wingdings" pitchFamily="2" charset="2"/>
              <a:buChar char="q"/>
            </a:pPr>
            <a:endParaRPr lang="en-US" altLang="x-none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1E9601-EE66-9E43-83BC-E7C5B9443968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58970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OutputStream</a:t>
            </a:r>
          </a:p>
        </p:txBody>
      </p:sp>
      <p:sp>
        <p:nvSpPr>
          <p:cNvPr id="78850" name="Content Placeholder 3"/>
          <p:cNvSpPr>
            <a:spLocks noGrp="1"/>
          </p:cNvSpPr>
          <p:nvPr>
            <p:ph idx="1"/>
          </p:nvPr>
        </p:nvSpPr>
        <p:spPr>
          <a:xfrm>
            <a:off x="533400" y="147955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public abstract class </a:t>
            </a:r>
            <a:r>
              <a:rPr lang="en-US" altLang="x-none" sz="2000" dirty="0" err="1">
                <a:ea typeface="ＭＳ Ｐゴシック" charset="-128"/>
              </a:rPr>
              <a:t>OutputStream</a:t>
            </a:r>
            <a:endParaRPr lang="en-US" altLang="x-none" sz="20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abstract void write(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 b)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r>
              <a:rPr lang="en-US" altLang="x-none" sz="1600" dirty="0">
                <a:ea typeface="ＭＳ Ｐゴシック" charset="-128"/>
              </a:rPr>
              <a:t> </a:t>
            </a:r>
            <a:br>
              <a:rPr lang="en-US" altLang="x-none" sz="1600" dirty="0">
                <a:ea typeface="ＭＳ Ｐゴシック" charset="-128"/>
              </a:rPr>
            </a:br>
            <a:endParaRPr lang="en-US" altLang="x-none" sz="16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void write(byte[] data)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r>
              <a:rPr lang="en-US" altLang="x-none" sz="1600" dirty="0">
                <a:ea typeface="ＭＳ Ｐゴシック" charset="-128"/>
              </a:rPr>
              <a:t> </a:t>
            </a:r>
            <a:br>
              <a:rPr lang="en-US" altLang="x-none" sz="1600" dirty="0">
                <a:ea typeface="ＭＳ Ｐゴシック" charset="-128"/>
              </a:rPr>
            </a:br>
            <a:endParaRPr lang="en-US" altLang="x-none" sz="16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void write(byte[] data,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 offset,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 length)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r>
              <a:rPr lang="en-US" altLang="x-none" sz="1600" dirty="0">
                <a:ea typeface="ＭＳ Ｐゴシック" charset="-128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sz="16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void flush( 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r>
              <a:rPr lang="en-US" altLang="x-none" sz="1600" dirty="0">
                <a:ea typeface="ＭＳ Ｐゴシック" charset="-128"/>
              </a:rPr>
              <a:t> </a:t>
            </a:r>
            <a:br>
              <a:rPr lang="en-US" altLang="x-none" sz="1600" dirty="0">
                <a:ea typeface="ＭＳ Ｐゴシック" charset="-128"/>
              </a:rPr>
            </a:br>
            <a:endParaRPr lang="en-US" altLang="x-none" sz="16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void close( 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endParaRPr lang="en-US" altLang="x-none" sz="1600" dirty="0">
              <a:ea typeface="ＭＳ Ｐゴシック" charset="-128"/>
            </a:endParaRPr>
          </a:p>
        </p:txBody>
      </p:sp>
      <p:sp>
        <p:nvSpPr>
          <p:cNvPr id="7885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D381A6-E9AD-5044-A2FC-46D2991760A1}" type="slidenum">
              <a:rPr lang="en-US" altLang="x-none" sz="1400">
                <a:solidFill>
                  <a:srgbClr val="000000"/>
                </a:solidFill>
              </a:rPr>
              <a:pPr/>
              <a:t>30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9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InputStream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public abstract class </a:t>
            </a:r>
            <a:r>
              <a:rPr lang="en-US" altLang="x-none" sz="2000" dirty="0" err="1">
                <a:ea typeface="ＭＳ Ｐゴシック" charset="-128"/>
              </a:rPr>
              <a:t>InputStream</a:t>
            </a:r>
            <a:br>
              <a:rPr lang="en-US" altLang="x-none" sz="2000" dirty="0">
                <a:ea typeface="ＭＳ Ｐゴシック" charset="-128"/>
              </a:rPr>
            </a:br>
            <a:endParaRPr lang="en-US" altLang="x-none" sz="20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abstract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 read( 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r>
              <a:rPr lang="en-US" altLang="x-none" sz="1600" dirty="0">
                <a:ea typeface="ＭＳ Ｐゴシック" charset="-128"/>
              </a:rPr>
              <a:t> </a:t>
            </a:r>
            <a:br>
              <a:rPr lang="en-US" altLang="x-none" sz="1600" dirty="0">
                <a:ea typeface="ＭＳ Ｐゴシック" charset="-128"/>
              </a:rPr>
            </a:br>
            <a:endParaRPr lang="en-US" altLang="x-none" sz="16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 read(byte[] input)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r>
              <a:rPr lang="en-US" altLang="x-none" sz="1600" dirty="0">
                <a:ea typeface="ＭＳ Ｐゴシック" charset="-128"/>
              </a:rPr>
              <a:t> </a:t>
            </a:r>
            <a:br>
              <a:rPr lang="en-US" altLang="x-none" sz="1600" dirty="0">
                <a:ea typeface="ＭＳ Ｐゴシック" charset="-128"/>
              </a:rPr>
            </a:br>
            <a:endParaRPr lang="en-US" altLang="x-none" sz="16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 read(byte[] input,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 offset,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 length)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r>
              <a:rPr lang="en-US" altLang="x-none" sz="1600" dirty="0">
                <a:ea typeface="ＭＳ Ｐゴシック" charset="-128"/>
              </a:rPr>
              <a:t> </a:t>
            </a:r>
            <a:br>
              <a:rPr lang="en-US" altLang="x-none" sz="1600" dirty="0">
                <a:ea typeface="ＭＳ Ｐゴシック" charset="-128"/>
              </a:rPr>
            </a:br>
            <a:endParaRPr lang="en-US" altLang="x-none" sz="16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long skip(long n)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r>
              <a:rPr lang="en-US" altLang="x-none" sz="1600" dirty="0">
                <a:ea typeface="ＭＳ Ｐゴシック" charset="-128"/>
              </a:rPr>
              <a:t> </a:t>
            </a:r>
            <a:br>
              <a:rPr lang="en-US" altLang="x-none" sz="1600" dirty="0">
                <a:ea typeface="ＭＳ Ｐゴシック" charset="-128"/>
              </a:rPr>
            </a:br>
            <a:endParaRPr lang="en-US" altLang="x-none" sz="16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</a:t>
            </a:r>
            <a:r>
              <a:rPr lang="en-US" altLang="x-none" sz="1600" dirty="0" err="1">
                <a:ea typeface="ＭＳ Ｐゴシック" charset="-128"/>
              </a:rPr>
              <a:t>int</a:t>
            </a:r>
            <a:r>
              <a:rPr lang="en-US" altLang="x-none" sz="1600" dirty="0">
                <a:ea typeface="ＭＳ Ｐゴシック" charset="-128"/>
              </a:rPr>
              <a:t> available( 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r>
              <a:rPr lang="en-US" altLang="x-none" sz="1600" dirty="0">
                <a:ea typeface="ＭＳ Ｐゴシック" charset="-128"/>
              </a:rPr>
              <a:t> </a:t>
            </a:r>
            <a:br>
              <a:rPr lang="en-US" altLang="x-none" sz="1600" dirty="0">
                <a:ea typeface="ＭＳ Ｐゴシック" charset="-128"/>
              </a:rPr>
            </a:br>
            <a:endParaRPr lang="en-US" altLang="x-none" sz="16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public void close( ) throws </a:t>
            </a:r>
            <a:r>
              <a:rPr lang="en-US" altLang="x-none" sz="1600" dirty="0" err="1">
                <a:ea typeface="ＭＳ Ｐゴシック" charset="-128"/>
              </a:rPr>
              <a:t>IOException</a:t>
            </a:r>
            <a:endParaRPr lang="en-US" altLang="x-none" sz="1600" dirty="0">
              <a:ea typeface="ＭＳ Ｐゴシック" charset="-128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830F21-2FC2-4942-9A06-FA7892DC09D4}" type="slidenum">
              <a:rPr lang="en-US" altLang="x-none" sz="1400">
                <a:solidFill>
                  <a:srgbClr val="000000"/>
                </a:solidFill>
              </a:rPr>
              <a:pPr/>
              <a:t>31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39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Java client (TCP), cont.</a:t>
            </a:r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2692400" y="1866900"/>
            <a:ext cx="6451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outToServer.writeBytes(sentence + '\n'); </a:t>
            </a:r>
            <a:br>
              <a:rPr lang="en-US" altLang="x-none" sz="1800">
                <a:solidFill>
                  <a:srgbClr val="000000"/>
                </a:solidFill>
                <a:latin typeface="Arial" charset="0"/>
              </a:rPr>
            </a:br>
            <a:endParaRPr lang="en-US" altLang="x-none" sz="1800">
              <a:solidFill>
                <a:srgbClr val="000000"/>
              </a:solidFill>
            </a:endParaRPr>
          </a:p>
          <a:p>
            <a:pPr algn="l"/>
            <a:r>
              <a:rPr lang="en-US" altLang="x-none" sz="1800">
                <a:solidFill>
                  <a:srgbClr val="000000"/>
                </a:solidFill>
              </a:rPr>
              <a:t>        </a:t>
            </a:r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BufferedReader inFromServer =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new BufferedReader(new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InputStreamReader(clientSocket.getInputStream()));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modifiedSentence = inFromServer.readLine();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System.out.println</a:t>
            </a:r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("FROM SERVER: " + modifiedSentence</a:t>
            </a:r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);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clientSocket.close();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       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}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}</a:t>
            </a:r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82947" name="Text Box 6"/>
          <p:cNvSpPr txBox="1">
            <a:spLocks noChangeArrowheads="1"/>
          </p:cNvSpPr>
          <p:nvPr/>
        </p:nvSpPr>
        <p:spPr bwMode="auto">
          <a:xfrm>
            <a:off x="1052513" y="3817938"/>
            <a:ext cx="1468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Read line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from server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82948" name="Group 12"/>
          <p:cNvGrpSpPr>
            <a:grpSpLocks/>
          </p:cNvGrpSpPr>
          <p:nvPr/>
        </p:nvGrpSpPr>
        <p:grpSpPr bwMode="auto">
          <a:xfrm>
            <a:off x="206375" y="2617788"/>
            <a:ext cx="2809875" cy="915987"/>
            <a:chOff x="114300" y="1849438"/>
            <a:chExt cx="2809875" cy="915987"/>
          </a:xfrm>
        </p:grpSpPr>
        <p:sp>
          <p:nvSpPr>
            <p:cNvPr id="82955" name="Text Box 4"/>
            <p:cNvSpPr txBox="1">
              <a:spLocks noChangeArrowheads="1"/>
            </p:cNvSpPr>
            <p:nvPr/>
          </p:nvSpPr>
          <p:spPr bwMode="auto">
            <a:xfrm>
              <a:off x="114300" y="1849438"/>
              <a:ext cx="2392363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1800">
                  <a:solidFill>
                    <a:srgbClr val="3333CC"/>
                  </a:solidFill>
                  <a:latin typeface="Comic Sans MS" charset="0"/>
                </a:rPr>
                <a:t>Create</a:t>
              </a:r>
            </a:p>
            <a:p>
              <a:pPr algn="r"/>
              <a:r>
                <a:rPr lang="en-US" altLang="x-none" sz="1800">
                  <a:solidFill>
                    <a:srgbClr val="3333CC"/>
                  </a:solidFill>
                  <a:latin typeface="Comic Sans MS" charset="0"/>
                </a:rPr>
                <a:t>input stream</a:t>
              </a:r>
            </a:p>
            <a:p>
              <a:pPr algn="r"/>
              <a:r>
                <a:rPr lang="en-US" altLang="x-none" sz="1800">
                  <a:solidFill>
                    <a:srgbClr val="3333CC"/>
                  </a:solidFill>
                  <a:latin typeface="Comic Sans MS" charset="0"/>
                </a:rPr>
                <a:t>attached to socket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82956" name="Freeform 7"/>
            <p:cNvSpPr>
              <a:spLocks/>
            </p:cNvSpPr>
            <p:nvPr/>
          </p:nvSpPr>
          <p:spPr bwMode="auto">
            <a:xfrm>
              <a:off x="2466975" y="1919288"/>
              <a:ext cx="114300" cy="790575"/>
            </a:xfrm>
            <a:custGeom>
              <a:avLst/>
              <a:gdLst>
                <a:gd name="T0" fmla="*/ 0 w 78"/>
                <a:gd name="T1" fmla="*/ 0 h 342"/>
                <a:gd name="T2" fmla="*/ 2147483647 w 78"/>
                <a:gd name="T3" fmla="*/ 0 h 342"/>
                <a:gd name="T4" fmla="*/ 2147483647 w 78"/>
                <a:gd name="T5" fmla="*/ 2147483647 h 342"/>
                <a:gd name="T6" fmla="*/ 2147483647 w 78"/>
                <a:gd name="T7" fmla="*/ 2147483647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2"/>
                <a:gd name="T14" fmla="*/ 78 w 78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2">
                  <a:moveTo>
                    <a:pt x="0" y="0"/>
                  </a:moveTo>
                  <a:lnTo>
                    <a:pt x="78" y="0"/>
                  </a:lnTo>
                  <a:lnTo>
                    <a:pt x="78" y="342"/>
                  </a:lnTo>
                  <a:lnTo>
                    <a:pt x="6" y="342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57" name="Line 8"/>
            <p:cNvSpPr>
              <a:spLocks noChangeShapeType="1"/>
            </p:cNvSpPr>
            <p:nvPr/>
          </p:nvSpPr>
          <p:spPr bwMode="auto">
            <a:xfrm flipV="1">
              <a:off x="2581275" y="2324100"/>
              <a:ext cx="342900" cy="14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949" name="Group 13"/>
          <p:cNvGrpSpPr>
            <a:grpSpLocks/>
          </p:cNvGrpSpPr>
          <p:nvPr/>
        </p:nvGrpSpPr>
        <p:grpSpPr bwMode="auto">
          <a:xfrm>
            <a:off x="1249363" y="1711325"/>
            <a:ext cx="1455737" cy="641350"/>
            <a:chOff x="1487488" y="3321050"/>
            <a:chExt cx="1455737" cy="641350"/>
          </a:xfrm>
        </p:grpSpPr>
        <p:sp>
          <p:nvSpPr>
            <p:cNvPr id="82952" name="Text Box 5"/>
            <p:cNvSpPr txBox="1">
              <a:spLocks noChangeArrowheads="1"/>
            </p:cNvSpPr>
            <p:nvPr/>
          </p:nvSpPr>
          <p:spPr bwMode="auto">
            <a:xfrm>
              <a:off x="1487488" y="3321050"/>
              <a:ext cx="1173162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1800">
                  <a:solidFill>
                    <a:srgbClr val="3333CC"/>
                  </a:solidFill>
                  <a:latin typeface="Comic Sans MS" charset="0"/>
                </a:rPr>
                <a:t>Send line</a:t>
              </a:r>
            </a:p>
            <a:p>
              <a:pPr algn="r"/>
              <a:r>
                <a:rPr lang="en-US" altLang="x-none" sz="1800">
                  <a:solidFill>
                    <a:srgbClr val="3333CC"/>
                  </a:solidFill>
                  <a:latin typeface="Comic Sans MS" charset="0"/>
                </a:rPr>
                <a:t>to server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auto">
            <a:xfrm>
              <a:off x="2505075" y="3357563"/>
              <a:ext cx="123825" cy="585787"/>
            </a:xfrm>
            <a:custGeom>
              <a:avLst/>
              <a:gdLst>
                <a:gd name="T0" fmla="*/ 0 w 78"/>
                <a:gd name="T1" fmla="*/ 0 h 342"/>
                <a:gd name="T2" fmla="*/ 2147483647 w 78"/>
                <a:gd name="T3" fmla="*/ 0 h 342"/>
                <a:gd name="T4" fmla="*/ 2147483647 w 78"/>
                <a:gd name="T5" fmla="*/ 2147483647 h 342"/>
                <a:gd name="T6" fmla="*/ 2147483647 w 78"/>
                <a:gd name="T7" fmla="*/ 2147483647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2"/>
                <a:gd name="T14" fmla="*/ 78 w 78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2">
                  <a:moveTo>
                    <a:pt x="0" y="0"/>
                  </a:moveTo>
                  <a:lnTo>
                    <a:pt x="78" y="0"/>
                  </a:lnTo>
                  <a:lnTo>
                    <a:pt x="78" y="342"/>
                  </a:lnTo>
                  <a:lnTo>
                    <a:pt x="6" y="342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 flipV="1">
              <a:off x="2633663" y="3667125"/>
              <a:ext cx="309562" cy="158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950" name="Freeform 11"/>
          <p:cNvSpPr>
            <a:spLocks/>
          </p:cNvSpPr>
          <p:nvPr/>
        </p:nvSpPr>
        <p:spPr bwMode="auto">
          <a:xfrm>
            <a:off x="2395538" y="3894138"/>
            <a:ext cx="123825" cy="5095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51" name="Line 12"/>
          <p:cNvSpPr>
            <a:spLocks noChangeShapeType="1"/>
          </p:cNvSpPr>
          <p:nvPr/>
        </p:nvSpPr>
        <p:spPr bwMode="auto">
          <a:xfrm flipV="1">
            <a:off x="2533650" y="4003675"/>
            <a:ext cx="2952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374796A-8891-B443-A60C-77990D2A0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830F21-2FC2-4942-9A06-FA7892DC09D4}" type="slidenum">
              <a:rPr lang="en-US" altLang="x-none" sz="1400">
                <a:solidFill>
                  <a:srgbClr val="000000"/>
                </a:solidFill>
              </a:rPr>
              <a:pPr/>
              <a:t>32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56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>
                <a:ea typeface="ＭＳ Ｐゴシック" charset="-128"/>
              </a:rPr>
              <a:t>Example: Java server (TCP)</a:t>
            </a: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2565400" y="1309688"/>
            <a:ext cx="626268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import java.io.*;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import java.net.*; </a:t>
            </a:r>
          </a:p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class TCPServer { </a:t>
            </a:r>
          </a:p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public static void main(String argv[]) throws Exception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{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String clientSentence;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String capitalizedSentence; </a:t>
            </a:r>
          </a:p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ServerSocket welcomeSocket = new ServerSocket(6789);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while(true) {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Socket connectionSocket = welcomeSocket.accept(); </a:t>
            </a:r>
          </a:p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BufferedReader inFromClient =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  new BufferedReader(new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  InputStreamReader(connectionSocket.getInputStream())); </a:t>
            </a:r>
          </a:p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350838" y="3249613"/>
            <a:ext cx="2022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Create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welcoming socket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at port 6789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4996" name="Freeform 7"/>
          <p:cNvSpPr>
            <a:spLocks/>
          </p:cNvSpPr>
          <p:nvPr/>
        </p:nvSpPr>
        <p:spPr bwMode="auto">
          <a:xfrm>
            <a:off x="2247900" y="3309938"/>
            <a:ext cx="152400" cy="8001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997" name="Line 8"/>
          <p:cNvSpPr>
            <a:spLocks noChangeShapeType="1"/>
          </p:cNvSpPr>
          <p:nvPr/>
        </p:nvSpPr>
        <p:spPr bwMode="auto">
          <a:xfrm>
            <a:off x="2419350" y="3843338"/>
            <a:ext cx="419100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4998" name="Object 3"/>
          <p:cNvGraphicFramePr>
            <a:graphicFrameLocks noChangeAspect="1"/>
          </p:cNvGraphicFramePr>
          <p:nvPr/>
        </p:nvGraphicFramePr>
        <p:xfrm>
          <a:off x="5880100" y="234950"/>
          <a:ext cx="3208338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7" name="Photo Editor Photo" r:id="rId4" imgW="11155332" imgH="7535327" progId="MSPhotoEd.3">
                  <p:embed/>
                </p:oleObj>
              </mc:Choice>
              <mc:Fallback>
                <p:oleObj name="Photo Editor Photo" r:id="rId4" imgW="11155332" imgH="7535327" progId="MSPhotoEd.3">
                  <p:embed/>
                  <p:pic>
                    <p:nvPicPr>
                      <p:cNvPr id="849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234950"/>
                        <a:ext cx="3208338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Rectangle 1"/>
          <p:cNvSpPr>
            <a:spLocks noChangeArrowheads="1"/>
          </p:cNvSpPr>
          <p:nvPr/>
        </p:nvSpPr>
        <p:spPr bwMode="auto">
          <a:xfrm>
            <a:off x="2633663" y="4243388"/>
            <a:ext cx="6272212" cy="2370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AA32466-72CA-3940-8853-1EC284471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830F21-2FC2-4942-9A06-FA7892DC09D4}" type="slidenum">
              <a:rPr lang="en-US" altLang="x-none" sz="1400">
                <a:solidFill>
                  <a:srgbClr val="000000"/>
                </a:solidFill>
              </a:rPr>
              <a:pPr/>
              <a:t>33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33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Demo</a:t>
            </a:r>
          </a:p>
        </p:txBody>
      </p:sp>
      <p:sp>
        <p:nvSpPr>
          <p:cNvPr id="8704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ZapfDingbats" charset="0"/>
              <a:buNone/>
            </a:pPr>
            <a:r>
              <a:rPr lang="en-US" altLang="x-none" dirty="0">
                <a:ea typeface="ＭＳ Ｐゴシック" charset="-128"/>
              </a:rPr>
              <a:t>% on MAC</a:t>
            </a:r>
          </a:p>
          <a:p>
            <a:pPr marL="0" indent="0">
              <a:buFont typeface="ZapfDingbats" charset="0"/>
              <a:buNone/>
            </a:pPr>
            <a:r>
              <a:rPr lang="en-US" altLang="x-none" dirty="0">
                <a:ea typeface="ＭＳ Ｐゴシック" charset="-128"/>
              </a:rPr>
              <a:t>start </a:t>
            </a:r>
            <a:r>
              <a:rPr lang="en-US" altLang="x-none" dirty="0" err="1">
                <a:ea typeface="ＭＳ Ｐゴシック" charset="-128"/>
              </a:rPr>
              <a:t>TCPServer</a:t>
            </a:r>
            <a:endParaRPr lang="en-US" altLang="x-none" dirty="0">
              <a:ea typeface="ＭＳ Ｐゴシック" charset="-128"/>
            </a:endParaRPr>
          </a:p>
          <a:p>
            <a:pPr marL="0" indent="0">
              <a:buFont typeface="ZapfDingbats" charset="0"/>
              <a:buNone/>
            </a:pPr>
            <a:r>
              <a:rPr lang="en-US" altLang="x-none" dirty="0" err="1">
                <a:ea typeface="ＭＳ Ｐゴシック" charset="-128"/>
              </a:rPr>
              <a:t>wireshark</a:t>
            </a:r>
            <a:r>
              <a:rPr lang="en-US" altLang="x-none" dirty="0">
                <a:ea typeface="ＭＳ Ｐゴシック" charset="-128"/>
              </a:rPr>
              <a:t> to capture our TCP traffic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 err="1">
                <a:ea typeface="ＭＳ Ｐゴシック" charset="-128"/>
              </a:rPr>
              <a:t>tcp.srcport</a:t>
            </a:r>
            <a:r>
              <a:rPr lang="en-US" altLang="x-none" dirty="0">
                <a:ea typeface="ＭＳ Ｐゴシック" charset="-128"/>
              </a:rPr>
              <a:t>==6789 or </a:t>
            </a:r>
            <a:r>
              <a:rPr lang="en-US" altLang="x-none" dirty="0" err="1">
                <a:ea typeface="ＭＳ Ｐゴシック" charset="-128"/>
              </a:rPr>
              <a:t>tcp.dstport</a:t>
            </a:r>
            <a:r>
              <a:rPr lang="en-US" altLang="x-none" dirty="0">
                <a:ea typeface="ＭＳ Ｐゴシック" charset="-128"/>
              </a:rPr>
              <a:t>==6789</a:t>
            </a:r>
          </a:p>
          <a:p>
            <a:pPr marL="0" indent="0">
              <a:buFont typeface="ZapfDingbats" charset="0"/>
              <a:buNone/>
            </a:pPr>
            <a:endParaRPr lang="en-US" altLang="x-none" dirty="0">
              <a:ea typeface="ＭＳ Ｐゴシック" charset="-128"/>
            </a:endParaRPr>
          </a:p>
          <a:p>
            <a:pPr marL="0" indent="0">
              <a:buFont typeface="ZapfDingbats" charset="0"/>
              <a:buNone/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8704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AF04AF9-1CEC-3C40-BB6C-C5D2A8FC959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34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ChangeArrowheads="1"/>
          </p:cNvSpPr>
          <p:nvPr/>
        </p:nvSpPr>
        <p:spPr bwMode="auto">
          <a:xfrm>
            <a:off x="533400" y="109538"/>
            <a:ext cx="8053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altLang="zh-CN" sz="3600" u="sng" dirty="0">
                <a:solidFill>
                  <a:srgbClr val="3333CC"/>
                </a:solidFill>
                <a:latin typeface="+mj-lt"/>
                <a:ea typeface="宋体" charset="0"/>
                <a:cs typeface="宋体" charset="0"/>
              </a:rPr>
              <a:t>Under the Hood: After Welcome (Server) Socket</a:t>
            </a:r>
            <a:endParaRPr lang="en-US" sz="3600" u="sng" dirty="0">
              <a:solidFill>
                <a:srgbClr val="3333CC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1793875" y="1271588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6294438" y="132873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793750" y="2117725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677863" y="1928813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FF0000"/>
                </a:solidFill>
                <a:latin typeface="Comic Sans MS" charset="0"/>
              </a:rPr>
              <a:t>TCP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 socket space</a:t>
            </a:r>
          </a:p>
        </p:txBody>
      </p:sp>
      <p:grpSp>
        <p:nvGrpSpPr>
          <p:cNvPr id="89094" name="Group 7"/>
          <p:cNvGrpSpPr>
            <a:grpSpLocks/>
          </p:cNvGrpSpPr>
          <p:nvPr/>
        </p:nvGrpSpPr>
        <p:grpSpPr bwMode="auto">
          <a:xfrm>
            <a:off x="885825" y="2279650"/>
            <a:ext cx="3060700" cy="914400"/>
            <a:chOff x="625" y="1436"/>
            <a:chExt cx="1786" cy="576"/>
          </a:xfrm>
        </p:grpSpPr>
        <p:sp>
          <p:nvSpPr>
            <p:cNvPr id="89119" name="Rectangle 8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89120" name="Text Box 9"/>
            <p:cNvSpPr txBox="1">
              <a:spLocks noChangeArrowheads="1"/>
            </p:cNvSpPr>
            <p:nvPr/>
          </p:nvSpPr>
          <p:spPr bwMode="auto">
            <a:xfrm>
              <a:off x="625" y="1445"/>
              <a:ext cx="109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6789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89095" name="Text Box 10"/>
          <p:cNvSpPr txBox="1">
            <a:spLocks noChangeArrowheads="1"/>
          </p:cNvSpPr>
          <p:nvPr/>
        </p:nvSpPr>
        <p:spPr bwMode="auto">
          <a:xfrm>
            <a:off x="1827213" y="1616075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2.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5</a:t>
            </a:r>
            <a:br>
              <a:rPr lang="en-US" altLang="x-none" sz="12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30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.2</a:t>
            </a:r>
          </a:p>
        </p:txBody>
      </p:sp>
      <p:sp>
        <p:nvSpPr>
          <p:cNvPr id="89096" name="Line 11"/>
          <p:cNvSpPr>
            <a:spLocks noChangeShapeType="1"/>
          </p:cNvSpPr>
          <p:nvPr/>
        </p:nvSpPr>
        <p:spPr bwMode="auto">
          <a:xfrm>
            <a:off x="3495675" y="3317875"/>
            <a:ext cx="12700" cy="12700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097" name="Rectangle 12"/>
          <p:cNvSpPr>
            <a:spLocks noChangeArrowheads="1"/>
          </p:cNvSpPr>
          <p:nvPr/>
        </p:nvSpPr>
        <p:spPr bwMode="auto">
          <a:xfrm>
            <a:off x="5099050" y="2114550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89098" name="Text Box 13"/>
          <p:cNvSpPr txBox="1">
            <a:spLocks noChangeArrowheads="1"/>
          </p:cNvSpPr>
          <p:nvPr/>
        </p:nvSpPr>
        <p:spPr bwMode="auto">
          <a:xfrm>
            <a:off x="4983163" y="1925638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FF0000"/>
                </a:solidFill>
                <a:latin typeface="Comic Sans MS" charset="0"/>
              </a:rPr>
              <a:t>TCP</a:t>
            </a:r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 socket space</a:t>
            </a:r>
          </a:p>
        </p:txBody>
      </p:sp>
      <p:sp>
        <p:nvSpPr>
          <p:cNvPr id="89099" name="Line 14"/>
          <p:cNvSpPr>
            <a:spLocks noChangeShapeType="1"/>
          </p:cNvSpPr>
          <p:nvPr/>
        </p:nvSpPr>
        <p:spPr bwMode="auto">
          <a:xfrm>
            <a:off x="6800850" y="3482975"/>
            <a:ext cx="11113" cy="116205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9100" name="Group 15"/>
          <p:cNvGrpSpPr>
            <a:grpSpLocks/>
          </p:cNvGrpSpPr>
          <p:nvPr/>
        </p:nvGrpSpPr>
        <p:grpSpPr bwMode="auto">
          <a:xfrm>
            <a:off x="901700" y="4745038"/>
            <a:ext cx="3057525" cy="979487"/>
            <a:chOff x="670" y="2989"/>
            <a:chExt cx="1783" cy="617"/>
          </a:xfrm>
        </p:grpSpPr>
        <p:sp>
          <p:nvSpPr>
            <p:cNvPr id="89117" name="Rectangle 16"/>
            <p:cNvSpPr>
              <a:spLocks noChangeArrowheads="1"/>
            </p:cNvSpPr>
            <p:nvPr/>
          </p:nvSpPr>
          <p:spPr bwMode="auto">
            <a:xfrm>
              <a:off x="670" y="2989"/>
              <a:ext cx="1783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89118" name="Text Box 17"/>
            <p:cNvSpPr txBox="1">
              <a:spLocks noChangeArrowheads="1"/>
            </p:cNvSpPr>
            <p:nvPr/>
          </p:nvSpPr>
          <p:spPr bwMode="auto">
            <a:xfrm>
              <a:off x="714" y="3032"/>
              <a:ext cx="1116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25,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 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89101" name="Text Box 18"/>
          <p:cNvSpPr txBox="1">
            <a:spLocks noChangeArrowheads="1"/>
          </p:cNvSpPr>
          <p:nvPr/>
        </p:nvSpPr>
        <p:spPr bwMode="auto">
          <a:xfrm>
            <a:off x="6251575" y="1717675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198.69.10.10</a:t>
            </a:r>
          </a:p>
        </p:txBody>
      </p:sp>
      <p:grpSp>
        <p:nvGrpSpPr>
          <p:cNvPr id="89102" name="Group 19"/>
          <p:cNvGrpSpPr>
            <a:grpSpLocks/>
          </p:cNvGrpSpPr>
          <p:nvPr/>
        </p:nvGrpSpPr>
        <p:grpSpPr bwMode="auto">
          <a:xfrm>
            <a:off x="5173663" y="4821238"/>
            <a:ext cx="3100387" cy="979487"/>
            <a:chOff x="670" y="2989"/>
            <a:chExt cx="1783" cy="617"/>
          </a:xfrm>
        </p:grpSpPr>
        <p:sp>
          <p:nvSpPr>
            <p:cNvPr id="89115" name="Rectangle 20"/>
            <p:cNvSpPr>
              <a:spLocks noChangeArrowheads="1"/>
            </p:cNvSpPr>
            <p:nvPr/>
          </p:nvSpPr>
          <p:spPr bwMode="auto">
            <a:xfrm>
              <a:off x="670" y="2989"/>
              <a:ext cx="1783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89116" name="Text Box 21"/>
            <p:cNvSpPr txBox="1">
              <a:spLocks noChangeArrowheads="1"/>
            </p:cNvSpPr>
            <p:nvPr/>
          </p:nvSpPr>
          <p:spPr bwMode="auto">
            <a:xfrm>
              <a:off x="714" y="3032"/>
              <a:ext cx="110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25,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 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grpSp>
        <p:nvGrpSpPr>
          <p:cNvPr id="89103" name="Group 22"/>
          <p:cNvGrpSpPr>
            <a:grpSpLocks/>
          </p:cNvGrpSpPr>
          <p:nvPr/>
        </p:nvGrpSpPr>
        <p:grpSpPr bwMode="auto">
          <a:xfrm>
            <a:off x="5189538" y="2238375"/>
            <a:ext cx="3082925" cy="914400"/>
            <a:chOff x="625" y="1436"/>
            <a:chExt cx="1786" cy="576"/>
          </a:xfrm>
        </p:grpSpPr>
        <p:sp>
          <p:nvSpPr>
            <p:cNvPr id="89113" name="Rectangle 23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89114" name="Text Box 24"/>
            <p:cNvSpPr txBox="1">
              <a:spLocks noChangeArrowheads="1"/>
            </p:cNvSpPr>
            <p:nvPr/>
          </p:nvSpPr>
          <p:spPr bwMode="auto">
            <a:xfrm>
              <a:off x="625" y="1445"/>
              <a:ext cx="129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starting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{198.69.10.10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1500,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89104" name="Line 25"/>
          <p:cNvSpPr>
            <a:spLocks noChangeShapeType="1"/>
          </p:cNvSpPr>
          <p:nvPr/>
        </p:nvSpPr>
        <p:spPr bwMode="auto">
          <a:xfrm flipV="1">
            <a:off x="1349375" y="2601913"/>
            <a:ext cx="249238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105" name="Text Box 26"/>
          <p:cNvSpPr txBox="1">
            <a:spLocks noChangeArrowheads="1"/>
          </p:cNvSpPr>
          <p:nvPr/>
        </p:nvSpPr>
        <p:spPr bwMode="auto">
          <a:xfrm>
            <a:off x="1008063" y="3457575"/>
            <a:ext cx="708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900">
                <a:solidFill>
                  <a:srgbClr val="000000"/>
                </a:solidFill>
                <a:latin typeface="Comic Sans MS" charset="0"/>
              </a:rPr>
              <a:t>local addr</a:t>
            </a:r>
          </a:p>
        </p:txBody>
      </p:sp>
      <p:sp>
        <p:nvSpPr>
          <p:cNvPr id="89106" name="Text Box 27"/>
          <p:cNvSpPr txBox="1">
            <a:spLocks noChangeArrowheads="1"/>
          </p:cNvSpPr>
          <p:nvPr/>
        </p:nvSpPr>
        <p:spPr bwMode="auto">
          <a:xfrm>
            <a:off x="1514475" y="3297238"/>
            <a:ext cx="6905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900">
                <a:solidFill>
                  <a:srgbClr val="000000"/>
                </a:solidFill>
                <a:latin typeface="Comic Sans MS" charset="0"/>
              </a:rPr>
              <a:t>local port</a:t>
            </a:r>
          </a:p>
        </p:txBody>
      </p:sp>
      <p:sp>
        <p:nvSpPr>
          <p:cNvPr id="89107" name="Line 28"/>
          <p:cNvSpPr>
            <a:spLocks noChangeShapeType="1"/>
          </p:cNvSpPr>
          <p:nvPr/>
        </p:nvSpPr>
        <p:spPr bwMode="auto">
          <a:xfrm flipV="1">
            <a:off x="1828800" y="2601913"/>
            <a:ext cx="1746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108" name="Line 29"/>
          <p:cNvSpPr>
            <a:spLocks noChangeShapeType="1"/>
          </p:cNvSpPr>
          <p:nvPr/>
        </p:nvSpPr>
        <p:spPr bwMode="auto">
          <a:xfrm flipH="1" flipV="1">
            <a:off x="2168525" y="2614613"/>
            <a:ext cx="115888" cy="117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109" name="Text Box 30"/>
          <p:cNvSpPr txBox="1">
            <a:spLocks noChangeArrowheads="1"/>
          </p:cNvSpPr>
          <p:nvPr/>
        </p:nvSpPr>
        <p:spPr bwMode="auto">
          <a:xfrm>
            <a:off x="1868488" y="3776663"/>
            <a:ext cx="8493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900">
                <a:solidFill>
                  <a:srgbClr val="000000"/>
                </a:solidFill>
                <a:latin typeface="Comic Sans MS" charset="0"/>
              </a:rPr>
              <a:t>remote addr</a:t>
            </a:r>
          </a:p>
        </p:txBody>
      </p:sp>
      <p:sp>
        <p:nvSpPr>
          <p:cNvPr id="89110" name="Line 31"/>
          <p:cNvSpPr>
            <a:spLocks noChangeShapeType="1"/>
          </p:cNvSpPr>
          <p:nvPr/>
        </p:nvSpPr>
        <p:spPr bwMode="auto">
          <a:xfrm flipH="1" flipV="1">
            <a:off x="2295525" y="2582863"/>
            <a:ext cx="2746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111" name="Text Box 32"/>
          <p:cNvSpPr txBox="1">
            <a:spLocks noChangeArrowheads="1"/>
          </p:cNvSpPr>
          <p:nvPr/>
        </p:nvSpPr>
        <p:spPr bwMode="auto">
          <a:xfrm>
            <a:off x="2293938" y="3536950"/>
            <a:ext cx="831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900">
                <a:solidFill>
                  <a:srgbClr val="000000"/>
                </a:solidFill>
                <a:latin typeface="Comic Sans MS" charset="0"/>
              </a:rPr>
              <a:t>remote port</a:t>
            </a:r>
          </a:p>
        </p:txBody>
      </p:sp>
      <p:sp>
        <p:nvSpPr>
          <p:cNvPr id="89112" name="Text Box 33"/>
          <p:cNvSpPr txBox="1">
            <a:spLocks noChangeArrowheads="1"/>
          </p:cNvSpPr>
          <p:nvPr/>
        </p:nvSpPr>
        <p:spPr bwMode="auto">
          <a:xfrm>
            <a:off x="760413" y="6191250"/>
            <a:ext cx="3227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%netstat 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–p </a:t>
            </a:r>
            <a:r>
              <a:rPr lang="en-US" altLang="zh-CN" dirty="0" err="1">
                <a:solidFill>
                  <a:srgbClr val="000000"/>
                </a:solidFill>
                <a:latin typeface="Comic Sans MS" charset="0"/>
                <a:ea typeface="宋体" charset="-122"/>
              </a:rPr>
              <a:t>tcp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 –n -a </a:t>
            </a:r>
            <a:endParaRPr lang="en-US" altLang="x-none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B60CA3C8-9CE0-B44C-BE40-3876A32190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830F21-2FC2-4942-9A06-FA7892DC09D4}" type="slidenum">
              <a:rPr lang="en-US" altLang="x-none" sz="1400">
                <a:solidFill>
                  <a:srgbClr val="000000"/>
                </a:solidFill>
              </a:rPr>
              <a:pPr/>
              <a:t>35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73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ChangeArrowheads="1"/>
          </p:cNvSpPr>
          <p:nvPr/>
        </p:nvSpPr>
        <p:spPr bwMode="auto">
          <a:xfrm>
            <a:off x="533400" y="239713"/>
            <a:ext cx="8053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600" u="sng" dirty="0">
                <a:solidFill>
                  <a:srgbClr val="3333CC"/>
                </a:solidFill>
                <a:latin typeface="+mj-lt"/>
                <a:ea typeface="ＭＳ Ｐゴシック" charset="0"/>
                <a:cs typeface="ＭＳ Ｐゴシック" charset="0"/>
              </a:rPr>
              <a:t>After Client </a:t>
            </a:r>
            <a:r>
              <a:rPr lang="en-US" altLang="zh-CN" sz="3600" u="sng" dirty="0">
                <a:solidFill>
                  <a:srgbClr val="3333CC"/>
                </a:solidFill>
                <a:latin typeface="+mj-lt"/>
                <a:ea typeface="宋体" charset="0"/>
                <a:cs typeface="宋体" charset="0"/>
              </a:rPr>
              <a:t>Initiates C</a:t>
            </a:r>
            <a:r>
              <a:rPr lang="en-US" sz="3600" u="sng" dirty="0">
                <a:solidFill>
                  <a:srgbClr val="3333CC"/>
                </a:solidFill>
                <a:latin typeface="+mj-lt"/>
                <a:ea typeface="ＭＳ Ｐゴシック" charset="0"/>
                <a:cs typeface="ＭＳ Ｐゴシック" charset="0"/>
              </a:rPr>
              <a:t>onnect</a:t>
            </a:r>
            <a:r>
              <a:rPr lang="en-US" altLang="zh-CN" sz="3600" u="sng" dirty="0">
                <a:solidFill>
                  <a:srgbClr val="3333CC"/>
                </a:solidFill>
                <a:latin typeface="+mj-lt"/>
                <a:ea typeface="宋体" charset="0"/>
                <a:cs typeface="宋体" charset="0"/>
              </a:rPr>
              <a:t>ion</a:t>
            </a:r>
            <a:endParaRPr lang="en-US" sz="3600" u="sng" dirty="0">
              <a:solidFill>
                <a:srgbClr val="3333CC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1793875" y="1271588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6294438" y="132873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793750" y="2117725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677863" y="1928813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TCP socket space</a:t>
            </a:r>
          </a:p>
        </p:txBody>
      </p:sp>
      <p:grpSp>
        <p:nvGrpSpPr>
          <p:cNvPr id="91142" name="Group 7"/>
          <p:cNvGrpSpPr>
            <a:grpSpLocks/>
          </p:cNvGrpSpPr>
          <p:nvPr/>
        </p:nvGrpSpPr>
        <p:grpSpPr bwMode="auto">
          <a:xfrm>
            <a:off x="885825" y="2279650"/>
            <a:ext cx="3060700" cy="914400"/>
            <a:chOff x="625" y="1436"/>
            <a:chExt cx="1786" cy="576"/>
          </a:xfrm>
        </p:grpSpPr>
        <p:sp>
          <p:nvSpPr>
            <p:cNvPr id="91159" name="Rectangle 8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1160" name="Text Box 9"/>
            <p:cNvSpPr txBox="1">
              <a:spLocks noChangeArrowheads="1"/>
            </p:cNvSpPr>
            <p:nvPr/>
          </p:nvSpPr>
          <p:spPr bwMode="auto">
            <a:xfrm>
              <a:off x="625" y="1445"/>
              <a:ext cx="109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6789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.*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1828800" y="1616075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2.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5</a:t>
            </a:r>
            <a:br>
              <a:rPr lang="en-US" altLang="x-none" sz="12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30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.2</a:t>
            </a:r>
          </a:p>
        </p:txBody>
      </p:sp>
      <p:sp>
        <p:nvSpPr>
          <p:cNvPr id="91144" name="Line 11"/>
          <p:cNvSpPr>
            <a:spLocks noChangeShapeType="1"/>
          </p:cNvSpPr>
          <p:nvPr/>
        </p:nvSpPr>
        <p:spPr bwMode="auto">
          <a:xfrm>
            <a:off x="2482850" y="3335338"/>
            <a:ext cx="12700" cy="12700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45" name="Rectangle 12"/>
          <p:cNvSpPr>
            <a:spLocks noChangeArrowheads="1"/>
          </p:cNvSpPr>
          <p:nvPr/>
        </p:nvSpPr>
        <p:spPr bwMode="auto">
          <a:xfrm>
            <a:off x="5099050" y="2114550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1146" name="Text Box 13"/>
          <p:cNvSpPr txBox="1">
            <a:spLocks noChangeArrowheads="1"/>
          </p:cNvSpPr>
          <p:nvPr/>
        </p:nvSpPr>
        <p:spPr bwMode="auto">
          <a:xfrm>
            <a:off x="4983163" y="1925638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TCP socket space</a:t>
            </a:r>
          </a:p>
        </p:txBody>
      </p:sp>
      <p:sp>
        <p:nvSpPr>
          <p:cNvPr id="91147" name="Line 14"/>
          <p:cNvSpPr>
            <a:spLocks noChangeShapeType="1"/>
          </p:cNvSpPr>
          <p:nvPr/>
        </p:nvSpPr>
        <p:spPr bwMode="auto">
          <a:xfrm>
            <a:off x="6800850" y="3482975"/>
            <a:ext cx="11113" cy="116205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1148" name="Group 15"/>
          <p:cNvGrpSpPr>
            <a:grpSpLocks/>
          </p:cNvGrpSpPr>
          <p:nvPr/>
        </p:nvGrpSpPr>
        <p:grpSpPr bwMode="auto">
          <a:xfrm>
            <a:off x="901700" y="4845050"/>
            <a:ext cx="3057525" cy="979488"/>
            <a:chOff x="670" y="2989"/>
            <a:chExt cx="1783" cy="617"/>
          </a:xfrm>
        </p:grpSpPr>
        <p:sp>
          <p:nvSpPr>
            <p:cNvPr id="91157" name="Rectangle 16"/>
            <p:cNvSpPr>
              <a:spLocks noChangeArrowheads="1"/>
            </p:cNvSpPr>
            <p:nvPr/>
          </p:nvSpPr>
          <p:spPr bwMode="auto">
            <a:xfrm>
              <a:off x="670" y="2989"/>
              <a:ext cx="1783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1158" name="Text Box 17"/>
            <p:cNvSpPr txBox="1">
              <a:spLocks noChangeArrowheads="1"/>
            </p:cNvSpPr>
            <p:nvPr/>
          </p:nvSpPr>
          <p:spPr bwMode="auto">
            <a:xfrm>
              <a:off x="714" y="3032"/>
              <a:ext cx="109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{*.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25,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.*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91149" name="Text Box 18"/>
          <p:cNvSpPr txBox="1">
            <a:spLocks noChangeArrowheads="1"/>
          </p:cNvSpPr>
          <p:nvPr/>
        </p:nvSpPr>
        <p:spPr bwMode="auto">
          <a:xfrm>
            <a:off x="6251575" y="1717675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198.69.10.10</a:t>
            </a:r>
          </a:p>
        </p:txBody>
      </p:sp>
      <p:grpSp>
        <p:nvGrpSpPr>
          <p:cNvPr id="91150" name="Group 19"/>
          <p:cNvGrpSpPr>
            <a:grpSpLocks/>
          </p:cNvGrpSpPr>
          <p:nvPr/>
        </p:nvGrpSpPr>
        <p:grpSpPr bwMode="auto">
          <a:xfrm>
            <a:off x="5173663" y="4821238"/>
            <a:ext cx="3100387" cy="979487"/>
            <a:chOff x="670" y="2989"/>
            <a:chExt cx="1783" cy="617"/>
          </a:xfrm>
        </p:grpSpPr>
        <p:sp>
          <p:nvSpPr>
            <p:cNvPr id="91155" name="Rectangle 20"/>
            <p:cNvSpPr>
              <a:spLocks noChangeArrowheads="1"/>
            </p:cNvSpPr>
            <p:nvPr/>
          </p:nvSpPr>
          <p:spPr bwMode="auto">
            <a:xfrm>
              <a:off x="670" y="2989"/>
              <a:ext cx="1783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1156" name="Text Box 21"/>
            <p:cNvSpPr txBox="1">
              <a:spLocks noChangeArrowheads="1"/>
            </p:cNvSpPr>
            <p:nvPr/>
          </p:nvSpPr>
          <p:spPr bwMode="auto">
            <a:xfrm>
              <a:off x="714" y="3032"/>
              <a:ext cx="10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{*.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25,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.*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grpSp>
        <p:nvGrpSpPr>
          <p:cNvPr id="91151" name="Group 22"/>
          <p:cNvGrpSpPr>
            <a:grpSpLocks/>
          </p:cNvGrpSpPr>
          <p:nvPr/>
        </p:nvGrpSpPr>
        <p:grpSpPr bwMode="auto">
          <a:xfrm>
            <a:off x="5189538" y="2238375"/>
            <a:ext cx="3194050" cy="914400"/>
            <a:chOff x="625" y="1436"/>
            <a:chExt cx="1817" cy="576"/>
          </a:xfrm>
        </p:grpSpPr>
        <p:sp>
          <p:nvSpPr>
            <p:cNvPr id="91153" name="Rectangle 23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1154" name="Text Box 24"/>
            <p:cNvSpPr txBox="1">
              <a:spLocks noChangeArrowheads="1"/>
            </p:cNvSpPr>
            <p:nvPr/>
          </p:nvSpPr>
          <p:spPr bwMode="auto">
            <a:xfrm>
              <a:off x="625" y="1445"/>
              <a:ext cx="181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connecting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</a:t>
              </a:r>
              <a:r>
                <a:rPr lang="en-US" altLang="x-none" sz="1000">
                  <a:solidFill>
                    <a:srgbClr val="3333CC"/>
                  </a:solidFill>
                  <a:latin typeface="Comic Sans MS" charset="0"/>
                </a:rPr>
                <a:t>198.69.10.10</a:t>
              </a:r>
              <a:r>
                <a:rPr lang="en-US" altLang="zh-CN" sz="1000">
                  <a:solidFill>
                    <a:srgbClr val="3333CC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3333CC"/>
                  </a:solidFill>
                  <a:latin typeface="Comic Sans MS" charset="0"/>
                </a:rPr>
                <a:t>1500, </a:t>
              </a:r>
              <a:r>
                <a:rPr lang="en-US" altLang="x-none" sz="1000">
                  <a:solidFill>
                    <a:srgbClr val="3333CC"/>
                  </a:solidFill>
                  <a:latin typeface="Comic Sans MS" charset="0"/>
                </a:rPr>
                <a:t>128.36.2</a:t>
              </a:r>
              <a:r>
                <a:rPr lang="en-US" altLang="zh-CN" sz="1000">
                  <a:solidFill>
                    <a:srgbClr val="3333CC"/>
                  </a:solidFill>
                  <a:latin typeface="Comic Sans MS" charset="0"/>
                  <a:ea typeface="宋体" charset="-122"/>
                </a:rPr>
                <a:t>32</a:t>
              </a:r>
              <a:r>
                <a:rPr lang="en-US" altLang="x-none" sz="1000">
                  <a:solidFill>
                    <a:srgbClr val="3333CC"/>
                  </a:solidFill>
                  <a:latin typeface="Comic Sans MS" charset="0"/>
                </a:rPr>
                <a:t>.</a:t>
              </a:r>
              <a:r>
                <a:rPr lang="en-US" altLang="zh-CN" sz="1000">
                  <a:solidFill>
                    <a:srgbClr val="3333CC"/>
                  </a:solidFill>
                  <a:latin typeface="Comic Sans MS" charset="0"/>
                  <a:ea typeface="宋体" charset="-122"/>
                </a:rPr>
                <a:t>5</a:t>
              </a:r>
              <a:r>
                <a:rPr lang="en-US" altLang="zh-CN" sz="1000" b="1">
                  <a:solidFill>
                    <a:srgbClr val="3333CC"/>
                  </a:solidFill>
                  <a:latin typeface="Comic Sans MS" charset="0"/>
                  <a:ea typeface="宋体" charset="-122"/>
                </a:rPr>
                <a:t>:6789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91152" name="Line 25"/>
          <p:cNvSpPr>
            <a:spLocks noChangeShapeType="1"/>
          </p:cNvSpPr>
          <p:nvPr/>
        </p:nvSpPr>
        <p:spPr bwMode="auto">
          <a:xfrm flipH="1">
            <a:off x="3970338" y="2732088"/>
            <a:ext cx="119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4632" y="6161019"/>
            <a:ext cx="7799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28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%ubun</a:t>
            </a:r>
            <a:r>
              <a:rPr lang="en-US" altLang="zh-CN" sz="28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tu</a:t>
            </a:r>
            <a:r>
              <a:rPr lang="en-US" altLang="x-none" sz="28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 java </a:t>
            </a:r>
            <a:r>
              <a:rPr lang="en-US" altLang="x-none" sz="2800" kern="0" dirty="0" err="1">
                <a:solidFill>
                  <a:srgbClr val="000000"/>
                </a:solidFill>
                <a:latin typeface="Comic Sans MS"/>
                <a:cs typeface="ＭＳ Ｐゴシック" charset="0"/>
              </a:rPr>
              <a:t>TCPClient</a:t>
            </a:r>
            <a:r>
              <a:rPr lang="en-US" altLang="x-none" sz="28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 &lt;server&gt; 6789</a:t>
            </a:r>
          </a:p>
        </p:txBody>
      </p:sp>
    </p:spTree>
    <p:extLst>
      <p:ext uri="{BB962C8B-B14F-4D97-AF65-F5344CB8AC3E}">
        <p14:creationId xmlns:p14="http://schemas.microsoft.com/office/powerpoint/2010/main" val="2205694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ChangeArrowheads="1"/>
          </p:cNvSpPr>
          <p:nvPr/>
        </p:nvSpPr>
        <p:spPr bwMode="auto">
          <a:xfrm>
            <a:off x="533400" y="123825"/>
            <a:ext cx="8053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600" u="sng" dirty="0">
                <a:solidFill>
                  <a:srgbClr val="3333CC"/>
                </a:solidFill>
                <a:latin typeface="+mj-lt"/>
                <a:ea typeface="ＭＳ Ｐゴシック" charset="0"/>
                <a:cs typeface="ＭＳ Ｐゴシック" charset="0"/>
              </a:rPr>
              <a:t>Example: Client Connection Handshake Done</a:t>
            </a:r>
          </a:p>
        </p:txBody>
      </p:sp>
      <p:sp>
        <p:nvSpPr>
          <p:cNvPr id="93186" name="Text Box 3"/>
          <p:cNvSpPr txBox="1">
            <a:spLocks noChangeArrowheads="1"/>
          </p:cNvSpPr>
          <p:nvPr/>
        </p:nvSpPr>
        <p:spPr bwMode="auto">
          <a:xfrm>
            <a:off x="1793875" y="1271588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6294438" y="132873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793750" y="2117725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677863" y="1928813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TCP socket space</a:t>
            </a:r>
          </a:p>
        </p:txBody>
      </p:sp>
      <p:grpSp>
        <p:nvGrpSpPr>
          <p:cNvPr id="93190" name="Group 7"/>
          <p:cNvGrpSpPr>
            <a:grpSpLocks/>
          </p:cNvGrpSpPr>
          <p:nvPr/>
        </p:nvGrpSpPr>
        <p:grpSpPr bwMode="auto">
          <a:xfrm>
            <a:off x="885825" y="2279650"/>
            <a:ext cx="3060700" cy="1020763"/>
            <a:chOff x="625" y="1436"/>
            <a:chExt cx="1786" cy="612"/>
          </a:xfrm>
        </p:grpSpPr>
        <p:sp>
          <p:nvSpPr>
            <p:cNvPr id="93206" name="Rectangle 8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3207" name="Text Box 9"/>
            <p:cNvSpPr txBox="1">
              <a:spLocks noChangeArrowheads="1"/>
            </p:cNvSpPr>
            <p:nvPr/>
          </p:nvSpPr>
          <p:spPr bwMode="auto">
            <a:xfrm>
              <a:off x="625" y="1445"/>
              <a:ext cx="1506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6789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 </a:t>
              </a:r>
              <a:b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</a:b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 {128.36.2</a:t>
              </a:r>
              <a:r>
                <a:rPr lang="en-US" altLang="zh-CN" sz="1000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32</a:t>
              </a: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.</a:t>
              </a:r>
              <a:r>
                <a:rPr lang="en-US" altLang="zh-CN" sz="1000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5</a:t>
              </a: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.</a:t>
              </a:r>
              <a:r>
                <a:rPr lang="en-US" altLang="zh-CN" sz="1000" b="1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6789</a:t>
              </a: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, 198.69.10.10.</a:t>
              </a:r>
              <a:r>
                <a:rPr lang="en-US" altLang="x-none" sz="1000" b="1">
                  <a:solidFill>
                    <a:srgbClr val="FF0000"/>
                  </a:solidFill>
                  <a:latin typeface="Comic Sans MS" charset="0"/>
                </a:rPr>
                <a:t>1500</a:t>
              </a: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93191" name="Text Box 10"/>
          <p:cNvSpPr txBox="1">
            <a:spLocks noChangeArrowheads="1"/>
          </p:cNvSpPr>
          <p:nvPr/>
        </p:nvSpPr>
        <p:spPr bwMode="auto">
          <a:xfrm>
            <a:off x="1827213" y="1616075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2.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5</a:t>
            </a:r>
            <a:br>
              <a:rPr lang="en-US" altLang="x-none" sz="12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30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.2</a:t>
            </a:r>
          </a:p>
        </p:txBody>
      </p:sp>
      <p:sp>
        <p:nvSpPr>
          <p:cNvPr id="93192" name="Line 11"/>
          <p:cNvSpPr>
            <a:spLocks noChangeShapeType="1"/>
          </p:cNvSpPr>
          <p:nvPr/>
        </p:nvSpPr>
        <p:spPr bwMode="auto">
          <a:xfrm>
            <a:off x="2482850" y="3335338"/>
            <a:ext cx="12700" cy="12700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193" name="Rectangle 12"/>
          <p:cNvSpPr>
            <a:spLocks noChangeArrowheads="1"/>
          </p:cNvSpPr>
          <p:nvPr/>
        </p:nvSpPr>
        <p:spPr bwMode="auto">
          <a:xfrm>
            <a:off x="5099050" y="2114550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3194" name="Text Box 13"/>
          <p:cNvSpPr txBox="1">
            <a:spLocks noChangeArrowheads="1"/>
          </p:cNvSpPr>
          <p:nvPr/>
        </p:nvSpPr>
        <p:spPr bwMode="auto">
          <a:xfrm>
            <a:off x="4983163" y="1925638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TCP socket space</a:t>
            </a:r>
          </a:p>
        </p:txBody>
      </p:sp>
      <p:sp>
        <p:nvSpPr>
          <p:cNvPr id="93195" name="Line 14"/>
          <p:cNvSpPr>
            <a:spLocks noChangeShapeType="1"/>
          </p:cNvSpPr>
          <p:nvPr/>
        </p:nvSpPr>
        <p:spPr bwMode="auto">
          <a:xfrm>
            <a:off x="6800850" y="3482975"/>
            <a:ext cx="11113" cy="116205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3196" name="Group 15"/>
          <p:cNvGrpSpPr>
            <a:grpSpLocks/>
          </p:cNvGrpSpPr>
          <p:nvPr/>
        </p:nvGrpSpPr>
        <p:grpSpPr bwMode="auto">
          <a:xfrm>
            <a:off x="901700" y="4789488"/>
            <a:ext cx="3057525" cy="979487"/>
            <a:chOff x="670" y="2989"/>
            <a:chExt cx="1783" cy="617"/>
          </a:xfrm>
        </p:grpSpPr>
        <p:sp>
          <p:nvSpPr>
            <p:cNvPr id="93204" name="Rectangle 16"/>
            <p:cNvSpPr>
              <a:spLocks noChangeArrowheads="1"/>
            </p:cNvSpPr>
            <p:nvPr/>
          </p:nvSpPr>
          <p:spPr bwMode="auto">
            <a:xfrm>
              <a:off x="670" y="2989"/>
              <a:ext cx="1783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3205" name="Text Box 17"/>
            <p:cNvSpPr txBox="1">
              <a:spLocks noChangeArrowheads="1"/>
            </p:cNvSpPr>
            <p:nvPr/>
          </p:nvSpPr>
          <p:spPr bwMode="auto">
            <a:xfrm>
              <a:off x="714" y="3032"/>
              <a:ext cx="109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25,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93197" name="Text Box 18"/>
          <p:cNvSpPr txBox="1">
            <a:spLocks noChangeArrowheads="1"/>
          </p:cNvSpPr>
          <p:nvPr/>
        </p:nvSpPr>
        <p:spPr bwMode="auto">
          <a:xfrm>
            <a:off x="6251575" y="1717675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198.69.10.10</a:t>
            </a:r>
          </a:p>
        </p:txBody>
      </p:sp>
      <p:grpSp>
        <p:nvGrpSpPr>
          <p:cNvPr id="93198" name="Group 19"/>
          <p:cNvGrpSpPr>
            <a:grpSpLocks/>
          </p:cNvGrpSpPr>
          <p:nvPr/>
        </p:nvGrpSpPr>
        <p:grpSpPr bwMode="auto">
          <a:xfrm>
            <a:off x="5173663" y="4821238"/>
            <a:ext cx="3100387" cy="979487"/>
            <a:chOff x="670" y="2989"/>
            <a:chExt cx="1783" cy="617"/>
          </a:xfrm>
        </p:grpSpPr>
        <p:sp>
          <p:nvSpPr>
            <p:cNvPr id="93202" name="Rectangle 20"/>
            <p:cNvSpPr>
              <a:spLocks noChangeArrowheads="1"/>
            </p:cNvSpPr>
            <p:nvPr/>
          </p:nvSpPr>
          <p:spPr bwMode="auto">
            <a:xfrm>
              <a:off x="670" y="2989"/>
              <a:ext cx="1783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3203" name="Text Box 21"/>
            <p:cNvSpPr txBox="1">
              <a:spLocks noChangeArrowheads="1"/>
            </p:cNvSpPr>
            <p:nvPr/>
          </p:nvSpPr>
          <p:spPr bwMode="auto">
            <a:xfrm>
              <a:off x="714" y="3032"/>
              <a:ext cx="10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25,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grpSp>
        <p:nvGrpSpPr>
          <p:cNvPr id="93199" name="Group 22"/>
          <p:cNvGrpSpPr>
            <a:grpSpLocks/>
          </p:cNvGrpSpPr>
          <p:nvPr/>
        </p:nvGrpSpPr>
        <p:grpSpPr bwMode="auto">
          <a:xfrm>
            <a:off x="5189538" y="2238375"/>
            <a:ext cx="3194050" cy="914400"/>
            <a:chOff x="625" y="1436"/>
            <a:chExt cx="1818" cy="576"/>
          </a:xfrm>
        </p:grpSpPr>
        <p:sp>
          <p:nvSpPr>
            <p:cNvPr id="93200" name="Rectangle 23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3201" name="Text Box 24"/>
            <p:cNvSpPr txBox="1">
              <a:spLocks noChangeArrowheads="1"/>
            </p:cNvSpPr>
            <p:nvPr/>
          </p:nvSpPr>
          <p:spPr bwMode="auto">
            <a:xfrm>
              <a:off x="625" y="1445"/>
              <a:ext cx="18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connected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{198.69.10.10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1500,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128.36.2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32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.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5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:6789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62CE0BAA-6892-5C4E-A169-3144DA3A6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830F21-2FC2-4942-9A06-FA7892DC09D4}" type="slidenum">
              <a:rPr lang="en-US" altLang="x-none" sz="1400">
                <a:solidFill>
                  <a:srgbClr val="000000"/>
                </a:solidFill>
              </a:rPr>
              <a:pPr/>
              <a:t>37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85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533400" y="123825"/>
            <a:ext cx="8053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600" u="sng">
                <a:solidFill>
                  <a:srgbClr val="3333CC"/>
                </a:solidFill>
                <a:latin typeface="Comic Sans MS" charset="0"/>
              </a:rPr>
              <a:t>Example: Client Connection Handshake Done</a:t>
            </a:r>
          </a:p>
        </p:txBody>
      </p:sp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1793875" y="1271588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6294438" y="132873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793750" y="2117725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677863" y="1928813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TCP socket space</a:t>
            </a:r>
          </a:p>
        </p:txBody>
      </p:sp>
      <p:grpSp>
        <p:nvGrpSpPr>
          <p:cNvPr id="95238" name="Group 7"/>
          <p:cNvGrpSpPr>
            <a:grpSpLocks/>
          </p:cNvGrpSpPr>
          <p:nvPr/>
        </p:nvGrpSpPr>
        <p:grpSpPr bwMode="auto">
          <a:xfrm>
            <a:off x="885825" y="2279650"/>
            <a:ext cx="3060700" cy="960438"/>
            <a:chOff x="625" y="1436"/>
            <a:chExt cx="1786" cy="576"/>
          </a:xfrm>
        </p:grpSpPr>
        <p:sp>
          <p:nvSpPr>
            <p:cNvPr id="95258" name="Rectangle 8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5259" name="Text Box 9"/>
            <p:cNvSpPr txBox="1">
              <a:spLocks noChangeArrowheads="1"/>
            </p:cNvSpPr>
            <p:nvPr/>
          </p:nvSpPr>
          <p:spPr bwMode="auto">
            <a:xfrm>
              <a:off x="625" y="1445"/>
              <a:ext cx="111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{*.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6789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 </a:t>
              </a:r>
              <a:b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</a:b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95239" name="Text Box 10"/>
          <p:cNvSpPr txBox="1">
            <a:spLocks noChangeArrowheads="1"/>
          </p:cNvSpPr>
          <p:nvPr/>
        </p:nvSpPr>
        <p:spPr bwMode="auto">
          <a:xfrm>
            <a:off x="1827213" y="1616075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2.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5</a:t>
            </a:r>
            <a:br>
              <a:rPr lang="en-US" altLang="x-none" sz="12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30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.2</a:t>
            </a:r>
          </a:p>
        </p:txBody>
      </p:sp>
      <p:sp>
        <p:nvSpPr>
          <p:cNvPr id="95240" name="Rectangle 11"/>
          <p:cNvSpPr>
            <a:spLocks noChangeArrowheads="1"/>
          </p:cNvSpPr>
          <p:nvPr/>
        </p:nvSpPr>
        <p:spPr bwMode="auto">
          <a:xfrm>
            <a:off x="5099050" y="2114550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5241" name="Text Box 12"/>
          <p:cNvSpPr txBox="1">
            <a:spLocks noChangeArrowheads="1"/>
          </p:cNvSpPr>
          <p:nvPr/>
        </p:nvSpPr>
        <p:spPr bwMode="auto">
          <a:xfrm>
            <a:off x="4983163" y="1925638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TCP socket space</a:t>
            </a:r>
          </a:p>
        </p:txBody>
      </p:sp>
      <p:sp>
        <p:nvSpPr>
          <p:cNvPr id="95242" name="Line 13"/>
          <p:cNvSpPr>
            <a:spLocks noChangeShapeType="1"/>
          </p:cNvSpPr>
          <p:nvPr/>
        </p:nvSpPr>
        <p:spPr bwMode="auto">
          <a:xfrm>
            <a:off x="6800850" y="3482975"/>
            <a:ext cx="11113" cy="116205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5243" name="Group 14"/>
          <p:cNvGrpSpPr>
            <a:grpSpLocks/>
          </p:cNvGrpSpPr>
          <p:nvPr/>
        </p:nvGrpSpPr>
        <p:grpSpPr bwMode="auto">
          <a:xfrm>
            <a:off x="901700" y="4789488"/>
            <a:ext cx="3057525" cy="979487"/>
            <a:chOff x="670" y="2989"/>
            <a:chExt cx="1783" cy="617"/>
          </a:xfrm>
        </p:grpSpPr>
        <p:sp>
          <p:nvSpPr>
            <p:cNvPr id="95256" name="Rectangle 15"/>
            <p:cNvSpPr>
              <a:spLocks noChangeArrowheads="1"/>
            </p:cNvSpPr>
            <p:nvPr/>
          </p:nvSpPr>
          <p:spPr bwMode="auto">
            <a:xfrm>
              <a:off x="670" y="2989"/>
              <a:ext cx="1783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5257" name="Text Box 16"/>
            <p:cNvSpPr txBox="1">
              <a:spLocks noChangeArrowheads="1"/>
            </p:cNvSpPr>
            <p:nvPr/>
          </p:nvSpPr>
          <p:spPr bwMode="auto">
            <a:xfrm>
              <a:off x="714" y="3032"/>
              <a:ext cx="109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{*.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2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5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95244" name="Text Box 17"/>
          <p:cNvSpPr txBox="1">
            <a:spLocks noChangeArrowheads="1"/>
          </p:cNvSpPr>
          <p:nvPr/>
        </p:nvSpPr>
        <p:spPr bwMode="auto">
          <a:xfrm>
            <a:off x="6251575" y="1717675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198.69.10.10</a:t>
            </a:r>
          </a:p>
        </p:txBody>
      </p:sp>
      <p:grpSp>
        <p:nvGrpSpPr>
          <p:cNvPr id="95245" name="Group 18"/>
          <p:cNvGrpSpPr>
            <a:grpSpLocks/>
          </p:cNvGrpSpPr>
          <p:nvPr/>
        </p:nvGrpSpPr>
        <p:grpSpPr bwMode="auto">
          <a:xfrm>
            <a:off x="5173663" y="4821238"/>
            <a:ext cx="3100387" cy="979487"/>
            <a:chOff x="670" y="2989"/>
            <a:chExt cx="1783" cy="617"/>
          </a:xfrm>
        </p:grpSpPr>
        <p:sp>
          <p:nvSpPr>
            <p:cNvPr id="95254" name="Rectangle 19"/>
            <p:cNvSpPr>
              <a:spLocks noChangeArrowheads="1"/>
            </p:cNvSpPr>
            <p:nvPr/>
          </p:nvSpPr>
          <p:spPr bwMode="auto">
            <a:xfrm>
              <a:off x="670" y="2989"/>
              <a:ext cx="1783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5255" name="Text Box 20"/>
            <p:cNvSpPr txBox="1">
              <a:spLocks noChangeArrowheads="1"/>
            </p:cNvSpPr>
            <p:nvPr/>
          </p:nvSpPr>
          <p:spPr bwMode="auto">
            <a:xfrm>
              <a:off x="714" y="3032"/>
              <a:ext cx="10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{*.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2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5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grpSp>
        <p:nvGrpSpPr>
          <p:cNvPr id="95246" name="Group 21"/>
          <p:cNvGrpSpPr>
            <a:grpSpLocks/>
          </p:cNvGrpSpPr>
          <p:nvPr/>
        </p:nvGrpSpPr>
        <p:grpSpPr bwMode="auto">
          <a:xfrm>
            <a:off x="5189538" y="2238375"/>
            <a:ext cx="3187700" cy="914400"/>
            <a:chOff x="625" y="1436"/>
            <a:chExt cx="1847" cy="576"/>
          </a:xfrm>
        </p:grpSpPr>
        <p:sp>
          <p:nvSpPr>
            <p:cNvPr id="95252" name="Rectangle 22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5253" name="Text Box 23"/>
            <p:cNvSpPr txBox="1">
              <a:spLocks noChangeArrowheads="1"/>
            </p:cNvSpPr>
            <p:nvPr/>
          </p:nvSpPr>
          <p:spPr bwMode="auto">
            <a:xfrm>
              <a:off x="625" y="1445"/>
              <a:ext cx="18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connected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{198.69.10.10.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1500,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128.36.2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3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2.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5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:6789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grpSp>
        <p:nvGrpSpPr>
          <p:cNvPr id="95247" name="Group 24"/>
          <p:cNvGrpSpPr>
            <a:grpSpLocks/>
          </p:cNvGrpSpPr>
          <p:nvPr/>
        </p:nvGrpSpPr>
        <p:grpSpPr bwMode="auto">
          <a:xfrm>
            <a:off x="904875" y="3387725"/>
            <a:ext cx="3130550" cy="960438"/>
            <a:chOff x="625" y="1436"/>
            <a:chExt cx="1827" cy="576"/>
          </a:xfrm>
        </p:grpSpPr>
        <p:sp>
          <p:nvSpPr>
            <p:cNvPr id="95250" name="Rectangle 25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5251" name="Text Box 26"/>
            <p:cNvSpPr txBox="1">
              <a:spLocks noChangeArrowheads="1"/>
            </p:cNvSpPr>
            <p:nvPr/>
          </p:nvSpPr>
          <p:spPr bwMode="auto">
            <a:xfrm>
              <a:off x="625" y="1445"/>
              <a:ext cx="1827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state: </a:t>
              </a:r>
              <a:r>
                <a:rPr lang="en-US" altLang="zh-CN" sz="1000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established</a:t>
              </a:r>
              <a:endParaRPr lang="en-US" altLang="x-none" sz="1000">
                <a:solidFill>
                  <a:srgbClr val="FF0000"/>
                </a:solidFill>
                <a:latin typeface="Comic Sans MS" charset="0"/>
              </a:endParaRPr>
            </a:p>
            <a:p>
              <a:pPr algn="l"/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address:  {128.36.2</a:t>
              </a:r>
              <a:r>
                <a:rPr lang="en-US" altLang="zh-CN" sz="1000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3</a:t>
              </a: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2.</a:t>
              </a:r>
              <a:r>
                <a:rPr lang="en-US" altLang="zh-CN" sz="1000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5:</a:t>
              </a:r>
              <a:r>
                <a:rPr lang="en-US" altLang="zh-CN" sz="1000" b="1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6789</a:t>
              </a: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, 198.69.10.10.</a:t>
              </a:r>
              <a:r>
                <a:rPr lang="en-US" altLang="x-none" sz="1000" b="1">
                  <a:solidFill>
                    <a:srgbClr val="FF0000"/>
                  </a:solidFill>
                  <a:latin typeface="Comic Sans MS" charset="0"/>
                </a:rPr>
                <a:t>1500</a:t>
              </a: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recvbuf: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9300" y="6146800"/>
            <a:ext cx="7967663" cy="692150"/>
            <a:chOff x="749300" y="6146800"/>
            <a:chExt cx="7967663" cy="692150"/>
          </a:xfrm>
        </p:grpSpPr>
        <p:sp>
          <p:nvSpPr>
            <p:cNvPr id="95248" name="Text Box 27"/>
            <p:cNvSpPr txBox="1">
              <a:spLocks noChangeArrowheads="1"/>
            </p:cNvSpPr>
            <p:nvPr/>
          </p:nvSpPr>
          <p:spPr bwMode="auto">
            <a:xfrm>
              <a:off x="749300" y="6472238"/>
              <a:ext cx="52165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>
                  <a:solidFill>
                    <a:srgbClr val="000000"/>
                  </a:solidFill>
                  <a:latin typeface="Comic Sans MS" charset="0"/>
                </a:rPr>
                <a:t>Packet sent to the socket with </a:t>
              </a:r>
              <a:r>
                <a:rPr lang="en-US" altLang="x-none">
                  <a:solidFill>
                    <a:srgbClr val="FF0000"/>
                  </a:solidFill>
                  <a:latin typeface="Comic Sans MS" charset="0"/>
                </a:rPr>
                <a:t>the best match</a:t>
              </a:r>
              <a:r>
                <a:rPr lang="en-US" altLang="x-none">
                  <a:solidFill>
                    <a:srgbClr val="000000"/>
                  </a:solidFill>
                  <a:latin typeface="Comic Sans MS" charset="0"/>
                </a:rPr>
                <a:t>!</a:t>
              </a:r>
            </a:p>
          </p:txBody>
        </p:sp>
        <p:sp>
          <p:nvSpPr>
            <p:cNvPr id="95249" name="Text Box 28"/>
            <p:cNvSpPr txBox="1">
              <a:spLocks noChangeArrowheads="1"/>
            </p:cNvSpPr>
            <p:nvPr/>
          </p:nvSpPr>
          <p:spPr bwMode="auto">
            <a:xfrm>
              <a:off x="758825" y="6146800"/>
              <a:ext cx="7958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Packet </a:t>
              </a:r>
              <a:r>
                <a:rPr lang="en-US" altLang="x-none" sz="1800" dirty="0" err="1">
                  <a:solidFill>
                    <a:srgbClr val="000000"/>
                  </a:solidFill>
                  <a:latin typeface="Comic Sans MS" charset="0"/>
                </a:rPr>
                <a:t>demutiplexing</a:t>
              </a:r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 is based on (</a:t>
              </a:r>
              <a:r>
                <a:rPr lang="en-US" altLang="x-none" sz="1800" dirty="0" err="1">
                  <a:solidFill>
                    <a:srgbClr val="000000"/>
                  </a:solidFill>
                  <a:latin typeface="Comic Sans MS" charset="0"/>
                </a:rPr>
                <a:t>dst</a:t>
              </a:r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 </a:t>
              </a:r>
              <a:r>
                <a:rPr lang="en-US" altLang="x-none" sz="1800" dirty="0" err="1">
                  <a:solidFill>
                    <a:srgbClr val="000000"/>
                  </a:solidFill>
                  <a:latin typeface="Comic Sans MS" charset="0"/>
                </a:rPr>
                <a:t>addr</a:t>
              </a:r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800" dirty="0" err="1">
                  <a:solidFill>
                    <a:srgbClr val="000000"/>
                  </a:solidFill>
                  <a:latin typeface="Comic Sans MS" charset="0"/>
                </a:rPr>
                <a:t>dst</a:t>
              </a:r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 port, </a:t>
              </a:r>
              <a:r>
                <a:rPr lang="en-US" altLang="x-none" sz="1800" dirty="0" err="1">
                  <a:solidFill>
                    <a:srgbClr val="000000"/>
                  </a:solidFill>
                  <a:latin typeface="Comic Sans MS" charset="0"/>
                </a:rPr>
                <a:t>src</a:t>
              </a:r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 </a:t>
              </a:r>
              <a:r>
                <a:rPr lang="en-US" altLang="x-none" sz="1800" dirty="0" err="1">
                  <a:solidFill>
                    <a:srgbClr val="000000"/>
                  </a:solidFill>
                  <a:latin typeface="Comic Sans MS" charset="0"/>
                </a:rPr>
                <a:t>addr</a:t>
              </a:r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800" dirty="0" err="1">
                  <a:solidFill>
                    <a:srgbClr val="000000"/>
                  </a:solidFill>
                  <a:latin typeface="Comic Sans MS" charset="0"/>
                </a:rPr>
                <a:t>src</a:t>
              </a:r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 port)</a:t>
              </a:r>
            </a:p>
          </p:txBody>
        </p:sp>
      </p:grp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1CC8A7B4-76DE-8A47-B110-0B5B4EC5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830F21-2FC2-4942-9A06-FA7892DC09D4}" type="slidenum">
              <a:rPr lang="en-US" altLang="x-none" sz="1400">
                <a:solidFill>
                  <a:srgbClr val="000000"/>
                </a:solidFill>
              </a:rPr>
              <a:pPr/>
              <a:t>38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Demo</a:t>
            </a:r>
          </a:p>
        </p:txBody>
      </p:sp>
      <p:sp>
        <p:nvSpPr>
          <p:cNvPr id="9728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What if more client connections than backlog allowed?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We continue to start java </a:t>
            </a:r>
            <a:r>
              <a:rPr lang="en-US" altLang="x-none" dirty="0" err="1">
                <a:ea typeface="ＭＳ Ｐゴシック" charset="-128"/>
              </a:rPr>
              <a:t>TCPClient</a:t>
            </a:r>
            <a:r>
              <a:rPr lang="en-US" altLang="x-none" dirty="0">
                <a:ea typeface="ＭＳ Ｐゴシック" charset="-128"/>
              </a:rPr>
              <a:t> </a:t>
            </a:r>
          </a:p>
        </p:txBody>
      </p:sp>
      <p:sp>
        <p:nvSpPr>
          <p:cNvPr id="9728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F85FD1-EA2E-224A-BCA5-FCCE51B19D9D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39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4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</a:t>
            </a:r>
            <a:r>
              <a:rPr lang="en-US" altLang="zh-CN" dirty="0">
                <a:ea typeface="ＭＳ Ｐゴシック" charset="-128"/>
              </a:rPr>
              <a:t>.</a:t>
            </a:r>
            <a:r>
              <a:rPr lang="en-US" altLang="x-none" dirty="0"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Network application programmin</a:t>
            </a:r>
            <a:r>
              <a:rPr lang="en-US" altLang="zh-CN" dirty="0">
                <a:solidFill>
                  <a:srgbClr val="C00000"/>
                </a:solidFill>
                <a:ea typeface="ＭＳ Ｐゴシック" charset="-128"/>
              </a:rPr>
              <a:t>g</a:t>
            </a:r>
            <a:endParaRPr lang="en-US" altLang="x-none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E0666C-05F9-0848-AD26-796CF51578D7}" type="slidenum">
              <a:rPr lang="en-US" altLang="x-none" sz="1400">
                <a:solidFill>
                  <a:srgbClr val="000000"/>
                </a:solidFill>
              </a:rPr>
              <a:pPr/>
              <a:t>4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3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>
                <a:ea typeface="ＭＳ Ｐゴシック" charset="-128"/>
              </a:rPr>
              <a:t>Example: Java server (TCP)</a:t>
            </a:r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2565400" y="1309688"/>
            <a:ext cx="626268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import java.io.*;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import java.net.*; </a:t>
            </a:r>
          </a:p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class TCPServer { </a:t>
            </a:r>
          </a:p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public static void main(String argv[]) throws Exception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{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String clientSentence;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String capitalizedSentence; </a:t>
            </a:r>
          </a:p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ServerSocket welcomeSocket = new ServerSocket(6789);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while(true) {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Socket connectionSocket = welcomeSocket.accept(); </a:t>
            </a:r>
          </a:p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BufferedReader inFromClient =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  new BufferedReader(new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  InputStreamReader(connectionSocket.getInputStream())); </a:t>
            </a:r>
          </a:p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07963" y="4337050"/>
            <a:ext cx="22145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Wait, on welcoming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socket for contact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by client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9332" name="Freeform 9"/>
          <p:cNvSpPr>
            <a:spLocks/>
          </p:cNvSpPr>
          <p:nvPr/>
        </p:nvSpPr>
        <p:spPr bwMode="auto">
          <a:xfrm>
            <a:off x="2314575" y="4424363"/>
            <a:ext cx="123825" cy="766762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333" name="Line 10"/>
          <p:cNvSpPr>
            <a:spLocks noChangeShapeType="1"/>
          </p:cNvSpPr>
          <p:nvPr/>
        </p:nvSpPr>
        <p:spPr bwMode="auto">
          <a:xfrm>
            <a:off x="2452688" y="4864100"/>
            <a:ext cx="604837" cy="1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99334" name="Object 3"/>
          <p:cNvGraphicFramePr>
            <a:graphicFrameLocks noChangeAspect="1"/>
          </p:cNvGraphicFramePr>
          <p:nvPr/>
        </p:nvGraphicFramePr>
        <p:xfrm>
          <a:off x="5880100" y="234950"/>
          <a:ext cx="3208338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1" name="Photo Editor Photo" r:id="rId4" imgW="11155332" imgH="7535327" progId="MSPhotoEd.3">
                  <p:embed/>
                </p:oleObj>
              </mc:Choice>
              <mc:Fallback>
                <p:oleObj name="Photo Editor Photo" r:id="rId4" imgW="11155332" imgH="7535327" progId="MSPhotoEd.3">
                  <p:embed/>
                  <p:pic>
                    <p:nvPicPr>
                      <p:cNvPr id="993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234950"/>
                        <a:ext cx="3208338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Rectangle 1"/>
          <p:cNvSpPr>
            <a:spLocks noChangeArrowheads="1"/>
          </p:cNvSpPr>
          <p:nvPr/>
        </p:nvSpPr>
        <p:spPr bwMode="auto">
          <a:xfrm>
            <a:off x="2968625" y="5268913"/>
            <a:ext cx="5691188" cy="1325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006171E-4F12-4945-AF26-BE8B440B2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830F21-2FC2-4942-9A06-FA7892DC09D4}" type="slidenum">
              <a:rPr lang="en-US" altLang="x-none" sz="1400">
                <a:solidFill>
                  <a:srgbClr val="000000"/>
                </a:solidFill>
              </a:rPr>
              <a:pPr/>
              <a:t>40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26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ChangeArrowheads="1"/>
          </p:cNvSpPr>
          <p:nvPr/>
        </p:nvSpPr>
        <p:spPr bwMode="auto">
          <a:xfrm>
            <a:off x="533400" y="239713"/>
            <a:ext cx="8053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600" u="sng" dirty="0">
                <a:solidFill>
                  <a:srgbClr val="3333CC"/>
                </a:solidFill>
                <a:latin typeface="+mj-lt"/>
                <a:ea typeface="ＭＳ Ｐゴシック" charset="0"/>
                <a:cs typeface="ＭＳ Ｐゴシック" charset="0"/>
              </a:rPr>
              <a:t>Example: Server accept()</a:t>
            </a:r>
          </a:p>
        </p:txBody>
      </p:sp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1793875" y="1271588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6294438" y="132873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1380" name="Rectangle 5"/>
          <p:cNvSpPr>
            <a:spLocks noChangeArrowheads="1"/>
          </p:cNvSpPr>
          <p:nvPr/>
        </p:nvSpPr>
        <p:spPr bwMode="auto">
          <a:xfrm>
            <a:off x="793750" y="2117725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677863" y="1928813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TCP socket space</a:t>
            </a:r>
          </a:p>
        </p:txBody>
      </p:sp>
      <p:grpSp>
        <p:nvGrpSpPr>
          <p:cNvPr id="101382" name="Group 7"/>
          <p:cNvGrpSpPr>
            <a:grpSpLocks/>
          </p:cNvGrpSpPr>
          <p:nvPr/>
        </p:nvGrpSpPr>
        <p:grpSpPr bwMode="auto">
          <a:xfrm>
            <a:off x="885825" y="2279650"/>
            <a:ext cx="3060700" cy="960438"/>
            <a:chOff x="625" y="1436"/>
            <a:chExt cx="1786" cy="576"/>
          </a:xfrm>
        </p:grpSpPr>
        <p:sp>
          <p:nvSpPr>
            <p:cNvPr id="101402" name="Rectangle 8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1403" name="Text Box 9"/>
            <p:cNvSpPr txBox="1">
              <a:spLocks noChangeArrowheads="1"/>
            </p:cNvSpPr>
            <p:nvPr/>
          </p:nvSpPr>
          <p:spPr bwMode="auto">
            <a:xfrm>
              <a:off x="625" y="1445"/>
              <a:ext cx="111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{*.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6789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 </a:t>
              </a:r>
              <a:b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</a:b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101383" name="Text Box 10"/>
          <p:cNvSpPr txBox="1">
            <a:spLocks noChangeArrowheads="1"/>
          </p:cNvSpPr>
          <p:nvPr/>
        </p:nvSpPr>
        <p:spPr bwMode="auto">
          <a:xfrm>
            <a:off x="1827213" y="1616075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2.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5</a:t>
            </a:r>
            <a:br>
              <a:rPr lang="en-US" altLang="x-none" sz="12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128.36.2</a:t>
            </a:r>
            <a:r>
              <a:rPr lang="en-US" altLang="zh-CN" sz="1200">
                <a:solidFill>
                  <a:srgbClr val="000000"/>
                </a:solidFill>
                <a:latin typeface="Comic Sans MS" charset="0"/>
                <a:ea typeface="宋体" charset="-122"/>
              </a:rPr>
              <a:t>30</a:t>
            </a:r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.2</a:t>
            </a:r>
          </a:p>
        </p:txBody>
      </p:sp>
      <p:sp>
        <p:nvSpPr>
          <p:cNvPr id="101384" name="Rectangle 11"/>
          <p:cNvSpPr>
            <a:spLocks noChangeArrowheads="1"/>
          </p:cNvSpPr>
          <p:nvPr/>
        </p:nvSpPr>
        <p:spPr bwMode="auto">
          <a:xfrm>
            <a:off x="5099050" y="2114550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1385" name="Text Box 12"/>
          <p:cNvSpPr txBox="1">
            <a:spLocks noChangeArrowheads="1"/>
          </p:cNvSpPr>
          <p:nvPr/>
        </p:nvSpPr>
        <p:spPr bwMode="auto">
          <a:xfrm>
            <a:off x="4983163" y="1925638"/>
            <a:ext cx="121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00">
                <a:solidFill>
                  <a:srgbClr val="000000"/>
                </a:solidFill>
                <a:latin typeface="Comic Sans MS" charset="0"/>
              </a:rPr>
              <a:t>TCP socket space</a:t>
            </a:r>
          </a:p>
        </p:txBody>
      </p:sp>
      <p:sp>
        <p:nvSpPr>
          <p:cNvPr id="101386" name="Line 13"/>
          <p:cNvSpPr>
            <a:spLocks noChangeShapeType="1"/>
          </p:cNvSpPr>
          <p:nvPr/>
        </p:nvSpPr>
        <p:spPr bwMode="auto">
          <a:xfrm>
            <a:off x="6800850" y="3482975"/>
            <a:ext cx="11113" cy="116205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01387" name="Group 14"/>
          <p:cNvGrpSpPr>
            <a:grpSpLocks/>
          </p:cNvGrpSpPr>
          <p:nvPr/>
        </p:nvGrpSpPr>
        <p:grpSpPr bwMode="auto">
          <a:xfrm>
            <a:off x="901700" y="4789488"/>
            <a:ext cx="3057525" cy="979487"/>
            <a:chOff x="670" y="2989"/>
            <a:chExt cx="1783" cy="617"/>
          </a:xfrm>
        </p:grpSpPr>
        <p:sp>
          <p:nvSpPr>
            <p:cNvPr id="101400" name="Rectangle 15"/>
            <p:cNvSpPr>
              <a:spLocks noChangeArrowheads="1"/>
            </p:cNvSpPr>
            <p:nvPr/>
          </p:nvSpPr>
          <p:spPr bwMode="auto">
            <a:xfrm>
              <a:off x="670" y="2989"/>
              <a:ext cx="1783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1401" name="Text Box 16"/>
            <p:cNvSpPr txBox="1">
              <a:spLocks noChangeArrowheads="1"/>
            </p:cNvSpPr>
            <p:nvPr/>
          </p:nvSpPr>
          <p:spPr bwMode="auto">
            <a:xfrm>
              <a:off x="714" y="3032"/>
              <a:ext cx="109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{*.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2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5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101388" name="Text Box 17"/>
          <p:cNvSpPr txBox="1">
            <a:spLocks noChangeArrowheads="1"/>
          </p:cNvSpPr>
          <p:nvPr/>
        </p:nvSpPr>
        <p:spPr bwMode="auto">
          <a:xfrm>
            <a:off x="6251575" y="1717675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Comic Sans MS" charset="0"/>
              </a:rPr>
              <a:t>198.69.10.10</a:t>
            </a:r>
          </a:p>
        </p:txBody>
      </p:sp>
      <p:grpSp>
        <p:nvGrpSpPr>
          <p:cNvPr id="101389" name="Group 18"/>
          <p:cNvGrpSpPr>
            <a:grpSpLocks/>
          </p:cNvGrpSpPr>
          <p:nvPr/>
        </p:nvGrpSpPr>
        <p:grpSpPr bwMode="auto">
          <a:xfrm>
            <a:off x="5173663" y="4821238"/>
            <a:ext cx="3100387" cy="979487"/>
            <a:chOff x="670" y="2989"/>
            <a:chExt cx="1783" cy="617"/>
          </a:xfrm>
        </p:grpSpPr>
        <p:sp>
          <p:nvSpPr>
            <p:cNvPr id="101398" name="Rectangle 19"/>
            <p:cNvSpPr>
              <a:spLocks noChangeArrowheads="1"/>
            </p:cNvSpPr>
            <p:nvPr/>
          </p:nvSpPr>
          <p:spPr bwMode="auto">
            <a:xfrm>
              <a:off x="670" y="2989"/>
              <a:ext cx="1783" cy="6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1399" name="Text Box 20"/>
            <p:cNvSpPr txBox="1">
              <a:spLocks noChangeArrowheads="1"/>
            </p:cNvSpPr>
            <p:nvPr/>
          </p:nvSpPr>
          <p:spPr bwMode="auto">
            <a:xfrm>
              <a:off x="714" y="3032"/>
              <a:ext cx="10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listening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{*.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2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5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*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completed connection queue: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grpSp>
        <p:nvGrpSpPr>
          <p:cNvPr id="101390" name="Group 21"/>
          <p:cNvGrpSpPr>
            <a:grpSpLocks/>
          </p:cNvGrpSpPr>
          <p:nvPr/>
        </p:nvGrpSpPr>
        <p:grpSpPr bwMode="auto">
          <a:xfrm>
            <a:off x="5189538" y="2238375"/>
            <a:ext cx="3187700" cy="914400"/>
            <a:chOff x="625" y="1436"/>
            <a:chExt cx="1847" cy="576"/>
          </a:xfrm>
        </p:grpSpPr>
        <p:sp>
          <p:nvSpPr>
            <p:cNvPr id="101396" name="Rectangle 22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1397" name="Text Box 23"/>
            <p:cNvSpPr txBox="1">
              <a:spLocks noChangeArrowheads="1"/>
            </p:cNvSpPr>
            <p:nvPr/>
          </p:nvSpPr>
          <p:spPr bwMode="auto">
            <a:xfrm>
              <a:off x="625" y="1445"/>
              <a:ext cx="18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state: connected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address:  {198.69.10.10.</a:t>
              </a:r>
              <a:r>
                <a:rPr lang="en-US" altLang="x-none" sz="1000" b="1">
                  <a:solidFill>
                    <a:srgbClr val="000000"/>
                  </a:solidFill>
                  <a:latin typeface="Comic Sans MS" charset="0"/>
                </a:rPr>
                <a:t>1500, 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128.36.2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3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2.</a:t>
              </a:r>
              <a:r>
                <a:rPr lang="en-US" altLang="zh-CN" sz="10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5</a:t>
              </a:r>
              <a:r>
                <a:rPr lang="en-US" altLang="zh-CN" sz="1000" b="1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:6789</a:t>
              </a:r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recvbuf:</a:t>
              </a:r>
            </a:p>
          </p:txBody>
        </p:sp>
      </p:grpSp>
      <p:grpSp>
        <p:nvGrpSpPr>
          <p:cNvPr id="101391" name="Group 24"/>
          <p:cNvGrpSpPr>
            <a:grpSpLocks/>
          </p:cNvGrpSpPr>
          <p:nvPr/>
        </p:nvGrpSpPr>
        <p:grpSpPr bwMode="auto">
          <a:xfrm>
            <a:off x="904875" y="3387725"/>
            <a:ext cx="3130550" cy="960438"/>
            <a:chOff x="625" y="1436"/>
            <a:chExt cx="1827" cy="576"/>
          </a:xfrm>
        </p:grpSpPr>
        <p:sp>
          <p:nvSpPr>
            <p:cNvPr id="101394" name="Rectangle 25"/>
            <p:cNvSpPr>
              <a:spLocks noChangeArrowheads="1"/>
            </p:cNvSpPr>
            <p:nvPr/>
          </p:nvSpPr>
          <p:spPr bwMode="auto">
            <a:xfrm>
              <a:off x="628" y="1436"/>
              <a:ext cx="178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1395" name="Text Box 26"/>
            <p:cNvSpPr txBox="1">
              <a:spLocks noChangeArrowheads="1"/>
            </p:cNvSpPr>
            <p:nvPr/>
          </p:nvSpPr>
          <p:spPr bwMode="auto">
            <a:xfrm>
              <a:off x="625" y="1445"/>
              <a:ext cx="1827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state: </a:t>
              </a:r>
              <a:r>
                <a:rPr lang="en-US" altLang="zh-CN" sz="1000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established</a:t>
              </a:r>
              <a:endParaRPr lang="en-US" altLang="x-none" sz="1000">
                <a:solidFill>
                  <a:srgbClr val="FF0000"/>
                </a:solidFill>
                <a:latin typeface="Comic Sans MS" charset="0"/>
              </a:endParaRPr>
            </a:p>
            <a:p>
              <a:pPr algn="l"/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address:  {128.36.2</a:t>
              </a:r>
              <a:r>
                <a:rPr lang="en-US" altLang="zh-CN" sz="1000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3</a:t>
              </a: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2.</a:t>
              </a:r>
              <a:r>
                <a:rPr lang="en-US" altLang="zh-CN" sz="1000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5:</a:t>
              </a:r>
              <a:r>
                <a:rPr lang="en-US" altLang="zh-CN" sz="1000" b="1">
                  <a:solidFill>
                    <a:srgbClr val="FF0000"/>
                  </a:solidFill>
                  <a:latin typeface="Comic Sans MS" charset="0"/>
                  <a:ea typeface="宋体" charset="-122"/>
                </a:rPr>
                <a:t>6789</a:t>
              </a: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, 198.69.10.10.</a:t>
              </a:r>
              <a:r>
                <a:rPr lang="en-US" altLang="x-none" sz="1000" b="1">
                  <a:solidFill>
                    <a:srgbClr val="FF0000"/>
                  </a:solidFill>
                  <a:latin typeface="Comic Sans MS" charset="0"/>
                </a:rPr>
                <a:t>1500</a:t>
              </a:r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}</a:t>
              </a:r>
            </a:p>
            <a:p>
              <a:pPr algn="l"/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sendbuf:</a:t>
              </a:r>
            </a:p>
            <a:p>
              <a:pPr algn="l"/>
              <a:r>
                <a:rPr lang="en-US" altLang="x-none" sz="1000">
                  <a:solidFill>
                    <a:srgbClr val="FF0000"/>
                  </a:solidFill>
                  <a:latin typeface="Comic Sans MS" charset="0"/>
                </a:rPr>
                <a:t>recvbuf:</a:t>
              </a:r>
            </a:p>
          </p:txBody>
        </p:sp>
      </p:grpSp>
      <p:sp>
        <p:nvSpPr>
          <p:cNvPr id="101392" name="Rectangle 1"/>
          <p:cNvSpPr>
            <a:spLocks noChangeArrowheads="1"/>
          </p:cNvSpPr>
          <p:nvPr/>
        </p:nvSpPr>
        <p:spPr bwMode="auto">
          <a:xfrm>
            <a:off x="0" y="1423988"/>
            <a:ext cx="1804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connectionSocket </a:t>
            </a:r>
            <a:endParaRPr lang="en-US" altLang="x-none" sz="1600"/>
          </a:p>
        </p:txBody>
      </p:sp>
      <p:cxnSp>
        <p:nvCxnSpPr>
          <p:cNvPr id="101393" name="Straight Arrow Connector 3"/>
          <p:cNvCxnSpPr>
            <a:cxnSpLocks noChangeShapeType="1"/>
            <a:endCxn id="101395" idx="1"/>
          </p:cNvCxnSpPr>
          <p:nvPr/>
        </p:nvCxnSpPr>
        <p:spPr bwMode="auto">
          <a:xfrm>
            <a:off x="374650" y="1717675"/>
            <a:ext cx="530225" cy="2035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225CCDFE-EDC5-9B4C-AEE5-E2CD0B9EDA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830F21-2FC2-4942-9A06-FA7892DC09D4}" type="slidenum">
              <a:rPr lang="en-US" altLang="x-none" sz="1400">
                <a:solidFill>
                  <a:srgbClr val="000000"/>
                </a:solidFill>
              </a:rPr>
              <a:pPr/>
              <a:t>41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91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Java server (TCP): Processing</a:t>
            </a:r>
          </a:p>
        </p:txBody>
      </p:sp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1897063" y="1338263"/>
            <a:ext cx="6999287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  BufferedReader inFromClient =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        new BufferedReader(new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            InputStreamReader(connectionSocket.getInputStream()));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 clientSentence = inFromClient.readLine();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 capitalizedSentence = clientSentence.toUpperCase() + '\n'; </a:t>
            </a:r>
            <a:br>
              <a:rPr lang="en-US" altLang="x-none" sz="1800">
                <a:solidFill>
                  <a:srgbClr val="000000"/>
                </a:solidFill>
                <a:latin typeface="Arial" charset="0"/>
              </a:rPr>
            </a:br>
            <a:br>
              <a:rPr lang="en-US" altLang="x-none" sz="1800">
                <a:solidFill>
                  <a:srgbClr val="000000"/>
                </a:solidFill>
                <a:latin typeface="Arial" charset="0"/>
              </a:rPr>
            </a:br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DataOutputStream  outToClient =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  new DataOutputStream</a:t>
            </a:r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(connectionSocket.getOutputStream());</a:t>
            </a:r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outToClient.writeBytes(capitalizedSentence);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}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}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}</a:t>
            </a:r>
            <a:r>
              <a:rPr lang="en-US" altLang="x-none" sz="180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altLang="x-none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03427" name="Group 16"/>
          <p:cNvGrpSpPr>
            <a:grpSpLocks/>
          </p:cNvGrpSpPr>
          <p:nvPr/>
        </p:nvGrpSpPr>
        <p:grpSpPr bwMode="auto">
          <a:xfrm>
            <a:off x="573088" y="2554288"/>
            <a:ext cx="1804987" cy="641350"/>
            <a:chOff x="738188" y="2813939"/>
            <a:chExt cx="1804987" cy="641350"/>
          </a:xfrm>
        </p:grpSpPr>
        <p:sp>
          <p:nvSpPr>
            <p:cNvPr id="103432" name="Text Box 4"/>
            <p:cNvSpPr txBox="1">
              <a:spLocks noChangeArrowheads="1"/>
            </p:cNvSpPr>
            <p:nvPr/>
          </p:nvSpPr>
          <p:spPr bwMode="auto">
            <a:xfrm>
              <a:off x="738188" y="2813939"/>
              <a:ext cx="14827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1800">
                  <a:solidFill>
                    <a:srgbClr val="3333CC"/>
                  </a:solidFill>
                  <a:latin typeface="Comic Sans MS" charset="0"/>
                </a:rPr>
                <a:t>Read in  line</a:t>
              </a:r>
            </a:p>
            <a:p>
              <a:pPr algn="r"/>
              <a:r>
                <a:rPr lang="en-US" altLang="x-none" sz="1800">
                  <a:solidFill>
                    <a:srgbClr val="3333CC"/>
                  </a:solidFill>
                  <a:latin typeface="Comic Sans MS" charset="0"/>
                </a:rPr>
                <a:t>from socket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03433" name="Freeform 6"/>
            <p:cNvSpPr>
              <a:spLocks/>
            </p:cNvSpPr>
            <p:nvPr/>
          </p:nvSpPr>
          <p:spPr bwMode="auto">
            <a:xfrm>
              <a:off x="2028825" y="2813939"/>
              <a:ext cx="161925" cy="533400"/>
            </a:xfrm>
            <a:custGeom>
              <a:avLst/>
              <a:gdLst>
                <a:gd name="T0" fmla="*/ 0 w 78"/>
                <a:gd name="T1" fmla="*/ 0 h 342"/>
                <a:gd name="T2" fmla="*/ 2147483647 w 78"/>
                <a:gd name="T3" fmla="*/ 0 h 342"/>
                <a:gd name="T4" fmla="*/ 2147483647 w 78"/>
                <a:gd name="T5" fmla="*/ 2147483647 h 342"/>
                <a:gd name="T6" fmla="*/ 2147483647 w 78"/>
                <a:gd name="T7" fmla="*/ 2147483647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2"/>
                <a:gd name="T14" fmla="*/ 78 w 78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2">
                  <a:moveTo>
                    <a:pt x="0" y="0"/>
                  </a:moveTo>
                  <a:lnTo>
                    <a:pt x="78" y="0"/>
                  </a:lnTo>
                  <a:lnTo>
                    <a:pt x="78" y="342"/>
                  </a:lnTo>
                  <a:lnTo>
                    <a:pt x="6" y="342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434" name="Line 7"/>
            <p:cNvSpPr>
              <a:spLocks noChangeShapeType="1"/>
            </p:cNvSpPr>
            <p:nvPr/>
          </p:nvSpPr>
          <p:spPr bwMode="auto">
            <a:xfrm flipV="1">
              <a:off x="2209800" y="3113976"/>
              <a:ext cx="333375" cy="47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-92075" y="1500188"/>
            <a:ext cx="20939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Create input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stream, attached 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to socket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3429" name="Freeform 11"/>
          <p:cNvSpPr>
            <a:spLocks/>
          </p:cNvSpPr>
          <p:nvPr/>
        </p:nvSpPr>
        <p:spPr bwMode="auto">
          <a:xfrm>
            <a:off x="1885950" y="1608138"/>
            <a:ext cx="152400" cy="7381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30" name="Line 12"/>
          <p:cNvSpPr>
            <a:spLocks noChangeShapeType="1"/>
          </p:cNvSpPr>
          <p:nvPr/>
        </p:nvSpPr>
        <p:spPr bwMode="auto">
          <a:xfrm flipV="1">
            <a:off x="2043113" y="1803400"/>
            <a:ext cx="64770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31" name="Rectangle 1"/>
          <p:cNvSpPr>
            <a:spLocks noChangeArrowheads="1"/>
          </p:cNvSpPr>
          <p:nvPr/>
        </p:nvSpPr>
        <p:spPr bwMode="auto">
          <a:xfrm>
            <a:off x="2662238" y="3641725"/>
            <a:ext cx="6105525" cy="127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2DE2BCA-B9FC-B544-9276-E48D608BD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830F21-2FC2-4942-9A06-FA7892DC09D4}" type="slidenum">
              <a:rPr lang="en-US" altLang="x-none" sz="1400">
                <a:solidFill>
                  <a:srgbClr val="000000"/>
                </a:solidFill>
              </a:rPr>
              <a:pPr/>
              <a:t>42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2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804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Java server (TCP): Output</a:t>
            </a:r>
          </a:p>
        </p:txBody>
      </p:sp>
      <p:sp>
        <p:nvSpPr>
          <p:cNvPr id="105474" name="Rectangle 3"/>
          <p:cNvSpPr>
            <a:spLocks noChangeArrowheads="1"/>
          </p:cNvSpPr>
          <p:nvPr/>
        </p:nvSpPr>
        <p:spPr bwMode="auto">
          <a:xfrm>
            <a:off x="1897063" y="1338263"/>
            <a:ext cx="6999287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endParaRPr lang="en-US" altLang="x-none" sz="16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  BufferedReader inFromClient = 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        new BufferedReader(new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                        InputStreamReader(connectionSocket.getInputStream()));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 clientSentence = inFromClient.readLine();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 capitalizedSentence = clientSentence.toUpperCase() + '\n'; </a:t>
            </a:r>
            <a:br>
              <a:rPr lang="en-US" altLang="x-none" sz="1800">
                <a:solidFill>
                  <a:srgbClr val="000000"/>
                </a:solidFill>
                <a:latin typeface="Arial" charset="0"/>
              </a:rPr>
            </a:br>
            <a:br>
              <a:rPr lang="en-US" altLang="x-none" sz="1800">
                <a:solidFill>
                  <a:srgbClr val="000000"/>
                </a:solidFill>
                <a:latin typeface="Arial" charset="0"/>
              </a:rPr>
            </a:br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DataOutputStream  outToClient =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  new DataOutputStream</a:t>
            </a:r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(connectionSocket.getOutputStream());</a:t>
            </a:r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   outToClient.writeBytes(capitalizedSentence);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    }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    } </a:t>
            </a:r>
          </a:p>
          <a:p>
            <a:pPr algn="l"/>
            <a:r>
              <a:rPr lang="en-US" altLang="x-none" sz="1800">
                <a:solidFill>
                  <a:srgbClr val="000000"/>
                </a:solidFill>
                <a:latin typeface="Arial" charset="0"/>
              </a:rPr>
              <a:t>}</a:t>
            </a:r>
            <a:r>
              <a:rPr lang="en-US" altLang="x-none" sz="180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altLang="x-none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05475" name="Group 15"/>
          <p:cNvGrpSpPr>
            <a:grpSpLocks/>
          </p:cNvGrpSpPr>
          <p:nvPr/>
        </p:nvGrpSpPr>
        <p:grpSpPr bwMode="auto">
          <a:xfrm>
            <a:off x="0" y="3341688"/>
            <a:ext cx="2373313" cy="915987"/>
            <a:chOff x="127000" y="1735138"/>
            <a:chExt cx="2373313" cy="915987"/>
          </a:xfrm>
        </p:grpSpPr>
        <p:sp>
          <p:nvSpPr>
            <p:cNvPr id="105483" name="Text Box 5"/>
            <p:cNvSpPr txBox="1">
              <a:spLocks noChangeArrowheads="1"/>
            </p:cNvSpPr>
            <p:nvPr/>
          </p:nvSpPr>
          <p:spPr bwMode="auto">
            <a:xfrm>
              <a:off x="127000" y="1735138"/>
              <a:ext cx="2093913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1800">
                  <a:solidFill>
                    <a:srgbClr val="3333CC"/>
                  </a:solidFill>
                  <a:latin typeface="Comic Sans MS" charset="0"/>
                </a:rPr>
                <a:t>Create output</a:t>
              </a:r>
            </a:p>
            <a:p>
              <a:pPr algn="r"/>
              <a:r>
                <a:rPr lang="en-US" altLang="x-none" sz="1800">
                  <a:solidFill>
                    <a:srgbClr val="3333CC"/>
                  </a:solidFill>
                  <a:latin typeface="Comic Sans MS" charset="0"/>
                </a:rPr>
                <a:t>stream, attached </a:t>
              </a:r>
            </a:p>
            <a:p>
              <a:pPr algn="r"/>
              <a:r>
                <a:rPr lang="en-US" altLang="x-none" sz="1800">
                  <a:solidFill>
                    <a:srgbClr val="3333CC"/>
                  </a:solidFill>
                  <a:latin typeface="Comic Sans MS" charset="0"/>
                </a:rPr>
                <a:t>to socket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05484" name="Freeform 8"/>
            <p:cNvSpPr>
              <a:spLocks/>
            </p:cNvSpPr>
            <p:nvPr/>
          </p:nvSpPr>
          <p:spPr bwMode="auto">
            <a:xfrm>
              <a:off x="2057400" y="1795463"/>
              <a:ext cx="133350" cy="814387"/>
            </a:xfrm>
            <a:custGeom>
              <a:avLst/>
              <a:gdLst>
                <a:gd name="T0" fmla="*/ 0 w 78"/>
                <a:gd name="T1" fmla="*/ 0 h 342"/>
                <a:gd name="T2" fmla="*/ 2147483647 w 78"/>
                <a:gd name="T3" fmla="*/ 0 h 342"/>
                <a:gd name="T4" fmla="*/ 2147483647 w 78"/>
                <a:gd name="T5" fmla="*/ 2147483647 h 342"/>
                <a:gd name="T6" fmla="*/ 2147483647 w 78"/>
                <a:gd name="T7" fmla="*/ 2147483647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2"/>
                <a:gd name="T14" fmla="*/ 78 w 78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2">
                  <a:moveTo>
                    <a:pt x="0" y="0"/>
                  </a:moveTo>
                  <a:lnTo>
                    <a:pt x="78" y="0"/>
                  </a:lnTo>
                  <a:lnTo>
                    <a:pt x="78" y="342"/>
                  </a:lnTo>
                  <a:lnTo>
                    <a:pt x="6" y="342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5485" name="Line 9"/>
            <p:cNvSpPr>
              <a:spLocks noChangeShapeType="1"/>
            </p:cNvSpPr>
            <p:nvPr/>
          </p:nvSpPr>
          <p:spPr bwMode="auto">
            <a:xfrm flipV="1">
              <a:off x="2214563" y="2347913"/>
              <a:ext cx="285750" cy="142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5476" name="Text Box 10"/>
          <p:cNvSpPr txBox="1">
            <a:spLocks noChangeArrowheads="1"/>
          </p:cNvSpPr>
          <p:nvPr/>
        </p:nvSpPr>
        <p:spPr bwMode="auto">
          <a:xfrm>
            <a:off x="344488" y="4521200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Write out line</a:t>
            </a:r>
          </a:p>
          <a:p>
            <a:pPr algn="r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to socket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5477" name="Freeform 11"/>
          <p:cNvSpPr>
            <a:spLocks/>
          </p:cNvSpPr>
          <p:nvPr/>
        </p:nvSpPr>
        <p:spPr bwMode="auto">
          <a:xfrm>
            <a:off x="1863725" y="4576763"/>
            <a:ext cx="161925" cy="5715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478" name="Line 12"/>
          <p:cNvSpPr>
            <a:spLocks noChangeShapeType="1"/>
          </p:cNvSpPr>
          <p:nvPr/>
        </p:nvSpPr>
        <p:spPr bwMode="auto">
          <a:xfrm flipV="1">
            <a:off x="2044700" y="4762500"/>
            <a:ext cx="3333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479" name="Text Box 13"/>
          <p:cNvSpPr txBox="1">
            <a:spLocks noChangeArrowheads="1"/>
          </p:cNvSpPr>
          <p:nvPr/>
        </p:nvSpPr>
        <p:spPr bwMode="auto">
          <a:xfrm>
            <a:off x="3209925" y="5654675"/>
            <a:ext cx="28781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End of while loop,</a:t>
            </a:r>
          </a:p>
          <a:p>
            <a:pPr algn="l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loop back and wait for</a:t>
            </a:r>
          </a:p>
          <a:p>
            <a:pPr algn="l"/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another client connection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5480" name="Freeform 14"/>
          <p:cNvSpPr>
            <a:spLocks/>
          </p:cNvSpPr>
          <p:nvPr/>
        </p:nvSpPr>
        <p:spPr bwMode="auto">
          <a:xfrm rot="10784139">
            <a:off x="3190875" y="5645150"/>
            <a:ext cx="160338" cy="912813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481" name="Line 15"/>
          <p:cNvSpPr>
            <a:spLocks noChangeShapeType="1"/>
          </p:cNvSpPr>
          <p:nvPr/>
        </p:nvSpPr>
        <p:spPr bwMode="auto">
          <a:xfrm flipH="1" flipV="1">
            <a:off x="2543175" y="5318125"/>
            <a:ext cx="647700" cy="604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482" name="Rectangle 1"/>
          <p:cNvSpPr>
            <a:spLocks noChangeArrowheads="1"/>
          </p:cNvSpPr>
          <p:nvPr/>
        </p:nvSpPr>
        <p:spPr bwMode="auto">
          <a:xfrm>
            <a:off x="2325688" y="1636713"/>
            <a:ext cx="6578600" cy="1943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DD96D38-1023-6D49-8BC2-5B151D1D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830F21-2FC2-4942-9A06-FA7892DC09D4}" type="slidenum">
              <a:rPr lang="en-US" altLang="x-none" sz="1400">
                <a:solidFill>
                  <a:srgbClr val="000000"/>
                </a:solidFill>
              </a:rPr>
              <a:pPr/>
              <a:t>43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24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533400" y="82550"/>
            <a:ext cx="7772400" cy="1144588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2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altLang="x-none" dirty="0">
                    <a:ea typeface="ＭＳ Ｐゴシック" charset="-128"/>
                  </a:rPr>
                  <a:t>Assume that client requests arrive at a rate of lambda/second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altLang="x-none" dirty="0">
                    <a:ea typeface="ＭＳ Ｐゴシック" charset="-128"/>
                  </a:rPr>
                  <a:t>Assume that each request takes 1/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x-none" dirty="0">
                    <a:ea typeface="ＭＳ Ｐゴシック" charset="-128"/>
                  </a:rPr>
                  <a:t> seconds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altLang="x-none" dirty="0">
                    <a:ea typeface="ＭＳ Ｐゴシック" charset="-128"/>
                    <a:sym typeface="Symbol" charset="2"/>
                  </a:rPr>
                  <a:t>A basic question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x-none" dirty="0">
                    <a:ea typeface="ＭＳ Ｐゴシック" charset="-128"/>
                    <a:sym typeface="Symbol" charset="2"/>
                  </a:rPr>
                  <a:t>How big is the backlog (welcome queue)</a:t>
                </a:r>
                <a:endParaRPr lang="en-US" altLang="x-none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1075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6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E5FF9A3-5D3E-ED48-9207-B0B2D3491746}" type="slidenum">
              <a:rPr lang="en-US" altLang="x-none" sz="1400">
                <a:solidFill>
                  <a:srgbClr val="000000"/>
                </a:solidFill>
              </a:rPr>
              <a:pPr eaLnBrk="1" hangingPunct="1"/>
              <a:t>44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07524" name="Rectangle 23"/>
          <p:cNvSpPr>
            <a:spLocks noChangeArrowheads="1"/>
          </p:cNvSpPr>
          <p:nvPr/>
        </p:nvSpPr>
        <p:spPr bwMode="auto">
          <a:xfrm>
            <a:off x="3429000" y="6096000"/>
            <a:ext cx="1371600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7525" name="Oval 5"/>
          <p:cNvSpPr>
            <a:spLocks noChangeArrowheads="1"/>
          </p:cNvSpPr>
          <p:nvPr/>
        </p:nvSpPr>
        <p:spPr bwMode="auto">
          <a:xfrm>
            <a:off x="4800600" y="60198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594100" y="4953000"/>
            <a:ext cx="120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ea typeface="宋体" charset="-122"/>
              </a:rPr>
              <a:t>Welcome </a:t>
            </a:r>
            <a:br>
              <a:rPr lang="en-US" altLang="zh-CN">
                <a:solidFill>
                  <a:srgbClr val="000000"/>
                </a:solidFill>
                <a:ea typeface="宋体" charset="-122"/>
              </a:rPr>
            </a:br>
            <a:r>
              <a:rPr lang="en-US" altLang="zh-CN">
                <a:solidFill>
                  <a:srgbClr val="000000"/>
                </a:solidFill>
                <a:ea typeface="宋体" charset="-122"/>
              </a:rPr>
              <a:t>Socket </a:t>
            </a:r>
            <a:br>
              <a:rPr lang="en-US" altLang="zh-CN">
                <a:solidFill>
                  <a:srgbClr val="000000"/>
                </a:solidFill>
                <a:ea typeface="宋体" charset="-122"/>
              </a:rPr>
            </a:br>
            <a:r>
              <a:rPr lang="en-US" altLang="zh-CN">
                <a:solidFill>
                  <a:srgbClr val="000000"/>
                </a:solidFill>
                <a:ea typeface="宋体" charset="-122"/>
              </a:rPr>
              <a:t>Queue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7527" name="Right Arrow 7"/>
          <p:cNvSpPr>
            <a:spLocks noChangeArrowheads="1"/>
          </p:cNvSpPr>
          <p:nvPr/>
        </p:nvSpPr>
        <p:spPr bwMode="auto">
          <a:xfrm>
            <a:off x="2667000" y="6096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7528" name="Right Arrow 8"/>
          <p:cNvSpPr>
            <a:spLocks noChangeArrowheads="1"/>
          </p:cNvSpPr>
          <p:nvPr/>
        </p:nvSpPr>
        <p:spPr bwMode="auto">
          <a:xfrm>
            <a:off x="5410200" y="6096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3429000" y="6096000"/>
            <a:ext cx="228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3657600" y="6096000"/>
            <a:ext cx="228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3886200" y="6096000"/>
            <a:ext cx="228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4114800" y="6096000"/>
            <a:ext cx="228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4343400" y="6096000"/>
            <a:ext cx="228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4572000" y="6096000"/>
            <a:ext cx="228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5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Analysis</a:t>
            </a:r>
          </a:p>
        </p:txBody>
      </p:sp>
      <p:sp>
        <p:nvSpPr>
          <p:cNvPr id="1095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Is there any interop issue in the sample program?</a:t>
            </a:r>
          </a:p>
        </p:txBody>
      </p:sp>
      <p:sp>
        <p:nvSpPr>
          <p:cNvPr id="10957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852C2F7-34F6-734D-8993-964870E3DB99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45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59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Analysis</a:t>
            </a:r>
          </a:p>
        </p:txBody>
      </p:sp>
      <p:sp>
        <p:nvSpPr>
          <p:cNvPr id="11161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Is there any interop issue in the sample program?</a:t>
            </a:r>
          </a:p>
          <a:p>
            <a:pPr lvl="1">
              <a:buFont typeface="Wingdings" pitchFamily="2" charset="2"/>
              <a:buChar char="q"/>
            </a:pPr>
            <a:r>
              <a:rPr lang="en-US" altLang="x-none" dirty="0" err="1">
                <a:ea typeface="ＭＳ Ｐゴシック" charset="-128"/>
              </a:rPr>
              <a:t>DataOutputStream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dirty="0" err="1">
                <a:ea typeface="ＭＳ Ｐゴシック" charset="-128"/>
              </a:rPr>
              <a:t>writeBytes</a:t>
            </a:r>
            <a:r>
              <a:rPr lang="en-US" altLang="x-none" dirty="0">
                <a:ea typeface="ＭＳ Ｐゴシック" charset="-128"/>
              </a:rPr>
              <a:t>(String) truncates</a:t>
            </a:r>
          </a:p>
          <a:p>
            <a:pPr lvl="3"/>
            <a:r>
              <a:rPr lang="en-US" altLang="x-none" sz="1600" dirty="0">
                <a:latin typeface="Comic Sans MS" charset="0"/>
                <a:ea typeface="ＭＳ Ｐゴシック" charset="-128"/>
              </a:rPr>
              <a:t>http://</a:t>
            </a:r>
            <a:r>
              <a:rPr lang="en-US" altLang="x-none" sz="1600" dirty="0" err="1">
                <a:latin typeface="Comic Sans MS" charset="0"/>
                <a:ea typeface="ＭＳ Ｐゴシック" charset="-128"/>
              </a:rPr>
              <a:t>docs.oracle.com</a:t>
            </a:r>
            <a:r>
              <a:rPr lang="en-US" altLang="x-none" sz="1600" dirty="0">
                <a:latin typeface="Comic Sans MS" charset="0"/>
                <a:ea typeface="ＭＳ Ｐゴシック" charset="-128"/>
              </a:rPr>
              <a:t>/</a:t>
            </a:r>
            <a:r>
              <a:rPr lang="en-US" altLang="x-none" sz="1600" dirty="0" err="1">
                <a:latin typeface="Comic Sans MS" charset="0"/>
                <a:ea typeface="ＭＳ Ｐゴシック" charset="-128"/>
              </a:rPr>
              <a:t>javase</a:t>
            </a:r>
            <a:r>
              <a:rPr lang="en-US" altLang="x-none" sz="1600" dirty="0">
                <a:latin typeface="Comic Sans MS" charset="0"/>
                <a:ea typeface="ＭＳ Ｐゴシック" charset="-128"/>
              </a:rPr>
              <a:t>/1.4.2/docs/</a:t>
            </a:r>
            <a:r>
              <a:rPr lang="en-US" altLang="x-none" sz="1600" dirty="0" err="1">
                <a:latin typeface="Comic Sans MS" charset="0"/>
                <a:ea typeface="ＭＳ Ｐゴシック" charset="-128"/>
              </a:rPr>
              <a:t>api</a:t>
            </a:r>
            <a:r>
              <a:rPr lang="en-US" altLang="x-none" sz="1600" dirty="0">
                <a:latin typeface="Comic Sans MS" charset="0"/>
                <a:ea typeface="ＭＳ Ｐゴシック" charset="-128"/>
              </a:rPr>
              <a:t>/java/</a:t>
            </a:r>
            <a:r>
              <a:rPr lang="en-US" altLang="x-none" sz="1600" dirty="0" err="1">
                <a:latin typeface="Comic Sans MS" charset="0"/>
                <a:ea typeface="ＭＳ Ｐゴシック" charset="-128"/>
              </a:rPr>
              <a:t>io</a:t>
            </a:r>
            <a:r>
              <a:rPr lang="en-US" altLang="x-none" sz="1600" dirty="0">
                <a:latin typeface="Comic Sans MS" charset="0"/>
                <a:ea typeface="ＭＳ Ｐゴシック" charset="-128"/>
              </a:rPr>
              <a:t>/</a:t>
            </a:r>
            <a:r>
              <a:rPr lang="en-US" altLang="x-none" sz="1600" dirty="0" err="1">
                <a:latin typeface="Comic Sans MS" charset="0"/>
                <a:ea typeface="ＭＳ Ｐゴシック" charset="-128"/>
              </a:rPr>
              <a:t>DataOutputStream.html#writeBytes</a:t>
            </a:r>
            <a:r>
              <a:rPr lang="en-US" altLang="x-none" sz="1600" dirty="0">
                <a:latin typeface="Comic Sans MS" charset="0"/>
                <a:ea typeface="ＭＳ Ｐゴシック" charset="-128"/>
              </a:rPr>
              <a:t>(</a:t>
            </a:r>
            <a:r>
              <a:rPr lang="en-US" altLang="x-none" sz="1600" dirty="0" err="1">
                <a:latin typeface="Comic Sans MS" charset="0"/>
                <a:ea typeface="ＭＳ Ｐゴシック" charset="-128"/>
              </a:rPr>
              <a:t>java.lang.String</a:t>
            </a:r>
            <a:r>
              <a:rPr lang="en-US" altLang="x-none" sz="1600" dirty="0">
                <a:latin typeface="Comic Sans MS" charset="0"/>
                <a:ea typeface="ＭＳ Ｐゴシック" charset="-128"/>
              </a:rPr>
              <a:t>)</a:t>
            </a:r>
          </a:p>
          <a:p>
            <a:pPr lvl="1"/>
            <a:endParaRPr lang="en-US" altLang="x-none" dirty="0">
              <a:ea typeface="ＭＳ Ｐゴシック" charset="-128"/>
            </a:endParaRPr>
          </a:p>
        </p:txBody>
      </p:sp>
      <p:sp>
        <p:nvSpPr>
          <p:cNvPr id="11161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4B105AD-59DC-A942-8EE9-1E5AAACBA4EE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00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/>
              <a:t>Summary: Basic </a:t>
            </a:r>
            <a:r>
              <a:rPr lang="en-US"/>
              <a:t>Socket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They are relatively straightforward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UDP: </a:t>
            </a:r>
            <a:r>
              <a:rPr lang="en-US" dirty="0" err="1"/>
              <a:t>DatagramSocket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TCP: </a:t>
            </a:r>
            <a:r>
              <a:rPr lang="en-US" dirty="0" err="1"/>
              <a:t>ServerSocket</a:t>
            </a:r>
            <a:r>
              <a:rPr lang="en-US" dirty="0"/>
              <a:t>, Socket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The main function of socket is multiplexing/</a:t>
            </a:r>
            <a:r>
              <a:rPr lang="en-US" dirty="0" err="1"/>
              <a:t>demultiplexing</a:t>
            </a:r>
            <a:r>
              <a:rPr lang="en-US" dirty="0"/>
              <a:t> to application processes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UDP uses (</a:t>
            </a:r>
            <a:r>
              <a:rPr lang="en-US" dirty="0" err="1"/>
              <a:t>dst</a:t>
            </a:r>
            <a:r>
              <a:rPr lang="en-US" dirty="0"/>
              <a:t> IP, port)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TCP uses (</a:t>
            </a:r>
            <a:r>
              <a:rPr lang="en-US" dirty="0" err="1"/>
              <a:t>src</a:t>
            </a:r>
            <a:r>
              <a:rPr lang="en-US" dirty="0"/>
              <a:t> IP, </a:t>
            </a:r>
            <a:r>
              <a:rPr lang="en-US" dirty="0" err="1"/>
              <a:t>src</a:t>
            </a:r>
            <a:r>
              <a:rPr lang="en-US" dirty="0"/>
              <a:t> port, </a:t>
            </a:r>
            <a:r>
              <a:rPr lang="en-US" dirty="0" err="1"/>
              <a:t>dst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port)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Always pay attention to encoding/decoding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32D70-7B4D-0A49-99E8-04F1AB2CC91A}" type="slidenum">
              <a:rPr lang="en-US" altLang="x-none" smtClean="0"/>
              <a:pPr/>
              <a:t>47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423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7EED46B-C8BA-E942-89AC-B69FF2AE7207}" type="slidenum">
              <a:rPr lang="en-US" altLang="x-none" sz="1400">
                <a:solidFill>
                  <a:srgbClr val="000000"/>
                </a:solidFill>
              </a:rPr>
              <a:pPr/>
              <a:t>5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7650"/>
            <a:ext cx="7772400" cy="85725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Socket Programming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533525"/>
            <a:ext cx="3962400" cy="490537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3200" dirty="0">
                <a:solidFill>
                  <a:srgbClr val="FF0000"/>
                </a:solidFill>
                <a:ea typeface="ＭＳ Ｐゴシック" charset="-128"/>
              </a:rPr>
              <a:t>Socket API</a:t>
            </a:r>
            <a:endParaRPr lang="en-US" altLang="x-none" sz="32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introduced in BSD4.1 UNIX, 1981</a:t>
            </a:r>
            <a:br>
              <a:rPr lang="en-US" altLang="x-none" dirty="0">
                <a:ea typeface="ＭＳ Ｐゴシック" charset="-128"/>
              </a:rPr>
            </a:br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Two types of sockets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connectionless (UDP)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connection-oriented (TCP)</a:t>
            </a:r>
          </a:p>
        </p:txBody>
      </p:sp>
      <p:grpSp>
        <p:nvGrpSpPr>
          <p:cNvPr id="65540" name="Group 10"/>
          <p:cNvGrpSpPr>
            <a:grpSpLocks/>
          </p:cNvGrpSpPr>
          <p:nvPr/>
        </p:nvGrpSpPr>
        <p:grpSpPr bwMode="auto">
          <a:xfrm>
            <a:off x="5248275" y="2314575"/>
            <a:ext cx="3338513" cy="3714750"/>
            <a:chOff x="3198" y="1248"/>
            <a:chExt cx="2103" cy="2340"/>
          </a:xfrm>
        </p:grpSpPr>
        <p:sp>
          <p:nvSpPr>
            <p:cNvPr id="49158" name="Text Box 4"/>
            <p:cNvSpPr txBox="1">
              <a:spLocks noChangeArrowheads="1"/>
            </p:cNvSpPr>
            <p:nvPr/>
          </p:nvSpPr>
          <p:spPr bwMode="auto">
            <a:xfrm>
              <a:off x="3223" y="1767"/>
              <a:ext cx="207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 dirty="0">
                  <a:solidFill>
                    <a:srgbClr val="000000"/>
                  </a:solidFill>
                  <a:latin typeface="Comic Sans MS" charset="0"/>
                </a:rPr>
                <a:t>an interface (a </a:t>
              </a:r>
              <a:r>
                <a:rPr lang="ja-JP" altLang="en-US" sz="2000">
                  <a:solidFill>
                    <a:srgbClr val="000000"/>
                  </a:solidFill>
                  <a:latin typeface="Comic Sans MS" charset="0"/>
                </a:rPr>
                <a:t>“</a:t>
              </a:r>
              <a:r>
                <a:rPr lang="en-US" altLang="ja-JP" sz="2000" dirty="0">
                  <a:solidFill>
                    <a:srgbClr val="000000"/>
                  </a:solidFill>
                  <a:latin typeface="Comic Sans MS" charset="0"/>
                </a:rPr>
                <a:t>door</a:t>
              </a:r>
              <a:r>
                <a:rPr lang="ja-JP" altLang="en-US" sz="2000">
                  <a:solidFill>
                    <a:srgbClr val="000000"/>
                  </a:solidFill>
                  <a:latin typeface="Comic Sans MS" charset="0"/>
                </a:rPr>
                <a:t>”</a:t>
              </a:r>
              <a:r>
                <a:rPr lang="en-US" altLang="ja-JP" sz="2000" dirty="0">
                  <a:solidFill>
                    <a:srgbClr val="000000"/>
                  </a:solidFill>
                  <a:latin typeface="Comic Sans MS" charset="0"/>
                </a:rPr>
                <a:t>) into which one</a:t>
              </a:r>
            </a:p>
            <a:p>
              <a:r>
                <a:rPr lang="en-US" altLang="x-none" sz="2000" dirty="0">
                  <a:solidFill>
                    <a:srgbClr val="000000"/>
                  </a:solidFill>
                  <a:latin typeface="Comic Sans MS" charset="0"/>
                </a:rPr>
                <a:t>application process can </a:t>
              </a:r>
              <a:r>
                <a:rPr lang="en-US" altLang="x-none" sz="2000" dirty="0">
                  <a:solidFill>
                    <a:srgbClr val="FF0000"/>
                  </a:solidFill>
                  <a:latin typeface="Comic Sans MS" charset="0"/>
                </a:rPr>
                <a:t>both send and </a:t>
              </a:r>
            </a:p>
            <a:p>
              <a:r>
                <a:rPr lang="en-US" altLang="x-none" sz="2000" dirty="0">
                  <a:solidFill>
                    <a:srgbClr val="FF0000"/>
                  </a:solidFill>
                  <a:latin typeface="Comic Sans MS" charset="0"/>
                </a:rPr>
                <a:t>receive</a:t>
              </a:r>
              <a:r>
                <a:rPr lang="en-US" altLang="x-none" sz="2000" dirty="0">
                  <a:solidFill>
                    <a:srgbClr val="000000"/>
                  </a:solidFill>
                  <a:latin typeface="Comic Sans MS" charset="0"/>
                </a:rPr>
                <a:t> messages to/from another (remote or </a:t>
              </a:r>
            </a:p>
            <a:p>
              <a:r>
                <a:rPr lang="en-US" altLang="x-none" sz="2000" dirty="0">
                  <a:solidFill>
                    <a:srgbClr val="000000"/>
                  </a:solidFill>
                  <a:latin typeface="Comic Sans MS" charset="0"/>
                </a:rPr>
                <a:t>local) application process</a:t>
              </a:r>
              <a:endParaRPr lang="en-US" altLang="x-none" sz="2000" dirty="0">
                <a:solidFill>
                  <a:srgbClr val="000000"/>
                </a:solidFill>
              </a:endParaRPr>
            </a:p>
            <a:p>
              <a:endParaRPr lang="en-US" altLang="x-none" dirty="0">
                <a:solidFill>
                  <a:srgbClr val="000000"/>
                </a:solidFill>
              </a:endParaRPr>
            </a:p>
          </p:txBody>
        </p:sp>
        <p:sp>
          <p:nvSpPr>
            <p:cNvPr id="49159" name="Rectangle 5"/>
            <p:cNvSpPr>
              <a:spLocks noChangeArrowheads="1"/>
            </p:cNvSpPr>
            <p:nvPr/>
          </p:nvSpPr>
          <p:spPr bwMode="auto">
            <a:xfrm>
              <a:off x="3198" y="1392"/>
              <a:ext cx="2076" cy="21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65543" name="Group 8"/>
            <p:cNvGrpSpPr>
              <a:grpSpLocks/>
            </p:cNvGrpSpPr>
            <p:nvPr/>
          </p:nvGrpSpPr>
          <p:grpSpPr bwMode="auto">
            <a:xfrm>
              <a:off x="3302" y="1248"/>
              <a:ext cx="708" cy="288"/>
              <a:chOff x="134" y="3906"/>
              <a:chExt cx="708" cy="288"/>
            </a:xfrm>
          </p:grpSpPr>
          <p:sp>
            <p:nvSpPr>
              <p:cNvPr id="49161" name="Rectangle 7"/>
              <p:cNvSpPr>
                <a:spLocks noChangeArrowheads="1"/>
              </p:cNvSpPr>
              <p:nvPr/>
            </p:nvSpPr>
            <p:spPr bwMode="auto">
              <a:xfrm>
                <a:off x="138" y="3924"/>
                <a:ext cx="678" cy="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62" name="Text Box 6"/>
              <p:cNvSpPr txBox="1">
                <a:spLocks noChangeArrowheads="1"/>
              </p:cNvSpPr>
              <p:nvPr/>
            </p:nvSpPr>
            <p:spPr bwMode="auto">
              <a:xfrm>
                <a:off x="134" y="3906"/>
                <a:ext cx="7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3333CC"/>
                    </a:solidFill>
                  </a:rPr>
                  <a:t>socket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65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5D3872-BDE9-5649-AC0D-6370B31B0748}" type="slidenum">
              <a:rPr lang="en-US" altLang="x-none" sz="1400"/>
              <a:pPr/>
              <a:t>6</a:t>
            </a:fld>
            <a:endParaRPr lang="en-US" altLang="x-none" sz="14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Services Provided by </a:t>
            </a:r>
            <a:r>
              <a:rPr lang="en-US" altLang="zh-CN">
                <a:ea typeface="宋体" charset="-122"/>
              </a:rPr>
              <a:t>Transport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83100" y="1635125"/>
            <a:ext cx="3810000" cy="2051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Transmission control protocol</a:t>
            </a:r>
            <a:r>
              <a:rPr lang="en-US" altLang="zh-CN" sz="2400" dirty="0">
                <a:ea typeface="宋体" charset="-122"/>
              </a:rPr>
              <a:t> (TCP)</a:t>
            </a:r>
            <a:endParaRPr lang="en-US" altLang="x-none" sz="24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multiplexing/demultiplexing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reliable data transfer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600" dirty="0">
                <a:ea typeface="宋体" charset="-122"/>
              </a:rPr>
              <a:t>rate control: </a:t>
            </a:r>
            <a:r>
              <a:rPr lang="en-US" altLang="x-none" sz="1600" dirty="0">
                <a:ea typeface="ＭＳ Ｐゴシック" charset="-128"/>
              </a:rPr>
              <a:t>flow control</a:t>
            </a:r>
          </a:p>
          <a:p>
            <a:pPr lvl="1">
              <a:lnSpc>
                <a:spcPct val="90000"/>
              </a:lnSpc>
              <a:buFont typeface="ZapfDingbats" charset="0"/>
              <a:buNone/>
            </a:pPr>
            <a:r>
              <a:rPr lang="en-US" altLang="zh-CN" sz="1600" dirty="0">
                <a:ea typeface="宋体" charset="-122"/>
              </a:rPr>
              <a:t>and </a:t>
            </a:r>
            <a:r>
              <a:rPr lang="en-US" altLang="x-none" sz="1600" dirty="0">
                <a:ea typeface="ＭＳ Ｐゴシック" charset="-128"/>
              </a:rPr>
              <a:t>congestion control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3100" y="1651000"/>
            <a:ext cx="3810000" cy="180995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User data protocol</a:t>
            </a:r>
            <a:r>
              <a:rPr lang="en-US" altLang="zh-CN" sz="2400" dirty="0">
                <a:ea typeface="宋体" charset="-122"/>
              </a:rPr>
              <a:t> (UDP)</a:t>
            </a:r>
            <a:endParaRPr lang="en-US" altLang="x-none" sz="24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multiplexing/demultiplexing</a:t>
            </a:r>
          </a:p>
        </p:txBody>
      </p:sp>
      <p:graphicFrame>
        <p:nvGraphicFramePr>
          <p:cNvPr id="67589" name="Object 6"/>
          <p:cNvGraphicFramePr>
            <a:graphicFrameLocks noChangeAspect="1"/>
          </p:cNvGraphicFramePr>
          <p:nvPr/>
        </p:nvGraphicFramePr>
        <p:xfrm>
          <a:off x="5295900" y="3925888"/>
          <a:ext cx="366713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9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675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925888"/>
                        <a:ext cx="366713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5067300" y="3633788"/>
            <a:ext cx="849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Comic Sans MS" charset="0"/>
              </a:rPr>
              <a:t>Host A</a:t>
            </a:r>
            <a:endParaRPr lang="en-US" altLang="x-none" sz="1000"/>
          </a:p>
        </p:txBody>
      </p:sp>
      <p:sp>
        <p:nvSpPr>
          <p:cNvPr id="67591" name="Line 8"/>
          <p:cNvSpPr>
            <a:spLocks noChangeShapeType="1"/>
          </p:cNvSpPr>
          <p:nvPr/>
        </p:nvSpPr>
        <p:spPr bwMode="auto">
          <a:xfrm>
            <a:off x="5607050" y="4375150"/>
            <a:ext cx="1911350" cy="387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 rot="706751">
            <a:off x="6316663" y="4311650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Hello</a:t>
            </a:r>
          </a:p>
        </p:txBody>
      </p:sp>
      <p:graphicFrame>
        <p:nvGraphicFramePr>
          <p:cNvPr id="67593" name="Object 10"/>
          <p:cNvGraphicFramePr>
            <a:graphicFrameLocks noChangeAspect="1"/>
          </p:cNvGraphicFramePr>
          <p:nvPr/>
        </p:nvGraphicFramePr>
        <p:xfrm>
          <a:off x="7300913" y="3932238"/>
          <a:ext cx="366712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50"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6759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3932238"/>
                        <a:ext cx="366712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4" name="Text Box 11"/>
          <p:cNvSpPr txBox="1">
            <a:spLocks noChangeArrowheads="1"/>
          </p:cNvSpPr>
          <p:nvPr/>
        </p:nvSpPr>
        <p:spPr bwMode="auto">
          <a:xfrm>
            <a:off x="7083425" y="3581400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Comic Sans MS" charset="0"/>
              </a:rPr>
              <a:t>Host B</a:t>
            </a:r>
            <a:endParaRPr lang="en-US" altLang="x-none" sz="1000"/>
          </a:p>
        </p:txBody>
      </p:sp>
      <p:sp>
        <p:nvSpPr>
          <p:cNvPr id="67595" name="Line 12"/>
          <p:cNvSpPr>
            <a:spLocks noChangeShapeType="1"/>
          </p:cNvSpPr>
          <p:nvPr/>
        </p:nvSpPr>
        <p:spPr bwMode="auto">
          <a:xfrm>
            <a:off x="7518400" y="4214813"/>
            <a:ext cx="9525" cy="2503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3"/>
          <p:cNvSpPr>
            <a:spLocks noChangeShapeType="1"/>
          </p:cNvSpPr>
          <p:nvPr/>
        </p:nvSpPr>
        <p:spPr bwMode="auto">
          <a:xfrm flipH="1">
            <a:off x="5622925" y="4887913"/>
            <a:ext cx="1881188" cy="4937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 rot="-1080000">
            <a:off x="5553075" y="4835525"/>
            <a:ext cx="206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Arial" charset="0"/>
              </a:rPr>
              <a:t>I am ready</a:t>
            </a:r>
            <a:endParaRPr lang="en-US" altLang="x-none" sz="1200"/>
          </a:p>
        </p:txBody>
      </p:sp>
      <p:sp>
        <p:nvSpPr>
          <p:cNvPr id="67598" name="Line 15"/>
          <p:cNvSpPr>
            <a:spLocks noChangeShapeType="1"/>
          </p:cNvSpPr>
          <p:nvPr/>
        </p:nvSpPr>
        <p:spPr bwMode="auto">
          <a:xfrm>
            <a:off x="5600700" y="4314825"/>
            <a:ext cx="7938" cy="2351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6"/>
          <p:cNvSpPr>
            <a:spLocks noChangeShapeType="1"/>
          </p:cNvSpPr>
          <p:nvPr/>
        </p:nvSpPr>
        <p:spPr bwMode="auto">
          <a:xfrm>
            <a:off x="5630863" y="5603875"/>
            <a:ext cx="1912937" cy="387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 rot="706751">
            <a:off x="6302375" y="555148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400">
                <a:latin typeface="Arial" charset="0"/>
              </a:rPr>
              <a:t>DATA</a:t>
            </a:r>
            <a:endParaRPr lang="en-US" altLang="x-none" sz="1000"/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 flipH="1">
            <a:off x="5641975" y="6107113"/>
            <a:ext cx="1881188" cy="4937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Text Box 19"/>
          <p:cNvSpPr txBox="1">
            <a:spLocks noChangeArrowheads="1"/>
          </p:cNvSpPr>
          <p:nvPr/>
        </p:nvSpPr>
        <p:spPr bwMode="auto">
          <a:xfrm rot="-1080000">
            <a:off x="5572125" y="6054725"/>
            <a:ext cx="206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Arial" charset="0"/>
              </a:rPr>
              <a:t>ACK</a:t>
            </a:r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02224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1FF57F-EB69-1343-93CE-E126AA971CE4}" type="slidenum">
              <a:rPr lang="en-US" altLang="x-none" sz="1400">
                <a:solidFill>
                  <a:srgbClr val="000000"/>
                </a:solidFill>
              </a:rPr>
              <a:pPr/>
              <a:t>7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Big Picture: Socket</a:t>
            </a:r>
            <a:endParaRPr lang="en-US" altLang="x-none">
              <a:ea typeface="ＭＳ Ｐゴシック" charset="-128"/>
            </a:endParaRPr>
          </a:p>
        </p:txBody>
      </p:sp>
      <p:graphicFrame>
        <p:nvGraphicFramePr>
          <p:cNvPr id="69635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515938" y="1601788"/>
          <a:ext cx="8351837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9" name="Photo Editor Photo" r:id="rId4" imgW="13460704" imgH="6276190" progId="MSPhotoEd.3">
                  <p:embed/>
                </p:oleObj>
              </mc:Choice>
              <mc:Fallback>
                <p:oleObj name="Photo Editor Photo" r:id="rId4" imgW="13460704" imgH="6276190" progId="MSPhotoEd.3">
                  <p:embed/>
                  <p:pic>
                    <p:nvPicPr>
                      <p:cNvPr id="696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601788"/>
                        <a:ext cx="8351837" cy="389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87563" y="4432300"/>
            <a:ext cx="1079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buffers,</a:t>
            </a:r>
          </a:p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states</a:t>
            </a: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6216650" y="4438650"/>
            <a:ext cx="1079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buffers,</a:t>
            </a:r>
          </a:p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states</a:t>
            </a: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4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>
                <a:ea typeface="ＭＳ Ｐゴシック" charset="-128"/>
              </a:rPr>
              <a:t>Connectionless UDP: Big Picture (Java version)</a:t>
            </a:r>
          </a:p>
        </p:txBody>
      </p:sp>
      <p:sp>
        <p:nvSpPr>
          <p:cNvPr id="75778" name="Freeform 4"/>
          <p:cNvSpPr>
            <a:spLocks/>
          </p:cNvSpPr>
          <p:nvPr/>
        </p:nvSpPr>
        <p:spPr bwMode="auto">
          <a:xfrm>
            <a:off x="1290638" y="3371850"/>
            <a:ext cx="876300" cy="2528888"/>
          </a:xfrm>
          <a:custGeom>
            <a:avLst/>
            <a:gdLst>
              <a:gd name="T0" fmla="*/ 2147483647 w 492"/>
              <a:gd name="T1" fmla="*/ 2147483647 h 2112"/>
              <a:gd name="T2" fmla="*/ 2147483647 w 492"/>
              <a:gd name="T3" fmla="*/ 2147483647 h 2112"/>
              <a:gd name="T4" fmla="*/ 0 w 492"/>
              <a:gd name="T5" fmla="*/ 2147483647 h 2112"/>
              <a:gd name="T6" fmla="*/ 0 w 492"/>
              <a:gd name="T7" fmla="*/ 0 h 2112"/>
              <a:gd name="T8" fmla="*/ 2147483647 w 492"/>
              <a:gd name="T9" fmla="*/ 0 h 2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"/>
              <a:gd name="T16" fmla="*/ 0 h 2112"/>
              <a:gd name="T17" fmla="*/ 492 w 492"/>
              <a:gd name="T18" fmla="*/ 2112 h 2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" h="2112">
                <a:moveTo>
                  <a:pt x="492" y="1968"/>
                </a:moveTo>
                <a:lnTo>
                  <a:pt x="492" y="2112"/>
                </a:lnTo>
                <a:lnTo>
                  <a:pt x="0" y="2112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5584825" y="5799138"/>
            <a:ext cx="11414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>
                <a:latin typeface="Arial" charset="0"/>
              </a:rPr>
              <a:t>close</a:t>
            </a:r>
          </a:p>
          <a:p>
            <a:pPr algn="l"/>
            <a:r>
              <a:rPr lang="en-US" altLang="x-none" sz="1400">
                <a:solidFill>
                  <a:srgbClr val="FF0000"/>
                </a:solidFill>
                <a:latin typeface="Arial" charset="0"/>
              </a:rPr>
              <a:t>clientSocket</a:t>
            </a:r>
            <a:endParaRPr lang="en-US" altLang="x-none"/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>
            <a:off x="6262688" y="5715000"/>
            <a:ext cx="0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793750" y="1657350"/>
            <a:ext cx="3786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latin typeface="Comic Sans MS" charset="0"/>
              </a:rPr>
              <a:t>Server (running on </a:t>
            </a:r>
            <a:r>
              <a:rPr lang="en-US" altLang="x-none" b="1">
                <a:latin typeface="Courier New" charset="0"/>
              </a:rPr>
              <a:t>serv</a:t>
            </a:r>
            <a:r>
              <a:rPr lang="en-US" altLang="x-none">
                <a:latin typeface="Comic Sans MS" charset="0"/>
              </a:rPr>
              <a:t>)</a:t>
            </a:r>
            <a:endParaRPr lang="en-US" altLang="x-none"/>
          </a:p>
        </p:txBody>
      </p:sp>
      <p:sp>
        <p:nvSpPr>
          <p:cNvPr id="75782" name="Text Box 9"/>
          <p:cNvSpPr txBox="1">
            <a:spLocks noChangeArrowheads="1"/>
          </p:cNvSpPr>
          <p:nvPr/>
        </p:nvSpPr>
        <p:spPr bwMode="auto">
          <a:xfrm>
            <a:off x="5546725" y="5218113"/>
            <a:ext cx="1374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>
                <a:latin typeface="Arial" charset="0"/>
              </a:rPr>
              <a:t>read reply from</a:t>
            </a:r>
          </a:p>
          <a:p>
            <a:pPr algn="l"/>
            <a:r>
              <a:rPr lang="en-US" altLang="x-none" sz="1400">
                <a:solidFill>
                  <a:srgbClr val="FF0000"/>
                </a:solidFill>
                <a:latin typeface="Arial" charset="0"/>
              </a:rPr>
              <a:t>clientSocket</a:t>
            </a:r>
            <a:endParaRPr lang="en-US" altLang="x-none"/>
          </a:p>
        </p:txBody>
      </p:sp>
      <p:sp>
        <p:nvSpPr>
          <p:cNvPr id="75783" name="Line 10"/>
          <p:cNvSpPr>
            <a:spLocks noChangeShapeType="1"/>
          </p:cNvSpPr>
          <p:nvPr/>
        </p:nvSpPr>
        <p:spPr bwMode="auto">
          <a:xfrm flipH="1">
            <a:off x="6134100" y="3981450"/>
            <a:ext cx="14288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5784" name="Group 12"/>
          <p:cNvGrpSpPr>
            <a:grpSpLocks/>
          </p:cNvGrpSpPr>
          <p:nvPr/>
        </p:nvGrpSpPr>
        <p:grpSpPr bwMode="auto">
          <a:xfrm>
            <a:off x="5394325" y="2149475"/>
            <a:ext cx="1635125" cy="738188"/>
            <a:chOff x="3233" y="1852"/>
            <a:chExt cx="1030" cy="465"/>
          </a:xfrm>
        </p:grpSpPr>
        <p:sp>
          <p:nvSpPr>
            <p:cNvPr id="75798" name="Text Box 13"/>
            <p:cNvSpPr txBox="1">
              <a:spLocks noChangeArrowheads="1"/>
            </p:cNvSpPr>
            <p:nvPr/>
          </p:nvSpPr>
          <p:spPr bwMode="auto">
            <a:xfrm>
              <a:off x="3233" y="1852"/>
              <a:ext cx="81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400">
                  <a:latin typeface="Arial" charset="0"/>
                </a:rPr>
                <a:t>create socket,</a:t>
              </a:r>
            </a:p>
            <a:p>
              <a:pPr algn="l"/>
              <a:endParaRPr lang="en-US" altLang="x-none"/>
            </a:p>
          </p:txBody>
        </p:sp>
        <p:sp>
          <p:nvSpPr>
            <p:cNvPr id="75799" name="Text Box 14"/>
            <p:cNvSpPr txBox="1">
              <a:spLocks noChangeArrowheads="1"/>
            </p:cNvSpPr>
            <p:nvPr/>
          </p:nvSpPr>
          <p:spPr bwMode="auto">
            <a:xfrm>
              <a:off x="3241" y="1991"/>
              <a:ext cx="102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400">
                  <a:solidFill>
                    <a:srgbClr val="FF0000"/>
                  </a:solidFill>
                  <a:latin typeface="Arial" charset="0"/>
                </a:rPr>
                <a:t>clientSocket = </a:t>
              </a:r>
            </a:p>
            <a:p>
              <a:pPr algn="l"/>
              <a:r>
                <a:rPr lang="en-US" altLang="x-none" sz="1400">
                  <a:solidFill>
                    <a:srgbClr val="FF0000"/>
                  </a:solidFill>
                  <a:latin typeface="Arial" charset="0"/>
                </a:rPr>
                <a:t>DatagramSocket()</a:t>
              </a:r>
              <a:endParaRPr lang="en-US" altLang="x-none"/>
            </a:p>
          </p:txBody>
        </p:sp>
      </p:grpSp>
      <p:sp>
        <p:nvSpPr>
          <p:cNvPr id="75785" name="Text Box 15"/>
          <p:cNvSpPr txBox="1">
            <a:spLocks noChangeArrowheads="1"/>
          </p:cNvSpPr>
          <p:nvPr/>
        </p:nvSpPr>
        <p:spPr bwMode="auto">
          <a:xfrm>
            <a:off x="5270500" y="163830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>
                <a:latin typeface="Comic Sans MS" charset="0"/>
              </a:rPr>
              <a:t>Client</a:t>
            </a:r>
            <a:endParaRPr lang="en-US" altLang="x-none"/>
          </a:p>
        </p:txBody>
      </p:sp>
      <p:sp>
        <p:nvSpPr>
          <p:cNvPr id="75786" name="Text Box 16"/>
          <p:cNvSpPr txBox="1">
            <a:spLocks noChangeArrowheads="1"/>
          </p:cNvSpPr>
          <p:nvPr/>
        </p:nvSpPr>
        <p:spPr bwMode="auto">
          <a:xfrm>
            <a:off x="5394325" y="3240088"/>
            <a:ext cx="27797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>
                <a:latin typeface="Arial" charset="0"/>
              </a:rPr>
              <a:t>Create </a:t>
            </a:r>
            <a:r>
              <a:rPr lang="en-US" altLang="x-none" sz="1400">
                <a:latin typeface="Comic Sans MS" charset="0"/>
              </a:rPr>
              <a:t>datagram using (</a:t>
            </a:r>
            <a:r>
              <a:rPr lang="en-US" altLang="x-none" sz="1400">
                <a:latin typeface="Courier New" charset="0"/>
              </a:rPr>
              <a:t>serv, </a:t>
            </a:r>
            <a:br>
              <a:rPr lang="en-US" altLang="x-none" sz="1400">
                <a:latin typeface="Courier New" charset="0"/>
              </a:rPr>
            </a:br>
            <a:r>
              <a:rPr lang="en-US" altLang="x-none" sz="1400">
                <a:latin typeface="Courier New" charset="0"/>
              </a:rPr>
              <a:t>x) as (dest addr. port),</a:t>
            </a:r>
            <a:br>
              <a:rPr lang="en-US" altLang="x-none" sz="1400">
                <a:latin typeface="Courier New" charset="0"/>
              </a:rPr>
            </a:br>
            <a:r>
              <a:rPr lang="en-US" altLang="x-none" sz="1400">
                <a:latin typeface="Arial" charset="0"/>
              </a:rPr>
              <a:t>send request using </a:t>
            </a:r>
            <a:r>
              <a:rPr lang="en-US" altLang="x-none" sz="1400">
                <a:solidFill>
                  <a:srgbClr val="FF0000"/>
                </a:solidFill>
                <a:latin typeface="Arial" charset="0"/>
              </a:rPr>
              <a:t>clientSocket</a:t>
            </a:r>
          </a:p>
        </p:txBody>
      </p:sp>
      <p:sp>
        <p:nvSpPr>
          <p:cNvPr id="75787" name="Line 17"/>
          <p:cNvSpPr>
            <a:spLocks noChangeShapeType="1"/>
          </p:cNvSpPr>
          <p:nvPr/>
        </p:nvSpPr>
        <p:spPr bwMode="auto">
          <a:xfrm>
            <a:off x="6091238" y="2924175"/>
            <a:ext cx="0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88" name="Line 18"/>
          <p:cNvSpPr>
            <a:spLocks noChangeShapeType="1"/>
          </p:cNvSpPr>
          <p:nvPr/>
        </p:nvSpPr>
        <p:spPr bwMode="auto">
          <a:xfrm flipH="1">
            <a:off x="2982913" y="3433763"/>
            <a:ext cx="2470150" cy="309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89" name="Text Box 21"/>
          <p:cNvSpPr txBox="1">
            <a:spLocks noChangeArrowheads="1"/>
          </p:cNvSpPr>
          <p:nvPr/>
        </p:nvSpPr>
        <p:spPr bwMode="auto">
          <a:xfrm>
            <a:off x="1317625" y="2100263"/>
            <a:ext cx="15827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>
                <a:latin typeface="Arial" charset="0"/>
              </a:rPr>
              <a:t>create socket,</a:t>
            </a:r>
          </a:p>
          <a:p>
            <a:pPr algn="l"/>
            <a:r>
              <a:rPr lang="en-US" altLang="x-none" sz="1400">
                <a:latin typeface="Arial" charset="0"/>
              </a:rPr>
              <a:t>port=</a:t>
            </a:r>
            <a:r>
              <a:rPr lang="en-US" altLang="x-none" sz="1400" b="1">
                <a:latin typeface="Courier New" charset="0"/>
              </a:rPr>
              <a:t>x</a:t>
            </a:r>
            <a:r>
              <a:rPr lang="en-US" altLang="x-none" sz="1400">
                <a:latin typeface="Arial" charset="0"/>
              </a:rPr>
              <a:t>, for</a:t>
            </a:r>
          </a:p>
          <a:p>
            <a:pPr algn="l"/>
            <a:r>
              <a:rPr lang="en-US" altLang="x-none" sz="1400">
                <a:latin typeface="Arial" charset="0"/>
              </a:rPr>
              <a:t>incoming request:</a:t>
            </a:r>
            <a:endParaRPr lang="en-US" altLang="x-none"/>
          </a:p>
        </p:txBody>
      </p:sp>
      <p:sp>
        <p:nvSpPr>
          <p:cNvPr id="75790" name="Text Box 22"/>
          <p:cNvSpPr txBox="1">
            <a:spLocks noChangeArrowheads="1"/>
          </p:cNvSpPr>
          <p:nvPr/>
        </p:nvSpPr>
        <p:spPr bwMode="auto">
          <a:xfrm>
            <a:off x="1330325" y="2713038"/>
            <a:ext cx="1809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>
                <a:solidFill>
                  <a:srgbClr val="FF0000"/>
                </a:solidFill>
                <a:latin typeface="Arial" charset="0"/>
              </a:rPr>
              <a:t>serverSocket = </a:t>
            </a:r>
          </a:p>
          <a:p>
            <a:pPr algn="l"/>
            <a:r>
              <a:rPr lang="en-US" altLang="x-none" sz="1400">
                <a:solidFill>
                  <a:srgbClr val="FF0000"/>
                </a:solidFill>
                <a:latin typeface="Arial" charset="0"/>
              </a:rPr>
              <a:t>DatagramSocket(</a:t>
            </a:r>
            <a:r>
              <a:rPr lang="en-US" altLang="zh-CN" sz="1400">
                <a:solidFill>
                  <a:srgbClr val="FF0000"/>
                </a:solidFill>
                <a:latin typeface="Arial" charset="0"/>
                <a:ea typeface="宋体" charset="-122"/>
              </a:rPr>
              <a:t> x </a:t>
            </a:r>
            <a:r>
              <a:rPr lang="en-US" altLang="x-none" sz="1400">
                <a:solidFill>
                  <a:srgbClr val="FF0000"/>
                </a:solidFill>
                <a:latin typeface="Arial" charset="0"/>
              </a:rPr>
              <a:t>)</a:t>
            </a:r>
            <a:endParaRPr lang="en-US" altLang="x-none"/>
          </a:p>
        </p:txBody>
      </p:sp>
      <p:sp>
        <p:nvSpPr>
          <p:cNvPr id="75791" name="Line 23"/>
          <p:cNvSpPr>
            <a:spLocks noChangeShapeType="1"/>
          </p:cNvSpPr>
          <p:nvPr/>
        </p:nvSpPr>
        <p:spPr bwMode="auto">
          <a:xfrm>
            <a:off x="2052638" y="3219450"/>
            <a:ext cx="0" cy="341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92" name="Text Box 24"/>
          <p:cNvSpPr txBox="1">
            <a:spLocks noChangeArrowheads="1"/>
          </p:cNvSpPr>
          <p:nvPr/>
        </p:nvSpPr>
        <p:spPr bwMode="auto">
          <a:xfrm>
            <a:off x="1431925" y="3508375"/>
            <a:ext cx="1581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>
                <a:latin typeface="Arial" charset="0"/>
              </a:rPr>
              <a:t>read request from</a:t>
            </a:r>
          </a:p>
          <a:p>
            <a:pPr algn="l"/>
            <a:r>
              <a:rPr lang="en-US" altLang="x-none" sz="1400">
                <a:solidFill>
                  <a:srgbClr val="FF0000"/>
                </a:solidFill>
                <a:latin typeface="Arial" charset="0"/>
              </a:rPr>
              <a:t>serverSocket</a:t>
            </a:r>
            <a:endParaRPr lang="en-US" altLang="x-none"/>
          </a:p>
        </p:txBody>
      </p:sp>
      <p:sp>
        <p:nvSpPr>
          <p:cNvPr id="75793" name="Text Box 26"/>
          <p:cNvSpPr txBox="1">
            <a:spLocks noChangeArrowheads="1"/>
          </p:cNvSpPr>
          <p:nvPr/>
        </p:nvSpPr>
        <p:spPr bwMode="auto">
          <a:xfrm>
            <a:off x="1503363" y="5197475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>
                <a:latin typeface="Arial" charset="0"/>
              </a:rPr>
              <a:t>write reply to</a:t>
            </a:r>
          </a:p>
          <a:p>
            <a:pPr algn="l"/>
            <a:r>
              <a:rPr lang="en-US" altLang="x-none" sz="1400">
                <a:solidFill>
                  <a:srgbClr val="FF0000"/>
                </a:solidFill>
                <a:latin typeface="Arial" charset="0"/>
              </a:rPr>
              <a:t>serverSocket</a:t>
            </a:r>
          </a:p>
        </p:txBody>
      </p:sp>
      <p:sp>
        <p:nvSpPr>
          <p:cNvPr id="75794" name="Line 27"/>
          <p:cNvSpPr>
            <a:spLocks noChangeShapeType="1"/>
          </p:cNvSpPr>
          <p:nvPr/>
        </p:nvSpPr>
        <p:spPr bwMode="auto">
          <a:xfrm>
            <a:off x="2081213" y="3976688"/>
            <a:ext cx="0" cy="31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95" name="Line 28"/>
          <p:cNvSpPr>
            <a:spLocks noChangeShapeType="1"/>
          </p:cNvSpPr>
          <p:nvPr/>
        </p:nvSpPr>
        <p:spPr bwMode="auto">
          <a:xfrm>
            <a:off x="2736850" y="5362575"/>
            <a:ext cx="2843213" cy="166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96" name="Rectangle 31"/>
          <p:cNvSpPr>
            <a:spLocks noChangeArrowheads="1"/>
          </p:cNvSpPr>
          <p:nvPr/>
        </p:nvSpPr>
        <p:spPr bwMode="auto">
          <a:xfrm>
            <a:off x="1414463" y="4232275"/>
            <a:ext cx="2654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>
                <a:latin typeface="Arial" charset="0"/>
              </a:rPr>
              <a:t>generate reply, create datagram using client</a:t>
            </a:r>
          </a:p>
          <a:p>
            <a:pPr algn="l"/>
            <a:r>
              <a:rPr lang="en-US" altLang="x-none" sz="1400">
                <a:latin typeface="Arial" charset="0"/>
              </a:rPr>
              <a:t>host address, port number</a:t>
            </a:r>
          </a:p>
        </p:txBody>
      </p:sp>
      <p:sp>
        <p:nvSpPr>
          <p:cNvPr id="75797" name="Line 32"/>
          <p:cNvSpPr>
            <a:spLocks noChangeShapeType="1"/>
          </p:cNvSpPr>
          <p:nvPr/>
        </p:nvSpPr>
        <p:spPr bwMode="auto">
          <a:xfrm>
            <a:off x="2070100" y="4894263"/>
            <a:ext cx="0" cy="31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2CE81B90-CA04-034C-98AC-55698524D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75675" y="6575425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C63D6C-522A-8D4B-99A1-210109E9DA61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8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0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Discussion on Example Code</a:t>
            </a:r>
          </a:p>
        </p:txBody>
      </p:sp>
      <p:sp>
        <p:nvSpPr>
          <p:cNvPr id="11059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 simple upper-case UDP echo service is among the simplest network service.</a:t>
            </a: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Are there any problems with the program?</a:t>
            </a:r>
          </a:p>
        </p:txBody>
      </p:sp>
      <p:sp>
        <p:nvSpPr>
          <p:cNvPr id="11059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F5FFAE5-F10F-974D-B940-57895E62B15B}" type="slidenum">
              <a:rPr lang="en-US" altLang="x-none" sz="1400">
                <a:solidFill>
                  <a:srgbClr val="000000"/>
                </a:solidFill>
              </a:rPr>
              <a:pPr/>
              <a:t>9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196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17868</TotalTime>
  <Words>3140</Words>
  <Application>Microsoft Macintosh PowerPoint</Application>
  <PresentationFormat>On-screen Show (4:3)</PresentationFormat>
  <Paragraphs>736</Paragraphs>
  <Slides>47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ＭＳ Ｐゴシック</vt:lpstr>
      <vt:lpstr>宋体</vt:lpstr>
      <vt:lpstr>ZapfDingbats</vt:lpstr>
      <vt:lpstr>Arial</vt:lpstr>
      <vt:lpstr>Calibri</vt:lpstr>
      <vt:lpstr>Cambria Math</vt:lpstr>
      <vt:lpstr>Comic Sans MS</vt:lpstr>
      <vt:lpstr>Courier New</vt:lpstr>
      <vt:lpstr>Symbol</vt:lpstr>
      <vt:lpstr>Times New Roman</vt:lpstr>
      <vt:lpstr>Wingdings</vt:lpstr>
      <vt:lpstr>Default Design</vt:lpstr>
      <vt:lpstr>2_Default Design</vt:lpstr>
      <vt:lpstr>Clip</vt:lpstr>
      <vt:lpstr>Photo Editor Photo</vt:lpstr>
      <vt:lpstr>Network Applications: Network Programming: TCP</vt:lpstr>
      <vt:lpstr>Outline </vt:lpstr>
      <vt:lpstr>Admin</vt:lpstr>
      <vt:lpstr>Outline </vt:lpstr>
      <vt:lpstr>Socket Programming</vt:lpstr>
      <vt:lpstr>Services Provided by Transport</vt:lpstr>
      <vt:lpstr>Big Picture: Socket</vt:lpstr>
      <vt:lpstr>Connectionless UDP: Big Picture (Java version)</vt:lpstr>
      <vt:lpstr>Discussion on Example Code</vt:lpstr>
      <vt:lpstr>Data Encoding/Decoding</vt:lpstr>
      <vt:lpstr>Example: Endianness of Numbers</vt:lpstr>
      <vt:lpstr>Example: String and Chars</vt:lpstr>
      <vt:lpstr>Example: Charset Troubles</vt:lpstr>
      <vt:lpstr>Encoding/Decoding as a Common Source of Errors</vt:lpstr>
      <vt:lpstr>Exercise: UDP/DNS Server Pseudocode</vt:lpstr>
      <vt:lpstr>UDP/DNS Implementation</vt:lpstr>
      <vt:lpstr>Outline </vt:lpstr>
      <vt:lpstr>PowerPoint Presentation</vt:lpstr>
      <vt:lpstr>PowerPoint Presentation</vt:lpstr>
      <vt:lpstr>TCP Connection-Oriented Demux</vt:lpstr>
      <vt:lpstr>TCP Socket Big Picture</vt:lpstr>
      <vt:lpstr>Client/server Socket Workflow: TCP</vt:lpstr>
      <vt:lpstr>Server Flow</vt:lpstr>
      <vt:lpstr>Recap: TCP Sockets</vt:lpstr>
      <vt:lpstr>Server Flow</vt:lpstr>
      <vt:lpstr>ServerSocket</vt:lpstr>
      <vt:lpstr>(Client)Socket</vt:lpstr>
      <vt:lpstr>Simple TCP Example</vt:lpstr>
      <vt:lpstr>Example: Java client (TCP)</vt:lpstr>
      <vt:lpstr>OutputStream</vt:lpstr>
      <vt:lpstr>InputStream</vt:lpstr>
      <vt:lpstr>Example: Java client (TCP), cont.</vt:lpstr>
      <vt:lpstr>Example: Java server (TCP)</vt:lpstr>
      <vt:lpstr>Demo</vt:lpstr>
      <vt:lpstr>PowerPoint Presentation</vt:lpstr>
      <vt:lpstr>PowerPoint Presentation</vt:lpstr>
      <vt:lpstr>PowerPoint Presentation</vt:lpstr>
      <vt:lpstr>PowerPoint Presentation</vt:lpstr>
      <vt:lpstr>Demo</vt:lpstr>
      <vt:lpstr>Example: Java server (TCP)</vt:lpstr>
      <vt:lpstr>PowerPoint Presentation</vt:lpstr>
      <vt:lpstr>Example: Java server (TCP): Processing</vt:lpstr>
      <vt:lpstr>Example: Java server (TCP): Output</vt:lpstr>
      <vt:lpstr>Analysis</vt:lpstr>
      <vt:lpstr>Analysis</vt:lpstr>
      <vt:lpstr>Analysis</vt:lpstr>
      <vt:lpstr>Summary: Basic Socket Programming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I</dc:title>
  <dc:creator>Yang Richard Yang</dc:creator>
  <cp:lastModifiedBy>Microsoft Office User</cp:lastModifiedBy>
  <cp:revision>497</cp:revision>
  <cp:lastPrinted>2024-09-27T08:00:34Z</cp:lastPrinted>
  <dcterms:created xsi:type="dcterms:W3CDTF">1999-10-08T19:08:27Z</dcterms:created>
  <dcterms:modified xsi:type="dcterms:W3CDTF">2025-09-27T02:29:50Z</dcterms:modified>
</cp:coreProperties>
</file>