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078" r:id="rId3"/>
    <p:sldId id="2080" r:id="rId4"/>
    <p:sldId id="2081" r:id="rId5"/>
    <p:sldId id="2082" r:id="rId6"/>
    <p:sldId id="2083" r:id="rId7"/>
    <p:sldId id="2084" r:id="rId8"/>
    <p:sldId id="2085" r:id="rId9"/>
    <p:sldId id="2077" r:id="rId1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scaleToFitPaper="1" frameSlides="1"/>
  <p:clrMru>
    <a:srgbClr val="006600"/>
    <a:srgbClr val="006666"/>
    <a:srgbClr val="CC0000"/>
    <a:srgbClr val="A50021"/>
    <a:srgbClr val="6666FF"/>
    <a:srgbClr val="FF9900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/>
    <p:restoredTop sz="89459"/>
  </p:normalViewPr>
  <p:slideViewPr>
    <p:cSldViewPr>
      <p:cViewPr varScale="1">
        <p:scale>
          <a:sx n="136" d="100"/>
          <a:sy n="136" d="100"/>
        </p:scale>
        <p:origin x="18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31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E24CCC11-7055-CB4C-B254-6B091CBFF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990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E3683577-D5AA-1040-B357-4CAA6DBF1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42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8113BBF8-E77F-7A4B-BD32-7C9E474E7609}" type="slidenum">
              <a:rPr lang="en-US" altLang="en-US" sz="1300"/>
              <a:pPr algn="r"/>
              <a:t>1</a:t>
            </a:fld>
            <a:endParaRPr lang="en-US" altLang="en-US" sz="13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46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5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52FE3-AF97-E243-ABE1-D3F919F2F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83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2642-4B0D-1047-894A-EC2ADDF7D5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C7771-BD80-1142-86F3-0FC94A891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64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8DD6-A845-E546-BE25-129ED3BF6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27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894D9-84AD-DA4A-965D-BC3897BA4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62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BAF07-3C43-1845-B924-0012E013E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5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12B97-1281-144E-8266-AAEFBE77D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85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A98A0-3764-6A49-9551-6B2B2CCC9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67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74A2-BC33-DA44-8749-FCC396CFB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9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917CD-6B71-2D43-8BF5-CF271A4E9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98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3CF9B-725B-8147-B2B6-CB14CA313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43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1" tIns="45708" rIns="91411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285" tIns="45642" rIns="91285" bIns="45642">
            <a:spAutoFit/>
          </a:bodyPr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ahoma" charset="0"/>
              </a:defRPr>
            </a:lvl1pPr>
          </a:lstStyle>
          <a:p>
            <a:pPr>
              <a:defRPr/>
            </a:pPr>
            <a:fld id="{9B81DAEE-3E4D-AB4F-AD95-5E7099EE6F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7" r:id="rId1"/>
    <p:sldLayoutId id="2147485408" r:id="rId2"/>
    <p:sldLayoutId id="2147485409" r:id="rId3"/>
    <p:sldLayoutId id="2147485410" r:id="rId4"/>
    <p:sldLayoutId id="2147485411" r:id="rId5"/>
    <p:sldLayoutId id="2147485412" r:id="rId6"/>
    <p:sldLayoutId id="2147485413" r:id="rId7"/>
    <p:sldLayoutId id="2147485414" r:id="rId8"/>
    <p:sldLayoutId id="2147485415" r:id="rId9"/>
    <p:sldLayoutId id="2147485416" r:id="rId10"/>
    <p:sldLayoutId id="21474854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charset="2"/>
        <a:buChar char="q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algn="ctr"/>
            <a:r>
              <a:rPr lang="en-US" altLang="x-none" dirty="0">
                <a:ea typeface="ＭＳ Ｐゴシック" charset="-128"/>
              </a:rPr>
              <a:t>Introduction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to</a:t>
            </a:r>
            <a:r>
              <a:rPr lang="zh-CN" altLang="en-US" dirty="0">
                <a:ea typeface="ＭＳ Ｐゴシック" charset="-128"/>
              </a:rPr>
              <a:t> </a:t>
            </a:r>
            <a:br>
              <a:rPr lang="en-US" altLang="zh-CN" dirty="0">
                <a:ea typeface="ＭＳ Ｐゴシック" charset="-128"/>
              </a:rPr>
            </a:br>
            <a:r>
              <a:rPr lang="en-US" altLang="zh-CN" dirty="0">
                <a:ea typeface="ＭＳ Ｐゴシック" charset="-128"/>
              </a:rPr>
              <a:t>Computational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Thinking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48000"/>
            <a:ext cx="6400800" cy="3352800"/>
          </a:xfrm>
        </p:spPr>
        <p:txBody>
          <a:bodyPr/>
          <a:lstStyle/>
          <a:p>
            <a:pPr>
              <a:buClr>
                <a:srgbClr val="3333CC"/>
              </a:buClr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Inheritance and object construction;</a:t>
            </a:r>
            <a:endParaRPr lang="en-US" altLang="zh-CN" sz="2000" kern="0" dirty="0">
              <a:ea typeface="ＭＳ Ｐゴシック" charset="-128"/>
            </a:endParaRPr>
          </a:p>
          <a:p>
            <a:pPr>
              <a:buClr>
                <a:srgbClr val="3333CC"/>
              </a:buClr>
            </a:pPr>
            <a:r>
              <a:rPr lang="en-US" altLang="zh-CN" sz="2000" kern="0" dirty="0">
                <a:ea typeface="ＭＳ Ｐゴシック" charset="-128"/>
              </a:rPr>
              <a:t>Method Overriding; Object Hierarchy; </a:t>
            </a:r>
            <a:br>
              <a:rPr lang="en-US" altLang="zh-CN" sz="2000" kern="0" dirty="0">
                <a:ea typeface="ＭＳ Ｐゴシック" charset="-128"/>
              </a:rPr>
            </a:br>
            <a:r>
              <a:rPr lang="en-US" altLang="zh-CN" sz="2000" kern="0" dirty="0">
                <a:ea typeface="ＭＳ Ｐゴシック" charset="-128"/>
              </a:rPr>
              <a:t>Event-Driven Programming</a:t>
            </a:r>
          </a:p>
          <a:p>
            <a:endParaRPr lang="en-US" altLang="zh-CN" sz="2000" b="1" dirty="0">
              <a:ea typeface="ＭＳ Ｐゴシック" charset="-128"/>
            </a:endParaRPr>
          </a:p>
          <a:p>
            <a:r>
              <a:rPr lang="en-US" altLang="zh-CN" sz="2000" b="1" kern="0" dirty="0" err="1">
                <a:ea typeface="ＭＳ Ｐゴシック" charset="-128"/>
              </a:rPr>
              <a:t>Qiao</a:t>
            </a:r>
            <a:r>
              <a:rPr lang="zh-CN" altLang="en-US" sz="2000" b="1" kern="0" dirty="0">
                <a:ea typeface="ＭＳ Ｐゴシック" charset="-128"/>
              </a:rPr>
              <a:t> </a:t>
            </a:r>
            <a:r>
              <a:rPr lang="en-US" altLang="zh-CN" sz="2000" b="1" kern="0" dirty="0">
                <a:ea typeface="ＭＳ Ｐゴシック" charset="-128"/>
              </a:rPr>
              <a:t>Xiang</a:t>
            </a:r>
            <a:r>
              <a:rPr lang="en-US" altLang="zh-CN" sz="2000" kern="0" dirty="0">
                <a:ea typeface="ＭＳ Ｐゴシック" charset="-128"/>
              </a:rPr>
              <a:t>,</a:t>
            </a:r>
            <a:r>
              <a:rPr lang="zh-CN" altLang="en-US" sz="2000" kern="0" dirty="0">
                <a:ea typeface="ＭＳ Ｐゴシック" charset="-128"/>
              </a:rPr>
              <a:t> </a:t>
            </a:r>
            <a:r>
              <a:rPr lang="en-US" altLang="zh-CN" sz="2000" kern="0" dirty="0">
                <a:ea typeface="ＭＳ Ｐゴシック" charset="-128"/>
              </a:rPr>
              <a:t>Qingyu</a:t>
            </a:r>
            <a:r>
              <a:rPr lang="zh-CN" altLang="en-US" sz="2000" kern="0" dirty="0">
                <a:ea typeface="ＭＳ Ｐゴシック" charset="-128"/>
              </a:rPr>
              <a:t> </a:t>
            </a:r>
            <a:r>
              <a:rPr lang="en-US" altLang="zh-CN" sz="2000" kern="0" dirty="0">
                <a:ea typeface="ＭＳ Ｐゴシック" charset="-128"/>
              </a:rPr>
              <a:t>Song</a:t>
            </a:r>
            <a:endParaRPr lang="en-US" altLang="x-none" sz="2000" kern="0" dirty="0">
              <a:ea typeface="ＭＳ Ｐゴシック" charset="-128"/>
            </a:endParaRPr>
          </a:p>
          <a:p>
            <a:r>
              <a:rPr lang="en-US" altLang="x-none" sz="2000" kern="0" dirty="0">
                <a:ea typeface="ＭＳ Ｐゴシック" charset="-128"/>
              </a:rPr>
              <a:t>https://</a:t>
            </a:r>
            <a:r>
              <a:rPr lang="en-US" altLang="x-none" sz="2000" kern="0" dirty="0" err="1">
                <a:ea typeface="ＭＳ Ｐゴシック" charset="-128"/>
              </a:rPr>
              <a:t>sngroup.org.cn</a:t>
            </a:r>
            <a:r>
              <a:rPr lang="en-US" altLang="x-none" sz="2000" kern="0" dirty="0">
                <a:ea typeface="ＭＳ Ｐゴシック" charset="-128"/>
              </a:rPr>
              <a:t>/courses/</a:t>
            </a:r>
            <a:r>
              <a:rPr lang="en-US" altLang="zh-CN" sz="2000" kern="0" dirty="0">
                <a:ea typeface="ＭＳ Ｐゴシック" charset="-128"/>
              </a:rPr>
              <a:t>ct</a:t>
            </a:r>
            <a:r>
              <a:rPr lang="en-US" altLang="x-none" sz="2000" kern="0" dirty="0">
                <a:ea typeface="ＭＳ Ｐゴシック" charset="-128"/>
              </a:rPr>
              <a:t>-xmuf25/</a:t>
            </a:r>
            <a:r>
              <a:rPr lang="en-US" altLang="x-none" sz="2000" kern="0" dirty="0" err="1">
                <a:ea typeface="ＭＳ Ｐゴシック" charset="-128"/>
              </a:rPr>
              <a:t>index.shtml</a:t>
            </a:r>
            <a:endParaRPr lang="en-US" altLang="zh-CN" sz="2000" kern="0" dirty="0">
              <a:ea typeface="ＭＳ Ｐゴシック" charset="-128"/>
            </a:endParaRPr>
          </a:p>
          <a:p>
            <a:r>
              <a:rPr lang="en-US" altLang="zh-CN" sz="2000" kern="0" dirty="0">
                <a:ea typeface="ＭＳ Ｐゴシック" charset="-128"/>
              </a:rPr>
              <a:t>12/20/2025</a:t>
            </a:r>
            <a:endParaRPr lang="en-US" altLang="x-none" sz="2800" kern="0" dirty="0">
              <a:ea typeface="ＭＳ Ｐゴシック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5BF053-81C1-C431-2FF7-885949C18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07" y="6358928"/>
            <a:ext cx="8115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1" lang="en-US" altLang="zh-CN" sz="1200" dirty="0">
                <a:latin typeface="Arial" charset="0"/>
              </a:rPr>
              <a:t>This deck of slides are heavily based on cs112 at Yale University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and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cs101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at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UCAS, respectively,</a:t>
            </a:r>
            <a:r>
              <a:rPr kumimoji="1" lang="zh-CN" altLang="en-US" sz="1200" dirty="0">
                <a:latin typeface="Arial" charset="0"/>
              </a:rPr>
              <a:t> </a:t>
            </a:r>
            <a:endParaRPr kumimoji="1" lang="en-US" altLang="zh-CN" sz="1200" dirty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1" lang="en-US" altLang="zh-CN" sz="1200" dirty="0">
                <a:latin typeface="Arial" charset="0"/>
              </a:rPr>
              <a:t>by courtesy of Dr. Y. Richard Yang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and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Dr. Zhiwei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Xu.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Coordination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7C270DE-649A-4F4C-8153-BD0D0D30CB0E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2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7638"/>
            <a:ext cx="8680450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3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Coordinating Critter Exercise</a:t>
            </a:r>
            <a:r>
              <a:rPr lang="en-US" altLang="en-US" dirty="0">
                <a:latin typeface="Verdana" charset="0"/>
                <a:ea typeface="ＭＳ Ｐゴシック" charset="-128"/>
              </a:rPr>
              <a:t>: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Hipster</a:t>
            </a:r>
            <a:r>
              <a:rPr lang="zh-CN" altLang="en-US" dirty="0">
                <a:latin typeface="Courier New" charset="0"/>
                <a:ea typeface="ＭＳ Ｐゴシック" charset="-128"/>
              </a:rPr>
              <a:t> </a:t>
            </a:r>
            <a:r>
              <a:rPr lang="en-US" altLang="zh-CN" dirty="0">
                <a:latin typeface="Courier New" charset="0"/>
                <a:ea typeface="ＭＳ Ｐゴシック" charset="-128"/>
              </a:rPr>
              <a:t>(</a:t>
            </a:r>
            <a:r>
              <a:rPr lang="zh-CN" altLang="en-US" dirty="0">
                <a:latin typeface="Courier New" charset="0"/>
                <a:ea typeface="ＭＳ Ｐゴシック" charset="-128"/>
              </a:rPr>
              <a:t>潮人</a:t>
            </a:r>
            <a:r>
              <a:rPr lang="en-US" altLang="zh-CN" dirty="0">
                <a:latin typeface="Courier New" charset="0"/>
                <a:ea typeface="ＭＳ Ｐゴシック" charset="-128"/>
              </a:rPr>
              <a:t>)</a:t>
            </a:r>
            <a:endParaRPr lang="en-US" altLang="en-US" dirty="0">
              <a:latin typeface="Verdana" charset="0"/>
              <a:ea typeface="ＭＳ Ｐゴシック" charset="-128"/>
            </a:endParaRPr>
          </a:p>
        </p:txBody>
      </p:sp>
      <p:sp>
        <p:nvSpPr>
          <p:cNvPr id="47106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A group of hipster critters want to hangout together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Each hipster can suddenly become inspired and choose a random board location called an edgy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(</a:t>
            </a:r>
            <a:r>
              <a:rPr lang="zh-CN" altLang="en-US" dirty="0">
                <a:ea typeface="ＭＳ Ｐゴシック" charset="-128"/>
              </a:rPr>
              <a:t>前卫</a:t>
            </a:r>
            <a:r>
              <a:rPr lang="en-US" altLang="zh-CN" dirty="0">
                <a:ea typeface="ＭＳ Ｐゴシック" charset="-128"/>
              </a:rPr>
              <a:t>)</a:t>
            </a:r>
            <a:r>
              <a:rPr lang="en-US" altLang="en-US" dirty="0">
                <a:ea typeface="ＭＳ Ｐゴシック" charset="-128"/>
              </a:rPr>
              <a:t> bar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 hipster go north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until reaches edgy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bar’s horizontal,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then east until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reaching the bar</a:t>
            </a:r>
          </a:p>
        </p:txBody>
      </p:sp>
      <p:pic>
        <p:nvPicPr>
          <p:cNvPr id="471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33909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ECA431B-CBA1-73DD-998D-BB4B6724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1B52833-C49D-FB42-9829-1046EEAB8124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3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3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charset="-128"/>
              </a:rPr>
              <a:t>Solution 1 (See Hipster.java)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public class Hipster extends Critter {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private Random rand;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private int edgyBarX, edgyBarY; 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private int nextT, t;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private final int FLASH_INTERVAL = 200;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public Hipster() {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rand = new Random();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t = 0; nextT = rand.nextInt(FLASH_INTERVAL);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}  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public Direction getMove(String[][] grid) {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t ++;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if (t == nextT) {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edgyBarX = rand.nextInt( getWidth() );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edgyBarY = rand.nextInt( getHeight() );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t = 0; nextT = rand.nextInt(FLASH_INTERVAL);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}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if (getY() != edgyBarY) {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return Direction.NORTH;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} else if (getX() != edgyBarX) {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return Direction.EAST;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} else {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return Direction.CENTER;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}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}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public String toString() {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return "H(" + edgyBarX + "," +edgyBarY + ")”; }</a:t>
            </a:r>
          </a:p>
        </p:txBody>
      </p:sp>
      <p:pic>
        <p:nvPicPr>
          <p:cNvPr id="481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113"/>
            <a:ext cx="2476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7D40FFC-4A4A-CD25-30B6-F03BCA38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1B52833-C49D-FB42-9829-1046EEAB8124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4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2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charset="-128"/>
              </a:rPr>
              <a:t>Solution 1 (See Hipster.java)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public class Hipster extends Critter {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private Random rand;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private int edgyBarX, edgyBarY; 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private int nextT, t;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private final int FLASH_INTERVAL = 200;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public Hipster() {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rand = new Random();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t = 0; nextT = rand.nextInt(FLASH_INTERVAL);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}  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public Direction getMove(String[][] grid) {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t ++;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if (t == nextT) {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edgyBarX = rand.nextInt( getWidth() );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edgyBarY = rand.nextInt( getHeight() );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t = 0; nextT = rand.nextInt(FLASH_INTERVAL);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}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if (getY() != edgyBarY) {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return Direction.NORTH;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} else if (getX() != edgyBarX) {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return Direction.EAST;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} else {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return Direction.CENTER;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}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}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public String toString() {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return "H(" + edgyBarX + "," +edgyBarY + ")”; }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1800" y="4458831"/>
            <a:ext cx="228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algn="l" eaLnBrk="1" hangingPunct="1">
              <a:spcBef>
                <a:spcPts val="200"/>
              </a:spcBef>
              <a:buClr>
                <a:srgbClr val="3333CC"/>
              </a:buClr>
              <a:buSzPct val="85000"/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ＭＳ Ｐゴシック" charset="0"/>
                <a:cs typeface="Courier New" charset="0"/>
              </a:rPr>
              <a:t>Problem: Each hipster goes to a different bar.</a:t>
            </a:r>
            <a:br>
              <a:rPr lang="en-US" sz="2000" kern="0" dirty="0">
                <a:solidFill>
                  <a:srgbClr val="000000"/>
                </a:solidFill>
                <a:latin typeface="Comic Sans MS"/>
                <a:ea typeface="ＭＳ Ｐゴシック" charset="0"/>
                <a:cs typeface="Courier New" charset="0"/>
              </a:rPr>
            </a:br>
            <a:r>
              <a:rPr lang="en-US" sz="2000" kern="0" dirty="0">
                <a:solidFill>
                  <a:srgbClr val="000000"/>
                </a:solidFill>
                <a:latin typeface="Comic Sans MS"/>
                <a:ea typeface="ＭＳ Ｐゴシック" charset="0"/>
                <a:cs typeface="Courier New" charset="0"/>
              </a:rPr>
              <a:t>We want all hipsters to </a:t>
            </a:r>
            <a:r>
              <a:rPr lang="en-US" sz="2000" b="1" kern="0" dirty="0">
                <a:solidFill>
                  <a:srgbClr val="FF0000"/>
                </a:solidFill>
                <a:latin typeface="Comic Sans MS"/>
                <a:ea typeface="ＭＳ Ｐゴシック" charset="0"/>
                <a:cs typeface="Courier New" charset="0"/>
              </a:rPr>
              <a:t>share the same bar location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ＭＳ Ｐゴシック" charset="0"/>
                <a:cs typeface="Courier New" charset="0"/>
              </a:rPr>
              <a:t>.</a:t>
            </a:r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152400"/>
            <a:ext cx="30146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15"/>
          <p:cNvCxnSpPr>
            <a:cxnSpLocks noChangeShapeType="1"/>
          </p:cNvCxnSpPr>
          <p:nvPr/>
        </p:nvCxnSpPr>
        <p:spPr bwMode="auto">
          <a:xfrm flipH="1" flipV="1">
            <a:off x="4038600" y="2057400"/>
            <a:ext cx="2819400" cy="3810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09A3F06-FAD5-E8FC-F0C6-4E06E470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1B52833-C49D-FB42-9829-1046EEAB8124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5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charset="-128"/>
              </a:rPr>
              <a:t>Solution 1 (See Hipster.java)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public class Hipster extends Critter {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private Random rand;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private </a:t>
            </a:r>
            <a:r>
              <a:rPr lang="en-US" altLang="en-US" sz="1600" b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static</a:t>
            </a:r>
            <a:r>
              <a:rPr lang="en-US" altLang="en-US" sz="1600">
                <a:latin typeface="Courier New" charset="0"/>
                <a:ea typeface="ＭＳ Ｐゴシック" charset="-128"/>
              </a:rPr>
              <a:t> int edgyBarX, edgyBarY; 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private int nextT, t;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private final int FLASH_INTERVAL = 200;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public Hipster() {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rand = new Random();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t = 0; nextT = rand.nextInt(FLASH_INTERVAL);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}  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public Direction getMove(String[][] grid) {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t ++;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if (t == nextT) {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edgyBarX = rand.nextInt( getWidth() );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edgyBarY = rand.nextInt( getHeight() );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t = 0; nextT = rand.nextInt(FLASH_INTERVAL);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}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if (getY() != edgyBarY) {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return Direction.NORTH;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} else if (getX() != edgyBarX) {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return Direction.EAST;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} else {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return Direction.CENTER;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} 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}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public String toString() {</a:t>
            </a:r>
          </a:p>
          <a:p>
            <a:pPr eaLnBrk="1" hangingPunct="1">
              <a:lnSpc>
                <a:spcPct val="70000"/>
              </a:lnSpc>
              <a:spcBef>
                <a:spcPts val="200"/>
              </a:spcBef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return "H(" + edgyBarX + "," +edgyBarY + ")”; }</a:t>
            </a:r>
          </a:p>
        </p:txBody>
      </p:sp>
      <p:pic>
        <p:nvPicPr>
          <p:cNvPr id="5017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152400"/>
            <a:ext cx="30146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B2F7A83-31AA-5BC7-A635-0F7C0F1B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1B52833-C49D-FB42-9829-1046EEAB8124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6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1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Recall: Static members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b="1" dirty="0">
                <a:ea typeface="ＭＳ Ｐゴシック" charset="-128"/>
              </a:rPr>
              <a:t>static</a:t>
            </a:r>
            <a:r>
              <a:rPr lang="en-US" altLang="en-US" sz="2000" dirty="0">
                <a:ea typeface="ＭＳ Ｐゴシック" charset="-128"/>
              </a:rPr>
              <a:t>: Part of a class, rather than part of an object.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ＭＳ Ｐゴシック" charset="-128"/>
              </a:rPr>
              <a:t>Object classes can have static methods </a:t>
            </a:r>
            <a:r>
              <a:rPr lang="en-US" altLang="en-US" sz="1800" i="1" dirty="0">
                <a:ea typeface="ＭＳ Ｐゴシック" charset="-128"/>
              </a:rPr>
              <a:t>and fields</a:t>
            </a:r>
            <a:r>
              <a:rPr lang="en-US" altLang="en-US" sz="1800" dirty="0">
                <a:ea typeface="ＭＳ Ｐゴシック" charset="-128"/>
              </a:rPr>
              <a:t>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ＭＳ Ｐゴシック" charset="-128"/>
              </a:rPr>
              <a:t>Not copied into each object; </a:t>
            </a:r>
            <a:r>
              <a:rPr lang="en-US" altLang="en-US" sz="1800" dirty="0">
                <a:solidFill>
                  <a:srgbClr val="FF0000"/>
                </a:solidFill>
                <a:ea typeface="ＭＳ Ｐゴシック" charset="-128"/>
              </a:rPr>
              <a:t>shared by all objects of that class.</a:t>
            </a:r>
          </a:p>
        </p:txBody>
      </p:sp>
      <p:grpSp>
        <p:nvGrpSpPr>
          <p:cNvPr id="51203" name="Group 13"/>
          <p:cNvGrpSpPr>
            <a:grpSpLocks/>
          </p:cNvGrpSpPr>
          <p:nvPr/>
        </p:nvGrpSpPr>
        <p:grpSpPr bwMode="auto">
          <a:xfrm>
            <a:off x="609600" y="2667000"/>
            <a:ext cx="7924800" cy="3851275"/>
            <a:chOff x="384" y="1680"/>
            <a:chExt cx="4992" cy="2426"/>
          </a:xfrm>
        </p:grpSpPr>
        <p:sp>
          <p:nvSpPr>
            <p:cNvPr id="51204" name="Text Box 4"/>
            <p:cNvSpPr txBox="1">
              <a:spLocks noChangeArrowheads="1"/>
            </p:cNvSpPr>
            <p:nvPr/>
          </p:nvSpPr>
          <p:spPr bwMode="auto">
            <a:xfrm>
              <a:off x="1652" y="1680"/>
              <a:ext cx="2668" cy="9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>
                <a:lnSpc>
                  <a:spcPct val="110000"/>
                </a:lnSpc>
              </a:pPr>
              <a:r>
                <a:rPr lang="en-US" altLang="en-US" sz="1400" b="1" u="sng">
                  <a:solidFill>
                    <a:srgbClr val="000000"/>
                  </a:solidFill>
                  <a:latin typeface="Verdana" charset="0"/>
                </a:rPr>
                <a:t>class</a:t>
              </a:r>
            </a:p>
            <a:p>
              <a:pPr algn="l" eaLnBrk="1" hangingPunct="1">
                <a:lnSpc>
                  <a:spcPct val="90000"/>
                </a:lnSpc>
                <a:buFont typeface="Wingdings" charset="2"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Verdana" charset="0"/>
                </a:rPr>
                <a:t>state:</a:t>
              </a:r>
              <a:br>
                <a:rPr lang="en-US" altLang="en-US" sz="1400">
                  <a:solidFill>
                    <a:srgbClr val="000000"/>
                  </a:solidFill>
                  <a:latin typeface="Verdana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private </a:t>
              </a:r>
              <a:r>
                <a:rPr lang="en-US" altLang="en-US" sz="1400" b="1">
                  <a:solidFill>
                    <a:srgbClr val="000000"/>
                  </a:solidFill>
                  <a:latin typeface="Courier New" charset="0"/>
                </a:rPr>
                <a:t>static</a:t>
              </a: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 int staticFieldA</a:t>
              </a:r>
              <a:b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private </a:t>
              </a:r>
              <a:r>
                <a:rPr lang="en-US" altLang="en-US" sz="1400" b="1">
                  <a:solidFill>
                    <a:srgbClr val="000000"/>
                  </a:solidFill>
                  <a:latin typeface="Courier New" charset="0"/>
                </a:rPr>
                <a:t>static</a:t>
              </a: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 String staticFieldB</a:t>
              </a:r>
            </a:p>
            <a:p>
              <a:pPr algn="l" eaLnBrk="1" hangingPunct="1">
                <a:lnSpc>
                  <a:spcPct val="90000"/>
                </a:lnSpc>
                <a:buFont typeface="Wingdings" charset="2"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Verdana" charset="0"/>
                </a:rPr>
                <a:t>behavior:</a:t>
              </a:r>
              <a:br>
                <a:rPr lang="en-US" altLang="en-US" sz="1400">
                  <a:solidFill>
                    <a:srgbClr val="000000"/>
                  </a:solidFill>
                  <a:latin typeface="Verdana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public </a:t>
              </a:r>
              <a:r>
                <a:rPr lang="en-US" altLang="en-US" sz="1400" b="1">
                  <a:solidFill>
                    <a:srgbClr val="000000"/>
                  </a:solidFill>
                  <a:latin typeface="Courier New" charset="0"/>
                </a:rPr>
                <a:t>static</a:t>
              </a: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 void someStaticMethodC()</a:t>
              </a:r>
              <a:b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public </a:t>
              </a:r>
              <a:r>
                <a:rPr lang="en-US" altLang="en-US" sz="1400" b="1">
                  <a:solidFill>
                    <a:srgbClr val="000000"/>
                  </a:solidFill>
                  <a:latin typeface="Courier New" charset="0"/>
                </a:rPr>
                <a:t>static</a:t>
              </a: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 void someStaticMethodD()</a:t>
              </a:r>
            </a:p>
          </p:txBody>
        </p:sp>
        <p:grpSp>
          <p:nvGrpSpPr>
            <p:cNvPr id="51205" name="Group 5"/>
            <p:cNvGrpSpPr>
              <a:grpSpLocks/>
            </p:cNvGrpSpPr>
            <p:nvPr/>
          </p:nvGrpSpPr>
          <p:grpSpPr bwMode="auto">
            <a:xfrm>
              <a:off x="1632" y="2703"/>
              <a:ext cx="2640" cy="327"/>
              <a:chOff x="1440" y="2448"/>
              <a:chExt cx="2640" cy="327"/>
            </a:xfrm>
          </p:grpSpPr>
          <p:sp>
            <p:nvSpPr>
              <p:cNvPr id="51209" name="Line 6"/>
              <p:cNvSpPr>
                <a:spLocks noChangeShapeType="1"/>
              </p:cNvSpPr>
              <p:nvPr/>
            </p:nvSpPr>
            <p:spPr bwMode="auto">
              <a:xfrm flipH="1">
                <a:off x="1440" y="2448"/>
                <a:ext cx="1296" cy="3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210" name="Line 7"/>
              <p:cNvSpPr>
                <a:spLocks noChangeShapeType="1"/>
              </p:cNvSpPr>
              <p:nvPr/>
            </p:nvSpPr>
            <p:spPr bwMode="auto">
              <a:xfrm>
                <a:off x="2784" y="2448"/>
                <a:ext cx="0" cy="3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211" name="Line 8"/>
              <p:cNvSpPr>
                <a:spLocks noChangeShapeType="1"/>
              </p:cNvSpPr>
              <p:nvPr/>
            </p:nvSpPr>
            <p:spPr bwMode="auto">
              <a:xfrm>
                <a:off x="2832" y="2448"/>
                <a:ext cx="1248" cy="3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206" name="Text Box 9"/>
            <p:cNvSpPr txBox="1">
              <a:spLocks noChangeArrowheads="1"/>
            </p:cNvSpPr>
            <p:nvPr/>
          </p:nvSpPr>
          <p:spPr bwMode="auto">
            <a:xfrm>
              <a:off x="384" y="3039"/>
              <a:ext cx="1536" cy="10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 u="sng">
                  <a:solidFill>
                    <a:srgbClr val="000000"/>
                  </a:solidFill>
                  <a:latin typeface="Tahoma" charset="0"/>
                </a:rPr>
                <a:t>object #1</a:t>
              </a:r>
            </a:p>
            <a:p>
              <a:pPr algn="l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state:</a:t>
              </a:r>
              <a:br>
                <a:rPr lang="en-US" altLang="en-US" sz="1400">
                  <a:solidFill>
                    <a:srgbClr val="000000"/>
                  </a:solidFill>
                  <a:latin typeface="Tahoma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int field1</a:t>
              </a:r>
              <a:b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double field2</a:t>
              </a:r>
            </a:p>
            <a:p>
              <a:pPr algn="l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behavior:</a:t>
              </a:r>
              <a:br>
                <a:rPr lang="en-US" altLang="en-US" sz="1400">
                  <a:solidFill>
                    <a:srgbClr val="000000"/>
                  </a:solidFill>
                  <a:latin typeface="Tahoma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public void method3()</a:t>
              </a:r>
              <a:b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public int method4()</a:t>
              </a:r>
              <a:b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public void method5()</a:t>
              </a:r>
            </a:p>
          </p:txBody>
        </p:sp>
        <p:sp>
          <p:nvSpPr>
            <p:cNvPr id="51207" name="Text Box 10"/>
            <p:cNvSpPr txBox="1">
              <a:spLocks noChangeArrowheads="1"/>
            </p:cNvSpPr>
            <p:nvPr/>
          </p:nvSpPr>
          <p:spPr bwMode="auto">
            <a:xfrm>
              <a:off x="2112" y="3039"/>
              <a:ext cx="1536" cy="10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 u="sng">
                  <a:solidFill>
                    <a:srgbClr val="000000"/>
                  </a:solidFill>
                  <a:latin typeface="Tahoma" charset="0"/>
                </a:rPr>
                <a:t>object #2</a:t>
              </a:r>
            </a:p>
            <a:p>
              <a:pPr algn="l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state:</a:t>
              </a:r>
              <a:br>
                <a:rPr lang="en-US" altLang="en-US" sz="1400">
                  <a:solidFill>
                    <a:srgbClr val="000000"/>
                  </a:solidFill>
                  <a:latin typeface="Tahoma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int field1</a:t>
              </a:r>
              <a:b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double field2</a:t>
              </a:r>
            </a:p>
            <a:p>
              <a:pPr algn="l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behavior:</a:t>
              </a:r>
              <a:br>
                <a:rPr lang="en-US" altLang="en-US" sz="1400">
                  <a:solidFill>
                    <a:srgbClr val="000000"/>
                  </a:solidFill>
                  <a:latin typeface="Tahoma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public void method3()</a:t>
              </a:r>
              <a:b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public int method4()</a:t>
              </a:r>
              <a:b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public void method5()</a:t>
              </a:r>
            </a:p>
          </p:txBody>
        </p:sp>
        <p:sp>
          <p:nvSpPr>
            <p:cNvPr id="51208" name="Text Box 11"/>
            <p:cNvSpPr txBox="1">
              <a:spLocks noChangeArrowheads="1"/>
            </p:cNvSpPr>
            <p:nvPr/>
          </p:nvSpPr>
          <p:spPr bwMode="auto">
            <a:xfrm>
              <a:off x="3840" y="3039"/>
              <a:ext cx="1536" cy="10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l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 b="1" u="sng">
                  <a:solidFill>
                    <a:srgbClr val="000000"/>
                  </a:solidFill>
                  <a:latin typeface="Tahoma" charset="0"/>
                </a:rPr>
                <a:t>object #3</a:t>
              </a:r>
            </a:p>
            <a:p>
              <a:pPr algn="l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state:</a:t>
              </a:r>
              <a:br>
                <a:rPr lang="en-US" altLang="en-US" sz="1400">
                  <a:solidFill>
                    <a:srgbClr val="000000"/>
                  </a:solidFill>
                  <a:latin typeface="Tahoma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int field1</a:t>
              </a:r>
              <a:b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double field2</a:t>
              </a:r>
            </a:p>
            <a:p>
              <a:pPr algn="l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behavior:</a:t>
              </a:r>
              <a:br>
                <a:rPr lang="en-US" altLang="en-US" sz="1400">
                  <a:solidFill>
                    <a:srgbClr val="000000"/>
                  </a:solidFill>
                  <a:latin typeface="Tahoma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public void method3()</a:t>
              </a:r>
              <a:b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public int method4()</a:t>
              </a:r>
              <a:b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</a:br>
              <a:r>
                <a:rPr lang="en-US" altLang="en-US" sz="1400">
                  <a:solidFill>
                    <a:srgbClr val="000000"/>
                  </a:solidFill>
                  <a:latin typeface="Courier New" charset="0"/>
                </a:rPr>
                <a:t>public void method5()</a:t>
              </a:r>
            </a:p>
          </p:txBody>
        </p: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F3106B6-C101-3C8D-31D1-41183259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1B52833-C49D-FB42-9829-1046EEAB8124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7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129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Accessing static fields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ea typeface="ＭＳ Ｐゴシック" charset="-128"/>
              </a:rPr>
              <a:t>From inside the class where the field was declared: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en-US" sz="1800" b="1" dirty="0" err="1">
                <a:latin typeface="Verdana" charset="0"/>
                <a:ea typeface="ＭＳ Ｐゴシック" charset="-128"/>
              </a:rPr>
              <a:t>fieldName</a:t>
            </a:r>
            <a:r>
              <a:rPr lang="en-US" altLang="en-US" sz="1800" b="1" dirty="0">
                <a:latin typeface="Courier New" charset="0"/>
                <a:ea typeface="ＭＳ Ｐゴシック" charset="-128"/>
              </a:rPr>
              <a:t>                        </a:t>
            </a:r>
            <a:r>
              <a:rPr lang="en-US" altLang="en-US" sz="18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get the value</a:t>
            </a:r>
            <a:endParaRPr lang="en-US" altLang="en-US" sz="1800" b="1" dirty="0">
              <a:solidFill>
                <a:srgbClr val="008080"/>
              </a:solidFill>
              <a:latin typeface="Verdana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en-US" sz="1800" b="1" dirty="0" err="1">
                <a:latin typeface="Verdana" charset="0"/>
                <a:ea typeface="ＭＳ Ｐゴシック" charset="-128"/>
              </a:rPr>
              <a:t>fieldName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 = </a:t>
            </a:r>
            <a:r>
              <a:rPr lang="en-US" altLang="en-US" sz="1800" b="1" dirty="0">
                <a:latin typeface="Verdana" charset="0"/>
                <a:ea typeface="ＭＳ Ｐゴシック" charset="-128"/>
              </a:rPr>
              <a:t>value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;               </a:t>
            </a:r>
            <a:r>
              <a:rPr lang="en-US" altLang="en-US" sz="18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set the value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1800" dirty="0">
              <a:latin typeface="Verdana" charset="0"/>
              <a:ea typeface="ＭＳ Ｐゴシック" charset="-128"/>
            </a:endParaRPr>
          </a:p>
          <a:p>
            <a:pPr eaLnBrk="1" hangingPunct="1"/>
            <a:r>
              <a:rPr lang="en-US" altLang="en-US" sz="2000" dirty="0">
                <a:ea typeface="ＭＳ Ｐゴシック" charset="-128"/>
              </a:rPr>
              <a:t>From another class (if the field is 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public</a:t>
            </a:r>
            <a:r>
              <a:rPr lang="en-US" altLang="en-US" sz="2000" dirty="0">
                <a:latin typeface="Verdana" charset="0"/>
                <a:ea typeface="ＭＳ Ｐゴシック" charset="-128"/>
              </a:rPr>
              <a:t>):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en-US" sz="1800" b="1" dirty="0" err="1">
                <a:latin typeface="Verdana" charset="0"/>
                <a:ea typeface="ＭＳ Ｐゴシック" charset="-128"/>
              </a:rPr>
              <a:t>ClassName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.</a:t>
            </a:r>
            <a:r>
              <a:rPr lang="en-US" altLang="en-US" sz="1800" b="1" dirty="0" err="1">
                <a:latin typeface="Verdana" charset="0"/>
                <a:ea typeface="ＭＳ Ｐゴシック" charset="-128"/>
              </a:rPr>
              <a:t>fieldName</a:t>
            </a:r>
            <a:r>
              <a:rPr lang="en-US" altLang="en-US" sz="1800" b="1" dirty="0">
                <a:latin typeface="Courier New" charset="0"/>
                <a:ea typeface="ＭＳ Ｐゴシック" charset="-128"/>
              </a:rPr>
              <a:t>             </a:t>
            </a:r>
            <a:r>
              <a:rPr lang="en-US" altLang="en-US" sz="18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get the value</a:t>
            </a:r>
            <a:endParaRPr lang="en-US" altLang="en-US" sz="1800" b="1" dirty="0">
              <a:latin typeface="Verdana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en-US" sz="1800" b="1" dirty="0" err="1">
                <a:latin typeface="Verdana" charset="0"/>
                <a:ea typeface="ＭＳ Ｐゴシック" charset="-128"/>
              </a:rPr>
              <a:t>ClassName</a:t>
            </a:r>
            <a:r>
              <a:rPr lang="en-US" altLang="en-US" sz="1800" dirty="0" err="1">
                <a:latin typeface="Courier New" charset="0"/>
                <a:ea typeface="ＭＳ Ｐゴシック" charset="-128"/>
              </a:rPr>
              <a:t>.</a:t>
            </a:r>
            <a:r>
              <a:rPr lang="en-US" altLang="en-US" sz="1800" b="1" dirty="0" err="1">
                <a:latin typeface="Verdana" charset="0"/>
                <a:ea typeface="ＭＳ Ｐゴシック" charset="-128"/>
              </a:rPr>
              <a:t>fieldName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 = </a:t>
            </a:r>
            <a:r>
              <a:rPr lang="en-US" altLang="en-US" sz="1800" b="1" dirty="0">
                <a:latin typeface="Verdana" charset="0"/>
                <a:ea typeface="ＭＳ Ｐゴシック" charset="-128"/>
              </a:rPr>
              <a:t>value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;    </a:t>
            </a:r>
            <a:r>
              <a:rPr lang="en-US" altLang="en-US" sz="18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set the value</a:t>
            </a:r>
            <a:endParaRPr lang="en-US" altLang="en-US" sz="18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18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ea typeface="ＭＳ Ｐゴシック" charset="-128"/>
              </a:rPr>
              <a:t>generally static fields are not public unless they are 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final</a:t>
            </a:r>
            <a:r>
              <a:rPr lang="en-US" altLang="en-US" sz="1800" dirty="0">
                <a:latin typeface="Verdana" charset="0"/>
                <a:ea typeface="ＭＳ Ｐゴシック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>
              <a:latin typeface="Verdana" charset="0"/>
              <a:ea typeface="ＭＳ Ｐゴシック" charset="-128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D0F0036-B4EC-92EF-8974-B57F8793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1B52833-C49D-FB42-9829-1046EEAB8124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8</a:t>
            </a:fld>
            <a:endParaRPr lang="en-US" altLang="en-US" sz="1200" dirty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3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Designing Bulldog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6400800" cy="4648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Be open minded</a:t>
            </a:r>
          </a:p>
          <a:p>
            <a:r>
              <a:rPr lang="en-US" altLang="en-US" dirty="0">
                <a:ea typeface="ＭＳ Ｐゴシック" charset="-128"/>
              </a:rPr>
              <a:t>Think about strategies, e.g.,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How much state do your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bulldogs keep and probe state?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When do your bulldogs eat/mate?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Is there an “optimal” fight strategy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for a specific type of opponent?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Do your bulldogs play disguise</a:t>
            </a:r>
            <a:r>
              <a:rPr lang="en-US" altLang="zh-CN" dirty="0">
                <a:ea typeface="ＭＳ Ｐゴシック" charset="-128"/>
              </a:rPr>
              <a:t>(</a:t>
            </a:r>
            <a:r>
              <a:rPr lang="zh-CN" altLang="en-US" dirty="0">
                <a:ea typeface="ＭＳ Ｐゴシック" charset="-128"/>
              </a:rPr>
              <a:t>伪装</a:t>
            </a:r>
            <a:r>
              <a:rPr lang="en-US" altLang="zh-CN" dirty="0">
                <a:ea typeface="ＭＳ Ｐゴシック" charset="-128"/>
              </a:rPr>
              <a:t>)</a:t>
            </a:r>
            <a:r>
              <a:rPr lang="en-US" altLang="en-US" dirty="0">
                <a:ea typeface="ＭＳ Ｐゴシック" charset="-128"/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Does your strategy change with time?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Do your bulldogs coordinate their behaviors to form some kind of patterns?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3DB87E5-82B6-B848-B7F4-40DE37551BD6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87042" name="Picture 2" descr="http://www.saskschools.ca/~bcsch/adapt/protect/assets/mimicry/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20" y="3124200"/>
            <a:ext cx="245137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 descr="http://library.umhb.edu/libguideimages/Denise/dogh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12827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36800" r="36667" b="19014"/>
          <a:stretch>
            <a:fillRect/>
          </a:stretch>
        </p:blipFill>
        <p:spPr bwMode="auto">
          <a:xfrm>
            <a:off x="6553200" y="228600"/>
            <a:ext cx="22907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89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Kurose">
  <a:themeElements>
    <a:clrScheme name="1_Kuro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Kuro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Kur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uro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cs112</Template>
  <TotalTime>21721</TotalTime>
  <Words>1048</Words>
  <Application>Microsoft Macintosh PowerPoint</Application>
  <PresentationFormat>On-screen Show (4:3)</PresentationFormat>
  <Paragraphs>146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ＭＳ Ｐゴシック</vt:lpstr>
      <vt:lpstr>ZapfDingbats</vt:lpstr>
      <vt:lpstr>Arial</vt:lpstr>
      <vt:lpstr>Comic Sans MS</vt:lpstr>
      <vt:lpstr>Courier New</vt:lpstr>
      <vt:lpstr>Tahoma</vt:lpstr>
      <vt:lpstr>Times New Roman</vt:lpstr>
      <vt:lpstr>Verdana</vt:lpstr>
      <vt:lpstr>Wingdings</vt:lpstr>
      <vt:lpstr>Wingdings 2</vt:lpstr>
      <vt:lpstr>1_Kurose</vt:lpstr>
      <vt:lpstr>Introduction to  Computational Thinking</vt:lpstr>
      <vt:lpstr>Coordination</vt:lpstr>
      <vt:lpstr>Coordinating Critter Exercise: Hipster (潮人)</vt:lpstr>
      <vt:lpstr>Solution 1 (See Hipster.java)</vt:lpstr>
      <vt:lpstr>Solution 1 (See Hipster.java)</vt:lpstr>
      <vt:lpstr>Solution 1 (See Hipster.java)</vt:lpstr>
      <vt:lpstr>Recall: Static members</vt:lpstr>
      <vt:lpstr>Accessing static fields</vt:lpstr>
      <vt:lpstr>Designing Bulldog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112 Introduction to Programming</dc:title>
  <dc:subject>Lecture 2: Programming Language Levels and Java Program Structure</dc:subject>
  <dc:creator>Richard Yang</dc:creator>
  <cp:lastModifiedBy>Simmons</cp:lastModifiedBy>
  <cp:revision>1223</cp:revision>
  <cp:lastPrinted>2017-04-08T18:54:29Z</cp:lastPrinted>
  <dcterms:created xsi:type="dcterms:W3CDTF">1999-08-16T14:47:17Z</dcterms:created>
  <dcterms:modified xsi:type="dcterms:W3CDTF">2025-12-20T10:19:30Z</dcterms:modified>
</cp:coreProperties>
</file>