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7" r:id="rId1"/>
  </p:sldMasterIdLst>
  <p:notesMasterIdLst>
    <p:notesMasterId r:id="rId51"/>
  </p:notesMasterIdLst>
  <p:handoutMasterIdLst>
    <p:handoutMasterId r:id="rId52"/>
  </p:handoutMasterIdLst>
  <p:sldIdLst>
    <p:sldId id="256" r:id="rId2"/>
    <p:sldId id="1717" r:id="rId3"/>
    <p:sldId id="1821" r:id="rId4"/>
    <p:sldId id="1869" r:id="rId5"/>
    <p:sldId id="1843" r:id="rId6"/>
    <p:sldId id="1760" r:id="rId7"/>
    <p:sldId id="1870" r:id="rId8"/>
    <p:sldId id="1871" r:id="rId9"/>
    <p:sldId id="1872" r:id="rId10"/>
    <p:sldId id="1873" r:id="rId11"/>
    <p:sldId id="1874" r:id="rId12"/>
    <p:sldId id="1875" r:id="rId13"/>
    <p:sldId id="1876" r:id="rId14"/>
    <p:sldId id="1877" r:id="rId15"/>
    <p:sldId id="1829" r:id="rId16"/>
    <p:sldId id="1878" r:id="rId17"/>
    <p:sldId id="1879" r:id="rId18"/>
    <p:sldId id="1880" r:id="rId19"/>
    <p:sldId id="1881" r:id="rId20"/>
    <p:sldId id="1775" r:id="rId21"/>
    <p:sldId id="1882" r:id="rId22"/>
    <p:sldId id="1883" r:id="rId23"/>
    <p:sldId id="1884" r:id="rId24"/>
    <p:sldId id="1885" r:id="rId25"/>
    <p:sldId id="1886" r:id="rId26"/>
    <p:sldId id="1859" r:id="rId27"/>
    <p:sldId id="1887" r:id="rId28"/>
    <p:sldId id="1888" r:id="rId29"/>
    <p:sldId id="1889" r:id="rId30"/>
    <p:sldId id="1890" r:id="rId31"/>
    <p:sldId id="1853" r:id="rId32"/>
    <p:sldId id="1891" r:id="rId33"/>
    <p:sldId id="1787" r:id="rId34"/>
    <p:sldId id="1892" r:id="rId35"/>
    <p:sldId id="1893" r:id="rId36"/>
    <p:sldId id="1894" r:id="rId37"/>
    <p:sldId id="1789" r:id="rId38"/>
    <p:sldId id="1790" r:id="rId39"/>
    <p:sldId id="1792" r:id="rId40"/>
    <p:sldId id="1895" r:id="rId41"/>
    <p:sldId id="1896" r:id="rId42"/>
    <p:sldId id="1897" r:id="rId43"/>
    <p:sldId id="1898" r:id="rId44"/>
    <p:sldId id="1800" r:id="rId45"/>
    <p:sldId id="1801" r:id="rId46"/>
    <p:sldId id="1802" r:id="rId47"/>
    <p:sldId id="1899" r:id="rId48"/>
    <p:sldId id="1900" r:id="rId49"/>
    <p:sldId id="1806" r:id="rId5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clrMru>
    <a:srgbClr val="006600"/>
    <a:srgbClr val="006666"/>
    <a:srgbClr val="CC0000"/>
    <a:srgbClr val="A50021"/>
    <a:srgbClr val="6666FF"/>
    <a:srgbClr val="FF9900"/>
    <a:srgbClr val="FFFF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05"/>
    <p:restoredTop sz="91497"/>
  </p:normalViewPr>
  <p:slideViewPr>
    <p:cSldViewPr>
      <p:cViewPr varScale="1">
        <p:scale>
          <a:sx n="117" d="100"/>
          <a:sy n="117" d="100"/>
        </p:scale>
        <p:origin x="164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6" d="100"/>
        <a:sy n="156" d="100"/>
      </p:scale>
      <p:origin x="0" y="99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12" tIns="47856" rIns="95712" bIns="47856" numCol="1" anchor="t" anchorCtr="0" compatLnSpc="1">
            <a:prstTxWarp prst="textNoShape">
              <a:avLst/>
            </a:prstTxWarp>
          </a:bodyPr>
          <a:lstStyle>
            <a:lvl1pPr defTabSz="955675" eaLnBrk="0" hangingPunct="0">
              <a:defRPr sz="1300"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12" tIns="47856" rIns="95712" bIns="47856" numCol="1" anchor="t" anchorCtr="0" compatLnSpc="1">
            <a:prstTxWarp prst="textNoShape">
              <a:avLst/>
            </a:prstTxWarp>
          </a:bodyPr>
          <a:lstStyle>
            <a:lvl1pPr algn="r" defTabSz="955675" eaLnBrk="0" hangingPunct="0">
              <a:defRPr sz="1300"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12" tIns="47856" rIns="95712" bIns="47856" numCol="1" anchor="b" anchorCtr="0" compatLnSpc="1">
            <a:prstTxWarp prst="textNoShape">
              <a:avLst/>
            </a:prstTxWarp>
          </a:bodyPr>
          <a:lstStyle>
            <a:lvl1pPr defTabSz="955675" eaLnBrk="0" hangingPunct="0">
              <a:defRPr sz="1300"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12" tIns="47856" rIns="95712" bIns="47856" numCol="1" anchor="b" anchorCtr="0" compatLnSpc="1">
            <a:prstTxWarp prst="textNoShape">
              <a:avLst/>
            </a:prstTxWarp>
          </a:bodyPr>
          <a:lstStyle>
            <a:lvl1pPr algn="r" defTabSz="955675" eaLnBrk="0" hangingPunct="0">
              <a:defRPr sz="1300"/>
            </a:lvl1pPr>
          </a:lstStyle>
          <a:p>
            <a:fld id="{76255C8E-B57E-ED42-99BC-62A6451A7DA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12" tIns="47856" rIns="95712" bIns="47856" numCol="1" anchor="t" anchorCtr="0" compatLnSpc="1">
            <a:prstTxWarp prst="textNoShape">
              <a:avLst/>
            </a:prstTxWarp>
          </a:bodyPr>
          <a:lstStyle>
            <a:lvl1pPr defTabSz="955675" eaLnBrk="0" hangingPunct="0">
              <a:defRPr sz="1300"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12" tIns="47856" rIns="95712" bIns="47856" numCol="1" anchor="t" anchorCtr="0" compatLnSpc="1">
            <a:prstTxWarp prst="textNoShape">
              <a:avLst/>
            </a:prstTxWarp>
          </a:bodyPr>
          <a:lstStyle>
            <a:lvl1pPr algn="r" defTabSz="955675" eaLnBrk="0" hangingPunct="0">
              <a:defRPr sz="1300"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2188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12" tIns="47856" rIns="95712" bIns="478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12" tIns="47856" rIns="95712" bIns="47856" numCol="1" anchor="b" anchorCtr="0" compatLnSpc="1">
            <a:prstTxWarp prst="textNoShape">
              <a:avLst/>
            </a:prstTxWarp>
          </a:bodyPr>
          <a:lstStyle>
            <a:lvl1pPr defTabSz="955675" eaLnBrk="0" hangingPunct="0">
              <a:defRPr sz="1300"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12" tIns="47856" rIns="95712" bIns="47856" numCol="1" anchor="b" anchorCtr="0" compatLnSpc="1">
            <a:prstTxWarp prst="textNoShape">
              <a:avLst/>
            </a:prstTxWarp>
          </a:bodyPr>
          <a:lstStyle>
            <a:lvl1pPr algn="r" defTabSz="955675" eaLnBrk="0" hangingPunct="0">
              <a:defRPr sz="1300"/>
            </a:lvl1pPr>
          </a:lstStyle>
          <a:p>
            <a:fld id="{6A390671-87C6-9140-8669-A8E385457C36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C989FAB-571C-0141-866D-24537013E1F4}" type="slidenum">
              <a:rPr lang="en-US" altLang="x-none" sz="1300"/>
              <a:pPr/>
              <a:t>1</a:t>
            </a:fld>
            <a:endParaRPr lang="en-US" altLang="x-none" sz="13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altLang="x-none">
                <a:latin typeface="Times New Roman" charset="0"/>
                <a:ea typeface="ＭＳ Ｐゴシック" charset="-128"/>
              </a:rPr>
              <a:t>If user gives -1 -2, the method returns -2</a:t>
            </a:r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DDB746F-F7B7-F143-9CD9-34075D114472}" type="slidenum">
              <a:rPr lang="en-US" altLang="x-none" sz="1300"/>
              <a:pPr/>
              <a:t>21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5666349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44171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390671-87C6-9140-8669-A8E385457C36}" type="slidenum">
              <a:rPr lang="en-US" altLang="x-none" smtClean="0"/>
              <a:pPr/>
              <a:t>29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2417675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US" altLang="x-none" dirty="0">
                <a:ea typeface="ＭＳ Ｐゴシック" charset="-128"/>
              </a:rPr>
              <a:t>Fence</a:t>
            </a:r>
            <a:r>
              <a:rPr lang="zh-CN" altLang="en-US" dirty="0">
                <a:ea typeface="ＭＳ Ｐゴシック" charset="-128"/>
              </a:rPr>
              <a:t>：栅栏</a:t>
            </a:r>
            <a:endParaRPr lang="en-US" altLang="zh-CN" dirty="0">
              <a:ea typeface="ＭＳ Ｐゴシック" charset="-128"/>
            </a:endParaRPr>
          </a:p>
          <a:p>
            <a:endParaRPr lang="en-US" altLang="zh-CN" dirty="0">
              <a:ea typeface="ＭＳ Ｐゴシック" charset="-128"/>
            </a:endParaRPr>
          </a:p>
          <a:p>
            <a:r>
              <a:rPr lang="zh-CN" altLang="en-US" dirty="0">
                <a:ea typeface="ＭＳ Ｐゴシック" charset="-128"/>
              </a:rPr>
              <a:t>这一类问题呢，可以类比为安装栅栏</a:t>
            </a:r>
            <a:endParaRPr lang="en-US" altLang="zh-CN" dirty="0">
              <a:ea typeface="ＭＳ Ｐゴシック" charset="-128"/>
            </a:endParaRPr>
          </a:p>
          <a:p>
            <a:endParaRPr lang="en-US" altLang="x-none" dirty="0">
              <a:latin typeface="Times New Roman" charset="0"/>
              <a:ea typeface="ＭＳ Ｐゴシック" charset="-128"/>
            </a:endParaRPr>
          </a:p>
          <a:p>
            <a:r>
              <a:rPr lang="zh-CN" altLang="en-US" dirty="0">
                <a:latin typeface="Times New Roman" charset="0"/>
                <a:ea typeface="ＭＳ Ｐゴシック" charset="-128"/>
              </a:rPr>
              <a:t>这里例子里面，逗号是栅栏柱之间的铁丝</a:t>
            </a:r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00895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Fencepost</a:t>
            </a:r>
            <a:r>
              <a:rPr lang="zh-CN" altLang="en-US"/>
              <a:t>：栅栏柱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390671-87C6-9140-8669-A8E385457C36}" type="slidenum">
              <a:rPr lang="en-US" altLang="x-none" smtClean="0"/>
              <a:pPr/>
              <a:t>31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7658097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N" dirty="0"/>
              <a:t>获取的输入是栅栏</a:t>
            </a:r>
          </a:p>
          <a:p>
            <a:endParaRPr lang="en-CN" dirty="0"/>
          </a:p>
          <a:p>
            <a:r>
              <a:rPr lang="en-CN" dirty="0"/>
              <a:t>执行的后续操作是铁丝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390671-87C6-9140-8669-A8E385457C36}" type="slidenum">
              <a:rPr lang="en-US" altLang="x-none" smtClean="0"/>
              <a:pPr/>
              <a:t>32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1567102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CN" altLang="x-none" dirty="0">
                <a:latin typeface="Times New Roman" charset="0"/>
                <a:ea typeface="ＭＳ Ｐゴシック" charset="-128"/>
              </a:rPr>
              <a:t>检查是否是最后一个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，是，就不用装铁丝了</a:t>
            </a:r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97596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N" dirty="0"/>
              <a:t>注意初始的grade声明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390671-87C6-9140-8669-A8E385457C36}" type="slidenum">
              <a:rPr lang="en-US" altLang="x-none" smtClean="0"/>
              <a:pPr/>
              <a:t>34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307528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Sentinel</a:t>
            </a:r>
            <a:r>
              <a:rPr lang="zh-CN" altLang="en-US" dirty="0"/>
              <a:t>：哨兵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390671-87C6-9140-8669-A8E385457C36}" type="slidenum">
              <a:rPr lang="en-US" altLang="x-none" smtClean="0"/>
              <a:pPr/>
              <a:t>35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989753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CN" altLang="x-none" dirty="0">
                <a:latin typeface="Times New Roman" charset="0"/>
                <a:ea typeface="ＭＳ Ｐゴシック" charset="-128"/>
              </a:rPr>
              <a:t>另一种方法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：先给一个初始</a:t>
            </a:r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8704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4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4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4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4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4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60FF770-CD0B-C046-BE15-77D794CDC667}" type="slidenum">
              <a:rPr lang="en-US" altLang="x-none" sz="1300">
                <a:solidFill>
                  <a:srgbClr val="000000"/>
                </a:solidFill>
              </a:rPr>
              <a:pPr/>
              <a:t>3</a:t>
            </a:fld>
            <a:endParaRPr lang="en-US" altLang="x-none" sz="1300">
              <a:solidFill>
                <a:srgbClr val="000000"/>
              </a:solidFill>
            </a:endParaRPr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9512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56669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altLang="x-none">
                <a:latin typeface="Times New Roman" charset="0"/>
                <a:ea typeface="ＭＳ Ｐゴシック" charset="-128"/>
              </a:rPr>
              <a:t>If user gives -1 -2, the method returns -2</a:t>
            </a:r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EE4D9E0-4DC4-414D-A2CC-0CC10B8B0640}" type="slidenum">
              <a:rPr lang="en-US" altLang="x-none" sz="1300"/>
              <a:pPr/>
              <a:t>43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349214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altLang="x-none">
                <a:latin typeface="Times New Roman" charset="0"/>
                <a:ea typeface="ＭＳ Ｐゴシック" charset="-128"/>
              </a:rPr>
              <a:t>yry: really depends on using the shortcircuit </a:t>
            </a:r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7AAC6D0-56EB-C04F-817B-B20196E205A7}" type="slidenum">
              <a:rPr lang="en-US" altLang="x-none" sz="1300"/>
              <a:pPr/>
              <a:t>4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8147524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CN" altLang="x-none" dirty="0">
                <a:latin typeface="Arial" charset="0"/>
                <a:ea typeface="ＭＳ Ｐゴシック" charset="-128"/>
              </a:rPr>
              <a:t>断言不是你的程序的一部分</a:t>
            </a:r>
            <a:r>
              <a:rPr lang="zh-CN" altLang="en-US" dirty="0">
                <a:latin typeface="Arial" charset="0"/>
                <a:ea typeface="ＭＳ Ｐゴシック" charset="-128"/>
              </a:rPr>
              <a:t>，是我们对程序的理解</a:t>
            </a:r>
            <a:endParaRPr lang="x-none" altLang="x-none">
              <a:latin typeface="Arial" charset="0"/>
              <a:ea typeface="ＭＳ Ｐゴシック" charset="-128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7E7AF9E-E2BC-514E-8D22-EFC22D26D581}" type="slidenum">
              <a:rPr lang="en-US" altLang="x-none" sz="1300"/>
              <a:pPr/>
              <a:t>10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7480709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Arial" charset="0"/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C2F045C-5122-B74C-95F2-BDAF2508B261}" type="slidenum">
              <a:rPr lang="en-US" altLang="x-none" sz="1300"/>
              <a:pPr/>
              <a:t>11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8192372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Arial" charset="0"/>
              <a:ea typeface="ＭＳ Ｐゴシック" charset="-128"/>
            </a:endParaRP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ADF9E01-2406-D943-B8AB-81307A8F77CD}" type="slidenum">
              <a:rPr lang="en-US" altLang="x-none" sz="1300"/>
              <a:pPr/>
              <a:t>12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8641269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N" dirty="0"/>
              <a:t>根据while内部y的进入条件</a:t>
            </a:r>
            <a:r>
              <a:rPr lang="zh-CN" altLang="en-US" dirty="0"/>
              <a:t>，判断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390671-87C6-9140-8669-A8E385457C36}" type="slidenum">
              <a:rPr lang="en-US" altLang="x-none" smtClean="0"/>
              <a:pPr/>
              <a:t>13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008418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4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4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4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4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4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5836B90-5A99-2B4F-8240-8883027E2E94}" type="slidenum">
              <a:rPr lang="en-US" altLang="x-none" sz="1300"/>
              <a:pPr/>
              <a:t>16</a:t>
            </a:fld>
            <a:endParaRPr lang="en-US" altLang="x-none" sz="1300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35621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Sentinel</a:t>
            </a:r>
            <a:r>
              <a:rPr lang="zh-CN" altLang="en-US" dirty="0"/>
              <a:t>：哨兵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390671-87C6-9140-8669-A8E385457C36}" type="slidenum">
              <a:rPr lang="en-US" altLang="x-none" smtClean="0"/>
              <a:pPr/>
              <a:t>17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47580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170B44-A5D0-3644-881F-2971C90A744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685000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FAD42E-06EB-4B40-97DA-7FCB33423B2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777257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F55A55-B0A1-9D4C-A554-C21209A33D95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09613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42C5DE-3AA9-1B4E-99DA-8E0FA69886B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1151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1F3733-D272-EF4D-B942-62C6A299E0E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15095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4D07DB-B782-5A46-9A2D-ED4519CB7AD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01289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C89392-FF23-CB4F-89BB-860516C6D34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89442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034408-1F57-2C4F-8A25-750C74953ED7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628079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CF9788-AF78-FE4C-9479-B541A7F980F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54586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2F0014-8CDF-DB41-8ECF-2246FB190055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35682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55846C-83B2-364F-9112-AA4C0D63C4C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69032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11" tIns="45708" rIns="91411" bIns="457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11" tIns="45708" rIns="91411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endParaRPr lang="x-none" altLang="x-none"/>
          </a:p>
        </p:txBody>
      </p:sp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8040688" y="6396038"/>
            <a:ext cx="184150" cy="166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285" tIns="45642" rIns="91285" bIns="45642">
            <a:spAutoFit/>
          </a:bodyPr>
          <a:lstStyle>
            <a:lvl1pPr defTabSz="912813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742950" indent="-285750" defTabSz="912813" eaLnBrk="0" hangingPunct="0"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marL="1143000" indent="-228600" defTabSz="912813" eaLnBrk="0" hangingPunct="0"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marL="1600200" indent="-228600" defTabSz="912813" eaLnBrk="0" hangingPunct="0"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marL="2057400" indent="-228600" defTabSz="912813" eaLnBrk="0" hangingPunct="0"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endParaRPr lang="x-none" altLang="x-none"/>
          </a:p>
        </p:txBody>
      </p:sp>
      <p:sp>
        <p:nvSpPr>
          <p:cNvPr id="14131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4950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2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22575" y="6402388"/>
            <a:ext cx="395605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Tahoma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2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3575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fld id="{0D024D0C-5D26-F24B-82D1-3B1E5AF212ED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charset="2"/>
        <a:buChar char="q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/>
          <a:p>
            <a:pPr algn="ctr"/>
            <a:r>
              <a:rPr lang="en-US" altLang="x-none" dirty="0">
                <a:ea typeface="ＭＳ Ｐゴシック" charset="-128"/>
              </a:rPr>
              <a:t>Introduction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to</a:t>
            </a:r>
            <a:r>
              <a:rPr lang="zh-CN" altLang="en-US" dirty="0">
                <a:ea typeface="ＭＳ Ｐゴシック" charset="-128"/>
              </a:rPr>
              <a:t> </a:t>
            </a:r>
            <a:br>
              <a:rPr lang="en-US" altLang="zh-CN" dirty="0">
                <a:ea typeface="ＭＳ Ｐゴシック" charset="-128"/>
              </a:rPr>
            </a:br>
            <a:r>
              <a:rPr lang="en-US" altLang="zh-CN" dirty="0">
                <a:ea typeface="ＭＳ Ｐゴシック" charset="-128"/>
              </a:rPr>
              <a:t>Computational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Thinking</a:t>
            </a:r>
            <a:endParaRPr lang="en-US" altLang="x-none" dirty="0">
              <a:ea typeface="ＭＳ Ｐゴシック" charset="-128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048000"/>
            <a:ext cx="6781800" cy="3352800"/>
          </a:xfrm>
        </p:spPr>
        <p:txBody>
          <a:bodyPr/>
          <a:lstStyle/>
          <a:p>
            <a:r>
              <a:rPr lang="en-US" altLang="x-none" sz="1800" i="1" dirty="0">
                <a:ea typeface="ＭＳ Ｐゴシック" charset="-128"/>
              </a:rPr>
              <a:t>Program analysis; </a:t>
            </a:r>
            <a:br>
              <a:rPr lang="en-US" altLang="x-none" sz="1800" i="1" dirty="0">
                <a:ea typeface="ＭＳ Ｐゴシック" charset="-128"/>
              </a:rPr>
            </a:br>
            <a:r>
              <a:rPr lang="en-US" altLang="x-none" sz="1800" i="1" dirty="0">
                <a:ea typeface="ＭＳ Ｐゴシック" charset="-128"/>
              </a:rPr>
              <a:t>Loop pattern: Sentinel input/Fencepost loops</a:t>
            </a:r>
          </a:p>
          <a:p>
            <a:endParaRPr lang="en-US" altLang="x-none" sz="1800" i="1" dirty="0">
              <a:ea typeface="ＭＳ Ｐゴシック" charset="-128"/>
            </a:endParaRPr>
          </a:p>
          <a:p>
            <a:endParaRPr lang="en-US" altLang="x-none" sz="1800" dirty="0">
              <a:ea typeface="ＭＳ Ｐゴシック" charset="-128"/>
            </a:endParaRPr>
          </a:p>
          <a:p>
            <a:r>
              <a:rPr lang="en-US" altLang="zh-CN" sz="1400" b="1" kern="0" dirty="0" err="1">
                <a:ea typeface="ＭＳ Ｐゴシック" charset="-128"/>
              </a:rPr>
              <a:t>Qiao</a:t>
            </a:r>
            <a:r>
              <a:rPr lang="zh-CN" altLang="en-US" sz="1400" b="1" kern="0" dirty="0">
                <a:ea typeface="ＭＳ Ｐゴシック" charset="-128"/>
              </a:rPr>
              <a:t> </a:t>
            </a:r>
            <a:r>
              <a:rPr lang="en-US" altLang="zh-CN" sz="1400" b="1" kern="0" dirty="0">
                <a:ea typeface="ＭＳ Ｐゴシック" charset="-128"/>
              </a:rPr>
              <a:t>Xiang</a:t>
            </a:r>
            <a:r>
              <a:rPr lang="en-US" altLang="zh-CN" sz="1400" kern="0" dirty="0">
                <a:ea typeface="ＭＳ Ｐゴシック" charset="-128"/>
              </a:rPr>
              <a:t>,</a:t>
            </a:r>
            <a:r>
              <a:rPr lang="zh-CN" altLang="en-US" sz="1400" kern="0" dirty="0">
                <a:ea typeface="ＭＳ Ｐゴシック" charset="-128"/>
              </a:rPr>
              <a:t> </a:t>
            </a:r>
            <a:r>
              <a:rPr lang="en-US" altLang="zh-CN" sz="1400" kern="0" dirty="0">
                <a:ea typeface="ＭＳ Ｐゴシック" charset="-128"/>
              </a:rPr>
              <a:t>Qingyu</a:t>
            </a:r>
            <a:r>
              <a:rPr lang="zh-CN" altLang="en-US" sz="1400" kern="0" dirty="0">
                <a:ea typeface="ＭＳ Ｐゴシック" charset="-128"/>
              </a:rPr>
              <a:t> </a:t>
            </a:r>
            <a:r>
              <a:rPr lang="en-US" altLang="zh-CN" sz="1400" kern="0" dirty="0">
                <a:ea typeface="ＭＳ Ｐゴシック" charset="-128"/>
              </a:rPr>
              <a:t>Song</a:t>
            </a:r>
            <a:endParaRPr lang="en-US" altLang="x-none" sz="1400" kern="0" dirty="0">
              <a:ea typeface="ＭＳ Ｐゴシック" charset="-128"/>
            </a:endParaRPr>
          </a:p>
          <a:p>
            <a:r>
              <a:rPr lang="en-US" altLang="x-none" sz="1400" kern="0" dirty="0">
                <a:ea typeface="ＭＳ Ｐゴシック" charset="-128"/>
              </a:rPr>
              <a:t>https://</a:t>
            </a:r>
            <a:r>
              <a:rPr lang="en-US" altLang="x-none" sz="1400" kern="0" dirty="0" err="1">
                <a:ea typeface="ＭＳ Ｐゴシック" charset="-128"/>
              </a:rPr>
              <a:t>sngroup.org.cn</a:t>
            </a:r>
            <a:r>
              <a:rPr lang="en-US" altLang="x-none" sz="1400" kern="0" dirty="0">
                <a:ea typeface="ＭＳ Ｐゴシック" charset="-128"/>
              </a:rPr>
              <a:t>/courses/</a:t>
            </a:r>
            <a:r>
              <a:rPr lang="en-US" altLang="zh-CN" sz="1400" kern="0" dirty="0">
                <a:ea typeface="ＭＳ Ｐゴシック" charset="-128"/>
              </a:rPr>
              <a:t>ct</a:t>
            </a:r>
            <a:r>
              <a:rPr lang="en-US" altLang="x-none" sz="1400" kern="0" dirty="0">
                <a:ea typeface="ＭＳ Ｐゴシック" charset="-128"/>
              </a:rPr>
              <a:t>-xmuf25/</a:t>
            </a:r>
            <a:r>
              <a:rPr lang="en-US" altLang="x-none" sz="1400" kern="0" dirty="0" err="1">
                <a:ea typeface="ＭＳ Ｐゴシック" charset="-128"/>
              </a:rPr>
              <a:t>index.shtml</a:t>
            </a:r>
            <a:endParaRPr lang="en-US" altLang="zh-CN" sz="1400" kern="0" dirty="0">
              <a:ea typeface="ＭＳ Ｐゴシック" charset="-128"/>
            </a:endParaRPr>
          </a:p>
          <a:p>
            <a:r>
              <a:rPr lang="en-US" altLang="zh-CN" sz="1400" kern="0" dirty="0">
                <a:ea typeface="ＭＳ Ｐゴシック" charset="-128"/>
              </a:rPr>
              <a:t>11/23/2025</a:t>
            </a:r>
            <a:endParaRPr lang="en-US" altLang="x-none" sz="1800" kern="0" dirty="0">
              <a:ea typeface="ＭＳ Ｐゴシック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697ACA6-262A-F26C-1599-D8FE4FCEE1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707" y="6358928"/>
            <a:ext cx="81153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Char char="q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</a:pPr>
            <a:r>
              <a:rPr kumimoji="1" lang="en-US" altLang="zh-CN" sz="1200" dirty="0">
                <a:latin typeface="Arial" charset="0"/>
              </a:rPr>
              <a:t>This deck of slides are heavily based on cs112 at Yale University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and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cs101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at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UCAS, respectively,</a:t>
            </a:r>
            <a:r>
              <a:rPr kumimoji="1" lang="zh-CN" altLang="en-US" sz="1200" dirty="0">
                <a:latin typeface="Arial" charset="0"/>
              </a:rPr>
              <a:t> </a:t>
            </a:r>
            <a:endParaRPr kumimoji="1" lang="en-US" altLang="zh-CN" sz="1200" dirty="0">
              <a:latin typeface="Arial" charset="0"/>
            </a:endParaRPr>
          </a:p>
          <a:p>
            <a:pPr algn="ctr">
              <a:spcBef>
                <a:spcPct val="0"/>
              </a:spcBef>
              <a:buClrTx/>
              <a:buSzTx/>
              <a:buNone/>
            </a:pPr>
            <a:r>
              <a:rPr kumimoji="1" lang="en-US" altLang="zh-CN" sz="1200" dirty="0">
                <a:latin typeface="Arial" charset="0"/>
              </a:rPr>
              <a:t>by courtesy of Dr. Y. Richard Yang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and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Dr. Zhiwei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Xu.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sz="3200">
                <a:ea typeface="ＭＳ Ｐゴシック" charset="-128"/>
              </a:rPr>
              <a:t>Logical Assertions on Program Variables</a:t>
            </a:r>
          </a:p>
        </p:txBody>
      </p:sp>
      <p:sp>
        <p:nvSpPr>
          <p:cNvPr id="35842" name="Rectangle 3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8153400" cy="4648200"/>
          </a:xfrm>
        </p:spPr>
        <p:txBody>
          <a:bodyPr/>
          <a:lstStyle/>
          <a:p>
            <a:pPr eaLnBrk="1" hangingPunct="1"/>
            <a:r>
              <a:rPr lang="en-US" altLang="x-none" sz="3200" dirty="0">
                <a:ea typeface="ＭＳ Ｐゴシック" charset="-128"/>
              </a:rPr>
              <a:t>One can make </a:t>
            </a:r>
            <a:r>
              <a:rPr lang="en-US" altLang="x-none" sz="3200" dirty="0">
                <a:solidFill>
                  <a:srgbClr val="FF0000"/>
                </a:solidFill>
                <a:ea typeface="ＭＳ Ｐゴシック" charset="-128"/>
              </a:rPr>
              <a:t>assertions</a:t>
            </a:r>
            <a:r>
              <a:rPr lang="en-US" altLang="x-none" sz="3200" dirty="0">
                <a:ea typeface="ＭＳ Ｐゴシック" charset="-128"/>
              </a:rPr>
              <a:t> on program variables </a:t>
            </a:r>
            <a:r>
              <a:rPr lang="en-US" altLang="x-none" sz="3200" dirty="0">
                <a:solidFill>
                  <a:srgbClr val="800000"/>
                </a:solidFill>
                <a:ea typeface="ＭＳ Ｐゴシック" charset="-128"/>
              </a:rPr>
              <a:t>at each point</a:t>
            </a:r>
            <a:r>
              <a:rPr lang="en-US" altLang="x-none" sz="3200" dirty="0">
                <a:ea typeface="ＭＳ Ｐゴシック" charset="-128"/>
              </a:rPr>
              <a:t> of a program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x-none" dirty="0">
                <a:ea typeface="ＭＳ Ｐゴシック" charset="-128"/>
              </a:rPr>
              <a:t>For example, right after a variable is initialized, its value is known, and we can make true/false statement: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2000" dirty="0">
                <a:latin typeface="Courier New" charset="0"/>
                <a:ea typeface="ＭＳ Ｐゴシック" charset="-128"/>
              </a:rPr>
              <a:t>	</a:t>
            </a:r>
            <a:r>
              <a:rPr lang="en-US" altLang="x-none" sz="20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 x = 3;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2000" dirty="0">
                <a:latin typeface="Courier New" charset="0"/>
                <a:ea typeface="ＭＳ Ｐゴシック" charset="-128"/>
              </a:rPr>
              <a:t>	</a:t>
            </a:r>
            <a:r>
              <a:rPr lang="en-US" altLang="x-none" sz="20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is x &gt; 0?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b="1" dirty="0">
              <a:solidFill>
                <a:srgbClr val="008080"/>
              </a:solidFill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A common confusion: An assertion is not part of your program; it is an external claim/property of your program</a:t>
            </a:r>
          </a:p>
        </p:txBody>
      </p:sp>
      <p:sp>
        <p:nvSpPr>
          <p:cNvPr id="2" name="Rectangle 1"/>
          <p:cNvSpPr/>
          <p:nvPr/>
        </p:nvSpPr>
        <p:spPr>
          <a:xfrm>
            <a:off x="3236913" y="4038600"/>
            <a:ext cx="954087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kern="0" dirty="0">
                <a:solidFill>
                  <a:srgbClr val="00808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True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EA43-B472-684A-B6B2-7CE0941B76F6}" type="slidenum">
              <a:rPr lang="en-US" altLang="x-none" smtClean="0">
                <a:solidFill>
                  <a:srgbClr val="000000"/>
                </a:solidFill>
              </a:rPr>
              <a:pPr/>
              <a:t>10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41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sz="3600">
                <a:ea typeface="ＭＳ Ｐゴシック" charset="-128"/>
              </a:rPr>
              <a:t>Difficulty of Making Assertions</a:t>
            </a:r>
          </a:p>
        </p:txBody>
      </p:sp>
      <p:sp>
        <p:nvSpPr>
          <p:cNvPr id="35842" name="Rectangle 3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8305800" cy="4648200"/>
          </a:xfrm>
        </p:spPr>
        <p:txBody>
          <a:bodyPr/>
          <a:lstStyle/>
          <a:p>
            <a:pPr eaLnBrk="1" hangingPunct="1"/>
            <a:r>
              <a:rPr lang="en-US" altLang="x-none" sz="3200" dirty="0">
                <a:ea typeface="ＭＳ Ｐゴシック" charset="-128"/>
              </a:rPr>
              <a:t>The value of a variable may become unknown after certain operations (hence leading to </a:t>
            </a:r>
            <a:r>
              <a:rPr lang="en-US" altLang="en-US" sz="3200" dirty="0">
                <a:ea typeface="ＭＳ Ｐゴシック" charset="-128"/>
              </a:rPr>
              <a:t>”</a:t>
            </a:r>
            <a:r>
              <a:rPr lang="en-US" altLang="ja-JP" sz="3200" dirty="0">
                <a:solidFill>
                  <a:srgbClr val="FF0000"/>
                </a:solidFill>
                <a:ea typeface="ＭＳ Ｐゴシック" charset="-128"/>
              </a:rPr>
              <a:t>unknown/sometimes</a:t>
            </a:r>
            <a:r>
              <a:rPr lang="en-US" altLang="en-US" sz="3200" dirty="0">
                <a:ea typeface="ＭＳ Ｐゴシック" charset="-128"/>
              </a:rPr>
              <a:t>”</a:t>
            </a:r>
            <a:r>
              <a:rPr lang="en-US" altLang="ja-JP" sz="3200" dirty="0">
                <a:ea typeface="ＭＳ Ｐゴシック" charset="-128"/>
              </a:rPr>
              <a:t> assertions), e.g.,</a:t>
            </a:r>
          </a:p>
          <a:p>
            <a:pPr lvl="1" eaLnBrk="1" hangingPunct="1"/>
            <a:endParaRPr lang="en-US" altLang="x-none" sz="700" dirty="0">
              <a:ea typeface="ＭＳ Ｐゴシック" charset="-128"/>
            </a:endParaRP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x-none" dirty="0">
                <a:ea typeface="ＭＳ Ｐゴシック" charset="-128"/>
              </a:rPr>
              <a:t>reading from a 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Scanner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x-none" dirty="0">
                <a:ea typeface="ＭＳ Ｐゴシック" charset="-128"/>
              </a:rPr>
              <a:t>assigned a number from a random number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x-none" dirty="0">
                <a:ea typeface="ＭＳ Ｐゴシック" charset="-128"/>
              </a:rPr>
              <a:t>a parameter's initial value to a method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dirty="0">
                <a:latin typeface="Courier New" charset="0"/>
                <a:ea typeface="ＭＳ Ｐゴシック" charset="-128"/>
              </a:rPr>
              <a:t>	public static void mystery(</a:t>
            </a:r>
            <a:r>
              <a:rPr lang="en-US" altLang="x-none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 a, </a:t>
            </a:r>
            <a:r>
              <a:rPr lang="en-US" altLang="x-none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 b) {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dirty="0">
                <a:latin typeface="Courier New" charset="0"/>
                <a:ea typeface="ＭＳ Ｐゴシック" charset="-128"/>
              </a:rPr>
              <a:t>	</a:t>
            </a:r>
            <a:r>
              <a:rPr lang="en-US" altLang="x-none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is a == 10?  UNKNOWN</a:t>
            </a:r>
            <a:endParaRPr lang="en-US" altLang="x-none" sz="2000" b="1" dirty="0">
              <a:solidFill>
                <a:srgbClr val="008080"/>
              </a:solidFill>
              <a:latin typeface="Courier New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EA43-B472-684A-B6B2-7CE0941B76F6}" type="slidenum">
              <a:rPr lang="en-US" altLang="x-none" smtClean="0">
                <a:solidFill>
                  <a:srgbClr val="000000"/>
                </a:solidFill>
              </a:rPr>
              <a:pPr/>
              <a:t>11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405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1143000"/>
          </a:xfrm>
        </p:spPr>
        <p:txBody>
          <a:bodyPr/>
          <a:lstStyle/>
          <a:p>
            <a:pPr eaLnBrk="1" hangingPunct="1"/>
            <a:r>
              <a:rPr lang="en-US" altLang="x-none" sz="3200">
                <a:ea typeface="ＭＳ Ｐゴシック" charset="-128"/>
              </a:rPr>
              <a:t>Control Structure Establishes Assertions</a:t>
            </a:r>
          </a:p>
        </p:txBody>
      </p:sp>
      <p:sp>
        <p:nvSpPr>
          <p:cNvPr id="27650" name="Rectangle 3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8305800" cy="4648200"/>
          </a:xfrm>
        </p:spPr>
        <p:txBody>
          <a:bodyPr/>
          <a:lstStyle/>
          <a:p>
            <a:pPr eaLnBrk="1" hangingPunct="1"/>
            <a:r>
              <a:rPr lang="en-US" altLang="x-none" dirty="0">
                <a:ea typeface="ＭＳ Ｐゴシック" charset="-128"/>
              </a:rPr>
              <a:t>A key function of a control structure (e.g., 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if</a:t>
            </a:r>
            <a:r>
              <a:rPr lang="en-US" altLang="x-none" dirty="0">
                <a:ea typeface="ＭＳ Ｐゴシック" charset="-128"/>
              </a:rPr>
              <a:t>,  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while, break)</a:t>
            </a:r>
            <a:r>
              <a:rPr lang="en-US" altLang="x-none" dirty="0">
                <a:ea typeface="ＭＳ Ｐゴシック" charset="-128"/>
              </a:rPr>
              <a:t>is that it establishes assertions:</a:t>
            </a:r>
          </a:p>
          <a:p>
            <a:pPr eaLnBrk="1" hangingPunct="1"/>
            <a:endParaRPr lang="en-US" altLang="x-none" dirty="0"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dirty="0">
                <a:latin typeface="Courier New" charset="0"/>
                <a:ea typeface="ＭＳ Ｐゴシック" charset="-128"/>
              </a:rPr>
              <a:t>	public static void mystery(</a:t>
            </a:r>
            <a:r>
              <a:rPr lang="en-US" altLang="x-none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 a, </a:t>
            </a:r>
            <a:r>
              <a:rPr lang="en-US" altLang="x-none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 b) {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dirty="0">
                <a:latin typeface="Courier New" charset="0"/>
                <a:ea typeface="ＭＳ Ｐゴシック" charset="-128"/>
              </a:rPr>
              <a:t>	    if (a &lt; 0) {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dirty="0">
                <a:latin typeface="Courier New" charset="0"/>
                <a:ea typeface="ＭＳ Ｐゴシック" charset="-128"/>
              </a:rPr>
              <a:t>	        </a:t>
            </a:r>
            <a:r>
              <a:rPr lang="en-US" altLang="x-none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is a == 10? 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dirty="0">
                <a:latin typeface="Courier New" charset="0"/>
                <a:ea typeface="ＭＳ Ｐゴシック" charset="-128"/>
              </a:rPr>
              <a:t>	        ...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dirty="0">
                <a:latin typeface="Courier New" charset="0"/>
                <a:ea typeface="ＭＳ Ｐゴシック" charset="-128"/>
              </a:rPr>
              <a:t>	    }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dirty="0">
                <a:latin typeface="Courier New" charset="0"/>
                <a:ea typeface="ＭＳ Ｐゴシック" charset="-128"/>
              </a:rPr>
              <a:t>	}</a:t>
            </a:r>
            <a:endParaRPr lang="en-US" altLang="x-none" dirty="0">
              <a:ea typeface="ＭＳ Ｐゴシック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486400" y="4476750"/>
            <a:ext cx="1108075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400" b="1" kern="0" dirty="0">
                <a:solidFill>
                  <a:srgbClr val="00808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FALSE</a:t>
            </a:r>
          </a:p>
        </p:txBody>
      </p:sp>
      <p:sp>
        <p:nvSpPr>
          <p:cNvPr id="5" name="Rectangular Callout 4"/>
          <p:cNvSpPr>
            <a:spLocks noChangeArrowheads="1"/>
          </p:cNvSpPr>
          <p:nvPr/>
        </p:nvSpPr>
        <p:spPr bwMode="auto">
          <a:xfrm>
            <a:off x="5105400" y="5257800"/>
            <a:ext cx="3276600" cy="762000"/>
          </a:xfrm>
          <a:prstGeom prst="wedgeRectCallout">
            <a:avLst>
              <a:gd name="adj1" fmla="val -11102"/>
              <a:gd name="adj2" fmla="val -107301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1800"/>
              <a:t>We know a &lt; 0, which implies </a:t>
            </a:r>
            <a:br>
              <a:rPr lang="en-US" altLang="x-none" sz="1800"/>
            </a:br>
            <a:r>
              <a:rPr lang="en-US" altLang="x-none" sz="1800"/>
              <a:t>a != any positive number.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EA43-B472-684A-B6B2-7CE0941B76F6}" type="slidenum">
              <a:rPr lang="en-US" altLang="x-none" smtClean="0">
                <a:solidFill>
                  <a:srgbClr val="000000"/>
                </a:solidFill>
              </a:rPr>
              <a:pPr/>
              <a:t>12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2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Assertions and Controls</a:t>
            </a:r>
          </a:p>
        </p:txBody>
      </p:sp>
      <p:sp>
        <p:nvSpPr>
          <p:cNvPr id="39938" name="Rectangle 3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8382000" cy="4648200"/>
          </a:xfrm>
        </p:spPr>
        <p:txBody>
          <a:bodyPr/>
          <a:lstStyle/>
          <a:p>
            <a:pPr eaLnBrk="1" hangingPunct="1">
              <a:lnSpc>
                <a:spcPct val="75000"/>
              </a:lnSpc>
            </a:pPr>
            <a:r>
              <a:rPr lang="en-US" altLang="x-none" sz="2000" dirty="0">
                <a:ea typeface="ＭＳ Ｐゴシック" charset="-128"/>
              </a:rPr>
              <a:t>At the start of an 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if</a:t>
            </a:r>
            <a:r>
              <a:rPr lang="en-US" altLang="x-none" sz="2000" dirty="0">
                <a:ea typeface="ＭＳ Ｐゴシック" charset="-128"/>
              </a:rPr>
              <a:t> or loop's body, the &lt;test&gt; or what can be implied by the &lt;test&gt; must be 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true</a:t>
            </a:r>
            <a:r>
              <a:rPr lang="en-US" altLang="x-none" sz="2000" dirty="0">
                <a:ea typeface="ＭＳ Ｐゴシック" charset="-128"/>
              </a:rPr>
              <a:t>, e.g.,</a:t>
            </a:r>
          </a:p>
          <a:p>
            <a:pPr lvl="1"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while (y &lt; 10) {</a:t>
            </a:r>
          </a:p>
          <a:p>
            <a:pPr lvl="1"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    </a:t>
            </a:r>
            <a:r>
              <a:rPr lang="en-US" altLang="x-none" sz="18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is y &lt; 10?  </a:t>
            </a:r>
          </a:p>
          <a:p>
            <a:pPr lvl="1"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    ...</a:t>
            </a:r>
          </a:p>
          <a:p>
            <a:pPr lvl="1"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}</a:t>
            </a:r>
          </a:p>
          <a:p>
            <a:pPr lvl="1" eaLnBrk="1" hangingPunct="1">
              <a:lnSpc>
                <a:spcPct val="75000"/>
              </a:lnSpc>
              <a:buFont typeface="Wingdings 2" charset="2"/>
              <a:buNone/>
            </a:pPr>
            <a:endParaRPr lang="en-US" altLang="x-none" sz="1800" dirty="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75000"/>
              </a:lnSpc>
            </a:pPr>
            <a:r>
              <a:rPr lang="en-US" altLang="x-none" sz="2000" dirty="0">
                <a:ea typeface="ＭＳ Ｐゴシック" charset="-128"/>
              </a:rPr>
              <a:t>In the 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else</a:t>
            </a:r>
            <a:r>
              <a:rPr lang="en-US" altLang="x-none" sz="2000" dirty="0">
                <a:ea typeface="ＭＳ Ｐゴシック" charset="-128"/>
              </a:rPr>
              <a:t> or after a loop </a:t>
            </a:r>
            <a:r>
              <a:rPr lang="en-US" altLang="x-none" sz="2000" dirty="0">
                <a:solidFill>
                  <a:srgbClr val="FF0000"/>
                </a:solidFill>
                <a:ea typeface="ＭＳ Ｐゴシック" charset="-128"/>
              </a:rPr>
              <a:t>w/o break</a:t>
            </a:r>
            <a:r>
              <a:rPr lang="en-US" altLang="x-none" sz="2000" dirty="0">
                <a:ea typeface="ＭＳ Ｐゴシック" charset="-128"/>
              </a:rPr>
              <a:t>, the &lt;test&gt; must be 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false</a:t>
            </a:r>
            <a:r>
              <a:rPr lang="en-US" altLang="x-none" sz="2000" dirty="0">
                <a:ea typeface="ＭＳ Ｐゴシック" charset="-128"/>
              </a:rPr>
              <a:t>:</a:t>
            </a:r>
          </a:p>
          <a:p>
            <a:pPr lvl="1"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while (y &lt; 10) {</a:t>
            </a:r>
          </a:p>
          <a:p>
            <a:pPr lvl="1"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    ...</a:t>
            </a:r>
          </a:p>
          <a:p>
            <a:pPr lvl="1"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}</a:t>
            </a:r>
          </a:p>
          <a:p>
            <a:pPr lvl="1"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</a:t>
            </a:r>
            <a:r>
              <a:rPr lang="en-US" altLang="x-none" sz="18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is y &lt; 10?  </a:t>
            </a:r>
          </a:p>
          <a:p>
            <a:pPr lvl="1" eaLnBrk="1" hangingPunct="1">
              <a:lnSpc>
                <a:spcPct val="75000"/>
              </a:lnSpc>
              <a:buFont typeface="Wingdings 2" charset="2"/>
              <a:buNone/>
            </a:pPr>
            <a:endParaRPr lang="en-US" altLang="x-none" sz="1800" dirty="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75000"/>
              </a:lnSpc>
            </a:pPr>
            <a:r>
              <a:rPr lang="en-US" altLang="x-none" sz="2000" dirty="0">
                <a:ea typeface="ＭＳ Ｐゴシック" charset="-128"/>
              </a:rPr>
              <a:t>Note: Inside a loop's body, the loop's test may become 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false</a:t>
            </a:r>
            <a:r>
              <a:rPr lang="en-US" altLang="x-none" sz="2000" dirty="0">
                <a:ea typeface="ＭＳ Ｐゴシック" charset="-128"/>
              </a:rPr>
              <a:t>:</a:t>
            </a:r>
            <a:br>
              <a:rPr lang="en-US" altLang="x-none" sz="2000" dirty="0">
                <a:ea typeface="ＭＳ Ｐゴシック" charset="-128"/>
              </a:rPr>
            </a:br>
            <a:endParaRPr lang="en-US" altLang="x-none" sz="2000" dirty="0">
              <a:ea typeface="ＭＳ Ｐゴシック" charset="-128"/>
            </a:endParaRPr>
          </a:p>
          <a:p>
            <a:pPr lvl="1"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while (y &lt; 10) {</a:t>
            </a:r>
          </a:p>
          <a:p>
            <a:pPr lvl="1"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    y++;</a:t>
            </a:r>
          </a:p>
          <a:p>
            <a:pPr lvl="1"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    </a:t>
            </a:r>
            <a:r>
              <a:rPr lang="en-US" altLang="x-none" sz="18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is y &lt; 10?  </a:t>
            </a:r>
          </a:p>
          <a:p>
            <a:pPr lvl="1"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x-none" sz="18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      // if y &lt; 12</a:t>
            </a:r>
            <a:endParaRPr lang="en-US" altLang="x-none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86200" y="2286000"/>
            <a:ext cx="7381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 b="1">
                <a:solidFill>
                  <a:srgbClr val="C00000"/>
                </a:solidFill>
                <a:latin typeface="Courier New" charset="0"/>
              </a:rPr>
              <a:t>TRUE</a:t>
            </a:r>
            <a:endParaRPr lang="en-US" altLang="x-none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962400" y="4430712"/>
            <a:ext cx="877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 b="1">
                <a:solidFill>
                  <a:srgbClr val="C00000"/>
                </a:solidFill>
                <a:latin typeface="Courier New" charset="0"/>
              </a:rPr>
              <a:t>FALSE</a:t>
            </a:r>
            <a:endParaRPr lang="en-US" altLang="x-none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05200" y="6030912"/>
            <a:ext cx="2590800" cy="3111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lvl="1" indent="-285750">
              <a:lnSpc>
                <a:spcPct val="75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800" b="1" kern="0" dirty="0">
                <a:solidFill>
                  <a:srgbClr val="C00000"/>
                </a:solidFill>
                <a:latin typeface="Courier New" pitchFamily="49" charset="0"/>
                <a:ea typeface="+mn-ea"/>
                <a:cs typeface="Arial" charset="0"/>
              </a:rPr>
              <a:t>UNKNOWN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017963" y="6259512"/>
            <a:ext cx="7381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 b="1">
                <a:solidFill>
                  <a:srgbClr val="C00000"/>
                </a:solidFill>
                <a:latin typeface="Courier New" charset="0"/>
              </a:rPr>
              <a:t>TRUE</a:t>
            </a:r>
            <a:endParaRPr lang="en-US" altLang="x-none">
              <a:solidFill>
                <a:srgbClr val="C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EA43-B472-684A-B6B2-7CE0941B76F6}" type="slidenum">
              <a:rPr lang="en-US" altLang="x-none" smtClean="0">
                <a:solidFill>
                  <a:srgbClr val="000000"/>
                </a:solidFill>
              </a:rPr>
              <a:pPr/>
              <a:t>13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537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x-none" sz="2800"/>
              <a:t>Using Assertions to Understand Program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3400" y="1371600"/>
            <a:ext cx="7772400" cy="464820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sz="200" dirty="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 dirty="0">
                <a:latin typeface="Courier New" charset="0"/>
              </a:rPr>
              <a:t>public static double </a:t>
            </a:r>
            <a:r>
              <a:rPr lang="en-US" altLang="x-none" sz="1600" dirty="0" err="1">
                <a:latin typeface="Courier New" charset="0"/>
              </a:rPr>
              <a:t>getNonNegDouble</a:t>
            </a:r>
            <a:r>
              <a:rPr lang="en-US" altLang="x-none" sz="1600" dirty="0">
                <a:latin typeface="Courier New" charset="0"/>
              </a:rPr>
              <a:t>(Scanner console) {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 dirty="0">
                <a:latin typeface="Courier New" charset="0"/>
              </a:rPr>
              <a:t>	 </a:t>
            </a:r>
            <a:r>
              <a:rPr lang="en-US" altLang="x-none" sz="1600" dirty="0" err="1">
                <a:latin typeface="Courier New" charset="0"/>
              </a:rPr>
              <a:t>System.out.print</a:t>
            </a:r>
            <a:r>
              <a:rPr lang="en-US" altLang="x-none" sz="1600" dirty="0">
                <a:latin typeface="Courier New" charset="0"/>
              </a:rPr>
              <a:t>("Type a nonnegative number: ");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 dirty="0">
                <a:latin typeface="Courier New" charset="0"/>
              </a:rPr>
              <a:t>	 double number = </a:t>
            </a:r>
            <a:r>
              <a:rPr lang="en-US" altLang="x-none" sz="1600" dirty="0" err="1">
                <a:latin typeface="Courier New" charset="0"/>
              </a:rPr>
              <a:t>console.nextDouble</a:t>
            </a:r>
            <a:r>
              <a:rPr lang="en-US" altLang="x-none" sz="1600" dirty="0">
                <a:latin typeface="Courier New" charset="0"/>
              </a:rPr>
              <a:t>();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sz="1600" dirty="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 dirty="0">
                <a:latin typeface="Courier New" charset="0"/>
              </a:rPr>
              <a:t>	 while (number &lt; 0.0) {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 b="1" i="1" dirty="0">
                <a:solidFill>
                  <a:srgbClr val="008080"/>
                </a:solidFill>
                <a:latin typeface="Courier New" charset="0"/>
              </a:rPr>
              <a:t>	    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 dirty="0">
                <a:latin typeface="Courier New" charset="0"/>
              </a:rPr>
              <a:t>	    </a:t>
            </a:r>
            <a:r>
              <a:rPr lang="en-US" altLang="x-none" sz="1600" dirty="0" err="1">
                <a:latin typeface="Courier New" charset="0"/>
              </a:rPr>
              <a:t>System.out.print</a:t>
            </a:r>
            <a:r>
              <a:rPr lang="en-US" altLang="x-none" sz="1600" dirty="0">
                <a:latin typeface="Courier New" charset="0"/>
              </a:rPr>
              <a:t>(“Error: Negative; try again: ");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sz="1600" dirty="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 dirty="0">
                <a:latin typeface="Courier New" charset="0"/>
              </a:rPr>
              <a:t>	    number = </a:t>
            </a:r>
            <a:r>
              <a:rPr lang="en-US" altLang="x-none" sz="1600" dirty="0" err="1">
                <a:latin typeface="Courier New" charset="0"/>
              </a:rPr>
              <a:t>console.nextDouble</a:t>
            </a:r>
            <a:r>
              <a:rPr lang="en-US" altLang="x-none" sz="1600" dirty="0">
                <a:latin typeface="Courier New" charset="0"/>
              </a:rPr>
              <a:t>();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 dirty="0">
                <a:latin typeface="Courier New" charset="0"/>
              </a:rPr>
              <a:t>	 }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 b="1" i="1" dirty="0">
                <a:solidFill>
                  <a:srgbClr val="008080"/>
                </a:solidFill>
                <a:latin typeface="Courier New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 dirty="0">
                <a:latin typeface="Courier New" charset="0"/>
              </a:rPr>
              <a:t>    return number;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 b="1" i="1" dirty="0">
                <a:solidFill>
                  <a:srgbClr val="008080"/>
                </a:solidFill>
                <a:latin typeface="Courier New" charset="0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" y="4800600"/>
            <a:ext cx="7574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kern="0" dirty="0">
                <a:solidFill>
                  <a:srgbClr val="000000"/>
                </a:solidFill>
                <a:latin typeface="Comic Sans MS"/>
                <a:ea typeface="+mn-ea"/>
                <a:cs typeface="+mn-cs"/>
              </a:rPr>
              <a:t>Is the following statement about the program above correct: </a:t>
            </a:r>
          </a:p>
        </p:txBody>
      </p:sp>
      <p:sp>
        <p:nvSpPr>
          <p:cNvPr id="6" name="Rectangle 5"/>
          <p:cNvSpPr/>
          <p:nvPr/>
        </p:nvSpPr>
        <p:spPr>
          <a:xfrm>
            <a:off x="1398588" y="2667000"/>
            <a:ext cx="3148012" cy="2889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85000"/>
              <a:defRPr/>
            </a:pPr>
            <a:r>
              <a:rPr lang="en-US" sz="1600" b="1" i="1" kern="0" dirty="0">
                <a:solidFill>
                  <a:srgbClr val="008080"/>
                </a:solidFill>
                <a:latin typeface="Courier New" pitchFamily="49" charset="0"/>
                <a:ea typeface="+mn-ea"/>
                <a:cs typeface="+mn-cs"/>
              </a:rPr>
              <a:t>// ASSERTION: number &lt; 0</a:t>
            </a:r>
          </a:p>
        </p:txBody>
      </p:sp>
      <p:sp>
        <p:nvSpPr>
          <p:cNvPr id="8" name="Rectangle 7"/>
          <p:cNvSpPr/>
          <p:nvPr/>
        </p:nvSpPr>
        <p:spPr>
          <a:xfrm>
            <a:off x="1219200" y="5181600"/>
            <a:ext cx="7274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Tx/>
              <a:buChar char="-"/>
              <a:defRPr/>
            </a:pPr>
            <a:r>
              <a:rPr lang="en-US" sz="2000" kern="0" dirty="0">
                <a:solidFill>
                  <a:srgbClr val="000000"/>
                </a:solidFill>
                <a:latin typeface="Comic Sans MS"/>
                <a:ea typeface="+mn-ea"/>
              </a:rPr>
              <a:t> it prints an error message only if user </a:t>
            </a:r>
            <a:r>
              <a:rPr lang="en-US" sz="2000" kern="0" dirty="0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number</a:t>
            </a:r>
            <a:r>
              <a:rPr lang="en-US" sz="2000" kern="0" dirty="0">
                <a:solidFill>
                  <a:srgbClr val="000000"/>
                </a:solidFill>
                <a:latin typeface="Comic Sans MS"/>
                <a:ea typeface="+mn-ea"/>
              </a:rPr>
              <a:t> is negative</a:t>
            </a:r>
          </a:p>
        </p:txBody>
      </p:sp>
      <p:sp>
        <p:nvSpPr>
          <p:cNvPr id="9" name="Rectangle 8"/>
          <p:cNvSpPr/>
          <p:nvPr/>
        </p:nvSpPr>
        <p:spPr>
          <a:xfrm>
            <a:off x="1219200" y="5638800"/>
            <a:ext cx="49584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Tx/>
              <a:buChar char="-"/>
              <a:defRPr/>
            </a:pPr>
            <a:r>
              <a:rPr lang="en-US" sz="2000" kern="0" dirty="0">
                <a:solidFill>
                  <a:srgbClr val="000000"/>
                </a:solidFill>
                <a:latin typeface="Comic Sans MS"/>
                <a:ea typeface="+mn-ea"/>
              </a:rPr>
              <a:t> it returns </a:t>
            </a:r>
            <a:r>
              <a:rPr lang="en-US" sz="2000" kern="0" dirty="0">
                <a:solidFill>
                  <a:srgbClr val="000000"/>
                </a:solidFill>
                <a:latin typeface="Courier New" pitchFamily="49" charset="0"/>
                <a:ea typeface="+mn-ea"/>
                <a:cs typeface="Courier New" pitchFamily="49" charset="0"/>
              </a:rPr>
              <a:t>number</a:t>
            </a:r>
            <a:r>
              <a:rPr lang="en-US" sz="2000" kern="0" dirty="0">
                <a:solidFill>
                  <a:srgbClr val="000000"/>
                </a:solidFill>
                <a:latin typeface="Comic Sans MS"/>
                <a:ea typeface="+mn-ea"/>
              </a:rPr>
              <a:t> only if non-negative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54100" y="3810000"/>
            <a:ext cx="3517900" cy="338138"/>
          </a:xfrm>
          <a:prstGeom prst="rect">
            <a:avLst/>
          </a:prstGeom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x-none" sz="1600" b="1" i="1">
                <a:solidFill>
                  <a:srgbClr val="008080"/>
                </a:solidFill>
                <a:latin typeface="Courier New" charset="0"/>
              </a:rPr>
              <a:t>// ASSERTION: number &gt;= 0.0</a:t>
            </a:r>
            <a:endParaRPr lang="en-US" altLang="x-none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928688" y="2805113"/>
            <a:ext cx="528637" cy="2600325"/>
          </a:xfrm>
          <a:custGeom>
            <a:avLst/>
            <a:gdLst>
              <a:gd name="T0" fmla="*/ 442912 w 528637"/>
              <a:gd name="T1" fmla="*/ 2600325 h 2600325"/>
              <a:gd name="T2" fmla="*/ 14287 w 528637"/>
              <a:gd name="T3" fmla="*/ 914400 h 2600325"/>
              <a:gd name="T4" fmla="*/ 528637 w 528637"/>
              <a:gd name="T5" fmla="*/ 0 h 2600325"/>
              <a:gd name="T6" fmla="*/ 0 60000 65536"/>
              <a:gd name="T7" fmla="*/ 0 60000 65536"/>
              <a:gd name="T8" fmla="*/ 0 60000 65536"/>
              <a:gd name="T9" fmla="*/ 0 w 528637"/>
              <a:gd name="T10" fmla="*/ 0 h 2600325"/>
              <a:gd name="T11" fmla="*/ 528637 w 528637"/>
              <a:gd name="T12" fmla="*/ 2600325 h 26003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28637" h="2600325">
                <a:moveTo>
                  <a:pt x="442912" y="2600325"/>
                </a:moveTo>
                <a:cubicBezTo>
                  <a:pt x="221456" y="1974056"/>
                  <a:pt x="0" y="1347787"/>
                  <a:pt x="14287" y="914400"/>
                </a:cubicBezTo>
                <a:cubicBezTo>
                  <a:pt x="28574" y="481013"/>
                  <a:pt x="278605" y="240506"/>
                  <a:pt x="528637" y="0"/>
                </a:cubicBezTo>
              </a:path>
            </a:pathLst>
          </a:custGeom>
          <a:noFill/>
          <a:ln w="25400" cap="flat" cmpd="sng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766763" y="3962400"/>
            <a:ext cx="528637" cy="1905000"/>
          </a:xfrm>
          <a:custGeom>
            <a:avLst/>
            <a:gdLst>
              <a:gd name="T0" fmla="*/ 442912 w 528637"/>
              <a:gd name="T1" fmla="*/ 1022422 h 2600325"/>
              <a:gd name="T2" fmla="*/ 14287 w 528637"/>
              <a:gd name="T3" fmla="*/ 359533 h 2600325"/>
              <a:gd name="T4" fmla="*/ 528637 w 528637"/>
              <a:gd name="T5" fmla="*/ 0 h 2600325"/>
              <a:gd name="T6" fmla="*/ 0 60000 65536"/>
              <a:gd name="T7" fmla="*/ 0 60000 65536"/>
              <a:gd name="T8" fmla="*/ 0 60000 65536"/>
              <a:gd name="T9" fmla="*/ 0 w 528637"/>
              <a:gd name="T10" fmla="*/ 0 h 2600325"/>
              <a:gd name="T11" fmla="*/ 528637 w 528637"/>
              <a:gd name="T12" fmla="*/ 2600325 h 26003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28637" h="2600325">
                <a:moveTo>
                  <a:pt x="442912" y="2600325"/>
                </a:moveTo>
                <a:cubicBezTo>
                  <a:pt x="221456" y="1974056"/>
                  <a:pt x="0" y="1347787"/>
                  <a:pt x="14287" y="914400"/>
                </a:cubicBezTo>
                <a:cubicBezTo>
                  <a:pt x="28574" y="481013"/>
                  <a:pt x="278605" y="240506"/>
                  <a:pt x="528637" y="0"/>
                </a:cubicBezTo>
              </a:path>
            </a:pathLst>
          </a:custGeom>
          <a:noFill/>
          <a:ln w="25400" cap="flat" cmpd="sng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879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1" grpId="0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Outline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7772400" cy="4343400"/>
          </a:xfrm>
        </p:spPr>
        <p:txBody>
          <a:bodyPr/>
          <a:lstStyle/>
          <a:p>
            <a:r>
              <a:rPr lang="en-US" altLang="x-none" dirty="0">
                <a:ea typeface="ＭＳ Ｐゴシック" charset="-128"/>
              </a:rPr>
              <a:t>Admin and recap</a:t>
            </a:r>
          </a:p>
          <a:p>
            <a:r>
              <a:rPr lang="en-US" altLang="x-none" dirty="0">
                <a:ea typeface="ＭＳ Ｐゴシック" charset="-128"/>
              </a:rPr>
              <a:t>Indefinite loops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dirty="0">
                <a:ea typeface="ＭＳ Ｐゴシック" charset="-128"/>
              </a:rPr>
              <a:t>Motivation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dirty="0">
                <a:ea typeface="ＭＳ Ｐゴシック" charset="-128"/>
              </a:rPr>
              <a:t>Program statements (for/while/do/while)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dirty="0">
                <a:ea typeface="ＭＳ Ｐゴシック" charset="-128"/>
              </a:rPr>
              <a:t>Common indefinite loop pattern: search loop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dirty="0">
                <a:ea typeface="ＭＳ Ｐゴシック" charset="-128"/>
              </a:rPr>
              <a:t>Program analysis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dirty="0">
                <a:solidFill>
                  <a:srgbClr val="C00000"/>
                </a:solidFill>
                <a:ea typeface="ＭＳ Ｐゴシック" charset="-128"/>
              </a:rPr>
              <a:t>Common indefinite loop pattern: sentinel user input processing</a:t>
            </a: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3969562-AA56-9C44-9120-516C7F564E0E}" type="slidenum">
              <a:rPr lang="en-US" altLang="x-none" sz="1200">
                <a:latin typeface="Tahoma" charset="0"/>
              </a:rPr>
              <a:pPr eaLnBrk="1" hangingPunct="1"/>
              <a:t>15</a:t>
            </a:fld>
            <a:endParaRPr lang="en-US" altLang="x-none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261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41815C6A-C923-8742-91A4-482D2B090B08}" type="slidenum">
              <a:rPr lang="en-US" altLang="x-none" sz="1200">
                <a:latin typeface="Tahoma" charset="0"/>
              </a:rPr>
              <a:pPr eaLnBrk="1" hangingPunct="1"/>
              <a:t>16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r>
              <a:rPr lang="en-US" altLang="x-none" sz="3200">
                <a:ea typeface="ＭＳ Ｐゴシック" charset="-128"/>
              </a:rPr>
              <a:t>User Input Protocol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r>
              <a:rPr lang="en-US" altLang="x-none" sz="2400" dirty="0">
                <a:ea typeface="ＭＳ Ｐゴシック" charset="-128"/>
              </a:rPr>
              <a:t>Two input styles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sz="2000" dirty="0">
                <a:solidFill>
                  <a:srgbClr val="FF0000"/>
                </a:solidFill>
                <a:ea typeface="ＭＳ Ｐゴシック" charset="-128"/>
              </a:rPr>
              <a:t>Header </a:t>
            </a:r>
            <a:r>
              <a:rPr lang="en-US" altLang="x-none" sz="2000" dirty="0">
                <a:ea typeface="ＭＳ Ｐゴシック" charset="-128"/>
              </a:rPr>
              <a:t>control protocol</a:t>
            </a:r>
          </a:p>
          <a:p>
            <a:pPr lvl="2"/>
            <a:r>
              <a:rPr lang="en-US" altLang="x-none" sz="1800" dirty="0">
                <a:ea typeface="ＭＳ Ｐゴシック" charset="-128"/>
              </a:rPr>
              <a:t>User first specifies the number </a:t>
            </a:r>
            <a:br>
              <a:rPr lang="en-US" altLang="x-none" sz="1800" dirty="0">
                <a:ea typeface="ＭＳ Ｐゴシック" charset="-128"/>
              </a:rPr>
            </a:br>
            <a:r>
              <a:rPr lang="en-US" altLang="x-none" sz="1800" dirty="0">
                <a:ea typeface="ＭＳ Ｐゴシック" charset="-128"/>
              </a:rPr>
              <a:t>of data items (e.g., </a:t>
            </a:r>
            <a:r>
              <a:rPr lang="en-US" altLang="x-none" sz="1800" dirty="0" err="1">
                <a:ea typeface="ＭＳ Ｐゴシック" charset="-128"/>
              </a:rPr>
              <a:t>TaskMan</a:t>
            </a:r>
            <a:r>
              <a:rPr lang="en-US" altLang="x-none" sz="1800" dirty="0">
                <a:ea typeface="ＭＳ Ｐゴシック" charset="-128"/>
              </a:rPr>
              <a:t>)</a:t>
            </a:r>
          </a:p>
          <a:p>
            <a:pPr lvl="1"/>
            <a:endParaRPr lang="en-US" altLang="x-none" sz="2000" dirty="0">
              <a:ea typeface="ＭＳ Ｐゴシック" charset="-128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sz="2000" dirty="0">
                <a:solidFill>
                  <a:srgbClr val="FF0000"/>
                </a:solidFill>
                <a:ea typeface="ＭＳ Ｐゴシック" charset="-128"/>
              </a:rPr>
              <a:t>In-band</a:t>
            </a:r>
            <a:r>
              <a:rPr lang="en-US" altLang="x-none" sz="2000" dirty="0">
                <a:ea typeface="ＭＳ Ｐゴシック" charset="-128"/>
              </a:rPr>
              <a:t> control protocol</a:t>
            </a:r>
          </a:p>
          <a:p>
            <a:pPr lvl="2"/>
            <a:r>
              <a:rPr lang="en-US" altLang="x-none" sz="1800" dirty="0">
                <a:ea typeface="ＭＳ Ｐゴシック" charset="-128"/>
              </a:rPr>
              <a:t>User finishes input by entering</a:t>
            </a:r>
            <a:br>
              <a:rPr lang="en-US" altLang="x-none" sz="1800" dirty="0">
                <a:ea typeface="ＭＳ Ｐゴシック" charset="-128"/>
              </a:rPr>
            </a:br>
            <a:r>
              <a:rPr lang="en-US" altLang="x-none" sz="1800" dirty="0">
                <a:ea typeface="ＭＳ Ｐゴシック" charset="-128"/>
              </a:rPr>
              <a:t> a </a:t>
            </a:r>
            <a:r>
              <a:rPr lang="en-US" altLang="x-none" sz="1800" dirty="0">
                <a:solidFill>
                  <a:srgbClr val="FF0000"/>
                </a:solidFill>
                <a:ea typeface="ＭＳ Ｐゴシック" charset="-128"/>
              </a:rPr>
              <a:t>sentinel</a:t>
            </a:r>
            <a:r>
              <a:rPr lang="en-US" altLang="x-none" sz="1800" dirty="0">
                <a:ea typeface="ＭＳ Ｐゴシック" charset="-128"/>
              </a:rPr>
              <a:t> value</a:t>
            </a:r>
          </a:p>
          <a:p>
            <a:pPr lvl="3"/>
            <a:r>
              <a:rPr lang="en-US" altLang="x-none" sz="1800" dirty="0">
                <a:latin typeface="Times New Roman" charset="0"/>
                <a:ea typeface="ＭＳ Ｐゴシック" charset="-128"/>
              </a:rPr>
              <a:t>e.g., -1 to signal the end of input </a:t>
            </a:r>
            <a:br>
              <a:rPr lang="en-US" altLang="x-none" sz="1800" dirty="0">
                <a:latin typeface="Times New Roman" charset="0"/>
                <a:ea typeface="ＭＳ Ｐゴシック" charset="-128"/>
              </a:rPr>
            </a:br>
            <a:r>
              <a:rPr lang="en-US" altLang="x-none" sz="1800" dirty="0">
                <a:latin typeface="Times New Roman" charset="0"/>
                <a:ea typeface="ＭＳ Ｐゴシック" charset="-128"/>
              </a:rPr>
              <a:t>grades; </a:t>
            </a:r>
            <a:r>
              <a:rPr lang="en-US" altLang="en-US" sz="1800" dirty="0">
                <a:latin typeface="Times New Roman" charset="0"/>
                <a:ea typeface="ＭＳ Ｐゴシック" charset="-128"/>
              </a:rPr>
              <a:t>“</a:t>
            </a:r>
            <a:r>
              <a:rPr lang="en-US" altLang="x-none" sz="1800" dirty="0">
                <a:latin typeface="Times New Roman" charset="0"/>
                <a:ea typeface="ＭＳ Ｐゴシック" charset="-128"/>
              </a:rPr>
              <a:t>quit</a:t>
            </a:r>
            <a:r>
              <a:rPr lang="en-US" altLang="en-US" sz="1800" dirty="0">
                <a:latin typeface="Times New Roman" charset="0"/>
                <a:ea typeface="ＭＳ Ｐゴシック" charset="-128"/>
              </a:rPr>
              <a:t>”</a:t>
            </a:r>
            <a:r>
              <a:rPr lang="en-US" altLang="x-none" sz="1800" dirty="0">
                <a:latin typeface="Times New Roman" charset="0"/>
                <a:ea typeface="ＭＳ Ｐゴシック" charset="-128"/>
              </a:rPr>
              <a:t> to finish the program</a:t>
            </a:r>
          </a:p>
          <a:p>
            <a:pPr lvl="2"/>
            <a:r>
              <a:rPr lang="en-US" altLang="x-none" sz="1800" dirty="0">
                <a:ea typeface="ＭＳ Ｐゴシック" charset="-128"/>
              </a:rPr>
              <a:t>Why in-band sentinel: flexibility.</a:t>
            </a:r>
          </a:p>
          <a:p>
            <a:pPr lvl="2"/>
            <a:r>
              <a:rPr lang="en-US" altLang="x-none" sz="1800" dirty="0">
                <a:ea typeface="ＭＳ Ｐゴシック" charset="-128"/>
              </a:rPr>
              <a:t>Complexity of in-band sentinel: </a:t>
            </a:r>
            <a:br>
              <a:rPr lang="en-US" altLang="x-none" sz="1800" dirty="0">
                <a:ea typeface="ＭＳ Ｐゴシック" charset="-128"/>
              </a:rPr>
            </a:br>
            <a:r>
              <a:rPr lang="en-US" altLang="x-none" sz="1800" dirty="0">
                <a:ea typeface="ＭＳ Ｐゴシック" charset="-128"/>
              </a:rPr>
              <a:t>a data item just read can be </a:t>
            </a:r>
            <a:br>
              <a:rPr lang="en-US" altLang="x-none" sz="1800" dirty="0">
                <a:ea typeface="ＭＳ Ｐゴシック" charset="-128"/>
              </a:rPr>
            </a:br>
            <a:r>
              <a:rPr lang="en-US" altLang="x-none" sz="1800" dirty="0">
                <a:solidFill>
                  <a:srgbClr val="C00000"/>
                </a:solidFill>
                <a:ea typeface="ＭＳ Ｐゴシック" charset="-128"/>
              </a:rPr>
              <a:t>either a real data item</a:t>
            </a:r>
            <a:r>
              <a:rPr lang="en-US" altLang="x-none" sz="1800" dirty="0">
                <a:ea typeface="ＭＳ Ｐゴシック" charset="-128"/>
              </a:rPr>
              <a:t> </a:t>
            </a:r>
            <a:r>
              <a:rPr lang="en-US" altLang="x-none" sz="1800" dirty="0">
                <a:solidFill>
                  <a:srgbClr val="16165D"/>
                </a:solidFill>
                <a:ea typeface="ＭＳ Ｐゴシック" charset="-128"/>
              </a:rPr>
              <a:t>or </a:t>
            </a:r>
            <a:br>
              <a:rPr lang="en-US" altLang="x-none" sz="1800" dirty="0">
                <a:solidFill>
                  <a:srgbClr val="16165D"/>
                </a:solidFill>
                <a:ea typeface="ＭＳ Ｐゴシック" charset="-128"/>
              </a:rPr>
            </a:br>
            <a:r>
              <a:rPr lang="en-US" altLang="x-none" sz="1800" dirty="0">
                <a:solidFill>
                  <a:srgbClr val="16165D"/>
                </a:solidFill>
                <a:ea typeface="ＭＳ Ｐゴシック" charset="-128"/>
              </a:rPr>
              <a:t>the signaling sentinel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5715000" y="1600200"/>
            <a:ext cx="3429000" cy="1981200"/>
            <a:chOff x="5715000" y="2057400"/>
            <a:chExt cx="3429000" cy="1981200"/>
          </a:xfrm>
        </p:grpSpPr>
        <p:pic>
          <p:nvPicPr>
            <p:cNvPr id="32790" name="Picture 8" descr="http://t1.gstatic.com/images?q=tbn:ANd9GcR0Vy7dPX_20Wa1YapIy37O5Rl_XpNMP588qsoUsEZ3emHFYODu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0625"/>
            <a:stretch>
              <a:fillRect/>
            </a:stretch>
          </p:blipFill>
          <p:spPr bwMode="auto">
            <a:xfrm>
              <a:off x="7924800" y="2286000"/>
              <a:ext cx="1219200" cy="1447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791" name="Picture 10" descr="http://t3.gstatic.com/images?q=tbn:ANd9GcQYp0IMLmdyVViWoOBQY2RiUqSDQZSfZyxEkn3duFexAXBn3Vf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5000" y="2057400"/>
              <a:ext cx="1285294" cy="1981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6934200" y="1600200"/>
            <a:ext cx="914400" cy="523875"/>
            <a:chOff x="6934200" y="2057400"/>
            <a:chExt cx="914400" cy="523220"/>
          </a:xfrm>
        </p:grpSpPr>
        <p:cxnSp>
          <p:nvCxnSpPr>
            <p:cNvPr id="32788" name="Straight Arrow Connector 8"/>
            <p:cNvCxnSpPr>
              <a:cxnSpLocks noChangeShapeType="1"/>
            </p:cNvCxnSpPr>
            <p:nvPr/>
          </p:nvCxnSpPr>
          <p:spPr bwMode="auto">
            <a:xfrm>
              <a:off x="6934200" y="2504420"/>
              <a:ext cx="914400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789" name="Rectangle 9"/>
            <p:cNvSpPr>
              <a:spLocks noChangeArrowheads="1"/>
            </p:cNvSpPr>
            <p:nvPr/>
          </p:nvSpPr>
          <p:spPr bwMode="auto">
            <a:xfrm>
              <a:off x="7148513" y="2057400"/>
              <a:ext cx="471487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2800">
                  <a:solidFill>
                    <a:srgbClr val="000000"/>
                  </a:solidFill>
                  <a:latin typeface="Comic Sans MS" charset="0"/>
                </a:rPr>
                <a:t>N</a:t>
              </a:r>
              <a:endParaRPr lang="en-US" altLang="x-none"/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6934200" y="2209800"/>
            <a:ext cx="992188" cy="369888"/>
            <a:chOff x="6934200" y="2667000"/>
            <a:chExt cx="992695" cy="369332"/>
          </a:xfrm>
        </p:grpSpPr>
        <p:cxnSp>
          <p:nvCxnSpPr>
            <p:cNvPr id="32786" name="Straight Arrow Connector 10"/>
            <p:cNvCxnSpPr>
              <a:cxnSpLocks noChangeShapeType="1"/>
            </p:cNvCxnSpPr>
            <p:nvPr/>
          </p:nvCxnSpPr>
          <p:spPr bwMode="auto">
            <a:xfrm>
              <a:off x="6934200" y="2949952"/>
              <a:ext cx="914400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787" name="Rectangle 11"/>
            <p:cNvSpPr>
              <a:spLocks noChangeArrowheads="1"/>
            </p:cNvSpPr>
            <p:nvPr/>
          </p:nvSpPr>
          <p:spPr bwMode="auto">
            <a:xfrm>
              <a:off x="7086678" y="2667000"/>
              <a:ext cx="84021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800">
                  <a:solidFill>
                    <a:srgbClr val="000000"/>
                  </a:solidFill>
                  <a:latin typeface="Comic Sans MS" charset="0"/>
                </a:rPr>
                <a:t>data 1</a:t>
              </a:r>
              <a:endParaRPr lang="en-US" altLang="x-none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7010400" y="2667000"/>
            <a:ext cx="920750" cy="457200"/>
            <a:chOff x="7010400" y="3124200"/>
            <a:chExt cx="920445" cy="457200"/>
          </a:xfrm>
        </p:grpSpPr>
        <p:cxnSp>
          <p:nvCxnSpPr>
            <p:cNvPr id="32783" name="Straight Arrow Connector 12"/>
            <p:cNvCxnSpPr>
              <a:cxnSpLocks noChangeShapeType="1"/>
            </p:cNvCxnSpPr>
            <p:nvPr/>
          </p:nvCxnSpPr>
          <p:spPr bwMode="auto">
            <a:xfrm>
              <a:off x="7010400" y="3495020"/>
              <a:ext cx="914400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784" name="Rectangle 13"/>
            <p:cNvSpPr>
              <a:spLocks noChangeArrowheads="1"/>
            </p:cNvSpPr>
            <p:nvPr/>
          </p:nvSpPr>
          <p:spPr bwMode="auto">
            <a:xfrm>
              <a:off x="7010400" y="3211513"/>
              <a:ext cx="920445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800">
                  <a:solidFill>
                    <a:srgbClr val="000000"/>
                  </a:solidFill>
                  <a:latin typeface="Comic Sans MS" charset="0"/>
                </a:rPr>
                <a:t>data N</a:t>
              </a:r>
              <a:endParaRPr lang="en-US" altLang="x-none"/>
            </a:p>
          </p:txBody>
        </p:sp>
        <p:cxnSp>
          <p:nvCxnSpPr>
            <p:cNvPr id="32785" name="Straight Connector 17"/>
            <p:cNvCxnSpPr>
              <a:cxnSpLocks noChangeShapeType="1"/>
              <a:endCxn id="32784" idx="0"/>
            </p:cNvCxnSpPr>
            <p:nvPr/>
          </p:nvCxnSpPr>
          <p:spPr bwMode="auto">
            <a:xfrm rot="16200000" flipH="1">
              <a:off x="7425177" y="3166622"/>
              <a:ext cx="87868" cy="30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5715000" y="3886200"/>
            <a:ext cx="3429000" cy="2057400"/>
            <a:chOff x="5715000" y="3886200"/>
            <a:chExt cx="3429000" cy="2057400"/>
          </a:xfrm>
        </p:grpSpPr>
        <p:pic>
          <p:nvPicPr>
            <p:cNvPr id="32777" name="Picture 2" descr="http://t0.gstatic.com/images?q=tbn:ANd9GcSG6-AQ3D0QqU2tYIoIAwN0BMHkrVNJXPNbp7kzdFR9cEMqsAosa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65950" y="4267200"/>
              <a:ext cx="882650" cy="676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2778" name="Group 17"/>
            <p:cNvGrpSpPr>
              <a:grpSpLocks/>
            </p:cNvGrpSpPr>
            <p:nvPr/>
          </p:nvGrpSpPr>
          <p:grpSpPr bwMode="auto">
            <a:xfrm>
              <a:off x="5715000" y="3962400"/>
              <a:ext cx="3429000" cy="1981200"/>
              <a:chOff x="5715000" y="2057400"/>
              <a:chExt cx="3429000" cy="1981200"/>
            </a:xfrm>
          </p:grpSpPr>
          <p:pic>
            <p:nvPicPr>
              <p:cNvPr id="32781" name="Picture 8" descr="http://t1.gstatic.com/images?q=tbn:ANd9GcR0Vy7dPX_20Wa1YapIy37O5Rl_XpNMP588qsoUsEZ3emHFYODu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0625"/>
              <a:stretch>
                <a:fillRect/>
              </a:stretch>
            </p:blipFill>
            <p:spPr bwMode="auto">
              <a:xfrm>
                <a:off x="7924800" y="2286000"/>
                <a:ext cx="1219200" cy="1447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2782" name="Picture 10" descr="http://t3.gstatic.com/images?q=tbn:ANd9GcQYp0IMLmdyVViWoOBQY2RiUqSDQZSfZyxEkn3duFexAXBn3Vf9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15000" y="2057400"/>
                <a:ext cx="1285294" cy="1981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cxnSp>
          <p:nvCxnSpPr>
            <p:cNvPr id="32779" name="Straight Arrow Connector 24"/>
            <p:cNvCxnSpPr>
              <a:cxnSpLocks noChangeShapeType="1"/>
            </p:cNvCxnSpPr>
            <p:nvPr/>
          </p:nvCxnSpPr>
          <p:spPr bwMode="auto">
            <a:xfrm>
              <a:off x="6889750" y="4854575"/>
              <a:ext cx="914400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780" name="Rectangle 31"/>
            <p:cNvSpPr>
              <a:spLocks noChangeArrowheads="1"/>
            </p:cNvSpPr>
            <p:nvPr/>
          </p:nvSpPr>
          <p:spPr bwMode="auto">
            <a:xfrm>
              <a:off x="6692900" y="3886200"/>
              <a:ext cx="17653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800">
                  <a:solidFill>
                    <a:srgbClr val="000000"/>
                  </a:solidFill>
                  <a:latin typeface="Comic Sans MS" charset="0"/>
                </a:rPr>
                <a:t>data || control</a:t>
              </a:r>
              <a:endParaRPr lang="en-US" altLang="x-none"/>
            </a:p>
          </p:txBody>
        </p:sp>
      </p:grpSp>
    </p:spTree>
    <p:extLst>
      <p:ext uri="{BB962C8B-B14F-4D97-AF65-F5344CB8AC3E}">
        <p14:creationId xmlns:p14="http://schemas.microsoft.com/office/powerpoint/2010/main" val="1061728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44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44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44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44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44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4771" grpId="0" build="allAtOnce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3"/>
          <p:cNvSpPr>
            <a:spLocks noGrp="1"/>
          </p:cNvSpPr>
          <p:nvPr>
            <p:ph type="body" idx="4294967295"/>
          </p:nvPr>
        </p:nvSpPr>
        <p:spPr>
          <a:xfrm>
            <a:off x="533400" y="1600200"/>
            <a:ext cx="8382000" cy="4648200"/>
          </a:xfrm>
        </p:spPr>
        <p:txBody>
          <a:bodyPr/>
          <a:lstStyle/>
          <a:p>
            <a:pPr eaLnBrk="1" hangingPunct="1"/>
            <a:r>
              <a:rPr lang="en-US" altLang="x-none" sz="2400" b="1" dirty="0">
                <a:ea typeface="ＭＳ Ｐゴシック" charset="-128"/>
              </a:rPr>
              <a:t>sentinel</a:t>
            </a:r>
            <a:r>
              <a:rPr lang="en-US" altLang="x-none" sz="2400" dirty="0">
                <a:ea typeface="ＭＳ Ｐゴシック" charset="-128"/>
              </a:rPr>
              <a:t>: A </a:t>
            </a:r>
            <a:r>
              <a:rPr lang="en-US" altLang="x-none" sz="2000" dirty="0">
                <a:ea typeface="ＭＳ Ｐゴシック" charset="-128"/>
              </a:rPr>
              <a:t>value that signals the end of user input.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x-none" sz="2000" b="1" dirty="0">
                <a:ea typeface="ＭＳ Ｐゴシック" charset="-128"/>
              </a:rPr>
              <a:t>sentinel loop</a:t>
            </a:r>
            <a:r>
              <a:rPr lang="en-US" altLang="x-none" sz="2000" dirty="0">
                <a:ea typeface="ＭＳ Ｐゴシック" charset="-128"/>
              </a:rPr>
              <a:t>: Repeats until a sentinel value is seen.</a:t>
            </a:r>
          </a:p>
          <a:p>
            <a:pPr lvl="1" eaLnBrk="1" hangingPunct="1"/>
            <a:endParaRPr lang="en-US" altLang="x-none" sz="2000" dirty="0">
              <a:ea typeface="ＭＳ Ｐゴシック" charset="-128"/>
            </a:endParaRPr>
          </a:p>
          <a:p>
            <a:pPr eaLnBrk="1" hangingPunct="1"/>
            <a:r>
              <a:rPr lang="en-US" altLang="x-none" sz="2400" dirty="0">
                <a:ea typeface="ＭＳ Ｐゴシック" charset="-128"/>
              </a:rPr>
              <a:t>Example: Write a program that prompts the user for exam grade until the user types -1, then outputs the average grade.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x-none" sz="2000" dirty="0">
                <a:ea typeface="ＭＳ Ｐゴシック" charset="-128"/>
              </a:rPr>
              <a:t>(In this case, the value -1 </a:t>
            </a:r>
            <a:r>
              <a:rPr lang="en-US" altLang="x-none" sz="2000" dirty="0">
                <a:solidFill>
                  <a:srgbClr val="FF0000"/>
                </a:solidFill>
                <a:ea typeface="ＭＳ Ｐゴシック" charset="-128"/>
              </a:rPr>
              <a:t>is the sentinel value</a:t>
            </a:r>
            <a:r>
              <a:rPr lang="en-US" altLang="x-none" sz="2000" dirty="0">
                <a:ea typeface="ＭＳ Ｐゴシック" charset="-128"/>
              </a:rPr>
              <a:t>.)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2000" dirty="0"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2000" dirty="0">
                <a:ea typeface="ＭＳ Ｐゴシック" charset="-128"/>
              </a:rPr>
              <a:t>	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Type a grade (-1 to exit): </a:t>
            </a:r>
            <a:r>
              <a:rPr lang="en-US" altLang="x-none" sz="2000" b="1" u="sng" dirty="0">
                <a:latin typeface="Courier New" charset="0"/>
                <a:ea typeface="ＭＳ Ｐゴシック" charset="-128"/>
              </a:rPr>
              <a:t>100</a:t>
            </a:r>
            <a:br>
              <a:rPr lang="en-US" altLang="x-none" sz="2000" dirty="0">
                <a:latin typeface="Courier New" charset="0"/>
                <a:ea typeface="ＭＳ Ｐゴシック" charset="-128"/>
              </a:rPr>
            </a:br>
            <a:r>
              <a:rPr lang="en-US" altLang="x-none" sz="2000" dirty="0">
                <a:latin typeface="Courier New" charset="0"/>
                <a:ea typeface="ＭＳ Ｐゴシック" charset="-128"/>
              </a:rPr>
              <a:t>Type a grade (-1 to exit): </a:t>
            </a:r>
            <a:r>
              <a:rPr lang="en-US" altLang="x-none" sz="2000" b="1" u="sng" dirty="0">
                <a:latin typeface="Courier New" charset="0"/>
                <a:ea typeface="ＭＳ Ｐゴシック" charset="-128"/>
              </a:rPr>
              <a:t>90</a:t>
            </a:r>
            <a:br>
              <a:rPr lang="en-US" altLang="x-none" sz="2000" dirty="0">
                <a:latin typeface="Courier New" charset="0"/>
                <a:ea typeface="ＭＳ Ｐゴシック" charset="-128"/>
              </a:rPr>
            </a:br>
            <a:r>
              <a:rPr lang="en-US" altLang="x-none" sz="2000" dirty="0">
                <a:latin typeface="Courier New" charset="0"/>
                <a:ea typeface="ＭＳ Ｐゴシック" charset="-128"/>
              </a:rPr>
              <a:t>Type a grade (-1 to exit): </a:t>
            </a:r>
            <a:r>
              <a:rPr lang="en-US" altLang="x-none" sz="2000" b="1" u="sng" dirty="0">
                <a:latin typeface="Courier New" charset="0"/>
                <a:ea typeface="ＭＳ Ｐゴシック" charset="-128"/>
              </a:rPr>
              <a:t>-1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 </a:t>
            </a:r>
            <a:br>
              <a:rPr lang="en-US" altLang="x-none" sz="2000" dirty="0">
                <a:latin typeface="Courier New" charset="0"/>
                <a:ea typeface="ＭＳ Ｐゴシック" charset="-128"/>
              </a:rPr>
            </a:br>
            <a:r>
              <a:rPr lang="en-US" altLang="x-none" sz="2000" dirty="0">
                <a:latin typeface="Courier New" charset="0"/>
                <a:ea typeface="ＭＳ Ｐゴシック" charset="-128"/>
              </a:rPr>
              <a:t>The average is 95.</a:t>
            </a:r>
            <a:br>
              <a:rPr lang="en-US" altLang="x-none" sz="2000" dirty="0">
                <a:latin typeface="Courier New" charset="0"/>
                <a:ea typeface="ＭＳ Ｐゴシック" charset="-128"/>
              </a:rPr>
            </a:br>
            <a:endParaRPr lang="en-US" altLang="x-none" sz="2000" dirty="0">
              <a:latin typeface="Courier New" charset="0"/>
              <a:ea typeface="ＭＳ Ｐゴシック" charset="-128"/>
            </a:endParaRPr>
          </a:p>
        </p:txBody>
      </p:sp>
      <p:sp>
        <p:nvSpPr>
          <p:cNvPr id="3584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ea typeface="ＭＳ Ｐゴシック" charset="-128"/>
              </a:rPr>
              <a:t>Sentinel Values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09600" y="6019800"/>
            <a:ext cx="6400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400">
                <a:latin typeface="Comic Sans MS" charset="0"/>
              </a:rPr>
              <a:t>Design question: </a:t>
            </a:r>
            <a:r>
              <a:rPr lang="en-US" altLang="x-none" sz="2000">
                <a:latin typeface="Comic Sans MS" charset="0"/>
              </a:rPr>
              <a:t>for, while, or do loop?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68C5-73F7-E943-8A73-436B560E346B}" type="slidenum">
              <a:rPr lang="en-US" altLang="x-none" smtClean="0">
                <a:solidFill>
                  <a:srgbClr val="000000"/>
                </a:solidFill>
              </a:rPr>
              <a:pPr/>
              <a:t>17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6728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Potential Solution</a:t>
            </a:r>
          </a:p>
        </p:txBody>
      </p:sp>
      <p:sp>
        <p:nvSpPr>
          <p:cNvPr id="36866" name="Rectangle 3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8153400" cy="3962400"/>
          </a:xfrm>
          <a:ln>
            <a:solidFill>
              <a:srgbClr val="66006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2000" dirty="0">
                <a:latin typeface="Courier New" charset="0"/>
                <a:ea typeface="ＭＳ Ｐゴシック" charset="-128"/>
              </a:rPr>
              <a:t>Scanner console = new Scanner(</a:t>
            </a:r>
            <a:r>
              <a:rPr lang="en-US" altLang="x-none" sz="2000" dirty="0" err="1">
                <a:latin typeface="Courier New" charset="0"/>
                <a:ea typeface="ＭＳ Ｐゴシック" charset="-128"/>
              </a:rPr>
              <a:t>System.in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);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20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 sum = 0, count = 0;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20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 grade; 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2000" dirty="0">
                <a:latin typeface="Courier New" charset="0"/>
                <a:ea typeface="ＭＳ Ｐゴシック" charset="-128"/>
              </a:rPr>
              <a:t>do {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2000" dirty="0">
                <a:latin typeface="Courier New" charset="0"/>
                <a:ea typeface="ＭＳ Ｐゴシック" charset="-128"/>
              </a:rPr>
              <a:t>  </a:t>
            </a:r>
            <a:r>
              <a:rPr lang="en-US" altLang="x-none" sz="2000" dirty="0" err="1">
                <a:latin typeface="Courier New" charset="0"/>
                <a:ea typeface="ＭＳ Ｐゴシック" charset="-128"/>
              </a:rPr>
              <a:t>System.out.print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("Type a grade (-1 to exit): ");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2000" dirty="0">
                <a:latin typeface="Courier New" charset="0"/>
                <a:ea typeface="ＭＳ Ｐゴシック" charset="-128"/>
              </a:rPr>
              <a:t>  grade = </a:t>
            </a:r>
            <a:r>
              <a:rPr lang="en-US" altLang="x-none" sz="2000" dirty="0" err="1">
                <a:latin typeface="Courier New" charset="0"/>
                <a:ea typeface="ＭＳ Ｐゴシック" charset="-128"/>
              </a:rPr>
              <a:t>console.nextInt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();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2000" dirty="0">
                <a:latin typeface="Courier New" charset="0"/>
                <a:ea typeface="ＭＳ Ｐゴシック" charset="-128"/>
              </a:rPr>
              <a:t>  sum += grade; count ++;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2000" dirty="0">
                <a:latin typeface="Courier New" charset="0"/>
                <a:ea typeface="ＭＳ Ｐゴシック" charset="-128"/>
              </a:rPr>
              <a:t>} while (grade != -1);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2000" dirty="0" err="1"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(</a:t>
            </a:r>
            <a:r>
              <a:rPr lang="en-US" altLang="en-US" sz="2000" dirty="0">
                <a:latin typeface="Courier New" charset="0"/>
                <a:ea typeface="ＭＳ Ｐゴシック" charset="-128"/>
              </a:rPr>
              <a:t>”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The average is </a:t>
            </a:r>
            <a:r>
              <a:rPr lang="en-US" altLang="en-US" sz="2000" dirty="0">
                <a:latin typeface="Courier New" charset="0"/>
                <a:ea typeface="ＭＳ Ｐゴシック" charset="-128"/>
              </a:rPr>
              <a:t>“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 +</a:t>
            </a:r>
            <a:br>
              <a:rPr lang="en-US" altLang="x-none" sz="2000" dirty="0">
                <a:latin typeface="Courier New" charset="0"/>
                <a:ea typeface="ＭＳ Ｐゴシック" charset="-128"/>
              </a:rPr>
            </a:br>
            <a:r>
              <a:rPr lang="en-US" altLang="x-none" sz="2000" dirty="0">
                <a:latin typeface="Courier New" charset="0"/>
                <a:ea typeface="ＭＳ Ｐゴシック" charset="-128"/>
              </a:rPr>
              <a:t>                 (count &gt; 0? sum /count : 0) );</a:t>
            </a:r>
            <a:br>
              <a:rPr lang="en-US" altLang="x-none" sz="2000" dirty="0">
                <a:latin typeface="Courier New" charset="0"/>
                <a:ea typeface="ＭＳ Ｐゴシック" charset="-128"/>
              </a:rPr>
            </a:br>
            <a:endParaRPr lang="en-US" altLang="x-none" sz="2000" dirty="0">
              <a:latin typeface="Courier New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EA43-B472-684A-B6B2-7CE0941B76F6}" type="slidenum">
              <a:rPr lang="en-US" altLang="x-none" smtClean="0">
                <a:solidFill>
                  <a:srgbClr val="000000"/>
                </a:solidFill>
              </a:rPr>
              <a:pPr/>
              <a:t>18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670560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Potential Solution: Test</a:t>
            </a:r>
          </a:p>
        </p:txBody>
      </p:sp>
      <p:sp>
        <p:nvSpPr>
          <p:cNvPr id="37890" name="Rectangle 3"/>
          <p:cNvSpPr>
            <a:spLocks noGrp="1"/>
          </p:cNvSpPr>
          <p:nvPr>
            <p:ph type="body" idx="1"/>
          </p:nvPr>
        </p:nvSpPr>
        <p:spPr>
          <a:xfrm>
            <a:off x="152400" y="4948238"/>
            <a:ext cx="7772400" cy="762000"/>
          </a:xfrm>
        </p:spPr>
        <p:txBody>
          <a:bodyPr/>
          <a:lstStyle/>
          <a:p>
            <a:pPr lvl="1"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Type a grade (-1 to exit): </a:t>
            </a:r>
            <a:r>
              <a:rPr lang="en-US" altLang="x-none" sz="1600" b="1" u="sng">
                <a:latin typeface="Courier New" charset="0"/>
                <a:ea typeface="ＭＳ Ｐゴシック" charset="-128"/>
              </a:rPr>
              <a:t>100</a:t>
            </a:r>
          </a:p>
          <a:p>
            <a:pPr lvl="1"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Type a grade (-1 to exit): </a:t>
            </a:r>
            <a:r>
              <a:rPr lang="en-US" altLang="x-none" sz="1600" b="1" u="sng">
                <a:latin typeface="Courier New" charset="0"/>
                <a:ea typeface="ＭＳ Ｐゴシック" charset="-128"/>
              </a:rPr>
              <a:t>90</a:t>
            </a:r>
            <a:endParaRPr lang="en-US" altLang="x-none" sz="160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Type a grade (-1 to exit): </a:t>
            </a:r>
            <a:r>
              <a:rPr lang="en-US" altLang="x-none" sz="1600" b="1" u="sng">
                <a:latin typeface="Courier New" charset="0"/>
                <a:ea typeface="ＭＳ Ｐゴシック" charset="-128"/>
              </a:rPr>
              <a:t>-1</a:t>
            </a:r>
            <a:endParaRPr lang="en-US" altLang="x-none" sz="1600">
              <a:latin typeface="Courier New" charset="0"/>
              <a:ea typeface="ＭＳ Ｐゴシック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5800" y="5791200"/>
            <a:ext cx="1296988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rgbClr val="3333CC"/>
              </a:buClr>
              <a:buSzPct val="85000"/>
              <a:defRPr/>
            </a:pPr>
            <a:r>
              <a:rPr lang="en-US" sz="24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Output:  </a:t>
            </a:r>
          </a:p>
        </p:txBody>
      </p:sp>
      <p:sp>
        <p:nvSpPr>
          <p:cNvPr id="3" name="Rectangle 2"/>
          <p:cNvSpPr/>
          <p:nvPr/>
        </p:nvSpPr>
        <p:spPr>
          <a:xfrm>
            <a:off x="2057400" y="5878513"/>
            <a:ext cx="2540000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The average is 63</a:t>
            </a:r>
            <a:endParaRPr lang="en-US" sz="7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6319838"/>
            <a:ext cx="3597275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rgbClr val="3333CC"/>
              </a:buClr>
              <a:buSzPct val="85000"/>
              <a:defRPr/>
            </a:pPr>
            <a:r>
              <a:rPr lang="en-US" sz="2400" kern="0" dirty="0">
                <a:solidFill>
                  <a:srgbClr val="FF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The output is incorrect!</a:t>
            </a:r>
          </a:p>
        </p:txBody>
      </p:sp>
      <p:sp>
        <p:nvSpPr>
          <p:cNvPr id="37894" name="Rectangle 3"/>
          <p:cNvSpPr txBox="1">
            <a:spLocks/>
          </p:cNvSpPr>
          <p:nvPr/>
        </p:nvSpPr>
        <p:spPr bwMode="auto">
          <a:xfrm>
            <a:off x="685800" y="1600200"/>
            <a:ext cx="7086600" cy="3276600"/>
          </a:xfrm>
          <a:prstGeom prst="rect">
            <a:avLst/>
          </a:prstGeom>
          <a:noFill/>
          <a:ln w="9525">
            <a:solidFill>
              <a:srgbClr val="66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1411" tIns="45708" rIns="91411" bIns="45708"/>
          <a:lstStyle>
            <a:lvl1pPr marL="342900" indent="-3429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Scanner console = new Scanner(</a:t>
            </a:r>
            <a:r>
              <a:rPr lang="en-US" altLang="x-none" sz="1800" dirty="0" err="1">
                <a:latin typeface="Courier New" charset="0"/>
              </a:rPr>
              <a:t>System.in</a:t>
            </a:r>
            <a:r>
              <a:rPr lang="en-US" altLang="x-none" sz="1800" dirty="0">
                <a:latin typeface="Courier New" charset="0"/>
              </a:rPr>
              <a:t>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 err="1">
                <a:latin typeface="Courier New" charset="0"/>
              </a:rPr>
              <a:t>int</a:t>
            </a:r>
            <a:r>
              <a:rPr lang="en-US" altLang="x-none" sz="1800" dirty="0">
                <a:latin typeface="Courier New" charset="0"/>
              </a:rPr>
              <a:t> sum = 0, count = 0;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 err="1">
                <a:latin typeface="Courier New" charset="0"/>
              </a:rPr>
              <a:t>int</a:t>
            </a:r>
            <a:r>
              <a:rPr lang="en-US" altLang="x-none" sz="1800" dirty="0">
                <a:latin typeface="Courier New" charset="0"/>
              </a:rPr>
              <a:t> grade;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do {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  </a:t>
            </a:r>
            <a:r>
              <a:rPr lang="en-US" altLang="x-none" sz="1800" dirty="0" err="1">
                <a:latin typeface="Courier New" charset="0"/>
              </a:rPr>
              <a:t>System.out.print</a:t>
            </a:r>
            <a:r>
              <a:rPr lang="en-US" altLang="x-none" sz="1800" dirty="0">
                <a:latin typeface="Courier New" charset="0"/>
              </a:rPr>
              <a:t>("Type a grade (-1 to exit): ");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  grade = </a:t>
            </a:r>
            <a:r>
              <a:rPr lang="en-US" altLang="x-none" sz="1800" dirty="0" err="1">
                <a:latin typeface="Courier New" charset="0"/>
              </a:rPr>
              <a:t>console.nextInt</a:t>
            </a:r>
            <a:r>
              <a:rPr lang="en-US" altLang="x-none" sz="1800" dirty="0">
                <a:latin typeface="Courier New" charset="0"/>
              </a:rPr>
              <a:t>();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endParaRPr lang="en-US" altLang="x-none" sz="1800" dirty="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  sum += grade; count ++;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x-none" sz="1800" dirty="0">
                <a:latin typeface="Courier New" charset="0"/>
              </a:rPr>
              <a:t>} while (grade != -1);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endParaRPr lang="en-US" altLang="x-none" sz="1800" dirty="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 err="1">
                <a:latin typeface="Courier New" charset="0"/>
              </a:rPr>
              <a:t>System.out.println</a:t>
            </a:r>
            <a:r>
              <a:rPr lang="en-US" altLang="x-none" sz="1800" dirty="0">
                <a:latin typeface="Courier New" charset="0"/>
              </a:rPr>
              <a:t>(</a:t>
            </a:r>
            <a:r>
              <a:rPr lang="en-US" altLang="en-US" sz="1800" dirty="0">
                <a:latin typeface="Courier New" charset="0"/>
              </a:rPr>
              <a:t>”</a:t>
            </a:r>
            <a:r>
              <a:rPr lang="en-US" altLang="x-none" sz="1800" dirty="0">
                <a:latin typeface="Courier New" charset="0"/>
              </a:rPr>
              <a:t>The average is </a:t>
            </a:r>
            <a:r>
              <a:rPr lang="en-US" altLang="en-US" sz="1800" dirty="0">
                <a:latin typeface="Courier New" charset="0"/>
              </a:rPr>
              <a:t>“</a:t>
            </a:r>
            <a:r>
              <a:rPr lang="en-US" altLang="x-none" sz="1800" dirty="0">
                <a:latin typeface="Courier New" charset="0"/>
              </a:rPr>
              <a:t> +</a:t>
            </a:r>
            <a:br>
              <a:rPr lang="en-US" altLang="x-none" sz="1800" dirty="0">
                <a:latin typeface="Courier New" charset="0"/>
              </a:rPr>
            </a:br>
            <a:r>
              <a:rPr lang="en-US" altLang="x-none" sz="1800" dirty="0">
                <a:latin typeface="Courier New" charset="0"/>
              </a:rPr>
              <a:t>                 (count &gt; 0? sum /count : 0) 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EA43-B472-684A-B6B2-7CE0941B76F6}" type="slidenum">
              <a:rPr lang="en-US" altLang="x-none" smtClean="0">
                <a:solidFill>
                  <a:srgbClr val="000000"/>
                </a:solidFill>
              </a:rPr>
              <a:pPr/>
              <a:t>19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9710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Foundational Programming Concepts</a:t>
            </a:r>
          </a:p>
        </p:txBody>
      </p:sp>
      <p:sp>
        <p:nvSpPr>
          <p:cNvPr id="686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3575" y="6399213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FF1F6EA4-9A0C-6043-B371-A62C5644D8F9}" type="slidenum">
              <a:rPr lang="en-US" altLang="x-none" sz="1200">
                <a:solidFill>
                  <a:srgbClr val="000000"/>
                </a:solidFill>
                <a:latin typeface="Tahoma" charset="0"/>
              </a:rPr>
              <a:pPr eaLnBrk="1" hangingPunct="1"/>
              <a:t>2</a:t>
            </a:fld>
            <a:endParaRPr lang="en-US" altLang="x-none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3908425" y="2667000"/>
            <a:ext cx="1150938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rgbClr val="660066"/>
                </a:solidFill>
                <a:ea typeface="ＭＳ Ｐゴシック" charset="0"/>
                <a:cs typeface="ＭＳ Ｐゴシック" charset="0"/>
              </a:rPr>
              <a:t>objects</a:t>
            </a: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3298825" y="3200400"/>
            <a:ext cx="24384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rgbClr val="A50021"/>
                </a:solidFill>
                <a:ea typeface="ＭＳ Ｐゴシック" charset="0"/>
                <a:cs typeface="ＭＳ Ｐゴシック" charset="0"/>
              </a:rPr>
              <a:t>methods and classes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2536825" y="3733800"/>
            <a:ext cx="39624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rgbClr val="CC0000"/>
                </a:solidFill>
                <a:ea typeface="ＭＳ Ｐゴシック" charset="0"/>
                <a:cs typeface="ＭＳ Ｐゴシック" charset="0"/>
              </a:rPr>
              <a:t>graphics, sound</a:t>
            </a:r>
            <a:r>
              <a:rPr lang="en-US" sz="2400" kern="0" dirty="0">
                <a:solidFill>
                  <a:srgbClr val="000090"/>
                </a:solidFill>
                <a:ea typeface="ＭＳ Ｐゴシック" charset="0"/>
                <a:cs typeface="ＭＳ Ｐゴシック" charset="0"/>
              </a:rPr>
              <a:t>, and image I/O</a:t>
            </a:r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3908425" y="4267200"/>
            <a:ext cx="1150938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arrays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2994025" y="4800600"/>
            <a:ext cx="28956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conditionals and </a:t>
            </a:r>
            <a:r>
              <a:rPr lang="en-US" sz="2400" kern="0" dirty="0">
                <a:solidFill>
                  <a:srgbClr val="800000"/>
                </a:solidFill>
                <a:ea typeface="ＭＳ Ｐゴシック" charset="0"/>
                <a:cs typeface="ＭＳ Ｐゴシック" charset="0"/>
              </a:rPr>
              <a:t>loops</a:t>
            </a:r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3298825" y="5334000"/>
            <a:ext cx="1139825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math</a:t>
            </a: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4438650" y="5334000"/>
            <a:ext cx="1150938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text I/O</a:t>
            </a: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4441825" y="5867400"/>
            <a:ext cx="28956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assignment statements</a:t>
            </a:r>
          </a:p>
        </p:txBody>
      </p:sp>
      <p:sp>
        <p:nvSpPr>
          <p:cNvPr id="26" name="Rectangle 11"/>
          <p:cNvSpPr>
            <a:spLocks noChangeArrowheads="1"/>
          </p:cNvSpPr>
          <p:nvPr/>
        </p:nvSpPr>
        <p:spPr bwMode="auto">
          <a:xfrm>
            <a:off x="1554163" y="5867400"/>
            <a:ext cx="2884487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primitive data types</a:t>
            </a:r>
          </a:p>
        </p:txBody>
      </p:sp>
      <p:sp>
        <p:nvSpPr>
          <p:cNvPr id="27" name="Oval 14"/>
          <p:cNvSpPr>
            <a:spLocks noChangeArrowheads="1"/>
          </p:cNvSpPr>
          <p:nvPr/>
        </p:nvSpPr>
        <p:spPr bwMode="auto">
          <a:xfrm>
            <a:off x="228600" y="1600200"/>
            <a:ext cx="8839200" cy="1066800"/>
          </a:xfrm>
          <a:prstGeom prst="ellipse">
            <a:avLst/>
          </a:prstGeom>
          <a:solidFill>
            <a:schemeClr val="accent2">
              <a:lumMod val="20000"/>
              <a:lumOff val="80000"/>
              <a:alpha val="50195"/>
            </a:schemeClr>
          </a:solidFill>
          <a:ln w="9525">
            <a:noFill/>
            <a:round/>
            <a:headEnd/>
            <a:tailEnd type="none" w="sm" len="sm"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rgbClr val="000090"/>
                </a:solidFill>
                <a:ea typeface="ＭＳ Ｐゴシック" charset="0"/>
                <a:cs typeface="ＭＳ Ｐゴシック" charset="0"/>
              </a:rPr>
              <a:t>any program you might want to write</a:t>
            </a:r>
          </a:p>
        </p:txBody>
      </p:sp>
    </p:spTree>
    <p:extLst>
      <p:ext uri="{BB962C8B-B14F-4D97-AF65-F5344CB8AC3E}">
        <p14:creationId xmlns:p14="http://schemas.microsoft.com/office/powerpoint/2010/main" val="1973369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Program Analysis</a:t>
            </a:r>
          </a:p>
        </p:txBody>
      </p:sp>
      <p:sp>
        <p:nvSpPr>
          <p:cNvPr id="3891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B8F99B9-E06B-B944-8809-B687F57209EF}" type="slidenum">
              <a:rPr lang="en-US" altLang="x-none" sz="1200">
                <a:latin typeface="Tahoma" charset="0"/>
              </a:rPr>
              <a:pPr eaLnBrk="1" hangingPunct="1"/>
              <a:t>20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6" name="Vertical Scroll 5"/>
          <p:cNvSpPr/>
          <p:nvPr/>
        </p:nvSpPr>
        <p:spPr bwMode="auto">
          <a:xfrm>
            <a:off x="1676400" y="2362200"/>
            <a:ext cx="2286000" cy="1295400"/>
          </a:xfrm>
          <a:prstGeom prst="verticalScroll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br>
              <a:rPr lang="en-US" sz="2400" dirty="0">
                <a:ea typeface="ＭＳ Ｐゴシック" charset="0"/>
                <a:cs typeface="Arial" charset="0"/>
              </a:rPr>
            </a:br>
            <a:r>
              <a:rPr lang="en-US" sz="2400" dirty="0">
                <a:ea typeface="ＭＳ Ｐゴシック" charset="0"/>
                <a:cs typeface="Arial" charset="0"/>
              </a:rPr>
              <a:t>Requirements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3124200" y="4572000"/>
            <a:ext cx="2971800" cy="13716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2400" dirty="0">
                <a:latin typeface="Times New Roman" pitchFamily="18" charset="0"/>
                <a:ea typeface="+mn-ea"/>
                <a:cs typeface="Arial" charset="0"/>
              </a:rPr>
              <a:t>Derive assertions to check if program satisfies requirements</a:t>
            </a:r>
          </a:p>
        </p:txBody>
      </p:sp>
      <p:sp>
        <p:nvSpPr>
          <p:cNvPr id="8" name="Vertical Scroll 7"/>
          <p:cNvSpPr/>
          <p:nvPr/>
        </p:nvSpPr>
        <p:spPr bwMode="auto">
          <a:xfrm>
            <a:off x="5334000" y="2362200"/>
            <a:ext cx="1676400" cy="1295400"/>
          </a:xfrm>
          <a:prstGeom prst="verticalScroll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 sz="1600" dirty="0">
              <a:ea typeface="ＭＳ Ｐゴシック" charset="0"/>
              <a:cs typeface="Arial" charset="0"/>
            </a:endParaRPr>
          </a:p>
          <a:p>
            <a:pPr algn="ctr" eaLnBrk="0" hangingPunct="0">
              <a:defRPr/>
            </a:pPr>
            <a:r>
              <a:rPr lang="en-US" sz="2400" dirty="0">
                <a:ea typeface="ＭＳ Ｐゴシック" charset="0"/>
                <a:cs typeface="Arial" charset="0"/>
              </a:rPr>
              <a:t>Program</a:t>
            </a:r>
            <a:endParaRPr lang="en-US" sz="1800" dirty="0">
              <a:ea typeface="ＭＳ Ｐゴシック" charset="0"/>
              <a:cs typeface="Arial" charset="0"/>
            </a:endParaRPr>
          </a:p>
        </p:txBody>
      </p:sp>
      <p:cxnSp>
        <p:nvCxnSpPr>
          <p:cNvPr id="38918" name="Straight Arrow Connector 8"/>
          <p:cNvCxnSpPr>
            <a:cxnSpLocks noChangeShapeType="1"/>
            <a:stCxn id="6" idx="2"/>
            <a:endCxn id="7" idx="0"/>
          </p:cNvCxnSpPr>
          <p:nvPr/>
        </p:nvCxnSpPr>
        <p:spPr bwMode="auto">
          <a:xfrm>
            <a:off x="2819400" y="3657600"/>
            <a:ext cx="1790700" cy="9144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19" name="Straight Arrow Connector 10"/>
          <p:cNvCxnSpPr>
            <a:cxnSpLocks noChangeShapeType="1"/>
            <a:stCxn id="8" idx="2"/>
            <a:endCxn id="7" idx="0"/>
          </p:cNvCxnSpPr>
          <p:nvPr/>
        </p:nvCxnSpPr>
        <p:spPr bwMode="auto">
          <a:xfrm flipH="1">
            <a:off x="4610100" y="3657600"/>
            <a:ext cx="1562100" cy="9144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26858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r>
              <a:rPr lang="en-US" altLang="x-none" sz="3600" dirty="0">
                <a:ea typeface="ＭＳ Ｐゴシック" charset="-128"/>
              </a:rPr>
              <a:t>Requirements Specification</a:t>
            </a:r>
          </a:p>
        </p:txBody>
      </p:sp>
      <p:sp>
        <p:nvSpPr>
          <p:cNvPr id="399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A155BC9-BAA2-6248-8660-05A18C9B07C1}" type="slidenum">
              <a:rPr lang="en-US" altLang="x-none" sz="1200">
                <a:latin typeface="Tahoma" charset="0"/>
              </a:rPr>
              <a:pPr eaLnBrk="1" hangingPunct="1"/>
              <a:t>21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4389" y="3448555"/>
            <a:ext cx="4419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400" dirty="0">
                <a:solidFill>
                  <a:srgbClr val="000000"/>
                </a:solidFill>
                <a:latin typeface="Comic Sans MS" charset="0"/>
              </a:rPr>
              <a:t>reads in </a:t>
            </a:r>
            <a:r>
              <a:rPr lang="en-US" altLang="x-none" sz="2400">
                <a:solidFill>
                  <a:srgbClr val="000000"/>
                </a:solidFill>
                <a:latin typeface="Comic Sans MS" charset="0"/>
              </a:rPr>
              <a:t>a non-sentinel </a:t>
            </a:r>
            <a:r>
              <a:rPr lang="en-US" altLang="x-none" sz="2400" dirty="0">
                <a:solidFill>
                  <a:srgbClr val="000000"/>
                </a:solidFill>
                <a:latin typeface="Courier New" charset="0"/>
              </a:rPr>
              <a:t>grade</a:t>
            </a:r>
            <a:endParaRPr lang="en-US" altLang="x-none" sz="1600" dirty="0">
              <a:latin typeface="Comic Sans MS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680284" y="4795148"/>
            <a:ext cx="37016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400" dirty="0">
                <a:solidFill>
                  <a:srgbClr val="000000"/>
                </a:solidFill>
                <a:latin typeface="Comic Sans MS" charset="0"/>
              </a:rPr>
              <a:t>=&gt; not add to sum/count;</a:t>
            </a:r>
            <a:br>
              <a:rPr lang="en-US" altLang="x-none" sz="2400" dirty="0">
                <a:solidFill>
                  <a:srgbClr val="000000"/>
                </a:solidFill>
                <a:latin typeface="Comic Sans MS" charset="0"/>
              </a:rPr>
            </a:br>
            <a:r>
              <a:rPr lang="en-US" altLang="x-none" sz="2400" dirty="0">
                <a:solidFill>
                  <a:srgbClr val="000000"/>
                </a:solidFill>
                <a:latin typeface="Comic Sans MS" charset="0"/>
              </a:rPr>
              <a:t>read loop must stop</a:t>
            </a:r>
            <a:endParaRPr lang="en-US" altLang="x-none" sz="1600" dirty="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644189" y="3453020"/>
            <a:ext cx="33766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400">
                <a:solidFill>
                  <a:srgbClr val="000000"/>
                </a:solidFill>
                <a:latin typeface="Comic Sans MS" charset="0"/>
              </a:rPr>
              <a:t>=&gt; add it to sum/count </a:t>
            </a:r>
            <a:endParaRPr lang="en-US" altLang="x-none" sz="70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43" t="10518" r="7420" b="11671"/>
          <a:stretch>
            <a:fillRect/>
          </a:stretch>
        </p:blipFill>
        <p:spPr bwMode="auto">
          <a:xfrm>
            <a:off x="7862220" y="3230918"/>
            <a:ext cx="1293812" cy="89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808" y="4876800"/>
            <a:ext cx="6921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489284" y="1615090"/>
            <a:ext cx="851226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rgbClr val="3333CC"/>
              </a:buClr>
              <a:buSzPct val="85000"/>
              <a:defRPr/>
            </a:pPr>
            <a:r>
              <a:rPr lang="en-US" sz="24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The program reads in a sequence of grades, adds each</a:t>
            </a:r>
            <a:br>
              <a:rPr lang="en-US" sz="24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</a:br>
            <a:r>
              <a:rPr lang="en-US" sz="24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non-sentinel grade to sum/count, stops when </a:t>
            </a:r>
            <a:r>
              <a:rPr lang="en-US" sz="2400" kern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sees sentinel.</a:t>
            </a:r>
            <a:endParaRPr lang="en-US" sz="2400" kern="0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52463" y="4778531"/>
            <a:ext cx="35573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400" dirty="0">
                <a:solidFill>
                  <a:srgbClr val="000000"/>
                </a:solidFill>
                <a:latin typeface="Comic Sans MS" charset="0"/>
              </a:rPr>
              <a:t>reads in sentinel </a:t>
            </a:r>
            <a:r>
              <a:rPr lang="en-US" altLang="x-none" sz="2400" dirty="0">
                <a:solidFill>
                  <a:srgbClr val="000000"/>
                </a:solidFill>
                <a:latin typeface="Courier New" charset="0"/>
              </a:rPr>
              <a:t>grade</a:t>
            </a:r>
            <a:endParaRPr lang="en-US" altLang="x-none" sz="1600" dirty="0">
              <a:latin typeface="Comic Sans MS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36421" y="6028486"/>
            <a:ext cx="26853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400">
                <a:solidFill>
                  <a:srgbClr val="000000"/>
                </a:solidFill>
                <a:latin typeface="Comic Sans MS" charset="0"/>
              </a:rPr>
              <a:t>add to sum/count</a:t>
            </a:r>
            <a:endParaRPr lang="en-US" altLang="x-none" sz="1600" dirty="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680284" y="6091535"/>
            <a:ext cx="34708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400" dirty="0">
                <a:solidFill>
                  <a:srgbClr val="000000"/>
                </a:solidFill>
                <a:latin typeface="Comic Sans MS" charset="0"/>
              </a:rPr>
              <a:t>=&gt; grade is not sentinel</a:t>
            </a:r>
            <a:endParaRPr lang="en-US" altLang="x-none" sz="1600" dirty="0">
              <a:latin typeface="Comic Sans MS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1501" y="5572357"/>
            <a:ext cx="40815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x-none" sz="2400" dirty="0">
                <a:solidFill>
                  <a:srgbClr val="000000"/>
                </a:solidFill>
                <a:latin typeface="Comic Sans MS" charset="0"/>
              </a:rPr>
              <a:t>Equivalent </a:t>
            </a:r>
            <a:r>
              <a:rPr lang="en-US" altLang="x-none" sz="2400" dirty="0" err="1">
                <a:solidFill>
                  <a:srgbClr val="000000"/>
                </a:solidFill>
                <a:latin typeface="Comic Sans MS" charset="0"/>
              </a:rPr>
              <a:t>cond</a:t>
            </a:r>
            <a:r>
              <a:rPr lang="en-US" altLang="x-none" sz="2400" dirty="0">
                <a:solidFill>
                  <a:srgbClr val="000000"/>
                </a:solidFill>
                <a:latin typeface="Comic Sans MS" charset="0"/>
              </a:rPr>
              <a:t> for safety: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280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/>
      <p:bldP spid="10" grpId="0"/>
      <p:bldP spid="11" grpId="0"/>
      <p:bldP spid="12" grpId="0"/>
      <p:bldP spid="13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Program Analysis</a:t>
            </a:r>
          </a:p>
        </p:txBody>
      </p:sp>
      <p:sp>
        <p:nvSpPr>
          <p:cNvPr id="41986" name="Rectangle 3"/>
          <p:cNvSpPr txBox="1">
            <a:spLocks/>
          </p:cNvSpPr>
          <p:nvPr/>
        </p:nvSpPr>
        <p:spPr bwMode="auto">
          <a:xfrm>
            <a:off x="685800" y="1600200"/>
            <a:ext cx="7086600" cy="3276600"/>
          </a:xfrm>
          <a:prstGeom prst="rect">
            <a:avLst/>
          </a:prstGeom>
          <a:noFill/>
          <a:ln w="9525">
            <a:solidFill>
              <a:srgbClr val="66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1411" tIns="45708" rIns="91411" bIns="45708"/>
          <a:lstStyle>
            <a:lvl1pPr marL="342900" indent="-3429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Scanner console = new Scanner(</a:t>
            </a:r>
            <a:r>
              <a:rPr lang="en-US" altLang="x-none" sz="1800" dirty="0" err="1">
                <a:latin typeface="Courier New" charset="0"/>
              </a:rPr>
              <a:t>System.in</a:t>
            </a:r>
            <a:r>
              <a:rPr lang="en-US" altLang="x-none" sz="1800" dirty="0">
                <a:latin typeface="Courier New" charset="0"/>
              </a:rPr>
              <a:t>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 err="1">
                <a:latin typeface="Courier New" charset="0"/>
              </a:rPr>
              <a:t>int</a:t>
            </a:r>
            <a:r>
              <a:rPr lang="en-US" altLang="x-none" sz="1800" dirty="0">
                <a:latin typeface="Courier New" charset="0"/>
              </a:rPr>
              <a:t> sum = 0, count = 0;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 err="1">
                <a:latin typeface="Courier New" charset="0"/>
              </a:rPr>
              <a:t>int</a:t>
            </a:r>
            <a:r>
              <a:rPr lang="en-US" altLang="x-none" sz="1800" dirty="0">
                <a:latin typeface="Courier New" charset="0"/>
              </a:rPr>
              <a:t> grade;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do {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  </a:t>
            </a:r>
            <a:r>
              <a:rPr lang="en-US" altLang="x-none" sz="1800" dirty="0" err="1">
                <a:latin typeface="Courier New" charset="0"/>
              </a:rPr>
              <a:t>System.out.print</a:t>
            </a:r>
            <a:r>
              <a:rPr lang="en-US" altLang="x-none" sz="1800" dirty="0">
                <a:latin typeface="Courier New" charset="0"/>
              </a:rPr>
              <a:t>("Type a grade (-1 to exit): ");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  grade = </a:t>
            </a:r>
            <a:r>
              <a:rPr lang="en-US" altLang="x-none" sz="1800" dirty="0" err="1">
                <a:latin typeface="Courier New" charset="0"/>
              </a:rPr>
              <a:t>console.nextInt</a:t>
            </a:r>
            <a:r>
              <a:rPr lang="en-US" altLang="x-none" sz="1800" dirty="0">
                <a:latin typeface="Courier New" charset="0"/>
              </a:rPr>
              <a:t>();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endParaRPr lang="en-US" altLang="x-none" sz="1800" dirty="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  sum += grade; count ++;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x-none" sz="1800" dirty="0">
                <a:latin typeface="Courier New" charset="0"/>
              </a:rPr>
              <a:t>} while (grade != -1);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endParaRPr lang="en-US" altLang="x-none" sz="1800" dirty="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 err="1">
                <a:latin typeface="Courier New" charset="0"/>
              </a:rPr>
              <a:t>System.out.println</a:t>
            </a:r>
            <a:r>
              <a:rPr lang="en-US" altLang="x-none" sz="1800" dirty="0">
                <a:latin typeface="Courier New" charset="0"/>
              </a:rPr>
              <a:t>(</a:t>
            </a:r>
            <a:r>
              <a:rPr lang="en-US" altLang="en-US" sz="1800" dirty="0">
                <a:latin typeface="Courier New" charset="0"/>
              </a:rPr>
              <a:t>”</a:t>
            </a:r>
            <a:r>
              <a:rPr lang="en-US" altLang="x-none" sz="1800" dirty="0">
                <a:latin typeface="Courier New" charset="0"/>
              </a:rPr>
              <a:t>The average is </a:t>
            </a:r>
            <a:r>
              <a:rPr lang="en-US" altLang="en-US" sz="1800" dirty="0">
                <a:latin typeface="Courier New" charset="0"/>
              </a:rPr>
              <a:t>“</a:t>
            </a:r>
            <a:r>
              <a:rPr lang="en-US" altLang="x-none" sz="1800" dirty="0">
                <a:latin typeface="Courier New" charset="0"/>
              </a:rPr>
              <a:t> +</a:t>
            </a:r>
            <a:br>
              <a:rPr lang="en-US" altLang="x-none" sz="1800" dirty="0">
                <a:latin typeface="Courier New" charset="0"/>
              </a:rPr>
            </a:br>
            <a:r>
              <a:rPr lang="en-US" altLang="x-none" sz="1800" dirty="0">
                <a:latin typeface="Courier New" charset="0"/>
              </a:rPr>
              <a:t>                 (count &gt; 0? sum /count : 0) );</a:t>
            </a:r>
          </a:p>
        </p:txBody>
      </p:sp>
      <p:sp>
        <p:nvSpPr>
          <p:cNvPr id="9" name="Rectangle 8"/>
          <p:cNvSpPr/>
          <p:nvPr/>
        </p:nvSpPr>
        <p:spPr>
          <a:xfrm>
            <a:off x="609600" y="4953000"/>
            <a:ext cx="4556125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rgbClr val="3333CC"/>
              </a:buClr>
              <a:buSzPct val="85000"/>
              <a:defRPr/>
            </a:pPr>
            <a:r>
              <a:rPr lang="en-US" sz="24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Condition to guarantee safety: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74737" y="5562600"/>
            <a:ext cx="51651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rgbClr val="3333CC"/>
              </a:buClr>
              <a:buSzPct val="85000"/>
              <a:defRPr/>
            </a:pPr>
            <a:r>
              <a:rPr lang="en-US" sz="24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add to sum and count =&gt; grade != -1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966788" y="3276600"/>
            <a:ext cx="6250429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x-none" sz="1800" b="1" dirty="0">
                <a:solidFill>
                  <a:srgbClr val="FF0000"/>
                </a:solidFill>
                <a:latin typeface="Courier New" charset="0"/>
              </a:rPr>
              <a:t>// assertion grade != -1 must be established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EA43-B472-684A-B6B2-7CE0941B76F6}" type="slidenum">
              <a:rPr lang="en-US" altLang="x-none" smtClean="0">
                <a:solidFill>
                  <a:srgbClr val="000000"/>
                </a:solidFill>
              </a:rPr>
              <a:pPr/>
              <a:t>22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070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sz="3200">
                <a:ea typeface="ＭＳ Ｐゴシック" charset="-128"/>
              </a:rPr>
              <a:t>Program Revision to Establish Assertion</a:t>
            </a:r>
          </a:p>
        </p:txBody>
      </p:sp>
      <p:sp>
        <p:nvSpPr>
          <p:cNvPr id="43010" name="Rectangle 3"/>
          <p:cNvSpPr txBox="1">
            <a:spLocks/>
          </p:cNvSpPr>
          <p:nvPr/>
        </p:nvSpPr>
        <p:spPr bwMode="auto">
          <a:xfrm>
            <a:off x="685800" y="1600200"/>
            <a:ext cx="7086600" cy="3581400"/>
          </a:xfrm>
          <a:prstGeom prst="rect">
            <a:avLst/>
          </a:prstGeom>
          <a:noFill/>
          <a:ln w="9525">
            <a:solidFill>
              <a:srgbClr val="66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1411" tIns="45708" rIns="91411" bIns="45708"/>
          <a:lstStyle>
            <a:lvl1pPr marL="342900" indent="-3429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Scanner console = new Scanner(</a:t>
            </a:r>
            <a:r>
              <a:rPr lang="en-US" altLang="x-none" sz="1800" dirty="0" err="1">
                <a:latin typeface="Courier New" charset="0"/>
              </a:rPr>
              <a:t>System.in</a:t>
            </a:r>
            <a:r>
              <a:rPr lang="en-US" altLang="x-none" sz="1800" dirty="0">
                <a:latin typeface="Courier New" charset="0"/>
              </a:rPr>
              <a:t>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 err="1">
                <a:latin typeface="Courier New" charset="0"/>
              </a:rPr>
              <a:t>int</a:t>
            </a:r>
            <a:r>
              <a:rPr lang="en-US" altLang="x-none" sz="1800" dirty="0">
                <a:latin typeface="Courier New" charset="0"/>
              </a:rPr>
              <a:t> sum = 0, count = 0;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 err="1">
                <a:latin typeface="Courier New" charset="0"/>
              </a:rPr>
              <a:t>int</a:t>
            </a:r>
            <a:r>
              <a:rPr lang="en-US" altLang="x-none" sz="1800" dirty="0">
                <a:latin typeface="Courier New" charset="0"/>
              </a:rPr>
              <a:t> grade;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do {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  </a:t>
            </a:r>
            <a:r>
              <a:rPr lang="en-US" altLang="x-none" sz="1800" dirty="0" err="1">
                <a:latin typeface="Courier New" charset="0"/>
              </a:rPr>
              <a:t>System.out.print</a:t>
            </a:r>
            <a:r>
              <a:rPr lang="en-US" altLang="x-none" sz="1800" dirty="0">
                <a:latin typeface="Courier New" charset="0"/>
              </a:rPr>
              <a:t>("Type a grade (-1 to exit): ");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  grade = </a:t>
            </a:r>
            <a:r>
              <a:rPr lang="en-US" altLang="x-none" sz="1800" dirty="0" err="1">
                <a:latin typeface="Courier New" charset="0"/>
              </a:rPr>
              <a:t>console.nextInt</a:t>
            </a:r>
            <a:r>
              <a:rPr lang="en-US" altLang="x-none" sz="1800" dirty="0">
                <a:latin typeface="Courier New" charset="0"/>
              </a:rPr>
              <a:t>();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endParaRPr lang="en-US" altLang="x-none" sz="1800" dirty="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  sum += grade; count ++;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endParaRPr lang="en-US" altLang="x-none" sz="1800" dirty="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x-none" sz="1800" dirty="0">
                <a:latin typeface="Courier New" charset="0"/>
              </a:rPr>
              <a:t>} while (grade != -1);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endParaRPr lang="en-US" altLang="x-none" sz="1800" dirty="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 err="1">
                <a:latin typeface="Courier New" charset="0"/>
              </a:rPr>
              <a:t>System.out.println</a:t>
            </a:r>
            <a:r>
              <a:rPr lang="en-US" altLang="x-none" sz="1800" dirty="0">
                <a:latin typeface="Courier New" charset="0"/>
              </a:rPr>
              <a:t>(</a:t>
            </a:r>
            <a:r>
              <a:rPr lang="en-US" altLang="en-US" sz="1800" dirty="0">
                <a:latin typeface="Courier New" charset="0"/>
              </a:rPr>
              <a:t>”</a:t>
            </a:r>
            <a:r>
              <a:rPr lang="en-US" altLang="x-none" sz="1800" dirty="0">
                <a:latin typeface="Courier New" charset="0"/>
              </a:rPr>
              <a:t>The average is </a:t>
            </a:r>
            <a:r>
              <a:rPr lang="en-US" altLang="en-US" sz="1800" dirty="0">
                <a:latin typeface="Courier New" charset="0"/>
              </a:rPr>
              <a:t>“</a:t>
            </a:r>
            <a:r>
              <a:rPr lang="en-US" altLang="x-none" sz="1800" dirty="0">
                <a:latin typeface="Courier New" charset="0"/>
              </a:rPr>
              <a:t> +</a:t>
            </a:r>
            <a:br>
              <a:rPr lang="en-US" altLang="x-none" sz="1800" dirty="0">
                <a:latin typeface="Courier New" charset="0"/>
              </a:rPr>
            </a:br>
            <a:r>
              <a:rPr lang="en-US" altLang="x-none" sz="1800" dirty="0">
                <a:latin typeface="Courier New" charset="0"/>
              </a:rPr>
              <a:t>                 (count &gt; 0? sum /count : 0) );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966788" y="3276600"/>
            <a:ext cx="2678112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x-none" sz="1800" b="1">
                <a:solidFill>
                  <a:srgbClr val="FF0000"/>
                </a:solidFill>
                <a:latin typeface="Courier New" charset="0"/>
              </a:rPr>
              <a:t>if (grade != -1) {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endParaRPr lang="en-US" altLang="x-none" sz="1800" b="1">
              <a:solidFill>
                <a:srgbClr val="FF0000"/>
              </a:solidFill>
              <a:latin typeface="Courier New" charset="0"/>
            </a:endParaRP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br>
              <a:rPr lang="en-US" altLang="x-none" sz="1800" b="1">
                <a:solidFill>
                  <a:srgbClr val="FF0000"/>
                </a:solidFill>
                <a:latin typeface="Courier New" charset="0"/>
              </a:rPr>
            </a:br>
            <a:r>
              <a:rPr lang="en-US" altLang="x-none" sz="1800" b="1">
                <a:solidFill>
                  <a:srgbClr val="FF0000"/>
                </a:solidFill>
                <a:latin typeface="Courier New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EA43-B472-684A-B6B2-7CE0941B76F6}" type="slidenum">
              <a:rPr lang="en-US" altLang="x-none" smtClean="0">
                <a:solidFill>
                  <a:srgbClr val="000000"/>
                </a:solidFill>
              </a:rPr>
              <a:pPr/>
              <a:t>23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0615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ea typeface="ＭＳ Ｐゴシック" charset="-128"/>
              </a:rPr>
              <a:t>Version 2: do/while -&gt; while</a:t>
            </a:r>
          </a:p>
        </p:txBody>
      </p:sp>
      <p:sp>
        <p:nvSpPr>
          <p:cNvPr id="44034" name="Rectangle 3"/>
          <p:cNvSpPr txBox="1">
            <a:spLocks/>
          </p:cNvSpPr>
          <p:nvPr/>
        </p:nvSpPr>
        <p:spPr bwMode="auto">
          <a:xfrm>
            <a:off x="685800" y="1600200"/>
            <a:ext cx="7086600" cy="3581400"/>
          </a:xfrm>
          <a:prstGeom prst="rect">
            <a:avLst/>
          </a:prstGeom>
          <a:noFill/>
          <a:ln w="9525">
            <a:solidFill>
              <a:srgbClr val="66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1411" tIns="45708" rIns="91411" bIns="45708"/>
          <a:lstStyle>
            <a:lvl1pPr marL="342900" indent="-3429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Scanner console = new Scanner(</a:t>
            </a:r>
            <a:r>
              <a:rPr lang="en-US" altLang="x-none" sz="1800" dirty="0" err="1">
                <a:latin typeface="Courier New" charset="0"/>
              </a:rPr>
              <a:t>System.in</a:t>
            </a:r>
            <a:r>
              <a:rPr lang="en-US" altLang="x-none" sz="1800" dirty="0">
                <a:latin typeface="Courier New" charset="0"/>
              </a:rPr>
              <a:t>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 err="1">
                <a:latin typeface="Courier New" charset="0"/>
              </a:rPr>
              <a:t>int</a:t>
            </a:r>
            <a:r>
              <a:rPr lang="en-US" altLang="x-none" sz="1800" dirty="0">
                <a:latin typeface="Courier New" charset="0"/>
              </a:rPr>
              <a:t> sum = 0, count = 0;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 err="1">
                <a:latin typeface="Courier New" charset="0"/>
              </a:rPr>
              <a:t>int</a:t>
            </a:r>
            <a:r>
              <a:rPr lang="en-US" altLang="x-none" sz="1800" dirty="0">
                <a:latin typeface="Courier New" charset="0"/>
              </a:rPr>
              <a:t> grade;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b="1" dirty="0">
                <a:latin typeface="Courier New" charset="0"/>
              </a:rPr>
              <a:t>while (grade != -1) {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  </a:t>
            </a:r>
            <a:r>
              <a:rPr lang="en-US" altLang="x-none" sz="1800" dirty="0" err="1">
                <a:latin typeface="Courier New" charset="0"/>
              </a:rPr>
              <a:t>System.out.print</a:t>
            </a:r>
            <a:r>
              <a:rPr lang="en-US" altLang="x-none" sz="1800" dirty="0">
                <a:latin typeface="Courier New" charset="0"/>
              </a:rPr>
              <a:t>("Type a grade (-1 to exit): ");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  grade = </a:t>
            </a:r>
            <a:r>
              <a:rPr lang="en-US" altLang="x-none" sz="1800" dirty="0" err="1">
                <a:latin typeface="Courier New" charset="0"/>
              </a:rPr>
              <a:t>console.nextInt</a:t>
            </a:r>
            <a:r>
              <a:rPr lang="en-US" altLang="x-none" sz="1800" dirty="0">
                <a:latin typeface="Courier New" charset="0"/>
              </a:rPr>
              <a:t>();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endParaRPr lang="en-US" altLang="x-none" sz="1800" dirty="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  sum += grade; count ++;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endParaRPr lang="en-US" altLang="x-none" sz="1800" dirty="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x-none" sz="1800" dirty="0">
                <a:latin typeface="Courier New" charset="0"/>
              </a:rPr>
              <a:t>}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endParaRPr lang="en-US" altLang="x-none" sz="1800" dirty="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 err="1">
                <a:latin typeface="Courier New" charset="0"/>
              </a:rPr>
              <a:t>System.out.println</a:t>
            </a:r>
            <a:r>
              <a:rPr lang="en-US" altLang="x-none" sz="1800" dirty="0">
                <a:latin typeface="Courier New" charset="0"/>
              </a:rPr>
              <a:t>(</a:t>
            </a:r>
            <a:r>
              <a:rPr lang="en-US" altLang="en-US" sz="1800" dirty="0">
                <a:latin typeface="Courier New" charset="0"/>
              </a:rPr>
              <a:t>”</a:t>
            </a:r>
            <a:r>
              <a:rPr lang="en-US" altLang="x-none" sz="1800" dirty="0">
                <a:latin typeface="Courier New" charset="0"/>
              </a:rPr>
              <a:t>The average is </a:t>
            </a:r>
            <a:r>
              <a:rPr lang="en-US" altLang="en-US" sz="1800" dirty="0">
                <a:latin typeface="Courier New" charset="0"/>
              </a:rPr>
              <a:t>“</a:t>
            </a:r>
            <a:r>
              <a:rPr lang="en-US" altLang="x-none" sz="1800" dirty="0">
                <a:latin typeface="Courier New" charset="0"/>
              </a:rPr>
              <a:t> +</a:t>
            </a:r>
            <a:br>
              <a:rPr lang="en-US" altLang="x-none" sz="1800" dirty="0">
                <a:latin typeface="Courier New" charset="0"/>
              </a:rPr>
            </a:br>
            <a:r>
              <a:rPr lang="en-US" altLang="x-none" sz="1800" dirty="0">
                <a:latin typeface="Courier New" charset="0"/>
              </a:rPr>
              <a:t>                 (count &gt; 0? sum /count : 0) );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966788" y="3276600"/>
            <a:ext cx="2678112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x-none" sz="1800" b="1" dirty="0">
                <a:solidFill>
                  <a:srgbClr val="FF0000"/>
                </a:solidFill>
                <a:latin typeface="Courier New" charset="0"/>
              </a:rPr>
              <a:t>if (grade != -1) {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endParaRPr lang="en-US" altLang="x-none" sz="1800" b="1" dirty="0">
              <a:solidFill>
                <a:srgbClr val="FF0000"/>
              </a:solidFill>
              <a:latin typeface="Courier New" charset="0"/>
            </a:endParaRP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br>
              <a:rPr lang="en-US" altLang="x-none" sz="1800" b="1" dirty="0">
                <a:solidFill>
                  <a:srgbClr val="FF0000"/>
                </a:solidFill>
                <a:latin typeface="Courier New" charset="0"/>
              </a:rPr>
            </a:br>
            <a:r>
              <a:rPr lang="en-US" altLang="x-none" sz="1800" b="1" dirty="0">
                <a:solidFill>
                  <a:srgbClr val="FF0000"/>
                </a:solidFill>
                <a:latin typeface="Courier New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EA43-B472-684A-B6B2-7CE0941B76F6}" type="slidenum">
              <a:rPr lang="en-US" altLang="x-none" smtClean="0">
                <a:solidFill>
                  <a:srgbClr val="000000"/>
                </a:solidFill>
              </a:rPr>
              <a:pPr/>
              <a:t>24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69515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077200" cy="1143000"/>
          </a:xfrm>
        </p:spPr>
        <p:txBody>
          <a:bodyPr/>
          <a:lstStyle/>
          <a:p>
            <a:pPr eaLnBrk="1" hangingPunct="1"/>
            <a:r>
              <a:rPr lang="en-US" altLang="x-none" dirty="0">
                <a:solidFill>
                  <a:srgbClr val="3333CC"/>
                </a:solidFill>
                <a:ea typeface="ＭＳ Ｐゴシック" charset="-128"/>
              </a:rPr>
              <a:t>Final Version 2: do/while -&gt; while</a:t>
            </a:r>
            <a:endParaRPr lang="en-US" altLang="x-none" sz="3200" dirty="0">
              <a:ea typeface="ＭＳ Ｐゴシック" charset="-128"/>
            </a:endParaRPr>
          </a:p>
        </p:txBody>
      </p:sp>
      <p:sp>
        <p:nvSpPr>
          <p:cNvPr id="45058" name="Rectangle 3"/>
          <p:cNvSpPr txBox="1">
            <a:spLocks/>
          </p:cNvSpPr>
          <p:nvPr/>
        </p:nvSpPr>
        <p:spPr bwMode="auto">
          <a:xfrm>
            <a:off x="685800" y="1600200"/>
            <a:ext cx="7086600" cy="3581400"/>
          </a:xfrm>
          <a:prstGeom prst="rect">
            <a:avLst/>
          </a:prstGeom>
          <a:noFill/>
          <a:ln w="9525">
            <a:solidFill>
              <a:srgbClr val="66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1411" tIns="45708" rIns="91411" bIns="45708"/>
          <a:lstStyle>
            <a:lvl1pPr marL="342900" indent="-3429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Scanner console = new Scanner(</a:t>
            </a:r>
            <a:r>
              <a:rPr lang="en-US" altLang="x-none" sz="1800" dirty="0" err="1">
                <a:latin typeface="Courier New" charset="0"/>
              </a:rPr>
              <a:t>System.in</a:t>
            </a:r>
            <a:r>
              <a:rPr lang="en-US" altLang="x-none" sz="1800" dirty="0">
                <a:latin typeface="Courier New" charset="0"/>
              </a:rPr>
              <a:t>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 err="1">
                <a:latin typeface="Courier New" charset="0"/>
              </a:rPr>
              <a:t>int</a:t>
            </a:r>
            <a:r>
              <a:rPr lang="en-US" altLang="x-none" sz="1800" dirty="0">
                <a:latin typeface="Courier New" charset="0"/>
              </a:rPr>
              <a:t> sum = 0, count = 0;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 err="1">
                <a:latin typeface="Courier New" charset="0"/>
              </a:rPr>
              <a:t>int</a:t>
            </a:r>
            <a:r>
              <a:rPr lang="en-US" altLang="x-none" sz="1800" dirty="0">
                <a:latin typeface="Courier New" charset="0"/>
              </a:rPr>
              <a:t> grade </a:t>
            </a:r>
            <a:r>
              <a:rPr lang="en-US" altLang="x-none" sz="1800" b="1" dirty="0">
                <a:solidFill>
                  <a:srgbClr val="FF0000"/>
                </a:solidFill>
                <a:latin typeface="Courier New" charset="0"/>
              </a:rPr>
              <a:t>= 0</a:t>
            </a:r>
            <a:r>
              <a:rPr lang="en-US" altLang="x-none" sz="1800" dirty="0">
                <a:latin typeface="Courier New" charset="0"/>
              </a:rPr>
              <a:t>; // any value other than sentinel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b="1" dirty="0">
                <a:latin typeface="Courier New" charset="0"/>
              </a:rPr>
              <a:t>while (grade != -1) {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  </a:t>
            </a:r>
            <a:r>
              <a:rPr lang="en-US" altLang="x-none" sz="1800" dirty="0" err="1">
                <a:latin typeface="Courier New" charset="0"/>
              </a:rPr>
              <a:t>System.out.print</a:t>
            </a:r>
            <a:r>
              <a:rPr lang="en-US" altLang="x-none" sz="1800" dirty="0">
                <a:latin typeface="Courier New" charset="0"/>
              </a:rPr>
              <a:t>("Type a grade (-1 to exit): ");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  grade = </a:t>
            </a:r>
            <a:r>
              <a:rPr lang="en-US" altLang="x-none" sz="1800" dirty="0" err="1">
                <a:latin typeface="Courier New" charset="0"/>
              </a:rPr>
              <a:t>console.nextInt</a:t>
            </a:r>
            <a:r>
              <a:rPr lang="en-US" altLang="x-none" sz="1800" dirty="0">
                <a:latin typeface="Courier New" charset="0"/>
              </a:rPr>
              <a:t>();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endParaRPr lang="en-US" altLang="x-none" sz="1800" dirty="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  sum += grade; count ++;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endParaRPr lang="en-US" altLang="x-none" sz="1800" dirty="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x-none" sz="1800" dirty="0">
                <a:latin typeface="Courier New" charset="0"/>
              </a:rPr>
              <a:t>}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endParaRPr lang="en-US" altLang="x-none" sz="1800" dirty="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 err="1">
                <a:latin typeface="Courier New" charset="0"/>
              </a:rPr>
              <a:t>System.out.println</a:t>
            </a:r>
            <a:r>
              <a:rPr lang="en-US" altLang="x-none" sz="1800" dirty="0">
                <a:latin typeface="Courier New" charset="0"/>
              </a:rPr>
              <a:t>(</a:t>
            </a:r>
            <a:r>
              <a:rPr lang="en-US" altLang="en-US" sz="1800" dirty="0">
                <a:latin typeface="Courier New" charset="0"/>
              </a:rPr>
              <a:t>”</a:t>
            </a:r>
            <a:r>
              <a:rPr lang="en-US" altLang="x-none" sz="1800" dirty="0">
                <a:latin typeface="Courier New" charset="0"/>
              </a:rPr>
              <a:t>The average is </a:t>
            </a:r>
            <a:r>
              <a:rPr lang="en-US" altLang="en-US" sz="1800" dirty="0">
                <a:latin typeface="Courier New" charset="0"/>
              </a:rPr>
              <a:t>“</a:t>
            </a:r>
            <a:r>
              <a:rPr lang="en-US" altLang="x-none" sz="1800" dirty="0">
                <a:latin typeface="Courier New" charset="0"/>
              </a:rPr>
              <a:t> +</a:t>
            </a:r>
            <a:br>
              <a:rPr lang="en-US" altLang="x-none" sz="1800" dirty="0">
                <a:latin typeface="Courier New" charset="0"/>
              </a:rPr>
            </a:br>
            <a:r>
              <a:rPr lang="en-US" altLang="x-none" sz="1800" dirty="0">
                <a:latin typeface="Courier New" charset="0"/>
              </a:rPr>
              <a:t>                 (count &gt; 0? sum /count : 0) );</a:t>
            </a:r>
          </a:p>
        </p:txBody>
      </p:sp>
      <p:sp>
        <p:nvSpPr>
          <p:cNvPr id="45059" name="Rectangle 11"/>
          <p:cNvSpPr>
            <a:spLocks noChangeArrowheads="1"/>
          </p:cNvSpPr>
          <p:nvPr/>
        </p:nvSpPr>
        <p:spPr bwMode="auto">
          <a:xfrm>
            <a:off x="966788" y="3276600"/>
            <a:ext cx="2678112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x-none" sz="1800" b="1">
                <a:solidFill>
                  <a:srgbClr val="FF0000"/>
                </a:solidFill>
                <a:latin typeface="Courier New" charset="0"/>
              </a:rPr>
              <a:t>if (grade != -1) {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endParaRPr lang="en-US" altLang="x-none" sz="1800" b="1">
              <a:solidFill>
                <a:srgbClr val="FF0000"/>
              </a:solidFill>
              <a:latin typeface="Courier New" charset="0"/>
            </a:endParaRP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br>
              <a:rPr lang="en-US" altLang="x-none" sz="1800" b="1">
                <a:solidFill>
                  <a:srgbClr val="FF0000"/>
                </a:solidFill>
                <a:latin typeface="Courier New" charset="0"/>
              </a:rPr>
            </a:br>
            <a:r>
              <a:rPr lang="en-US" altLang="x-none" sz="1800" b="1">
                <a:solidFill>
                  <a:srgbClr val="FF0000"/>
                </a:solidFill>
                <a:latin typeface="Courier New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EA43-B472-684A-B6B2-7CE0941B76F6}" type="slidenum">
              <a:rPr lang="en-US" altLang="x-none" smtClean="0">
                <a:solidFill>
                  <a:srgbClr val="000000"/>
                </a:solidFill>
              </a:rPr>
              <a:pPr/>
              <a:t>25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117164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Outline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7772400" cy="4343400"/>
          </a:xfrm>
        </p:spPr>
        <p:txBody>
          <a:bodyPr/>
          <a:lstStyle/>
          <a:p>
            <a:r>
              <a:rPr lang="en-US" altLang="x-none" dirty="0">
                <a:ea typeface="ＭＳ Ｐゴシック" charset="-128"/>
              </a:rPr>
              <a:t>Admin and recap</a:t>
            </a:r>
          </a:p>
          <a:p>
            <a:r>
              <a:rPr lang="en-US" altLang="x-none" dirty="0">
                <a:ea typeface="ＭＳ Ｐゴシック" charset="-128"/>
              </a:rPr>
              <a:t>Indefinite loops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dirty="0">
                <a:ea typeface="ＭＳ Ｐゴシック" charset="-128"/>
              </a:rPr>
              <a:t>Motivation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dirty="0">
                <a:ea typeface="ＭＳ Ｐゴシック" charset="-128"/>
              </a:rPr>
              <a:t>Program statements (for/while/do/while)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dirty="0">
                <a:ea typeface="ＭＳ Ｐゴシック" charset="-128"/>
              </a:rPr>
              <a:t>Common indefinite loop pattern: search loop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dirty="0">
                <a:ea typeface="ＭＳ Ｐゴシック" charset="-128"/>
              </a:rPr>
              <a:t>Program analysis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dirty="0">
                <a:solidFill>
                  <a:srgbClr val="C00000"/>
                </a:solidFill>
                <a:ea typeface="ＭＳ Ｐゴシック" charset="-128"/>
              </a:rPr>
              <a:t>Common indefinite loop pattern: sentinel user input processing</a:t>
            </a:r>
          </a:p>
          <a:p>
            <a:pPr lvl="2"/>
            <a:r>
              <a:rPr lang="en-US" altLang="x-none" dirty="0">
                <a:solidFill>
                  <a:srgbClr val="C00000"/>
                </a:solidFill>
                <a:ea typeface="ＭＳ Ｐゴシック" charset="-128"/>
              </a:rPr>
              <a:t>Basic design using assertion to view and fix bug</a:t>
            </a:r>
          </a:p>
          <a:p>
            <a:pPr lvl="2"/>
            <a:r>
              <a:rPr lang="en-US" altLang="x-none" dirty="0">
                <a:solidFill>
                  <a:srgbClr val="C00000"/>
                </a:solidFill>
                <a:ea typeface="ＭＳ Ｐゴシック" charset="-128"/>
              </a:rPr>
              <a:t>An alternative view of the bug: a design pattern</a:t>
            </a: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3969562-AA56-9C44-9120-516C7F564E0E}" type="slidenum">
              <a:rPr lang="en-US" altLang="x-none" sz="1200">
                <a:latin typeface="Tahoma" charset="0"/>
              </a:rPr>
              <a:pPr eaLnBrk="1" hangingPunct="1"/>
              <a:t>26</a:t>
            </a:fld>
            <a:endParaRPr lang="en-US" altLang="x-none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198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/>
          </p:cNvSpPr>
          <p:nvPr>
            <p:ph type="title" idx="4294967295"/>
          </p:nvPr>
        </p:nvSpPr>
        <p:spPr>
          <a:xfrm>
            <a:off x="533400" y="228600"/>
            <a:ext cx="8077200" cy="1143000"/>
          </a:xfrm>
        </p:spPr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A </a:t>
            </a:r>
            <a:r>
              <a:rPr lang="ja-JP" altLang="en-US">
                <a:ea typeface="ＭＳ Ｐゴシック" charset="-128"/>
              </a:rPr>
              <a:t>“</a:t>
            </a:r>
            <a:r>
              <a:rPr lang="en-US" altLang="ja-JP">
                <a:ea typeface="ＭＳ Ｐゴシック" charset="-128"/>
              </a:rPr>
              <a:t>Simpler</a:t>
            </a:r>
            <a:r>
              <a:rPr lang="ja-JP" altLang="en-US">
                <a:ea typeface="ＭＳ Ｐゴシック" charset="-128"/>
              </a:rPr>
              <a:t>”</a:t>
            </a:r>
            <a:r>
              <a:rPr lang="en-US" altLang="ja-JP">
                <a:ea typeface="ＭＳ Ｐゴシック" charset="-128"/>
              </a:rPr>
              <a:t> Problem...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48130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Revisit the </a:t>
            </a:r>
            <a:r>
              <a:rPr lang="en-US" altLang="x-none">
                <a:latin typeface="Courier New" charset="0"/>
                <a:ea typeface="ＭＳ Ｐゴシック" charset="-128"/>
              </a:rPr>
              <a:t>countDown</a:t>
            </a:r>
            <a:r>
              <a:rPr lang="en-US" altLang="x-none">
                <a:ea typeface="ＭＳ Ｐゴシック" charset="-128"/>
              </a:rPr>
              <a:t> method that prints from a given maximum (&gt;=1) to 1, separated by commas.</a:t>
            </a:r>
            <a:br>
              <a:rPr lang="en-US" altLang="x-none">
                <a:ea typeface="ＭＳ Ｐゴシック" charset="-128"/>
              </a:rPr>
            </a:br>
            <a:br>
              <a:rPr lang="en-US" altLang="x-none">
                <a:ea typeface="ＭＳ Ｐゴシック" charset="-128"/>
              </a:rPr>
            </a:br>
            <a:r>
              <a:rPr lang="en-US" altLang="x-none">
                <a:ea typeface="ＭＳ Ｐゴシック" charset="-128"/>
              </a:rPr>
              <a:t>For example, the call:</a:t>
            </a:r>
          </a:p>
          <a:p>
            <a:pPr lvl="1" eaLnBrk="1" hangingPunct="1">
              <a:buFont typeface="Wingdings 2" charset="2"/>
              <a:buNone/>
            </a:pPr>
            <a:r>
              <a:rPr lang="en-US" altLang="x-none">
                <a:latin typeface="Courier New" charset="0"/>
                <a:ea typeface="ＭＳ Ｐゴシック" charset="-128"/>
              </a:rPr>
              <a:t>countDown(5)</a:t>
            </a:r>
          </a:p>
          <a:p>
            <a:pPr lvl="1" eaLnBrk="1" hangingPunct="1">
              <a:buFont typeface="Wingdings 2" charset="2"/>
              <a:buNone/>
            </a:pPr>
            <a:endParaRPr lang="en-US" altLang="x-none">
              <a:latin typeface="Courier New" charset="0"/>
              <a:ea typeface="ＭＳ Ｐゴシック" charset="-128"/>
            </a:endParaRPr>
          </a:p>
          <a:p>
            <a:pPr eaLnBrk="1" hangingPunct="1">
              <a:buFont typeface="Wingdings 2" charset="2"/>
              <a:buNone/>
            </a:pPr>
            <a:r>
              <a:rPr lang="en-US" altLang="x-none">
                <a:ea typeface="ＭＳ Ｐゴシック" charset="-128"/>
              </a:rPr>
              <a:t>	should print:</a:t>
            </a:r>
          </a:p>
          <a:p>
            <a:pPr lvl="1" eaLnBrk="1" hangingPunct="1">
              <a:buFont typeface="Wingdings 2" charset="2"/>
              <a:buNone/>
            </a:pPr>
            <a:r>
              <a:rPr lang="en-US" altLang="x-none">
                <a:latin typeface="Courier New" charset="0"/>
                <a:ea typeface="ＭＳ Ｐゴシック" charset="-128"/>
              </a:rPr>
              <a:t>5, 4, 3, 2, 1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68C5-73F7-E943-8A73-436B560E346B}" type="slidenum">
              <a:rPr lang="en-US" altLang="x-none" smtClean="0">
                <a:solidFill>
                  <a:srgbClr val="000000"/>
                </a:solidFill>
              </a:rPr>
              <a:pPr/>
              <a:t>27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770139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Previous </a:t>
            </a:r>
            <a:r>
              <a:rPr lang="ja-JP" altLang="en-US">
                <a:ea typeface="ＭＳ Ｐゴシック" charset="-128"/>
              </a:rPr>
              <a:t>“</a:t>
            </a:r>
            <a:r>
              <a:rPr lang="en-US" altLang="ja-JP">
                <a:ea typeface="ＭＳ Ｐゴシック" charset="-128"/>
              </a:rPr>
              <a:t>Solution</a:t>
            </a:r>
            <a:r>
              <a:rPr lang="ja-JP" altLang="en-US">
                <a:ea typeface="ＭＳ Ｐゴシック" charset="-128"/>
              </a:rPr>
              <a:t>”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786435" name="Rectangle 3"/>
          <p:cNvSpPr>
            <a:spLocks noGrp="1"/>
          </p:cNvSpPr>
          <p:nvPr>
            <p:ph type="body" idx="4294967295"/>
          </p:nvPr>
        </p:nvSpPr>
        <p:spPr>
          <a:xfrm>
            <a:off x="533400" y="1600200"/>
            <a:ext cx="82296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public static void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countDown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max) {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    for (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= max;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&gt;= 1;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--) {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       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System.out.print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</a:t>
            </a:r>
            <a:r>
              <a:rPr lang="en-US" altLang="x-none" sz="1800" b="1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x-none" sz="1800" b="1" dirty="0">
                <a:latin typeface="Courier New" charset="0"/>
                <a:ea typeface="ＭＳ Ｐゴシック" charset="-128"/>
              </a:rPr>
              <a:t> + ", "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);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    }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   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();  </a:t>
            </a:r>
            <a:r>
              <a:rPr lang="en-US" altLang="x-none" sz="18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to end the line of output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}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endParaRPr lang="en-US" altLang="x-none" sz="700" dirty="0">
              <a:ea typeface="ＭＳ Ｐゴシック" charset="-128"/>
            </a:endParaRP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x-none" sz="1800" dirty="0">
                <a:ea typeface="ＭＳ Ｐゴシック" charset="-128"/>
              </a:rPr>
              <a:t>Output from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countDown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(5)</a:t>
            </a:r>
            <a:r>
              <a:rPr lang="en-US" altLang="x-none" sz="1800" dirty="0">
                <a:ea typeface="ＭＳ Ｐゴシック" charset="-128"/>
              </a:rPr>
              <a:t>:	</a:t>
            </a:r>
            <a:endParaRPr lang="en-US" altLang="x-none" sz="1800" b="1" dirty="0">
              <a:solidFill>
                <a:srgbClr val="A50021"/>
              </a:solidFill>
              <a:latin typeface="Courier New" charset="0"/>
              <a:ea typeface="ＭＳ Ｐゴシック" charset="-128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833938" y="3352800"/>
            <a:ext cx="22526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5, 4, 3, 2, 1</a:t>
            </a:r>
            <a:r>
              <a:rPr lang="en-US" altLang="x-none" sz="1800" b="1">
                <a:solidFill>
                  <a:srgbClr val="A50021"/>
                </a:solidFill>
                <a:latin typeface="Courier New" charset="0"/>
              </a:rPr>
              <a:t>, </a:t>
            </a:r>
            <a:endParaRPr lang="en-US" altLang="x-none"/>
          </a:p>
        </p:txBody>
      </p:sp>
      <p:sp>
        <p:nvSpPr>
          <p:cNvPr id="2" name="Rectangle 1"/>
          <p:cNvSpPr/>
          <p:nvPr/>
        </p:nvSpPr>
        <p:spPr>
          <a:xfrm>
            <a:off x="5943600" y="304800"/>
            <a:ext cx="2586038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950" lvl="1" indent="-285750"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400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5, 4, 3, 2, 1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68C5-73F7-E943-8A73-436B560E346B}" type="slidenum">
              <a:rPr lang="en-US" altLang="x-none" smtClean="0">
                <a:solidFill>
                  <a:srgbClr val="000000"/>
                </a:solidFill>
              </a:rPr>
              <a:pPr/>
              <a:t>28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532920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Previous </a:t>
            </a:r>
            <a:r>
              <a:rPr lang="ja-JP" altLang="en-US">
                <a:ea typeface="ＭＳ Ｐゴシック" charset="-128"/>
              </a:rPr>
              <a:t>“</a:t>
            </a:r>
            <a:r>
              <a:rPr lang="en-US" altLang="ja-JP">
                <a:ea typeface="ＭＳ Ｐゴシック" charset="-128"/>
              </a:rPr>
              <a:t>Solution</a:t>
            </a:r>
            <a:r>
              <a:rPr lang="ja-JP" altLang="en-US">
                <a:ea typeface="ＭＳ Ｐゴシック" charset="-128"/>
              </a:rPr>
              <a:t>”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786435" name="Rectangle 3"/>
          <p:cNvSpPr>
            <a:spLocks noGrp="1"/>
          </p:cNvSpPr>
          <p:nvPr>
            <p:ph type="body" idx="4294967295"/>
          </p:nvPr>
        </p:nvSpPr>
        <p:spPr>
          <a:xfrm>
            <a:off x="533400" y="1600200"/>
            <a:ext cx="82296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public static void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countDown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max) {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    for (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= max;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&gt;= 1;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--) {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       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System.out.print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</a:t>
            </a:r>
            <a:r>
              <a:rPr lang="en-US" altLang="x-none" sz="1800" b="1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x-none" sz="1800" b="1" dirty="0">
                <a:latin typeface="Courier New" charset="0"/>
                <a:ea typeface="ＭＳ Ｐゴシック" charset="-128"/>
              </a:rPr>
              <a:t> + ", "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);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    }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   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();  </a:t>
            </a:r>
            <a:r>
              <a:rPr lang="en-US" altLang="x-none" sz="18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to end the line of output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}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endParaRPr lang="en-US" altLang="x-none" sz="700" dirty="0">
              <a:ea typeface="ＭＳ Ｐゴシック" charset="-128"/>
            </a:endParaRP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x-none" sz="1800" dirty="0">
                <a:ea typeface="ＭＳ Ｐゴシック" charset="-128"/>
              </a:rPr>
              <a:t>Output from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countDown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(5)</a:t>
            </a:r>
            <a:r>
              <a:rPr lang="en-US" altLang="x-none" sz="1800" dirty="0">
                <a:ea typeface="ＭＳ Ｐゴシック" charset="-128"/>
              </a:rPr>
              <a:t>:	</a:t>
            </a:r>
            <a:endParaRPr lang="en-US" altLang="x-none" sz="1800" b="1" dirty="0">
              <a:solidFill>
                <a:srgbClr val="A50021"/>
              </a:solidFill>
              <a:latin typeface="Courier New" charset="0"/>
              <a:ea typeface="ＭＳ Ｐゴシック" charset="-128"/>
            </a:endParaRPr>
          </a:p>
          <a:p>
            <a:pPr lvl="1" eaLnBrk="1" hangingPunct="1">
              <a:buFont typeface="Wingdings 2" charset="2"/>
              <a:buNone/>
            </a:pPr>
            <a:endParaRPr lang="en-US" altLang="x-none" sz="1800" b="1" dirty="0">
              <a:solidFill>
                <a:srgbClr val="A50021"/>
              </a:solidFill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public static void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countDown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max) {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    for (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= max;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&gt;= 1;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--) {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       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System.out.print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</a:t>
            </a:r>
            <a:r>
              <a:rPr lang="en-US" altLang="x-none" sz="1800" b="1" dirty="0">
                <a:latin typeface="Courier New" charset="0"/>
                <a:ea typeface="ＭＳ Ｐゴシック" charset="-128"/>
              </a:rPr>
              <a:t>", " + </a:t>
            </a:r>
            <a:r>
              <a:rPr lang="en-US" altLang="x-none" sz="1800" b="1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);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    }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   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();  </a:t>
            </a:r>
            <a:r>
              <a:rPr lang="en-US" altLang="x-none" sz="18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to end the line of output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}</a:t>
            </a:r>
          </a:p>
          <a:p>
            <a:pPr lvl="1" eaLnBrk="1" hangingPunct="1">
              <a:buFont typeface="Wingdings 2" charset="2"/>
              <a:buNone/>
            </a:pPr>
            <a:endParaRPr lang="en-US" altLang="x-none" sz="700" dirty="0">
              <a:ea typeface="ＭＳ Ｐゴシック" charset="-128"/>
            </a:endParaRPr>
          </a:p>
          <a:p>
            <a:pPr lvl="1" eaLnBrk="1" hangingPunct="1"/>
            <a:r>
              <a:rPr lang="en-US" altLang="x-none" sz="1800" dirty="0">
                <a:ea typeface="ＭＳ Ｐゴシック" charset="-128"/>
              </a:rPr>
              <a:t>Output from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countDown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(5)</a:t>
            </a:r>
            <a:r>
              <a:rPr lang="en-US" altLang="x-none" sz="1800" dirty="0">
                <a:ea typeface="ＭＳ Ｐゴシック" charset="-128"/>
              </a:rPr>
              <a:t>:	</a:t>
            </a:r>
            <a:r>
              <a:rPr lang="en-US" altLang="x-none" sz="1800" b="1" dirty="0">
                <a:solidFill>
                  <a:srgbClr val="A50021"/>
                </a:solidFill>
                <a:latin typeface="Courier New" charset="0"/>
                <a:ea typeface="ＭＳ Ｐゴシック" charset="-128"/>
              </a:rPr>
              <a:t>, 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5, 4, 3, 2, 1</a:t>
            </a:r>
            <a:endParaRPr lang="en-US" altLang="x-none" sz="1800" dirty="0">
              <a:solidFill>
                <a:srgbClr val="A50021"/>
              </a:solidFill>
              <a:latin typeface="Courier New" charset="0"/>
              <a:ea typeface="ＭＳ Ｐゴシック" charset="-128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833938" y="3352800"/>
            <a:ext cx="22526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5, 4, 3, 2, 1</a:t>
            </a:r>
            <a:r>
              <a:rPr lang="en-US" altLang="x-none" sz="1800" b="1">
                <a:solidFill>
                  <a:srgbClr val="A50021"/>
                </a:solidFill>
                <a:latin typeface="Courier New" charset="0"/>
              </a:rPr>
              <a:t>, </a:t>
            </a:r>
            <a:endParaRPr lang="en-US" altLang="x-none"/>
          </a:p>
        </p:txBody>
      </p:sp>
      <p:sp>
        <p:nvSpPr>
          <p:cNvPr id="2" name="Rectangle 1"/>
          <p:cNvSpPr/>
          <p:nvPr/>
        </p:nvSpPr>
        <p:spPr>
          <a:xfrm>
            <a:off x="5943600" y="304800"/>
            <a:ext cx="2586038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950" lvl="1" indent="-285750"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400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5, 4, 3, 2, 1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68C5-73F7-E943-8A73-436B560E346B}" type="slidenum">
              <a:rPr lang="en-US" altLang="x-none" smtClean="0">
                <a:solidFill>
                  <a:srgbClr val="000000"/>
                </a:solidFill>
              </a:rPr>
              <a:pPr/>
              <a:t>29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94621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15FB5C0A-3ABF-6948-A6A4-9D8398A21683}" type="slidenum">
              <a:rPr lang="en-US" altLang="x-none" sz="1200">
                <a:solidFill>
                  <a:srgbClr val="000000"/>
                </a:solidFill>
                <a:latin typeface="Tahoma" charset="0"/>
              </a:rPr>
              <a:pPr eaLnBrk="1" hangingPunct="1"/>
              <a:t>3</a:t>
            </a:fld>
            <a:endParaRPr lang="en-US" altLang="x-none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77200" cy="1143000"/>
          </a:xfrm>
          <a:noFill/>
        </p:spPr>
        <p:txBody>
          <a:bodyPr lIns="92075" tIns="46038" rIns="92075" bIns="46038"/>
          <a:lstStyle/>
          <a:p>
            <a:r>
              <a:rPr lang="en-US" altLang="x-none" sz="3600" dirty="0">
                <a:ea typeface="ＭＳ Ｐゴシック" charset="-128"/>
              </a:rPr>
              <a:t>Recap: Program Flow Control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4953000" cy="5257800"/>
          </a:xfrm>
          <a:noFill/>
        </p:spPr>
        <p:txBody>
          <a:bodyPr lIns="92075" tIns="46038" rIns="92075" bIns="46038"/>
          <a:lstStyle/>
          <a:p>
            <a:r>
              <a:rPr lang="en-US" altLang="x-none" sz="2400" dirty="0">
                <a:ea typeface="ＭＳ Ｐゴシック" charset="-128"/>
              </a:rPr>
              <a:t>We have covered all program flow control statements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sz="2000" dirty="0">
                <a:ea typeface="ＭＳ Ｐゴシック" charset="-128"/>
              </a:rPr>
              <a:t>Conditional statements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x-none" sz="1800" dirty="0">
                <a:latin typeface="Courier New" charset="0"/>
                <a:ea typeface="Courier New" charset="0"/>
                <a:cs typeface="Courier New" charset="0"/>
              </a:rPr>
              <a:t>if</a:t>
            </a:r>
            <a:r>
              <a:rPr lang="en-US" altLang="x-none" sz="1800" dirty="0">
                <a:ea typeface="ＭＳ Ｐゴシック" charset="-128"/>
              </a:rPr>
              <a:t>, </a:t>
            </a:r>
            <a:r>
              <a:rPr lang="en-US" altLang="x-none" sz="1800" dirty="0">
                <a:latin typeface="Courier New" charset="0"/>
                <a:ea typeface="Courier New" charset="0"/>
                <a:cs typeface="Courier New" charset="0"/>
              </a:rPr>
              <a:t>switch</a:t>
            </a:r>
            <a:r>
              <a:rPr lang="en-US" altLang="x-none" sz="1800" dirty="0">
                <a:ea typeface="ＭＳ Ｐゴシック" charset="-128"/>
              </a:rPr>
              <a:t>, conditional operator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sz="2000" dirty="0">
                <a:ea typeface="ＭＳ Ｐゴシック" charset="-128"/>
              </a:rPr>
              <a:t>Break of flow statements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x-none" sz="1800" dirty="0">
                <a:latin typeface="Courier New" charset="0"/>
                <a:ea typeface="Courier New" charset="0"/>
                <a:cs typeface="Courier New" charset="0"/>
              </a:rPr>
              <a:t>break</a:t>
            </a:r>
            <a:r>
              <a:rPr lang="en-US" altLang="x-none" sz="1800" dirty="0">
                <a:ea typeface="ＭＳ Ｐゴシック" charset="-128"/>
              </a:rPr>
              <a:t>, </a:t>
            </a:r>
            <a:r>
              <a:rPr lang="en-US" altLang="x-none" sz="1800" dirty="0">
                <a:latin typeface="Courier New" charset="0"/>
                <a:ea typeface="Courier New" charset="0"/>
                <a:cs typeface="Courier New" charset="0"/>
              </a:rPr>
              <a:t>return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sz="2000" dirty="0">
                <a:ea typeface="ＭＳ Ｐゴシック" charset="-128"/>
              </a:rPr>
              <a:t>Loop statements</a:t>
            </a:r>
          </a:p>
          <a:p>
            <a:pPr lvl="2"/>
            <a:r>
              <a:rPr lang="en-US" altLang="x-none" sz="1800" dirty="0">
                <a:latin typeface="Courier New" charset="0"/>
                <a:ea typeface="Courier New" charset="0"/>
                <a:cs typeface="Courier New" charset="0"/>
              </a:rPr>
              <a:t>for</a:t>
            </a:r>
            <a:r>
              <a:rPr lang="en-US" altLang="x-none" sz="1800" dirty="0">
                <a:ea typeface="ＭＳ Ｐゴシック" charset="-128"/>
              </a:rPr>
              <a:t>, </a:t>
            </a:r>
            <a:r>
              <a:rPr lang="en-US" altLang="x-none" sz="1800" dirty="0">
                <a:latin typeface="Courier New" charset="0"/>
                <a:ea typeface="Courier New" charset="0"/>
                <a:cs typeface="Courier New" charset="0"/>
              </a:rPr>
              <a:t>while</a:t>
            </a:r>
            <a:r>
              <a:rPr lang="en-US" altLang="x-none" sz="1800" dirty="0">
                <a:ea typeface="ＭＳ Ｐゴシック" charset="-128"/>
              </a:rPr>
              <a:t>, </a:t>
            </a:r>
            <a:r>
              <a:rPr lang="en-US" altLang="x-none" sz="1800" dirty="0">
                <a:latin typeface="Courier New" charset="0"/>
                <a:ea typeface="Courier New" charset="0"/>
                <a:cs typeface="Courier New" charset="0"/>
              </a:rPr>
              <a:t>do</a:t>
            </a:r>
            <a:r>
              <a:rPr lang="en-US" altLang="x-none" sz="1800" dirty="0">
                <a:ea typeface="ＭＳ Ｐゴシック" charset="-128"/>
              </a:rPr>
              <a:t>/</a:t>
            </a:r>
            <a:r>
              <a:rPr lang="en-US" altLang="x-none" sz="1800" dirty="0">
                <a:latin typeface="Courier New" charset="0"/>
                <a:ea typeface="Courier New" charset="0"/>
                <a:cs typeface="Courier New" charset="0"/>
              </a:rPr>
              <a:t>while</a:t>
            </a:r>
          </a:p>
          <a:p>
            <a:r>
              <a:rPr lang="en-US" altLang="x-none" sz="2400" dirty="0">
                <a:solidFill>
                  <a:srgbClr val="000000"/>
                </a:solidFill>
                <a:ea typeface="ＭＳ Ｐゴシック" charset="-128"/>
              </a:rPr>
              <a:t>Program flow control is among the most challenging and also most </a:t>
            </a:r>
            <a:r>
              <a:rPr lang="en-US" altLang="x-none" sz="2400" dirty="0">
                <a:solidFill>
                  <a:srgbClr val="2D2DB9">
                    <a:lumMod val="75000"/>
                  </a:srgbClr>
                </a:solidFill>
                <a:ea typeface="ＭＳ Ｐゴシック" charset="-128"/>
              </a:rPr>
              <a:t>important </a:t>
            </a:r>
            <a:r>
              <a:rPr lang="en-US" altLang="x-none" sz="2400" dirty="0">
                <a:solidFill>
                  <a:srgbClr val="000000"/>
                </a:solidFill>
                <a:ea typeface="ＭＳ Ｐゴシック" charset="-128"/>
              </a:rPr>
              <a:t>in mastering computer programming</a:t>
            </a:r>
          </a:p>
          <a:p>
            <a:pPr lvl="1" eaLnBrk="1" hangingPunct="1">
              <a:lnSpc>
                <a:spcPct val="75000"/>
              </a:lnSpc>
              <a:buFont typeface="Arial" panose="020B0604020202020204" pitchFamily="34" charset="0"/>
              <a:buChar char="•"/>
            </a:pPr>
            <a:r>
              <a:rPr lang="en-US" altLang="x-none" sz="1800" dirty="0">
                <a:ea typeface="ＭＳ Ｐゴシック" charset="-128"/>
              </a:rPr>
              <a:t>it may involve </a:t>
            </a:r>
            <a:r>
              <a:rPr lang="en-US" altLang="x-none" sz="1800" dirty="0">
                <a:solidFill>
                  <a:srgbClr val="FF0000"/>
                </a:solidFill>
                <a:ea typeface="ＭＳ Ｐゴシック" charset="-128"/>
              </a:rPr>
              <a:t>complex</a:t>
            </a:r>
            <a:r>
              <a:rPr lang="en-US" altLang="x-none" sz="1800" dirty="0">
                <a:ea typeface="ＭＳ Ｐゴシック" charset="-128"/>
              </a:rPr>
              <a:t> logical analysis</a:t>
            </a:r>
          </a:p>
          <a:p>
            <a:pPr lvl="1" eaLnBrk="1" hangingPunct="1">
              <a:lnSpc>
                <a:spcPct val="75000"/>
              </a:lnSpc>
              <a:buFont typeface="Arial" panose="020B0604020202020204" pitchFamily="34" charset="0"/>
              <a:buChar char="•"/>
            </a:pPr>
            <a:r>
              <a:rPr lang="en-US" altLang="x-none" sz="1800" dirty="0">
                <a:ea typeface="ＭＳ Ｐゴシック" charset="-128"/>
              </a:rPr>
              <a:t>it often has substantial </a:t>
            </a:r>
            <a:r>
              <a:rPr lang="en-US" altLang="x-none" sz="1800" dirty="0">
                <a:solidFill>
                  <a:srgbClr val="FF0000"/>
                </a:solidFill>
                <a:ea typeface="ＭＳ Ｐゴシック" charset="-128"/>
              </a:rPr>
              <a:t>flexibility</a:t>
            </a:r>
            <a:r>
              <a:rPr lang="en-US" altLang="x-none" sz="1800" dirty="0">
                <a:ea typeface="ＭＳ Ｐゴシック" charset="-128"/>
              </a:rPr>
              <a:t> and hence depends on </a:t>
            </a:r>
            <a:r>
              <a:rPr lang="en-US" altLang="x-none" sz="1800" dirty="0">
                <a:solidFill>
                  <a:srgbClr val="FF0000"/>
                </a:solidFill>
                <a:ea typeface="ＭＳ Ｐゴシック" charset="-128"/>
              </a:rPr>
              <a:t>personal style</a:t>
            </a:r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5562600" y="3686175"/>
            <a:ext cx="3352800" cy="9239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CC0000"/>
                </a:solidFill>
                <a:latin typeface="Courier New" charset="0"/>
              </a:rPr>
              <a:t>while</a:t>
            </a: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( </a:t>
            </a:r>
            <a:r>
              <a:rPr lang="en-US" altLang="x-none" sz="1800" i="1">
                <a:solidFill>
                  <a:srgbClr val="000000"/>
                </a:solidFill>
                <a:latin typeface="Courier New" charset="0"/>
              </a:rPr>
              <a:t>condition</a:t>
            </a: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) {</a:t>
            </a:r>
          </a:p>
          <a:p>
            <a:pPr eaLnBrk="1" hangingPunct="1"/>
            <a:r>
              <a:rPr lang="en-US" altLang="x-none" sz="1800" i="1">
                <a:solidFill>
                  <a:srgbClr val="000000"/>
                </a:solidFill>
                <a:latin typeface="Courier New" charset="0"/>
              </a:rPr>
              <a:t>   statement list;</a:t>
            </a:r>
          </a:p>
          <a:p>
            <a:pPr eaLnBrk="1" hangingPunct="1"/>
            <a:r>
              <a:rPr lang="en-US" altLang="x-none" sz="1800" i="1">
                <a:solidFill>
                  <a:srgbClr val="000000"/>
                </a:solidFill>
                <a:latin typeface="Courier New" charset="0"/>
              </a:rPr>
              <a:t>}</a:t>
            </a:r>
            <a:endParaRPr lang="en-US" altLang="x-none" sz="1800">
              <a:solidFill>
                <a:srgbClr val="000000"/>
              </a:solidFill>
              <a:latin typeface="Courier New" charset="0"/>
            </a:endParaRPr>
          </a:p>
        </p:txBody>
      </p:sp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5562600" y="4611352"/>
            <a:ext cx="3352800" cy="9239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CC0000"/>
                </a:solidFill>
                <a:latin typeface="Courier New" charset="0"/>
              </a:rPr>
              <a:t>do </a:t>
            </a: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{</a:t>
            </a:r>
          </a:p>
          <a:p>
            <a:pPr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statement list;</a:t>
            </a:r>
          </a:p>
          <a:p>
            <a:pPr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} </a:t>
            </a:r>
            <a:r>
              <a:rPr lang="en-US" altLang="x-none" sz="1800">
                <a:solidFill>
                  <a:srgbClr val="CC0000"/>
                </a:solidFill>
                <a:latin typeface="Courier New" charset="0"/>
              </a:rPr>
              <a:t>while</a:t>
            </a: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( </a:t>
            </a:r>
            <a:r>
              <a:rPr lang="en-US" altLang="x-none" sz="1800" i="1">
                <a:solidFill>
                  <a:srgbClr val="000000"/>
                </a:solidFill>
                <a:latin typeface="Courier New" charset="0"/>
              </a:rPr>
              <a:t>condition</a:t>
            </a: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);</a:t>
            </a: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5562600" y="2209800"/>
            <a:ext cx="3352800" cy="1476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CC0000"/>
                </a:solidFill>
                <a:latin typeface="Courier New" charset="0"/>
              </a:rPr>
              <a:t>for</a:t>
            </a: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( </a:t>
            </a:r>
            <a:r>
              <a:rPr lang="en-US" altLang="x-none" sz="1800" i="1">
                <a:solidFill>
                  <a:srgbClr val="000000"/>
                </a:solidFill>
                <a:latin typeface="Courier New" charset="0"/>
              </a:rPr>
              <a:t>initialization</a:t>
            </a: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; 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</a:t>
            </a:r>
            <a:r>
              <a:rPr lang="en-US" altLang="x-none" sz="1800" i="1">
                <a:solidFill>
                  <a:srgbClr val="000000"/>
                </a:solidFill>
                <a:latin typeface="Courier New" charset="0"/>
              </a:rPr>
              <a:t>condition</a:t>
            </a: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;  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   </a:t>
            </a:r>
            <a:r>
              <a:rPr lang="en-US" altLang="x-none" sz="1800" i="1">
                <a:solidFill>
                  <a:srgbClr val="000000"/>
                </a:solidFill>
                <a:latin typeface="Courier New" charset="0"/>
              </a:rPr>
              <a:t>increment</a:t>
            </a: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) {</a:t>
            </a:r>
          </a:p>
          <a:p>
            <a:pPr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altLang="x-none" sz="1800" i="1">
                <a:solidFill>
                  <a:srgbClr val="000000"/>
                </a:solidFill>
                <a:latin typeface="Courier New" charset="0"/>
              </a:rPr>
              <a:t>statement list</a:t>
            </a: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;</a:t>
            </a:r>
          </a:p>
          <a:p>
            <a:pPr eaLnBrk="1" hangingPunct="1"/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7897268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ea typeface="ＭＳ Ｐゴシック" charset="-128"/>
              </a:rPr>
              <a:t>Problem: Fence Post Analogy</a:t>
            </a:r>
          </a:p>
        </p:txBody>
      </p:sp>
      <p:sp>
        <p:nvSpPr>
          <p:cNvPr id="25602" name="Rectangle 3"/>
          <p:cNvSpPr>
            <a:spLocks noGrp="1"/>
          </p:cNvSpPr>
          <p:nvPr>
            <p:ph type="body" idx="4294967295"/>
          </p:nvPr>
        </p:nvSpPr>
        <p:spPr>
          <a:xfrm>
            <a:off x="533400" y="1600200"/>
            <a:ext cx="8001000" cy="4648200"/>
          </a:xfrm>
        </p:spPr>
        <p:txBody>
          <a:bodyPr/>
          <a:lstStyle/>
          <a:p>
            <a:pPr eaLnBrk="1" hangingPunct="1"/>
            <a:r>
              <a:rPr lang="en-US" altLang="x-none" sz="2000">
                <a:ea typeface="ＭＳ Ｐゴシック" charset="-128"/>
              </a:rPr>
              <a:t>We print </a:t>
            </a:r>
            <a:r>
              <a:rPr lang="en-US" altLang="x-none" sz="2000" i="1">
                <a:ea typeface="ＭＳ Ｐゴシック" charset="-128"/>
              </a:rPr>
              <a:t>n</a:t>
            </a:r>
            <a:r>
              <a:rPr lang="en-US" altLang="x-none" sz="2000">
                <a:ea typeface="ＭＳ Ｐゴシック" charset="-128"/>
              </a:rPr>
              <a:t> numbers but need only </a:t>
            </a:r>
            <a:r>
              <a:rPr lang="en-US" altLang="x-none" sz="2000" i="1">
                <a:ea typeface="ＭＳ Ｐゴシック" charset="-128"/>
              </a:rPr>
              <a:t>n</a:t>
            </a:r>
            <a:r>
              <a:rPr lang="en-US" altLang="x-none" sz="2000">
                <a:ea typeface="ＭＳ Ｐゴシック" charset="-128"/>
              </a:rPr>
              <a:t> - 1 commas.</a:t>
            </a:r>
          </a:p>
          <a:p>
            <a:pPr eaLnBrk="1" hangingPunct="1"/>
            <a:endParaRPr lang="en-US" altLang="x-none" sz="2000">
              <a:ea typeface="ＭＳ Ｐゴシック" charset="-128"/>
            </a:endParaRPr>
          </a:p>
          <a:p>
            <a:pPr eaLnBrk="1" hangingPunct="1"/>
            <a:endParaRPr lang="en-US" altLang="x-none" sz="2000">
              <a:ea typeface="ＭＳ Ｐゴシック" charset="-128"/>
            </a:endParaRPr>
          </a:p>
          <a:p>
            <a:pPr eaLnBrk="1" hangingPunct="1"/>
            <a:endParaRPr lang="en-US" altLang="x-none" sz="2000">
              <a:ea typeface="ＭＳ Ｐゴシック" charset="-128"/>
            </a:endParaRPr>
          </a:p>
          <a:p>
            <a:pPr eaLnBrk="1" hangingPunct="1"/>
            <a:endParaRPr lang="en-US" altLang="x-none" sz="2000">
              <a:ea typeface="ＭＳ Ｐゴシック" charset="-128"/>
            </a:endParaRPr>
          </a:p>
          <a:p>
            <a:pPr eaLnBrk="1" hangingPunct="1"/>
            <a:endParaRPr lang="en-US" altLang="x-none" sz="2000">
              <a:ea typeface="ＭＳ Ｐゴシック" charset="-128"/>
            </a:endParaRPr>
          </a:p>
          <a:p>
            <a:pPr eaLnBrk="1" hangingPunct="1">
              <a:lnSpc>
                <a:spcPct val="110000"/>
              </a:lnSpc>
            </a:pPr>
            <a:r>
              <a:rPr lang="en-US" altLang="x-none" sz="2200">
                <a:ea typeface="ＭＳ Ｐゴシック" charset="-128"/>
              </a:rPr>
              <a:t>If we use a loop algorithm that repeatedly places a post + wire, the last post will have an extra dangling wire.</a:t>
            </a:r>
            <a:br>
              <a:rPr lang="en-US" altLang="x-none" sz="2200">
                <a:ea typeface="ＭＳ Ｐゴシック" charset="-128"/>
              </a:rPr>
            </a:br>
            <a:endParaRPr lang="en-US" altLang="x-none" sz="2200">
              <a:ea typeface="ＭＳ Ｐゴシック" charset="-128"/>
            </a:endParaRPr>
          </a:p>
          <a:p>
            <a:pPr lvl="1" eaLnBrk="1" hangingPunct="1">
              <a:buFont typeface="Wingdings 2" charset="2"/>
              <a:buNone/>
            </a:pPr>
            <a:r>
              <a:rPr lang="en-US" altLang="x-none" sz="1800">
                <a:solidFill>
                  <a:srgbClr val="800000"/>
                </a:solidFill>
                <a:ea typeface="ＭＳ Ｐゴシック" charset="-128"/>
              </a:rPr>
              <a:t>	</a:t>
            </a:r>
            <a:r>
              <a:rPr lang="en-US" altLang="x-none" sz="1800" i="1">
                <a:solidFill>
                  <a:srgbClr val="800000"/>
                </a:solidFill>
                <a:ea typeface="ＭＳ Ｐゴシック" charset="-128"/>
              </a:rPr>
              <a:t>loop (length of fence-wire pair) {</a:t>
            </a:r>
          </a:p>
          <a:p>
            <a:pPr lvl="1" eaLnBrk="1" hangingPunct="1">
              <a:buFont typeface="Wingdings 2" charset="2"/>
              <a:buNone/>
            </a:pPr>
            <a:r>
              <a:rPr lang="en-US" altLang="x-none" sz="1800" i="1">
                <a:solidFill>
                  <a:srgbClr val="800000"/>
                </a:solidFill>
                <a:ea typeface="ＭＳ Ｐゴシック" charset="-128"/>
              </a:rPr>
              <a:t>	    place a post.          // e.g., &lt;number&gt;</a:t>
            </a:r>
          </a:p>
          <a:p>
            <a:pPr lvl="1" eaLnBrk="1" hangingPunct="1">
              <a:buFont typeface="Wingdings 2" charset="2"/>
              <a:buNone/>
            </a:pPr>
            <a:r>
              <a:rPr lang="en-US" altLang="x-none" sz="1800" i="1">
                <a:solidFill>
                  <a:srgbClr val="800000"/>
                </a:solidFill>
                <a:ea typeface="ＭＳ Ｐゴシック" charset="-128"/>
              </a:rPr>
              <a:t>	    place some wire.    // e.g., , </a:t>
            </a:r>
          </a:p>
          <a:p>
            <a:pPr lvl="1" eaLnBrk="1" hangingPunct="1">
              <a:buFont typeface="Wingdings 2" charset="2"/>
              <a:buNone/>
            </a:pPr>
            <a:r>
              <a:rPr lang="en-US" altLang="x-none" sz="1800" i="1">
                <a:solidFill>
                  <a:srgbClr val="800000"/>
                </a:solidFill>
                <a:ea typeface="ＭＳ Ｐゴシック" charset="-128"/>
              </a:rPr>
              <a:t>	}</a:t>
            </a:r>
          </a:p>
        </p:txBody>
      </p:sp>
      <p:grpSp>
        <p:nvGrpSpPr>
          <p:cNvPr id="31" name="Group 4"/>
          <p:cNvGrpSpPr>
            <a:grpSpLocks/>
          </p:cNvGrpSpPr>
          <p:nvPr/>
        </p:nvGrpSpPr>
        <p:grpSpPr bwMode="auto">
          <a:xfrm>
            <a:off x="1905000" y="2590800"/>
            <a:ext cx="4953000" cy="990600"/>
            <a:chOff x="480" y="2400"/>
            <a:chExt cx="3120" cy="624"/>
          </a:xfrm>
        </p:grpSpPr>
        <p:grpSp>
          <p:nvGrpSpPr>
            <p:cNvPr id="51205" name="Group 5"/>
            <p:cNvGrpSpPr>
              <a:grpSpLocks/>
            </p:cNvGrpSpPr>
            <p:nvPr/>
          </p:nvGrpSpPr>
          <p:grpSpPr bwMode="auto">
            <a:xfrm>
              <a:off x="480" y="2400"/>
              <a:ext cx="624" cy="624"/>
              <a:chOff x="480" y="2400"/>
              <a:chExt cx="624" cy="624"/>
            </a:xfrm>
          </p:grpSpPr>
          <p:sp>
            <p:nvSpPr>
              <p:cNvPr id="51226" name="Rectangle 6"/>
              <p:cNvSpPr>
                <a:spLocks noChangeArrowheads="1"/>
              </p:cNvSpPr>
              <p:nvPr/>
            </p:nvSpPr>
            <p:spPr bwMode="auto">
              <a:xfrm>
                <a:off x="480" y="2400"/>
                <a:ext cx="144" cy="62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grpSp>
            <p:nvGrpSpPr>
              <p:cNvPr id="51227" name="Group 7"/>
              <p:cNvGrpSpPr>
                <a:grpSpLocks/>
              </p:cNvGrpSpPr>
              <p:nvPr/>
            </p:nvGrpSpPr>
            <p:grpSpPr bwMode="auto">
              <a:xfrm>
                <a:off x="624" y="2496"/>
                <a:ext cx="480" cy="240"/>
                <a:chOff x="624" y="2496"/>
                <a:chExt cx="480" cy="240"/>
              </a:xfrm>
            </p:grpSpPr>
            <p:sp>
              <p:nvSpPr>
                <p:cNvPr id="51228" name="Rectangle 8"/>
                <p:cNvSpPr>
                  <a:spLocks noChangeArrowheads="1"/>
                </p:cNvSpPr>
                <p:nvPr/>
              </p:nvSpPr>
              <p:spPr bwMode="auto">
                <a:xfrm>
                  <a:off x="624" y="2496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  <p:sp>
              <p:nvSpPr>
                <p:cNvPr id="51229" name="Rectangle 9"/>
                <p:cNvSpPr>
                  <a:spLocks noChangeArrowheads="1"/>
                </p:cNvSpPr>
                <p:nvPr/>
              </p:nvSpPr>
              <p:spPr bwMode="auto">
                <a:xfrm>
                  <a:off x="624" y="2688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</p:grpSp>
        </p:grpSp>
        <p:grpSp>
          <p:nvGrpSpPr>
            <p:cNvPr id="51206" name="Group 10"/>
            <p:cNvGrpSpPr>
              <a:grpSpLocks/>
            </p:cNvGrpSpPr>
            <p:nvPr/>
          </p:nvGrpSpPr>
          <p:grpSpPr bwMode="auto">
            <a:xfrm>
              <a:off x="1104" y="2400"/>
              <a:ext cx="624" cy="624"/>
              <a:chOff x="480" y="2400"/>
              <a:chExt cx="624" cy="624"/>
            </a:xfrm>
          </p:grpSpPr>
          <p:sp>
            <p:nvSpPr>
              <p:cNvPr id="51222" name="Rectangle 11"/>
              <p:cNvSpPr>
                <a:spLocks noChangeArrowheads="1"/>
              </p:cNvSpPr>
              <p:nvPr/>
            </p:nvSpPr>
            <p:spPr bwMode="auto">
              <a:xfrm>
                <a:off x="480" y="2400"/>
                <a:ext cx="144" cy="62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grpSp>
            <p:nvGrpSpPr>
              <p:cNvPr id="51223" name="Group 12"/>
              <p:cNvGrpSpPr>
                <a:grpSpLocks/>
              </p:cNvGrpSpPr>
              <p:nvPr/>
            </p:nvGrpSpPr>
            <p:grpSpPr bwMode="auto">
              <a:xfrm>
                <a:off x="624" y="2496"/>
                <a:ext cx="480" cy="240"/>
                <a:chOff x="624" y="2496"/>
                <a:chExt cx="480" cy="240"/>
              </a:xfrm>
            </p:grpSpPr>
            <p:sp>
              <p:nvSpPr>
                <p:cNvPr id="51224" name="Rectangle 13"/>
                <p:cNvSpPr>
                  <a:spLocks noChangeArrowheads="1"/>
                </p:cNvSpPr>
                <p:nvPr/>
              </p:nvSpPr>
              <p:spPr bwMode="auto">
                <a:xfrm>
                  <a:off x="624" y="2496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  <p:sp>
              <p:nvSpPr>
                <p:cNvPr id="51225" name="Rectangle 14"/>
                <p:cNvSpPr>
                  <a:spLocks noChangeArrowheads="1"/>
                </p:cNvSpPr>
                <p:nvPr/>
              </p:nvSpPr>
              <p:spPr bwMode="auto">
                <a:xfrm>
                  <a:off x="624" y="2688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</p:grpSp>
        </p:grpSp>
        <p:grpSp>
          <p:nvGrpSpPr>
            <p:cNvPr id="51207" name="Group 15"/>
            <p:cNvGrpSpPr>
              <a:grpSpLocks/>
            </p:cNvGrpSpPr>
            <p:nvPr/>
          </p:nvGrpSpPr>
          <p:grpSpPr bwMode="auto">
            <a:xfrm>
              <a:off x="1728" y="2400"/>
              <a:ext cx="624" cy="624"/>
              <a:chOff x="480" y="2400"/>
              <a:chExt cx="624" cy="624"/>
            </a:xfrm>
          </p:grpSpPr>
          <p:sp>
            <p:nvSpPr>
              <p:cNvPr id="51218" name="Rectangle 16"/>
              <p:cNvSpPr>
                <a:spLocks noChangeArrowheads="1"/>
              </p:cNvSpPr>
              <p:nvPr/>
            </p:nvSpPr>
            <p:spPr bwMode="auto">
              <a:xfrm>
                <a:off x="480" y="2400"/>
                <a:ext cx="144" cy="62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grpSp>
            <p:nvGrpSpPr>
              <p:cNvPr id="51219" name="Group 17"/>
              <p:cNvGrpSpPr>
                <a:grpSpLocks/>
              </p:cNvGrpSpPr>
              <p:nvPr/>
            </p:nvGrpSpPr>
            <p:grpSpPr bwMode="auto">
              <a:xfrm>
                <a:off x="624" y="2496"/>
                <a:ext cx="480" cy="240"/>
                <a:chOff x="624" y="2496"/>
                <a:chExt cx="480" cy="240"/>
              </a:xfrm>
            </p:grpSpPr>
            <p:sp>
              <p:nvSpPr>
                <p:cNvPr id="51220" name="Rectangle 18"/>
                <p:cNvSpPr>
                  <a:spLocks noChangeArrowheads="1"/>
                </p:cNvSpPr>
                <p:nvPr/>
              </p:nvSpPr>
              <p:spPr bwMode="auto">
                <a:xfrm>
                  <a:off x="624" y="2496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  <p:sp>
              <p:nvSpPr>
                <p:cNvPr id="51221" name="Rectangle 19"/>
                <p:cNvSpPr>
                  <a:spLocks noChangeArrowheads="1"/>
                </p:cNvSpPr>
                <p:nvPr/>
              </p:nvSpPr>
              <p:spPr bwMode="auto">
                <a:xfrm>
                  <a:off x="624" y="2688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</p:grpSp>
        </p:grpSp>
        <p:grpSp>
          <p:nvGrpSpPr>
            <p:cNvPr id="51208" name="Group 20"/>
            <p:cNvGrpSpPr>
              <a:grpSpLocks/>
            </p:cNvGrpSpPr>
            <p:nvPr/>
          </p:nvGrpSpPr>
          <p:grpSpPr bwMode="auto">
            <a:xfrm>
              <a:off x="2352" y="2400"/>
              <a:ext cx="624" cy="624"/>
              <a:chOff x="480" y="2400"/>
              <a:chExt cx="624" cy="624"/>
            </a:xfrm>
          </p:grpSpPr>
          <p:sp>
            <p:nvSpPr>
              <p:cNvPr id="51214" name="Rectangle 21"/>
              <p:cNvSpPr>
                <a:spLocks noChangeArrowheads="1"/>
              </p:cNvSpPr>
              <p:nvPr/>
            </p:nvSpPr>
            <p:spPr bwMode="auto">
              <a:xfrm>
                <a:off x="480" y="2400"/>
                <a:ext cx="144" cy="62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grpSp>
            <p:nvGrpSpPr>
              <p:cNvPr id="51215" name="Group 22"/>
              <p:cNvGrpSpPr>
                <a:grpSpLocks/>
              </p:cNvGrpSpPr>
              <p:nvPr/>
            </p:nvGrpSpPr>
            <p:grpSpPr bwMode="auto">
              <a:xfrm>
                <a:off x="624" y="2496"/>
                <a:ext cx="480" cy="240"/>
                <a:chOff x="624" y="2496"/>
                <a:chExt cx="480" cy="240"/>
              </a:xfrm>
            </p:grpSpPr>
            <p:sp>
              <p:nvSpPr>
                <p:cNvPr id="51216" name="Rectangle 23"/>
                <p:cNvSpPr>
                  <a:spLocks noChangeArrowheads="1"/>
                </p:cNvSpPr>
                <p:nvPr/>
              </p:nvSpPr>
              <p:spPr bwMode="auto">
                <a:xfrm>
                  <a:off x="624" y="2496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  <p:sp>
              <p:nvSpPr>
                <p:cNvPr id="51217" name="Rectangle 24"/>
                <p:cNvSpPr>
                  <a:spLocks noChangeArrowheads="1"/>
                </p:cNvSpPr>
                <p:nvPr/>
              </p:nvSpPr>
              <p:spPr bwMode="auto">
                <a:xfrm>
                  <a:off x="624" y="2688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</p:grpSp>
        </p:grpSp>
        <p:grpSp>
          <p:nvGrpSpPr>
            <p:cNvPr id="51209" name="Group 25"/>
            <p:cNvGrpSpPr>
              <a:grpSpLocks/>
            </p:cNvGrpSpPr>
            <p:nvPr/>
          </p:nvGrpSpPr>
          <p:grpSpPr bwMode="auto">
            <a:xfrm>
              <a:off x="2976" y="2400"/>
              <a:ext cx="624" cy="624"/>
              <a:chOff x="480" y="2400"/>
              <a:chExt cx="624" cy="624"/>
            </a:xfrm>
          </p:grpSpPr>
          <p:sp>
            <p:nvSpPr>
              <p:cNvPr id="51210" name="Rectangle 26"/>
              <p:cNvSpPr>
                <a:spLocks noChangeArrowheads="1"/>
              </p:cNvSpPr>
              <p:nvPr/>
            </p:nvSpPr>
            <p:spPr bwMode="auto">
              <a:xfrm>
                <a:off x="480" y="2400"/>
                <a:ext cx="144" cy="62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grpSp>
            <p:nvGrpSpPr>
              <p:cNvPr id="51211" name="Group 27"/>
              <p:cNvGrpSpPr>
                <a:grpSpLocks/>
              </p:cNvGrpSpPr>
              <p:nvPr/>
            </p:nvGrpSpPr>
            <p:grpSpPr bwMode="auto">
              <a:xfrm>
                <a:off x="624" y="2496"/>
                <a:ext cx="480" cy="240"/>
                <a:chOff x="624" y="2496"/>
                <a:chExt cx="480" cy="240"/>
              </a:xfrm>
            </p:grpSpPr>
            <p:sp>
              <p:nvSpPr>
                <p:cNvPr id="51212" name="Rectangle 28"/>
                <p:cNvSpPr>
                  <a:spLocks noChangeArrowheads="1"/>
                </p:cNvSpPr>
                <p:nvPr/>
              </p:nvSpPr>
              <p:spPr bwMode="auto">
                <a:xfrm>
                  <a:off x="624" y="2496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  <p:sp>
              <p:nvSpPr>
                <p:cNvPr id="51213" name="Rectangle 29"/>
                <p:cNvSpPr>
                  <a:spLocks noChangeArrowheads="1"/>
                </p:cNvSpPr>
                <p:nvPr/>
              </p:nvSpPr>
              <p:spPr bwMode="auto">
                <a:xfrm>
                  <a:off x="624" y="2688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</p:grpSp>
        </p:grpSp>
      </p:grpSp>
      <p:sp>
        <p:nvSpPr>
          <p:cNvPr id="57" name="Rectangle 56"/>
          <p:cNvSpPr>
            <a:spLocks noChangeArrowheads="1"/>
          </p:cNvSpPr>
          <p:nvPr/>
        </p:nvSpPr>
        <p:spPr bwMode="auto">
          <a:xfrm>
            <a:off x="1905000" y="2133600"/>
            <a:ext cx="4956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5  ,  4   ,  3  ,  2   ,  1  </a:t>
            </a:r>
            <a:r>
              <a:rPr lang="en-US" altLang="x-none" sz="2000" b="1">
                <a:solidFill>
                  <a:srgbClr val="A50021"/>
                </a:solidFill>
                <a:latin typeface="Courier New" charset="0"/>
              </a:rPr>
              <a:t>, </a:t>
            </a:r>
            <a:endParaRPr lang="en-US" altLang="x-none" sz="60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68C5-73F7-E943-8A73-436B560E346B}" type="slidenum">
              <a:rPr lang="en-US" altLang="x-none" smtClean="0">
                <a:solidFill>
                  <a:srgbClr val="000000"/>
                </a:solidFill>
              </a:rPr>
              <a:pPr/>
              <a:t>30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881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Problem: Fence Post Analogy</a:t>
            </a:r>
          </a:p>
        </p:txBody>
      </p:sp>
      <p:sp>
        <p:nvSpPr>
          <p:cNvPr id="53252" name="Rectangle 2"/>
          <p:cNvSpPr>
            <a:spLocks noChangeArrowheads="1"/>
          </p:cNvSpPr>
          <p:nvPr/>
        </p:nvSpPr>
        <p:spPr bwMode="auto">
          <a:xfrm>
            <a:off x="609600" y="1524000"/>
            <a:ext cx="7924800" cy="677863"/>
          </a:xfrm>
          <a:prstGeom prst="rect">
            <a:avLst/>
          </a:prstGeom>
          <a:noFill/>
          <a:ln w="9525">
            <a:solidFill>
              <a:srgbClr val="66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000" dirty="0">
                <a:latin typeface="Comic Sans MS" charset="0"/>
              </a:rPr>
              <a:t>The sentinel input loop pattern is also a fencepost problem: </a:t>
            </a:r>
            <a:r>
              <a:rPr lang="en-US" altLang="x-none" sz="1800" dirty="0">
                <a:latin typeface="Comic Sans MS" charset="0"/>
              </a:rPr>
              <a:t>Must read </a:t>
            </a:r>
            <a:r>
              <a:rPr lang="en-US" altLang="x-none" sz="1800" i="1" dirty="0">
                <a:latin typeface="Comic Sans MS" charset="0"/>
              </a:rPr>
              <a:t>N</a:t>
            </a:r>
            <a:r>
              <a:rPr lang="en-US" altLang="x-none" sz="1800" dirty="0">
                <a:latin typeface="Comic Sans MS" charset="0"/>
              </a:rPr>
              <a:t> grades, but sum/count only the first </a:t>
            </a:r>
            <a:r>
              <a:rPr lang="en-US" altLang="x-none" sz="1800" i="1" dirty="0">
                <a:latin typeface="Comic Sans MS" charset="0"/>
              </a:rPr>
              <a:t>N</a:t>
            </a:r>
            <a:r>
              <a:rPr lang="en-US" altLang="x-none" sz="1800" dirty="0">
                <a:latin typeface="Comic Sans MS" charset="0"/>
              </a:rPr>
              <a:t>-1.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EA43-B472-684A-B6B2-7CE0941B76F6}" type="slidenum">
              <a:rPr lang="en-US" altLang="x-none" smtClean="0">
                <a:solidFill>
                  <a:srgbClr val="000000"/>
                </a:solidFill>
              </a:rPr>
              <a:pPr/>
              <a:t>31</a:t>
            </a:fld>
            <a:endParaRPr lang="en-US" altLang="x-none">
              <a:solidFill>
                <a:srgbClr val="000000"/>
              </a:solidFill>
            </a:endParaRPr>
          </a:p>
        </p:txBody>
      </p:sp>
      <p:grpSp>
        <p:nvGrpSpPr>
          <p:cNvPr id="10" name="Group 4"/>
          <p:cNvGrpSpPr>
            <a:grpSpLocks/>
          </p:cNvGrpSpPr>
          <p:nvPr/>
        </p:nvGrpSpPr>
        <p:grpSpPr bwMode="auto">
          <a:xfrm>
            <a:off x="2251075" y="2743200"/>
            <a:ext cx="4429125" cy="990600"/>
            <a:chOff x="1248" y="3360"/>
            <a:chExt cx="2019" cy="624"/>
          </a:xfrm>
        </p:grpSpPr>
        <p:grpSp>
          <p:nvGrpSpPr>
            <p:cNvPr id="11" name="Group 5"/>
            <p:cNvGrpSpPr>
              <a:grpSpLocks/>
            </p:cNvGrpSpPr>
            <p:nvPr/>
          </p:nvGrpSpPr>
          <p:grpSpPr bwMode="auto">
            <a:xfrm>
              <a:off x="1248" y="3360"/>
              <a:ext cx="624" cy="624"/>
              <a:chOff x="480" y="2400"/>
              <a:chExt cx="624" cy="624"/>
            </a:xfrm>
          </p:grpSpPr>
          <p:sp>
            <p:nvSpPr>
              <p:cNvPr id="23" name="Rectangle 6"/>
              <p:cNvSpPr>
                <a:spLocks noChangeArrowheads="1"/>
              </p:cNvSpPr>
              <p:nvPr/>
            </p:nvSpPr>
            <p:spPr bwMode="auto">
              <a:xfrm>
                <a:off x="480" y="2400"/>
                <a:ext cx="144" cy="62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grpSp>
            <p:nvGrpSpPr>
              <p:cNvPr id="24" name="Group 7"/>
              <p:cNvGrpSpPr>
                <a:grpSpLocks/>
              </p:cNvGrpSpPr>
              <p:nvPr/>
            </p:nvGrpSpPr>
            <p:grpSpPr bwMode="auto">
              <a:xfrm>
                <a:off x="624" y="2496"/>
                <a:ext cx="480" cy="240"/>
                <a:chOff x="624" y="2496"/>
                <a:chExt cx="480" cy="240"/>
              </a:xfrm>
            </p:grpSpPr>
            <p:sp>
              <p:nvSpPr>
                <p:cNvPr id="25" name="Rectangle 8"/>
                <p:cNvSpPr>
                  <a:spLocks noChangeArrowheads="1"/>
                </p:cNvSpPr>
                <p:nvPr/>
              </p:nvSpPr>
              <p:spPr bwMode="auto">
                <a:xfrm>
                  <a:off x="624" y="2496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  <p:sp>
              <p:nvSpPr>
                <p:cNvPr id="26" name="Rectangle 9"/>
                <p:cNvSpPr>
                  <a:spLocks noChangeArrowheads="1"/>
                </p:cNvSpPr>
                <p:nvPr/>
              </p:nvSpPr>
              <p:spPr bwMode="auto">
                <a:xfrm>
                  <a:off x="624" y="2688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</p:grpSp>
        </p:grpSp>
        <p:grpSp>
          <p:nvGrpSpPr>
            <p:cNvPr id="12" name="Group 10"/>
            <p:cNvGrpSpPr>
              <a:grpSpLocks/>
            </p:cNvGrpSpPr>
            <p:nvPr/>
          </p:nvGrpSpPr>
          <p:grpSpPr bwMode="auto">
            <a:xfrm>
              <a:off x="1872" y="3360"/>
              <a:ext cx="624" cy="624"/>
              <a:chOff x="480" y="2400"/>
              <a:chExt cx="624" cy="624"/>
            </a:xfrm>
          </p:grpSpPr>
          <p:sp>
            <p:nvSpPr>
              <p:cNvPr id="19" name="Rectangle 11"/>
              <p:cNvSpPr>
                <a:spLocks noChangeArrowheads="1"/>
              </p:cNvSpPr>
              <p:nvPr/>
            </p:nvSpPr>
            <p:spPr bwMode="auto">
              <a:xfrm>
                <a:off x="480" y="2400"/>
                <a:ext cx="144" cy="62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grpSp>
            <p:nvGrpSpPr>
              <p:cNvPr id="20" name="Group 12"/>
              <p:cNvGrpSpPr>
                <a:grpSpLocks/>
              </p:cNvGrpSpPr>
              <p:nvPr/>
            </p:nvGrpSpPr>
            <p:grpSpPr bwMode="auto">
              <a:xfrm>
                <a:off x="624" y="2496"/>
                <a:ext cx="480" cy="240"/>
                <a:chOff x="624" y="2496"/>
                <a:chExt cx="480" cy="240"/>
              </a:xfrm>
            </p:grpSpPr>
            <p:sp>
              <p:nvSpPr>
                <p:cNvPr id="21" name="Rectangle 13"/>
                <p:cNvSpPr>
                  <a:spLocks noChangeArrowheads="1"/>
                </p:cNvSpPr>
                <p:nvPr/>
              </p:nvSpPr>
              <p:spPr bwMode="auto">
                <a:xfrm>
                  <a:off x="624" y="2496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  <p:sp>
              <p:nvSpPr>
                <p:cNvPr id="22" name="Rectangle 14"/>
                <p:cNvSpPr>
                  <a:spLocks noChangeArrowheads="1"/>
                </p:cNvSpPr>
                <p:nvPr/>
              </p:nvSpPr>
              <p:spPr bwMode="auto">
                <a:xfrm>
                  <a:off x="624" y="2688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</p:grpSp>
        </p:grpSp>
        <p:grpSp>
          <p:nvGrpSpPr>
            <p:cNvPr id="13" name="Group 20"/>
            <p:cNvGrpSpPr>
              <a:grpSpLocks/>
            </p:cNvGrpSpPr>
            <p:nvPr/>
          </p:nvGrpSpPr>
          <p:grpSpPr bwMode="auto">
            <a:xfrm>
              <a:off x="2499" y="3360"/>
              <a:ext cx="624" cy="624"/>
              <a:chOff x="-141" y="2400"/>
              <a:chExt cx="624" cy="624"/>
            </a:xfrm>
          </p:grpSpPr>
          <p:sp>
            <p:nvSpPr>
              <p:cNvPr id="15" name="Rectangle 21"/>
              <p:cNvSpPr>
                <a:spLocks noChangeArrowheads="1"/>
              </p:cNvSpPr>
              <p:nvPr/>
            </p:nvSpPr>
            <p:spPr bwMode="auto">
              <a:xfrm>
                <a:off x="-141" y="2400"/>
                <a:ext cx="144" cy="62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grpSp>
            <p:nvGrpSpPr>
              <p:cNvPr id="16" name="Group 22"/>
              <p:cNvGrpSpPr>
                <a:grpSpLocks/>
              </p:cNvGrpSpPr>
              <p:nvPr/>
            </p:nvGrpSpPr>
            <p:grpSpPr bwMode="auto">
              <a:xfrm>
                <a:off x="3" y="2496"/>
                <a:ext cx="480" cy="240"/>
                <a:chOff x="3" y="2496"/>
                <a:chExt cx="480" cy="240"/>
              </a:xfrm>
            </p:grpSpPr>
            <p:sp>
              <p:nvSpPr>
                <p:cNvPr id="17" name="Rectangle 23"/>
                <p:cNvSpPr>
                  <a:spLocks noChangeArrowheads="1"/>
                </p:cNvSpPr>
                <p:nvPr/>
              </p:nvSpPr>
              <p:spPr bwMode="auto">
                <a:xfrm>
                  <a:off x="3" y="2496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  <p:sp>
              <p:nvSpPr>
                <p:cNvPr id="18" name="Rectangle 24"/>
                <p:cNvSpPr>
                  <a:spLocks noChangeArrowheads="1"/>
                </p:cNvSpPr>
                <p:nvPr/>
              </p:nvSpPr>
              <p:spPr bwMode="auto">
                <a:xfrm>
                  <a:off x="3" y="2688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</p:grpSp>
        </p:grpSp>
        <p:sp>
          <p:nvSpPr>
            <p:cNvPr id="14" name="Rectangle 25"/>
            <p:cNvSpPr>
              <a:spLocks noChangeArrowheads="1"/>
            </p:cNvSpPr>
            <p:nvPr/>
          </p:nvSpPr>
          <p:spPr bwMode="auto">
            <a:xfrm>
              <a:off x="3123" y="3360"/>
              <a:ext cx="144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2109788" y="4495800"/>
            <a:ext cx="14922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2400">
                <a:solidFill>
                  <a:srgbClr val="000000"/>
                </a:solidFill>
                <a:latin typeface="Comic Sans MS" charset="0"/>
              </a:rPr>
              <a:t>read</a:t>
            </a:r>
            <a:br>
              <a:rPr lang="en-US" altLang="x-none" sz="2400">
                <a:solidFill>
                  <a:srgbClr val="000000"/>
                </a:solidFill>
                <a:latin typeface="Comic Sans MS" charset="0"/>
              </a:rPr>
            </a:br>
            <a:r>
              <a:rPr lang="en-US" altLang="x-none" sz="2400">
                <a:solidFill>
                  <a:srgbClr val="000000"/>
                </a:solidFill>
                <a:latin typeface="Comic Sans MS" charset="0"/>
              </a:rPr>
              <a:t>a number</a:t>
            </a:r>
            <a:endParaRPr lang="en-US" altLang="x-none" sz="400"/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3567178" y="4648200"/>
            <a:ext cx="27446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2400" dirty="0">
                <a:solidFill>
                  <a:srgbClr val="000000"/>
                </a:solidFill>
                <a:latin typeface="Comic Sans MS" charset="0"/>
              </a:rPr>
              <a:t>update sum/count</a:t>
            </a:r>
            <a:endParaRPr lang="en-US" altLang="x-none" sz="400" dirty="0"/>
          </a:p>
        </p:txBody>
      </p:sp>
      <p:cxnSp>
        <p:nvCxnSpPr>
          <p:cNvPr id="29" name="Straight Arrow Connector 29"/>
          <p:cNvCxnSpPr>
            <a:cxnSpLocks noChangeShapeType="1"/>
          </p:cNvCxnSpPr>
          <p:nvPr/>
        </p:nvCxnSpPr>
        <p:spPr bwMode="auto">
          <a:xfrm rot="16200000" flipV="1">
            <a:off x="2251076" y="3890962"/>
            <a:ext cx="762000" cy="4476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Straight Arrow Connector 31"/>
          <p:cNvCxnSpPr>
            <a:cxnSpLocks noChangeShapeType="1"/>
          </p:cNvCxnSpPr>
          <p:nvPr/>
        </p:nvCxnSpPr>
        <p:spPr bwMode="auto">
          <a:xfrm rot="5400000" flipH="1" flipV="1">
            <a:off x="2936082" y="3653631"/>
            <a:ext cx="762000" cy="9223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Straight Arrow Connector 33"/>
          <p:cNvCxnSpPr>
            <a:cxnSpLocks noChangeShapeType="1"/>
          </p:cNvCxnSpPr>
          <p:nvPr/>
        </p:nvCxnSpPr>
        <p:spPr bwMode="auto">
          <a:xfrm rot="5400000" flipH="1" flipV="1">
            <a:off x="3622676" y="2967037"/>
            <a:ext cx="762000" cy="2295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Straight Arrow Connector 35"/>
          <p:cNvCxnSpPr>
            <a:cxnSpLocks noChangeShapeType="1"/>
          </p:cNvCxnSpPr>
          <p:nvPr/>
        </p:nvCxnSpPr>
        <p:spPr bwMode="auto">
          <a:xfrm rot="5400000" flipH="1" flipV="1">
            <a:off x="4307682" y="2282031"/>
            <a:ext cx="762000" cy="36655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Straight Arrow Connector 37"/>
          <p:cNvCxnSpPr>
            <a:cxnSpLocks noChangeShapeType="1"/>
          </p:cNvCxnSpPr>
          <p:nvPr/>
        </p:nvCxnSpPr>
        <p:spPr bwMode="auto">
          <a:xfrm rot="16200000" flipV="1">
            <a:off x="3556794" y="3266281"/>
            <a:ext cx="914400" cy="184943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Straight Arrow Connector 39"/>
          <p:cNvCxnSpPr>
            <a:cxnSpLocks noChangeShapeType="1"/>
          </p:cNvCxnSpPr>
          <p:nvPr/>
        </p:nvCxnSpPr>
        <p:spPr bwMode="auto">
          <a:xfrm rot="16200000" flipV="1">
            <a:off x="4242594" y="3952081"/>
            <a:ext cx="914400" cy="47783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Arrow Connector 41"/>
          <p:cNvCxnSpPr>
            <a:cxnSpLocks noChangeShapeType="1"/>
          </p:cNvCxnSpPr>
          <p:nvPr/>
        </p:nvCxnSpPr>
        <p:spPr bwMode="auto">
          <a:xfrm rot="5400000" flipH="1" flipV="1">
            <a:off x="4928394" y="3744119"/>
            <a:ext cx="914400" cy="8937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711891207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Problem: Fence Post Analogy</a:t>
            </a: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auto">
          <a:xfrm>
            <a:off x="7772400" y="3505200"/>
            <a:ext cx="152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7620000" y="4572000"/>
            <a:ext cx="762000" cy="381000"/>
            <a:chOff x="7467600" y="3505200"/>
            <a:chExt cx="762000" cy="381000"/>
          </a:xfrm>
        </p:grpSpPr>
        <p:sp>
          <p:nvSpPr>
            <p:cNvPr id="53254" name="Rectangle 23"/>
            <p:cNvSpPr>
              <a:spLocks noChangeArrowheads="1"/>
            </p:cNvSpPr>
            <p:nvPr/>
          </p:nvSpPr>
          <p:spPr bwMode="auto">
            <a:xfrm>
              <a:off x="7467600" y="3505200"/>
              <a:ext cx="762000" cy="76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  <p:sp>
          <p:nvSpPr>
            <p:cNvPr id="53255" name="Rectangle 24"/>
            <p:cNvSpPr>
              <a:spLocks noChangeArrowheads="1"/>
            </p:cNvSpPr>
            <p:nvPr/>
          </p:nvSpPr>
          <p:spPr bwMode="auto">
            <a:xfrm>
              <a:off x="7467600" y="3810000"/>
              <a:ext cx="762000" cy="76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sp>
        <p:nvSpPr>
          <p:cNvPr id="53252" name="Rectangle 2"/>
          <p:cNvSpPr>
            <a:spLocks noChangeArrowheads="1"/>
          </p:cNvSpPr>
          <p:nvPr/>
        </p:nvSpPr>
        <p:spPr bwMode="auto">
          <a:xfrm>
            <a:off x="609600" y="1524000"/>
            <a:ext cx="7924800" cy="677863"/>
          </a:xfrm>
          <a:prstGeom prst="rect">
            <a:avLst/>
          </a:prstGeom>
          <a:noFill/>
          <a:ln w="9525">
            <a:solidFill>
              <a:srgbClr val="66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000">
                <a:latin typeface="Comic Sans MS" charset="0"/>
              </a:rPr>
              <a:t>The sentinel input loop pattern is also a fencepost problem: </a:t>
            </a:r>
            <a:r>
              <a:rPr lang="en-US" altLang="x-none" sz="1800">
                <a:latin typeface="Comic Sans MS" charset="0"/>
              </a:rPr>
              <a:t>Must read </a:t>
            </a:r>
            <a:r>
              <a:rPr lang="en-US" altLang="x-none" sz="1800" i="1">
                <a:latin typeface="Comic Sans MS" charset="0"/>
              </a:rPr>
              <a:t>N</a:t>
            </a:r>
            <a:r>
              <a:rPr lang="en-US" altLang="x-none" sz="1800">
                <a:latin typeface="Comic Sans MS" charset="0"/>
              </a:rPr>
              <a:t> grades, but sum/count only the first </a:t>
            </a:r>
            <a:r>
              <a:rPr lang="en-US" altLang="x-none" sz="1800" i="1">
                <a:latin typeface="Comic Sans MS" charset="0"/>
              </a:rPr>
              <a:t>N</a:t>
            </a:r>
            <a:r>
              <a:rPr lang="en-US" altLang="x-none" sz="1800">
                <a:latin typeface="Comic Sans MS" charset="0"/>
              </a:rPr>
              <a:t>-1.</a:t>
            </a:r>
          </a:p>
        </p:txBody>
      </p:sp>
      <p:sp>
        <p:nvSpPr>
          <p:cNvPr id="53253" name="Rectangle 3"/>
          <p:cNvSpPr txBox="1">
            <a:spLocks/>
          </p:cNvSpPr>
          <p:nvPr/>
        </p:nvSpPr>
        <p:spPr bwMode="auto">
          <a:xfrm>
            <a:off x="609600" y="2362200"/>
            <a:ext cx="8001000" cy="3886200"/>
          </a:xfrm>
          <a:prstGeom prst="rect">
            <a:avLst/>
          </a:prstGeom>
          <a:noFill/>
          <a:ln w="9525">
            <a:solidFill>
              <a:srgbClr val="66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1411" tIns="45708" rIns="91411" bIns="45708"/>
          <a:lstStyle>
            <a:lvl1pPr marL="342900" indent="-3429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>
                <a:latin typeface="Courier New" charset="0"/>
              </a:rPr>
              <a:t>Scanner console = new Scanner(System.in);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>
                <a:latin typeface="Courier New" charset="0"/>
              </a:rPr>
              <a:t>int sum = 0, count = 0;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>
                <a:latin typeface="Courier New" charset="0"/>
              </a:rPr>
              <a:t>int grade;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>
                <a:latin typeface="Courier New" charset="0"/>
              </a:rPr>
              <a:t>do {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>
                <a:latin typeface="Courier New" charset="0"/>
              </a:rPr>
              <a:t>  System.out.print("Type a grade (-1 to exit): ");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>
                <a:latin typeface="Courier New" charset="0"/>
              </a:rPr>
              <a:t>  grade = console.nextInt();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endParaRPr lang="en-US" altLang="x-none" sz="180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endParaRPr lang="en-US" altLang="x-none" sz="180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>
                <a:latin typeface="Courier New" charset="0"/>
              </a:rPr>
              <a:t>  sum += grade; count ++;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endParaRPr lang="en-US" altLang="x-none" sz="180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x-none" sz="1800">
                <a:latin typeface="Courier New" charset="0"/>
              </a:rPr>
              <a:t>} while (grade != -1);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endParaRPr lang="en-US" altLang="x-none" sz="180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>
                <a:latin typeface="Courier New" charset="0"/>
              </a:rPr>
              <a:t>System.out.println(</a:t>
            </a:r>
            <a:r>
              <a:rPr lang="en-US" altLang="en-US" sz="1800">
                <a:latin typeface="Courier New" charset="0"/>
              </a:rPr>
              <a:t>”</a:t>
            </a:r>
            <a:r>
              <a:rPr lang="en-US" altLang="x-none" sz="1800">
                <a:latin typeface="Courier New" charset="0"/>
              </a:rPr>
              <a:t>The average is </a:t>
            </a:r>
            <a:r>
              <a:rPr lang="en-US" altLang="en-US" sz="1800">
                <a:latin typeface="Courier New" charset="0"/>
              </a:rPr>
              <a:t>“</a:t>
            </a:r>
            <a:r>
              <a:rPr lang="en-US" altLang="x-none" sz="1800">
                <a:latin typeface="Courier New" charset="0"/>
              </a:rPr>
              <a:t> +</a:t>
            </a:r>
            <a:br>
              <a:rPr lang="en-US" altLang="x-none" sz="1800">
                <a:latin typeface="Courier New" charset="0"/>
              </a:rPr>
            </a:br>
            <a:r>
              <a:rPr lang="en-US" altLang="x-none" sz="1800">
                <a:latin typeface="Courier New" charset="0"/>
              </a:rPr>
              <a:t>                 count &gt; 0? sum /count : 0);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EA43-B472-684A-B6B2-7CE0941B76F6}" type="slidenum">
              <a:rPr lang="en-US" altLang="x-none" smtClean="0">
                <a:solidFill>
                  <a:srgbClr val="000000"/>
                </a:solidFill>
              </a:rPr>
              <a:pPr/>
              <a:t>32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2185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x-none" sz="3200" dirty="0">
                <a:ea typeface="ＭＳ Ｐゴシック" charset="-128"/>
              </a:rPr>
              <a:t>Solve the </a:t>
            </a:r>
            <a:r>
              <a:rPr lang="en-US" altLang="x-none" sz="3200">
                <a:ea typeface="ＭＳ Ｐゴシック" charset="-128"/>
              </a:rPr>
              <a:t>Fencepost Problem: Design I</a:t>
            </a:r>
            <a:endParaRPr lang="en-US" altLang="x-none" sz="3200" dirty="0">
              <a:ea typeface="ＭＳ Ｐゴシック" charset="-128"/>
            </a:endParaRPr>
          </a:p>
        </p:txBody>
      </p:sp>
      <p:grpSp>
        <p:nvGrpSpPr>
          <p:cNvPr id="54274" name="Group 4"/>
          <p:cNvGrpSpPr>
            <a:grpSpLocks/>
          </p:cNvGrpSpPr>
          <p:nvPr/>
        </p:nvGrpSpPr>
        <p:grpSpPr bwMode="auto">
          <a:xfrm>
            <a:off x="2286000" y="4876800"/>
            <a:ext cx="4191000" cy="990600"/>
            <a:chOff x="1248" y="3360"/>
            <a:chExt cx="2640" cy="624"/>
          </a:xfrm>
        </p:grpSpPr>
        <p:grpSp>
          <p:nvGrpSpPr>
            <p:cNvPr id="54283" name="Group 5"/>
            <p:cNvGrpSpPr>
              <a:grpSpLocks/>
            </p:cNvGrpSpPr>
            <p:nvPr/>
          </p:nvGrpSpPr>
          <p:grpSpPr bwMode="auto">
            <a:xfrm>
              <a:off x="1248" y="3360"/>
              <a:ext cx="624" cy="624"/>
              <a:chOff x="480" y="2400"/>
              <a:chExt cx="624" cy="624"/>
            </a:xfrm>
          </p:grpSpPr>
          <p:sp>
            <p:nvSpPr>
              <p:cNvPr id="54300" name="Rectangle 6"/>
              <p:cNvSpPr>
                <a:spLocks noChangeArrowheads="1"/>
              </p:cNvSpPr>
              <p:nvPr/>
            </p:nvSpPr>
            <p:spPr bwMode="auto">
              <a:xfrm>
                <a:off x="480" y="2400"/>
                <a:ext cx="144" cy="62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grpSp>
            <p:nvGrpSpPr>
              <p:cNvPr id="54301" name="Group 7"/>
              <p:cNvGrpSpPr>
                <a:grpSpLocks/>
              </p:cNvGrpSpPr>
              <p:nvPr/>
            </p:nvGrpSpPr>
            <p:grpSpPr bwMode="auto">
              <a:xfrm>
                <a:off x="624" y="2496"/>
                <a:ext cx="480" cy="240"/>
                <a:chOff x="624" y="2496"/>
                <a:chExt cx="480" cy="240"/>
              </a:xfrm>
            </p:grpSpPr>
            <p:sp>
              <p:nvSpPr>
                <p:cNvPr id="54302" name="Rectangle 8"/>
                <p:cNvSpPr>
                  <a:spLocks noChangeArrowheads="1"/>
                </p:cNvSpPr>
                <p:nvPr/>
              </p:nvSpPr>
              <p:spPr bwMode="auto">
                <a:xfrm>
                  <a:off x="624" y="2496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  <p:sp>
              <p:nvSpPr>
                <p:cNvPr id="54303" name="Rectangle 9"/>
                <p:cNvSpPr>
                  <a:spLocks noChangeArrowheads="1"/>
                </p:cNvSpPr>
                <p:nvPr/>
              </p:nvSpPr>
              <p:spPr bwMode="auto">
                <a:xfrm>
                  <a:off x="624" y="2688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</p:grpSp>
        </p:grpSp>
        <p:grpSp>
          <p:nvGrpSpPr>
            <p:cNvPr id="54284" name="Group 10"/>
            <p:cNvGrpSpPr>
              <a:grpSpLocks/>
            </p:cNvGrpSpPr>
            <p:nvPr/>
          </p:nvGrpSpPr>
          <p:grpSpPr bwMode="auto">
            <a:xfrm>
              <a:off x="1872" y="3360"/>
              <a:ext cx="624" cy="624"/>
              <a:chOff x="480" y="2400"/>
              <a:chExt cx="624" cy="624"/>
            </a:xfrm>
          </p:grpSpPr>
          <p:sp>
            <p:nvSpPr>
              <p:cNvPr id="54296" name="Rectangle 11"/>
              <p:cNvSpPr>
                <a:spLocks noChangeArrowheads="1"/>
              </p:cNvSpPr>
              <p:nvPr/>
            </p:nvSpPr>
            <p:spPr bwMode="auto">
              <a:xfrm>
                <a:off x="480" y="2400"/>
                <a:ext cx="144" cy="62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grpSp>
            <p:nvGrpSpPr>
              <p:cNvPr id="54297" name="Group 12"/>
              <p:cNvGrpSpPr>
                <a:grpSpLocks/>
              </p:cNvGrpSpPr>
              <p:nvPr/>
            </p:nvGrpSpPr>
            <p:grpSpPr bwMode="auto">
              <a:xfrm>
                <a:off x="624" y="2496"/>
                <a:ext cx="480" cy="240"/>
                <a:chOff x="624" y="2496"/>
                <a:chExt cx="480" cy="240"/>
              </a:xfrm>
            </p:grpSpPr>
            <p:sp>
              <p:nvSpPr>
                <p:cNvPr id="54298" name="Rectangle 13"/>
                <p:cNvSpPr>
                  <a:spLocks noChangeArrowheads="1"/>
                </p:cNvSpPr>
                <p:nvPr/>
              </p:nvSpPr>
              <p:spPr bwMode="auto">
                <a:xfrm>
                  <a:off x="624" y="2496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  <p:sp>
              <p:nvSpPr>
                <p:cNvPr id="54299" name="Rectangle 14"/>
                <p:cNvSpPr>
                  <a:spLocks noChangeArrowheads="1"/>
                </p:cNvSpPr>
                <p:nvPr/>
              </p:nvSpPr>
              <p:spPr bwMode="auto">
                <a:xfrm>
                  <a:off x="624" y="2688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</p:grpSp>
        </p:grpSp>
        <p:grpSp>
          <p:nvGrpSpPr>
            <p:cNvPr id="54285" name="Group 15"/>
            <p:cNvGrpSpPr>
              <a:grpSpLocks/>
            </p:cNvGrpSpPr>
            <p:nvPr/>
          </p:nvGrpSpPr>
          <p:grpSpPr bwMode="auto">
            <a:xfrm>
              <a:off x="2496" y="3360"/>
              <a:ext cx="624" cy="624"/>
              <a:chOff x="480" y="2400"/>
              <a:chExt cx="624" cy="624"/>
            </a:xfrm>
          </p:grpSpPr>
          <p:sp>
            <p:nvSpPr>
              <p:cNvPr id="54292" name="Rectangle 16"/>
              <p:cNvSpPr>
                <a:spLocks noChangeArrowheads="1"/>
              </p:cNvSpPr>
              <p:nvPr/>
            </p:nvSpPr>
            <p:spPr bwMode="auto">
              <a:xfrm>
                <a:off x="480" y="2400"/>
                <a:ext cx="144" cy="62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grpSp>
            <p:nvGrpSpPr>
              <p:cNvPr id="54293" name="Group 17"/>
              <p:cNvGrpSpPr>
                <a:grpSpLocks/>
              </p:cNvGrpSpPr>
              <p:nvPr/>
            </p:nvGrpSpPr>
            <p:grpSpPr bwMode="auto">
              <a:xfrm>
                <a:off x="624" y="2496"/>
                <a:ext cx="480" cy="240"/>
                <a:chOff x="624" y="2496"/>
                <a:chExt cx="480" cy="240"/>
              </a:xfrm>
            </p:grpSpPr>
            <p:sp>
              <p:nvSpPr>
                <p:cNvPr id="54294" name="Rectangle 18"/>
                <p:cNvSpPr>
                  <a:spLocks noChangeArrowheads="1"/>
                </p:cNvSpPr>
                <p:nvPr/>
              </p:nvSpPr>
              <p:spPr bwMode="auto">
                <a:xfrm>
                  <a:off x="624" y="2496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  <p:sp>
              <p:nvSpPr>
                <p:cNvPr id="54295" name="Rectangle 19"/>
                <p:cNvSpPr>
                  <a:spLocks noChangeArrowheads="1"/>
                </p:cNvSpPr>
                <p:nvPr/>
              </p:nvSpPr>
              <p:spPr bwMode="auto">
                <a:xfrm>
                  <a:off x="624" y="2688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</p:grpSp>
        </p:grpSp>
        <p:grpSp>
          <p:nvGrpSpPr>
            <p:cNvPr id="54286" name="Group 20"/>
            <p:cNvGrpSpPr>
              <a:grpSpLocks/>
            </p:cNvGrpSpPr>
            <p:nvPr/>
          </p:nvGrpSpPr>
          <p:grpSpPr bwMode="auto">
            <a:xfrm>
              <a:off x="3120" y="3360"/>
              <a:ext cx="624" cy="624"/>
              <a:chOff x="480" y="2400"/>
              <a:chExt cx="624" cy="624"/>
            </a:xfrm>
          </p:grpSpPr>
          <p:sp>
            <p:nvSpPr>
              <p:cNvPr id="54288" name="Rectangle 21"/>
              <p:cNvSpPr>
                <a:spLocks noChangeArrowheads="1"/>
              </p:cNvSpPr>
              <p:nvPr/>
            </p:nvSpPr>
            <p:spPr bwMode="auto">
              <a:xfrm>
                <a:off x="480" y="2400"/>
                <a:ext cx="144" cy="62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grpSp>
            <p:nvGrpSpPr>
              <p:cNvPr id="54289" name="Group 22"/>
              <p:cNvGrpSpPr>
                <a:grpSpLocks/>
              </p:cNvGrpSpPr>
              <p:nvPr/>
            </p:nvGrpSpPr>
            <p:grpSpPr bwMode="auto">
              <a:xfrm>
                <a:off x="624" y="2496"/>
                <a:ext cx="480" cy="240"/>
                <a:chOff x="624" y="2496"/>
                <a:chExt cx="480" cy="240"/>
              </a:xfrm>
            </p:grpSpPr>
            <p:sp>
              <p:nvSpPr>
                <p:cNvPr id="54290" name="Rectangle 23"/>
                <p:cNvSpPr>
                  <a:spLocks noChangeArrowheads="1"/>
                </p:cNvSpPr>
                <p:nvPr/>
              </p:nvSpPr>
              <p:spPr bwMode="auto">
                <a:xfrm>
                  <a:off x="624" y="2496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  <p:sp>
              <p:nvSpPr>
                <p:cNvPr id="54291" name="Rectangle 24"/>
                <p:cNvSpPr>
                  <a:spLocks noChangeArrowheads="1"/>
                </p:cNvSpPr>
                <p:nvPr/>
              </p:nvSpPr>
              <p:spPr bwMode="auto">
                <a:xfrm>
                  <a:off x="624" y="2688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</p:grpSp>
        </p:grpSp>
        <p:sp>
          <p:nvSpPr>
            <p:cNvPr id="54287" name="Rectangle 25"/>
            <p:cNvSpPr>
              <a:spLocks noChangeArrowheads="1"/>
            </p:cNvSpPr>
            <p:nvPr/>
          </p:nvSpPr>
          <p:spPr bwMode="auto">
            <a:xfrm>
              <a:off x="3744" y="3360"/>
              <a:ext cx="144" cy="624"/>
            </a:xfrm>
            <a:prstGeom prst="rect">
              <a:avLst/>
            </a:prstGeom>
            <a:solidFill>
              <a:srgbClr val="00B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sp>
        <p:nvSpPr>
          <p:cNvPr id="54275" name="AutoShape 27" descr="data:image/jpg;base64,/9j/4AAQSkZJRgABAQAAAQABAAD/2wCEAAkGBhQSERUUEhQVFRUVFBgXFxYXFRQUFhQYFxcXFxYVFBYXGyYeGBomGRcUIDsgIycpLCwsFR4xNTAqNyYrLCkBCQoKDgwOGg8PGiwiHyQ0MDIqLy0vNSkqLDQsLCwqLC8rKTU0LCwtNCwpLyksMCwsKSksNSwqLC40LCosLCotKf/AABEIAMoAyAMBIgACEQEDEQH/xAAcAAABBQEBAQAAAAAAAAAAAAAAAgMEBQYHAQj/xABFEAACAQMCAwUEBgYJAgcAAAABAgMABBESIQUxQQYTIlFhBzJxgRQjQlKRoTNDYoKxwSQ0U2Nyc5Ky8aLwFkSDhMLR4f/EABsBAAEFAQEAAAAAAAAAAAAAAAABAgMEBQYH/8QAMxEAAgECAwQIBQUBAQAAAAAAAAECAxEEITEFEkFREyJhcYGRsdEyocHh8AYUIzPxQ0L/2gAMAwEAAhEDEQA/AO40UUUAFFVXaPtPBYxd7cNgE4VQNTyN0SNRuzVy/jHbK9vcjUbOA8o4yDOw/vJvsfBPxpk6kYLMtYbCVcTLdpq/odF7R9vLOy8M0o7zpCn1kzeWI13HxOBWHvfadfTMfo8MVtH0M+ZZj66EYKvwJNZuy4XHFkovibdmOWdidyWc7mpYWqU8U38J0mG2FCOdd37FkvPX0F3HGuISe/xCUf5UcMX4EKT+dQ3imb3729b/ANzIv5JipemjTULrTfE047OwkdKa9SuPCATky3BO+5uZ87899dOxW8qfory8jxyxcyMP9LkipmmjTSdLPmPeBwr/AOcfIkWfbHicHKeO5UfYnjCMR6Sx43+IrXdn/axbyssV0jWczbASEGJzttHMPCefI4NYgrTNzarIpV1DKeYIyKmhiZL4szOxGxKFRXpdV+aO7UVxnst2xl4YRHMzS2OcaiS8tp5EHm8PpzXp5HscE6uoZCGVgGVgchgRkEHqCKvQmpq6OUxGHqYee5UVmLorF9p/ahBbOYYEa6uF2ZIyFSM+UspyEPoMn0rAcW7S395nv5+5jP6m2ygx+3MTrb5YFNnVjDVk2FwFfE/1xy56LzOr8Z7cWNoxW4uoo2HNCwLj9xct+VUMvtq4YDtM7+qQysP9tcytOGxxDwIBnmeZPxY7mnZE61VeM5I3qf6bbXXqWfYr/O69DpUHto4W3Odo/wDHDKv/AMav+FdsbK5wILqGQnkokXV/oJ1flXESKiXPCon96NCfPSM/iN6FjVxQ6f6Zl/4qeat9WfSVFfPfC+0N7af1a6fSP1UxM8XwGo6l+Rre9mfbJFI6w3yfRZWOFk1areQ+jndD6N+NWadeFTRmHjNl4nCZ1I5c1mvt4nR6KKKmM0KKKKACqbtZ2ojsLcyuCzEhI4196WQ+6i/gST0AJq3dwASSAAMknYADmSa4fxPjR4hdG6bPcrlLVTkYjzhpiD9p8fJQBUdSooRuXMFhJYqqqa8exDUjyzzG5umDzsMDHuQr0ihB5DzPMnnTwFAFLArKlJyd2d/SpQoQUKaskAFe4p2G3Zs6VLY54Ga8kiKnDAg+RGDSWHbyva4jFFLEZpXdUom8hqine6rwxUBvIbxSSKWRXlIOGmT/AIpiHtdcQ2h4XAXR9Z0Tj9VaNknSeesNlB6YOalkVBltT36OOQjdG+ZVl/MGpKdRwvYo43CQxKjvcGvLieW1osahEGFAwB/M+ZPnXrrUhhTZFQvM1IWirIZryvSKKaTEd1wa8p6RdqZppKndDMi70xPArqVYAg8walyDamKboySylGzzL/sL2+fhzLBdM0lkSFSQnU9qTsA3VouX+Gu3RShgGUgqQCCDkEHcEEcxivnB0BBBGQdiDyNbj2QdqDE54fMxKkF7Un7o9+DJ+7sw9CfIVq4bEb/VlqcHtvZCw389FdV6rl9jrNFFFXTmDD+1nixS1W2RsSXjmM45iEDVO3+nC/8AqCsJFEFAVRgAAADkANgBVl22vO+4rLvlbaJIV8gz/Wyn44MY/dqAorNxM7ztyO02JQVPD9I9ZeiFAU7DCWYKvMnApAq87N2u7SH/AAj+JP8AAfOoYxu7GpXq9HByLi0tRGgVenXzPmar+0EI0q2PFnGfTB2q2qj47eZOgfZ3Pxxy/wC/OrM7KJi4belVT8yqqjueJs+ZVlWC1jbSZ2jaYTyb/VRIpBZRhsuPLan+JZlnitC3dpKrNI2dDyKvKCFjtrc7eeK0vZ5O+stN7axwIjELC6AIsaYKMVcnGNxnrjPWq8nuK4Y3Fy3uipu1tX9CieWaJFeaLXEyhhcW+qSPSwyGeMjvEGCOhFSYJ1dQyMGU8mUgg/Air3isU06QmxuY40D+N1xJlRtpjxlT1226b7Yqr7UcKto3V1mFpPM+lSAWjmb++hGxG4GvYgkb0yM08nr+ajKWPnD+zNc+P3GSKadMVDn4m1u4ivU7licLIDqglP7En2T+y2CKsiKc0bFGvCorwdyNXhFLdcUmmlpMaYU24p9hTZFISRZHkFIrya9jT3nRfiyj+Jqul7R2y85k+R1f7c0m5J6IV4ilD4pJd7LKo7DBpyGZXUMpBUjII3BryYUxlmEk80N1HYYNSKZlG9NZPHURUe91gLJEcSwsJYz5Om4/HcfOpFFEZOLTQlejGtTlTlo1Y752a42t5aQ3CcpYw2Pun7S/Jsj5UVhfYhxP6m5tCf6vNrT0jmBYAfBg/wCIoroIveSZ5FVpulOUJap28jKxS95LcSH9Zd3DfISsi/8ASgqStVnZ/wDq8Z8wT82ZifzNWi1kTd5NnoWFju4eC7F6HtbHhsGiJB6ZPxO/86yUCZZR5sB+JrbVLRWrKW0JZRiMX1xojZhzHL4nlWZjXO5/5q44+/hVfNv4f8/lVYBRN3YmFW7TvzGb2xSZCkqh1PQ/xHkfUVVXKzwxPDIGvbNhhoixFzGuQfq5B+kAxyO+3OryimiVsPCqutrzPOG8ftorBzYIZBAv9XAYSqxYA94mC+ckknBzg1Nl4nD9Ghu7yIROuGVXXVJHI2wWIY1ajtgYzyyBiqHiHAo5WEgLRTL7s0Z0SD4ke8PQ01wCWSV5RPKr8SRWFuJkCxIvSWAKMMW5lhkjGMYBzFKktf8AfztMivRqUdc1w5eRa8R4fJexs94HitVGsWqbzShBqBnK5wdto0333NU/CeBvLD3/AA8tGmph9FuGLxtpPOGUElAfmM58quk7QPbKLdy15fHU3dxgeFSfB3smkKigY8RAJ8uVK/8ADNxc739wdJ/8tblo4h6SSZ1y/kKapOKzyX5w+rIYtxleF7/n5YyZ7Yw5MbhxMpKtGi98cjnpaPKsPXNOx8SncFksLsqBnJQJkDyVjk/AVqOCcRs4btrG1gMbouWdIwF2AbDvnUeY3OxNTL+yuzewyRTKtsq4liIyWO+423Jyu+RjT1pzqJPS3eXFj8Q1k14IyfAOF3HEIhMs0dvEWI0ovfTZBwVcthY29MHnT3AOzXDrt5V1XNw0LBXM0rhSSWAKhCARlW/DlWg4lwx7eU3dqpYt/WIF/XqP1kY5CZf+obc6tLS9hMPfxlO6ZTJrACgjBJZtuYwc53BBFMlVdrx8LcO8ryqVKj/klf08FoZi17LW6XhhHC4u4EeoXDePLY93DZ+Hntmp/EeDzxzQ/Qo7RIc4lBiQEeLdhhckacjAIOfSrex4zHPEZYD3ijUNgVJZRumGAIbpv51D7KcYmuYTJPAYCGwAdY1DAJOHAYYJK7jBxkbUxznq+HMjUI6czJdpeDCzuA8Yxb3LEaRsIZueB5K4BOOhB86iyjarPi9+NN3DxC9tikn6BIsNLEwJKMFQagRhNjncHeqPh07PAjOpViviBGN+ux5efzqVp7t2dFsbE716L4Zru5e32F03NypykS8qiZ0q1GaKKKYSlx7Or0w8Yi3wtzDJE2TgFk+sT57EfM17WfaUpcWcg5peQnnjYtgjNFbWFlemjzTbtJU8bO3Gz+XuXPB4tCMn9nLNH/omdf5VYLSb+27q/vovK5MgH7MyLIPz1UpapVFabR0+Bnv4am+xfLIlcNXMyAfeH5b1sax3DXxKhH3h+e1bGpKOhS2h8a7il46fGg6YP8f/AMFQqn9oE9xsciR/AgfxqBTZfEyWjnSiFFFFIShWbvrN+JT9xbgKsDgyXe+YWBB0QEEEybb9B+dWkt08ztBaAPKBh5CcRW+eRkYc26hBucdKsuxxNqq2MyKkiBmjdc6LpQctIpO/eDPiU79eXJJT3Fda/mZl4yupfxLR6+xO7N2trD3kVu4eRWzOxbXKzkkapm6nIb0G42rzhPDrpbqeWecNC+0UK5IQZ2Y5HhOnbA55JNTuHcFht9XcxhNZyxySTuTzJOBlmOBtuamiqUp5u3HmUlDJX4BRVBwDtX9Knni7l07kkaicg4cphthofIzp38O+aZbh1vYzS3kszAzEgA4JJcg6FC+KY7AKN9Izijo2nZ6hvq10S7Di1w95NE9sY4EHgnLfpDtyHUHJ5ctO/OqftHfLYSnEYmivcqbYMgPfdZArfq3XIY8sqD1pXEOOXU7CGAx2TyozRfSAWuZAoPiWIArENubktz22rKcEtNLP36MLxDpmaRi7nO6srEnwMNxjarEIWzfl9fPkOw9L9xUVO/i/ReHMsE4teLGI7dbeyiGcKimdxk5PifC557461X3PCjLvcTzz55h5WC/JFwKtZKakpd9rTL856nS0tm4eOsb9+fy0+RDteHRxfo0VPgAD+POpDcq9pLnY1G23qacIRgrRVkMUmTlSqRLyppZWozRRRTCUiXvvQbA/0qHY8j9YNjRU/htt3l7Yx/evIz8ky5/215Wvg/6zzv8AUUk8Z4L6m29pVj3XEYZgPDcwmJjjbvITrTJ8yjsP3Kp1ro3tH4I1zYv3YzNCRPF6vHvp/eXUv71cx4feiWNJF5OoPwz0PqOVR4mFpbxd2HiFKk6T1Xo/uTEfBBHMEH8K2kE4dQy8iP8AsViRU6x4s8QIGCCc4Odvhg1DTnu6mli8O6qTjqi845jut+eoY+P/ABmqOF+le3V80hyx26AchUS4uFjVnchVUZJPQCllK7yGUaXR07SZOdwASSAAMknYADmSarbS3mvziLVDa9bjlJMBsRbj7I5jvD8qc4PwR7/EtwrJajeOA7PceUk/lH1CdeZ253nEuD3D3Vu8c4it4R44l1Auc8sAaSuAq4PIZxUcqii7J5mViMU55U9PX7DVxwye3NtFw9IUt1c98Gx7p0+L7xbGs6gck4ztVpxnhQuIimSjAho5B70Ui+5IvwPTqCR1qZ3gzpyM4zjIzjzxzxWeXXaTXVzeXS/R3K90hziPA5AdWPLC5J51WTcu9ebKTSXc/kTOA8XaeN1kAS5hPdzL0WTHhdR1jYYYehx0pjs9aXFvHI17Or+6clyVTA8ba3C6Qx308lxzrMXnF7mS6+l2kIjAj7tknJRrpc5Usg/R6cnBJz0pEvD5bkh76XvcHIhXwW6H0Tm59WzU/ReCfmTUsPWqNWj4vJE/j/tPVVIs177DBWncOLaLJxqJAy4Hpt60iLVa3UdzdNHNEYNTX8j7K7ZxFaRqcKvLZVJIJOelDgY0gDTjGMDGPLHLFUbcKFrLHcwRiTuiSbdvEmlt2MAOe7ccxinxjG1l/vj+InxGzqkY78XvW4ey4+pplilvJxcW0AtvBoF3OmZ2T+4gOyjH236HlVJx7gEcd0sVnNK1+Y+8cTMZEulGTpkc7JJgMRgAY22rVXHGZrqG3l4cyMrzL3rPjKRj31Kn7fQ9fLnmr76Ohk16V1gadWBrCk506ueNs4qHpHD29yhGOe9F58/Y5lYcREyk4Ksp0vG2zRsOasKekO9L4lwO6uXmvFtu4nikKiPO95COYYcu8GBhhsc46ColrdrKodDkH5EHqpHQg7YqSSWq/wAOq2djf3C3ZfEvn2j1IlO1LpqY1Ea61G6bl5U5TUxprJo6jdFFFNJS79ndp3vF4NsiGKaU+mQIlP4vRWj9i/Dstd3JGxZIEOOkYLSY/fcD9yitzDx3aaR5Ztat02MqSXO3ll9DqNcQ49wg2HEJIMYguNU9ucYUEn66IfBjqx5MK7fWf7b9lRfWxQYEyHvIH5aJVB05/ZPIjyJ9KfUhvxsV8HiXhqyqLx7jmINKqHYXfeJkgqwJV0PNHU6XQ+oYEVLBrJas7M9BjJTipR0YtHxVf2ll0wiTGtI5Y5JEO4eNHBZSOvnj0qdQy5BBGQRgg8iDzBp0XZkVel0sHHmi74vwNryW1uIbkpHERIAmcSqxVgQQwG6jTuCMMau4r+NneNXRnjxrQMCyatxqXmM1h+yXGxZP9DnbELEm1lY7Lk5Nu7Hkc7gmrDiElvZ3Mr20feXs4y41uURSQdcxyRGuRkKBqONvOoZQd93y+5y27KMt22d817CuLJDZXMlzGHlvLpdCRGTw4XGTy8EY0jJOfIc6qorWSRxNdOJZgPDtiKH0hTkD+0dzXtvBh2lkYyTSY1yEY2HJEX7CDoo+eTUgy1Msl28zYwuA3OtNZ8uC+45TbyeVILZrykuaqiFeE0E0hjSD0is7+SxmNzbgsjH+kQDlIo/WJ5SD8/xrV2stlGs3FkZys0QLtqLDAKjSI+j5AGOh8qpCag2huLZn+iSRpHLkvHJH3iq/341yACRzB22/AfW1/wBRi43Z0r9JRV+zt5r6mw7T3Pe2Hew3YtFYJIs5yPCfFpxzyQRsN+lYeDDzzzqpSOYqVUjSWIXDzFOSF2300o2jO4knledx7pkxoT/LjUaU+VSqarRjuosYDZs6dRVquTWi9wqO5yaedsCmKYzoYoKjud6ec4FMU1k0UFM3U+hGbGSBsBzY8go9ScD509V72B7P/TL9SwzDakSybbNJ+pj9cHxn/CPOpKNPpJpFPaOLWEw8qnHh3vT3Oq9h+A/Q7GCA++E1SHbeR/HIdufiJHyoq9ordPKW75sKKKKBDk/tG7PG1uTexqfo82BcADaGUbLOR0VhhSfMAnnVMr126aFXUq4DKwIZSMhgRggjqCK412r7LPwty6AtYu2x5m0JPut/dEnY/Z5GqdejfrROi2TtNUv4KunB8vsMg0rNMq3UcqUGqgdbY8ubVJFKOoZTzBGRSLHh6QrpjXSM5O5JJ8yScn506Gr3VTru1iPo4729bPnxFUUnVRqpB9hWaSTSdVeZpBbHpakk14WpsmkHpHpNNO1es9IpCVIKKKblfpSD0riJGyaTRSXbFNJkhuVqRRTc86opZjgDck03UkbUVd6CLu4KgaVLOxCog3LuxwqgeZNd27C9mfoNmkRwZW+smb78rYLHPkNlHoorDeybsW0jjiNypG39FibmqnnOw+8w5ehz1GOs1sYaj0cbvVnm+2dpfvKu7D4I6dvb7BRRRVowwooooAKRLEGUqwDKQQQRkEHYgg8xil0UAca7XdjX4YTLAGexO7L7z2m/MdWh3+K/Cq6KcMAQQQRkEHII8wa7q6AggjIOxB3BHka5R2u9nT2mq44eheEnVJaLuU83tv5x/h5VUrUN7rR1Oh2ZtbobUq3w8Hy+xSaq9zUO0vUlQOjAqfy8wR0PpT9Z2h2MbSV08h3NeaqbrzVQO3RwvSS1ILikl6S4qiLJptnryikHpBRRSHkxQO1B3xTNBNFNJUrHlMu2a9kemYNcsoht42nmP2EwdPrIx2RfU0KLm7REq1qdCHSVZWXaJuLhUUs5wBzNavsJ7NXvHS6v0KWw8UVu2zSnpJMOi/s9fhz0vYv2UrCy3F8VnnG6IN4YPLSCPG/7RHwHWuiVqUMModaWpwe1ttSxf8VLKHzff2dh4q4GBsBXtFFXDnQooooAKKKKACiiigAooooA5r2/9nDFmvOHqBNzmt84S5H3lHJZfXr8eeDsb5ZV1LkYJDKwwyMOasOhFfQ1c49ons+Z2N7Yr9eB9dCNhcqOoH9qOh68qrV6CmrrU29l7UlhZbk84P5dq9jEV7TFndrKgZeR5g7FSOasOhB6U/WU1bJnexkppSi7phRRSTIKBwqvCaaM1IJpLjlEW8vlSKKj3V3o0gKzu50pGgLPIx5Kqjc0JNuyCc4UouUnZIkUxE7Sydzbo88v3IxqI9Xb3UHqxFbXs37J5ZgJOIsY1O/0aJsHHlNMN/3Ux8a6Zwvg8NsgjgiSJB9lFCj4nHM+pq9TwfGZyuM/UaXVwy8X9F7+Ry/gXsgmmw9/L3Sf2EByx9JJunwQfOumcF4Bb2kfd20SRJ5KN2Pmx5sfU1YUVejCMFaKOUr4mriJb9WTbCiiinkAUUUUAFFFFABRRRQAUUUUAFFFFABRRRQBy32l9h2jZ+IWaknncwKP0qjnMg/tB18x884i2vRIgdGypGQRX0TXE/aR2RPDpTdwL/RJW+ujUbW7t+sQDlGx5jofiKp4mhvrejqdFsban7eXRVX1H8n7f7zKUmikrICAQQQeR868MgrLO+WeguvCabM1NpHJLLHDCNc0zaY16Dzd/JFG5pYpydkMrVI0abqVHZIfto5J5lgtk7yZhkLyVF6ySt9lB+J5AGuudi/Z7DYjvG+uumHjmYcv2IV/Vp8Nz19JfYzsZFw+HSnjlfBmmYeKVv5KOi9BWhrYo0FTXaecbS2nUxsuUVovq+0KKKKnMkKKKKACiiigAooooAKKKKACiiigAooooAKKKKACiiigApq7tUlRo5FDI6lWUjIZSMEEeWKdooA+d+03Zl+FXQgOprWUk28h+yeZhc+Y6eYx64YrvfaXs5FfWz284yrjYj3kYe66HowP/wBcjXAWt5IZZLaf9NA2lj98c0kHoy4P41mYujbrrxO4/T20nNftqjzXw93Lw4dnceu4AJOwAyT5AV032R9le7iN7MuJrhR3YI3ig5ovoW2c/u+Vc/7P8E+m3sNsRlCe9m/yoyCVPlqYqvwJr6DAxyqTB0rLfZT/AFJjnOosNF5LN9/2Xqe0UUVfOTCiiigAooooAKKKKACiiigAooooAKKKKACiiigAooooAKKKKACiiigArl3tm7N4EXEI9jFiKf8AahdsKx/wsfwb0rqNVPaqBXs5ldQylcFWAIIyNiDsabKKkrMlo1ZUqkakdU7mS9jfBdNvJduuGuX8BPPuI9o8eQZtbfvCuh1HsIgsSKoCqqgAAAAADAAA5ADpUiiKUUkhKtSVWbqS1buFFFFOIwooooAKKKKACiiigAooooAKKKKAP//Z"/>
          <p:cNvSpPr>
            <a:spLocks noChangeAspect="1" noChangeArrowheads="1"/>
          </p:cNvSpPr>
          <p:nvPr/>
        </p:nvSpPr>
        <p:spPr bwMode="auto">
          <a:xfrm>
            <a:off x="1079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/>
          </a:p>
        </p:txBody>
      </p:sp>
      <p:sp>
        <p:nvSpPr>
          <p:cNvPr id="54276" name="AutoShape 29" descr="data:image/jpg;base64,/9j/4AAQSkZJRgABAQAAAQABAAD/2wCEAAkGBhQSERUUEhQVFRUVFBgXFxYXFRQUFhQYFxcXFxYVFBYXGyYeGBomGRcUIDsgIycpLCwsFR4xNTAqNyYrLCkBCQoKDgwOGg8PGiwiHyQ0MDIqLy0vNSkqLDQsLCwqLC8rKTU0LCwtNCwpLyksMCwsKSksNSwqLC40LCosLCotKf/AABEIAMoAyAMBIgACEQEDEQH/xAAcAAABBQEBAQAAAAAAAAAAAAAAAgMEBQYHAQj/xABFEAACAQMCAwUEBgYJAgcAAAABAgMABBESIQUxQQYTIlFhBzJxgRQjQlKRoTNDYoKxwSQ0U2Nyc5Ky8aLwFkSDhMLR4f/EABsBAAEFAQEAAAAAAAAAAAAAAAABAgMEBQYH/8QAMxEAAgECAwQIBQUBAQAAAAAAAAECAxEEITEFEkFREyJhcYGRsdEyocHh8AYUIzPxQ0L/2gAMAwEAAhEDEQA/AO40UUUAFFVXaPtPBYxd7cNgE4VQNTyN0SNRuzVy/jHbK9vcjUbOA8o4yDOw/vJvsfBPxpk6kYLMtYbCVcTLdpq/odF7R9vLOy8M0o7zpCn1kzeWI13HxOBWHvfadfTMfo8MVtH0M+ZZj66EYKvwJNZuy4XHFkovibdmOWdidyWc7mpYWqU8U38J0mG2FCOdd37FkvPX0F3HGuISe/xCUf5UcMX4EKT+dQ3imb3729b/ANzIv5JipemjTULrTfE047OwkdKa9SuPCATky3BO+5uZ87899dOxW8qfory8jxyxcyMP9LkipmmjTSdLPmPeBwr/AOcfIkWfbHicHKeO5UfYnjCMR6Sx43+IrXdn/axbyssV0jWczbASEGJzttHMPCefI4NYgrTNzarIpV1DKeYIyKmhiZL4szOxGxKFRXpdV+aO7UVxnst2xl4YRHMzS2OcaiS8tp5EHm8PpzXp5HscE6uoZCGVgGVgchgRkEHqCKvQmpq6OUxGHqYee5UVmLorF9p/ahBbOYYEa6uF2ZIyFSM+UspyEPoMn0rAcW7S395nv5+5jP6m2ygx+3MTrb5YFNnVjDVk2FwFfE/1xy56LzOr8Z7cWNoxW4uoo2HNCwLj9xct+VUMvtq4YDtM7+qQysP9tcytOGxxDwIBnmeZPxY7mnZE61VeM5I3qf6bbXXqWfYr/O69DpUHto4W3Odo/wDHDKv/AMav+FdsbK5wILqGQnkokXV/oJ1flXESKiXPCon96NCfPSM/iN6FjVxQ6f6Zl/4qeat9WfSVFfPfC+0N7af1a6fSP1UxM8XwGo6l+Rre9mfbJFI6w3yfRZWOFk1areQ+jndD6N+NWadeFTRmHjNl4nCZ1I5c1mvt4nR6KKKmM0KKKKACqbtZ2ojsLcyuCzEhI4196WQ+6i/gST0AJq3dwASSAAMknYADmSa4fxPjR4hdG6bPcrlLVTkYjzhpiD9p8fJQBUdSooRuXMFhJYqqqa8exDUjyzzG5umDzsMDHuQr0ihB5DzPMnnTwFAFLArKlJyd2d/SpQoQUKaskAFe4p2G3Zs6VLY54Ga8kiKnDAg+RGDSWHbyva4jFFLEZpXdUom8hqine6rwxUBvIbxSSKWRXlIOGmT/AIpiHtdcQ2h4XAXR9Z0Tj9VaNknSeesNlB6YOalkVBltT36OOQjdG+ZVl/MGpKdRwvYo43CQxKjvcGvLieW1osahEGFAwB/M+ZPnXrrUhhTZFQvM1IWirIZryvSKKaTEd1wa8p6RdqZppKndDMi70xPArqVYAg8walyDamKboySylGzzL/sL2+fhzLBdM0lkSFSQnU9qTsA3VouX+Gu3RShgGUgqQCCDkEHcEEcxivnB0BBBGQdiDyNbj2QdqDE54fMxKkF7Un7o9+DJ+7sw9CfIVq4bEb/VlqcHtvZCw389FdV6rl9jrNFFFXTmDD+1nixS1W2RsSXjmM45iEDVO3+nC/8AqCsJFEFAVRgAAADkANgBVl22vO+4rLvlbaJIV8gz/Wyn44MY/dqAorNxM7ztyO02JQVPD9I9ZeiFAU7DCWYKvMnApAq87N2u7SH/AAj+JP8AAfOoYxu7GpXq9HByLi0tRGgVenXzPmar+0EI0q2PFnGfTB2q2qj47eZOgfZ3Pxxy/wC/OrM7KJi4belVT8yqqjueJs+ZVlWC1jbSZ2jaYTyb/VRIpBZRhsuPLan+JZlnitC3dpKrNI2dDyKvKCFjtrc7eeK0vZ5O+stN7axwIjELC6AIsaYKMVcnGNxnrjPWq8nuK4Y3Fy3uipu1tX9CieWaJFeaLXEyhhcW+qSPSwyGeMjvEGCOhFSYJ1dQyMGU8mUgg/Air3isU06QmxuY40D+N1xJlRtpjxlT1226b7Yqr7UcKto3V1mFpPM+lSAWjmb++hGxG4GvYgkb0yM08nr+ajKWPnD+zNc+P3GSKadMVDn4m1u4ivU7licLIDqglP7En2T+y2CKsiKc0bFGvCorwdyNXhFLdcUmmlpMaYU24p9hTZFISRZHkFIrya9jT3nRfiyj+Jqul7R2y85k+R1f7c0m5J6IV4ilD4pJd7LKo7DBpyGZXUMpBUjII3BryYUxlmEk80N1HYYNSKZlG9NZPHURUe91gLJEcSwsJYz5Om4/HcfOpFFEZOLTQlejGtTlTlo1Y752a42t5aQ3CcpYw2Pun7S/Jsj5UVhfYhxP6m5tCf6vNrT0jmBYAfBg/wCIoroIveSZ5FVpulOUJap28jKxS95LcSH9Zd3DfISsi/8ASgqStVnZ/wDq8Z8wT82ZifzNWi1kTd5NnoWFju4eC7F6HtbHhsGiJB6ZPxO/86yUCZZR5sB+JrbVLRWrKW0JZRiMX1xojZhzHL4nlWZjXO5/5q44+/hVfNv4f8/lVYBRN3YmFW7TvzGb2xSZCkqh1PQ/xHkfUVVXKzwxPDIGvbNhhoixFzGuQfq5B+kAxyO+3OryimiVsPCqutrzPOG8ftorBzYIZBAv9XAYSqxYA94mC+ckknBzg1Nl4nD9Ghu7yIROuGVXXVJHI2wWIY1ajtgYzyyBiqHiHAo5WEgLRTL7s0Z0SD4ke8PQ01wCWSV5RPKr8SRWFuJkCxIvSWAKMMW5lhkjGMYBzFKktf8AfztMivRqUdc1w5eRa8R4fJexs94HitVGsWqbzShBqBnK5wdto0333NU/CeBvLD3/AA8tGmph9FuGLxtpPOGUElAfmM58quk7QPbKLdy15fHU3dxgeFSfB3smkKigY8RAJ8uVK/8ADNxc739wdJ/8tblo4h6SSZ1y/kKapOKzyX5w+rIYtxleF7/n5YyZ7Yw5MbhxMpKtGi98cjnpaPKsPXNOx8SncFksLsqBnJQJkDyVjk/AVqOCcRs4btrG1gMbouWdIwF2AbDvnUeY3OxNTL+yuzewyRTKtsq4liIyWO+423Jyu+RjT1pzqJPS3eXFj8Q1k14IyfAOF3HEIhMs0dvEWI0ovfTZBwVcthY29MHnT3AOzXDrt5V1XNw0LBXM0rhSSWAKhCARlW/DlWg4lwx7eU3dqpYt/WIF/XqP1kY5CZf+obc6tLS9hMPfxlO6ZTJrACgjBJZtuYwc53BBFMlVdrx8LcO8ryqVKj/klf08FoZi17LW6XhhHC4u4EeoXDePLY93DZ+Hntmp/EeDzxzQ/Qo7RIc4lBiQEeLdhhckacjAIOfSrex4zHPEZYD3ijUNgVJZRumGAIbpv51D7KcYmuYTJPAYCGwAdY1DAJOHAYYJK7jBxkbUxznq+HMjUI6czJdpeDCzuA8Yxb3LEaRsIZueB5K4BOOhB86iyjarPi9+NN3DxC9tikn6BIsNLEwJKMFQagRhNjncHeqPh07PAjOpViviBGN+ux5efzqVp7t2dFsbE716L4Zru5e32F03NypykS8qiZ0q1GaKKKYSlx7Or0w8Yi3wtzDJE2TgFk+sT57EfM17WfaUpcWcg5peQnnjYtgjNFbWFlemjzTbtJU8bO3Gz+XuXPB4tCMn9nLNH/omdf5VYLSb+27q/vovK5MgH7MyLIPz1UpapVFabR0+Bnv4am+xfLIlcNXMyAfeH5b1sax3DXxKhH3h+e1bGpKOhS2h8a7il46fGg6YP8f/AMFQqn9oE9xsciR/AgfxqBTZfEyWjnSiFFFFIShWbvrN+JT9xbgKsDgyXe+YWBB0QEEEybb9B+dWkt08ztBaAPKBh5CcRW+eRkYc26hBucdKsuxxNqq2MyKkiBmjdc6LpQctIpO/eDPiU79eXJJT3Fda/mZl4yupfxLR6+xO7N2trD3kVu4eRWzOxbXKzkkapm6nIb0G42rzhPDrpbqeWecNC+0UK5IQZ2Y5HhOnbA55JNTuHcFht9XcxhNZyxySTuTzJOBlmOBtuamiqUp5u3HmUlDJX4BRVBwDtX9Knni7l07kkaicg4cphthofIzp38O+aZbh1vYzS3kszAzEgA4JJcg6FC+KY7AKN9Izijo2nZ6hvq10S7Di1w95NE9sY4EHgnLfpDtyHUHJ5ctO/OqftHfLYSnEYmivcqbYMgPfdZArfq3XIY8sqD1pXEOOXU7CGAx2TyozRfSAWuZAoPiWIArENubktz22rKcEtNLP36MLxDpmaRi7nO6srEnwMNxjarEIWzfl9fPkOw9L9xUVO/i/ReHMsE4teLGI7dbeyiGcKimdxk5PifC557461X3PCjLvcTzz55h5WC/JFwKtZKakpd9rTL856nS0tm4eOsb9+fy0+RDteHRxfo0VPgAD+POpDcq9pLnY1G23qacIRgrRVkMUmTlSqRLyppZWozRRRTCUiXvvQbA/0qHY8j9YNjRU/htt3l7Yx/evIz8ky5/215Wvg/6zzv8AUUk8Z4L6m29pVj3XEYZgPDcwmJjjbvITrTJ8yjsP3Kp1ro3tH4I1zYv3YzNCRPF6vHvp/eXUv71cx4feiWNJF5OoPwz0PqOVR4mFpbxd2HiFKk6T1Xo/uTEfBBHMEH8K2kE4dQy8iP8AsViRU6x4s8QIGCCc4Odvhg1DTnu6mli8O6qTjqi845jut+eoY+P/ABmqOF+le3V80hyx26AchUS4uFjVnchVUZJPQCllK7yGUaXR07SZOdwASSAAMknYADmSarbS3mvziLVDa9bjlJMBsRbj7I5jvD8qc4PwR7/EtwrJajeOA7PceUk/lH1CdeZ253nEuD3D3Vu8c4it4R44l1Auc8sAaSuAq4PIZxUcqii7J5mViMU55U9PX7DVxwye3NtFw9IUt1c98Gx7p0+L7xbGs6gck4ztVpxnhQuIimSjAho5B70Ui+5IvwPTqCR1qZ3gzpyM4zjIzjzxzxWeXXaTXVzeXS/R3K90hziPA5AdWPLC5J51WTcu9ebKTSXc/kTOA8XaeN1kAS5hPdzL0WTHhdR1jYYYehx0pjs9aXFvHI17Or+6clyVTA8ba3C6Qx308lxzrMXnF7mS6+l2kIjAj7tknJRrpc5Usg/R6cnBJz0pEvD5bkh76XvcHIhXwW6H0Tm59WzU/ReCfmTUsPWqNWj4vJE/j/tPVVIs177DBWncOLaLJxqJAy4Hpt60iLVa3UdzdNHNEYNTX8j7K7ZxFaRqcKvLZVJIJOelDgY0gDTjGMDGPLHLFUbcKFrLHcwRiTuiSbdvEmlt2MAOe7ccxinxjG1l/vj+InxGzqkY78XvW4ey4+pplilvJxcW0AtvBoF3OmZ2T+4gOyjH236HlVJx7gEcd0sVnNK1+Y+8cTMZEulGTpkc7JJgMRgAY22rVXHGZrqG3l4cyMrzL3rPjKRj31Kn7fQ9fLnmr76Ohk16V1gadWBrCk506ueNs4qHpHD29yhGOe9F58/Y5lYcREyk4Ksp0vG2zRsOasKekO9L4lwO6uXmvFtu4nikKiPO95COYYcu8GBhhsc46ColrdrKodDkH5EHqpHQg7YqSSWq/wAOq2djf3C3ZfEvn2j1IlO1LpqY1Ea61G6bl5U5TUxprJo6jdFFFNJS79ndp3vF4NsiGKaU+mQIlP4vRWj9i/Dstd3JGxZIEOOkYLSY/fcD9yitzDx3aaR5Ztat02MqSXO3ll9DqNcQ49wg2HEJIMYguNU9ucYUEn66IfBjqx5MK7fWf7b9lRfWxQYEyHvIH5aJVB05/ZPIjyJ9KfUhvxsV8HiXhqyqLx7jmINKqHYXfeJkgqwJV0PNHU6XQ+oYEVLBrJas7M9BjJTipR0YtHxVf2ll0wiTGtI5Y5JEO4eNHBZSOvnj0qdQy5BBGQRgg8iDzBp0XZkVel0sHHmi74vwNryW1uIbkpHERIAmcSqxVgQQwG6jTuCMMau4r+NneNXRnjxrQMCyatxqXmM1h+yXGxZP9DnbELEm1lY7Lk5Nu7Hkc7gmrDiElvZ3Mr20feXs4y41uURSQdcxyRGuRkKBqONvOoZQd93y+5y27KMt22d817CuLJDZXMlzGHlvLpdCRGTw4XGTy8EY0jJOfIc6qorWSRxNdOJZgPDtiKH0hTkD+0dzXtvBh2lkYyTSY1yEY2HJEX7CDoo+eTUgy1Msl28zYwuA3OtNZ8uC+45TbyeVILZrykuaqiFeE0E0hjSD0is7+SxmNzbgsjH+kQDlIo/WJ5SD8/xrV2stlGs3FkZys0QLtqLDAKjSI+j5AGOh8qpCag2huLZn+iSRpHLkvHJH3iq/341yACRzB22/AfW1/wBRi43Z0r9JRV+zt5r6mw7T3Pe2Hew3YtFYJIs5yPCfFpxzyQRsN+lYeDDzzzqpSOYqVUjSWIXDzFOSF2300o2jO4knledx7pkxoT/LjUaU+VSqarRjuosYDZs6dRVquTWi9wqO5yaedsCmKYzoYoKjud6ec4FMU1k0UFM3U+hGbGSBsBzY8go9ScD509V72B7P/TL9SwzDakSybbNJ+pj9cHxn/CPOpKNPpJpFPaOLWEw8qnHh3vT3Oq9h+A/Q7GCA++E1SHbeR/HIdufiJHyoq9ordPKW75sKKKKBDk/tG7PG1uTexqfo82BcADaGUbLOR0VhhSfMAnnVMr126aFXUq4DKwIZSMhgRggjqCK412r7LPwty6AtYu2x5m0JPut/dEnY/Z5GqdejfrROi2TtNUv4KunB8vsMg0rNMq3UcqUGqgdbY8ubVJFKOoZTzBGRSLHh6QrpjXSM5O5JJ8yScn506Gr3VTru1iPo4729bPnxFUUnVRqpB9hWaSTSdVeZpBbHpakk14WpsmkHpHpNNO1es9IpCVIKKKblfpSD0riJGyaTRSXbFNJkhuVqRRTc86opZjgDck03UkbUVd6CLu4KgaVLOxCog3LuxwqgeZNd27C9mfoNmkRwZW+smb78rYLHPkNlHoorDeybsW0jjiNypG39FibmqnnOw+8w5ehz1GOs1sYaj0cbvVnm+2dpfvKu7D4I6dvb7BRRRVowwooooAKRLEGUqwDKQQQRkEHYgg8xil0UAca7XdjX4YTLAGexO7L7z2m/MdWh3+K/Cq6KcMAQQQRkEHII8wa7q6AggjIOxB3BHka5R2u9nT2mq44eheEnVJaLuU83tv5x/h5VUrUN7rR1Oh2ZtbobUq3w8Hy+xSaq9zUO0vUlQOjAqfy8wR0PpT9Z2h2MbSV08h3NeaqbrzVQO3RwvSS1ILikl6S4qiLJptnryikHpBRRSHkxQO1B3xTNBNFNJUrHlMu2a9kemYNcsoht42nmP2EwdPrIx2RfU0KLm7REq1qdCHSVZWXaJuLhUUs5wBzNavsJ7NXvHS6v0KWw8UVu2zSnpJMOi/s9fhz0vYv2UrCy3F8VnnG6IN4YPLSCPG/7RHwHWuiVqUMModaWpwe1ttSxf8VLKHzff2dh4q4GBsBXtFFXDnQooooAKKKKACiiigAooooA5r2/9nDFmvOHqBNzmt84S5H3lHJZfXr8eeDsb5ZV1LkYJDKwwyMOasOhFfQ1c49ons+Z2N7Yr9eB9dCNhcqOoH9qOh68qrV6CmrrU29l7UlhZbk84P5dq9jEV7TFndrKgZeR5g7FSOasOhB6U/WU1bJnexkppSi7phRRSTIKBwqvCaaM1IJpLjlEW8vlSKKj3V3o0gKzu50pGgLPIx5Kqjc0JNuyCc4UouUnZIkUxE7Sydzbo88v3IxqI9Xb3UHqxFbXs37J5ZgJOIsY1O/0aJsHHlNMN/3Ux8a6Zwvg8NsgjgiSJB9lFCj4nHM+pq9TwfGZyuM/UaXVwy8X9F7+Ry/gXsgmmw9/L3Sf2EByx9JJunwQfOumcF4Bb2kfd20SRJ5KN2Pmx5sfU1YUVejCMFaKOUr4mriJb9WTbCiiinkAUUUUAFFFFABRRRQAUUUUAFFFFABRRRQBy32l9h2jZ+IWaknncwKP0qjnMg/tB18x884i2vRIgdGypGQRX0TXE/aR2RPDpTdwL/RJW+ujUbW7t+sQDlGx5jofiKp4mhvrejqdFsban7eXRVX1H8n7f7zKUmikrICAQQQeR868MgrLO+WeguvCabM1NpHJLLHDCNc0zaY16Dzd/JFG5pYpydkMrVI0abqVHZIfto5J5lgtk7yZhkLyVF6ySt9lB+J5AGuudi/Z7DYjvG+uumHjmYcv2IV/Vp8Nz19JfYzsZFw+HSnjlfBmmYeKVv5KOi9BWhrYo0FTXaecbS2nUxsuUVovq+0KKKKnMkKKKKACiiigAooooAKKKKACiiigAooooAKKKKACiiigApq7tUlRo5FDI6lWUjIZSMEEeWKdooA+d+03Zl+FXQgOprWUk28h+yeZhc+Y6eYx64YrvfaXs5FfWz284yrjYj3kYe66HowP/wBcjXAWt5IZZLaf9NA2lj98c0kHoy4P41mYujbrrxO4/T20nNftqjzXw93Lw4dnceu4AJOwAyT5AV032R9le7iN7MuJrhR3YI3ig5ovoW2c/u+Vc/7P8E+m3sNsRlCe9m/yoyCVPlqYqvwJr6DAxyqTB0rLfZT/AFJjnOosNF5LN9/2Xqe0UUVfOTCiiigAooooAKKKKACiiigAooooAKKKKACiiigAooooAKKKKACiiigArl3tm7N4EXEI9jFiKf8AahdsKx/wsfwb0rqNVPaqBXs5ldQylcFWAIIyNiDsabKKkrMlo1ZUqkakdU7mS9jfBdNvJduuGuX8BPPuI9o8eQZtbfvCuh1HsIgsSKoCqqgAAAAADAAA5ADpUiiKUUkhKtSVWbqS1buFFFFOIwooooAKKKKACiiigAooooAKKKKAP//Z"/>
          <p:cNvSpPr>
            <a:spLocks noChangeAspect="1" noChangeArrowheads="1"/>
          </p:cNvSpPr>
          <p:nvPr/>
        </p:nvSpPr>
        <p:spPr bwMode="auto">
          <a:xfrm>
            <a:off x="1079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/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685800" y="3168650"/>
            <a:ext cx="2971800" cy="16319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buFont typeface="Wingdings 2" charset="2"/>
              <a:buNone/>
            </a:pPr>
            <a:r>
              <a:rPr lang="en-US" altLang="x-none" sz="2000" dirty="0">
                <a:solidFill>
                  <a:srgbClr val="800000"/>
                </a:solidFill>
              </a:rPr>
              <a:t>loop (length of fence) {</a:t>
            </a:r>
          </a:p>
          <a:p>
            <a:pPr eaLnBrk="1" hangingPunct="1">
              <a:buFont typeface="Wingdings 2" charset="2"/>
              <a:buNone/>
            </a:pPr>
            <a:r>
              <a:rPr lang="en-US" altLang="x-none" sz="2000" dirty="0">
                <a:solidFill>
                  <a:srgbClr val="800000"/>
                </a:solidFill>
              </a:rPr>
              <a:t>     place a post.</a:t>
            </a:r>
          </a:p>
          <a:p>
            <a:pPr eaLnBrk="1" hangingPunct="1">
              <a:buFont typeface="Wingdings 2" charset="2"/>
              <a:buNone/>
            </a:pPr>
            <a:r>
              <a:rPr lang="en-US" altLang="x-none" sz="2000" dirty="0">
                <a:solidFill>
                  <a:srgbClr val="800000"/>
                </a:solidFill>
              </a:rPr>
              <a:t>     if (! last post)</a:t>
            </a:r>
          </a:p>
          <a:p>
            <a:pPr eaLnBrk="1" hangingPunct="1">
              <a:buFont typeface="Wingdings 2" charset="2"/>
              <a:buNone/>
            </a:pPr>
            <a:r>
              <a:rPr lang="en-US" altLang="x-none" sz="2000" dirty="0">
                <a:solidFill>
                  <a:srgbClr val="800000"/>
                </a:solidFill>
              </a:rPr>
              <a:t>         place a wire.</a:t>
            </a:r>
          </a:p>
          <a:p>
            <a:pPr eaLnBrk="1" hangingPunct="1">
              <a:buFont typeface="Wingdings 2" charset="2"/>
              <a:buNone/>
            </a:pPr>
            <a:r>
              <a:rPr lang="en-US" altLang="x-none" sz="2000" dirty="0">
                <a:solidFill>
                  <a:srgbClr val="800000"/>
                </a:solidFill>
              </a:rPr>
              <a:t>}</a:t>
            </a:r>
          </a:p>
        </p:txBody>
      </p: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5715000" y="2590800"/>
            <a:ext cx="3044825" cy="3276600"/>
            <a:chOff x="5715000" y="2590801"/>
            <a:chExt cx="3044423" cy="3276599"/>
          </a:xfrm>
        </p:grpSpPr>
        <p:grpSp>
          <p:nvGrpSpPr>
            <p:cNvPr id="54279" name="Group 34"/>
            <p:cNvGrpSpPr>
              <a:grpSpLocks/>
            </p:cNvGrpSpPr>
            <p:nvPr/>
          </p:nvGrpSpPr>
          <p:grpSpPr bwMode="auto">
            <a:xfrm>
              <a:off x="5715000" y="2590801"/>
              <a:ext cx="3044423" cy="2285999"/>
              <a:chOff x="5562600" y="3734083"/>
              <a:chExt cx="3044423" cy="2286770"/>
            </a:xfrm>
          </p:grpSpPr>
          <p:cxnSp>
            <p:nvCxnSpPr>
              <p:cNvPr id="54281" name="Straight Arrow Connector 26"/>
              <p:cNvCxnSpPr>
                <a:cxnSpLocks noChangeShapeType="1"/>
                <a:endCxn id="54287" idx="0"/>
              </p:cNvCxnSpPr>
              <p:nvPr/>
            </p:nvCxnSpPr>
            <p:spPr bwMode="auto">
              <a:xfrm rot="5400000">
                <a:off x="5810044" y="5201498"/>
                <a:ext cx="1219611" cy="419100"/>
              </a:xfrm>
              <a:prstGeom prst="straightConnector1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4282" name="Rectangle 30"/>
              <p:cNvSpPr>
                <a:spLocks noChangeArrowheads="1"/>
              </p:cNvSpPr>
              <p:nvPr/>
            </p:nvSpPr>
            <p:spPr bwMode="auto">
              <a:xfrm>
                <a:off x="5562600" y="3734083"/>
                <a:ext cx="3044423" cy="10163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sz="2000">
                    <a:solidFill>
                      <a:srgbClr val="000000"/>
                    </a:solidFill>
                    <a:latin typeface="Comic Sans MS" charset="0"/>
                  </a:rPr>
                  <a:t>Detect if it is the last</a:t>
                </a:r>
                <a:br>
                  <a:rPr lang="en-US" altLang="x-none" sz="2000">
                    <a:solidFill>
                      <a:srgbClr val="000000"/>
                    </a:solidFill>
                    <a:latin typeface="Comic Sans MS" charset="0"/>
                  </a:rPr>
                </a:br>
                <a:r>
                  <a:rPr lang="en-US" altLang="x-none" sz="2000">
                    <a:solidFill>
                      <a:srgbClr val="000000"/>
                    </a:solidFill>
                    <a:latin typeface="Comic Sans MS" charset="0"/>
                  </a:rPr>
                  <a:t>post in the loop, if it</a:t>
                </a:r>
                <a:br>
                  <a:rPr lang="en-US" altLang="x-none" sz="2000">
                    <a:solidFill>
                      <a:srgbClr val="000000"/>
                    </a:solidFill>
                    <a:latin typeface="Comic Sans MS" charset="0"/>
                  </a:rPr>
                </a:br>
                <a:r>
                  <a:rPr lang="en-US" altLang="x-none" sz="2000">
                    <a:solidFill>
                      <a:srgbClr val="000000"/>
                    </a:solidFill>
                    <a:latin typeface="Comic Sans MS" charset="0"/>
                  </a:rPr>
                  <a:t>is, do not place the wire</a:t>
                </a:r>
                <a:endParaRPr lang="en-US" altLang="x-none"/>
              </a:p>
            </p:txBody>
          </p:sp>
        </p:grpSp>
        <p:sp>
          <p:nvSpPr>
            <p:cNvPr id="54280" name="Rectangle 25"/>
            <p:cNvSpPr>
              <a:spLocks noChangeArrowheads="1"/>
            </p:cNvSpPr>
            <p:nvPr/>
          </p:nvSpPr>
          <p:spPr bwMode="auto">
            <a:xfrm>
              <a:off x="6248400" y="4876800"/>
              <a:ext cx="228600" cy="990600"/>
            </a:xfrm>
            <a:prstGeom prst="rect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68C5-73F7-E943-8A73-436B560E346B}" type="slidenum">
              <a:rPr lang="en-US" altLang="x-none" smtClean="0">
                <a:solidFill>
                  <a:srgbClr val="000000"/>
                </a:solidFill>
              </a:rPr>
              <a:pPr/>
              <a:t>33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5975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ea typeface="ＭＳ Ｐゴシック" charset="-128"/>
              </a:rPr>
              <a:t>Revisit Previous Program</a:t>
            </a:r>
            <a:endParaRPr lang="en-US" altLang="x-none" dirty="0">
              <a:latin typeface="Courier New" charset="0"/>
              <a:ea typeface="ＭＳ Ｐゴシック" charset="-128"/>
            </a:endParaRPr>
          </a:p>
        </p:txBody>
      </p:sp>
      <p:sp>
        <p:nvSpPr>
          <p:cNvPr id="471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3400" y="2514600"/>
            <a:ext cx="8305800" cy="24384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int sum = 0;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int grade = 0;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while ( </a:t>
            </a:r>
            <a:r>
              <a:rPr lang="en-US" altLang="x-none" sz="1600" b="1">
                <a:latin typeface="Courier New" charset="0"/>
                <a:ea typeface="ＭＳ Ｐゴシック" charset="-128"/>
              </a:rPr>
              <a:t>grade != -1</a:t>
            </a:r>
            <a:r>
              <a:rPr lang="en-US" altLang="x-none" sz="1600" b="1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 </a:t>
            </a:r>
            <a:r>
              <a:rPr lang="en-US" altLang="x-none" sz="1600"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    System.out.print("Enter a number (-1 to quit): ");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    grade = console.nextInt();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sz="160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 b="1">
                <a:latin typeface="Courier New" charset="0"/>
                <a:ea typeface="ＭＳ Ｐゴシック" charset="-128"/>
              </a:rPr>
              <a:t>    if ( grade != -1 ) {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 b="1">
                <a:latin typeface="Courier New" charset="0"/>
                <a:ea typeface="ＭＳ Ｐゴシック" charset="-128"/>
              </a:rPr>
              <a:t>      </a:t>
            </a:r>
            <a:r>
              <a:rPr lang="en-US" altLang="x-none" sz="1600">
                <a:latin typeface="Courier New" charset="0"/>
                <a:ea typeface="ＭＳ Ｐゴシック" charset="-128"/>
              </a:rPr>
              <a:t>sum = sum + grade;  </a:t>
            </a:r>
            <a:endParaRPr lang="en-US" altLang="x-none" sz="1600" b="1">
              <a:solidFill>
                <a:srgbClr val="008080"/>
              </a:solidFill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 b="1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}</a:t>
            </a:r>
          </a:p>
        </p:txBody>
      </p:sp>
      <p:grpSp>
        <p:nvGrpSpPr>
          <p:cNvPr id="47107" name="Group 19"/>
          <p:cNvGrpSpPr>
            <a:grpSpLocks/>
          </p:cNvGrpSpPr>
          <p:nvPr/>
        </p:nvGrpSpPr>
        <p:grpSpPr bwMode="auto">
          <a:xfrm>
            <a:off x="2895600" y="1566863"/>
            <a:ext cx="5297488" cy="2395537"/>
            <a:chOff x="3200402" y="3471446"/>
            <a:chExt cx="5297700" cy="2395953"/>
          </a:xfrm>
        </p:grpSpPr>
        <p:sp>
          <p:nvSpPr>
            <p:cNvPr id="21" name="Rectangle 20"/>
            <p:cNvSpPr/>
            <p:nvPr/>
          </p:nvSpPr>
          <p:spPr>
            <a:xfrm>
              <a:off x="6248524" y="3471446"/>
              <a:ext cx="2249578" cy="338196"/>
            </a:xfrm>
            <a:prstGeom prst="rect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 dirty="0">
                  <a:latin typeface="Times New Roman" pitchFamily="18" charset="0"/>
                  <a:ea typeface="+mn-ea"/>
                  <a:cs typeface="Arial" pitchFamily="34" charset="0"/>
                </a:rPr>
                <a:t>We test grade != -1 twice</a:t>
              </a:r>
            </a:p>
          </p:txBody>
        </p:sp>
        <p:cxnSp>
          <p:nvCxnSpPr>
            <p:cNvPr id="47110" name="Straight Arrow Connector 21"/>
            <p:cNvCxnSpPr>
              <a:cxnSpLocks noChangeShapeType="1"/>
              <a:stCxn id="21" idx="1"/>
            </p:cNvCxnSpPr>
            <p:nvPr/>
          </p:nvCxnSpPr>
          <p:spPr bwMode="auto">
            <a:xfrm flipH="1">
              <a:off x="3200402" y="3640752"/>
              <a:ext cx="3048210" cy="131224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11" name="Straight Arrow Connector 22"/>
            <p:cNvCxnSpPr>
              <a:cxnSpLocks noChangeShapeType="1"/>
              <a:stCxn id="21" idx="1"/>
            </p:cNvCxnSpPr>
            <p:nvPr/>
          </p:nvCxnSpPr>
          <p:spPr bwMode="auto">
            <a:xfrm flipH="1">
              <a:off x="3276606" y="3640752"/>
              <a:ext cx="2972005" cy="222664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28600" y="6019800"/>
            <a:ext cx="455926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800" dirty="0">
                <a:solidFill>
                  <a:srgbClr val="000000"/>
                </a:solidFill>
                <a:latin typeface="Comic Sans MS" charset="0"/>
              </a:rPr>
              <a:t>Q: What does the if() do?</a:t>
            </a:r>
            <a:endParaRPr lang="en-US" altLang="x-none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68C5-73F7-E943-8A73-436B560E346B}" type="slidenum">
              <a:rPr lang="en-US" altLang="x-none" smtClean="0">
                <a:solidFill>
                  <a:srgbClr val="000000"/>
                </a:solidFill>
              </a:rPr>
              <a:pPr/>
              <a:t>34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980038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x-none" sz="3200" dirty="0">
                <a:ea typeface="ＭＳ Ｐゴシック" charset="-128"/>
              </a:rPr>
              <a:t>Alternative: Sentinel Loop with </a:t>
            </a:r>
            <a:r>
              <a:rPr lang="en-US" altLang="x-none" sz="3200" dirty="0">
                <a:latin typeface="Courier New" charset="0"/>
                <a:ea typeface="ＭＳ Ｐゴシック" charset="-128"/>
              </a:rPr>
              <a:t>break</a:t>
            </a:r>
          </a:p>
        </p:txBody>
      </p:sp>
      <p:sp>
        <p:nvSpPr>
          <p:cNvPr id="46082" name="Rectangle 3"/>
          <p:cNvSpPr txBox="1">
            <a:spLocks/>
          </p:cNvSpPr>
          <p:nvPr/>
        </p:nvSpPr>
        <p:spPr bwMode="auto">
          <a:xfrm>
            <a:off x="685800" y="1600200"/>
            <a:ext cx="7086600" cy="4267200"/>
          </a:xfrm>
          <a:prstGeom prst="rect">
            <a:avLst/>
          </a:prstGeom>
          <a:noFill/>
          <a:ln w="9525">
            <a:solidFill>
              <a:srgbClr val="66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1411" tIns="45708" rIns="91411" bIns="45708"/>
          <a:lstStyle>
            <a:lvl1pPr marL="342900" indent="-3429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Scanner console = new Scanner(</a:t>
            </a:r>
            <a:r>
              <a:rPr lang="en-US" altLang="x-none" sz="1800" dirty="0" err="1">
                <a:latin typeface="Courier New" charset="0"/>
              </a:rPr>
              <a:t>System.in</a:t>
            </a:r>
            <a:r>
              <a:rPr lang="en-US" altLang="x-none" sz="1800" dirty="0">
                <a:latin typeface="Courier New" charset="0"/>
              </a:rPr>
              <a:t>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 err="1">
                <a:latin typeface="Courier New" charset="0"/>
              </a:rPr>
              <a:t>int</a:t>
            </a:r>
            <a:r>
              <a:rPr lang="en-US" altLang="x-none" sz="1800" dirty="0">
                <a:latin typeface="Courier New" charset="0"/>
              </a:rPr>
              <a:t> sum = 0, count = 0;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 err="1">
                <a:latin typeface="Courier New" charset="0"/>
              </a:rPr>
              <a:t>int</a:t>
            </a:r>
            <a:r>
              <a:rPr lang="en-US" altLang="x-none" sz="1800" dirty="0">
                <a:latin typeface="Courier New" charset="0"/>
              </a:rPr>
              <a:t> grade;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do {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  </a:t>
            </a:r>
            <a:r>
              <a:rPr lang="en-US" altLang="x-none" sz="1800" dirty="0" err="1">
                <a:latin typeface="Courier New" charset="0"/>
              </a:rPr>
              <a:t>System.out.print</a:t>
            </a:r>
            <a:r>
              <a:rPr lang="en-US" altLang="x-none" sz="1800" dirty="0">
                <a:latin typeface="Courier New" charset="0"/>
              </a:rPr>
              <a:t>("Type a grade (-1 to exit): ");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  grade = </a:t>
            </a:r>
            <a:r>
              <a:rPr lang="en-US" altLang="x-none" sz="1800" dirty="0" err="1">
                <a:latin typeface="Courier New" charset="0"/>
              </a:rPr>
              <a:t>console.nextInt</a:t>
            </a:r>
            <a:r>
              <a:rPr lang="en-US" altLang="x-none" sz="1800" dirty="0">
                <a:latin typeface="Courier New" charset="0"/>
              </a:rPr>
              <a:t>();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b="1" dirty="0">
                <a:solidFill>
                  <a:srgbClr val="FF0000"/>
                </a:solidFill>
                <a:latin typeface="Courier New" charset="0"/>
              </a:rPr>
              <a:t>  if (grade == -1)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b="1" dirty="0">
                <a:solidFill>
                  <a:srgbClr val="FF0000"/>
                </a:solidFill>
                <a:latin typeface="Courier New" charset="0"/>
              </a:rPr>
              <a:t>    break; // break stops the containing loop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endParaRPr lang="en-US" altLang="x-none" sz="1800" b="1" dirty="0">
              <a:solidFill>
                <a:srgbClr val="FF0000"/>
              </a:solidFill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>
                <a:latin typeface="Courier New" charset="0"/>
              </a:rPr>
              <a:t>  sum += grade; count ++;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endParaRPr lang="en-US" altLang="x-none" sz="1800" dirty="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x-none" sz="1800" dirty="0">
                <a:latin typeface="Courier New" charset="0"/>
              </a:rPr>
              <a:t>} while (grade != -1);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endParaRPr lang="en-US" altLang="x-none" sz="1800" dirty="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 2" charset="2"/>
              <a:buNone/>
            </a:pPr>
            <a:r>
              <a:rPr lang="en-US" altLang="x-none" sz="1800" dirty="0" err="1">
                <a:latin typeface="Courier New" charset="0"/>
              </a:rPr>
              <a:t>System.out.println</a:t>
            </a:r>
            <a:r>
              <a:rPr lang="en-US" altLang="x-none" sz="1800" dirty="0">
                <a:latin typeface="Courier New" charset="0"/>
              </a:rPr>
              <a:t>(</a:t>
            </a:r>
            <a:r>
              <a:rPr lang="en-US" altLang="en-US" sz="1800" dirty="0">
                <a:latin typeface="Courier New" charset="0"/>
              </a:rPr>
              <a:t>”</a:t>
            </a:r>
            <a:r>
              <a:rPr lang="en-US" altLang="x-none" sz="1800" dirty="0">
                <a:latin typeface="Courier New" charset="0"/>
              </a:rPr>
              <a:t>The average is </a:t>
            </a:r>
            <a:r>
              <a:rPr lang="en-US" altLang="en-US" sz="1800" dirty="0">
                <a:latin typeface="Courier New" charset="0"/>
              </a:rPr>
              <a:t>“</a:t>
            </a:r>
            <a:r>
              <a:rPr lang="en-US" altLang="x-none" sz="1800" dirty="0">
                <a:latin typeface="Courier New" charset="0"/>
              </a:rPr>
              <a:t> +</a:t>
            </a:r>
            <a:br>
              <a:rPr lang="en-US" altLang="x-none" sz="1800" dirty="0">
                <a:latin typeface="Courier New" charset="0"/>
              </a:rPr>
            </a:br>
            <a:r>
              <a:rPr lang="en-US" altLang="x-none" sz="1800" dirty="0">
                <a:latin typeface="Courier New" charset="0"/>
              </a:rPr>
              <a:t>                 (count &gt; 0? sum /count : 0) );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87425" y="3810000"/>
            <a:ext cx="5170488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x-none" sz="1800" b="1" dirty="0">
                <a:latin typeface="Courier New" charset="0"/>
              </a:rPr>
              <a:t>// Do we have assertion grade != -1?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68C5-73F7-E943-8A73-436B560E346B}" type="slidenum">
              <a:rPr lang="en-US" altLang="x-none" smtClean="0">
                <a:solidFill>
                  <a:srgbClr val="000000"/>
                </a:solidFill>
              </a:rPr>
              <a:pPr/>
              <a:t>35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1680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ea typeface="ＭＳ Ｐゴシック" charset="-128"/>
              </a:rPr>
              <a:t>Design Pattern II</a:t>
            </a:r>
          </a:p>
        </p:txBody>
      </p:sp>
      <p:sp>
        <p:nvSpPr>
          <p:cNvPr id="5632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x-none" sz="2400" dirty="0">
                <a:ea typeface="ＭＳ Ｐゴシック" charset="-128"/>
              </a:rPr>
              <a:t>Add a statement outside the loop to place the initial "post.</a:t>
            </a:r>
            <a:r>
              <a:rPr lang="en-US" altLang="en-US" sz="2400" dirty="0">
                <a:ea typeface="ＭＳ Ｐゴシック" charset="-128"/>
              </a:rPr>
              <a:t>”</a:t>
            </a:r>
            <a:r>
              <a:rPr lang="en-US" altLang="x-none" sz="2400" dirty="0">
                <a:ea typeface="ＭＳ Ｐゴシック" charset="-128"/>
              </a:rPr>
              <a:t> </a:t>
            </a:r>
            <a:r>
              <a:rPr lang="en-US" altLang="x-none" sz="2000" dirty="0">
                <a:ea typeface="ＭＳ Ｐゴシック" charset="-128"/>
              </a:rPr>
              <a:t>Also called a "</a:t>
            </a:r>
            <a:r>
              <a:rPr lang="en-US" altLang="x-none" sz="2000" dirty="0">
                <a:solidFill>
                  <a:srgbClr val="800000"/>
                </a:solidFill>
                <a:ea typeface="ＭＳ Ｐゴシック" charset="-128"/>
              </a:rPr>
              <a:t>loop-and-a-half</a:t>
            </a:r>
            <a:r>
              <a:rPr lang="en-US" altLang="x-none" sz="2000" dirty="0">
                <a:ea typeface="ＭＳ Ｐゴシック" charset="-128"/>
              </a:rPr>
              <a:t>" solution.</a:t>
            </a:r>
          </a:p>
          <a:p>
            <a:pPr eaLnBrk="1" hangingPunct="1"/>
            <a:endParaRPr lang="en-US" altLang="x-none" sz="2000" dirty="0">
              <a:ea typeface="ＭＳ Ｐゴシック" charset="-128"/>
            </a:endParaRPr>
          </a:p>
          <a:p>
            <a:pPr lvl="1" eaLnBrk="1" hangingPunct="1">
              <a:buFont typeface="Wingdings 2" charset="2"/>
              <a:buNone/>
            </a:pPr>
            <a:r>
              <a:rPr lang="en-US" altLang="x-none" sz="2000" b="1" dirty="0">
                <a:ea typeface="ＭＳ Ｐゴシック" charset="-128"/>
              </a:rPr>
              <a:t>	</a:t>
            </a:r>
            <a:r>
              <a:rPr lang="en-US" altLang="x-none" sz="2000" b="1" i="1" dirty="0">
                <a:ea typeface="ＭＳ Ｐゴシック" charset="-128"/>
              </a:rPr>
              <a:t>place first post.</a:t>
            </a:r>
          </a:p>
          <a:p>
            <a:pPr lvl="1" eaLnBrk="1" hangingPunct="1">
              <a:buFont typeface="Wingdings 2" charset="2"/>
              <a:buNone/>
            </a:pPr>
            <a:r>
              <a:rPr lang="en-US" altLang="x-none" sz="2000" i="1" dirty="0">
                <a:ea typeface="ＭＳ Ｐゴシック" charset="-128"/>
              </a:rPr>
              <a:t>	loop (length of fence</a:t>
            </a:r>
            <a:r>
              <a:rPr lang="en-US" altLang="x-none" sz="2000" b="1" i="1" dirty="0">
                <a:ea typeface="ＭＳ Ｐゴシック" charset="-128"/>
              </a:rPr>
              <a:t> - 1</a:t>
            </a:r>
            <a:r>
              <a:rPr lang="en-US" altLang="x-none" sz="2000" i="1" dirty="0">
                <a:ea typeface="ＭＳ Ｐゴシック" charset="-128"/>
              </a:rPr>
              <a:t>) {</a:t>
            </a:r>
          </a:p>
          <a:p>
            <a:pPr lvl="1" eaLnBrk="1" hangingPunct="1">
              <a:buFont typeface="Wingdings 2" charset="2"/>
              <a:buNone/>
            </a:pPr>
            <a:r>
              <a:rPr lang="en-US" altLang="x-none" sz="2000" b="1" i="1" dirty="0">
                <a:ea typeface="ＭＳ Ｐゴシック" charset="-128"/>
              </a:rPr>
              <a:t>	    place some wire.</a:t>
            </a:r>
          </a:p>
          <a:p>
            <a:pPr lvl="1" eaLnBrk="1" hangingPunct="1">
              <a:buFont typeface="Wingdings 2" charset="2"/>
              <a:buNone/>
            </a:pPr>
            <a:r>
              <a:rPr lang="en-US" altLang="x-none" sz="2000" b="1" i="1" dirty="0">
                <a:ea typeface="ＭＳ Ｐゴシック" charset="-128"/>
              </a:rPr>
              <a:t>	    place a post.</a:t>
            </a:r>
          </a:p>
          <a:p>
            <a:pPr lvl="1" eaLnBrk="1" hangingPunct="1">
              <a:buFont typeface="Wingdings 2" charset="2"/>
              <a:buNone/>
            </a:pPr>
            <a:r>
              <a:rPr lang="en-US" altLang="x-none" sz="2000" i="1" dirty="0">
                <a:ea typeface="ＭＳ Ｐゴシック" charset="-128"/>
              </a:rPr>
              <a:t>	}</a:t>
            </a:r>
          </a:p>
        </p:txBody>
      </p:sp>
      <p:grpSp>
        <p:nvGrpSpPr>
          <p:cNvPr id="56323" name="Group 4"/>
          <p:cNvGrpSpPr>
            <a:grpSpLocks/>
          </p:cNvGrpSpPr>
          <p:nvPr/>
        </p:nvGrpSpPr>
        <p:grpSpPr bwMode="auto">
          <a:xfrm>
            <a:off x="2362200" y="5486400"/>
            <a:ext cx="4191000" cy="990600"/>
            <a:chOff x="1248" y="3360"/>
            <a:chExt cx="2640" cy="624"/>
          </a:xfrm>
        </p:grpSpPr>
        <p:grpSp>
          <p:nvGrpSpPr>
            <p:cNvPr id="56326" name="Group 5"/>
            <p:cNvGrpSpPr>
              <a:grpSpLocks/>
            </p:cNvGrpSpPr>
            <p:nvPr/>
          </p:nvGrpSpPr>
          <p:grpSpPr bwMode="auto">
            <a:xfrm>
              <a:off x="1248" y="3360"/>
              <a:ext cx="624" cy="624"/>
              <a:chOff x="480" y="2400"/>
              <a:chExt cx="624" cy="624"/>
            </a:xfrm>
          </p:grpSpPr>
          <p:sp>
            <p:nvSpPr>
              <p:cNvPr id="56343" name="Rectangle 6"/>
              <p:cNvSpPr>
                <a:spLocks noChangeArrowheads="1"/>
              </p:cNvSpPr>
              <p:nvPr/>
            </p:nvSpPr>
            <p:spPr bwMode="auto">
              <a:xfrm>
                <a:off x="480" y="2400"/>
                <a:ext cx="144" cy="624"/>
              </a:xfrm>
              <a:prstGeom prst="rect">
                <a:avLst/>
              </a:prstGeom>
              <a:solidFill>
                <a:srgbClr val="7030A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grpSp>
            <p:nvGrpSpPr>
              <p:cNvPr id="56344" name="Group 7"/>
              <p:cNvGrpSpPr>
                <a:grpSpLocks/>
              </p:cNvGrpSpPr>
              <p:nvPr/>
            </p:nvGrpSpPr>
            <p:grpSpPr bwMode="auto">
              <a:xfrm>
                <a:off x="624" y="2496"/>
                <a:ext cx="480" cy="240"/>
                <a:chOff x="624" y="2496"/>
                <a:chExt cx="480" cy="240"/>
              </a:xfrm>
            </p:grpSpPr>
            <p:sp>
              <p:nvSpPr>
                <p:cNvPr id="56345" name="Rectangle 8"/>
                <p:cNvSpPr>
                  <a:spLocks noChangeArrowheads="1"/>
                </p:cNvSpPr>
                <p:nvPr/>
              </p:nvSpPr>
              <p:spPr bwMode="auto">
                <a:xfrm>
                  <a:off x="624" y="2496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  <p:sp>
              <p:nvSpPr>
                <p:cNvPr id="56346" name="Rectangle 9"/>
                <p:cNvSpPr>
                  <a:spLocks noChangeArrowheads="1"/>
                </p:cNvSpPr>
                <p:nvPr/>
              </p:nvSpPr>
              <p:spPr bwMode="auto">
                <a:xfrm>
                  <a:off x="624" y="2688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</p:grpSp>
        </p:grpSp>
        <p:grpSp>
          <p:nvGrpSpPr>
            <p:cNvPr id="56327" name="Group 10"/>
            <p:cNvGrpSpPr>
              <a:grpSpLocks/>
            </p:cNvGrpSpPr>
            <p:nvPr/>
          </p:nvGrpSpPr>
          <p:grpSpPr bwMode="auto">
            <a:xfrm>
              <a:off x="1872" y="3360"/>
              <a:ext cx="624" cy="624"/>
              <a:chOff x="480" y="2400"/>
              <a:chExt cx="624" cy="624"/>
            </a:xfrm>
          </p:grpSpPr>
          <p:sp>
            <p:nvSpPr>
              <p:cNvPr id="56339" name="Rectangle 11"/>
              <p:cNvSpPr>
                <a:spLocks noChangeArrowheads="1"/>
              </p:cNvSpPr>
              <p:nvPr/>
            </p:nvSpPr>
            <p:spPr bwMode="auto">
              <a:xfrm>
                <a:off x="480" y="2400"/>
                <a:ext cx="144" cy="62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grpSp>
            <p:nvGrpSpPr>
              <p:cNvPr id="56340" name="Group 12"/>
              <p:cNvGrpSpPr>
                <a:grpSpLocks/>
              </p:cNvGrpSpPr>
              <p:nvPr/>
            </p:nvGrpSpPr>
            <p:grpSpPr bwMode="auto">
              <a:xfrm>
                <a:off x="624" y="2496"/>
                <a:ext cx="480" cy="240"/>
                <a:chOff x="624" y="2496"/>
                <a:chExt cx="480" cy="240"/>
              </a:xfrm>
            </p:grpSpPr>
            <p:sp>
              <p:nvSpPr>
                <p:cNvPr id="56341" name="Rectangle 13"/>
                <p:cNvSpPr>
                  <a:spLocks noChangeArrowheads="1"/>
                </p:cNvSpPr>
                <p:nvPr/>
              </p:nvSpPr>
              <p:spPr bwMode="auto">
                <a:xfrm>
                  <a:off x="624" y="2496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  <p:sp>
              <p:nvSpPr>
                <p:cNvPr id="56342" name="Rectangle 14"/>
                <p:cNvSpPr>
                  <a:spLocks noChangeArrowheads="1"/>
                </p:cNvSpPr>
                <p:nvPr/>
              </p:nvSpPr>
              <p:spPr bwMode="auto">
                <a:xfrm>
                  <a:off x="624" y="2688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</p:grpSp>
        </p:grpSp>
        <p:grpSp>
          <p:nvGrpSpPr>
            <p:cNvPr id="56328" name="Group 15"/>
            <p:cNvGrpSpPr>
              <a:grpSpLocks/>
            </p:cNvGrpSpPr>
            <p:nvPr/>
          </p:nvGrpSpPr>
          <p:grpSpPr bwMode="auto">
            <a:xfrm>
              <a:off x="2496" y="3360"/>
              <a:ext cx="624" cy="624"/>
              <a:chOff x="480" y="2400"/>
              <a:chExt cx="624" cy="624"/>
            </a:xfrm>
          </p:grpSpPr>
          <p:sp>
            <p:nvSpPr>
              <p:cNvPr id="56335" name="Rectangle 16"/>
              <p:cNvSpPr>
                <a:spLocks noChangeArrowheads="1"/>
              </p:cNvSpPr>
              <p:nvPr/>
            </p:nvSpPr>
            <p:spPr bwMode="auto">
              <a:xfrm>
                <a:off x="480" y="2400"/>
                <a:ext cx="144" cy="62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grpSp>
            <p:nvGrpSpPr>
              <p:cNvPr id="56336" name="Group 17"/>
              <p:cNvGrpSpPr>
                <a:grpSpLocks/>
              </p:cNvGrpSpPr>
              <p:nvPr/>
            </p:nvGrpSpPr>
            <p:grpSpPr bwMode="auto">
              <a:xfrm>
                <a:off x="624" y="2496"/>
                <a:ext cx="480" cy="240"/>
                <a:chOff x="624" y="2496"/>
                <a:chExt cx="480" cy="240"/>
              </a:xfrm>
            </p:grpSpPr>
            <p:sp>
              <p:nvSpPr>
                <p:cNvPr id="56337" name="Rectangle 18"/>
                <p:cNvSpPr>
                  <a:spLocks noChangeArrowheads="1"/>
                </p:cNvSpPr>
                <p:nvPr/>
              </p:nvSpPr>
              <p:spPr bwMode="auto">
                <a:xfrm>
                  <a:off x="624" y="2496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  <p:sp>
              <p:nvSpPr>
                <p:cNvPr id="56338" name="Rectangle 19"/>
                <p:cNvSpPr>
                  <a:spLocks noChangeArrowheads="1"/>
                </p:cNvSpPr>
                <p:nvPr/>
              </p:nvSpPr>
              <p:spPr bwMode="auto">
                <a:xfrm>
                  <a:off x="624" y="2688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</p:grpSp>
        </p:grpSp>
        <p:grpSp>
          <p:nvGrpSpPr>
            <p:cNvPr id="56329" name="Group 20"/>
            <p:cNvGrpSpPr>
              <a:grpSpLocks/>
            </p:cNvGrpSpPr>
            <p:nvPr/>
          </p:nvGrpSpPr>
          <p:grpSpPr bwMode="auto">
            <a:xfrm>
              <a:off x="3120" y="3360"/>
              <a:ext cx="624" cy="624"/>
              <a:chOff x="480" y="2400"/>
              <a:chExt cx="624" cy="624"/>
            </a:xfrm>
          </p:grpSpPr>
          <p:sp>
            <p:nvSpPr>
              <p:cNvPr id="56331" name="Rectangle 21"/>
              <p:cNvSpPr>
                <a:spLocks noChangeArrowheads="1"/>
              </p:cNvSpPr>
              <p:nvPr/>
            </p:nvSpPr>
            <p:spPr bwMode="auto">
              <a:xfrm>
                <a:off x="480" y="2400"/>
                <a:ext cx="144" cy="62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x-none" altLang="x-none"/>
              </a:p>
            </p:txBody>
          </p:sp>
          <p:grpSp>
            <p:nvGrpSpPr>
              <p:cNvPr id="56332" name="Group 22"/>
              <p:cNvGrpSpPr>
                <a:grpSpLocks/>
              </p:cNvGrpSpPr>
              <p:nvPr/>
            </p:nvGrpSpPr>
            <p:grpSpPr bwMode="auto">
              <a:xfrm>
                <a:off x="624" y="2496"/>
                <a:ext cx="480" cy="240"/>
                <a:chOff x="624" y="2496"/>
                <a:chExt cx="480" cy="240"/>
              </a:xfrm>
            </p:grpSpPr>
            <p:sp>
              <p:nvSpPr>
                <p:cNvPr id="56333" name="Rectangle 23"/>
                <p:cNvSpPr>
                  <a:spLocks noChangeArrowheads="1"/>
                </p:cNvSpPr>
                <p:nvPr/>
              </p:nvSpPr>
              <p:spPr bwMode="auto">
                <a:xfrm>
                  <a:off x="624" y="2496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  <p:sp>
              <p:nvSpPr>
                <p:cNvPr id="56334" name="Rectangle 24"/>
                <p:cNvSpPr>
                  <a:spLocks noChangeArrowheads="1"/>
                </p:cNvSpPr>
                <p:nvPr/>
              </p:nvSpPr>
              <p:spPr bwMode="auto">
                <a:xfrm>
                  <a:off x="624" y="2688"/>
                  <a:ext cx="480" cy="4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5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x-none" altLang="x-none"/>
                </a:p>
              </p:txBody>
            </p:sp>
          </p:grpSp>
        </p:grpSp>
        <p:sp>
          <p:nvSpPr>
            <p:cNvPr id="56330" name="Rectangle 25"/>
            <p:cNvSpPr>
              <a:spLocks noChangeArrowheads="1"/>
            </p:cNvSpPr>
            <p:nvPr/>
          </p:nvSpPr>
          <p:spPr bwMode="auto">
            <a:xfrm>
              <a:off x="3744" y="3360"/>
              <a:ext cx="144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x-none" altLang="x-none"/>
            </a:p>
          </p:txBody>
        </p:sp>
      </p:grpSp>
      <p:sp>
        <p:nvSpPr>
          <p:cNvPr id="56324" name="AutoShape 27" descr="data:image/jpg;base64,/9j/4AAQSkZJRgABAQAAAQABAAD/2wCEAAkGBhQSERUUEhQVFRUVFBgXFxYXFRQUFhQYFxcXFxYVFBYXGyYeGBomGRcUIDsgIycpLCwsFR4xNTAqNyYrLCkBCQoKDgwOGg8PGiwiHyQ0MDIqLy0vNSkqLDQsLCwqLC8rKTU0LCwtNCwpLyksMCwsKSksNSwqLC40LCosLCotKf/AABEIAMoAyAMBIgACEQEDEQH/xAAcAAABBQEBAQAAAAAAAAAAAAAAAgMEBQYHAQj/xABFEAACAQMCAwUEBgYJAgcAAAABAgMABBESIQUxQQYTIlFhBzJxgRQjQlKRoTNDYoKxwSQ0U2Nyc5Ky8aLwFkSDhMLR4f/EABsBAAEFAQEAAAAAAAAAAAAAAAABAgMEBQYH/8QAMxEAAgECAwQIBQUBAQAAAAAAAAECAxEEITEFEkFREyJhcYGRsdEyocHh8AYUIzPxQ0L/2gAMAwEAAhEDEQA/AO40UUUAFFVXaPtPBYxd7cNgE4VQNTyN0SNRuzVy/jHbK9vcjUbOA8o4yDOw/vJvsfBPxpk6kYLMtYbCVcTLdpq/odF7R9vLOy8M0o7zpCn1kzeWI13HxOBWHvfadfTMfo8MVtH0M+ZZj66EYKvwJNZuy4XHFkovibdmOWdidyWc7mpYWqU8U38J0mG2FCOdd37FkvPX0F3HGuISe/xCUf5UcMX4EKT+dQ3imb3729b/ANzIv5JipemjTULrTfE047OwkdKa9SuPCATky3BO+5uZ87899dOxW8qfory8jxyxcyMP9LkipmmjTSdLPmPeBwr/AOcfIkWfbHicHKeO5UfYnjCMR6Sx43+IrXdn/axbyssV0jWczbASEGJzttHMPCefI4NYgrTNzarIpV1DKeYIyKmhiZL4szOxGxKFRXpdV+aO7UVxnst2xl4YRHMzS2OcaiS8tp5EHm8PpzXp5HscE6uoZCGVgGVgchgRkEHqCKvQmpq6OUxGHqYee5UVmLorF9p/ahBbOYYEa6uF2ZIyFSM+UspyEPoMn0rAcW7S395nv5+5jP6m2ygx+3MTrb5YFNnVjDVk2FwFfE/1xy56LzOr8Z7cWNoxW4uoo2HNCwLj9xct+VUMvtq4YDtM7+qQysP9tcytOGxxDwIBnmeZPxY7mnZE61VeM5I3qf6bbXXqWfYr/O69DpUHto4W3Odo/wDHDKv/AMav+FdsbK5wILqGQnkokXV/oJ1flXESKiXPCon96NCfPSM/iN6FjVxQ6f6Zl/4qeat9WfSVFfPfC+0N7af1a6fSP1UxM8XwGo6l+Rre9mfbJFI6w3yfRZWOFk1areQ+jndD6N+NWadeFTRmHjNl4nCZ1I5c1mvt4nR6KKKmM0KKKKACqbtZ2ojsLcyuCzEhI4196WQ+6i/gST0AJq3dwASSAAMknYADmSa4fxPjR4hdG6bPcrlLVTkYjzhpiD9p8fJQBUdSooRuXMFhJYqqqa8exDUjyzzG5umDzsMDHuQr0ihB5DzPMnnTwFAFLArKlJyd2d/SpQoQUKaskAFe4p2G3Zs6VLY54Ga8kiKnDAg+RGDSWHbyva4jFFLEZpXdUom8hqine6rwxUBvIbxSSKWRXlIOGmT/AIpiHtdcQ2h4XAXR9Z0Tj9VaNknSeesNlB6YOalkVBltT36OOQjdG+ZVl/MGpKdRwvYo43CQxKjvcGvLieW1osahEGFAwB/M+ZPnXrrUhhTZFQvM1IWirIZryvSKKaTEd1wa8p6RdqZppKndDMi70xPArqVYAg8walyDamKboySylGzzL/sL2+fhzLBdM0lkSFSQnU9qTsA3VouX+Gu3RShgGUgqQCCDkEHcEEcxivnB0BBBGQdiDyNbj2QdqDE54fMxKkF7Un7o9+DJ+7sw9CfIVq4bEb/VlqcHtvZCw389FdV6rl9jrNFFFXTmDD+1nixS1W2RsSXjmM45iEDVO3+nC/8AqCsJFEFAVRgAAADkANgBVl22vO+4rLvlbaJIV8gz/Wyn44MY/dqAorNxM7ztyO02JQVPD9I9ZeiFAU7DCWYKvMnApAq87N2u7SH/AAj+JP8AAfOoYxu7GpXq9HByLi0tRGgVenXzPmar+0EI0q2PFnGfTB2q2qj47eZOgfZ3Pxxy/wC/OrM7KJi4belVT8yqqjueJs+ZVlWC1jbSZ2jaYTyb/VRIpBZRhsuPLan+JZlnitC3dpKrNI2dDyKvKCFjtrc7eeK0vZ5O+stN7axwIjELC6AIsaYKMVcnGNxnrjPWq8nuK4Y3Fy3uipu1tX9CieWaJFeaLXEyhhcW+qSPSwyGeMjvEGCOhFSYJ1dQyMGU8mUgg/Air3isU06QmxuY40D+N1xJlRtpjxlT1226b7Yqr7UcKto3V1mFpPM+lSAWjmb++hGxG4GvYgkb0yM08nr+ajKWPnD+zNc+P3GSKadMVDn4m1u4ivU7licLIDqglP7En2T+y2CKsiKc0bFGvCorwdyNXhFLdcUmmlpMaYU24p9hTZFISRZHkFIrya9jT3nRfiyj+Jqul7R2y85k+R1f7c0m5J6IV4ilD4pJd7LKo7DBpyGZXUMpBUjII3BryYUxlmEk80N1HYYNSKZlG9NZPHURUe91gLJEcSwsJYz5Om4/HcfOpFFEZOLTQlejGtTlTlo1Y752a42t5aQ3CcpYw2Pun7S/Jsj5UVhfYhxP6m5tCf6vNrT0jmBYAfBg/wCIoroIveSZ5FVpulOUJap28jKxS95LcSH9Zd3DfISsi/8ASgqStVnZ/wDq8Z8wT82ZifzNWi1kTd5NnoWFju4eC7F6HtbHhsGiJB6ZPxO/86yUCZZR5sB+JrbVLRWrKW0JZRiMX1xojZhzHL4nlWZjXO5/5q44+/hVfNv4f8/lVYBRN3YmFW7TvzGb2xSZCkqh1PQ/xHkfUVVXKzwxPDIGvbNhhoixFzGuQfq5B+kAxyO+3OryimiVsPCqutrzPOG8ftorBzYIZBAv9XAYSqxYA94mC+ckknBzg1Nl4nD9Ghu7yIROuGVXXVJHI2wWIY1ajtgYzyyBiqHiHAo5WEgLRTL7s0Z0SD4ke8PQ01wCWSV5RPKr8SRWFuJkCxIvSWAKMMW5lhkjGMYBzFKktf8AfztMivRqUdc1w5eRa8R4fJexs94HitVGsWqbzShBqBnK5wdto0333NU/CeBvLD3/AA8tGmph9FuGLxtpPOGUElAfmM58quk7QPbKLdy15fHU3dxgeFSfB3smkKigY8RAJ8uVK/8ADNxc739wdJ/8tblo4h6SSZ1y/kKapOKzyX5w+rIYtxleF7/n5YyZ7Yw5MbhxMpKtGi98cjnpaPKsPXNOx8SncFksLsqBnJQJkDyVjk/AVqOCcRs4btrG1gMbouWdIwF2AbDvnUeY3OxNTL+yuzewyRTKtsq4liIyWO+423Jyu+RjT1pzqJPS3eXFj8Q1k14IyfAOF3HEIhMs0dvEWI0ovfTZBwVcthY29MHnT3AOzXDrt5V1XNw0LBXM0rhSSWAKhCARlW/DlWg4lwx7eU3dqpYt/WIF/XqP1kY5CZf+obc6tLS9hMPfxlO6ZTJrACgjBJZtuYwc53BBFMlVdrx8LcO8ryqVKj/klf08FoZi17LW6XhhHC4u4EeoXDePLY93DZ+Hntmp/EeDzxzQ/Qo7RIc4lBiQEeLdhhckacjAIOfSrex4zHPEZYD3ijUNgVJZRumGAIbpv51D7KcYmuYTJPAYCGwAdY1DAJOHAYYJK7jBxkbUxznq+HMjUI6czJdpeDCzuA8Yxb3LEaRsIZueB5K4BOOhB86iyjarPi9+NN3DxC9tikn6BIsNLEwJKMFQagRhNjncHeqPh07PAjOpViviBGN+ux5efzqVp7t2dFsbE716L4Zru5e32F03NypykS8qiZ0q1GaKKKYSlx7Or0w8Yi3wtzDJE2TgFk+sT57EfM17WfaUpcWcg5peQnnjYtgjNFbWFlemjzTbtJU8bO3Gz+XuXPB4tCMn9nLNH/omdf5VYLSb+27q/vovK5MgH7MyLIPz1UpapVFabR0+Bnv4am+xfLIlcNXMyAfeH5b1sax3DXxKhH3h+e1bGpKOhS2h8a7il46fGg6YP8f/AMFQqn9oE9xsciR/AgfxqBTZfEyWjnSiFFFFIShWbvrN+JT9xbgKsDgyXe+YWBB0QEEEybb9B+dWkt08ztBaAPKBh5CcRW+eRkYc26hBucdKsuxxNqq2MyKkiBmjdc6LpQctIpO/eDPiU79eXJJT3Fda/mZl4yupfxLR6+xO7N2trD3kVu4eRWzOxbXKzkkapm6nIb0G42rzhPDrpbqeWecNC+0UK5IQZ2Y5HhOnbA55JNTuHcFht9XcxhNZyxySTuTzJOBlmOBtuamiqUp5u3HmUlDJX4BRVBwDtX9Knni7l07kkaicg4cphthofIzp38O+aZbh1vYzS3kszAzEgA4JJcg6FC+KY7AKN9Izijo2nZ6hvq10S7Di1w95NE9sY4EHgnLfpDtyHUHJ5ctO/OqftHfLYSnEYmivcqbYMgPfdZArfq3XIY8sqD1pXEOOXU7CGAx2TyozRfSAWuZAoPiWIArENubktz22rKcEtNLP36MLxDpmaRi7nO6srEnwMNxjarEIWzfl9fPkOw9L9xUVO/i/ReHMsE4teLGI7dbeyiGcKimdxk5PifC557461X3PCjLvcTzz55h5WC/JFwKtZKakpd9rTL856nS0tm4eOsb9+fy0+RDteHRxfo0VPgAD+POpDcq9pLnY1G23qacIRgrRVkMUmTlSqRLyppZWozRRRTCUiXvvQbA/0qHY8j9YNjRU/htt3l7Yx/evIz8ky5/215Wvg/6zzv8AUUk8Z4L6m29pVj3XEYZgPDcwmJjjbvITrTJ8yjsP3Kp1ro3tH4I1zYv3YzNCRPF6vHvp/eXUv71cx4feiWNJF5OoPwz0PqOVR4mFpbxd2HiFKk6T1Xo/uTEfBBHMEH8K2kE4dQy8iP8AsViRU6x4s8QIGCCc4Odvhg1DTnu6mli8O6qTjqi845jut+eoY+P/ABmqOF+le3V80hyx26AchUS4uFjVnchVUZJPQCllK7yGUaXR07SZOdwASSAAMknYADmSarbS3mvziLVDa9bjlJMBsRbj7I5jvD8qc4PwR7/EtwrJajeOA7PceUk/lH1CdeZ253nEuD3D3Vu8c4it4R44l1Auc8sAaSuAq4PIZxUcqii7J5mViMU55U9PX7DVxwye3NtFw9IUt1c98Gx7p0+L7xbGs6gck4ztVpxnhQuIimSjAho5B70Ui+5IvwPTqCR1qZ3gzpyM4zjIzjzxzxWeXXaTXVzeXS/R3K90hziPA5AdWPLC5J51WTcu9ebKTSXc/kTOA8XaeN1kAS5hPdzL0WTHhdR1jYYYehx0pjs9aXFvHI17Or+6clyVTA8ba3C6Qx308lxzrMXnF7mS6+l2kIjAj7tknJRrpc5Usg/R6cnBJz0pEvD5bkh76XvcHIhXwW6H0Tm59WzU/ReCfmTUsPWqNWj4vJE/j/tPVVIs177DBWncOLaLJxqJAy4Hpt60iLVa3UdzdNHNEYNTX8j7K7ZxFaRqcKvLZVJIJOelDgY0gDTjGMDGPLHLFUbcKFrLHcwRiTuiSbdvEmlt2MAOe7ccxinxjG1l/vj+InxGzqkY78XvW4ey4+pplilvJxcW0AtvBoF3OmZ2T+4gOyjH236HlVJx7gEcd0sVnNK1+Y+8cTMZEulGTpkc7JJgMRgAY22rVXHGZrqG3l4cyMrzL3rPjKRj31Kn7fQ9fLnmr76Ohk16V1gadWBrCk506ueNs4qHpHD29yhGOe9F58/Y5lYcREyk4Ksp0vG2zRsOasKekO9L4lwO6uXmvFtu4nikKiPO95COYYcu8GBhhsc46ColrdrKodDkH5EHqpHQg7YqSSWq/wAOq2djf3C3ZfEvn2j1IlO1LpqY1Ea61G6bl5U5TUxprJo6jdFFFNJS79ndp3vF4NsiGKaU+mQIlP4vRWj9i/Dstd3JGxZIEOOkYLSY/fcD9yitzDx3aaR5Ztat02MqSXO3ll9DqNcQ49wg2HEJIMYguNU9ucYUEn66IfBjqx5MK7fWf7b9lRfWxQYEyHvIH5aJVB05/ZPIjyJ9KfUhvxsV8HiXhqyqLx7jmINKqHYXfeJkgqwJV0PNHU6XQ+oYEVLBrJas7M9BjJTipR0YtHxVf2ll0wiTGtI5Y5JEO4eNHBZSOvnj0qdQy5BBGQRgg8iDzBp0XZkVel0sHHmi74vwNryW1uIbkpHERIAmcSqxVgQQwG6jTuCMMau4r+NneNXRnjxrQMCyatxqXmM1h+yXGxZP9DnbELEm1lY7Lk5Nu7Hkc7gmrDiElvZ3Mr20feXs4y41uURSQdcxyRGuRkKBqONvOoZQd93y+5y27KMt22d817CuLJDZXMlzGHlvLpdCRGTw4XGTy8EY0jJOfIc6qorWSRxNdOJZgPDtiKH0hTkD+0dzXtvBh2lkYyTSY1yEY2HJEX7CDoo+eTUgy1Msl28zYwuA3OtNZ8uC+45TbyeVILZrykuaqiFeE0E0hjSD0is7+SxmNzbgsjH+kQDlIo/WJ5SD8/xrV2stlGs3FkZys0QLtqLDAKjSI+j5AGOh8qpCag2huLZn+iSRpHLkvHJH3iq/341yACRzB22/AfW1/wBRi43Z0r9JRV+zt5r6mw7T3Pe2Hew3YtFYJIs5yPCfFpxzyQRsN+lYeDDzzzqpSOYqVUjSWIXDzFOSF2300o2jO4knledx7pkxoT/LjUaU+VSqarRjuosYDZs6dRVquTWi9wqO5yaedsCmKYzoYoKjud6ec4FMU1k0UFM3U+hGbGSBsBzY8go9ScD509V72B7P/TL9SwzDakSybbNJ+pj9cHxn/CPOpKNPpJpFPaOLWEw8qnHh3vT3Oq9h+A/Q7GCA++E1SHbeR/HIdufiJHyoq9ordPKW75sKKKKBDk/tG7PG1uTexqfo82BcADaGUbLOR0VhhSfMAnnVMr126aFXUq4DKwIZSMhgRggjqCK412r7LPwty6AtYu2x5m0JPut/dEnY/Z5GqdejfrROi2TtNUv4KunB8vsMg0rNMq3UcqUGqgdbY8ubVJFKOoZTzBGRSLHh6QrpjXSM5O5JJ8yScn506Gr3VTru1iPo4729bPnxFUUnVRqpB9hWaSTSdVeZpBbHpakk14WpsmkHpHpNNO1es9IpCVIKKKblfpSD0riJGyaTRSXbFNJkhuVqRRTc86opZjgDck03UkbUVd6CLu4KgaVLOxCog3LuxwqgeZNd27C9mfoNmkRwZW+smb78rYLHPkNlHoorDeybsW0jjiNypG39FibmqnnOw+8w5ehz1GOs1sYaj0cbvVnm+2dpfvKu7D4I6dvb7BRRRVowwooooAKRLEGUqwDKQQQRkEHYgg8xil0UAca7XdjX4YTLAGexO7L7z2m/MdWh3+K/Cq6KcMAQQQRkEHII8wa7q6AggjIOxB3BHka5R2u9nT2mq44eheEnVJaLuU83tv5x/h5VUrUN7rR1Oh2ZtbobUq3w8Hy+xSaq9zUO0vUlQOjAqfy8wR0PpT9Z2h2MbSV08h3NeaqbrzVQO3RwvSS1ILikl6S4qiLJptnryikHpBRRSHkxQO1B3xTNBNFNJUrHlMu2a9kemYNcsoht42nmP2EwdPrIx2RfU0KLm7REq1qdCHSVZWXaJuLhUUs5wBzNavsJ7NXvHS6v0KWw8UVu2zSnpJMOi/s9fhz0vYv2UrCy3F8VnnG6IN4YPLSCPG/7RHwHWuiVqUMModaWpwe1ttSxf8VLKHzff2dh4q4GBsBXtFFXDnQooooAKKKKACiiigAooooA5r2/9nDFmvOHqBNzmt84S5H3lHJZfXr8eeDsb5ZV1LkYJDKwwyMOasOhFfQ1c49ons+Z2N7Yr9eB9dCNhcqOoH9qOh68qrV6CmrrU29l7UlhZbk84P5dq9jEV7TFndrKgZeR5g7FSOasOhB6U/WU1bJnexkppSi7phRRSTIKBwqvCaaM1IJpLjlEW8vlSKKj3V3o0gKzu50pGgLPIx5Kqjc0JNuyCc4UouUnZIkUxE7Sydzbo88v3IxqI9Xb3UHqxFbXs37J5ZgJOIsY1O/0aJsHHlNMN/3Ux8a6Zwvg8NsgjgiSJB9lFCj4nHM+pq9TwfGZyuM/UaXVwy8X9F7+Ry/gXsgmmw9/L3Sf2EByx9JJunwQfOumcF4Bb2kfd20SRJ5KN2Pmx5sfU1YUVejCMFaKOUr4mriJb9WTbCiiinkAUUUUAFFFFABRRRQAUUUUAFFFFABRRRQBy32l9h2jZ+IWaknncwKP0qjnMg/tB18x884i2vRIgdGypGQRX0TXE/aR2RPDpTdwL/RJW+ujUbW7t+sQDlGx5jofiKp4mhvrejqdFsban7eXRVX1H8n7f7zKUmikrICAQQQeR868MgrLO+WeguvCabM1NpHJLLHDCNc0zaY16Dzd/JFG5pYpydkMrVI0abqVHZIfto5J5lgtk7yZhkLyVF6ySt9lB+J5AGuudi/Z7DYjvG+uumHjmYcv2IV/Vp8Nz19JfYzsZFw+HSnjlfBmmYeKVv5KOi9BWhrYo0FTXaecbS2nUxsuUVovq+0KKKKnMkKKKKACiiigAooooAKKKKACiiigAooooAKKKKACiiigApq7tUlRo5FDI6lWUjIZSMEEeWKdooA+d+03Zl+FXQgOprWUk28h+yeZhc+Y6eYx64YrvfaXs5FfWz284yrjYj3kYe66HowP/wBcjXAWt5IZZLaf9NA2lj98c0kHoy4P41mYujbrrxO4/T20nNftqjzXw93Lw4dnceu4AJOwAyT5AV032R9le7iN7MuJrhR3YI3ig5ovoW2c/u+Vc/7P8E+m3sNsRlCe9m/yoyCVPlqYqvwJr6DAxyqTB0rLfZT/AFJjnOosNF5LN9/2Xqe0UUVfOTCiiigAooooAKKKKACiiigAooooAKKKKACiiigAooooAKKKKACiiigArl3tm7N4EXEI9jFiKf8AahdsKx/wsfwb0rqNVPaqBXs5ldQylcFWAIIyNiDsabKKkrMlo1ZUqkakdU7mS9jfBdNvJduuGuX8BPPuI9o8eQZtbfvCuh1HsIgsSKoCqqgAAAAADAAA5ADpUiiKUUkhKtSVWbqS1buFFFFOIwooooAKKKKACiiigAooooAKKKKAP//Z"/>
          <p:cNvSpPr>
            <a:spLocks noChangeAspect="1" noChangeArrowheads="1"/>
          </p:cNvSpPr>
          <p:nvPr/>
        </p:nvSpPr>
        <p:spPr bwMode="auto">
          <a:xfrm>
            <a:off x="1079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/>
          </a:p>
        </p:txBody>
      </p:sp>
      <p:sp>
        <p:nvSpPr>
          <p:cNvPr id="56325" name="AutoShape 29" descr="data:image/jpg;base64,/9j/4AAQSkZJRgABAQAAAQABAAD/2wCEAAkGBhQSERUUEhQVFRUVFBgXFxYXFRQUFhQYFxcXFxYVFBYXGyYeGBomGRcUIDsgIycpLCwsFR4xNTAqNyYrLCkBCQoKDgwOGg8PGiwiHyQ0MDIqLy0vNSkqLDQsLCwqLC8rKTU0LCwtNCwpLyksMCwsKSksNSwqLC40LCosLCotKf/AABEIAMoAyAMBIgACEQEDEQH/xAAcAAABBQEBAQAAAAAAAAAAAAAAAgMEBQYHAQj/xABFEAACAQMCAwUEBgYJAgcAAAABAgMABBESIQUxQQYTIlFhBzJxgRQjQlKRoTNDYoKxwSQ0U2Nyc5Ky8aLwFkSDhMLR4f/EABsBAAEFAQEAAAAAAAAAAAAAAAABAgMEBQYH/8QAMxEAAgECAwQIBQUBAQAAAAAAAAECAxEEITEFEkFREyJhcYGRsdEyocHh8AYUIzPxQ0L/2gAMAwEAAhEDEQA/AO40UUUAFFVXaPtPBYxd7cNgE4VQNTyN0SNRuzVy/jHbK9vcjUbOA8o4yDOw/vJvsfBPxpk6kYLMtYbCVcTLdpq/odF7R9vLOy8M0o7zpCn1kzeWI13HxOBWHvfadfTMfo8MVtH0M+ZZj66EYKvwJNZuy4XHFkovibdmOWdidyWc7mpYWqU8U38J0mG2FCOdd37FkvPX0F3HGuISe/xCUf5UcMX4EKT+dQ3imb3729b/ANzIv5JipemjTULrTfE047OwkdKa9SuPCATky3BO+5uZ87899dOxW8qfory8jxyxcyMP9LkipmmjTSdLPmPeBwr/AOcfIkWfbHicHKeO5UfYnjCMR6Sx43+IrXdn/axbyssV0jWczbASEGJzttHMPCefI4NYgrTNzarIpV1DKeYIyKmhiZL4szOxGxKFRXpdV+aO7UVxnst2xl4YRHMzS2OcaiS8tp5EHm8PpzXp5HscE6uoZCGVgGVgchgRkEHqCKvQmpq6OUxGHqYee5UVmLorF9p/ahBbOYYEa6uF2ZIyFSM+UspyEPoMn0rAcW7S395nv5+5jP6m2ygx+3MTrb5YFNnVjDVk2FwFfE/1xy56LzOr8Z7cWNoxW4uoo2HNCwLj9xct+VUMvtq4YDtM7+qQysP9tcytOGxxDwIBnmeZPxY7mnZE61VeM5I3qf6bbXXqWfYr/O69DpUHto4W3Odo/wDHDKv/AMav+FdsbK5wILqGQnkokXV/oJ1flXESKiXPCon96NCfPSM/iN6FjVxQ6f6Zl/4qeat9WfSVFfPfC+0N7af1a6fSP1UxM8XwGo6l+Rre9mfbJFI6w3yfRZWOFk1areQ+jndD6N+NWadeFTRmHjNl4nCZ1I5c1mvt4nR6KKKmM0KKKKACqbtZ2ojsLcyuCzEhI4196WQ+6i/gST0AJq3dwASSAAMknYADmSa4fxPjR4hdG6bPcrlLVTkYjzhpiD9p8fJQBUdSooRuXMFhJYqqqa8exDUjyzzG5umDzsMDHuQr0ihB5DzPMnnTwFAFLArKlJyd2d/SpQoQUKaskAFe4p2G3Zs6VLY54Ga8kiKnDAg+RGDSWHbyva4jFFLEZpXdUom8hqine6rwxUBvIbxSSKWRXlIOGmT/AIpiHtdcQ2h4XAXR9Z0Tj9VaNknSeesNlB6YOalkVBltT36OOQjdG+ZVl/MGpKdRwvYo43CQxKjvcGvLieW1osahEGFAwB/M+ZPnXrrUhhTZFQvM1IWirIZryvSKKaTEd1wa8p6RdqZppKndDMi70xPArqVYAg8walyDamKboySylGzzL/sL2+fhzLBdM0lkSFSQnU9qTsA3VouX+Gu3RShgGUgqQCCDkEHcEEcxivnB0BBBGQdiDyNbj2QdqDE54fMxKkF7Un7o9+DJ+7sw9CfIVq4bEb/VlqcHtvZCw389FdV6rl9jrNFFFXTmDD+1nixS1W2RsSXjmM45iEDVO3+nC/8AqCsJFEFAVRgAAADkANgBVl22vO+4rLvlbaJIV8gz/Wyn44MY/dqAorNxM7ztyO02JQVPD9I9ZeiFAU7DCWYKvMnApAq87N2u7SH/AAj+JP8AAfOoYxu7GpXq9HByLi0tRGgVenXzPmar+0EI0q2PFnGfTB2q2qj47eZOgfZ3Pxxy/wC/OrM7KJi4belVT8yqqjueJs+ZVlWC1jbSZ2jaYTyb/VRIpBZRhsuPLan+JZlnitC3dpKrNI2dDyKvKCFjtrc7eeK0vZ5O+stN7axwIjELC6AIsaYKMVcnGNxnrjPWq8nuK4Y3Fy3uipu1tX9CieWaJFeaLXEyhhcW+qSPSwyGeMjvEGCOhFSYJ1dQyMGU8mUgg/Air3isU06QmxuY40D+N1xJlRtpjxlT1226b7Yqr7UcKto3V1mFpPM+lSAWjmb++hGxG4GvYgkb0yM08nr+ajKWPnD+zNc+P3GSKadMVDn4m1u4ivU7licLIDqglP7En2T+y2CKsiKc0bFGvCorwdyNXhFLdcUmmlpMaYU24p9hTZFISRZHkFIrya9jT3nRfiyj+Jqul7R2y85k+R1f7c0m5J6IV4ilD4pJd7LKo7DBpyGZXUMpBUjII3BryYUxlmEk80N1HYYNSKZlG9NZPHURUe91gLJEcSwsJYz5Om4/HcfOpFFEZOLTQlejGtTlTlo1Y752a42t5aQ3CcpYw2Pun7S/Jsj5UVhfYhxP6m5tCf6vNrT0jmBYAfBg/wCIoroIveSZ5FVpulOUJap28jKxS95LcSH9Zd3DfISsi/8ASgqStVnZ/wDq8Z8wT82ZifzNWi1kTd5NnoWFju4eC7F6HtbHhsGiJB6ZPxO/86yUCZZR5sB+JrbVLRWrKW0JZRiMX1xojZhzHL4nlWZjXO5/5q44+/hVfNv4f8/lVYBRN3YmFW7TvzGb2xSZCkqh1PQ/xHkfUVVXKzwxPDIGvbNhhoixFzGuQfq5B+kAxyO+3OryimiVsPCqutrzPOG8ftorBzYIZBAv9XAYSqxYA94mC+ckknBzg1Nl4nD9Ghu7yIROuGVXXVJHI2wWIY1ajtgYzyyBiqHiHAo5WEgLRTL7s0Z0SD4ke8PQ01wCWSV5RPKr8SRWFuJkCxIvSWAKMMW5lhkjGMYBzFKktf8AfztMivRqUdc1w5eRa8R4fJexs94HitVGsWqbzShBqBnK5wdto0333NU/CeBvLD3/AA8tGmph9FuGLxtpPOGUElAfmM58quk7QPbKLdy15fHU3dxgeFSfB3smkKigY8RAJ8uVK/8ADNxc739wdJ/8tblo4h6SSZ1y/kKapOKzyX5w+rIYtxleF7/n5YyZ7Yw5MbhxMpKtGi98cjnpaPKsPXNOx8SncFksLsqBnJQJkDyVjk/AVqOCcRs4btrG1gMbouWdIwF2AbDvnUeY3OxNTL+yuzewyRTKtsq4liIyWO+423Jyu+RjT1pzqJPS3eXFj8Q1k14IyfAOF3HEIhMs0dvEWI0ovfTZBwVcthY29MHnT3AOzXDrt5V1XNw0LBXM0rhSSWAKhCARlW/DlWg4lwx7eU3dqpYt/WIF/XqP1kY5CZf+obc6tLS9hMPfxlO6ZTJrACgjBJZtuYwc53BBFMlVdrx8LcO8ryqVKj/klf08FoZi17LW6XhhHC4u4EeoXDePLY93DZ+Hntmp/EeDzxzQ/Qo7RIc4lBiQEeLdhhckacjAIOfSrex4zHPEZYD3ijUNgVJZRumGAIbpv51D7KcYmuYTJPAYCGwAdY1DAJOHAYYJK7jBxkbUxznq+HMjUI6czJdpeDCzuA8Yxb3LEaRsIZueB5K4BOOhB86iyjarPi9+NN3DxC9tikn6BIsNLEwJKMFQagRhNjncHeqPh07PAjOpViviBGN+ux5efzqVp7t2dFsbE716L4Zru5e32F03NypykS8qiZ0q1GaKKKYSlx7Or0w8Yi3wtzDJE2TgFk+sT57EfM17WfaUpcWcg5peQnnjYtgjNFbWFlemjzTbtJU8bO3Gz+XuXPB4tCMn9nLNH/omdf5VYLSb+27q/vovK5MgH7MyLIPz1UpapVFabR0+Bnv4am+xfLIlcNXMyAfeH5b1sax3DXxKhH3h+e1bGpKOhS2h8a7il46fGg6YP8f/AMFQqn9oE9xsciR/AgfxqBTZfEyWjnSiFFFFIShWbvrN+JT9xbgKsDgyXe+YWBB0QEEEybb9B+dWkt08ztBaAPKBh5CcRW+eRkYc26hBucdKsuxxNqq2MyKkiBmjdc6LpQctIpO/eDPiU79eXJJT3Fda/mZl4yupfxLR6+xO7N2trD3kVu4eRWzOxbXKzkkapm6nIb0G42rzhPDrpbqeWecNC+0UK5IQZ2Y5HhOnbA55JNTuHcFht9XcxhNZyxySTuTzJOBlmOBtuamiqUp5u3HmUlDJX4BRVBwDtX9Knni7l07kkaicg4cphthofIzp38O+aZbh1vYzS3kszAzEgA4JJcg6FC+KY7AKN9Izijo2nZ6hvq10S7Di1w95NE9sY4EHgnLfpDtyHUHJ5ctO/OqftHfLYSnEYmivcqbYMgPfdZArfq3XIY8sqD1pXEOOXU7CGAx2TyozRfSAWuZAoPiWIArENubktz22rKcEtNLP36MLxDpmaRi7nO6srEnwMNxjarEIWzfl9fPkOw9L9xUVO/i/ReHMsE4teLGI7dbeyiGcKimdxk5PifC557461X3PCjLvcTzz55h5WC/JFwKtZKakpd9rTL856nS0tm4eOsb9+fy0+RDteHRxfo0VPgAD+POpDcq9pLnY1G23qacIRgrRVkMUmTlSqRLyppZWozRRRTCUiXvvQbA/0qHY8j9YNjRU/htt3l7Yx/evIz8ky5/215Wvg/6zzv8AUUk8Z4L6m29pVj3XEYZgPDcwmJjjbvITrTJ8yjsP3Kp1ro3tH4I1zYv3YzNCRPF6vHvp/eXUv71cx4feiWNJF5OoPwz0PqOVR4mFpbxd2HiFKk6T1Xo/uTEfBBHMEH8K2kE4dQy8iP8AsViRU6x4s8QIGCCc4Odvhg1DTnu6mli8O6qTjqi845jut+eoY+P/ABmqOF+le3V80hyx26AchUS4uFjVnchVUZJPQCllK7yGUaXR07SZOdwASSAAMknYADmSarbS3mvziLVDa9bjlJMBsRbj7I5jvD8qc4PwR7/EtwrJajeOA7PceUk/lH1CdeZ253nEuD3D3Vu8c4it4R44l1Auc8sAaSuAq4PIZxUcqii7J5mViMU55U9PX7DVxwye3NtFw9IUt1c98Gx7p0+L7xbGs6gck4ztVpxnhQuIimSjAho5B70Ui+5IvwPTqCR1qZ3gzpyM4zjIzjzxzxWeXXaTXVzeXS/R3K90hziPA5AdWPLC5J51WTcu9ebKTSXc/kTOA8XaeN1kAS5hPdzL0WTHhdR1jYYYehx0pjs9aXFvHI17Or+6clyVTA8ba3C6Qx308lxzrMXnF7mS6+l2kIjAj7tknJRrpc5Usg/R6cnBJz0pEvD5bkh76XvcHIhXwW6H0Tm59WzU/ReCfmTUsPWqNWj4vJE/j/tPVVIs177DBWncOLaLJxqJAy4Hpt60iLVa3UdzdNHNEYNTX8j7K7ZxFaRqcKvLZVJIJOelDgY0gDTjGMDGPLHLFUbcKFrLHcwRiTuiSbdvEmlt2MAOe7ccxinxjG1l/vj+InxGzqkY78XvW4ey4+pplilvJxcW0AtvBoF3OmZ2T+4gOyjH236HlVJx7gEcd0sVnNK1+Y+8cTMZEulGTpkc7JJgMRgAY22rVXHGZrqG3l4cyMrzL3rPjKRj31Kn7fQ9fLnmr76Ohk16V1gadWBrCk506ueNs4qHpHD29yhGOe9F58/Y5lYcREyk4Ksp0vG2zRsOasKekO9L4lwO6uXmvFtu4nikKiPO95COYYcu8GBhhsc46ColrdrKodDkH5EHqpHQg7YqSSWq/wAOq2djf3C3ZfEvn2j1IlO1LpqY1Ea61G6bl5U5TUxprJo6jdFFFNJS79ndp3vF4NsiGKaU+mQIlP4vRWj9i/Dstd3JGxZIEOOkYLSY/fcD9yitzDx3aaR5Ztat02MqSXO3ll9DqNcQ49wg2HEJIMYguNU9ucYUEn66IfBjqx5MK7fWf7b9lRfWxQYEyHvIH5aJVB05/ZPIjyJ9KfUhvxsV8HiXhqyqLx7jmINKqHYXfeJkgqwJV0PNHU6XQ+oYEVLBrJas7M9BjJTipR0YtHxVf2ll0wiTGtI5Y5JEO4eNHBZSOvnj0qdQy5BBGQRgg8iDzBp0XZkVel0sHHmi74vwNryW1uIbkpHERIAmcSqxVgQQwG6jTuCMMau4r+NneNXRnjxrQMCyatxqXmM1h+yXGxZP9DnbELEm1lY7Lk5Nu7Hkc7gmrDiElvZ3Mr20feXs4y41uURSQdcxyRGuRkKBqONvOoZQd93y+5y27KMt22d817CuLJDZXMlzGHlvLpdCRGTw4XGTy8EY0jJOfIc6qorWSRxNdOJZgPDtiKH0hTkD+0dzXtvBh2lkYyTSY1yEY2HJEX7CDoo+eTUgy1Msl28zYwuA3OtNZ8uC+45TbyeVILZrykuaqiFeE0E0hjSD0is7+SxmNzbgsjH+kQDlIo/WJ5SD8/xrV2stlGs3FkZys0QLtqLDAKjSI+j5AGOh8qpCag2huLZn+iSRpHLkvHJH3iq/341yACRzB22/AfW1/wBRi43Z0r9JRV+zt5r6mw7T3Pe2Hew3YtFYJIs5yPCfFpxzyQRsN+lYeDDzzzqpSOYqVUjSWIXDzFOSF2300o2jO4knledx7pkxoT/LjUaU+VSqarRjuosYDZs6dRVquTWi9wqO5yaedsCmKYzoYoKjud6ec4FMU1k0UFM3U+hGbGSBsBzY8go9ScD509V72B7P/TL9SwzDakSybbNJ+pj9cHxn/CPOpKNPpJpFPaOLWEw8qnHh3vT3Oq9h+A/Q7GCA++E1SHbeR/HIdufiJHyoq9ordPKW75sKKKKBDk/tG7PG1uTexqfo82BcADaGUbLOR0VhhSfMAnnVMr126aFXUq4DKwIZSMhgRggjqCK412r7LPwty6AtYu2x5m0JPut/dEnY/Z5GqdejfrROi2TtNUv4KunB8vsMg0rNMq3UcqUGqgdbY8ubVJFKOoZTzBGRSLHh6QrpjXSM5O5JJ8yScn506Gr3VTru1iPo4729bPnxFUUnVRqpB9hWaSTSdVeZpBbHpakk14WpsmkHpHpNNO1es9IpCVIKKKblfpSD0riJGyaTRSXbFNJkhuVqRRTc86opZjgDck03UkbUVd6CLu4KgaVLOxCog3LuxwqgeZNd27C9mfoNmkRwZW+smb78rYLHPkNlHoorDeybsW0jjiNypG39FibmqnnOw+8w5ehz1GOs1sYaj0cbvVnm+2dpfvKu7D4I6dvb7BRRRVowwooooAKRLEGUqwDKQQQRkEHYgg8xil0UAca7XdjX4YTLAGexO7L7z2m/MdWh3+K/Cq6KcMAQQQRkEHII8wa7q6AggjIOxB3BHka5R2u9nT2mq44eheEnVJaLuU83tv5x/h5VUrUN7rR1Oh2ZtbobUq3w8Hy+xSaq9zUO0vUlQOjAqfy8wR0PpT9Z2h2MbSV08h3NeaqbrzVQO3RwvSS1ILikl6S4qiLJptnryikHpBRRSHkxQO1B3xTNBNFNJUrHlMu2a9kemYNcsoht42nmP2EwdPrIx2RfU0KLm7REq1qdCHSVZWXaJuLhUUs5wBzNavsJ7NXvHS6v0KWw8UVu2zSnpJMOi/s9fhz0vYv2UrCy3F8VnnG6IN4YPLSCPG/7RHwHWuiVqUMModaWpwe1ttSxf8VLKHzff2dh4q4GBsBXtFFXDnQooooAKKKKACiiigAooooA5r2/9nDFmvOHqBNzmt84S5H3lHJZfXr8eeDsb5ZV1LkYJDKwwyMOasOhFfQ1c49ons+Z2N7Yr9eB9dCNhcqOoH9qOh68qrV6CmrrU29l7UlhZbk84P5dq9jEV7TFndrKgZeR5g7FSOasOhB6U/WU1bJnexkppSi7phRRSTIKBwqvCaaM1IJpLjlEW8vlSKKj3V3o0gKzu50pGgLPIx5Kqjc0JNuyCc4UouUnZIkUxE7Sydzbo88v3IxqI9Xb3UHqxFbXs37J5ZgJOIsY1O/0aJsHHlNMN/3Ux8a6Zwvg8NsgjgiSJB9lFCj4nHM+pq9TwfGZyuM/UaXVwy8X9F7+Ry/gXsgmmw9/L3Sf2EByx9JJunwQfOumcF4Bb2kfd20SRJ5KN2Pmx5sfU1YUVejCMFaKOUr4mriJb9WTbCiiinkAUUUUAFFFFABRRRQAUUUUAFFFFABRRRQBy32l9h2jZ+IWaknncwKP0qjnMg/tB18x884i2vRIgdGypGQRX0TXE/aR2RPDpTdwL/RJW+ujUbW7t+sQDlGx5jofiKp4mhvrejqdFsban7eXRVX1H8n7f7zKUmikrICAQQQeR868MgrLO+WeguvCabM1NpHJLLHDCNc0zaY16Dzd/JFG5pYpydkMrVI0abqVHZIfto5J5lgtk7yZhkLyVF6ySt9lB+J5AGuudi/Z7DYjvG+uumHjmYcv2IV/Vp8Nz19JfYzsZFw+HSnjlfBmmYeKVv5KOi9BWhrYo0FTXaecbS2nUxsuUVovq+0KKKKnMkKKKKACiiigAooooAKKKKACiiigAooooAKKKKACiiigApq7tUlRo5FDI6lWUjIZSMEEeWKdooA+d+03Zl+FXQgOprWUk28h+yeZhc+Y6eYx64YrvfaXs5FfWz284yrjYj3kYe66HowP/wBcjXAWt5IZZLaf9NA2lj98c0kHoy4P41mYujbrrxO4/T20nNftqjzXw93Lw4dnceu4AJOwAyT5AV032R9le7iN7MuJrhR3YI3ig5ovoW2c/u+Vc/7P8E+m3sNsRlCe9m/yoyCVPlqYqvwJr6DAxyqTB0rLfZT/AFJjnOosNF5LN9/2Xqe0UUVfOTCiiigAooooAKKKKACiiigAooooAKKKKACiiigAooooAKKKKACiiigArl3tm7N4EXEI9jFiKf8AahdsKx/wsfwb0rqNVPaqBXs5ldQylcFWAIIyNiDsabKKkrMlo1ZUqkakdU7mS9jfBdNvJduuGuX8BPPuI9o8eQZtbfvCuh1HsIgsSKoCqqgAAAAADAAA5ADpUiiKUUkhKtSVWbqS1buFFFFOIwooooAKKKKACiiigAooooAKKKKAP//Z"/>
          <p:cNvSpPr>
            <a:spLocks noChangeAspect="1" noChangeArrowheads="1"/>
          </p:cNvSpPr>
          <p:nvPr/>
        </p:nvSpPr>
        <p:spPr bwMode="auto">
          <a:xfrm>
            <a:off x="1079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68C5-73F7-E943-8A73-436B560E346B}" type="slidenum">
              <a:rPr lang="en-US" altLang="x-none" smtClean="0">
                <a:solidFill>
                  <a:srgbClr val="000000"/>
                </a:solidFill>
              </a:rPr>
              <a:pPr/>
              <a:t>36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457151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ea typeface="ＭＳ Ｐゴシック" charset="-128"/>
              </a:rPr>
              <a:t>Fencepost Method Solution</a:t>
            </a:r>
          </a:p>
        </p:txBody>
      </p:sp>
      <p:sp>
        <p:nvSpPr>
          <p:cNvPr id="79155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public static void countDown(int max) {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 b="1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    System.out.print(max);    // first post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    for (int i = max-1; i &gt;= 1; i--) {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        System.out.print(</a:t>
            </a:r>
            <a:r>
              <a:rPr lang="en-US" altLang="x-none" sz="1800" b="1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", " + i</a:t>
            </a:r>
            <a:r>
              <a:rPr lang="en-US" altLang="x-none" sz="1800">
                <a:latin typeface="Courier New" charset="0"/>
                <a:ea typeface="ＭＳ Ｐゴシック" charset="-128"/>
              </a:rPr>
              <a:t>); // wire + post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    }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    System.out.println();     </a:t>
            </a:r>
            <a:r>
              <a:rPr lang="en-US" altLang="x-none" sz="1800" b="1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to end the line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}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180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x-none" sz="1600">
                <a:ea typeface="ＭＳ Ｐゴシック" charset="-128"/>
              </a:rPr>
              <a:t>Alternate solution: Either first or last "post" can be taken out:</a:t>
            </a:r>
            <a:endParaRPr lang="en-US" altLang="x-none" sz="160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60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public static void countDown(int max) {</a:t>
            </a:r>
            <a:endParaRPr lang="en-US" altLang="x-none" sz="1800" b="1">
              <a:solidFill>
                <a:srgbClr val="003399"/>
              </a:solidFill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    for (int i = max; </a:t>
            </a:r>
            <a:r>
              <a:rPr lang="en-US" altLang="x-none" sz="1800" b="1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i &gt;= 2</a:t>
            </a:r>
            <a:r>
              <a:rPr lang="en-US" altLang="x-none" sz="1800">
                <a:latin typeface="Courier New" charset="0"/>
                <a:ea typeface="ＭＳ Ｐゴシック" charset="-128"/>
              </a:rPr>
              <a:t>; i--) {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        System.out.print(</a:t>
            </a:r>
            <a:r>
              <a:rPr lang="en-US" altLang="x-none" sz="1800" b="1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i + ", "</a:t>
            </a:r>
            <a:r>
              <a:rPr lang="en-US" altLang="x-none" sz="1800">
                <a:latin typeface="Courier New" charset="0"/>
                <a:ea typeface="ＭＳ Ｐゴシック" charset="-128"/>
              </a:rPr>
              <a:t>); // post + wire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    }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 b="1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    System.out.println(1);  </a:t>
            </a:r>
            <a:r>
              <a:rPr lang="en-US" altLang="x-none" sz="1800" b="1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last post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>
                <a:latin typeface="Courier New" charset="0"/>
                <a:ea typeface="ＭＳ Ｐゴシック" charset="-128"/>
              </a:rPr>
              <a:t>}</a:t>
            </a:r>
            <a:endParaRPr lang="en-US" altLang="x-none" sz="1800"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68C5-73F7-E943-8A73-436B560E346B}" type="slidenum">
              <a:rPr lang="en-US" altLang="x-none" smtClean="0">
                <a:solidFill>
                  <a:srgbClr val="000000"/>
                </a:solidFill>
              </a:rPr>
              <a:pPr/>
              <a:t>37</a:t>
            </a:fld>
            <a:endParaRPr lang="en-US" altLang="x-none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2724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Fencepost Sentinel Loop: Grade</a:t>
            </a:r>
          </a:p>
        </p:txBody>
      </p:sp>
      <p:sp>
        <p:nvSpPr>
          <p:cNvPr id="60418" name="Rectangle 3"/>
          <p:cNvSpPr>
            <a:spLocks noGrp="1"/>
          </p:cNvSpPr>
          <p:nvPr>
            <p:ph type="body" idx="1"/>
          </p:nvPr>
        </p:nvSpPr>
        <p:spPr>
          <a:xfrm>
            <a:off x="152400" y="1447800"/>
            <a:ext cx="8763000" cy="5181600"/>
          </a:xfrm>
        </p:spPr>
        <p:txBody>
          <a:bodyPr/>
          <a:lstStyle/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x-none" sz="1600" b="1" dirty="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public static final </a:t>
            </a:r>
            <a:r>
              <a:rPr lang="en-US" altLang="x-none" sz="1600" b="1" dirty="0" err="1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600" b="1" dirty="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 SENTINEL = -1;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x-none" sz="1600" b="1" dirty="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public static final String PROMPT = 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"Type a grade (" </a:t>
            </a:r>
            <a:br>
              <a:rPr lang="en-US" altLang="x-none" sz="1600" dirty="0">
                <a:latin typeface="Courier New" charset="0"/>
                <a:ea typeface="ＭＳ Ｐゴシック" charset="-128"/>
              </a:rPr>
            </a:br>
            <a:r>
              <a:rPr lang="en-US" altLang="x-none" sz="1600" dirty="0">
                <a:latin typeface="Courier New" charset="0"/>
                <a:ea typeface="ＭＳ Ｐゴシック" charset="-128"/>
              </a:rPr>
              <a:t>                                  + </a:t>
            </a:r>
            <a:r>
              <a:rPr lang="en-US" altLang="x-none" sz="1600" b="1" dirty="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SENTINEL 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+ </a:t>
            </a:r>
            <a:r>
              <a:rPr lang="en-US" altLang="en-US" sz="1600" dirty="0">
                <a:latin typeface="Courier New" charset="0"/>
                <a:ea typeface="ＭＳ Ｐゴシック" charset="-128"/>
              </a:rPr>
              <a:t>”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 to exit): </a:t>
            </a:r>
            <a:r>
              <a:rPr lang="ja-JP" altLang="en-US" sz="1600" dirty="0">
                <a:latin typeface="Courier New" charset="0"/>
                <a:ea typeface="ＭＳ Ｐゴシック" charset="-128"/>
              </a:rPr>
              <a:t>“</a:t>
            </a:r>
            <a:r>
              <a:rPr lang="en-US" altLang="ja-JP" sz="1600" dirty="0">
                <a:latin typeface="Courier New" charset="0"/>
                <a:ea typeface="ＭＳ Ｐゴシック" charset="-128"/>
              </a:rPr>
              <a:t>;  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public static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GradeAnalyzer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() {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Scanner console = new Scanner(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System.in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);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 sum = 0;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 count = 0;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endParaRPr lang="en-US" altLang="x-none" sz="16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x-none" sz="16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  </a:t>
            </a:r>
            <a:r>
              <a:rPr lang="en-US" altLang="x-none" sz="1600" dirty="0">
                <a:solidFill>
                  <a:srgbClr val="C00000"/>
                </a:solidFill>
                <a:latin typeface="Courier New" charset="0"/>
                <a:ea typeface="ＭＳ Ｐゴシック" charset="-128"/>
              </a:rPr>
              <a:t>// pull one prompt/read ("post") out of the loop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x-none" sz="1600" dirty="0">
                <a:solidFill>
                  <a:srgbClr val="C00000"/>
                </a:solidFill>
                <a:latin typeface="Courier New" charset="0"/>
                <a:ea typeface="ＭＳ Ｐゴシック" charset="-128"/>
              </a:rPr>
              <a:t> 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 grade =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getInt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(PROMPT, console);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endParaRPr lang="en-US" altLang="x-none" sz="16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while ( grade != </a:t>
            </a:r>
            <a:r>
              <a:rPr lang="en-US" altLang="x-none" sz="1600" b="1" dirty="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SENTINEL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 ) {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endParaRPr lang="en-US" altLang="x-none" sz="16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  sum  += grade; count++;</a:t>
            </a:r>
            <a:r>
              <a:rPr lang="en-US" altLang="x-none" sz="16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                  // wire</a:t>
            </a:r>
            <a:endParaRPr lang="en-US" altLang="x-none" sz="16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  grade =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getInt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(PROMPT, console);         // post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}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endParaRPr lang="en-US" altLang="x-none" sz="16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if (count &gt; 0)</a:t>
            </a:r>
            <a:br>
              <a:rPr lang="en-US" altLang="x-none" sz="1600" dirty="0">
                <a:latin typeface="Courier New" charset="0"/>
                <a:ea typeface="ＭＳ Ｐゴシック" charset="-128"/>
              </a:rPr>
            </a:br>
            <a:r>
              <a:rPr lang="en-US" altLang="x-none" sz="1600" dirty="0">
                <a:latin typeface="Courier New" charset="0"/>
                <a:ea typeface="ＭＳ Ｐゴシック" charset="-128"/>
              </a:rPr>
              <a:t>  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(</a:t>
            </a:r>
            <a:r>
              <a:rPr lang="en-US" altLang="en-US" sz="1600" dirty="0">
                <a:latin typeface="Courier New" charset="0"/>
                <a:ea typeface="ＭＳ Ｐゴシック" charset="-128"/>
              </a:rPr>
              <a:t>”</a:t>
            </a:r>
            <a:r>
              <a:rPr lang="en-US" altLang="ja-JP" sz="1600" dirty="0" err="1">
                <a:latin typeface="Courier New" charset="0"/>
                <a:ea typeface="ＭＳ Ｐゴシック" charset="-128"/>
              </a:rPr>
              <a:t>Avg</a:t>
            </a:r>
            <a:r>
              <a:rPr lang="en-US" altLang="ja-JP" sz="1600" dirty="0">
                <a:latin typeface="Courier New" charset="0"/>
                <a:ea typeface="ＭＳ Ｐゴシック" charset="-128"/>
              </a:rPr>
              <a:t>: </a:t>
            </a:r>
            <a:r>
              <a:rPr lang="en-US" altLang="en-US" sz="1600" dirty="0">
                <a:latin typeface="Courier New" charset="0"/>
                <a:ea typeface="ＭＳ Ｐゴシック" charset="-128"/>
              </a:rPr>
              <a:t>”</a:t>
            </a:r>
            <a:r>
              <a:rPr lang="en-US" altLang="ja-JP" sz="1600" dirty="0">
                <a:latin typeface="Courier New" charset="0"/>
                <a:ea typeface="ＭＳ Ｐゴシック" charset="-128"/>
              </a:rPr>
              <a:t>  1.0 * sum / count);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x-none" sz="1600" b="1" dirty="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}</a:t>
            </a:r>
            <a:br>
              <a:rPr lang="en-US" altLang="x-none" sz="1600" b="1" dirty="0">
                <a:solidFill>
                  <a:srgbClr val="003399"/>
                </a:solidFill>
                <a:latin typeface="Courier New" charset="0"/>
                <a:ea typeface="ＭＳ Ｐゴシック" charset="-128"/>
              </a:rPr>
            </a:br>
            <a:endParaRPr lang="en-US" altLang="x-none" sz="1600" b="1" dirty="0">
              <a:solidFill>
                <a:srgbClr val="003399"/>
              </a:solidFill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x-none" sz="1600" b="1" dirty="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public static String </a:t>
            </a:r>
            <a:r>
              <a:rPr lang="en-US" altLang="x-none" sz="1600" b="1" dirty="0" err="1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getInt</a:t>
            </a:r>
            <a:r>
              <a:rPr lang="en-US" altLang="x-none" sz="1600" b="1" dirty="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(String prompt, Scanner console)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x-none" sz="1600" b="1" dirty="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{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  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System.out.print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(prompt);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  return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console.nextInt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();</a:t>
            </a:r>
            <a:endParaRPr lang="en-US" altLang="x-none" sz="1600" b="1" dirty="0">
              <a:solidFill>
                <a:srgbClr val="003399"/>
              </a:solidFill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x-none" sz="1600" b="1" dirty="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}</a:t>
            </a:r>
            <a:endParaRPr lang="en-US" altLang="x-none" sz="1600" dirty="0">
              <a:latin typeface="Courier New" charset="0"/>
              <a:ea typeface="ＭＳ Ｐゴシック" charset="-128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139825" y="3803650"/>
            <a:ext cx="7248525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x-none" sz="1800" b="1">
                <a:solidFill>
                  <a:srgbClr val="FF0000"/>
                </a:solidFill>
                <a:latin typeface="Courier New" charset="0"/>
              </a:rPr>
              <a:t>// Do we have assertion grade != -1 before updates?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EA43-B472-684A-B6B2-7CE0941B76F6}" type="slidenum">
              <a:rPr lang="en-US" altLang="x-none" smtClean="0">
                <a:solidFill>
                  <a:srgbClr val="000000"/>
                </a:solidFill>
              </a:rPr>
              <a:pPr/>
              <a:t>38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168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Comparison</a:t>
            </a:r>
            <a:endParaRPr lang="en-US" altLang="x-none">
              <a:latin typeface="Courier New" charset="0"/>
              <a:ea typeface="ＭＳ Ｐゴシック" charset="-128"/>
            </a:endParaRPr>
          </a:p>
        </p:txBody>
      </p:sp>
      <p:sp>
        <p:nvSpPr>
          <p:cNvPr id="6246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09600" y="4114800"/>
            <a:ext cx="8305800" cy="24384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int sum = 0;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int grade = 0;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while ( </a:t>
            </a:r>
            <a:r>
              <a:rPr lang="en-US" altLang="x-none" sz="1600" b="1">
                <a:latin typeface="Courier New" charset="0"/>
                <a:ea typeface="ＭＳ Ｐゴシック" charset="-128"/>
              </a:rPr>
              <a:t>grade != -1</a:t>
            </a:r>
            <a:r>
              <a:rPr lang="en-US" altLang="x-none" sz="1600" b="1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 </a:t>
            </a:r>
            <a:r>
              <a:rPr lang="en-US" altLang="x-none" sz="1600"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    System.out.print("Enter a number (-1 to quit): ");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    grade = console.nextInt();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sz="160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 b="1">
                <a:latin typeface="Courier New" charset="0"/>
                <a:ea typeface="ＭＳ Ｐゴシック" charset="-128"/>
              </a:rPr>
              <a:t>    if ( grade != -1 ) {</a:t>
            </a:r>
            <a:r>
              <a:rPr lang="en-US" altLang="x-none" sz="1600">
                <a:latin typeface="Courier New" charset="0"/>
                <a:ea typeface="ＭＳ Ｐゴシック" charset="-128"/>
              </a:rPr>
              <a:t>     </a:t>
            </a:r>
            <a:r>
              <a:rPr lang="en-US" altLang="x-none" sz="1600" b="1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detect the last post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       sum = sum + grade;  </a:t>
            </a:r>
            <a:endParaRPr lang="en-US" altLang="x-none" sz="1600" b="1">
              <a:solidFill>
                <a:srgbClr val="008080"/>
              </a:solidFill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 b="1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}</a:t>
            </a:r>
          </a:p>
        </p:txBody>
      </p:sp>
      <p:sp>
        <p:nvSpPr>
          <p:cNvPr id="62467" name="Rectangle 3"/>
          <p:cNvSpPr txBox="1">
            <a:spLocks noChangeArrowheads="1"/>
          </p:cNvSpPr>
          <p:nvPr/>
        </p:nvSpPr>
        <p:spPr bwMode="auto">
          <a:xfrm>
            <a:off x="609600" y="1447800"/>
            <a:ext cx="8305800" cy="2514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11" tIns="45708" rIns="91411" bIns="45708"/>
          <a:lstStyle>
            <a:lvl1pPr marL="342900" indent="-3429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altLang="x-none" sz="1600">
                <a:latin typeface="Courier New" charset="0"/>
              </a:rPr>
              <a:t> int sum = 0;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altLang="x-none" sz="1600">
                <a:latin typeface="Courier New" charset="0"/>
              </a:rPr>
              <a:t> System.out.print("Enter a number (-1 to quit): ");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altLang="x-none" sz="1600">
                <a:latin typeface="Courier New" charset="0"/>
              </a:rPr>
              <a:t> int grade = console.nextInt();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</a:pPr>
            <a:endParaRPr lang="en-US" altLang="x-none" sz="1600">
              <a:latin typeface="Courier New" charset="0"/>
            </a:endParaRP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None/>
            </a:pPr>
            <a:r>
              <a:rPr lang="en-US" altLang="x-none" sz="1600">
                <a:latin typeface="Courier New" charset="0"/>
              </a:rPr>
              <a:t> while ( </a:t>
            </a:r>
            <a:r>
              <a:rPr lang="en-US" altLang="x-none" sz="1600" b="1">
                <a:latin typeface="Courier New" charset="0"/>
              </a:rPr>
              <a:t>grade != -1</a:t>
            </a:r>
            <a:r>
              <a:rPr lang="en-US" altLang="x-none" sz="1600" b="1">
                <a:solidFill>
                  <a:srgbClr val="FF0000"/>
                </a:solidFill>
                <a:latin typeface="Courier New" charset="0"/>
              </a:rPr>
              <a:t> </a:t>
            </a:r>
            <a:r>
              <a:rPr lang="en-US" altLang="x-none" sz="1600">
                <a:latin typeface="Courier New" charset="0"/>
              </a:rPr>
              <a:t>) {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None/>
            </a:pPr>
            <a:r>
              <a:rPr lang="en-US" altLang="x-none" sz="1600">
                <a:latin typeface="Courier New" charset="0"/>
              </a:rPr>
              <a:t>    sum = sum + grade;</a:t>
            </a:r>
            <a:br>
              <a:rPr lang="en-US" altLang="x-none" sz="1600">
                <a:latin typeface="Courier New" charset="0"/>
              </a:rPr>
            </a:br>
            <a:endParaRPr lang="en-US" altLang="x-none" sz="1600" b="1">
              <a:solidFill>
                <a:srgbClr val="008080"/>
              </a:solidFill>
              <a:latin typeface="Courier New" charset="0"/>
            </a:endParaRP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altLang="x-none" sz="1600">
                <a:latin typeface="Courier New" charset="0"/>
              </a:rPr>
              <a:t>    System.out.print("Enter a number (-1 to quit): ");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</a:pPr>
            <a:r>
              <a:rPr lang="en-US" altLang="x-none" sz="1600">
                <a:latin typeface="Courier New" charset="0"/>
              </a:rPr>
              <a:t>    grade = console.nextInt();</a:t>
            </a:r>
            <a:endParaRPr lang="en-US" altLang="x-none" sz="1600" b="1">
              <a:solidFill>
                <a:srgbClr val="008080"/>
              </a:solidFill>
              <a:latin typeface="Courier New" charset="0"/>
            </a:endParaRP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None/>
            </a:pPr>
            <a:r>
              <a:rPr lang="en-US" altLang="x-none" sz="1600" b="1">
                <a:solidFill>
                  <a:srgbClr val="008080"/>
                </a:solidFill>
                <a:latin typeface="Courier New" charset="0"/>
              </a:rPr>
              <a:t> }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4724400" y="2057400"/>
            <a:ext cx="3735388" cy="1066800"/>
            <a:chOff x="4648200" y="4724400"/>
            <a:chExt cx="3736180" cy="1066800"/>
          </a:xfrm>
        </p:grpSpPr>
        <p:cxnSp>
          <p:nvCxnSpPr>
            <p:cNvPr id="62476" name="Straight Arrow Connector 4"/>
            <p:cNvCxnSpPr>
              <a:cxnSpLocks noChangeShapeType="1"/>
            </p:cNvCxnSpPr>
            <p:nvPr/>
          </p:nvCxnSpPr>
          <p:spPr bwMode="auto">
            <a:xfrm rot="10800000">
              <a:off x="4953000" y="4724400"/>
              <a:ext cx="1828800" cy="3048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" name="Rectangle 5"/>
            <p:cNvSpPr/>
            <p:nvPr/>
          </p:nvSpPr>
          <p:spPr>
            <a:xfrm>
              <a:off x="6858469" y="4800600"/>
              <a:ext cx="1525911" cy="338138"/>
            </a:xfrm>
            <a:prstGeom prst="rect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 dirty="0">
                  <a:latin typeface="Times New Roman" pitchFamily="18" charset="0"/>
                  <a:ea typeface="+mn-ea"/>
                  <a:cs typeface="Arial" pitchFamily="34" charset="0"/>
                </a:rPr>
                <a:t>Duplicated code</a:t>
              </a:r>
            </a:p>
          </p:txBody>
        </p:sp>
        <p:cxnSp>
          <p:nvCxnSpPr>
            <p:cNvPr id="62478" name="Straight Arrow Connector 6"/>
            <p:cNvCxnSpPr>
              <a:cxnSpLocks noChangeShapeType="1"/>
            </p:cNvCxnSpPr>
            <p:nvPr/>
          </p:nvCxnSpPr>
          <p:spPr bwMode="auto">
            <a:xfrm rot="10800000" flipV="1">
              <a:off x="4648200" y="5029200"/>
              <a:ext cx="2133600" cy="7620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3505200" y="4191000"/>
            <a:ext cx="4654550" cy="1447800"/>
            <a:chOff x="3429000" y="1524000"/>
            <a:chExt cx="4655159" cy="1447800"/>
          </a:xfrm>
        </p:grpSpPr>
        <p:sp>
          <p:nvSpPr>
            <p:cNvPr id="10" name="Rectangle 9"/>
            <p:cNvSpPr/>
            <p:nvPr/>
          </p:nvSpPr>
          <p:spPr>
            <a:xfrm>
              <a:off x="6248769" y="1524000"/>
              <a:ext cx="1835390" cy="584200"/>
            </a:xfrm>
            <a:prstGeom prst="rect">
              <a:avLst/>
            </a:prstGeom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 dirty="0">
                  <a:latin typeface="Times New Roman" pitchFamily="18" charset="0"/>
                  <a:ea typeface="+mn-ea"/>
                  <a:cs typeface="Arial" pitchFamily="34" charset="0"/>
                </a:rPr>
                <a:t>Duplicated code</a:t>
              </a:r>
            </a:p>
            <a:p>
              <a:pPr>
                <a:defRPr/>
              </a:pPr>
              <a:r>
                <a:rPr lang="en-US" sz="1600" dirty="0">
                  <a:latin typeface="Times New Roman" pitchFamily="18" charset="0"/>
                  <a:ea typeface="+mn-ea"/>
                  <a:cs typeface="Arial" pitchFamily="34" charset="0"/>
                </a:rPr>
                <a:t>Duplicate execution</a:t>
              </a:r>
            </a:p>
          </p:txBody>
        </p:sp>
        <p:cxnSp>
          <p:nvCxnSpPr>
            <p:cNvPr id="62474" name="Straight Arrow Connector 10"/>
            <p:cNvCxnSpPr>
              <a:cxnSpLocks noChangeShapeType="1"/>
            </p:cNvCxnSpPr>
            <p:nvPr/>
          </p:nvCxnSpPr>
          <p:spPr bwMode="auto">
            <a:xfrm rot="10800000" flipV="1">
              <a:off x="3429000" y="1752600"/>
              <a:ext cx="2743200" cy="2286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475" name="Straight Arrow Connector 11"/>
            <p:cNvCxnSpPr>
              <a:cxnSpLocks noChangeShapeType="1"/>
            </p:cNvCxnSpPr>
            <p:nvPr/>
          </p:nvCxnSpPr>
          <p:spPr bwMode="auto">
            <a:xfrm rot="10800000" flipV="1">
              <a:off x="3657600" y="1752600"/>
              <a:ext cx="2590800" cy="12192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68C5-73F7-E943-8A73-436B560E346B}" type="slidenum">
              <a:rPr lang="en-US" altLang="x-none" smtClean="0">
                <a:solidFill>
                  <a:srgbClr val="000000"/>
                </a:solidFill>
              </a:rPr>
              <a:pPr/>
              <a:t>39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9501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Recap: Search</a:t>
            </a:r>
          </a:p>
        </p:txBody>
      </p:sp>
      <p:sp>
        <p:nvSpPr>
          <p:cNvPr id="3789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F83B05A2-40A0-6F42-A348-67DE1AF5BDD4}" type="slidenum">
              <a:rPr lang="en-US" altLang="x-none" sz="1200">
                <a:latin typeface="Tahoma" charset="0"/>
              </a:rPr>
              <a:pPr eaLnBrk="1" hangingPunct="1"/>
              <a:t>4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8" name="Rectangle 3"/>
          <p:cNvSpPr txBox="1">
            <a:spLocks/>
          </p:cNvSpPr>
          <p:nvPr/>
        </p:nvSpPr>
        <p:spPr bwMode="auto">
          <a:xfrm>
            <a:off x="533400" y="4016542"/>
            <a:ext cx="8305800" cy="207945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11" tIns="45708" rIns="91411" bIns="45708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charset="0"/>
              <a:buChar char="q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buFont typeface="Wingdings" charset="0"/>
              <a:buNone/>
              <a:defRPr/>
            </a:pPr>
            <a:r>
              <a:rPr lang="en-US" sz="16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600" b="1" dirty="0">
                <a:solidFill>
                  <a:srgbClr val="7F0055"/>
                </a:solidFill>
                <a:latin typeface="Monaco"/>
              </a:rPr>
              <a:t>static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600" b="1" dirty="0" err="1">
                <a:solidFill>
                  <a:srgbClr val="7F0055"/>
                </a:solidFill>
                <a:highlight>
                  <a:srgbClr val="D4D4D4"/>
                </a:highlight>
                <a:latin typeface="Monaco"/>
              </a:rPr>
              <a:t>boolean</a:t>
            </a:r>
            <a:r>
              <a:rPr lang="en-US" sz="16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isInt</a:t>
            </a:r>
            <a:r>
              <a:rPr lang="en-US" sz="16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(String </a:t>
            </a:r>
            <a:r>
              <a:rPr lang="en-US" sz="1600" b="1" dirty="0">
                <a:solidFill>
                  <a:srgbClr val="6A3E3E"/>
                </a:solidFill>
                <a:highlight>
                  <a:srgbClr val="D4D4D4"/>
                </a:highlight>
                <a:latin typeface="Monaco"/>
              </a:rPr>
              <a:t>word</a:t>
            </a:r>
            <a:r>
              <a:rPr lang="en-US" sz="16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) {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1600" b="1" dirty="0">
                <a:solidFill>
                  <a:srgbClr val="7F0055"/>
                </a:solidFill>
                <a:latin typeface="Monaco"/>
              </a:rPr>
              <a:t>    </a:t>
            </a:r>
            <a:r>
              <a:rPr lang="en-US" sz="16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600" b="1" dirty="0">
                <a:solidFill>
                  <a:srgbClr val="7F0055"/>
                </a:solidFill>
                <a:latin typeface="Monaco"/>
              </a:rPr>
              <a:t> </a:t>
            </a:r>
            <a:r>
              <a:rPr lang="en-US" sz="1600" b="1" dirty="0" err="1">
                <a:solidFill>
                  <a:srgbClr val="7F0055"/>
                </a:solidFill>
                <a:latin typeface="Monaco"/>
              </a:rPr>
              <a:t>i</a:t>
            </a:r>
            <a:r>
              <a:rPr lang="en-US" sz="1600" b="1" dirty="0">
                <a:solidFill>
                  <a:srgbClr val="7F0055"/>
                </a:solidFill>
                <a:latin typeface="Monaco"/>
              </a:rPr>
              <a:t> = 0;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1600" b="1" dirty="0">
                <a:solidFill>
                  <a:srgbClr val="7F0055"/>
                </a:solidFill>
                <a:latin typeface="Monaco"/>
              </a:rPr>
              <a:t>    while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 (</a:t>
            </a:r>
            <a:r>
              <a:rPr lang="en-US" sz="1600" b="1" dirty="0" err="1">
                <a:solidFill>
                  <a:srgbClr val="6A3E3E"/>
                </a:solidFill>
                <a:latin typeface="Monaco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 &lt; </a:t>
            </a:r>
            <a:r>
              <a:rPr lang="en-US" sz="1600" b="1" dirty="0" err="1">
                <a:solidFill>
                  <a:srgbClr val="6A3E3E"/>
                </a:solidFill>
                <a:latin typeface="Monaco"/>
              </a:rPr>
              <a:t>word</a:t>
            </a:r>
            <a:r>
              <a:rPr lang="en-US" sz="1600" b="1" dirty="0" err="1">
                <a:solidFill>
                  <a:srgbClr val="000000"/>
                </a:solidFill>
                <a:latin typeface="Monaco"/>
              </a:rPr>
              <a:t>.length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() &amp;&amp; </a:t>
            </a:r>
            <a:r>
              <a:rPr lang="en-US" sz="1600" b="1" dirty="0" err="1">
                <a:solidFill>
                  <a:srgbClr val="000000"/>
                </a:solidFill>
                <a:latin typeface="Monaco"/>
              </a:rPr>
              <a:t>isDigit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600" b="1" dirty="0" err="1">
                <a:solidFill>
                  <a:srgbClr val="6A3E3E"/>
                </a:solidFill>
                <a:latin typeface="Monaco"/>
              </a:rPr>
              <a:t>word</a:t>
            </a:r>
            <a:r>
              <a:rPr lang="en-US" sz="1600" b="1" dirty="0" err="1">
                <a:solidFill>
                  <a:srgbClr val="000000"/>
                </a:solidFill>
                <a:latin typeface="Monaco"/>
              </a:rPr>
              <a:t>.charAt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600" b="1" dirty="0" err="1">
                <a:solidFill>
                  <a:srgbClr val="6A3E3E"/>
                </a:solidFill>
                <a:latin typeface="Monaco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)</a:t>
            </a:r>
            <a:r>
              <a:rPr lang="de-DE" sz="1600" dirty="0">
                <a:solidFill>
                  <a:srgbClr val="000000"/>
                </a:solidFill>
                <a:latin typeface="Monaco"/>
              </a:rPr>
              <a:t>) {</a:t>
            </a:r>
          </a:p>
          <a:p>
            <a:pPr marL="0" indent="0">
              <a:buFont typeface="Wingdings" charset="0"/>
              <a:buNone/>
              <a:defRPr/>
            </a:pPr>
            <a:r>
              <a:rPr lang="de-DE" sz="1600" dirty="0">
                <a:solidFill>
                  <a:srgbClr val="000000"/>
                </a:solidFill>
                <a:latin typeface="Monaco"/>
              </a:rPr>
              <a:t>       i++; </a:t>
            </a:r>
          </a:p>
          <a:p>
            <a:pPr marL="0" indent="0">
              <a:buFont typeface="Wingdings" charset="0"/>
              <a:buNone/>
              <a:defRPr/>
            </a:pPr>
            <a:r>
              <a:rPr lang="de-DE" sz="1600" dirty="0">
                <a:solidFill>
                  <a:srgbClr val="000000"/>
                </a:solidFill>
                <a:latin typeface="Monaco"/>
              </a:rPr>
              <a:t>    }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Monaco"/>
              </a:rPr>
              <a:t>    return </a:t>
            </a:r>
            <a:r>
              <a:rPr lang="en-US" sz="1600" dirty="0" err="1">
                <a:solidFill>
                  <a:srgbClr val="000000"/>
                </a:solidFill>
                <a:latin typeface="Monaco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Monaco"/>
              </a:rPr>
              <a:t> &gt;= </a:t>
            </a:r>
            <a:r>
              <a:rPr lang="en-US" sz="1600" b="1" dirty="0" err="1">
                <a:solidFill>
                  <a:srgbClr val="6A3E3E"/>
                </a:solidFill>
                <a:latin typeface="Monaco"/>
              </a:rPr>
              <a:t>word</a:t>
            </a:r>
            <a:r>
              <a:rPr lang="en-US" sz="1600" b="1" dirty="0" err="1">
                <a:solidFill>
                  <a:srgbClr val="000000"/>
                </a:solidFill>
                <a:latin typeface="Monaco"/>
              </a:rPr>
              <a:t>.length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() ;</a:t>
            </a:r>
            <a:endParaRPr lang="en-US" sz="1600" b="1" dirty="0">
              <a:solidFill>
                <a:srgbClr val="000000"/>
              </a:solidFill>
              <a:highlight>
                <a:srgbClr val="D4D4D4"/>
              </a:highlight>
              <a:latin typeface="Monaco"/>
            </a:endParaRPr>
          </a:p>
          <a:p>
            <a:pPr marL="0" indent="0">
              <a:buFont typeface="Wingdings" charset="0"/>
              <a:buNone/>
              <a:defRPr/>
            </a:pPr>
            <a:r>
              <a:rPr lang="de-DE" sz="1600" dirty="0">
                <a:solidFill>
                  <a:srgbClr val="000000"/>
                </a:solidFill>
                <a:latin typeface="Monaco"/>
              </a:rPr>
              <a:t>}</a:t>
            </a:r>
            <a:endParaRPr lang="en-US" sz="1600" dirty="0"/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533400" y="1501942"/>
            <a:ext cx="8305800" cy="238425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11" tIns="45708" rIns="91411" bIns="45708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charset="0"/>
              <a:buChar char="q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buFont typeface="Wingdings" charset="0"/>
              <a:buNone/>
              <a:defRPr/>
            </a:pPr>
            <a:r>
              <a:rPr lang="en-US" sz="16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600" b="1" dirty="0">
                <a:solidFill>
                  <a:srgbClr val="7F0055"/>
                </a:solidFill>
                <a:latin typeface="Monaco"/>
              </a:rPr>
              <a:t>static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600" b="1" dirty="0" err="1">
                <a:solidFill>
                  <a:srgbClr val="7F0055"/>
                </a:solidFill>
                <a:highlight>
                  <a:srgbClr val="D4D4D4"/>
                </a:highlight>
                <a:latin typeface="Monaco"/>
              </a:rPr>
              <a:t>boolean</a:t>
            </a:r>
            <a:r>
              <a:rPr lang="en-US" sz="16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isInt</a:t>
            </a:r>
            <a:r>
              <a:rPr lang="en-US" sz="16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(String </a:t>
            </a:r>
            <a:r>
              <a:rPr lang="en-US" sz="1600" b="1" dirty="0">
                <a:solidFill>
                  <a:srgbClr val="6A3E3E"/>
                </a:solidFill>
                <a:highlight>
                  <a:srgbClr val="D4D4D4"/>
                </a:highlight>
                <a:latin typeface="Monaco"/>
              </a:rPr>
              <a:t>word</a:t>
            </a:r>
            <a:r>
              <a:rPr lang="en-US" sz="16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) {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1600" b="1" dirty="0">
                <a:solidFill>
                  <a:srgbClr val="7F0055"/>
                </a:solidFill>
                <a:latin typeface="Monaco"/>
              </a:rPr>
              <a:t>    for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 (</a:t>
            </a:r>
            <a:r>
              <a:rPr lang="en-US" sz="16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600" b="1" dirty="0" err="1">
                <a:solidFill>
                  <a:srgbClr val="6A3E3E"/>
                </a:solidFill>
                <a:latin typeface="Monaco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 = 0; </a:t>
            </a:r>
            <a:r>
              <a:rPr lang="en-US" sz="1600" b="1" dirty="0" err="1">
                <a:solidFill>
                  <a:srgbClr val="6A3E3E"/>
                </a:solidFill>
                <a:latin typeface="Monaco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 &lt; </a:t>
            </a:r>
            <a:r>
              <a:rPr lang="en-US" sz="1600" b="1" dirty="0" err="1">
                <a:solidFill>
                  <a:srgbClr val="6A3E3E"/>
                </a:solidFill>
                <a:latin typeface="Monaco"/>
              </a:rPr>
              <a:t>word</a:t>
            </a:r>
            <a:r>
              <a:rPr lang="en-US" sz="1600" b="1" dirty="0" err="1">
                <a:solidFill>
                  <a:srgbClr val="000000"/>
                </a:solidFill>
                <a:latin typeface="Monaco"/>
              </a:rPr>
              <a:t>.length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(); </a:t>
            </a:r>
            <a:r>
              <a:rPr lang="en-US" sz="1600" b="1" dirty="0" err="1">
                <a:solidFill>
                  <a:srgbClr val="6A3E3E"/>
                </a:solidFill>
                <a:latin typeface="Monaco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++) {      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Monaco"/>
              </a:rPr>
              <a:t>        </a:t>
            </a:r>
            <a:r>
              <a:rPr lang="en-US" sz="1600" b="1" dirty="0">
                <a:solidFill>
                  <a:srgbClr val="7F0055"/>
                </a:solidFill>
                <a:latin typeface="Monaco"/>
              </a:rPr>
              <a:t>if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 (! </a:t>
            </a:r>
            <a:r>
              <a:rPr lang="en-US" sz="1600" b="1" dirty="0" err="1">
                <a:solidFill>
                  <a:srgbClr val="000000"/>
                </a:solidFill>
                <a:latin typeface="Monaco"/>
              </a:rPr>
              <a:t>isDigit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( </a:t>
            </a:r>
            <a:r>
              <a:rPr lang="en-US" sz="1600" b="1" dirty="0" err="1">
                <a:solidFill>
                  <a:srgbClr val="000000"/>
                </a:solidFill>
                <a:latin typeface="Monaco"/>
              </a:rPr>
              <a:t>word.charAt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600" b="1" dirty="0" err="1">
                <a:solidFill>
                  <a:srgbClr val="000000"/>
                </a:solidFill>
                <a:latin typeface="Monaco"/>
              </a:rPr>
              <a:t>i</a:t>
            </a:r>
            <a:r>
              <a:rPr lang="de-DE" sz="1600" dirty="0">
                <a:solidFill>
                  <a:srgbClr val="000000"/>
                </a:solidFill>
                <a:latin typeface="Monaco"/>
              </a:rPr>
              <a:t>) ) {                </a:t>
            </a:r>
          </a:p>
          <a:p>
            <a:pPr marL="0" indent="0">
              <a:buFont typeface="Wingdings" charset="0"/>
              <a:buNone/>
              <a:defRPr/>
            </a:pPr>
            <a:r>
              <a:rPr lang="ro-RO" sz="1600" dirty="0">
                <a:solidFill>
                  <a:srgbClr val="000000"/>
                </a:solidFill>
                <a:latin typeface="Monaco"/>
              </a:rPr>
              <a:t>            </a:t>
            </a:r>
            <a:r>
              <a:rPr lang="ro-RO" sz="1600" b="1" dirty="0">
                <a:solidFill>
                  <a:srgbClr val="7F0055"/>
                </a:solidFill>
                <a:highlight>
                  <a:srgbClr val="D4D4D4"/>
                </a:highlight>
                <a:latin typeface="Monaco"/>
              </a:rPr>
              <a:t>return</a:t>
            </a:r>
            <a:r>
              <a:rPr lang="ro-RO" sz="16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 </a:t>
            </a:r>
            <a:r>
              <a:rPr lang="ro-RO" sz="1600" b="1" dirty="0">
                <a:solidFill>
                  <a:srgbClr val="7F0055"/>
                </a:solidFill>
                <a:highlight>
                  <a:srgbClr val="D4D4D4"/>
                </a:highlight>
                <a:latin typeface="Monaco"/>
              </a:rPr>
              <a:t>false</a:t>
            </a:r>
            <a:r>
              <a:rPr lang="ro-RO" sz="16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;</a:t>
            </a:r>
          </a:p>
          <a:p>
            <a:pPr marL="0" indent="0">
              <a:buFont typeface="Wingdings" charset="0"/>
              <a:buNone/>
              <a:defRPr/>
            </a:pPr>
            <a:r>
              <a:rPr lang="de-DE" sz="1600" dirty="0">
                <a:solidFill>
                  <a:srgbClr val="000000"/>
                </a:solidFill>
                <a:latin typeface="Monaco"/>
              </a:rPr>
              <a:t>        }</a:t>
            </a:r>
          </a:p>
          <a:p>
            <a:pPr marL="0" indent="0">
              <a:buFont typeface="Wingdings" charset="0"/>
              <a:buNone/>
              <a:defRPr/>
            </a:pPr>
            <a:r>
              <a:rPr lang="de-DE" sz="1600" dirty="0">
                <a:solidFill>
                  <a:srgbClr val="000000"/>
                </a:solidFill>
                <a:latin typeface="Monaco"/>
              </a:rPr>
              <a:t>    } // end </a:t>
            </a:r>
            <a:r>
              <a:rPr lang="de-DE" sz="1600" dirty="0" err="1">
                <a:solidFill>
                  <a:srgbClr val="000000"/>
                </a:solidFill>
                <a:latin typeface="Monaco"/>
              </a:rPr>
              <a:t>of</a:t>
            </a:r>
            <a:r>
              <a:rPr lang="de-DE" sz="1600" dirty="0">
                <a:solidFill>
                  <a:srgbClr val="000000"/>
                </a:solidFill>
                <a:latin typeface="Monaco"/>
              </a:rPr>
              <a:t> </a:t>
            </a:r>
            <a:r>
              <a:rPr lang="de-DE" sz="1600" dirty="0" err="1">
                <a:solidFill>
                  <a:srgbClr val="000000"/>
                </a:solidFill>
                <a:latin typeface="Monaco"/>
              </a:rPr>
              <a:t>for</a:t>
            </a:r>
            <a:endParaRPr lang="de-DE" sz="1600" dirty="0">
              <a:solidFill>
                <a:srgbClr val="000000"/>
              </a:solidFill>
              <a:latin typeface="Monaco"/>
            </a:endParaRPr>
          </a:p>
          <a:p>
            <a:pPr marL="0" indent="0">
              <a:buFont typeface="Wingdings" charset="0"/>
              <a:buNone/>
              <a:defRPr/>
            </a:pPr>
            <a:r>
              <a:rPr lang="en-US" sz="1600" b="1" dirty="0">
                <a:solidFill>
                  <a:srgbClr val="7F0055"/>
                </a:solidFill>
                <a:highlight>
                  <a:srgbClr val="D4D4D4"/>
                </a:highlight>
                <a:latin typeface="Monaco"/>
              </a:rPr>
              <a:t>    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 </a:t>
            </a:r>
            <a:r>
              <a:rPr lang="en-US" sz="1600" b="1" dirty="0">
                <a:solidFill>
                  <a:srgbClr val="7F0055"/>
                </a:solidFill>
                <a:highlight>
                  <a:srgbClr val="D4D4D4"/>
                </a:highlight>
                <a:latin typeface="Monaco"/>
              </a:rPr>
              <a:t>true</a:t>
            </a:r>
            <a:r>
              <a:rPr lang="en-US" sz="16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;</a:t>
            </a:r>
            <a:endParaRPr lang="de-DE" sz="1600" dirty="0">
              <a:solidFill>
                <a:srgbClr val="000000"/>
              </a:solidFill>
              <a:latin typeface="Monaco"/>
            </a:endParaRPr>
          </a:p>
          <a:p>
            <a:pPr marL="0" indent="0">
              <a:buFont typeface="Wingdings" charset="0"/>
              <a:buNone/>
              <a:defRPr/>
            </a:pPr>
            <a:r>
              <a:rPr lang="de-DE" sz="1600" dirty="0">
                <a:solidFill>
                  <a:srgbClr val="000000"/>
                </a:solidFill>
                <a:latin typeface="Monaco"/>
              </a:rPr>
              <a:t>}</a:t>
            </a:r>
            <a:endParaRPr lang="en-US" sz="1600" dirty="0"/>
          </a:p>
          <a:p>
            <a:pPr marL="0" indent="0" eaLnBrk="1" hangingPunct="1">
              <a:lnSpc>
                <a:spcPct val="55000"/>
              </a:lnSpc>
              <a:buFont typeface="Wingdings" charset="0"/>
              <a:buNone/>
              <a:defRPr/>
            </a:pPr>
            <a:endParaRPr lang="en-US" sz="1600" dirty="0">
              <a:latin typeface="Courier New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481728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Offline Exercise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 loops without duplicates</a:t>
            </a:r>
          </a:p>
        </p:txBody>
      </p:sp>
    </p:spTree>
    <p:extLst>
      <p:ext uri="{BB962C8B-B14F-4D97-AF65-F5344CB8AC3E}">
        <p14:creationId xmlns:p14="http://schemas.microsoft.com/office/powerpoint/2010/main" val="13829310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x-none">
                <a:ea typeface="ＭＳ Ｐゴシック" charset="-128"/>
              </a:rPr>
              <a:t>Offline Slides: A More Detailed  Example of Program Analysis</a:t>
            </a:r>
          </a:p>
        </p:txBody>
      </p:sp>
      <p:sp>
        <p:nvSpPr>
          <p:cNvPr id="67586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684545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Program Analysis</a:t>
            </a:r>
          </a:p>
        </p:txBody>
      </p:sp>
      <p:sp>
        <p:nvSpPr>
          <p:cNvPr id="68610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7772400" cy="4648200"/>
          </a:xfrm>
        </p:spPr>
        <p:txBody>
          <a:bodyPr/>
          <a:lstStyle/>
          <a:p>
            <a:r>
              <a:rPr lang="en-US" altLang="x-none" sz="2400">
                <a:ea typeface="ＭＳ Ｐゴシック" charset="-128"/>
              </a:rPr>
              <a:t>Informal specification:</a:t>
            </a:r>
          </a:p>
          <a:p>
            <a:pPr lvl="1"/>
            <a:r>
              <a:rPr lang="en-US" altLang="x-none" sz="2000">
                <a:ea typeface="ＭＳ Ｐゴシック" charset="-128"/>
              </a:rPr>
              <a:t>write a method to read a non-negative number from user; if the user input is negative, output an error message and try again. </a:t>
            </a:r>
          </a:p>
          <a:p>
            <a:r>
              <a:rPr lang="en-US" altLang="x-none" sz="2400">
                <a:ea typeface="ＭＳ Ｐゴシック" charset="-128"/>
              </a:rPr>
              <a:t>Program:</a:t>
            </a:r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E869F231-B54B-5941-823D-15B2140FA992}" type="slidenum">
              <a:rPr lang="en-US" altLang="x-none" sz="1200">
                <a:latin typeface="Tahoma" charset="0"/>
              </a:rPr>
              <a:pPr eaLnBrk="1" hangingPunct="1"/>
              <a:t>42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914400" y="3352800"/>
            <a:ext cx="7772400" cy="3048000"/>
          </a:xfrm>
          <a:prstGeom prst="rect">
            <a:avLst/>
          </a:prstGeom>
          <a:noFill/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lIns="91411" tIns="45708" rIns="91411" bIns="45708"/>
          <a:lstStyle>
            <a:lvl1pPr marL="342900" indent="-3429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None/>
            </a:pPr>
            <a:endParaRPr lang="en-US" altLang="x-none" sz="20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x-none" sz="1600">
                <a:latin typeface="Courier New" charset="0"/>
              </a:rPr>
              <a:t>public static double getNonNegativeNumber(Scanner console) {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x-none" sz="1600">
                <a:latin typeface="Courier New" charset="0"/>
              </a:rPr>
              <a:t>	 System.out.print("Type a nonnegative number: ");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x-none" sz="1600">
                <a:latin typeface="Courier New" charset="0"/>
              </a:rPr>
              <a:t>	 double number = console.nextDouble();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endParaRPr lang="en-US" altLang="x-none" sz="160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x-none" sz="1600">
                <a:latin typeface="Courier New" charset="0"/>
              </a:rPr>
              <a:t>	 while (number &lt; 0.0) {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x-none" sz="1600" b="1" i="1">
                <a:solidFill>
                  <a:srgbClr val="008080"/>
                </a:solidFill>
                <a:latin typeface="Courier New" charset="0"/>
              </a:rPr>
              <a:t>	   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x-none" sz="1600">
                <a:latin typeface="Courier New" charset="0"/>
              </a:rPr>
              <a:t>	    System.out.print(</a:t>
            </a:r>
            <a:r>
              <a:rPr lang="ja-JP" altLang="en-US" sz="1600">
                <a:latin typeface="Courier New" charset="0"/>
              </a:rPr>
              <a:t>“</a:t>
            </a:r>
            <a:r>
              <a:rPr lang="en-US" altLang="ja-JP" sz="1600">
                <a:latin typeface="Courier New" charset="0"/>
              </a:rPr>
              <a:t>Error: Negative; try again: ");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endParaRPr lang="en-US" altLang="x-none" sz="1600"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x-none" sz="1600">
                <a:latin typeface="Courier New" charset="0"/>
              </a:rPr>
              <a:t>	    number = console.nextDouble();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x-none" sz="1600">
                <a:latin typeface="Courier New" charset="0"/>
              </a:rPr>
              <a:t>	 }</a:t>
            </a:r>
            <a:endParaRPr lang="en-US" altLang="x-none" sz="1600" b="1" i="1">
              <a:solidFill>
                <a:srgbClr val="008080"/>
              </a:solidFill>
              <a:latin typeface="Courier New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x-none" sz="1600">
                <a:latin typeface="Courier New" charset="0"/>
              </a:rPr>
              <a:t>    return number;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x-none" sz="1600">
                <a:solidFill>
                  <a:srgbClr val="008080"/>
                </a:solidFill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9747259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r>
              <a:rPr lang="en-US" altLang="x-none" sz="3600">
                <a:ea typeface="ＭＳ Ｐゴシック" charset="-128"/>
              </a:rPr>
              <a:t>From Informal to Precise Requirements Specification</a:t>
            </a:r>
          </a:p>
        </p:txBody>
      </p:sp>
      <p:sp>
        <p:nvSpPr>
          <p:cNvPr id="6963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07EAD76-95B4-4544-8EBC-40FF183EEBF8}" type="slidenum">
              <a:rPr lang="en-US" altLang="x-none" sz="1200">
                <a:latin typeface="Tahoma" charset="0"/>
              </a:rPr>
              <a:pPr eaLnBrk="1" hangingPunct="1"/>
              <a:t>43</a:t>
            </a:fld>
            <a:endParaRPr lang="en-US" altLang="x-none" sz="1200" dirty="0">
              <a:latin typeface="Tahoma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1524000"/>
            <a:ext cx="4221163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kern="0" dirty="0">
                <a:solidFill>
                  <a:srgbClr val="000000"/>
                </a:solidFill>
                <a:latin typeface="Comic Sans MS"/>
                <a:ea typeface="+mn-ea"/>
              </a:rPr>
              <a:t>Requirement on returning number: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474788" y="3030538"/>
            <a:ext cx="35575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reads in a non-negative </a:t>
            </a: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number</a:t>
            </a:r>
            <a:endParaRPr lang="en-US" altLang="x-none" sz="1200">
              <a:latin typeface="Comic Sans MS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47800" y="2297113"/>
            <a:ext cx="17827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return </a:t>
            </a: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number</a:t>
            </a:r>
            <a:endParaRPr lang="en-US" altLang="x-none" sz="1200">
              <a:latin typeface="Comic Sans MS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09625" y="3962400"/>
            <a:ext cx="3902075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kern="0" dirty="0">
                <a:solidFill>
                  <a:srgbClr val="000000"/>
                </a:solidFill>
                <a:latin typeface="Comic Sans MS"/>
                <a:ea typeface="+mn-ea"/>
                <a:cs typeface="Arial" charset="0"/>
              </a:rPr>
              <a:t>Requirement on error message: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33513" y="5891213"/>
            <a:ext cx="24812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if user input negative</a:t>
            </a:r>
            <a:endParaRPr lang="en-US" altLang="x-none" sz="1200">
              <a:latin typeface="Comic Sans MS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0825" y="4830763"/>
            <a:ext cx="25796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if print error message</a:t>
            </a:r>
            <a:endParaRPr lang="en-US" altLang="x-none" sz="1200">
              <a:latin typeface="Comic Sans MS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883150" y="2297113"/>
            <a:ext cx="23066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=&gt; it is non-negative</a:t>
            </a:r>
            <a:endParaRPr lang="en-US" altLang="x-none" sz="12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903788" y="3030538"/>
            <a:ext cx="14001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=&gt; return it </a:t>
            </a:r>
            <a:endParaRPr lang="en-US" altLang="x-none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725988" y="5937250"/>
            <a:ext cx="2603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=&gt; print error message </a:t>
            </a:r>
            <a:endParaRPr lang="en-US" altLang="x-none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805363" y="4800600"/>
            <a:ext cx="2505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=&gt; user input negative</a:t>
            </a:r>
            <a:endParaRPr lang="en-US" altLang="x-none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43" t="10518" r="7420" b="11671"/>
          <a:stretch>
            <a:fillRect/>
          </a:stretch>
        </p:blipFill>
        <p:spPr bwMode="auto">
          <a:xfrm>
            <a:off x="7343775" y="2667000"/>
            <a:ext cx="1293813" cy="89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4588" y="2133600"/>
            <a:ext cx="6921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9188" y="4648200"/>
            <a:ext cx="6921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43" t="10518" r="7420" b="11671"/>
          <a:stretch>
            <a:fillRect/>
          </a:stretch>
        </p:blipFill>
        <p:spPr bwMode="auto">
          <a:xfrm>
            <a:off x="7316788" y="5580063"/>
            <a:ext cx="1293812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7483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2" grpId="0"/>
      <p:bldP spid="2" grpId="0"/>
      <p:bldP spid="3" grpId="0"/>
      <p:bldP spid="4" grpId="0"/>
      <p:bldP spid="13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x-none" sz="2800">
                <a:ea typeface="ＭＳ Ｐゴシック" charset="-128"/>
              </a:rPr>
              <a:t>Program Analysis: Returning Number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3400" y="1447800"/>
            <a:ext cx="7772400" cy="3048000"/>
          </a:xfrm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sz="20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public static double getNonNegativeNumber(Scanner console) {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System.out.print("Type a nonnegative number: ");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double number = console.nextDouble();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sz="160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while (number &lt; 0.0) {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 b="1" i="1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	    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   System.out.print(</a:t>
            </a:r>
            <a:r>
              <a:rPr lang="ja-JP" altLang="en-US" sz="1600">
                <a:latin typeface="Courier New" charset="0"/>
                <a:ea typeface="ＭＳ Ｐゴシック" charset="-128"/>
              </a:rPr>
              <a:t>“</a:t>
            </a:r>
            <a:r>
              <a:rPr lang="en-US" altLang="ja-JP" sz="1600">
                <a:latin typeface="Courier New" charset="0"/>
                <a:ea typeface="ＭＳ Ｐゴシック" charset="-128"/>
              </a:rPr>
              <a:t>Error: Negative; try again: ");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sz="160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   number = console.nextDouble();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}</a:t>
            </a:r>
            <a:endParaRPr lang="en-US" altLang="x-none" sz="1600" b="1" i="1">
              <a:solidFill>
                <a:srgbClr val="008080"/>
              </a:solidFill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    return number;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" y="4629150"/>
            <a:ext cx="5170488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kern="0" dirty="0">
                <a:solidFill>
                  <a:srgbClr val="000000"/>
                </a:solidFill>
                <a:latin typeface="Comic Sans MS"/>
                <a:ea typeface="+mn-ea"/>
                <a:cs typeface="Arial" charset="0"/>
              </a:rPr>
              <a:t>Precise requirement on returning number:</a:t>
            </a:r>
          </a:p>
        </p:txBody>
      </p:sp>
      <p:sp>
        <p:nvSpPr>
          <p:cNvPr id="71684" name="Rectangle 9"/>
          <p:cNvSpPr>
            <a:spLocks noChangeArrowheads="1"/>
          </p:cNvSpPr>
          <p:nvPr/>
        </p:nvSpPr>
        <p:spPr bwMode="auto">
          <a:xfrm>
            <a:off x="1752600" y="5497513"/>
            <a:ext cx="49037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reads in a non-negative </a:t>
            </a: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number</a:t>
            </a:r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 =&gt; return it </a:t>
            </a:r>
            <a:endParaRPr lang="en-US" altLang="x-none" sz="1200">
              <a:latin typeface="Comic Sans MS" charset="0"/>
            </a:endParaRPr>
          </a:p>
        </p:txBody>
      </p:sp>
      <p:sp>
        <p:nvSpPr>
          <p:cNvPr id="71685" name="Rectangle 6"/>
          <p:cNvSpPr>
            <a:spLocks noChangeArrowheads="1"/>
          </p:cNvSpPr>
          <p:nvPr/>
        </p:nvSpPr>
        <p:spPr bwMode="auto">
          <a:xfrm>
            <a:off x="1725613" y="5943600"/>
            <a:ext cx="58277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return </a:t>
            </a: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number</a:t>
            </a:r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                           =&gt; it is non-negative</a:t>
            </a:r>
            <a:endParaRPr lang="en-US" altLang="x-none" sz="1200">
              <a:latin typeface="Comic Sans MS" charset="0"/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2057400" y="2286000"/>
            <a:ext cx="914400" cy="3352800"/>
            <a:chOff x="2057400" y="2286000"/>
            <a:chExt cx="914400" cy="3352800"/>
          </a:xfrm>
        </p:grpSpPr>
        <p:cxnSp>
          <p:nvCxnSpPr>
            <p:cNvPr id="71689" name="Straight Arrow Connector 11"/>
            <p:cNvCxnSpPr>
              <a:cxnSpLocks noChangeShapeType="1"/>
            </p:cNvCxnSpPr>
            <p:nvPr/>
          </p:nvCxnSpPr>
          <p:spPr bwMode="auto">
            <a:xfrm rot="16200000" flipV="1">
              <a:off x="1066800" y="3733800"/>
              <a:ext cx="3352800" cy="457200"/>
            </a:xfrm>
            <a:prstGeom prst="straightConnector1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690" name="Straight Arrow Connector 13"/>
            <p:cNvCxnSpPr>
              <a:cxnSpLocks noChangeShapeType="1"/>
            </p:cNvCxnSpPr>
            <p:nvPr/>
          </p:nvCxnSpPr>
          <p:spPr bwMode="auto">
            <a:xfrm rot="16200000" flipV="1">
              <a:off x="1600200" y="4191000"/>
              <a:ext cx="1828800" cy="914400"/>
            </a:xfrm>
            <a:prstGeom prst="straightConnector1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71687" name="Right Arrow 18"/>
          <p:cNvSpPr>
            <a:spLocks noChangeArrowheads="1"/>
          </p:cNvSpPr>
          <p:nvPr/>
        </p:nvSpPr>
        <p:spPr bwMode="auto">
          <a:xfrm>
            <a:off x="1143000" y="5562600"/>
            <a:ext cx="4572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endParaRPr lang="x-none" altLang="x-none"/>
          </a:p>
        </p:txBody>
      </p:sp>
      <p:sp>
        <p:nvSpPr>
          <p:cNvPr id="21" name="Rectangular Callout 20"/>
          <p:cNvSpPr>
            <a:spLocks noChangeArrowheads="1"/>
          </p:cNvSpPr>
          <p:nvPr/>
        </p:nvSpPr>
        <p:spPr bwMode="auto">
          <a:xfrm>
            <a:off x="5181600" y="3581400"/>
            <a:ext cx="3276600" cy="762000"/>
          </a:xfrm>
          <a:prstGeom prst="wedgeRectCallout">
            <a:avLst>
              <a:gd name="adj1" fmla="val -117134"/>
              <a:gd name="adj2" fmla="val 2125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1800"/>
              <a:t>look where we get number, make sure we return if non-negative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68C5-73F7-E943-8A73-436B560E346B}" type="slidenum">
              <a:rPr lang="en-US" altLang="x-none" smtClean="0">
                <a:solidFill>
                  <a:srgbClr val="000000"/>
                </a:solidFill>
              </a:rPr>
              <a:pPr/>
              <a:t>44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7603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x-none" sz="2800">
                <a:ea typeface="ＭＳ Ｐゴシック" charset="-128"/>
              </a:rPr>
              <a:t>Program Analysis: Returning Number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3400" y="1447800"/>
            <a:ext cx="7772400" cy="3048000"/>
          </a:xfrm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sz="20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public static double getNonNegativeNumber(Scanner console) {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System.out.print("Type a nonnegative number: ");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double number = console.nextDouble();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sz="160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while (number &lt; 0.0) {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 b="1" i="1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	    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   System.out.print(</a:t>
            </a:r>
            <a:r>
              <a:rPr lang="ja-JP" altLang="en-US" sz="1600">
                <a:latin typeface="Courier New" charset="0"/>
                <a:ea typeface="ＭＳ Ｐゴシック" charset="-128"/>
              </a:rPr>
              <a:t>“</a:t>
            </a:r>
            <a:r>
              <a:rPr lang="en-US" altLang="ja-JP" sz="1600">
                <a:latin typeface="Courier New" charset="0"/>
                <a:ea typeface="ＭＳ Ｐゴシック" charset="-128"/>
              </a:rPr>
              <a:t>Error: Negative; try again: ");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sz="160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   number = console.nextDouble();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}</a:t>
            </a:r>
            <a:endParaRPr lang="en-US" altLang="x-none" sz="1600" b="1" i="1">
              <a:solidFill>
                <a:srgbClr val="008080"/>
              </a:solidFill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    return number;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" y="4629150"/>
            <a:ext cx="5170488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kern="0" dirty="0">
                <a:solidFill>
                  <a:srgbClr val="000000"/>
                </a:solidFill>
                <a:latin typeface="Comic Sans MS"/>
                <a:ea typeface="+mn-ea"/>
                <a:cs typeface="Arial" charset="0"/>
              </a:rPr>
              <a:t>Precise requirement on returning number:</a:t>
            </a:r>
          </a:p>
        </p:txBody>
      </p:sp>
      <p:sp>
        <p:nvSpPr>
          <p:cNvPr id="72708" name="Rectangle 9"/>
          <p:cNvSpPr>
            <a:spLocks noChangeArrowheads="1"/>
          </p:cNvSpPr>
          <p:nvPr/>
        </p:nvSpPr>
        <p:spPr bwMode="auto">
          <a:xfrm>
            <a:off x="1752600" y="5497513"/>
            <a:ext cx="49037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reads in a non-negative </a:t>
            </a: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number</a:t>
            </a:r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 =&gt; return it </a:t>
            </a:r>
            <a:endParaRPr lang="en-US" altLang="x-none" sz="1200">
              <a:latin typeface="Comic Sans MS" charset="0"/>
            </a:endParaRPr>
          </a:p>
        </p:txBody>
      </p:sp>
      <p:sp>
        <p:nvSpPr>
          <p:cNvPr id="72709" name="Rectangle 6"/>
          <p:cNvSpPr>
            <a:spLocks noChangeArrowheads="1"/>
          </p:cNvSpPr>
          <p:nvPr/>
        </p:nvSpPr>
        <p:spPr bwMode="auto">
          <a:xfrm>
            <a:off x="1725613" y="5943600"/>
            <a:ext cx="58277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return </a:t>
            </a: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number</a:t>
            </a:r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                           =&gt; it is non-negative</a:t>
            </a:r>
            <a:endParaRPr lang="en-US" altLang="x-none" sz="1200">
              <a:latin typeface="Comic Sans MS" charset="0"/>
            </a:endParaRPr>
          </a:p>
        </p:txBody>
      </p:sp>
      <p:cxnSp>
        <p:nvCxnSpPr>
          <p:cNvPr id="14" name="Straight Arrow Connector 13"/>
          <p:cNvCxnSpPr>
            <a:cxnSpLocks noChangeShapeType="1"/>
          </p:cNvCxnSpPr>
          <p:nvPr/>
        </p:nvCxnSpPr>
        <p:spPr bwMode="auto">
          <a:xfrm rot="16200000" flipV="1">
            <a:off x="1219200" y="4648200"/>
            <a:ext cx="1828800" cy="914400"/>
          </a:xfrm>
          <a:prstGeom prst="straightConnector1">
            <a:avLst/>
          </a:prstGeom>
          <a:noFill/>
          <a:ln w="25400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2711" name="Right Arrow 10"/>
          <p:cNvSpPr>
            <a:spLocks noChangeArrowheads="1"/>
          </p:cNvSpPr>
          <p:nvPr/>
        </p:nvSpPr>
        <p:spPr bwMode="auto">
          <a:xfrm>
            <a:off x="1219200" y="5943600"/>
            <a:ext cx="4572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endParaRPr lang="x-none" altLang="x-none"/>
          </a:p>
        </p:txBody>
      </p:sp>
      <p:sp>
        <p:nvSpPr>
          <p:cNvPr id="13" name="Rectangular Callout 12"/>
          <p:cNvSpPr>
            <a:spLocks noChangeArrowheads="1"/>
          </p:cNvSpPr>
          <p:nvPr/>
        </p:nvSpPr>
        <p:spPr bwMode="auto">
          <a:xfrm>
            <a:off x="5181600" y="3429000"/>
            <a:ext cx="3657600" cy="914400"/>
          </a:xfrm>
          <a:prstGeom prst="wedgeRectCallout">
            <a:avLst>
              <a:gd name="adj1" fmla="val -119394"/>
              <a:gd name="adj2" fmla="val 22469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1800"/>
              <a:t>look where we return number; check precondition (TRUE assertion) to make sure non-negative</a:t>
            </a:r>
          </a:p>
        </p:txBody>
      </p:sp>
      <p:sp>
        <p:nvSpPr>
          <p:cNvPr id="15" name="Rectangular Callout 14"/>
          <p:cNvSpPr>
            <a:spLocks noChangeArrowheads="1"/>
          </p:cNvSpPr>
          <p:nvPr/>
        </p:nvSpPr>
        <p:spPr bwMode="auto">
          <a:xfrm>
            <a:off x="5867400" y="2133600"/>
            <a:ext cx="3276600" cy="685800"/>
          </a:xfrm>
          <a:prstGeom prst="wedgeRectCallout">
            <a:avLst>
              <a:gd name="adj1" fmla="val -193880"/>
              <a:gd name="adj2" fmla="val 2241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1800"/>
              <a:t>number is non-negative because it is right after the while loop.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68C5-73F7-E943-8A73-436B560E346B}" type="slidenum">
              <a:rPr lang="en-US" altLang="x-none" smtClean="0">
                <a:solidFill>
                  <a:srgbClr val="000000"/>
                </a:solidFill>
              </a:rPr>
              <a:pPr/>
              <a:t>45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5901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x-none" sz="2800">
                <a:ea typeface="ＭＳ Ｐゴシック" charset="-128"/>
              </a:rPr>
              <a:t>Using Assertions to Understand Program (II)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3400" y="1447800"/>
            <a:ext cx="7772400" cy="3048000"/>
          </a:xfrm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sz="20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public static double getNonNegativeNumber(Scanner console) {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System.out.print("Type a nonnegative number: ");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double number = console.nextDouble();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sz="160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while (number &lt; 0.0) {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 b="1" i="1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	    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   System.out.print(</a:t>
            </a:r>
            <a:r>
              <a:rPr lang="ja-JP" altLang="en-US" sz="1600">
                <a:latin typeface="Courier New" charset="0"/>
                <a:ea typeface="ＭＳ Ｐゴシック" charset="-128"/>
              </a:rPr>
              <a:t>“</a:t>
            </a:r>
            <a:r>
              <a:rPr lang="en-US" altLang="ja-JP" sz="1600">
                <a:latin typeface="Courier New" charset="0"/>
                <a:ea typeface="ＭＳ Ｐゴシック" charset="-128"/>
              </a:rPr>
              <a:t>Error: Negative; try again: ");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sz="160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   number = console.nextDouble();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}</a:t>
            </a:r>
            <a:endParaRPr lang="en-US" altLang="x-none" sz="1600" b="1" i="1">
              <a:solidFill>
                <a:srgbClr val="008080"/>
              </a:solidFill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    return number;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" y="4629150"/>
            <a:ext cx="4813300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kern="0" dirty="0">
                <a:solidFill>
                  <a:srgbClr val="000000"/>
                </a:solidFill>
                <a:latin typeface="Comic Sans MS"/>
                <a:ea typeface="+mn-ea"/>
                <a:cs typeface="Arial" charset="0"/>
              </a:rPr>
              <a:t>Precise requirement on error message:</a:t>
            </a:r>
          </a:p>
        </p:txBody>
      </p:sp>
      <p:sp>
        <p:nvSpPr>
          <p:cNvPr id="73732" name="Rectangle 9"/>
          <p:cNvSpPr>
            <a:spLocks noChangeArrowheads="1"/>
          </p:cNvSpPr>
          <p:nvPr/>
        </p:nvSpPr>
        <p:spPr bwMode="auto">
          <a:xfrm>
            <a:off x="1752600" y="5497513"/>
            <a:ext cx="53038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if user input negative    =&gt; print error message </a:t>
            </a:r>
            <a:endParaRPr lang="en-US" altLang="x-none" sz="1200">
              <a:latin typeface="Comic Sans MS" charset="0"/>
            </a:endParaRPr>
          </a:p>
        </p:txBody>
      </p:sp>
      <p:sp>
        <p:nvSpPr>
          <p:cNvPr id="73733" name="Rectangle 7"/>
          <p:cNvSpPr>
            <a:spLocks noChangeArrowheads="1"/>
          </p:cNvSpPr>
          <p:nvPr/>
        </p:nvSpPr>
        <p:spPr bwMode="auto">
          <a:xfrm>
            <a:off x="1782763" y="6030913"/>
            <a:ext cx="50339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if print error message  =&gt; user input negative</a:t>
            </a:r>
            <a:endParaRPr lang="en-US" altLang="x-none" sz="1200">
              <a:latin typeface="Comic Sans MS" charset="0"/>
            </a:endParaRPr>
          </a:p>
        </p:txBody>
      </p:sp>
      <p:sp>
        <p:nvSpPr>
          <p:cNvPr id="73734" name="Right Arrow 10"/>
          <p:cNvSpPr>
            <a:spLocks noChangeArrowheads="1"/>
          </p:cNvSpPr>
          <p:nvPr/>
        </p:nvSpPr>
        <p:spPr bwMode="auto">
          <a:xfrm>
            <a:off x="1143000" y="5562600"/>
            <a:ext cx="4572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endParaRPr lang="x-none" altLang="x-none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057400" y="2286000"/>
            <a:ext cx="914400" cy="3352800"/>
            <a:chOff x="2057400" y="2286000"/>
            <a:chExt cx="914400" cy="3352800"/>
          </a:xfrm>
        </p:grpSpPr>
        <p:cxnSp>
          <p:nvCxnSpPr>
            <p:cNvPr id="73737" name="Straight Arrow Connector 12"/>
            <p:cNvCxnSpPr>
              <a:cxnSpLocks noChangeShapeType="1"/>
            </p:cNvCxnSpPr>
            <p:nvPr/>
          </p:nvCxnSpPr>
          <p:spPr bwMode="auto">
            <a:xfrm rot="16200000" flipV="1">
              <a:off x="1066800" y="3733800"/>
              <a:ext cx="3352800" cy="457200"/>
            </a:xfrm>
            <a:prstGeom prst="straightConnector1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3738" name="Straight Arrow Connector 13"/>
            <p:cNvCxnSpPr>
              <a:cxnSpLocks noChangeShapeType="1"/>
            </p:cNvCxnSpPr>
            <p:nvPr/>
          </p:nvCxnSpPr>
          <p:spPr bwMode="auto">
            <a:xfrm rot="16200000" flipV="1">
              <a:off x="1600200" y="4191000"/>
              <a:ext cx="1828800" cy="914400"/>
            </a:xfrm>
            <a:prstGeom prst="straightConnector1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5" name="Rectangular Callout 14"/>
          <p:cNvSpPr>
            <a:spLocks noChangeArrowheads="1"/>
          </p:cNvSpPr>
          <p:nvPr/>
        </p:nvSpPr>
        <p:spPr bwMode="auto">
          <a:xfrm>
            <a:off x="5181600" y="3581400"/>
            <a:ext cx="3276600" cy="762000"/>
          </a:xfrm>
          <a:prstGeom prst="wedgeRectCallout">
            <a:avLst>
              <a:gd name="adj1" fmla="val -117134"/>
              <a:gd name="adj2" fmla="val 20875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1800"/>
              <a:t>look where we get number, make sure we print error if negative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68C5-73F7-E943-8A73-436B560E346B}" type="slidenum">
              <a:rPr lang="en-US" altLang="x-none" smtClean="0">
                <a:solidFill>
                  <a:srgbClr val="000000"/>
                </a:solidFill>
              </a:rPr>
              <a:pPr/>
              <a:t>46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0583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x-none" sz="2800">
                <a:ea typeface="ＭＳ Ｐゴシック" charset="-128"/>
              </a:rPr>
              <a:t>Using Assertions to Understand Program (II)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3400" y="1447800"/>
            <a:ext cx="7772400" cy="3048000"/>
          </a:xfrm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sz="20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public static double getNonNegativeNumber(Scanner console) {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System.out.print("Type a nonnegative number: ");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double number = console.nextDouble();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sz="160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while (number &lt; 0.0) {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 b="1" i="1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	    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   System.out.print(</a:t>
            </a:r>
            <a:r>
              <a:rPr lang="ja-JP" altLang="en-US" sz="1600">
                <a:latin typeface="Courier New" charset="0"/>
                <a:ea typeface="ＭＳ Ｐゴシック" charset="-128"/>
              </a:rPr>
              <a:t>“</a:t>
            </a:r>
            <a:r>
              <a:rPr lang="en-US" altLang="ja-JP" sz="1600">
                <a:latin typeface="Courier New" charset="0"/>
                <a:ea typeface="ＭＳ Ｐゴシック" charset="-128"/>
              </a:rPr>
              <a:t>Error: Negative; try again: ");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sz="160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   number = console.nextDouble();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}</a:t>
            </a:r>
            <a:endParaRPr lang="en-US" altLang="x-none" sz="1600" b="1" i="1">
              <a:solidFill>
                <a:srgbClr val="008080"/>
              </a:solidFill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    return number;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" y="4629150"/>
            <a:ext cx="4813300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kern="0" dirty="0">
                <a:solidFill>
                  <a:srgbClr val="000000"/>
                </a:solidFill>
                <a:latin typeface="Comic Sans MS"/>
                <a:ea typeface="+mn-ea"/>
                <a:cs typeface="Arial" charset="0"/>
              </a:rPr>
              <a:t>Precise requirement on error message:</a:t>
            </a:r>
          </a:p>
        </p:txBody>
      </p:sp>
      <p:sp>
        <p:nvSpPr>
          <p:cNvPr id="74756" name="Rectangle 9"/>
          <p:cNvSpPr>
            <a:spLocks noChangeArrowheads="1"/>
          </p:cNvSpPr>
          <p:nvPr/>
        </p:nvSpPr>
        <p:spPr bwMode="auto">
          <a:xfrm>
            <a:off x="1752600" y="5497513"/>
            <a:ext cx="53038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if user input negative    =&gt; print error message </a:t>
            </a:r>
            <a:endParaRPr lang="en-US" altLang="x-none" sz="1200">
              <a:latin typeface="Comic Sans MS" charset="0"/>
            </a:endParaRPr>
          </a:p>
        </p:txBody>
      </p:sp>
      <p:sp>
        <p:nvSpPr>
          <p:cNvPr id="74757" name="Rectangle 7"/>
          <p:cNvSpPr>
            <a:spLocks noChangeArrowheads="1"/>
          </p:cNvSpPr>
          <p:nvPr/>
        </p:nvSpPr>
        <p:spPr bwMode="auto">
          <a:xfrm>
            <a:off x="1782763" y="6030913"/>
            <a:ext cx="50339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if print error message  =&gt; user input negative</a:t>
            </a:r>
            <a:endParaRPr lang="en-US" altLang="x-none" sz="1200">
              <a:latin typeface="Comic Sans MS" charset="0"/>
            </a:endParaRPr>
          </a:p>
        </p:txBody>
      </p:sp>
      <p:cxnSp>
        <p:nvCxnSpPr>
          <p:cNvPr id="11" name="Straight Arrow Connector 10"/>
          <p:cNvCxnSpPr>
            <a:cxnSpLocks noChangeShapeType="1"/>
          </p:cNvCxnSpPr>
          <p:nvPr/>
        </p:nvCxnSpPr>
        <p:spPr bwMode="auto">
          <a:xfrm rot="5400000" flipH="1" flipV="1">
            <a:off x="1295400" y="4572000"/>
            <a:ext cx="2743200" cy="152400"/>
          </a:xfrm>
          <a:prstGeom prst="straightConnector1">
            <a:avLst/>
          </a:prstGeom>
          <a:noFill/>
          <a:ln w="25400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Rectangular Callout 11"/>
          <p:cNvSpPr>
            <a:spLocks noChangeArrowheads="1"/>
          </p:cNvSpPr>
          <p:nvPr/>
        </p:nvSpPr>
        <p:spPr bwMode="auto">
          <a:xfrm>
            <a:off x="5181600" y="3429000"/>
            <a:ext cx="3962400" cy="914400"/>
          </a:xfrm>
          <a:prstGeom prst="wedgeRectCallout">
            <a:avLst>
              <a:gd name="adj1" fmla="val -113176"/>
              <a:gd name="adj2" fmla="val 22937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1800"/>
              <a:t>look where we print error; </a:t>
            </a:r>
            <a:br>
              <a:rPr lang="en-US" altLang="x-none" sz="1800"/>
            </a:br>
            <a:r>
              <a:rPr lang="en-US" altLang="x-none" sz="1800"/>
              <a:t>check precondition (TRUE assertion) to make sure user input is negative</a:t>
            </a:r>
          </a:p>
        </p:txBody>
      </p:sp>
      <p:sp>
        <p:nvSpPr>
          <p:cNvPr id="13" name="Rectangular Callout 12"/>
          <p:cNvSpPr>
            <a:spLocks noChangeArrowheads="1"/>
          </p:cNvSpPr>
          <p:nvPr/>
        </p:nvSpPr>
        <p:spPr bwMode="auto">
          <a:xfrm>
            <a:off x="5867400" y="2133600"/>
            <a:ext cx="3276600" cy="685800"/>
          </a:xfrm>
          <a:prstGeom prst="wedgeRectCallout">
            <a:avLst>
              <a:gd name="adj1" fmla="val -182977"/>
              <a:gd name="adj2" fmla="val 65833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1800"/>
              <a:t>number is negative because it is right after we check</a:t>
            </a:r>
          </a:p>
        </p:txBody>
      </p:sp>
      <p:sp>
        <p:nvSpPr>
          <p:cNvPr id="74761" name="Right Arrow 13"/>
          <p:cNvSpPr>
            <a:spLocks noChangeArrowheads="1"/>
          </p:cNvSpPr>
          <p:nvPr/>
        </p:nvSpPr>
        <p:spPr bwMode="auto">
          <a:xfrm>
            <a:off x="1143000" y="6019800"/>
            <a:ext cx="4572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endParaRPr lang="x-none" altLang="x-none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68C5-73F7-E943-8A73-436B560E346B}" type="slidenum">
              <a:rPr lang="en-US" altLang="x-none" smtClean="0">
                <a:solidFill>
                  <a:srgbClr val="000000"/>
                </a:solidFill>
              </a:rPr>
              <a:pPr/>
              <a:t>47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3604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x-none" sz="3200">
                <a:ea typeface="ＭＳ Ｐゴシック" charset="-128"/>
              </a:rPr>
              <a:t>Summary: Program Analysis</a:t>
            </a:r>
          </a:p>
        </p:txBody>
      </p:sp>
      <p:sp>
        <p:nvSpPr>
          <p:cNvPr id="7577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3400" y="1371600"/>
            <a:ext cx="7772400" cy="464820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sz="20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public static double getNonNegDouble(Scanner console) {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System.out.print("Type a nonnegative number: ");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double number = console.nextDouble();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sz="160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while (number &lt; 0.0) {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 b="1" i="1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	    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   System.out.print(</a:t>
            </a:r>
            <a:r>
              <a:rPr lang="ja-JP" altLang="en-US" sz="1600">
                <a:latin typeface="Courier New" charset="0"/>
                <a:ea typeface="ＭＳ Ｐゴシック" charset="-128"/>
              </a:rPr>
              <a:t>“</a:t>
            </a:r>
            <a:r>
              <a:rPr lang="en-US" altLang="ja-JP" sz="1600">
                <a:latin typeface="Courier New" charset="0"/>
                <a:ea typeface="ＭＳ Ｐゴシック" charset="-128"/>
              </a:rPr>
              <a:t>Error: Negative; try again: ");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sz="160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   number = console.nextDouble();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 }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 b="1" i="1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    return number;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1600" b="1" i="1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" y="4800600"/>
            <a:ext cx="1808163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kern="0" dirty="0">
                <a:solidFill>
                  <a:srgbClr val="000000"/>
                </a:solidFill>
                <a:latin typeface="Comic Sans MS"/>
                <a:ea typeface="+mn-ea"/>
              </a:rPr>
              <a:t>Requirements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1398588" y="2667000"/>
            <a:ext cx="3148012" cy="2889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85000"/>
              <a:defRPr/>
            </a:pPr>
            <a:r>
              <a:rPr lang="en-US" sz="1600" b="1" i="1" kern="0" dirty="0">
                <a:solidFill>
                  <a:srgbClr val="008080"/>
                </a:solidFill>
                <a:latin typeface="Courier New" pitchFamily="49" charset="0"/>
                <a:ea typeface="+mn-ea"/>
              </a:rPr>
              <a:t>// ASSERTION: number &lt; 0</a:t>
            </a:r>
          </a:p>
        </p:txBody>
      </p:sp>
      <p:sp>
        <p:nvSpPr>
          <p:cNvPr id="8" name="Rectangle 7"/>
          <p:cNvSpPr/>
          <p:nvPr/>
        </p:nvSpPr>
        <p:spPr>
          <a:xfrm>
            <a:off x="1219200" y="5181600"/>
            <a:ext cx="6840538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Tx/>
              <a:buChar char="-"/>
              <a:defRPr/>
            </a:pPr>
            <a:r>
              <a:rPr lang="en-US" sz="2000" kern="0" dirty="0">
                <a:solidFill>
                  <a:srgbClr val="800000"/>
                </a:solidFill>
                <a:latin typeface="Comic Sans MS"/>
                <a:ea typeface="+mn-ea"/>
                <a:cs typeface="Arial" charset="0"/>
              </a:rPr>
              <a:t> print an error message only if user </a:t>
            </a:r>
            <a:r>
              <a:rPr lang="en-US" sz="2000" kern="0" dirty="0">
                <a:solidFill>
                  <a:srgbClr val="800000"/>
                </a:solidFill>
                <a:latin typeface="Courier New" pitchFamily="49" charset="0"/>
                <a:ea typeface="+mn-ea"/>
                <a:cs typeface="Courier New" pitchFamily="49" charset="0"/>
              </a:rPr>
              <a:t>number</a:t>
            </a:r>
            <a:r>
              <a:rPr lang="en-US" sz="2000" kern="0" dirty="0">
                <a:solidFill>
                  <a:srgbClr val="800000"/>
                </a:solidFill>
                <a:latin typeface="Comic Sans MS"/>
                <a:ea typeface="+mn-ea"/>
                <a:cs typeface="Arial" charset="0"/>
              </a:rPr>
              <a:t> is negative</a:t>
            </a:r>
          </a:p>
        </p:txBody>
      </p:sp>
      <p:sp>
        <p:nvSpPr>
          <p:cNvPr id="9" name="Rectangle 8"/>
          <p:cNvSpPr/>
          <p:nvPr/>
        </p:nvSpPr>
        <p:spPr>
          <a:xfrm>
            <a:off x="1219200" y="5638800"/>
            <a:ext cx="4524375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Tx/>
              <a:buChar char="-"/>
              <a:defRPr/>
            </a:pPr>
            <a:r>
              <a:rPr lang="en-US" sz="2000" kern="0" dirty="0">
                <a:solidFill>
                  <a:srgbClr val="800000"/>
                </a:solidFill>
                <a:latin typeface="Comic Sans MS"/>
                <a:ea typeface="+mn-ea"/>
                <a:cs typeface="Arial" charset="0"/>
              </a:rPr>
              <a:t> return </a:t>
            </a:r>
            <a:r>
              <a:rPr lang="en-US" sz="2000" kern="0" dirty="0">
                <a:solidFill>
                  <a:srgbClr val="800000"/>
                </a:solidFill>
                <a:latin typeface="Courier New" pitchFamily="49" charset="0"/>
                <a:ea typeface="+mn-ea"/>
                <a:cs typeface="Courier New" pitchFamily="49" charset="0"/>
              </a:rPr>
              <a:t>number</a:t>
            </a:r>
            <a:r>
              <a:rPr lang="en-US" sz="2000" kern="0" dirty="0">
                <a:solidFill>
                  <a:srgbClr val="800000"/>
                </a:solidFill>
                <a:latin typeface="Comic Sans MS"/>
                <a:ea typeface="+mn-ea"/>
                <a:cs typeface="Arial" charset="0"/>
              </a:rPr>
              <a:t> only if non-negative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219200" y="6096000"/>
            <a:ext cx="45275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buFontTx/>
              <a:buChar char="-"/>
            </a:pPr>
            <a:r>
              <a:rPr lang="en-US" altLang="x-none" sz="1800">
                <a:solidFill>
                  <a:srgbClr val="006600"/>
                </a:solidFill>
                <a:latin typeface="Comic Sans MS" charset="0"/>
              </a:rPr>
              <a:t> return the first non-negative </a:t>
            </a:r>
            <a:r>
              <a:rPr lang="en-US" altLang="x-none" sz="1800">
                <a:solidFill>
                  <a:srgbClr val="006600"/>
                </a:solidFill>
                <a:latin typeface="Courier New" charset="0"/>
              </a:rPr>
              <a:t>number </a:t>
            </a:r>
            <a:endParaRPr lang="en-US" altLang="x-none" sz="1200">
              <a:solidFill>
                <a:srgbClr val="006600"/>
              </a:solidFill>
              <a:latin typeface="Courier New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054100" y="3810000"/>
            <a:ext cx="35179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600" b="1" i="1">
                <a:solidFill>
                  <a:srgbClr val="008080"/>
                </a:solidFill>
                <a:latin typeface="Courier New" charset="0"/>
              </a:rPr>
              <a:t>// ASSERTION: number &gt;= 0.0</a:t>
            </a:r>
            <a:endParaRPr lang="en-US" altLang="x-none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928688" y="2805113"/>
            <a:ext cx="528637" cy="2600325"/>
          </a:xfrm>
          <a:custGeom>
            <a:avLst/>
            <a:gdLst>
              <a:gd name="T0" fmla="*/ 442912 w 528637"/>
              <a:gd name="T1" fmla="*/ 2600325 h 2600325"/>
              <a:gd name="T2" fmla="*/ 14287 w 528637"/>
              <a:gd name="T3" fmla="*/ 914400 h 2600325"/>
              <a:gd name="T4" fmla="*/ 528637 w 528637"/>
              <a:gd name="T5" fmla="*/ 0 h 2600325"/>
              <a:gd name="T6" fmla="*/ 0 60000 65536"/>
              <a:gd name="T7" fmla="*/ 0 60000 65536"/>
              <a:gd name="T8" fmla="*/ 0 60000 65536"/>
              <a:gd name="T9" fmla="*/ 0 w 528637"/>
              <a:gd name="T10" fmla="*/ 0 h 2600325"/>
              <a:gd name="T11" fmla="*/ 528637 w 528637"/>
              <a:gd name="T12" fmla="*/ 2600325 h 26003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28637" h="2600325">
                <a:moveTo>
                  <a:pt x="442912" y="2600325"/>
                </a:moveTo>
                <a:cubicBezTo>
                  <a:pt x="221456" y="1974056"/>
                  <a:pt x="0" y="1347787"/>
                  <a:pt x="14287" y="914400"/>
                </a:cubicBezTo>
                <a:cubicBezTo>
                  <a:pt x="28574" y="481013"/>
                  <a:pt x="278605" y="240506"/>
                  <a:pt x="528637" y="0"/>
                </a:cubicBezTo>
              </a:path>
            </a:pathLst>
          </a:custGeom>
          <a:noFill/>
          <a:ln w="25400" cap="flat" cmpd="sng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766763" y="3962400"/>
            <a:ext cx="528637" cy="1905000"/>
          </a:xfrm>
          <a:custGeom>
            <a:avLst/>
            <a:gdLst>
              <a:gd name="T0" fmla="*/ 442912 w 528637"/>
              <a:gd name="T1" fmla="*/ 48 h 2600325"/>
              <a:gd name="T2" fmla="*/ 14287 w 528637"/>
              <a:gd name="T3" fmla="*/ 17 h 2600325"/>
              <a:gd name="T4" fmla="*/ 528637 w 528637"/>
              <a:gd name="T5" fmla="*/ 0 h 2600325"/>
              <a:gd name="T6" fmla="*/ 0 60000 65536"/>
              <a:gd name="T7" fmla="*/ 0 60000 65536"/>
              <a:gd name="T8" fmla="*/ 0 60000 65536"/>
              <a:gd name="T9" fmla="*/ 0 w 528637"/>
              <a:gd name="T10" fmla="*/ 0 h 2600325"/>
              <a:gd name="T11" fmla="*/ 528637 w 528637"/>
              <a:gd name="T12" fmla="*/ 2600325 h 26003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28637" h="2600325">
                <a:moveTo>
                  <a:pt x="442912" y="2600325"/>
                </a:moveTo>
                <a:cubicBezTo>
                  <a:pt x="221456" y="1974056"/>
                  <a:pt x="0" y="1347787"/>
                  <a:pt x="14287" y="914400"/>
                </a:cubicBezTo>
                <a:cubicBezTo>
                  <a:pt x="28574" y="481013"/>
                  <a:pt x="278605" y="240506"/>
                  <a:pt x="528637" y="0"/>
                </a:cubicBezTo>
              </a:path>
            </a:pathLst>
          </a:custGeom>
          <a:noFill/>
          <a:ln w="25400" cap="flat" cmpd="sng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219200" y="6488113"/>
            <a:ext cx="65516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buFontTx/>
              <a:buChar char="-"/>
            </a:pPr>
            <a:r>
              <a:rPr lang="en-US" altLang="x-none" sz="1800">
                <a:solidFill>
                  <a:srgbClr val="006600"/>
                </a:solidFill>
                <a:latin typeface="Comic Sans MS" charset="0"/>
              </a:rPr>
              <a:t> print error message for every negative user input </a:t>
            </a:r>
            <a:r>
              <a:rPr lang="en-US" altLang="x-none" sz="1800">
                <a:solidFill>
                  <a:srgbClr val="006600"/>
                </a:solidFill>
                <a:latin typeface="Courier New" charset="0"/>
              </a:rPr>
              <a:t>number</a:t>
            </a:r>
            <a:endParaRPr lang="en-US" altLang="x-none" sz="1200">
              <a:solidFill>
                <a:srgbClr val="006600"/>
              </a:solidFill>
              <a:latin typeface="Courier New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68C5-73F7-E943-8A73-436B560E346B}" type="slidenum">
              <a:rPr lang="en-US" altLang="x-none" smtClean="0">
                <a:solidFill>
                  <a:srgbClr val="000000"/>
                </a:solidFill>
              </a:rPr>
              <a:pPr/>
              <a:t>48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3968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 animBg="1"/>
      <p:bldP spid="13" grpId="0" animBg="1"/>
      <p:bldP spid="14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305800" cy="1143000"/>
          </a:xfrm>
        </p:spPr>
        <p:txBody>
          <a:bodyPr/>
          <a:lstStyle/>
          <a:p>
            <a:r>
              <a:rPr lang="en-US" altLang="x-none" sz="2800" dirty="0">
                <a:ea typeface="ＭＳ Ｐゴシック" charset="-128"/>
              </a:rPr>
              <a:t>Practice: Use Program Analysis to see if Two Programs Give the Same Result</a:t>
            </a:r>
          </a:p>
        </p:txBody>
      </p:sp>
      <p:sp>
        <p:nvSpPr>
          <p:cNvPr id="7782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77F4DED-1CD7-6045-AAC3-D9614B09B85A}" type="slidenum">
              <a:rPr lang="en-US" altLang="x-none" sz="1200">
                <a:latin typeface="Tahoma" charset="0"/>
              </a:rPr>
              <a:pPr eaLnBrk="1" hangingPunct="1"/>
              <a:t>49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77827" name="Freeform 6"/>
          <p:cNvSpPr>
            <a:spLocks/>
          </p:cNvSpPr>
          <p:nvPr/>
        </p:nvSpPr>
        <p:spPr bwMode="auto">
          <a:xfrm>
            <a:off x="304800" y="2743200"/>
            <a:ext cx="914400" cy="2895600"/>
          </a:xfrm>
          <a:custGeom>
            <a:avLst/>
            <a:gdLst>
              <a:gd name="T0" fmla="*/ 4676073 w 867508"/>
              <a:gd name="T1" fmla="*/ 0 h 3821723"/>
              <a:gd name="T2" fmla="*/ 0 w 867508"/>
              <a:gd name="T3" fmla="*/ 248 h 3821723"/>
              <a:gd name="T4" fmla="*/ 4676073 w 867508"/>
              <a:gd name="T5" fmla="*/ 532 h 3821723"/>
              <a:gd name="T6" fmla="*/ 0 60000 65536"/>
              <a:gd name="T7" fmla="*/ 0 60000 65536"/>
              <a:gd name="T8" fmla="*/ 0 60000 65536"/>
              <a:gd name="T9" fmla="*/ 0 w 867508"/>
              <a:gd name="T10" fmla="*/ 0 h 3821723"/>
              <a:gd name="T11" fmla="*/ 867508 w 867508"/>
              <a:gd name="T12" fmla="*/ 3821723 h 38217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67508" h="3821723">
                <a:moveTo>
                  <a:pt x="867508" y="0"/>
                </a:moveTo>
                <a:cubicBezTo>
                  <a:pt x="433754" y="572476"/>
                  <a:pt x="0" y="1144953"/>
                  <a:pt x="0" y="1781907"/>
                </a:cubicBezTo>
                <a:cubicBezTo>
                  <a:pt x="0" y="2418861"/>
                  <a:pt x="433754" y="3120292"/>
                  <a:pt x="867508" y="3821723"/>
                </a:cubicBezTo>
              </a:path>
            </a:pathLst>
          </a:custGeom>
          <a:noFill/>
          <a:ln w="25400" cap="flat" cmpd="sng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28" name="Text Box 5"/>
          <p:cNvSpPr txBox="1">
            <a:spLocks noChangeArrowheads="1"/>
          </p:cNvSpPr>
          <p:nvPr/>
        </p:nvSpPr>
        <p:spPr bwMode="auto">
          <a:xfrm>
            <a:off x="1143000" y="1600200"/>
            <a:ext cx="6324600" cy="192405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x-none" sz="1400" b="1">
                <a:latin typeface="Courier New" charset="0"/>
              </a:rPr>
              <a:t>// set initial value of month so that the while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x-none" sz="1400" b="1">
                <a:latin typeface="Courier New" charset="0"/>
              </a:rPr>
              <a:t>// condition below is true initially to force a loop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x-none" sz="1400" b="1">
                <a:latin typeface="Courier New" charset="0"/>
              </a:rPr>
              <a:t>int month = -1;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x-none" sz="1400" b="1">
                <a:solidFill>
                  <a:schemeClr val="accent2"/>
                </a:solidFill>
                <a:latin typeface="Courier New" charset="0"/>
              </a:rPr>
              <a:t>while</a:t>
            </a:r>
            <a:r>
              <a:rPr lang="en-US" altLang="x-none" sz="1400" b="1">
                <a:latin typeface="Courier New" charset="0"/>
              </a:rPr>
              <a:t> (</a:t>
            </a:r>
            <a:r>
              <a:rPr lang="en-US" altLang="x-none" sz="1400" b="1">
                <a:solidFill>
                  <a:srgbClr val="FF0000"/>
                </a:solidFill>
                <a:latin typeface="Courier New" charset="0"/>
              </a:rPr>
              <a:t>month &lt; 1 || month &gt; 12</a:t>
            </a:r>
            <a:r>
              <a:rPr lang="en-US" altLang="x-none" sz="1400" b="1">
                <a:latin typeface="Courier New" charset="0"/>
              </a:rPr>
              <a:t>) {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x-none" sz="1400" b="1">
                <a:latin typeface="Courier New" charset="0"/>
              </a:rPr>
              <a:t>   month = getInt( console, </a:t>
            </a:r>
            <a:r>
              <a:rPr lang="ja-JP" altLang="en-US" sz="1400" b="1">
                <a:latin typeface="Courier New" charset="0"/>
              </a:rPr>
              <a:t>“</a:t>
            </a:r>
            <a:r>
              <a:rPr lang="en-US" altLang="ja-JP" sz="1400" b="1">
                <a:latin typeface="Courier New" charset="0"/>
              </a:rPr>
              <a:t>Enter a month (1 to 12): </a:t>
            </a:r>
            <a:r>
              <a:rPr lang="ja-JP" altLang="en-US" sz="1400" b="1">
                <a:latin typeface="Courier New" charset="0"/>
              </a:rPr>
              <a:t>“</a:t>
            </a:r>
            <a:r>
              <a:rPr lang="en-US" altLang="ja-JP" sz="1400" b="1">
                <a:latin typeface="Courier New" charset="0"/>
              </a:rPr>
              <a:t>);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x-none" sz="1400" b="1">
                <a:latin typeface="Courier New" charset="0"/>
              </a:rPr>
              <a:t>}</a:t>
            </a:r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1143000" y="3886200"/>
            <a:ext cx="6324600" cy="192405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x-none" sz="1400" b="1">
                <a:latin typeface="Courier New" charset="0"/>
              </a:rPr>
              <a:t>// set initial value of month so that the while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x-none" sz="1400" b="1">
                <a:latin typeface="Courier New" charset="0"/>
              </a:rPr>
              <a:t>// condition below is true initially to force a loop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x-none" sz="1400" b="1">
                <a:latin typeface="Courier New" charset="0"/>
              </a:rPr>
              <a:t>int month = -1;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x-none" sz="1400" b="1">
                <a:solidFill>
                  <a:schemeClr val="accent2"/>
                </a:solidFill>
                <a:latin typeface="Courier New" charset="0"/>
              </a:rPr>
              <a:t>do </a:t>
            </a:r>
            <a:r>
              <a:rPr lang="en-US" altLang="x-none" sz="1400" b="1">
                <a:latin typeface="Courier New" charset="0"/>
              </a:rPr>
              <a:t>{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x-none" sz="1400" b="1">
                <a:latin typeface="Courier New" charset="0"/>
              </a:rPr>
              <a:t>   month = getInt( console, </a:t>
            </a:r>
            <a:r>
              <a:rPr lang="ja-JP" altLang="en-US" sz="1400" b="1">
                <a:latin typeface="Courier New" charset="0"/>
              </a:rPr>
              <a:t>“</a:t>
            </a:r>
            <a:r>
              <a:rPr lang="en-US" altLang="ja-JP" sz="1400" b="1">
                <a:latin typeface="Courier New" charset="0"/>
              </a:rPr>
              <a:t>Enter a month (1 to 12): </a:t>
            </a:r>
            <a:r>
              <a:rPr lang="ja-JP" altLang="en-US" sz="1400" b="1">
                <a:latin typeface="Courier New" charset="0"/>
              </a:rPr>
              <a:t>“</a:t>
            </a:r>
            <a:r>
              <a:rPr lang="en-US" altLang="ja-JP" sz="1400" b="1">
                <a:latin typeface="Courier New" charset="0"/>
              </a:rPr>
              <a:t>);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x-none" sz="1400" b="1">
                <a:latin typeface="Courier New" charset="0"/>
              </a:rPr>
              <a:t>} </a:t>
            </a:r>
            <a:r>
              <a:rPr lang="en-US" altLang="x-none" sz="1400" b="1">
                <a:solidFill>
                  <a:schemeClr val="accent2"/>
                </a:solidFill>
                <a:latin typeface="Courier New" charset="0"/>
              </a:rPr>
              <a:t>while</a:t>
            </a:r>
            <a:r>
              <a:rPr lang="en-US" altLang="x-none" sz="1400" b="1">
                <a:latin typeface="Courier New" charset="0"/>
              </a:rPr>
              <a:t> (</a:t>
            </a:r>
            <a:r>
              <a:rPr lang="en-US" altLang="x-none" sz="1400" b="1">
                <a:solidFill>
                  <a:srgbClr val="FF0000"/>
                </a:solidFill>
                <a:latin typeface="Courier New" charset="0"/>
              </a:rPr>
              <a:t>month &lt; 1 || month &gt; 12</a:t>
            </a:r>
            <a:r>
              <a:rPr lang="en-US" altLang="x-none" sz="1400" b="1">
                <a:latin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079629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001000" cy="1143000"/>
          </a:xfrm>
        </p:spPr>
        <p:txBody>
          <a:bodyPr/>
          <a:lstStyle/>
          <a:p>
            <a:r>
              <a:rPr lang="en-US" altLang="x-none" sz="3600" dirty="0">
                <a:ea typeface="ＭＳ Ｐゴシック" charset="-128"/>
              </a:rPr>
              <a:t>Offline Exercise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077200" cy="4343400"/>
          </a:xfrm>
        </p:spPr>
        <p:txBody>
          <a:bodyPr/>
          <a:lstStyle/>
          <a:p>
            <a:r>
              <a:rPr lang="en-US" altLang="x-none" dirty="0">
                <a:ea typeface="ＭＳ Ｐゴシック" charset="-128"/>
              </a:rPr>
              <a:t>Implement </a:t>
            </a:r>
            <a:r>
              <a:rPr lang="en-US" altLang="x-none" dirty="0" err="1">
                <a:ea typeface="ＭＳ Ｐゴシック" charset="-128"/>
              </a:rPr>
              <a:t>strCmp</a:t>
            </a:r>
            <a:r>
              <a:rPr lang="en-US" altLang="x-none" dirty="0">
                <a:ea typeface="ＭＳ Ｐゴシック" charset="-128"/>
              </a:rPr>
              <a:t>(String s1, String s2), which returns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dirty="0">
                <a:ea typeface="ＭＳ Ｐゴシック" charset="-128"/>
              </a:rPr>
              <a:t>0, if they have the same content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dirty="0">
                <a:ea typeface="ＭＳ Ｐゴシック" charset="-128"/>
              </a:rPr>
              <a:t>&lt; 0, if s1 appears before s2 in dictionary order (e.g., “computer” is before “science”, “a” before “an”)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dirty="0">
                <a:ea typeface="ＭＳ Ｐゴシック" charset="-128"/>
              </a:rPr>
              <a:t>&gt; 0, if s1 after s2</a:t>
            </a: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C3DA894-BB7F-7F41-974C-E813AC2A9683}" type="slidenum">
              <a:rPr lang="en-US" altLang="x-none" sz="1200">
                <a:latin typeface="Tahoma" charset="0"/>
              </a:rPr>
              <a:pPr eaLnBrk="1" hangingPunct="1"/>
              <a:t>5</a:t>
            </a:fld>
            <a:endParaRPr lang="en-US" altLang="x-none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59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001000" cy="1143000"/>
          </a:xfrm>
        </p:spPr>
        <p:txBody>
          <a:bodyPr/>
          <a:lstStyle/>
          <a:p>
            <a:r>
              <a:rPr lang="en-US" altLang="x-none" sz="3600">
                <a:ea typeface="ＭＳ Ｐゴシック" charset="-128"/>
              </a:rPr>
              <a:t>How to Grasp Program Flow Control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077200" cy="4343400"/>
          </a:xfrm>
        </p:spPr>
        <p:txBody>
          <a:bodyPr/>
          <a:lstStyle/>
          <a:p>
            <a:r>
              <a:rPr lang="en-US" altLang="x-none" dirty="0">
                <a:ea typeface="ＭＳ Ｐゴシック" charset="-128"/>
              </a:rPr>
              <a:t>Learn common loop patterns</a:t>
            </a:r>
          </a:p>
          <a:p>
            <a:r>
              <a:rPr lang="en-US" altLang="x-none" dirty="0">
                <a:ea typeface="ＭＳ Ｐゴシック" charset="-128"/>
              </a:rPr>
              <a:t>Read and practice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dirty="0">
                <a:ea typeface="ＭＳ Ｐゴシック" charset="-128"/>
              </a:rPr>
              <a:t>Try out the offline exercises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dirty="0">
                <a:ea typeface="ＭＳ Ｐゴシック" charset="-128"/>
              </a:rPr>
              <a:t>Read sample programs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x-none" dirty="0">
                <a:ea typeface="ＭＳ Ｐゴシック" charset="-128"/>
              </a:rPr>
              <a:t>Conduct program analysis</a:t>
            </a: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C3DA894-BB7F-7F41-974C-E813AC2A9683}" type="slidenum">
              <a:rPr lang="en-US" altLang="x-none" sz="1200">
                <a:latin typeface="Tahoma" charset="0"/>
              </a:rPr>
              <a:pPr eaLnBrk="1" hangingPunct="1"/>
              <a:t>6</a:t>
            </a:fld>
            <a:endParaRPr lang="en-US" altLang="x-none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312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Outline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7772400" cy="4343400"/>
          </a:xfrm>
        </p:spPr>
        <p:txBody>
          <a:bodyPr/>
          <a:lstStyle/>
          <a:p>
            <a:r>
              <a:rPr lang="en-US" altLang="x-none" dirty="0">
                <a:ea typeface="ＭＳ Ｐゴシック" charset="-128"/>
              </a:rPr>
              <a:t>Admin and recap</a:t>
            </a:r>
          </a:p>
          <a:p>
            <a:r>
              <a:rPr lang="en-US" altLang="x-none" dirty="0">
                <a:ea typeface="ＭＳ Ｐゴシック" charset="-128"/>
              </a:rPr>
              <a:t>Indefinite loops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dirty="0">
                <a:ea typeface="ＭＳ Ｐゴシック" charset="-128"/>
              </a:rPr>
              <a:t>Motivation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dirty="0">
                <a:ea typeface="ＭＳ Ｐゴシック" charset="-128"/>
              </a:rPr>
              <a:t>Program statements (for/while/do-while)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dirty="0">
                <a:ea typeface="ＭＳ Ｐゴシック" charset="-128"/>
              </a:rPr>
              <a:t>Common indefinite loop pattern: search loop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x-none" dirty="0">
                <a:solidFill>
                  <a:srgbClr val="C00000"/>
                </a:solidFill>
                <a:ea typeface="ＭＳ Ｐゴシック" charset="-128"/>
              </a:rPr>
              <a:t>Program analysis</a:t>
            </a: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3969562-AA56-9C44-9120-516C7F564E0E}" type="slidenum">
              <a:rPr lang="en-US" altLang="x-none" sz="1200">
                <a:latin typeface="Tahoma" charset="0"/>
              </a:rPr>
              <a:pPr eaLnBrk="1" hangingPunct="1"/>
              <a:t>7</a:t>
            </a:fld>
            <a:endParaRPr lang="en-US" altLang="x-none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049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Program Analysis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A useful tool to understand flow control</a:t>
            </a: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B06FDBCE-35F9-A042-9B2F-63E84C5783C6}" type="slidenum">
              <a:rPr lang="en-US" altLang="x-none" sz="1200">
                <a:latin typeface="Tahoma" charset="0"/>
              </a:rPr>
              <a:pPr eaLnBrk="1" hangingPunct="1"/>
              <a:t>8</a:t>
            </a:fld>
            <a:endParaRPr lang="en-US" altLang="x-none" sz="1200">
              <a:latin typeface="Tahoma" charset="0"/>
            </a:endParaRPr>
          </a:p>
        </p:txBody>
      </p:sp>
      <p:pic>
        <p:nvPicPr>
          <p:cNvPr id="21508" name="Picture 2" descr="http://www.arxvaldex.com/shop/images/intelcorei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560513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Vertical Scroll 10"/>
          <p:cNvSpPr/>
          <p:nvPr/>
        </p:nvSpPr>
        <p:spPr bwMode="auto">
          <a:xfrm>
            <a:off x="1219200" y="2819400"/>
            <a:ext cx="2286000" cy="1295400"/>
          </a:xfrm>
          <a:prstGeom prst="verticalScroll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br>
              <a:rPr lang="en-US" sz="2400" dirty="0">
                <a:ea typeface="ＭＳ Ｐゴシック" charset="0"/>
                <a:cs typeface="Arial" charset="0"/>
              </a:rPr>
            </a:br>
            <a:r>
              <a:rPr lang="en-US" sz="2400" dirty="0">
                <a:ea typeface="ＭＳ Ｐゴシック" charset="0"/>
                <a:cs typeface="Arial" charset="0"/>
              </a:rPr>
              <a:t>Requirements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2667000" y="5029200"/>
            <a:ext cx="2971800" cy="13716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2400" dirty="0">
                <a:latin typeface="Times New Roman" pitchFamily="18" charset="0"/>
                <a:ea typeface="+mn-ea"/>
                <a:cs typeface="Arial" charset="0"/>
              </a:rPr>
              <a:t>Program analysis to check if program satisfies requirements</a:t>
            </a:r>
          </a:p>
        </p:txBody>
      </p:sp>
      <p:sp>
        <p:nvSpPr>
          <p:cNvPr id="13" name="Vertical Scroll 12"/>
          <p:cNvSpPr/>
          <p:nvPr/>
        </p:nvSpPr>
        <p:spPr bwMode="auto">
          <a:xfrm>
            <a:off x="4876800" y="2819400"/>
            <a:ext cx="1676400" cy="1295400"/>
          </a:xfrm>
          <a:prstGeom prst="verticalScroll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 sz="1600" dirty="0">
              <a:ea typeface="ＭＳ Ｐゴシック" charset="0"/>
              <a:cs typeface="Arial" charset="0"/>
            </a:endParaRPr>
          </a:p>
          <a:p>
            <a:pPr algn="ctr" eaLnBrk="0" hangingPunct="0">
              <a:defRPr/>
            </a:pPr>
            <a:r>
              <a:rPr lang="en-US" sz="2400" dirty="0">
                <a:ea typeface="ＭＳ Ｐゴシック" charset="0"/>
                <a:cs typeface="Arial" charset="0"/>
              </a:rPr>
              <a:t>Program</a:t>
            </a:r>
            <a:endParaRPr lang="en-US" sz="1800" dirty="0">
              <a:ea typeface="ＭＳ Ｐゴシック" charset="0"/>
              <a:cs typeface="Arial" charset="0"/>
            </a:endParaRPr>
          </a:p>
        </p:txBody>
      </p:sp>
      <p:cxnSp>
        <p:nvCxnSpPr>
          <p:cNvPr id="14" name="Straight Arrow Connector 8"/>
          <p:cNvCxnSpPr>
            <a:cxnSpLocks noChangeShapeType="1"/>
            <a:stCxn id="11" idx="2"/>
            <a:endCxn id="12" idx="0"/>
          </p:cNvCxnSpPr>
          <p:nvPr/>
        </p:nvCxnSpPr>
        <p:spPr bwMode="auto">
          <a:xfrm>
            <a:off x="2362200" y="4114800"/>
            <a:ext cx="1790700" cy="9144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Arrow Connector 10"/>
          <p:cNvCxnSpPr>
            <a:cxnSpLocks noChangeShapeType="1"/>
            <a:stCxn id="13" idx="2"/>
            <a:endCxn id="12" idx="0"/>
          </p:cNvCxnSpPr>
          <p:nvPr/>
        </p:nvCxnSpPr>
        <p:spPr bwMode="auto">
          <a:xfrm flipH="1">
            <a:off x="4152900" y="4114800"/>
            <a:ext cx="1562100" cy="9144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73747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Foundation of Program Analysis: Logical Assertions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x-none" sz="2400" b="1" dirty="0">
                <a:ea typeface="ＭＳ Ｐゴシック" charset="-128"/>
              </a:rPr>
              <a:t>Assertion</a:t>
            </a:r>
            <a:r>
              <a:rPr lang="en-US" altLang="x-none" sz="2400" dirty="0">
                <a:ea typeface="ＭＳ Ｐゴシック" charset="-128"/>
              </a:rPr>
              <a:t>: A statement that we focus on whether it is </a:t>
            </a:r>
            <a:r>
              <a:rPr lang="en-US" altLang="x-none" sz="2400" dirty="0">
                <a:solidFill>
                  <a:srgbClr val="800000"/>
                </a:solidFill>
                <a:ea typeface="ＭＳ Ｐゴシック" charset="-128"/>
              </a:rPr>
              <a:t>true</a:t>
            </a:r>
            <a:r>
              <a:rPr lang="en-US" altLang="x-none" sz="2400" dirty="0">
                <a:ea typeface="ＭＳ Ｐゴシック" charset="-128"/>
              </a:rPr>
              <a:t>, </a:t>
            </a:r>
            <a:r>
              <a:rPr lang="en-US" altLang="x-none" sz="2400" dirty="0">
                <a:solidFill>
                  <a:srgbClr val="800000"/>
                </a:solidFill>
                <a:ea typeface="ＭＳ Ｐゴシック" charset="-128"/>
              </a:rPr>
              <a:t>false</a:t>
            </a:r>
            <a:r>
              <a:rPr lang="en-US" altLang="x-none" sz="2400" dirty="0">
                <a:ea typeface="ＭＳ Ｐゴシック" charset="-128"/>
              </a:rPr>
              <a:t>, or </a:t>
            </a:r>
            <a:r>
              <a:rPr lang="en-US" altLang="x-none" sz="2400" dirty="0">
                <a:solidFill>
                  <a:srgbClr val="800000"/>
                </a:solidFill>
                <a:ea typeface="ＭＳ Ｐゴシック" charset="-128"/>
              </a:rPr>
              <a:t>sometime true/sometime false (unknown)</a:t>
            </a:r>
            <a:r>
              <a:rPr lang="en-US" altLang="x-none" sz="2400" dirty="0">
                <a:ea typeface="ＭＳ Ｐゴシック" charset="-128"/>
              </a:rPr>
              <a:t>.</a:t>
            </a:r>
          </a:p>
          <a:p>
            <a:pPr lvl="1" eaLnBrk="1" hangingPunct="1">
              <a:buFont typeface="Wingdings" charset="2"/>
              <a:buNone/>
            </a:pPr>
            <a:endParaRPr lang="en-US" altLang="x-none" sz="700" dirty="0">
              <a:ea typeface="ＭＳ Ｐゴシック" charset="-128"/>
            </a:endParaRPr>
          </a:p>
          <a:p>
            <a:pPr lvl="1" eaLnBrk="1" hangingPunct="1">
              <a:buFont typeface="Wingdings" charset="2"/>
              <a:buNone/>
            </a:pPr>
            <a:r>
              <a:rPr lang="en-US" altLang="x-none" sz="2000" dirty="0">
                <a:ea typeface="ＭＳ Ｐゴシック" charset="-128"/>
              </a:rPr>
              <a:t>Examples: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x-none" sz="2000" dirty="0">
                <a:ea typeface="ＭＳ Ｐゴシック" charset="-128"/>
              </a:rPr>
              <a:t>Yale was founded in 1701.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x-none" sz="2000" dirty="0">
                <a:ea typeface="ＭＳ Ｐゴシック" charset="-128"/>
              </a:rPr>
              <a:t>The capital of Connecticut is New Haven.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x-none" sz="2000" dirty="0">
                <a:ea typeface="ＭＳ Ｐゴシック" charset="-128"/>
              </a:rPr>
              <a:t>Prof. Yang met a donkey this morning.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x-none" sz="2000" dirty="0" err="1">
                <a:ea typeface="ＭＳ Ｐゴシック" charset="-128"/>
              </a:rPr>
              <a:t>int</a:t>
            </a:r>
            <a:r>
              <a:rPr lang="en-US" altLang="x-none" sz="2000" dirty="0">
                <a:ea typeface="ＭＳ Ｐゴシック" charset="-128"/>
              </a:rPr>
              <a:t> x;</a:t>
            </a:r>
            <a:br>
              <a:rPr lang="en-US" altLang="x-none" sz="2000" dirty="0">
                <a:ea typeface="ＭＳ Ｐゴシック" charset="-128"/>
              </a:rPr>
            </a:br>
            <a:r>
              <a:rPr lang="en-US" altLang="x-none" sz="2000" dirty="0">
                <a:ea typeface="ＭＳ Ｐゴシック" charset="-128"/>
              </a:rPr>
              <a:t>…</a:t>
            </a:r>
            <a:br>
              <a:rPr lang="en-US" altLang="x-none" sz="2000" dirty="0">
                <a:ea typeface="ＭＳ Ｐゴシック" charset="-128"/>
              </a:rPr>
            </a:br>
            <a:r>
              <a:rPr lang="en-US" altLang="x-none" sz="2000" dirty="0">
                <a:ea typeface="ＭＳ Ｐゴシック" charset="-128"/>
              </a:rPr>
              <a:t>x = x+10;</a:t>
            </a:r>
            <a:br>
              <a:rPr lang="en-US" altLang="x-none" sz="2000" dirty="0">
                <a:ea typeface="ＭＳ Ｐゴシック" charset="-128"/>
              </a:rPr>
            </a:br>
            <a:r>
              <a:rPr lang="en-US" altLang="x-none" sz="2000" dirty="0">
                <a:ea typeface="ＭＳ Ｐゴシック" charset="-128"/>
              </a:rPr>
              <a:t>x divided by 2 equals 7. </a:t>
            </a:r>
            <a:endParaRPr lang="en-US" altLang="x-none" sz="2000" i="1" dirty="0">
              <a:ea typeface="ＭＳ Ｐゴシック" charset="-128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191000" y="5257800"/>
            <a:ext cx="35766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eaLnBrk="1" hangingPunct="1"/>
            <a:r>
              <a:rPr lang="en-US" altLang="x-none" sz="2000">
                <a:latin typeface="Comic Sans MS" charset="0"/>
              </a:rPr>
              <a:t> </a:t>
            </a:r>
            <a:r>
              <a:rPr lang="en-US" altLang="x-none" sz="2000" i="1">
                <a:latin typeface="Comic Sans MS" charset="0"/>
              </a:rPr>
              <a:t>(depends on the value of x)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A68C5-73F7-E943-8A73-436B560E346B}" type="slidenum">
              <a:rPr lang="en-US" altLang="x-none" smtClean="0">
                <a:solidFill>
                  <a:srgbClr val="000000"/>
                </a:solidFill>
              </a:rPr>
              <a:pPr/>
              <a:t>9</a:t>
            </a:fld>
            <a:endParaRPr lang="en-US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665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1_Kurose">
  <a:themeElements>
    <a:clrScheme name="1_Kuros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Kuros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Kuros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ros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cs112</Template>
  <TotalTime>14126</TotalTime>
  <Words>4471</Words>
  <Application>Microsoft Macintosh PowerPoint</Application>
  <PresentationFormat>On-screen Show (4:3)</PresentationFormat>
  <Paragraphs>704</Paragraphs>
  <Slides>49</Slides>
  <Notes>21</Notes>
  <HiddenSlides>13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60" baseType="lpstr">
      <vt:lpstr>ＭＳ Ｐゴシック</vt:lpstr>
      <vt:lpstr>ZapfDingbats</vt:lpstr>
      <vt:lpstr>Arial</vt:lpstr>
      <vt:lpstr>Comic Sans MS</vt:lpstr>
      <vt:lpstr>Courier New</vt:lpstr>
      <vt:lpstr>Monaco</vt:lpstr>
      <vt:lpstr>Tahoma</vt:lpstr>
      <vt:lpstr>Times New Roman</vt:lpstr>
      <vt:lpstr>Wingdings</vt:lpstr>
      <vt:lpstr>Wingdings 2</vt:lpstr>
      <vt:lpstr>1_Kurose</vt:lpstr>
      <vt:lpstr>Introduction to  Computational Thinking</vt:lpstr>
      <vt:lpstr>Foundational Programming Concepts</vt:lpstr>
      <vt:lpstr>Recap: Program Flow Control</vt:lpstr>
      <vt:lpstr>Recap: Search</vt:lpstr>
      <vt:lpstr>Offline Exercise</vt:lpstr>
      <vt:lpstr>How to Grasp Program Flow Control</vt:lpstr>
      <vt:lpstr>Outline</vt:lpstr>
      <vt:lpstr>Program Analysis</vt:lpstr>
      <vt:lpstr>Foundation of Program Analysis: Logical Assertions</vt:lpstr>
      <vt:lpstr>Logical Assertions on Program Variables</vt:lpstr>
      <vt:lpstr>Difficulty of Making Assertions</vt:lpstr>
      <vt:lpstr>Control Structure Establishes Assertions</vt:lpstr>
      <vt:lpstr>Assertions and Controls</vt:lpstr>
      <vt:lpstr>Using Assertions to Understand Program</vt:lpstr>
      <vt:lpstr>Outline</vt:lpstr>
      <vt:lpstr>User Input Protocol</vt:lpstr>
      <vt:lpstr>Sentinel Values</vt:lpstr>
      <vt:lpstr>Potential Solution</vt:lpstr>
      <vt:lpstr>Potential Solution: Test</vt:lpstr>
      <vt:lpstr>Program Analysis</vt:lpstr>
      <vt:lpstr>Requirements Specification</vt:lpstr>
      <vt:lpstr>Program Analysis</vt:lpstr>
      <vt:lpstr>Program Revision to Establish Assertion</vt:lpstr>
      <vt:lpstr>Version 2: do/while -&gt; while</vt:lpstr>
      <vt:lpstr>Final Version 2: do/while -&gt; while</vt:lpstr>
      <vt:lpstr>Outline</vt:lpstr>
      <vt:lpstr>A “Simpler” Problem...</vt:lpstr>
      <vt:lpstr>Previous “Solution”</vt:lpstr>
      <vt:lpstr>Previous “Solution”</vt:lpstr>
      <vt:lpstr>Problem: Fence Post Analogy</vt:lpstr>
      <vt:lpstr>Problem: Fence Post Analogy</vt:lpstr>
      <vt:lpstr>Problem: Fence Post Analogy</vt:lpstr>
      <vt:lpstr>Solve the Fencepost Problem: Design I</vt:lpstr>
      <vt:lpstr>Revisit Previous Program</vt:lpstr>
      <vt:lpstr>Alternative: Sentinel Loop with break</vt:lpstr>
      <vt:lpstr>Design Pattern II</vt:lpstr>
      <vt:lpstr>Fencepost Method Solution</vt:lpstr>
      <vt:lpstr>Fencepost Sentinel Loop: Grade</vt:lpstr>
      <vt:lpstr>Comparison</vt:lpstr>
      <vt:lpstr>Offline Exercise</vt:lpstr>
      <vt:lpstr>Offline Slides: A More Detailed  Example of Program Analysis</vt:lpstr>
      <vt:lpstr>Program Analysis</vt:lpstr>
      <vt:lpstr>From Informal to Precise Requirements Specification</vt:lpstr>
      <vt:lpstr>Program Analysis: Returning Number</vt:lpstr>
      <vt:lpstr>Program Analysis: Returning Number</vt:lpstr>
      <vt:lpstr>Using Assertions to Understand Program (II)</vt:lpstr>
      <vt:lpstr>Using Assertions to Understand Program (II)</vt:lpstr>
      <vt:lpstr>Summary: Program Analysis</vt:lpstr>
      <vt:lpstr>Practice: Use Program Analysis to see if Two Programs Give the Same Result</vt:lpstr>
    </vt:vector>
  </TitlesOfParts>
  <Company>Yale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112 Introduction to Programming</dc:title>
  <dc:subject>Lecture 2: Programming Language Levels and Java Program Structure</dc:subject>
  <dc:creator>Richard Yang</dc:creator>
  <cp:lastModifiedBy>Simmons</cp:lastModifiedBy>
  <cp:revision>1056</cp:revision>
  <cp:lastPrinted>2017-03-05T20:04:08Z</cp:lastPrinted>
  <dcterms:created xsi:type="dcterms:W3CDTF">1999-08-16T14:47:17Z</dcterms:created>
  <dcterms:modified xsi:type="dcterms:W3CDTF">2025-11-23T12:18:46Z</dcterms:modified>
</cp:coreProperties>
</file>