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14"/>
  </p:notesMasterIdLst>
  <p:handoutMasterIdLst>
    <p:handoutMasterId r:id="rId15"/>
  </p:handoutMasterIdLst>
  <p:sldIdLst>
    <p:sldId id="256" r:id="rId2"/>
    <p:sldId id="1833" r:id="rId3"/>
    <p:sldId id="1811" r:id="rId4"/>
    <p:sldId id="1812" r:id="rId5"/>
    <p:sldId id="1813" r:id="rId6"/>
    <p:sldId id="1814" r:id="rId7"/>
    <p:sldId id="1815" r:id="rId8"/>
    <p:sldId id="1816" r:id="rId9"/>
    <p:sldId id="1817" r:id="rId10"/>
    <p:sldId id="1818" r:id="rId11"/>
    <p:sldId id="1819" r:id="rId12"/>
    <p:sldId id="1820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scaleToFitPaper="1" frameSlides="1"/>
  <p:clrMru>
    <a:srgbClr val="006600"/>
    <a:srgbClr val="006666"/>
    <a:srgbClr val="CC0000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7"/>
    <p:restoredTop sz="88048"/>
  </p:normalViewPr>
  <p:slideViewPr>
    <p:cSldViewPr>
      <p:cViewPr varScale="1">
        <p:scale>
          <a:sx n="133" d="100"/>
          <a:sy n="133" d="100"/>
        </p:scale>
        <p:origin x="236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31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24CCC11-7055-CB4C-B254-6B091CBFF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99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3683577-D5AA-1040-B357-4CAA6DBF1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42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8113BBF8-E77F-7A4B-BD32-7C9E474E7609}" type="slidenum">
              <a:rPr lang="en-US" altLang="en-US" sz="1300"/>
              <a:pPr algn="r"/>
              <a:t>1</a:t>
            </a:fld>
            <a:endParaRPr lang="en-US" altLang="en-US" sz="130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8460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4C27949-2C48-0641-A9A5-00FFFC1F59B8}" type="slidenum">
              <a:rPr lang="en-US" altLang="en-US" sz="1300">
                <a:solidFill>
                  <a:srgbClr val="000000"/>
                </a:solidFill>
              </a:rPr>
              <a:pPr/>
              <a:t>11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Service解释一下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487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6044E86-626A-E84E-B959-8994E180C5B9}" type="slidenum">
              <a:rPr lang="en-US" altLang="en-US" sz="1300">
                <a:solidFill>
                  <a:srgbClr val="000000"/>
                </a:solidFill>
              </a:rPr>
              <a:pPr/>
              <a:t>12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17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511E99C-347C-774F-884D-F5CB9C72C66E}" type="slidenum">
              <a:rPr lang="en-US" altLang="en-US" sz="1300">
                <a:solidFill>
                  <a:srgbClr val="000000"/>
                </a:solidFill>
              </a:rPr>
              <a:pPr/>
              <a:t>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515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AA561EE-C120-604C-8939-D3EF9A8064BB}" type="slidenum">
              <a:rPr lang="en-US" altLang="en-US" sz="1300">
                <a:solidFill>
                  <a:srgbClr val="000000"/>
                </a:solidFill>
              </a:rPr>
              <a:pPr/>
              <a:t>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zh-CN" altLang="en-US" dirty="0">
                <a:ea typeface="ＭＳ Ｐゴシック" charset="-128"/>
              </a:rPr>
              <a:t>对象的用户或客户端不应该了解状态的内部表示或算法的细节</a:t>
            </a:r>
            <a:r>
              <a:rPr lang="en-US" altLang="zh-CN" dirty="0">
                <a:ea typeface="ＭＳ Ｐゴシック" charset="-128"/>
              </a:rPr>
              <a:t>——</a:t>
            </a:r>
            <a:r>
              <a:rPr lang="zh-CN" altLang="en-US" dirty="0">
                <a:ea typeface="ＭＳ Ｐゴシック" charset="-128"/>
              </a:rPr>
              <a:t>对象应该是一个封装的实体（一个黑盒），而不泄露实现。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3563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4BA0270-1536-0244-A963-8F8FB916FC00}" type="slidenum">
              <a:rPr lang="en-US" altLang="en-US" sz="1300">
                <a:solidFill>
                  <a:srgbClr val="000000"/>
                </a:solidFill>
              </a:rPr>
              <a:pPr/>
              <a:t>4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封装的目的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864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5DCB1E8-4DF5-8647-B4C4-DF17361DFF95}" type="slidenum">
              <a:rPr lang="en-US" altLang="en-US" sz="1300">
                <a:solidFill>
                  <a:srgbClr val="000000"/>
                </a:solidFill>
              </a:rPr>
              <a:pPr/>
              <a:t>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7550"/>
            <a:ext cx="4800600" cy="3600450"/>
          </a:xfrm>
          <a:solidFill>
            <a:srgbClr val="FFFFFF"/>
          </a:solidFill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en-US" altLang="en-US" sz="180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59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大家思考</a:t>
            </a:r>
            <a:r>
              <a:rPr lang="zh-CN" altLang="en-US" dirty="0"/>
              <a:t>，银行账户，如果知道细节就危险了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284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两个方面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281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617C331-34D8-3E4C-86AE-E7B70D82A151}" type="slidenum">
              <a:rPr lang="en-US" altLang="en-US" sz="1300">
                <a:solidFill>
                  <a:srgbClr val="000000"/>
                </a:solidFill>
              </a:rPr>
              <a:pPr/>
              <a:t>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sz="1200" i="0" dirty="0">
                <a:solidFill>
                  <a:srgbClr val="CC0000"/>
                </a:solidFill>
                <a:ea typeface="ＭＳ Ｐゴシック" charset="-128"/>
              </a:rPr>
              <a:t>access modifiers</a:t>
            </a:r>
            <a:r>
              <a:rPr lang="zh-CN" altLang="en-US" sz="1200" i="0" dirty="0">
                <a:solidFill>
                  <a:srgbClr val="CC0000"/>
                </a:solidFill>
                <a:ea typeface="ＭＳ Ｐゴシック" charset="-128"/>
              </a:rPr>
              <a:t>：访问修饰符</a:t>
            </a:r>
            <a:endParaRPr lang="en-US" altLang="en-US" i="0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5003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91F9A02-9E0D-0D4F-8ACF-622BF55500C7}" type="slidenum">
              <a:rPr lang="en-US" altLang="en-US" sz="1300">
                <a:solidFill>
                  <a:srgbClr val="000000"/>
                </a:solidFill>
              </a:rPr>
              <a:pPr/>
              <a:t>10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089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2FE3-AF97-E243-ABE1-D3F919F2F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83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52642-4B0D-1047-894A-EC2ADDF7D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7771-BD80-1142-86F3-0FC94A891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64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8DD6-A845-E546-BE25-129ED3BF6B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27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894D9-84AD-DA4A-965D-BC3897BA4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62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BAF07-3C43-1845-B924-0012E013E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5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2B97-1281-144E-8266-AAEFBE77D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85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98A0-3764-6A49-9551-6B2B2CCC9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6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C74A2-BC33-DA44-8749-FCC396CFB3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9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917CD-6B71-2D43-8BF5-CF271A4E9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98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CF9B-725B-8147-B2B6-CB14CA3133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4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9B81DAEE-3E4D-AB4F-AD95-5E7099EE6F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7" r:id="rId1"/>
    <p:sldLayoutId id="2147485408" r:id="rId2"/>
    <p:sldLayoutId id="2147485409" r:id="rId3"/>
    <p:sldLayoutId id="2147485410" r:id="rId4"/>
    <p:sldLayoutId id="2147485411" r:id="rId5"/>
    <p:sldLayoutId id="2147485412" r:id="rId6"/>
    <p:sldLayoutId id="2147485413" r:id="rId7"/>
    <p:sldLayoutId id="2147485414" r:id="rId8"/>
    <p:sldLayoutId id="2147485415" r:id="rId9"/>
    <p:sldLayoutId id="2147485416" r:id="rId10"/>
    <p:sldLayoutId id="214748541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48000"/>
            <a:ext cx="6400800" cy="3352800"/>
          </a:xfrm>
        </p:spPr>
        <p:txBody>
          <a:bodyPr/>
          <a:lstStyle/>
          <a:p>
            <a:endParaRPr lang="en-US" altLang="en-US" sz="1200" dirty="0">
              <a:ea typeface="ＭＳ Ｐゴシック" charset="-128"/>
            </a:endParaRPr>
          </a:p>
          <a:p>
            <a:pPr>
              <a:buClr>
                <a:srgbClr val="3333CC"/>
              </a:buClr>
            </a:pPr>
            <a:r>
              <a:rPr lang="en-US" altLang="zh-CN" sz="2000" dirty="0">
                <a:solidFill>
                  <a:srgbClr val="000000"/>
                </a:solidFill>
                <a:ea typeface="ＭＳ Ｐゴシック" charset="-128"/>
              </a:rPr>
              <a:t>E</a:t>
            </a:r>
            <a:r>
              <a:rPr lang="en-US" altLang="en-US" sz="2000" dirty="0">
                <a:solidFill>
                  <a:srgbClr val="000000"/>
                </a:solidFill>
                <a:ea typeface="ＭＳ Ｐゴシック" charset="-128"/>
              </a:rPr>
              <a:t>ncapsulation</a:t>
            </a:r>
          </a:p>
          <a:p>
            <a:endParaRPr lang="en-US" altLang="zh-CN" sz="2000" b="1" kern="0" dirty="0">
              <a:ea typeface="ＭＳ Ｐゴシック" charset="-128"/>
            </a:endParaRPr>
          </a:p>
          <a:p>
            <a:endParaRPr lang="en-US" altLang="zh-CN" sz="2000" b="1" dirty="0">
              <a:ea typeface="ＭＳ Ｐゴシック" charset="-128"/>
            </a:endParaRPr>
          </a:p>
          <a:p>
            <a:r>
              <a:rPr lang="en-US" altLang="zh-CN" sz="2000" b="1" kern="0" dirty="0" err="1">
                <a:ea typeface="ＭＳ Ｐゴシック" charset="-128"/>
              </a:rPr>
              <a:t>Qiao</a:t>
            </a:r>
            <a:r>
              <a:rPr lang="zh-CN" altLang="en-US" sz="2000" b="1" kern="0" dirty="0">
                <a:ea typeface="ＭＳ Ｐゴシック" charset="-128"/>
              </a:rPr>
              <a:t> </a:t>
            </a:r>
            <a:r>
              <a:rPr lang="en-US" altLang="zh-CN" sz="2000" b="1" kern="0" dirty="0">
                <a:ea typeface="ＭＳ Ｐゴシック" charset="-128"/>
              </a:rPr>
              <a:t>Xiang</a:t>
            </a:r>
            <a:r>
              <a:rPr lang="en-US" altLang="zh-CN" sz="2000" kern="0" dirty="0">
                <a:ea typeface="ＭＳ Ｐゴシック" charset="-128"/>
              </a:rPr>
              <a:t>,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Qingyu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Song</a:t>
            </a:r>
            <a:endParaRPr lang="en-US" altLang="x-none" sz="2000" kern="0" dirty="0">
              <a:ea typeface="ＭＳ Ｐゴシック" charset="-128"/>
            </a:endParaRPr>
          </a:p>
          <a:p>
            <a:r>
              <a:rPr lang="en-US" altLang="x-none" sz="2000" kern="0" dirty="0">
                <a:ea typeface="ＭＳ Ｐゴシック" charset="-128"/>
              </a:rPr>
              <a:t>https://</a:t>
            </a:r>
            <a:r>
              <a:rPr lang="en-US" altLang="x-none" sz="2000" kern="0" dirty="0" err="1">
                <a:ea typeface="ＭＳ Ｐゴシック" charset="-128"/>
              </a:rPr>
              <a:t>sngroup.org.cn</a:t>
            </a:r>
            <a:r>
              <a:rPr lang="en-US" altLang="x-none" sz="2000" kern="0" dirty="0">
                <a:ea typeface="ＭＳ Ｐゴシック" charset="-128"/>
              </a:rPr>
              <a:t>/courses/</a:t>
            </a:r>
            <a:r>
              <a:rPr lang="en-US" altLang="zh-CN" sz="2000" kern="0" dirty="0">
                <a:ea typeface="ＭＳ Ｐゴシック" charset="-128"/>
              </a:rPr>
              <a:t>ct</a:t>
            </a:r>
            <a:r>
              <a:rPr lang="en-US" altLang="x-none" sz="2000" kern="0" dirty="0">
                <a:ea typeface="ＭＳ Ｐゴシック" charset="-128"/>
              </a:rPr>
              <a:t>-xmuf25/</a:t>
            </a:r>
            <a:r>
              <a:rPr lang="en-US" altLang="x-none" sz="2000" kern="0" dirty="0" err="1">
                <a:ea typeface="ＭＳ Ｐゴシック" charset="-128"/>
              </a:rPr>
              <a:t>index.shtml</a:t>
            </a:r>
            <a:endParaRPr lang="en-US" altLang="zh-CN" sz="2000" kern="0" dirty="0">
              <a:ea typeface="ＭＳ Ｐゴシック" charset="-128"/>
            </a:endParaRPr>
          </a:p>
          <a:p>
            <a:r>
              <a:rPr lang="en-US" altLang="zh-CN" sz="2000" kern="0" dirty="0">
                <a:ea typeface="ＭＳ Ｐゴシック" charset="-128"/>
              </a:rPr>
              <a:t>12/6/2025</a:t>
            </a:r>
            <a:endParaRPr lang="en-US" altLang="x-none" sz="2800" kern="0" dirty="0">
              <a:ea typeface="ＭＳ Ｐゴシック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5BF053-81C1-C431-2FF7-885949C18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07" y="6358928"/>
            <a:ext cx="8115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3A40B6-68A6-274A-A069-12B4FDAD69A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2800">
                <a:ea typeface="ＭＳ Ｐゴシック" charset="-128"/>
              </a:rPr>
              <a:t>The </a:t>
            </a:r>
            <a:r>
              <a:rPr lang="en-US" altLang="en-US" sz="2800">
                <a:latin typeface="Courier New" charset="0"/>
                <a:ea typeface="ＭＳ Ｐゴシック" charset="-128"/>
              </a:rPr>
              <a:t>public</a:t>
            </a:r>
            <a:r>
              <a:rPr lang="en-US" altLang="en-US" sz="2800">
                <a:ea typeface="ＭＳ Ｐゴシック" charset="-128"/>
              </a:rPr>
              <a:t> and </a:t>
            </a:r>
            <a:r>
              <a:rPr lang="en-US" altLang="en-US" sz="2800">
                <a:latin typeface="Courier New" charset="0"/>
                <a:ea typeface="ＭＳ Ｐゴシック" charset="-128"/>
              </a:rPr>
              <a:t>private</a:t>
            </a:r>
            <a:r>
              <a:rPr lang="en-US" altLang="en-US" sz="2800">
                <a:ea typeface="ＭＳ Ｐゴシック" charset="-128"/>
              </a:rPr>
              <a:t> Access Modifiers</a:t>
            </a:r>
          </a:p>
        </p:txBody>
      </p:sp>
      <p:sp>
        <p:nvSpPr>
          <p:cNvPr id="108547" name="Rectangle 3"/>
          <p:cNvSpPr txBox="1"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buClr>
                <a:srgbClr val="3333CC"/>
              </a:buClr>
              <a:buFont typeface="Wingdings" pitchFamily="2" charset="2"/>
              <a:buChar char="§"/>
            </a:pPr>
            <a:r>
              <a:rPr lang="en-US" altLang="en-US" sz="2400" dirty="0">
                <a:solidFill>
                  <a:srgbClr val="CC0000"/>
                </a:solidFill>
              </a:rPr>
              <a:t>access modifiers </a:t>
            </a:r>
            <a:r>
              <a:rPr lang="en-US" altLang="en-US" sz="2400" dirty="0">
                <a:solidFill>
                  <a:srgbClr val="000000"/>
                </a:solidFill>
              </a:rPr>
              <a:t>enforce encapsulation</a:t>
            </a:r>
          </a:p>
          <a:p>
            <a:pPr>
              <a:lnSpc>
                <a:spcPct val="90000"/>
              </a:lnSpc>
              <a:buClr>
                <a:srgbClr val="3333CC"/>
              </a:buClr>
            </a:pPr>
            <a:endParaRPr lang="en-US" altLang="en-US" sz="2400" b="1" dirty="0">
              <a:solidFill>
                <a:srgbClr val="CC0000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CC0000"/>
                </a:solidFill>
                <a:latin typeface="Courier New" charset="0"/>
              </a:rPr>
              <a:t>public </a:t>
            </a:r>
            <a:r>
              <a:rPr lang="en-US" altLang="en-US" sz="2000" dirty="0">
                <a:solidFill>
                  <a:srgbClr val="000000"/>
                </a:solidFill>
              </a:rPr>
              <a:t>members (data and methods): can be accessed from </a:t>
            </a:r>
            <a:r>
              <a:rPr lang="en-US" altLang="en-US" sz="2000" b="1" dirty="0">
                <a:solidFill>
                  <a:srgbClr val="000000"/>
                </a:solidFill>
              </a:rPr>
              <a:t>anywhere</a:t>
            </a:r>
          </a:p>
          <a:p>
            <a:pPr>
              <a:lnSpc>
                <a:spcPct val="90000"/>
              </a:lnSpc>
              <a:buClr>
                <a:srgbClr val="3333CC"/>
              </a:buClr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CC0000"/>
                </a:solidFill>
                <a:latin typeface="Courier New" charset="0"/>
              </a:rPr>
              <a:t>private </a:t>
            </a:r>
            <a:r>
              <a:rPr lang="en-US" altLang="en-US" sz="2000" dirty="0">
                <a:solidFill>
                  <a:srgbClr val="000000"/>
                </a:solidFill>
              </a:rPr>
              <a:t>members: can be accessed from a method defined in the </a:t>
            </a:r>
            <a:r>
              <a:rPr lang="en-US" altLang="en-US" sz="2000" b="1" dirty="0">
                <a:solidFill>
                  <a:srgbClr val="000000"/>
                </a:solidFill>
              </a:rPr>
              <a:t>same class</a:t>
            </a:r>
          </a:p>
          <a:p>
            <a:pPr>
              <a:lnSpc>
                <a:spcPct val="90000"/>
              </a:lnSpc>
              <a:buClr>
                <a:srgbClr val="3333CC"/>
              </a:buClr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</a:rPr>
              <a:t>Members </a:t>
            </a:r>
            <a:r>
              <a:rPr lang="en-US" altLang="en-US" sz="2000" dirty="0">
                <a:solidFill>
                  <a:srgbClr val="C00000"/>
                </a:solidFill>
              </a:rPr>
              <a:t>without an access modifier</a:t>
            </a:r>
            <a:r>
              <a:rPr lang="en-US" altLang="en-US" sz="2000" dirty="0">
                <a:solidFill>
                  <a:srgbClr val="000000"/>
                </a:solidFill>
              </a:rPr>
              <a:t>: default </a:t>
            </a:r>
            <a:r>
              <a:rPr lang="en-US" altLang="en-US" sz="2000" b="1" dirty="0">
                <a:solidFill>
                  <a:srgbClr val="000000"/>
                </a:solidFill>
              </a:rPr>
              <a:t>private</a:t>
            </a:r>
            <a:r>
              <a:rPr lang="en-US" altLang="en-US" sz="2000" dirty="0">
                <a:solidFill>
                  <a:srgbClr val="000000"/>
                </a:solidFill>
              </a:rPr>
              <a:t> accessibility, i.e., accessible in the same package; otherwise, not accessible.</a:t>
            </a:r>
          </a:p>
        </p:txBody>
      </p:sp>
    </p:spTree>
    <p:extLst>
      <p:ext uri="{BB962C8B-B14F-4D97-AF65-F5344CB8AC3E}">
        <p14:creationId xmlns:p14="http://schemas.microsoft.com/office/powerpoint/2010/main" val="1555747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F5BA2B-46ED-CF40-9965-B4FE2676935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Using Access Modifiers to Implement Encapsulation: Methods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001000" cy="5029200"/>
          </a:xfrm>
          <a:noFill/>
        </p:spPr>
        <p:txBody>
          <a:bodyPr lIns="92075" tIns="46038" rIns="92075" bIns="46038"/>
          <a:lstStyle/>
          <a:p>
            <a:r>
              <a:rPr lang="en-US" altLang="en-US" sz="3200" dirty="0">
                <a:ea typeface="ＭＳ Ｐゴシック" charset="-128"/>
              </a:rPr>
              <a:t>Only </a:t>
            </a:r>
            <a:r>
              <a:rPr lang="en-US" altLang="en-US" sz="3200" dirty="0">
                <a:solidFill>
                  <a:srgbClr val="C00000"/>
                </a:solidFill>
                <a:ea typeface="ＭＳ Ｐゴシック" charset="-128"/>
              </a:rPr>
              <a:t>service methods</a:t>
            </a:r>
            <a:r>
              <a:rPr lang="en-US" altLang="en-US" sz="3200" dirty="0">
                <a:ea typeface="ＭＳ Ｐゴシック" charset="-128"/>
              </a:rPr>
              <a:t> should be made </a:t>
            </a:r>
            <a:r>
              <a:rPr lang="en-US" altLang="en-US" sz="3200" dirty="0">
                <a:latin typeface="Courier New" charset="0"/>
                <a:ea typeface="ＭＳ Ｐゴシック" charset="-128"/>
              </a:rPr>
              <a:t>public</a:t>
            </a:r>
            <a:endParaRPr lang="en-US" altLang="en-US" sz="3200" dirty="0">
              <a:solidFill>
                <a:srgbClr val="CC0000"/>
              </a:solidFill>
              <a:ea typeface="ＭＳ Ｐゴシック" charset="-128"/>
            </a:endParaRPr>
          </a:p>
          <a:p>
            <a:pPr lvl="2"/>
            <a:endParaRPr lang="en-US" altLang="en-US" sz="3200" dirty="0">
              <a:solidFill>
                <a:srgbClr val="CC0000"/>
              </a:solidFill>
              <a:ea typeface="ＭＳ Ｐゴシック" charset="-128"/>
            </a:endParaRPr>
          </a:p>
          <a:p>
            <a:r>
              <a:rPr lang="en-US" altLang="en-US" sz="3200" dirty="0">
                <a:solidFill>
                  <a:srgbClr val="CC0000"/>
                </a:solidFill>
                <a:ea typeface="ＭＳ Ｐゴシック" charset="-128"/>
              </a:rPr>
              <a:t>Support or helper methods </a:t>
            </a:r>
            <a:r>
              <a:rPr lang="en-US" altLang="en-US" sz="3200" dirty="0">
                <a:ea typeface="ＭＳ Ｐゴシック" charset="-128"/>
              </a:rPr>
              <a:t>created simply to assist service methods should be declared </a:t>
            </a:r>
            <a:r>
              <a:rPr lang="en-US" altLang="en-US" sz="3200" dirty="0">
                <a:latin typeface="Courier New" charset="0"/>
                <a:ea typeface="ＭＳ Ｐゴシック" charset="-128"/>
              </a:rPr>
              <a:t>private</a:t>
            </a:r>
            <a:endParaRPr lang="en-US" altLang="en-US" sz="32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0045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76EC60-B171-6045-964C-05A4B890655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r>
              <a:rPr lang="en-US" altLang="en-US" sz="2800">
                <a:ea typeface="ＭＳ Ｐゴシック" charset="-128"/>
              </a:rPr>
              <a:t>The Effects of Public and Private Accessibility</a:t>
            </a:r>
          </a:p>
        </p:txBody>
      </p:sp>
      <p:sp>
        <p:nvSpPr>
          <p:cNvPr id="984067" name="Rectangle 3"/>
          <p:cNvSpPr>
            <a:spLocks noChangeArrowheads="1"/>
          </p:cNvSpPr>
          <p:nvPr/>
        </p:nvSpPr>
        <p:spPr bwMode="auto">
          <a:xfrm>
            <a:off x="1905000" y="2286000"/>
            <a:ext cx="2286000" cy="1371600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Times New Roman" charset="0"/>
              </a:rPr>
              <a:t>violate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Times New Roman" charset="0"/>
              </a:rPr>
              <a:t>Encapsulation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Times New Roman" charset="0"/>
              </a:rPr>
              <a:t>Use Caution</a:t>
            </a:r>
          </a:p>
        </p:txBody>
      </p:sp>
      <p:sp>
        <p:nvSpPr>
          <p:cNvPr id="984068" name="Rectangle 4"/>
          <p:cNvSpPr>
            <a:spLocks noChangeArrowheads="1"/>
          </p:cNvSpPr>
          <p:nvPr/>
        </p:nvSpPr>
        <p:spPr bwMode="auto">
          <a:xfrm>
            <a:off x="4191000" y="2286000"/>
            <a:ext cx="2286000" cy="1371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Times New Roman" charset="0"/>
              </a:rPr>
              <a:t>enforce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Times New Roman" charset="0"/>
              </a:rPr>
              <a:t>encapsulation</a:t>
            </a:r>
          </a:p>
        </p:txBody>
      </p:sp>
      <p:sp>
        <p:nvSpPr>
          <p:cNvPr id="984069" name="Rectangle 5"/>
          <p:cNvSpPr>
            <a:spLocks noChangeArrowheads="1"/>
          </p:cNvSpPr>
          <p:nvPr/>
        </p:nvSpPr>
        <p:spPr bwMode="auto">
          <a:xfrm>
            <a:off x="1905000" y="3657600"/>
            <a:ext cx="2286000" cy="1371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provide services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to clients</a:t>
            </a:r>
          </a:p>
        </p:txBody>
      </p:sp>
      <p:sp>
        <p:nvSpPr>
          <p:cNvPr id="984070" name="Rectangle 6"/>
          <p:cNvSpPr>
            <a:spLocks noChangeArrowheads="1"/>
          </p:cNvSpPr>
          <p:nvPr/>
        </p:nvSpPr>
        <p:spPr bwMode="auto">
          <a:xfrm>
            <a:off x="4191000" y="3657600"/>
            <a:ext cx="2286000" cy="1371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support other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methods in the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class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2514600" y="1843088"/>
            <a:ext cx="81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public</a:t>
            </a: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4919663" y="1828800"/>
            <a:ext cx="887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private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30213" y="2727325"/>
            <a:ext cx="1098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variables</a:t>
            </a: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501650" y="4267200"/>
            <a:ext cx="1042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methods</a:t>
            </a:r>
          </a:p>
        </p:txBody>
      </p:sp>
      <p:sp>
        <p:nvSpPr>
          <p:cNvPr id="112651" name="Line 11"/>
          <p:cNvSpPr>
            <a:spLocks noChangeShapeType="1"/>
          </p:cNvSpPr>
          <p:nvPr/>
        </p:nvSpPr>
        <p:spPr bwMode="auto">
          <a:xfrm>
            <a:off x="1905000" y="3657600"/>
            <a:ext cx="45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4191000" y="22860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4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8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8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8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8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7" grpId="0" animBg="1"/>
      <p:bldP spid="984068" grpId="0" animBg="1"/>
      <p:bldP spid="984069" grpId="0" animBg="1"/>
      <p:bldP spid="9840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851C9DB-8248-0B4B-93DA-675A524433CF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q"/>
            </a:pPr>
            <a:r>
              <a:rPr lang="en-US" altLang="en-US" sz="2400" dirty="0">
                <a:solidFill>
                  <a:srgbClr val="C00000"/>
                </a:solidFill>
                <a:latin typeface="Comic Sans MS" charset="0"/>
              </a:rPr>
              <a:t>The encapsulation</a:t>
            </a:r>
            <a:r>
              <a:rPr lang="en-US" altLang="zh-CN" sz="2400" dirty="0">
                <a:solidFill>
                  <a:srgbClr val="C00000"/>
                </a:solidFill>
                <a:latin typeface="Comic Sans MS" charset="0"/>
              </a:rPr>
              <a:t>(</a:t>
            </a:r>
            <a:r>
              <a:rPr lang="zh-CN" altLang="en-US" sz="2400" dirty="0">
                <a:solidFill>
                  <a:srgbClr val="C00000"/>
                </a:solidFill>
                <a:latin typeface="Comic Sans MS" charset="0"/>
              </a:rPr>
              <a:t>封装</a:t>
            </a:r>
            <a:r>
              <a:rPr lang="en-US" altLang="zh-CN" sz="2400" dirty="0">
                <a:solidFill>
                  <a:srgbClr val="C00000"/>
                </a:solidFill>
                <a:latin typeface="Comic Sans MS" charset="0"/>
              </a:rPr>
              <a:t>)</a:t>
            </a:r>
            <a:r>
              <a:rPr lang="en-US" altLang="en-US" sz="2400" dirty="0">
                <a:solidFill>
                  <a:srgbClr val="C00000"/>
                </a:solidFill>
                <a:latin typeface="Comic Sans MS" charset="0"/>
              </a:rPr>
              <a:t> principle</a:t>
            </a:r>
          </a:p>
          <a:p>
            <a:pPr lvl="1" eaLnBrk="1" hangingPunct="1">
              <a:spcBef>
                <a:spcPct val="20000"/>
              </a:spcBef>
              <a:buSzPct val="75000"/>
              <a:buFont typeface="Courier New" charset="0"/>
              <a:buChar char="o"/>
            </a:pP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lvl="1" eaLnBrk="1" hangingPunct="1">
              <a:spcBef>
                <a:spcPct val="20000"/>
              </a:spcBef>
              <a:buSzPct val="75000"/>
              <a:buFont typeface="Courier New" charset="0"/>
              <a:buChar char="o"/>
            </a:pP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lvl="1" eaLnBrk="1" hangingPunct="1">
              <a:spcBef>
                <a:spcPct val="20000"/>
              </a:spcBef>
              <a:buSzPct val="75000"/>
              <a:buFont typeface="Courier New" charset="0"/>
              <a:buChar char="o"/>
            </a:pP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5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9CBF9D-3364-8A4F-9DB1-F31251B2729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200">
                <a:ea typeface="ＭＳ Ｐゴシック" charset="-128"/>
              </a:rPr>
              <a:t>Two Views of an Object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You can take one of two views of an object: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external (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API</a:t>
            </a:r>
            <a:r>
              <a:rPr lang="en-US" altLang="en-US" dirty="0">
                <a:ea typeface="ＭＳ Ｐゴシック" charset="-128"/>
              </a:rPr>
              <a:t>) -  the interaction of the object with its users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altLang="en-US" dirty="0"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internal  (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implementation</a:t>
            </a:r>
            <a:r>
              <a:rPr lang="en-US" altLang="en-US" dirty="0">
                <a:ea typeface="ＭＳ Ｐゴシック" charset="-128"/>
              </a:rPr>
              <a:t>) -  the structure of its data, the algorithms used by its methods</a:t>
            </a:r>
          </a:p>
        </p:txBody>
      </p:sp>
    </p:spTree>
    <p:extLst>
      <p:ext uri="{BB962C8B-B14F-4D97-AF65-F5344CB8AC3E}">
        <p14:creationId xmlns:p14="http://schemas.microsoft.com/office/powerpoint/2010/main" val="126441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AAA4BF-1C41-B84D-86C9-313C17F58426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29200" y="2211388"/>
            <a:ext cx="2895600" cy="2971800"/>
            <a:chOff x="2496" y="1920"/>
            <a:chExt cx="1824" cy="1872"/>
          </a:xfrm>
        </p:grpSpPr>
        <p:sp>
          <p:nvSpPr>
            <p:cNvPr id="99340" name="Rectangle 3"/>
            <p:cNvSpPr>
              <a:spLocks noChangeArrowheads="1"/>
            </p:cNvSpPr>
            <p:nvPr/>
          </p:nvSpPr>
          <p:spPr bwMode="auto">
            <a:xfrm>
              <a:off x="2784" y="1920"/>
              <a:ext cx="1536" cy="1872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5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9341" name="Line 4"/>
            <p:cNvSpPr>
              <a:spLocks noChangeShapeType="1"/>
            </p:cNvSpPr>
            <p:nvPr/>
          </p:nvSpPr>
          <p:spPr bwMode="auto">
            <a:xfrm flipH="1">
              <a:off x="2544" y="2256"/>
              <a:ext cx="3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9342" name="Oval 5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5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9343" name="Line 6"/>
            <p:cNvSpPr>
              <a:spLocks noChangeShapeType="1"/>
            </p:cNvSpPr>
            <p:nvPr/>
          </p:nvSpPr>
          <p:spPr bwMode="auto">
            <a:xfrm flipH="1">
              <a:off x="2544" y="2400"/>
              <a:ext cx="3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9344" name="Line 7"/>
            <p:cNvSpPr>
              <a:spLocks noChangeShapeType="1"/>
            </p:cNvSpPr>
            <p:nvPr/>
          </p:nvSpPr>
          <p:spPr bwMode="auto">
            <a:xfrm flipH="1">
              <a:off x="2544" y="2544"/>
              <a:ext cx="38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9345" name="Oval 8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5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9346" name="Oval 9"/>
            <p:cNvSpPr>
              <a:spLocks noChangeArrowheads="1"/>
            </p:cNvSpPr>
            <p:nvPr/>
          </p:nvSpPr>
          <p:spPr bwMode="auto">
            <a:xfrm>
              <a:off x="2496" y="2352"/>
              <a:ext cx="96" cy="96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5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99331" name="Rectangle 1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sz="2800">
                <a:ea typeface="ＭＳ Ｐゴシック" charset="-128"/>
              </a:rPr>
              <a:t>The Encapsulation Principle</a:t>
            </a:r>
          </a:p>
        </p:txBody>
      </p:sp>
      <p:sp>
        <p:nvSpPr>
          <p:cNvPr id="973836" name="Text Box 12"/>
          <p:cNvSpPr txBox="1">
            <a:spLocks noChangeArrowheads="1"/>
          </p:cNvSpPr>
          <p:nvPr/>
        </p:nvSpPr>
        <p:spPr bwMode="auto">
          <a:xfrm>
            <a:off x="2590800" y="2743171"/>
            <a:ext cx="69762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User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73837" name="AutoShape 13"/>
          <p:cNvSpPr>
            <a:spLocks noChangeArrowheads="1"/>
          </p:cNvSpPr>
          <p:nvPr/>
        </p:nvSpPr>
        <p:spPr bwMode="auto">
          <a:xfrm>
            <a:off x="3733800" y="2744788"/>
            <a:ext cx="1066800" cy="381000"/>
          </a:xfrm>
          <a:prstGeom prst="rightArrow">
            <a:avLst>
              <a:gd name="adj1" fmla="val 50000"/>
              <a:gd name="adj2" fmla="val 70000"/>
            </a:avLst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73838" name="Rectangle 14"/>
          <p:cNvSpPr>
            <a:spLocks noChangeArrowheads="1"/>
          </p:cNvSpPr>
          <p:nvPr/>
        </p:nvSpPr>
        <p:spPr bwMode="auto">
          <a:xfrm>
            <a:off x="5715000" y="2516188"/>
            <a:ext cx="1981200" cy="914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CC0000"/>
                </a:solidFill>
                <a:latin typeface="Times New Roman" charset="0"/>
              </a:rPr>
              <a:t>Methods</a:t>
            </a:r>
            <a:endParaRPr lang="en-US" altLang="en-US" sz="2400" dirty="0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973839" name="Rectangle 15"/>
          <p:cNvSpPr>
            <a:spLocks noChangeArrowheads="1"/>
          </p:cNvSpPr>
          <p:nvPr/>
        </p:nvSpPr>
        <p:spPr bwMode="auto">
          <a:xfrm>
            <a:off x="5715000" y="4040188"/>
            <a:ext cx="1981200" cy="914400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808080"/>
                </a:solidFill>
                <a:latin typeface="Times New Roman" charset="0"/>
              </a:rPr>
              <a:t>Data/state</a:t>
            </a:r>
            <a:endParaRPr lang="en-US" altLang="en-US" sz="2400">
              <a:solidFill>
                <a:srgbClr val="808080"/>
              </a:solidFill>
              <a:latin typeface="Times New Roman" charset="0"/>
            </a:endParaRPr>
          </a:p>
        </p:txBody>
      </p:sp>
      <p:sp>
        <p:nvSpPr>
          <p:cNvPr id="973840" name="AutoShape 16"/>
          <p:cNvSpPr>
            <a:spLocks noChangeArrowheads="1"/>
          </p:cNvSpPr>
          <p:nvPr/>
        </p:nvSpPr>
        <p:spPr bwMode="auto">
          <a:xfrm>
            <a:off x="6629400" y="3430588"/>
            <a:ext cx="228600" cy="609600"/>
          </a:xfrm>
          <a:prstGeom prst="upDownArrow">
            <a:avLst>
              <a:gd name="adj1" fmla="val 50000"/>
              <a:gd name="adj2" fmla="val 53333"/>
            </a:avLst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8" name="Rectangular Callout 17"/>
          <p:cNvSpPr/>
          <p:nvPr/>
        </p:nvSpPr>
        <p:spPr bwMode="auto">
          <a:xfrm>
            <a:off x="1371600" y="4649788"/>
            <a:ext cx="2133600" cy="914400"/>
          </a:xfrm>
          <a:prstGeom prst="wedgeRectCallout">
            <a:avLst>
              <a:gd name="adj1" fmla="val 152377"/>
              <a:gd name="adj2" fmla="val -72399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zh-CN" sz="1800" dirty="0">
                <a:solidFill>
                  <a:srgbClr val="000000"/>
                </a:solidFill>
                <a:latin typeface="Times New Roman" pitchFamily="18" charset="0"/>
                <a:ea typeface=""/>
                <a:cs typeface="ＭＳ Ｐゴシック" charset="0"/>
              </a:rPr>
              <a:t>User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"/>
                <a:cs typeface="ＭＳ Ｐゴシック" charset="0"/>
              </a:rPr>
              <a:t> should </a:t>
            </a:r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  <a:ea typeface=""/>
                <a:cs typeface="ＭＳ Ｐゴシック" charset="0"/>
              </a:rPr>
              <a:t>not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"/>
                <a:cs typeface="ＭＳ Ｐゴシック" charset="0"/>
              </a:rPr>
              <a:t> see the internal state or behaviors</a:t>
            </a:r>
          </a:p>
        </p:txBody>
      </p:sp>
      <p:sp>
        <p:nvSpPr>
          <p:cNvPr id="19" name="Rectangular Callout 18"/>
          <p:cNvSpPr/>
          <p:nvPr/>
        </p:nvSpPr>
        <p:spPr bwMode="auto">
          <a:xfrm>
            <a:off x="685800" y="3278188"/>
            <a:ext cx="2133600" cy="914400"/>
          </a:xfrm>
          <a:prstGeom prst="wedgeRectCallout">
            <a:avLst>
              <a:gd name="adj1" fmla="val 113483"/>
              <a:gd name="adj2" fmla="val -66898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zh-CN" sz="1800" dirty="0">
                <a:solidFill>
                  <a:srgbClr val="000000"/>
                </a:solidFill>
                <a:latin typeface="Times New Roman" pitchFamily="18" charset="0"/>
                <a:ea typeface=""/>
                <a:cs typeface="ＭＳ Ｐゴシック" charset="0"/>
              </a:rPr>
              <a:t>User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"/>
                <a:cs typeface="ＭＳ Ｐゴシック" charset="0"/>
              </a:rPr>
              <a:t> can see only the external API (state and behaviors)</a:t>
            </a:r>
          </a:p>
        </p:txBody>
      </p:sp>
      <p:sp>
        <p:nvSpPr>
          <p:cNvPr id="99339" name="TextBox 2"/>
          <p:cNvSpPr txBox="1">
            <a:spLocks noChangeArrowheads="1"/>
          </p:cNvSpPr>
          <p:nvPr/>
        </p:nvSpPr>
        <p:spPr bwMode="auto">
          <a:xfrm>
            <a:off x="3367088" y="4343400"/>
            <a:ext cx="1841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500">
              <a:solidFill>
                <a:srgbClr val="000000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23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7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73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73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7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7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836" grpId="0" autoUpdateAnimBg="0"/>
      <p:bldP spid="973837" grpId="0" animBg="1"/>
      <p:bldP spid="973838" grpId="0" animBg="1" autoUpdateAnimBg="0"/>
      <p:bldP spid="973839" grpId="0" animBg="1" autoUpdateAnimBg="0"/>
      <p:bldP spid="973840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Encapsulation Analogy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1079500" y="3886200"/>
            <a:ext cx="1841500" cy="3397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1" lang="en-US" sz="1600" kern="0">
                <a:solidFill>
                  <a:srgbClr val="003399"/>
                </a:solidFill>
                <a:ea typeface="ＭＳ Ｐゴシック" charset="0"/>
                <a:cs typeface="ＭＳ Ｐゴシック" charset="0"/>
              </a:rPr>
              <a:t>Client</a:t>
            </a:r>
            <a:endParaRPr kumimoji="1" lang="en-US" sz="1600" kern="0">
              <a:solidFill>
                <a:sysClr val="windowText" lastClr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3796154" y="3840164"/>
            <a:ext cx="2371725" cy="3397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1" lang="en-US" sz="1600" kern="0" dirty="0">
                <a:solidFill>
                  <a:srgbClr val="003399"/>
                </a:solidFill>
                <a:ea typeface="ＭＳ Ｐゴシック" charset="0"/>
                <a:cs typeface="ＭＳ Ｐゴシック" charset="0"/>
              </a:rPr>
              <a:t>API</a:t>
            </a:r>
            <a:endParaRPr kumimoji="1" lang="en-US" sz="1600" kern="0" dirty="0">
              <a:solidFill>
                <a:sysClr val="windowText" lastClr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332538" y="3886200"/>
            <a:ext cx="2689225" cy="3397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1" lang="en-US" sz="1600" kern="0" dirty="0">
                <a:solidFill>
                  <a:srgbClr val="003399"/>
                </a:solidFill>
                <a:ea typeface="ＭＳ Ｐゴシック" charset="0"/>
                <a:cs typeface="ＭＳ Ｐゴシック" charset="0"/>
              </a:rPr>
              <a:t>Implementation</a:t>
            </a:r>
            <a:endParaRPr kumimoji="1" lang="en-US" sz="1600" kern="0" dirty="0">
              <a:solidFill>
                <a:sysClr val="windowText" lastClr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1109663" y="5181600"/>
            <a:ext cx="2228850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  <a:t>client needs to know </a:t>
            </a:r>
            <a:b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</a:br>
            <a: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  <a:t>how to use API</a:t>
            </a: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6400800" y="5267325"/>
            <a:ext cx="2743200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  <a:t>implementation needs to know</a:t>
            </a:r>
            <a:b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</a:br>
            <a:r>
              <a:rPr kumimoji="1" lang="en-US" sz="1600" kern="0" dirty="0">
                <a:solidFill>
                  <a:srgbClr val="4D4D4D"/>
                </a:solidFill>
                <a:ea typeface="ＭＳ Ｐゴシック" charset="0"/>
                <a:cs typeface="ＭＳ Ｐゴシック" charset="0"/>
              </a:rPr>
              <a:t>what API to implement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37D9DB-EB2F-D22B-47FC-253C3A9D9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5" t="7516" r="33035" b="7652"/>
          <a:stretch>
            <a:fillRect/>
          </a:stretch>
        </p:blipFill>
        <p:spPr bwMode="auto">
          <a:xfrm>
            <a:off x="3581400" y="1447800"/>
            <a:ext cx="13525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">
            <a:extLst>
              <a:ext uri="{FF2B5EF4-FFF2-40B4-BE49-F238E27FC236}">
                <a16:creationId xmlns:a16="http://schemas.microsoft.com/office/drawing/2014/main" id="{9C392B57-2FD4-D29D-41BC-EF2039537E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0" r="12933"/>
          <a:stretch>
            <a:fillRect/>
          </a:stretch>
        </p:blipFill>
        <p:spPr bwMode="auto">
          <a:xfrm>
            <a:off x="674688" y="1476375"/>
            <a:ext cx="2359025" cy="225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">
            <a:extLst>
              <a:ext uri="{FF2B5EF4-FFF2-40B4-BE49-F238E27FC236}">
                <a16:creationId xmlns:a16="http://schemas.microsoft.com/office/drawing/2014/main" id="{F03CBF1B-3BB0-6156-6C8B-808CF81634CB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1905000"/>
            <a:ext cx="3276600" cy="1447800"/>
            <a:chOff x="2400" y="3003"/>
            <a:chExt cx="3360" cy="1317"/>
          </a:xfrm>
        </p:grpSpPr>
        <p:pic>
          <p:nvPicPr>
            <p:cNvPr id="5" name="Picture 5" descr="boardb440">
              <a:extLst>
                <a:ext uri="{FF2B5EF4-FFF2-40B4-BE49-F238E27FC236}">
                  <a16:creationId xmlns:a16="http://schemas.microsoft.com/office/drawing/2014/main" id="{DF38A2E1-058E-0FDE-BD9A-8C90738EBD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3003"/>
              <a:ext cx="1680" cy="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6" descr="r-4c_r-4b_improve-4">
              <a:extLst>
                <a:ext uri="{FF2B5EF4-FFF2-40B4-BE49-F238E27FC236}">
                  <a16:creationId xmlns:a16="http://schemas.microsoft.com/office/drawing/2014/main" id="{5C7F24A3-8C99-4F91-8748-BB77A3C81D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3009"/>
              <a:ext cx="1560" cy="1311"/>
            </a:xfrm>
            <a:prstGeom prst="rect">
              <a:avLst/>
            </a:prstGeom>
            <a:noFill/>
            <a:ln w="9525">
              <a:solidFill>
                <a:srgbClr val="A5002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7">
              <a:extLst>
                <a:ext uri="{FF2B5EF4-FFF2-40B4-BE49-F238E27FC236}">
                  <a16:creationId xmlns:a16="http://schemas.microsoft.com/office/drawing/2014/main" id="{0195E7E6-45DB-87D9-62AE-CF98F7011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3024"/>
              <a:ext cx="3360" cy="1200"/>
              <a:chOff x="2400" y="3024"/>
              <a:chExt cx="3360" cy="1200"/>
            </a:xfrm>
          </p:grpSpPr>
          <p:sp>
            <p:nvSpPr>
              <p:cNvPr id="8" name="Line 8">
                <a:extLst>
                  <a:ext uri="{FF2B5EF4-FFF2-40B4-BE49-F238E27FC236}">
                    <a16:creationId xmlns:a16="http://schemas.microsoft.com/office/drawing/2014/main" id="{034473EB-5DC5-81F2-8074-B7BD16D1C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3024"/>
                <a:ext cx="3312" cy="120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Line 9">
                <a:extLst>
                  <a:ext uri="{FF2B5EF4-FFF2-40B4-BE49-F238E27FC236}">
                    <a16:creationId xmlns:a16="http://schemas.microsoft.com/office/drawing/2014/main" id="{9B5CDD0C-39EE-9CC4-1F9F-59A8A711B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0" y="3024"/>
                <a:ext cx="3360" cy="120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3820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Encapsulation Analogy</a:t>
            </a:r>
          </a:p>
        </p:txBody>
      </p:sp>
      <p:sp>
        <p:nvSpPr>
          <p:cNvPr id="103426" name="Rectangle 3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As </a:t>
            </a:r>
            <a:r>
              <a:rPr lang="en-US" altLang="en-US">
                <a:ea typeface="ＭＳ Ｐゴシック" charset="-128"/>
              </a:rPr>
              <a:t>a </a:t>
            </a:r>
            <a:r>
              <a:rPr lang="en-US" altLang="zh-CN">
                <a:ea typeface="ＭＳ Ｐゴシック" charset="-128"/>
              </a:rPr>
              <a:t>user</a:t>
            </a:r>
            <a:r>
              <a:rPr lang="en-US" altLang="en-US">
                <a:ea typeface="ＭＳ Ｐゴシック" charset="-128"/>
              </a:rPr>
              <a:t>, </a:t>
            </a:r>
            <a:r>
              <a:rPr lang="en-US" altLang="en-US" dirty="0">
                <a:ea typeface="ＭＳ Ｐゴシック" charset="-128"/>
              </a:rPr>
              <a:t>you don't understand the inner details of iPhone, and you don't need to.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Apple does not want to commit to any internal details so that Apple can continuously update the internal 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9CC19A4B-60B6-1111-DC9E-EB91EB8FCE20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114800"/>
            <a:ext cx="5334000" cy="2090738"/>
            <a:chOff x="2400" y="3003"/>
            <a:chExt cx="3360" cy="1317"/>
          </a:xfrm>
        </p:grpSpPr>
        <p:pic>
          <p:nvPicPr>
            <p:cNvPr id="3" name="Picture 5" descr="boardb440">
              <a:extLst>
                <a:ext uri="{FF2B5EF4-FFF2-40B4-BE49-F238E27FC236}">
                  <a16:creationId xmlns:a16="http://schemas.microsoft.com/office/drawing/2014/main" id="{C6F58004-572C-25F5-F006-0B164653AE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3003"/>
              <a:ext cx="1680" cy="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6" descr="r-4c_r-4b_improve-4">
              <a:extLst>
                <a:ext uri="{FF2B5EF4-FFF2-40B4-BE49-F238E27FC236}">
                  <a16:creationId xmlns:a16="http://schemas.microsoft.com/office/drawing/2014/main" id="{A0AE7E0C-D62A-5C31-6047-32D5746CE3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3009"/>
              <a:ext cx="1560" cy="1311"/>
            </a:xfrm>
            <a:prstGeom prst="rect">
              <a:avLst/>
            </a:prstGeom>
            <a:noFill/>
            <a:ln w="9525">
              <a:solidFill>
                <a:srgbClr val="A5002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Group 7">
              <a:extLst>
                <a:ext uri="{FF2B5EF4-FFF2-40B4-BE49-F238E27FC236}">
                  <a16:creationId xmlns:a16="http://schemas.microsoft.com/office/drawing/2014/main" id="{6BAFA368-E0E9-F1AD-7C72-FC039C1704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3024"/>
              <a:ext cx="3360" cy="1200"/>
              <a:chOff x="2400" y="3024"/>
              <a:chExt cx="3360" cy="1200"/>
            </a:xfrm>
          </p:grpSpPr>
          <p:sp>
            <p:nvSpPr>
              <p:cNvPr id="6" name="Line 8">
                <a:extLst>
                  <a:ext uri="{FF2B5EF4-FFF2-40B4-BE49-F238E27FC236}">
                    <a16:creationId xmlns:a16="http://schemas.microsoft.com/office/drawing/2014/main" id="{0E9D75AB-F4DA-DFD3-F0EA-800A84FF95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3024"/>
                <a:ext cx="3312" cy="120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7" name="Line 9">
                <a:extLst>
                  <a:ext uri="{FF2B5EF4-FFF2-40B4-BE49-F238E27FC236}">
                    <a16:creationId xmlns:a16="http://schemas.microsoft.com/office/drawing/2014/main" id="{5FEEB965-FF5F-DC56-1414-C44402AC4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0" y="3024"/>
                <a:ext cx="3360" cy="120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pic>
        <p:nvPicPr>
          <p:cNvPr id="8" name="Picture 1">
            <a:extLst>
              <a:ext uri="{FF2B5EF4-FFF2-40B4-BE49-F238E27FC236}">
                <a16:creationId xmlns:a16="http://schemas.microsoft.com/office/drawing/2014/main" id="{AE1CC923-195F-FDD1-A311-8D368B4460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5" t="7516" r="33035" b="7652"/>
          <a:stretch>
            <a:fillRect/>
          </a:stretch>
        </p:blipFill>
        <p:spPr bwMode="auto">
          <a:xfrm>
            <a:off x="1066800" y="3962400"/>
            <a:ext cx="13525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8008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Examples</a:t>
            </a:r>
          </a:p>
        </p:txBody>
      </p:sp>
      <p:sp>
        <p:nvSpPr>
          <p:cNvPr id="1044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What are some risks of allowing others to view/access the internal state of a class?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Coin class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Ball class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Point class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</a:t>
            </a:r>
            <a:r>
              <a:rPr lang="en-US" altLang="en-US" dirty="0" err="1">
                <a:ea typeface="ＭＳ Ｐゴシック" charset="-128"/>
              </a:rPr>
              <a:t>BankAccount</a:t>
            </a:r>
            <a:r>
              <a:rPr lang="en-US" altLang="en-US" dirty="0">
                <a:ea typeface="ＭＳ Ｐゴシック" charset="-128"/>
              </a:rPr>
              <a:t> class</a:t>
            </a: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ECEAA5-4CB9-9E4E-8226-AA47E59A76C9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2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Why Encapsulating Data</a:t>
            </a:r>
          </a:p>
        </p:txBody>
      </p:sp>
      <p:sp>
        <p:nvSpPr>
          <p:cNvPr id="105474" name="Rectangle 3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77724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ＭＳ Ｐゴシック" charset="-128"/>
              </a:rPr>
              <a:t>Consistency</a:t>
            </a:r>
            <a:r>
              <a:rPr lang="en-US" altLang="en-US" sz="2400" dirty="0">
                <a:ea typeface="ＭＳ Ｐゴシック" charset="-128"/>
              </a:rPr>
              <a:t>: so that we make it impossible for others to "reach in" and directly alter another object's state</a:t>
            </a:r>
          </a:p>
          <a:p>
            <a:pPr lvl="1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1600" dirty="0">
                <a:ea typeface="ＭＳ Ｐゴシック" charset="-128"/>
              </a:rPr>
              <a:t>Protect object from unwanted access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1400" dirty="0">
                <a:ea typeface="ＭＳ Ｐゴシック" charset="-128"/>
              </a:rPr>
              <a:t>Example: Can't fraudulently increase an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BankAccount</a:t>
            </a:r>
            <a:r>
              <a:rPr lang="en-US" altLang="en-US" sz="1400" dirty="0">
                <a:ea typeface="ＭＳ Ｐゴシック" charset="-128"/>
              </a:rPr>
              <a:t> balance.</a:t>
            </a:r>
            <a:endParaRPr lang="el-GR" altLang="en-US" sz="1400" dirty="0">
              <a:ea typeface="ＭＳ Ｐゴシック" charset="-128"/>
            </a:endParaRPr>
          </a:p>
          <a:p>
            <a:pPr lvl="1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1600" dirty="0">
                <a:ea typeface="ＭＳ Ｐゴシック" charset="-128"/>
              </a:rPr>
              <a:t>Maintain state </a:t>
            </a:r>
            <a:r>
              <a:rPr lang="en-US" altLang="en-US" sz="1600" b="1" dirty="0">
                <a:solidFill>
                  <a:srgbClr val="FF0000"/>
                </a:solidFill>
                <a:ea typeface="ＭＳ Ｐゴシック" charset="-128"/>
              </a:rPr>
              <a:t>invariants</a:t>
            </a:r>
            <a:endParaRPr lang="en-US" altLang="en-US" sz="1600" dirty="0">
              <a:solidFill>
                <a:srgbClr val="FF0000"/>
              </a:solidFill>
              <a:ea typeface="ＭＳ Ｐゴシック" charset="-128"/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en-US" sz="1400" dirty="0">
                <a:ea typeface="ＭＳ Ｐゴシック" charset="-128"/>
              </a:rPr>
              <a:t>Example: Only allow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BankAccount</a:t>
            </a:r>
            <a:r>
              <a:rPr lang="en-US" altLang="en-US" sz="1400" dirty="0" err="1">
                <a:ea typeface="ＭＳ Ｐゴシック" charset="-128"/>
              </a:rPr>
              <a:t>s</a:t>
            </a:r>
            <a:r>
              <a:rPr lang="en-US" altLang="en-US" sz="1400" dirty="0">
                <a:ea typeface="ＭＳ Ｐゴシック" charset="-128"/>
              </a:rPr>
              <a:t> with non-negative balance.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1400" dirty="0">
                <a:ea typeface="ＭＳ Ｐゴシック" charset="-128"/>
              </a:rPr>
              <a:t>Example: Only allow 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Date</a:t>
            </a:r>
            <a:r>
              <a:rPr lang="en-US" altLang="en-US" sz="1400" dirty="0">
                <a:ea typeface="ＭＳ Ｐゴシック" charset="-128"/>
              </a:rPr>
              <a:t>s with a month from 1-12.</a:t>
            </a:r>
          </a:p>
          <a:p>
            <a:pPr lvl="1" eaLnBrk="1" hangingPunct="1">
              <a:lnSpc>
                <a:spcPct val="110000"/>
              </a:lnSpc>
            </a:pPr>
            <a:endParaRPr lang="en-US" altLang="en-US" sz="1800" dirty="0"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ＭＳ Ｐゴシック" charset="-128"/>
              </a:rPr>
              <a:t>Flexibility</a:t>
            </a:r>
            <a:r>
              <a:rPr lang="en-US" altLang="en-US" sz="2400" dirty="0">
                <a:ea typeface="ＭＳ Ｐゴシック" charset="-128"/>
              </a:rPr>
              <a:t>: so that you can change the state representation later without worrying about breaking others</a:t>
            </a:r>
            <a:r>
              <a:rPr lang="ja-JP" altLang="en-US" sz="2400">
                <a:ea typeface="ＭＳ Ｐゴシック" charset="-128"/>
              </a:rPr>
              <a:t>’</a:t>
            </a:r>
            <a:r>
              <a:rPr lang="en-US" altLang="ja-JP" sz="2400" dirty="0">
                <a:ea typeface="ＭＳ Ｐゴシック" charset="-128"/>
              </a:rPr>
              <a:t> code</a:t>
            </a:r>
          </a:p>
          <a:p>
            <a:pPr lvl="1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Example: 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Point</a:t>
            </a:r>
            <a:r>
              <a:rPr lang="en-US" altLang="en-US" sz="1800" dirty="0">
                <a:ea typeface="ＭＳ Ｐゴシック" charset="-128"/>
              </a:rPr>
              <a:t> could be rewritten in polar</a:t>
            </a:r>
            <a:br>
              <a:rPr lang="en-US" altLang="en-US" sz="1800" dirty="0">
                <a:ea typeface="ＭＳ Ｐゴシック" charset="-128"/>
              </a:rPr>
            </a:br>
            <a:r>
              <a:rPr lang="en-US" altLang="en-US" sz="1800" dirty="0">
                <a:ea typeface="ＭＳ Ｐゴシック" charset="-128"/>
              </a:rPr>
              <a:t>coordinates (</a:t>
            </a:r>
            <a:r>
              <a:rPr lang="en-US" altLang="en-US" sz="1800" i="1" dirty="0">
                <a:ea typeface="ＭＳ Ｐゴシック" charset="-128"/>
              </a:rPr>
              <a:t>r</a:t>
            </a:r>
            <a:r>
              <a:rPr lang="en-US" altLang="en-US" sz="1800" dirty="0">
                <a:ea typeface="ＭＳ Ｐゴシック" charset="-128"/>
              </a:rPr>
              <a:t>, </a:t>
            </a:r>
            <a:r>
              <a:rPr lang="el-GR" altLang="en-US" sz="1800" i="1" dirty="0">
                <a:ea typeface="ＭＳ Ｐゴシック" charset="-128"/>
              </a:rPr>
              <a:t>θ</a:t>
            </a:r>
            <a:r>
              <a:rPr lang="en-US" altLang="en-US" sz="1800" dirty="0">
                <a:ea typeface="ＭＳ Ｐゴシック" charset="-128"/>
              </a:rPr>
              <a:t>) so long you provide translation in the interface, </a:t>
            </a:r>
            <a:r>
              <a:rPr lang="en-US" altLang="en-US" sz="1800" u="sng" dirty="0">
                <a:ea typeface="ＭＳ Ｐゴシック" charset="-128"/>
              </a:rPr>
              <a:t>clients will not see difference</a:t>
            </a:r>
            <a:r>
              <a:rPr lang="en-US" altLang="en-US" sz="1800" dirty="0">
                <a:ea typeface="ＭＳ Ｐゴシック" charset="-128"/>
              </a:rPr>
              <a:t>.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D764C73C-70F6-8E0C-94FC-6CD075995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37" b="50542"/>
          <a:stretch>
            <a:fillRect/>
          </a:stretch>
        </p:blipFill>
        <p:spPr bwMode="auto">
          <a:xfrm>
            <a:off x="7315200" y="5014913"/>
            <a:ext cx="14478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97508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 defTabSz="91281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 defTabSz="9128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061C4B-9D8B-0742-B0D5-6C163AD6FFC9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Accomplish Encapsulation: </a:t>
            </a:r>
            <a:br>
              <a:rPr lang="en-US" altLang="en-US" sz="3600">
                <a:ea typeface="ＭＳ Ｐゴシック" charset="-128"/>
              </a:rPr>
            </a:br>
            <a:r>
              <a:rPr lang="en-US" altLang="en-US" sz="3600">
                <a:ea typeface="ＭＳ Ｐゴシック" charset="-128"/>
              </a:rPr>
              <a:t>Access Modifiers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sz="2400" dirty="0">
                <a:ea typeface="ＭＳ Ｐゴシック" charset="-128"/>
              </a:rPr>
              <a:t>In Java, we accomplish encapsulation through the appropriate use of </a:t>
            </a:r>
            <a:r>
              <a:rPr lang="en-US" altLang="en-US" sz="2400" i="1" dirty="0">
                <a:solidFill>
                  <a:srgbClr val="CC0000"/>
                </a:solidFill>
                <a:ea typeface="ＭＳ Ｐゴシック" charset="-128"/>
              </a:rPr>
              <a:t>access modifiers</a:t>
            </a:r>
            <a:r>
              <a:rPr lang="en-US" altLang="zh-CN" sz="2400" dirty="0">
                <a:solidFill>
                  <a:srgbClr val="CC0000"/>
                </a:solidFill>
                <a:ea typeface="ＭＳ Ｐゴシック" charset="-128"/>
              </a:rPr>
              <a:t>(</a:t>
            </a:r>
            <a:r>
              <a:rPr lang="zh-CN" altLang="en-US" sz="2400" dirty="0">
                <a:solidFill>
                  <a:srgbClr val="CC0000"/>
                </a:solidFill>
                <a:ea typeface="ＭＳ Ｐゴシック" charset="-128"/>
              </a:rPr>
              <a:t>修饰符</a:t>
            </a:r>
            <a:r>
              <a:rPr lang="en-US" altLang="zh-CN" sz="2400" dirty="0">
                <a:solidFill>
                  <a:srgbClr val="CC0000"/>
                </a:solidFill>
                <a:ea typeface="ＭＳ Ｐゴシック" charset="-128"/>
              </a:rPr>
              <a:t>)</a:t>
            </a:r>
            <a:endParaRPr lang="en-US" altLang="en-US" sz="2400" dirty="0">
              <a:solidFill>
                <a:srgbClr val="CC0000"/>
              </a:solidFill>
              <a:ea typeface="ＭＳ Ｐゴシック" charset="-128"/>
            </a:endParaRPr>
          </a:p>
          <a:p>
            <a:endParaRPr lang="en-US" altLang="en-US" sz="2400" dirty="0">
              <a:ea typeface="ＭＳ Ｐゴシック" charset="-128"/>
            </a:endParaRPr>
          </a:p>
          <a:p>
            <a:r>
              <a:rPr lang="en-US" altLang="en-US" sz="2400" dirty="0">
                <a:ea typeface="ＭＳ Ｐゴシック" charset="-128"/>
              </a:rPr>
              <a:t>An access modifier is a Java </a:t>
            </a:r>
            <a:r>
              <a:rPr lang="en-US" altLang="en-US" sz="2400" u="sng" dirty="0">
                <a:ea typeface="ＭＳ Ｐゴシック" charset="-128"/>
              </a:rPr>
              <a:t>reserved</a:t>
            </a:r>
            <a:r>
              <a:rPr lang="en-US" altLang="en-US" sz="2400" dirty="0">
                <a:ea typeface="ＭＳ Ｐゴシック" charset="-128"/>
              </a:rPr>
              <a:t> word that specifies the accessibility of a method, data field, or class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we will discuss two access modifiers:  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public</a:t>
            </a:r>
            <a:r>
              <a:rPr lang="en-US" altLang="en-US" sz="2000" dirty="0">
                <a:ea typeface="ＭＳ Ｐゴシック" charset="-128"/>
              </a:rPr>
              <a:t>, 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private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000" dirty="0"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we will discuss the other modifier (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protected</a:t>
            </a:r>
            <a:r>
              <a:rPr lang="en-US" altLang="en-US" sz="2000" dirty="0">
                <a:ea typeface="ＭＳ Ｐゴシック" charset="-128"/>
              </a:rPr>
              <a:t>) later</a:t>
            </a:r>
          </a:p>
        </p:txBody>
      </p:sp>
    </p:spTree>
    <p:extLst>
      <p:ext uri="{BB962C8B-B14F-4D97-AF65-F5344CB8AC3E}">
        <p14:creationId xmlns:p14="http://schemas.microsoft.com/office/powerpoint/2010/main" val="118236888"/>
      </p:ext>
    </p:extLst>
  </p:cSld>
  <p:clrMapOvr>
    <a:masterClrMapping/>
  </p:clrMapOvr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9649</TotalTime>
  <Words>604</Words>
  <Application>Microsoft Macintosh PowerPoint</Application>
  <PresentationFormat>On-screen Show (4:3)</PresentationFormat>
  <Paragraphs>108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ＭＳ Ｐゴシック</vt:lpstr>
      <vt:lpstr>ZapfDingbats</vt:lpstr>
      <vt:lpstr>Arial</vt:lpstr>
      <vt:lpstr>Comic Sans MS</vt:lpstr>
      <vt:lpstr>Courier New</vt:lpstr>
      <vt:lpstr>Tahoma</vt:lpstr>
      <vt:lpstr>Times New Roman</vt:lpstr>
      <vt:lpstr>Wingdings</vt:lpstr>
      <vt:lpstr>1_Kurose</vt:lpstr>
      <vt:lpstr>Introduction to  Computational Thinking</vt:lpstr>
      <vt:lpstr>PowerPoint Presentation</vt:lpstr>
      <vt:lpstr>Two Views of an Object</vt:lpstr>
      <vt:lpstr>The Encapsulation Principle</vt:lpstr>
      <vt:lpstr>Encapsulation Analogy</vt:lpstr>
      <vt:lpstr>Encapsulation Analogy</vt:lpstr>
      <vt:lpstr>Examples</vt:lpstr>
      <vt:lpstr>Why Encapsulating Data</vt:lpstr>
      <vt:lpstr>Accomplish Encapsulation:  Access Modifiers</vt:lpstr>
      <vt:lpstr>The public and private Access Modifiers</vt:lpstr>
      <vt:lpstr>Using Access Modifiers to Implement Encapsulation: Methods</vt:lpstr>
      <vt:lpstr>The Effects of Public and Private Accessibility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918</cp:revision>
  <cp:lastPrinted>2017-04-08T18:54:29Z</cp:lastPrinted>
  <dcterms:created xsi:type="dcterms:W3CDTF">1999-08-16T14:47:17Z</dcterms:created>
  <dcterms:modified xsi:type="dcterms:W3CDTF">2025-12-05T14:20:24Z</dcterms:modified>
</cp:coreProperties>
</file>