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  <p:sldMasterId id="2147483669" r:id="rId2"/>
  </p:sldMasterIdLst>
  <p:notesMasterIdLst>
    <p:notesMasterId r:id="rId92"/>
  </p:notesMasterIdLst>
  <p:handoutMasterIdLst>
    <p:handoutMasterId r:id="rId93"/>
  </p:handoutMasterIdLst>
  <p:sldIdLst>
    <p:sldId id="256" r:id="rId3"/>
    <p:sldId id="369" r:id="rId4"/>
    <p:sldId id="520" r:id="rId5"/>
    <p:sldId id="449" r:id="rId6"/>
    <p:sldId id="367" r:id="rId7"/>
    <p:sldId id="1264" r:id="rId8"/>
    <p:sldId id="427" r:id="rId9"/>
    <p:sldId id="1497" r:id="rId10"/>
    <p:sldId id="1315" r:id="rId11"/>
    <p:sldId id="1317" r:id="rId12"/>
    <p:sldId id="1331" r:id="rId13"/>
    <p:sldId id="1321" r:id="rId14"/>
    <p:sldId id="1326" r:id="rId15"/>
    <p:sldId id="1332" r:id="rId16"/>
    <p:sldId id="1444" r:id="rId17"/>
    <p:sldId id="1483" r:id="rId18"/>
    <p:sldId id="1495" r:id="rId19"/>
    <p:sldId id="1494" r:id="rId20"/>
    <p:sldId id="1496" r:id="rId21"/>
    <p:sldId id="486" r:id="rId22"/>
    <p:sldId id="503" r:id="rId23"/>
    <p:sldId id="338" r:id="rId24"/>
    <p:sldId id="342" r:id="rId25"/>
    <p:sldId id="339" r:id="rId26"/>
    <p:sldId id="557" r:id="rId27"/>
    <p:sldId id="1498" r:id="rId28"/>
    <p:sldId id="559" r:id="rId29"/>
    <p:sldId id="404" r:id="rId30"/>
    <p:sldId id="504" r:id="rId31"/>
    <p:sldId id="378" r:id="rId32"/>
    <p:sldId id="382" r:id="rId33"/>
    <p:sldId id="405" r:id="rId34"/>
    <p:sldId id="407" r:id="rId35"/>
    <p:sldId id="408" r:id="rId36"/>
    <p:sldId id="493" r:id="rId37"/>
    <p:sldId id="410" r:id="rId38"/>
    <p:sldId id="411" r:id="rId39"/>
    <p:sldId id="412" r:id="rId40"/>
    <p:sldId id="413" r:id="rId41"/>
    <p:sldId id="414" r:id="rId42"/>
    <p:sldId id="505" r:id="rId43"/>
    <p:sldId id="507" r:id="rId44"/>
    <p:sldId id="510" r:id="rId45"/>
    <p:sldId id="524" r:id="rId46"/>
    <p:sldId id="525" r:id="rId47"/>
    <p:sldId id="482" r:id="rId48"/>
    <p:sldId id="527" r:id="rId49"/>
    <p:sldId id="511" r:id="rId50"/>
    <p:sldId id="506" r:id="rId51"/>
    <p:sldId id="539" r:id="rId52"/>
    <p:sldId id="528" r:id="rId53"/>
    <p:sldId id="562" r:id="rId54"/>
    <p:sldId id="561" r:id="rId55"/>
    <p:sldId id="576" r:id="rId56"/>
    <p:sldId id="567" r:id="rId57"/>
    <p:sldId id="568" r:id="rId58"/>
    <p:sldId id="569" r:id="rId59"/>
    <p:sldId id="570" r:id="rId60"/>
    <p:sldId id="571" r:id="rId61"/>
    <p:sldId id="572" r:id="rId62"/>
    <p:sldId id="529" r:id="rId63"/>
    <p:sldId id="530" r:id="rId64"/>
    <p:sldId id="531" r:id="rId65"/>
    <p:sldId id="575" r:id="rId66"/>
    <p:sldId id="1499" r:id="rId67"/>
    <p:sldId id="416" r:id="rId68"/>
    <p:sldId id="1500" r:id="rId69"/>
    <p:sldId id="1501" r:id="rId70"/>
    <p:sldId id="560" r:id="rId71"/>
    <p:sldId id="596" r:id="rId72"/>
    <p:sldId id="1502" r:id="rId73"/>
    <p:sldId id="1503" r:id="rId74"/>
    <p:sldId id="589" r:id="rId75"/>
    <p:sldId id="591" r:id="rId76"/>
    <p:sldId id="532" r:id="rId77"/>
    <p:sldId id="533" r:id="rId78"/>
    <p:sldId id="534" r:id="rId79"/>
    <p:sldId id="535" r:id="rId80"/>
    <p:sldId id="536" r:id="rId81"/>
    <p:sldId id="537" r:id="rId82"/>
    <p:sldId id="538" r:id="rId83"/>
    <p:sldId id="573" r:id="rId84"/>
    <p:sldId id="549" r:id="rId85"/>
    <p:sldId id="550" r:id="rId86"/>
    <p:sldId id="551" r:id="rId87"/>
    <p:sldId id="574" r:id="rId88"/>
    <p:sldId id="514" r:id="rId89"/>
    <p:sldId id="426" r:id="rId90"/>
    <p:sldId id="451" r:id="rId9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CD"/>
    <a:srgbClr val="6666FF"/>
    <a:srgbClr val="F2F2F2"/>
    <a:srgbClr val="CC0000"/>
    <a:srgbClr val="A50021"/>
    <a:srgbClr val="FF9900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513"/>
  </p:normalViewPr>
  <p:slideViewPr>
    <p:cSldViewPr>
      <p:cViewPr varScale="1">
        <p:scale>
          <a:sx n="134" d="100"/>
          <a:sy n="134" d="100"/>
        </p:scale>
        <p:origin x="6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&#26700;&#38754;&#22791;&#20221;\UCAS-CS101\CS101%202020\Springer\CS101%20Textbook%20draft\x-x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Temperature </a:t>
            </a:r>
            <a:r>
              <a:rPr lang="en-US" altLang="zh-CN" sz="1680" b="1" i="0" u="none" strike="noStrike" baseline="0" dirty="0">
                <a:effectLst/>
                <a:sym typeface="Symbol" panose="05050102010706020507" pitchFamily="18" charset="2"/>
              </a:rPr>
              <a:t></a:t>
            </a:r>
            <a:r>
              <a:rPr lang="en-US" dirty="0"/>
              <a:t>C</a:t>
            </a:r>
            <a:endParaRPr lang="zh-CN" dirty="0"/>
          </a:p>
        </c:rich>
      </c:tx>
      <c:layout>
        <c:manualLayout>
          <c:xMode val="edge"/>
          <c:yMode val="edge"/>
          <c:x val="0.10232596566483197"/>
          <c:y val="2.6529880518326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63717527435051E-2"/>
          <c:y val="2.8654490633690195E-2"/>
          <c:w val="0.91489253701777828"/>
          <c:h val="0.87553676747715725"/>
        </c:manualLayout>
      </c:layout>
      <c:lineChart>
        <c:grouping val="standard"/>
        <c:varyColors val="0"/>
        <c:ser>
          <c:idx val="0"/>
          <c:order val="0"/>
          <c:tx>
            <c:strRef>
              <c:f>Sheet1!$G$25</c:f>
              <c:strCache>
                <c:ptCount val="1"/>
                <c:pt idx="0">
                  <c:v>Temprature °C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Sheet1!$F$26:$F$37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Sheet1!$G$26:$G$37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15</c:v>
                </c:pt>
                <c:pt idx="3">
                  <c:v>19</c:v>
                </c:pt>
                <c:pt idx="4">
                  <c:v>27</c:v>
                </c:pt>
                <c:pt idx="5">
                  <c:v>31</c:v>
                </c:pt>
                <c:pt idx="6">
                  <c:v>32</c:v>
                </c:pt>
                <c:pt idx="7">
                  <c:v>29</c:v>
                </c:pt>
                <c:pt idx="8">
                  <c:v>28</c:v>
                </c:pt>
                <c:pt idx="9">
                  <c:v>18</c:v>
                </c:pt>
                <c:pt idx="10">
                  <c:v>9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4D-9843-86DD-3C40B58E0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527536"/>
        <c:axId val="596528520"/>
      </c:lineChart>
      <c:catAx>
        <c:axId val="59652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528520"/>
        <c:crosses val="autoZero"/>
        <c:auto val="1"/>
        <c:lblAlgn val="ctr"/>
        <c:lblOffset val="100"/>
        <c:noMultiLvlLbl val="0"/>
      </c:catAx>
      <c:valAx>
        <c:axId val="5965285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52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smtClean="0"/>
            </a:lvl1pPr>
          </a:lstStyle>
          <a:p>
            <a:pPr>
              <a:defRPr/>
            </a:pPr>
            <a:fld id="{201D1426-109D-2943-86D8-0A119D80FEE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smtClean="0"/>
            </a:lvl1pPr>
          </a:lstStyle>
          <a:p>
            <a:pPr>
              <a:defRPr/>
            </a:pPr>
            <a:fld id="{B6FDC725-5DFE-894D-918A-840D3911094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9D0743EE-0091-0148-89C6-4EA41E042F3B}" type="slidenum">
              <a:rPr lang="en-US" altLang="x-none" sz="1200"/>
              <a:pPr algn="r"/>
              <a:t>1</a:t>
            </a:fld>
            <a:endParaRPr lang="en-US" altLang="x-none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F8663CE-F53C-B249-8376-C4ED125DF3DF}" type="slidenum">
              <a:rPr lang="en-US" altLang="x-none" sz="1200"/>
              <a:pPr algn="r"/>
              <a:t>23</a:t>
            </a:fld>
            <a:endParaRPr lang="en-US" altLang="x-non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059C43A0-95F2-3441-A233-581FCDCF4371}" type="slidenum">
              <a:rPr lang="en-US" altLang="x-none" sz="1200"/>
              <a:pPr algn="r"/>
              <a:t>24</a:t>
            </a:fld>
            <a:endParaRPr lang="en-US" altLang="x-non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Comic Sans MS" charset="0"/>
                <a:ea typeface="ＭＳ Ｐゴシック" charset="-128"/>
              </a:rPr>
              <a:t>http://www.tiobe.com/index.php/content/paperinfo/tpci/index.html</a:t>
            </a:r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233AF41-9D16-2348-B79D-D42344D19784}" type="slidenum">
              <a:rPr lang="en-US" altLang="x-none" sz="1300"/>
              <a:pPr algn="r"/>
              <a:t>25</a:t>
            </a:fld>
            <a:endParaRPr lang="en-US" altLang="x-none" sz="13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8E4FC52-C474-B14B-AD77-CF46F8B49AF6}" type="slidenum">
              <a:rPr lang="en-US" altLang="x-none" sz="1300"/>
              <a:pPr algn="r"/>
              <a:t>26</a:t>
            </a:fld>
            <a:endParaRPr lang="en-US" altLang="x-none" sz="13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841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6535E012-348A-5E47-AAD2-D317388FC606}" type="slidenum">
              <a:rPr lang="en-US" altLang="x-none" sz="1300"/>
              <a:pPr algn="r"/>
              <a:t>27</a:t>
            </a:fld>
            <a:endParaRPr lang="en-US" altLang="x-none" sz="13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EF1B5B7A-7187-0D43-BFBF-5C8AE89342E4}" type="slidenum">
              <a:rPr lang="en-US" altLang="x-none" sz="1200"/>
              <a:pPr algn="r"/>
              <a:t>29</a:t>
            </a:fld>
            <a:endParaRPr lang="en-US" altLang="x-non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CDB442B-75C9-6E44-855A-EFB7328671B9}" type="slidenum">
              <a:rPr lang="en-US" altLang="x-none" sz="1200"/>
              <a:pPr algn="r"/>
              <a:t>30</a:t>
            </a:fld>
            <a:endParaRPr lang="en-US" altLang="x-none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For example, see x86 instruction set: http://en.wikipedia.org/wiki/X86_instruction_listings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96E2B010-0411-BD44-AA1E-2A5738BBDA47}" type="slidenum">
              <a:rPr lang="en-US" altLang="x-none" sz="1200"/>
              <a:pPr algn="r"/>
              <a:t>31</a:t>
            </a:fld>
            <a:endParaRPr lang="en-US" altLang="x-non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25ECDFC1-AA01-0847-AF53-C1A0B4285FB7}" type="slidenum">
              <a:rPr lang="en-US" altLang="x-none" sz="1300"/>
              <a:pPr algn="r"/>
              <a:t>33</a:t>
            </a:fld>
            <a:endParaRPr lang="en-US" altLang="x-none" sz="13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9D9FBE3-043A-EC42-A137-73510E5EE52F}" type="slidenum">
              <a:rPr lang="en-US" altLang="x-none" sz="1300"/>
              <a:pPr algn="r"/>
              <a:t>35</a:t>
            </a:fld>
            <a:endParaRPr lang="en-US" altLang="x-none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D0911D64-7125-2B40-BD73-857C1AD13D3A}" type="slidenum">
              <a:rPr lang="en-US" altLang="x-none" sz="1200"/>
              <a:pPr algn="r"/>
              <a:t>2</a:t>
            </a:fld>
            <a:endParaRPr lang="en-US" altLang="x-none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22E3E610-FD62-B148-BDBB-20BE2C9185D4}" type="slidenum">
              <a:rPr lang="en-US" altLang="x-none" sz="1300"/>
              <a:pPr algn="r"/>
              <a:t>37</a:t>
            </a:fld>
            <a:endParaRPr lang="en-US" altLang="x-none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C36C515-FC98-D844-AAAA-F53F4F48FFE7}" type="slidenum">
              <a:rPr lang="en-US" altLang="x-none" sz="1300"/>
              <a:pPr algn="r"/>
              <a:t>38</a:t>
            </a:fld>
            <a:endParaRPr lang="en-US" altLang="x-none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0B56AD2-0727-A14B-A0B5-4340C218F56A}" type="slidenum">
              <a:rPr lang="en-US" altLang="x-none" sz="1300"/>
              <a:pPr algn="r"/>
              <a:t>39</a:t>
            </a:fld>
            <a:endParaRPr lang="en-US" altLang="x-none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32B4D288-1ECA-4A4A-BE02-D21EDBA34D1C}" type="slidenum">
              <a:rPr lang="en-US" altLang="x-none" sz="1300"/>
              <a:pPr algn="r"/>
              <a:t>40</a:t>
            </a:fld>
            <a:endParaRPr lang="en-US" altLang="x-none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C886818-F973-5443-846F-A3A5BA1049FB}" type="slidenum">
              <a:rPr lang="en-US" altLang="x-none" sz="1200"/>
              <a:pPr algn="r"/>
              <a:t>41</a:t>
            </a:fld>
            <a:endParaRPr lang="en-US" altLang="x-non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0C78A131-10E1-674D-9A15-BCDAADCC0292}" type="slidenum">
              <a:rPr lang="en-US" altLang="x-none" sz="1200">
                <a:solidFill>
                  <a:srgbClr val="000000"/>
                </a:solidFill>
              </a:rPr>
              <a:pPr algn="r"/>
              <a:t>42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16499C0D-7060-554C-A761-8568A1B83355}" type="slidenum">
              <a:rPr lang="en-US" altLang="x-none" sz="1200">
                <a:solidFill>
                  <a:srgbClr val="000000"/>
                </a:solidFill>
              </a:rPr>
              <a:pPr algn="r"/>
              <a:t>43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buSzPct val="100000"/>
            </a:pPr>
            <a:fld id="{7EE6951C-6103-504D-8F48-B35A4916C391}" type="slidenum">
              <a:rPr lang="en-US" altLang="x-none" sz="1300">
                <a:solidFill>
                  <a:srgbClr val="000000"/>
                </a:solidFill>
              </a:rPr>
              <a:pPr algn="r">
                <a:buSzPct val="100000"/>
              </a:pPr>
              <a:t>43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:syntax on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~/.vimrc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72D1175-4DA0-7246-8300-4D49349C55C8}" type="slidenum">
              <a:rPr lang="en-US" altLang="x-none" sz="1200">
                <a:solidFill>
                  <a:srgbClr val="000000"/>
                </a:solidFill>
              </a:rPr>
              <a:pPr algn="r"/>
              <a:t>44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960BE70-CE0F-D74E-8D81-F73BE3955E65}" type="slidenum">
              <a:rPr lang="en-US" altLang="x-none" sz="1300">
                <a:solidFill>
                  <a:srgbClr val="000000"/>
                </a:solidFill>
              </a:rPr>
              <a:pPr algn="r"/>
              <a:t>44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5179B9CA-AE67-8A43-8E5E-FA8993A1DC6B}" type="slidenum">
              <a:rPr lang="en-US" altLang="x-none" sz="1200">
                <a:solidFill>
                  <a:srgbClr val="000000"/>
                </a:solidFill>
              </a:rPr>
              <a:pPr algn="r"/>
              <a:t>45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094BE1ED-52DA-6C48-BD66-4CDA47C04CC8}" type="slidenum">
              <a:rPr lang="en-US" altLang="x-none" sz="1300">
                <a:solidFill>
                  <a:srgbClr val="000000"/>
                </a:solidFill>
              </a:rPr>
              <a:pPr algn="r"/>
              <a:t>45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88D367B1-DF04-374A-8FD3-4C989FEFC57F}" type="slidenum">
              <a:rPr lang="en-US" altLang="x-none" sz="1200"/>
              <a:pPr algn="r"/>
              <a:t>3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89681629-A022-DD4C-84D8-0C70B9C39AFE}" type="slidenum">
              <a:rPr lang="en-US" altLang="x-none" sz="1200">
                <a:solidFill>
                  <a:srgbClr val="000000"/>
                </a:solidFill>
              </a:rPr>
              <a:pPr algn="r"/>
              <a:t>48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buSzPct val="100000"/>
            </a:pPr>
            <a:fld id="{1FAC3D23-555D-0D41-B893-BD4622F44CF3}" type="slidenum">
              <a:rPr lang="en-US" altLang="x-none" sz="1300">
                <a:solidFill>
                  <a:srgbClr val="000000"/>
                </a:solidFill>
              </a:rPr>
              <a:pPr algn="r">
                <a:buSzPct val="100000"/>
              </a:pPr>
              <a:t>48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C50402F-B222-BD48-8820-75892535BFEB}" type="slidenum">
              <a:rPr lang="en-US" altLang="x-none" sz="1200"/>
              <a:pPr algn="r"/>
              <a:t>49</a:t>
            </a:fld>
            <a:endParaRPr lang="en-US" altLang="x-non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The book as a program analogy: need to write chapter name, paragraph name, before you can write a sentence.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C3ECE5D4-6985-924B-A55D-AA39A0F66BE2}" type="slidenum">
              <a:rPr lang="en-US" altLang="x-none" sz="1200"/>
              <a:pPr algn="r"/>
              <a:t>50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 anchor="b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F6169FD-EE53-AE4E-827C-744178A1A0DD}" type="slidenum">
              <a:rPr lang="en-US" altLang="x-none" sz="1300"/>
              <a:pPr algn="r"/>
              <a:t>51</a:t>
            </a:fld>
            <a:endParaRPr lang="en-US" altLang="x-none" sz="130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525"/>
              </a:spcBef>
            </a:pPr>
            <a:endParaRPr lang="x-none" altLang="x-none" sz="2100">
              <a:latin typeface="Verdana" charset="0"/>
            </a:endParaRP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2DBD3E77-240C-604B-81F7-621772877E40}" type="slidenum">
              <a:rPr lang="en-US" altLang="x-none" sz="1200"/>
              <a:pPr algn="r"/>
              <a:t>52</a:t>
            </a:fld>
            <a:endParaRPr lang="en-US" altLang="x-non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95F74D9A-04F0-6B43-854D-63D6BA711D09}" type="slidenum">
              <a:rPr lang="en-US" altLang="x-none" sz="1200">
                <a:solidFill>
                  <a:srgbClr val="000000"/>
                </a:solidFill>
              </a:rPr>
              <a:pPr algn="r"/>
              <a:t>53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The top-down view is good because we can read at the bigger picture. Hence small details do not change our understanding. For example, removing ; {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Computers are stupid and hence read without a bigger picture. You can think we read in 2D and computer in 1D (scan sequentially)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AC3AEE5B-3AAB-0F43-A3A4-AE88E39DE723}" type="slidenum">
              <a:rPr lang="en-US" altLang="x-none" sz="1200">
                <a:solidFill>
                  <a:srgbClr val="000000"/>
                </a:solidFill>
              </a:rPr>
              <a:pPr algn="r"/>
              <a:t>54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The top-down view is good because we can read at the bigger picture. Hence small details do not change our understanding. For example, removing ; {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 Computers are stupid and hence read without a bigger picture. You can think we read in 2D and computer in 1D (scan sequentially)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C8A06A40-364D-2D44-A95C-3843CF11EEC2}" type="slidenum">
              <a:rPr lang="en-US" altLang="x-none" sz="1200">
                <a:solidFill>
                  <a:srgbClr val="000000"/>
                </a:solidFill>
              </a:rPr>
              <a:pPr algn="r"/>
              <a:t>55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591838D-3389-6E46-8536-F6FD957069E2}" type="slidenum">
              <a:rPr lang="en-US" altLang="x-none" sz="1200">
                <a:solidFill>
                  <a:srgbClr val="000000"/>
                </a:solidFill>
              </a:rPr>
              <a:pPr algn="r"/>
              <a:t>55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0EDBC0A-7498-A244-8040-A6D398645687}" type="slidenum">
              <a:rPr lang="en-US" altLang="x-none" sz="1200">
                <a:solidFill>
                  <a:srgbClr val="000000"/>
                </a:solidFill>
              </a:rPr>
              <a:pPr algn="r"/>
              <a:t>56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6F083D27-CFA2-014A-80FA-76740D03BE0C}" type="slidenum">
              <a:rPr lang="en-US" altLang="x-none" sz="1200">
                <a:solidFill>
                  <a:srgbClr val="000000"/>
                </a:solidFill>
              </a:rPr>
              <a:pPr algn="r"/>
              <a:t>56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DBAB4BA-0339-1B49-9C78-9FB2FED379A9}" type="slidenum">
              <a:rPr lang="en-US" altLang="x-none" sz="1200">
                <a:solidFill>
                  <a:srgbClr val="000000"/>
                </a:solidFill>
              </a:rPr>
              <a:pPr algn="r"/>
              <a:t>58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58C87901-9A75-1B41-BE6E-F51C43DE87F6}" type="slidenum">
              <a:rPr lang="en-US" altLang="x-none" sz="1200"/>
              <a:pPr algn="r"/>
              <a:t>5</a:t>
            </a:fld>
            <a:endParaRPr lang="en-US" altLang="x-non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88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892B287-CDAF-0F42-B37F-5DDB008306A5}" type="slidenum">
              <a:rPr lang="en-US" altLang="x-none" sz="1200">
                <a:solidFill>
                  <a:srgbClr val="000000"/>
                </a:solidFill>
              </a:rPr>
              <a:pPr algn="r"/>
              <a:t>59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 anchor="b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C1BAF734-353B-344C-96CA-3967A53F4A77}" type="slidenum">
              <a:rPr lang="en-US" altLang="x-none" sz="1300"/>
              <a:pPr algn="r"/>
              <a:t>61</a:t>
            </a:fld>
            <a:endParaRPr lang="en-US" altLang="x-none" sz="1300"/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525"/>
              </a:spcBef>
            </a:pPr>
            <a:endParaRPr lang="x-none" altLang="x-none" sz="2100">
              <a:latin typeface="Verdana" charset="0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 anchor="b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0F9205F-B172-C241-BB3C-2166A8882E47}" type="slidenum">
              <a:rPr lang="en-US" altLang="x-none" sz="1300"/>
              <a:pPr algn="r"/>
              <a:t>62</a:t>
            </a:fld>
            <a:endParaRPr lang="en-US" altLang="x-none" sz="1300"/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525"/>
              </a:spcBef>
            </a:pPr>
            <a:endParaRPr lang="x-none" altLang="x-none" sz="2100">
              <a:latin typeface="Verdana" charset="0"/>
            </a:endParaRP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1F31B-5887-5A39-B01C-5F2E5AAB4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C8693B0-60EB-7F2A-2543-66BE16573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FE0E0E4-166F-0C42-8283-8FBCF0E3A21A}" type="slidenum">
              <a:rPr lang="en-US" altLang="x-none" sz="1200"/>
              <a:pPr/>
              <a:t>65</a:t>
            </a:fld>
            <a:endParaRPr lang="en-US" altLang="x-none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FB62E68-E999-5853-1F96-D983DFA5A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DB8BB9-71D6-6D16-5342-06C56FA70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0109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1FD7C2-0533-2444-ADF8-AA06C79892F0}" type="slidenum">
              <a:rPr lang="en-US" altLang="x-none" sz="1200">
                <a:solidFill>
                  <a:srgbClr val="000000"/>
                </a:solidFill>
              </a:rPr>
              <a:pPr/>
              <a:t>69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4001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1FD7C2-0533-2444-ADF8-AA06C79892F0}" type="slidenum">
              <a:rPr lang="en-US" altLang="x-none" sz="1200">
                <a:solidFill>
                  <a:srgbClr val="000000"/>
                </a:solidFill>
              </a:rPr>
              <a:pPr/>
              <a:t>70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142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E9EA67A-E03C-2042-AD64-FA1011DE70CF}" type="slidenum">
              <a:rPr lang="en-US" altLang="x-none" sz="1300"/>
              <a:pPr/>
              <a:t>72</a:t>
            </a:fld>
            <a:endParaRPr lang="en-US" altLang="x-none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114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D867C4-37A2-BB46-AD69-76BB8828728B}" type="slidenum">
              <a:rPr lang="en-US" altLang="x-none" sz="1200">
                <a:solidFill>
                  <a:srgbClr val="000000"/>
                </a:solidFill>
              </a:rPr>
              <a:pPr/>
              <a:t>73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buSzPct val="100000"/>
            </a:pPr>
            <a:fld id="{022C5020-4275-604A-B231-05DB731E0322}" type="slidenum">
              <a:rPr lang="en-US" altLang="x-none" sz="1300">
                <a:solidFill>
                  <a:srgbClr val="000000"/>
                </a:solidFill>
              </a:rPr>
              <a:pPr algn="r">
                <a:buSzPct val="100000"/>
              </a:pPr>
              <a:t>73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405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6D2CC555-551F-DF42-B124-E50614EEA72D}" type="slidenum">
              <a:rPr lang="en-US" altLang="x-none" sz="1200">
                <a:solidFill>
                  <a:srgbClr val="000000"/>
                </a:solidFill>
              </a:rPr>
              <a:pPr algn="r"/>
              <a:t>76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E141A3D4-A34C-0447-B144-345E1607F93E}" type="slidenum">
              <a:rPr lang="en-US" altLang="x-none" sz="1200">
                <a:solidFill>
                  <a:srgbClr val="000000"/>
                </a:solidFill>
              </a:rPr>
              <a:pPr algn="r"/>
              <a:t>77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3CFAED59-5B30-9644-9297-F02CC9DD00AF}" type="slidenum">
              <a:rPr lang="en-US" altLang="x-none" sz="1300"/>
              <a:pPr algn="r"/>
              <a:t>7</a:t>
            </a:fld>
            <a:endParaRPr lang="en-US" altLang="x-none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9195C58E-9341-054A-89EB-8AD6DA5648F2}" type="slidenum">
              <a:rPr lang="en-US" altLang="x-none" sz="1200">
                <a:solidFill>
                  <a:srgbClr val="000000"/>
                </a:solidFill>
              </a:rPr>
              <a:pPr algn="r"/>
              <a:t>78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8786F8AA-B1F5-344B-866D-094C22702D76}" type="slidenum">
              <a:rPr lang="en-US" altLang="x-none" sz="1200">
                <a:solidFill>
                  <a:srgbClr val="000000"/>
                </a:solidFill>
              </a:rPr>
              <a:pPr algn="r"/>
              <a:t>79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A8ABCC9-7DE9-7D49-AA93-EE71D7A9C0BD}" type="slidenum">
              <a:rPr lang="en-US" altLang="x-none" sz="1200"/>
              <a:pPr algn="r"/>
              <a:t>82</a:t>
            </a:fld>
            <a:endParaRPr lang="en-US" altLang="x-none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5018C7D5-DD89-AB4E-9B01-9F4B3BBC28EC}" type="slidenum">
              <a:rPr lang="en-US" altLang="x-none" sz="1200"/>
              <a:pPr algn="r"/>
              <a:t>88</a:t>
            </a:fld>
            <a:endParaRPr lang="en-US" altLang="x-none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7EF1D-871E-AD1D-FC50-66C0D4C5C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4F160A4F-046F-41EF-F343-0C59BAD2F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1E285F6-61D0-C94C-81D0-9AC7882A0BA5}" type="slidenum">
              <a:rPr lang="en-US" altLang="x-none" sz="1200"/>
              <a:pPr algn="r"/>
              <a:t>8</a:t>
            </a:fld>
            <a:endParaRPr lang="en-US" altLang="x-none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DC1B123-A5CB-4E58-5FEF-ED1B570BD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EAECC30-D4D9-C9D4-8D6C-C32B8264C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1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313D8122-2FE1-9F48-8CB0-9F98469EDF4C}" type="slidenum">
              <a:rPr lang="en-US" altLang="x-none" sz="1300"/>
              <a:pPr algn="r"/>
              <a:t>20</a:t>
            </a:fld>
            <a:endParaRPr lang="en-US" altLang="x-none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1E285F6-61D0-C94C-81D0-9AC7882A0BA5}" type="slidenum">
              <a:rPr lang="en-US" altLang="x-none" sz="1200"/>
              <a:pPr algn="r"/>
              <a:t>21</a:t>
            </a:fld>
            <a:endParaRPr lang="en-US" altLang="x-non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72564C0-68E6-9540-95F6-D7093CDFA98A}" type="slidenum">
              <a:rPr lang="en-US" altLang="x-none" sz="1200"/>
              <a:pPr algn="r"/>
              <a:t>22</a:t>
            </a:fld>
            <a:endParaRPr lang="en-US" altLang="x-non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lvl="2"/>
            <a:r>
              <a:rPr lang="en-US" altLang="x-none" sz="1600">
                <a:latin typeface="Comic Sans MS" charset="0"/>
                <a:ea typeface="ＭＳ Ｐゴシック" charset="-128"/>
              </a:rPr>
              <a:t>retreated to Aspen, Colorado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Why the future does not need us: http://www.wired.com/wired/archive/8.04/joy.html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FD66-BA8F-9343-A585-8AC3791C4D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261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AA9F8-A975-AE43-87C5-3386F3E97DB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24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45DB-BDB1-2A42-9B40-39F67947454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138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F60D5709-DCD7-5D47-8C1E-8C331C6FF6C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215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F4B30F26-9CA4-8D4F-B475-E5AE29DDEA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505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04537B59-9732-7642-8871-2A67E8E3AB2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274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08412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A396F47E-0845-2A4B-ADDF-BB112E1015A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019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1BF70B9B-E27A-ED42-B65F-A35195D3D0C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298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CC51890A-391B-1144-A454-D9D11352B81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448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94CF95B9-F26D-F640-B8CF-34F87DBE0C5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5689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779F256A-731F-3348-90A5-344B05D466A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3721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D1C-7AF2-BA40-AC46-BD782BF1BD6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3165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56493003-9B9E-224A-A70B-590F09282F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1412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82915385-4FE6-F340-B20E-7A24AEDFE03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652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1113" y="144463"/>
            <a:ext cx="1941512" cy="6100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4463"/>
            <a:ext cx="5675313" cy="6100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A82B3847-08E0-A847-A00B-ECF4ABD2905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0024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34950" y="6402388"/>
            <a:ext cx="2130425" cy="455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charset="0"/>
              <a:buNone/>
              <a:defRPr>
                <a:solidFill>
                  <a:srgbClr val="FFFFFF"/>
                </a:solidFill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22575" y="6402388"/>
            <a:ext cx="3956050" cy="455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charset="0"/>
              <a:buNone/>
              <a:defRPr>
                <a:solidFill>
                  <a:srgbClr val="FFFFFF"/>
                </a:solidFill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buSzTx/>
              <a:defRPr smtClean="0"/>
            </a:lvl1pPr>
          </a:lstStyle>
          <a:p>
            <a:pPr>
              <a:defRPr/>
            </a:pPr>
            <a:fld id="{6F929E9F-DA17-D241-811A-27700818655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990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D8D8-D12D-A047-AB8B-7CAD61DC3E9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981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FE67D-D7ED-3041-B534-5789A9D0A8C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03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169A-9373-F349-A64B-0989892217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466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A55F-B6B3-7B4B-80F5-9DC99C3B87A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984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57E3-8AA2-9D45-9DC7-086ECA152C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940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89E0-D935-6744-8DDE-5017AE06486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54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A991-CEA0-D647-8FE6-7D79282F386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66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x-none" altLang="x-none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x-none" altLang="x-none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fld id="{209AECB8-DC99-C64E-BEF8-0A61894A4F7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44463"/>
            <a:ext cx="7769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692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013575" y="6402388"/>
            <a:ext cx="21272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>
              <a:buSzPct val="100000"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32306-3D3B-C64B-8C13-A568397F5DB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u="sng">
          <a:solidFill>
            <a:srgbClr val="3333CC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u="sng">
          <a:solidFill>
            <a:srgbClr val="3333CC"/>
          </a:solidFill>
          <a:latin typeface="Comic Sans MS" pitchFamily="66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u="sng">
          <a:solidFill>
            <a:srgbClr val="3333CC"/>
          </a:solidFill>
          <a:latin typeface="Comic Sans MS" pitchFamily="66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u="sng">
          <a:solidFill>
            <a:srgbClr val="3333CC"/>
          </a:solidFill>
          <a:latin typeface="Comic Sans MS" pitchFamily="66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u="sng">
          <a:solidFill>
            <a:srgbClr val="3333CC"/>
          </a:solidFill>
          <a:latin typeface="Comic Sans MS" pitchFamily="66" charset="0"/>
          <a:ea typeface="ＭＳ Ｐゴシック" charset="0"/>
          <a:cs typeface="DejaVu Sans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u="sng">
          <a:solidFill>
            <a:srgbClr val="3333CC"/>
          </a:solidFill>
          <a:latin typeface="Comic Sans MS" pitchFamily="66" charset="0"/>
          <a:ea typeface="DejaVu Sans" charset="0"/>
          <a:cs typeface="DejaVu Sans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u="sng">
          <a:solidFill>
            <a:srgbClr val="3333CC"/>
          </a:solidFill>
          <a:latin typeface="Comic Sans MS" pitchFamily="66" charset="0"/>
          <a:ea typeface="DejaVu Sans" charset="0"/>
          <a:cs typeface="DejaVu Sans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u="sng">
          <a:solidFill>
            <a:srgbClr val="3333CC"/>
          </a:solidFill>
          <a:latin typeface="Comic Sans MS" pitchFamily="66" charset="0"/>
          <a:ea typeface="DejaVu Sans" charset="0"/>
          <a:cs typeface="DejaVu Sans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u="sng">
          <a:solidFill>
            <a:srgbClr val="3333CC"/>
          </a:solidFill>
          <a:latin typeface="Comic Sans MS" pitchFamily="66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Times New Roman" pitchFamily="18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Times New Roman" pitchFamily="18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Times New Roman" pitchFamily="18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Times New Roman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Introduction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Computational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Thinking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4DCE0-D8D7-48DB-4FEF-58F7A8268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6169967"/>
            <a:ext cx="811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This deck of slides are heavily based on cs112 at Yale University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cs101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at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UCAS, respectively,</a:t>
            </a:r>
            <a:r>
              <a:rPr kumimoji="1" lang="zh-CN" altLang="en-US" sz="1200" dirty="0">
                <a:latin typeface="Arial" charset="0"/>
              </a:rPr>
              <a:t> </a:t>
            </a:r>
            <a:endParaRPr kumimoji="1" lang="en-US" altLang="zh-CN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by courtesy of Dr. Y. Richard Yang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Dr. Zhiwei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Xu.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kumimoji="1" lang="zh-CN" altLang="en-US" sz="1200" dirty="0">
              <a:latin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A3041F-20F4-FE4F-5887-433D211C8B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8000"/>
            <a:ext cx="6400800" cy="3352800"/>
          </a:xfrm>
        </p:spPr>
        <p:txBody>
          <a:bodyPr/>
          <a:lstStyle/>
          <a:p>
            <a:r>
              <a:rPr lang="en-US" altLang="x-none" i="1" dirty="0">
                <a:ea typeface="ＭＳ Ｐゴシック" charset="-128"/>
              </a:rPr>
              <a:t>Lecture #</a:t>
            </a:r>
            <a:r>
              <a:rPr lang="en-US" altLang="zh-CN" i="1" dirty="0">
                <a:ea typeface="ＭＳ Ｐゴシック" charset="-128"/>
              </a:rPr>
              <a:t>2</a:t>
            </a:r>
            <a:r>
              <a:rPr lang="en-US" altLang="x-none" i="1" dirty="0">
                <a:ea typeface="ＭＳ Ｐゴシック" charset="-128"/>
              </a:rPr>
              <a:t>: </a:t>
            </a:r>
          </a:p>
          <a:p>
            <a:r>
              <a:rPr lang="en-US" altLang="zh-CN" dirty="0"/>
              <a:t>Computational Thinking Overview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x-none" i="1" dirty="0">
                <a:ea typeface="ＭＳ Ｐゴシック" charset="-128"/>
              </a:rPr>
              <a:t>Java Program Structure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zh-CN" sz="2000" b="1" dirty="0">
                <a:ea typeface="ＭＳ Ｐゴシック" charset="-128"/>
              </a:rPr>
              <a:t>Qiao</a:t>
            </a:r>
            <a:r>
              <a:rPr lang="zh-CN" altLang="en-US" sz="2000" b="1" dirty="0">
                <a:ea typeface="ＭＳ Ｐゴシック" charset="-128"/>
              </a:rPr>
              <a:t> </a:t>
            </a:r>
            <a:r>
              <a:rPr lang="en-US" altLang="zh-CN" sz="2000" b="1" dirty="0">
                <a:ea typeface="ＭＳ Ｐゴシック" charset="-128"/>
              </a:rPr>
              <a:t>Xiang</a:t>
            </a:r>
            <a:r>
              <a:rPr lang="en-US" altLang="zh-CN" sz="2000" dirty="0">
                <a:ea typeface="ＭＳ Ｐゴシック" charset="-128"/>
              </a:rPr>
              <a:t>,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Qingyu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Song</a:t>
            </a:r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https://</a:t>
            </a:r>
            <a:r>
              <a:rPr lang="en-US" altLang="x-none" sz="2000" dirty="0" err="1">
                <a:ea typeface="ＭＳ Ｐゴシック" charset="-128"/>
              </a:rPr>
              <a:t>sngroup.org.cn</a:t>
            </a:r>
            <a:r>
              <a:rPr lang="en-US" altLang="x-none" sz="2000" dirty="0">
                <a:ea typeface="ＭＳ Ｐゴシック" charset="-128"/>
              </a:rPr>
              <a:t>/courses/</a:t>
            </a:r>
            <a:r>
              <a:rPr lang="en-US" altLang="zh-CN" sz="2000" dirty="0">
                <a:ea typeface="ＭＳ Ｐゴシック" charset="-128"/>
              </a:rPr>
              <a:t>ct</a:t>
            </a:r>
            <a:r>
              <a:rPr lang="en-US" altLang="x-none" sz="2000" dirty="0">
                <a:ea typeface="ＭＳ Ｐゴシック" charset="-128"/>
              </a:rPr>
              <a:t>-xmuf25/</a:t>
            </a:r>
            <a:r>
              <a:rPr lang="en-US" altLang="x-none" sz="2000" dirty="0" err="1">
                <a:ea typeface="ＭＳ Ｐゴシック" charset="-128"/>
              </a:rPr>
              <a:t>index.shtml</a:t>
            </a:r>
            <a:endParaRPr lang="en-US" altLang="zh-CN" sz="2000" dirty="0">
              <a:ea typeface="ＭＳ Ｐゴシック" charset="-128"/>
            </a:endParaRPr>
          </a:p>
          <a:p>
            <a:r>
              <a:rPr lang="en-US" altLang="zh-CN" sz="2000" dirty="0">
                <a:ea typeface="ＭＳ Ｐゴシック" charset="-128"/>
              </a:rPr>
              <a:t>10/11/2025</a:t>
            </a:r>
            <a:endParaRPr lang="en-US" altLang="x-none" sz="20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ABC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81200"/>
            <a:ext cx="8856984" cy="5400600"/>
          </a:xfrm>
        </p:spPr>
        <p:txBody>
          <a:bodyPr/>
          <a:lstStyle/>
          <a:p>
            <a:r>
              <a:rPr lang="en-US" altLang="zh-CN" dirty="0"/>
              <a:t>Automatic execution</a:t>
            </a:r>
          </a:p>
          <a:p>
            <a:r>
              <a:rPr lang="en-US" altLang="zh-CN" dirty="0"/>
              <a:t>Bit accuracy</a:t>
            </a:r>
          </a:p>
          <a:p>
            <a:r>
              <a:rPr lang="en-US" altLang="zh-CN" dirty="0"/>
              <a:t>Constructive abstraction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086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978" y="116632"/>
            <a:ext cx="8882136" cy="858490"/>
          </a:xfrm>
        </p:spPr>
        <p:txBody>
          <a:bodyPr/>
          <a:lstStyle/>
          <a:p>
            <a:r>
              <a:rPr lang="en-US" altLang="zh-CN" dirty="0"/>
              <a:t>Automatic execution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05000"/>
            <a:ext cx="8856984" cy="5400600"/>
          </a:xfrm>
        </p:spPr>
        <p:txBody>
          <a:bodyPr/>
          <a:lstStyle/>
          <a:p>
            <a:r>
              <a:rPr lang="en-US" altLang="zh-CN" sz="2400" dirty="0"/>
              <a:t>Computational processes are automatically executed step-by-step on computers.</a:t>
            </a:r>
          </a:p>
          <a:p>
            <a:r>
              <a:rPr lang="en-US" altLang="zh-CN" sz="2400" dirty="0"/>
              <a:t>Automatic execution is common when looking inside or from outside</a:t>
            </a:r>
          </a:p>
          <a:p>
            <a:pPr lvl="2"/>
            <a:r>
              <a:rPr lang="en-US" altLang="zh-CN" dirty="0"/>
              <a:t>Step-by-step mechanic automatic execution of digital symbol manipulation is the most fundamental characteristic of computational thinking, both without and within. </a:t>
            </a:r>
          </a:p>
          <a:p>
            <a:pPr lvl="2"/>
            <a:r>
              <a:rPr lang="en-US" altLang="zh-CN" dirty="0"/>
              <a:t>It underlies all the other understandings. </a:t>
            </a:r>
          </a:p>
          <a:p>
            <a:pPr lvl="2"/>
            <a:r>
              <a:rPr lang="en-US" altLang="zh-CN" dirty="0"/>
              <a:t>CS studies logic that is automatic executable logic, algorithms that are automatic executed algorithms, abstractions that are automatic executed abstractions.</a:t>
            </a:r>
          </a:p>
          <a:p>
            <a:r>
              <a:rPr lang="en-US" altLang="zh-CN" sz="2400" dirty="0"/>
              <a:t>It partially answers the question</a:t>
            </a:r>
          </a:p>
          <a:p>
            <a:pPr lvl="2"/>
            <a:r>
              <a:rPr lang="en-US" altLang="zh-CN" sz="1800" dirty="0"/>
              <a:t>Why and how trillions of instructions can be automatically executed in a fraction of a second, sometimes across the globe, to produce correct computational results?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42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Bit accuracy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Other sciences pursue their own scientific rigor</a:t>
            </a:r>
          </a:p>
          <a:p>
            <a:pPr lvl="2"/>
            <a:r>
              <a:rPr lang="en-US" altLang="zh-CN" dirty="0"/>
              <a:t>Experiments results are statistically significant when the</a:t>
            </a:r>
            <a:r>
              <a:rPr lang="zh-CN" altLang="en-US" dirty="0"/>
              <a:t> </a:t>
            </a:r>
            <a:r>
              <a:rPr lang="en-US" altLang="zh-CN" dirty="0"/>
              <a:t>p-value is less than 0.05</a:t>
            </a:r>
          </a:p>
          <a:p>
            <a:r>
              <a:rPr lang="en-US" altLang="zh-CN" dirty="0"/>
              <a:t>Computer science uses binary values of 0s and 1s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One </a:t>
            </a:r>
            <a:r>
              <a:rPr lang="en-US" altLang="zh-CN" i="1" dirty="0"/>
              <a:t>binary digit  </a:t>
            </a:r>
            <a:r>
              <a:rPr lang="en-US" altLang="zh-CN" dirty="0"/>
              <a:t>is called a </a:t>
            </a:r>
            <a:r>
              <a:rPr lang="en-US" altLang="zh-CN" b="1" dirty="0">
                <a:solidFill>
                  <a:srgbClr val="FF0000"/>
                </a:solidFill>
              </a:rPr>
              <a:t>bit</a:t>
            </a:r>
          </a:p>
          <a:p>
            <a:r>
              <a:rPr lang="en-US" altLang="zh-CN" dirty="0"/>
              <a:t>Computer science pursues </a:t>
            </a:r>
            <a:r>
              <a:rPr lang="en-US" altLang="zh-CN" b="1" dirty="0"/>
              <a:t>bit accuracy</a:t>
            </a:r>
          </a:p>
          <a:p>
            <a:pPr lvl="2"/>
            <a:r>
              <a:rPr lang="en-US" altLang="zh-CN" dirty="0"/>
              <a:t>A computational process is accurate and precise up to every bit</a:t>
            </a:r>
          </a:p>
          <a:p>
            <a:pPr lvl="2"/>
            <a:r>
              <a:rPr lang="en-US" altLang="zh-CN" dirty="0"/>
              <a:t>Any practical computer has finite memory</a:t>
            </a:r>
          </a:p>
          <a:p>
            <a:pPr lvl="3"/>
            <a:r>
              <a:rPr lang="en-US" altLang="zh-CN" dirty="0"/>
              <a:t>Cannot represent real numbers of arbitrary precision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610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Constructive abstraction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08" y="1520788"/>
            <a:ext cx="8856984" cy="4881600"/>
          </a:xfrm>
        </p:spPr>
        <p:txBody>
          <a:bodyPr/>
          <a:lstStyle/>
          <a:p>
            <a:r>
              <a:rPr lang="en-US" altLang="zh-CN" sz="2400" dirty="0"/>
              <a:t>Computer science is about digital abstractions</a:t>
            </a:r>
          </a:p>
          <a:p>
            <a:pPr lvl="2"/>
            <a:r>
              <a:rPr lang="en-US" altLang="zh-CN" sz="1800" dirty="0"/>
              <a:t>constructive, automatically executed abstractions of information transformation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Three layers of meaning</a:t>
            </a:r>
          </a:p>
          <a:p>
            <a:pPr lvl="2"/>
            <a:r>
              <a:rPr lang="en-US" altLang="zh-CN" sz="1800" i="1" dirty="0">
                <a:solidFill>
                  <a:srgbClr val="FF0000"/>
                </a:solidFill>
              </a:rPr>
              <a:t>Abstraction</a:t>
            </a:r>
            <a:r>
              <a:rPr lang="en-US" altLang="zh-CN" sz="1800" dirty="0"/>
              <a:t> from concrete instances to the general concept</a:t>
            </a:r>
          </a:p>
          <a:p>
            <a:pPr lvl="2"/>
            <a:r>
              <a:rPr lang="en-US" altLang="zh-CN" sz="1800" i="1" dirty="0">
                <a:solidFill>
                  <a:srgbClr val="FF0000"/>
                </a:solidFill>
              </a:rPr>
              <a:t>Constructive</a:t>
            </a:r>
            <a:r>
              <a:rPr lang="en-US" altLang="zh-CN" sz="1800" dirty="0"/>
              <a:t>: a step-by-step integration of more primitive symbols and operations</a:t>
            </a:r>
          </a:p>
          <a:p>
            <a:pPr lvl="2"/>
            <a:r>
              <a:rPr lang="en-US" altLang="zh-CN" sz="1800" i="1" dirty="0">
                <a:solidFill>
                  <a:srgbClr val="FF0000"/>
                </a:solidFill>
              </a:rPr>
              <a:t>Smart</a:t>
            </a:r>
            <a:r>
              <a:rPr lang="en-US" altLang="zh-CN" sz="1800" dirty="0"/>
              <a:t> construction, not ad hoc, arbitrary actions or processes</a:t>
            </a:r>
          </a:p>
          <a:p>
            <a:pPr lvl="3"/>
            <a:r>
              <a:rPr lang="en-US" altLang="zh-CN" sz="1400" dirty="0"/>
              <a:t>Although may use brute-force actions (e.g., exhaustive enumeration) and </a:t>
            </a:r>
            <a:br>
              <a:rPr lang="en-US" altLang="zh-CN" sz="1400" dirty="0"/>
            </a:br>
            <a:r>
              <a:rPr lang="en-US" altLang="zh-CN" sz="1400" dirty="0"/>
              <a:t>seemingly arbitrary random operations (e.g., randomly picking a number)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862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6875-1089-390D-C40E-178D35AF0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99219-C903-1A94-3769-4AC4FB1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develop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process?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AA49CC-18AF-0FB2-F7CF-A0051400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CD2F1-6A15-0C00-0254-813A6C8D84A2}"/>
              </a:ext>
            </a:extLst>
          </p:cNvPr>
          <p:cNvSpPr txBox="1"/>
          <p:nvPr/>
        </p:nvSpPr>
        <p:spPr>
          <a:xfrm>
            <a:off x="266700" y="2254655"/>
            <a:ext cx="8610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Wingdings" charset="2"/>
              <a:buNone/>
              <a:tabLst/>
              <a:defRPr/>
            </a:pPr>
            <a:r>
              <a:rPr kumimoji="0" lang="en-US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Data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+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</a:t>
            </a:r>
            <a:r>
              <a:rPr kumimoji="0" lang="en-US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Program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22E63-021F-24C7-5E49-9AE5773D536F}"/>
              </a:ext>
            </a:extLst>
          </p:cNvPr>
          <p:cNvGrpSpPr/>
          <p:nvPr/>
        </p:nvGrpSpPr>
        <p:grpSpPr>
          <a:xfrm>
            <a:off x="1968273" y="3728641"/>
            <a:ext cx="5207454" cy="2832100"/>
            <a:chOff x="1806121" y="3759200"/>
            <a:chExt cx="5207454" cy="2832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F14DA5-C030-EB75-1923-8A266C20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6121" y="3759200"/>
              <a:ext cx="5118100" cy="28321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F862CA-6B8C-87C8-B278-5C9E0A43155A}"/>
                </a:ext>
              </a:extLst>
            </p:cNvPr>
            <p:cNvSpPr/>
            <p:nvPr/>
          </p:nvSpPr>
          <p:spPr bwMode="auto">
            <a:xfrm>
              <a:off x="4724400" y="4953000"/>
              <a:ext cx="2289175" cy="1449388"/>
            </a:xfrm>
            <a:prstGeom prst="rect">
              <a:avLst/>
            </a:prstGeom>
            <a:noFill/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74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Data &amp;</a:t>
            </a:r>
            <a:r>
              <a:rPr lang="zh-CN" altLang="en-US" dirty="0"/>
              <a:t> </a:t>
            </a:r>
            <a:r>
              <a:rPr lang="en-US" altLang="zh-CN" dirty="0"/>
              <a:t>Program?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562894"/>
            <a:ext cx="7772400" cy="4648200"/>
          </a:xfrm>
        </p:spPr>
        <p:txBody>
          <a:bodyPr/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Data</a:t>
            </a:r>
            <a:r>
              <a:rPr lang="en-US" altLang="zh-CN" sz="2000" dirty="0"/>
              <a:t> is</a:t>
            </a:r>
            <a:r>
              <a:rPr lang="en-US" altLang="zh-CN" sz="2000" u="sng" dirty="0"/>
              <a:t> </a:t>
            </a:r>
            <a:r>
              <a:rPr lang="zh-CN" altLang="en-US" sz="2000" u="sng" dirty="0"/>
              <a:t>  </a:t>
            </a:r>
            <a:r>
              <a:rPr lang="en-US" altLang="zh-CN" sz="2000" u="sng" dirty="0"/>
              <a:t>a group of bits.  </a:t>
            </a:r>
            <a:r>
              <a:rPr lang="en-US" altLang="zh-CN" sz="2000" dirty="0"/>
              <a:t> </a:t>
            </a:r>
          </a:p>
          <a:p>
            <a:endParaRPr lang="en-US" altLang="zh-CN" sz="2000" dirty="0"/>
          </a:p>
          <a:p>
            <a:r>
              <a:rPr lang="en-US" altLang="zh-CN" sz="2000" dirty="0"/>
              <a:t>A bit is</a:t>
            </a:r>
            <a:r>
              <a:rPr lang="en-US" altLang="zh-CN" sz="2000" u="sng" dirty="0"/>
              <a:t>    a binary digit with a value of 0 or 1.</a:t>
            </a:r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dirty="0"/>
              <a:t>A digital symbol is </a:t>
            </a:r>
            <a:r>
              <a:rPr lang="en-US" altLang="zh-CN" sz="2000" u="sng" dirty="0"/>
              <a:t> any notation that is representable as one or more bits, to denote any concrete or abstract entity. </a:t>
            </a:r>
          </a:p>
          <a:p>
            <a:endParaRPr lang="en-US" altLang="zh-CN" sz="2000" dirty="0"/>
          </a:p>
          <a:p>
            <a:r>
              <a:rPr lang="en-US" altLang="zh-CN" sz="2000" dirty="0"/>
              <a:t>Manipulation is</a:t>
            </a:r>
            <a:r>
              <a:rPr lang="en-US" altLang="zh-CN" sz="2000" u="sng" dirty="0"/>
              <a:t> a sequence of operation steps on digital symbols, where the length can be one or many</a:t>
            </a:r>
            <a:r>
              <a:rPr lang="en-US" altLang="zh-CN" sz="2000" dirty="0"/>
              <a:t>.</a:t>
            </a:r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dirty="0"/>
              <a:t>A </a:t>
            </a:r>
            <a:r>
              <a:rPr lang="en-US" altLang="zh-CN" sz="2000" b="1" dirty="0">
                <a:solidFill>
                  <a:schemeClr val="accent2"/>
                </a:solidFill>
              </a:rPr>
              <a:t>program</a:t>
            </a:r>
            <a:r>
              <a:rPr lang="en-US" altLang="zh-CN" sz="2000" dirty="0"/>
              <a:t> is </a:t>
            </a:r>
            <a:r>
              <a:rPr lang="en-US" altLang="zh-CN" sz="2000" u="sng" dirty="0"/>
              <a:t>  an algorithm written in a computer language.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Code is </a:t>
            </a:r>
            <a:r>
              <a:rPr lang="en-US" altLang="zh-CN" sz="2000" u="sng" dirty="0"/>
              <a:t>  a fraction (segment) of a program.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0331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22238"/>
            <a:ext cx="8712968" cy="714474"/>
          </a:xfrm>
        </p:spPr>
        <p:txBody>
          <a:bodyPr/>
          <a:lstStyle/>
          <a:p>
            <a:r>
              <a:rPr lang="en-US" altLang="zh-CN" dirty="0"/>
              <a:t>What is a digital symbol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069" y="1335897"/>
            <a:ext cx="8856984" cy="3999045"/>
          </a:xfrm>
        </p:spPr>
        <p:txBody>
          <a:bodyPr/>
          <a:lstStyle/>
          <a:p>
            <a:r>
              <a:rPr lang="en-US" altLang="zh-CN" sz="2400" dirty="0"/>
              <a:t>A notation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/>
              <a:t>Representable as one or more bits</a:t>
            </a:r>
          </a:p>
          <a:p>
            <a:pPr lvl="2"/>
            <a:r>
              <a:rPr lang="en-US" altLang="zh-CN" sz="1600" dirty="0"/>
              <a:t>Discrete, not continuous</a:t>
            </a:r>
          </a:p>
          <a:p>
            <a:pPr lvl="2"/>
            <a:r>
              <a:rPr lang="en-US" altLang="zh-CN" sz="1600" dirty="0"/>
              <a:t>Finite, not infinite many bits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/>
              <a:t>Denoting any concrete or abstract entity</a:t>
            </a:r>
          </a:p>
          <a:p>
            <a:pPr lvl="2"/>
            <a:r>
              <a:rPr lang="en-US" altLang="zh-CN" sz="1800" dirty="0"/>
              <a:t>Number, character, string, image, audio, video</a:t>
            </a:r>
          </a:p>
          <a:p>
            <a:pPr lvl="2"/>
            <a:r>
              <a:rPr lang="en-US" altLang="zh-CN" sz="1800" dirty="0"/>
              <a:t>Idea, program code, human genome sequence</a:t>
            </a:r>
          </a:p>
          <a:p>
            <a:endParaRPr lang="en-US" altLang="zh-CN" sz="2400" dirty="0"/>
          </a:p>
          <a:p>
            <a:r>
              <a:rPr lang="en-US" altLang="zh-CN" sz="2400" dirty="0"/>
              <a:t>Manipulation is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/>
              <a:t>Any sequence of operation on symbols</a:t>
            </a:r>
          </a:p>
          <a:p>
            <a:pPr lvl="2"/>
            <a:r>
              <a:rPr lang="en-US" altLang="zh-CN" sz="1800" dirty="0"/>
              <a:t>Find (look up), read, write, transport (send), modify</a:t>
            </a:r>
            <a:endParaRPr lang="en-US" altLang="zh-CN" dirty="0"/>
          </a:p>
          <a:p>
            <a:pPr lvl="2"/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971600" y="648866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https://www.ncbi.nlm.nih.gov/nuccore/LR991581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132" y="2567656"/>
            <a:ext cx="1809913" cy="172268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17845" y="430081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A WeChat QR code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3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22238"/>
            <a:ext cx="8712968" cy="1133037"/>
          </a:xfrm>
        </p:spPr>
        <p:txBody>
          <a:bodyPr/>
          <a:lstStyle/>
          <a:p>
            <a:r>
              <a:rPr lang="en-US" altLang="zh-CN" dirty="0"/>
              <a:t>Data are digital symbols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19" y="1570277"/>
            <a:ext cx="8542125" cy="4032448"/>
          </a:xfrm>
        </p:spPr>
        <p:txBody>
          <a:bodyPr/>
          <a:lstStyle/>
          <a:p>
            <a:r>
              <a:rPr lang="en-US" altLang="zh-CN" dirty="0"/>
              <a:t>Analog vs. digital values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Analog:</a:t>
            </a:r>
            <a:r>
              <a:rPr lang="zh-CN" altLang="en-US" dirty="0"/>
              <a:t> </a:t>
            </a:r>
            <a:r>
              <a:rPr lang="en-US" altLang="zh-CN" dirty="0"/>
              <a:t>Continuous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Digital:</a:t>
            </a:r>
            <a:r>
              <a:rPr lang="zh-CN" altLang="en-US" dirty="0"/>
              <a:t> </a:t>
            </a:r>
            <a:r>
              <a:rPr lang="en-US" altLang="zh-CN" dirty="0"/>
              <a:t>Discrete</a:t>
            </a:r>
          </a:p>
          <a:p>
            <a:r>
              <a:rPr lang="en-US" altLang="zh-CN" dirty="0"/>
              <a:t>Binary-decimal conversion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Representations</a:t>
            </a:r>
          </a:p>
          <a:p>
            <a:pPr lvl="1">
              <a:buFont typeface="Wingdings" pitchFamily="2" charset="2"/>
              <a:buChar char="Ø"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宋体"/>
                <a:cs typeface="+mj-cs"/>
              </a:rPr>
              <a:t>ASCII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宋体"/>
                <a:cs typeface="+mj-cs"/>
              </a:rPr>
              <a:t>：</a:t>
            </a:r>
            <a:r>
              <a:rPr lang="en-US" dirty="0"/>
              <a:t> American Standard Code for</a:t>
            </a:r>
            <a:r>
              <a:rPr lang="zh-CN" altLang="en-US" dirty="0"/>
              <a:t> </a:t>
            </a:r>
            <a:r>
              <a:rPr lang="en-US" dirty="0"/>
              <a:t>Information Interchange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uses 8 bits to encode English characters</a:t>
            </a:r>
          </a:p>
          <a:p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17</a:t>
            </a:fld>
            <a:endParaRPr lang="en-US" altLang="zh-CN"/>
          </a:p>
        </p:txBody>
      </p:sp>
      <p:grpSp>
        <p:nvGrpSpPr>
          <p:cNvPr id="11" name="组合 20">
            <a:extLst>
              <a:ext uri="{FF2B5EF4-FFF2-40B4-BE49-F238E27FC236}">
                <a16:creationId xmlns:a16="http://schemas.microsoft.com/office/drawing/2014/main" id="{D0A9D463-EF27-5C6A-02DE-A1DA16CFB791}"/>
              </a:ext>
            </a:extLst>
          </p:cNvPr>
          <p:cNvGrpSpPr/>
          <p:nvPr/>
        </p:nvGrpSpPr>
        <p:grpSpPr>
          <a:xfrm>
            <a:off x="5233505" y="1399745"/>
            <a:ext cx="3560140" cy="2468488"/>
            <a:chOff x="4716016" y="1772816"/>
            <a:chExt cx="4445697" cy="2572553"/>
          </a:xfrm>
        </p:grpSpPr>
        <p:graphicFrame>
          <p:nvGraphicFramePr>
            <p:cNvPr id="12" name="图表 6">
              <a:extLst>
                <a:ext uri="{FF2B5EF4-FFF2-40B4-BE49-F238E27FC236}">
                  <a16:creationId xmlns:a16="http://schemas.microsoft.com/office/drawing/2014/main" id="{E087014B-D0A2-0069-7C54-B2007FFC10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2606162"/>
                </p:ext>
              </p:extLst>
            </p:nvPr>
          </p:nvGraphicFramePr>
          <p:xfrm>
            <a:off x="4716016" y="1772816"/>
            <a:ext cx="3600400" cy="2547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12B41EEC-3E2B-1B63-68FA-9D03BB9AF435}"/>
                </a:ext>
              </a:extLst>
            </p:cNvPr>
            <p:cNvSpPr/>
            <p:nvPr/>
          </p:nvSpPr>
          <p:spPr>
            <a:xfrm>
              <a:off x="8314877" y="4005064"/>
              <a:ext cx="846836" cy="3403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/>
                <a:t>Month</a:t>
              </a:r>
            </a:p>
          </p:txBody>
        </p:sp>
      </p:grpSp>
      <p:graphicFrame>
        <p:nvGraphicFramePr>
          <p:cNvPr id="15" name="表格 17">
            <a:extLst>
              <a:ext uri="{FF2B5EF4-FFF2-40B4-BE49-F238E27FC236}">
                <a16:creationId xmlns:a16="http://schemas.microsoft.com/office/drawing/2014/main" id="{BC708ED2-8781-70BB-B622-BEAE34D20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04251"/>
              </p:ext>
            </p:extLst>
          </p:nvPr>
        </p:nvGraphicFramePr>
        <p:xfrm>
          <a:off x="1028699" y="3906333"/>
          <a:ext cx="7086601" cy="10156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10260">
                  <a:extLst>
                    <a:ext uri="{9D8B030D-6E8A-4147-A177-3AD203B41FA5}">
                      <a16:colId xmlns:a16="http://schemas.microsoft.com/office/drawing/2014/main" val="1239758570"/>
                    </a:ext>
                  </a:extLst>
                </a:gridCol>
                <a:gridCol w="615488">
                  <a:extLst>
                    <a:ext uri="{9D8B030D-6E8A-4147-A177-3AD203B41FA5}">
                      <a16:colId xmlns:a16="http://schemas.microsoft.com/office/drawing/2014/main" val="1606403937"/>
                    </a:ext>
                  </a:extLst>
                </a:gridCol>
                <a:gridCol w="519343">
                  <a:extLst>
                    <a:ext uri="{9D8B030D-6E8A-4147-A177-3AD203B41FA5}">
                      <a16:colId xmlns:a16="http://schemas.microsoft.com/office/drawing/2014/main" val="3518528613"/>
                    </a:ext>
                  </a:extLst>
                </a:gridCol>
                <a:gridCol w="454780">
                  <a:extLst>
                    <a:ext uri="{9D8B030D-6E8A-4147-A177-3AD203B41FA5}">
                      <a16:colId xmlns:a16="http://schemas.microsoft.com/office/drawing/2014/main" val="893205690"/>
                    </a:ext>
                  </a:extLst>
                </a:gridCol>
                <a:gridCol w="454780">
                  <a:extLst>
                    <a:ext uri="{9D8B030D-6E8A-4147-A177-3AD203B41FA5}">
                      <a16:colId xmlns:a16="http://schemas.microsoft.com/office/drawing/2014/main" val="3818146976"/>
                    </a:ext>
                  </a:extLst>
                </a:gridCol>
                <a:gridCol w="427343">
                  <a:extLst>
                    <a:ext uri="{9D8B030D-6E8A-4147-A177-3AD203B41FA5}">
                      <a16:colId xmlns:a16="http://schemas.microsoft.com/office/drawing/2014/main" val="3504988743"/>
                    </a:ext>
                  </a:extLst>
                </a:gridCol>
                <a:gridCol w="482219">
                  <a:extLst>
                    <a:ext uri="{9D8B030D-6E8A-4147-A177-3AD203B41FA5}">
                      <a16:colId xmlns:a16="http://schemas.microsoft.com/office/drawing/2014/main" val="2534156096"/>
                    </a:ext>
                  </a:extLst>
                </a:gridCol>
                <a:gridCol w="454780">
                  <a:extLst>
                    <a:ext uri="{9D8B030D-6E8A-4147-A177-3AD203B41FA5}">
                      <a16:colId xmlns:a16="http://schemas.microsoft.com/office/drawing/2014/main" val="4260503461"/>
                    </a:ext>
                  </a:extLst>
                </a:gridCol>
                <a:gridCol w="454780">
                  <a:extLst>
                    <a:ext uri="{9D8B030D-6E8A-4147-A177-3AD203B41FA5}">
                      <a16:colId xmlns:a16="http://schemas.microsoft.com/office/drawing/2014/main" val="924760441"/>
                    </a:ext>
                  </a:extLst>
                </a:gridCol>
                <a:gridCol w="454780">
                  <a:extLst>
                    <a:ext uri="{9D8B030D-6E8A-4147-A177-3AD203B41FA5}">
                      <a16:colId xmlns:a16="http://schemas.microsoft.com/office/drawing/2014/main" val="155984423"/>
                    </a:ext>
                  </a:extLst>
                </a:gridCol>
                <a:gridCol w="454780">
                  <a:extLst>
                    <a:ext uri="{9D8B030D-6E8A-4147-A177-3AD203B41FA5}">
                      <a16:colId xmlns:a16="http://schemas.microsoft.com/office/drawing/2014/main" val="2604188792"/>
                    </a:ext>
                  </a:extLst>
                </a:gridCol>
                <a:gridCol w="454780">
                  <a:extLst>
                    <a:ext uri="{9D8B030D-6E8A-4147-A177-3AD203B41FA5}">
                      <a16:colId xmlns:a16="http://schemas.microsoft.com/office/drawing/2014/main" val="1354243030"/>
                    </a:ext>
                  </a:extLst>
                </a:gridCol>
                <a:gridCol w="454780">
                  <a:extLst>
                    <a:ext uri="{9D8B030D-6E8A-4147-A177-3AD203B41FA5}">
                      <a16:colId xmlns:a16="http://schemas.microsoft.com/office/drawing/2014/main" val="4179221768"/>
                    </a:ext>
                  </a:extLst>
                </a:gridCol>
                <a:gridCol w="493708">
                  <a:extLst>
                    <a:ext uri="{9D8B030D-6E8A-4147-A177-3AD203B41FA5}">
                      <a16:colId xmlns:a16="http://schemas.microsoft.com/office/drawing/2014/main" val="621839422"/>
                    </a:ext>
                  </a:extLst>
                </a:gridCol>
              </a:tblGrid>
              <a:tr h="385988"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Month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Jan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Feb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Mar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Apr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May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Jun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Jul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Aug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Oct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Nov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931787"/>
                  </a:ext>
                </a:extLst>
              </a:tr>
              <a:tr h="314854"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Temperature</a:t>
                      </a: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Decimal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544922"/>
                  </a:ext>
                </a:extLst>
              </a:tr>
              <a:tr h="31485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Binary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200" dirty="0"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09150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7D8E3BB-0CD6-4F08-5EDB-7FEB7E185B44}"/>
              </a:ext>
            </a:extLst>
          </p:cNvPr>
          <p:cNvSpPr/>
          <p:nvPr/>
        </p:nvSpPr>
        <p:spPr bwMode="auto">
          <a:xfrm>
            <a:off x="161763" y="1399745"/>
            <a:ext cx="8892481" cy="5336017"/>
          </a:xfrm>
          <a:prstGeom prst="rect">
            <a:avLst/>
          </a:prstGeom>
          <a:solidFill>
            <a:srgbClr val="F2F2F2">
              <a:alpha val="8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683A2-536B-841D-87B2-03DA38CB6D18}"/>
              </a:ext>
            </a:extLst>
          </p:cNvPr>
          <p:cNvSpPr txBox="1"/>
          <p:nvPr/>
        </p:nvSpPr>
        <p:spPr>
          <a:xfrm rot="1612499">
            <a:off x="1632307" y="3897861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You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</a:t>
            </a:r>
            <a:r>
              <a:rPr lang="en-US" altLang="zh-CN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will</a:t>
            </a:r>
            <a:r>
              <a:rPr lang="zh-CN" altLang="en-US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 </a:t>
            </a:r>
            <a:r>
              <a:rPr lang="en-US" altLang="zh-CN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learn</a:t>
            </a:r>
            <a:r>
              <a:rPr lang="zh-CN" altLang="en-US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 </a:t>
            </a:r>
            <a:r>
              <a:rPr lang="en-US" altLang="zh-CN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details</a:t>
            </a:r>
            <a:r>
              <a:rPr lang="zh-CN" altLang="en-US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 </a:t>
            </a:r>
            <a:r>
              <a:rPr lang="en-US" altLang="zh-CN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in</a:t>
            </a:r>
            <a:r>
              <a:rPr lang="zh-CN" altLang="en-US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 </a:t>
            </a:r>
            <a:r>
              <a:rPr lang="en-US" altLang="zh-CN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another</a:t>
            </a:r>
            <a:r>
              <a:rPr lang="zh-CN" altLang="en-US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 </a:t>
            </a:r>
            <a:r>
              <a:rPr lang="en-US" altLang="zh-CN" sz="2800" kern="0" dirty="0">
                <a:solidFill>
                  <a:srgbClr val="3333CD"/>
                </a:solidFill>
                <a:latin typeface="Comic Sans MS"/>
                <a:ea typeface="ＭＳ Ｐゴシック" charset="0"/>
              </a:rPr>
              <a:t>course!</a:t>
            </a:r>
            <a:endParaRPr lang="en-CN" dirty="0">
              <a:solidFill>
                <a:srgbClr val="3333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152128"/>
          </a:xfrm>
        </p:spPr>
        <p:txBody>
          <a:bodyPr/>
          <a:lstStyle/>
          <a:p>
            <a:r>
              <a:rPr lang="en-US" altLang="zh-CN" dirty="0" err="1"/>
              <a:t>Program:Digital</a:t>
            </a:r>
            <a:r>
              <a:rPr lang="en-US" altLang="zh-CN" dirty="0"/>
              <a:t> symbol manipulation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896544"/>
          </a:xfrm>
        </p:spPr>
        <p:txBody>
          <a:bodyPr/>
          <a:lstStyle/>
          <a:p>
            <a:r>
              <a:rPr lang="en-US" altLang="zh-CN" sz="2400" dirty="0"/>
              <a:t>Computer science studies computational processes</a:t>
            </a:r>
          </a:p>
          <a:p>
            <a:endParaRPr lang="en-US" altLang="zh-CN" sz="2400" dirty="0"/>
          </a:p>
          <a:p>
            <a:r>
              <a:rPr lang="en-US" altLang="zh-CN" sz="2400" dirty="0"/>
              <a:t>A computational process is a process of information transformation, </a:t>
            </a:r>
            <a:br>
              <a:rPr lang="en-US" altLang="zh-CN" sz="2400" dirty="0"/>
            </a:br>
            <a:r>
              <a:rPr lang="en-US" altLang="zh-CN" sz="2400" dirty="0"/>
              <a:t>which is a sequence of steps of digital symbol manipulation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/>
              <a:t>Process = a sequence of steps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/>
              <a:t>Information transformation = digital symbol manipulation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	</a:t>
            </a:r>
            <a:r>
              <a:rPr lang="en-US" altLang="zh-CN" dirty="0">
                <a:solidFill>
                  <a:srgbClr val="FF0000"/>
                </a:solidFill>
              </a:rPr>
              <a:t>Process</a:t>
            </a:r>
            <a:r>
              <a:rPr lang="en-US" altLang="zh-CN" dirty="0"/>
              <a:t> of   </a:t>
            </a:r>
            <a:r>
              <a:rPr lang="en-US" altLang="zh-CN" dirty="0">
                <a:solidFill>
                  <a:srgbClr val="0066FF"/>
                </a:solidFill>
              </a:rPr>
              <a:t>information transformation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	a sequence of steps</a:t>
            </a:r>
            <a:r>
              <a:rPr lang="en-US" altLang="zh-CN" sz="2400" dirty="0"/>
              <a:t>	 </a:t>
            </a:r>
            <a:r>
              <a:rPr lang="en-US" altLang="zh-CN" sz="2400" u="sng" dirty="0">
                <a:solidFill>
                  <a:srgbClr val="0066FF"/>
                </a:solidFill>
              </a:rPr>
              <a:t>digital symbol</a:t>
            </a:r>
            <a:r>
              <a:rPr lang="zh-CN" altLang="en-US" sz="2400" u="sng" dirty="0">
                <a:solidFill>
                  <a:srgbClr val="0066FF"/>
                </a:solidFill>
              </a:rPr>
              <a:t> </a:t>
            </a:r>
            <a:r>
              <a:rPr lang="en-US" altLang="zh-CN" sz="2400" u="sng" dirty="0">
                <a:solidFill>
                  <a:srgbClr val="0066FF"/>
                </a:solidFill>
              </a:rPr>
              <a:t>manipulation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18</a:t>
            </a:fld>
            <a:endParaRPr lang="en-US" altLang="zh-CN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771800" y="5373216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6012160" y="539534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2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8C3A-5BB6-714B-C65E-C0182070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away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9858-8A62-D155-7EBB-30522C2B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altLang="x-none" sz="2400" b="1" dirty="0">
                <a:solidFill>
                  <a:srgbClr val="000000"/>
                </a:solidFill>
                <a:ea typeface="ＭＳ Ｐゴシック" charset="-128"/>
              </a:rPr>
              <a:t>Data as Symbols</a:t>
            </a: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None/>
              <a:defRPr/>
            </a:pPr>
            <a:endParaRPr lang="en-US" altLang="x-none" sz="2400" b="1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altLang="x-none" sz="2400" b="1" dirty="0">
                <a:solidFill>
                  <a:srgbClr val="000000"/>
                </a:solidFill>
                <a:ea typeface="ＭＳ Ｐゴシック" charset="-128"/>
              </a:rPr>
              <a:t>Programs to manipulate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A0A41-EB5B-8DDD-EF06-F3EAB896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DCD1C-7AF2-BA40-AC46-BD782BF1BD65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023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23DCC9-FEB9-9A48-9DC5-139AE09D31A1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30722" name="Picture 4" descr="foxtrot_jav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333500"/>
            <a:ext cx="89820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Programming Language Choices</a:t>
            </a:r>
          </a:p>
        </p:txBody>
      </p:sp>
      <p:grpSp>
        <p:nvGrpSpPr>
          <p:cNvPr id="37890" name="Group 3"/>
          <p:cNvGrpSpPr>
            <a:grpSpLocks/>
          </p:cNvGrpSpPr>
          <p:nvPr/>
        </p:nvGrpSpPr>
        <p:grpSpPr bwMode="auto">
          <a:xfrm>
            <a:off x="685800" y="1600200"/>
            <a:ext cx="8001000" cy="4038600"/>
            <a:chOff x="0" y="0"/>
            <a:chExt cx="4745" cy="1776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618"/>
              <a:ext cx="501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305"/>
              <a:ext cx="48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"/>
              <a:ext cx="592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1060"/>
              <a:ext cx="541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89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" y="78"/>
              <a:ext cx="600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89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" y="702"/>
              <a:ext cx="548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89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39"/>
              <a:ext cx="546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89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897"/>
              <a:ext cx="488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90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" y="0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901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" y="1034"/>
              <a:ext cx="574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902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468"/>
              <a:ext cx="471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903" name="Picture 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" y="13"/>
              <a:ext cx="699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904" name="Picture 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78"/>
              <a:ext cx="462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905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917"/>
              <a:ext cx="644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8DBB98-EAF0-D848-9988-D3A19026A35D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06942B-DE10-5D4E-984B-7F9C5C4A2737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and recap</a:t>
            </a:r>
          </a:p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process and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endParaRPr lang="en-US" altLang="x-none" dirty="0">
              <a:ea typeface="ＭＳ Ｐゴシック" charset="-128"/>
            </a:endParaRPr>
          </a:p>
          <a:p>
            <a:pPr>
              <a:buFont typeface="Wingdings" charset="2"/>
              <a:buChar char="Ø"/>
            </a:pPr>
            <a:r>
              <a:rPr lang="en-US" altLang="x-none" i="1" dirty="0">
                <a:solidFill>
                  <a:srgbClr val="800000"/>
                </a:solidFill>
                <a:ea typeface="ＭＳ Ｐゴシック" charset="-128"/>
              </a:rPr>
              <a:t>Java: the programming language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E677A6-E704-EE4A-BB3F-60FA42A6B6D0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609600"/>
          </a:xfrm>
          <a:noFill/>
        </p:spPr>
        <p:txBody>
          <a:bodyPr lIns="90488" tIns="44450" rIns="90488" bIns="44450" anchor="b"/>
          <a:lstStyle/>
          <a:p>
            <a:r>
              <a:rPr lang="en-US" altLang="x-none" sz="3200">
                <a:ea typeface="ＭＳ Ｐゴシック" charset="-128"/>
              </a:rPr>
              <a:t>Java Programming Language: Key Designers    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4953000"/>
          </a:xfrm>
          <a:noFill/>
        </p:spPr>
        <p:txBody>
          <a:bodyPr lIns="90488" tIns="44450" rIns="90488" bIns="44450"/>
          <a:lstStyle/>
          <a:p>
            <a:endParaRPr lang="en-US" altLang="x-none" sz="2000">
              <a:ea typeface="ＭＳ Ｐゴシック" charset="-128"/>
            </a:endParaRPr>
          </a:p>
          <a:p>
            <a:endParaRPr lang="en-US" altLang="x-none" sz="2000">
              <a:ea typeface="ＭＳ Ｐゴシック" charset="-128"/>
            </a:endParaRPr>
          </a:p>
          <a:p>
            <a:r>
              <a:rPr lang="en-US" altLang="x-none" sz="2000">
                <a:ea typeface="ＭＳ Ｐゴシック" charset="-128"/>
              </a:rPr>
              <a:t>Bill Joy</a:t>
            </a:r>
          </a:p>
          <a:p>
            <a:endParaRPr lang="en-US" altLang="x-none" sz="1800">
              <a:ea typeface="ＭＳ Ｐゴシック" charset="-128"/>
            </a:endParaRPr>
          </a:p>
          <a:p>
            <a:endParaRPr lang="en-US" altLang="x-none" sz="1800">
              <a:ea typeface="ＭＳ Ｐゴシック" charset="-128"/>
            </a:endParaRPr>
          </a:p>
          <a:p>
            <a:pPr lvl="2"/>
            <a:r>
              <a:rPr lang="en-US" altLang="x-none" sz="1600">
                <a:ea typeface="ＭＳ Ｐゴシック" charset="-128"/>
              </a:rPr>
              <a:t>BSD Unix guy from UC Berkeley</a:t>
            </a:r>
          </a:p>
          <a:p>
            <a:pPr lvl="2"/>
            <a:r>
              <a:rPr lang="en-US" altLang="x-none" sz="1600">
                <a:ea typeface="ＭＳ Ｐゴシック" charset="-128"/>
              </a:rPr>
              <a:t>co-founder of Sun Microsystems (1982)</a:t>
            </a:r>
            <a:endParaRPr lang="en-US" altLang="x-none" sz="1400">
              <a:ea typeface="ＭＳ Ｐゴシック" charset="-128"/>
            </a:endParaRPr>
          </a:p>
          <a:p>
            <a:pPr lvl="2"/>
            <a:r>
              <a:rPr lang="en-US" altLang="ja-JP" sz="1600">
                <a:ea typeface="ＭＳ Ｐゴシック" charset="-128"/>
              </a:rPr>
              <a:t>focus on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>
                <a:ea typeface="ＭＳ Ｐゴシック" charset="-128"/>
              </a:rPr>
              <a:t>the network is the computer</a:t>
            </a:r>
            <a:r>
              <a:rPr lang="ja-JP" altLang="en-US" sz="1600">
                <a:ea typeface="ＭＳ Ｐゴシック" charset="-128"/>
              </a:rPr>
              <a:t>”</a:t>
            </a:r>
            <a:r>
              <a:rPr lang="en-US" altLang="ja-JP" sz="1600">
                <a:ea typeface="ＭＳ Ｐゴシック" charset="-128"/>
              </a:rPr>
              <a:t>, targeting workstation market</a:t>
            </a:r>
          </a:p>
          <a:p>
            <a:pPr lvl="2"/>
            <a:r>
              <a:rPr lang="en-US" altLang="x-none" sz="1600">
                <a:ea typeface="ＭＳ Ｐゴシック" charset="-128"/>
              </a:rPr>
              <a:t>failure: focusing on network was ahead of its time, but</a:t>
            </a:r>
            <a:r>
              <a:rPr lang="en-US" altLang="x-none" sz="1600" b="1">
                <a:ea typeface="ＭＳ Ｐゴシック" charset="-128"/>
              </a:rPr>
              <a:t> </a:t>
            </a:r>
            <a:r>
              <a:rPr lang="en-US" altLang="x-none" sz="1600">
                <a:ea typeface="ＭＳ Ｐゴシック" charset="-128"/>
              </a:rPr>
              <a:t>missed the boat on PC revolution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x-none" sz="2000">
              <a:ea typeface="ＭＳ Ｐゴシック" charset="-128"/>
            </a:endParaRPr>
          </a:p>
          <a:p>
            <a:endParaRPr lang="en-US" altLang="x-none" sz="2000">
              <a:ea typeface="ＭＳ Ｐゴシック" charset="-128"/>
            </a:endParaRPr>
          </a:p>
          <a:p>
            <a:r>
              <a:rPr lang="en-US" altLang="x-none" sz="2000">
                <a:ea typeface="ＭＳ Ｐゴシック" charset="-128"/>
              </a:rPr>
              <a:t>James Gosling</a:t>
            </a:r>
          </a:p>
          <a:p>
            <a:pPr>
              <a:buFont typeface="Wingdings" charset="2"/>
              <a:buNone/>
            </a:pPr>
            <a:endParaRPr lang="en-US" altLang="x-none" sz="2000">
              <a:ea typeface="ＭＳ Ｐゴシック" charset="-128"/>
            </a:endParaRPr>
          </a:p>
          <a:p>
            <a:pPr>
              <a:buFont typeface="Wingdings" charset="2"/>
              <a:buNone/>
            </a:pPr>
            <a:endParaRPr lang="en-US" altLang="x-none" sz="2000">
              <a:ea typeface="ＭＳ Ｐゴシック" charset="-128"/>
            </a:endParaRPr>
          </a:p>
          <a:p>
            <a:pPr lvl="2"/>
            <a:r>
              <a:rPr lang="en-US" altLang="x-none" sz="1600">
                <a:ea typeface="ＭＳ Ｐゴシック" charset="-128"/>
              </a:rPr>
              <a:t>early fame as the author of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>
                <a:ea typeface="ＭＳ Ｐゴシック" charset="-128"/>
              </a:rPr>
              <a:t>Gosling Emacs</a:t>
            </a:r>
            <a:r>
              <a:rPr lang="ja-JP" altLang="en-US" sz="1600">
                <a:ea typeface="ＭＳ Ｐゴシック" charset="-128"/>
              </a:rPr>
              <a:t>”</a:t>
            </a:r>
            <a:endParaRPr lang="en-US" altLang="ja-JP" sz="1600">
              <a:ea typeface="ＭＳ Ｐゴシック" charset="-128"/>
            </a:endParaRPr>
          </a:p>
          <a:p>
            <a:pPr lvl="3"/>
            <a:r>
              <a:rPr lang="en-US" altLang="x-none" sz="1400">
                <a:latin typeface="Times New Roman" charset="0"/>
                <a:ea typeface="ＭＳ Ｐゴシック" charset="-128"/>
              </a:rPr>
              <a:t>killed by open GNU emacs</a:t>
            </a:r>
          </a:p>
          <a:p>
            <a:pPr lvl="2"/>
            <a:r>
              <a:rPr lang="en-US" altLang="x-none" sz="1600">
                <a:ea typeface="ＭＳ Ｐゴシック" charset="-128"/>
              </a:rPr>
              <a:t>then onto Sun</a:t>
            </a:r>
            <a:r>
              <a:rPr lang="ja-JP" altLang="en-US" sz="1600">
                <a:ea typeface="ＭＳ Ｐゴシック" charset="-128"/>
              </a:rPr>
              <a:t>’</a:t>
            </a:r>
            <a:r>
              <a:rPr lang="en-US" altLang="ja-JP" sz="1600">
                <a:ea typeface="ＭＳ Ｐゴシック" charset="-128"/>
              </a:rPr>
              <a:t>s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>
                <a:ea typeface="ＭＳ Ｐゴシック" charset="-128"/>
              </a:rPr>
              <a:t>NeWS</a:t>
            </a:r>
            <a:r>
              <a:rPr lang="ja-JP" altLang="en-US" sz="1600">
                <a:ea typeface="ＭＳ Ｐゴシック" charset="-128"/>
              </a:rPr>
              <a:t>”</a:t>
            </a:r>
            <a:r>
              <a:rPr lang="en-US" altLang="ja-JP" sz="1600">
                <a:ea typeface="ＭＳ Ｐゴシック" charset="-128"/>
              </a:rPr>
              <a:t> windows system</a:t>
            </a:r>
          </a:p>
          <a:p>
            <a:pPr lvl="3"/>
            <a:r>
              <a:rPr lang="en-US" altLang="x-none" sz="1400">
                <a:latin typeface="Times New Roman" charset="0"/>
                <a:ea typeface="ＭＳ Ｐゴシック" charset="-128"/>
              </a:rPr>
              <a:t>killed by open X-windows</a:t>
            </a:r>
            <a:br>
              <a:rPr lang="en-US" altLang="x-none" sz="1400">
                <a:latin typeface="Times New Roman" charset="0"/>
                <a:ea typeface="ＭＳ Ｐゴシック" charset="-128"/>
              </a:rPr>
            </a:br>
            <a:endParaRPr lang="en-US" altLang="x-none" sz="1400">
              <a:latin typeface="Times New Roman" charset="0"/>
              <a:ea typeface="ＭＳ Ｐゴシック" charset="-128"/>
            </a:endParaRPr>
          </a:p>
          <a:p>
            <a:pPr lvl="2"/>
            <a:r>
              <a:rPr lang="en-US" altLang="x-none" sz="1600">
                <a:ea typeface="ＭＳ Ｐゴシック" charset="-128"/>
              </a:rPr>
              <a:t>failure: keeping things proprietary led to </a:t>
            </a:r>
            <a:r>
              <a:rPr lang="en-US" altLang="en-US" sz="1600">
                <a:ea typeface="ＭＳ Ｐゴシック" charset="-128"/>
              </a:rPr>
              <a:t>“</a:t>
            </a:r>
            <a:r>
              <a:rPr lang="en-US" altLang="x-none" sz="1600">
                <a:ea typeface="ＭＳ Ｐゴシック" charset="-128"/>
              </a:rPr>
              <a:t>kiss of death</a:t>
            </a:r>
            <a:r>
              <a:rPr lang="en-US" altLang="en-US" sz="1600">
                <a:ea typeface="ＭＳ Ｐゴシック" charset="-128"/>
              </a:rPr>
              <a:t>”</a:t>
            </a:r>
            <a:endParaRPr lang="en-US" altLang="x-none" sz="1600">
              <a:ea typeface="ＭＳ Ｐゴシック" charset="-128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33400" y="53340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endParaRPr lang="x-none" altLang="x-none" sz="2000"/>
          </a:p>
        </p:txBody>
      </p:sp>
      <p:pic>
        <p:nvPicPr>
          <p:cNvPr id="213003" name="Picture 11" descr="image_p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497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3606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976201-3BC9-664F-8F94-20AE3C19C32C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Java Programming Language: History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400" dirty="0">
                <a:ea typeface="ＭＳ Ｐゴシック" charset="-128"/>
              </a:rPr>
              <a:t>Joy and Gosling joined force: Sun subsidiary, </a:t>
            </a:r>
            <a:r>
              <a:rPr lang="en-US" altLang="x-none" sz="2400" dirty="0" err="1">
                <a:ea typeface="ＭＳ Ｐゴシック" charset="-128"/>
              </a:rPr>
              <a:t>FirstPerson</a:t>
            </a:r>
            <a:r>
              <a:rPr lang="en-US" altLang="x-none" sz="2400" dirty="0">
                <a:ea typeface="ＭＳ Ｐゴシック" charset="-128"/>
              </a:rPr>
              <a:t>, Inc. (1992)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200" dirty="0">
                <a:ea typeface="ＭＳ Ｐゴシック" charset="-128"/>
              </a:rPr>
              <a:t>target consumer electronics: PDAs, appliances, phones, all with cheap infra-red kinds of networks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200" dirty="0">
                <a:ea typeface="ＭＳ Ｐゴシック" charset="-128"/>
              </a:rPr>
              <a:t>need a language that</a:t>
            </a:r>
            <a:r>
              <a:rPr lang="ja-JP" altLang="en-US" sz="2200">
                <a:ea typeface="ＭＳ Ｐゴシック" charset="-128"/>
              </a:rPr>
              <a:t>’</a:t>
            </a:r>
            <a:r>
              <a:rPr lang="en-US" altLang="ja-JP" sz="2200" dirty="0">
                <a:ea typeface="ＭＳ Ｐゴシック" charset="-128"/>
              </a:rPr>
              <a:t>s safe, portable, secure, wired</a:t>
            </a:r>
          </a:p>
          <a:p>
            <a:pPr lvl="2">
              <a:lnSpc>
                <a:spcPct val="80000"/>
              </a:lnSpc>
            </a:pPr>
            <a:r>
              <a:rPr lang="en-US" altLang="x-none" sz="1800" dirty="0">
                <a:ea typeface="ＭＳ Ｐゴシック" charset="-128"/>
              </a:rPr>
              <a:t>started working on C++--</a:t>
            </a:r>
          </a:p>
          <a:p>
            <a:pPr lvl="2">
              <a:lnSpc>
                <a:spcPct val="80000"/>
              </a:lnSpc>
            </a:pPr>
            <a:r>
              <a:rPr lang="en-US" altLang="x-none" sz="1800" dirty="0">
                <a:ea typeface="ＭＳ Ｐゴシック" charset="-128"/>
              </a:rPr>
              <a:t>soon gave up hope, decided to start from scratch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200" dirty="0">
                <a:ea typeface="ＭＳ Ｐゴシック" charset="-128"/>
              </a:rPr>
              <a:t>a little ahead of time (again):  PDAs died with the demise of Apple Newton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200" dirty="0">
                <a:ea typeface="ＭＳ Ｐゴシック" charset="-128"/>
              </a:rPr>
              <a:t>switched to interactive TV (ITV)</a:t>
            </a:r>
          </a:p>
          <a:p>
            <a:pPr lvl="2">
              <a:lnSpc>
                <a:spcPct val="80000"/>
              </a:lnSpc>
            </a:pPr>
            <a:r>
              <a:rPr lang="en-US" altLang="x-none" sz="1800" dirty="0">
                <a:ea typeface="ＭＳ Ｐゴシック" charset="-128"/>
              </a:rPr>
              <a:t>the resulting language was called </a:t>
            </a:r>
            <a:r>
              <a:rPr lang="ja-JP" altLang="en-US" sz="1800">
                <a:ea typeface="ＭＳ Ｐゴシック" charset="-128"/>
              </a:rPr>
              <a:t>“</a:t>
            </a:r>
            <a:r>
              <a:rPr lang="en-US" altLang="ja-JP" sz="1800" dirty="0">
                <a:ea typeface="ＭＳ Ｐゴシック" charset="-128"/>
              </a:rPr>
              <a:t>Oak</a:t>
            </a:r>
            <a:r>
              <a:rPr lang="ja-JP" altLang="en-US" sz="1800">
                <a:ea typeface="ＭＳ Ｐゴシック" charset="-128"/>
              </a:rPr>
              <a:t>”</a:t>
            </a:r>
            <a:endParaRPr lang="en-US" altLang="ja-JP" sz="1800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200" dirty="0">
                <a:ea typeface="ＭＳ Ｐゴシック" charset="-128"/>
              </a:rPr>
              <a:t>a little ahead of time (yet again): ITV died too</a:t>
            </a:r>
          </a:p>
          <a:p>
            <a:pPr>
              <a:lnSpc>
                <a:spcPct val="80000"/>
              </a:lnSpc>
            </a:pPr>
            <a:r>
              <a:rPr lang="en-US" altLang="x-none" sz="2400" dirty="0">
                <a:ea typeface="ＭＳ Ｐゴシック" charset="-128"/>
              </a:rPr>
              <a:t>Third time</a:t>
            </a:r>
            <a:r>
              <a:rPr lang="en-US" altLang="en-US" sz="2400" dirty="0">
                <a:ea typeface="ＭＳ Ｐゴシック" charset="-128"/>
              </a:rPr>
              <a:t>’</a:t>
            </a:r>
            <a:r>
              <a:rPr lang="en-US" altLang="x-none" sz="2400" dirty="0">
                <a:ea typeface="ＭＳ Ｐゴシック" charset="-128"/>
              </a:rPr>
              <a:t>s the charm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200" dirty="0">
                <a:ea typeface="ＭＳ Ｐゴシック" charset="-128"/>
              </a:rPr>
              <a:t>the Web exploded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200" dirty="0">
                <a:ea typeface="ＭＳ Ｐゴシック" charset="-128"/>
              </a:rPr>
              <a:t>Oak became Java</a:t>
            </a:r>
          </a:p>
        </p:txBody>
      </p:sp>
      <p:pic>
        <p:nvPicPr>
          <p:cNvPr id="317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3409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CDF890-BA86-244C-96C2-8E53AB7CB2EB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838200"/>
          </a:xfrm>
          <a:noFill/>
        </p:spPr>
        <p:txBody>
          <a:bodyPr lIns="90488" tIns="44450" rIns="90488" bIns="44450" anchor="b"/>
          <a:lstStyle/>
          <a:p>
            <a:r>
              <a:rPr lang="en-US" altLang="x-none">
                <a:ea typeface="ＭＳ Ｐゴシック" charset="-128"/>
              </a:rPr>
              <a:t>Java Features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0292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Java is a modern, elegant, object-oriented programming language</a:t>
            </a:r>
          </a:p>
          <a:p>
            <a:pPr lvl="2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simpler than other </a:t>
            </a:r>
            <a:r>
              <a:rPr lang="en-US" altLang="x-none">
                <a:solidFill>
                  <a:schemeClr val="accent2"/>
                </a:solidFill>
                <a:ea typeface="ＭＳ Ｐゴシック" charset="-128"/>
              </a:rPr>
              <a:t>object-oriented</a:t>
            </a:r>
            <a:r>
              <a:rPr lang="en-US" altLang="x-none">
                <a:ea typeface="ＭＳ Ｐゴシック" charset="-128"/>
              </a:rPr>
              <a:t> languages [e.g., C++]</a:t>
            </a:r>
          </a:p>
          <a:p>
            <a:pPr lvl="2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Java is the basis of other modern programming languages [e.g., Microsoft C#]</a:t>
            </a:r>
            <a:endParaRPr lang="en-US" altLang="x-none" sz="16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Java is (largely)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portable </a:t>
            </a:r>
            <a:r>
              <a:rPr lang="en-US" altLang="x-none">
                <a:ea typeface="ＭＳ Ｐゴシック" charset="-128"/>
              </a:rPr>
              <a:t>--- </a:t>
            </a:r>
            <a:r>
              <a:rPr lang="en-US" altLang="x-none" i="1">
                <a:solidFill>
                  <a:schemeClr val="accent2"/>
                </a:solidFill>
                <a:ea typeface="ＭＳ Ｐゴシック" charset="-128"/>
              </a:rPr>
              <a:t>write once run everywhere</a:t>
            </a:r>
          </a:p>
          <a:p>
            <a:pPr lvl="2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Java supports multiple platforms (Unix, Windows, Mac), multiple types of devices (desktops, phones, embedded devices)</a:t>
            </a:r>
            <a:endParaRPr lang="en-US" altLang="x-none" sz="16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Java has rich libraries and good support</a:t>
            </a:r>
          </a:p>
          <a:p>
            <a:pPr lvl="2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good multimedia, graphics packages</a:t>
            </a:r>
          </a:p>
          <a:p>
            <a:pPr lvl="2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good client-server and network support </a:t>
            </a:r>
          </a:p>
          <a:p>
            <a:pPr lvl="2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good, free Integrated Development Environments (IDE)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736600" y="6347959"/>
            <a:ext cx="44694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 dirty="0">
                <a:latin typeface="Times New Roman" charset="0"/>
              </a:rPr>
              <a:t>https://</a:t>
            </a:r>
            <a:r>
              <a:rPr lang="en-US" altLang="x-none" sz="1400" dirty="0" err="1">
                <a:latin typeface="Times New Roman" charset="0"/>
              </a:rPr>
              <a:t>spectrum.ieee.org</a:t>
            </a:r>
            <a:r>
              <a:rPr lang="en-US" altLang="x-none" sz="1400" dirty="0">
                <a:latin typeface="Times New Roman" charset="0"/>
              </a:rPr>
              <a:t>/top-programming-languages-</a:t>
            </a:r>
            <a:r>
              <a:rPr lang="en-US" altLang="x-none" sz="1400" b="1" dirty="0">
                <a:latin typeface="Times New Roman" charset="0"/>
              </a:rPr>
              <a:t>202</a:t>
            </a:r>
            <a:r>
              <a:rPr lang="en-US" altLang="zh-CN" sz="1400" b="1" dirty="0">
                <a:latin typeface="Times New Roman" charset="0"/>
              </a:rPr>
              <a:t>1</a:t>
            </a:r>
            <a:endParaRPr lang="en-US" altLang="x-none" sz="1400" b="1" dirty="0">
              <a:latin typeface="Times New Roman" charset="0"/>
            </a:endParaRP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Language </a:t>
            </a:r>
            <a:r>
              <a:rPr lang="en-US" altLang="en-US" dirty="0">
                <a:ea typeface="ＭＳ Ｐゴシック" charset="-128"/>
              </a:rPr>
              <a:t>“</a:t>
            </a:r>
            <a:r>
              <a:rPr lang="en-US" altLang="x-none" dirty="0">
                <a:ea typeface="ＭＳ Ｐゴシック" charset="-128"/>
              </a:rPr>
              <a:t>Beauty Contest</a:t>
            </a:r>
            <a:r>
              <a:rPr lang="en-US" altLang="en-US" dirty="0">
                <a:ea typeface="ＭＳ Ｐゴシック" charset="-128"/>
              </a:rPr>
              <a:t>”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73F5D2-2637-0545-927B-A58061B96AB7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2CA0B-F53D-90BF-2E15-2CA49237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285" y="1506973"/>
            <a:ext cx="4469429" cy="47600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18319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Language popularity</a:t>
            </a:r>
            <a:endParaRPr lang="en-US" sz="1050" dirty="0">
              <a:solidFill>
                <a:srgbClr val="8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971800" y="6535611"/>
            <a:ext cx="40607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100" dirty="0"/>
              <a:t>https://</a:t>
            </a:r>
            <a:r>
              <a:rPr lang="en-US" altLang="x-none" sz="1100" dirty="0" err="1"/>
              <a:t>redmonk.com</a:t>
            </a:r>
            <a:r>
              <a:rPr lang="en-US" altLang="x-none" sz="1100" dirty="0"/>
              <a:t>/</a:t>
            </a:r>
            <a:r>
              <a:rPr lang="en-US" altLang="x-none" sz="1100" dirty="0" err="1"/>
              <a:t>sogrady</a:t>
            </a:r>
            <a:r>
              <a:rPr lang="en-US" altLang="x-none" sz="1100" dirty="0"/>
              <a:t>/files/</a:t>
            </a:r>
            <a:r>
              <a:rPr lang="en-US" altLang="x-none" sz="1100" b="1" dirty="0"/>
              <a:t>2025</a:t>
            </a:r>
            <a:r>
              <a:rPr lang="en-US" altLang="x-none" sz="1100" dirty="0"/>
              <a:t>/06/lang.rank_.125.wm_.png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0D87B2-040A-6582-B784-CE896339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" y="60779"/>
            <a:ext cx="7908131" cy="6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CC6B555-9974-D045-A8CD-E12FBF282236}"/>
              </a:ext>
            </a:extLst>
          </p:cNvPr>
          <p:cNvSpPr/>
          <p:nvPr/>
        </p:nvSpPr>
        <p:spPr bwMode="auto">
          <a:xfrm>
            <a:off x="7391399" y="382586"/>
            <a:ext cx="1134665" cy="10652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47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18319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Language popularity</a:t>
            </a:r>
            <a:endParaRPr lang="en-US" sz="1050" dirty="0">
              <a:solidFill>
                <a:srgbClr val="8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2870969" y="6400800"/>
            <a:ext cx="47323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 dirty="0">
                <a:latin typeface="Times New Roman" charset="0"/>
              </a:rPr>
              <a:t>https://</a:t>
            </a:r>
            <a:r>
              <a:rPr lang="en-US" altLang="x-none" sz="1400" dirty="0" err="1">
                <a:latin typeface="Times New Roman" charset="0"/>
              </a:rPr>
              <a:t>octoverse.github.com</a:t>
            </a:r>
            <a:r>
              <a:rPr lang="en-US" altLang="x-none" sz="1400" dirty="0">
                <a:latin typeface="Times New Roman" charset="0"/>
              </a:rPr>
              <a:t>/</a:t>
            </a:r>
            <a:r>
              <a:rPr lang="en-US" altLang="x-none" sz="1400" b="1" dirty="0">
                <a:latin typeface="Times New Roman" charset="0"/>
              </a:rPr>
              <a:t>2022</a:t>
            </a:r>
            <a:r>
              <a:rPr lang="en-US" altLang="x-none" sz="1400" dirty="0">
                <a:latin typeface="Times New Roman" charset="0"/>
              </a:rPr>
              <a:t>/top-programming-languages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0D11DB-B167-9D48-883F-C0B3CA37787B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x-none" sz="1200" dirty="0">
              <a:latin typeface="Tahom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B4422-6EEF-B538-DE72-92694233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2" y="1752600"/>
            <a:ext cx="8925060" cy="40490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91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04418"/>
              </p:ext>
            </p:extLst>
          </p:nvPr>
        </p:nvGraphicFramePr>
        <p:xfrm>
          <a:off x="342900" y="1754261"/>
          <a:ext cx="8458200" cy="3048003"/>
        </p:xfrm>
        <a:graphic>
          <a:graphicData uri="http://schemas.openxmlformats.org/drawingml/2006/table">
            <a:tbl>
              <a:tblPr/>
              <a:tblGrid>
                <a:gridCol w="103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3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4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Version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Year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Important New Features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1996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2004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Generic classes, enhanced for loop, auto-boxing, enumerations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2018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Local-Variable Type Inference 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684355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2020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Dynamic class-file constants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HTTP client (standard)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878697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2023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Enhancing concurrent programming and developer productivity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324955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2025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Aid in the development of AI applications</a:t>
                      </a:r>
                    </a:p>
                  </a:txBody>
                  <a:tcPr marT="45642" marB="4564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032001"/>
                  </a:ext>
                </a:extLst>
              </a:tr>
            </a:tbl>
          </a:graphicData>
        </a:graphic>
      </p:graphicFrame>
      <p:sp>
        <p:nvSpPr>
          <p:cNvPr id="543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Java is Still Evolving</a:t>
            </a:r>
          </a:p>
        </p:txBody>
      </p:sp>
      <p:sp>
        <p:nvSpPr>
          <p:cNvPr id="54320" name="Rectangle 3"/>
          <p:cNvSpPr>
            <a:spLocks noChangeArrowheads="1"/>
          </p:cNvSpPr>
          <p:nvPr/>
        </p:nvSpPr>
        <p:spPr bwMode="auto">
          <a:xfrm>
            <a:off x="446881" y="5092397"/>
            <a:ext cx="8250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solidFill>
                  <a:srgbClr val="000000"/>
                </a:solidFill>
              </a:rPr>
              <a:t>- New features added by following the Java Community Process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solidFill>
                  <a:srgbClr val="000000"/>
                </a:solidFill>
              </a:rPr>
              <a:t>- Others extend Java to other settings: Google Android uses Java on mobile devices</a:t>
            </a:r>
            <a:endParaRPr lang="en-US" altLang="x-none" sz="400" dirty="0">
              <a:latin typeface="Times New Roman" charset="0"/>
            </a:endParaRPr>
          </a:p>
        </p:txBody>
      </p:sp>
      <p:sp>
        <p:nvSpPr>
          <p:cNvPr id="543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273693-B0F8-8C4A-AAD4-B5086B64C5C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B29AC2-882A-0E48-86D1-6E709178306E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and recap</a:t>
            </a:r>
          </a:p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process and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Java: the programming language</a:t>
            </a:r>
          </a:p>
          <a:p>
            <a:r>
              <a:rPr lang="en-US" altLang="x-none" dirty="0">
                <a:ea typeface="ＭＳ Ｐゴシック" charset="-128"/>
              </a:rPr>
              <a:t>Programming levels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68B31E-FA5F-D04E-A0F6-1C797974807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and recap</a:t>
            </a:r>
          </a:p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process and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</a:p>
          <a:p>
            <a:r>
              <a:rPr lang="en-US" altLang="x-none" dirty="0">
                <a:ea typeface="ＭＳ Ｐゴシック" charset="-128"/>
              </a:rPr>
              <a:t>Java: the programming language</a:t>
            </a:r>
          </a:p>
          <a:p>
            <a:r>
              <a:rPr lang="en-US" altLang="x-none" dirty="0">
                <a:ea typeface="ＭＳ Ｐゴシック" charset="-128"/>
              </a:rPr>
              <a:t>Programming levels</a:t>
            </a:r>
          </a:p>
          <a:p>
            <a:r>
              <a:rPr lang="en-US" altLang="x-none" dirty="0">
                <a:ea typeface="ＭＳ Ｐゴシック" charset="-128"/>
              </a:rPr>
              <a:t>Java programming steps</a:t>
            </a:r>
          </a:p>
          <a:p>
            <a:r>
              <a:rPr lang="en-US" altLang="x-none" dirty="0">
                <a:ea typeface="ＭＳ Ｐゴシック" charset="-128"/>
              </a:rPr>
              <a:t>Java program structure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4AA391-F327-1841-9419-56D34111B3F6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7346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Machine Language</a:t>
            </a:r>
          </a:p>
        </p:txBody>
      </p:sp>
      <p:sp>
        <p:nvSpPr>
          <p:cNvPr id="57347" name="Rectangle 18"/>
          <p:cNvSpPr>
            <a:spLocks noChangeArrowheads="1"/>
          </p:cNvSpPr>
          <p:nvPr/>
        </p:nvSpPr>
        <p:spPr bwMode="auto">
          <a:xfrm>
            <a:off x="609600" y="1447800"/>
            <a:ext cx="5257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x-none" sz="2000" dirty="0"/>
              <a:t> The </a:t>
            </a:r>
            <a:r>
              <a:rPr lang="ja-JP" altLang="en-US" sz="2000"/>
              <a:t>“</a:t>
            </a:r>
            <a:r>
              <a:rPr lang="en-US" altLang="ja-JP" sz="2000" dirty="0"/>
              <a:t>brain</a:t>
            </a:r>
            <a:r>
              <a:rPr lang="ja-JP" altLang="en-US" sz="2000"/>
              <a:t>”</a:t>
            </a:r>
            <a:r>
              <a:rPr lang="en-US" altLang="ja-JP" sz="2000" dirty="0"/>
              <a:t> of a computer is its </a:t>
            </a:r>
            <a:br>
              <a:rPr lang="en-US" altLang="ja-JP" sz="2000" dirty="0"/>
            </a:br>
            <a:r>
              <a:rPr lang="en-US" altLang="ja-JP" sz="2000" dirty="0"/>
              <a:t>Central Processing Unit (CPU)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x-none" sz="2000" dirty="0"/>
              <a:t> A CPU can understand only </a:t>
            </a:r>
            <a:br>
              <a:rPr lang="en-US" altLang="x-none" sz="2000" dirty="0"/>
            </a:br>
            <a:r>
              <a:rPr lang="en-US" altLang="x-none" sz="2000" dirty="0"/>
              <a:t>very basic instructions</a:t>
            </a:r>
          </a:p>
          <a:p>
            <a:pPr lvl="1">
              <a:spcBef>
                <a:spcPct val="50000"/>
              </a:spcBef>
              <a:buSzPct val="85000"/>
              <a:buFont typeface="ZapfDingbats" charset="0"/>
              <a:buNone/>
            </a:pPr>
            <a:r>
              <a:rPr lang="en-US" altLang="x-none" sz="2000" dirty="0"/>
              <a:t>- e.g.,  store a given value at a memory location; do some arithmetic operations; compare two values; start to execute the instruction at another location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x-none" sz="2000" dirty="0"/>
              <a:t> The instruction set of a CPU forms the </a:t>
            </a:r>
            <a:r>
              <a:rPr lang="en-US" altLang="x-none" sz="2000" dirty="0">
                <a:solidFill>
                  <a:srgbClr val="CC0000"/>
                </a:solidFill>
              </a:rPr>
              <a:t>machine language</a:t>
            </a:r>
            <a:r>
              <a:rPr lang="en-US" altLang="x-none" sz="2000" dirty="0"/>
              <a:t> of the CPU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x-none" sz="2000" dirty="0"/>
              <a:t> Different machines understand different machine languages</a:t>
            </a:r>
          </a:p>
        </p:txBody>
      </p:sp>
      <p:sp>
        <p:nvSpPr>
          <p:cNvPr id="57348" name="Text Box 23"/>
          <p:cNvSpPr txBox="1">
            <a:spLocks noChangeArrowheads="1"/>
          </p:cNvSpPr>
          <p:nvPr/>
        </p:nvSpPr>
        <p:spPr bwMode="auto">
          <a:xfrm>
            <a:off x="7908925" y="3657600"/>
            <a:ext cx="1406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>
                <a:latin typeface="Times New Roman" charset="0"/>
              </a:rPr>
              <a:t>Qualcomm S4</a:t>
            </a:r>
            <a:br>
              <a:rPr lang="en-US" altLang="x-none" sz="1400">
                <a:latin typeface="Times New Roman" charset="0"/>
              </a:rPr>
            </a:br>
            <a:r>
              <a:rPr lang="en-US" altLang="x-none" sz="1400">
                <a:latin typeface="Times New Roman" charset="0"/>
              </a:rPr>
              <a:t>Nexus 4, </a:t>
            </a:r>
            <a:br>
              <a:rPr lang="en-US" altLang="x-none" sz="1400">
                <a:latin typeface="Times New Roman" charset="0"/>
              </a:rPr>
            </a:br>
            <a:r>
              <a:rPr lang="en-US" altLang="x-none" sz="1400">
                <a:latin typeface="Times New Roman" charset="0"/>
              </a:rPr>
              <a:t>Samsung Galaxy</a:t>
            </a:r>
          </a:p>
        </p:txBody>
      </p:sp>
      <p:sp>
        <p:nvSpPr>
          <p:cNvPr id="57349" name="Text Box 23"/>
          <p:cNvSpPr txBox="1">
            <a:spLocks noChangeArrowheads="1"/>
          </p:cNvSpPr>
          <p:nvPr/>
        </p:nvSpPr>
        <p:spPr bwMode="auto">
          <a:xfrm>
            <a:off x="8156575" y="5410200"/>
            <a:ext cx="88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 dirty="0">
                <a:latin typeface="Times New Roman" charset="0"/>
              </a:rPr>
              <a:t>A9</a:t>
            </a:r>
            <a:br>
              <a:rPr lang="en-US" altLang="x-none" sz="1400" dirty="0">
                <a:latin typeface="Times New Roman" charset="0"/>
              </a:rPr>
            </a:br>
            <a:r>
              <a:rPr lang="en-US" altLang="x-none" sz="1400" dirty="0">
                <a:latin typeface="Times New Roman" charset="0"/>
              </a:rPr>
              <a:t>iPhone 6s</a:t>
            </a:r>
          </a:p>
        </p:txBody>
      </p:sp>
      <p:pic>
        <p:nvPicPr>
          <p:cNvPr id="573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1865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725" b="22348"/>
          <a:stretch>
            <a:fillRect/>
          </a:stretch>
        </p:blipFill>
        <p:spPr bwMode="auto">
          <a:xfrm>
            <a:off x="6172200" y="1447800"/>
            <a:ext cx="19050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23"/>
          <p:cNvSpPr txBox="1">
            <a:spLocks noChangeArrowheads="1"/>
          </p:cNvSpPr>
          <p:nvPr/>
        </p:nvSpPr>
        <p:spPr bwMode="auto">
          <a:xfrm>
            <a:off x="7945438" y="1981200"/>
            <a:ext cx="1141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400">
                <a:latin typeface="Times New Roman" charset="0"/>
              </a:rPr>
              <a:t>MacBookPro</a:t>
            </a:r>
          </a:p>
        </p:txBody>
      </p:sp>
      <p:pic>
        <p:nvPicPr>
          <p:cNvPr id="5735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5105400"/>
            <a:ext cx="18605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A8C07D-8C67-3B48-9A95-C0C6FEFCBB71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High-Level Programming Languages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6002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 sz="180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800">
                <a:solidFill>
                  <a:srgbClr val="0000FF"/>
                </a:solidFill>
                <a:ea typeface="ＭＳ Ｐゴシック" charset="-128"/>
              </a:rPr>
              <a:t>      </a:t>
            </a:r>
            <a:r>
              <a:rPr lang="en-US" altLang="x-none" sz="1600">
                <a:solidFill>
                  <a:srgbClr val="0000FF"/>
                </a:solidFill>
                <a:ea typeface="ＭＳ Ｐゴシック" charset="-128"/>
              </a:rPr>
              <a:t>celsiusTemperature = 32; </a:t>
            </a:r>
            <a:endParaRPr lang="en-US" altLang="x-none" sz="1600">
              <a:solidFill>
                <a:srgbClr val="008000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>
                <a:solidFill>
                  <a:srgbClr val="008000"/>
                </a:solidFill>
                <a:ea typeface="ＭＳ Ｐゴシック" charset="-128"/>
              </a:rPr>
              <a:t>       </a:t>
            </a:r>
            <a:endParaRPr lang="en-US" altLang="x-none" sz="1600">
              <a:solidFill>
                <a:srgbClr val="0000FF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>
                <a:solidFill>
                  <a:srgbClr val="0000FF"/>
                </a:solidFill>
                <a:ea typeface="ＭＳ Ｐゴシック" charset="-128"/>
              </a:rPr>
              <a:t>      fahrenheitTemperature= </a:t>
            </a:r>
            <a:br>
              <a:rPr lang="en-US" altLang="x-none" sz="1600">
                <a:solidFill>
                  <a:srgbClr val="0000FF"/>
                </a:solidFill>
                <a:ea typeface="ＭＳ Ｐゴシック" charset="-128"/>
              </a:rPr>
            </a:br>
            <a:r>
              <a:rPr lang="en-US" altLang="x-none" sz="1600">
                <a:solidFill>
                  <a:srgbClr val="0000FF"/>
                </a:solidFill>
                <a:ea typeface="ＭＳ Ｐゴシック" charset="-128"/>
              </a:rPr>
              <a:t>          celsiusTemperature * 9 / 5 + 32;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 sz="1600">
              <a:solidFill>
                <a:srgbClr val="0000FF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>
                <a:solidFill>
                  <a:srgbClr val="0000FF"/>
                </a:solidFill>
                <a:ea typeface="ＭＳ Ｐゴシック" charset="-128"/>
              </a:rPr>
              <a:t>      if (fahrenheitTemperature &gt; 100)  </a:t>
            </a:r>
            <a:br>
              <a:rPr lang="en-US" altLang="x-none" sz="1600">
                <a:solidFill>
                  <a:srgbClr val="0000FF"/>
                </a:solidFill>
                <a:ea typeface="ＭＳ Ｐゴシック" charset="-128"/>
              </a:rPr>
            </a:br>
            <a:r>
              <a:rPr lang="en-US" altLang="x-none" sz="1600">
                <a:solidFill>
                  <a:srgbClr val="0000FF"/>
                </a:solidFill>
                <a:ea typeface="ＭＳ Ｐゴシック" charset="-128"/>
              </a:rPr>
              <a:t>   hot = true;</a:t>
            </a:r>
            <a:endParaRPr lang="en-US" altLang="ja-JP" sz="1600">
              <a:solidFill>
                <a:srgbClr val="0000FF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1600">
                <a:solidFill>
                  <a:srgbClr val="0000FF"/>
                </a:solidFill>
                <a:ea typeface="ＭＳ Ｐゴシック" charset="-128"/>
              </a:rPr>
              <a:t>      else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ja-JP" sz="1600">
                <a:solidFill>
                  <a:srgbClr val="0000FF"/>
                </a:solidFill>
                <a:ea typeface="ＭＳ Ｐゴシック" charset="-128"/>
              </a:rPr>
              <a:t>         hot = false;</a:t>
            </a:r>
            <a:endParaRPr lang="en-US" altLang="x-none" sz="16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5939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524000"/>
            <a:ext cx="3810000" cy="4648200"/>
          </a:xfrm>
        </p:spPr>
        <p:txBody>
          <a:bodyPr/>
          <a:lstStyle/>
          <a:p>
            <a:r>
              <a:rPr lang="en-US" altLang="x-none" sz="2000">
                <a:ea typeface="ＭＳ Ｐゴシック" charset="-128"/>
              </a:rPr>
              <a:t>A high-level programming language enables a programmer to specify, in a high level (close to natural language), what data a computer will act upon, how these data will be stored, and what actions to take under various circumstances</a:t>
            </a:r>
            <a:endParaRPr lang="en-US" altLang="x-none" sz="1800">
              <a:ea typeface="ＭＳ Ｐゴシック" charset="-128"/>
            </a:endParaRPr>
          </a:p>
          <a:p>
            <a:r>
              <a:rPr lang="en-US" altLang="x-none" sz="2000">
                <a:ea typeface="ＭＳ Ｐゴシック" charset="-128"/>
              </a:rPr>
              <a:t>The syntax and grammar of a high-level language is independent of CPU</a:t>
            </a:r>
          </a:p>
        </p:txBody>
      </p:sp>
      <p:sp>
        <p:nvSpPr>
          <p:cNvPr id="59397" name="Rectangle 9"/>
          <p:cNvSpPr>
            <a:spLocks noChangeArrowheads="1"/>
          </p:cNvSpPr>
          <p:nvPr/>
        </p:nvSpPr>
        <p:spPr bwMode="auto">
          <a:xfrm>
            <a:off x="4621213" y="5410200"/>
            <a:ext cx="3905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>
                <a:latin typeface="Times New Roman" charset="0"/>
              </a:rPr>
              <a:t>Example Higher-level Source Code fragment</a:t>
            </a:r>
          </a:p>
        </p:txBody>
      </p:sp>
      <p:sp>
        <p:nvSpPr>
          <p:cNvPr id="59398" name="Rectangle 11"/>
          <p:cNvSpPr>
            <a:spLocks noChangeArrowheads="1"/>
          </p:cNvSpPr>
          <p:nvPr/>
        </p:nvSpPr>
        <p:spPr bwMode="auto">
          <a:xfrm>
            <a:off x="4648200" y="1828800"/>
            <a:ext cx="42672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x-none" altLang="x-none" sz="5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Problem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4196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Language barrier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Computers: understand machine platform languages---to build efficient hardware</a:t>
            </a:r>
            <a:br>
              <a:rPr lang="en-US" altLang="x-none" dirty="0">
                <a:ea typeface="ＭＳ Ｐゴシック" charset="-128"/>
              </a:rPr>
            </a:b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Programmers: want more readable high-level languages---to be more productive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7B3F73-4EAA-D848-9143-7E57A755D853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x-none" sz="1200">
              <a:latin typeface="Tahoma" charset="0"/>
            </a:endParaRPr>
          </a:p>
        </p:txBody>
      </p:sp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5029200" y="1905000"/>
            <a:ext cx="3776663" cy="4114800"/>
            <a:chOff x="5105400" y="2133600"/>
            <a:chExt cx="3776386" cy="4114800"/>
          </a:xfrm>
        </p:grpSpPr>
        <p:pic>
          <p:nvPicPr>
            <p:cNvPr id="61445" name="Picture 6" descr="The language barri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133600"/>
              <a:ext cx="3776386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6" name="Picture 8" descr="robot carto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200400"/>
              <a:ext cx="16002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29DC28-1335-1F4C-807B-1DB6FD33C170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533400" y="457200"/>
            <a:ext cx="7588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chemeClr val="accent2"/>
                </a:solidFill>
              </a:rPr>
              <a:t>Hire a Translator: Compiler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533400" y="1371600"/>
            <a:ext cx="830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/>
              <a:t>A program written in a high-level language must be translated into the language of a particular platform (type of CPU and operating system) before execution </a:t>
            </a:r>
          </a:p>
          <a:p>
            <a:endParaRPr lang="en-US" altLang="x-none" sz="2400"/>
          </a:p>
          <a:p>
            <a:r>
              <a:rPr lang="en-US" altLang="x-none" sz="2400"/>
              <a:t>A </a:t>
            </a:r>
            <a:r>
              <a:rPr lang="en-US" altLang="x-none" sz="2400" i="1">
                <a:solidFill>
                  <a:schemeClr val="accent2"/>
                </a:solidFill>
              </a:rPr>
              <a:t>compiler</a:t>
            </a:r>
            <a:r>
              <a:rPr lang="en-US" altLang="x-none" sz="2400"/>
              <a:t> is a program which translates </a:t>
            </a:r>
            <a:r>
              <a:rPr lang="en-US" altLang="x-none" sz="2400" i="1">
                <a:solidFill>
                  <a:schemeClr val="accent2"/>
                </a:solidFill>
              </a:rPr>
              <a:t>source code</a:t>
            </a:r>
            <a:r>
              <a:rPr lang="en-US" altLang="x-none" sz="2400"/>
              <a:t> into a specific target platform (CPU + OS)</a:t>
            </a:r>
            <a:endParaRPr lang="en-US" altLang="x-none" sz="180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3810000" y="4572000"/>
            <a:ext cx="1460500" cy="930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ea typeface="+mn-ea"/>
              </a:rPr>
              <a:t>compiler</a:t>
            </a:r>
          </a:p>
        </p:txBody>
      </p:sp>
      <p:sp>
        <p:nvSpPr>
          <p:cNvPr id="62469" name="Rectangle 13"/>
          <p:cNvSpPr>
            <a:spLocks noChangeArrowheads="1"/>
          </p:cNvSpPr>
          <p:nvPr/>
        </p:nvSpPr>
        <p:spPr bwMode="auto">
          <a:xfrm>
            <a:off x="6494463" y="5848350"/>
            <a:ext cx="1900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/>
              <a:t>intel x86 +Win8</a:t>
            </a:r>
          </a:p>
        </p:txBody>
      </p:sp>
      <p:sp>
        <p:nvSpPr>
          <p:cNvPr id="62470" name="Rectangle 15"/>
          <p:cNvSpPr>
            <a:spLocks noChangeArrowheads="1"/>
          </p:cNvSpPr>
          <p:nvPr/>
        </p:nvSpPr>
        <p:spPr bwMode="auto">
          <a:xfrm>
            <a:off x="1428750" y="58674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rgbClr val="000000"/>
                </a:solidFill>
              </a:rPr>
              <a:t>source code</a:t>
            </a:r>
            <a:endParaRPr lang="en-US" altLang="x-none" sz="500">
              <a:latin typeface="Times New Roman" charset="0"/>
            </a:endParaRPr>
          </a:p>
        </p:txBody>
      </p:sp>
      <p:cxnSp>
        <p:nvCxnSpPr>
          <p:cNvPr id="62471" name="Straight Arrow Connector 17"/>
          <p:cNvCxnSpPr>
            <a:cxnSpLocks noChangeShapeType="1"/>
            <a:stCxn id="22" idx="3"/>
            <a:endCxn id="22535" idx="1"/>
          </p:cNvCxnSpPr>
          <p:nvPr/>
        </p:nvCxnSpPr>
        <p:spPr bwMode="auto">
          <a:xfrm rot="10800000" flipH="1">
            <a:off x="2719388" y="5037138"/>
            <a:ext cx="1090612" cy="301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2" name="Straight Arrow Connector 19"/>
          <p:cNvCxnSpPr>
            <a:cxnSpLocks noChangeShapeType="1"/>
            <a:stCxn id="22535" idx="3"/>
          </p:cNvCxnSpPr>
          <p:nvPr/>
        </p:nvCxnSpPr>
        <p:spPr bwMode="auto">
          <a:xfrm>
            <a:off x="5270500" y="5037138"/>
            <a:ext cx="1143000" cy="238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Vertical Scroll 21"/>
          <p:cNvSpPr/>
          <p:nvPr/>
        </p:nvSpPr>
        <p:spPr bwMode="auto">
          <a:xfrm>
            <a:off x="1447800" y="4495800"/>
            <a:ext cx="1414463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ea typeface="ＭＳ Ｐゴシック" charset="0"/>
              </a:rPr>
              <a:t>source</a:t>
            </a:r>
          </a:p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ea typeface="ＭＳ Ｐゴシック" charset="0"/>
              </a:rPr>
              <a:t>code</a:t>
            </a:r>
          </a:p>
          <a:p>
            <a:pPr algn="ctr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4" name="Vertical Scroll 23"/>
          <p:cNvSpPr/>
          <p:nvPr/>
        </p:nvSpPr>
        <p:spPr bwMode="auto">
          <a:xfrm>
            <a:off x="6477000" y="4419600"/>
            <a:ext cx="16764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ea typeface="ＭＳ Ｐゴシック" charset="0"/>
              </a:rPr>
              <a:t>machine</a:t>
            </a:r>
          </a:p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ea typeface="ＭＳ Ｐゴシック" charset="0"/>
              </a:rPr>
              <a:t>code</a:t>
            </a:r>
          </a:p>
          <a:p>
            <a:pPr algn="ctr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4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Problems of Compiling to Each Specific Computer Platform</a:t>
            </a:r>
          </a:p>
        </p:txBody>
      </p:sp>
      <p:sp>
        <p:nvSpPr>
          <p:cNvPr id="64514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Multiple versions of the same software</a:t>
            </a: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141F77-1C44-CD48-9167-266557D9955E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5130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AD359E-6A15-BF43-880A-B8EDCA67FEF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High-level Picture</a:t>
            </a:r>
          </a:p>
        </p:txBody>
      </p:sp>
      <p:sp>
        <p:nvSpPr>
          <p:cNvPr id="65539" name="Oval 16"/>
          <p:cNvSpPr>
            <a:spLocks noChangeArrowheads="1"/>
          </p:cNvSpPr>
          <p:nvPr/>
        </p:nvSpPr>
        <p:spPr bwMode="auto">
          <a:xfrm>
            <a:off x="1308100" y="17526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</a:t>
            </a:r>
          </a:p>
        </p:txBody>
      </p:sp>
      <p:sp>
        <p:nvSpPr>
          <p:cNvPr id="65540" name="Oval 17"/>
          <p:cNvSpPr>
            <a:spLocks noChangeArrowheads="1"/>
          </p:cNvSpPr>
          <p:nvPr/>
        </p:nvSpPr>
        <p:spPr bwMode="auto">
          <a:xfrm>
            <a:off x="228600" y="26670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1; Arch 1</a:t>
            </a:r>
          </a:p>
        </p:txBody>
      </p:sp>
      <p:sp>
        <p:nvSpPr>
          <p:cNvPr id="65541" name="Oval 18"/>
          <p:cNvSpPr>
            <a:spLocks noChangeArrowheads="1"/>
          </p:cNvSpPr>
          <p:nvPr/>
        </p:nvSpPr>
        <p:spPr bwMode="auto">
          <a:xfrm>
            <a:off x="2146300" y="2667000"/>
            <a:ext cx="14478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1; Arch n</a:t>
            </a:r>
          </a:p>
        </p:txBody>
      </p:sp>
      <p:sp>
        <p:nvSpPr>
          <p:cNvPr id="65542" name="Line 19"/>
          <p:cNvSpPr>
            <a:spLocks noChangeShapeType="1"/>
          </p:cNvSpPr>
          <p:nvPr/>
        </p:nvSpPr>
        <p:spPr bwMode="auto">
          <a:xfrm>
            <a:off x="1752600" y="28956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20"/>
          <p:cNvSpPr>
            <a:spLocks noChangeShapeType="1"/>
          </p:cNvSpPr>
          <p:nvPr/>
        </p:nvSpPr>
        <p:spPr bwMode="auto">
          <a:xfrm flipH="1">
            <a:off x="838200" y="2133600"/>
            <a:ext cx="714375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Line 21"/>
          <p:cNvSpPr>
            <a:spLocks noChangeShapeType="1"/>
          </p:cNvSpPr>
          <p:nvPr/>
        </p:nvSpPr>
        <p:spPr bwMode="auto">
          <a:xfrm>
            <a:off x="2209800" y="2133600"/>
            <a:ext cx="571500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Oval 22"/>
          <p:cNvSpPr>
            <a:spLocks noChangeArrowheads="1"/>
          </p:cNvSpPr>
          <p:nvPr/>
        </p:nvSpPr>
        <p:spPr bwMode="auto">
          <a:xfrm>
            <a:off x="4800600" y="17526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</a:t>
            </a:r>
          </a:p>
        </p:txBody>
      </p:sp>
      <p:sp>
        <p:nvSpPr>
          <p:cNvPr id="65546" name="Oval 23"/>
          <p:cNvSpPr>
            <a:spLocks noChangeArrowheads="1"/>
          </p:cNvSpPr>
          <p:nvPr/>
        </p:nvSpPr>
        <p:spPr bwMode="auto">
          <a:xfrm>
            <a:off x="3721100" y="26670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2; Arch 1</a:t>
            </a:r>
          </a:p>
        </p:txBody>
      </p:sp>
      <p:sp>
        <p:nvSpPr>
          <p:cNvPr id="65547" name="Oval 24"/>
          <p:cNvSpPr>
            <a:spLocks noChangeArrowheads="1"/>
          </p:cNvSpPr>
          <p:nvPr/>
        </p:nvSpPr>
        <p:spPr bwMode="auto">
          <a:xfrm>
            <a:off x="5638800" y="2667000"/>
            <a:ext cx="16002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2; Arch n</a:t>
            </a:r>
            <a:r>
              <a:rPr lang="ja-JP" altLang="en-US" sz="1800">
                <a:solidFill>
                  <a:schemeClr val="accent2"/>
                </a:solidFill>
                <a:latin typeface="Times New Roman" charset="0"/>
              </a:rPr>
              <a:t>’</a:t>
            </a:r>
            <a:endParaRPr lang="en-US" altLang="x-none" sz="18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5245100" y="28956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26"/>
          <p:cNvSpPr>
            <a:spLocks noChangeShapeType="1"/>
          </p:cNvSpPr>
          <p:nvPr/>
        </p:nvSpPr>
        <p:spPr bwMode="auto">
          <a:xfrm flipH="1">
            <a:off x="4330700" y="2133600"/>
            <a:ext cx="714375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27"/>
          <p:cNvSpPr>
            <a:spLocks noChangeShapeType="1"/>
          </p:cNvSpPr>
          <p:nvPr/>
        </p:nvSpPr>
        <p:spPr bwMode="auto">
          <a:xfrm>
            <a:off x="5702300" y="2133600"/>
            <a:ext cx="571500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7467600" y="2362200"/>
            <a:ext cx="838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47"/>
          <p:cNvSpPr txBox="1">
            <a:spLocks noChangeArrowheads="1"/>
          </p:cNvSpPr>
          <p:nvPr/>
        </p:nvSpPr>
        <p:spPr bwMode="auto">
          <a:xfrm>
            <a:off x="8153400" y="14478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Times New Roman" charset="0"/>
              </a:rPr>
              <a:t>C/C++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Java Virtual Machine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5105400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To be platform independent, Java designers introduced Java Virtual Machine (JVM), a machine different from any physical platform, but a </a:t>
            </a:r>
            <a:r>
              <a:rPr lang="en-US" altLang="x-none" sz="2400" i="1" dirty="0">
                <a:ea typeface="ＭＳ Ｐゴシック" charset="-128"/>
              </a:rPr>
              <a:t>virtual machine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The language of the virtual machine is referred to as</a:t>
            </a:r>
            <a:r>
              <a:rPr lang="en-US" altLang="x-none" sz="1800" i="1" dirty="0">
                <a:ea typeface="ＭＳ Ｐゴシック" charset="-128"/>
              </a:rPr>
              <a:t> </a:t>
            </a:r>
            <a:r>
              <a:rPr lang="en-US" altLang="x-none" sz="1800" i="1" dirty="0">
                <a:solidFill>
                  <a:srgbClr val="A50021"/>
                </a:solidFill>
                <a:ea typeface="ＭＳ Ｐゴシック" charset="-128"/>
              </a:rPr>
              <a:t>bytecode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Thus Java actually has two programming languages</a:t>
            </a:r>
          </a:p>
          <a:p>
            <a:pPr lvl="1"/>
            <a:endParaRPr lang="en-US" altLang="x-none" sz="1800" i="1" dirty="0">
              <a:solidFill>
                <a:srgbClr val="A50021"/>
              </a:solidFill>
              <a:ea typeface="ＭＳ Ｐゴシック" charset="-128"/>
            </a:endParaRPr>
          </a:p>
          <a:p>
            <a:pPr>
              <a:buClr>
                <a:srgbClr val="3333CC"/>
              </a:buClr>
            </a:pPr>
            <a:r>
              <a:rPr lang="en-US" altLang="x-none" sz="2400" dirty="0">
                <a:solidFill>
                  <a:srgbClr val="000000"/>
                </a:solidFill>
                <a:ea typeface="ＭＳ Ｐゴシック" charset="-128"/>
              </a:rPr>
              <a:t>A Java compiler translates Java source code (.java files) into </a:t>
            </a:r>
            <a:r>
              <a:rPr lang="en-US" altLang="x-none" sz="2400" i="1" dirty="0">
                <a:solidFill>
                  <a:srgbClr val="000000"/>
                </a:solidFill>
                <a:ea typeface="ＭＳ Ｐゴシック" charset="-128"/>
              </a:rPr>
              <a:t>bytecode </a:t>
            </a:r>
            <a:r>
              <a:rPr lang="en-US" altLang="x-none" sz="2400" dirty="0">
                <a:solidFill>
                  <a:srgbClr val="000000"/>
                </a:solidFill>
                <a:ea typeface="ＭＳ Ｐゴシック" charset="-128"/>
              </a:rPr>
              <a:t>(in .class files)</a:t>
            </a:r>
            <a:endParaRPr lang="en-US" altLang="x-none" sz="1600" dirty="0">
              <a:solidFill>
                <a:srgbClr val="000000"/>
              </a:solidFill>
              <a:ea typeface="ＭＳ Ｐゴシック" charset="-128"/>
            </a:endParaRP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Each Java software program needs to be compiled only once: from the Java source code to bytecode</a:t>
            </a:r>
          </a:p>
          <a:p>
            <a:pPr lvl="1">
              <a:buClr>
                <a:srgbClr val="3333CC"/>
              </a:buClr>
            </a:pPr>
            <a:endParaRPr lang="en-US" altLang="x-none" sz="2000" dirty="0">
              <a:ea typeface="ＭＳ Ｐゴシック" charset="-128"/>
            </a:endParaRPr>
          </a:p>
          <a:p>
            <a:pPr>
              <a:buClr>
                <a:srgbClr val="3333CC"/>
              </a:buClr>
            </a:pPr>
            <a:r>
              <a:rPr lang="en-US" altLang="x-none" sz="2400" dirty="0">
                <a:ea typeface="ＭＳ Ｐゴシック" charset="-128"/>
              </a:rPr>
              <a:t>Other languages (e.g., </a:t>
            </a:r>
            <a:r>
              <a:rPr lang="en-US" altLang="x-none" sz="2400" dirty="0" err="1">
                <a:ea typeface="ＭＳ Ｐゴシック" charset="-128"/>
              </a:rPr>
              <a:t>Jruby</a:t>
            </a:r>
            <a:r>
              <a:rPr lang="en-US" altLang="x-none" sz="2400" dirty="0">
                <a:ea typeface="ＭＳ Ｐゴシック" charset="-128"/>
              </a:rPr>
              <a:t>, </a:t>
            </a:r>
            <a:r>
              <a:rPr lang="en-US" altLang="x-none" sz="2400" dirty="0" err="1">
                <a:ea typeface="ＭＳ Ｐゴシック" charset="-128"/>
              </a:rPr>
              <a:t>Jython</a:t>
            </a:r>
            <a:r>
              <a:rPr lang="en-US" altLang="x-none" sz="2400" dirty="0">
                <a:ea typeface="ＭＳ Ｐゴシック" charset="-128"/>
              </a:rPr>
              <a:t>, Scala) may also compile to bytecode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C71F23-57F1-C949-8DA1-581CDDD0ECF0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D7DA36-7343-CE4C-8E7A-73CAB5D8E1D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11188" y="381000"/>
            <a:ext cx="79994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chemeClr val="accent2"/>
                </a:solidFill>
              </a:rPr>
              <a:t>Java Execution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" y="1495425"/>
            <a:ext cx="83058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To execute a Java program, another piece of software called an </a:t>
            </a:r>
            <a:r>
              <a:rPr lang="en-US" altLang="x-none" i="1" dirty="0">
                <a:solidFill>
                  <a:srgbClr val="C00000"/>
                </a:solidFill>
              </a:rPr>
              <a:t>interpreter</a:t>
            </a:r>
            <a:r>
              <a:rPr lang="en-US" altLang="x-none" i="1" dirty="0"/>
              <a:t>, </a:t>
            </a:r>
            <a:r>
              <a:rPr lang="en-US" altLang="x-none" dirty="0"/>
              <a:t>translates between bytecode and the actual machine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/>
              <a:t>an interpreter is specific to a specific platform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/>
              <a:t>the interpreter understands java bytecode, and then issues instructions in the specific platform for which it is written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/>
              <a:t>we also say that an interpreter provides a java virtual machine (JVM)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DB7013-3ACE-3140-9745-221EC5AEDB50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71682" name="Picture 28" descr="pc-x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295400" cy="1295400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611188" y="457200"/>
            <a:ext cx="8075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chemeClr val="accent2"/>
                </a:solidFill>
              </a:rPr>
              <a:t>Java Translation and Execution</a:t>
            </a:r>
          </a:p>
        </p:txBody>
      </p:sp>
      <p:sp>
        <p:nvSpPr>
          <p:cNvPr id="71684" name="Oval 5"/>
          <p:cNvSpPr>
            <a:spLocks noChangeArrowheads="1"/>
          </p:cNvSpPr>
          <p:nvPr/>
        </p:nvSpPr>
        <p:spPr bwMode="auto">
          <a:xfrm>
            <a:off x="2590800" y="1371600"/>
            <a:ext cx="3962400" cy="6096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chemeClr val="accent2"/>
                </a:solidFill>
                <a:latin typeface="Times New Roman" charset="0"/>
              </a:rPr>
              <a:t>Java source code</a:t>
            </a:r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2667000" y="2438400"/>
            <a:ext cx="3810000" cy="5334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chemeClr val="accent2"/>
                </a:solidFill>
                <a:latin typeface="Times New Roman" charset="0"/>
              </a:rPr>
              <a:t>Java compiler</a:t>
            </a:r>
          </a:p>
        </p:txBody>
      </p:sp>
      <p:sp>
        <p:nvSpPr>
          <p:cNvPr id="71686" name="Line 11"/>
          <p:cNvSpPr>
            <a:spLocks noChangeShapeType="1"/>
          </p:cNvSpPr>
          <p:nvPr/>
        </p:nvSpPr>
        <p:spPr bwMode="auto">
          <a:xfrm>
            <a:off x="4572000" y="1981200"/>
            <a:ext cx="0" cy="4572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12"/>
          <p:cNvSpPr>
            <a:spLocks noChangeShapeType="1"/>
          </p:cNvSpPr>
          <p:nvPr/>
        </p:nvSpPr>
        <p:spPr bwMode="auto">
          <a:xfrm>
            <a:off x="5334000" y="4038600"/>
            <a:ext cx="838200" cy="3810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52400" y="4419600"/>
            <a:ext cx="2133600" cy="6858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bytecode 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for Windows</a:t>
            </a:r>
          </a:p>
        </p:txBody>
      </p:sp>
      <p:sp>
        <p:nvSpPr>
          <p:cNvPr id="71689" name="Line 13"/>
          <p:cNvSpPr>
            <a:spLocks noChangeShapeType="1"/>
          </p:cNvSpPr>
          <p:nvPr/>
        </p:nvSpPr>
        <p:spPr bwMode="auto">
          <a:xfrm flipH="1">
            <a:off x="1752600" y="4038600"/>
            <a:ext cx="1879600" cy="3048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4800600" y="4419600"/>
            <a:ext cx="2209800" cy="6858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bytecode 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for Android</a:t>
            </a:r>
          </a:p>
        </p:txBody>
      </p:sp>
      <p:sp>
        <p:nvSpPr>
          <p:cNvPr id="71691" name="Oval 18"/>
          <p:cNvSpPr>
            <a:spLocks noChangeArrowheads="1"/>
          </p:cNvSpPr>
          <p:nvPr/>
        </p:nvSpPr>
        <p:spPr bwMode="auto">
          <a:xfrm>
            <a:off x="2514600" y="3429000"/>
            <a:ext cx="3962400" cy="6096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chemeClr val="accent2"/>
                </a:solidFill>
                <a:latin typeface="Times New Roman" charset="0"/>
              </a:rPr>
              <a:t>Java bytecode</a:t>
            </a:r>
          </a:p>
        </p:txBody>
      </p:sp>
      <p:sp>
        <p:nvSpPr>
          <p:cNvPr id="71692" name="Line 19"/>
          <p:cNvSpPr>
            <a:spLocks noChangeShapeType="1"/>
          </p:cNvSpPr>
          <p:nvPr/>
        </p:nvSpPr>
        <p:spPr bwMode="auto">
          <a:xfrm>
            <a:off x="4495800" y="2971800"/>
            <a:ext cx="0" cy="4572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Rectangle 20"/>
          <p:cNvSpPr>
            <a:spLocks noChangeArrowheads="1"/>
          </p:cNvSpPr>
          <p:nvPr/>
        </p:nvSpPr>
        <p:spPr bwMode="auto">
          <a:xfrm>
            <a:off x="2514600" y="4419600"/>
            <a:ext cx="2133600" cy="6858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bytecode 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for Mac</a:t>
            </a:r>
          </a:p>
        </p:txBody>
      </p:sp>
      <p:pic>
        <p:nvPicPr>
          <p:cNvPr id="71694" name="Picture 26" descr="powerm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1600200" cy="1173163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5" name="Line 29"/>
          <p:cNvSpPr>
            <a:spLocks noChangeShapeType="1"/>
          </p:cNvSpPr>
          <p:nvPr/>
        </p:nvSpPr>
        <p:spPr bwMode="auto">
          <a:xfrm>
            <a:off x="3886200" y="4038600"/>
            <a:ext cx="76200" cy="3810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Rectangle 9"/>
          <p:cNvSpPr>
            <a:spLocks noChangeArrowheads="1"/>
          </p:cNvSpPr>
          <p:nvPr/>
        </p:nvSpPr>
        <p:spPr bwMode="auto">
          <a:xfrm>
            <a:off x="7086600" y="4419600"/>
            <a:ext cx="1981200" cy="6858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bytecode 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for Linux</a:t>
            </a:r>
          </a:p>
        </p:txBody>
      </p:sp>
      <p:pic>
        <p:nvPicPr>
          <p:cNvPr id="71697" name="Picture 28" descr="pc-x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10200"/>
            <a:ext cx="1143000" cy="1143000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15000"/>
            <a:ext cx="552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284956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DADEA-9354-AE4E-AFF2-F8B7C1A03CF8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Comparing Traditional (e.g., C/C++) and Java Software Development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A developer writes a program in C/C++</a:t>
            </a:r>
          </a:p>
          <a:p>
            <a:pPr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The C/C++ source code is generally considered proprietary, and not released</a:t>
            </a:r>
          </a:p>
          <a:p>
            <a:pPr>
              <a:lnSpc>
                <a:spcPct val="90000"/>
              </a:lnSpc>
            </a:pPr>
            <a:endParaRPr lang="en-US" altLang="x-none" sz="18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The developer compiles the C/C++ program for each platform it intends to support, and distributes one version for each platform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thus each program has </a:t>
            </a:r>
            <a:r>
              <a:rPr lang="en-US" altLang="x-none" sz="1600" dirty="0">
                <a:solidFill>
                  <a:srgbClr val="FF0000"/>
                </a:solidFill>
                <a:ea typeface="ＭＳ Ｐゴシック" charset="-128"/>
              </a:rPr>
              <a:t>multiple compiled </a:t>
            </a:r>
            <a:r>
              <a:rPr lang="en-US" altLang="x-none" sz="1600" dirty="0">
                <a:ea typeface="ＭＳ Ｐゴシック" charset="-128"/>
              </a:rPr>
              <a:t>versions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solidFill>
                  <a:srgbClr val="000090"/>
                </a:solidFill>
                <a:ea typeface="ＭＳ Ｐゴシック" charset="-128"/>
              </a:rPr>
              <a:t>each compiled version can run by itself</a:t>
            </a:r>
          </a:p>
          <a:p>
            <a:pPr>
              <a:lnSpc>
                <a:spcPct val="90000"/>
              </a:lnSpc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Platform dependency handled by each software developer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264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rgbClr val="CC0000"/>
                </a:solidFill>
                <a:latin typeface="Times New Roman" charset="0"/>
              </a:rPr>
              <a:t>Traditional, e.g., C/C++</a:t>
            </a:r>
          </a:p>
        </p:txBody>
      </p:sp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4876800" y="17526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 dirty="0"/>
              <a:t>A developer writes a program in Java</a:t>
            </a:r>
          </a:p>
          <a:p>
            <a:r>
              <a:rPr lang="en-US" altLang="x-none" sz="1800" dirty="0"/>
              <a:t>The Java source code is generally considered proprietary, and not released</a:t>
            </a:r>
            <a:br>
              <a:rPr lang="en-US" altLang="x-none" sz="1800" dirty="0"/>
            </a:br>
            <a:endParaRPr lang="en-US" altLang="x-none" sz="1800" dirty="0"/>
          </a:p>
          <a:p>
            <a:r>
              <a:rPr lang="en-US" altLang="x-none" sz="1800" dirty="0"/>
              <a:t>The developer compiles the Java program to bytecode, and distributes the bytecode version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/>
              <a:t>thus each program has only </a:t>
            </a:r>
            <a:r>
              <a:rPr lang="en-US" altLang="x-none" sz="1600" dirty="0">
                <a:solidFill>
                  <a:srgbClr val="FF0000"/>
                </a:solidFill>
              </a:rPr>
              <a:t>one compiled version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600" dirty="0">
                <a:solidFill>
                  <a:srgbClr val="000090"/>
                </a:solidFill>
              </a:rPr>
              <a:t>the compiled bytecode needs an interpreter for each platform</a:t>
            </a:r>
          </a:p>
          <a:p>
            <a:pPr>
              <a:buSzPct val="75000"/>
            </a:pPr>
            <a:r>
              <a:rPr lang="en-US" altLang="x-none" sz="1800" dirty="0">
                <a:solidFill>
                  <a:srgbClr val="FF0000"/>
                </a:solidFill>
              </a:rPr>
              <a:t>Platform dependency handled by platform vendor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4924425" y="1371600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rgbClr val="CC0000"/>
                </a:solidFill>
                <a:latin typeface="Times New Roman" charset="0"/>
              </a:rPr>
              <a:t>Java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Admin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q"/>
              <a:defRPr/>
            </a:pPr>
            <a:endParaRPr lang="en-US" dirty="0"/>
          </a:p>
          <a:p>
            <a:pPr>
              <a:buFont typeface="Wingdings" charset="0"/>
              <a:buChar char="q"/>
              <a:defRPr/>
            </a:pPr>
            <a:r>
              <a:rPr lang="en-US" dirty="0" err="1"/>
              <a:t>pset</a:t>
            </a:r>
            <a:r>
              <a:rPr lang="en-US" dirty="0"/>
              <a:t> 1 to be posted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47DF20-C4F3-4F45-8A62-3E73B3BFC7C7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01144D-A651-6D4A-8BB1-AB139A3BE8FA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High-level Picture</a:t>
            </a:r>
          </a:p>
        </p:txBody>
      </p:sp>
      <p:sp>
        <p:nvSpPr>
          <p:cNvPr id="75779" name="Oval 16"/>
          <p:cNvSpPr>
            <a:spLocks noChangeArrowheads="1"/>
          </p:cNvSpPr>
          <p:nvPr/>
        </p:nvSpPr>
        <p:spPr bwMode="auto">
          <a:xfrm>
            <a:off x="1308100" y="17526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</a:t>
            </a:r>
          </a:p>
        </p:txBody>
      </p:sp>
      <p:sp>
        <p:nvSpPr>
          <p:cNvPr id="75780" name="Oval 17"/>
          <p:cNvSpPr>
            <a:spLocks noChangeArrowheads="1"/>
          </p:cNvSpPr>
          <p:nvPr/>
        </p:nvSpPr>
        <p:spPr bwMode="auto">
          <a:xfrm>
            <a:off x="228600" y="26670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1; Arch 1</a:t>
            </a:r>
          </a:p>
        </p:txBody>
      </p:sp>
      <p:sp>
        <p:nvSpPr>
          <p:cNvPr id="75781" name="Oval 18"/>
          <p:cNvSpPr>
            <a:spLocks noChangeArrowheads="1"/>
          </p:cNvSpPr>
          <p:nvPr/>
        </p:nvSpPr>
        <p:spPr bwMode="auto">
          <a:xfrm>
            <a:off x="2146300" y="2667000"/>
            <a:ext cx="14478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1; Arch n</a:t>
            </a:r>
          </a:p>
        </p:txBody>
      </p:sp>
      <p:sp>
        <p:nvSpPr>
          <p:cNvPr id="75782" name="Line 19"/>
          <p:cNvSpPr>
            <a:spLocks noChangeShapeType="1"/>
          </p:cNvSpPr>
          <p:nvPr/>
        </p:nvSpPr>
        <p:spPr bwMode="auto">
          <a:xfrm>
            <a:off x="1752600" y="28956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20"/>
          <p:cNvSpPr>
            <a:spLocks noChangeShapeType="1"/>
          </p:cNvSpPr>
          <p:nvPr/>
        </p:nvSpPr>
        <p:spPr bwMode="auto">
          <a:xfrm flipH="1">
            <a:off x="838200" y="2133600"/>
            <a:ext cx="714375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21"/>
          <p:cNvSpPr>
            <a:spLocks noChangeShapeType="1"/>
          </p:cNvSpPr>
          <p:nvPr/>
        </p:nvSpPr>
        <p:spPr bwMode="auto">
          <a:xfrm>
            <a:off x="2209800" y="2133600"/>
            <a:ext cx="571500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Oval 22"/>
          <p:cNvSpPr>
            <a:spLocks noChangeArrowheads="1"/>
          </p:cNvSpPr>
          <p:nvPr/>
        </p:nvSpPr>
        <p:spPr bwMode="auto">
          <a:xfrm>
            <a:off x="4800600" y="17526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</a:t>
            </a:r>
          </a:p>
        </p:txBody>
      </p:sp>
      <p:sp>
        <p:nvSpPr>
          <p:cNvPr id="75786" name="Oval 23"/>
          <p:cNvSpPr>
            <a:spLocks noChangeArrowheads="1"/>
          </p:cNvSpPr>
          <p:nvPr/>
        </p:nvSpPr>
        <p:spPr bwMode="auto">
          <a:xfrm>
            <a:off x="3721100" y="26670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2; Arch 1</a:t>
            </a:r>
          </a:p>
        </p:txBody>
      </p:sp>
      <p:sp>
        <p:nvSpPr>
          <p:cNvPr id="75787" name="Oval 24"/>
          <p:cNvSpPr>
            <a:spLocks noChangeArrowheads="1"/>
          </p:cNvSpPr>
          <p:nvPr/>
        </p:nvSpPr>
        <p:spPr bwMode="auto">
          <a:xfrm>
            <a:off x="5638800" y="2667000"/>
            <a:ext cx="16002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2; Arch n</a:t>
            </a:r>
            <a:r>
              <a:rPr lang="ja-JP" altLang="en-US" sz="1800">
                <a:solidFill>
                  <a:schemeClr val="accent2"/>
                </a:solidFill>
                <a:latin typeface="Times New Roman" charset="0"/>
              </a:rPr>
              <a:t>’</a:t>
            </a:r>
            <a:endParaRPr lang="en-US" altLang="x-none" sz="18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5788" name="Line 25"/>
          <p:cNvSpPr>
            <a:spLocks noChangeShapeType="1"/>
          </p:cNvSpPr>
          <p:nvPr/>
        </p:nvSpPr>
        <p:spPr bwMode="auto">
          <a:xfrm>
            <a:off x="5245100" y="28956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26"/>
          <p:cNvSpPr>
            <a:spLocks noChangeShapeType="1"/>
          </p:cNvSpPr>
          <p:nvPr/>
        </p:nvSpPr>
        <p:spPr bwMode="auto">
          <a:xfrm flipH="1">
            <a:off x="4330700" y="2133600"/>
            <a:ext cx="714375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27"/>
          <p:cNvSpPr>
            <a:spLocks noChangeShapeType="1"/>
          </p:cNvSpPr>
          <p:nvPr/>
        </p:nvSpPr>
        <p:spPr bwMode="auto">
          <a:xfrm>
            <a:off x="5702300" y="2133600"/>
            <a:ext cx="571500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28"/>
          <p:cNvSpPr>
            <a:spLocks noChangeShapeType="1"/>
          </p:cNvSpPr>
          <p:nvPr/>
        </p:nvSpPr>
        <p:spPr bwMode="auto">
          <a:xfrm>
            <a:off x="7467600" y="2362200"/>
            <a:ext cx="838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29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Oval 30"/>
          <p:cNvSpPr>
            <a:spLocks noChangeArrowheads="1"/>
          </p:cNvSpPr>
          <p:nvPr/>
        </p:nvSpPr>
        <p:spPr bwMode="auto">
          <a:xfrm>
            <a:off x="914400" y="46482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</a:t>
            </a:r>
          </a:p>
        </p:txBody>
      </p:sp>
      <p:sp>
        <p:nvSpPr>
          <p:cNvPr id="75794" name="Oval 31"/>
          <p:cNvSpPr>
            <a:spLocks noChangeArrowheads="1"/>
          </p:cNvSpPr>
          <p:nvPr/>
        </p:nvSpPr>
        <p:spPr bwMode="auto">
          <a:xfrm>
            <a:off x="673100" y="56388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1/bytecode</a:t>
            </a:r>
          </a:p>
        </p:txBody>
      </p:sp>
      <p:sp>
        <p:nvSpPr>
          <p:cNvPr id="75795" name="Line 34"/>
          <p:cNvSpPr>
            <a:spLocks noChangeShapeType="1"/>
          </p:cNvSpPr>
          <p:nvPr/>
        </p:nvSpPr>
        <p:spPr bwMode="auto">
          <a:xfrm flipH="1">
            <a:off x="1358900" y="5029200"/>
            <a:ext cx="28575" cy="533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Oval 36"/>
          <p:cNvSpPr>
            <a:spLocks noChangeArrowheads="1"/>
          </p:cNvSpPr>
          <p:nvPr/>
        </p:nvSpPr>
        <p:spPr bwMode="auto">
          <a:xfrm>
            <a:off x="2819400" y="46482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</a:t>
            </a:r>
          </a:p>
        </p:txBody>
      </p:sp>
      <p:sp>
        <p:nvSpPr>
          <p:cNvPr id="75797" name="Oval 37"/>
          <p:cNvSpPr>
            <a:spLocks noChangeArrowheads="1"/>
          </p:cNvSpPr>
          <p:nvPr/>
        </p:nvSpPr>
        <p:spPr bwMode="auto">
          <a:xfrm>
            <a:off x="2667000" y="56388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2/bytecode</a:t>
            </a:r>
          </a:p>
        </p:txBody>
      </p:sp>
      <p:sp>
        <p:nvSpPr>
          <p:cNvPr id="75798" name="Line 42"/>
          <p:cNvSpPr>
            <a:spLocks noChangeShapeType="1"/>
          </p:cNvSpPr>
          <p:nvPr/>
        </p:nvSpPr>
        <p:spPr bwMode="auto">
          <a:xfrm>
            <a:off x="4495800" y="5181600"/>
            <a:ext cx="838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9" name="Line 43"/>
          <p:cNvSpPr>
            <a:spLocks noChangeShapeType="1"/>
          </p:cNvSpPr>
          <p:nvPr/>
        </p:nvSpPr>
        <p:spPr bwMode="auto">
          <a:xfrm flipH="1">
            <a:off x="3352800" y="5105400"/>
            <a:ext cx="28575" cy="533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Oval 44"/>
          <p:cNvSpPr>
            <a:spLocks noChangeArrowheads="1"/>
          </p:cNvSpPr>
          <p:nvPr/>
        </p:nvSpPr>
        <p:spPr bwMode="auto">
          <a:xfrm>
            <a:off x="5549900" y="56388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Interp; Arch 1</a:t>
            </a:r>
          </a:p>
        </p:txBody>
      </p:sp>
      <p:sp>
        <p:nvSpPr>
          <p:cNvPr id="75801" name="Oval 45"/>
          <p:cNvSpPr>
            <a:spLocks noChangeArrowheads="1"/>
          </p:cNvSpPr>
          <p:nvPr/>
        </p:nvSpPr>
        <p:spPr bwMode="auto">
          <a:xfrm>
            <a:off x="7467600" y="5638800"/>
            <a:ext cx="14478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Interp; Arch n</a:t>
            </a:r>
          </a:p>
        </p:txBody>
      </p:sp>
      <p:sp>
        <p:nvSpPr>
          <p:cNvPr id="75802" name="Line 46"/>
          <p:cNvSpPr>
            <a:spLocks noChangeShapeType="1"/>
          </p:cNvSpPr>
          <p:nvPr/>
        </p:nvSpPr>
        <p:spPr bwMode="auto">
          <a:xfrm>
            <a:off x="7073900" y="58674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Text Box 47"/>
          <p:cNvSpPr txBox="1">
            <a:spLocks noChangeArrowheads="1"/>
          </p:cNvSpPr>
          <p:nvPr/>
        </p:nvSpPr>
        <p:spPr bwMode="auto">
          <a:xfrm>
            <a:off x="8153400" y="14478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Times New Roman" charset="0"/>
              </a:rPr>
              <a:t>C/C++</a:t>
            </a:r>
          </a:p>
        </p:txBody>
      </p:sp>
      <p:sp>
        <p:nvSpPr>
          <p:cNvPr id="75804" name="Text Box 48"/>
          <p:cNvSpPr txBox="1">
            <a:spLocks noChangeArrowheads="1"/>
          </p:cNvSpPr>
          <p:nvPr/>
        </p:nvSpPr>
        <p:spPr bwMode="auto">
          <a:xfrm>
            <a:off x="8229600" y="40386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Times New Roman" charset="0"/>
              </a:rPr>
              <a:t>Java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225104-3A93-AC45-8383-A86B4CFDB2B3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and recap</a:t>
            </a:r>
          </a:p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process and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Java: the programming language</a:t>
            </a:r>
          </a:p>
          <a:p>
            <a:r>
              <a:rPr lang="en-US" altLang="x-none" dirty="0">
                <a:ea typeface="ＭＳ Ｐゴシック" charset="-128"/>
              </a:rPr>
              <a:t>Programming levels</a:t>
            </a:r>
          </a:p>
          <a:p>
            <a:r>
              <a:rPr lang="en-US" altLang="x-none" dirty="0">
                <a:ea typeface="ＭＳ Ｐゴシック" charset="-128"/>
              </a:rPr>
              <a:t>Java programming steps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533400" y="228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Recall: Java Programming Steps</a:t>
            </a: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660A925-531F-A741-B3BF-EDEB3C837C4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1085850" indent="-3429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>
                <a:solidFill>
                  <a:srgbClr val="000000"/>
                </a:solidFill>
              </a:rPr>
              <a:t>Programming in Java consists of 3 simple steps</a:t>
            </a:r>
          </a:p>
          <a:p>
            <a:pPr lvl="1">
              <a:spcBef>
                <a:spcPts val="700"/>
              </a:spcBef>
              <a:buClr>
                <a:srgbClr val="3333CC"/>
              </a:buClr>
              <a:buSzPct val="85000"/>
              <a:buFontTx/>
              <a:buChar char="-"/>
            </a:pPr>
            <a:r>
              <a:rPr lang="en-US" altLang="x-none">
                <a:solidFill>
                  <a:srgbClr val="000000"/>
                </a:solidFill>
              </a:rPr>
              <a:t>Create and edit </a:t>
            </a:r>
            <a:r>
              <a:rPr lang="en-US" altLang="en-US">
                <a:solidFill>
                  <a:srgbClr val="000000"/>
                </a:solidFill>
              </a:rPr>
              <a:t>“</a:t>
            </a:r>
            <a:r>
              <a:rPr lang="en-US" altLang="x-none">
                <a:solidFill>
                  <a:srgbClr val="000000"/>
                </a:solidFill>
              </a:rPr>
              <a:t>Java source code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  <a:r>
              <a:rPr lang="en-US" altLang="x-none">
                <a:solidFill>
                  <a:srgbClr val="000000"/>
                </a:solidFill>
              </a:rPr>
              <a:t> (.java files)</a:t>
            </a:r>
          </a:p>
          <a:p>
            <a:pPr lvl="1">
              <a:spcBef>
                <a:spcPts val="700"/>
              </a:spcBef>
              <a:buClr>
                <a:srgbClr val="3333CC"/>
              </a:buClr>
              <a:buSzPct val="85000"/>
              <a:buFontTx/>
              <a:buChar char="-"/>
            </a:pPr>
            <a:r>
              <a:rPr lang="en-US" altLang="x-none">
                <a:solidFill>
                  <a:srgbClr val="000000"/>
                </a:solidFill>
              </a:rPr>
              <a:t>Compile into </a:t>
            </a:r>
            <a:r>
              <a:rPr lang="en-US" altLang="en-US">
                <a:solidFill>
                  <a:srgbClr val="000000"/>
                </a:solidFill>
              </a:rPr>
              <a:t>“</a:t>
            </a:r>
            <a:r>
              <a:rPr lang="en-US" altLang="x-none">
                <a:solidFill>
                  <a:srgbClr val="000000"/>
                </a:solidFill>
              </a:rPr>
              <a:t>Java bytecode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  <a:r>
              <a:rPr lang="en-US" altLang="x-none">
                <a:solidFill>
                  <a:srgbClr val="000000"/>
                </a:solidFill>
              </a:rPr>
              <a:t> (.class files)</a:t>
            </a:r>
          </a:p>
          <a:p>
            <a:pPr lvl="1">
              <a:spcBef>
                <a:spcPts val="700"/>
              </a:spcBef>
              <a:buClr>
                <a:srgbClr val="3333CC"/>
              </a:buClr>
              <a:buSzPct val="85000"/>
              <a:buFontTx/>
              <a:buChar char="-"/>
            </a:pPr>
            <a:r>
              <a:rPr lang="en-US" altLang="x-none">
                <a:solidFill>
                  <a:srgbClr val="000000"/>
                </a:solidFill>
              </a:rPr>
              <a:t>Execute bytecode with a </a:t>
            </a:r>
            <a:r>
              <a:rPr lang="en-US" altLang="en-US">
                <a:solidFill>
                  <a:srgbClr val="000000"/>
                </a:solidFill>
              </a:rPr>
              <a:t>“</a:t>
            </a:r>
            <a:r>
              <a:rPr lang="en-US" altLang="x-none">
                <a:solidFill>
                  <a:srgbClr val="000000"/>
                </a:solidFill>
              </a:rPr>
              <a:t>Java interpreter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  <a:endParaRPr lang="en-US" altLang="x-none">
              <a:solidFill>
                <a:srgbClr val="0000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78463" y="5189538"/>
            <a:ext cx="2522537" cy="790575"/>
            <a:chOff x="3312" y="3336"/>
            <a:chExt cx="1589" cy="498"/>
          </a:xfrm>
        </p:grpSpPr>
        <p:pic>
          <p:nvPicPr>
            <p:cNvPr id="7988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" y="3672"/>
              <a:ext cx="1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9890" name="Text Box 9"/>
            <p:cNvSpPr txBox="1">
              <a:spLocks noChangeArrowheads="1"/>
            </p:cNvSpPr>
            <p:nvPr/>
          </p:nvSpPr>
          <p:spPr bwMode="auto">
            <a:xfrm>
              <a:off x="3437" y="3336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tabLst>
                  <a:tab pos="7239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8000"/>
                </a:lnSpc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GB" altLang="x-none" sz="1800" i="1">
                  <a:solidFill>
                    <a:srgbClr val="000000"/>
                  </a:solidFill>
                  <a:latin typeface="Tahoma" charset="0"/>
                </a:rPr>
                <a:t>run</a:t>
              </a:r>
            </a:p>
          </p:txBody>
        </p:sp>
        <p:sp>
          <p:nvSpPr>
            <p:cNvPr id="79891" name="Text Box 10"/>
            <p:cNvSpPr txBox="1">
              <a:spLocks noChangeArrowheads="1"/>
            </p:cNvSpPr>
            <p:nvPr/>
          </p:nvSpPr>
          <p:spPr bwMode="auto">
            <a:xfrm>
              <a:off x="4368" y="3522"/>
              <a:ext cx="5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tabLst>
                  <a:tab pos="7239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8000"/>
                </a:lnSpc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GB" altLang="x-none" sz="1800">
                  <a:solidFill>
                    <a:srgbClr val="000000"/>
                  </a:solidFill>
                  <a:latin typeface="Tahoma" charset="0"/>
                </a:rPr>
                <a:t>output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312" y="3609"/>
              <a:ext cx="94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9450" y="4800600"/>
            <a:ext cx="1646238" cy="1646238"/>
            <a:chOff x="79" y="3143"/>
            <a:chExt cx="1037" cy="1037"/>
          </a:xfrm>
        </p:grpSpPr>
        <p:sp>
          <p:nvSpPr>
            <p:cNvPr id="79886" name="Rectangle 13"/>
            <p:cNvSpPr>
              <a:spLocks noChangeArrowheads="1"/>
            </p:cNvSpPr>
            <p:nvPr/>
          </p:nvSpPr>
          <p:spPr bwMode="auto">
            <a:xfrm>
              <a:off x="79" y="3143"/>
              <a:ext cx="1037" cy="103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>
                <a:latin typeface="Times New Roman" charset="0"/>
              </a:endParaRPr>
            </a:p>
          </p:txBody>
        </p:sp>
        <p:sp>
          <p:nvSpPr>
            <p:cNvPr id="79887" name="Text Box 14"/>
            <p:cNvSpPr txBox="1">
              <a:spLocks noChangeArrowheads="1"/>
            </p:cNvSpPr>
            <p:nvPr/>
          </p:nvSpPr>
          <p:spPr bwMode="auto">
            <a:xfrm>
              <a:off x="94" y="3173"/>
              <a:ext cx="10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8000"/>
                </a:lnSpc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GB" altLang="x-none" sz="1800">
                  <a:solidFill>
                    <a:srgbClr val="000000"/>
                  </a:solidFill>
                  <a:latin typeface="Tahoma" charset="0"/>
                </a:rPr>
                <a:t>source code</a:t>
              </a:r>
            </a:p>
          </p:txBody>
        </p:sp>
        <p:pic>
          <p:nvPicPr>
            <p:cNvPr id="7988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3479"/>
              <a:ext cx="5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325688" y="4800600"/>
            <a:ext cx="3151187" cy="1646238"/>
            <a:chOff x="1326" y="3091"/>
            <a:chExt cx="1985" cy="1037"/>
          </a:xfrm>
        </p:grpSpPr>
        <p:pic>
          <p:nvPicPr>
            <p:cNvPr id="7987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3672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1493" y="3336"/>
              <a:ext cx="6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tabLst>
                  <a:tab pos="7239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8000"/>
                </a:lnSpc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GB" altLang="x-none" sz="1800" i="1">
                  <a:solidFill>
                    <a:srgbClr val="000000"/>
                  </a:solidFill>
                  <a:latin typeface="Tahoma" charset="0"/>
                </a:rPr>
                <a:t>compile</a:t>
              </a:r>
            </a:p>
          </p:txBody>
        </p:sp>
        <p:grpSp>
          <p:nvGrpSpPr>
            <p:cNvPr id="79881" name="Group 16"/>
            <p:cNvGrpSpPr>
              <a:grpSpLocks/>
            </p:cNvGrpSpPr>
            <p:nvPr/>
          </p:nvGrpSpPr>
          <p:grpSpPr bwMode="auto">
            <a:xfrm>
              <a:off x="2274" y="3091"/>
              <a:ext cx="1037" cy="1037"/>
              <a:chOff x="2064" y="3143"/>
              <a:chExt cx="1037" cy="1037"/>
            </a:xfrm>
          </p:grpSpPr>
          <p:pic>
            <p:nvPicPr>
              <p:cNvPr id="79883" name="Picture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3483"/>
                <a:ext cx="586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9884" name="Rectangle 18"/>
              <p:cNvSpPr>
                <a:spLocks noChangeArrowheads="1"/>
              </p:cNvSpPr>
              <p:nvPr/>
            </p:nvSpPr>
            <p:spPr bwMode="auto">
              <a:xfrm>
                <a:off x="2064" y="3143"/>
                <a:ext cx="1037" cy="1037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x-none" altLang="x-none" sz="500">
                  <a:latin typeface="Times New Roman" charset="0"/>
                </a:endParaRPr>
              </a:p>
            </p:txBody>
          </p:sp>
          <p:sp>
            <p:nvSpPr>
              <p:cNvPr id="79885" name="Text Box 19"/>
              <p:cNvSpPr txBox="1">
                <a:spLocks noChangeArrowheads="1"/>
              </p:cNvSpPr>
              <p:nvPr/>
            </p:nvSpPr>
            <p:spPr bwMode="auto">
              <a:xfrm>
                <a:off x="2176" y="3173"/>
                <a:ext cx="812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tabLst>
                    <a:tab pos="723900" algn="l"/>
                    <a:tab pos="1447800" algn="l"/>
                    <a:tab pos="2171700" algn="l"/>
                  </a:tabLst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tabLst>
                    <a:tab pos="723900" algn="l"/>
                    <a:tab pos="1447800" algn="l"/>
                    <a:tab pos="2171700" algn="l"/>
                  </a:tabLs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8000"/>
                  </a:lnSpc>
                  <a:spcBef>
                    <a:spcPct val="0"/>
                  </a:spcBef>
                  <a:buClrTx/>
                  <a:buSzTx/>
                  <a:buFont typeface="Wingdings" charset="2"/>
                  <a:buNone/>
                </a:pPr>
                <a:r>
                  <a:rPr lang="en-GB" altLang="x-none" sz="1800">
                    <a:solidFill>
                      <a:srgbClr val="000000"/>
                    </a:solidFill>
                    <a:latin typeface="Tahoma" charset="0"/>
                  </a:rPr>
                  <a:t>byte code</a:t>
                </a:r>
              </a:p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Tx/>
                  <a:buSzTx/>
                  <a:buFont typeface="Wingdings" charset="2"/>
                  <a:buNone/>
                </a:pPr>
                <a:endParaRPr lang="en-GB" altLang="x-none" sz="500">
                  <a:solidFill>
                    <a:srgbClr val="000000"/>
                  </a:solidFill>
                  <a:latin typeface="Courier New" charset="0"/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1326" y="3609"/>
              <a:ext cx="94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42950" indent="-28575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30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4FC3491-0334-1B41-93D7-93C7A0B256B5}" type="slidenum">
              <a:rPr lang="en-US" altLang="x-none" sz="1200"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42950" indent="-28575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30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u="sng">
                <a:solidFill>
                  <a:srgbClr val="3333CC"/>
                </a:solidFill>
              </a:rPr>
              <a:t>Programming in Java (Step 1): Create/Edit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39775" indent="-282575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1413" indent="-227013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SzPct val="85000"/>
              <a:buFont typeface="Wingdings" charset="2"/>
              <a:buChar char=""/>
            </a:pPr>
            <a:r>
              <a:rPr lang="en-US" altLang="x-none" dirty="0"/>
              <a:t>The basic way is to use a </a:t>
            </a:r>
            <a:r>
              <a:rPr lang="en-US" altLang="x-none" u="sng" dirty="0"/>
              <a:t>text editor</a:t>
            </a:r>
          </a:p>
          <a:p>
            <a:pPr marL="800100" lvl="1" indent="-342900"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dirty="0">
                <a:ea typeface="ＭＳ Ｐゴシック" charset="-128"/>
              </a:rPr>
              <a:t>Example editors: vim, sublime, Notepad, </a:t>
            </a:r>
            <a:r>
              <a:rPr lang="en-US" altLang="x-none" dirty="0" err="1">
                <a:ea typeface="ＭＳ Ｐゴシック" charset="-128"/>
              </a:rPr>
              <a:t>TextEdit</a:t>
            </a:r>
            <a:r>
              <a:rPr lang="en-US" altLang="x-none" dirty="0">
                <a:ea typeface="ＭＳ Ｐゴシック" charset="-128"/>
              </a:rPr>
              <a:t> (Format/Make Plain Text) etc.</a:t>
            </a:r>
          </a:p>
          <a:p>
            <a:pPr lvl="2">
              <a:buFont typeface="Comic Sans MS" charset="0"/>
              <a:buChar char="•"/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Note: MS Word is </a:t>
            </a:r>
            <a:r>
              <a:rPr lang="en-US" altLang="x-none" b="1" dirty="0">
                <a:ea typeface="ＭＳ Ｐゴシック" charset="-128"/>
              </a:rPr>
              <a:t>NOT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 a text editor</a:t>
            </a:r>
          </a:p>
          <a:p>
            <a:pPr marL="800100" lvl="1" indent="-342900"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dirty="0">
                <a:ea typeface="ＭＳ Ｐゴシック" charset="-128"/>
              </a:rPr>
              <a:t>The key is that your .java file </a:t>
            </a:r>
            <a:r>
              <a:rPr lang="en-US" altLang="x-none" b="1" i="1" dirty="0">
                <a:ea typeface="ＭＳ Ｐゴシック" charset="-128"/>
              </a:rPr>
              <a:t>cannot</a:t>
            </a:r>
            <a:r>
              <a:rPr lang="en-US" altLang="x-none" dirty="0">
                <a:ea typeface="ＭＳ Ｐゴシック" charset="-128"/>
              </a:rPr>
              <a:t> include any markup or stylistic formatting; just text.</a:t>
            </a:r>
          </a:p>
          <a:p>
            <a:pPr lvl="1">
              <a:lnSpc>
                <a:spcPct val="90000"/>
              </a:lnSpc>
              <a:buClrTx/>
              <a:buSzPct val="75000"/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marL="800100" lvl="1" indent="-342900">
              <a:lnSpc>
                <a:spcPct val="90000"/>
              </a:lnSpc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dirty="0">
                <a:ea typeface="ＭＳ Ｐゴシック" charset="-128"/>
              </a:rPr>
              <a:t>You enter your Java code following Java Language syntax (more soon).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BF07BA1-E12C-8A4D-A17B-DC44FEC27638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-53975"/>
            <a:ext cx="8077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x-none" sz="3200" u="sng">
                <a:solidFill>
                  <a:srgbClr val="3333CC"/>
                </a:solidFill>
              </a:rPr>
              <a:t>Programming in Java (Step 2): Compile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33400" y="1808163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Clr>
                <a:srgbClr val="3333CC"/>
              </a:buClr>
              <a:buFont typeface="Comic Sans MS" charset="0"/>
              <a:buChar char="-"/>
            </a:pPr>
            <a:r>
              <a:rPr lang="en-US" altLang="x-none" sz="2400">
                <a:solidFill>
                  <a:srgbClr val="000000"/>
                </a:solidFill>
              </a:rPr>
              <a:t>Compile a Java program</a:t>
            </a:r>
            <a:br>
              <a:rPr lang="en-US" altLang="x-none" sz="2400">
                <a:solidFill>
                  <a:srgbClr val="000000"/>
                </a:solidFill>
              </a:rPr>
            </a:br>
            <a:r>
              <a:rPr lang="en-US" altLang="x-none" sz="2400">
                <a:solidFill>
                  <a:srgbClr val="3333CC"/>
                </a:solidFill>
                <a:latin typeface="Arial" charset="0"/>
              </a:rPr>
              <a:t>$ javac HelloWorld.java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en-US" altLang="x-none" sz="240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3333CC"/>
              </a:buClr>
              <a:buFont typeface="Comic Sans MS" charset="0"/>
              <a:buChar char="-"/>
            </a:pPr>
            <a:r>
              <a:rPr lang="en-US" altLang="x-none" sz="2400">
                <a:solidFill>
                  <a:srgbClr val="000000"/>
                </a:solidFill>
              </a:rPr>
              <a:t>Take a look to see that HelloWorld.class is generated</a:t>
            </a:r>
            <a:br>
              <a:rPr lang="en-US" altLang="x-none" sz="2400">
                <a:solidFill>
                  <a:srgbClr val="000000"/>
                </a:solidFill>
              </a:rPr>
            </a:br>
            <a:r>
              <a:rPr lang="en-US" altLang="x-none" sz="2400">
                <a:solidFill>
                  <a:srgbClr val="3333CC"/>
                </a:solidFill>
                <a:latin typeface="Arial" charset="0"/>
              </a:rPr>
              <a:t>$ ls </a:t>
            </a:r>
            <a:br>
              <a:rPr lang="en-US" altLang="x-none" sz="2400">
                <a:solidFill>
                  <a:srgbClr val="3333CC"/>
                </a:solidFill>
                <a:latin typeface="Arial" charset="0"/>
              </a:rPr>
            </a:br>
            <a:r>
              <a:rPr lang="en-US" altLang="x-none" sz="2400">
                <a:solidFill>
                  <a:srgbClr val="3333CC"/>
                </a:solidFill>
                <a:latin typeface="Arial" charset="0"/>
              </a:rPr>
              <a:t>HelloWorld.java HelloWorld.class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871560A-0616-9B48-9B2A-51353DEC1FD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533400" y="-53975"/>
            <a:ext cx="8077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x-none" sz="3200" u="sng">
                <a:solidFill>
                  <a:srgbClr val="3333CC"/>
                </a:solidFill>
              </a:rPr>
              <a:t>Programming in Java (Step 3): Execute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33400" y="1808163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x-none" sz="240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3333CC"/>
              </a:buClr>
              <a:buFont typeface="Comic Sans MS" charset="0"/>
              <a:buChar char="-"/>
            </a:pPr>
            <a:r>
              <a:rPr lang="en-US" altLang="x-none" sz="2400">
                <a:solidFill>
                  <a:srgbClr val="000000"/>
                </a:solidFill>
              </a:rPr>
              <a:t>Run Java interpreter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x-none" sz="2400">
                <a:solidFill>
                  <a:srgbClr val="3333CC"/>
                </a:solidFill>
                <a:latin typeface="Arial" charset="0"/>
              </a:rPr>
              <a:t>    $ java HelloWorld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First Java Program</a:t>
            </a:r>
          </a:p>
        </p:txBody>
      </p:sp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C90FF3-0AD6-B240-AAB6-05402A7E4DB3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3971" name="Rectangle 3"/>
          <p:cNvSpPr txBox="1">
            <a:spLocks/>
          </p:cNvSpPr>
          <p:nvPr/>
        </p:nvSpPr>
        <p:spPr bwMode="auto">
          <a:xfrm>
            <a:off x="685800" y="1676400"/>
            <a:ext cx="7315200" cy="28956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/*************************************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 * Prints </a:t>
            </a:r>
            <a:r>
              <a:rPr lang="en-GB" altLang="en-US" sz="1800">
                <a:latin typeface="Courier New" charset="0"/>
              </a:rPr>
              <a:t>“</a:t>
            </a:r>
            <a:r>
              <a:rPr lang="en-GB" altLang="x-none" sz="1800">
                <a:latin typeface="Courier New" charset="0"/>
              </a:rPr>
              <a:t>Hello World</a:t>
            </a:r>
            <a:r>
              <a:rPr lang="en-GB" altLang="en-US" sz="1800">
                <a:latin typeface="Courier New" charset="0"/>
              </a:rPr>
              <a:t>”</a:t>
            </a:r>
            <a:endParaRPr lang="en-GB" altLang="x-none" sz="1800">
              <a:latin typeface="Courier New" charset="0"/>
            </a:endParaRP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 * Everyone</a:t>
            </a:r>
            <a:r>
              <a:rPr lang="en-GB" altLang="en-US" sz="1800">
                <a:latin typeface="Courier New" charset="0"/>
              </a:rPr>
              <a:t>’</a:t>
            </a:r>
            <a:r>
              <a:rPr lang="en-GB" altLang="x-none" sz="1800">
                <a:latin typeface="Courier New" charset="0"/>
              </a:rPr>
              <a:t>s first Java program.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 *************************************/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public class Hello {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    public static void main(String[] args) {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        System.out.println("Hello, world!");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    }</a:t>
            </a: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Another Java Program</a:t>
            </a:r>
          </a:p>
        </p:txBody>
      </p:sp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DD77B6-F784-2644-BCE9-8DB999152B8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1600200"/>
            <a:ext cx="7315200" cy="2286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public class Hello2 {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public static void main(String[]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args</a:t>
            </a:r>
            <a:r>
              <a:rPr lang="en-GB" sz="1800" kern="0" dirty="0">
                <a:latin typeface="Courier New" pitchFamily="49" charset="0"/>
                <a:ea typeface="+mn-ea"/>
              </a:rPr>
              <a:t>) {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   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System.out.println</a:t>
            </a:r>
            <a:r>
              <a:rPr lang="en-GB" sz="1800" kern="0" dirty="0">
                <a:latin typeface="Courier New" pitchFamily="49" charset="0"/>
                <a:ea typeface="+mn-ea"/>
              </a:rPr>
              <a:t>("Hello, world!");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   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System.out.println</a:t>
            </a:r>
            <a:r>
              <a:rPr lang="en-GB" sz="1800" kern="0" dirty="0">
                <a:latin typeface="Courier New" pitchFamily="49" charset="0"/>
                <a:ea typeface="+mn-ea"/>
              </a:rPr>
              <a:t>();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   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System.out.println</a:t>
            </a:r>
            <a:r>
              <a:rPr lang="en-GB" sz="1800" kern="0" dirty="0">
                <a:latin typeface="Courier New" pitchFamily="49" charset="0"/>
                <a:ea typeface="+mn-ea"/>
              </a:rPr>
              <a:t>("This program produces");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   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System.out.println</a:t>
            </a:r>
            <a:r>
              <a:rPr lang="en-GB" sz="1800" kern="0" dirty="0">
                <a:latin typeface="Courier New" pitchFamily="49" charset="0"/>
                <a:ea typeface="+mn-ea"/>
              </a:rPr>
              <a:t>("four lines of output");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}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}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42950" indent="-28575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30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9A47FE-421F-6444-97B1-4364EA719988}" type="slidenum">
              <a:rPr lang="en-US" altLang="x-none" sz="1200"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42950" indent="-28575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30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Programming in Java: Method 2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39775" indent="-282575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1413" indent="-227013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SzPct val="85000"/>
              <a:buFont typeface="Wingdings" charset="2"/>
              <a:buChar char=""/>
            </a:pPr>
            <a:r>
              <a:rPr lang="en-US" altLang="x-none" sz="2000" dirty="0"/>
              <a:t>Another way is to use an </a:t>
            </a:r>
            <a:r>
              <a:rPr lang="en-US" altLang="x-none" sz="2000" u="sng" dirty="0"/>
              <a:t>Integrated Development Environment (IDE)</a:t>
            </a:r>
          </a:p>
          <a:p>
            <a:pPr marL="742950" lvl="1" indent="-285750"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ea typeface="ＭＳ Ｐゴシック" charset="-128"/>
              </a:rPr>
              <a:t>Example IDEs: Eclipse, </a:t>
            </a:r>
            <a:r>
              <a:rPr lang="en-US" altLang="x-none" sz="1800" dirty="0" err="1">
                <a:ea typeface="ＭＳ Ｐゴシック" charset="-128"/>
              </a:rPr>
              <a:t>DrJava</a:t>
            </a:r>
            <a:r>
              <a:rPr lang="en-US" altLang="x-none" sz="1800" dirty="0">
                <a:ea typeface="ＭＳ Ｐゴシック" charset="-128"/>
              </a:rPr>
              <a:t>, etc.</a:t>
            </a:r>
          </a:p>
          <a:p>
            <a:pPr marL="742950" lvl="1" indent="-285750"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ea typeface="ＭＳ Ｐゴシック" charset="-128"/>
              </a:rPr>
              <a:t>An IDE usually presents the user with a space for text (like an editor) but layers </a:t>
            </a:r>
            <a:r>
              <a:rPr lang="en-US" altLang="x-none" sz="1800" i="1" dirty="0">
                <a:ea typeface="ＭＳ Ｐゴシック" charset="-128"/>
              </a:rPr>
              <a:t>additional features</a:t>
            </a:r>
            <a:r>
              <a:rPr lang="en-US" altLang="x-none" sz="1800" dirty="0">
                <a:ea typeface="ＭＳ Ｐゴシック" charset="-128"/>
              </a:rPr>
              <a:t> on top of the text for the user's benefit.</a:t>
            </a:r>
          </a:p>
          <a:p>
            <a:pPr lvl="2">
              <a:buFont typeface="Comic Sans MS" charset="0"/>
              <a:buChar char="•"/>
            </a:pPr>
            <a:r>
              <a:rPr lang="en-US" altLang="x-none" sz="1600" dirty="0">
                <a:solidFill>
                  <a:srgbClr val="FF0000"/>
                </a:solidFill>
                <a:ea typeface="ＭＳ Ｐゴシック" charset="-128"/>
              </a:rPr>
              <a:t>Note: The underlying file contains pure text, just like a text editor.</a:t>
            </a:r>
          </a:p>
          <a:p>
            <a:pPr marL="742950" lvl="1" indent="-285750">
              <a:lnSpc>
                <a:spcPct val="90000"/>
              </a:lnSpc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ea typeface="ＭＳ Ｐゴシック" charset="-128"/>
              </a:rPr>
              <a:t>These features can be very useful and save time.</a:t>
            </a:r>
          </a:p>
          <a:p>
            <a:pPr lvl="2">
              <a:buFont typeface="Comic Sans MS" charset="0"/>
              <a:buChar char="•"/>
            </a:pPr>
            <a:r>
              <a:rPr lang="en-US" altLang="x-none" sz="1600" dirty="0">
                <a:ea typeface="ＭＳ Ｐゴシック" charset="-128"/>
              </a:rPr>
              <a:t>Example features are GUI compile, GUI execution, code completion, and syntax highlighting.</a:t>
            </a:r>
          </a:p>
          <a:p>
            <a:pPr marL="742950" lvl="1" indent="-285750"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ea typeface="ＭＳ Ｐゴシック" charset="-128"/>
              </a:rPr>
              <a:t>IDEs take more time to get started than a simple text editor, e.g., </a:t>
            </a:r>
          </a:p>
          <a:p>
            <a:pPr marL="1200150" lvl="2" indent="-285750">
              <a:spcBef>
                <a:spcPts val="600"/>
              </a:spcBef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ea typeface="ＭＳ Ｐゴシック" charset="-128"/>
              </a:rPr>
              <a:t>set up where to find the </a:t>
            </a:r>
            <a:r>
              <a:rPr lang="en-US" altLang="en-US" sz="1800" dirty="0">
                <a:ea typeface="ＭＳ Ｐゴシック" charset="-128"/>
              </a:rPr>
              <a:t>“</a:t>
            </a:r>
            <a:r>
              <a:rPr lang="en-US" altLang="x-none" sz="1800" dirty="0">
                <a:ea typeface="ＭＳ Ｐゴシック" charset="-128"/>
              </a:rPr>
              <a:t>java</a:t>
            </a:r>
            <a:r>
              <a:rPr lang="en-US" altLang="en-US" sz="1800" dirty="0">
                <a:ea typeface="ＭＳ Ｐゴシック" charset="-128"/>
              </a:rPr>
              <a:t>”</a:t>
            </a:r>
            <a:r>
              <a:rPr lang="en-US" altLang="x-none" sz="1800" dirty="0">
                <a:ea typeface="ＭＳ Ｐゴシック" charset="-128"/>
              </a:rPr>
              <a:t> and </a:t>
            </a:r>
            <a:r>
              <a:rPr lang="en-US" altLang="en-US" sz="1800" dirty="0">
                <a:ea typeface="ＭＳ Ｐゴシック" charset="-128"/>
              </a:rPr>
              <a:t>“</a:t>
            </a:r>
            <a:r>
              <a:rPr lang="en-US" altLang="ja-JP" sz="1800" dirty="0" err="1">
                <a:ea typeface="ＭＳ Ｐゴシック" charset="-128"/>
              </a:rPr>
              <a:t>javac</a:t>
            </a:r>
            <a:r>
              <a:rPr lang="en-US" altLang="en-US" sz="1800" dirty="0">
                <a:ea typeface="ＭＳ Ｐゴシック" charset="-128"/>
              </a:rPr>
              <a:t>”</a:t>
            </a:r>
            <a:r>
              <a:rPr lang="en-US" altLang="ja-JP" sz="1800" dirty="0">
                <a:ea typeface="ＭＳ Ｐゴシック" charset="-128"/>
              </a:rPr>
              <a:t> programs</a:t>
            </a:r>
          </a:p>
          <a:p>
            <a:pPr marL="1200150" lvl="2" indent="-285750">
              <a:spcBef>
                <a:spcPts val="600"/>
              </a:spcBef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ea typeface="ＭＳ Ｐゴシック" charset="-128"/>
              </a:rPr>
              <a:t>find out where does the IDE save my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9738B-E515-6646-A177-A0104EA49AD5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and recap</a:t>
            </a:r>
          </a:p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process and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Java: the programming language</a:t>
            </a:r>
          </a:p>
          <a:p>
            <a:r>
              <a:rPr lang="en-US" altLang="x-none" dirty="0">
                <a:ea typeface="ＭＳ Ｐゴシック" charset="-128"/>
              </a:rPr>
              <a:t>Programming levels</a:t>
            </a:r>
          </a:p>
          <a:p>
            <a:r>
              <a:rPr lang="en-US" altLang="x-none" dirty="0">
                <a:ea typeface="ＭＳ Ｐゴシック" charset="-128"/>
              </a:rPr>
              <a:t>Java programming steps</a:t>
            </a:r>
          </a:p>
          <a:p>
            <a:r>
              <a:rPr lang="en-US" altLang="x-none" dirty="0">
                <a:ea typeface="ＭＳ Ｐゴシック" charset="-128"/>
              </a:rPr>
              <a:t>Java program (syntax) structure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03B8B8-B9D6-9D46-9BF8-C63492A44C5E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Questions for You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267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Please return the class survey at the end of the class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487713-A25F-9840-B2C4-BED8EB739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9238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72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Java Syntax Structure: A Top-Down View</a:t>
            </a:r>
          </a:p>
        </p:txBody>
      </p:sp>
      <p:sp>
        <p:nvSpPr>
          <p:cNvPr id="347139" name="Rectangle 3"/>
          <p:cNvSpPr>
            <a:spLocks noGrp="1"/>
          </p:cNvSpPr>
          <p:nvPr>
            <p:ph type="body" idx="1"/>
          </p:nvPr>
        </p:nvSpPr>
        <p:spPr>
          <a:xfrm>
            <a:off x="533400" y="32766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>
                <a:latin typeface="Courier New" charset="0"/>
                <a:cs typeface="+mn-cs"/>
              </a:rPr>
              <a:t>public class </a:t>
            </a:r>
            <a:r>
              <a:rPr lang="en-GB" sz="1800" b="1" i="1">
                <a:cs typeface="+mn-cs"/>
              </a:rPr>
              <a:t>&lt;class name&gt;</a:t>
            </a:r>
            <a:r>
              <a:rPr lang="en-GB" sz="1800">
                <a:latin typeface="Courier New" charset="0"/>
                <a:cs typeface="+mn-cs"/>
              </a:rPr>
              <a:t> {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>
                <a:latin typeface="Courier New" charset="0"/>
                <a:cs typeface="+mn-cs"/>
              </a:rPr>
              <a:t>    public static void main(String[] args) {</a:t>
            </a:r>
            <a:br>
              <a:rPr lang="en-GB" sz="1800">
                <a:latin typeface="Courier New" charset="0"/>
                <a:cs typeface="+mn-cs"/>
              </a:rPr>
            </a:br>
            <a:endParaRPr lang="en-GB" sz="1800">
              <a:latin typeface="Courier New" charset="0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>
                <a:cs typeface="+mn-cs"/>
              </a:rPr>
              <a:t>&lt;statement&gt;</a:t>
            </a:r>
            <a: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>
                <a:cs typeface="+mn-cs"/>
              </a:rPr>
              <a:t>&lt;statement&gt;</a:t>
            </a:r>
            <a: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...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>
                <a:cs typeface="+mn-cs"/>
              </a:rPr>
              <a:t>&lt;statement&gt;</a:t>
            </a:r>
            <a: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  <a:br>
              <a:rPr lang="en-GB" sz="180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</a:br>
            <a:endParaRPr lang="en-GB" sz="1800"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>
                <a:latin typeface="Courier New" charset="0"/>
                <a:cs typeface="+mn-cs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>
                <a:latin typeface="Courier New" charset="0"/>
                <a:cs typeface="+mn-cs"/>
              </a:rPr>
              <a:t>}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endParaRPr lang="en-GB" sz="1600">
              <a:latin typeface="Courier New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81200" y="1371600"/>
            <a:ext cx="7042150" cy="1981200"/>
            <a:chOff x="232" y="576"/>
            <a:chExt cx="4436" cy="1248"/>
          </a:xfrm>
        </p:grpSpPr>
        <p:sp>
          <p:nvSpPr>
            <p:cNvPr id="94219" name="Text Box 6"/>
            <p:cNvSpPr txBox="1">
              <a:spLocks noChangeArrowheads="1"/>
            </p:cNvSpPr>
            <p:nvPr/>
          </p:nvSpPr>
          <p:spPr bwMode="auto">
            <a:xfrm>
              <a:off x="232" y="576"/>
              <a:ext cx="4436" cy="1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US" altLang="x-none" sz="2000">
                  <a:latin typeface="Verdana" charset="0"/>
                </a:rPr>
                <a:t>A class: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has a name, defined in a </a:t>
              </a: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file with same name</a:t>
              </a:r>
              <a:br>
                <a:rPr lang="en-US" altLang="x-none" sz="2000">
                  <a:solidFill>
                    <a:srgbClr val="FF0000"/>
                  </a:solidFill>
                  <a:latin typeface="Verdana" charset="0"/>
                </a:rPr>
              </a:b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Convention we follow: </a:t>
              </a:r>
              <a:r>
                <a:rPr lang="en-US" altLang="x-none" sz="2000">
                  <a:solidFill>
                    <a:srgbClr val="A50021"/>
                  </a:solidFill>
                  <a:latin typeface="Verdana" charset="0"/>
                </a:rPr>
                <a:t>capitalize each English word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starts with {, and ends with 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includes a group of methods</a:t>
              </a:r>
            </a:p>
          </p:txBody>
        </p:sp>
        <p:sp>
          <p:nvSpPr>
            <p:cNvPr id="94220" name="Line 7"/>
            <p:cNvSpPr>
              <a:spLocks noChangeShapeType="1"/>
            </p:cNvSpPr>
            <p:nvPr/>
          </p:nvSpPr>
          <p:spPr bwMode="auto">
            <a:xfrm flipH="1">
              <a:off x="1048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0" y="5562600"/>
            <a:ext cx="3979863" cy="1295400"/>
            <a:chOff x="1968" y="2176"/>
            <a:chExt cx="2507" cy="816"/>
          </a:xfrm>
        </p:grpSpPr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1968" y="2352"/>
              <a:ext cx="2507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US" altLang="x-none" sz="2000" b="1">
                  <a:latin typeface="Verdana" charset="0"/>
                </a:rPr>
                <a:t>statement</a:t>
              </a:r>
              <a:r>
                <a:rPr lang="en-US" altLang="x-none" sz="2000">
                  <a:latin typeface="Verdana" charset="0"/>
                </a:rPr>
                <a:t>: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a command to be executed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end with ;</a:t>
              </a:r>
            </a:p>
          </p:txBody>
        </p:sp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H="1" flipV="1">
              <a:off x="2544" y="217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0" y="3852863"/>
            <a:ext cx="5370513" cy="2243137"/>
            <a:chOff x="3810000" y="3962400"/>
            <a:chExt cx="5371137" cy="2243154"/>
          </a:xfrm>
        </p:grpSpPr>
        <p:sp>
          <p:nvSpPr>
            <p:cNvPr id="94215" name="Line 13"/>
            <p:cNvSpPr>
              <a:spLocks noChangeShapeType="1"/>
            </p:cNvSpPr>
            <p:nvPr/>
          </p:nvSpPr>
          <p:spPr bwMode="auto">
            <a:xfrm flipH="1" flipV="1">
              <a:off x="4114800" y="3962400"/>
              <a:ext cx="457201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4216" name="Text Box 6"/>
            <p:cNvSpPr txBox="1">
              <a:spLocks noChangeArrowheads="1"/>
            </p:cNvSpPr>
            <p:nvPr/>
          </p:nvSpPr>
          <p:spPr bwMode="auto">
            <a:xfrm>
              <a:off x="3810000" y="4267200"/>
              <a:ext cx="5371137" cy="19383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US" altLang="x-none" sz="2000">
                  <a:latin typeface="Verdana" charset="0"/>
                </a:rPr>
                <a:t>A method: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has a name</a:t>
              </a:r>
              <a:br>
                <a:rPr lang="en-US" altLang="x-none" sz="2000">
                  <a:latin typeface="Verdana" charset="0"/>
                </a:rPr>
              </a:b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Convention we follow</a:t>
              </a:r>
              <a:r>
                <a:rPr lang="en-US" altLang="x-none" sz="2000">
                  <a:latin typeface="Verdana" charset="0"/>
                </a:rPr>
                <a:t>: lowercase first </a:t>
              </a:r>
              <a:br>
                <a:rPr lang="en-US" altLang="x-none" sz="2000">
                  <a:latin typeface="Verdana" charset="0"/>
                </a:rPr>
              </a:br>
              <a:r>
                <a:rPr lang="en-US" altLang="x-none" sz="2000">
                  <a:latin typeface="Verdana" charset="0"/>
                </a:rPr>
                <a:t>word, capital following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starts with {, and ends with 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includes a group of statements</a:t>
              </a:r>
            </a:p>
          </p:txBody>
        </p:sp>
      </p:grpSp>
      <p:sp>
        <p:nvSpPr>
          <p:cNvPr id="942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10C8EE-9834-9E41-AF20-029A66789576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x-none" sz="3200">
                <a:ea typeface="ＭＳ Ｐゴシック" charset="-128"/>
              </a:rPr>
              <a:t>The </a:t>
            </a:r>
            <a:r>
              <a:rPr lang="en-GB" altLang="x-none" sz="3200">
                <a:latin typeface="Courier New" charset="0"/>
                <a:ea typeface="ＭＳ Ｐゴシック" charset="-128"/>
              </a:rPr>
              <a:t>System.out.println </a:t>
            </a:r>
            <a:r>
              <a:rPr lang="en-GB" altLang="x-none" sz="3200">
                <a:ea typeface="ＭＳ Ｐゴシック" charset="-128"/>
              </a:rPr>
              <a:t>statement </a:t>
            </a:r>
            <a:endParaRPr lang="en-US" altLang="x-none" sz="3200">
              <a:latin typeface="Courier New" charset="0"/>
              <a:ea typeface="ＭＳ Ｐゴシック" charset="-128"/>
            </a:endParaRPr>
          </a:p>
        </p:txBody>
      </p:sp>
      <p:sp>
        <p:nvSpPr>
          <p:cNvPr id="96258" name="Rectangle 5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altLang="x-none" dirty="0">
                <a:ea typeface="ＭＳ Ｐゴシック" charset="-128"/>
              </a:rPr>
              <a:t>A statement that prints a line of output on the console.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altLang="x-none" dirty="0">
                <a:ea typeface="ＭＳ Ｐゴシック" charset="-128"/>
              </a:rPr>
              <a:t>pronounced "print-</a:t>
            </a:r>
            <a:r>
              <a:rPr lang="en-GB" altLang="x-none" dirty="0" err="1">
                <a:ea typeface="ＭＳ Ｐゴシック" charset="-128"/>
              </a:rPr>
              <a:t>linn</a:t>
            </a:r>
            <a:r>
              <a:rPr lang="en-GB" altLang="en-US" dirty="0">
                <a:ea typeface="ＭＳ Ｐゴシック" charset="-128"/>
              </a:rPr>
              <a:t>”</a:t>
            </a:r>
            <a:endParaRPr lang="en-GB" altLang="x-none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buFont typeface="Wingdings" charset="2"/>
              <a:buNone/>
            </a:pPr>
            <a:endParaRPr lang="en-GB" altLang="x-none" sz="20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GB" altLang="x-none" dirty="0">
                <a:ea typeface="ＭＳ Ｐゴシック" charset="-128"/>
              </a:rPr>
              <a:t>Two ways to use </a:t>
            </a:r>
            <a:r>
              <a:rPr lang="en-GB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GB" altLang="x-none" dirty="0">
                <a:ea typeface="ＭＳ Ｐゴシック" charset="-128"/>
              </a:rPr>
              <a:t> :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endParaRPr lang="en-GB" altLang="x-none" sz="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GB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(&lt;string&gt;);</a:t>
            </a:r>
          </a:p>
          <a:p>
            <a:pPr lvl="1" eaLnBrk="1" hangingPunct="1">
              <a:lnSpc>
                <a:spcPct val="110000"/>
              </a:lnSpc>
              <a:buFont typeface="Wingdings 2" charset="2"/>
              <a:buNone/>
            </a:pPr>
            <a:r>
              <a:rPr lang="en-GB" altLang="x-none" dirty="0">
                <a:ea typeface="ＭＳ Ｐゴシック" charset="-128"/>
              </a:rPr>
              <a:t>	Prints the given message &lt;string&gt; as output.</a:t>
            </a:r>
          </a:p>
          <a:p>
            <a:pPr lvl="1" eaLnBrk="1" hangingPunct="1">
              <a:lnSpc>
                <a:spcPct val="110000"/>
              </a:lnSpc>
              <a:buFont typeface="Wingdings" charset="2"/>
              <a:buNone/>
            </a:pPr>
            <a:endParaRPr lang="en-GB" altLang="x-none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GB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();</a:t>
            </a:r>
          </a:p>
          <a:p>
            <a:pPr lvl="1" eaLnBrk="1" hangingPunct="1">
              <a:lnSpc>
                <a:spcPct val="110000"/>
              </a:lnSpc>
              <a:buFont typeface="Wingdings 2" charset="2"/>
              <a:buNone/>
            </a:pPr>
            <a:r>
              <a:rPr lang="en-GB" altLang="x-none" dirty="0">
                <a:ea typeface="ＭＳ Ｐゴシック" charset="-128"/>
              </a:rPr>
              <a:t>	Prints a blank line of output.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B93DE9-AC4D-E241-B839-9FB8E7C5F441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4A5D12-1852-AE48-8231-6BF1E4FADB4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and recap</a:t>
            </a:r>
          </a:p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process and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Java: the programming language</a:t>
            </a:r>
          </a:p>
          <a:p>
            <a:r>
              <a:rPr lang="en-US" altLang="x-none" dirty="0">
                <a:ea typeface="ＭＳ Ｐゴシック" charset="-128"/>
              </a:rPr>
              <a:t>Programming levels</a:t>
            </a:r>
          </a:p>
          <a:p>
            <a:r>
              <a:rPr lang="en-US" altLang="x-none" dirty="0">
                <a:ea typeface="ＭＳ Ｐゴシック" charset="-128"/>
              </a:rPr>
              <a:t>Java programming steps</a:t>
            </a:r>
          </a:p>
          <a:p>
            <a:r>
              <a:rPr lang="en-US" altLang="x-none" dirty="0">
                <a:ea typeface="ＭＳ Ｐゴシック" charset="-128"/>
              </a:rPr>
              <a:t>Java program 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A top-down 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A bottom-up view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6DE3B2-55DA-724E-BF1D-BE743569A09C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Java Syntax: A Bottom-Up 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90600" y="1447800"/>
            <a:ext cx="7315200" cy="3048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// Comment 1: A Java program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/* Comment 2: a long comment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*********************************/   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public class Hello {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public static void main(String[]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args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) {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("Hello, world!");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("This program produces");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("four lines of output");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6E5F3F-E9DA-3A44-85F8-EC08359D9B6C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Java Syntax: A Bottom-Up View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1000" y="4495800"/>
            <a:ext cx="830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x-none" sz="2000">
                <a:solidFill>
                  <a:srgbClr val="000000"/>
                </a:solidFill>
              </a:rPr>
              <a:t>Basic Java syntax units</a:t>
            </a:r>
          </a:p>
          <a:p>
            <a:pPr lvl="1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</a:rPr>
              <a:t>white space and comments</a:t>
            </a:r>
          </a:p>
          <a:p>
            <a:pPr lvl="1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</a:rPr>
              <a:t>identifiers (words)</a:t>
            </a:r>
          </a:p>
          <a:p>
            <a:pPr lvl="1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</a:rPr>
              <a:t>symbols: { } </a:t>
            </a:r>
            <a:r>
              <a:rPr lang="en-US" altLang="en-US" sz="2000">
                <a:solidFill>
                  <a:srgbClr val="000000"/>
                </a:solidFill>
              </a:rPr>
              <a:t>“</a:t>
            </a:r>
            <a:r>
              <a:rPr lang="en-US" altLang="x-none" sz="2000">
                <a:solidFill>
                  <a:srgbClr val="000000"/>
                </a:solidFill>
              </a:rPr>
              <a:t> ( ) &lt; &gt;  [ ] ; = …</a:t>
            </a:r>
          </a:p>
          <a:p>
            <a:pPr lvl="1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</a:rPr>
              <a:t>strings</a:t>
            </a:r>
          </a:p>
          <a:p>
            <a:pPr lvl="1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</a:rPr>
              <a:t>numbers</a:t>
            </a:r>
          </a:p>
          <a:p>
            <a:pPr lvl="1"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90600" y="1447800"/>
            <a:ext cx="7315200" cy="3048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// Comment 1: A Java program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/* Comment 2: a long comment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*********************************/   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public class Hello {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public static void main(String[]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args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) {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("Hello, world!");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("This program produces");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("four lines of output");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 marL="342900" indent="-342900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2AA9E6C-E563-3D44-973A-B1194953589B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Syntax: White Space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39775" indent="-282575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dirty="0">
                <a:solidFill>
                  <a:srgbClr val="000000"/>
                </a:solidFill>
              </a:rPr>
              <a:t>White space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includes spaces, new line characters, tabs</a:t>
            </a:r>
          </a:p>
          <a:p>
            <a:pPr lvl="1">
              <a:spcBef>
                <a:spcPts val="600"/>
              </a:spcBef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white space is used to separate other entities</a:t>
            </a:r>
          </a:p>
          <a:p>
            <a:pPr lvl="1">
              <a:spcBef>
                <a:spcPts val="600"/>
              </a:spcBef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FF3300"/>
                </a:solidFill>
              </a:rPr>
              <a:t>extra white space is ignored</a:t>
            </a:r>
          </a:p>
          <a:p>
            <a:pPr lvl="1">
              <a:lnSpc>
                <a:spcPct val="90000"/>
              </a:lnSpc>
              <a:spcBef>
                <a:spcPts val="650"/>
              </a:spcBef>
              <a:buClrTx/>
              <a:buFontTx/>
              <a:buNone/>
            </a:pPr>
            <a:endParaRPr lang="en-US" altLang="x-none" sz="2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dirty="0">
                <a:solidFill>
                  <a:srgbClr val="000000"/>
                </a:solidFill>
              </a:rPr>
              <a:t>White space allows a Java program to be formatted in many ways, and should be formatted to enhance readability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the usage of white space forms part of </a:t>
            </a:r>
            <a:r>
              <a:rPr lang="en-US" altLang="x-none" dirty="0">
                <a:solidFill>
                  <a:srgbClr val="CC0000"/>
                </a:solidFill>
              </a:rPr>
              <a:t>programming style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499719-0346-C24C-8C7F-23E3C3D97E28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Syntax: Comments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sz="2600" b="1">
                <a:solidFill>
                  <a:srgbClr val="000000"/>
                </a:solidFill>
              </a:rPr>
              <a:t>comment</a:t>
            </a:r>
            <a:r>
              <a:rPr lang="en-US" altLang="x-none" sz="2600">
                <a:solidFill>
                  <a:srgbClr val="000000"/>
                </a:solidFill>
              </a:rPr>
              <a:t>: A note written in source code by the programmer to describe or clarify the code.</a:t>
            </a:r>
          </a:p>
          <a:p>
            <a:pPr lvl="1"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>
                <a:solidFill>
                  <a:srgbClr val="000000"/>
                </a:solidFill>
              </a:rPr>
              <a:t>Comments are ignored by the compiler</a:t>
            </a:r>
          </a:p>
          <a:p>
            <a:pPr lvl="1"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>
                <a:solidFill>
                  <a:srgbClr val="000000"/>
                </a:solidFill>
              </a:rPr>
              <a:t>Useful for other people (and yourself!) to understand your code</a:t>
            </a: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Font typeface="Wingdings" charset="2"/>
              <a:buChar char=""/>
            </a:pPr>
            <a:endParaRPr lang="en-US" altLang="x-none" sz="26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sz="2600">
                <a:solidFill>
                  <a:srgbClr val="000000"/>
                </a:solidFill>
              </a:rPr>
              <a:t>Two types of comments in Java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Font typeface="Comic Sans MS" charset="0"/>
              <a:buChar char="•"/>
            </a:pPr>
            <a:r>
              <a:rPr lang="en-US" altLang="x-none">
                <a:solidFill>
                  <a:srgbClr val="000000"/>
                </a:solidFill>
              </a:rPr>
              <a:t>single-line comments use  </a:t>
            </a:r>
            <a:r>
              <a:rPr lang="en-US" altLang="x-none" sz="1600" b="1">
                <a:solidFill>
                  <a:srgbClr val="006600"/>
                </a:solidFill>
                <a:latin typeface="Courier New" charset="0"/>
              </a:rPr>
              <a:t>//…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FontTx/>
              <a:buNone/>
            </a:pPr>
            <a:r>
              <a:rPr lang="en-US" altLang="x-none" sz="1600" b="1">
                <a:solidFill>
                  <a:srgbClr val="006600"/>
                </a:solidFill>
                <a:latin typeface="Courier New" charset="0"/>
              </a:rPr>
              <a:t>  // this comment runs to the end of the line</a:t>
            </a:r>
          </a:p>
          <a:p>
            <a:pPr lvl="2">
              <a:lnSpc>
                <a:spcPct val="90000"/>
              </a:lnSpc>
              <a:spcBef>
                <a:spcPts val="150"/>
              </a:spcBef>
              <a:buFontTx/>
              <a:buNone/>
            </a:pPr>
            <a:endParaRPr lang="en-US" altLang="x-none" sz="600" b="1">
              <a:solidFill>
                <a:srgbClr val="CC3300"/>
              </a:solidFill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  <a:buFont typeface="Comic Sans MS" charset="0"/>
              <a:buChar char="•"/>
            </a:pPr>
            <a:r>
              <a:rPr lang="en-US" altLang="x-none">
                <a:solidFill>
                  <a:srgbClr val="000000"/>
                </a:solidFill>
              </a:rPr>
              <a:t>multi-lines comments use </a:t>
            </a:r>
            <a:r>
              <a:rPr lang="en-US" altLang="x-none" sz="1600" b="1">
                <a:solidFill>
                  <a:srgbClr val="006600"/>
                </a:solidFill>
                <a:latin typeface="Courier New" charset="0"/>
              </a:rPr>
              <a:t>/* … */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x-none" sz="900" b="1">
              <a:solidFill>
                <a:srgbClr val="006600"/>
              </a:solidFill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1800" b="1">
                <a:solidFill>
                  <a:srgbClr val="006600"/>
                </a:solidFill>
                <a:latin typeface="Courier New" charset="0"/>
              </a:rPr>
              <a:t>         </a:t>
            </a:r>
            <a:r>
              <a:rPr lang="en-US" altLang="x-none" sz="1600" b="1">
                <a:solidFill>
                  <a:srgbClr val="006600"/>
                </a:solidFill>
                <a:latin typeface="Courier New" charset="0"/>
              </a:rPr>
              <a:t>/*  this is a very long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1600" b="1">
                <a:solidFill>
                  <a:srgbClr val="006600"/>
                </a:solidFill>
                <a:latin typeface="Courier New" charset="0"/>
              </a:rPr>
              <a:t>              multi-line comment */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x-none" sz="800" b="1">
              <a:solidFill>
                <a:srgbClr val="006600"/>
              </a:solidFill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ts val="650"/>
              </a:spcBef>
              <a:buClrTx/>
              <a:buFontTx/>
              <a:buNone/>
            </a:pPr>
            <a:endParaRPr lang="en-US" altLang="x-none" sz="26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3333CC"/>
              </a:buClr>
              <a:buFont typeface="ZapfDingbats" charset="0"/>
              <a:buChar char=""/>
            </a:pPr>
            <a:endParaRPr lang="en-US" altLang="x-none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Syntax: Identifier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x-none" b="1" dirty="0">
                <a:ea typeface="ＭＳ Ｐゴシック" charset="-128"/>
              </a:rPr>
              <a:t>Identifier</a:t>
            </a:r>
            <a:r>
              <a:rPr lang="en-GB" altLang="x-none" dirty="0">
                <a:ea typeface="ＭＳ Ｐゴシック" charset="-128"/>
              </a:rPr>
              <a:t>: A name given to an item in a program</a:t>
            </a:r>
            <a:r>
              <a:rPr lang="en-US" altLang="x-none" dirty="0">
                <a:ea typeface="ＭＳ Ｐゴシック" charset="-128"/>
              </a:rPr>
              <a:t>.</a:t>
            </a:r>
          </a:p>
          <a:p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Syntax requirement on identifier:</a:t>
            </a:r>
          </a:p>
          <a:p>
            <a:pPr lvl="1" eaLnBrk="1" hangingPunct="1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must start with a letter or 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_</a:t>
            </a:r>
            <a:r>
              <a:rPr lang="en-GB" altLang="x-none" dirty="0">
                <a:ea typeface="ＭＳ Ｐゴシック" charset="-128"/>
              </a:rPr>
              <a:t> or 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$</a:t>
            </a:r>
            <a:endParaRPr lang="en-GB" altLang="x-none" dirty="0">
              <a:ea typeface="ＭＳ Ｐゴシック" charset="-128"/>
            </a:endParaRPr>
          </a:p>
          <a:p>
            <a:pPr lvl="1" eaLnBrk="1" hangingPunct="1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subsequent characters can be any of those or a number</a:t>
            </a:r>
          </a:p>
          <a:p>
            <a:pPr lvl="1" eaLnBrk="1" hangingPunct="1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Important: Java is case sensitive:</a:t>
            </a:r>
          </a:p>
          <a:p>
            <a:pPr lvl="2" eaLnBrk="1" hangingPunct="1">
              <a:spcBef>
                <a:spcPts val="450"/>
              </a:spcBef>
            </a:pPr>
            <a:r>
              <a:rPr lang="en-GB" altLang="x-none" dirty="0">
                <a:ea typeface="ＭＳ Ｐゴシック" charset="-128"/>
              </a:rPr>
              <a:t>Hello and hello are different identifiers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331382-C2B6-F244-AE51-A93B0680215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0BE7-A35A-EF43-A753-925D321B3FBF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457200" y="3810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Three Types of Identifiers</a:t>
            </a:r>
          </a:p>
        </p:txBody>
      </p:sp>
      <p:sp>
        <p:nvSpPr>
          <p:cNvPr id="105475" name="Rectangle 5"/>
          <p:cNvSpPr>
            <a:spLocks noChangeArrowheads="1"/>
          </p:cNvSpPr>
          <p:nvPr/>
        </p:nvSpPr>
        <p:spPr bwMode="auto">
          <a:xfrm>
            <a:off x="457200" y="1495425"/>
            <a:ext cx="830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charset="2"/>
              <a:buNone/>
            </a:pPr>
            <a:r>
              <a:rPr lang="en-US" altLang="x-none">
                <a:solidFill>
                  <a:srgbClr val="000000"/>
                </a:solidFill>
              </a:rPr>
              <a:t>1.  Identifiers chosen by ourselves when writing a program (such as </a:t>
            </a:r>
            <a:r>
              <a:rPr lang="en-US" altLang="x-none">
                <a:solidFill>
                  <a:srgbClr val="000000"/>
                </a:solidFill>
                <a:latin typeface="Courier New" charset="0"/>
              </a:rPr>
              <a:t>HelloWorld</a:t>
            </a:r>
            <a:r>
              <a:rPr lang="en-US" altLang="x-none">
                <a:solidFill>
                  <a:srgbClr val="000000"/>
                </a:solidFill>
              </a:rPr>
              <a:t>)</a:t>
            </a:r>
          </a:p>
          <a:p>
            <a:pPr>
              <a:buClr>
                <a:srgbClr val="3333CC"/>
              </a:buClr>
            </a:pPr>
            <a:endParaRPr lang="en-US" altLang="x-none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charset="2"/>
              <a:buNone/>
            </a:pPr>
            <a:r>
              <a:rPr lang="en-US" altLang="x-none">
                <a:solidFill>
                  <a:srgbClr val="000000"/>
                </a:solidFill>
              </a:rPr>
              <a:t>2.  Identifiers chosen by another programmer, so we use the identifiers that they chose (e.g., </a:t>
            </a:r>
            <a:r>
              <a:rPr lang="en-US" altLang="x-none">
                <a:solidFill>
                  <a:srgbClr val="000000"/>
                </a:solidFill>
                <a:latin typeface="Courier New" charset="0"/>
              </a:rPr>
              <a:t>System, out, println, main</a:t>
            </a:r>
            <a:r>
              <a:rPr lang="en-US" altLang="x-none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838200" y="4875213"/>
            <a:ext cx="7391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2">
              <a:lnSpc>
                <a:spcPct val="80000"/>
              </a:lnSpc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public class HelloWorld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{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public static void main(String[] args)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  System.out.println(</a:t>
            </a:r>
            <a:r>
              <a:rPr lang="ja-JP" altLang="en-US" sz="1600" b="1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1600" b="1">
                <a:solidFill>
                  <a:srgbClr val="000000"/>
                </a:solidFill>
                <a:latin typeface="Courier New" charset="0"/>
              </a:rPr>
              <a:t>Hello World!</a:t>
            </a:r>
            <a:r>
              <a:rPr lang="ja-JP" altLang="en-US" sz="1600" b="1">
                <a:solidFill>
                  <a:srgbClr val="000000"/>
                </a:solidFill>
                <a:latin typeface="Courier New" charset="0"/>
              </a:rPr>
              <a:t>”</a:t>
            </a:r>
            <a:r>
              <a:rPr lang="en-US" altLang="ja-JP" sz="1600" b="1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64278F-EAAF-E642-9B4C-92941BEE20BB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382588" y="381000"/>
            <a:ext cx="7588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Three Types of Identifiers</a:t>
            </a:r>
          </a:p>
        </p:txBody>
      </p:sp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381000" y="14478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Tx/>
              <a:buNone/>
            </a:pPr>
            <a:r>
              <a:rPr lang="en-US" altLang="x-none" sz="2400" dirty="0">
                <a:solidFill>
                  <a:srgbClr val="000000"/>
                </a:solidFill>
              </a:rPr>
              <a:t>3. Special identifiers called </a:t>
            </a:r>
            <a:r>
              <a:rPr lang="en-US" altLang="x-none" sz="2400" i="1" dirty="0">
                <a:solidFill>
                  <a:srgbClr val="FF3300"/>
                </a:solidFill>
              </a:rPr>
              <a:t>keywords </a:t>
            </a:r>
            <a:r>
              <a:rPr lang="en-US" altLang="x-none" sz="2400" dirty="0"/>
              <a:t>or</a:t>
            </a:r>
            <a:r>
              <a:rPr lang="en-US" altLang="x-none" sz="2400" i="1" dirty="0">
                <a:solidFill>
                  <a:srgbClr val="FF3300"/>
                </a:solidFill>
              </a:rPr>
              <a:t> reserved words:</a:t>
            </a:r>
            <a:r>
              <a:rPr lang="en-US" altLang="x-none" sz="2400" dirty="0">
                <a:solidFill>
                  <a:srgbClr val="000000"/>
                </a:solidFill>
              </a:rPr>
              <a:t> A keyword has a special meaning in Java.</a:t>
            </a:r>
            <a:endParaRPr lang="en-US" altLang="x-none" sz="2000" dirty="0">
              <a:solidFill>
                <a:srgbClr val="000000"/>
              </a:solidFill>
            </a:endParaRPr>
          </a:p>
        </p:txBody>
      </p:sp>
      <p:sp>
        <p:nvSpPr>
          <p:cNvPr id="107524" name="Rectangle 11"/>
          <p:cNvSpPr>
            <a:spLocks noChangeArrowheads="1"/>
          </p:cNvSpPr>
          <p:nvPr/>
        </p:nvSpPr>
        <p:spPr bwMode="auto">
          <a:xfrm>
            <a:off x="2060575" y="6445250"/>
            <a:ext cx="50466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100">
                <a:solidFill>
                  <a:srgbClr val="000000"/>
                </a:solidFill>
                <a:latin typeface="Times New Roman" charset="0"/>
              </a:rPr>
              <a:t> Java reserved words: they are all </a:t>
            </a:r>
            <a:r>
              <a:rPr lang="en-US" altLang="x-none" sz="2100" b="1">
                <a:solidFill>
                  <a:srgbClr val="CC3300"/>
                </a:solidFill>
                <a:latin typeface="Times New Roman" charset="0"/>
              </a:rPr>
              <a:t>lowercase!</a:t>
            </a:r>
          </a:p>
        </p:txBody>
      </p:sp>
      <p:sp>
        <p:nvSpPr>
          <p:cNvPr id="107525" name="Rectangle 11"/>
          <p:cNvSpPr>
            <a:spLocks noChangeArrowheads="1"/>
          </p:cNvSpPr>
          <p:nvPr/>
        </p:nvSpPr>
        <p:spPr bwMode="auto">
          <a:xfrm>
            <a:off x="76200" y="2592388"/>
            <a:ext cx="8915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abstract    default    if           private      this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boolean     do         implements   protected    throw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break       double     import       </a:t>
            </a:r>
            <a:r>
              <a:rPr lang="en-GB" altLang="x-none" sz="1800" b="1">
                <a:solidFill>
                  <a:srgbClr val="000000"/>
                </a:solidFill>
                <a:latin typeface="Courier New" charset="0"/>
              </a:rPr>
              <a:t>public</a:t>
            </a: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   throws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byte        else       instanceof   return       transient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case        extends    int          short        try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catch       final      interface    </a:t>
            </a:r>
            <a:r>
              <a:rPr lang="en-GB" altLang="x-none" sz="1800" b="1">
                <a:solidFill>
                  <a:srgbClr val="000000"/>
                </a:solidFill>
                <a:latin typeface="Courier New" charset="0"/>
              </a:rPr>
              <a:t>static</a:t>
            </a: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   </a:t>
            </a:r>
            <a:r>
              <a:rPr lang="en-GB" altLang="x-none" sz="1800" b="1">
                <a:solidFill>
                  <a:srgbClr val="000000"/>
                </a:solidFill>
                <a:latin typeface="Courier New" charset="0"/>
              </a:rPr>
              <a:t>void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char        finally    long         strictfp     volatile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b="1">
                <a:solidFill>
                  <a:srgbClr val="000000"/>
                </a:solidFill>
                <a:latin typeface="Courier New" charset="0"/>
              </a:rPr>
              <a:t>    class</a:t>
            </a: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   float      native       super        while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const       for        new          switch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>
                <a:solidFill>
                  <a:srgbClr val="000000"/>
                </a:solidFill>
                <a:latin typeface="Courier New" charset="0"/>
              </a:rPr>
              <a:t>    continue    goto       package      synchronized</a:t>
            </a:r>
            <a:endParaRPr lang="en-US" altLang="x-none" sz="5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Recap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Computer science (CS) is the study of computational processes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for problem solving and creative expression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that are correct, smart, and practical</a:t>
            </a:r>
          </a:p>
          <a:p>
            <a:r>
              <a:rPr lang="en-US" altLang="zh-CN" dirty="0"/>
              <a:t>CS combines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logic, algorithmic, systems thinking,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network thinking</a:t>
            </a:r>
          </a:p>
          <a:p>
            <a:r>
              <a:rPr lang="en-US" altLang="zh-CN" dirty="0"/>
              <a:t>Computational thinking (CT) is the way of thinking underlying the computer science discipline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80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Examples</a:t>
            </a:r>
          </a:p>
        </p:txBody>
      </p:sp>
      <p:sp>
        <p:nvSpPr>
          <p:cNvPr id="1095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Which of the following are legal non reserved-word identifiers? 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Greeting1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class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101dalmatians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_101dalmatians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Hello, World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&lt;greeting&gt;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095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82BDC2-5738-E943-B016-FE6FB317B89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Syntax: Strings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10594" name="Rectangle 5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x-none" b="1" dirty="0">
                <a:ea typeface="ＭＳ Ｐゴシック" charset="-128"/>
              </a:rPr>
              <a:t>string</a:t>
            </a:r>
            <a:r>
              <a:rPr lang="en-GB" altLang="x-none" dirty="0">
                <a:ea typeface="ＭＳ Ｐゴシック" charset="-128"/>
              </a:rPr>
              <a:t>: A sequence of characters that starts and ends with a 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"</a:t>
            </a:r>
            <a:r>
              <a:rPr lang="en-GB" altLang="x-none" dirty="0">
                <a:ea typeface="ＭＳ Ｐゴシック" charset="-128"/>
              </a:rPr>
              <a:t> (quotation mark character).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x-none" dirty="0">
                <a:ea typeface="ＭＳ Ｐゴシック" charset="-128"/>
              </a:rPr>
              <a:t>The quotes do not appear in the output.</a:t>
            </a:r>
          </a:p>
          <a:p>
            <a:pPr lvl="1" eaLnBrk="1" hangingPunct="1">
              <a:lnSpc>
                <a:spcPct val="90000"/>
              </a:lnSpc>
            </a:pPr>
            <a:endParaRPr lang="en-GB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Examples:</a:t>
            </a:r>
            <a:br>
              <a:rPr lang="en-GB" altLang="x-none" dirty="0">
                <a:ea typeface="ＭＳ Ｐゴシック" charset="-128"/>
              </a:rPr>
            </a:br>
            <a:br>
              <a:rPr lang="en-GB" altLang="x-none" sz="700" dirty="0"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"hello"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"This is a string.  It is very long!</a:t>
            </a:r>
            <a:r>
              <a:rPr lang="en-GB" altLang="en-US" sz="2000" dirty="0">
                <a:latin typeface="Courier New" charset="0"/>
                <a:ea typeface="ＭＳ Ｐゴシック" charset="-128"/>
              </a:rPr>
              <a:t>”</a:t>
            </a:r>
            <a:endParaRPr lang="en-GB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altLang="x-none" sz="20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x-none" dirty="0">
                <a:ea typeface="ＭＳ Ｐゴシック" charset="-128"/>
              </a:rPr>
              <a:t>Restrictions: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May not span multiple lines</a:t>
            </a:r>
            <a:br>
              <a:rPr lang="en-GB" altLang="x-none" sz="700" dirty="0">
                <a:ea typeface="ＭＳ Ｐゴシック" charset="-128"/>
              </a:rPr>
            </a:br>
            <a:r>
              <a:rPr lang="en-GB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"This is not</a:t>
            </a:r>
            <a:br>
              <a:rPr lang="en-GB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</a:br>
            <a:r>
              <a:rPr lang="en-GB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a legal String."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1816FC-81EF-6146-9326-C35571EC4389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Examples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24930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001000" cy="4648200"/>
          </a:xfrm>
        </p:spPr>
        <p:txBody>
          <a:bodyPr/>
          <a:lstStyle/>
          <a:p>
            <a:pPr>
              <a:buClr>
                <a:srgbClr val="3333CC"/>
              </a:buClr>
            </a:pPr>
            <a:r>
              <a:rPr lang="en-US" altLang="x-none" sz="3200" dirty="0">
                <a:solidFill>
                  <a:srgbClr val="000000"/>
                </a:solidFill>
                <a:ea typeface="ＭＳ Ｐゴシック" charset="-128"/>
              </a:rPr>
              <a:t>Which of the following are legal strings in Java?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"This is a string.  It</a:t>
            </a:r>
            <a:r>
              <a:rPr lang="en-GB" altLang="en-US" sz="2000" dirty="0">
                <a:latin typeface="Courier New" charset="0"/>
                <a:ea typeface="ＭＳ Ｐゴシック" charset="-128"/>
              </a:rPr>
              <a:t>’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s very long!" 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endParaRPr lang="en-GB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"This cool string spans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two lines. "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endParaRPr lang="en-GB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"It is a great thing when children cry, "I want my mommy"! "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C3E707-8DBC-EC4F-B386-5F0DB731148B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Escape Sequences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altLang="x-none" sz="2400" b="1" dirty="0">
                <a:ea typeface="ＭＳ Ｐゴシック" charset="-128"/>
              </a:rPr>
              <a:t>escape sequence</a:t>
            </a:r>
            <a:r>
              <a:rPr lang="en-GB" altLang="x-none" sz="2400" dirty="0">
                <a:ea typeface="ＭＳ Ｐゴシック" charset="-128"/>
              </a:rPr>
              <a:t>: A special sequence of characters used to represent certain special characters in a string.</a:t>
            </a:r>
            <a:br>
              <a:rPr lang="en-GB" altLang="x-none" sz="2400" dirty="0">
                <a:ea typeface="ＭＳ Ｐゴシック" charset="-128"/>
              </a:rPr>
            </a:br>
            <a:endParaRPr lang="en-GB" altLang="x-none" sz="700" dirty="0"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ZapfDingbats" charset="0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\b   </a:t>
            </a:r>
            <a:r>
              <a:rPr lang="en-GB" altLang="x-none" sz="2000" dirty="0">
                <a:ea typeface="ＭＳ Ｐゴシック" charset="-128"/>
              </a:rPr>
              <a:t>backspace</a:t>
            </a:r>
            <a:endParaRPr lang="en-GB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\t   </a:t>
            </a:r>
            <a:r>
              <a:rPr lang="en-GB" altLang="x-none" sz="2000" dirty="0">
                <a:ea typeface="ＭＳ Ｐゴシック" charset="-128"/>
              </a:rPr>
              <a:t>tab character</a:t>
            </a:r>
          </a:p>
          <a:p>
            <a:pPr lvl="1" eaLnBrk="1" hangingPunct="1">
              <a:spcBef>
                <a:spcPts val="50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\n   </a:t>
            </a:r>
            <a:r>
              <a:rPr lang="en-GB" altLang="x-none" sz="2000" dirty="0">
                <a:ea typeface="ＭＳ Ｐゴシック" charset="-128"/>
              </a:rPr>
              <a:t>new line character</a:t>
            </a:r>
          </a:p>
          <a:p>
            <a:pPr lvl="1" eaLnBrk="1" hangingPunct="1">
              <a:spcBef>
                <a:spcPts val="50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\"   </a:t>
            </a:r>
            <a:r>
              <a:rPr lang="en-GB" altLang="x-none" sz="2000" dirty="0">
                <a:ea typeface="ＭＳ Ｐゴシック" charset="-128"/>
              </a:rPr>
              <a:t>quotation mark character</a:t>
            </a:r>
          </a:p>
          <a:p>
            <a:pPr lvl="1" eaLnBrk="1" hangingPunct="1">
              <a:spcBef>
                <a:spcPts val="50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\\   </a:t>
            </a:r>
            <a:r>
              <a:rPr lang="en-GB" altLang="x-none" sz="2000" dirty="0">
                <a:ea typeface="ＭＳ Ｐゴシック" charset="-128"/>
              </a:rPr>
              <a:t>backslash character</a:t>
            </a:r>
          </a:p>
          <a:p>
            <a:pPr lvl="1" eaLnBrk="1" hangingPunct="1">
              <a:spcBef>
                <a:spcPts val="500"/>
              </a:spcBef>
            </a:pPr>
            <a:endParaRPr lang="en-GB" altLang="x-none" sz="2000" dirty="0"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Example:</a:t>
            </a:r>
            <a:br>
              <a:rPr lang="en-GB" altLang="x-none" sz="2000" dirty="0">
                <a:ea typeface="ＭＳ Ｐゴシック" charset="-128"/>
              </a:rPr>
            </a:br>
            <a:r>
              <a:rPr lang="en-GB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("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\\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hello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</a:t>
            </a:r>
            <a:r>
              <a:rPr lang="en-GB" altLang="x-none" sz="1600" b="1" dirty="0" err="1">
                <a:latin typeface="Courier New" charset="0"/>
                <a:ea typeface="ＭＳ Ｐゴシック" charset="-128"/>
              </a:rPr>
              <a:t>n</a:t>
            </a:r>
            <a:r>
              <a:rPr lang="en-GB" altLang="x-none" sz="1600" dirty="0" err="1">
                <a:latin typeface="Courier New" charset="0"/>
                <a:ea typeface="ＭＳ Ｐゴシック" charset="-128"/>
              </a:rPr>
              <a:t>how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\t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are 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\"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you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\"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?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\\\\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");</a:t>
            </a:r>
            <a:br>
              <a:rPr lang="en-GB" altLang="x-none" sz="1600" dirty="0">
                <a:latin typeface="Courier New" charset="0"/>
                <a:ea typeface="ＭＳ Ｐゴシック" charset="-128"/>
              </a:rPr>
            </a:br>
            <a:endParaRPr lang="en-GB" altLang="x-none" sz="7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Output:</a:t>
            </a:r>
            <a:br>
              <a:rPr lang="en-GB" altLang="x-none" sz="2000" dirty="0"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\hello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how	are "you"?\\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F8AD33-8D1C-754C-9ADE-AD6C83C4C10C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Comment on syntax errors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altLang="x-none" sz="2400" b="1" dirty="0">
                <a:ea typeface="ＭＳ Ｐゴシック" charset="-128"/>
              </a:rPr>
              <a:t>A syntax/compile error</a:t>
            </a:r>
            <a:r>
              <a:rPr lang="en-GB" altLang="x-none" sz="2400" dirty="0">
                <a:ea typeface="ＭＳ Ｐゴシック" charset="-128"/>
              </a:rPr>
              <a:t>: A problem in the structure of a program that causes the compiler to fail, e.g., 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Missing semicolon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Too many or too few 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{</a:t>
            </a:r>
            <a:r>
              <a:rPr lang="en-GB" altLang="x-none" sz="2000" dirty="0">
                <a:ea typeface="ＭＳ Ｐゴシック" charset="-128"/>
              </a:rPr>
              <a:t> 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}</a:t>
            </a:r>
            <a:r>
              <a:rPr lang="en-GB" altLang="x-none" sz="2000" dirty="0">
                <a:ea typeface="ＭＳ Ｐゴシック" charset="-128"/>
              </a:rPr>
              <a:t> braces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Class and file names do not match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…</a:t>
            </a:r>
            <a:endParaRPr lang="en-US" altLang="x-none" dirty="0">
              <a:ea typeface="ＭＳ Ｐゴシック" charset="-128"/>
            </a:endParaRP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Compilers can</a:t>
            </a:r>
            <a:r>
              <a:rPr lang="ja-JP" altLang="en-US" sz="2400" dirty="0">
                <a:ea typeface="ＭＳ Ｐゴシック" charset="-128"/>
              </a:rPr>
              <a:t>’</a:t>
            </a:r>
            <a:r>
              <a:rPr lang="en-US" altLang="ja-JP" sz="2400" dirty="0">
                <a:ea typeface="ＭＳ Ｐゴシック" charset="-128"/>
              </a:rPr>
              <a:t>t (DO not) read minds.</a:t>
            </a: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Compilers don</a:t>
            </a:r>
            <a:r>
              <a:rPr lang="ja-JP" altLang="en-US" sz="2400" dirty="0">
                <a:ea typeface="ＭＳ Ｐゴシック" charset="-128"/>
              </a:rPr>
              <a:t>’</a:t>
            </a:r>
            <a:r>
              <a:rPr lang="en-US" altLang="ja-JP" sz="2400" dirty="0">
                <a:ea typeface="ＭＳ Ｐゴシック" charset="-128"/>
              </a:rPr>
              <a:t>t make mistakes.</a:t>
            </a: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If the program is not doing what you want, do NOT blame the computer---it’</a:t>
            </a:r>
            <a:r>
              <a:rPr lang="en-US" altLang="ja-JP" sz="2400" dirty="0">
                <a:ea typeface="ＭＳ Ｐゴシック" charset="-128"/>
              </a:rPr>
              <a:t>s </a:t>
            </a:r>
            <a:r>
              <a:rPr lang="en-US" altLang="ja-JP" sz="2400" b="1" dirty="0">
                <a:ea typeface="ＭＳ Ｐゴシック" charset="-128"/>
              </a:rPr>
              <a:t>YOU</a:t>
            </a:r>
            <a:r>
              <a:rPr lang="en-US" altLang="ja-JP" sz="2400" dirty="0">
                <a:ea typeface="ＭＳ Ｐゴシック" charset="-128"/>
              </a:rPr>
              <a:t> who made a mistake.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242780-F296-9D4E-B3B6-A1CB7C9848CF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3EBA0-DFEE-2F9C-027C-08CFC4BB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7B89BFAC-5E55-0D6B-076D-3671BC80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9910375-4680-E647-907D-8D1D15BBA360}" type="slidenum">
              <a:rPr lang="en-US" altLang="x-none" sz="1200">
                <a:latin typeface="Tahoma" charset="0"/>
              </a:rPr>
              <a:pPr/>
              <a:t>65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B25AF38-090D-662B-F970-17B51DB82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42C7BDE-0AAA-9BF7-644F-70B4402A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Admin. </a:t>
            </a:r>
          </a:p>
          <a:p>
            <a:r>
              <a:rPr lang="en-US" altLang="zh-C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von Neumann Model:</a:t>
            </a:r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Symbol Manipulation Platform</a:t>
            </a:r>
            <a:endParaRPr lang="en-US" altLang="x-none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Java methods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1745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Recap: Java Programming Steps</a:t>
            </a:r>
          </a:p>
        </p:txBody>
      </p:sp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3CCBDB-312C-F440-8F04-51950C848098}" type="slidenum">
              <a:rPr lang="en-US" altLang="x-none" sz="1200">
                <a:latin typeface="Tahoma" charset="0"/>
              </a:rPr>
              <a:pPr/>
              <a:t>66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33400" y="15240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kern="0" dirty="0">
                <a:latin typeface="+mn-lt"/>
                <a:ea typeface="+mn-ea"/>
              </a:rPr>
              <a:t>Programming in Java consists of three tasks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kern="0" dirty="0">
                <a:latin typeface="+mn-lt"/>
                <a:ea typeface="+mn-ea"/>
              </a:rPr>
              <a:t>edit java source code (.java files)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kern="0" dirty="0">
                <a:latin typeface="+mn-lt"/>
                <a:ea typeface="+mn-ea"/>
              </a:rPr>
              <a:t>compile java source code to generate </a:t>
            </a:r>
            <a:r>
              <a:rPr lang="en-US" sz="2400" kern="0" dirty="0" err="1">
                <a:latin typeface="+mn-lt"/>
                <a:ea typeface="+mn-ea"/>
              </a:rPr>
              <a:t>bytecode</a:t>
            </a:r>
            <a:r>
              <a:rPr lang="en-US" sz="2400" kern="0" dirty="0">
                <a:latin typeface="+mn-lt"/>
                <a:ea typeface="+mn-ea"/>
              </a:rPr>
              <a:t> (.class files)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kern="0" dirty="0">
                <a:latin typeface="+mn-lt"/>
                <a:ea typeface="+mn-ea"/>
              </a:rPr>
              <a:t>execute/run/test </a:t>
            </a:r>
            <a:r>
              <a:rPr lang="en-US" sz="2400" kern="0" dirty="0" err="1">
                <a:latin typeface="+mn-lt"/>
                <a:ea typeface="+mn-ea"/>
              </a:rPr>
              <a:t>bytecode</a:t>
            </a:r>
            <a:r>
              <a:rPr lang="en-US" sz="2400" kern="0" dirty="0">
                <a:latin typeface="+mn-lt"/>
                <a:ea typeface="+mn-ea"/>
              </a:rPr>
              <a:t> using an interpreter</a:t>
            </a:r>
          </a:p>
        </p:txBody>
      </p:sp>
      <p:grpSp>
        <p:nvGrpSpPr>
          <p:cNvPr id="32772" name="Group 17"/>
          <p:cNvGrpSpPr>
            <a:grpSpLocks/>
          </p:cNvGrpSpPr>
          <p:nvPr/>
        </p:nvGrpSpPr>
        <p:grpSpPr bwMode="auto">
          <a:xfrm>
            <a:off x="5707063" y="4808538"/>
            <a:ext cx="2522537" cy="790575"/>
            <a:chOff x="3312" y="3336"/>
            <a:chExt cx="1589" cy="498"/>
          </a:xfrm>
        </p:grpSpPr>
        <p:pic>
          <p:nvPicPr>
            <p:cNvPr id="3278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" y="3672"/>
              <a:ext cx="1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86" name="Text Box 9"/>
            <p:cNvSpPr txBox="1">
              <a:spLocks noChangeArrowheads="1"/>
            </p:cNvSpPr>
            <p:nvPr/>
          </p:nvSpPr>
          <p:spPr bwMode="auto">
            <a:xfrm>
              <a:off x="3437" y="3336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8000"/>
                </a:lnSpc>
                <a:buFont typeface="Wingdings" charset="2"/>
                <a:buNone/>
              </a:pPr>
              <a:r>
                <a:rPr lang="en-GB" altLang="x-none" sz="1800" i="1">
                  <a:solidFill>
                    <a:srgbClr val="000000"/>
                  </a:solidFill>
                  <a:latin typeface="Tahoma" charset="0"/>
                </a:rPr>
                <a:t>run</a:t>
              </a:r>
            </a:p>
          </p:txBody>
        </p:sp>
        <p:sp>
          <p:nvSpPr>
            <p:cNvPr id="32787" name="Text Box 10"/>
            <p:cNvSpPr txBox="1">
              <a:spLocks noChangeArrowheads="1"/>
            </p:cNvSpPr>
            <p:nvPr/>
          </p:nvSpPr>
          <p:spPr bwMode="auto">
            <a:xfrm>
              <a:off x="4368" y="3522"/>
              <a:ext cx="5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8000"/>
                </a:lnSpc>
                <a:buFont typeface="Wingdings" charset="2"/>
                <a:buNone/>
              </a:pPr>
              <a:r>
                <a:rPr lang="en-GB" altLang="x-none" sz="1800">
                  <a:solidFill>
                    <a:srgbClr val="000000"/>
                  </a:solidFill>
                  <a:latin typeface="Tahoma" charset="0"/>
                </a:rPr>
                <a:t>output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312" y="3609"/>
              <a:ext cx="94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908050" y="4419600"/>
            <a:ext cx="1646238" cy="1646238"/>
            <a:chOff x="79" y="3143"/>
            <a:chExt cx="1037" cy="1037"/>
          </a:xfrm>
        </p:grpSpPr>
        <p:sp>
          <p:nvSpPr>
            <p:cNvPr id="32782" name="Rectangle 13"/>
            <p:cNvSpPr>
              <a:spLocks noChangeArrowheads="1"/>
            </p:cNvSpPr>
            <p:nvPr/>
          </p:nvSpPr>
          <p:spPr bwMode="auto">
            <a:xfrm>
              <a:off x="79" y="3143"/>
              <a:ext cx="1037" cy="103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2783" name="Text Box 14"/>
            <p:cNvSpPr txBox="1">
              <a:spLocks noChangeArrowheads="1"/>
            </p:cNvSpPr>
            <p:nvPr/>
          </p:nvSpPr>
          <p:spPr bwMode="auto">
            <a:xfrm>
              <a:off x="94" y="3173"/>
              <a:ext cx="10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8000"/>
                </a:lnSpc>
                <a:buFont typeface="Wingdings" charset="2"/>
                <a:buNone/>
              </a:pPr>
              <a:r>
                <a:rPr lang="en-GB" altLang="x-none" sz="1800">
                  <a:solidFill>
                    <a:srgbClr val="000000"/>
                  </a:solidFill>
                  <a:latin typeface="Tahoma" charset="0"/>
                </a:rPr>
                <a:t>source code</a:t>
              </a:r>
            </a:p>
          </p:txBody>
        </p:sp>
        <p:pic>
          <p:nvPicPr>
            <p:cNvPr id="3278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3479"/>
              <a:ext cx="5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2774" name="Group 9"/>
          <p:cNvGrpSpPr>
            <a:grpSpLocks/>
          </p:cNvGrpSpPr>
          <p:nvPr/>
        </p:nvGrpSpPr>
        <p:grpSpPr bwMode="auto">
          <a:xfrm>
            <a:off x="2554288" y="4419600"/>
            <a:ext cx="3151187" cy="1646238"/>
            <a:chOff x="1326" y="3091"/>
            <a:chExt cx="1985" cy="1037"/>
          </a:xfrm>
        </p:grpSpPr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3672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1493" y="3336"/>
              <a:ext cx="6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8000"/>
                </a:lnSpc>
                <a:buFont typeface="Wingdings" charset="2"/>
                <a:buNone/>
              </a:pPr>
              <a:r>
                <a:rPr lang="en-GB" altLang="x-none" sz="1800" i="1">
                  <a:solidFill>
                    <a:srgbClr val="000000"/>
                  </a:solidFill>
                  <a:latin typeface="Tahoma" charset="0"/>
                </a:rPr>
                <a:t>compile</a:t>
              </a:r>
            </a:p>
          </p:txBody>
        </p:sp>
        <p:grpSp>
          <p:nvGrpSpPr>
            <p:cNvPr id="32777" name="Group 16"/>
            <p:cNvGrpSpPr>
              <a:grpSpLocks/>
            </p:cNvGrpSpPr>
            <p:nvPr/>
          </p:nvGrpSpPr>
          <p:grpSpPr bwMode="auto">
            <a:xfrm>
              <a:off x="2274" y="3091"/>
              <a:ext cx="1037" cy="1037"/>
              <a:chOff x="2064" y="3143"/>
              <a:chExt cx="1037" cy="1037"/>
            </a:xfrm>
          </p:grpSpPr>
          <p:pic>
            <p:nvPicPr>
              <p:cNvPr id="32779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3483"/>
                <a:ext cx="586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2780" name="Rectangle 18"/>
              <p:cNvSpPr>
                <a:spLocks noChangeArrowheads="1"/>
              </p:cNvSpPr>
              <p:nvPr/>
            </p:nvSpPr>
            <p:spPr bwMode="auto">
              <a:xfrm>
                <a:off x="2064" y="3143"/>
                <a:ext cx="1037" cy="1037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32781" name="Text Box 19"/>
              <p:cNvSpPr txBox="1">
                <a:spLocks noChangeArrowheads="1"/>
              </p:cNvSpPr>
              <p:nvPr/>
            </p:nvSpPr>
            <p:spPr bwMode="auto">
              <a:xfrm>
                <a:off x="2176" y="3173"/>
                <a:ext cx="812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8000"/>
                  </a:lnSpc>
                  <a:buFont typeface="Wingdings" charset="2"/>
                  <a:buNone/>
                </a:pPr>
                <a:r>
                  <a:rPr lang="en-GB" altLang="x-none" sz="1800">
                    <a:solidFill>
                      <a:srgbClr val="000000"/>
                    </a:solidFill>
                    <a:latin typeface="Tahoma" charset="0"/>
                  </a:rPr>
                  <a:t>byte code</a:t>
                </a:r>
              </a:p>
              <a:p>
                <a:pPr>
                  <a:lnSpc>
                    <a:spcPct val="93000"/>
                  </a:lnSpc>
                  <a:buFont typeface="Wingdings" charset="2"/>
                  <a:buNone/>
                </a:pPr>
                <a:endParaRPr lang="en-GB" altLang="x-none">
                  <a:solidFill>
                    <a:srgbClr val="000000"/>
                  </a:solidFill>
                  <a:latin typeface="Courier New" charset="0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>
              <a:off x="1326" y="3609"/>
              <a:ext cx="94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8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Recap: Top-Down Java Syntax Structure</a:t>
            </a:r>
          </a:p>
        </p:txBody>
      </p:sp>
      <p:sp>
        <p:nvSpPr>
          <p:cNvPr id="347139" name="Rectangle 3"/>
          <p:cNvSpPr>
            <a:spLocks noGrp="1"/>
          </p:cNvSpPr>
          <p:nvPr>
            <p:ph type="body" idx="1"/>
          </p:nvPr>
        </p:nvSpPr>
        <p:spPr>
          <a:xfrm>
            <a:off x="533400" y="32004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public class </a:t>
            </a:r>
            <a:r>
              <a:rPr lang="en-GB" sz="1800" b="1" i="1" dirty="0">
                <a:cs typeface="+mn-cs"/>
              </a:rPr>
              <a:t>&lt;class name&gt;</a:t>
            </a:r>
            <a:r>
              <a:rPr lang="en-GB" sz="1800" dirty="0">
                <a:latin typeface="Courier New" charset="0"/>
                <a:cs typeface="+mn-cs"/>
              </a:rPr>
              <a:t> {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    public static void main(String[] </a:t>
            </a:r>
            <a:r>
              <a:rPr lang="en-GB" sz="1800" dirty="0" err="1">
                <a:latin typeface="Courier New" charset="0"/>
                <a:cs typeface="+mn-cs"/>
              </a:rPr>
              <a:t>args</a:t>
            </a:r>
            <a:r>
              <a:rPr lang="en-GB" sz="1800" dirty="0">
                <a:latin typeface="Courier New" charset="0"/>
                <a:cs typeface="+mn-cs"/>
              </a:rPr>
              <a:t>) {</a:t>
            </a:r>
            <a:br>
              <a:rPr lang="en-GB" sz="1800" dirty="0">
                <a:latin typeface="Courier New" charset="0"/>
                <a:cs typeface="+mn-cs"/>
              </a:rPr>
            </a:br>
            <a:endParaRPr lang="en-GB" sz="1800" dirty="0">
              <a:latin typeface="Courier New" charset="0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...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  <a:b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</a:br>
            <a:endParaRPr lang="en-GB" sz="1800" dirty="0"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}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endParaRPr lang="en-GB" sz="1600" dirty="0">
              <a:latin typeface="Courier New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81200" y="1371600"/>
            <a:ext cx="7042150" cy="1981200"/>
            <a:chOff x="232" y="576"/>
            <a:chExt cx="4436" cy="1248"/>
          </a:xfrm>
        </p:grpSpPr>
        <p:sp>
          <p:nvSpPr>
            <p:cNvPr id="33802" name="Text Box 6"/>
            <p:cNvSpPr txBox="1">
              <a:spLocks noChangeArrowheads="1"/>
            </p:cNvSpPr>
            <p:nvPr/>
          </p:nvSpPr>
          <p:spPr bwMode="auto">
            <a:xfrm>
              <a:off x="232" y="576"/>
              <a:ext cx="4436" cy="1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buFont typeface="Wingdings" charset="2"/>
                <a:buNone/>
              </a:pPr>
              <a:r>
                <a:rPr lang="en-US" altLang="x-none" sz="2000">
                  <a:latin typeface="Verdana" charset="0"/>
                </a:rPr>
                <a:t>A class: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has a name, defined in a </a:t>
              </a: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file with same name</a:t>
              </a:r>
              <a:br>
                <a:rPr lang="en-US" altLang="x-none" sz="2000">
                  <a:solidFill>
                    <a:srgbClr val="FF0000"/>
                  </a:solidFill>
                  <a:latin typeface="Verdana" charset="0"/>
                </a:rPr>
              </a:b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Convention we follow: </a:t>
              </a:r>
              <a:r>
                <a:rPr lang="en-US" altLang="x-none" sz="2000">
                  <a:solidFill>
                    <a:srgbClr val="A50021"/>
                  </a:solidFill>
                  <a:latin typeface="Verdana" charset="0"/>
                </a:rPr>
                <a:t>capitalize each English word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starts with {, and ends with }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includes a group of methods</a:t>
              </a:r>
            </a:p>
          </p:txBody>
        </p:sp>
        <p:sp>
          <p:nvSpPr>
            <p:cNvPr id="33803" name="Line 7"/>
            <p:cNvSpPr>
              <a:spLocks noChangeShapeType="1"/>
            </p:cNvSpPr>
            <p:nvPr/>
          </p:nvSpPr>
          <p:spPr bwMode="auto">
            <a:xfrm flipH="1">
              <a:off x="1048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0" y="5486400"/>
            <a:ext cx="3979863" cy="1295400"/>
            <a:chOff x="1968" y="2176"/>
            <a:chExt cx="2507" cy="816"/>
          </a:xfrm>
        </p:grpSpPr>
        <p:sp>
          <p:nvSpPr>
            <p:cNvPr id="33800" name="Text Box 9"/>
            <p:cNvSpPr txBox="1">
              <a:spLocks noChangeArrowheads="1"/>
            </p:cNvSpPr>
            <p:nvPr/>
          </p:nvSpPr>
          <p:spPr bwMode="auto">
            <a:xfrm>
              <a:off x="1968" y="2352"/>
              <a:ext cx="2507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buFont typeface="Wingdings" charset="2"/>
                <a:buNone/>
              </a:pPr>
              <a:r>
                <a:rPr lang="en-US" altLang="x-none" sz="2000" b="1">
                  <a:latin typeface="Verdana" charset="0"/>
                </a:rPr>
                <a:t>statement</a:t>
              </a:r>
              <a:r>
                <a:rPr lang="en-US" altLang="x-none" sz="2000">
                  <a:latin typeface="Verdana" charset="0"/>
                </a:rPr>
                <a:t>: 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a command to be executed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end with ;</a:t>
              </a:r>
            </a:p>
          </p:txBody>
        </p:sp>
        <p:sp>
          <p:nvSpPr>
            <p:cNvPr id="33801" name="Line 10"/>
            <p:cNvSpPr>
              <a:spLocks noChangeShapeType="1"/>
            </p:cNvSpPr>
            <p:nvPr/>
          </p:nvSpPr>
          <p:spPr bwMode="auto">
            <a:xfrm flipH="1" flipV="1">
              <a:off x="2544" y="217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2837" y="3778252"/>
            <a:ext cx="5370513" cy="2243137"/>
            <a:chOff x="3810000" y="3962400"/>
            <a:chExt cx="5371137" cy="2243154"/>
          </a:xfrm>
        </p:grpSpPr>
        <p:sp>
          <p:nvSpPr>
            <p:cNvPr id="33798" name="Line 13"/>
            <p:cNvSpPr>
              <a:spLocks noChangeShapeType="1"/>
            </p:cNvSpPr>
            <p:nvPr/>
          </p:nvSpPr>
          <p:spPr bwMode="auto">
            <a:xfrm flipH="1" flipV="1">
              <a:off x="4114800" y="3962400"/>
              <a:ext cx="457201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799" name="Text Box 6"/>
            <p:cNvSpPr txBox="1">
              <a:spLocks noChangeArrowheads="1"/>
            </p:cNvSpPr>
            <p:nvPr/>
          </p:nvSpPr>
          <p:spPr bwMode="auto">
            <a:xfrm>
              <a:off x="3810000" y="4267200"/>
              <a:ext cx="5371137" cy="19383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buFont typeface="Wingdings" charset="2"/>
                <a:buNone/>
              </a:pPr>
              <a:r>
                <a:rPr lang="en-US" altLang="x-none" sz="2000" dirty="0">
                  <a:latin typeface="Verdana" charset="0"/>
                </a:rPr>
                <a:t>A method: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 dirty="0">
                  <a:latin typeface="Verdana" charset="0"/>
                </a:rPr>
                <a:t>has a name</a:t>
              </a:r>
              <a:br>
                <a:rPr lang="en-US" altLang="x-none" sz="2000" dirty="0">
                  <a:latin typeface="Verdana" charset="0"/>
                </a:rPr>
              </a:br>
              <a:r>
                <a:rPr lang="en-US" altLang="x-none" sz="2000" dirty="0">
                  <a:solidFill>
                    <a:srgbClr val="FF0000"/>
                  </a:solidFill>
                  <a:latin typeface="Verdana" charset="0"/>
                </a:rPr>
                <a:t>Convention we follow</a:t>
              </a:r>
              <a:r>
                <a:rPr lang="en-US" altLang="x-none" sz="2000" dirty="0">
                  <a:latin typeface="Verdana" charset="0"/>
                </a:rPr>
                <a:t>: lowercase first </a:t>
              </a:r>
              <a:br>
                <a:rPr lang="en-US" altLang="x-none" sz="2000" dirty="0">
                  <a:latin typeface="Verdana" charset="0"/>
                </a:rPr>
              </a:br>
              <a:r>
                <a:rPr lang="en-US" altLang="x-none" sz="2000" dirty="0">
                  <a:latin typeface="Verdana" charset="0"/>
                </a:rPr>
                <a:t>word, capital following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 dirty="0">
                  <a:latin typeface="Verdana" charset="0"/>
                </a:rPr>
                <a:t>starts with {, and ends with }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 dirty="0">
                  <a:latin typeface="Verdana" charset="0"/>
                </a:rPr>
                <a:t>includes a group of statements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8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Recap: The </a:t>
            </a:r>
            <a:r>
              <a:rPr lang="en-GB" altLang="x-none" sz="3600">
                <a:latin typeface="Courier New" charset="0"/>
                <a:ea typeface="ＭＳ Ｐゴシック" charset="-128"/>
              </a:rPr>
              <a:t>System.out.println </a:t>
            </a:r>
            <a:r>
              <a:rPr lang="en-US" altLang="x-none" sz="3600">
                <a:ea typeface="ＭＳ Ｐゴシック" charset="-128"/>
              </a:rPr>
              <a:t>Statement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altLang="x-none">
                <a:ea typeface="ＭＳ Ｐゴシック" charset="-128"/>
              </a:rPr>
              <a:t>Two ways to use the statement:</a:t>
            </a:r>
            <a:endParaRPr lang="en-GB" altLang="x-none" sz="8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GB" altLang="x-none">
                <a:latin typeface="Courier New" charset="0"/>
                <a:ea typeface="ＭＳ Ｐゴシック" charset="-128"/>
              </a:rPr>
              <a:t>System.out.println(</a:t>
            </a:r>
            <a:r>
              <a:rPr lang="en-GB" altLang="en-US">
                <a:latin typeface="Courier New" charset="0"/>
                <a:ea typeface="ＭＳ Ｐゴシック" charset="-128"/>
              </a:rPr>
              <a:t>“</a:t>
            </a:r>
            <a:r>
              <a:rPr lang="en-GB" altLang="x-none">
                <a:latin typeface="Courier New" charset="0"/>
                <a:ea typeface="ＭＳ Ｐゴシック" charset="-128"/>
              </a:rPr>
              <a:t>string</a:t>
            </a:r>
            <a:r>
              <a:rPr lang="en-GB" altLang="en-US">
                <a:latin typeface="Courier New" charset="0"/>
                <a:ea typeface="ＭＳ Ｐゴシック" charset="-128"/>
              </a:rPr>
              <a:t>”</a:t>
            </a:r>
            <a:r>
              <a:rPr lang="en-GB" altLang="x-none">
                <a:latin typeface="Courier New" charset="0"/>
                <a:ea typeface="ＭＳ Ｐゴシック" charset="-128"/>
              </a:rPr>
              <a:t>);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x-none">
                <a:ea typeface="ＭＳ Ｐゴシック" charset="-128"/>
              </a:rPr>
              <a:t>You may need to use escape sequences in strings</a:t>
            </a:r>
          </a:p>
          <a:p>
            <a:pPr lvl="2" eaLnBrk="1" hangingPunct="1">
              <a:lnSpc>
                <a:spcPct val="110000"/>
              </a:lnSpc>
            </a:pPr>
            <a:endParaRPr lang="en-GB" altLang="x-none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GB" altLang="x-none">
                <a:latin typeface="Courier New" charset="0"/>
                <a:ea typeface="ＭＳ Ｐゴシック" charset="-128"/>
              </a:rPr>
              <a:t>System.out.println();</a:t>
            </a:r>
          </a:p>
          <a:p>
            <a:pPr lvl="1"/>
            <a:endParaRPr lang="en-US" altLang="x-none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  <a:p>
            <a:r>
              <a:rPr lang="en-US" altLang="x-none" sz="3200">
                <a:ea typeface="ＭＳ Ｐゴシック" charset="-128"/>
              </a:rPr>
              <a:t>A related statement is </a:t>
            </a:r>
            <a:r>
              <a:rPr lang="en-GB" altLang="x-none">
                <a:latin typeface="Courier New" charset="0"/>
                <a:ea typeface="ＭＳ Ｐゴシック" charset="-128"/>
              </a:rPr>
              <a:t>System.out.print(</a:t>
            </a:r>
            <a:r>
              <a:rPr lang="en-GB" altLang="en-US">
                <a:latin typeface="Courier New" charset="0"/>
                <a:ea typeface="ＭＳ Ｐゴシック" charset="-128"/>
              </a:rPr>
              <a:t>“</a:t>
            </a:r>
            <a:r>
              <a:rPr lang="en-GB" altLang="x-none">
                <a:latin typeface="Courier New" charset="0"/>
                <a:ea typeface="ＭＳ Ｐゴシック" charset="-128"/>
              </a:rPr>
              <a:t>string</a:t>
            </a:r>
            <a:r>
              <a:rPr lang="en-GB" altLang="en-US">
                <a:latin typeface="Courier New" charset="0"/>
                <a:ea typeface="ＭＳ Ｐゴシック" charset="-128"/>
              </a:rPr>
              <a:t>”</a:t>
            </a:r>
            <a:r>
              <a:rPr lang="en-GB" altLang="x-none">
                <a:latin typeface="Courier New" charset="0"/>
                <a:ea typeface="ＭＳ Ｐゴシック" charset="-128"/>
              </a:rPr>
              <a:t>); </a:t>
            </a:r>
            <a:br>
              <a:rPr lang="en-GB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It does not print a newline</a:t>
            </a:r>
          </a:p>
          <a:p>
            <a:endParaRPr lang="en-US" altLang="x-none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93C8346-48F7-5A41-AC3C-374B3DEDB26F}" type="slidenum">
              <a:rPr lang="en-US" altLang="x-none" sz="1200">
                <a:latin typeface="Tahoma" charset="0"/>
              </a:rPr>
              <a:pPr/>
              <a:t>68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761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B58180-09E1-364C-BCD5-9DB7AD3DC4CE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69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4000" u="sng">
                <a:solidFill>
                  <a:srgbClr val="3333CC"/>
                </a:solidFill>
                <a:latin typeface="Comic Sans MS" charset="0"/>
              </a:rPr>
              <a:t>Java Syntax: A Bottom-Up Look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1495425"/>
            <a:ext cx="830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8001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Basic Java syntax units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white space and comments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identifiers (words)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symbols: { } </a:t>
            </a:r>
            <a:r>
              <a:rPr lang="en-US" altLang="en-US" sz="2000">
                <a:solidFill>
                  <a:srgbClr val="000000"/>
                </a:solidFill>
                <a:latin typeface="Comic Sans MS" charset="0"/>
              </a:rPr>
              <a:t>“</a:t>
            </a: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 ( ) &lt; &gt;  [ ] ; = …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strings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numbers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0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90600" y="3810000"/>
            <a:ext cx="7315200" cy="2667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// This is a one-line comment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public class Hello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public static void main(String[]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args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)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("Hello, world!");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("This program produces");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("four lines of output");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327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Programming is to apply algorithmic thinking to design computer programs to solve problems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Describe each step in a computer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Algorithms represent imperative knowledge vs declarative knowledge</a:t>
            </a:r>
          </a:p>
          <a:p>
            <a:pPr lvl="2" eaLnBrk="1" hangingPunct="1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Figure out why the computer did not follow the instructions as you expected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Recap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68E3B2-332B-2B40-820A-DA20A3000757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B58180-09E1-364C-BCD5-9DB7AD3DC4CE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70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4000" u="sng">
                <a:solidFill>
                  <a:srgbClr val="3333CC"/>
                </a:solidFill>
                <a:latin typeface="Comic Sans MS" charset="0"/>
              </a:rPr>
              <a:t>Java Syntax: A Bottom-Up Look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1495425"/>
            <a:ext cx="830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8001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Basic Java syntax units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white space and comments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identifiers (words)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symbols: { } </a:t>
            </a:r>
            <a:r>
              <a:rPr lang="en-US" altLang="en-US" sz="2000">
                <a:solidFill>
                  <a:srgbClr val="000000"/>
                </a:solidFill>
                <a:latin typeface="Comic Sans MS" charset="0"/>
              </a:rPr>
              <a:t>“</a:t>
            </a: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 ( ) &lt; &gt;  [ ] ; = …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strings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numbers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0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90600" y="3810000"/>
            <a:ext cx="7315200" cy="2667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public class Hello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public static void main(String[]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args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)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("Hello, world!");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("This program produces");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("four lines of output");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447800" y="4343400"/>
            <a:ext cx="6705600" cy="17526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5867400" y="2119313"/>
            <a:ext cx="2286000" cy="1309688"/>
          </a:xfrm>
          <a:prstGeom prst="wedgeRectCallout">
            <a:avLst>
              <a:gd name="adj1" fmla="val -140530"/>
              <a:gd name="adj2" fmla="val 1006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Java 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depends on the identifiers and symbols to understand your program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428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Syntax Error: Example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1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public class Hello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   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p</a:t>
            </a:r>
            <a:r>
              <a:rPr lang="en-GB" altLang="x-none" sz="1400" u="sng" dirty="0" err="1">
                <a:latin typeface="Courier New" charset="0"/>
                <a:ea typeface="ＭＳ Ｐゴシック" charset="-128"/>
              </a:rPr>
              <a:t>oo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blic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static void main(String[]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args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3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       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System.</a:t>
            </a:r>
            <a:r>
              <a:rPr lang="en-GB" altLang="x-none" sz="1400" u="sng" dirty="0" err="1">
                <a:latin typeface="Courier New" charset="0"/>
                <a:ea typeface="ＭＳ Ｐゴシック" charset="-128"/>
              </a:rPr>
              <a:t>owt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.println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("Hello, world!")_</a:t>
            </a:r>
            <a:r>
              <a:rPr lang="en-GB" altLang="x-none" sz="1400" u="sng" dirty="0">
                <a:latin typeface="Courier New" charset="0"/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4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  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5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6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altLang="x-none" sz="2000" dirty="0">
                <a:ea typeface="ＭＳ Ｐゴシック" charset="-128"/>
              </a:rPr>
              <a:t>Compiler output: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6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Hello.java:</a:t>
            </a:r>
            <a:r>
              <a:rPr lang="en-GB" altLang="x-none" sz="14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: &lt;identifier&gt; expected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   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pooblic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static void main(String[]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args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         ^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Hello.java:</a:t>
            </a:r>
            <a:r>
              <a:rPr lang="en-GB" altLang="x-none" sz="14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3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: ';' expected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}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^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2 errors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14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1800" dirty="0">
                <a:ea typeface="ＭＳ Ｐゴシック" charset="-128"/>
              </a:rPr>
              <a:t>The compiler shows the line number where it found the error.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1800" dirty="0">
                <a:ea typeface="ＭＳ Ｐゴシック" charset="-128"/>
              </a:rPr>
              <a:t>The error messages sometimes can be tough to understand: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x-none" sz="1600" dirty="0">
                <a:ea typeface="ＭＳ Ｐゴシック" charset="-128"/>
              </a:rPr>
              <a:t>Why can</a:t>
            </a:r>
            <a:r>
              <a:rPr lang="ja-JP" altLang="en-US" sz="1600">
                <a:ea typeface="ＭＳ Ｐゴシック" charset="-128"/>
              </a:rPr>
              <a:t>’</a:t>
            </a:r>
            <a:r>
              <a:rPr lang="en-US" altLang="ja-JP" sz="1600" dirty="0">
                <a:ea typeface="ＭＳ Ｐゴシック" charset="-128"/>
              </a:rPr>
              <a:t>t the computer just say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 i="1" dirty="0">
                <a:ea typeface="ＭＳ Ｐゴシック" charset="-128"/>
              </a:rPr>
              <a:t>You misspelled </a:t>
            </a:r>
            <a:r>
              <a:rPr lang="ja-JP" altLang="en-US" sz="1600" i="1">
                <a:ea typeface="ＭＳ Ｐゴシック" charset="-128"/>
              </a:rPr>
              <a:t>‘</a:t>
            </a:r>
            <a:r>
              <a:rPr lang="en-US" altLang="ja-JP" sz="1600" i="1" dirty="0">
                <a:ea typeface="ＭＳ Ｐゴシック" charset="-128"/>
              </a:rPr>
              <a:t>public</a:t>
            </a:r>
            <a:r>
              <a:rPr lang="ja-JP" altLang="en-US" sz="1600" i="1">
                <a:ea typeface="ＭＳ Ｐゴシック" charset="-128"/>
              </a:rPr>
              <a:t>’</a:t>
            </a:r>
            <a:r>
              <a:rPr lang="ja-JP" altLang="en-US" sz="1600">
                <a:ea typeface="ＭＳ Ｐゴシック" charset="-128"/>
              </a:rPr>
              <a:t>”</a:t>
            </a:r>
            <a:r>
              <a:rPr lang="en-US" altLang="ja-JP" sz="1600" dirty="0">
                <a:ea typeface="ＭＳ Ｐゴシック" charset="-128"/>
              </a:rPr>
              <a:t>?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ja-JP" sz="1600" dirty="0">
                <a:ea typeface="ＭＳ Ｐゴシック" charset="-128"/>
              </a:rPr>
              <a:t>Since the computer knows that a “;” is missing, can’t it just fix it??</a:t>
            </a:r>
          </a:p>
          <a:p>
            <a:pPr lvl="1" eaLnBrk="1" hangingPunct="1">
              <a:spcBef>
                <a:spcPts val="600"/>
              </a:spcBef>
            </a:pPr>
            <a:endParaRPr lang="en-GB" altLang="x-none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1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2E294AA-B1DA-EA4B-A85D-FFE6188F04F6}" type="slidenum">
              <a:rPr lang="en-US" altLang="x-none" sz="1200">
                <a:latin typeface="Tahoma" charset="0"/>
              </a:rPr>
              <a:pPr/>
              <a:t>72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Java Programming Steps and Errors</a:t>
            </a:r>
          </a:p>
        </p:txBody>
      </p:sp>
      <p:pic>
        <p:nvPicPr>
          <p:cNvPr id="38915" name="Picture 4" descr="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0383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352800" y="1447800"/>
            <a:ext cx="5410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400" i="1" dirty="0">
                <a:latin typeface="Comic Sans MS" charset="0"/>
              </a:rPr>
              <a:t>Compile-time errors</a:t>
            </a:r>
            <a:r>
              <a:rPr lang="en-US" altLang="x-none" sz="2400" dirty="0">
                <a:latin typeface="Comic Sans MS" charset="0"/>
              </a:rPr>
              <a:t> 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the compiler may find problems with syntax and other basic issues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if compile-time errors exist, an executable version of the program is not created</a:t>
            </a:r>
            <a:endParaRPr lang="en-US" altLang="x-none" sz="1100" dirty="0">
              <a:latin typeface="Comic Sans MS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400" dirty="0">
                <a:latin typeface="Comic Sans MS" charset="0"/>
              </a:rPr>
              <a:t>R</a:t>
            </a:r>
            <a:r>
              <a:rPr lang="en-US" altLang="x-none" sz="2400" i="1" dirty="0">
                <a:latin typeface="Comic Sans MS" charset="0"/>
              </a:rPr>
              <a:t>un-time errors</a:t>
            </a:r>
            <a:endParaRPr lang="en-US" altLang="x-none" sz="1400" dirty="0">
              <a:latin typeface="Comic Sans MS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a problem can occur during program execution, such as trying to divide by zero, which causes a program to terminate abnormally (crash)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altLang="x-none" sz="2400" i="1" dirty="0">
                <a:latin typeface="Comic Sans MS" charset="0"/>
              </a:rPr>
              <a:t>Logical errors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a program may run, but produce incorrect results</a:t>
            </a:r>
          </a:p>
        </p:txBody>
      </p:sp>
    </p:spTree>
    <p:extLst>
      <p:ext uri="{BB962C8B-B14F-4D97-AF65-F5344CB8AC3E}">
        <p14:creationId xmlns:p14="http://schemas.microsoft.com/office/powerpoint/2010/main" val="15516454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buSzPct val="100000"/>
            </a:pPr>
            <a:fld id="{AD252E3E-DA82-E648-B167-0AFDE6F839DF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buSzPct val="100000"/>
              </a:pPr>
              <a:t>73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buSzPct val="100000"/>
            </a:pPr>
            <a:r>
              <a:rPr lang="en-US" altLang="x-none" sz="4000" u="sng">
                <a:solidFill>
                  <a:srgbClr val="3333CC"/>
                </a:solidFill>
                <a:latin typeface="Comic Sans MS" charset="0"/>
              </a:rPr>
              <a:t>Programming in Java: IDE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39775" indent="-282575" defTabSz="45720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1413" indent="-227013" defTabSz="45720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85000"/>
              <a:buFont typeface="Wingdings" charset="2"/>
              <a:buChar char=""/>
            </a:pP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Professional programmers typically use an </a:t>
            </a:r>
            <a:r>
              <a:rPr lang="en-US" altLang="x-none" sz="2000" u="sng" dirty="0">
                <a:solidFill>
                  <a:srgbClr val="000000"/>
                </a:solidFill>
                <a:latin typeface="Comic Sans MS" charset="0"/>
              </a:rPr>
              <a:t>Integrated Development Environment (IDE)</a:t>
            </a:r>
          </a:p>
          <a:p>
            <a:pPr marL="742950" lvl="1" indent="-285750" algn="l">
              <a:spcBef>
                <a:spcPts val="600"/>
              </a:spcBef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Example IDEs: Eclipse, IntelliJ, </a:t>
            </a:r>
            <a:r>
              <a:rPr lang="en-US" altLang="x-none" sz="1800" dirty="0" err="1">
                <a:solidFill>
                  <a:srgbClr val="000000"/>
                </a:solidFill>
                <a:latin typeface="Comic Sans MS" charset="0"/>
              </a:rPr>
              <a:t>DrJava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, etc.</a:t>
            </a:r>
          </a:p>
          <a:p>
            <a:pPr marL="742950" lvl="1" indent="-285750" algn="l">
              <a:spcBef>
                <a:spcPts val="600"/>
              </a:spcBef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An IDE usually presents the user with a space for text (like an editor) but layers </a:t>
            </a:r>
            <a:r>
              <a:rPr lang="en-US" altLang="x-none" sz="1800" i="1" dirty="0">
                <a:solidFill>
                  <a:srgbClr val="000000"/>
                </a:solidFill>
                <a:latin typeface="Comic Sans MS" charset="0"/>
              </a:rPr>
              <a:t>additional features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 on top of the text for the user's benefit.</a:t>
            </a:r>
          </a:p>
          <a:p>
            <a:pPr lvl="2" algn="l">
              <a:spcBef>
                <a:spcPts val="500"/>
              </a:spcBef>
              <a:buClr>
                <a:srgbClr val="000000"/>
              </a:buClr>
              <a:buSzPct val="100000"/>
              <a:buFont typeface="Comic Sans MS" charset="0"/>
              <a:buChar char="•"/>
            </a:pPr>
            <a:r>
              <a:rPr lang="en-US" altLang="x-none" sz="1600" dirty="0">
                <a:solidFill>
                  <a:srgbClr val="FF0000"/>
                </a:solidFill>
                <a:latin typeface="Comic Sans MS" charset="0"/>
              </a:rPr>
              <a:t>Note: The underlying file contains pure text, just like a text editor.</a:t>
            </a:r>
          </a:p>
          <a:p>
            <a:pPr marL="742950" lvl="1" indent="-285750" algn="l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These features can be very useful and save time.</a:t>
            </a:r>
          </a:p>
          <a:p>
            <a:pPr lvl="2" algn="l">
              <a:spcBef>
                <a:spcPts val="500"/>
              </a:spcBef>
              <a:buClr>
                <a:srgbClr val="000000"/>
              </a:buClr>
              <a:buSzPct val="100000"/>
              <a:buFont typeface="Comic Sans MS" charset="0"/>
              <a:buChar char="•"/>
            </a:pPr>
            <a:r>
              <a:rPr lang="en-US" altLang="x-none" sz="1600" dirty="0">
                <a:solidFill>
                  <a:srgbClr val="000000"/>
                </a:solidFill>
                <a:latin typeface="Comic Sans MS" charset="0"/>
              </a:rPr>
              <a:t>Example features are GUI compile, GUI execution, code completion, and syntax highlighting.</a:t>
            </a:r>
          </a:p>
          <a:p>
            <a:pPr marL="742950" lvl="1" indent="-285750" algn="l">
              <a:spcBef>
                <a:spcPts val="600"/>
              </a:spcBef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IDEs take more time to get started than a simple text editor, and we will arrange sessions to review how to use the Eclipse IDE</a:t>
            </a:r>
          </a:p>
        </p:txBody>
      </p:sp>
    </p:spTree>
    <p:extLst>
      <p:ext uri="{BB962C8B-B14F-4D97-AF65-F5344CB8AC3E}">
        <p14:creationId xmlns:p14="http://schemas.microsoft.com/office/powerpoint/2010/main" val="3858627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Roadmap</a:t>
            </a:r>
          </a:p>
        </p:txBody>
      </p:sp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575" y="6399213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A5CD176-47FE-AC48-BFA5-D48F2FAF4271}" type="slidenum">
              <a:rPr lang="en-US" altLang="x-none" sz="1200">
                <a:latin typeface="Tahoma" charset="0"/>
              </a:rPr>
              <a:pPr eaLnBrk="1" hangingPunct="1"/>
              <a:t>74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08425" y="26670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objects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200400" y="3200400"/>
            <a:ext cx="2590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methods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 and classes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6825" y="3733800"/>
            <a:ext cx="3962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graphics, sound, and image I/O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908425" y="42672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arrays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994025" y="48006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conditionals and loops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98825" y="5334000"/>
            <a:ext cx="1139825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math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438650" y="53340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text I/O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441825" y="58674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assignment statements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554163" y="5867400"/>
            <a:ext cx="2884487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primitive data types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228600" y="1600200"/>
            <a:ext cx="8839200" cy="1066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195"/>
            </a:schemeClr>
          </a:solidFill>
          <a:ln w="9525">
            <a:noFill/>
            <a:round/>
            <a:headEnd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any program you might want to write</a:t>
            </a:r>
          </a:p>
        </p:txBody>
      </p:sp>
    </p:spTree>
    <p:extLst>
      <p:ext uri="{BB962C8B-B14F-4D97-AF65-F5344CB8AC3E}">
        <p14:creationId xmlns:p14="http://schemas.microsoft.com/office/powerpoint/2010/main" val="29874520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x-none">
                <a:ea typeface="ＭＳ Ｐゴシック" charset="-128"/>
              </a:rPr>
              <a:t>Reading and Practice Slides (Out of Class)</a:t>
            </a:r>
          </a:p>
        </p:txBody>
      </p:sp>
      <p:sp>
        <p:nvSpPr>
          <p:cNvPr id="1167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Questions</a:t>
            </a: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2575" defTabSz="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GB" altLang="x-none" sz="2400">
                <a:solidFill>
                  <a:srgbClr val="000000"/>
                </a:solidFill>
              </a:rPr>
              <a:t>What is the output of the following </a:t>
            </a:r>
            <a:r>
              <a:rPr lang="en-GB" altLang="x-none" sz="240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GB" altLang="x-none" sz="2400">
                <a:solidFill>
                  <a:srgbClr val="000000"/>
                </a:solidFill>
              </a:rPr>
              <a:t> statements?</a:t>
            </a:r>
          </a:p>
          <a:p>
            <a:pPr lvl="1" eaLnBrk="1" hangingPunct="1">
              <a:lnSpc>
                <a:spcPct val="12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7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System.out.println("\ta\tb\tc");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System.out.println("\\\\");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System.out.println("'");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System.out.println("\"\"\"");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System.out.println("C:\nin\the downward spiral");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20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GB" altLang="x-none" sz="2400">
                <a:solidFill>
                  <a:srgbClr val="000000"/>
                </a:solidFill>
              </a:rPr>
              <a:t>Write a </a:t>
            </a:r>
            <a:r>
              <a:rPr lang="en-GB" altLang="x-none" sz="240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GB" altLang="x-none" sz="2400">
                <a:solidFill>
                  <a:srgbClr val="000000"/>
                </a:solidFill>
              </a:rPr>
              <a:t> statement to produce this output: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7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/ \ // \\ /// \\\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Answers</a:t>
            </a:r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2575" defTabSz="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GB" altLang="x-none" sz="2400">
                <a:solidFill>
                  <a:srgbClr val="000000"/>
                </a:solidFill>
              </a:rPr>
              <a:t>Output of each </a:t>
            </a:r>
            <a:r>
              <a:rPr lang="en-GB" altLang="x-none" sz="240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GB" altLang="x-none" sz="2400">
                <a:solidFill>
                  <a:srgbClr val="000000"/>
                </a:solidFill>
              </a:rPr>
              <a:t> statement: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7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       a       b       c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\\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'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"""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C: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in      he downward spiral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20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GB" altLang="x-none" sz="240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GB" altLang="x-none" sz="2400">
                <a:solidFill>
                  <a:srgbClr val="000000"/>
                </a:solidFill>
              </a:rPr>
              <a:t> statement to produce the line of output: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7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System.out.println("/ \\ // \\\\ /// \\\\\\");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Questions</a:t>
            </a:r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2575" defTabSz="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GB" altLang="x-none" sz="2000">
                <a:solidFill>
                  <a:srgbClr val="000000"/>
                </a:solidFill>
              </a:rPr>
              <a:t>What </a:t>
            </a: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GB" altLang="x-none" sz="2000">
                <a:solidFill>
                  <a:srgbClr val="000000"/>
                </a:solidFill>
              </a:rPr>
              <a:t> statements will generate this output?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6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This program prints a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quote from the Gettysburg Address.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14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"Four score and seven years ago,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our 'fore fathers' brought forth on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this continent a new nation."</a:t>
            </a:r>
          </a:p>
          <a:p>
            <a:pPr lvl="1" eaLnBrk="1" hangingPunct="1">
              <a:lnSpc>
                <a:spcPct val="6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18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GB" altLang="x-none" sz="2000">
                <a:solidFill>
                  <a:srgbClr val="000000"/>
                </a:solidFill>
              </a:rPr>
              <a:t>What </a:t>
            </a:r>
            <a:r>
              <a:rPr lang="en-GB" altLang="x-none" sz="200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GB" altLang="x-none" sz="2000">
                <a:solidFill>
                  <a:srgbClr val="000000"/>
                </a:solidFill>
              </a:rPr>
              <a:t> statements will generate this output?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6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A "quoted" String is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'much' better if you learn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the rules of "escape sequences."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14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Also, "" represents an empty String.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Don't forget: use \" instead of " !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400">
                <a:solidFill>
                  <a:srgbClr val="000000"/>
                </a:solidFill>
                <a:latin typeface="Courier New" charset="0"/>
              </a:rPr>
              <a:t>'' is not the same as 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Answers</a:t>
            </a:r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2575" defTabSz="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GB" altLang="x-none" sz="240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GB" altLang="x-none" sz="2400">
                <a:solidFill>
                  <a:srgbClr val="000000"/>
                </a:solidFill>
              </a:rPr>
              <a:t> statements to generate the output: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7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System.out.println("This program prints a");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System.out.println("quote from the Gettysburg Address.");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System.out.println("\"Four score and seven years ago,");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System.out.println("our 'fore fathers' brought forth on");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System.out.println("this continent a new nation.\"");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16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GB" altLang="x-none" sz="2400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GB" altLang="x-none" sz="2400">
                <a:solidFill>
                  <a:srgbClr val="000000"/>
                </a:solidFill>
              </a:rPr>
              <a:t> statements to generate the output: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en-GB" altLang="x-none" sz="7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System.out.println("A \"quoted\" String is");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System.out.println("'much' better if you learn");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System.out.println("the rules of \"escape sequences.\"");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System.out.println("Also, \"\" represents an empty String.");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System.out.println("Don't forget: use \\\" instead of \" !");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ClrTx/>
              <a:buFontTx/>
              <a:buNone/>
            </a:pPr>
            <a:r>
              <a:rPr lang="en-GB" altLang="x-none" sz="1600">
                <a:solidFill>
                  <a:srgbClr val="000000"/>
                </a:solidFill>
                <a:latin typeface="Courier New" charset="0"/>
              </a:rPr>
              <a:t>System.out.println("'' is not the same as \"");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B33AE-1FBD-F28E-298E-45B60887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062E83DA-3988-7003-775D-55BEA87F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06942B-DE10-5D4E-984B-7F9C5C4A2737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7C3F912-1C06-BDEB-8711-F3F505C33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73313FB-2184-650A-C319-678097E00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and recap</a:t>
            </a:r>
          </a:p>
          <a:p>
            <a:pPr>
              <a:buFont typeface="Wingdings" charset="2"/>
              <a:buChar char="Ø"/>
            </a:pPr>
            <a:r>
              <a:rPr lang="en-US" altLang="zh-CN" i="1" dirty="0">
                <a:solidFill>
                  <a:srgbClr val="800000"/>
                </a:solidFill>
                <a:ea typeface="ＭＳ Ｐゴシック" charset="-128"/>
              </a:rPr>
              <a:t>Computational</a:t>
            </a:r>
            <a:r>
              <a:rPr lang="zh-CN" altLang="en-US" i="1" dirty="0">
                <a:solidFill>
                  <a:srgbClr val="800000"/>
                </a:solidFill>
                <a:ea typeface="ＭＳ Ｐゴシック" charset="-128"/>
              </a:rPr>
              <a:t> </a:t>
            </a:r>
            <a:r>
              <a:rPr lang="en-US" altLang="zh-CN" i="1" dirty="0">
                <a:solidFill>
                  <a:srgbClr val="800000"/>
                </a:solidFill>
                <a:ea typeface="ＭＳ Ｐゴシック" charset="-128"/>
              </a:rPr>
              <a:t>process and</a:t>
            </a:r>
            <a:r>
              <a:rPr lang="zh-CN" altLang="en-US" i="1" dirty="0">
                <a:solidFill>
                  <a:srgbClr val="800000"/>
                </a:solidFill>
                <a:ea typeface="ＭＳ Ｐゴシック" charset="-128"/>
              </a:rPr>
              <a:t> </a:t>
            </a:r>
            <a:r>
              <a:rPr lang="en-US" altLang="zh-CN" i="1" dirty="0">
                <a:solidFill>
                  <a:srgbClr val="800000"/>
                </a:solidFill>
                <a:ea typeface="ＭＳ Ｐゴシック" charset="-128"/>
              </a:rPr>
              <a:t>development</a:t>
            </a:r>
            <a:endParaRPr lang="en-US" altLang="x-none" i="1" dirty="0">
              <a:solidFill>
                <a:srgbClr val="8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822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Questions</a:t>
            </a:r>
          </a:p>
        </p:txBody>
      </p:sp>
      <p:sp>
        <p:nvSpPr>
          <p:cNvPr id="130050" name="Rectangle 3"/>
          <p:cNvSpPr>
            <a:spLocks noGrp="1"/>
          </p:cNvSpPr>
          <p:nvPr>
            <p:ph idx="1"/>
          </p:nvPr>
        </p:nvSpPr>
        <p:spPr>
          <a:xfrm>
            <a:off x="533400" y="1447800"/>
            <a:ext cx="7769225" cy="46450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500"/>
              </a:spcBef>
            </a:pPr>
            <a:r>
              <a:rPr lang="en-GB" altLang="x-none" sz="2400">
                <a:latin typeface="Verdana" charset="0"/>
                <a:ea typeface="ＭＳ Ｐゴシック" charset="-128"/>
              </a:rPr>
              <a:t>What </a:t>
            </a:r>
            <a:r>
              <a:rPr lang="en-GB" altLang="x-none" sz="2400">
                <a:latin typeface="Courier New" charset="0"/>
                <a:ea typeface="ＭＳ Ｐゴシック" charset="-128"/>
              </a:rPr>
              <a:t>println</a:t>
            </a:r>
            <a:r>
              <a:rPr lang="en-GB" altLang="x-none" sz="2400">
                <a:latin typeface="Verdana" charset="0"/>
                <a:ea typeface="ＭＳ Ｐゴシック" charset="-128"/>
              </a:rPr>
              <a:t> statements will generate this output?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This quote is from 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Irish poet Oscar Wilde: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1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"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Music makes one feel so romantic</a:t>
            </a:r>
            <a:endParaRPr lang="en-GB" altLang="x-none" sz="1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- at least it always gets on one's nerves –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which is the same thing nowadays.</a:t>
            </a:r>
            <a:r>
              <a:rPr lang="en-GB" altLang="x-none" sz="1600">
                <a:latin typeface="Courier New" charset="0"/>
                <a:ea typeface="ＭＳ Ｐゴシック" charset="-128"/>
              </a:rPr>
              <a:t>"</a:t>
            </a:r>
          </a:p>
          <a:p>
            <a:pPr lvl="1"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20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altLang="x-none" sz="2400">
                <a:latin typeface="Verdana" charset="0"/>
                <a:ea typeface="ＭＳ Ｐゴシック" charset="-128"/>
              </a:rPr>
              <a:t>What </a:t>
            </a:r>
            <a:r>
              <a:rPr lang="en-GB" altLang="x-none" sz="2400">
                <a:latin typeface="Courier New" charset="0"/>
                <a:ea typeface="ＭＳ Ｐゴシック" charset="-128"/>
              </a:rPr>
              <a:t>println</a:t>
            </a:r>
            <a:r>
              <a:rPr lang="en-GB" altLang="x-none" sz="2400">
                <a:latin typeface="Verdana" charset="0"/>
                <a:ea typeface="ＭＳ Ｐゴシック" charset="-128"/>
              </a:rPr>
              <a:t> statements will generate this output?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A "quoted" String is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'much' better if you learn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the rules of "escape sequences."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1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Also, "" represents an empty String.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Don't forget: use \" instead of " !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'' is not the same as "</a:t>
            </a:r>
            <a:endParaRPr lang="en-US" altLang="x-none" sz="1600">
              <a:latin typeface="Verdana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Answers</a:t>
            </a:r>
          </a:p>
        </p:txBody>
      </p:sp>
      <p:sp>
        <p:nvSpPr>
          <p:cNvPr id="131074" name="Rectangle 3"/>
          <p:cNvSpPr>
            <a:spLocks noGrp="1"/>
          </p:cNvSpPr>
          <p:nvPr>
            <p:ph idx="1"/>
          </p:nvPr>
        </p:nvSpPr>
        <p:spPr>
          <a:xfrm>
            <a:off x="533400" y="1371600"/>
            <a:ext cx="7769225" cy="46450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500"/>
              </a:spcBef>
            </a:pPr>
            <a:r>
              <a:rPr lang="en-GB" altLang="x-none" sz="2400">
                <a:latin typeface="Courier New" charset="0"/>
                <a:ea typeface="ＭＳ Ｐゴシック" charset="-128"/>
              </a:rPr>
              <a:t>println</a:t>
            </a:r>
            <a:r>
              <a:rPr lang="en-GB" altLang="x-none" sz="2400">
                <a:latin typeface="Verdana" charset="0"/>
                <a:ea typeface="ＭＳ Ｐゴシック" charset="-128"/>
              </a:rPr>
              <a:t> statements to generate the output: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System.out.println("This quote is from");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System.out.println("Irish poet Oscar Wilde:</a:t>
            </a:r>
            <a:r>
              <a:rPr lang="ja-JP" altLang="en-US" sz="14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1400">
                <a:latin typeface="Courier New" charset="0"/>
                <a:ea typeface="ＭＳ Ｐゴシック" charset="-128"/>
              </a:rPr>
              <a:t>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System.out.println();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System.out.println("\"Music makes one feel so romantic");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System.out.println("- at least it always gets on one's nerves -");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System.out.println("which is the same thing nowadays.\"");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altLang="x-none" sz="2400">
                <a:latin typeface="Courier New" charset="0"/>
                <a:ea typeface="ＭＳ Ｐゴシック" charset="-128"/>
              </a:rPr>
              <a:t>println</a:t>
            </a:r>
            <a:r>
              <a:rPr lang="en-GB" altLang="x-none" sz="2400">
                <a:latin typeface="Verdana" charset="0"/>
                <a:ea typeface="ＭＳ Ｐゴシック" charset="-128"/>
              </a:rPr>
              <a:t> statements to generate the output: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System.out.println("A \"quoted\" String is");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System.out.println("'much' better if you learn");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System.out.println("the rules of \"escape sequences.\"");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System.out.println();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System.out.println("Also, \"\" represents an empty String.");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System.out.println("Don't forget: use \\\" instead of \" !");</a:t>
            </a:r>
          </a:p>
          <a:p>
            <a:pPr lvl="1"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System.out.println("'' is not the same as \"");</a:t>
            </a:r>
            <a:endParaRPr lang="en-US" altLang="x-none" sz="1600">
              <a:latin typeface="Verdana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7CE0CF-EA59-F247-B28D-8023FF6391C0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381000" y="381000"/>
            <a:ext cx="7588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chemeClr val="accent2"/>
                </a:solidFill>
              </a:rPr>
              <a:t>Syntax and Semantics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1000" y="1495425"/>
            <a:ext cx="830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2573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/>
              <a:t>The </a:t>
            </a:r>
            <a:r>
              <a:rPr lang="en-US" altLang="x-none" sz="2400" i="1">
                <a:solidFill>
                  <a:srgbClr val="FF3300"/>
                </a:solidFill>
              </a:rPr>
              <a:t>syntax rules</a:t>
            </a:r>
            <a:r>
              <a:rPr lang="en-US" altLang="x-none" sz="2400"/>
              <a:t> of a language define how we can put </a:t>
            </a:r>
            <a:r>
              <a:rPr lang="en-US" altLang="x-none" sz="2400" i="1"/>
              <a:t>characters</a:t>
            </a:r>
            <a:r>
              <a:rPr lang="en-US" altLang="x-none" sz="2400"/>
              <a:t> together to make a valid program</a:t>
            </a:r>
            <a:endParaRPr lang="en-US" altLang="x-none" sz="1600"/>
          </a:p>
          <a:p>
            <a:r>
              <a:rPr lang="en-US" altLang="x-none" sz="2400"/>
              <a:t>The </a:t>
            </a:r>
            <a:r>
              <a:rPr lang="en-US" altLang="x-none" sz="2400" i="1">
                <a:solidFill>
                  <a:srgbClr val="FF3300"/>
                </a:solidFill>
              </a:rPr>
              <a:t>semantics</a:t>
            </a:r>
            <a:r>
              <a:rPr lang="en-US" altLang="x-none" sz="2400"/>
              <a:t> of a program define what a program does</a:t>
            </a:r>
            <a:endParaRPr lang="en-US" altLang="x-none" sz="1600"/>
          </a:p>
          <a:p>
            <a:pPr lvl="1">
              <a:buSzPct val="85000"/>
              <a:buFont typeface="Courier New" charset="0"/>
              <a:buChar char="o"/>
            </a:pPr>
            <a:r>
              <a:rPr lang="en-US" altLang="x-none"/>
              <a:t>a program that is syntactically correct is not necessarily logically (semantically) correct</a:t>
            </a:r>
          </a:p>
          <a:p>
            <a:pPr lvl="1">
              <a:buSzPct val="85000"/>
              <a:buFont typeface="Courier New" charset="0"/>
              <a:buChar char="o"/>
            </a:pPr>
            <a:r>
              <a:rPr lang="en-US" altLang="x-none"/>
              <a:t>This is similar in natural language, e.g.,</a:t>
            </a:r>
          </a:p>
          <a:p>
            <a:pPr lvl="2">
              <a:buClr>
                <a:schemeClr val="accent2"/>
              </a:buClr>
              <a:buSzPct val="85000"/>
              <a:buFont typeface="Courier New" charset="0"/>
              <a:buChar char="o"/>
            </a:pPr>
            <a:r>
              <a:rPr lang="en-US" altLang="en-US" sz="2400"/>
              <a:t>“</a:t>
            </a:r>
            <a:r>
              <a:rPr lang="en-US" altLang="x-none" sz="2400"/>
              <a:t>Yale University has no dining halls.</a:t>
            </a:r>
            <a:r>
              <a:rPr lang="en-US" altLang="en-US" sz="2400"/>
              <a:t>”</a:t>
            </a:r>
            <a:endParaRPr lang="en-US" altLang="x-none" sz="2400"/>
          </a:p>
          <a:p>
            <a:pPr lvl="2">
              <a:buClr>
                <a:schemeClr val="accent2"/>
              </a:buClr>
              <a:buSzPct val="85000"/>
              <a:buFont typeface="Courier New" charset="0"/>
              <a:buChar char="o"/>
            </a:pPr>
            <a:r>
              <a:rPr lang="en-US" altLang="en-US" sz="2400"/>
              <a:t>“</a:t>
            </a:r>
            <a:r>
              <a:rPr lang="en-US" altLang="x-none" sz="2400"/>
              <a:t>Harvard can beat Yale.</a:t>
            </a:r>
            <a:r>
              <a:rPr lang="en-US" altLang="en-US" sz="2400"/>
              <a:t>”</a:t>
            </a:r>
            <a:endParaRPr lang="en-US" altLang="x-none" sz="2400"/>
          </a:p>
          <a:p>
            <a:r>
              <a:rPr lang="en-US" altLang="x-none" sz="2400"/>
              <a:t>At the very beginning, the challenge is to resolve syntax issues; but quickly, we will focus on the semantics—let a program do what we want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Some Common Compile/Syntax Errors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altLang="x-none" sz="2400" b="1" dirty="0">
                <a:ea typeface="ＭＳ Ｐゴシック" charset="-128"/>
              </a:rPr>
              <a:t>A syntax/compile error</a:t>
            </a:r>
            <a:r>
              <a:rPr lang="en-GB" altLang="x-none" sz="2400" dirty="0">
                <a:ea typeface="ＭＳ Ｐゴシック" charset="-128"/>
              </a:rPr>
              <a:t>: A problem in the structure of a program that causes the compiler to fail, e.g., 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Missing semicolon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Too many or too few 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{</a:t>
            </a:r>
            <a:r>
              <a:rPr lang="en-GB" altLang="x-none" sz="2000" dirty="0">
                <a:ea typeface="ＭＳ Ｐゴシック" charset="-128"/>
              </a:rPr>
              <a:t> 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}</a:t>
            </a:r>
            <a:r>
              <a:rPr lang="en-GB" altLang="x-none" sz="2000" dirty="0">
                <a:ea typeface="ＭＳ Ｐゴシック" charset="-128"/>
              </a:rPr>
              <a:t> braces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Class and file names do not match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…</a:t>
            </a: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42E2AF-134C-7A44-92B4-D4BF26B17EB9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Syntax Error: Example</a:t>
            </a:r>
          </a:p>
        </p:txBody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1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public class Hello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    p</a:t>
            </a:r>
            <a:r>
              <a:rPr lang="en-GB" altLang="x-none" sz="1400" u="sng">
                <a:latin typeface="Courier New" charset="0"/>
                <a:ea typeface="ＭＳ Ｐゴシック" charset="-128"/>
              </a:rPr>
              <a:t>oo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3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        System.</a:t>
            </a:r>
            <a:r>
              <a:rPr lang="en-GB" altLang="x-none" sz="1400" u="sng">
                <a:latin typeface="Courier New" charset="0"/>
                <a:ea typeface="ＭＳ Ｐゴシック" charset="-128"/>
              </a:rPr>
              <a:t>owt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.println("Hello, world!")_</a:t>
            </a:r>
            <a:r>
              <a:rPr lang="en-GB" altLang="x-none" sz="1400" u="sng">
                <a:latin typeface="Courier New" charset="0"/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4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  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5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600">
              <a:latin typeface="Courier New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Syntax Error: Example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1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public class Hello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   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p</a:t>
            </a:r>
            <a:r>
              <a:rPr lang="en-GB" altLang="x-none" sz="1400" u="sng" dirty="0" err="1">
                <a:latin typeface="Courier New" charset="0"/>
                <a:ea typeface="ＭＳ Ｐゴシック" charset="-128"/>
              </a:rPr>
              <a:t>oo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blic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static void main(String[]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args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3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       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System.</a:t>
            </a:r>
            <a:r>
              <a:rPr lang="en-GB" altLang="x-none" sz="1400" u="sng" dirty="0" err="1">
                <a:latin typeface="Courier New" charset="0"/>
                <a:ea typeface="ＭＳ Ｐゴシック" charset="-128"/>
              </a:rPr>
              <a:t>owt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.println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("Hello, world!")_</a:t>
            </a:r>
            <a:r>
              <a:rPr lang="en-GB" altLang="x-none" sz="1400" u="sng" dirty="0">
                <a:latin typeface="Courier New" charset="0"/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4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  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5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6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altLang="x-none" sz="2000" dirty="0">
                <a:ea typeface="ＭＳ Ｐゴシック" charset="-128"/>
              </a:rPr>
              <a:t>Compiler output: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6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Hello.java:</a:t>
            </a:r>
            <a:r>
              <a:rPr lang="en-GB" altLang="x-none" sz="14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: &lt;identifier&gt; expected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   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pooblic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 static void main(String[] </a:t>
            </a:r>
            <a:r>
              <a:rPr lang="en-GB" altLang="x-none" sz="1400" dirty="0" err="1">
                <a:latin typeface="Courier New" charset="0"/>
                <a:ea typeface="ＭＳ Ｐゴシック" charset="-128"/>
              </a:rPr>
              <a:t>args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         ^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Hello.java:</a:t>
            </a:r>
            <a:r>
              <a:rPr lang="en-GB" altLang="x-none" sz="14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3</a:t>
            </a:r>
            <a:r>
              <a:rPr lang="en-GB" altLang="x-none" sz="1400" dirty="0">
                <a:latin typeface="Courier New" charset="0"/>
                <a:ea typeface="ＭＳ Ｐゴシック" charset="-128"/>
              </a:rPr>
              <a:t>: ';' expected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}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^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 dirty="0">
                <a:latin typeface="Courier New" charset="0"/>
                <a:ea typeface="ＭＳ Ｐゴシック" charset="-128"/>
              </a:rPr>
              <a:t>   2 errors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14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1800" dirty="0">
                <a:ea typeface="ＭＳ Ｐゴシック" charset="-128"/>
              </a:rPr>
              <a:t>The compiler shows the line number where it found the error.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1800" dirty="0">
                <a:ea typeface="ＭＳ Ｐゴシック" charset="-128"/>
              </a:rPr>
              <a:t>The error messages sometimes can be tough to understand: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x-none" sz="1600" dirty="0">
                <a:ea typeface="ＭＳ Ｐゴシック" charset="-128"/>
              </a:rPr>
              <a:t>Why can</a:t>
            </a:r>
            <a:r>
              <a:rPr lang="ja-JP" altLang="en-US" sz="1600">
                <a:ea typeface="ＭＳ Ｐゴシック" charset="-128"/>
              </a:rPr>
              <a:t>’</a:t>
            </a:r>
            <a:r>
              <a:rPr lang="en-US" altLang="ja-JP" sz="1600" dirty="0">
                <a:ea typeface="ＭＳ Ｐゴシック" charset="-128"/>
              </a:rPr>
              <a:t>t the computer just say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 i="1" dirty="0">
                <a:ea typeface="ＭＳ Ｐゴシック" charset="-128"/>
              </a:rPr>
              <a:t>You misspelled </a:t>
            </a:r>
            <a:r>
              <a:rPr lang="ja-JP" altLang="en-US" sz="1600" i="1">
                <a:ea typeface="ＭＳ Ｐゴシック" charset="-128"/>
              </a:rPr>
              <a:t>‘</a:t>
            </a:r>
            <a:r>
              <a:rPr lang="en-US" altLang="ja-JP" sz="1600" i="1" dirty="0">
                <a:ea typeface="ＭＳ Ｐゴシック" charset="-128"/>
              </a:rPr>
              <a:t>public</a:t>
            </a:r>
            <a:r>
              <a:rPr lang="ja-JP" altLang="en-US" sz="1600" i="1">
                <a:ea typeface="ＭＳ Ｐゴシック" charset="-128"/>
              </a:rPr>
              <a:t>’</a:t>
            </a:r>
            <a:r>
              <a:rPr lang="ja-JP" altLang="en-US" sz="1600">
                <a:ea typeface="ＭＳ Ｐゴシック" charset="-128"/>
              </a:rPr>
              <a:t>”</a:t>
            </a:r>
            <a:r>
              <a:rPr lang="en-US" altLang="ja-JP" sz="1600" dirty="0">
                <a:ea typeface="ＭＳ Ｐゴシック" charset="-128"/>
              </a:rPr>
              <a:t>?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ja-JP" sz="1600" dirty="0">
                <a:ea typeface="ＭＳ Ｐゴシック" charset="-128"/>
              </a:rPr>
              <a:t>Since the computer knows that a “;” is missing, can’t it just fix it??</a:t>
            </a:r>
          </a:p>
          <a:p>
            <a:pPr lvl="1" eaLnBrk="1" hangingPunct="1">
              <a:spcBef>
                <a:spcPts val="600"/>
              </a:spcBef>
            </a:pPr>
            <a:endParaRPr lang="en-GB" altLang="x-none" sz="18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x-none">
                <a:ea typeface="ＭＳ Ｐゴシック" charset="-128"/>
              </a:rPr>
              <a:t>End Outside Slides</a:t>
            </a:r>
          </a:p>
        </p:txBody>
      </p:sp>
      <p:sp>
        <p:nvSpPr>
          <p:cNvPr id="13926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Backup Slides</a:t>
            </a:r>
          </a:p>
        </p:txBody>
      </p:sp>
      <p:sp>
        <p:nvSpPr>
          <p:cNvPr id="140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C2A11C-9E97-2A4A-B4DB-793C1C13A0C8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3DEB15-4AC4-DC42-ADA8-EFB18331D6FB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Assembly Languages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600200"/>
            <a:ext cx="3581400" cy="4495800"/>
          </a:xfrm>
        </p:spPr>
        <p:txBody>
          <a:bodyPr/>
          <a:lstStyle/>
          <a:p>
            <a:pPr lvl="1">
              <a:lnSpc>
                <a:spcPct val="80000"/>
              </a:lnSpc>
              <a:buFont typeface="ZapfDingbats" charset="0"/>
              <a:buNone/>
            </a:pPr>
            <a:endParaRPr lang="en-US" altLang="x-none" sz="1600"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(%edx,%eax), %ecx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12(%ebp), %eax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leal    0(,%eax,4), %edx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$nodes, %eax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(%edx,%eax), %eax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fldl     (%ecx)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fsubl   (%eax)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8(%ebp), %eax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leal    0(,%eax,4), %edx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$nodes, %eax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(%edx,%eax), %ecx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12(%ebp), %eax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leal    0(,%eax,4), %edx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ea typeface="ＭＳ Ｐゴシック" charset="-128"/>
              </a:rPr>
              <a:t>        movl    $nodes, %eax</a:t>
            </a:r>
          </a:p>
        </p:txBody>
      </p:sp>
      <p:sp>
        <p:nvSpPr>
          <p:cNvPr id="14131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400">
                <a:solidFill>
                  <a:srgbClr val="CC0000"/>
                </a:solidFill>
                <a:ea typeface="ＭＳ Ｐゴシック" charset="-128"/>
              </a:rPr>
              <a:t>Assembly language</a:t>
            </a:r>
            <a:r>
              <a:rPr lang="en-US" altLang="x-none" sz="2400">
                <a:ea typeface="ＭＳ Ｐゴシック" charset="-128"/>
              </a:rPr>
              <a:t> or simply assembly is a human-readable notation for the machine language </a:t>
            </a:r>
          </a:p>
          <a:p>
            <a:pPr>
              <a:lnSpc>
                <a:spcPct val="80000"/>
              </a:lnSpc>
            </a:pPr>
            <a:endParaRPr lang="en-US" altLang="x-none" sz="2400"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solidFill>
                  <a:srgbClr val="000000"/>
                </a:solidFill>
                <a:ea typeface="ＭＳ Ｐゴシック" charset="-128"/>
              </a:rPr>
              <a:t>      </a:t>
            </a:r>
            <a:r>
              <a:rPr lang="en-US" altLang="x-none" sz="2000">
                <a:solidFill>
                  <a:srgbClr val="000000"/>
                </a:solidFill>
                <a:ea typeface="ＭＳ Ｐゴシック" charset="-128"/>
              </a:rPr>
              <a:t>it</a:t>
            </a:r>
            <a:r>
              <a:rPr lang="ja-JP" altLang="en-US" sz="2000">
                <a:solidFill>
                  <a:srgbClr val="000000"/>
                </a:solidFill>
                <a:ea typeface="ＭＳ Ｐゴシック" charset="-128"/>
              </a:rPr>
              <a:t>’</a:t>
            </a:r>
            <a:r>
              <a:rPr lang="en-US" altLang="ja-JP" sz="2000">
                <a:solidFill>
                  <a:srgbClr val="000000"/>
                </a:solidFill>
                <a:ea typeface="ＭＳ Ｐゴシック" charset="-128"/>
              </a:rPr>
              <a:t>s much easier to remember: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x-none" sz="200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ea typeface="ＭＳ Ｐゴシック" charset="-128"/>
              </a:rPr>
              <a:t>            movl %al, 97</a:t>
            </a:r>
            <a:endParaRPr lang="en-US" altLang="x-none" sz="200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x-none" sz="200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solidFill>
                  <a:srgbClr val="000000"/>
                </a:solidFill>
                <a:ea typeface="ＭＳ Ｐゴシック" charset="-128"/>
              </a:rPr>
              <a:t>     than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x-none" sz="200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solidFill>
                  <a:srgbClr val="000000"/>
                </a:solidFill>
                <a:ea typeface="ＭＳ Ｐゴシック" charset="-128"/>
              </a:rPr>
              <a:t>           10110000 01100001</a:t>
            </a:r>
            <a:r>
              <a:rPr lang="en-US" altLang="x-none" sz="2000">
                <a:ea typeface="ＭＳ Ｐゴシック" charset="-128"/>
              </a:rPr>
              <a:t> </a:t>
            </a:r>
          </a:p>
        </p:txBody>
      </p:sp>
      <p:sp>
        <p:nvSpPr>
          <p:cNvPr id="141317" name="Text Box 6"/>
          <p:cNvSpPr txBox="1">
            <a:spLocks noChangeArrowheads="1"/>
          </p:cNvSpPr>
          <p:nvPr/>
        </p:nvSpPr>
        <p:spPr bwMode="auto">
          <a:xfrm>
            <a:off x="5213350" y="5919788"/>
            <a:ext cx="327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Times New Roman" charset="0"/>
              </a:rPr>
              <a:t>Example assembly code fragment</a:t>
            </a:r>
          </a:p>
        </p:txBody>
      </p:sp>
      <p:sp>
        <p:nvSpPr>
          <p:cNvPr id="141318" name="Rectangle 7"/>
          <p:cNvSpPr>
            <a:spLocks noChangeArrowheads="1"/>
          </p:cNvSpPr>
          <p:nvPr/>
        </p:nvSpPr>
        <p:spPr bwMode="auto">
          <a:xfrm>
            <a:off x="5257800" y="1828800"/>
            <a:ext cx="31242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x-none" altLang="x-none" sz="5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Some Major Types of High-Level Languages</a:t>
            </a:r>
          </a:p>
        </p:txBody>
      </p:sp>
      <p:sp>
        <p:nvSpPr>
          <p:cNvPr id="143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F531FA-E4D8-5048-91AC-4C85B12373E9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43363" name="Rectangle 3"/>
          <p:cNvSpPr txBox="1">
            <a:spLocks/>
          </p:cNvSpPr>
          <p:nvPr/>
        </p:nvSpPr>
        <p:spPr bwMode="auto">
          <a:xfrm>
            <a:off x="533400" y="15240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233363" indent="-23336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2627313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690563" indent="-23336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2627313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084263" indent="-169863">
              <a:spcBef>
                <a:spcPct val="20000"/>
              </a:spcBef>
              <a:buChar char="•"/>
              <a:tabLst>
                <a:tab pos="262731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27313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27313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27313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27313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27313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27313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altLang="x-none" sz="2000" i="1" dirty="0"/>
              <a:t>Procedural languages</a:t>
            </a:r>
            <a:r>
              <a:rPr lang="en-US" altLang="x-none" sz="2000" dirty="0"/>
              <a:t>:  programs are a series of commands</a:t>
            </a:r>
          </a:p>
          <a:p>
            <a:pPr lvl="1" eaLnBrk="1" hangingPunct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altLang="x-none" sz="1800" b="1" dirty="0"/>
              <a:t>Pascal</a:t>
            </a:r>
            <a:r>
              <a:rPr lang="en-US" altLang="x-none" sz="1800" dirty="0"/>
              <a:t> (1970):	designed for education</a:t>
            </a:r>
          </a:p>
          <a:p>
            <a:pPr lvl="1" eaLnBrk="1" hangingPunct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altLang="x-none" sz="1800" b="1" dirty="0"/>
              <a:t>C</a:t>
            </a:r>
            <a:r>
              <a:rPr lang="en-US" altLang="x-none" sz="1800" dirty="0"/>
              <a:t> (1972):	low-level operating systems and device drivers</a:t>
            </a:r>
          </a:p>
          <a:p>
            <a:pPr lvl="1" eaLnBrk="1" hangingPunct="1">
              <a:lnSpc>
                <a:spcPct val="114000"/>
              </a:lnSpc>
            </a:pPr>
            <a:endParaRPr lang="en-US" altLang="x-none" sz="600" dirty="0"/>
          </a:p>
          <a:p>
            <a:pPr eaLnBrk="1" hangingPunct="1">
              <a:lnSpc>
                <a:spcPct val="114000"/>
              </a:lnSpc>
            </a:pPr>
            <a:r>
              <a:rPr lang="en-US" altLang="x-none" sz="2000" i="1" dirty="0"/>
              <a:t>Functional programming</a:t>
            </a:r>
            <a:r>
              <a:rPr lang="en-US" altLang="x-none" sz="2000" dirty="0"/>
              <a:t>:  functions map inputs to outputs</a:t>
            </a:r>
          </a:p>
          <a:p>
            <a:pPr lvl="1" eaLnBrk="1" hangingPunct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altLang="x-none" sz="1800" b="1" dirty="0"/>
              <a:t>Lisp</a:t>
            </a:r>
            <a:r>
              <a:rPr lang="en-US" altLang="x-none" sz="1800" dirty="0"/>
              <a:t> (1958) / </a:t>
            </a:r>
            <a:r>
              <a:rPr lang="en-US" altLang="x-none" sz="1800" b="1" dirty="0"/>
              <a:t>Scheme</a:t>
            </a:r>
            <a:r>
              <a:rPr lang="en-US" altLang="x-none" sz="1800" dirty="0"/>
              <a:t> (1975), </a:t>
            </a:r>
            <a:r>
              <a:rPr lang="en-US" altLang="x-none" sz="1800" b="1" dirty="0"/>
              <a:t>ML</a:t>
            </a:r>
            <a:r>
              <a:rPr lang="en-US" altLang="x-none" sz="1800" dirty="0"/>
              <a:t> (1973), </a:t>
            </a:r>
            <a:r>
              <a:rPr lang="en-US" altLang="x-none" sz="1800" b="1" dirty="0"/>
              <a:t>Haskell</a:t>
            </a:r>
            <a:r>
              <a:rPr lang="en-US" altLang="x-none" sz="1800" dirty="0"/>
              <a:t> (1990)</a:t>
            </a:r>
          </a:p>
          <a:p>
            <a:pPr lvl="1" eaLnBrk="1" hangingPunct="1">
              <a:lnSpc>
                <a:spcPct val="114000"/>
              </a:lnSpc>
            </a:pPr>
            <a:endParaRPr lang="en-US" altLang="x-none" sz="600" dirty="0"/>
          </a:p>
          <a:p>
            <a:pPr eaLnBrk="1" hangingPunct="1">
              <a:lnSpc>
                <a:spcPct val="114000"/>
              </a:lnSpc>
            </a:pPr>
            <a:r>
              <a:rPr lang="en-US" altLang="x-none" sz="2000" i="1" dirty="0"/>
              <a:t>Object-oriented languages</a:t>
            </a:r>
            <a:r>
              <a:rPr lang="en-US" altLang="x-none" sz="2000" dirty="0"/>
              <a:t>:  programs use interacting "objects"</a:t>
            </a:r>
          </a:p>
          <a:p>
            <a:pPr lvl="1" eaLnBrk="1" hangingPunct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altLang="x-none" sz="1800" b="1" dirty="0"/>
              <a:t>Smalltalk</a:t>
            </a:r>
            <a:r>
              <a:rPr lang="en-US" altLang="x-none" sz="1800" dirty="0"/>
              <a:t> (1980): first major object-oriented language</a:t>
            </a:r>
          </a:p>
          <a:p>
            <a:pPr lvl="1" eaLnBrk="1" hangingPunct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altLang="x-none" sz="1800" b="1" dirty="0"/>
              <a:t>C++</a:t>
            </a:r>
            <a:r>
              <a:rPr lang="en-US" altLang="x-none" sz="1800" dirty="0"/>
              <a:t> (1985):	"object-oriented" improvements to C</a:t>
            </a:r>
          </a:p>
          <a:p>
            <a:pPr lvl="2" eaLnBrk="1" hangingPunct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/>
              <a:t>successful in industry; used to build major OSes such as Windows</a:t>
            </a:r>
          </a:p>
          <a:p>
            <a:pPr lvl="1" eaLnBrk="1" hangingPunct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altLang="x-none" sz="1800" b="1" dirty="0"/>
              <a:t>Java</a:t>
            </a:r>
            <a:r>
              <a:rPr lang="en-US" altLang="x-none" sz="1800" dirty="0"/>
              <a:t> (1995):	designed for embedded systems, web apps/servers</a:t>
            </a:r>
          </a:p>
          <a:p>
            <a:pPr lvl="2" eaLnBrk="1" hangingPunct="1">
              <a:lnSpc>
                <a:spcPct val="114000"/>
              </a:lnSpc>
            </a:pPr>
            <a:r>
              <a:rPr lang="en-US" altLang="x-none" sz="1600" dirty="0"/>
              <a:t>Runs on many platforms (Windows, Mac, Linux, cell phones...)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Computational process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317576"/>
            <a:ext cx="8856984" cy="5616624"/>
          </a:xfrm>
        </p:spPr>
        <p:txBody>
          <a:bodyPr/>
          <a:lstStyle/>
          <a:p>
            <a:r>
              <a:rPr lang="en-US" altLang="zh-CN" sz="2400" dirty="0"/>
              <a:t>A step-by-step process of information transformation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/>
              <a:t>A sequence of symbol manipulation steps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/>
              <a:t>Can be done manually or automatically</a:t>
            </a:r>
          </a:p>
          <a:p>
            <a:r>
              <a:rPr lang="en-US" altLang="zh-CN" sz="2400" dirty="0"/>
              <a:t>Compute Fibonacci number F(10)</a:t>
            </a:r>
          </a:p>
          <a:p>
            <a:pPr lvl="2"/>
            <a:r>
              <a:rPr lang="en-US" altLang="zh-CN" sz="1600" dirty="0"/>
              <a:t>Given definition</a:t>
            </a:r>
            <a:br>
              <a:rPr lang="en-US" altLang="zh-CN" sz="1600" dirty="0"/>
            </a:br>
            <a:r>
              <a:rPr lang="pt-BR" altLang="zh-CN" sz="1600" dirty="0"/>
              <a:t>F(0)=0, F(1)=1, </a:t>
            </a:r>
            <a:br>
              <a:rPr lang="pt-BR" altLang="zh-CN" sz="1600" dirty="0"/>
            </a:br>
            <a:r>
              <a:rPr lang="pt-BR" altLang="zh-CN" sz="1600" dirty="0"/>
              <a:t>F(n)=F(n-1)+F(n-2)</a:t>
            </a:r>
            <a:br>
              <a:rPr lang="pt-BR" altLang="zh-CN" sz="1600" dirty="0"/>
            </a:br>
            <a:r>
              <a:rPr lang="pt-BR" altLang="zh-CN" sz="1600" dirty="0"/>
              <a:t> when n&gt;1,</a:t>
            </a:r>
            <a:br>
              <a:rPr lang="pt-BR" altLang="zh-CN" sz="1600" dirty="0"/>
            </a:br>
            <a:r>
              <a:rPr lang="pt-BR" altLang="zh-CN" sz="1600" dirty="0" err="1"/>
              <a:t>Find</a:t>
            </a:r>
            <a:r>
              <a:rPr lang="pt-BR" altLang="zh-CN" sz="1600" dirty="0"/>
              <a:t> </a:t>
            </a:r>
            <a:r>
              <a:rPr lang="en-US" altLang="zh-CN" sz="1600" dirty="0"/>
              <a:t>F(10).</a:t>
            </a:r>
          </a:p>
          <a:p>
            <a:r>
              <a:rPr lang="en-US" altLang="zh-CN" sz="2400" dirty="0"/>
              <a:t>Manual</a:t>
            </a:r>
          </a:p>
          <a:p>
            <a:pPr lvl="2"/>
            <a:r>
              <a:rPr lang="en-US" altLang="zh-CN" sz="1600" dirty="0"/>
              <a:t>Tedious</a:t>
            </a:r>
          </a:p>
          <a:p>
            <a:pPr lvl="2"/>
            <a:r>
              <a:rPr lang="en-US" altLang="zh-CN" sz="1600" dirty="0"/>
              <a:t>Impractical for large n</a:t>
            </a:r>
          </a:p>
          <a:p>
            <a:r>
              <a:rPr lang="en-US" altLang="zh-CN" sz="2400" dirty="0"/>
              <a:t>Computer</a:t>
            </a:r>
          </a:p>
          <a:p>
            <a:pPr lvl="2"/>
            <a:r>
              <a:rPr lang="en-US" altLang="zh-CN" sz="1600" dirty="0"/>
              <a:t>Automatic after</a:t>
            </a:r>
            <a:br>
              <a:rPr lang="en-US" altLang="zh-CN" sz="1600" dirty="0"/>
            </a:br>
            <a:r>
              <a:rPr lang="en-US" altLang="zh-CN" sz="1600" dirty="0"/>
              <a:t>encoding into cyberspace</a:t>
            </a:r>
          </a:p>
          <a:p>
            <a:pPr lvl="2"/>
            <a:r>
              <a:rPr lang="en-US" altLang="zh-CN" sz="1600" dirty="0"/>
              <a:t>Practical even for</a:t>
            </a:r>
            <a:br>
              <a:rPr lang="en-US" altLang="zh-CN" sz="1600" dirty="0"/>
            </a:br>
            <a:r>
              <a:rPr lang="en-US" altLang="zh-CN" sz="1600" dirty="0"/>
              <a:t>n = 1 billion</a:t>
            </a:r>
          </a:p>
          <a:p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FEA1-8D4F-4C27-B315-433CCAC1694E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0570E-EEDB-1DA2-5581-6477912C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25" y="3797300"/>
            <a:ext cx="5118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417"/>
      </p:ext>
    </p:extLst>
  </p:cSld>
  <p:clrMapOvr>
    <a:masterClrMapping/>
  </p:clrMapOvr>
</p:sld>
</file>

<file path=ppt/theme/theme1.xml><?xml version="1.0" encoding="utf-8"?>
<a:theme xmlns:a="http://schemas.openxmlformats.org/drawingml/2006/main" name="1_Kurose">
  <a:themeElements>
    <a:clrScheme name="1_Kurose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99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66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DejaVu Sans"/>
        <a:cs typeface="DejaVu Sans"/>
      </a:majorFont>
      <a:minorFont>
        <a:latin typeface="Comic Sans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6069</TotalTime>
  <Words>6042</Words>
  <Application>Microsoft Macintosh PowerPoint</Application>
  <PresentationFormat>On-screen Show (4:3)</PresentationFormat>
  <Paragraphs>1050</Paragraphs>
  <Slides>89</Slides>
  <Notes>53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106" baseType="lpstr">
      <vt:lpstr>DejaVu Sans</vt:lpstr>
      <vt:lpstr>等线</vt:lpstr>
      <vt:lpstr>ＭＳ Ｐゴシック</vt:lpstr>
      <vt:lpstr>宋体</vt:lpstr>
      <vt:lpstr>ZapfDingbats</vt:lpstr>
      <vt:lpstr>Arial</vt:lpstr>
      <vt:lpstr>Comic Sans MS</vt:lpstr>
      <vt:lpstr>Courier New</vt:lpstr>
      <vt:lpstr>Symbol</vt:lpstr>
      <vt:lpstr>Tahoma</vt:lpstr>
      <vt:lpstr>Times</vt:lpstr>
      <vt:lpstr>Times New Roman</vt:lpstr>
      <vt:lpstr>Verdana</vt:lpstr>
      <vt:lpstr>Wingdings</vt:lpstr>
      <vt:lpstr>Wingdings 2</vt:lpstr>
      <vt:lpstr>1_Kurose</vt:lpstr>
      <vt:lpstr>Office Theme</vt:lpstr>
      <vt:lpstr>Introduction to  Computational Thinking</vt:lpstr>
      <vt:lpstr>PowerPoint Presentation</vt:lpstr>
      <vt:lpstr>Outline</vt:lpstr>
      <vt:lpstr>Admin</vt:lpstr>
      <vt:lpstr>Questions for You</vt:lpstr>
      <vt:lpstr>Recap</vt:lpstr>
      <vt:lpstr>Recap</vt:lpstr>
      <vt:lpstr>Outline</vt:lpstr>
      <vt:lpstr>Computational process</vt:lpstr>
      <vt:lpstr>2. ABC features</vt:lpstr>
      <vt:lpstr>Automatic execution</vt:lpstr>
      <vt:lpstr>Bit accuracy</vt:lpstr>
      <vt:lpstr>Constructive abstraction</vt:lpstr>
      <vt:lpstr>How to develop a computational process?</vt:lpstr>
      <vt:lpstr>What are Data &amp; Program?</vt:lpstr>
      <vt:lpstr>What is a digital symbol</vt:lpstr>
      <vt:lpstr>Data are digital symbols</vt:lpstr>
      <vt:lpstr>Program:Digital symbol manipulation</vt:lpstr>
      <vt:lpstr>Take away</vt:lpstr>
      <vt:lpstr>Programming Language Choices</vt:lpstr>
      <vt:lpstr>Outline</vt:lpstr>
      <vt:lpstr>Java Programming Language: Key Designers     </vt:lpstr>
      <vt:lpstr>Java Programming Language: History</vt:lpstr>
      <vt:lpstr>Java Features</vt:lpstr>
      <vt:lpstr>Language “Beauty Contest”</vt:lpstr>
      <vt:lpstr>PowerPoint Presentation</vt:lpstr>
      <vt:lpstr>PowerPoint Presentation</vt:lpstr>
      <vt:lpstr>Java is Still Evolving</vt:lpstr>
      <vt:lpstr>Outline</vt:lpstr>
      <vt:lpstr>Machine Language</vt:lpstr>
      <vt:lpstr>High-Level Programming Languages</vt:lpstr>
      <vt:lpstr>Problem</vt:lpstr>
      <vt:lpstr>PowerPoint Presentation</vt:lpstr>
      <vt:lpstr>Problems of Compiling to Each Specific Computer Platform</vt:lpstr>
      <vt:lpstr>High-level Picture</vt:lpstr>
      <vt:lpstr>Java Virtual Machine</vt:lpstr>
      <vt:lpstr>PowerPoint Presentation</vt:lpstr>
      <vt:lpstr>PowerPoint Presentation</vt:lpstr>
      <vt:lpstr>Comparing Traditional (e.g., C/C++) and Java Software Development</vt:lpstr>
      <vt:lpstr>High-level Picture</vt:lpstr>
      <vt:lpstr>Outline</vt:lpstr>
      <vt:lpstr>PowerPoint Presentation</vt:lpstr>
      <vt:lpstr>PowerPoint Presentation</vt:lpstr>
      <vt:lpstr>PowerPoint Presentation</vt:lpstr>
      <vt:lpstr>PowerPoint Presentation</vt:lpstr>
      <vt:lpstr>First Java Program</vt:lpstr>
      <vt:lpstr>Another Java Program</vt:lpstr>
      <vt:lpstr>PowerPoint Presentation</vt:lpstr>
      <vt:lpstr>Outline</vt:lpstr>
      <vt:lpstr>Java Syntax Structure: A Top-Down View</vt:lpstr>
      <vt:lpstr>The System.out.println statement </vt:lpstr>
      <vt:lpstr>Outline</vt:lpstr>
      <vt:lpstr>PowerPoint Presentation</vt:lpstr>
      <vt:lpstr>PowerPoint Presentation</vt:lpstr>
      <vt:lpstr>PowerPoint Presentation</vt:lpstr>
      <vt:lpstr>PowerPoint Presentation</vt:lpstr>
      <vt:lpstr>Syntax: Identifier</vt:lpstr>
      <vt:lpstr>PowerPoint Presentation</vt:lpstr>
      <vt:lpstr>PowerPoint Presentation</vt:lpstr>
      <vt:lpstr>Examples</vt:lpstr>
      <vt:lpstr>Syntax: Strings</vt:lpstr>
      <vt:lpstr>Examples</vt:lpstr>
      <vt:lpstr>Escape Sequences</vt:lpstr>
      <vt:lpstr>Comment on syntax errors</vt:lpstr>
      <vt:lpstr>Outline</vt:lpstr>
      <vt:lpstr>Recap: Java Programming Steps</vt:lpstr>
      <vt:lpstr>Recap: Top-Down Java Syntax Structure</vt:lpstr>
      <vt:lpstr>Recap: The System.out.println Statement</vt:lpstr>
      <vt:lpstr>PowerPoint Presentation</vt:lpstr>
      <vt:lpstr>PowerPoint Presentation</vt:lpstr>
      <vt:lpstr>Syntax Error: Example</vt:lpstr>
      <vt:lpstr>Java Programming Steps and Errors</vt:lpstr>
      <vt:lpstr>PowerPoint Presentation</vt:lpstr>
      <vt:lpstr>Roadmap</vt:lpstr>
      <vt:lpstr>Reading and Practice Slides (Out of Class)</vt:lpstr>
      <vt:lpstr>PowerPoint Presentation</vt:lpstr>
      <vt:lpstr>PowerPoint Presentation</vt:lpstr>
      <vt:lpstr>PowerPoint Presentation</vt:lpstr>
      <vt:lpstr>PowerPoint Presentation</vt:lpstr>
      <vt:lpstr>Questions</vt:lpstr>
      <vt:lpstr>Answers</vt:lpstr>
      <vt:lpstr>PowerPoint Presentation</vt:lpstr>
      <vt:lpstr>Some Common Compile/Syntax Errors</vt:lpstr>
      <vt:lpstr>Syntax Error: Example</vt:lpstr>
      <vt:lpstr>Syntax Error: Example</vt:lpstr>
      <vt:lpstr>End Outside Slides</vt:lpstr>
      <vt:lpstr>Backup Slides</vt:lpstr>
      <vt:lpstr>Assembly Languages</vt:lpstr>
      <vt:lpstr>Some Major Types of High-Level Languages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1: Introduction</dc:subject>
  <dc:creator>Richard Yang</dc:creator>
  <cp:lastModifiedBy>Qiao Xiang</cp:lastModifiedBy>
  <cp:revision>459</cp:revision>
  <cp:lastPrinted>2017-01-20T15:43:45Z</cp:lastPrinted>
  <dcterms:created xsi:type="dcterms:W3CDTF">1999-08-16T14:47:17Z</dcterms:created>
  <dcterms:modified xsi:type="dcterms:W3CDTF">2025-10-12T01:00:37Z</dcterms:modified>
</cp:coreProperties>
</file>